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 id="2147493489" r:id="rId6"/>
  </p:sldMasterIdLst>
  <p:notesMasterIdLst>
    <p:notesMasterId r:id="rId32"/>
  </p:notesMasterIdLst>
  <p:handoutMasterIdLst>
    <p:handoutMasterId r:id="rId33"/>
  </p:handoutMasterIdLst>
  <p:sldIdLst>
    <p:sldId id="260" r:id="rId7"/>
    <p:sldId id="261" r:id="rId8"/>
    <p:sldId id="323" r:id="rId9"/>
    <p:sldId id="324" r:id="rId10"/>
    <p:sldId id="325" r:id="rId11"/>
    <p:sldId id="327" r:id="rId12"/>
    <p:sldId id="326" r:id="rId13"/>
    <p:sldId id="328" r:id="rId14"/>
    <p:sldId id="335" r:id="rId15"/>
    <p:sldId id="330" r:id="rId16"/>
    <p:sldId id="331" r:id="rId17"/>
    <p:sldId id="332" r:id="rId18"/>
    <p:sldId id="329" r:id="rId19"/>
    <p:sldId id="333" r:id="rId20"/>
    <p:sldId id="336" r:id="rId21"/>
    <p:sldId id="334" r:id="rId22"/>
    <p:sldId id="337" r:id="rId23"/>
    <p:sldId id="338" r:id="rId24"/>
    <p:sldId id="342" r:id="rId25"/>
    <p:sldId id="343" r:id="rId26"/>
    <p:sldId id="346" r:id="rId27"/>
    <p:sldId id="347" r:id="rId28"/>
    <p:sldId id="314" r:id="rId29"/>
    <p:sldId id="340" r:id="rId30"/>
    <p:sldId id="34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B534C"/>
    <a:srgbClr val="879F3D"/>
    <a:srgbClr val="004950"/>
    <a:srgbClr val="F7CA00"/>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92"/>
    <p:restoredTop sz="62500"/>
  </p:normalViewPr>
  <p:slideViewPr>
    <p:cSldViewPr snapToGrid="0" snapToObjects="1">
      <p:cViewPr varScale="1">
        <p:scale>
          <a:sx n="75" d="100"/>
          <a:sy n="75" d="100"/>
        </p:scale>
        <p:origin x="1008" y="16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36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2019-01-09</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qweri.lexum.com/calegis/rsc-1985-c-c-42-e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1.	Hello and welcome to the University of Alberta’s Opening Up Copyright Instructional Module on Theoretical Foundations for Copyright.</a:t>
            </a:r>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2511573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13.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personality-based approach of Kant and Hegel justify copyright and other IP based on the view</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that the artistic creations are a manifestation of an individual’s personhood and as such deserving of protection.</a:t>
            </a:r>
          </a:p>
          <a:p>
            <a:pPr rtl="0"/>
            <a:endParaRPr lang="en-CA" b="0" dirty="0">
              <a:effectLst/>
            </a:endParaRPr>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626500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14.</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Kant</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explicitly condemned the illegal copying of books.  However, Kant’s focus on the importance of speech led him to conclude that</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copyright should not be extended to translations and derivative works.</a:t>
            </a:r>
          </a:p>
          <a:p>
            <a:pPr rtl="0"/>
            <a:endParaRPr lang="en-CA" b="0" dirty="0">
              <a:effectLst/>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1433352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15.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Hegel’s writings on intellectual property deal with both artistic works and invention. In </a:t>
            </a:r>
            <a:r>
              <a:rPr lang="en-CA" sz="1200" b="0" i="1" u="none" strike="noStrike" kern="1200" dirty="0">
                <a:solidFill>
                  <a:schemeClr val="tx1"/>
                </a:solidFill>
                <a:effectLst/>
                <a:latin typeface="+mn-lt"/>
                <a:ea typeface="+mn-ea"/>
                <a:cs typeface="+mn-cs"/>
              </a:rPr>
              <a:t>Philosophy of Right,</a:t>
            </a:r>
            <a:r>
              <a:rPr lang="en-CA" sz="1200" b="0" i="0" u="none" strike="noStrike" kern="1200" dirty="0">
                <a:solidFill>
                  <a:schemeClr val="tx1"/>
                </a:solidFill>
                <a:effectLst/>
                <a:latin typeface="+mn-lt"/>
                <a:ea typeface="+mn-ea"/>
                <a:cs typeface="+mn-cs"/>
              </a:rPr>
              <a:t> Hegel claims property is essential, noting that it is required to provide individuals freedom to interact with each other through mutually consenting contracts.  Hegel specifically</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argues that inventors and authors should retain control of their intellectual property, noting, “the author of the work or inventor of the apparatus remains the owner of the general method of multiplying such products.”</a:t>
            </a:r>
            <a:endParaRPr lang="en-US" dirty="0"/>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2275572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16. While Kant’s and Hegel’s arguments may be better suited to works of individual creation by independent persons,</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this approach to justifying copyright presents some problems for works produced by a collective or under the scope of employment.  Is the latest Hollywood movie a manifestation</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of the will of its director, the leading actor, or the studio’s CEO or primary shareholder?</a:t>
            </a:r>
          </a:p>
          <a:p>
            <a:pPr rtl="0"/>
            <a:endParaRPr lang="en-CA" b="0" dirty="0">
              <a:effectLst/>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3776029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17.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Kant’s and Hegel’s personality based approaches to IP create what is arguably the strongest justification for copyright in general  and for moral rights in particular.</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This approach has a much stronger resonance in continental Europe than in Anglo-American jurisdictions.</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Their influence is reflected in the 1957 French copyright law which designated moral rights as perpetual, inalienable and imprescriptible. In the Anglo-American context their influence has been muted.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Though both Britain and Canada provide moral rights for authors, moral rights have almost no statutory grounds in U.S. copyright law.</a:t>
            </a:r>
            <a:endParaRPr lang="en-CA" b="0" dirty="0">
              <a:effectLst/>
            </a:endParaRPr>
          </a:p>
          <a:p>
            <a:br>
              <a:rPr lang="en-CA" dirty="0"/>
            </a:br>
            <a:endParaRPr lang="en-US" dirty="0"/>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3553890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Finally, it is important to recognize that all the major justificatory theories of copyright are from European authors and reflect that copyright itself is a Western concept.</a:t>
            </a:r>
            <a:r>
              <a:rPr lang="en-CA" dirty="0">
                <a:effectLst/>
              </a:rPr>
              <a:t>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15</a:t>
            </a:fld>
            <a:endParaRPr lang="en-US"/>
          </a:p>
        </p:txBody>
      </p:sp>
    </p:spTree>
    <p:extLst>
      <p:ext uri="{BB962C8B-B14F-4D97-AF65-F5344CB8AC3E}">
        <p14:creationId xmlns:p14="http://schemas.microsoft.com/office/powerpoint/2010/main" val="289557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now be able to:</a:t>
            </a:r>
          </a:p>
          <a:p>
            <a:r>
              <a:rPr lang="en-CA" sz="1200" b="0" i="0" u="none" strike="noStrike" kern="1200" dirty="0">
                <a:solidFill>
                  <a:schemeClr val="tx1"/>
                </a:solidFill>
                <a:effectLst/>
                <a:latin typeface="+mn-lt"/>
                <a:ea typeface="+mn-ea"/>
                <a:cs typeface="+mn-cs"/>
              </a:rPr>
              <a:t>Summarize the three main theories that serve as the foundation of copyright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Describe how these theories have influenced modern copyright concepts</a:t>
            </a:r>
          </a:p>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16</a:t>
            </a:fld>
            <a:endParaRPr lang="en-US"/>
          </a:p>
        </p:txBody>
      </p:sp>
    </p:spTree>
    <p:extLst>
      <p:ext uri="{BB962C8B-B14F-4D97-AF65-F5344CB8AC3E}">
        <p14:creationId xmlns:p14="http://schemas.microsoft.com/office/powerpoint/2010/main" val="3703559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3618027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21</a:t>
            </a:fld>
            <a:endParaRPr lang="en-US"/>
          </a:p>
        </p:txBody>
      </p:sp>
    </p:spTree>
    <p:extLst>
      <p:ext uri="{BB962C8B-B14F-4D97-AF65-F5344CB8AC3E}">
        <p14:creationId xmlns:p14="http://schemas.microsoft.com/office/powerpoint/2010/main" val="3434933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A8C4-0C62-F94C-981C-DE91E9B67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90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3. In a western context there are three major approaches to the theories that justify copyright – the utilitarian/consequentialist approach,</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natural rights approach and the</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personality-based approach.</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4.  Each approach to the argument for copyright is connected to the writings of one or two major philosophers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utilitarian approach draws from the work of Bentham,</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natural rights approach is developed from the writings of Locke, and the</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personality-based approach comes from the works of Kant and Hegel. </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3221087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5.  The utilitarian/consequentialist view of “intellectual property”, or “IP”,  treats the temporary monopoly provided through IP rights as a mechanism for encouraging creative and inventive behaviour with the</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aim of advancing the arts and sciences and</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improving society as a whole.</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Specifically Bentham, the father of utilitarianism,  viewed patents favourably arguing,</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“of all the methods of exciting and rewarding industry, this [patenting] is the least burdensome, and the most exactly proportioned to the merit of invention.” While he did not address copyrights specifically, Bentham's utilitarian argument for patents has been extended and applied as a justification for copyright.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2741527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6. This utilitarian justification is clearly present in the U.S. Constitution’s article 1, section 8, clause 8 where the explicit aim of copyright and patents are “to promote the progress of science and useful arts.” This has heavily influenced U.S. Supreme Court decisions in cases involving copyright.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1250787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7.  The policy goal in the utilitarian approach to copyright</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should be to find the optimal incentive level,</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which is the minimum level of incentive required  to induce the greatest amount of creative and inventive behaviour.</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Complicating this  balancing act is the fact that the greater</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incentive provided to authors and creators, often through strict controls or limitations on use of works,</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there is a corresponding decrease in the general access to the works and the public and intellectual good arising from the broader use of those works.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1023415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8. The natural rights based approach to copyright is drawn from the work of John Locke, specifically from his writings on the subject of common property in </a:t>
            </a:r>
            <a:r>
              <a:rPr lang="en-CA" sz="1200" b="0" i="1" u="none" strike="noStrike" kern="1200" dirty="0">
                <a:solidFill>
                  <a:schemeClr val="tx1"/>
                </a:solidFill>
                <a:effectLst/>
                <a:latin typeface="+mn-lt"/>
                <a:ea typeface="+mn-ea"/>
                <a:cs typeface="+mn-cs"/>
              </a:rPr>
              <a:t>Two Treatises</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of Government</a:t>
            </a:r>
            <a:r>
              <a:rPr lang="en-CA" sz="1200" b="0" i="0" u="none" strike="noStrike" kern="1200" dirty="0">
                <a:solidFill>
                  <a:schemeClr val="tx1"/>
                </a:solidFill>
                <a:effectLst/>
                <a:latin typeface="+mn-lt"/>
                <a:ea typeface="+mn-ea"/>
                <a:cs typeface="+mn-cs"/>
              </a:rPr>
              <a:t>, which have been extended to intellectual property.</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Lockean justification is premised on the idea that when an individual mixes their own labour with something from nature,</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result becomes the property of that individual.</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3381607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9. At the beginning of the process, there is some “common property”.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An individual then makes an investment of his labour, and through that investment raises the value what was once common.  This raising of value through the</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investment of individual labour is the justification for that individual’s deserving to take ownership in the product of that labour.</a:t>
            </a:r>
          </a:p>
          <a:p>
            <a:pPr rtl="0"/>
            <a:endParaRPr lang="en-CA" b="0" dirty="0">
              <a:effectLst/>
            </a:endParaRPr>
          </a:p>
          <a:p>
            <a:pPr rtl="0"/>
            <a:r>
              <a:rPr lang="en-CA" sz="1200" b="0" i="0" u="none" strike="noStrike" kern="1200" dirty="0">
                <a:solidFill>
                  <a:schemeClr val="tx1"/>
                </a:solidFill>
                <a:effectLst/>
                <a:latin typeface="+mn-lt"/>
                <a:ea typeface="+mn-ea"/>
                <a:cs typeface="+mn-cs"/>
              </a:rPr>
              <a:t>10.  Locke indicates that there are</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two important conditions that must be met to justify the taking of common property –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one should not take so much as to create spoilage, and one must leave “enough and as good” for others.</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Together these are known as the Lockean provisos.  </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149075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11.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natural rights based perspective does have limitations.</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In </a:t>
            </a:r>
            <a:r>
              <a:rPr lang="en-CA" sz="1200" b="0" i="1" u="none" strike="noStrike" kern="1200" dirty="0">
                <a:solidFill>
                  <a:schemeClr val="tx1"/>
                </a:solidFill>
                <a:effectLst/>
                <a:latin typeface="+mn-lt"/>
                <a:ea typeface="+mn-ea"/>
                <a:cs typeface="+mn-cs"/>
              </a:rPr>
              <a:t>Two Treatises,</a:t>
            </a:r>
            <a:r>
              <a:rPr lang="en-CA" sz="1200" b="0" i="0" u="none" strike="noStrike" kern="1200" dirty="0">
                <a:solidFill>
                  <a:schemeClr val="tx1"/>
                </a:solidFill>
                <a:effectLst/>
                <a:latin typeface="+mn-lt"/>
                <a:ea typeface="+mn-ea"/>
                <a:cs typeface="+mn-cs"/>
              </a:rPr>
              <a:t> Locke was not addressing intangible forms of common property, and Locke specifically wrote on the subject of copyright where he condemned providing copyright to ancient works and suggested that the term for copyright should be at most 70 years after death of the author. </a:t>
            </a:r>
          </a:p>
          <a:p>
            <a:pPr rtl="0"/>
            <a:endParaRPr lang="en-CA" b="0" dirty="0">
              <a:effectLst/>
            </a:endParaRPr>
          </a:p>
          <a:p>
            <a:pPr rtl="0"/>
            <a:r>
              <a:rPr lang="en-CA" sz="1200" b="0" i="0" u="none" strike="noStrike" kern="1200" dirty="0">
                <a:solidFill>
                  <a:schemeClr val="tx1"/>
                </a:solidFill>
                <a:effectLst/>
                <a:latin typeface="+mn-lt"/>
                <a:ea typeface="+mn-ea"/>
                <a:cs typeface="+mn-cs"/>
              </a:rPr>
              <a:t>12.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Lockean justifications of copyright and other IP have always held a degree of appeal in Anglo-American debates, but have tended to take a secondary role to utilitarian justifications.   However, the Lockean notion of a just reward for the creator is often used to supplement utilitarian arguments based on providing incentives.</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3409307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12 cont’d.  </a:t>
            </a:r>
            <a:r>
              <a:rPr lang="en-CA" sz="1200" b="1" kern="1200" dirty="0">
                <a:solidFill>
                  <a:schemeClr val="tx1"/>
                </a:solidFill>
                <a:effectLst/>
                <a:latin typeface="+mn-lt"/>
                <a:ea typeface="+mn-ea"/>
                <a:cs typeface="+mn-cs"/>
              </a:rPr>
              <a:t>The Canadian system reflects a blending of these approaches. For example, in the </a:t>
            </a:r>
            <a:r>
              <a:rPr lang="en-CA" sz="1200" b="1" kern="1200" dirty="0" err="1">
                <a:solidFill>
                  <a:schemeClr val="tx1"/>
                </a:solidFill>
                <a:effectLst/>
                <a:latin typeface="+mn-lt"/>
                <a:ea typeface="+mn-ea"/>
                <a:cs typeface="+mn-cs"/>
              </a:rPr>
              <a:t>Théberge</a:t>
            </a:r>
            <a:r>
              <a:rPr lang="en-CA" sz="1200" b="1" kern="1200" dirty="0">
                <a:solidFill>
                  <a:schemeClr val="tx1"/>
                </a:solidFill>
                <a:effectLst/>
                <a:latin typeface="+mn-lt"/>
                <a:ea typeface="+mn-ea"/>
                <a:cs typeface="+mn-cs"/>
              </a:rPr>
              <a:t> decision the Supreme Court of Canada noted:</a:t>
            </a:r>
          </a:p>
          <a:p>
            <a:endParaRPr lang="en-CA" sz="1200" b="1"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The </a:t>
            </a:r>
            <a:r>
              <a:rPr lang="en-CA" sz="1200" i="1" u="sng" kern="1200" dirty="0">
                <a:solidFill>
                  <a:schemeClr val="tx1"/>
                </a:solidFill>
                <a:effectLst/>
                <a:latin typeface="+mn-lt"/>
                <a:ea typeface="+mn-ea"/>
                <a:cs typeface="+mn-cs"/>
                <a:hlinkClick r:id="rId3"/>
              </a:rPr>
              <a:t>Copyright Act </a:t>
            </a:r>
            <a:r>
              <a:rPr lang="en-CA" sz="1200" kern="1200" dirty="0">
                <a:solidFill>
                  <a:schemeClr val="tx1"/>
                </a:solidFill>
                <a:effectLst/>
                <a:latin typeface="+mn-lt"/>
                <a:ea typeface="+mn-ea"/>
                <a:cs typeface="+mn-cs"/>
              </a:rPr>
              <a:t> is usually presented as a balance between promoting the public interest in the encouragement and dissemination of works of the arts and intellect and obtaining a just reward for the creator (or, more accurately, to prevent someone other than the creator from appropriating whatever benefits may be generated).  (para 30)</a:t>
            </a:r>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664749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hyperlink" Target="https://creativecommons.org/licenses/by/4.0/" TargetMode="External"/><Relationship Id="rId5" Type="http://schemas.openxmlformats.org/officeDocument/2006/relationships/hyperlink" Target="mailto:copyright@ualberta.ca" TargetMode="External"/><Relationship Id="rId4" Type="http://schemas.openxmlformats.org/officeDocument/2006/relationships/hyperlink" Target="https://commons.wikimedia.org/wiki/Commons:Free_media_resources/Photography" TargetMode="Externa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108029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Jamie Stewart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Matt Cheung</a:t>
            </a: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Jesse Carson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2" name="TextBox 1">
            <a:extLst>
              <a:ext uri="{FF2B5EF4-FFF2-40B4-BE49-F238E27FC236}">
                <a16:creationId xmlns:a16="http://schemas.microsoft.com/office/drawing/2014/main" id="{E5ECB1CA-7D83-7A4A-A338-5F79636B9CE2}"/>
              </a:ext>
            </a:extLst>
          </p:cNvPr>
          <p:cNvSpPr txBox="1"/>
          <p:nvPr userDrawn="1"/>
        </p:nvSpPr>
        <p:spPr>
          <a:xfrm>
            <a:off x="2671282" y="524256"/>
            <a:ext cx="8682518" cy="707886"/>
          </a:xfrm>
          <a:prstGeom prst="rect">
            <a:avLst/>
          </a:prstGeom>
          <a:noFill/>
        </p:spPr>
        <p:txBody>
          <a:bodyPr wrap="square" rtlCol="0">
            <a:spAutoFit/>
          </a:bodyPr>
          <a:lstStyle/>
          <a:p>
            <a:pPr algn="ctr"/>
            <a:r>
              <a:rPr lang="en-US" sz="4000" b="1" i="0" dirty="0">
                <a:solidFill>
                  <a:schemeClr val="bg1"/>
                </a:solidFill>
                <a:latin typeface="Arial" panose="020B0604020202020204" pitchFamily="34" charset="0"/>
                <a:cs typeface="Arial" panose="020B0604020202020204" pitchFamily="34" charset="0"/>
              </a:rPr>
              <a:t>CONTRIBUTORS</a:t>
            </a:r>
          </a:p>
        </p:txBody>
      </p:sp>
    </p:spTree>
    <p:extLst>
      <p:ext uri="{BB962C8B-B14F-4D97-AF65-F5344CB8AC3E}">
        <p14:creationId xmlns:p14="http://schemas.microsoft.com/office/powerpoint/2010/main" val="3459155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3" name="TextBox 2">
            <a:extLst>
              <a:ext uri="{FF2B5EF4-FFF2-40B4-BE49-F238E27FC236}">
                <a16:creationId xmlns:a16="http://schemas.microsoft.com/office/drawing/2014/main" id="{58D5CFCC-C925-4E4A-B9D9-114500E1C598}"/>
              </a:ext>
            </a:extLst>
          </p:cNvPr>
          <p:cNvSpPr txBox="1"/>
          <p:nvPr userDrawn="1"/>
        </p:nvSpPr>
        <p:spPr>
          <a:xfrm>
            <a:off x="2653048" y="515155"/>
            <a:ext cx="8693239" cy="707886"/>
          </a:xfrm>
          <a:prstGeom prst="rect">
            <a:avLst/>
          </a:prstGeom>
          <a:noFill/>
        </p:spPr>
        <p:txBody>
          <a:bodyPr wrap="square" rtlCol="0">
            <a:spAutoFit/>
          </a:bodyPr>
          <a:lstStyle/>
          <a:p>
            <a:pPr algn="ctr"/>
            <a:r>
              <a:rPr lang="en-US" sz="4000" b="1" i="0" dirty="0">
                <a:solidFill>
                  <a:schemeClr val="bg1"/>
                </a:solidFill>
                <a:latin typeface="Arial" panose="020B0604020202020204" pitchFamily="34" charset="0"/>
                <a:cs typeface="Arial" panose="020B0604020202020204" pitchFamily="34" charset="0"/>
              </a:rPr>
              <a:t>ACKNOWLEDGEMENT</a:t>
            </a:r>
          </a:p>
        </p:txBody>
      </p:sp>
    </p:spTree>
    <p:extLst>
      <p:ext uri="{BB962C8B-B14F-4D97-AF65-F5344CB8AC3E}">
        <p14:creationId xmlns:p14="http://schemas.microsoft.com/office/powerpoint/2010/main" val="1070093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00495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0E86D2-9C93-EA45-98E0-AE2178351686}"/>
              </a:ext>
            </a:extLst>
          </p:cNvPr>
          <p:cNvSpPr txBox="1"/>
          <p:nvPr userDrawn="1"/>
        </p:nvSpPr>
        <p:spPr>
          <a:xfrm>
            <a:off x="2671282" y="511374"/>
            <a:ext cx="8682518" cy="963149"/>
          </a:xfrm>
          <a:prstGeom prst="rect">
            <a:avLst/>
          </a:prstGeom>
          <a:noFill/>
        </p:spPr>
        <p:txBody>
          <a:bodyPr wrap="square" rtlCol="0">
            <a:spAutoFit/>
          </a:bodyPr>
          <a:lstStyle/>
          <a:p>
            <a:pPr algn="ctr">
              <a:lnSpc>
                <a:spcPct val="70000"/>
              </a:lnSpc>
            </a:pPr>
            <a:r>
              <a:rPr lang="en-US" sz="4000" b="1" i="0" dirty="0">
                <a:solidFill>
                  <a:schemeClr val="bg1"/>
                </a:solidFill>
                <a:latin typeface="Arial" panose="020B0604020202020204" pitchFamily="34" charset="0"/>
                <a:cs typeface="Arial" panose="020B0604020202020204" pitchFamily="34" charset="0"/>
              </a:rPr>
              <a:t>THANK YOU FOR YOUR ATTENTION</a:t>
            </a:r>
          </a:p>
        </p:txBody>
      </p:sp>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Tree>
    <p:extLst>
      <p:ext uri="{BB962C8B-B14F-4D97-AF65-F5344CB8AC3E}">
        <p14:creationId xmlns:p14="http://schemas.microsoft.com/office/powerpoint/2010/main" val="1719481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REFERENCES AND RESOURCES</a:t>
            </a:r>
          </a:p>
        </p:txBody>
      </p:sp>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Tree>
    <p:extLst>
      <p:ext uri="{BB962C8B-B14F-4D97-AF65-F5344CB8AC3E}">
        <p14:creationId xmlns:p14="http://schemas.microsoft.com/office/powerpoint/2010/main" val="1282690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CASES AND LEGISLATION</a:t>
            </a:r>
          </a:p>
        </p:txBody>
      </p:sp>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Tree>
    <p:extLst>
      <p:ext uri="{BB962C8B-B14F-4D97-AF65-F5344CB8AC3E}">
        <p14:creationId xmlns:p14="http://schemas.microsoft.com/office/powerpoint/2010/main" val="3489344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IMAGE AND SOUND REFERENCES</a:t>
            </a:r>
          </a:p>
        </p:txBody>
      </p:sp>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Tree>
    <p:extLst>
      <p:ext uri="{BB962C8B-B14F-4D97-AF65-F5344CB8AC3E}">
        <p14:creationId xmlns:p14="http://schemas.microsoft.com/office/powerpoint/2010/main" val="321784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LICENSING AND ATTRIBUTION</a:t>
            </a:r>
          </a:p>
        </p:txBody>
      </p:sp>
      <p:sp>
        <p:nvSpPr>
          <p:cNvPr id="2" name="TextBox 1">
            <a:extLst>
              <a:ext uri="{FF2B5EF4-FFF2-40B4-BE49-F238E27FC236}">
                <a16:creationId xmlns:a16="http://schemas.microsoft.com/office/drawing/2014/main" id="{69CBA60D-1A67-DB4B-B638-7390E0276D69}"/>
              </a:ext>
            </a:extLst>
          </p:cNvPr>
          <p:cNvSpPr txBox="1"/>
          <p:nvPr userDrawn="1"/>
        </p:nvSpPr>
        <p:spPr>
          <a:xfrm>
            <a:off x="1450426" y="1580190"/>
            <a:ext cx="9806153" cy="4062651"/>
          </a:xfrm>
          <a:prstGeom prst="rect">
            <a:avLst/>
          </a:prstGeom>
          <a:noFill/>
        </p:spPr>
        <p:txBody>
          <a:bodyPr wrap="square" rtlCol="0">
            <a:spAutoFit/>
          </a:bodyPr>
          <a:lstStyle/>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Suggested Citation:</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495300" lvl="1"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University of Alberta. 2018. “</a:t>
            </a:r>
            <a:r>
              <a:rPr lang="en-CA" sz="2000" baseline="0" dirty="0">
                <a:solidFill>
                  <a:schemeClr val="bg2">
                    <a:lumMod val="50000"/>
                  </a:schemeClr>
                </a:solidFill>
                <a:latin typeface="Arial" panose="020B0604020202020204" pitchFamily="34" charset="0"/>
                <a:cs typeface="Arial" panose="020B0604020202020204" pitchFamily="34" charset="0"/>
                <a:sym typeface="Calibri"/>
              </a:rPr>
              <a:t>Title of Module</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r>
              <a:rPr lang="en" sz="2000" i="1" baseline="0" dirty="0">
                <a:solidFill>
                  <a:schemeClr val="bg2">
                    <a:lumMod val="50000"/>
                  </a:schemeClr>
                </a:solidFill>
                <a:latin typeface="Arial" panose="020B0604020202020204" pitchFamily="34" charset="0"/>
                <a:cs typeface="Arial" panose="020B0604020202020204" pitchFamily="34" charset="0"/>
                <a:sym typeface="Calibri"/>
              </a:rPr>
              <a:t>Opening Up Copyright Instructional Module</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3"/>
              </a:rPr>
              <a:t>https://www.ualberta.ca/copyright/resources/opening-up-copyright-instructional-modules</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hlinkClick r:id="rId4"/>
            </a:endParaRPr>
          </a:p>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For the project overview and complete list of modules please visit the project website at: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3"/>
              </a:rPr>
              <a:t>https://www.ualberta.ca/copyright/resources/opening-up-copyright-instructional-modules</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Questions, comments, and suggestions should be directed to the University of Alberta’s Copyright Office at: </a:t>
            </a:r>
            <a:r>
              <a:rPr lang="en-US" sz="2000" baseline="0" dirty="0">
                <a:solidFill>
                  <a:schemeClr val="bg2">
                    <a:lumMod val="50000"/>
                  </a:schemeClr>
                </a:solidFill>
                <a:latin typeface="Arial" panose="020B0604020202020204" pitchFamily="34" charset="0"/>
                <a:cs typeface="Arial" panose="020B0604020202020204" pitchFamily="34" charset="0"/>
                <a:hlinkClick r:id="rId5"/>
              </a:rPr>
              <a:t>copyright@ualberta.ca</a:t>
            </a:r>
            <a:r>
              <a:rPr lang="en-US" sz="2000" baseline="0" dirty="0">
                <a:solidFill>
                  <a:schemeClr val="bg2">
                    <a:lumMod val="50000"/>
                  </a:schemeClr>
                </a:solidFill>
                <a:latin typeface="Arial" panose="020B0604020202020204" pitchFamily="34" charset="0"/>
                <a:cs typeface="Arial" panose="020B0604020202020204" pitchFamily="34" charset="0"/>
              </a:rPr>
              <a:t> </a:t>
            </a:r>
          </a:p>
          <a:p>
            <a:pPr marL="38100" indent="0">
              <a:lnSpc>
                <a:spcPct val="80000"/>
              </a:lnSpc>
              <a:spcBef>
                <a:spcPts val="0"/>
              </a:spcBef>
              <a:buClr>
                <a:schemeClr val="dk1"/>
              </a:buClr>
              <a:buSzPts val="1800"/>
              <a:buNone/>
            </a:pPr>
            <a:endParaRPr lang="en-US"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US" sz="2000" baseline="0" dirty="0">
                <a:solidFill>
                  <a:schemeClr val="bg2">
                    <a:lumMod val="50000"/>
                  </a:schemeClr>
                </a:solidFill>
                <a:latin typeface="Arial" panose="020B0604020202020204" pitchFamily="34" charset="0"/>
                <a:cs typeface="Arial" panose="020B0604020202020204" pitchFamily="34" charset="0"/>
                <a:sym typeface="Calibri"/>
              </a:rPr>
              <a:t>This module is made available and licensed under a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6"/>
              </a:rPr>
              <a:t>Creative Commons Attribution 4.0 International Licence</a:t>
            </a:r>
            <a:endParaRPr lang="en" sz="2000" baseline="0" dirty="0">
              <a:solidFill>
                <a:schemeClr val="bg2">
                  <a:lumMod val="50000"/>
                </a:schemeClr>
              </a:solidFill>
              <a:latin typeface="Arial" panose="020B0604020202020204" pitchFamily="34" charset="0"/>
              <a:cs typeface="Arial" panose="020B0604020202020204" pitchFamily="34" charset="0"/>
              <a:sym typeface="Calibri"/>
              <a:hlinkClick r:id="rId4"/>
            </a:endParaRPr>
          </a:p>
          <a:p>
            <a:endParaRPr lang="en-US" dirty="0"/>
          </a:p>
        </p:txBody>
      </p:sp>
      <p:sp>
        <p:nvSpPr>
          <p:cNvPr id="8" name="Text Placeholder 7">
            <a:extLst>
              <a:ext uri="{FF2B5EF4-FFF2-40B4-BE49-F238E27FC236}">
                <a16:creationId xmlns:a16="http://schemas.microsoft.com/office/drawing/2014/main" id="{18B284FA-E70E-A641-B0C7-7D506258D674}"/>
              </a:ext>
            </a:extLst>
          </p:cNvPr>
          <p:cNvSpPr>
            <a:spLocks noGrp="1"/>
          </p:cNvSpPr>
          <p:nvPr>
            <p:ph type="body" sz="quarter" idx="10" hasCustomPrompt="1"/>
          </p:nvPr>
        </p:nvSpPr>
        <p:spPr>
          <a:xfrm>
            <a:off x="1657037" y="5302790"/>
            <a:ext cx="9096822" cy="914400"/>
          </a:xfrm>
          <a:prstGeom prst="rect">
            <a:avLst/>
          </a:prstGeom>
        </p:spPr>
        <p:txBody>
          <a:bodyPr/>
          <a:lstStyle>
            <a:lvl1pPr marL="38100" indent="0">
              <a:lnSpc>
                <a:spcPct val="80000"/>
              </a:lnSpc>
              <a:spcBef>
                <a:spcPts val="0"/>
              </a:spcBef>
              <a:buClr>
                <a:schemeClr val="dk1"/>
              </a:buClr>
              <a:buSzPts val="1800"/>
              <a:buNone/>
              <a:defRPr/>
            </a:lvl1pPr>
            <a:lvl2pPr>
              <a:defRPr/>
            </a:lvl2pPr>
          </a:lstStyle>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Suggested Citation:</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495300" lvl="1"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University of Alberta. 2018. “</a:t>
            </a:r>
            <a:r>
              <a:rPr lang="en-CA" sz="2000" baseline="0" dirty="0">
                <a:solidFill>
                  <a:schemeClr val="bg2">
                    <a:lumMod val="50000"/>
                  </a:schemeClr>
                </a:solidFill>
                <a:latin typeface="Arial" panose="020B0604020202020204" pitchFamily="34" charset="0"/>
                <a:cs typeface="Arial" panose="020B0604020202020204" pitchFamily="34" charset="0"/>
                <a:sym typeface="Calibri"/>
              </a:rPr>
              <a:t>Title of Module</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r>
              <a:rPr lang="en" sz="2000" i="1" baseline="0" dirty="0">
                <a:solidFill>
                  <a:schemeClr val="bg2">
                    <a:lumMod val="50000"/>
                  </a:schemeClr>
                </a:solidFill>
                <a:latin typeface="Arial" panose="020B0604020202020204" pitchFamily="34" charset="0"/>
                <a:cs typeface="Arial" panose="020B0604020202020204" pitchFamily="34" charset="0"/>
                <a:sym typeface="Calibri"/>
              </a:rPr>
              <a:t>Opening Up Copyright Instructional Module</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3"/>
              </a:rPr>
              <a:t>https://www.ualberta.ca/copyright/resources/opening-up-copyright-instructional-modules</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hlinkClick r:id="rId4"/>
            </a:endParaRPr>
          </a:p>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For the project overview and complete list of modules please visit the project website at: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3"/>
              </a:rPr>
              <a:t>https://www.ualberta.ca/copyright/resources/opening-up-copyright-instructional-modules</a:t>
            </a:r>
            <a:r>
              <a:rPr lang="en" sz="2000" baseline="0" dirty="0">
                <a:solidFill>
                  <a:schemeClr val="bg2">
                    <a:lumMod val="50000"/>
                  </a:schemeClr>
                </a:solidFill>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 sz="2000" baseline="0" dirty="0">
                <a:solidFill>
                  <a:schemeClr val="bg2">
                    <a:lumMod val="50000"/>
                  </a:schemeClr>
                </a:solidFill>
                <a:latin typeface="Arial" panose="020B0604020202020204" pitchFamily="34" charset="0"/>
                <a:cs typeface="Arial" panose="020B0604020202020204" pitchFamily="34" charset="0"/>
                <a:sym typeface="Calibri"/>
              </a:rPr>
              <a:t>Questions, comments, and suggestions should be directed to the University of Alberta’s Copyright Office at: </a:t>
            </a:r>
            <a:r>
              <a:rPr lang="en-US" sz="2000" baseline="0" dirty="0">
                <a:solidFill>
                  <a:schemeClr val="bg2">
                    <a:lumMod val="50000"/>
                  </a:schemeClr>
                </a:solidFill>
                <a:latin typeface="Arial" panose="020B0604020202020204" pitchFamily="34" charset="0"/>
                <a:cs typeface="Arial" panose="020B0604020202020204" pitchFamily="34" charset="0"/>
                <a:hlinkClick r:id="rId5"/>
              </a:rPr>
              <a:t>copyright@ualberta.ca</a:t>
            </a:r>
            <a:r>
              <a:rPr lang="en-US" sz="2000" baseline="0" dirty="0">
                <a:solidFill>
                  <a:schemeClr val="bg2">
                    <a:lumMod val="50000"/>
                  </a:schemeClr>
                </a:solidFill>
                <a:latin typeface="Arial" panose="020B0604020202020204" pitchFamily="34" charset="0"/>
                <a:cs typeface="Arial" panose="020B0604020202020204" pitchFamily="34" charset="0"/>
              </a:rPr>
              <a:t> </a:t>
            </a:r>
          </a:p>
          <a:p>
            <a:pPr marL="38100" indent="0">
              <a:lnSpc>
                <a:spcPct val="80000"/>
              </a:lnSpc>
              <a:spcBef>
                <a:spcPts val="0"/>
              </a:spcBef>
              <a:buClr>
                <a:schemeClr val="dk1"/>
              </a:buClr>
              <a:buSzPts val="1800"/>
              <a:buNone/>
            </a:pPr>
            <a:endParaRPr lang="en-US" sz="2000" baseline="0" dirty="0">
              <a:solidFill>
                <a:schemeClr val="bg2">
                  <a:lumMod val="50000"/>
                </a:schemeClr>
              </a:solidFill>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US" sz="2000" baseline="0" dirty="0">
                <a:solidFill>
                  <a:schemeClr val="bg2">
                    <a:lumMod val="50000"/>
                  </a:schemeClr>
                </a:solidFill>
                <a:latin typeface="Arial" panose="020B0604020202020204" pitchFamily="34" charset="0"/>
                <a:cs typeface="Arial" panose="020B0604020202020204" pitchFamily="34" charset="0"/>
                <a:sym typeface="Calibri"/>
              </a:rPr>
              <a:t>This module is made available and licensed under a </a:t>
            </a:r>
            <a:r>
              <a:rPr lang="en-US" sz="2000" baseline="0" dirty="0">
                <a:solidFill>
                  <a:schemeClr val="bg2">
                    <a:lumMod val="50000"/>
                  </a:schemeClr>
                </a:solidFill>
                <a:latin typeface="Arial" panose="020B0604020202020204" pitchFamily="34" charset="0"/>
                <a:cs typeface="Arial" panose="020B0604020202020204" pitchFamily="34" charset="0"/>
                <a:sym typeface="Calibri"/>
                <a:hlinkClick r:id="rId6"/>
              </a:rPr>
              <a:t>Creative Commons Attribution 4.0 International Licence</a:t>
            </a:r>
            <a:endParaRPr lang="en" sz="2000" baseline="0" dirty="0">
              <a:solidFill>
                <a:schemeClr val="bg2">
                  <a:lumMod val="50000"/>
                </a:schemeClr>
              </a:solidFill>
              <a:latin typeface="Arial" panose="020B0604020202020204" pitchFamily="34" charset="0"/>
              <a:cs typeface="Arial" panose="020B0604020202020204" pitchFamily="34" charset="0"/>
              <a:sym typeface="Calibri"/>
              <a:hlinkClick r:id="rId4"/>
            </a:endParaRPr>
          </a:p>
          <a:p>
            <a:pPr lvl="0"/>
            <a:endParaRPr lang="en-US" dirty="0"/>
          </a:p>
        </p:txBody>
      </p:sp>
    </p:spTree>
    <p:extLst>
      <p:ext uri="{BB962C8B-B14F-4D97-AF65-F5344CB8AC3E}">
        <p14:creationId xmlns:p14="http://schemas.microsoft.com/office/powerpoint/2010/main" val="2206675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108029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Jamie Stewart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Matt Cheung</a:t>
            </a: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Jesse Carson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2" name="TextBox 1">
            <a:extLst>
              <a:ext uri="{FF2B5EF4-FFF2-40B4-BE49-F238E27FC236}">
                <a16:creationId xmlns:a16="http://schemas.microsoft.com/office/drawing/2014/main" id="{E5ECB1CA-7D83-7A4A-A338-5F79636B9CE2}"/>
              </a:ext>
            </a:extLst>
          </p:cNvPr>
          <p:cNvSpPr txBox="1"/>
          <p:nvPr userDrawn="1"/>
        </p:nvSpPr>
        <p:spPr>
          <a:xfrm>
            <a:off x="2671282" y="524256"/>
            <a:ext cx="8682518" cy="707886"/>
          </a:xfrm>
          <a:prstGeom prst="rect">
            <a:avLst/>
          </a:prstGeom>
          <a:noFill/>
        </p:spPr>
        <p:txBody>
          <a:bodyPr wrap="square" rtlCol="0">
            <a:spAutoFit/>
          </a:bodyPr>
          <a:lstStyle/>
          <a:p>
            <a:pPr algn="ctr"/>
            <a:r>
              <a:rPr lang="en-US" sz="4000" b="1" i="0" dirty="0">
                <a:solidFill>
                  <a:schemeClr val="bg1"/>
                </a:solidFill>
                <a:latin typeface="Arial" panose="020B0604020202020204" pitchFamily="34" charset="0"/>
                <a:cs typeface="Arial" panose="020B0604020202020204" pitchFamily="34" charset="0"/>
              </a:rPr>
              <a:t>CONTRIBUTORS</a:t>
            </a:r>
          </a:p>
        </p:txBody>
      </p:sp>
    </p:spTree>
    <p:extLst>
      <p:ext uri="{BB962C8B-B14F-4D97-AF65-F5344CB8AC3E}">
        <p14:creationId xmlns:p14="http://schemas.microsoft.com/office/powerpoint/2010/main" val="3978798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95263F"/>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3" name="TextBox 2">
            <a:extLst>
              <a:ext uri="{FF2B5EF4-FFF2-40B4-BE49-F238E27FC236}">
                <a16:creationId xmlns:a16="http://schemas.microsoft.com/office/drawing/2014/main" id="{58D5CFCC-C925-4E4A-B9D9-114500E1C598}"/>
              </a:ext>
            </a:extLst>
          </p:cNvPr>
          <p:cNvSpPr txBox="1"/>
          <p:nvPr userDrawn="1"/>
        </p:nvSpPr>
        <p:spPr>
          <a:xfrm>
            <a:off x="2653048" y="515155"/>
            <a:ext cx="8693239" cy="707886"/>
          </a:xfrm>
          <a:prstGeom prst="rect">
            <a:avLst/>
          </a:prstGeom>
          <a:noFill/>
        </p:spPr>
        <p:txBody>
          <a:bodyPr wrap="square" rtlCol="0">
            <a:spAutoFit/>
          </a:bodyPr>
          <a:lstStyle/>
          <a:p>
            <a:pPr algn="ctr"/>
            <a:r>
              <a:rPr lang="en-US" sz="4000" b="1" i="0" dirty="0">
                <a:solidFill>
                  <a:schemeClr val="bg1"/>
                </a:solidFill>
                <a:latin typeface="Arial" panose="020B0604020202020204" pitchFamily="34" charset="0"/>
                <a:cs typeface="Arial" panose="020B0604020202020204" pitchFamily="34" charset="0"/>
              </a:rPr>
              <a:t>ACKNOWLEDGEMENT</a:t>
            </a:r>
          </a:p>
        </p:txBody>
      </p:sp>
    </p:spTree>
    <p:extLst>
      <p:ext uri="{BB962C8B-B14F-4D97-AF65-F5344CB8AC3E}">
        <p14:creationId xmlns:p14="http://schemas.microsoft.com/office/powerpoint/2010/main" val="2627873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CB534C"/>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879F3D"/>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IMAGE AND SOUND REFERENCES</a:t>
            </a:r>
          </a:p>
        </p:txBody>
      </p:sp>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Tree>
    <p:extLst>
      <p:ext uri="{BB962C8B-B14F-4D97-AF65-F5344CB8AC3E}">
        <p14:creationId xmlns:p14="http://schemas.microsoft.com/office/powerpoint/2010/main" val="3216645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4.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512" r:id="rId3"/>
    <p:sldLayoutId id="2147493513" r:id="rId4"/>
    <p:sldLayoutId id="214749351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729033"/>
      </p:ext>
    </p:extLst>
  </p:cSld>
  <p:clrMap bg1="lt1" tx1="dk1" bg2="lt2" tx2="dk2" accent1="accent1" accent2="accent2" accent3="accent3" accent4="accent4" accent5="accent5" accent6="accent6" hlink="hlink" folHlink="folHlink"/>
  <p:sldLayoutIdLst>
    <p:sldLayoutId id="2147493501" r:id="rId1"/>
    <p:sldLayoutId id="2147493502" r:id="rId2"/>
    <p:sldLayoutId id="2147493503" r:id="rId3"/>
    <p:sldLayoutId id="2147493504" r:id="rId4"/>
    <p:sldLayoutId id="2147493505" r:id="rId5"/>
    <p:sldLayoutId id="2147493507" r:id="rId6"/>
    <p:sldLayoutId id="214749350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hyperlink" Target="https://creativecommons.org/licenses/by/4.0/legalcode"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4.jp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23.jp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1.xml"/><Relationship Id="rId7" Type="http://schemas.openxmlformats.org/officeDocument/2006/relationships/image" Target="../media/image24.jp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23.jp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48.svg"/></Relationships>
</file>

<file path=ppt/slides/_rels/slide12.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notesSlide" Target="../notesSlides/notesSlide12.xml"/><Relationship Id="rId7" Type="http://schemas.openxmlformats.org/officeDocument/2006/relationships/image" Target="../media/image23.jp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49.jpg"/><Relationship Id="rId5" Type="http://schemas.openxmlformats.org/officeDocument/2006/relationships/image" Target="../media/image21.svg"/><Relationship Id="rId10" Type="http://schemas.openxmlformats.org/officeDocument/2006/relationships/image" Target="../media/image51.svg"/><Relationship Id="rId4" Type="http://schemas.openxmlformats.org/officeDocument/2006/relationships/image" Target="../media/image20.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52.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4.xml"/><Relationship Id="rId6" Type="http://schemas.openxmlformats.org/officeDocument/2006/relationships/image" Target="../media/image57.png"/><Relationship Id="rId5" Type="http://schemas.openxmlformats.org/officeDocument/2006/relationships/notesSlide" Target="../notesSlides/notesSlide16.xml"/><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g"/><Relationship Id="rId3" Type="http://schemas.openxmlformats.org/officeDocument/2006/relationships/notesSlide" Target="../notesSlides/notesSlide2.xml"/><Relationship Id="rId7" Type="http://schemas.openxmlformats.org/officeDocument/2006/relationships/image" Target="../media/image18.svg"/><Relationship Id="rId12" Type="http://schemas.openxmlformats.org/officeDocument/2006/relationships/image" Target="../media/image23.jp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7.png"/><Relationship Id="rId11" Type="http://schemas.openxmlformats.org/officeDocument/2006/relationships/image" Target="../media/image22.jpg"/><Relationship Id="rId5" Type="http://schemas.openxmlformats.org/officeDocument/2006/relationships/image" Target="../media/image16.sv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thenounproject.com/term/devil-monster/1885152"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commons.wikimedia.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commons.wikimedia.org/" TargetMode="External"/><Relationship Id="rId2" Type="http://schemas.openxmlformats.org/officeDocument/2006/relationships/hyperlink" Target="https://pixabay.com/en/scales-yellow-weigh-justice-tool-30251/" TargetMode="External"/><Relationship Id="rId1" Type="http://schemas.openxmlformats.org/officeDocument/2006/relationships/slideLayout" Target="../slideLayouts/slideLayout6.xml"/><Relationship Id="rId5" Type="http://schemas.openxmlformats.org/officeDocument/2006/relationships/hyperlink" Target="https://pixabay.com/en/toscana-cypresses-farmhouse-scenic-2286630/" TargetMode="External"/><Relationship Id="rId4" Type="http://schemas.openxmlformats.org/officeDocument/2006/relationships/hyperlink" Target="https://thenounproject.com/term/lightning/1057044"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6.xml"/><Relationship Id="rId7" Type="http://schemas.openxmlformats.org/officeDocument/2006/relationships/hyperlink" Target="mailto:copyright@ualberta.ca"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commons.wikimedia.org/wiki/Commons:Free_media_resources/Photography" TargetMode="External"/><Relationship Id="rId5" Type="http://schemas.openxmlformats.org/officeDocument/2006/relationships/hyperlink" Target="https://www.ualberta.ca/copyright/resources/opening-up-copyright-instructional-modules" TargetMode="External"/><Relationship Id="rId4" Type="http://schemas.openxmlformats.org/officeDocument/2006/relationships/notesSlide" Target="../notesSlides/notesSlide19.xml"/><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notesSlide" Target="../notesSlides/notesSlide3.xml"/><Relationship Id="rId7"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5.xml"/><Relationship Id="rId7" Type="http://schemas.openxmlformats.org/officeDocument/2006/relationships/image" Target="../media/image31.sv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notesSlide" Target="../notesSlides/notesSlide6.xml"/><Relationship Id="rId7" Type="http://schemas.openxmlformats.org/officeDocument/2006/relationships/image" Target="../media/image18.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slideLayout" Target="../slideLayouts/slideLayout6.xml"/><Relationship Id="rId16" Type="http://schemas.openxmlformats.org/officeDocument/2006/relationships/image" Target="../media/image43.png"/><Relationship Id="rId1" Type="http://schemas.openxmlformats.org/officeDocument/2006/relationships/tags" Target="../tags/tag4.xml"/><Relationship Id="rId6" Type="http://schemas.openxmlformats.org/officeDocument/2006/relationships/image" Target="../media/image17.png"/><Relationship Id="rId11" Type="http://schemas.openxmlformats.org/officeDocument/2006/relationships/image" Target="../media/image38.svg"/><Relationship Id="rId5" Type="http://schemas.openxmlformats.org/officeDocument/2006/relationships/image" Target="../media/image19.pn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4.jpg"/><Relationship Id="rId9" Type="http://schemas.openxmlformats.org/officeDocument/2006/relationships/image" Target="../media/image36.sv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6.sv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22.jp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cs typeface="Arial" panose="020B0604020202020204" pitchFamily="34" charset="0"/>
              </a:rPr>
              <a:t>Theoretical Foundations for Copyright</a:t>
            </a: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524000" y="3602038"/>
            <a:ext cx="9144000" cy="640135"/>
          </a:xfrm>
        </p:spPr>
        <p:txBody>
          <a:bodyPr/>
          <a:lstStyle/>
          <a:p>
            <a:r>
              <a:rPr lang="en-US" dirty="0">
                <a:latin typeface="Arial" panose="020B0604020202020204" pitchFamily="34" charset="0"/>
                <a:cs typeface="Arial" panose="020B0604020202020204" pitchFamily="34" charset="0"/>
              </a:rPr>
              <a:t>Opening </a:t>
            </a:r>
            <a:r>
              <a:rPr lang="en-US" dirty="0">
                <a:cs typeface="Arial" panose="020B0604020202020204" pitchFamily="34" charset="0"/>
              </a:rPr>
              <a:t>U</a:t>
            </a:r>
            <a:r>
              <a:rPr lang="en-US" dirty="0">
                <a:latin typeface="Arial" panose="020B0604020202020204" pitchFamily="34" charset="0"/>
                <a:cs typeface="Arial" panose="020B0604020202020204" pitchFamily="34" charset="0"/>
              </a:rPr>
              <a:t>p Copyright Instructional Module</a:t>
            </a:r>
          </a:p>
          <a:p>
            <a:endParaRPr lang="en-US" dirty="0">
              <a:cs typeface="Arial" panose="020B0604020202020204" pitchFamily="34" charset="0"/>
            </a:endParaRPr>
          </a:p>
        </p:txBody>
      </p:sp>
      <p:pic>
        <p:nvPicPr>
          <p:cNvPr id="4" name="Picture 3">
            <a:extLst>
              <a:ext uri="{FF2B5EF4-FFF2-40B4-BE49-F238E27FC236}">
                <a16:creationId xmlns:a16="http://schemas.microsoft.com/office/drawing/2014/main" id="{6EFAC2FB-CC3E-2840-AC98-76E04BBEE956}"/>
              </a:ext>
            </a:extLst>
          </p:cNvPr>
          <p:cNvPicPr>
            <a:picLocks noChangeAspect="1"/>
          </p:cNvPicPr>
          <p:nvPr/>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A05AF487-8219-A84E-8988-C702DFCEDB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5892"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915839-C5E4-A844-8DE8-588219FE6A7C}"/>
              </a:ext>
            </a:extLst>
          </p:cNvPr>
          <p:cNvSpPr txBox="1"/>
          <p:nvPr/>
        </p:nvSpPr>
        <p:spPr>
          <a:xfrm>
            <a:off x="10127412" y="6271275"/>
            <a:ext cx="180350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January 2019</a:t>
            </a:r>
          </a:p>
        </p:txBody>
      </p:sp>
      <p:sp>
        <p:nvSpPr>
          <p:cNvPr id="7" name="TextBox 6">
            <a:extLst>
              <a:ext uri="{FF2B5EF4-FFF2-40B4-BE49-F238E27FC236}">
                <a16:creationId xmlns:a16="http://schemas.microsoft.com/office/drawing/2014/main" id="{08838FBC-615F-5F46-B2A6-6486D9C1087D}"/>
              </a:ext>
            </a:extLst>
          </p:cNvPr>
          <p:cNvSpPr txBox="1"/>
          <p:nvPr/>
        </p:nvSpPr>
        <p:spPr>
          <a:xfrm>
            <a:off x="4146996" y="5234488"/>
            <a:ext cx="4018209"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Get ready to have a Hegel of a time!</a:t>
            </a:r>
          </a:p>
          <a:p>
            <a:pPr algn="ctr"/>
            <a:r>
              <a:rPr lang="en-US" dirty="0">
                <a:latin typeface="Arial" panose="020B0604020202020204" pitchFamily="34" charset="0"/>
                <a:cs typeface="Arial" panose="020B0604020202020204" pitchFamily="34" charset="0"/>
              </a:rPr>
              <a:t>Admit it: you Kant resist!</a:t>
            </a:r>
          </a:p>
          <a:p>
            <a:endParaRPr lang="en-US" dirty="0"/>
          </a:p>
        </p:txBody>
      </p:sp>
    </p:spTree>
    <p:extLst>
      <p:ext uri="{BB962C8B-B14F-4D97-AF65-F5344CB8AC3E}">
        <p14:creationId xmlns:p14="http://schemas.microsoft.com/office/powerpoint/2010/main" val="175779771"/>
      </p:ext>
    </p:extLst>
  </p:cSld>
  <p:clrMapOvr>
    <a:masterClrMapping/>
  </p:clrMapOvr>
  <mc:AlternateContent xmlns:mc="http://schemas.openxmlformats.org/markup-compatibility/2006" xmlns:p14="http://schemas.microsoft.com/office/powerpoint/2010/main">
    <mc:Choice Requires="p14">
      <p:transition spd="slow" p14:dur="2000" advTm="10847"/>
    </mc:Choice>
    <mc:Fallback xmlns="">
      <p:transition spd="slow" advTm="1084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5F799C6-CD20-374E-A363-8DD7E921ED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893" y="2984394"/>
            <a:ext cx="1846527" cy="2336423"/>
          </a:xfrm>
          <a:prstGeom prst="rect">
            <a:avLst/>
          </a:prstGeom>
        </p:spPr>
      </p:pic>
      <p:sp>
        <p:nvSpPr>
          <p:cNvPr id="5" name="Title 4">
            <a:extLst>
              <a:ext uri="{FF2B5EF4-FFF2-40B4-BE49-F238E27FC236}">
                <a16:creationId xmlns:a16="http://schemas.microsoft.com/office/drawing/2014/main" id="{42DC04A7-D6B2-D14D-9A0D-C77172D600F6}"/>
              </a:ext>
            </a:extLst>
          </p:cNvPr>
          <p:cNvSpPr>
            <a:spLocks noGrp="1"/>
          </p:cNvSpPr>
          <p:nvPr>
            <p:ph type="title"/>
          </p:nvPr>
        </p:nvSpPr>
        <p:spPr/>
        <p:txBody>
          <a:bodyPr/>
          <a:lstStyle/>
          <a:p>
            <a:r>
              <a:rPr lang="en-US" dirty="0"/>
              <a:t>PERSONALITY-BASED APPROACH</a:t>
            </a:r>
          </a:p>
        </p:txBody>
      </p:sp>
      <p:pic>
        <p:nvPicPr>
          <p:cNvPr id="11" name="Picture 10">
            <a:extLst>
              <a:ext uri="{FF2B5EF4-FFF2-40B4-BE49-F238E27FC236}">
                <a16:creationId xmlns:a16="http://schemas.microsoft.com/office/drawing/2014/main" id="{9A3B60D0-39E9-5847-B61E-7705279FB165}"/>
              </a:ext>
            </a:extLst>
          </p:cNvPr>
          <p:cNvPicPr>
            <a:picLocks noChangeAspect="1"/>
          </p:cNvPicPr>
          <p:nvPr/>
        </p:nvPicPr>
        <p:blipFill>
          <a:blip r:embed="rId6"/>
          <a:stretch>
            <a:fillRect/>
          </a:stretch>
        </p:blipFill>
        <p:spPr>
          <a:xfrm>
            <a:off x="9511208" y="1405891"/>
            <a:ext cx="1846321" cy="2658396"/>
          </a:xfrm>
          <a:prstGeom prst="rect">
            <a:avLst/>
          </a:prstGeom>
        </p:spPr>
      </p:pic>
      <p:pic>
        <p:nvPicPr>
          <p:cNvPr id="12" name="Picture 11">
            <a:extLst>
              <a:ext uri="{FF2B5EF4-FFF2-40B4-BE49-F238E27FC236}">
                <a16:creationId xmlns:a16="http://schemas.microsoft.com/office/drawing/2014/main" id="{0F68F97A-8458-F445-A8DD-D100486C32E6}"/>
              </a:ext>
            </a:extLst>
          </p:cNvPr>
          <p:cNvPicPr>
            <a:picLocks noChangeAspect="1"/>
          </p:cNvPicPr>
          <p:nvPr/>
        </p:nvPicPr>
        <p:blipFill>
          <a:blip r:embed="rId7"/>
          <a:stretch>
            <a:fillRect/>
          </a:stretch>
        </p:blipFill>
        <p:spPr>
          <a:xfrm>
            <a:off x="9511105" y="4064287"/>
            <a:ext cx="1846527" cy="2336400"/>
          </a:xfrm>
          <a:prstGeom prst="rect">
            <a:avLst/>
          </a:prstGeom>
        </p:spPr>
      </p:pic>
      <p:sp>
        <p:nvSpPr>
          <p:cNvPr id="2" name="TextBox 1">
            <a:extLst>
              <a:ext uri="{FF2B5EF4-FFF2-40B4-BE49-F238E27FC236}">
                <a16:creationId xmlns:a16="http://schemas.microsoft.com/office/drawing/2014/main" id="{B3A8C986-2650-9745-9E51-232F8F1DCC4D}"/>
              </a:ext>
            </a:extLst>
          </p:cNvPr>
          <p:cNvSpPr txBox="1"/>
          <p:nvPr/>
        </p:nvSpPr>
        <p:spPr>
          <a:xfrm>
            <a:off x="3779150" y="3118459"/>
            <a:ext cx="5141729" cy="1569660"/>
          </a:xfrm>
          <a:prstGeom prst="rect">
            <a:avLst/>
          </a:prstGeom>
          <a:noFill/>
        </p:spPr>
        <p:txBody>
          <a:bodyPr wrap="none" rtlCol="0">
            <a:spAutoFit/>
          </a:bodyPr>
          <a:lstStyle/>
          <a:p>
            <a:pPr algn="ctr"/>
            <a:r>
              <a:rPr lang="en-US" sz="3200" dirty="0"/>
              <a:t>Artistic creations are</a:t>
            </a:r>
          </a:p>
          <a:p>
            <a:pPr algn="ctr"/>
            <a:r>
              <a:rPr lang="en-US" sz="3200" dirty="0"/>
              <a:t>a manifestation of </a:t>
            </a:r>
          </a:p>
          <a:p>
            <a:pPr algn="ctr"/>
            <a:r>
              <a:rPr lang="en-US" sz="3200" dirty="0"/>
              <a:t>an individual’s personhood</a:t>
            </a:r>
          </a:p>
        </p:txBody>
      </p:sp>
    </p:spTree>
    <p:custDataLst>
      <p:tags r:id="rId1"/>
    </p:custDataLst>
    <p:extLst>
      <p:ext uri="{BB962C8B-B14F-4D97-AF65-F5344CB8AC3E}">
        <p14:creationId xmlns:p14="http://schemas.microsoft.com/office/powerpoint/2010/main" val="1471997273"/>
      </p:ext>
    </p:extLst>
  </p:cSld>
  <p:clrMapOvr>
    <a:masterClrMapping/>
  </p:clrMapOvr>
  <mc:AlternateContent xmlns:mc="http://schemas.openxmlformats.org/markup-compatibility/2006" xmlns:p14="http://schemas.microsoft.com/office/powerpoint/2010/main">
    <mc:Choice Requires="p14">
      <p:transition spd="slow" p14:dur="2000" advTm="12774"/>
    </mc:Choice>
    <mc:Fallback xmlns="">
      <p:transition spd="slow" advTm="127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2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F61C331-5380-0647-8D91-48006E5317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893" y="2984394"/>
            <a:ext cx="1846527" cy="2336423"/>
          </a:xfrm>
          <a:prstGeom prst="rect">
            <a:avLst/>
          </a:prstGeom>
        </p:spPr>
      </p:pic>
      <p:sp>
        <p:nvSpPr>
          <p:cNvPr id="5" name="Title 4">
            <a:extLst>
              <a:ext uri="{FF2B5EF4-FFF2-40B4-BE49-F238E27FC236}">
                <a16:creationId xmlns:a16="http://schemas.microsoft.com/office/drawing/2014/main" id="{42DC04A7-D6B2-D14D-9A0D-C77172D600F6}"/>
              </a:ext>
            </a:extLst>
          </p:cNvPr>
          <p:cNvSpPr>
            <a:spLocks noGrp="1"/>
          </p:cNvSpPr>
          <p:nvPr>
            <p:ph type="title"/>
          </p:nvPr>
        </p:nvSpPr>
        <p:spPr/>
        <p:txBody>
          <a:bodyPr/>
          <a:lstStyle/>
          <a:p>
            <a:r>
              <a:rPr lang="en-US" dirty="0"/>
              <a:t>PERSONALITY-BASED APPROACH</a:t>
            </a:r>
          </a:p>
        </p:txBody>
      </p:sp>
      <p:pic>
        <p:nvPicPr>
          <p:cNvPr id="11" name="Picture 10">
            <a:extLst>
              <a:ext uri="{FF2B5EF4-FFF2-40B4-BE49-F238E27FC236}">
                <a16:creationId xmlns:a16="http://schemas.microsoft.com/office/drawing/2014/main" id="{9A3B60D0-39E9-5847-B61E-7705279FB165}"/>
              </a:ext>
            </a:extLst>
          </p:cNvPr>
          <p:cNvPicPr>
            <a:picLocks noChangeAspect="1"/>
          </p:cNvPicPr>
          <p:nvPr/>
        </p:nvPicPr>
        <p:blipFill>
          <a:blip r:embed="rId6"/>
          <a:stretch>
            <a:fillRect/>
          </a:stretch>
        </p:blipFill>
        <p:spPr>
          <a:xfrm>
            <a:off x="9511208" y="1405891"/>
            <a:ext cx="1846321" cy="2658396"/>
          </a:xfrm>
          <a:prstGeom prst="rect">
            <a:avLst/>
          </a:prstGeom>
        </p:spPr>
      </p:pic>
      <p:pic>
        <p:nvPicPr>
          <p:cNvPr id="12" name="Picture 11">
            <a:extLst>
              <a:ext uri="{FF2B5EF4-FFF2-40B4-BE49-F238E27FC236}">
                <a16:creationId xmlns:a16="http://schemas.microsoft.com/office/drawing/2014/main" id="{0F68F97A-8458-F445-A8DD-D100486C32E6}"/>
              </a:ext>
            </a:extLst>
          </p:cNvPr>
          <p:cNvPicPr>
            <a:picLocks noChangeAspect="1"/>
          </p:cNvPicPr>
          <p:nvPr/>
        </p:nvPicPr>
        <p:blipFill>
          <a:blip r:embed="rId7"/>
          <a:stretch>
            <a:fillRect/>
          </a:stretch>
        </p:blipFill>
        <p:spPr>
          <a:xfrm>
            <a:off x="9511105" y="4064287"/>
            <a:ext cx="1846527" cy="2336400"/>
          </a:xfrm>
          <a:prstGeom prst="rect">
            <a:avLst/>
          </a:prstGeom>
        </p:spPr>
      </p:pic>
      <p:sp>
        <p:nvSpPr>
          <p:cNvPr id="6" name="TextBox 5">
            <a:extLst>
              <a:ext uri="{FF2B5EF4-FFF2-40B4-BE49-F238E27FC236}">
                <a16:creationId xmlns:a16="http://schemas.microsoft.com/office/drawing/2014/main" id="{81915404-53A8-1B4B-9CD8-A294D3EEFC37}"/>
              </a:ext>
            </a:extLst>
          </p:cNvPr>
          <p:cNvSpPr txBox="1"/>
          <p:nvPr/>
        </p:nvSpPr>
        <p:spPr>
          <a:xfrm>
            <a:off x="3199800" y="2185499"/>
            <a:ext cx="5781092" cy="3170099"/>
          </a:xfrm>
          <a:prstGeom prst="rect">
            <a:avLst/>
          </a:prstGeom>
          <a:noFill/>
        </p:spPr>
        <p:txBody>
          <a:bodyPr wrap="square" rtlCol="0">
            <a:spAutoFit/>
          </a:bodyPr>
          <a:lstStyle/>
          <a:p>
            <a:r>
              <a:rPr lang="en-US" sz="4000" dirty="0"/>
              <a:t>Kant:</a:t>
            </a:r>
          </a:p>
          <a:p>
            <a:pPr marL="285750" indent="-285750">
              <a:buFont typeface="Arial" panose="020B0604020202020204" pitchFamily="34" charset="0"/>
              <a:buChar char="•"/>
            </a:pPr>
            <a:r>
              <a:rPr lang="en-US" sz="3200" dirty="0"/>
              <a:t>Condemned illegal </a:t>
            </a:r>
            <a:br>
              <a:rPr lang="en-US" sz="3200" dirty="0"/>
            </a:br>
            <a:r>
              <a:rPr lang="en-US" sz="3200" dirty="0"/>
              <a:t>book copying</a:t>
            </a:r>
          </a:p>
          <a:p>
            <a:pPr marL="285750" indent="-285750">
              <a:buFont typeface="Arial" panose="020B0604020202020204" pitchFamily="34" charset="0"/>
              <a:buChar char="•"/>
            </a:pPr>
            <a:r>
              <a:rPr lang="en-US" sz="3200" dirty="0"/>
              <a:t>Did not think copyright should extend to translations and derivative works</a:t>
            </a:r>
          </a:p>
        </p:txBody>
      </p:sp>
      <p:pic>
        <p:nvPicPr>
          <p:cNvPr id="13" name="Graphic 12" descr="Glasses">
            <a:extLst>
              <a:ext uri="{FF2B5EF4-FFF2-40B4-BE49-F238E27FC236}">
                <a16:creationId xmlns:a16="http://schemas.microsoft.com/office/drawing/2014/main" id="{10148FA6-B74D-9E4B-A87A-3AD1FE0028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58236">
            <a:off x="9500569" y="3686860"/>
            <a:ext cx="1089500" cy="1089500"/>
          </a:xfrm>
          <a:prstGeom prst="rect">
            <a:avLst/>
          </a:prstGeom>
        </p:spPr>
      </p:pic>
    </p:spTree>
    <p:custDataLst>
      <p:tags r:id="rId1"/>
    </p:custDataLst>
    <p:extLst>
      <p:ext uri="{BB962C8B-B14F-4D97-AF65-F5344CB8AC3E}">
        <p14:creationId xmlns:p14="http://schemas.microsoft.com/office/powerpoint/2010/main" val="4269656355"/>
      </p:ext>
    </p:extLst>
  </p:cSld>
  <p:clrMapOvr>
    <a:masterClrMapping/>
  </p:clrMapOvr>
  <mc:AlternateContent xmlns:mc="http://schemas.openxmlformats.org/markup-compatibility/2006" xmlns:p14="http://schemas.microsoft.com/office/powerpoint/2010/main">
    <mc:Choice Requires="p14">
      <p:transition spd="slow" p14:dur="2000" advTm="12456"/>
    </mc:Choice>
    <mc:Fallback xmlns="">
      <p:transition spd="slow" advTm="12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2.59259E-6 L -0.00078 0.20209 " pathEditMode="relative" rAng="0" ptsTypes="AA">
                                      <p:cBhvr>
                                        <p:cTn id="11" dur="1000" fill="hold"/>
                                        <p:tgtEl>
                                          <p:spTgt spid="11"/>
                                        </p:tgtEl>
                                        <p:attrNameLst>
                                          <p:attrName>ppt_x</p:attrName>
                                          <p:attrName>ppt_y</p:attrName>
                                        </p:attrNameLst>
                                      </p:cBhvr>
                                      <p:rCtr x="-39" y="10093"/>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par>
                          <p:cTn id="25" fill="hold">
                            <p:stCondLst>
                              <p:cond delay="500"/>
                            </p:stCondLst>
                            <p:childTnLst>
                              <p:par>
                                <p:cTn id="26" presetID="1" presetClass="entr" presetSubtype="0" fill="hold" nodeType="afterEffect">
                                  <p:stCondLst>
                                    <p:cond delay="100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6F7D1420-2C39-0F41-BD47-C88CBEC58D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497365">
            <a:off x="961505" y="3020272"/>
            <a:ext cx="1846527" cy="2336423"/>
          </a:xfrm>
          <a:prstGeom prst="rect">
            <a:avLst/>
          </a:prstGeom>
        </p:spPr>
      </p:pic>
      <p:sp>
        <p:nvSpPr>
          <p:cNvPr id="13" name="TextBox 12">
            <a:extLst>
              <a:ext uri="{FF2B5EF4-FFF2-40B4-BE49-F238E27FC236}">
                <a16:creationId xmlns:a16="http://schemas.microsoft.com/office/drawing/2014/main" id="{C5625C11-4821-B745-98A1-CF3822EFAFB0}"/>
              </a:ext>
            </a:extLst>
          </p:cNvPr>
          <p:cNvSpPr txBox="1"/>
          <p:nvPr/>
        </p:nvSpPr>
        <p:spPr>
          <a:xfrm>
            <a:off x="3459249" y="1463041"/>
            <a:ext cx="5781092" cy="2185214"/>
          </a:xfrm>
          <a:prstGeom prst="rect">
            <a:avLst/>
          </a:prstGeom>
          <a:noFill/>
        </p:spPr>
        <p:txBody>
          <a:bodyPr wrap="square" rtlCol="0">
            <a:spAutoFit/>
          </a:bodyPr>
          <a:lstStyle/>
          <a:p>
            <a:r>
              <a:rPr lang="en-US" sz="4000" dirty="0"/>
              <a:t>Hegel:</a:t>
            </a:r>
          </a:p>
          <a:p>
            <a:pPr marL="285750" indent="-285750">
              <a:buFont typeface="Arial" panose="020B0604020202020204" pitchFamily="34" charset="0"/>
              <a:buChar char="•"/>
            </a:pPr>
            <a:r>
              <a:rPr lang="en-US" sz="3200" dirty="0"/>
              <a:t>Property is essential</a:t>
            </a:r>
          </a:p>
          <a:p>
            <a:pPr marL="285750" indent="-285750">
              <a:buFont typeface="Arial" panose="020B0604020202020204" pitchFamily="34" charset="0"/>
              <a:buChar char="•"/>
            </a:pPr>
            <a:r>
              <a:rPr lang="en-US" sz="3200" dirty="0"/>
              <a:t>Authors should retain control of their intellectual property</a:t>
            </a:r>
          </a:p>
        </p:txBody>
      </p:sp>
      <p:sp>
        <p:nvSpPr>
          <p:cNvPr id="14" name="TextBox 13">
            <a:extLst>
              <a:ext uri="{FF2B5EF4-FFF2-40B4-BE49-F238E27FC236}">
                <a16:creationId xmlns:a16="http://schemas.microsoft.com/office/drawing/2014/main" id="{214F55CD-747D-0B44-A284-BFD6C7E07B74}"/>
              </a:ext>
            </a:extLst>
          </p:cNvPr>
          <p:cNvSpPr txBox="1"/>
          <p:nvPr/>
        </p:nvSpPr>
        <p:spPr>
          <a:xfrm>
            <a:off x="3272674" y="3936749"/>
            <a:ext cx="6180051" cy="2554545"/>
          </a:xfrm>
          <a:prstGeom prst="rect">
            <a:avLst/>
          </a:prstGeom>
          <a:noFill/>
        </p:spPr>
        <p:txBody>
          <a:bodyPr wrap="square" rtlCol="0">
            <a:spAutoFit/>
          </a:bodyPr>
          <a:lstStyle/>
          <a:p>
            <a:pPr algn="ctr"/>
            <a:r>
              <a:rPr lang="en-US" sz="3200" i="1" dirty="0"/>
              <a:t>“the author of the work or inventor of the apparatus remains the owner of the general method of multiplying such products”</a:t>
            </a:r>
          </a:p>
        </p:txBody>
      </p:sp>
      <p:pic>
        <p:nvPicPr>
          <p:cNvPr id="7" name="Content Placeholder 6">
            <a:extLst>
              <a:ext uri="{FF2B5EF4-FFF2-40B4-BE49-F238E27FC236}">
                <a16:creationId xmlns:a16="http://schemas.microsoft.com/office/drawing/2014/main" id="{46A3C21E-A322-7D4C-9B75-CCED94286EF3}"/>
              </a:ext>
            </a:extLst>
          </p:cNvPr>
          <p:cNvPicPr>
            <a:picLocks noGrp="1" noChangeAspect="1"/>
          </p:cNvPicPr>
          <p:nvPr>
            <p:ph sz="half" idx="1"/>
          </p:nvPr>
        </p:nvPicPr>
        <p:blipFill>
          <a:blip r:embed="rId6"/>
          <a:stretch>
            <a:fillRect/>
          </a:stretch>
        </p:blipFill>
        <p:spPr>
          <a:xfrm>
            <a:off x="5061468" y="1719788"/>
            <a:ext cx="2630286" cy="4351338"/>
          </a:xfrm>
        </p:spPr>
      </p:pic>
      <p:sp>
        <p:nvSpPr>
          <p:cNvPr id="5" name="Title 4">
            <a:extLst>
              <a:ext uri="{FF2B5EF4-FFF2-40B4-BE49-F238E27FC236}">
                <a16:creationId xmlns:a16="http://schemas.microsoft.com/office/drawing/2014/main" id="{42DC04A7-D6B2-D14D-9A0D-C77172D600F6}"/>
              </a:ext>
            </a:extLst>
          </p:cNvPr>
          <p:cNvSpPr>
            <a:spLocks noGrp="1"/>
          </p:cNvSpPr>
          <p:nvPr>
            <p:ph type="title"/>
          </p:nvPr>
        </p:nvSpPr>
        <p:spPr/>
        <p:txBody>
          <a:bodyPr/>
          <a:lstStyle/>
          <a:p>
            <a:r>
              <a:rPr lang="en-US" dirty="0"/>
              <a:t>PERSONALITY-BASED APPROACH</a:t>
            </a:r>
          </a:p>
        </p:txBody>
      </p:sp>
      <p:pic>
        <p:nvPicPr>
          <p:cNvPr id="11" name="Picture 10">
            <a:extLst>
              <a:ext uri="{FF2B5EF4-FFF2-40B4-BE49-F238E27FC236}">
                <a16:creationId xmlns:a16="http://schemas.microsoft.com/office/drawing/2014/main" id="{9A3B60D0-39E9-5847-B61E-7705279FB165}"/>
              </a:ext>
            </a:extLst>
          </p:cNvPr>
          <p:cNvPicPr>
            <a:picLocks noChangeAspect="1"/>
          </p:cNvPicPr>
          <p:nvPr/>
        </p:nvPicPr>
        <p:blipFill>
          <a:blip r:embed="rId7"/>
          <a:stretch>
            <a:fillRect/>
          </a:stretch>
        </p:blipFill>
        <p:spPr>
          <a:xfrm>
            <a:off x="9507479" y="2784250"/>
            <a:ext cx="1846321" cy="2658396"/>
          </a:xfrm>
          <a:prstGeom prst="rect">
            <a:avLst/>
          </a:prstGeom>
        </p:spPr>
      </p:pic>
      <p:pic>
        <p:nvPicPr>
          <p:cNvPr id="12" name="Picture 11">
            <a:extLst>
              <a:ext uri="{FF2B5EF4-FFF2-40B4-BE49-F238E27FC236}">
                <a16:creationId xmlns:a16="http://schemas.microsoft.com/office/drawing/2014/main" id="{0F68F97A-8458-F445-A8DD-D100486C32E6}"/>
              </a:ext>
            </a:extLst>
          </p:cNvPr>
          <p:cNvPicPr>
            <a:picLocks noChangeAspect="1"/>
          </p:cNvPicPr>
          <p:nvPr/>
        </p:nvPicPr>
        <p:blipFill>
          <a:blip r:embed="rId8"/>
          <a:stretch>
            <a:fillRect/>
          </a:stretch>
        </p:blipFill>
        <p:spPr>
          <a:xfrm>
            <a:off x="9507479" y="2602348"/>
            <a:ext cx="1846527" cy="2336400"/>
          </a:xfrm>
          <a:prstGeom prst="rect">
            <a:avLst/>
          </a:prstGeom>
        </p:spPr>
      </p:pic>
      <p:sp>
        <p:nvSpPr>
          <p:cNvPr id="2" name="TextBox 1">
            <a:extLst>
              <a:ext uri="{FF2B5EF4-FFF2-40B4-BE49-F238E27FC236}">
                <a16:creationId xmlns:a16="http://schemas.microsoft.com/office/drawing/2014/main" id="{92313D5A-B752-F446-82E0-CA72B8977ED1}"/>
              </a:ext>
            </a:extLst>
          </p:cNvPr>
          <p:cNvSpPr txBox="1"/>
          <p:nvPr/>
        </p:nvSpPr>
        <p:spPr>
          <a:xfrm>
            <a:off x="4068245" y="6446258"/>
            <a:ext cx="4055509" cy="369332"/>
          </a:xfrm>
          <a:prstGeom prst="rect">
            <a:avLst/>
          </a:prstGeom>
          <a:noFill/>
        </p:spPr>
        <p:txBody>
          <a:bodyPr wrap="square" rtlCol="0">
            <a:spAutoFit/>
          </a:bodyPr>
          <a:lstStyle/>
          <a:p>
            <a:r>
              <a:rPr lang="en-CA" dirty="0"/>
              <a:t>Hegel, </a:t>
            </a:r>
            <a:r>
              <a:rPr lang="en-CA" i="1" dirty="0"/>
              <a:t>The Philosophy of Right</a:t>
            </a:r>
            <a:r>
              <a:rPr lang="en-CA" dirty="0"/>
              <a:t>, § 69. </a:t>
            </a:r>
            <a:endParaRPr lang="en-US" dirty="0"/>
          </a:p>
        </p:txBody>
      </p:sp>
      <p:pic>
        <p:nvPicPr>
          <p:cNvPr id="6" name="Graphic 5" descr="Crown">
            <a:extLst>
              <a:ext uri="{FF2B5EF4-FFF2-40B4-BE49-F238E27FC236}">
                <a16:creationId xmlns:a16="http://schemas.microsoft.com/office/drawing/2014/main" id="{E7469D60-F5E0-9643-98E4-189103AFB8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95865">
            <a:off x="9769916" y="2461346"/>
            <a:ext cx="1524654" cy="972491"/>
          </a:xfrm>
          <a:prstGeom prst="rect">
            <a:avLst/>
          </a:prstGeom>
        </p:spPr>
      </p:pic>
    </p:spTree>
    <p:custDataLst>
      <p:tags r:id="rId1"/>
    </p:custDataLst>
    <p:extLst>
      <p:ext uri="{BB962C8B-B14F-4D97-AF65-F5344CB8AC3E}">
        <p14:creationId xmlns:p14="http://schemas.microsoft.com/office/powerpoint/2010/main" val="1749863711"/>
      </p:ext>
    </p:extLst>
  </p:cSld>
  <p:clrMapOvr>
    <a:masterClrMapping/>
  </p:clrMapOvr>
  <mc:AlternateContent xmlns:mc="http://schemas.openxmlformats.org/markup-compatibility/2006" xmlns:p14="http://schemas.microsoft.com/office/powerpoint/2010/main">
    <mc:Choice Requires="p14">
      <p:transition spd="slow" p14:dur="2000" advTm="31291"/>
    </mc:Choice>
    <mc:Fallback xmlns="">
      <p:transition spd="slow" advTm="312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0" presetClass="exit" presetSubtype="0" fill="hold" nodeType="with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42" presetClass="path" presetSubtype="0" accel="50000" decel="50000" fill="hold" nodeType="afterEffect">
                                  <p:stCondLst>
                                    <p:cond delay="0"/>
                                  </p:stCondLst>
                                  <p:childTnLst>
                                    <p:animMotion origin="layout" path="M 3.33333E-6 -4.07407E-6 L -0.35938 -0.0118 " pathEditMode="relative" rAng="0" ptsTypes="AA">
                                      <p:cBhvr>
                                        <p:cTn id="20" dur="1000" fill="hold"/>
                                        <p:tgtEl>
                                          <p:spTgt spid="7"/>
                                        </p:tgtEl>
                                        <p:attrNameLst>
                                          <p:attrName>ppt_x</p:attrName>
                                          <p:attrName>ppt_y</p:attrName>
                                        </p:attrNameLst>
                                      </p:cBhvr>
                                      <p:rCtr x="-17969" y="-602"/>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fade">
                                      <p:cBhvr>
                                        <p:cTn id="30" dur="500"/>
                                        <p:tgtEl>
                                          <p:spTgt spid="1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fade">
                                      <p:cBhvr>
                                        <p:cTn id="35" dur="500"/>
                                        <p:tgtEl>
                                          <p:spTgt spid="1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iterate type="lt">
                                    <p:tmPct val="10000"/>
                                  </p:iterate>
                                  <p:childTnLst>
                                    <p:set>
                                      <p:cBhvr>
                                        <p:cTn id="39" dur="1" fill="hold">
                                          <p:stCondLst>
                                            <p:cond delay="0"/>
                                          </p:stCondLst>
                                        </p:cTn>
                                        <p:tgtEl>
                                          <p:spTgt spid="14">
                                            <p:txEl>
                                              <p:pRg st="0" end="0"/>
                                            </p:txEl>
                                          </p:spTgt>
                                        </p:tgtEl>
                                        <p:attrNameLst>
                                          <p:attrName>style.visibility</p:attrName>
                                        </p:attrNameLst>
                                      </p:cBhvr>
                                      <p:to>
                                        <p:strVal val="visible"/>
                                      </p:to>
                                    </p:set>
                                    <p:animEffect transition="in" filter="fade">
                                      <p:cBhvr>
                                        <p:cTn id="40" dur="500"/>
                                        <p:tgtEl>
                                          <p:spTgt spid="14">
                                            <p:txEl>
                                              <p:pRg st="0" end="0"/>
                                            </p:txEl>
                                          </p:spTgt>
                                        </p:tgtEl>
                                      </p:cBhvr>
                                    </p:animEffect>
                                  </p:childTnLst>
                                </p:cTn>
                              </p:par>
                              <p:par>
                                <p:cTn id="41" presetID="1" presetClass="entr" presetSubtype="0" fill="hold" nodeType="withEffect">
                                  <p:stCondLst>
                                    <p:cond delay="2500"/>
                                  </p:stCondLst>
                                  <p:childTnLst>
                                    <p:set>
                                      <p:cBhvr>
                                        <p:cTn id="42" dur="1" fill="hold">
                                          <p:stCondLst>
                                            <p:cond delay="0"/>
                                          </p:stCondLst>
                                        </p:cTn>
                                        <p:tgtEl>
                                          <p:spTgt spid="6"/>
                                        </p:tgtEl>
                                        <p:attrNameLst>
                                          <p:attrName>style.visibility</p:attrName>
                                        </p:attrNameLst>
                                      </p:cBhvr>
                                      <p:to>
                                        <p:strVal val="visible"/>
                                      </p:to>
                                    </p:set>
                                  </p:childTnLst>
                                </p:cTn>
                              </p:par>
                              <p:par>
                                <p:cTn id="43" presetID="10"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par>
                          <p:cTn id="46" fill="hold">
                            <p:stCondLst>
                              <p:cond delay="5550"/>
                            </p:stCondLst>
                            <p:childTnLst>
                              <p:par>
                                <p:cTn id="47" presetID="9" presetClass="entr" presetSubtype="0"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par>
                                <p:cTn id="50" presetID="0" presetClass="path" presetSubtype="0" accel="50000" decel="50000" fill="hold" nodeType="withEffect">
                                  <p:stCondLst>
                                    <p:cond delay="0"/>
                                  </p:stCondLst>
                                  <p:childTnLst>
                                    <p:animMotion origin="layout" path="M 0.00221 -0.01597 L 0.0875 -0.03658 " pathEditMode="relative" ptsTypes="AA">
                                      <p:cBhvr>
                                        <p:cTn id="51" dur="15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build="p"/>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0A5B0F8-0D36-7147-AB40-4113B2151947}"/>
              </a:ext>
            </a:extLst>
          </p:cNvPr>
          <p:cNvPicPr>
            <a:picLocks noGrp="1" noChangeAspect="1"/>
          </p:cNvPicPr>
          <p:nvPr>
            <p:ph sz="half" idx="1"/>
          </p:nvPr>
        </p:nvPicPr>
        <p:blipFill>
          <a:blip r:embed="rId4"/>
          <a:stretch>
            <a:fillRect/>
          </a:stretch>
        </p:blipFill>
        <p:spPr>
          <a:xfrm>
            <a:off x="8621927" y="1955471"/>
            <a:ext cx="2796459" cy="4351338"/>
          </a:xfrm>
        </p:spPr>
      </p:pic>
      <p:sp>
        <p:nvSpPr>
          <p:cNvPr id="5" name="Title 4">
            <a:extLst>
              <a:ext uri="{FF2B5EF4-FFF2-40B4-BE49-F238E27FC236}">
                <a16:creationId xmlns:a16="http://schemas.microsoft.com/office/drawing/2014/main" id="{187CDB3C-5605-604C-AA50-E3E18ED1C777}"/>
              </a:ext>
            </a:extLst>
          </p:cNvPr>
          <p:cNvSpPr>
            <a:spLocks noGrp="1"/>
          </p:cNvSpPr>
          <p:nvPr>
            <p:ph type="title"/>
          </p:nvPr>
        </p:nvSpPr>
        <p:spPr/>
        <p:txBody>
          <a:bodyPr/>
          <a:lstStyle/>
          <a:p>
            <a:r>
              <a:rPr lang="en-US" dirty="0"/>
              <a:t>PERSONALITY-BASED APPROACH</a:t>
            </a:r>
          </a:p>
        </p:txBody>
      </p:sp>
      <p:sp>
        <p:nvSpPr>
          <p:cNvPr id="8" name="TextBox 7">
            <a:extLst>
              <a:ext uri="{FF2B5EF4-FFF2-40B4-BE49-F238E27FC236}">
                <a16:creationId xmlns:a16="http://schemas.microsoft.com/office/drawing/2014/main" id="{3840FA9E-388C-144A-8B72-7E6E8A45419E}"/>
              </a:ext>
            </a:extLst>
          </p:cNvPr>
          <p:cNvSpPr txBox="1"/>
          <p:nvPr/>
        </p:nvSpPr>
        <p:spPr>
          <a:xfrm>
            <a:off x="773614" y="1861750"/>
            <a:ext cx="7175362" cy="769441"/>
          </a:xfrm>
          <a:prstGeom prst="rect">
            <a:avLst/>
          </a:prstGeom>
          <a:noFill/>
        </p:spPr>
        <p:txBody>
          <a:bodyPr wrap="none" rtlCol="0">
            <a:spAutoFit/>
          </a:bodyPr>
          <a:lstStyle/>
          <a:p>
            <a:r>
              <a:rPr lang="en-US" sz="4400" b="1" dirty="0"/>
              <a:t>WHO OWNS THIS THING?</a:t>
            </a:r>
          </a:p>
        </p:txBody>
      </p:sp>
      <p:sp>
        <p:nvSpPr>
          <p:cNvPr id="9" name="TextBox 8">
            <a:extLst>
              <a:ext uri="{FF2B5EF4-FFF2-40B4-BE49-F238E27FC236}">
                <a16:creationId xmlns:a16="http://schemas.microsoft.com/office/drawing/2014/main" id="{FC9DB37C-1B68-564F-AA08-D326C1D4C998}"/>
              </a:ext>
            </a:extLst>
          </p:cNvPr>
          <p:cNvSpPr txBox="1"/>
          <p:nvPr/>
        </p:nvSpPr>
        <p:spPr>
          <a:xfrm>
            <a:off x="1026280" y="3167390"/>
            <a:ext cx="1645002" cy="523220"/>
          </a:xfrm>
          <a:prstGeom prst="rect">
            <a:avLst/>
          </a:prstGeom>
          <a:noFill/>
        </p:spPr>
        <p:txBody>
          <a:bodyPr wrap="none" rtlCol="0">
            <a:spAutoFit/>
          </a:bodyPr>
          <a:lstStyle/>
          <a:p>
            <a:r>
              <a:rPr lang="en-US" sz="2800" dirty="0"/>
              <a:t>Director?</a:t>
            </a:r>
          </a:p>
        </p:txBody>
      </p:sp>
      <p:sp>
        <p:nvSpPr>
          <p:cNvPr id="10" name="TextBox 9">
            <a:extLst>
              <a:ext uri="{FF2B5EF4-FFF2-40B4-BE49-F238E27FC236}">
                <a16:creationId xmlns:a16="http://schemas.microsoft.com/office/drawing/2014/main" id="{0EBA7603-89CD-0C43-A8D3-451F4FE618BD}"/>
              </a:ext>
            </a:extLst>
          </p:cNvPr>
          <p:cNvSpPr txBox="1"/>
          <p:nvPr/>
        </p:nvSpPr>
        <p:spPr>
          <a:xfrm>
            <a:off x="4438634" y="3183316"/>
            <a:ext cx="2666114" cy="523220"/>
          </a:xfrm>
          <a:prstGeom prst="rect">
            <a:avLst/>
          </a:prstGeom>
          <a:noFill/>
        </p:spPr>
        <p:txBody>
          <a:bodyPr wrap="none" rtlCol="0">
            <a:spAutoFit/>
          </a:bodyPr>
          <a:lstStyle/>
          <a:p>
            <a:r>
              <a:rPr lang="en-US" sz="2800" dirty="0"/>
              <a:t>Leading  actor?</a:t>
            </a:r>
          </a:p>
        </p:txBody>
      </p:sp>
      <p:sp>
        <p:nvSpPr>
          <p:cNvPr id="11" name="TextBox 10">
            <a:extLst>
              <a:ext uri="{FF2B5EF4-FFF2-40B4-BE49-F238E27FC236}">
                <a16:creationId xmlns:a16="http://schemas.microsoft.com/office/drawing/2014/main" id="{298E194C-D737-3640-A303-CD05C33FEE1F}"/>
              </a:ext>
            </a:extLst>
          </p:cNvPr>
          <p:cNvSpPr txBox="1"/>
          <p:nvPr/>
        </p:nvSpPr>
        <p:spPr>
          <a:xfrm>
            <a:off x="1377803" y="4226809"/>
            <a:ext cx="2281394" cy="523220"/>
          </a:xfrm>
          <a:prstGeom prst="rect">
            <a:avLst/>
          </a:prstGeom>
          <a:noFill/>
        </p:spPr>
        <p:txBody>
          <a:bodyPr wrap="none" rtlCol="0">
            <a:spAutoFit/>
          </a:bodyPr>
          <a:lstStyle/>
          <a:p>
            <a:r>
              <a:rPr lang="en-US" sz="2800" dirty="0"/>
              <a:t>Studio CEO?</a:t>
            </a:r>
          </a:p>
        </p:txBody>
      </p:sp>
      <p:sp>
        <p:nvSpPr>
          <p:cNvPr id="12" name="TextBox 11">
            <a:extLst>
              <a:ext uri="{FF2B5EF4-FFF2-40B4-BE49-F238E27FC236}">
                <a16:creationId xmlns:a16="http://schemas.microsoft.com/office/drawing/2014/main" id="{94811ADB-0D55-9340-A14E-7F3C2EFAA1AD}"/>
              </a:ext>
            </a:extLst>
          </p:cNvPr>
          <p:cNvSpPr txBox="1"/>
          <p:nvPr/>
        </p:nvSpPr>
        <p:spPr>
          <a:xfrm>
            <a:off x="4917603" y="4489641"/>
            <a:ext cx="2664512" cy="523220"/>
          </a:xfrm>
          <a:prstGeom prst="rect">
            <a:avLst/>
          </a:prstGeom>
          <a:noFill/>
        </p:spPr>
        <p:txBody>
          <a:bodyPr wrap="none" rtlCol="0">
            <a:spAutoFit/>
          </a:bodyPr>
          <a:lstStyle/>
          <a:p>
            <a:r>
              <a:rPr lang="en-US" sz="2800" dirty="0"/>
              <a:t>Milton Bradley?</a:t>
            </a:r>
          </a:p>
        </p:txBody>
      </p:sp>
      <p:sp>
        <p:nvSpPr>
          <p:cNvPr id="13" name="TextBox 12">
            <a:extLst>
              <a:ext uri="{FF2B5EF4-FFF2-40B4-BE49-F238E27FC236}">
                <a16:creationId xmlns:a16="http://schemas.microsoft.com/office/drawing/2014/main" id="{36802AD9-3859-BA4A-9FEC-23A058370E51}"/>
              </a:ext>
            </a:extLst>
          </p:cNvPr>
          <p:cNvSpPr txBox="1"/>
          <p:nvPr/>
        </p:nvSpPr>
        <p:spPr>
          <a:xfrm>
            <a:off x="1848781" y="5518341"/>
            <a:ext cx="4196918" cy="523220"/>
          </a:xfrm>
          <a:prstGeom prst="rect">
            <a:avLst/>
          </a:prstGeom>
          <a:noFill/>
        </p:spPr>
        <p:txBody>
          <a:bodyPr wrap="none" rtlCol="0">
            <a:spAutoFit/>
          </a:bodyPr>
          <a:lstStyle/>
          <a:p>
            <a:r>
              <a:rPr lang="en-US" sz="2800" dirty="0"/>
              <a:t>Special effects designer?</a:t>
            </a:r>
          </a:p>
        </p:txBody>
      </p:sp>
    </p:spTree>
    <p:custDataLst>
      <p:tags r:id="rId1"/>
    </p:custDataLst>
    <p:extLst>
      <p:ext uri="{BB962C8B-B14F-4D97-AF65-F5344CB8AC3E}">
        <p14:creationId xmlns:p14="http://schemas.microsoft.com/office/powerpoint/2010/main" val="1182877416"/>
      </p:ext>
    </p:extLst>
  </p:cSld>
  <p:clrMapOvr>
    <a:masterClrMapping/>
  </p:clrMapOvr>
  <mc:AlternateContent xmlns:mc="http://schemas.openxmlformats.org/markup-compatibility/2006" xmlns:p14="http://schemas.microsoft.com/office/powerpoint/2010/main">
    <mc:Choice Requires="p14">
      <p:transition spd="slow" p14:dur="2000" advTm="21392"/>
    </mc:Choice>
    <mc:Fallback xmlns="">
      <p:transition spd="slow" advTm="213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27E2C00-D39A-EE47-94B3-31D05DBD4C5A}"/>
              </a:ext>
            </a:extLst>
          </p:cNvPr>
          <p:cNvSpPr txBox="1"/>
          <p:nvPr/>
        </p:nvSpPr>
        <p:spPr>
          <a:xfrm>
            <a:off x="541021" y="1621304"/>
            <a:ext cx="782574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Kant and Hegel approach creates the strongest justification for copyright and moral rights</a:t>
            </a:r>
          </a:p>
          <a:p>
            <a:pPr marL="742950" lvl="1" indent="-285750">
              <a:buFont typeface="Arial" panose="020B0604020202020204" pitchFamily="34" charset="0"/>
              <a:buChar char="•"/>
            </a:pPr>
            <a:r>
              <a:rPr lang="en-US" sz="2800" dirty="0"/>
              <a:t>Resonates more strongly in continental Europe</a:t>
            </a:r>
          </a:p>
        </p:txBody>
      </p:sp>
      <p:sp>
        <p:nvSpPr>
          <p:cNvPr id="5" name="Title 4">
            <a:extLst>
              <a:ext uri="{FF2B5EF4-FFF2-40B4-BE49-F238E27FC236}">
                <a16:creationId xmlns:a16="http://schemas.microsoft.com/office/drawing/2014/main" id="{05F322DD-428B-8447-9C23-078F59BB94E6}"/>
              </a:ext>
            </a:extLst>
          </p:cNvPr>
          <p:cNvSpPr>
            <a:spLocks noGrp="1"/>
          </p:cNvSpPr>
          <p:nvPr>
            <p:ph type="title"/>
          </p:nvPr>
        </p:nvSpPr>
        <p:spPr/>
        <p:txBody>
          <a:bodyPr/>
          <a:lstStyle/>
          <a:p>
            <a:r>
              <a:rPr lang="en-US" dirty="0"/>
              <a:t>PERSONALITY-BASED APPROACH</a:t>
            </a:r>
          </a:p>
        </p:txBody>
      </p:sp>
      <p:sp>
        <p:nvSpPr>
          <p:cNvPr id="9" name="TextBox 8">
            <a:extLst>
              <a:ext uri="{FF2B5EF4-FFF2-40B4-BE49-F238E27FC236}">
                <a16:creationId xmlns:a16="http://schemas.microsoft.com/office/drawing/2014/main" id="{0EA309FF-F642-0E45-8C6A-AF83F0860D8E}"/>
              </a:ext>
            </a:extLst>
          </p:cNvPr>
          <p:cNvSpPr txBox="1"/>
          <p:nvPr/>
        </p:nvSpPr>
        <p:spPr>
          <a:xfrm>
            <a:off x="541021" y="3859211"/>
            <a:ext cx="745236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French copyright: moral rights are perpetual, inalienable, and imprescriptible</a:t>
            </a:r>
          </a:p>
        </p:txBody>
      </p:sp>
      <p:sp>
        <p:nvSpPr>
          <p:cNvPr id="10" name="TextBox 9">
            <a:extLst>
              <a:ext uri="{FF2B5EF4-FFF2-40B4-BE49-F238E27FC236}">
                <a16:creationId xmlns:a16="http://schemas.microsoft.com/office/drawing/2014/main" id="{B3522561-8D49-7340-BFCD-E6ACE89BC1DB}"/>
              </a:ext>
            </a:extLst>
          </p:cNvPr>
          <p:cNvSpPr txBox="1"/>
          <p:nvPr/>
        </p:nvSpPr>
        <p:spPr>
          <a:xfrm>
            <a:off x="541021" y="4903029"/>
            <a:ext cx="678942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Britain and Canada have moral rights for authors but there is almost no grounds for this in U.S. copyright law</a:t>
            </a:r>
          </a:p>
        </p:txBody>
      </p:sp>
      <p:pic>
        <p:nvPicPr>
          <p:cNvPr id="4" name="Picture 3">
            <a:extLst>
              <a:ext uri="{FF2B5EF4-FFF2-40B4-BE49-F238E27FC236}">
                <a16:creationId xmlns:a16="http://schemas.microsoft.com/office/drawing/2014/main" id="{1E0E2852-CE2F-654F-A2DF-37C64C51247B}"/>
              </a:ext>
            </a:extLst>
          </p:cNvPr>
          <p:cNvPicPr>
            <a:picLocks noChangeAspect="1"/>
          </p:cNvPicPr>
          <p:nvPr/>
        </p:nvPicPr>
        <p:blipFill>
          <a:blip r:embed="rId4"/>
          <a:stretch>
            <a:fillRect/>
          </a:stretch>
        </p:blipFill>
        <p:spPr>
          <a:xfrm>
            <a:off x="9092821" y="1803057"/>
            <a:ext cx="1566926" cy="1334444"/>
          </a:xfrm>
          <a:prstGeom prst="rect">
            <a:avLst/>
          </a:prstGeom>
        </p:spPr>
      </p:pic>
      <p:pic>
        <p:nvPicPr>
          <p:cNvPr id="13" name="Picture 12">
            <a:extLst>
              <a:ext uri="{FF2B5EF4-FFF2-40B4-BE49-F238E27FC236}">
                <a16:creationId xmlns:a16="http://schemas.microsoft.com/office/drawing/2014/main" id="{6384ED07-4CFF-EB4C-B4C4-0D9514C4CA9C}"/>
              </a:ext>
            </a:extLst>
          </p:cNvPr>
          <p:cNvPicPr>
            <a:picLocks noChangeAspect="1"/>
          </p:cNvPicPr>
          <p:nvPr/>
        </p:nvPicPr>
        <p:blipFill>
          <a:blip r:embed="rId5"/>
          <a:stretch>
            <a:fillRect/>
          </a:stretch>
        </p:blipFill>
        <p:spPr>
          <a:xfrm>
            <a:off x="7993381" y="4503662"/>
            <a:ext cx="3496055" cy="1886434"/>
          </a:xfrm>
          <a:prstGeom prst="rect">
            <a:avLst/>
          </a:prstGeom>
        </p:spPr>
      </p:pic>
    </p:spTree>
    <p:custDataLst>
      <p:tags r:id="rId1"/>
    </p:custDataLst>
    <p:extLst>
      <p:ext uri="{BB962C8B-B14F-4D97-AF65-F5344CB8AC3E}">
        <p14:creationId xmlns:p14="http://schemas.microsoft.com/office/powerpoint/2010/main" val="2806841621"/>
      </p:ext>
    </p:extLst>
  </p:cSld>
  <p:clrMapOvr>
    <a:masterClrMapping/>
  </p:clrMapOvr>
  <mc:AlternateContent xmlns:mc="http://schemas.openxmlformats.org/markup-compatibility/2006" xmlns:p14="http://schemas.microsoft.com/office/powerpoint/2010/main">
    <mc:Choice Requires="p14">
      <p:transition spd="slow" p14:dur="2000" advTm="35511"/>
    </mc:Choice>
    <mc:Fallback xmlns="">
      <p:transition spd="slow" advTm="355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2" presetClass="entr" presetSubtype="2"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8A0C97-CED4-4B49-83B3-A5CC1FB9F3FD}"/>
              </a:ext>
            </a:extLst>
          </p:cNvPr>
          <p:cNvPicPr>
            <a:picLocks noChangeAspect="1"/>
          </p:cNvPicPr>
          <p:nvPr/>
        </p:nvPicPr>
        <p:blipFill>
          <a:blip r:embed="rId4"/>
          <a:stretch>
            <a:fillRect/>
          </a:stretch>
        </p:blipFill>
        <p:spPr>
          <a:xfrm>
            <a:off x="1244727" y="1743331"/>
            <a:ext cx="9702546" cy="4709285"/>
          </a:xfrm>
          <a:prstGeom prst="rect">
            <a:avLst/>
          </a:prstGeom>
        </p:spPr>
      </p:pic>
      <p:sp>
        <p:nvSpPr>
          <p:cNvPr id="5" name="Title 4">
            <a:extLst>
              <a:ext uri="{FF2B5EF4-FFF2-40B4-BE49-F238E27FC236}">
                <a16:creationId xmlns:a16="http://schemas.microsoft.com/office/drawing/2014/main" id="{E874FF85-1C38-EC46-9A9D-E295E2422F9F}"/>
              </a:ext>
            </a:extLst>
          </p:cNvPr>
          <p:cNvSpPr>
            <a:spLocks noGrp="1"/>
          </p:cNvSpPr>
          <p:nvPr>
            <p:ph type="title"/>
          </p:nvPr>
        </p:nvSpPr>
        <p:spPr/>
        <p:txBody>
          <a:bodyPr/>
          <a:lstStyle/>
          <a:p>
            <a:r>
              <a:rPr lang="en-US" dirty="0"/>
              <a:t>WESTERN IDEOLOGY</a:t>
            </a:r>
          </a:p>
        </p:txBody>
      </p:sp>
      <p:pic>
        <p:nvPicPr>
          <p:cNvPr id="4" name="Picture 3">
            <a:extLst>
              <a:ext uri="{FF2B5EF4-FFF2-40B4-BE49-F238E27FC236}">
                <a16:creationId xmlns:a16="http://schemas.microsoft.com/office/drawing/2014/main" id="{062C2B55-A893-0543-9AAD-A177C2A9740A}"/>
              </a:ext>
            </a:extLst>
          </p:cNvPr>
          <p:cNvPicPr>
            <a:picLocks noChangeAspect="1"/>
          </p:cNvPicPr>
          <p:nvPr/>
        </p:nvPicPr>
        <p:blipFill>
          <a:blip r:embed="rId5"/>
          <a:stretch>
            <a:fillRect/>
          </a:stretch>
        </p:blipFill>
        <p:spPr>
          <a:xfrm>
            <a:off x="1219200" y="1747397"/>
            <a:ext cx="5420202" cy="1910203"/>
          </a:xfrm>
          <a:prstGeom prst="rect">
            <a:avLst/>
          </a:prstGeom>
        </p:spPr>
      </p:pic>
    </p:spTree>
    <p:custDataLst>
      <p:tags r:id="rId1"/>
    </p:custDataLst>
    <p:extLst>
      <p:ext uri="{BB962C8B-B14F-4D97-AF65-F5344CB8AC3E}">
        <p14:creationId xmlns:p14="http://schemas.microsoft.com/office/powerpoint/2010/main" val="2150079671"/>
      </p:ext>
    </p:extLst>
  </p:cSld>
  <p:clrMapOvr>
    <a:masterClrMapping/>
  </p:clrMapOvr>
  <mc:AlternateContent xmlns:mc="http://schemas.openxmlformats.org/markup-compatibility/2006" xmlns:p14="http://schemas.microsoft.com/office/powerpoint/2010/main">
    <mc:Choice Requires="p14">
      <p:transition spd="slow" p14:dur="2000" advTm="12625"/>
    </mc:Choice>
    <mc:Fallback xmlns="">
      <p:transition spd="slow" advTm="126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4BA538-FAF9-6E46-BB46-65C9B967082F}"/>
              </a:ext>
            </a:extLst>
          </p:cNvPr>
          <p:cNvSpPr>
            <a:spLocks noGrp="1"/>
          </p:cNvSpPr>
          <p:nvPr>
            <p:ph type="title"/>
          </p:nvPr>
        </p:nvSpPr>
        <p:spPr/>
        <p:txBody>
          <a:bodyPr/>
          <a:lstStyle/>
          <a:p>
            <a:r>
              <a:rPr lang="en-US" dirty="0"/>
              <a:t>LEARNING OBJECTIVES</a:t>
            </a:r>
          </a:p>
        </p:txBody>
      </p:sp>
      <p:sp>
        <p:nvSpPr>
          <p:cNvPr id="6" name="TextBox 5">
            <a:extLst>
              <a:ext uri="{FF2B5EF4-FFF2-40B4-BE49-F238E27FC236}">
                <a16:creationId xmlns:a16="http://schemas.microsoft.com/office/drawing/2014/main" id="{8F0061CC-14BC-8943-B7AF-AE13DDDD0B32}"/>
              </a:ext>
            </a:extLst>
          </p:cNvPr>
          <p:cNvSpPr txBox="1"/>
          <p:nvPr/>
        </p:nvSpPr>
        <p:spPr>
          <a:xfrm>
            <a:off x="1520894" y="1887583"/>
            <a:ext cx="9360466" cy="2677656"/>
          </a:xfrm>
          <a:prstGeom prst="rect">
            <a:avLst/>
          </a:prstGeom>
          <a:noFill/>
        </p:spPr>
        <p:txBody>
          <a:bodyPr wrap="square" rtlCol="0">
            <a:spAutoFit/>
          </a:bodyPr>
          <a:lstStyle/>
          <a:p>
            <a:r>
              <a:rPr lang="en-US" sz="2800" dirty="0"/>
              <a:t>You should now be able to:</a:t>
            </a:r>
          </a:p>
          <a:p>
            <a:endParaRPr lang="en-US" sz="2800" dirty="0"/>
          </a:p>
          <a:p>
            <a:pPr marL="285750" indent="-285750">
              <a:buFont typeface="Arial" panose="020B0604020202020204" pitchFamily="34" charset="0"/>
              <a:buChar char="•"/>
            </a:pPr>
            <a:r>
              <a:rPr lang="en-US" sz="2800" dirty="0"/>
              <a:t>Summarize the three main theories that serve as the </a:t>
            </a:r>
            <a:r>
              <a:rPr lang="en-US" sz="2800"/>
              <a:t>foundation of </a:t>
            </a:r>
            <a:r>
              <a:rPr lang="en-US" sz="2800" dirty="0"/>
              <a:t>copyright</a:t>
            </a:r>
          </a:p>
          <a:p>
            <a:pPr marL="285750" indent="-285750">
              <a:buFont typeface="Arial" panose="020B0604020202020204" pitchFamily="34" charset="0"/>
              <a:buChar char="•"/>
            </a:pPr>
            <a:r>
              <a:rPr lang="en-US" sz="2800" dirty="0"/>
              <a:t>Describe how these theories have influenced modern copyright concepts</a:t>
            </a:r>
          </a:p>
        </p:txBody>
      </p:sp>
      <p:pic>
        <p:nvPicPr>
          <p:cNvPr id="3" name="Audio 2">
            <a:hlinkClick r:id="" action="ppaction://media"/>
            <a:extLst>
              <a:ext uri="{FF2B5EF4-FFF2-40B4-BE49-F238E27FC236}">
                <a16:creationId xmlns:a16="http://schemas.microsoft.com/office/drawing/2014/main" id="{83B9AD0F-BB59-9F44-A620-2A8B189331D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
        <p:nvSpPr>
          <p:cNvPr id="2" name="TextBox 1">
            <a:extLst>
              <a:ext uri="{FF2B5EF4-FFF2-40B4-BE49-F238E27FC236}">
                <a16:creationId xmlns:a16="http://schemas.microsoft.com/office/drawing/2014/main" id="{8EC64C3E-A318-9E46-BF39-CA00DE68827C}"/>
              </a:ext>
            </a:extLst>
          </p:cNvPr>
          <p:cNvSpPr txBox="1"/>
          <p:nvPr/>
        </p:nvSpPr>
        <p:spPr>
          <a:xfrm>
            <a:off x="5372100" y="8128000"/>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953584930"/>
      </p:ext>
    </p:extLst>
  </p:cSld>
  <p:clrMapOvr>
    <a:masterClrMapping/>
  </p:clrMapOvr>
  <mc:AlternateContent xmlns:mc="http://schemas.openxmlformats.org/markup-compatibility/2006" xmlns:p14="http://schemas.microsoft.com/office/powerpoint/2010/main">
    <mc:Choice Requires="p14">
      <p:transition spd="slow" p14:dur="2000" advTm="10947"/>
    </mc:Choice>
    <mc:Fallback xmlns="">
      <p:transition spd="slow" advTm="10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ABA8DF-6CAA-2546-B0F5-E824FC33E653}"/>
              </a:ext>
            </a:extLst>
          </p:cNvPr>
          <p:cNvSpPr>
            <a:spLocks noGrp="1"/>
          </p:cNvSpPr>
          <p:nvPr>
            <p:ph sz="half" idx="1"/>
          </p:nvPr>
        </p:nvSpPr>
        <p:spPr/>
        <p:txBody>
          <a:bodyPr/>
          <a:lstStyle/>
          <a:p>
            <a:pPr marL="0" indent="0">
              <a:buNone/>
            </a:pPr>
            <a:r>
              <a:rPr lang="en-US" sz="2200" dirty="0">
                <a:solidFill>
                  <a:schemeClr val="tx1"/>
                </a:solidFill>
              </a:rPr>
              <a:t>The natural rights approach to copyright posits that:</a:t>
            </a:r>
          </a:p>
          <a:p>
            <a:pPr marL="0" indent="0">
              <a:buNone/>
            </a:pPr>
            <a:r>
              <a:rPr lang="en-US" sz="2200" dirty="0">
                <a:solidFill>
                  <a:schemeClr val="accent6"/>
                </a:solidFill>
              </a:rPr>
              <a:t>a) When </a:t>
            </a:r>
            <a:r>
              <a:rPr lang="en-US" sz="2200" dirty="0" err="1">
                <a:solidFill>
                  <a:schemeClr val="accent6"/>
                </a:solidFill>
              </a:rPr>
              <a:t>labour</a:t>
            </a:r>
            <a:r>
              <a:rPr lang="en-US" sz="2200" dirty="0">
                <a:solidFill>
                  <a:schemeClr val="accent6"/>
                </a:solidFill>
              </a:rPr>
              <a:t> is added to common property, the output should belong to the individual</a:t>
            </a:r>
          </a:p>
          <a:p>
            <a:pPr marL="0" indent="0">
              <a:buNone/>
            </a:pPr>
            <a:r>
              <a:rPr lang="en-US" sz="2200" dirty="0">
                <a:solidFill>
                  <a:schemeClr val="tx1"/>
                </a:solidFill>
              </a:rPr>
              <a:t>b) John Locke invented lightbulbs</a:t>
            </a:r>
          </a:p>
          <a:p>
            <a:pPr marL="0" indent="0">
              <a:buNone/>
            </a:pPr>
            <a:r>
              <a:rPr lang="en-US" sz="2200" dirty="0">
                <a:solidFill>
                  <a:schemeClr val="tx1"/>
                </a:solidFill>
              </a:rPr>
              <a:t>c) Copyright should do the most good for the most people</a:t>
            </a:r>
          </a:p>
          <a:p>
            <a:pPr marL="0" indent="0">
              <a:buNone/>
            </a:pPr>
            <a:r>
              <a:rPr lang="en-US" sz="2200" dirty="0">
                <a:solidFill>
                  <a:schemeClr val="tx1"/>
                </a:solidFill>
              </a:rPr>
              <a:t>d) Creators should have control of their invented works forever</a:t>
            </a:r>
          </a:p>
        </p:txBody>
      </p:sp>
      <p:sp>
        <p:nvSpPr>
          <p:cNvPr id="3" name="Content Placeholder 2">
            <a:extLst>
              <a:ext uri="{FF2B5EF4-FFF2-40B4-BE49-F238E27FC236}">
                <a16:creationId xmlns:a16="http://schemas.microsoft.com/office/drawing/2014/main" id="{937F3164-2F4C-674D-904F-CC75BC0EB599}"/>
              </a:ext>
            </a:extLst>
          </p:cNvPr>
          <p:cNvSpPr>
            <a:spLocks noGrp="1"/>
          </p:cNvSpPr>
          <p:nvPr>
            <p:ph sz="half" idx="13"/>
          </p:nvPr>
        </p:nvSpPr>
        <p:spPr/>
        <p:txBody>
          <a:bodyPr/>
          <a:lstStyle/>
          <a:p>
            <a:pPr marL="0" indent="0">
              <a:buNone/>
            </a:pPr>
            <a:r>
              <a:rPr lang="en-US" sz="2200" dirty="0">
                <a:solidFill>
                  <a:schemeClr val="tx1"/>
                </a:solidFill>
              </a:rPr>
              <a:t>Under Kant and Hegel’s personality-based approach:</a:t>
            </a:r>
          </a:p>
          <a:p>
            <a:pPr marL="0" indent="0">
              <a:buNone/>
            </a:pPr>
            <a:r>
              <a:rPr lang="en-US" sz="2200" dirty="0">
                <a:solidFill>
                  <a:schemeClr val="tx1"/>
                </a:solidFill>
              </a:rPr>
              <a:t>a) Creations exist for the benefit of everyone and don’t need protection</a:t>
            </a:r>
          </a:p>
          <a:p>
            <a:pPr marL="0" indent="0">
              <a:buNone/>
            </a:pPr>
            <a:r>
              <a:rPr lang="en-US" sz="2200" dirty="0">
                <a:solidFill>
                  <a:schemeClr val="accent6"/>
                </a:solidFill>
              </a:rPr>
              <a:t>b) Creations are a manifestation of an individual’s personhood</a:t>
            </a:r>
          </a:p>
          <a:p>
            <a:pPr marL="0" indent="0">
              <a:buNone/>
            </a:pPr>
            <a:r>
              <a:rPr lang="en-US" sz="2200" dirty="0">
                <a:solidFill>
                  <a:schemeClr val="tx1"/>
                </a:solidFill>
              </a:rPr>
              <a:t>c) Protection for creations should only last for 14 years</a:t>
            </a:r>
          </a:p>
          <a:p>
            <a:pPr marL="0" indent="0">
              <a:buNone/>
            </a:pPr>
            <a:r>
              <a:rPr lang="en-US" sz="2200" dirty="0">
                <a:solidFill>
                  <a:schemeClr val="tx1"/>
                </a:solidFill>
              </a:rPr>
              <a:t>d) The concept of property is totally unimportant</a:t>
            </a:r>
          </a:p>
          <a:p>
            <a:pPr marL="0" indent="0">
              <a:buNone/>
            </a:pPr>
            <a:endParaRPr lang="en-US" dirty="0"/>
          </a:p>
        </p:txBody>
      </p:sp>
      <p:sp>
        <p:nvSpPr>
          <p:cNvPr id="5" name="Title 4">
            <a:extLst>
              <a:ext uri="{FF2B5EF4-FFF2-40B4-BE49-F238E27FC236}">
                <a16:creationId xmlns:a16="http://schemas.microsoft.com/office/drawing/2014/main" id="{AF83434C-CFB4-1E4B-8613-70BB6EF456FE}"/>
              </a:ext>
            </a:extLst>
          </p:cNvPr>
          <p:cNvSpPr>
            <a:spLocks noGrp="1"/>
          </p:cNvSpPr>
          <p:nvPr>
            <p:ph type="title"/>
          </p:nvPr>
        </p:nvSpPr>
        <p:spPr/>
        <p:txBody>
          <a:bodyPr/>
          <a:lstStyle/>
          <a:p>
            <a:r>
              <a:rPr lang="en-US" dirty="0"/>
              <a:t>QUESTIONS</a:t>
            </a:r>
          </a:p>
        </p:txBody>
      </p:sp>
      <p:pic>
        <p:nvPicPr>
          <p:cNvPr id="7" name="Audio 6">
            <a:hlinkClick r:id="" action="ppaction://media"/>
            <a:extLst>
              <a:ext uri="{FF2B5EF4-FFF2-40B4-BE49-F238E27FC236}">
                <a16:creationId xmlns:a16="http://schemas.microsoft.com/office/drawing/2014/main" id="{88761FFE-A911-DD42-B7F1-0F6499A052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45637553"/>
      </p:ext>
    </p:extLst>
  </p:cSld>
  <p:clrMapOvr>
    <a:masterClrMapping/>
  </p:clrMapOvr>
  <mc:AlternateContent xmlns:mc="http://schemas.openxmlformats.org/markup-compatibility/2006" xmlns:p14="http://schemas.microsoft.com/office/powerpoint/2010/main">
    <mc:Choice Requires="p14">
      <p:transition spd="slow" p14:dur="2000" advTm="8338"/>
    </mc:Choice>
    <mc:Fallback xmlns="">
      <p:transition spd="slow" advTm="8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7B2CF434-0371-6249-B0F5-D8D55A8AB994}"/>
              </a:ext>
            </a:extLst>
          </p:cNvPr>
          <p:cNvSpPr>
            <a:spLocks noGrp="1"/>
          </p:cNvSpPr>
          <p:nvPr>
            <p:ph sz="half" idx="1"/>
          </p:nvPr>
        </p:nvSpPr>
        <p:spPr/>
        <p:txBody>
          <a:bodyPr/>
          <a:lstStyle/>
          <a:p>
            <a:pPr marL="0" indent="0">
              <a:buNone/>
            </a:pPr>
            <a:r>
              <a:rPr lang="en-US" sz="2200" dirty="0">
                <a:solidFill>
                  <a:schemeClr val="tx1"/>
                </a:solidFill>
              </a:rPr>
              <a:t>The idea of moral rights is most strongly connected to:</a:t>
            </a:r>
          </a:p>
          <a:p>
            <a:pPr marL="0" indent="0">
              <a:buNone/>
            </a:pPr>
            <a:r>
              <a:rPr lang="en-US" sz="2200" dirty="0">
                <a:solidFill>
                  <a:schemeClr val="tx1"/>
                </a:solidFill>
              </a:rPr>
              <a:t>a) Bentham’s utilitarian approach</a:t>
            </a:r>
          </a:p>
          <a:p>
            <a:pPr marL="0" indent="0">
              <a:buNone/>
            </a:pPr>
            <a:r>
              <a:rPr lang="en-US" sz="2200" dirty="0">
                <a:solidFill>
                  <a:schemeClr val="tx1"/>
                </a:solidFill>
              </a:rPr>
              <a:t>b) Locke’s natural rights approach</a:t>
            </a:r>
          </a:p>
          <a:p>
            <a:pPr marL="0" indent="0">
              <a:buNone/>
            </a:pPr>
            <a:r>
              <a:rPr lang="en-US" sz="2200" dirty="0">
                <a:solidFill>
                  <a:schemeClr val="accent6"/>
                </a:solidFill>
              </a:rPr>
              <a:t>c) Kant and Hegel’s personality-based approach</a:t>
            </a:r>
          </a:p>
          <a:p>
            <a:pPr marL="0" indent="0">
              <a:buNone/>
            </a:pPr>
            <a:r>
              <a:rPr lang="en-US" sz="2200" dirty="0">
                <a:solidFill>
                  <a:schemeClr val="tx1"/>
                </a:solidFill>
              </a:rPr>
              <a:t>d) Rousseau’s social contract approach</a:t>
            </a:r>
          </a:p>
        </p:txBody>
      </p:sp>
      <p:sp>
        <p:nvSpPr>
          <p:cNvPr id="7" name="Content Placeholder 2">
            <a:extLst>
              <a:ext uri="{FF2B5EF4-FFF2-40B4-BE49-F238E27FC236}">
                <a16:creationId xmlns:a16="http://schemas.microsoft.com/office/drawing/2014/main" id="{C093B51F-3822-FD44-B41D-F223A8B0A5E8}"/>
              </a:ext>
            </a:extLst>
          </p:cNvPr>
          <p:cNvSpPr>
            <a:spLocks noGrp="1"/>
          </p:cNvSpPr>
          <p:nvPr>
            <p:ph sz="half" idx="13"/>
          </p:nvPr>
        </p:nvSpPr>
        <p:spPr/>
        <p:txBody>
          <a:bodyPr/>
          <a:lstStyle/>
          <a:p>
            <a:pPr marL="0" indent="0">
              <a:buNone/>
            </a:pPr>
            <a:r>
              <a:rPr lang="en-US" sz="2200" dirty="0">
                <a:solidFill>
                  <a:schemeClr val="tx1"/>
                </a:solidFill>
              </a:rPr>
              <a:t>Which philosopher would argue that copyright ownership should be perpetual?</a:t>
            </a:r>
          </a:p>
          <a:p>
            <a:pPr marL="0" indent="0">
              <a:buNone/>
            </a:pPr>
            <a:r>
              <a:rPr lang="en-US" sz="2200" dirty="0">
                <a:solidFill>
                  <a:schemeClr val="tx1"/>
                </a:solidFill>
              </a:rPr>
              <a:t>a) Locke</a:t>
            </a:r>
          </a:p>
          <a:p>
            <a:pPr marL="0" indent="0">
              <a:buNone/>
            </a:pPr>
            <a:r>
              <a:rPr lang="en-US" sz="2200" dirty="0">
                <a:solidFill>
                  <a:schemeClr val="tx1"/>
                </a:solidFill>
              </a:rPr>
              <a:t>b) Bentham</a:t>
            </a:r>
          </a:p>
          <a:p>
            <a:pPr marL="0" indent="0">
              <a:buNone/>
            </a:pPr>
            <a:r>
              <a:rPr lang="en-US" sz="2200" dirty="0">
                <a:solidFill>
                  <a:schemeClr val="tx1"/>
                </a:solidFill>
              </a:rPr>
              <a:t>c) Kant</a:t>
            </a:r>
          </a:p>
          <a:p>
            <a:pPr marL="0" indent="0">
              <a:buNone/>
            </a:pPr>
            <a:r>
              <a:rPr lang="en-US" sz="2200" dirty="0">
                <a:solidFill>
                  <a:schemeClr val="accent6"/>
                </a:solidFill>
              </a:rPr>
              <a:t>d) Hegel</a:t>
            </a:r>
          </a:p>
          <a:p>
            <a:pPr marL="0" indent="0">
              <a:buNone/>
            </a:pPr>
            <a:endParaRPr lang="en-US" dirty="0"/>
          </a:p>
        </p:txBody>
      </p:sp>
      <p:sp>
        <p:nvSpPr>
          <p:cNvPr id="5" name="Title 4">
            <a:extLst>
              <a:ext uri="{FF2B5EF4-FFF2-40B4-BE49-F238E27FC236}">
                <a16:creationId xmlns:a16="http://schemas.microsoft.com/office/drawing/2014/main" id="{936A3E77-7963-5F48-A6A3-CD245AB9B119}"/>
              </a:ext>
            </a:extLst>
          </p:cNvPr>
          <p:cNvSpPr>
            <a:spLocks noGrp="1"/>
          </p:cNvSpPr>
          <p:nvPr>
            <p:ph type="title"/>
          </p:nvPr>
        </p:nvSpPr>
        <p:spPr/>
        <p:txBody>
          <a:bodyPr/>
          <a:lstStyle/>
          <a:p>
            <a:r>
              <a:rPr lang="en-US" dirty="0"/>
              <a:t>QUESTIONS</a:t>
            </a:r>
          </a:p>
        </p:txBody>
      </p:sp>
      <p:pic>
        <p:nvPicPr>
          <p:cNvPr id="3" name="Audio 2">
            <a:hlinkClick r:id="" action="ppaction://media"/>
            <a:extLst>
              <a:ext uri="{FF2B5EF4-FFF2-40B4-BE49-F238E27FC236}">
                <a16:creationId xmlns:a16="http://schemas.microsoft.com/office/drawing/2014/main" id="{76ED8342-5A27-AD49-99C3-AD2CDE9F64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79690606"/>
      </p:ext>
    </p:extLst>
  </p:cSld>
  <p:clrMapOvr>
    <a:masterClrMapping/>
  </p:clrMapOvr>
  <mc:AlternateContent xmlns:mc="http://schemas.openxmlformats.org/markup-compatibility/2006" xmlns:p14="http://schemas.microsoft.com/office/powerpoint/2010/main">
    <mc:Choice Requires="p14">
      <p:transition spd="slow" p14:dur="2000" advTm="6760"/>
    </mc:Choice>
    <mc:Fallback xmlns="">
      <p:transition spd="slow" advTm="6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ABCC46-CF65-104A-8D2D-E11812C373D1}"/>
              </a:ext>
            </a:extLst>
          </p:cNvPr>
          <p:cNvSpPr>
            <a:spLocks noGrp="1"/>
          </p:cNvSpPr>
          <p:nvPr>
            <p:ph type="title"/>
          </p:nvPr>
        </p:nvSpPr>
        <p:spPr/>
        <p:txBody>
          <a:bodyPr/>
          <a:lstStyle/>
          <a:p>
            <a:r>
              <a:rPr lang="en-US" dirty="0"/>
              <a:t>REFERENCES AND RESOURCES</a:t>
            </a:r>
          </a:p>
        </p:txBody>
      </p:sp>
      <p:sp>
        <p:nvSpPr>
          <p:cNvPr id="7" name="Text Placeholder 2">
            <a:extLst>
              <a:ext uri="{FF2B5EF4-FFF2-40B4-BE49-F238E27FC236}">
                <a16:creationId xmlns:a16="http://schemas.microsoft.com/office/drawing/2014/main" id="{083AF73A-354C-2F41-9F61-420ABB611D19}"/>
              </a:ext>
            </a:extLst>
          </p:cNvPr>
          <p:cNvSpPr txBox="1">
            <a:spLocks/>
          </p:cNvSpPr>
          <p:nvPr/>
        </p:nvSpPr>
        <p:spPr>
          <a:xfrm>
            <a:off x="851192" y="1841277"/>
            <a:ext cx="10502608" cy="425043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1F677EA6-BA16-5E4D-B7D1-7BC8B3DB02EE}"/>
              </a:ext>
            </a:extLst>
          </p:cNvPr>
          <p:cNvSpPr txBox="1"/>
          <p:nvPr/>
        </p:nvSpPr>
        <p:spPr>
          <a:xfrm>
            <a:off x="1539885" y="1463041"/>
            <a:ext cx="10067915" cy="7294305"/>
          </a:xfrm>
          <a:prstGeom prst="rect">
            <a:avLst/>
          </a:prstGeom>
          <a:noFill/>
        </p:spPr>
        <p:txBody>
          <a:bodyPr wrap="square" rtlCol="0">
            <a:spAutoFit/>
          </a:bodyPr>
          <a:lstStyle/>
          <a:p>
            <a:endParaRPr lang="en-CA" dirty="0"/>
          </a:p>
          <a:p>
            <a:r>
              <a:rPr lang="en-CA" dirty="0"/>
              <a:t>Bentham, J. (2000). The Works of Jeremy Bentham. Electronic edition. Colonies, Commerce, and Constitutional Law: Rid Yourselves of </a:t>
            </a:r>
            <a:r>
              <a:rPr lang="en-CA" dirty="0" err="1"/>
              <a:t>Ultramaria</a:t>
            </a:r>
            <a:r>
              <a:rPr lang="en-CA" dirty="0"/>
              <a:t> and other writings on Spain and Spanish America. (P. Schofield, Ed.). Charlottesville, Va.: </a:t>
            </a:r>
            <a:r>
              <a:rPr lang="en-CA" dirty="0" err="1"/>
              <a:t>InteLex</a:t>
            </a:r>
            <a:r>
              <a:rPr lang="en-CA" dirty="0"/>
              <a:t> Corporation.</a:t>
            </a:r>
          </a:p>
          <a:p>
            <a:endParaRPr lang="en-CA" dirty="0"/>
          </a:p>
          <a:p>
            <a:r>
              <a:rPr lang="en-CA" dirty="0"/>
              <a:t>Fischer, W. (2001). Theories of Intellectual Property. In S. R. </a:t>
            </a:r>
            <a:r>
              <a:rPr lang="en-CA" dirty="0" err="1"/>
              <a:t>Munzer</a:t>
            </a:r>
            <a:r>
              <a:rPr lang="en-CA" dirty="0"/>
              <a:t> (Ed.), New essays in the legal and political theory of property (pp. 169–194). Cambridge, UK ; New York: Cambridge University Press.</a:t>
            </a:r>
          </a:p>
          <a:p>
            <a:endParaRPr lang="en-CA" dirty="0"/>
          </a:p>
          <a:p>
            <a:r>
              <a:rPr lang="en-CA" dirty="0"/>
              <a:t>Hegel, G. W. F. (1952). </a:t>
            </a:r>
            <a:r>
              <a:rPr lang="en-CA" dirty="0" err="1"/>
              <a:t>Grundlinien</a:t>
            </a:r>
            <a:r>
              <a:rPr lang="en-CA" dirty="0"/>
              <a:t> der Philosophie des </a:t>
            </a:r>
            <a:r>
              <a:rPr lang="en-CA" dirty="0" err="1"/>
              <a:t>Rechts</a:t>
            </a:r>
            <a:r>
              <a:rPr lang="en-CA" dirty="0"/>
              <a:t> [The philosophy of right]. Chicago, IL: Encyclopedia </a:t>
            </a:r>
            <a:r>
              <a:rPr lang="en-CA" dirty="0" err="1"/>
              <a:t>Brittanica</a:t>
            </a:r>
            <a:r>
              <a:rPr lang="en-CA" dirty="0"/>
              <a:t>.</a:t>
            </a:r>
          </a:p>
          <a:p>
            <a:endParaRPr lang="en-CA" dirty="0"/>
          </a:p>
          <a:p>
            <a:r>
              <a:rPr lang="en-CA" dirty="0"/>
              <a:t>Kant, I. (1883). Die </a:t>
            </a:r>
            <a:r>
              <a:rPr lang="en-CA" dirty="0" err="1"/>
              <a:t>Unrechtmässigkeit</a:t>
            </a:r>
            <a:r>
              <a:rPr lang="en-CA" dirty="0"/>
              <a:t> des  </a:t>
            </a:r>
            <a:r>
              <a:rPr lang="en-CA" dirty="0" err="1"/>
              <a:t>Büchenachdrucks</a:t>
            </a:r>
            <a:r>
              <a:rPr lang="en-CA" dirty="0"/>
              <a:t>. In R. </a:t>
            </a:r>
            <a:r>
              <a:rPr lang="en-CA" dirty="0" err="1"/>
              <a:t>Macfie</a:t>
            </a:r>
            <a:r>
              <a:rPr lang="en-CA" dirty="0"/>
              <a:t> (Ed.), Copyright and patents for inventions (Vol. 2, pp. 581–586). Edinburgh, UK: T. &amp; T. Clark.</a:t>
            </a:r>
          </a:p>
          <a:p>
            <a:endParaRPr lang="en-CA" dirty="0"/>
          </a:p>
          <a:p>
            <a:r>
              <a:rPr lang="en-CA" dirty="0"/>
              <a:t>Locke, J. (2016). Two treatises of government. (L. Ward, Ed.). Indianapolis, Indiana: Focus.</a:t>
            </a:r>
          </a:p>
          <a:p>
            <a:endParaRPr lang="en-CA" dirty="0"/>
          </a:p>
          <a:p>
            <a:endParaRPr lang="en-CA" dirty="0"/>
          </a:p>
          <a:p>
            <a:endParaRPr lang="en-CA" dirty="0"/>
          </a:p>
          <a:p>
            <a:endParaRPr lang="en-CA" dirty="0"/>
          </a:p>
          <a:p>
            <a:endParaRPr lang="en-CA" dirty="0"/>
          </a:p>
          <a:p>
            <a:endParaRPr lang="en-CA" dirty="0"/>
          </a:p>
          <a:p>
            <a:r>
              <a:rPr lang="en-CA" dirty="0"/>
              <a:t> </a:t>
            </a:r>
          </a:p>
          <a:p>
            <a:endParaRPr lang="en-CA" dirty="0"/>
          </a:p>
          <a:p>
            <a:endParaRPr lang="en-US" dirty="0"/>
          </a:p>
        </p:txBody>
      </p:sp>
    </p:spTree>
    <p:extLst>
      <p:ext uri="{BB962C8B-B14F-4D97-AF65-F5344CB8AC3E}">
        <p14:creationId xmlns:p14="http://schemas.microsoft.com/office/powerpoint/2010/main" val="2247585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ining Tools">
            <a:extLst>
              <a:ext uri="{FF2B5EF4-FFF2-40B4-BE49-F238E27FC236}">
                <a16:creationId xmlns:a16="http://schemas.microsoft.com/office/drawing/2014/main" id="{115A7167-28E0-AA4D-B9BF-4A9486ABD338}"/>
              </a:ext>
            </a:extLst>
          </p:cNvPr>
          <p:cNvPicPr>
            <a:picLocks noGrp="1" noChangeAspect="1"/>
          </p:cNvPicPr>
          <p:nvPr>
            <p:ph sz="half" idx="1"/>
          </p:nvPr>
        </p:nvPicPr>
        <p:blipFill>
          <a:blip r:embed="rId4">
            <a:extLst>
              <a:ext uri="{96DAC541-7B7A-43D3-8B79-37D633B846F1}">
                <asvg:svgBlip xmlns:asvg="http://schemas.microsoft.com/office/drawing/2016/SVG/main" r:embed="rId5"/>
              </a:ext>
            </a:extLst>
          </a:blip>
          <a:stretch>
            <a:fillRect/>
          </a:stretch>
        </p:blipFill>
        <p:spPr>
          <a:xfrm>
            <a:off x="1454025" y="1932941"/>
            <a:ext cx="1935015" cy="1935015"/>
          </a:xfrm>
        </p:spPr>
      </p:pic>
      <p:sp>
        <p:nvSpPr>
          <p:cNvPr id="6" name="Title 1">
            <a:extLst>
              <a:ext uri="{FF2B5EF4-FFF2-40B4-BE49-F238E27FC236}">
                <a16:creationId xmlns:a16="http://schemas.microsoft.com/office/drawing/2014/main" id="{4CA28446-0D29-7045-8C50-B8C4725B8C78}"/>
              </a:ext>
            </a:extLst>
          </p:cNvPr>
          <p:cNvSpPr>
            <a:spLocks noGrp="1"/>
          </p:cNvSpPr>
          <p:nvPr>
            <p:ph type="title"/>
          </p:nvPr>
        </p:nvSpPr>
        <p:spPr>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THREE APPROACHES</a:t>
            </a:r>
          </a:p>
        </p:txBody>
      </p:sp>
      <p:pic>
        <p:nvPicPr>
          <p:cNvPr id="9" name="Graphic 8" descr="Deciduous tree">
            <a:extLst>
              <a:ext uri="{FF2B5EF4-FFF2-40B4-BE49-F238E27FC236}">
                <a16:creationId xmlns:a16="http://schemas.microsoft.com/office/drawing/2014/main" id="{EA893090-3ED6-F642-8EBB-CCD625D958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6317" y="4188621"/>
            <a:ext cx="1826141" cy="1826141"/>
          </a:xfrm>
          <a:prstGeom prst="rect">
            <a:avLst/>
          </a:prstGeom>
        </p:spPr>
      </p:pic>
      <p:pic>
        <p:nvPicPr>
          <p:cNvPr id="15" name="Picture 14">
            <a:extLst>
              <a:ext uri="{FF2B5EF4-FFF2-40B4-BE49-F238E27FC236}">
                <a16:creationId xmlns:a16="http://schemas.microsoft.com/office/drawing/2014/main" id="{70FB4B07-D7C3-9743-8A86-57D2EC11683F}"/>
              </a:ext>
            </a:extLst>
          </p:cNvPr>
          <p:cNvPicPr>
            <a:picLocks noChangeAspect="1"/>
          </p:cNvPicPr>
          <p:nvPr/>
        </p:nvPicPr>
        <p:blipFill>
          <a:blip r:embed="rId8"/>
          <a:stretch>
            <a:fillRect/>
          </a:stretch>
        </p:blipFill>
        <p:spPr>
          <a:xfrm>
            <a:off x="4963179" y="3867956"/>
            <a:ext cx="2226679" cy="2575163"/>
          </a:xfrm>
          <a:prstGeom prst="rect">
            <a:avLst/>
          </a:prstGeom>
        </p:spPr>
      </p:pic>
      <p:sp>
        <p:nvSpPr>
          <p:cNvPr id="20" name="TextBox 19">
            <a:extLst>
              <a:ext uri="{FF2B5EF4-FFF2-40B4-BE49-F238E27FC236}">
                <a16:creationId xmlns:a16="http://schemas.microsoft.com/office/drawing/2014/main" id="{4FA8A449-DFCC-1140-AEA9-86C479B04294}"/>
              </a:ext>
            </a:extLst>
          </p:cNvPr>
          <p:cNvSpPr txBox="1"/>
          <p:nvPr/>
        </p:nvSpPr>
        <p:spPr>
          <a:xfrm>
            <a:off x="1383145" y="4608672"/>
            <a:ext cx="1928733" cy="369332"/>
          </a:xfrm>
          <a:prstGeom prst="rect">
            <a:avLst/>
          </a:prstGeom>
          <a:noFill/>
        </p:spPr>
        <p:txBody>
          <a:bodyPr wrap="none" rtlCol="0">
            <a:spAutoFit/>
          </a:bodyPr>
          <a:lstStyle/>
          <a:p>
            <a:r>
              <a:rPr lang="en-US" dirty="0"/>
              <a:t>Jeremy Bentham</a:t>
            </a:r>
          </a:p>
        </p:txBody>
      </p:sp>
      <p:sp>
        <p:nvSpPr>
          <p:cNvPr id="21" name="TextBox 20">
            <a:extLst>
              <a:ext uri="{FF2B5EF4-FFF2-40B4-BE49-F238E27FC236}">
                <a16:creationId xmlns:a16="http://schemas.microsoft.com/office/drawing/2014/main" id="{0B9058A0-99B5-AC47-8F46-8D5E496970EC}"/>
              </a:ext>
            </a:extLst>
          </p:cNvPr>
          <p:cNvSpPr txBox="1"/>
          <p:nvPr/>
        </p:nvSpPr>
        <p:spPr>
          <a:xfrm>
            <a:off x="5394281" y="3429000"/>
            <a:ext cx="1364476" cy="369332"/>
          </a:xfrm>
          <a:prstGeom prst="rect">
            <a:avLst/>
          </a:prstGeom>
          <a:noFill/>
        </p:spPr>
        <p:txBody>
          <a:bodyPr wrap="none" rtlCol="0">
            <a:spAutoFit/>
          </a:bodyPr>
          <a:lstStyle/>
          <a:p>
            <a:r>
              <a:rPr lang="en-US" dirty="0"/>
              <a:t>John Locke</a:t>
            </a:r>
          </a:p>
        </p:txBody>
      </p:sp>
      <p:sp>
        <p:nvSpPr>
          <p:cNvPr id="22" name="TextBox 21">
            <a:extLst>
              <a:ext uri="{FF2B5EF4-FFF2-40B4-BE49-F238E27FC236}">
                <a16:creationId xmlns:a16="http://schemas.microsoft.com/office/drawing/2014/main" id="{339B27E4-980A-544C-8098-5AF0EEA319EE}"/>
              </a:ext>
            </a:extLst>
          </p:cNvPr>
          <p:cNvSpPr txBox="1"/>
          <p:nvPr/>
        </p:nvSpPr>
        <p:spPr>
          <a:xfrm>
            <a:off x="7833279" y="4608672"/>
            <a:ext cx="1736373" cy="369332"/>
          </a:xfrm>
          <a:prstGeom prst="rect">
            <a:avLst/>
          </a:prstGeom>
          <a:noFill/>
        </p:spPr>
        <p:txBody>
          <a:bodyPr wrap="none" rtlCol="0">
            <a:spAutoFit/>
          </a:bodyPr>
          <a:lstStyle/>
          <a:p>
            <a:r>
              <a:rPr lang="en-US" dirty="0"/>
              <a:t>Immanuel Kant</a:t>
            </a:r>
          </a:p>
        </p:txBody>
      </p:sp>
      <p:sp>
        <p:nvSpPr>
          <p:cNvPr id="23" name="TextBox 22">
            <a:extLst>
              <a:ext uri="{FF2B5EF4-FFF2-40B4-BE49-F238E27FC236}">
                <a16:creationId xmlns:a16="http://schemas.microsoft.com/office/drawing/2014/main" id="{952E453D-2A5C-4B4E-A45F-27A5D39CCB23}"/>
              </a:ext>
            </a:extLst>
          </p:cNvPr>
          <p:cNvSpPr txBox="1"/>
          <p:nvPr/>
        </p:nvSpPr>
        <p:spPr>
          <a:xfrm>
            <a:off x="9739049" y="4608672"/>
            <a:ext cx="1915909" cy="369332"/>
          </a:xfrm>
          <a:prstGeom prst="rect">
            <a:avLst/>
          </a:prstGeom>
          <a:noFill/>
        </p:spPr>
        <p:txBody>
          <a:bodyPr wrap="none" rtlCol="0">
            <a:spAutoFit/>
          </a:bodyPr>
          <a:lstStyle/>
          <a:p>
            <a:r>
              <a:rPr lang="en-US" dirty="0"/>
              <a:t>Georg WF Hegel</a:t>
            </a:r>
          </a:p>
        </p:txBody>
      </p:sp>
      <p:pic>
        <p:nvPicPr>
          <p:cNvPr id="4" name="Graphic 3">
            <a:extLst>
              <a:ext uri="{FF2B5EF4-FFF2-40B4-BE49-F238E27FC236}">
                <a16:creationId xmlns:a16="http://schemas.microsoft.com/office/drawing/2014/main" id="{EFE74154-6642-CC4E-AAF0-78301AD91B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13333" y="2149522"/>
            <a:ext cx="1692870" cy="2142000"/>
          </a:xfrm>
          <a:prstGeom prst="rect">
            <a:avLst/>
          </a:prstGeom>
        </p:spPr>
      </p:pic>
      <p:pic>
        <p:nvPicPr>
          <p:cNvPr id="13" name="Picture 12">
            <a:extLst>
              <a:ext uri="{FF2B5EF4-FFF2-40B4-BE49-F238E27FC236}">
                <a16:creationId xmlns:a16="http://schemas.microsoft.com/office/drawing/2014/main" id="{7773295C-FDA2-C249-BD28-3EE98BC37BA6}"/>
              </a:ext>
            </a:extLst>
          </p:cNvPr>
          <p:cNvPicPr>
            <a:picLocks noChangeAspect="1"/>
          </p:cNvPicPr>
          <p:nvPr/>
        </p:nvPicPr>
        <p:blipFill>
          <a:blip r:embed="rId11"/>
          <a:stretch>
            <a:fillRect/>
          </a:stretch>
        </p:blipFill>
        <p:spPr>
          <a:xfrm>
            <a:off x="1440173" y="1932941"/>
            <a:ext cx="1895999" cy="2575163"/>
          </a:xfrm>
          <a:prstGeom prst="rect">
            <a:avLst/>
          </a:prstGeom>
        </p:spPr>
      </p:pic>
      <p:pic>
        <p:nvPicPr>
          <p:cNvPr id="17" name="Picture 16">
            <a:extLst>
              <a:ext uri="{FF2B5EF4-FFF2-40B4-BE49-F238E27FC236}">
                <a16:creationId xmlns:a16="http://schemas.microsoft.com/office/drawing/2014/main" id="{9FD274D6-BF14-6343-BD19-EC649B82C2C3}"/>
              </a:ext>
            </a:extLst>
          </p:cNvPr>
          <p:cNvPicPr>
            <a:picLocks noChangeAspect="1"/>
          </p:cNvPicPr>
          <p:nvPr/>
        </p:nvPicPr>
        <p:blipFill>
          <a:blip r:embed="rId12"/>
          <a:stretch>
            <a:fillRect/>
          </a:stretch>
        </p:blipFill>
        <p:spPr>
          <a:xfrm>
            <a:off x="7813099" y="1849708"/>
            <a:ext cx="1846321" cy="2658396"/>
          </a:xfrm>
          <a:prstGeom prst="rect">
            <a:avLst/>
          </a:prstGeom>
        </p:spPr>
      </p:pic>
      <p:pic>
        <p:nvPicPr>
          <p:cNvPr id="19" name="Picture 18">
            <a:extLst>
              <a:ext uri="{FF2B5EF4-FFF2-40B4-BE49-F238E27FC236}">
                <a16:creationId xmlns:a16="http://schemas.microsoft.com/office/drawing/2014/main" id="{FE2A5FD5-EC22-4241-970F-501951E78DC3}"/>
              </a:ext>
            </a:extLst>
          </p:cNvPr>
          <p:cNvPicPr>
            <a:picLocks noChangeAspect="1"/>
          </p:cNvPicPr>
          <p:nvPr/>
        </p:nvPicPr>
        <p:blipFill>
          <a:blip r:embed="rId13"/>
          <a:stretch>
            <a:fillRect/>
          </a:stretch>
        </p:blipFill>
        <p:spPr>
          <a:xfrm>
            <a:off x="9646953" y="1850856"/>
            <a:ext cx="2100103" cy="2657248"/>
          </a:xfrm>
          <a:prstGeom prst="rect">
            <a:avLst/>
          </a:prstGeom>
        </p:spPr>
      </p:pic>
    </p:spTree>
    <p:custDataLst>
      <p:tags r:id="rId1"/>
    </p:custDataLst>
    <p:extLst>
      <p:ext uri="{BB962C8B-B14F-4D97-AF65-F5344CB8AC3E}">
        <p14:creationId xmlns:p14="http://schemas.microsoft.com/office/powerpoint/2010/main" val="1540596572"/>
      </p:ext>
    </p:extLst>
  </p:cSld>
  <p:clrMapOvr>
    <a:masterClrMapping/>
  </p:clrMapOvr>
  <mc:AlternateContent xmlns:mc="http://schemas.openxmlformats.org/markup-compatibility/2006" xmlns:p14="http://schemas.microsoft.com/office/powerpoint/2010/main">
    <mc:Choice Requires="p14">
      <p:transition spd="slow" p14:dur="2000" advTm="31294"/>
    </mc:Choice>
    <mc:Fallback xmlns="">
      <p:transition spd="slow" advTm="312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290">
                                          <p:stCondLst>
                                            <p:cond delay="0"/>
                                          </p:stCondLst>
                                        </p:cTn>
                                        <p:tgtEl>
                                          <p:spTgt spid="13"/>
                                        </p:tgtEl>
                                      </p:cBhvr>
                                    </p:animEffect>
                                    <p:anim calcmode="lin" valueType="num">
                                      <p:cBhvr>
                                        <p:cTn id="29"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0"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1"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32"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33"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34" dur="13">
                                          <p:stCondLst>
                                            <p:cond delay="325"/>
                                          </p:stCondLst>
                                        </p:cTn>
                                        <p:tgtEl>
                                          <p:spTgt spid="13"/>
                                        </p:tgtEl>
                                      </p:cBhvr>
                                      <p:to x="100000" y="60000"/>
                                    </p:animScale>
                                    <p:animScale>
                                      <p:cBhvr>
                                        <p:cTn id="35" dur="83" decel="50000">
                                          <p:stCondLst>
                                            <p:cond delay="338"/>
                                          </p:stCondLst>
                                        </p:cTn>
                                        <p:tgtEl>
                                          <p:spTgt spid="13"/>
                                        </p:tgtEl>
                                      </p:cBhvr>
                                      <p:to x="100000" y="100000"/>
                                    </p:animScale>
                                    <p:animScale>
                                      <p:cBhvr>
                                        <p:cTn id="36" dur="13">
                                          <p:stCondLst>
                                            <p:cond delay="656"/>
                                          </p:stCondLst>
                                        </p:cTn>
                                        <p:tgtEl>
                                          <p:spTgt spid="13"/>
                                        </p:tgtEl>
                                      </p:cBhvr>
                                      <p:to x="100000" y="80000"/>
                                    </p:animScale>
                                    <p:animScale>
                                      <p:cBhvr>
                                        <p:cTn id="37" dur="83" decel="50000">
                                          <p:stCondLst>
                                            <p:cond delay="669"/>
                                          </p:stCondLst>
                                        </p:cTn>
                                        <p:tgtEl>
                                          <p:spTgt spid="13"/>
                                        </p:tgtEl>
                                      </p:cBhvr>
                                      <p:to x="100000" y="100000"/>
                                    </p:animScale>
                                    <p:animScale>
                                      <p:cBhvr>
                                        <p:cTn id="38" dur="13">
                                          <p:stCondLst>
                                            <p:cond delay="821"/>
                                          </p:stCondLst>
                                        </p:cTn>
                                        <p:tgtEl>
                                          <p:spTgt spid="13"/>
                                        </p:tgtEl>
                                      </p:cBhvr>
                                      <p:to x="100000" y="90000"/>
                                    </p:animScale>
                                    <p:animScale>
                                      <p:cBhvr>
                                        <p:cTn id="39" dur="83" decel="50000">
                                          <p:stCondLst>
                                            <p:cond delay="834"/>
                                          </p:stCondLst>
                                        </p:cTn>
                                        <p:tgtEl>
                                          <p:spTgt spid="13"/>
                                        </p:tgtEl>
                                      </p:cBhvr>
                                      <p:to x="100000" y="100000"/>
                                    </p:animScale>
                                    <p:animScale>
                                      <p:cBhvr>
                                        <p:cTn id="40" dur="13">
                                          <p:stCondLst>
                                            <p:cond delay="904"/>
                                          </p:stCondLst>
                                        </p:cTn>
                                        <p:tgtEl>
                                          <p:spTgt spid="13"/>
                                        </p:tgtEl>
                                      </p:cBhvr>
                                      <p:to x="100000" y="95000"/>
                                    </p:animScale>
                                    <p:animScale>
                                      <p:cBhvr>
                                        <p:cTn id="41" dur="83" decel="50000">
                                          <p:stCondLst>
                                            <p:cond delay="917"/>
                                          </p:stCondLst>
                                        </p:cTn>
                                        <p:tgtEl>
                                          <p:spTgt spid="13"/>
                                        </p:tgtEl>
                                      </p:cBhvr>
                                      <p:to x="100000" y="100000"/>
                                    </p:animScale>
                                  </p:childTnLst>
                                </p:cTn>
                              </p:par>
                            </p:childTnLst>
                          </p:cTn>
                        </p:par>
                        <p:par>
                          <p:cTn id="42" fill="hold">
                            <p:stCondLst>
                              <p:cond delay="1000"/>
                            </p:stCondLst>
                            <p:childTnLst>
                              <p:par>
                                <p:cTn id="43" presetID="9"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dissolv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290">
                                          <p:stCondLst>
                                            <p:cond delay="0"/>
                                          </p:stCondLst>
                                        </p:cTn>
                                        <p:tgtEl>
                                          <p:spTgt spid="15"/>
                                        </p:tgtEl>
                                      </p:cBhvr>
                                    </p:animEffect>
                                    <p:anim calcmode="lin" valueType="num">
                                      <p:cBhvr>
                                        <p:cTn id="51"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2"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3"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54"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55"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56" dur="13">
                                          <p:stCondLst>
                                            <p:cond delay="325"/>
                                          </p:stCondLst>
                                        </p:cTn>
                                        <p:tgtEl>
                                          <p:spTgt spid="15"/>
                                        </p:tgtEl>
                                      </p:cBhvr>
                                      <p:to x="100000" y="60000"/>
                                    </p:animScale>
                                    <p:animScale>
                                      <p:cBhvr>
                                        <p:cTn id="57" dur="83" decel="50000">
                                          <p:stCondLst>
                                            <p:cond delay="338"/>
                                          </p:stCondLst>
                                        </p:cTn>
                                        <p:tgtEl>
                                          <p:spTgt spid="15"/>
                                        </p:tgtEl>
                                      </p:cBhvr>
                                      <p:to x="100000" y="100000"/>
                                    </p:animScale>
                                    <p:animScale>
                                      <p:cBhvr>
                                        <p:cTn id="58" dur="13">
                                          <p:stCondLst>
                                            <p:cond delay="656"/>
                                          </p:stCondLst>
                                        </p:cTn>
                                        <p:tgtEl>
                                          <p:spTgt spid="15"/>
                                        </p:tgtEl>
                                      </p:cBhvr>
                                      <p:to x="100000" y="80000"/>
                                    </p:animScale>
                                    <p:animScale>
                                      <p:cBhvr>
                                        <p:cTn id="59" dur="83" decel="50000">
                                          <p:stCondLst>
                                            <p:cond delay="669"/>
                                          </p:stCondLst>
                                        </p:cTn>
                                        <p:tgtEl>
                                          <p:spTgt spid="15"/>
                                        </p:tgtEl>
                                      </p:cBhvr>
                                      <p:to x="100000" y="100000"/>
                                    </p:animScale>
                                    <p:animScale>
                                      <p:cBhvr>
                                        <p:cTn id="60" dur="13">
                                          <p:stCondLst>
                                            <p:cond delay="821"/>
                                          </p:stCondLst>
                                        </p:cTn>
                                        <p:tgtEl>
                                          <p:spTgt spid="15"/>
                                        </p:tgtEl>
                                      </p:cBhvr>
                                      <p:to x="100000" y="90000"/>
                                    </p:animScale>
                                    <p:animScale>
                                      <p:cBhvr>
                                        <p:cTn id="61" dur="83" decel="50000">
                                          <p:stCondLst>
                                            <p:cond delay="834"/>
                                          </p:stCondLst>
                                        </p:cTn>
                                        <p:tgtEl>
                                          <p:spTgt spid="15"/>
                                        </p:tgtEl>
                                      </p:cBhvr>
                                      <p:to x="100000" y="100000"/>
                                    </p:animScale>
                                    <p:animScale>
                                      <p:cBhvr>
                                        <p:cTn id="62" dur="13">
                                          <p:stCondLst>
                                            <p:cond delay="904"/>
                                          </p:stCondLst>
                                        </p:cTn>
                                        <p:tgtEl>
                                          <p:spTgt spid="15"/>
                                        </p:tgtEl>
                                      </p:cBhvr>
                                      <p:to x="100000" y="95000"/>
                                    </p:animScale>
                                    <p:animScale>
                                      <p:cBhvr>
                                        <p:cTn id="63" dur="83" decel="50000">
                                          <p:stCondLst>
                                            <p:cond delay="917"/>
                                          </p:stCondLst>
                                        </p:cTn>
                                        <p:tgtEl>
                                          <p:spTgt spid="15"/>
                                        </p:tgtEl>
                                      </p:cBhvr>
                                      <p:to x="100000" y="100000"/>
                                    </p:animScale>
                                  </p:childTnLst>
                                </p:cTn>
                              </p:par>
                            </p:childTnLst>
                          </p:cTn>
                        </p:par>
                        <p:par>
                          <p:cTn id="64" fill="hold">
                            <p:stCondLst>
                              <p:cond delay="1000"/>
                            </p:stCondLst>
                            <p:childTnLst>
                              <p:par>
                                <p:cTn id="65" presetID="9" presetClass="entr" presetSubtype="0"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dissolv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down)">
                                      <p:cBhvr>
                                        <p:cTn id="72" dur="290">
                                          <p:stCondLst>
                                            <p:cond delay="0"/>
                                          </p:stCondLst>
                                        </p:cTn>
                                        <p:tgtEl>
                                          <p:spTgt spid="17"/>
                                        </p:tgtEl>
                                      </p:cBhvr>
                                    </p:animEffect>
                                    <p:anim calcmode="lin" valueType="num">
                                      <p:cBhvr>
                                        <p:cTn id="73"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4"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5"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76"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77"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78" dur="13">
                                          <p:stCondLst>
                                            <p:cond delay="325"/>
                                          </p:stCondLst>
                                        </p:cTn>
                                        <p:tgtEl>
                                          <p:spTgt spid="17"/>
                                        </p:tgtEl>
                                      </p:cBhvr>
                                      <p:to x="100000" y="60000"/>
                                    </p:animScale>
                                    <p:animScale>
                                      <p:cBhvr>
                                        <p:cTn id="79" dur="83" decel="50000">
                                          <p:stCondLst>
                                            <p:cond delay="338"/>
                                          </p:stCondLst>
                                        </p:cTn>
                                        <p:tgtEl>
                                          <p:spTgt spid="17"/>
                                        </p:tgtEl>
                                      </p:cBhvr>
                                      <p:to x="100000" y="100000"/>
                                    </p:animScale>
                                    <p:animScale>
                                      <p:cBhvr>
                                        <p:cTn id="80" dur="13">
                                          <p:stCondLst>
                                            <p:cond delay="656"/>
                                          </p:stCondLst>
                                        </p:cTn>
                                        <p:tgtEl>
                                          <p:spTgt spid="17"/>
                                        </p:tgtEl>
                                      </p:cBhvr>
                                      <p:to x="100000" y="80000"/>
                                    </p:animScale>
                                    <p:animScale>
                                      <p:cBhvr>
                                        <p:cTn id="81" dur="83" decel="50000">
                                          <p:stCondLst>
                                            <p:cond delay="669"/>
                                          </p:stCondLst>
                                        </p:cTn>
                                        <p:tgtEl>
                                          <p:spTgt spid="17"/>
                                        </p:tgtEl>
                                      </p:cBhvr>
                                      <p:to x="100000" y="100000"/>
                                    </p:animScale>
                                    <p:animScale>
                                      <p:cBhvr>
                                        <p:cTn id="82" dur="13">
                                          <p:stCondLst>
                                            <p:cond delay="821"/>
                                          </p:stCondLst>
                                        </p:cTn>
                                        <p:tgtEl>
                                          <p:spTgt spid="17"/>
                                        </p:tgtEl>
                                      </p:cBhvr>
                                      <p:to x="100000" y="90000"/>
                                    </p:animScale>
                                    <p:animScale>
                                      <p:cBhvr>
                                        <p:cTn id="83" dur="83" decel="50000">
                                          <p:stCondLst>
                                            <p:cond delay="834"/>
                                          </p:stCondLst>
                                        </p:cTn>
                                        <p:tgtEl>
                                          <p:spTgt spid="17"/>
                                        </p:tgtEl>
                                      </p:cBhvr>
                                      <p:to x="100000" y="100000"/>
                                    </p:animScale>
                                    <p:animScale>
                                      <p:cBhvr>
                                        <p:cTn id="84" dur="13">
                                          <p:stCondLst>
                                            <p:cond delay="904"/>
                                          </p:stCondLst>
                                        </p:cTn>
                                        <p:tgtEl>
                                          <p:spTgt spid="17"/>
                                        </p:tgtEl>
                                      </p:cBhvr>
                                      <p:to x="100000" y="95000"/>
                                    </p:animScale>
                                    <p:animScale>
                                      <p:cBhvr>
                                        <p:cTn id="85" dur="83" decel="50000">
                                          <p:stCondLst>
                                            <p:cond delay="917"/>
                                          </p:stCondLst>
                                        </p:cTn>
                                        <p:tgtEl>
                                          <p:spTgt spid="17"/>
                                        </p:tgtEl>
                                      </p:cBhvr>
                                      <p:to x="100000" y="100000"/>
                                    </p:animScale>
                                  </p:childTnLst>
                                </p:cTn>
                              </p:par>
                              <p:par>
                                <p:cTn id="86" presetID="26" presetClass="entr" presetSubtype="0" fill="hold"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wipe(down)">
                                      <p:cBhvr>
                                        <p:cTn id="88" dur="290">
                                          <p:stCondLst>
                                            <p:cond delay="0"/>
                                          </p:stCondLst>
                                        </p:cTn>
                                        <p:tgtEl>
                                          <p:spTgt spid="19"/>
                                        </p:tgtEl>
                                      </p:cBhvr>
                                    </p:animEffect>
                                    <p:anim calcmode="lin" valueType="num">
                                      <p:cBhvr>
                                        <p:cTn id="89"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0"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1"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92"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93"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94" dur="13">
                                          <p:stCondLst>
                                            <p:cond delay="325"/>
                                          </p:stCondLst>
                                        </p:cTn>
                                        <p:tgtEl>
                                          <p:spTgt spid="19"/>
                                        </p:tgtEl>
                                      </p:cBhvr>
                                      <p:to x="100000" y="60000"/>
                                    </p:animScale>
                                    <p:animScale>
                                      <p:cBhvr>
                                        <p:cTn id="95" dur="83" decel="50000">
                                          <p:stCondLst>
                                            <p:cond delay="338"/>
                                          </p:stCondLst>
                                        </p:cTn>
                                        <p:tgtEl>
                                          <p:spTgt spid="19"/>
                                        </p:tgtEl>
                                      </p:cBhvr>
                                      <p:to x="100000" y="100000"/>
                                    </p:animScale>
                                    <p:animScale>
                                      <p:cBhvr>
                                        <p:cTn id="96" dur="13">
                                          <p:stCondLst>
                                            <p:cond delay="656"/>
                                          </p:stCondLst>
                                        </p:cTn>
                                        <p:tgtEl>
                                          <p:spTgt spid="19"/>
                                        </p:tgtEl>
                                      </p:cBhvr>
                                      <p:to x="100000" y="80000"/>
                                    </p:animScale>
                                    <p:animScale>
                                      <p:cBhvr>
                                        <p:cTn id="97" dur="83" decel="50000">
                                          <p:stCondLst>
                                            <p:cond delay="669"/>
                                          </p:stCondLst>
                                        </p:cTn>
                                        <p:tgtEl>
                                          <p:spTgt spid="19"/>
                                        </p:tgtEl>
                                      </p:cBhvr>
                                      <p:to x="100000" y="100000"/>
                                    </p:animScale>
                                    <p:animScale>
                                      <p:cBhvr>
                                        <p:cTn id="98" dur="13">
                                          <p:stCondLst>
                                            <p:cond delay="821"/>
                                          </p:stCondLst>
                                        </p:cTn>
                                        <p:tgtEl>
                                          <p:spTgt spid="19"/>
                                        </p:tgtEl>
                                      </p:cBhvr>
                                      <p:to x="100000" y="90000"/>
                                    </p:animScale>
                                    <p:animScale>
                                      <p:cBhvr>
                                        <p:cTn id="99" dur="83" decel="50000">
                                          <p:stCondLst>
                                            <p:cond delay="834"/>
                                          </p:stCondLst>
                                        </p:cTn>
                                        <p:tgtEl>
                                          <p:spTgt spid="19"/>
                                        </p:tgtEl>
                                      </p:cBhvr>
                                      <p:to x="100000" y="100000"/>
                                    </p:animScale>
                                    <p:animScale>
                                      <p:cBhvr>
                                        <p:cTn id="100" dur="13">
                                          <p:stCondLst>
                                            <p:cond delay="904"/>
                                          </p:stCondLst>
                                        </p:cTn>
                                        <p:tgtEl>
                                          <p:spTgt spid="19"/>
                                        </p:tgtEl>
                                      </p:cBhvr>
                                      <p:to x="100000" y="95000"/>
                                    </p:animScale>
                                    <p:animScale>
                                      <p:cBhvr>
                                        <p:cTn id="101" dur="83" decel="50000">
                                          <p:stCondLst>
                                            <p:cond delay="917"/>
                                          </p:stCondLst>
                                        </p:cTn>
                                        <p:tgtEl>
                                          <p:spTgt spid="19"/>
                                        </p:tgtEl>
                                      </p:cBhvr>
                                      <p:to x="100000" y="100000"/>
                                    </p:animScale>
                                  </p:childTnLst>
                                </p:cTn>
                              </p:par>
                            </p:childTnLst>
                          </p:cTn>
                        </p:par>
                        <p:par>
                          <p:cTn id="102" fill="hold">
                            <p:stCondLst>
                              <p:cond delay="1000"/>
                            </p:stCondLst>
                            <p:childTnLst>
                              <p:par>
                                <p:cTn id="103" presetID="9" presetClass="entr" presetSubtype="0"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dissolve">
                                      <p:cBhvr>
                                        <p:cTn id="105" dur="500"/>
                                        <p:tgtEl>
                                          <p:spTgt spid="2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fade">
                                      <p:cBhvr>
                                        <p:cTn id="10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ABCC46-CF65-104A-8D2D-E11812C373D1}"/>
              </a:ext>
            </a:extLst>
          </p:cNvPr>
          <p:cNvSpPr>
            <a:spLocks noGrp="1"/>
          </p:cNvSpPr>
          <p:nvPr>
            <p:ph type="title"/>
          </p:nvPr>
        </p:nvSpPr>
        <p:spPr/>
        <p:txBody>
          <a:bodyPr/>
          <a:lstStyle/>
          <a:p>
            <a:r>
              <a:rPr lang="en-US" dirty="0"/>
              <a:t>CASES AND LEGISLATION</a:t>
            </a:r>
          </a:p>
        </p:txBody>
      </p:sp>
      <p:sp>
        <p:nvSpPr>
          <p:cNvPr id="7" name="Text Placeholder 2">
            <a:extLst>
              <a:ext uri="{FF2B5EF4-FFF2-40B4-BE49-F238E27FC236}">
                <a16:creationId xmlns:a16="http://schemas.microsoft.com/office/drawing/2014/main" id="{083AF73A-354C-2F41-9F61-420ABB611D19}"/>
              </a:ext>
            </a:extLst>
          </p:cNvPr>
          <p:cNvSpPr txBox="1">
            <a:spLocks/>
          </p:cNvSpPr>
          <p:nvPr/>
        </p:nvSpPr>
        <p:spPr>
          <a:xfrm>
            <a:off x="851192" y="1841277"/>
            <a:ext cx="10502608" cy="425043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US" dirty="0"/>
          </a:p>
        </p:txBody>
      </p:sp>
      <p:sp>
        <p:nvSpPr>
          <p:cNvPr id="2" name="TextBox 1">
            <a:extLst>
              <a:ext uri="{FF2B5EF4-FFF2-40B4-BE49-F238E27FC236}">
                <a16:creationId xmlns:a16="http://schemas.microsoft.com/office/drawing/2014/main" id="{2782A20B-77B9-FE41-9549-7E8568967D79}"/>
              </a:ext>
            </a:extLst>
          </p:cNvPr>
          <p:cNvSpPr txBox="1"/>
          <p:nvPr/>
        </p:nvSpPr>
        <p:spPr>
          <a:xfrm>
            <a:off x="1586735" y="1841277"/>
            <a:ext cx="9606197" cy="2308324"/>
          </a:xfrm>
          <a:prstGeom prst="rect">
            <a:avLst/>
          </a:prstGeom>
          <a:noFill/>
        </p:spPr>
        <p:txBody>
          <a:bodyPr wrap="square" rtlCol="0">
            <a:spAutoFit/>
          </a:bodyPr>
          <a:lstStyle/>
          <a:p>
            <a:r>
              <a:rPr lang="fr" i="1" dirty="0" err="1"/>
              <a:t>Théberge</a:t>
            </a:r>
            <a:r>
              <a:rPr lang="fr" i="1" dirty="0"/>
              <a:t> v. Galerie d’Art du Petit Champlain Inc.</a:t>
            </a:r>
            <a:r>
              <a:rPr lang="fr" dirty="0"/>
              <a:t>, 2002 SCC 34</a:t>
            </a:r>
          </a:p>
          <a:p>
            <a:endParaRPr lang="fr" dirty="0"/>
          </a:p>
          <a:p>
            <a:r>
              <a:rPr lang="en-CA" dirty="0"/>
              <a:t>U.S. Const. art. I, § 8.</a:t>
            </a:r>
            <a:endParaRPr lang="fr" dirty="0"/>
          </a:p>
          <a:p>
            <a:endParaRPr lang="fr" dirty="0"/>
          </a:p>
          <a:p>
            <a:r>
              <a:rPr lang="fr" dirty="0"/>
              <a:t> </a:t>
            </a:r>
          </a:p>
          <a:p>
            <a:endParaRPr lang="fr" dirty="0"/>
          </a:p>
          <a:p>
            <a:endParaRPr lang="fr" dirty="0"/>
          </a:p>
          <a:p>
            <a:endParaRPr lang="en-US" dirty="0"/>
          </a:p>
        </p:txBody>
      </p:sp>
    </p:spTree>
    <p:extLst>
      <p:ext uri="{BB962C8B-B14F-4D97-AF65-F5344CB8AC3E}">
        <p14:creationId xmlns:p14="http://schemas.microsoft.com/office/powerpoint/2010/main" val="2650089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ABCC46-CF65-104A-8D2D-E11812C373D1}"/>
              </a:ext>
            </a:extLst>
          </p:cNvPr>
          <p:cNvSpPr>
            <a:spLocks noGrp="1"/>
          </p:cNvSpPr>
          <p:nvPr>
            <p:ph type="title"/>
          </p:nvPr>
        </p:nvSpPr>
        <p:spPr/>
        <p:txBody>
          <a:bodyPr/>
          <a:lstStyle/>
          <a:p>
            <a:r>
              <a:rPr lang="en-US" dirty="0"/>
              <a:t>IMAGE AND SOUND REFERENCES</a:t>
            </a:r>
          </a:p>
        </p:txBody>
      </p:sp>
      <p:sp>
        <p:nvSpPr>
          <p:cNvPr id="7" name="Text Placeholder 2">
            <a:extLst>
              <a:ext uri="{FF2B5EF4-FFF2-40B4-BE49-F238E27FC236}">
                <a16:creationId xmlns:a16="http://schemas.microsoft.com/office/drawing/2014/main" id="{083AF73A-354C-2F41-9F61-420ABB611D19}"/>
              </a:ext>
            </a:extLst>
          </p:cNvPr>
          <p:cNvSpPr txBox="1">
            <a:spLocks/>
          </p:cNvSpPr>
          <p:nvPr/>
        </p:nvSpPr>
        <p:spPr>
          <a:xfrm>
            <a:off x="851192" y="1841277"/>
            <a:ext cx="10502608" cy="425043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US" dirty="0"/>
          </a:p>
        </p:txBody>
      </p:sp>
      <p:sp>
        <p:nvSpPr>
          <p:cNvPr id="2" name="TextBox 1">
            <a:extLst>
              <a:ext uri="{FF2B5EF4-FFF2-40B4-BE49-F238E27FC236}">
                <a16:creationId xmlns:a16="http://schemas.microsoft.com/office/drawing/2014/main" id="{85414999-D6CB-0D40-86F8-FC068AF25B06}"/>
              </a:ext>
            </a:extLst>
          </p:cNvPr>
          <p:cNvSpPr txBox="1"/>
          <p:nvPr/>
        </p:nvSpPr>
        <p:spPr>
          <a:xfrm>
            <a:off x="1430867" y="1659467"/>
            <a:ext cx="9922933" cy="5355312"/>
          </a:xfrm>
          <a:prstGeom prst="rect">
            <a:avLst/>
          </a:prstGeom>
          <a:noFill/>
        </p:spPr>
        <p:txBody>
          <a:bodyPr wrap="square" rtlCol="0">
            <a:spAutoFit/>
          </a:bodyPr>
          <a:lstStyle/>
          <a:p>
            <a:r>
              <a:rPr lang="en-CA" dirty="0"/>
              <a:t>Images (in order of appearance):</a:t>
            </a:r>
          </a:p>
          <a:p>
            <a:endParaRPr lang="en-CA" dirty="0"/>
          </a:p>
          <a:p>
            <a:r>
              <a:rPr lang="en-CA" dirty="0"/>
              <a:t>Vectors Market. (n.d.) Devil Monster. </a:t>
            </a:r>
            <a:r>
              <a:rPr lang="en-CA" i="1" dirty="0"/>
              <a:t>The Noun Project</a:t>
            </a:r>
            <a:r>
              <a:rPr lang="en-CA" dirty="0"/>
              <a:t>. CC BY. </a:t>
            </a:r>
            <a:r>
              <a:rPr lang="en-CA" dirty="0">
                <a:hlinkClick r:id="rId3"/>
              </a:rPr>
              <a:t>https://thenounproject.com/term/devil-monster/1885152</a:t>
            </a:r>
            <a:r>
              <a:rPr lang="en-CA" dirty="0"/>
              <a:t> </a:t>
            </a:r>
          </a:p>
          <a:p>
            <a:endParaRPr lang="en-CA" dirty="0"/>
          </a:p>
          <a:p>
            <a:r>
              <a:rPr lang="en-CA" dirty="0"/>
              <a:t>Wikimedia Commons. (n.d.) Bentham: National Portrait Gallery. </a:t>
            </a:r>
            <a:r>
              <a:rPr lang="en-CA" i="1" dirty="0"/>
              <a:t>Wikimedia Commons</a:t>
            </a:r>
            <a:r>
              <a:rPr lang="en-CA" dirty="0"/>
              <a:t>. Public Domain. </a:t>
            </a:r>
            <a:r>
              <a:rPr lang="en-CA" dirty="0">
                <a:hlinkClick r:id="rId4"/>
              </a:rPr>
              <a:t>http://commons.wikimedia.org/</a:t>
            </a:r>
            <a:r>
              <a:rPr lang="en-CA" dirty="0"/>
              <a:t> </a:t>
            </a:r>
          </a:p>
          <a:p>
            <a:endParaRPr lang="en-CA" dirty="0"/>
          </a:p>
          <a:p>
            <a:r>
              <a:rPr lang="en-CA" dirty="0"/>
              <a:t>Godfrey Kneller. (n.d.) Locke. </a:t>
            </a:r>
            <a:r>
              <a:rPr lang="en-CA" i="1" dirty="0"/>
              <a:t>Wikimedia Commons</a:t>
            </a:r>
            <a:r>
              <a:rPr lang="en-CA" dirty="0"/>
              <a:t>. Public Domain. </a:t>
            </a:r>
            <a:r>
              <a:rPr lang="en-CA" dirty="0">
                <a:hlinkClick r:id="rId4"/>
              </a:rPr>
              <a:t>http://commons.wikimedia.org/</a:t>
            </a:r>
            <a:r>
              <a:rPr lang="en-CA" dirty="0"/>
              <a:t> </a:t>
            </a:r>
          </a:p>
          <a:p>
            <a:endParaRPr lang="en-CA" dirty="0"/>
          </a:p>
          <a:p>
            <a:r>
              <a:rPr lang="en-CA" dirty="0"/>
              <a:t>Wikimedia Commons. (n.d.) Kant. Wikimedia Commons. Public Domain. </a:t>
            </a:r>
            <a:r>
              <a:rPr lang="en-CA" dirty="0">
                <a:hlinkClick r:id="rId4"/>
              </a:rPr>
              <a:t>http://commons.wikimedia.org/</a:t>
            </a:r>
            <a:r>
              <a:rPr lang="en-CA" dirty="0"/>
              <a:t> </a:t>
            </a:r>
          </a:p>
          <a:p>
            <a:endParaRPr lang="en-CA" dirty="0"/>
          </a:p>
          <a:p>
            <a:r>
              <a:rPr lang="en-CA" dirty="0"/>
              <a:t>Jakob Schlesinger. (n.d.) Hegel. </a:t>
            </a:r>
            <a:r>
              <a:rPr lang="en-CA" i="1" dirty="0"/>
              <a:t>Wikimedia Commons</a:t>
            </a:r>
            <a:r>
              <a:rPr lang="en-CA" dirty="0"/>
              <a:t>. Public Domain. </a:t>
            </a:r>
            <a:r>
              <a:rPr lang="en-CA" dirty="0">
                <a:hlinkClick r:id="rId4"/>
              </a:rPr>
              <a:t>http://commons.wikimedia.org/</a:t>
            </a:r>
            <a:r>
              <a:rPr lang="en-CA" dirty="0"/>
              <a:t> </a:t>
            </a:r>
          </a:p>
          <a:p>
            <a:endParaRPr lang="en-CA" dirty="0"/>
          </a:p>
          <a:p>
            <a:endParaRPr lang="en-CA" dirty="0"/>
          </a:p>
          <a:p>
            <a:endParaRPr lang="en-CA" dirty="0"/>
          </a:p>
        </p:txBody>
      </p:sp>
    </p:spTree>
    <p:extLst>
      <p:ext uri="{BB962C8B-B14F-4D97-AF65-F5344CB8AC3E}">
        <p14:creationId xmlns:p14="http://schemas.microsoft.com/office/powerpoint/2010/main" val="1100769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ABCC46-CF65-104A-8D2D-E11812C373D1}"/>
              </a:ext>
            </a:extLst>
          </p:cNvPr>
          <p:cNvSpPr>
            <a:spLocks noGrp="1"/>
          </p:cNvSpPr>
          <p:nvPr>
            <p:ph type="title"/>
          </p:nvPr>
        </p:nvSpPr>
        <p:spPr/>
        <p:txBody>
          <a:bodyPr/>
          <a:lstStyle/>
          <a:p>
            <a:r>
              <a:rPr lang="en-US" dirty="0"/>
              <a:t>IMAGE AND SOUND REFERENCES</a:t>
            </a:r>
          </a:p>
        </p:txBody>
      </p:sp>
      <p:sp>
        <p:nvSpPr>
          <p:cNvPr id="7" name="Text Placeholder 2">
            <a:extLst>
              <a:ext uri="{FF2B5EF4-FFF2-40B4-BE49-F238E27FC236}">
                <a16:creationId xmlns:a16="http://schemas.microsoft.com/office/drawing/2014/main" id="{083AF73A-354C-2F41-9F61-420ABB611D19}"/>
              </a:ext>
            </a:extLst>
          </p:cNvPr>
          <p:cNvSpPr txBox="1">
            <a:spLocks/>
          </p:cNvSpPr>
          <p:nvPr/>
        </p:nvSpPr>
        <p:spPr>
          <a:xfrm>
            <a:off x="851192" y="1841277"/>
            <a:ext cx="10502608" cy="425043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US" dirty="0"/>
          </a:p>
        </p:txBody>
      </p:sp>
      <p:sp>
        <p:nvSpPr>
          <p:cNvPr id="2" name="TextBox 1">
            <a:extLst>
              <a:ext uri="{FF2B5EF4-FFF2-40B4-BE49-F238E27FC236}">
                <a16:creationId xmlns:a16="http://schemas.microsoft.com/office/drawing/2014/main" id="{85414999-D6CB-0D40-86F8-FC068AF25B06}"/>
              </a:ext>
            </a:extLst>
          </p:cNvPr>
          <p:cNvSpPr txBox="1"/>
          <p:nvPr/>
        </p:nvSpPr>
        <p:spPr>
          <a:xfrm>
            <a:off x="1540934" y="1811867"/>
            <a:ext cx="9922933" cy="4801314"/>
          </a:xfrm>
          <a:prstGeom prst="rect">
            <a:avLst/>
          </a:prstGeom>
          <a:noFill/>
        </p:spPr>
        <p:txBody>
          <a:bodyPr wrap="square" rtlCol="0">
            <a:spAutoFit/>
          </a:bodyPr>
          <a:lstStyle/>
          <a:p>
            <a:r>
              <a:rPr lang="en-CA" dirty="0" err="1"/>
              <a:t>Clker</a:t>
            </a:r>
            <a:r>
              <a:rPr lang="en-CA" dirty="0"/>
              <a:t>-Free-Vector-Images. (n.d.) [Yellow balance scale]. </a:t>
            </a:r>
            <a:r>
              <a:rPr lang="en-CA" i="1" dirty="0" err="1"/>
              <a:t>Pixabay</a:t>
            </a:r>
            <a:r>
              <a:rPr lang="en-CA" dirty="0"/>
              <a:t>. CC0. </a:t>
            </a:r>
            <a:r>
              <a:rPr lang="en-CA" dirty="0">
                <a:hlinkClick r:id="rId2"/>
              </a:rPr>
              <a:t>https://pixabay.com/en/scales-yellow-weigh-justice-tool-30251/</a:t>
            </a:r>
            <a:r>
              <a:rPr lang="en-CA" dirty="0"/>
              <a:t> </a:t>
            </a:r>
          </a:p>
          <a:p>
            <a:endParaRPr lang="en-CA" dirty="0"/>
          </a:p>
          <a:p>
            <a:r>
              <a:rPr lang="en-CA" dirty="0"/>
              <a:t>Library of Congress. (n.d.) Two Treatises of Government. </a:t>
            </a:r>
            <a:r>
              <a:rPr lang="en-CA" i="1" dirty="0"/>
              <a:t>Wikimedia Commons</a:t>
            </a:r>
            <a:r>
              <a:rPr lang="en-CA" dirty="0"/>
              <a:t>. Public Domain. </a:t>
            </a:r>
            <a:r>
              <a:rPr lang="en-CA" dirty="0">
                <a:hlinkClick r:id="rId3"/>
              </a:rPr>
              <a:t>http://commons.wikimedia.org/</a:t>
            </a:r>
            <a:endParaRPr lang="en-CA" dirty="0"/>
          </a:p>
          <a:p>
            <a:endParaRPr lang="en-CA" dirty="0"/>
          </a:p>
          <a:p>
            <a:r>
              <a:rPr lang="en-CA" dirty="0"/>
              <a:t>Martial Red. (n.d.) Lightning. </a:t>
            </a:r>
            <a:r>
              <a:rPr lang="en-CA" i="1" dirty="0"/>
              <a:t>The Noun Project</a:t>
            </a:r>
            <a:r>
              <a:rPr lang="en-CA" dirty="0"/>
              <a:t>. CC BY. </a:t>
            </a:r>
            <a:r>
              <a:rPr lang="en-CA" dirty="0">
                <a:hlinkClick r:id="rId4"/>
              </a:rPr>
              <a:t>https://thenounproject.com/term/lightning/1057044</a:t>
            </a:r>
            <a:r>
              <a:rPr lang="en-CA" dirty="0"/>
              <a:t> </a:t>
            </a:r>
          </a:p>
          <a:p>
            <a:endParaRPr lang="en-CA" dirty="0"/>
          </a:p>
          <a:p>
            <a:r>
              <a:rPr lang="en-CA" dirty="0" err="1"/>
              <a:t>evondue</a:t>
            </a:r>
            <a:r>
              <a:rPr lang="en-CA" dirty="0"/>
              <a:t>. (n.d.) [Toscana Cypress farmhouse]. </a:t>
            </a:r>
            <a:r>
              <a:rPr lang="en-CA" dirty="0" err="1"/>
              <a:t>Pixabay</a:t>
            </a:r>
            <a:r>
              <a:rPr lang="en-CA" dirty="0"/>
              <a:t>. CC0. </a:t>
            </a:r>
            <a:r>
              <a:rPr lang="en-CA" dirty="0">
                <a:hlinkClick r:id="rId5"/>
              </a:rPr>
              <a:t>https://pixabay.com/en/toscana-cypresses-farmhouse-scenic-2286630/</a:t>
            </a:r>
            <a:r>
              <a:rPr lang="en-CA" dirty="0"/>
              <a:t> </a:t>
            </a:r>
          </a:p>
          <a:p>
            <a:endParaRPr lang="en-CA" dirty="0"/>
          </a:p>
          <a:p>
            <a:r>
              <a:rPr lang="en-CA" dirty="0"/>
              <a:t>National Portrait Gallery. (n.d.) Philosophy of Right by Georg Wilhelm Friedrich Hegel [Digital scan of original work]. </a:t>
            </a:r>
            <a:r>
              <a:rPr lang="en-CA" i="1" dirty="0"/>
              <a:t>Wikimedia Commons</a:t>
            </a:r>
            <a:r>
              <a:rPr lang="en-CA" dirty="0"/>
              <a:t>. Public Domain. </a:t>
            </a:r>
            <a:r>
              <a:rPr lang="en-CA" dirty="0">
                <a:hlinkClick r:id="rId3"/>
              </a:rPr>
              <a:t>http://commons.wikimedia.org/</a:t>
            </a:r>
            <a:r>
              <a:rPr lang="en-CA" dirty="0"/>
              <a:t>  </a:t>
            </a:r>
          </a:p>
          <a:p>
            <a:endParaRPr lang="en-CA" dirty="0"/>
          </a:p>
          <a:p>
            <a:endParaRPr lang="en-CA" dirty="0"/>
          </a:p>
          <a:p>
            <a:endParaRPr lang="en-CA" dirty="0"/>
          </a:p>
        </p:txBody>
      </p:sp>
    </p:spTree>
    <p:extLst>
      <p:ext uri="{BB962C8B-B14F-4D97-AF65-F5344CB8AC3E}">
        <p14:creationId xmlns:p14="http://schemas.microsoft.com/office/powerpoint/2010/main" val="4000898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CCB0CBD-E1AD-49EF-AC57-01CAA04DB281}"/>
              </a:ext>
            </a:extLst>
          </p:cNvPr>
          <p:cNvSpPr>
            <a:spLocks noGrp="1"/>
          </p:cNvSpPr>
          <p:nvPr>
            <p:ph sz="half" idx="1"/>
          </p:nvPr>
        </p:nvSpPr>
        <p:spPr>
          <a:xfrm>
            <a:off x="875764" y="1841679"/>
            <a:ext cx="10380816" cy="4475555"/>
          </a:xfrm>
        </p:spPr>
        <p:txBody>
          <a:bodyPr>
            <a:normAutofit/>
          </a:bodyPr>
          <a:lstStyle/>
          <a:p>
            <a:pPr marL="38100"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Suggested Citation:</a:t>
            </a:r>
          </a:p>
          <a:p>
            <a:pPr marL="38100" indent="0">
              <a:lnSpc>
                <a:spcPct val="80000"/>
              </a:lnSpc>
              <a:spcBef>
                <a:spcPts val="0"/>
              </a:spcBef>
              <a:buClr>
                <a:schemeClr val="dk1"/>
              </a:buClr>
              <a:buSzPts val="1800"/>
              <a:buNone/>
            </a:pPr>
            <a:endParaRPr lang="en" sz="2000" dirty="0">
              <a:latin typeface="Arial" panose="020B0604020202020204" pitchFamily="34" charset="0"/>
              <a:cs typeface="Arial" panose="020B0604020202020204" pitchFamily="34" charset="0"/>
              <a:sym typeface="Calibri"/>
            </a:endParaRPr>
          </a:p>
          <a:p>
            <a:pPr marL="495300" lvl="1"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University of Alberta. 2018. “</a:t>
            </a:r>
            <a:r>
              <a:rPr lang="en-CA" sz="2000" dirty="0">
                <a:latin typeface="Arial" panose="020B0604020202020204" pitchFamily="34" charset="0"/>
                <a:cs typeface="Arial" panose="020B0604020202020204" pitchFamily="34" charset="0"/>
                <a:sym typeface="Calibri"/>
              </a:rPr>
              <a:t>Theoretical Foundations for Copyright</a:t>
            </a:r>
            <a:r>
              <a:rPr lang="en" sz="2000" dirty="0">
                <a:latin typeface="Arial" panose="020B0604020202020204" pitchFamily="34" charset="0"/>
                <a:cs typeface="Arial" panose="020B0604020202020204" pitchFamily="34" charset="0"/>
                <a:sym typeface="Calibri"/>
              </a:rPr>
              <a:t>.” </a:t>
            </a:r>
            <a:r>
              <a:rPr lang="en" sz="2000" i="1" dirty="0">
                <a:latin typeface="Arial" panose="020B0604020202020204" pitchFamily="34" charset="0"/>
                <a:cs typeface="Arial" panose="020B0604020202020204" pitchFamily="34" charset="0"/>
                <a:sym typeface="Calibri"/>
              </a:rPr>
              <a:t>Opening Up Copyright Instructional Module</a:t>
            </a:r>
            <a:r>
              <a:rPr lang="en" sz="2000" dirty="0">
                <a:latin typeface="Arial" panose="020B0604020202020204" pitchFamily="34" charset="0"/>
                <a:cs typeface="Arial" panose="020B0604020202020204" pitchFamily="34" charset="0"/>
                <a:sym typeface="Calibri"/>
              </a:rPr>
              <a:t>. </a:t>
            </a:r>
            <a:r>
              <a:rPr lang="en-US" sz="2000" dirty="0">
                <a:latin typeface="Arial" panose="020B0604020202020204" pitchFamily="34" charset="0"/>
                <a:cs typeface="Arial" panose="020B0604020202020204" pitchFamily="34" charset="0"/>
                <a:sym typeface="Calibri"/>
                <a:hlinkClick r:id="rId5"/>
              </a:rPr>
              <a:t>https://www.ualberta.ca/copyright/resources/opening-up-copyright-instructional-modules</a:t>
            </a:r>
            <a:r>
              <a:rPr lang="en" sz="2000" dirty="0">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dirty="0">
              <a:latin typeface="Arial" panose="020B0604020202020204" pitchFamily="34" charset="0"/>
              <a:cs typeface="Arial" panose="020B0604020202020204" pitchFamily="34" charset="0"/>
              <a:sym typeface="Calibri"/>
              <a:hlinkClick r:id="rId6"/>
            </a:endParaRPr>
          </a:p>
          <a:p>
            <a:pPr marL="38100"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For the project overview and complete list of modules please visit the project website at: </a:t>
            </a:r>
            <a:r>
              <a:rPr lang="en-US" sz="2000" dirty="0">
                <a:latin typeface="Arial" panose="020B0604020202020204" pitchFamily="34" charset="0"/>
                <a:cs typeface="Arial" panose="020B0604020202020204" pitchFamily="34" charset="0"/>
                <a:sym typeface="Calibri"/>
                <a:hlinkClick r:id="rId5"/>
              </a:rPr>
              <a:t>https://www.ualberta.ca/copyright/resources/opening-up-copyright-instructional-modules</a:t>
            </a:r>
            <a:r>
              <a:rPr lang="en" sz="2000" dirty="0">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dirty="0">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Questions, comments, and suggestions should be directed to the University of Alberta’s Copyright Office at: </a:t>
            </a:r>
            <a:r>
              <a:rPr lang="en-US" sz="2000" dirty="0">
                <a:latin typeface="Arial" panose="020B0604020202020204" pitchFamily="34" charset="0"/>
                <a:cs typeface="Arial" panose="020B0604020202020204" pitchFamily="34" charset="0"/>
                <a:hlinkClick r:id="rId7"/>
              </a:rPr>
              <a:t>copyright@ualberta.ca</a:t>
            </a:r>
            <a:r>
              <a:rPr lang="en-US" sz="2000" dirty="0">
                <a:latin typeface="Arial" panose="020B0604020202020204" pitchFamily="34" charset="0"/>
                <a:cs typeface="Arial" panose="020B0604020202020204" pitchFamily="34" charset="0"/>
              </a:rPr>
              <a:t> </a:t>
            </a:r>
          </a:p>
          <a:p>
            <a:pPr marL="38100" indent="0">
              <a:lnSpc>
                <a:spcPct val="80000"/>
              </a:lnSpc>
              <a:spcBef>
                <a:spcPts val="0"/>
              </a:spcBef>
              <a:buClr>
                <a:schemeClr val="dk1"/>
              </a:buClr>
              <a:buSzPts val="1800"/>
              <a:buNone/>
            </a:pPr>
            <a:endParaRPr lang="en-US" sz="2000" dirty="0">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US" sz="2000" dirty="0">
                <a:latin typeface="Arial" panose="020B0604020202020204" pitchFamily="34" charset="0"/>
                <a:cs typeface="Arial" panose="020B0604020202020204" pitchFamily="34" charset="0"/>
                <a:sym typeface="Calibri"/>
              </a:rPr>
              <a:t>This module is made available and licensed under a </a:t>
            </a:r>
            <a:r>
              <a:rPr lang="en-US" sz="2000" dirty="0">
                <a:latin typeface="Arial" panose="020B0604020202020204" pitchFamily="34" charset="0"/>
                <a:cs typeface="Arial" panose="020B0604020202020204" pitchFamily="34" charset="0"/>
                <a:sym typeface="Calibri"/>
                <a:hlinkClick r:id="rId8"/>
              </a:rPr>
              <a:t>Creative Commons Attribution 4.0 International </a:t>
            </a:r>
            <a:r>
              <a:rPr lang="en-US" sz="2000" dirty="0" err="1">
                <a:latin typeface="Arial" panose="020B0604020202020204" pitchFamily="34" charset="0"/>
                <a:cs typeface="Arial" panose="020B0604020202020204" pitchFamily="34" charset="0"/>
                <a:sym typeface="Calibri"/>
                <a:hlinkClick r:id="rId8"/>
              </a:rPr>
              <a:t>Licence</a:t>
            </a:r>
            <a:endParaRPr lang="en" sz="2000" dirty="0">
              <a:latin typeface="Arial" panose="020B0604020202020204" pitchFamily="34" charset="0"/>
              <a:cs typeface="Arial" panose="020B0604020202020204" pitchFamily="34" charset="0"/>
              <a:sym typeface="Calibri"/>
              <a:hlinkClick r:id="rId6"/>
            </a:endParaRPr>
          </a:p>
        </p:txBody>
      </p:sp>
      <p:sp>
        <p:nvSpPr>
          <p:cNvPr id="2" name="Title 1">
            <a:extLst>
              <a:ext uri="{FF2B5EF4-FFF2-40B4-BE49-F238E27FC236}">
                <a16:creationId xmlns:a16="http://schemas.microsoft.com/office/drawing/2014/main" id="{7D5E6989-38BF-4145-9001-0D2E3159D4C8}"/>
              </a:ext>
            </a:extLst>
          </p:cNvPr>
          <p:cNvSpPr>
            <a:spLocks noGrp="1"/>
          </p:cNvSpPr>
          <p:nvPr>
            <p:ph type="title"/>
          </p:nvPr>
        </p:nvSpPr>
        <p:spPr>
          <a:xfrm>
            <a:off x="2671282" y="526318"/>
            <a:ext cx="8682518" cy="868633"/>
          </a:xfrm>
          <a:prstGeom prst="rect">
            <a:avLst/>
          </a:prstGeom>
        </p:spPr>
        <p:txBody>
          <a:bodyPr/>
          <a:lstStyle/>
          <a:p>
            <a:r>
              <a:rPr lang="en-CA" b="1" dirty="0">
                <a:latin typeface="Arial" panose="020B0604020202020204" pitchFamily="34" charset="0"/>
                <a:cs typeface="Arial" panose="020B0604020202020204" pitchFamily="34" charset="0"/>
              </a:rPr>
              <a:t>LICENSING AND ATTRIBUTION</a:t>
            </a:r>
          </a:p>
        </p:txBody>
      </p:sp>
      <p:pic>
        <p:nvPicPr>
          <p:cNvPr id="4" name="Audio 3">
            <a:hlinkClick r:id="" action="ppaction://media"/>
            <a:extLst>
              <a:ext uri="{FF2B5EF4-FFF2-40B4-BE49-F238E27FC236}">
                <a16:creationId xmlns:a16="http://schemas.microsoft.com/office/drawing/2014/main" id="{E4669CC6-259F-2C4C-B0D2-57A8CE4EA0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78125302"/>
      </p:ext>
    </p:extLst>
  </p:cSld>
  <p:clrMapOvr>
    <a:masterClrMapping/>
  </p:clrMapOvr>
  <mc:AlternateContent xmlns:mc="http://schemas.openxmlformats.org/markup-compatibility/2006" xmlns:p14="http://schemas.microsoft.com/office/powerpoint/2010/main">
    <mc:Choice Requires="p14">
      <p:transition spd="slow" p14:dur="2000" advClick="0" advTm="4758"/>
    </mc:Choice>
    <mc:Fallback xmlns="">
      <p:transition spd="slow" advClick="0" advTm="4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60D64C-C1DB-F049-9BEC-CFA78C5D3EBE}"/>
              </a:ext>
            </a:extLst>
          </p:cNvPr>
          <p:cNvSpPr>
            <a:spLocks noGrp="1"/>
          </p:cNvSpPr>
          <p:nvPr>
            <p:ph type="title"/>
          </p:nvPr>
        </p:nvSpPr>
        <p:spPr/>
        <p:txBody>
          <a:bodyPr/>
          <a:lstStyle/>
          <a:p>
            <a:r>
              <a:rPr lang="en-US" dirty="0"/>
              <a:t>CONTRIBUTORS</a:t>
            </a:r>
          </a:p>
        </p:txBody>
      </p:sp>
      <p:sp>
        <p:nvSpPr>
          <p:cNvPr id="6" name="Rectangle 5">
            <a:extLst>
              <a:ext uri="{FF2B5EF4-FFF2-40B4-BE49-F238E27FC236}">
                <a16:creationId xmlns:a16="http://schemas.microsoft.com/office/drawing/2014/main" id="{28CF99A3-FB71-2D45-B419-D8AA39773C97}"/>
              </a:ext>
            </a:extLst>
          </p:cNvPr>
          <p:cNvSpPr/>
          <p:nvPr/>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7" name="Rectangle 6">
            <a:extLst>
              <a:ext uri="{FF2B5EF4-FFF2-40B4-BE49-F238E27FC236}">
                <a16:creationId xmlns:a16="http://schemas.microsoft.com/office/drawing/2014/main" id="{E9563497-B6B3-764A-B859-C85E25E3A463}"/>
              </a:ext>
            </a:extLst>
          </p:cNvPr>
          <p:cNvSpPr/>
          <p:nvPr/>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8" name="Rectangle 7">
            <a:extLst>
              <a:ext uri="{FF2B5EF4-FFF2-40B4-BE49-F238E27FC236}">
                <a16:creationId xmlns:a16="http://schemas.microsoft.com/office/drawing/2014/main" id="{C4BADDC5-A2F6-8646-B88A-E5F167BB1705}"/>
              </a:ext>
            </a:extLst>
          </p:cNvPr>
          <p:cNvSpPr/>
          <p:nvPr/>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9" name="Rectangle 8">
            <a:extLst>
              <a:ext uri="{FF2B5EF4-FFF2-40B4-BE49-F238E27FC236}">
                <a16:creationId xmlns:a16="http://schemas.microsoft.com/office/drawing/2014/main" id="{D7ADA024-5E30-7647-8A88-B13528F27F64}"/>
              </a:ext>
            </a:extLst>
          </p:cNvPr>
          <p:cNvSpPr/>
          <p:nvPr/>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10" name="Rectangle 9">
            <a:extLst>
              <a:ext uri="{FF2B5EF4-FFF2-40B4-BE49-F238E27FC236}">
                <a16:creationId xmlns:a16="http://schemas.microsoft.com/office/drawing/2014/main" id="{6B5CDB48-B283-B646-81CC-85C92E8DBE62}"/>
              </a:ext>
            </a:extLst>
          </p:cNvPr>
          <p:cNvSpPr/>
          <p:nvPr/>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1" name="TextBox 10">
            <a:extLst>
              <a:ext uri="{FF2B5EF4-FFF2-40B4-BE49-F238E27FC236}">
                <a16:creationId xmlns:a16="http://schemas.microsoft.com/office/drawing/2014/main" id="{43961B9B-1326-5F4A-B3CD-BB6DA7CDF069}"/>
              </a:ext>
            </a:extLst>
          </p:cNvPr>
          <p:cNvSpPr txBox="1"/>
          <p:nvPr/>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03301421-587A-4640-9CD9-7F26FA953DAC}"/>
              </a:ext>
            </a:extLst>
          </p:cNvPr>
          <p:cNvSpPr txBox="1"/>
          <p:nvPr/>
        </p:nvSpPr>
        <p:spPr>
          <a:xfrm>
            <a:off x="8944970" y="2585367"/>
            <a:ext cx="2074460" cy="108029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Jamie Stewart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Matt Cheung</a:t>
            </a:r>
          </a:p>
        </p:txBody>
      </p:sp>
      <p:sp>
        <p:nvSpPr>
          <p:cNvPr id="13" name="TextBox 12">
            <a:extLst>
              <a:ext uri="{FF2B5EF4-FFF2-40B4-BE49-F238E27FC236}">
                <a16:creationId xmlns:a16="http://schemas.microsoft.com/office/drawing/2014/main" id="{9EA188CD-52CA-FD4D-A4CC-1FD8D0C0851C}"/>
              </a:ext>
            </a:extLst>
          </p:cNvPr>
          <p:cNvSpPr txBox="1"/>
          <p:nvPr/>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4" name="TextBox 13">
            <a:extLst>
              <a:ext uri="{FF2B5EF4-FFF2-40B4-BE49-F238E27FC236}">
                <a16:creationId xmlns:a16="http://schemas.microsoft.com/office/drawing/2014/main" id="{7986A34A-879F-8F47-BE2F-CE4CDCBAEBF1}"/>
              </a:ext>
            </a:extLst>
          </p:cNvPr>
          <p:cNvSpPr txBox="1"/>
          <p:nvPr/>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BD382C42-77F3-BC4E-9ADE-09C7CA722C4B}"/>
              </a:ext>
            </a:extLst>
          </p:cNvPr>
          <p:cNvSpPr txBox="1"/>
          <p:nvPr/>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Jesse Carson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Tree>
    <p:extLst>
      <p:ext uri="{BB962C8B-B14F-4D97-AF65-F5344CB8AC3E}">
        <p14:creationId xmlns:p14="http://schemas.microsoft.com/office/powerpoint/2010/main" val="3069635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48D100-996C-4342-BDED-C78809CC530C}"/>
              </a:ext>
            </a:extLst>
          </p:cNvPr>
          <p:cNvSpPr>
            <a:spLocks noGrp="1"/>
          </p:cNvSpPr>
          <p:nvPr>
            <p:ph type="title"/>
          </p:nvPr>
        </p:nvSpPr>
        <p:spPr/>
        <p:txBody>
          <a:bodyPr/>
          <a:lstStyle/>
          <a:p>
            <a:r>
              <a:rPr lang="en-US" dirty="0"/>
              <a:t>ACKNOWLEDGEMENT</a:t>
            </a:r>
          </a:p>
        </p:txBody>
      </p:sp>
      <p:sp>
        <p:nvSpPr>
          <p:cNvPr id="6" name="TextBox 5">
            <a:extLst>
              <a:ext uri="{FF2B5EF4-FFF2-40B4-BE49-F238E27FC236}">
                <a16:creationId xmlns:a16="http://schemas.microsoft.com/office/drawing/2014/main" id="{D6B4DB3F-A6DE-924B-AFAB-928013BF26E1}"/>
              </a:ext>
            </a:extLst>
          </p:cNvPr>
          <p:cNvSpPr txBox="1"/>
          <p:nvPr/>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pic>
        <p:nvPicPr>
          <p:cNvPr id="8" name="Picture 7">
            <a:extLst>
              <a:ext uri="{FF2B5EF4-FFF2-40B4-BE49-F238E27FC236}">
                <a16:creationId xmlns:a16="http://schemas.microsoft.com/office/drawing/2014/main" id="{12F03CAA-0AB7-6041-94E5-AF6BC6EB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Tree>
    <p:extLst>
      <p:ext uri="{BB962C8B-B14F-4D97-AF65-F5344CB8AC3E}">
        <p14:creationId xmlns:p14="http://schemas.microsoft.com/office/powerpoint/2010/main" val="2374015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DC04A7-D6B2-D14D-9A0D-C77172D600F6}"/>
              </a:ext>
            </a:extLst>
          </p:cNvPr>
          <p:cNvSpPr>
            <a:spLocks noGrp="1"/>
          </p:cNvSpPr>
          <p:nvPr>
            <p:ph type="title"/>
          </p:nvPr>
        </p:nvSpPr>
        <p:spPr/>
        <p:txBody>
          <a:bodyPr/>
          <a:lstStyle/>
          <a:p>
            <a:r>
              <a:rPr lang="en-US" dirty="0"/>
              <a:t>UTILITARIAN VIEW</a:t>
            </a:r>
          </a:p>
        </p:txBody>
      </p:sp>
      <p:pic>
        <p:nvPicPr>
          <p:cNvPr id="6" name="Picture 5">
            <a:extLst>
              <a:ext uri="{FF2B5EF4-FFF2-40B4-BE49-F238E27FC236}">
                <a16:creationId xmlns:a16="http://schemas.microsoft.com/office/drawing/2014/main" id="{F9759EE8-1B2E-F44C-B872-23FC8FA8EE15}"/>
              </a:ext>
            </a:extLst>
          </p:cNvPr>
          <p:cNvPicPr>
            <a:picLocks noChangeAspect="1"/>
          </p:cNvPicPr>
          <p:nvPr/>
        </p:nvPicPr>
        <p:blipFill>
          <a:blip r:embed="rId4"/>
          <a:stretch>
            <a:fillRect/>
          </a:stretch>
        </p:blipFill>
        <p:spPr>
          <a:xfrm>
            <a:off x="9546425" y="2443251"/>
            <a:ext cx="2120092" cy="2879528"/>
          </a:xfrm>
          <a:prstGeom prst="rect">
            <a:avLst/>
          </a:prstGeom>
        </p:spPr>
      </p:pic>
      <p:pic>
        <p:nvPicPr>
          <p:cNvPr id="7" name="Content Placeholder 6" descr="Mining Tools">
            <a:extLst>
              <a:ext uri="{FF2B5EF4-FFF2-40B4-BE49-F238E27FC236}">
                <a16:creationId xmlns:a16="http://schemas.microsoft.com/office/drawing/2014/main" id="{6258ABB1-745B-BA40-8939-2B9E8878F5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9886" y="2729428"/>
            <a:ext cx="1987153" cy="1987153"/>
          </a:xfrm>
          <a:prstGeom prst="rect">
            <a:avLst/>
          </a:prstGeom>
        </p:spPr>
      </p:pic>
      <p:sp>
        <p:nvSpPr>
          <p:cNvPr id="8" name="TextBox 7">
            <a:extLst>
              <a:ext uri="{FF2B5EF4-FFF2-40B4-BE49-F238E27FC236}">
                <a16:creationId xmlns:a16="http://schemas.microsoft.com/office/drawing/2014/main" id="{EC42674C-41FE-7842-BDE0-43C4946C46BB}"/>
              </a:ext>
            </a:extLst>
          </p:cNvPr>
          <p:cNvSpPr txBox="1"/>
          <p:nvPr/>
        </p:nvSpPr>
        <p:spPr>
          <a:xfrm>
            <a:off x="3626695" y="2815063"/>
            <a:ext cx="5621303"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Encourage creative and inventive behaviour</a:t>
            </a:r>
          </a:p>
          <a:p>
            <a:pPr marL="285750" indent="-285750">
              <a:buFont typeface="Arial" panose="020B0604020202020204" pitchFamily="34" charset="0"/>
              <a:buChar char="•"/>
            </a:pPr>
            <a:r>
              <a:rPr lang="en-US" sz="2800" dirty="0"/>
              <a:t>Advance the arts and sciences</a:t>
            </a:r>
          </a:p>
          <a:p>
            <a:pPr marL="285750" indent="-285750">
              <a:buFont typeface="Arial" panose="020B0604020202020204" pitchFamily="34" charset="0"/>
              <a:buChar char="•"/>
            </a:pPr>
            <a:r>
              <a:rPr lang="en-US" sz="2800" dirty="0"/>
              <a:t>Improve society</a:t>
            </a:r>
          </a:p>
        </p:txBody>
      </p:sp>
      <p:sp>
        <p:nvSpPr>
          <p:cNvPr id="9" name="TextBox 8">
            <a:extLst>
              <a:ext uri="{FF2B5EF4-FFF2-40B4-BE49-F238E27FC236}">
                <a16:creationId xmlns:a16="http://schemas.microsoft.com/office/drawing/2014/main" id="{FBADC600-BA44-634A-81EF-95E5ED2D6894}"/>
              </a:ext>
            </a:extLst>
          </p:cNvPr>
          <p:cNvSpPr txBox="1"/>
          <p:nvPr/>
        </p:nvSpPr>
        <p:spPr>
          <a:xfrm>
            <a:off x="2985466" y="2599619"/>
            <a:ext cx="5978334" cy="2246769"/>
          </a:xfrm>
          <a:prstGeom prst="rect">
            <a:avLst/>
          </a:prstGeom>
          <a:noFill/>
        </p:spPr>
        <p:txBody>
          <a:bodyPr wrap="square" rtlCol="0">
            <a:spAutoFit/>
          </a:bodyPr>
          <a:lstStyle/>
          <a:p>
            <a:pPr algn="ctr"/>
            <a:r>
              <a:rPr lang="en-CA" sz="2800" i="1" dirty="0"/>
              <a:t>“Of all the methods of exciting and rewarding industry, this [patenting] is the least burdensome, and the most exactly proportioned to the merit of invention.”</a:t>
            </a:r>
          </a:p>
        </p:txBody>
      </p:sp>
      <p:sp>
        <p:nvSpPr>
          <p:cNvPr id="2" name="TextBox 1">
            <a:extLst>
              <a:ext uri="{FF2B5EF4-FFF2-40B4-BE49-F238E27FC236}">
                <a16:creationId xmlns:a16="http://schemas.microsoft.com/office/drawing/2014/main" id="{338E291A-4205-C144-B9EF-78CCF76EB9D6}"/>
              </a:ext>
            </a:extLst>
          </p:cNvPr>
          <p:cNvSpPr txBox="1"/>
          <p:nvPr/>
        </p:nvSpPr>
        <p:spPr>
          <a:xfrm>
            <a:off x="3223813" y="5275080"/>
            <a:ext cx="5501640" cy="923330"/>
          </a:xfrm>
          <a:prstGeom prst="rect">
            <a:avLst/>
          </a:prstGeom>
          <a:noFill/>
        </p:spPr>
        <p:txBody>
          <a:bodyPr wrap="square" rtlCol="0">
            <a:spAutoFit/>
          </a:bodyPr>
          <a:lstStyle/>
          <a:p>
            <a:r>
              <a:rPr lang="en-CA" dirty="0"/>
              <a:t>Jeremy Bentham, </a:t>
            </a:r>
            <a:r>
              <a:rPr lang="en-CA" i="1" dirty="0"/>
              <a:t>The Works of Jeremy Bentham</a:t>
            </a:r>
            <a:r>
              <a:rPr lang="en-CA" dirty="0"/>
              <a:t>, vol. 2, John Bowring (ed.), (Edinburgh: </a:t>
            </a:r>
            <a:r>
              <a:rPr lang="en-CA" dirty="0" err="1"/>
              <a:t>Simpkin</a:t>
            </a:r>
            <a:r>
              <a:rPr lang="en-CA" dirty="0"/>
              <a:t>, Marshall and Co., 1843), 533. </a:t>
            </a:r>
            <a:endParaRPr lang="en-US" dirty="0"/>
          </a:p>
        </p:txBody>
      </p:sp>
      <p:pic>
        <p:nvPicPr>
          <p:cNvPr id="13" name="Content Placeholder 12" descr="BaseballHat">
            <a:extLst>
              <a:ext uri="{FF2B5EF4-FFF2-40B4-BE49-F238E27FC236}">
                <a16:creationId xmlns:a16="http://schemas.microsoft.com/office/drawing/2014/main" id="{18F23FCD-87F9-5743-B0B0-12A173027E89}"/>
              </a:ext>
            </a:extLst>
          </p:cNvPr>
          <p:cNvPicPr>
            <a:picLocks noGrp="1" noChangeAspect="1"/>
          </p:cNvPicPr>
          <p:nvPr>
            <p:ph sz="half" idx="1"/>
          </p:nvPr>
        </p:nvPicPr>
        <p:blipFill>
          <a:blip r:embed="rId7">
            <a:extLst>
              <a:ext uri="{96DAC541-7B7A-43D3-8B79-37D633B846F1}">
                <asvg:svgBlip xmlns:asvg="http://schemas.microsoft.com/office/drawing/2016/SVG/main" r:embed="rId8"/>
              </a:ext>
            </a:extLst>
          </a:blip>
          <a:stretch>
            <a:fillRect/>
          </a:stretch>
        </p:blipFill>
        <p:spPr>
          <a:xfrm flipH="1">
            <a:off x="9830623" y="2084098"/>
            <a:ext cx="1423144" cy="1423144"/>
          </a:xfrm>
        </p:spPr>
      </p:pic>
    </p:spTree>
    <p:custDataLst>
      <p:tags r:id="rId1"/>
    </p:custDataLst>
    <p:extLst>
      <p:ext uri="{BB962C8B-B14F-4D97-AF65-F5344CB8AC3E}">
        <p14:creationId xmlns:p14="http://schemas.microsoft.com/office/powerpoint/2010/main" val="408546181"/>
      </p:ext>
    </p:extLst>
  </p:cSld>
  <p:clrMapOvr>
    <a:masterClrMapping/>
  </p:clrMapOvr>
  <mc:AlternateContent xmlns:mc="http://schemas.openxmlformats.org/markup-compatibility/2006" xmlns:p14="http://schemas.microsoft.com/office/powerpoint/2010/main">
    <mc:Choice Requires="p14">
      <p:transition spd="slow" p14:dur="2000" advTm="42638"/>
    </mc:Choice>
    <mc:Fallback xmlns="">
      <p:transition spd="slow" advTm="42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1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10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10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8">
                                            <p:txEl>
                                              <p:pRg st="0" end="0"/>
                                            </p:txEl>
                                          </p:spTgt>
                                        </p:tgtEl>
                                      </p:cBhvr>
                                    </p:animEffect>
                                    <p:set>
                                      <p:cBhvr>
                                        <p:cTn id="34" dur="1" fill="hold">
                                          <p:stCondLst>
                                            <p:cond delay="499"/>
                                          </p:stCondLst>
                                        </p:cTn>
                                        <p:tgtEl>
                                          <p:spTgt spid="8">
                                            <p:txEl>
                                              <p:pRg st="0" end="0"/>
                                            </p:txEl>
                                          </p:spTgt>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8">
                                            <p:txEl>
                                              <p:pRg st="1" end="1"/>
                                            </p:txEl>
                                          </p:spTgt>
                                        </p:tgtEl>
                                      </p:cBhvr>
                                    </p:animEffect>
                                    <p:set>
                                      <p:cBhvr>
                                        <p:cTn id="37" dur="1" fill="hold">
                                          <p:stCondLst>
                                            <p:cond delay="499"/>
                                          </p:stCondLst>
                                        </p:cTn>
                                        <p:tgtEl>
                                          <p:spTgt spid="8">
                                            <p:txEl>
                                              <p:pRg st="1" end="1"/>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8">
                                            <p:txEl>
                                              <p:pRg st="2" end="2"/>
                                            </p:txEl>
                                          </p:spTgt>
                                        </p:tgtEl>
                                      </p:cBhvr>
                                    </p:animEffect>
                                    <p:set>
                                      <p:cBhvr>
                                        <p:cTn id="40" dur="1" fill="hold">
                                          <p:stCondLst>
                                            <p:cond delay="499"/>
                                          </p:stCondLst>
                                        </p:cTn>
                                        <p:tgtEl>
                                          <p:spTgt spid="8">
                                            <p:txEl>
                                              <p:pRg st="2" end="2"/>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iterate type="lt">
                                    <p:tmPct val="10000"/>
                                  </p:iterate>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par>
                          <p:cTn id="49" fill="hold">
                            <p:stCondLst>
                              <p:cond delay="7200"/>
                            </p:stCondLst>
                            <p:childTnLst>
                              <p:par>
                                <p:cTn id="50" presetID="1" presetClass="entr" presetSubtype="0"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8" grpId="1" uiExpand="1" build="allAtOnce"/>
      <p:bldP spid="9"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0FAA5C3-C150-DF4E-81C2-8D9D6FB347B1}"/>
              </a:ext>
            </a:extLst>
          </p:cNvPr>
          <p:cNvPicPr>
            <a:picLocks noGrp="1" noChangeAspect="1"/>
          </p:cNvPicPr>
          <p:nvPr>
            <p:ph sz="half" idx="1"/>
          </p:nvPr>
        </p:nvPicPr>
        <p:blipFill>
          <a:blip r:embed="rId3">
            <a:alphaModFix amt="41000"/>
          </a:blip>
          <a:stretch>
            <a:fillRect/>
          </a:stretch>
        </p:blipFill>
        <p:spPr>
          <a:xfrm>
            <a:off x="1048699" y="1567690"/>
            <a:ext cx="10305101" cy="4646783"/>
          </a:xfrm>
        </p:spPr>
      </p:pic>
      <p:sp>
        <p:nvSpPr>
          <p:cNvPr id="8" name="TextBox 7">
            <a:extLst>
              <a:ext uri="{FF2B5EF4-FFF2-40B4-BE49-F238E27FC236}">
                <a16:creationId xmlns:a16="http://schemas.microsoft.com/office/drawing/2014/main" id="{356C33E0-9598-0541-8256-6685279D1172}"/>
              </a:ext>
            </a:extLst>
          </p:cNvPr>
          <p:cNvSpPr txBox="1"/>
          <p:nvPr/>
        </p:nvSpPr>
        <p:spPr>
          <a:xfrm>
            <a:off x="2020368" y="2351782"/>
            <a:ext cx="8151259" cy="1077218"/>
          </a:xfrm>
          <a:prstGeom prst="rect">
            <a:avLst/>
          </a:prstGeom>
          <a:noFill/>
        </p:spPr>
        <p:txBody>
          <a:bodyPr wrap="square" rtlCol="0">
            <a:spAutoFit/>
          </a:bodyPr>
          <a:lstStyle/>
          <a:p>
            <a:r>
              <a:rPr lang="en-CA" sz="3200" b="1" i="1" dirty="0"/>
              <a:t>	  promote the Progress of Science and useful Arts</a:t>
            </a:r>
            <a:r>
              <a:rPr lang="en-CA" sz="3200" i="1" dirty="0"/>
              <a:t>,</a:t>
            </a:r>
            <a:endParaRPr lang="en-US" sz="2400" dirty="0"/>
          </a:p>
        </p:txBody>
      </p:sp>
      <p:sp>
        <p:nvSpPr>
          <p:cNvPr id="5" name="Title 4">
            <a:extLst>
              <a:ext uri="{FF2B5EF4-FFF2-40B4-BE49-F238E27FC236}">
                <a16:creationId xmlns:a16="http://schemas.microsoft.com/office/drawing/2014/main" id="{33391CA6-6322-C745-9FB6-CD60AC9C2D73}"/>
              </a:ext>
            </a:extLst>
          </p:cNvPr>
          <p:cNvSpPr>
            <a:spLocks noGrp="1"/>
          </p:cNvSpPr>
          <p:nvPr>
            <p:ph type="title"/>
          </p:nvPr>
        </p:nvSpPr>
        <p:spPr/>
        <p:txBody>
          <a:bodyPr/>
          <a:lstStyle/>
          <a:p>
            <a:r>
              <a:rPr lang="en-US" dirty="0"/>
              <a:t>THE US CONSTITUTION ON IP</a:t>
            </a:r>
          </a:p>
        </p:txBody>
      </p:sp>
      <p:sp>
        <p:nvSpPr>
          <p:cNvPr id="9" name="TextBox 8">
            <a:extLst>
              <a:ext uri="{FF2B5EF4-FFF2-40B4-BE49-F238E27FC236}">
                <a16:creationId xmlns:a16="http://schemas.microsoft.com/office/drawing/2014/main" id="{4089DFFA-3B03-CB45-9480-160A5DCA0540}"/>
              </a:ext>
            </a:extLst>
          </p:cNvPr>
          <p:cNvSpPr txBox="1"/>
          <p:nvPr/>
        </p:nvSpPr>
        <p:spPr>
          <a:xfrm>
            <a:off x="1870587" y="2377182"/>
            <a:ext cx="973618" cy="584775"/>
          </a:xfrm>
          <a:prstGeom prst="rect">
            <a:avLst/>
          </a:prstGeom>
          <a:noFill/>
        </p:spPr>
        <p:txBody>
          <a:bodyPr wrap="square" rtlCol="0">
            <a:spAutoFit/>
          </a:bodyPr>
          <a:lstStyle/>
          <a:p>
            <a:pPr algn="ctr"/>
            <a:r>
              <a:rPr lang="en-CA" sz="3200" i="1" dirty="0"/>
              <a:t>“To</a:t>
            </a:r>
          </a:p>
        </p:txBody>
      </p:sp>
      <p:sp>
        <p:nvSpPr>
          <p:cNvPr id="6" name="TextBox 5">
            <a:extLst>
              <a:ext uri="{FF2B5EF4-FFF2-40B4-BE49-F238E27FC236}">
                <a16:creationId xmlns:a16="http://schemas.microsoft.com/office/drawing/2014/main" id="{5A879A0F-7174-664D-9CD8-E7D023AD67AD}"/>
              </a:ext>
            </a:extLst>
          </p:cNvPr>
          <p:cNvSpPr txBox="1"/>
          <p:nvPr/>
        </p:nvSpPr>
        <p:spPr>
          <a:xfrm>
            <a:off x="2020369" y="2858875"/>
            <a:ext cx="8151259" cy="2431435"/>
          </a:xfrm>
          <a:prstGeom prst="rect">
            <a:avLst/>
          </a:prstGeom>
          <a:noFill/>
        </p:spPr>
        <p:txBody>
          <a:bodyPr wrap="square" rtlCol="0">
            <a:spAutoFit/>
          </a:bodyPr>
          <a:lstStyle/>
          <a:p>
            <a:pPr algn="ctr"/>
            <a:r>
              <a:rPr lang="en-CA" sz="3200" i="1" dirty="0"/>
              <a:t>					by securing for limited Times to Authors and Inventors the exclusive Right to their respective Writings and Discoveries”</a:t>
            </a:r>
          </a:p>
          <a:p>
            <a:pPr algn="ctr"/>
            <a:endParaRPr lang="en-CA" sz="3200" i="1" dirty="0"/>
          </a:p>
          <a:p>
            <a:pPr algn="ctr"/>
            <a:r>
              <a:rPr lang="en-CA" sz="2400" dirty="0"/>
              <a:t>Article 1, Section 8, Clause 8</a:t>
            </a:r>
            <a:endParaRPr lang="en-US" sz="2400" dirty="0"/>
          </a:p>
        </p:txBody>
      </p:sp>
    </p:spTree>
    <p:extLst>
      <p:ext uri="{BB962C8B-B14F-4D97-AF65-F5344CB8AC3E}">
        <p14:creationId xmlns:p14="http://schemas.microsoft.com/office/powerpoint/2010/main" val="2908876503"/>
      </p:ext>
    </p:extLst>
  </p:cSld>
  <p:clrMapOvr>
    <a:masterClrMapping/>
  </p:clrMapOvr>
  <mc:AlternateContent xmlns:mc="http://schemas.openxmlformats.org/markup-compatibility/2006" xmlns:p14="http://schemas.microsoft.com/office/powerpoint/2010/main">
    <mc:Choice Requires="p14">
      <p:transition spd="slow" p14:dur="2000" advTm="18155"/>
    </mc:Choice>
    <mc:Fallback xmlns="">
      <p:transition spd="slow" advTm="181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4DA4216-2CDF-4049-BE38-3F92DBEB93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3303384" y="2140468"/>
            <a:ext cx="5040000" cy="3240000"/>
          </a:xfrm>
          <a:prstGeom prst="rect">
            <a:avLst/>
          </a:prstGeom>
        </p:spPr>
      </p:pic>
      <p:pic>
        <p:nvPicPr>
          <p:cNvPr id="7" name="Content Placeholder 6">
            <a:extLst>
              <a:ext uri="{FF2B5EF4-FFF2-40B4-BE49-F238E27FC236}">
                <a16:creationId xmlns:a16="http://schemas.microsoft.com/office/drawing/2014/main" id="{C931B6B9-3E49-0041-9128-934F979E4EDD}"/>
              </a:ext>
            </a:extLst>
          </p:cNvPr>
          <p:cNvPicPr>
            <a:picLocks noGrp="1" noChangeAspect="1"/>
          </p:cNvPicPr>
          <p:nvPr>
            <p:ph sz="half" idx="1"/>
          </p:nvPr>
        </p:nvPicPr>
        <p:blipFill>
          <a:blip r:embed="rId6">
            <a:extLst>
              <a:ext uri="{96DAC541-7B7A-43D3-8B79-37D633B846F1}">
                <asvg:svgBlip xmlns:asvg="http://schemas.microsoft.com/office/drawing/2016/SVG/main" r:embed="rId7"/>
              </a:ext>
            </a:extLst>
          </a:blip>
          <a:stretch>
            <a:fillRect/>
          </a:stretch>
        </p:blipFill>
        <p:spPr>
          <a:xfrm>
            <a:off x="3394621" y="2140468"/>
            <a:ext cx="5040000" cy="3240005"/>
          </a:xfrm>
        </p:spPr>
      </p:pic>
      <p:sp>
        <p:nvSpPr>
          <p:cNvPr id="5" name="Title 4">
            <a:extLst>
              <a:ext uri="{FF2B5EF4-FFF2-40B4-BE49-F238E27FC236}">
                <a16:creationId xmlns:a16="http://schemas.microsoft.com/office/drawing/2014/main" id="{D09F5AB3-86EB-BE43-9B07-3AE083F76D08}"/>
              </a:ext>
            </a:extLst>
          </p:cNvPr>
          <p:cNvSpPr>
            <a:spLocks noGrp="1"/>
          </p:cNvSpPr>
          <p:nvPr>
            <p:ph type="title"/>
          </p:nvPr>
        </p:nvSpPr>
        <p:spPr/>
        <p:txBody>
          <a:bodyPr/>
          <a:lstStyle/>
          <a:p>
            <a:r>
              <a:rPr lang="en-US" dirty="0"/>
              <a:t>THE BALANCING ACT</a:t>
            </a:r>
          </a:p>
        </p:txBody>
      </p:sp>
      <p:sp>
        <p:nvSpPr>
          <p:cNvPr id="2" name="Rectangle 1">
            <a:extLst>
              <a:ext uri="{FF2B5EF4-FFF2-40B4-BE49-F238E27FC236}">
                <a16:creationId xmlns:a16="http://schemas.microsoft.com/office/drawing/2014/main" id="{007D4B78-FDF6-E34F-9193-AA2E0EFF9C75}"/>
              </a:ext>
            </a:extLst>
          </p:cNvPr>
          <p:cNvSpPr/>
          <p:nvPr/>
        </p:nvSpPr>
        <p:spPr>
          <a:xfrm>
            <a:off x="4692445" y="2700186"/>
            <a:ext cx="2492990" cy="2862322"/>
          </a:xfrm>
          <a:prstGeom prst="rect">
            <a:avLst/>
          </a:prstGeom>
        </p:spPr>
        <p:txBody>
          <a:bodyPr wrap="none">
            <a:spAutoFit/>
          </a:bodyPr>
          <a:lstStyle/>
          <a:p>
            <a:r>
              <a:rPr lang="en-CA" sz="18000" dirty="0">
                <a:latin typeface="Helvetica" pitchFamily="2" charset="0"/>
              </a:rPr>
              <a:t>🏅</a:t>
            </a:r>
            <a:endParaRPr lang="en-CA" sz="18000" dirty="0">
              <a:effectLst/>
              <a:latin typeface="Helvetica" pitchFamily="2" charset="0"/>
            </a:endParaRPr>
          </a:p>
        </p:txBody>
      </p:sp>
      <p:sp>
        <p:nvSpPr>
          <p:cNvPr id="13" name="TextBox 12">
            <a:extLst>
              <a:ext uri="{FF2B5EF4-FFF2-40B4-BE49-F238E27FC236}">
                <a16:creationId xmlns:a16="http://schemas.microsoft.com/office/drawing/2014/main" id="{513C17DF-3D28-CA40-92EA-15571C952887}"/>
              </a:ext>
            </a:extLst>
          </p:cNvPr>
          <p:cNvSpPr txBox="1"/>
          <p:nvPr/>
        </p:nvSpPr>
        <p:spPr>
          <a:xfrm>
            <a:off x="888797" y="2666729"/>
            <a:ext cx="2441694" cy="1200329"/>
          </a:xfrm>
          <a:prstGeom prst="rect">
            <a:avLst/>
          </a:prstGeom>
          <a:noFill/>
        </p:spPr>
        <p:txBody>
          <a:bodyPr wrap="none" rtlCol="0">
            <a:spAutoFit/>
          </a:bodyPr>
          <a:lstStyle/>
          <a:p>
            <a:pPr algn="ctr"/>
            <a:r>
              <a:rPr lang="en-US" sz="3600" b="1" dirty="0"/>
              <a:t>Creative</a:t>
            </a:r>
          </a:p>
          <a:p>
            <a:pPr algn="ctr"/>
            <a:r>
              <a:rPr lang="en-US" sz="3600" b="1" dirty="0"/>
              <a:t>Behaviour</a:t>
            </a:r>
          </a:p>
        </p:txBody>
      </p:sp>
      <p:sp>
        <p:nvSpPr>
          <p:cNvPr id="16" name="TextBox 15">
            <a:extLst>
              <a:ext uri="{FF2B5EF4-FFF2-40B4-BE49-F238E27FC236}">
                <a16:creationId xmlns:a16="http://schemas.microsoft.com/office/drawing/2014/main" id="{715B59F2-40E6-F448-9AE2-42AF2AF5D586}"/>
              </a:ext>
            </a:extLst>
          </p:cNvPr>
          <p:cNvSpPr txBox="1"/>
          <p:nvPr/>
        </p:nvSpPr>
        <p:spPr>
          <a:xfrm>
            <a:off x="8791464" y="2666729"/>
            <a:ext cx="2441694" cy="1200329"/>
          </a:xfrm>
          <a:prstGeom prst="rect">
            <a:avLst/>
          </a:prstGeom>
          <a:noFill/>
        </p:spPr>
        <p:txBody>
          <a:bodyPr wrap="none" rtlCol="0">
            <a:spAutoFit/>
          </a:bodyPr>
          <a:lstStyle/>
          <a:p>
            <a:pPr algn="ctr"/>
            <a:r>
              <a:rPr lang="en-US" sz="3600" b="1" dirty="0"/>
              <a:t>Inventive</a:t>
            </a:r>
          </a:p>
          <a:p>
            <a:pPr algn="ctr"/>
            <a:r>
              <a:rPr lang="en-US" sz="3600" b="1" dirty="0"/>
              <a:t>Behaviour</a:t>
            </a:r>
          </a:p>
        </p:txBody>
      </p:sp>
      <p:pic>
        <p:nvPicPr>
          <p:cNvPr id="20" name="Graphic 19" descr="Arrow: Clockwise curve">
            <a:extLst>
              <a:ext uri="{FF2B5EF4-FFF2-40B4-BE49-F238E27FC236}">
                <a16:creationId xmlns:a16="http://schemas.microsoft.com/office/drawing/2014/main" id="{E8CDA6C0-F07E-2742-8711-01FA2F29FA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01742" y="3946704"/>
            <a:ext cx="1615804" cy="1615804"/>
          </a:xfrm>
          <a:prstGeom prst="rect">
            <a:avLst/>
          </a:prstGeom>
        </p:spPr>
      </p:pic>
      <p:pic>
        <p:nvPicPr>
          <p:cNvPr id="21" name="Graphic 20" descr="Arrow: Clockwise curve">
            <a:extLst>
              <a:ext uri="{FF2B5EF4-FFF2-40B4-BE49-F238E27FC236}">
                <a16:creationId xmlns:a16="http://schemas.microsoft.com/office/drawing/2014/main" id="{5BB4EE51-29F8-4541-A151-68EA7A282B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072122" y="3895144"/>
            <a:ext cx="1615804" cy="1615804"/>
          </a:xfrm>
          <a:prstGeom prst="rect">
            <a:avLst/>
          </a:prstGeom>
        </p:spPr>
      </p:pic>
      <p:sp>
        <p:nvSpPr>
          <p:cNvPr id="22" name="TextBox 21">
            <a:extLst>
              <a:ext uri="{FF2B5EF4-FFF2-40B4-BE49-F238E27FC236}">
                <a16:creationId xmlns:a16="http://schemas.microsoft.com/office/drawing/2014/main" id="{D11BCDE0-6FD6-FF40-B76E-212DF7C92B3F}"/>
              </a:ext>
            </a:extLst>
          </p:cNvPr>
          <p:cNvSpPr txBox="1"/>
          <p:nvPr/>
        </p:nvSpPr>
        <p:spPr>
          <a:xfrm>
            <a:off x="875243" y="1771475"/>
            <a:ext cx="2441695" cy="1631216"/>
          </a:xfrm>
          <a:prstGeom prst="rect">
            <a:avLst/>
          </a:prstGeom>
          <a:noFill/>
        </p:spPr>
        <p:txBody>
          <a:bodyPr wrap="none" rtlCol="0">
            <a:spAutoFit/>
          </a:bodyPr>
          <a:lstStyle/>
          <a:p>
            <a:pPr algn="ctr"/>
            <a:r>
              <a:rPr lang="en-US" sz="3600" b="1" dirty="0"/>
              <a:t>Incentives</a:t>
            </a:r>
          </a:p>
          <a:p>
            <a:pPr algn="ctr"/>
            <a:r>
              <a:rPr lang="en-US" sz="2800" b="1" dirty="0"/>
              <a:t>for</a:t>
            </a:r>
          </a:p>
          <a:p>
            <a:pPr algn="ctr"/>
            <a:r>
              <a:rPr lang="en-US" sz="3600" b="1" dirty="0"/>
              <a:t>Creators</a:t>
            </a:r>
          </a:p>
        </p:txBody>
      </p:sp>
      <p:sp>
        <p:nvSpPr>
          <p:cNvPr id="23" name="TextBox 22">
            <a:extLst>
              <a:ext uri="{FF2B5EF4-FFF2-40B4-BE49-F238E27FC236}">
                <a16:creationId xmlns:a16="http://schemas.microsoft.com/office/drawing/2014/main" id="{20AE8308-581B-C44F-885C-4A7CA8B2FD47}"/>
              </a:ext>
            </a:extLst>
          </p:cNvPr>
          <p:cNvSpPr txBox="1"/>
          <p:nvPr/>
        </p:nvSpPr>
        <p:spPr>
          <a:xfrm>
            <a:off x="8714520" y="4203076"/>
            <a:ext cx="2595582" cy="2185214"/>
          </a:xfrm>
          <a:prstGeom prst="rect">
            <a:avLst/>
          </a:prstGeom>
          <a:noFill/>
        </p:spPr>
        <p:txBody>
          <a:bodyPr wrap="none" rtlCol="0">
            <a:spAutoFit/>
          </a:bodyPr>
          <a:lstStyle/>
          <a:p>
            <a:pPr algn="ctr"/>
            <a:r>
              <a:rPr lang="en-US" sz="3600" b="1" dirty="0"/>
              <a:t>Access</a:t>
            </a:r>
          </a:p>
          <a:p>
            <a:pPr algn="ctr"/>
            <a:r>
              <a:rPr lang="en-US" sz="2800" b="1" dirty="0"/>
              <a:t>and</a:t>
            </a:r>
          </a:p>
          <a:p>
            <a:pPr algn="ctr"/>
            <a:r>
              <a:rPr lang="en-US" sz="3600" b="1" dirty="0"/>
              <a:t>Intellectual</a:t>
            </a:r>
          </a:p>
          <a:p>
            <a:pPr algn="ctr"/>
            <a:r>
              <a:rPr lang="en-US" sz="3600" b="1" dirty="0"/>
              <a:t>Good</a:t>
            </a:r>
          </a:p>
        </p:txBody>
      </p:sp>
      <p:sp>
        <p:nvSpPr>
          <p:cNvPr id="24" name="Up Arrow 23">
            <a:extLst>
              <a:ext uri="{FF2B5EF4-FFF2-40B4-BE49-F238E27FC236}">
                <a16:creationId xmlns:a16="http://schemas.microsoft.com/office/drawing/2014/main" id="{15BEB5EB-F3FC-574E-A60F-44CBD338B3FF}"/>
              </a:ext>
            </a:extLst>
          </p:cNvPr>
          <p:cNvSpPr/>
          <p:nvPr/>
        </p:nvSpPr>
        <p:spPr>
          <a:xfrm>
            <a:off x="1601774" y="4050899"/>
            <a:ext cx="858018" cy="1615803"/>
          </a:xfrm>
          <a:prstGeom prst="upArrow">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Up Arrow 24">
            <a:extLst>
              <a:ext uri="{FF2B5EF4-FFF2-40B4-BE49-F238E27FC236}">
                <a16:creationId xmlns:a16="http://schemas.microsoft.com/office/drawing/2014/main" id="{7B42589E-1C6A-A84A-BF8B-5F5D1B928D9D}"/>
              </a:ext>
            </a:extLst>
          </p:cNvPr>
          <p:cNvSpPr/>
          <p:nvPr/>
        </p:nvSpPr>
        <p:spPr>
          <a:xfrm flipV="1">
            <a:off x="9583302" y="1882025"/>
            <a:ext cx="858018" cy="1615803"/>
          </a:xfrm>
          <a:prstGeom prst="upArrow">
            <a:avLst/>
          </a:prstGeom>
          <a:solidFill>
            <a:srgbClr val="CB53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39986453"/>
      </p:ext>
    </p:extLst>
  </p:cSld>
  <p:clrMapOvr>
    <a:masterClrMapping/>
  </p:clrMapOvr>
  <mc:AlternateContent xmlns:mc="http://schemas.openxmlformats.org/markup-compatibility/2006" xmlns:p14="http://schemas.microsoft.com/office/powerpoint/2010/main">
    <mc:Choice Requires="p14">
      <p:transition spd="slow" p14:dur="2000" advTm="30870"/>
    </mc:Choice>
    <mc:Fallback xmlns="">
      <p:transition spd="slow" advTm="308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360"/>
                                          </p:val>
                                        </p:tav>
                                        <p:tav tm="100000">
                                          <p:val>
                                            <p:fltVal val="0"/>
                                          </p:val>
                                        </p:tav>
                                      </p:tavLst>
                                    </p:anim>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ppt_x"/>
                                          </p:val>
                                        </p:tav>
                                        <p:tav tm="100000">
                                          <p:val>
                                            <p:strVal val="#ppt_x"/>
                                          </p:val>
                                        </p:tav>
                                      </p:tavLst>
                                    </p:anim>
                                    <p:anim calcmode="lin" valueType="num">
                                      <p:cBhvr additive="base">
                                        <p:cTn id="21" dur="20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2000" fill="hold"/>
                                        <p:tgtEl>
                                          <p:spTgt spid="21"/>
                                        </p:tgtEl>
                                        <p:attrNameLst>
                                          <p:attrName>ppt_x</p:attrName>
                                        </p:attrNameLst>
                                      </p:cBhvr>
                                      <p:tavLst>
                                        <p:tav tm="0">
                                          <p:val>
                                            <p:strVal val="#ppt_x"/>
                                          </p:val>
                                        </p:tav>
                                        <p:tav tm="100000">
                                          <p:val>
                                            <p:strVal val="#ppt_x"/>
                                          </p:val>
                                        </p:tav>
                                      </p:tavLst>
                                    </p:anim>
                                    <p:anim calcmode="lin" valueType="num">
                                      <p:cBhvr additive="base">
                                        <p:cTn id="25" dur="20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2000" fill="hold"/>
                                        <p:tgtEl>
                                          <p:spTgt spid="20"/>
                                        </p:tgtEl>
                                        <p:attrNameLst>
                                          <p:attrName>ppt_x</p:attrName>
                                        </p:attrNameLst>
                                      </p:cBhvr>
                                      <p:tavLst>
                                        <p:tav tm="0">
                                          <p:val>
                                            <p:strVal val="#ppt_x"/>
                                          </p:val>
                                        </p:tav>
                                        <p:tav tm="100000">
                                          <p:val>
                                            <p:strVal val="#ppt_x"/>
                                          </p:val>
                                        </p:tav>
                                      </p:tavLst>
                                    </p:anim>
                                    <p:anim calcmode="lin" valueType="num">
                                      <p:cBhvr additive="base">
                                        <p:cTn id="29" dur="2000" fill="hold"/>
                                        <p:tgtEl>
                                          <p:spTgt spid="2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2000" fill="hold"/>
                                        <p:tgtEl>
                                          <p:spTgt spid="13"/>
                                        </p:tgtEl>
                                        <p:attrNameLst>
                                          <p:attrName>ppt_x</p:attrName>
                                        </p:attrNameLst>
                                      </p:cBhvr>
                                      <p:tavLst>
                                        <p:tav tm="0">
                                          <p:val>
                                            <p:strVal val="#ppt_x"/>
                                          </p:val>
                                        </p:tav>
                                        <p:tav tm="100000">
                                          <p:val>
                                            <p:strVal val="#ppt_x"/>
                                          </p:val>
                                        </p:tav>
                                      </p:tavLst>
                                    </p:anim>
                                    <p:anim calcmode="lin" valueType="num">
                                      <p:cBhvr additive="base">
                                        <p:cTn id="33"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500"/>
                            </p:stCondLst>
                            <p:childTnLst>
                              <p:par>
                                <p:cTn id="40" presetID="10" presetClass="exit" presetSubtype="0" fill="hold" grpId="1" nodeType="after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childTnLst>
                                </p:cTn>
                              </p:par>
                              <p:par>
                                <p:cTn id="57" presetID="10" presetClass="exit" presetSubtype="0" fill="hold" nodeType="withEffect">
                                  <p:stCondLst>
                                    <p:cond delay="0"/>
                                  </p:stCondLst>
                                  <p:childTnLst>
                                    <p:animEffect transition="out" filter="fade">
                                      <p:cBhvr>
                                        <p:cTn id="58" dur="1000"/>
                                        <p:tgtEl>
                                          <p:spTgt spid="7"/>
                                        </p:tgtEl>
                                      </p:cBhvr>
                                    </p:animEffect>
                                    <p:set>
                                      <p:cBhvr>
                                        <p:cTn id="59" dur="1" fill="hold">
                                          <p:stCondLst>
                                            <p:cond delay="999"/>
                                          </p:stCondLst>
                                        </p:cTn>
                                        <p:tgtEl>
                                          <p:spTgt spid="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1000"/>
                                        <p:tgtEl>
                                          <p:spTgt spid="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1000"/>
                                        <p:tgtEl>
                                          <p:spTgt spid="23"/>
                                        </p:tgtEl>
                                      </p:cBhvr>
                                    </p:animEffect>
                                  </p:childTnLst>
                                </p:cTn>
                              </p:par>
                              <p:par>
                                <p:cTn id="73" presetID="10" presetClass="entr" presetSubtype="0" fill="hold" grpId="1"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 grpId="0"/>
      <p:bldP spid="13" grpId="1"/>
      <p:bldP spid="16" grpId="0"/>
      <p:bldP spid="16" grpId="1"/>
      <p:bldP spid="22" grpId="0"/>
      <p:bldP spid="23" grpId="0"/>
      <p:bldP spid="24" grpId="0" animBg="1"/>
      <p:bldP spid="2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15449F3A-0191-5F41-A1BE-A4696656076B}"/>
              </a:ext>
            </a:extLst>
          </p:cNvPr>
          <p:cNvPicPr>
            <a:picLocks noGrp="1" noChangeAspect="1"/>
          </p:cNvPicPr>
          <p:nvPr>
            <p:ph sz="half" idx="1"/>
          </p:nvPr>
        </p:nvPicPr>
        <p:blipFill>
          <a:blip r:embed="rId4"/>
          <a:stretch>
            <a:fillRect/>
          </a:stretch>
        </p:blipFill>
        <p:spPr>
          <a:xfrm>
            <a:off x="4622798" y="1989286"/>
            <a:ext cx="2946400" cy="4064000"/>
          </a:xfrm>
        </p:spPr>
      </p:pic>
      <p:sp>
        <p:nvSpPr>
          <p:cNvPr id="5" name="Title 4">
            <a:extLst>
              <a:ext uri="{FF2B5EF4-FFF2-40B4-BE49-F238E27FC236}">
                <a16:creationId xmlns:a16="http://schemas.microsoft.com/office/drawing/2014/main" id="{42DC04A7-D6B2-D14D-9A0D-C77172D600F6}"/>
              </a:ext>
            </a:extLst>
          </p:cNvPr>
          <p:cNvSpPr>
            <a:spLocks noGrp="1"/>
          </p:cNvSpPr>
          <p:nvPr>
            <p:ph type="title"/>
          </p:nvPr>
        </p:nvSpPr>
        <p:spPr/>
        <p:txBody>
          <a:bodyPr/>
          <a:lstStyle/>
          <a:p>
            <a:r>
              <a:rPr lang="en-US" dirty="0"/>
              <a:t>NATURAL RIGHTS APPROACH</a:t>
            </a:r>
          </a:p>
        </p:txBody>
      </p:sp>
      <p:pic>
        <p:nvPicPr>
          <p:cNvPr id="10" name="Picture 9">
            <a:extLst>
              <a:ext uri="{FF2B5EF4-FFF2-40B4-BE49-F238E27FC236}">
                <a16:creationId xmlns:a16="http://schemas.microsoft.com/office/drawing/2014/main" id="{76CBD87C-7FBE-614F-A4E3-3F91B5B9D2FD}"/>
              </a:ext>
            </a:extLst>
          </p:cNvPr>
          <p:cNvPicPr>
            <a:picLocks noChangeAspect="1"/>
          </p:cNvPicPr>
          <p:nvPr/>
        </p:nvPicPr>
        <p:blipFill>
          <a:blip r:embed="rId5"/>
          <a:stretch>
            <a:fillRect/>
          </a:stretch>
        </p:blipFill>
        <p:spPr>
          <a:xfrm>
            <a:off x="9262227" y="2427627"/>
            <a:ext cx="2490264" cy="2880000"/>
          </a:xfrm>
          <a:prstGeom prst="rect">
            <a:avLst/>
          </a:prstGeom>
        </p:spPr>
      </p:pic>
      <p:pic>
        <p:nvPicPr>
          <p:cNvPr id="11" name="Graphic 10" descr="Deciduous tree">
            <a:extLst>
              <a:ext uri="{FF2B5EF4-FFF2-40B4-BE49-F238E27FC236}">
                <a16:creationId xmlns:a16="http://schemas.microsoft.com/office/drawing/2014/main" id="{7D27F66F-E2A7-EB4B-9A4C-8608148B7F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2573" y="2746322"/>
            <a:ext cx="1987199" cy="1987199"/>
          </a:xfrm>
          <a:prstGeom prst="rect">
            <a:avLst/>
          </a:prstGeom>
        </p:spPr>
      </p:pic>
      <p:pic>
        <p:nvPicPr>
          <p:cNvPr id="13" name="Graphic 12" descr="Arrow: Counterclockwise curve">
            <a:extLst>
              <a:ext uri="{FF2B5EF4-FFF2-40B4-BE49-F238E27FC236}">
                <a16:creationId xmlns:a16="http://schemas.microsoft.com/office/drawing/2014/main" id="{8FC54CFC-919D-E446-8DC9-6472CC7316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164296">
            <a:off x="7053884" y="2615637"/>
            <a:ext cx="1924629" cy="1924629"/>
          </a:xfrm>
          <a:prstGeom prst="rect">
            <a:avLst/>
          </a:prstGeom>
        </p:spPr>
      </p:pic>
      <p:pic>
        <p:nvPicPr>
          <p:cNvPr id="16" name="Graphic 15" descr="Arrow: Counterclockwise curve">
            <a:extLst>
              <a:ext uri="{FF2B5EF4-FFF2-40B4-BE49-F238E27FC236}">
                <a16:creationId xmlns:a16="http://schemas.microsoft.com/office/drawing/2014/main" id="{61354169-CCC7-D04A-9E12-FB356AE5A09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435704" flipH="1">
            <a:off x="3043554" y="2615637"/>
            <a:ext cx="1924629" cy="1924629"/>
          </a:xfrm>
          <a:prstGeom prst="rect">
            <a:avLst/>
          </a:prstGeom>
        </p:spPr>
      </p:pic>
      <p:pic>
        <p:nvPicPr>
          <p:cNvPr id="18" name="Graphic 17">
            <a:extLst>
              <a:ext uri="{FF2B5EF4-FFF2-40B4-BE49-F238E27FC236}">
                <a16:creationId xmlns:a16="http://schemas.microsoft.com/office/drawing/2014/main" id="{E9D97E52-747C-3840-8F17-720A437794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31125">
            <a:off x="5000624" y="2059781"/>
            <a:ext cx="2190750" cy="2738438"/>
          </a:xfrm>
          <a:prstGeom prst="rect">
            <a:avLst/>
          </a:prstGeom>
        </p:spPr>
      </p:pic>
      <p:pic>
        <p:nvPicPr>
          <p:cNvPr id="20" name="Graphic 19" descr="Lightbulb">
            <a:extLst>
              <a:ext uri="{FF2B5EF4-FFF2-40B4-BE49-F238E27FC236}">
                <a16:creationId xmlns:a16="http://schemas.microsoft.com/office/drawing/2014/main" id="{1F6CC7C2-6BE9-0F4A-8885-F46F45F0288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95887" y="4733521"/>
            <a:ext cx="1600223" cy="1600223"/>
          </a:xfrm>
          <a:prstGeom prst="rect">
            <a:avLst/>
          </a:prstGeom>
        </p:spPr>
      </p:pic>
      <p:pic>
        <p:nvPicPr>
          <p:cNvPr id="22" name="Graphic 21" descr="Sunglasses">
            <a:extLst>
              <a:ext uri="{FF2B5EF4-FFF2-40B4-BE49-F238E27FC236}">
                <a16:creationId xmlns:a16="http://schemas.microsoft.com/office/drawing/2014/main" id="{CC6AACE8-95C4-0344-A138-4FF8B925CFA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55647" y="2765372"/>
            <a:ext cx="914400" cy="914400"/>
          </a:xfrm>
          <a:prstGeom prst="rect">
            <a:avLst/>
          </a:prstGeom>
        </p:spPr>
      </p:pic>
      <p:pic>
        <p:nvPicPr>
          <p:cNvPr id="24" name="Graphic 23">
            <a:extLst>
              <a:ext uri="{FF2B5EF4-FFF2-40B4-BE49-F238E27FC236}">
                <a16:creationId xmlns:a16="http://schemas.microsoft.com/office/drawing/2014/main" id="{5A7C961A-B49E-6444-A0DF-105340673ED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955394" flipH="1" flipV="1">
            <a:off x="7003813" y="2791450"/>
            <a:ext cx="2625649" cy="3255804"/>
          </a:xfrm>
          <a:prstGeom prst="rect">
            <a:avLst/>
          </a:prstGeom>
        </p:spPr>
      </p:pic>
      <p:sp>
        <p:nvSpPr>
          <p:cNvPr id="25" name="TextBox 24">
            <a:extLst>
              <a:ext uri="{FF2B5EF4-FFF2-40B4-BE49-F238E27FC236}">
                <a16:creationId xmlns:a16="http://schemas.microsoft.com/office/drawing/2014/main" id="{69A34911-4F7B-7B4E-8215-2D4C82643B86}"/>
              </a:ext>
            </a:extLst>
          </p:cNvPr>
          <p:cNvSpPr txBox="1"/>
          <p:nvPr/>
        </p:nvSpPr>
        <p:spPr>
          <a:xfrm>
            <a:off x="7706938" y="4419352"/>
            <a:ext cx="1039067" cy="830997"/>
          </a:xfrm>
          <a:prstGeom prst="rect">
            <a:avLst/>
          </a:prstGeom>
          <a:noFill/>
        </p:spPr>
        <p:txBody>
          <a:bodyPr wrap="none" rtlCol="0">
            <a:spAutoFit/>
          </a:bodyPr>
          <a:lstStyle/>
          <a:p>
            <a:r>
              <a:rPr lang="en-US" sz="2400" i="1" dirty="0" err="1"/>
              <a:t>Haha</a:t>
            </a:r>
            <a:r>
              <a:rPr lang="en-US" sz="2400" i="1" dirty="0"/>
              <a:t>!</a:t>
            </a:r>
          </a:p>
          <a:p>
            <a:r>
              <a:rPr lang="en-US" sz="2400" i="1" dirty="0"/>
              <a:t>MINE!</a:t>
            </a:r>
          </a:p>
        </p:txBody>
      </p:sp>
    </p:spTree>
    <p:custDataLst>
      <p:tags r:id="rId1"/>
    </p:custDataLst>
    <p:extLst>
      <p:ext uri="{BB962C8B-B14F-4D97-AF65-F5344CB8AC3E}">
        <p14:creationId xmlns:p14="http://schemas.microsoft.com/office/powerpoint/2010/main" val="3654531053"/>
      </p:ext>
    </p:extLst>
  </p:cSld>
  <p:clrMapOvr>
    <a:masterClrMapping/>
  </p:clrMapOvr>
  <mc:AlternateContent xmlns:mc="http://schemas.openxmlformats.org/markup-compatibility/2006" xmlns:p14="http://schemas.microsoft.com/office/powerpoint/2010/main">
    <mc:Choice Requires="p14">
      <p:transition spd="slow" p14:dur="2000" advTm="25307"/>
    </mc:Choice>
    <mc:Fallback xmlns="">
      <p:transition spd="slow" advTm="25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nodeType="clickEffect">
                                  <p:stCondLst>
                                    <p:cond delay="0"/>
                                  </p:stCondLst>
                                  <p:childTnLst>
                                    <p:animEffect transition="out" filter="fade">
                                      <p:cBhvr>
                                        <p:cTn id="24" dur="1000"/>
                                        <p:tgtEl>
                                          <p:spTgt spid="3"/>
                                        </p:tgtEl>
                                      </p:cBhvr>
                                    </p:animEffect>
                                    <p:anim calcmode="lin" valueType="num">
                                      <p:cBhvr>
                                        <p:cTn id="25" dur="1000"/>
                                        <p:tgtEl>
                                          <p:spTgt spid="3"/>
                                        </p:tgtEl>
                                        <p:attrNameLst>
                                          <p:attrName>ppt_x</p:attrName>
                                        </p:attrNameLst>
                                      </p:cBhvr>
                                      <p:tavLst>
                                        <p:tav tm="0">
                                          <p:val>
                                            <p:strVal val="ppt_x"/>
                                          </p:val>
                                        </p:tav>
                                        <p:tav tm="100000">
                                          <p:val>
                                            <p:strVal val="ppt_x"/>
                                          </p:val>
                                        </p:tav>
                                      </p:tavLst>
                                    </p:anim>
                                    <p:anim calcmode="lin" valueType="num">
                                      <p:cBhvr>
                                        <p:cTn id="26" dur="1000"/>
                                        <p:tgtEl>
                                          <p:spTgt spid="3"/>
                                        </p:tgtEl>
                                        <p:attrNameLst>
                                          <p:attrName>ppt_y</p:attrName>
                                        </p:attrNameLst>
                                      </p:cBhvr>
                                      <p:tavLst>
                                        <p:tav tm="0">
                                          <p:val>
                                            <p:strVal val="ppt_y"/>
                                          </p:val>
                                        </p:tav>
                                        <p:tav tm="100000">
                                          <p:val>
                                            <p:strVal val="ppt_y+.1"/>
                                          </p:val>
                                        </p:tav>
                                      </p:tavLst>
                                    </p:anim>
                                    <p:set>
                                      <p:cBhvr>
                                        <p:cTn id="27" dur="1" fill="hold">
                                          <p:stCondLst>
                                            <p:cond delay="999"/>
                                          </p:stCondLst>
                                        </p:cTn>
                                        <p:tgtEl>
                                          <p:spTgt spid="3"/>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strips(downLeft)">
                                      <p:cBhvr>
                                        <p:cTn id="38" dur="500"/>
                                        <p:tgtEl>
                                          <p:spTgt spid="18"/>
                                        </p:tgtEl>
                                      </p:cBhvr>
                                    </p:animEffect>
                                  </p:childTnLst>
                                </p:cTn>
                              </p:par>
                              <p:par>
                                <p:cTn id="39" presetID="26" presetClass="emph" presetSubtype="0" fill="hold" nodeType="withEffect">
                                  <p:stCondLst>
                                    <p:cond delay="0"/>
                                  </p:stCondLst>
                                  <p:childTnLst>
                                    <p:animEffect transition="out" filter="fade">
                                      <p:cBhvr>
                                        <p:cTn id="40" dur="500" tmFilter="0, 0; .2, .5; .8, .5; 1, 0"/>
                                        <p:tgtEl>
                                          <p:spTgt spid="18"/>
                                        </p:tgtEl>
                                      </p:cBhvr>
                                    </p:animEffect>
                                    <p:animScale>
                                      <p:cBhvr>
                                        <p:cTn id="41" dur="250" autoRev="1" fill="hold"/>
                                        <p:tgtEl>
                                          <p:spTgt spid="18"/>
                                        </p:tgtEl>
                                      </p:cBhvr>
                                      <p:by x="105000" y="105000"/>
                                    </p:animScale>
                                  </p:childTnLst>
                                </p:cTn>
                              </p:par>
                            </p:childTnLst>
                          </p:cTn>
                        </p:par>
                        <p:par>
                          <p:cTn id="42" fill="hold">
                            <p:stCondLst>
                              <p:cond delay="500"/>
                            </p:stCondLst>
                            <p:childTnLst>
                              <p:par>
                                <p:cTn id="43" presetID="47" presetClass="entr" presetSubtype="0"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37" presetClass="path" presetSubtype="0" accel="50000" decel="50000" fill="hold" nodeType="withEffect">
                                  <p:stCondLst>
                                    <p:cond delay="0"/>
                                  </p:stCondLst>
                                  <p:childTnLst>
                                    <p:animMotion origin="layout" path="M 0 -0.01388 L 0.0849 0.03635 C 0.10247 0.04769 0.12904 0.05394 0.1569 0.05394 C 0.18854 0.05394 0.21393 0.04769 0.23151 0.03635 L 0.31654 -0.01388 " pathEditMode="relative" rAng="0" ptsTypes="AAAAA">
                                      <p:cBhvr>
                                        <p:cTn id="59" dur="2000" fill="hold"/>
                                        <p:tgtEl>
                                          <p:spTgt spid="20"/>
                                        </p:tgtEl>
                                        <p:attrNameLst>
                                          <p:attrName>ppt_x</p:attrName>
                                          <p:attrName>ppt_y</p:attrName>
                                        </p:attrNameLst>
                                      </p:cBhvr>
                                      <p:rCtr x="15820" y="3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16CA96-C540-9247-BEC0-E42DDC825919}"/>
              </a:ext>
            </a:extLst>
          </p:cNvPr>
          <p:cNvPicPr>
            <a:picLocks noChangeAspect="1"/>
          </p:cNvPicPr>
          <p:nvPr/>
        </p:nvPicPr>
        <p:blipFill>
          <a:blip r:embed="rId4"/>
          <a:stretch>
            <a:fillRect/>
          </a:stretch>
        </p:blipFill>
        <p:spPr>
          <a:xfrm>
            <a:off x="-16798" y="2414207"/>
            <a:ext cx="12206888" cy="4442400"/>
          </a:xfrm>
          <a:prstGeom prst="rect">
            <a:avLst/>
          </a:prstGeom>
        </p:spPr>
      </p:pic>
      <p:pic>
        <p:nvPicPr>
          <p:cNvPr id="7" name="Content Placeholder 6">
            <a:extLst>
              <a:ext uri="{FF2B5EF4-FFF2-40B4-BE49-F238E27FC236}">
                <a16:creationId xmlns:a16="http://schemas.microsoft.com/office/drawing/2014/main" id="{5C0E6B8F-D55B-144F-97D6-74FF90F7AEBD}"/>
              </a:ext>
            </a:extLst>
          </p:cNvPr>
          <p:cNvPicPr>
            <a:picLocks noGrp="1" noChangeAspect="1"/>
          </p:cNvPicPr>
          <p:nvPr>
            <p:ph sz="half" idx="1"/>
          </p:nvPr>
        </p:nvPicPr>
        <p:blipFill>
          <a:blip r:embed="rId5"/>
          <a:stretch>
            <a:fillRect/>
          </a:stretch>
        </p:blipFill>
        <p:spPr>
          <a:xfrm>
            <a:off x="-16801" y="2379024"/>
            <a:ext cx="12206891" cy="4442400"/>
          </a:xfrm>
        </p:spPr>
      </p:pic>
      <p:sp>
        <p:nvSpPr>
          <p:cNvPr id="5" name="Title 4">
            <a:extLst>
              <a:ext uri="{FF2B5EF4-FFF2-40B4-BE49-F238E27FC236}">
                <a16:creationId xmlns:a16="http://schemas.microsoft.com/office/drawing/2014/main" id="{B206C4FA-127F-284D-B2CA-283009F3DFD1}"/>
              </a:ext>
            </a:extLst>
          </p:cNvPr>
          <p:cNvSpPr>
            <a:spLocks noGrp="1"/>
          </p:cNvSpPr>
          <p:nvPr>
            <p:ph type="title"/>
          </p:nvPr>
        </p:nvSpPr>
        <p:spPr/>
        <p:txBody>
          <a:bodyPr/>
          <a:lstStyle/>
          <a:p>
            <a:r>
              <a:rPr lang="en-US" dirty="0"/>
              <a:t>NATURAL RIGHTS APPROACH</a:t>
            </a:r>
          </a:p>
        </p:txBody>
      </p:sp>
      <p:sp>
        <p:nvSpPr>
          <p:cNvPr id="10" name="TextBox 9">
            <a:extLst>
              <a:ext uri="{FF2B5EF4-FFF2-40B4-BE49-F238E27FC236}">
                <a16:creationId xmlns:a16="http://schemas.microsoft.com/office/drawing/2014/main" id="{92C497AE-9BF0-6740-B130-A36DB110211C}"/>
              </a:ext>
            </a:extLst>
          </p:cNvPr>
          <p:cNvSpPr txBox="1"/>
          <p:nvPr/>
        </p:nvSpPr>
        <p:spPr>
          <a:xfrm>
            <a:off x="2622932" y="2637099"/>
            <a:ext cx="6946133" cy="1077218"/>
          </a:xfrm>
          <a:prstGeom prst="rect">
            <a:avLst/>
          </a:prstGeom>
          <a:noFill/>
        </p:spPr>
        <p:txBody>
          <a:bodyPr wrap="none" rtlCol="0">
            <a:spAutoFit/>
          </a:bodyPr>
          <a:lstStyle/>
          <a:p>
            <a:pPr algn="ctr"/>
            <a:r>
              <a:rPr lang="en-US" sz="3200" dirty="0"/>
              <a:t>Increased value of common property </a:t>
            </a:r>
          </a:p>
          <a:p>
            <a:pPr algn="ctr"/>
            <a:r>
              <a:rPr lang="en-US" sz="3200" dirty="0"/>
              <a:t>justifies taking ownership</a:t>
            </a:r>
          </a:p>
        </p:txBody>
      </p:sp>
      <p:sp>
        <p:nvSpPr>
          <p:cNvPr id="11" name="TextBox 10">
            <a:extLst>
              <a:ext uri="{FF2B5EF4-FFF2-40B4-BE49-F238E27FC236}">
                <a16:creationId xmlns:a16="http://schemas.microsoft.com/office/drawing/2014/main" id="{F5F7AC12-2E02-EC4B-AFA6-DB8A846B0BB8}"/>
              </a:ext>
            </a:extLst>
          </p:cNvPr>
          <p:cNvSpPr txBox="1"/>
          <p:nvPr/>
        </p:nvSpPr>
        <p:spPr>
          <a:xfrm>
            <a:off x="1788568" y="2659709"/>
            <a:ext cx="8614859" cy="1569660"/>
          </a:xfrm>
          <a:prstGeom prst="rect">
            <a:avLst/>
          </a:prstGeom>
          <a:noFill/>
        </p:spPr>
        <p:txBody>
          <a:bodyPr wrap="none" rtlCol="0">
            <a:spAutoFit/>
          </a:bodyPr>
          <a:lstStyle/>
          <a:p>
            <a:r>
              <a:rPr lang="en-US" sz="3200" dirty="0"/>
              <a:t>Two conditions must be met:</a:t>
            </a:r>
          </a:p>
          <a:p>
            <a:pPr marL="342900" indent="-342900">
              <a:buAutoNum type="arabicPeriod"/>
            </a:pPr>
            <a:r>
              <a:rPr lang="en-US" sz="3200" dirty="0"/>
              <a:t> Don’t take so much that you create spoilage</a:t>
            </a:r>
          </a:p>
          <a:p>
            <a:pPr marL="342900" indent="-342900">
              <a:buAutoNum type="arabicPeriod"/>
            </a:pPr>
            <a:r>
              <a:rPr lang="en-US" sz="3200" dirty="0"/>
              <a:t> Leave  “enough and as good” for others</a:t>
            </a:r>
          </a:p>
        </p:txBody>
      </p:sp>
      <p:sp>
        <p:nvSpPr>
          <p:cNvPr id="12" name="TextBox 11">
            <a:extLst>
              <a:ext uri="{FF2B5EF4-FFF2-40B4-BE49-F238E27FC236}">
                <a16:creationId xmlns:a16="http://schemas.microsoft.com/office/drawing/2014/main" id="{419B1FC9-390D-684D-A695-2E35C25EBA5E}"/>
              </a:ext>
            </a:extLst>
          </p:cNvPr>
          <p:cNvSpPr txBox="1"/>
          <p:nvPr/>
        </p:nvSpPr>
        <p:spPr>
          <a:xfrm>
            <a:off x="3587137" y="1708543"/>
            <a:ext cx="5017720" cy="769441"/>
          </a:xfrm>
          <a:prstGeom prst="rect">
            <a:avLst/>
          </a:prstGeom>
          <a:noFill/>
        </p:spPr>
        <p:txBody>
          <a:bodyPr wrap="none" rtlCol="0">
            <a:spAutoFit/>
          </a:bodyPr>
          <a:lstStyle/>
          <a:p>
            <a:r>
              <a:rPr lang="en-US" sz="4400" b="1" dirty="0"/>
              <a:t>Lockean Provisos</a:t>
            </a:r>
          </a:p>
        </p:txBody>
      </p:sp>
    </p:spTree>
    <p:custDataLst>
      <p:tags r:id="rId1"/>
    </p:custDataLst>
    <p:extLst>
      <p:ext uri="{BB962C8B-B14F-4D97-AF65-F5344CB8AC3E}">
        <p14:creationId xmlns:p14="http://schemas.microsoft.com/office/powerpoint/2010/main" val="1473643457"/>
      </p:ext>
    </p:extLst>
  </p:cSld>
  <p:clrMapOvr>
    <a:masterClrMapping/>
  </p:clrMapOvr>
  <mc:AlternateContent xmlns:mc="http://schemas.openxmlformats.org/markup-compatibility/2006" xmlns:p14="http://schemas.microsoft.com/office/powerpoint/2010/main">
    <mc:Choice Requires="p14">
      <p:transition spd="slow" p14:dur="2000" advTm="36864"/>
    </mc:Choice>
    <mc:Fallback xmlns="">
      <p:transition spd="slow" advTm="368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10"/>
                                        </p:tgtEl>
                                      </p:cBhvr>
                                    </p:animEffect>
                                    <p:anim calcmode="lin" valueType="num">
                                      <p:cBhvr>
                                        <p:cTn id="17" dur="1000"/>
                                        <p:tgtEl>
                                          <p:spTgt spid="10"/>
                                        </p:tgtEl>
                                        <p:attrNameLst>
                                          <p:attrName>ppt_x</p:attrName>
                                        </p:attrNameLst>
                                      </p:cBhvr>
                                      <p:tavLst>
                                        <p:tav tm="0">
                                          <p:val>
                                            <p:strVal val="ppt_x"/>
                                          </p:val>
                                        </p:tav>
                                        <p:tav tm="100000">
                                          <p:val>
                                            <p:strVal val="ppt_x"/>
                                          </p:val>
                                        </p:tav>
                                      </p:tavLst>
                                    </p:anim>
                                    <p:anim calcmode="lin" valueType="num">
                                      <p:cBhvr>
                                        <p:cTn id="18" dur="1000"/>
                                        <p:tgtEl>
                                          <p:spTgt spid="10"/>
                                        </p:tgtEl>
                                        <p:attrNameLst>
                                          <p:attrName>ppt_y</p:attrName>
                                        </p:attrNameLst>
                                      </p:cBhvr>
                                      <p:tavLst>
                                        <p:tav tm="0">
                                          <p:val>
                                            <p:strVal val="ppt_y"/>
                                          </p:val>
                                        </p:tav>
                                        <p:tav tm="100000">
                                          <p:val>
                                            <p:strVal val="ppt_y+.1"/>
                                          </p:val>
                                        </p:tav>
                                      </p:tavLst>
                                    </p:anim>
                                    <p:set>
                                      <p:cBhvr>
                                        <p:cTn id="19" dur="1" fill="hold">
                                          <p:stCondLst>
                                            <p:cond delay="999"/>
                                          </p:stCondLst>
                                        </p:cTn>
                                        <p:tgtEl>
                                          <p:spTgt spid="10"/>
                                        </p:tgtEl>
                                        <p:attrNameLst>
                                          <p:attrName>style.visibility</p:attrName>
                                        </p:attrNameLst>
                                      </p:cBhvr>
                                      <p:to>
                                        <p:strVal val="hidden"/>
                                      </p:to>
                                    </p:set>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8A7881-BCE1-CD46-9977-2E31B36FD906}"/>
              </a:ext>
            </a:extLst>
          </p:cNvPr>
          <p:cNvPicPr>
            <a:picLocks noChangeAspect="1"/>
          </p:cNvPicPr>
          <p:nvPr/>
        </p:nvPicPr>
        <p:blipFill>
          <a:blip r:embed="rId4"/>
          <a:stretch>
            <a:fillRect/>
          </a:stretch>
        </p:blipFill>
        <p:spPr>
          <a:xfrm>
            <a:off x="9176253" y="2427627"/>
            <a:ext cx="2490264" cy="2880000"/>
          </a:xfrm>
          <a:prstGeom prst="rect">
            <a:avLst/>
          </a:prstGeom>
        </p:spPr>
      </p:pic>
      <p:sp>
        <p:nvSpPr>
          <p:cNvPr id="5" name="Title 4">
            <a:extLst>
              <a:ext uri="{FF2B5EF4-FFF2-40B4-BE49-F238E27FC236}">
                <a16:creationId xmlns:a16="http://schemas.microsoft.com/office/drawing/2014/main" id="{DFF56D8D-58E0-B24E-87DC-88AE66E911B4}"/>
              </a:ext>
            </a:extLst>
          </p:cNvPr>
          <p:cNvSpPr>
            <a:spLocks noGrp="1"/>
          </p:cNvSpPr>
          <p:nvPr>
            <p:ph type="title"/>
          </p:nvPr>
        </p:nvSpPr>
        <p:spPr/>
        <p:txBody>
          <a:bodyPr/>
          <a:lstStyle/>
          <a:p>
            <a:r>
              <a:rPr lang="en-US" dirty="0"/>
              <a:t>NATURAL RIGHTS APPROACH</a:t>
            </a:r>
          </a:p>
        </p:txBody>
      </p:sp>
      <p:sp>
        <p:nvSpPr>
          <p:cNvPr id="6" name="TextBox 5">
            <a:extLst>
              <a:ext uri="{FF2B5EF4-FFF2-40B4-BE49-F238E27FC236}">
                <a16:creationId xmlns:a16="http://schemas.microsoft.com/office/drawing/2014/main" id="{7C374FFB-7B0B-644D-BD97-691489456EEB}"/>
              </a:ext>
            </a:extLst>
          </p:cNvPr>
          <p:cNvSpPr txBox="1"/>
          <p:nvPr/>
        </p:nvSpPr>
        <p:spPr>
          <a:xfrm>
            <a:off x="835093" y="1947150"/>
            <a:ext cx="7655359" cy="2062103"/>
          </a:xfrm>
          <a:prstGeom prst="rect">
            <a:avLst/>
          </a:prstGeom>
          <a:noFill/>
        </p:spPr>
        <p:txBody>
          <a:bodyPr wrap="square" rtlCol="0">
            <a:spAutoFit/>
          </a:bodyPr>
          <a:lstStyle/>
          <a:p>
            <a:r>
              <a:rPr lang="en-US" sz="3200" dirty="0"/>
              <a:t>Limitations:</a:t>
            </a:r>
          </a:p>
          <a:p>
            <a:pPr marL="285750" indent="-285750">
              <a:buFont typeface="Arial" panose="020B0604020202020204" pitchFamily="34" charset="0"/>
              <a:buChar char="•"/>
            </a:pPr>
            <a:r>
              <a:rPr lang="en-US" sz="3200" dirty="0"/>
              <a:t>Intangible forms of property were not addressed</a:t>
            </a:r>
          </a:p>
          <a:p>
            <a:pPr marL="285750" indent="-285750">
              <a:buFont typeface="Arial" panose="020B0604020202020204" pitchFamily="34" charset="0"/>
              <a:buChar char="•"/>
            </a:pPr>
            <a:r>
              <a:rPr lang="en-US" sz="3200" dirty="0"/>
              <a:t>Copyright of ancient works condemned</a:t>
            </a:r>
          </a:p>
        </p:txBody>
      </p:sp>
      <p:sp>
        <p:nvSpPr>
          <p:cNvPr id="7" name="TextBox 6">
            <a:extLst>
              <a:ext uri="{FF2B5EF4-FFF2-40B4-BE49-F238E27FC236}">
                <a16:creationId xmlns:a16="http://schemas.microsoft.com/office/drawing/2014/main" id="{E4D944FF-44B5-7F45-89CC-F573517F3CA3}"/>
              </a:ext>
            </a:extLst>
          </p:cNvPr>
          <p:cNvSpPr txBox="1"/>
          <p:nvPr/>
        </p:nvSpPr>
        <p:spPr>
          <a:xfrm>
            <a:off x="835093" y="4227836"/>
            <a:ext cx="8126027" cy="584775"/>
          </a:xfrm>
          <a:prstGeom prst="rect">
            <a:avLst/>
          </a:prstGeom>
          <a:noFill/>
        </p:spPr>
        <p:txBody>
          <a:bodyPr wrap="square" rtlCol="0">
            <a:spAutoFit/>
          </a:bodyPr>
          <a:lstStyle/>
          <a:p>
            <a:r>
              <a:rPr lang="en-US" sz="3200" dirty="0"/>
              <a:t> </a:t>
            </a:r>
          </a:p>
        </p:txBody>
      </p:sp>
      <p:pic>
        <p:nvPicPr>
          <p:cNvPr id="8" name="Picture 7">
            <a:extLst>
              <a:ext uri="{FF2B5EF4-FFF2-40B4-BE49-F238E27FC236}">
                <a16:creationId xmlns:a16="http://schemas.microsoft.com/office/drawing/2014/main" id="{74B0CFF8-A624-0247-A511-EFBC097407D2}"/>
              </a:ext>
            </a:extLst>
          </p:cNvPr>
          <p:cNvPicPr>
            <a:picLocks noChangeAspect="1"/>
          </p:cNvPicPr>
          <p:nvPr/>
        </p:nvPicPr>
        <p:blipFill>
          <a:blip r:embed="rId5"/>
          <a:stretch>
            <a:fillRect/>
          </a:stretch>
        </p:blipFill>
        <p:spPr>
          <a:xfrm>
            <a:off x="9176253" y="2175842"/>
            <a:ext cx="2491200" cy="3383570"/>
          </a:xfrm>
          <a:prstGeom prst="rect">
            <a:avLst/>
          </a:prstGeom>
        </p:spPr>
      </p:pic>
      <p:pic>
        <p:nvPicPr>
          <p:cNvPr id="10" name="Content Placeholder 12" descr="BaseballHat">
            <a:extLst>
              <a:ext uri="{FF2B5EF4-FFF2-40B4-BE49-F238E27FC236}">
                <a16:creationId xmlns:a16="http://schemas.microsoft.com/office/drawing/2014/main" id="{F24531A8-9734-E847-A68F-AB9C49CCD227}"/>
              </a:ext>
            </a:extLst>
          </p:cNvPr>
          <p:cNvPicPr>
            <a:picLocks noGrp="1" noChangeAspect="1"/>
          </p:cNvPicPr>
          <p:nvPr>
            <p:ph sz="half" idx="1"/>
          </p:nvPr>
        </p:nvPicPr>
        <p:blipFill>
          <a:blip r:embed="rId6">
            <a:extLst>
              <a:ext uri="{96DAC541-7B7A-43D3-8B79-37D633B846F1}">
                <asvg:svgBlip xmlns:asvg="http://schemas.microsoft.com/office/drawing/2016/SVG/main" r:embed="rId7"/>
              </a:ext>
            </a:extLst>
          </a:blip>
          <a:stretch>
            <a:fillRect/>
          </a:stretch>
        </p:blipFill>
        <p:spPr>
          <a:xfrm flipH="1">
            <a:off x="9519313" y="1795111"/>
            <a:ext cx="1643987" cy="1643987"/>
          </a:xfrm>
        </p:spPr>
      </p:pic>
    </p:spTree>
    <p:custDataLst>
      <p:tags r:id="rId1"/>
    </p:custDataLst>
    <p:extLst>
      <p:ext uri="{BB962C8B-B14F-4D97-AF65-F5344CB8AC3E}">
        <p14:creationId xmlns:p14="http://schemas.microsoft.com/office/powerpoint/2010/main" val="48321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accel="50000" decel="50000" fill="hold" nodeType="clickEffect">
                                  <p:stCondLst>
                                    <p:cond delay="0"/>
                                  </p:stCondLst>
                                  <p:childTnLst>
                                    <p:animScale>
                                      <p:cBhvr>
                                        <p:cTn id="31" dur="2000" fill="hold"/>
                                        <p:tgtEl>
                                          <p:spTgt spid="9"/>
                                        </p:tgtEl>
                                      </p:cBhvr>
                                      <p:by x="25000" y="25000"/>
                                    </p:animScale>
                                  </p:childTnLst>
                                </p:cTn>
                              </p:par>
                              <p:par>
                                <p:cTn id="32" presetID="42" presetClass="path" presetSubtype="0" accel="50000" decel="50000" fill="hold" nodeType="withEffect">
                                  <p:stCondLst>
                                    <p:cond delay="0"/>
                                  </p:stCondLst>
                                  <p:childTnLst>
                                    <p:animMotion origin="layout" path="M 0 0 L 0 0.25 E" pathEditMode="relative" ptsTypes="">
                                      <p:cBhvr>
                                        <p:cTn id="33" dur="2000" fill="hold"/>
                                        <p:tgtEl>
                                          <p:spTgt spid="9"/>
                                        </p:tgtEl>
                                        <p:attrNameLst>
                                          <p:attrName>ppt_x</p:attrName>
                                          <p:attrName>ppt_y</p:attrName>
                                        </p:attrNameLst>
                                      </p:cBhvr>
                                    </p:animMotion>
                                  </p:childTnLst>
                                </p:cTn>
                              </p:par>
                              <p:par>
                                <p:cTn id="34" presetID="47"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anim calcmode="lin" valueType="num">
                                      <p:cBhvr>
                                        <p:cTn id="37" dur="2000" fill="hold"/>
                                        <p:tgtEl>
                                          <p:spTgt spid="8"/>
                                        </p:tgtEl>
                                        <p:attrNameLst>
                                          <p:attrName>ppt_x</p:attrName>
                                        </p:attrNameLst>
                                      </p:cBhvr>
                                      <p:tavLst>
                                        <p:tav tm="0">
                                          <p:val>
                                            <p:strVal val="#ppt_x"/>
                                          </p:val>
                                        </p:tav>
                                        <p:tav tm="100000">
                                          <p:val>
                                            <p:strVal val="#ppt_x"/>
                                          </p:val>
                                        </p:tav>
                                      </p:tavLst>
                                    </p:anim>
                                    <p:anim calcmode="lin" valueType="num">
                                      <p:cBhvr>
                                        <p:cTn id="38" dur="200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2" presetClass="entr" presetSubtype="1" fill="hold" nodeType="afterEffect">
                                  <p:stCondLst>
                                    <p:cond delay="150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7FB171-A1C7-234B-9E31-9F6C5A4A2B64}"/>
              </a:ext>
            </a:extLst>
          </p:cNvPr>
          <p:cNvSpPr>
            <a:spLocks noGrp="1"/>
          </p:cNvSpPr>
          <p:nvPr>
            <p:ph type="title"/>
          </p:nvPr>
        </p:nvSpPr>
        <p:spPr/>
        <p:txBody>
          <a:bodyPr/>
          <a:lstStyle/>
          <a:p>
            <a:r>
              <a:rPr lang="en-US" dirty="0"/>
              <a:t>THÉBERGE DECISION</a:t>
            </a:r>
          </a:p>
        </p:txBody>
      </p:sp>
      <p:sp>
        <p:nvSpPr>
          <p:cNvPr id="7" name="TextBox 6">
            <a:extLst>
              <a:ext uri="{FF2B5EF4-FFF2-40B4-BE49-F238E27FC236}">
                <a16:creationId xmlns:a16="http://schemas.microsoft.com/office/drawing/2014/main" id="{8C4A47F6-9F54-2948-AE61-91FA2D99974A}"/>
              </a:ext>
            </a:extLst>
          </p:cNvPr>
          <p:cNvSpPr txBox="1"/>
          <p:nvPr/>
        </p:nvSpPr>
        <p:spPr>
          <a:xfrm>
            <a:off x="1391354" y="5014049"/>
            <a:ext cx="10091986" cy="369332"/>
          </a:xfrm>
          <a:prstGeom prst="rect">
            <a:avLst/>
          </a:prstGeom>
          <a:noFill/>
        </p:spPr>
        <p:txBody>
          <a:bodyPr wrap="square" rtlCol="0">
            <a:spAutoFit/>
          </a:bodyPr>
          <a:lstStyle/>
          <a:p>
            <a:pPr algn="ctr"/>
            <a:r>
              <a:rPr lang="en-CA" i="1" dirty="0" err="1"/>
              <a:t>Théberge</a:t>
            </a:r>
            <a:r>
              <a:rPr lang="en-CA" i="1" dirty="0"/>
              <a:t> v. Galerie </a:t>
            </a:r>
            <a:r>
              <a:rPr lang="en-CA" i="1" dirty="0" err="1"/>
              <a:t>d’Art</a:t>
            </a:r>
            <a:r>
              <a:rPr lang="en-CA" i="1" dirty="0"/>
              <a:t> du Petit Champlain Inc.</a:t>
            </a:r>
            <a:r>
              <a:rPr lang="en-CA" dirty="0"/>
              <a:t>, 2002 SCC 34, at para. 30 </a:t>
            </a:r>
            <a:endParaRPr lang="en-US" dirty="0"/>
          </a:p>
        </p:txBody>
      </p:sp>
      <p:sp>
        <p:nvSpPr>
          <p:cNvPr id="8" name="TextBox 7">
            <a:extLst>
              <a:ext uri="{FF2B5EF4-FFF2-40B4-BE49-F238E27FC236}">
                <a16:creationId xmlns:a16="http://schemas.microsoft.com/office/drawing/2014/main" id="{D0D168BC-7CC5-8C45-80FB-4D5CA739AF8F}"/>
              </a:ext>
            </a:extLst>
          </p:cNvPr>
          <p:cNvSpPr txBox="1"/>
          <p:nvPr/>
        </p:nvSpPr>
        <p:spPr>
          <a:xfrm>
            <a:off x="1254618" y="1811313"/>
            <a:ext cx="9682763" cy="2677656"/>
          </a:xfrm>
          <a:prstGeom prst="rect">
            <a:avLst/>
          </a:prstGeom>
          <a:noFill/>
        </p:spPr>
        <p:txBody>
          <a:bodyPr wrap="square" rtlCol="0">
            <a:spAutoFit/>
          </a:bodyPr>
          <a:lstStyle/>
          <a:p>
            <a:pPr algn="ctr"/>
            <a:r>
              <a:rPr lang="en-CA" sz="2800" i="1" dirty="0"/>
              <a:t>“The </a:t>
            </a:r>
            <a:r>
              <a:rPr lang="en-CA" sz="2800" i="1" u="sng" dirty="0"/>
              <a:t>Copyright Act </a:t>
            </a:r>
            <a:r>
              <a:rPr lang="en-CA" sz="2800" i="1" dirty="0"/>
              <a:t>is usually presented as a balance between promoting the public interest in the encouragement and dissemination of works of the arts and intellect and obtaining a just reward for the creator (or, more accurately, to prevent someone other than the creator from appropriating whatever benefits may be generated).”</a:t>
            </a:r>
          </a:p>
        </p:txBody>
      </p:sp>
    </p:spTree>
    <p:custDataLst>
      <p:tags r:id="rId1"/>
    </p:custDataLst>
    <p:extLst>
      <p:ext uri="{BB962C8B-B14F-4D97-AF65-F5344CB8AC3E}">
        <p14:creationId xmlns:p14="http://schemas.microsoft.com/office/powerpoint/2010/main" val="1388666305"/>
      </p:ext>
    </p:extLst>
  </p:cSld>
  <p:clrMapOvr>
    <a:masterClrMapping/>
  </p:clrMapOvr>
  <mc:AlternateContent xmlns:mc="http://schemas.openxmlformats.org/markup-compatibility/2006" xmlns:p14="http://schemas.microsoft.com/office/powerpoint/2010/main">
    <mc:Choice Requires="p14">
      <p:transition spd="slow" p14:dur="2000" advTm="23084"/>
    </mc:Choice>
    <mc:Fallback xmlns="">
      <p:transition spd="slow" advTm="230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3.4|2.1|8.1|3.1|3.9"/>
</p:tagLst>
</file>

<file path=ppt/tags/tag10.xml><?xml version="1.0" encoding="utf-8"?>
<p:tagLst xmlns:a="http://schemas.openxmlformats.org/drawingml/2006/main" xmlns:r="http://schemas.openxmlformats.org/officeDocument/2006/relationships" xmlns:p="http://schemas.openxmlformats.org/presentationml/2006/main">
  <p:tag name="TIMING" val="|6.5|2.3|1.4|0.7|7.9|4.4"/>
</p:tagLst>
</file>

<file path=ppt/tags/tag11.xml><?xml version="1.0" encoding="utf-8"?>
<p:tagLst xmlns:a="http://schemas.openxmlformats.org/drawingml/2006/main" xmlns:r="http://schemas.openxmlformats.org/officeDocument/2006/relationships" xmlns:p="http://schemas.openxmlformats.org/presentationml/2006/main">
  <p:tag name="TIMING" val="|2.9|9.5|3.2"/>
</p:tagLst>
</file>

<file path=ppt/tags/tag12.xml><?xml version="1.0" encoding="utf-8"?>
<p:tagLst xmlns:a="http://schemas.openxmlformats.org/drawingml/2006/main" xmlns:r="http://schemas.openxmlformats.org/officeDocument/2006/relationships" xmlns:p="http://schemas.openxmlformats.org/presentationml/2006/main">
  <p:tag name="TIMING" val="|1.7|8.5|5.8|10.1"/>
</p:tagLst>
</file>

<file path=ppt/tags/tag13.xml><?xml version="1.0" encoding="utf-8"?>
<p:tagLst xmlns:a="http://schemas.openxmlformats.org/drawingml/2006/main" xmlns:r="http://schemas.openxmlformats.org/officeDocument/2006/relationships" xmlns:p="http://schemas.openxmlformats.org/presentationml/2006/main">
  <p:tag name="TIMING" val="|7.8"/>
</p:tagLst>
</file>

<file path=ppt/tags/tag14.xml><?xml version="1.0" encoding="utf-8"?>
<p:tagLst xmlns:a="http://schemas.openxmlformats.org/drawingml/2006/main" xmlns:r="http://schemas.openxmlformats.org/officeDocument/2006/relationships" xmlns:p="http://schemas.openxmlformats.org/presentationml/2006/main">
  <p:tag name="TIMING" val="|1|1.6|4.3"/>
</p:tagLst>
</file>

<file path=ppt/tags/tag2.xml><?xml version="1.0" encoding="utf-8"?>
<p:tagLst xmlns:a="http://schemas.openxmlformats.org/drawingml/2006/main" xmlns:r="http://schemas.openxmlformats.org/officeDocument/2006/relationships" xmlns:p="http://schemas.openxmlformats.org/presentationml/2006/main">
  <p:tag name="TIMING" val="|10.4|2.8|2.7|2.7|4.2|1.2"/>
</p:tagLst>
</file>

<file path=ppt/tags/tag3.xml><?xml version="1.0" encoding="utf-8"?>
<p:tagLst xmlns:a="http://schemas.openxmlformats.org/drawingml/2006/main" xmlns:r="http://schemas.openxmlformats.org/officeDocument/2006/relationships" xmlns:p="http://schemas.openxmlformats.org/presentationml/2006/main">
  <p:tag name="TIMING" val="|3.9|3.4|1.9|6.1|1.1|1.3|4.3"/>
</p:tagLst>
</file>

<file path=ppt/tags/tag4.xml><?xml version="1.0" encoding="utf-8"?>
<p:tagLst xmlns:a="http://schemas.openxmlformats.org/drawingml/2006/main" xmlns:r="http://schemas.openxmlformats.org/officeDocument/2006/relationships" xmlns:p="http://schemas.openxmlformats.org/presentationml/2006/main">
  <p:tag name="TIMING" val="|9.3|8.2|3.7"/>
</p:tagLst>
</file>

<file path=ppt/tags/tag5.xml><?xml version="1.0" encoding="utf-8"?>
<p:tagLst xmlns:a="http://schemas.openxmlformats.org/drawingml/2006/main" xmlns:r="http://schemas.openxmlformats.org/officeDocument/2006/relationships" xmlns:p="http://schemas.openxmlformats.org/presentationml/2006/main">
  <p:tag name="TIMING" val="|3.9|8.6|9.8|11.2"/>
</p:tagLst>
</file>

<file path=ppt/tags/tag6.xml><?xml version="1.0" encoding="utf-8"?>
<p:tagLst xmlns:a="http://schemas.openxmlformats.org/drawingml/2006/main" xmlns:r="http://schemas.openxmlformats.org/officeDocument/2006/relationships" xmlns:p="http://schemas.openxmlformats.org/presentationml/2006/main">
  <p:tag name="TIMING" val="|2.2|3|7.3|-1835"/>
</p:tagLst>
</file>

<file path=ppt/tags/tag7.xml><?xml version="1.0" encoding="utf-8"?>
<p:tagLst xmlns:a="http://schemas.openxmlformats.org/drawingml/2006/main" xmlns:r="http://schemas.openxmlformats.org/officeDocument/2006/relationships" xmlns:p="http://schemas.openxmlformats.org/presentationml/2006/main">
  <p:tag name="TIMING" val="|3.3"/>
</p:tagLst>
</file>

<file path=ppt/tags/tag8.xml><?xml version="1.0" encoding="utf-8"?>
<p:tagLst xmlns:a="http://schemas.openxmlformats.org/drawingml/2006/main" xmlns:r="http://schemas.openxmlformats.org/officeDocument/2006/relationships" xmlns:p="http://schemas.openxmlformats.org/presentationml/2006/main">
  <p:tag name="TIMING" val="|3|3.3"/>
</p:tagLst>
</file>

<file path=ppt/tags/tag9.xml><?xml version="1.0" encoding="utf-8"?>
<p:tagLst xmlns:a="http://schemas.openxmlformats.org/drawingml/2006/main" xmlns:r="http://schemas.openxmlformats.org/officeDocument/2006/relationships" xmlns:p="http://schemas.openxmlformats.org/presentationml/2006/main">
  <p:tag name="TIMING" val="|1.7|1.9|0.6|4.1"/>
</p:tagLst>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CCA4BFF0-2732-5F40-AE7B-F2A9C9085397}"/>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488FC880-18C5-DD49-A157-C5E5F137B8F0}"/>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B0CB601E-EEC7-A546-A733-AAF87AB13BA7}"/>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A7DDDE04-B8DC-2F41-9336-CB7F04C54645}"/>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51FF613B-A09A-6242-9FCE-A04468F6B712}"/>
    </a:ext>
  </a:extLst>
</a:theme>
</file>

<file path=ppt/theme/theme6.xml><?xml version="1.0" encoding="utf-8"?>
<a:theme xmlns:a="http://schemas.openxmlformats.org/drawingml/2006/main" name="End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3E1BB9E2-B35E-D942-AA66-0F3B4A01B8C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Level 1</Template>
  <TotalTime>2143</TotalTime>
  <Words>1925</Words>
  <Application>Microsoft Macintosh PowerPoint</Application>
  <PresentationFormat>Widescreen</PresentationFormat>
  <Paragraphs>243</Paragraphs>
  <Slides>25</Slides>
  <Notes>19</Notes>
  <HiddenSlides>0</HiddenSlides>
  <MMClips>4</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25</vt:i4>
      </vt:variant>
    </vt:vector>
  </HeadingPairs>
  <TitlesOfParts>
    <vt:vector size="34" baseType="lpstr">
      <vt:lpstr>Arial</vt:lpstr>
      <vt:lpstr>Calibri</vt:lpstr>
      <vt:lpstr>Helvetica</vt:lpstr>
      <vt:lpstr>Level 1</vt:lpstr>
      <vt:lpstr>Level 2</vt:lpstr>
      <vt:lpstr>Level 3</vt:lpstr>
      <vt:lpstr>Level 4</vt:lpstr>
      <vt:lpstr>Level 5</vt:lpstr>
      <vt:lpstr>End Content</vt:lpstr>
      <vt:lpstr>Theoretical Foundations for Copyright</vt:lpstr>
      <vt:lpstr>THREE APPROACHES</vt:lpstr>
      <vt:lpstr>UTILITARIAN VIEW</vt:lpstr>
      <vt:lpstr>THE US CONSTITUTION ON IP</vt:lpstr>
      <vt:lpstr>THE BALANCING ACT</vt:lpstr>
      <vt:lpstr>NATURAL RIGHTS APPROACH</vt:lpstr>
      <vt:lpstr>NATURAL RIGHTS APPROACH</vt:lpstr>
      <vt:lpstr>NATURAL RIGHTS APPROACH</vt:lpstr>
      <vt:lpstr>THÉBERGE DECISION</vt:lpstr>
      <vt:lpstr>PERSONALITY-BASED APPROACH</vt:lpstr>
      <vt:lpstr>PERSONALITY-BASED APPROACH</vt:lpstr>
      <vt:lpstr>PERSONALITY-BASED APPROACH</vt:lpstr>
      <vt:lpstr>PERSONALITY-BASED APPROACH</vt:lpstr>
      <vt:lpstr>PERSONALITY-BASED APPROACH</vt:lpstr>
      <vt:lpstr>WESTERN IDEOLOGY</vt:lpstr>
      <vt:lpstr>LEARNING OBJECTIVES</vt:lpstr>
      <vt:lpstr>QUESTIONS</vt:lpstr>
      <vt:lpstr>QUESTIONS</vt:lpstr>
      <vt:lpstr>REFERENCES AND RESOURCES</vt:lpstr>
      <vt:lpstr>CASES AND LEGISLATION</vt:lpstr>
      <vt:lpstr>IMAGE AND SOUND REFERENCES</vt:lpstr>
      <vt:lpstr>IMAGE AND SOUND REFERENCES</vt:lpstr>
      <vt:lpstr>LICENSING AND ATTRIBUTION</vt:lpstr>
      <vt:lpstr>CONTRIBUTORS</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Theoretical Foundations of Intellectual Property</dc:title>
  <dc:creator>Kris Joseph</dc:creator>
  <cp:lastModifiedBy>Microsoft Office User</cp:lastModifiedBy>
  <cp:revision>87</cp:revision>
  <dcterms:created xsi:type="dcterms:W3CDTF">2018-10-19T17:22:40Z</dcterms:created>
  <dcterms:modified xsi:type="dcterms:W3CDTF">2019-01-09T21:23:55Z</dcterms:modified>
</cp:coreProperties>
</file>