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7548800" cy="36576000"/>
  <p:notesSz cx="6858000" cy="9144000"/>
  <p:defaultTextStyle>
    <a:defPPr>
      <a:defRPr lang="en-US"/>
    </a:defPPr>
    <a:lvl1pPr algn="l" defTabSz="2403475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403475" indent="-1946275" algn="l" defTabSz="2403475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4806950" indent="-3892550" algn="l" defTabSz="2403475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7210425" indent="-5838825" algn="l" defTabSz="2403475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9613900" indent="-7785100" algn="l" defTabSz="2403475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05595"/>
    <a:srgbClr val="781C1C"/>
    <a:srgbClr val="008000"/>
    <a:srgbClr val="1C2166"/>
    <a:srgbClr val="367A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>
        <p:scale>
          <a:sx n="30" d="100"/>
          <a:sy n="30" d="100"/>
        </p:scale>
        <p:origin x="-58" y="1128"/>
      </p:cViewPr>
      <p:guideLst>
        <p:guide orient="horz" pos="11520"/>
        <p:guide pos="149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herine\Documents\University\Lab\JGI%20Project\OB3b%20BG8%20Rockwell%20Summar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herine\Documents\University\Lab\JGI%20Project\OB3b%20BG8%20Rockwell%20Summa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CA" sz="2000"/>
            </a:pPr>
            <a:r>
              <a:rPr lang="en-US" sz="2000"/>
              <a:t>OB3b Cell Density vs. Time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3953007133052704E-2"/>
          <c:y val="9.3298760566869102E-2"/>
          <c:w val="0.77153081154543601"/>
          <c:h val="0.85696164930031304"/>
        </c:manualLayout>
      </c:layout>
      <c:scatterChart>
        <c:scatterStyle val="lineMarker"/>
        <c:varyColors val="0"/>
        <c:ser>
          <c:idx val="0"/>
          <c:order val="0"/>
          <c:tx>
            <c:strRef>
              <c:f>OB3b!$Q$20</c:f>
              <c:strCache>
                <c:ptCount val="1"/>
                <c:pt idx="0">
                  <c:v>AMS CH4</c:v>
                </c:pt>
              </c:strCache>
            </c:strRef>
          </c:tx>
          <c:errBars>
            <c:errDir val="y"/>
            <c:errBarType val="both"/>
            <c:errValType val="cust"/>
            <c:noEndCap val="0"/>
            <c:plus>
              <c:numRef>
                <c:f>OB3b!$R$28:$AC$28</c:f>
                <c:numCache>
                  <c:formatCode>General</c:formatCode>
                  <c:ptCount val="12"/>
                  <c:pt idx="0">
                    <c:v>0</c:v>
                  </c:pt>
                  <c:pt idx="2">
                    <c:v>3.61708906903512E-3</c:v>
                  </c:pt>
                  <c:pt idx="4">
                    <c:v>1.4285773809399801E-2</c:v>
                  </c:pt>
                  <c:pt idx="6">
                    <c:v>1.50996688705415E-2</c:v>
                  </c:pt>
                  <c:pt idx="7">
                    <c:v>1.7394922630852201E-2</c:v>
                  </c:pt>
                  <c:pt idx="8">
                    <c:v>2.0762546407734599E-2</c:v>
                  </c:pt>
                  <c:pt idx="9">
                    <c:v>1.6970562748477101E-2</c:v>
                  </c:pt>
                </c:numCache>
              </c:numRef>
            </c:plus>
            <c:minus>
              <c:numRef>
                <c:f>OB3b!$R$28:$AC$28</c:f>
                <c:numCache>
                  <c:formatCode>General</c:formatCode>
                  <c:ptCount val="12"/>
                  <c:pt idx="0">
                    <c:v>0</c:v>
                  </c:pt>
                  <c:pt idx="2">
                    <c:v>3.61708906903512E-3</c:v>
                  </c:pt>
                  <c:pt idx="4">
                    <c:v>1.4285773809399801E-2</c:v>
                  </c:pt>
                  <c:pt idx="6">
                    <c:v>1.50996688705415E-2</c:v>
                  </c:pt>
                  <c:pt idx="7">
                    <c:v>1.7394922630852201E-2</c:v>
                  </c:pt>
                  <c:pt idx="8">
                    <c:v>2.0762546407734599E-2</c:v>
                  </c:pt>
                  <c:pt idx="9">
                    <c:v>1.6970562748477101E-2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OB3b!$R$19:$AC$19</c:f>
              <c:numCache>
                <c:formatCode>General</c:formatCode>
                <c:ptCount val="12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60</c:v>
                </c:pt>
                <c:pt idx="6">
                  <c:v>72</c:v>
                </c:pt>
                <c:pt idx="7">
                  <c:v>96</c:v>
                </c:pt>
                <c:pt idx="8">
                  <c:v>168</c:v>
                </c:pt>
                <c:pt idx="9">
                  <c:v>192</c:v>
                </c:pt>
                <c:pt idx="10">
                  <c:v>216</c:v>
                </c:pt>
                <c:pt idx="11">
                  <c:v>240</c:v>
                </c:pt>
              </c:numCache>
            </c:numRef>
          </c:xVal>
          <c:yVal>
            <c:numRef>
              <c:f>OB3b!$R$20:$AC$20</c:f>
              <c:numCache>
                <c:formatCode>General</c:formatCode>
                <c:ptCount val="12"/>
                <c:pt idx="0">
                  <c:v>0</c:v>
                </c:pt>
                <c:pt idx="1">
                  <c:v>4.0000000000000001E-3</c:v>
                </c:pt>
                <c:pt idx="2">
                  <c:v>3.7333333333333302E-2</c:v>
                </c:pt>
                <c:pt idx="4">
                  <c:v>0.200333333333333</c:v>
                </c:pt>
                <c:pt idx="6">
                  <c:v>0.20349999999999999</c:v>
                </c:pt>
                <c:pt idx="7">
                  <c:v>0.206666666666667</c:v>
                </c:pt>
                <c:pt idx="8">
                  <c:v>0.202833333333333</c:v>
                </c:pt>
                <c:pt idx="9">
                  <c:v>0.2235</c:v>
                </c:pt>
                <c:pt idx="10">
                  <c:v>0.23350000000000001</c:v>
                </c:pt>
                <c:pt idx="11">
                  <c:v>0.21299999999999999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OB3b!$Q$21</c:f>
              <c:strCache>
                <c:ptCount val="1"/>
                <c:pt idx="0">
                  <c:v>AMS MeOH</c:v>
                </c:pt>
              </c:strCache>
            </c:strRef>
          </c:tx>
          <c:errBars>
            <c:errDir val="y"/>
            <c:errBarType val="both"/>
            <c:errValType val="cust"/>
            <c:noEndCap val="0"/>
            <c:plus>
              <c:numRef>
                <c:f>OB3b!$R$29:$AC$29</c:f>
                <c:numCache>
                  <c:formatCode>General</c:formatCode>
                  <c:ptCount val="12"/>
                  <c:pt idx="0">
                    <c:v>0</c:v>
                  </c:pt>
                  <c:pt idx="2">
                    <c:v>2.2546248764114501E-3</c:v>
                  </c:pt>
                  <c:pt idx="4">
                    <c:v>2.6457513110645899E-3</c:v>
                  </c:pt>
                  <c:pt idx="6">
                    <c:v>2.7569608871605901E-2</c:v>
                  </c:pt>
                  <c:pt idx="7">
                    <c:v>5.7743686523578801E-2</c:v>
                  </c:pt>
                  <c:pt idx="8">
                    <c:v>6.2644499625532493E-2</c:v>
                  </c:pt>
                  <c:pt idx="9">
                    <c:v>7.8488852711706802E-2</c:v>
                  </c:pt>
                </c:numCache>
              </c:numRef>
            </c:plus>
            <c:minus>
              <c:numRef>
                <c:f>OB3b!$R$29:$AC$29</c:f>
                <c:numCache>
                  <c:formatCode>General</c:formatCode>
                  <c:ptCount val="12"/>
                  <c:pt idx="0">
                    <c:v>0</c:v>
                  </c:pt>
                  <c:pt idx="2">
                    <c:v>2.2546248764114501E-3</c:v>
                  </c:pt>
                  <c:pt idx="4">
                    <c:v>2.6457513110645899E-3</c:v>
                  </c:pt>
                  <c:pt idx="6">
                    <c:v>2.7569608871605901E-2</c:v>
                  </c:pt>
                  <c:pt idx="7">
                    <c:v>5.7743686523578801E-2</c:v>
                  </c:pt>
                  <c:pt idx="8">
                    <c:v>6.2644499625532493E-2</c:v>
                  </c:pt>
                  <c:pt idx="9">
                    <c:v>7.8488852711706802E-2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OB3b!$R$19:$AC$19</c:f>
              <c:numCache>
                <c:formatCode>General</c:formatCode>
                <c:ptCount val="12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60</c:v>
                </c:pt>
                <c:pt idx="6">
                  <c:v>72</c:v>
                </c:pt>
                <c:pt idx="7">
                  <c:v>96</c:v>
                </c:pt>
                <c:pt idx="8">
                  <c:v>168</c:v>
                </c:pt>
                <c:pt idx="9">
                  <c:v>192</c:v>
                </c:pt>
                <c:pt idx="10">
                  <c:v>216</c:v>
                </c:pt>
                <c:pt idx="11">
                  <c:v>240</c:v>
                </c:pt>
              </c:numCache>
            </c:numRef>
          </c:xVal>
          <c:yVal>
            <c:numRef>
              <c:f>OB3b!$R$21:$AC$21</c:f>
              <c:numCache>
                <c:formatCode>General</c:formatCode>
                <c:ptCount val="12"/>
                <c:pt idx="0">
                  <c:v>0</c:v>
                </c:pt>
                <c:pt idx="1">
                  <c:v>-1E-3</c:v>
                </c:pt>
                <c:pt idx="2">
                  <c:v>6.1666666666666701E-3</c:v>
                </c:pt>
                <c:pt idx="4">
                  <c:v>2E-3</c:v>
                </c:pt>
                <c:pt idx="5">
                  <c:v>1.5E-3</c:v>
                </c:pt>
                <c:pt idx="6">
                  <c:v>1.7666666666666699E-2</c:v>
                </c:pt>
                <c:pt idx="7">
                  <c:v>3.53333333333333E-2</c:v>
                </c:pt>
                <c:pt idx="8">
                  <c:v>9.3833333333333296E-2</c:v>
                </c:pt>
                <c:pt idx="9">
                  <c:v>0.10199999999999999</c:v>
                </c:pt>
                <c:pt idx="10">
                  <c:v>0.13400000000000001</c:v>
                </c:pt>
                <c:pt idx="11">
                  <c:v>0.11849999999999999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OB3b!$Q$22</c:f>
              <c:strCache>
                <c:ptCount val="1"/>
                <c:pt idx="0">
                  <c:v>NMS CH4</c:v>
                </c:pt>
              </c:strCache>
            </c:strRef>
          </c:tx>
          <c:errBars>
            <c:errDir val="y"/>
            <c:errBarType val="both"/>
            <c:errValType val="cust"/>
            <c:noEndCap val="0"/>
            <c:plus>
              <c:numRef>
                <c:f>OB3b!$R$30:$AC$30</c:f>
                <c:numCache>
                  <c:formatCode>General</c:formatCode>
                  <c:ptCount val="12"/>
                  <c:pt idx="0">
                    <c:v>0</c:v>
                  </c:pt>
                  <c:pt idx="2">
                    <c:v>7.1121960977839601E-3</c:v>
                  </c:pt>
                  <c:pt idx="4">
                    <c:v>2.71308557427394E-2</c:v>
                  </c:pt>
                  <c:pt idx="6">
                    <c:v>9.1923881554251199E-3</c:v>
                  </c:pt>
                  <c:pt idx="8">
                    <c:v>1.0148891565092201E-2</c:v>
                  </c:pt>
                  <c:pt idx="9">
                    <c:v>3.42946788875476E-2</c:v>
                  </c:pt>
                </c:numCache>
              </c:numRef>
            </c:plus>
            <c:minus>
              <c:numRef>
                <c:f>OB3b!$R$30:$AC$30</c:f>
                <c:numCache>
                  <c:formatCode>General</c:formatCode>
                  <c:ptCount val="12"/>
                  <c:pt idx="0">
                    <c:v>0</c:v>
                  </c:pt>
                  <c:pt idx="2">
                    <c:v>7.1121960977839601E-3</c:v>
                  </c:pt>
                  <c:pt idx="4">
                    <c:v>2.71308557427394E-2</c:v>
                  </c:pt>
                  <c:pt idx="6">
                    <c:v>9.1923881554251199E-3</c:v>
                  </c:pt>
                  <c:pt idx="8">
                    <c:v>1.0148891565092201E-2</c:v>
                  </c:pt>
                  <c:pt idx="9">
                    <c:v>3.42946788875476E-2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OB3b!$R$19:$AC$19</c:f>
              <c:numCache>
                <c:formatCode>General</c:formatCode>
                <c:ptCount val="12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60</c:v>
                </c:pt>
                <c:pt idx="6">
                  <c:v>72</c:v>
                </c:pt>
                <c:pt idx="7">
                  <c:v>96</c:v>
                </c:pt>
                <c:pt idx="8">
                  <c:v>168</c:v>
                </c:pt>
                <c:pt idx="9">
                  <c:v>192</c:v>
                </c:pt>
                <c:pt idx="10">
                  <c:v>216</c:v>
                </c:pt>
                <c:pt idx="11">
                  <c:v>240</c:v>
                </c:pt>
              </c:numCache>
            </c:numRef>
          </c:xVal>
          <c:yVal>
            <c:numRef>
              <c:f>OB3b!$R$22:$AC$22</c:f>
              <c:numCache>
                <c:formatCode>General</c:formatCode>
                <c:ptCount val="12"/>
                <c:pt idx="0">
                  <c:v>0</c:v>
                </c:pt>
                <c:pt idx="1">
                  <c:v>8.5000000000000006E-3</c:v>
                </c:pt>
                <c:pt idx="2">
                  <c:v>9.1666666666666702E-3</c:v>
                </c:pt>
                <c:pt idx="4">
                  <c:v>2.9166666666666698E-2</c:v>
                </c:pt>
                <c:pt idx="5">
                  <c:v>7.2499999999999995E-2</c:v>
                </c:pt>
                <c:pt idx="6">
                  <c:v>0.12</c:v>
                </c:pt>
                <c:pt idx="7">
                  <c:v>0.152</c:v>
                </c:pt>
                <c:pt idx="8">
                  <c:v>0.13650000000000001</c:v>
                </c:pt>
                <c:pt idx="9">
                  <c:v>0.15024999999999999</c:v>
                </c:pt>
                <c:pt idx="10">
                  <c:v>0.13750000000000001</c:v>
                </c:pt>
                <c:pt idx="11">
                  <c:v>0.13700000000000001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OB3b!$Q$23</c:f>
              <c:strCache>
                <c:ptCount val="1"/>
                <c:pt idx="0">
                  <c:v>NMS MeOH</c:v>
                </c:pt>
              </c:strCache>
            </c:strRef>
          </c:tx>
          <c:errBars>
            <c:errDir val="y"/>
            <c:errBarType val="both"/>
            <c:errValType val="cust"/>
            <c:noEndCap val="0"/>
            <c:plus>
              <c:numRef>
                <c:f>OB3b!$R$31:$AC$31</c:f>
                <c:numCache>
                  <c:formatCode>General</c:formatCode>
                  <c:ptCount val="12"/>
                  <c:pt idx="0">
                    <c:v>0</c:v>
                  </c:pt>
                  <c:pt idx="2">
                    <c:v>1.4433756729740599E-3</c:v>
                  </c:pt>
                  <c:pt idx="4">
                    <c:v>4.7258156262526101E-3</c:v>
                  </c:pt>
                  <c:pt idx="6">
                    <c:v>4.4302934440057097E-2</c:v>
                  </c:pt>
                  <c:pt idx="7">
                    <c:v>5.2015222130962102E-2</c:v>
                  </c:pt>
                  <c:pt idx="8">
                    <c:v>5.2785730394997198E-2</c:v>
                  </c:pt>
                  <c:pt idx="9">
                    <c:v>1.5909902576697402E-2</c:v>
                  </c:pt>
                </c:numCache>
              </c:numRef>
            </c:plus>
            <c:minus>
              <c:numRef>
                <c:f>OB3b!$R$31:$AC$31</c:f>
                <c:numCache>
                  <c:formatCode>General</c:formatCode>
                  <c:ptCount val="12"/>
                  <c:pt idx="0">
                    <c:v>0</c:v>
                  </c:pt>
                  <c:pt idx="2">
                    <c:v>1.4433756729740599E-3</c:v>
                  </c:pt>
                  <c:pt idx="4">
                    <c:v>4.7258156262526101E-3</c:v>
                  </c:pt>
                  <c:pt idx="6">
                    <c:v>4.4302934440057097E-2</c:v>
                  </c:pt>
                  <c:pt idx="7">
                    <c:v>5.2015222130962102E-2</c:v>
                  </c:pt>
                  <c:pt idx="8">
                    <c:v>5.2785730394997198E-2</c:v>
                  </c:pt>
                  <c:pt idx="9">
                    <c:v>1.5909902576697402E-2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OB3b!$R$19:$AC$19</c:f>
              <c:numCache>
                <c:formatCode>General</c:formatCode>
                <c:ptCount val="12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60</c:v>
                </c:pt>
                <c:pt idx="6">
                  <c:v>72</c:v>
                </c:pt>
                <c:pt idx="7">
                  <c:v>96</c:v>
                </c:pt>
                <c:pt idx="8">
                  <c:v>168</c:v>
                </c:pt>
                <c:pt idx="9">
                  <c:v>192</c:v>
                </c:pt>
                <c:pt idx="10">
                  <c:v>216</c:v>
                </c:pt>
                <c:pt idx="11">
                  <c:v>240</c:v>
                </c:pt>
              </c:numCache>
            </c:numRef>
          </c:xVal>
          <c:yVal>
            <c:numRef>
              <c:f>OB3b!$R$23:$AC$23</c:f>
              <c:numCache>
                <c:formatCode>General</c:formatCode>
                <c:ptCount val="12"/>
                <c:pt idx="0">
                  <c:v>0</c:v>
                </c:pt>
                <c:pt idx="1">
                  <c:v>1E-3</c:v>
                </c:pt>
                <c:pt idx="2">
                  <c:v>2.3333333333333301E-3</c:v>
                </c:pt>
                <c:pt idx="4">
                  <c:v>6.6666666666666697E-3</c:v>
                </c:pt>
                <c:pt idx="5">
                  <c:v>0.03</c:v>
                </c:pt>
                <c:pt idx="6">
                  <c:v>3.9E-2</c:v>
                </c:pt>
                <c:pt idx="7">
                  <c:v>5.6666666666666698E-2</c:v>
                </c:pt>
                <c:pt idx="8">
                  <c:v>6.2833333333333394E-2</c:v>
                </c:pt>
                <c:pt idx="9">
                  <c:v>8.9249999999999996E-2</c:v>
                </c:pt>
                <c:pt idx="10">
                  <c:v>8.3500000000000005E-2</c:v>
                </c:pt>
                <c:pt idx="11">
                  <c:v>8.2500000000000004E-2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697152"/>
        <c:axId val="113699072"/>
      </c:scatterChart>
      <c:valAx>
        <c:axId val="113697152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lang="en-CA" sz="1200"/>
                </a:pPr>
                <a:r>
                  <a:rPr lang="en-US" sz="1200"/>
                  <a:t>Time (h)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CA" sz="1200"/>
            </a:pPr>
            <a:endParaRPr lang="en-US"/>
          </a:p>
        </c:txPr>
        <c:crossAx val="113699072"/>
        <c:crosses val="autoZero"/>
        <c:crossBetween val="midCat"/>
        <c:majorUnit val="24"/>
      </c:valAx>
      <c:valAx>
        <c:axId val="1136990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CA" sz="1200"/>
                </a:pPr>
                <a:r>
                  <a:rPr lang="en-US" sz="1200"/>
                  <a:t>OD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CA" sz="1200"/>
            </a:pPr>
            <a:endParaRPr lang="en-US"/>
          </a:p>
        </c:txPr>
        <c:crossAx val="113697152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lang="en-CA" sz="1200"/>
          </a:pPr>
          <a:endParaRPr lang="en-US"/>
        </a:p>
      </c:txPr>
    </c:legend>
    <c:plotVisOnly val="1"/>
    <c:dispBlanksAs val="span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CA" sz="2000"/>
            </a:pPr>
            <a:r>
              <a:rPr lang="en-US" sz="2000"/>
              <a:t>Rockwell Cell Density vs. Time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3953007133052704E-2"/>
          <c:y val="9.7353673648040706E-2"/>
          <c:w val="0.77345131789395705"/>
          <c:h val="0.85074497422513196"/>
        </c:manualLayout>
      </c:layout>
      <c:scatterChart>
        <c:scatterStyle val="lineMarker"/>
        <c:varyColors val="0"/>
        <c:ser>
          <c:idx val="0"/>
          <c:order val="0"/>
          <c:tx>
            <c:strRef>
              <c:f>Rockwell!$Q$20</c:f>
              <c:strCache>
                <c:ptCount val="1"/>
                <c:pt idx="0">
                  <c:v>AMS CH4</c:v>
                </c:pt>
              </c:strCache>
            </c:strRef>
          </c:tx>
          <c:errBars>
            <c:errDir val="y"/>
            <c:errBarType val="both"/>
            <c:errValType val="cust"/>
            <c:noEndCap val="0"/>
            <c:plus>
              <c:numRef>
                <c:f>Rockwell!$R$28:$AE$28</c:f>
                <c:numCache>
                  <c:formatCode>General</c:formatCode>
                  <c:ptCount val="14"/>
                  <c:pt idx="0">
                    <c:v>0</c:v>
                  </c:pt>
                  <c:pt idx="2">
                    <c:v>2.4090108620206298E-2</c:v>
                  </c:pt>
                  <c:pt idx="4">
                    <c:v>8.1317279836453007E-3</c:v>
                  </c:pt>
                  <c:pt idx="7">
                    <c:v>1.5947831618540902E-2</c:v>
                  </c:pt>
                  <c:pt idx="10">
                    <c:v>5.6568542494923801E-3</c:v>
                  </c:pt>
                </c:numCache>
              </c:numRef>
            </c:plus>
            <c:minus>
              <c:numRef>
                <c:f>Rockwell!$R$28:$AE$28</c:f>
                <c:numCache>
                  <c:formatCode>General</c:formatCode>
                  <c:ptCount val="14"/>
                  <c:pt idx="0">
                    <c:v>0</c:v>
                  </c:pt>
                  <c:pt idx="2">
                    <c:v>2.4090108620206298E-2</c:v>
                  </c:pt>
                  <c:pt idx="4">
                    <c:v>8.1317279836453007E-3</c:v>
                  </c:pt>
                  <c:pt idx="7">
                    <c:v>1.5947831618540902E-2</c:v>
                  </c:pt>
                  <c:pt idx="10">
                    <c:v>5.6568542494923801E-3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Rockwell!$R$19:$AE$19</c:f>
              <c:numCache>
                <c:formatCode>General</c:formatCode>
                <c:ptCount val="14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60</c:v>
                </c:pt>
                <c:pt idx="6">
                  <c:v>72</c:v>
                </c:pt>
                <c:pt idx="7">
                  <c:v>96</c:v>
                </c:pt>
                <c:pt idx="8">
                  <c:v>120</c:v>
                </c:pt>
                <c:pt idx="9">
                  <c:v>144</c:v>
                </c:pt>
                <c:pt idx="10">
                  <c:v>168</c:v>
                </c:pt>
                <c:pt idx="11">
                  <c:v>192</c:v>
                </c:pt>
                <c:pt idx="12">
                  <c:v>216</c:v>
                </c:pt>
                <c:pt idx="13">
                  <c:v>240</c:v>
                </c:pt>
              </c:numCache>
            </c:numRef>
          </c:xVal>
          <c:yVal>
            <c:numRef>
              <c:f>Rockwell!$R$20:$AE$20</c:f>
              <c:numCache>
                <c:formatCode>General</c:formatCode>
                <c:ptCount val="14"/>
                <c:pt idx="0">
                  <c:v>0</c:v>
                </c:pt>
                <c:pt idx="1">
                  <c:v>4.5999999999999999E-2</c:v>
                </c:pt>
                <c:pt idx="2">
                  <c:v>0.133833333333333</c:v>
                </c:pt>
                <c:pt idx="3">
                  <c:v>0.22500000000000001</c:v>
                </c:pt>
                <c:pt idx="4">
                  <c:v>0.25324999999999998</c:v>
                </c:pt>
                <c:pt idx="5">
                  <c:v>0.309</c:v>
                </c:pt>
                <c:pt idx="6">
                  <c:v>0.28549999999999998</c:v>
                </c:pt>
                <c:pt idx="7">
                  <c:v>0.27983333333333299</c:v>
                </c:pt>
                <c:pt idx="8">
                  <c:v>0.29699999999999999</c:v>
                </c:pt>
                <c:pt idx="9">
                  <c:v>0.32750000000000001</c:v>
                </c:pt>
                <c:pt idx="10">
                  <c:v>0.29649999999999999</c:v>
                </c:pt>
                <c:pt idx="11">
                  <c:v>0.28899999999999998</c:v>
                </c:pt>
                <c:pt idx="12">
                  <c:v>0.314</c:v>
                </c:pt>
                <c:pt idx="13">
                  <c:v>0.27450000000000002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Rockwell!$Q$21</c:f>
              <c:strCache>
                <c:ptCount val="1"/>
                <c:pt idx="0">
                  <c:v>AMS MeOH</c:v>
                </c:pt>
              </c:strCache>
            </c:strRef>
          </c:tx>
          <c:errBars>
            <c:errDir val="y"/>
            <c:errBarType val="both"/>
            <c:errValType val="cust"/>
            <c:noEndCap val="0"/>
            <c:plus>
              <c:numRef>
                <c:f>Rockwell!$R$30:$AE$30</c:f>
                <c:numCache>
                  <c:formatCode>General</c:formatCode>
                  <c:ptCount val="14"/>
                  <c:pt idx="0">
                    <c:v>0</c:v>
                  </c:pt>
                  <c:pt idx="2">
                    <c:v>3.2787192621509999E-3</c:v>
                  </c:pt>
                  <c:pt idx="4">
                    <c:v>2.5102290732122501E-2</c:v>
                  </c:pt>
                  <c:pt idx="7">
                    <c:v>3.9585350825779103E-2</c:v>
                  </c:pt>
                  <c:pt idx="10">
                    <c:v>7.42462120245876E-3</c:v>
                  </c:pt>
                </c:numCache>
              </c:numRef>
            </c:plus>
            <c:minus>
              <c:numRef>
                <c:f>Rockwell!$R$30:$AE$30</c:f>
                <c:numCache>
                  <c:formatCode>General</c:formatCode>
                  <c:ptCount val="14"/>
                  <c:pt idx="0">
                    <c:v>0</c:v>
                  </c:pt>
                  <c:pt idx="2">
                    <c:v>3.2787192621509999E-3</c:v>
                  </c:pt>
                  <c:pt idx="4">
                    <c:v>2.5102290732122501E-2</c:v>
                  </c:pt>
                  <c:pt idx="7">
                    <c:v>3.9585350825779103E-2</c:v>
                  </c:pt>
                  <c:pt idx="10">
                    <c:v>7.42462120245876E-3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Rockwell!$R$19:$AE$19</c:f>
              <c:numCache>
                <c:formatCode>General</c:formatCode>
                <c:ptCount val="14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60</c:v>
                </c:pt>
                <c:pt idx="6">
                  <c:v>72</c:v>
                </c:pt>
                <c:pt idx="7">
                  <c:v>96</c:v>
                </c:pt>
                <c:pt idx="8">
                  <c:v>120</c:v>
                </c:pt>
                <c:pt idx="9">
                  <c:v>144</c:v>
                </c:pt>
                <c:pt idx="10">
                  <c:v>168</c:v>
                </c:pt>
                <c:pt idx="11">
                  <c:v>192</c:v>
                </c:pt>
                <c:pt idx="12">
                  <c:v>216</c:v>
                </c:pt>
                <c:pt idx="13">
                  <c:v>240</c:v>
                </c:pt>
              </c:numCache>
            </c:numRef>
          </c:xVal>
          <c:yVal>
            <c:numRef>
              <c:f>Rockwell!$R$21:$AE$21</c:f>
              <c:numCache>
                <c:formatCode>General</c:formatCode>
                <c:ptCount val="14"/>
                <c:pt idx="0">
                  <c:v>0</c:v>
                </c:pt>
                <c:pt idx="1">
                  <c:v>5.4999999999999997E-3</c:v>
                </c:pt>
                <c:pt idx="2">
                  <c:v>1.8666666666666699E-2</c:v>
                </c:pt>
                <c:pt idx="3">
                  <c:v>1.55E-2</c:v>
                </c:pt>
                <c:pt idx="4">
                  <c:v>3.3000000000000002E-2</c:v>
                </c:pt>
                <c:pt idx="5">
                  <c:v>2.1999999999999999E-2</c:v>
                </c:pt>
                <c:pt idx="6">
                  <c:v>3.7999999999999999E-2</c:v>
                </c:pt>
                <c:pt idx="7">
                  <c:v>7.5666666666666701E-2</c:v>
                </c:pt>
                <c:pt idx="8">
                  <c:v>3.5000000000000003E-2</c:v>
                </c:pt>
                <c:pt idx="9">
                  <c:v>9.5000000000000001E-2</c:v>
                </c:pt>
                <c:pt idx="10">
                  <c:v>0.152</c:v>
                </c:pt>
                <c:pt idx="11">
                  <c:v>0.14099999999999999</c:v>
                </c:pt>
                <c:pt idx="12">
                  <c:v>0.1595</c:v>
                </c:pt>
                <c:pt idx="13">
                  <c:v>0.14699999999999999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Rockwell!$Q$22</c:f>
              <c:strCache>
                <c:ptCount val="1"/>
                <c:pt idx="0">
                  <c:v>NMS CH4</c:v>
                </c:pt>
              </c:strCache>
            </c:strRef>
          </c:tx>
          <c:errBars>
            <c:errDir val="y"/>
            <c:errBarType val="both"/>
            <c:errValType val="cust"/>
            <c:noEndCap val="0"/>
            <c:plus>
              <c:numRef>
                <c:f>Rockwell!$R$29:$AE$29</c:f>
                <c:numCache>
                  <c:formatCode>General</c:formatCode>
                  <c:ptCount val="14"/>
                  <c:pt idx="0">
                    <c:v>0</c:v>
                  </c:pt>
                  <c:pt idx="2">
                    <c:v>2.8867513459481299E-3</c:v>
                  </c:pt>
                  <c:pt idx="4">
                    <c:v>9.1923881554250905E-3</c:v>
                  </c:pt>
                  <c:pt idx="7">
                    <c:v>8.1327014781887405E-2</c:v>
                  </c:pt>
                  <c:pt idx="10">
                    <c:v>3.5355339059327397E-2</c:v>
                  </c:pt>
                </c:numCache>
              </c:numRef>
            </c:plus>
            <c:minus>
              <c:numRef>
                <c:f>Rockwell!$R$29:$AE$29</c:f>
                <c:numCache>
                  <c:formatCode>General</c:formatCode>
                  <c:ptCount val="14"/>
                  <c:pt idx="0">
                    <c:v>0</c:v>
                  </c:pt>
                  <c:pt idx="2">
                    <c:v>2.8867513459481299E-3</c:v>
                  </c:pt>
                  <c:pt idx="4">
                    <c:v>9.1923881554250905E-3</c:v>
                  </c:pt>
                  <c:pt idx="7">
                    <c:v>8.1327014781887405E-2</c:v>
                  </c:pt>
                  <c:pt idx="10">
                    <c:v>3.5355339059327397E-2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Rockwell!$R$19:$AE$19</c:f>
              <c:numCache>
                <c:formatCode>General</c:formatCode>
                <c:ptCount val="14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60</c:v>
                </c:pt>
                <c:pt idx="6">
                  <c:v>72</c:v>
                </c:pt>
                <c:pt idx="7">
                  <c:v>96</c:v>
                </c:pt>
                <c:pt idx="8">
                  <c:v>120</c:v>
                </c:pt>
                <c:pt idx="9">
                  <c:v>144</c:v>
                </c:pt>
                <c:pt idx="10">
                  <c:v>168</c:v>
                </c:pt>
                <c:pt idx="11">
                  <c:v>192</c:v>
                </c:pt>
                <c:pt idx="12">
                  <c:v>216</c:v>
                </c:pt>
                <c:pt idx="13">
                  <c:v>240</c:v>
                </c:pt>
              </c:numCache>
            </c:numRef>
          </c:xVal>
          <c:yVal>
            <c:numRef>
              <c:f>Rockwell!$R$22:$AE$22</c:f>
              <c:numCache>
                <c:formatCode>General</c:formatCode>
                <c:ptCount val="14"/>
                <c:pt idx="0">
                  <c:v>0</c:v>
                </c:pt>
                <c:pt idx="1">
                  <c:v>4.0000000000000001E-3</c:v>
                </c:pt>
                <c:pt idx="2">
                  <c:v>2.1999999999999999E-2</c:v>
                </c:pt>
                <c:pt idx="3">
                  <c:v>4.5499999999999999E-2</c:v>
                </c:pt>
                <c:pt idx="4">
                  <c:v>5.0750000000000003E-2</c:v>
                </c:pt>
                <c:pt idx="5">
                  <c:v>9.5000000000000001E-2</c:v>
                </c:pt>
                <c:pt idx="6">
                  <c:v>0.127</c:v>
                </c:pt>
                <c:pt idx="7">
                  <c:v>0.152</c:v>
                </c:pt>
                <c:pt idx="8">
                  <c:v>0.1835</c:v>
                </c:pt>
                <c:pt idx="9">
                  <c:v>0.22700000000000001</c:v>
                </c:pt>
                <c:pt idx="10">
                  <c:v>0.15775</c:v>
                </c:pt>
                <c:pt idx="11">
                  <c:v>0.16600000000000001</c:v>
                </c:pt>
                <c:pt idx="12">
                  <c:v>0.16450000000000001</c:v>
                </c:pt>
                <c:pt idx="13">
                  <c:v>0.16500000000000001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Rockwell!$Q$23</c:f>
              <c:strCache>
                <c:ptCount val="1"/>
                <c:pt idx="0">
                  <c:v>NMS MeOH</c:v>
                </c:pt>
              </c:strCache>
            </c:strRef>
          </c:tx>
          <c:errBars>
            <c:errDir val="y"/>
            <c:errBarType val="both"/>
            <c:errValType val="cust"/>
            <c:noEndCap val="0"/>
            <c:plus>
              <c:numRef>
                <c:f>Rockwell!$R$31:$AE$31</c:f>
                <c:numCache>
                  <c:formatCode>General</c:formatCode>
                  <c:ptCount val="14"/>
                  <c:pt idx="0">
                    <c:v>0</c:v>
                  </c:pt>
                  <c:pt idx="2">
                    <c:v>3.3291640592396999E-3</c:v>
                  </c:pt>
                  <c:pt idx="4">
                    <c:v>8.8388347648318405E-3</c:v>
                  </c:pt>
                  <c:pt idx="7">
                    <c:v>1.8113070786957501E-2</c:v>
                  </c:pt>
                  <c:pt idx="10">
                    <c:v>2.8637824638055202E-2</c:v>
                  </c:pt>
                </c:numCache>
              </c:numRef>
            </c:plus>
            <c:minus>
              <c:numRef>
                <c:f>Rockwell!$R$31:$AE$31</c:f>
                <c:numCache>
                  <c:formatCode>General</c:formatCode>
                  <c:ptCount val="14"/>
                  <c:pt idx="0">
                    <c:v>0</c:v>
                  </c:pt>
                  <c:pt idx="2">
                    <c:v>3.3291640592396999E-3</c:v>
                  </c:pt>
                  <c:pt idx="4">
                    <c:v>8.8388347648318405E-3</c:v>
                  </c:pt>
                  <c:pt idx="7">
                    <c:v>1.8113070786957501E-2</c:v>
                  </c:pt>
                  <c:pt idx="10">
                    <c:v>2.8637824638055202E-2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Rockwell!$R$19:$AE$19</c:f>
              <c:numCache>
                <c:formatCode>General</c:formatCode>
                <c:ptCount val="14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60</c:v>
                </c:pt>
                <c:pt idx="6">
                  <c:v>72</c:v>
                </c:pt>
                <c:pt idx="7">
                  <c:v>96</c:v>
                </c:pt>
                <c:pt idx="8">
                  <c:v>120</c:v>
                </c:pt>
                <c:pt idx="9">
                  <c:v>144</c:v>
                </c:pt>
                <c:pt idx="10">
                  <c:v>168</c:v>
                </c:pt>
                <c:pt idx="11">
                  <c:v>192</c:v>
                </c:pt>
                <c:pt idx="12">
                  <c:v>216</c:v>
                </c:pt>
                <c:pt idx="13">
                  <c:v>240</c:v>
                </c:pt>
              </c:numCache>
            </c:numRef>
          </c:xVal>
          <c:yVal>
            <c:numRef>
              <c:f>Rockwell!$R$23:$AE$23</c:f>
              <c:numCache>
                <c:formatCode>General</c:formatCode>
                <c:ptCount val="14"/>
                <c:pt idx="0">
                  <c:v>0</c:v>
                </c:pt>
                <c:pt idx="1">
                  <c:v>-2E-3</c:v>
                </c:pt>
                <c:pt idx="2">
                  <c:v>3.3333333333333301E-3</c:v>
                </c:pt>
                <c:pt idx="3">
                  <c:v>5.4999999999999997E-3</c:v>
                </c:pt>
                <c:pt idx="4">
                  <c:v>7.7499999999999999E-3</c:v>
                </c:pt>
                <c:pt idx="5">
                  <c:v>1.4500000000000001E-2</c:v>
                </c:pt>
                <c:pt idx="6">
                  <c:v>2.8000000000000001E-2</c:v>
                </c:pt>
                <c:pt idx="7">
                  <c:v>2.6333333333333299E-2</c:v>
                </c:pt>
                <c:pt idx="8">
                  <c:v>3.7499999999999999E-2</c:v>
                </c:pt>
                <c:pt idx="9">
                  <c:v>5.6500000000000002E-2</c:v>
                </c:pt>
                <c:pt idx="10">
                  <c:v>4.4249999999999998E-2</c:v>
                </c:pt>
                <c:pt idx="11">
                  <c:v>6.1499999999999999E-2</c:v>
                </c:pt>
                <c:pt idx="12">
                  <c:v>7.1499999999999994E-2</c:v>
                </c:pt>
                <c:pt idx="13">
                  <c:v>5.3999999999999999E-2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532736"/>
        <c:axId val="114534656"/>
      </c:scatterChart>
      <c:valAx>
        <c:axId val="114532736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lang="en-CA" sz="1200"/>
                </a:pPr>
                <a:r>
                  <a:rPr lang="en-US" sz="1200"/>
                  <a:t>Time (h)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CA"/>
            </a:pPr>
            <a:endParaRPr lang="en-US"/>
          </a:p>
        </c:txPr>
        <c:crossAx val="114534656"/>
        <c:crosses val="autoZero"/>
        <c:crossBetween val="midCat"/>
        <c:majorUnit val="24"/>
      </c:valAx>
      <c:valAx>
        <c:axId val="1145346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CA" sz="1200"/>
                </a:pPr>
                <a:r>
                  <a:rPr lang="en-US" sz="1200"/>
                  <a:t>OD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CA" sz="1200"/>
            </a:pPr>
            <a:endParaRPr lang="en-US"/>
          </a:p>
        </c:txPr>
        <c:crossAx val="114532736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lang="en-CA"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6160" y="11362270"/>
            <a:ext cx="40416480" cy="7840133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2320" y="20726400"/>
            <a:ext cx="33284160" cy="934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10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780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F743A69-C367-4D80-A4C4-34BABBB4AB77}" type="datetime1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46475" y="33901063"/>
            <a:ext cx="15055850" cy="1946275"/>
          </a:xfrm>
          <a:prstGeom prst="rect">
            <a:avLst/>
          </a:prstGeom>
        </p:spPr>
        <p:txBody>
          <a:bodyPr/>
          <a:lstStyle>
            <a:lvl1pPr>
              <a:defRPr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0772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3995B26-1C79-407C-9A4D-55AB7516B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9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075" y="1465263"/>
            <a:ext cx="42792650" cy="6096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78075" y="8534400"/>
            <a:ext cx="42792650" cy="24137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780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849D14D-BDFC-4A8A-8AD2-44FB25C057BA}" type="datetime1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46475" y="33901063"/>
            <a:ext cx="15055850" cy="1946275"/>
          </a:xfrm>
          <a:prstGeom prst="rect">
            <a:avLst/>
          </a:prstGeom>
        </p:spPr>
        <p:txBody>
          <a:bodyPr/>
          <a:lstStyle>
            <a:lvl1pPr>
              <a:defRPr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0772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ED8E1BB-F124-4F03-8732-ABFA0995F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9257328" y="7814739"/>
            <a:ext cx="55630442" cy="166437733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65990" y="7814739"/>
            <a:ext cx="166098858" cy="1664377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780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ADB1636-792E-463C-930F-668868F9E8B1}" type="datetime1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46475" y="33901063"/>
            <a:ext cx="15055850" cy="1946275"/>
          </a:xfrm>
          <a:prstGeom prst="rect">
            <a:avLst/>
          </a:prstGeom>
        </p:spPr>
        <p:txBody>
          <a:bodyPr/>
          <a:lstStyle>
            <a:lvl1pPr>
              <a:defRPr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0772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FA66469-9794-45BD-8A66-62E7C6301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0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075" y="1465263"/>
            <a:ext cx="42792650" cy="6096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8075" y="8534400"/>
            <a:ext cx="42792650" cy="24137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780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F375245C-7F79-4657-B597-7EF217ABC2C5}" type="datetime1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46475" y="33901063"/>
            <a:ext cx="15055850" cy="1946275"/>
          </a:xfrm>
          <a:prstGeom prst="rect">
            <a:avLst/>
          </a:prstGeom>
        </p:spPr>
        <p:txBody>
          <a:bodyPr/>
          <a:lstStyle>
            <a:lvl1pPr>
              <a:defRPr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0772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98471FE5-58C5-4FC8-BE37-C7E0B2BB3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3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6028" y="23503469"/>
            <a:ext cx="40416480" cy="7264400"/>
          </a:xfrm>
          <a:prstGeom prst="rect">
            <a:avLst/>
          </a:prstGeom>
        </p:spPr>
        <p:txBody>
          <a:bodyPr anchor="t"/>
          <a:lstStyle>
            <a:lvl1pPr algn="l">
              <a:defRPr sz="21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6028" y="15502472"/>
            <a:ext cx="40416480" cy="800099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403546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0709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2106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6141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780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1813C06B-73A0-4D28-B049-099FCB362756}" type="datetime1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46475" y="33901063"/>
            <a:ext cx="15055850" cy="1946275"/>
          </a:xfrm>
          <a:prstGeom prst="rect">
            <a:avLst/>
          </a:prstGeom>
        </p:spPr>
        <p:txBody>
          <a:bodyPr/>
          <a:lstStyle>
            <a:lvl1pPr>
              <a:defRPr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0772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AF46927-8254-4689-A6DC-AB7847B90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6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075" y="1465263"/>
            <a:ext cx="42792650" cy="6096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65993" y="45516800"/>
            <a:ext cx="110864650" cy="128735669"/>
          </a:xfrm>
          <a:prstGeom prst="rect">
            <a:avLst/>
          </a:prstGeo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023123" y="45516800"/>
            <a:ext cx="110864650" cy="128735669"/>
          </a:xfrm>
          <a:prstGeom prst="rect">
            <a:avLst/>
          </a:prstGeo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3780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94D00C87-D291-4B9C-AEA9-63879065BC27}" type="datetime1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46475" y="33901063"/>
            <a:ext cx="15055850" cy="1946275"/>
          </a:xfrm>
          <a:prstGeom prst="rect">
            <a:avLst/>
          </a:prstGeom>
        </p:spPr>
        <p:txBody>
          <a:bodyPr/>
          <a:lstStyle>
            <a:lvl1pPr>
              <a:defRPr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0772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4F0EF2F-C37D-431A-97E1-05893741B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2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440" y="1464736"/>
            <a:ext cx="42793920" cy="60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7440" y="8187269"/>
            <a:ext cx="21008978" cy="3412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77440" y="11599333"/>
            <a:ext cx="21008978" cy="21073536"/>
          </a:xfrm>
          <a:prstGeom prst="rect">
            <a:avLst/>
          </a:prstGeo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154133" y="8187269"/>
            <a:ext cx="21017230" cy="3412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154133" y="11599333"/>
            <a:ext cx="21017230" cy="21073536"/>
          </a:xfrm>
          <a:prstGeom prst="rect">
            <a:avLst/>
          </a:prstGeo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3780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2913A81-0D3C-487A-BF33-8F85B70B0243}" type="datetime1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46475" y="33901063"/>
            <a:ext cx="15055850" cy="1946275"/>
          </a:xfrm>
          <a:prstGeom prst="rect">
            <a:avLst/>
          </a:prstGeom>
        </p:spPr>
        <p:txBody>
          <a:bodyPr/>
          <a:lstStyle>
            <a:lvl1pPr>
              <a:defRPr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0772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95A66119-3D55-43E2-B8A7-0A84890B6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1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075" y="1465263"/>
            <a:ext cx="42792650" cy="6096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23780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8D0074A-396B-4ACD-8244-C2DFB4719163}" type="datetime1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46475" y="33901063"/>
            <a:ext cx="15055850" cy="1946275"/>
          </a:xfrm>
          <a:prstGeom prst="rect">
            <a:avLst/>
          </a:prstGeom>
        </p:spPr>
        <p:txBody>
          <a:bodyPr/>
          <a:lstStyle>
            <a:lvl1pPr>
              <a:defRPr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0772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75F4FFA-0169-4E14-837C-ABCBDB31E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0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23780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D8161E14-BB90-4695-801C-E1B66BBA4931}" type="datetime1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46475" y="33901063"/>
            <a:ext cx="15055850" cy="1946275"/>
          </a:xfrm>
          <a:prstGeom prst="rect">
            <a:avLst/>
          </a:prstGeom>
        </p:spPr>
        <p:txBody>
          <a:bodyPr/>
          <a:lstStyle>
            <a:lvl1pPr>
              <a:defRPr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0772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F6D303EF-5185-4E54-904F-646DAA476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9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442" y="1456267"/>
            <a:ext cx="15643228" cy="6197600"/>
          </a:xfrm>
          <a:prstGeom prst="rect">
            <a:avLst/>
          </a:prstGeo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0260" y="1456269"/>
            <a:ext cx="26581100" cy="31216603"/>
          </a:xfrm>
          <a:prstGeom prst="rect">
            <a:avLst/>
          </a:prstGeo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77442" y="7653869"/>
            <a:ext cx="15643228" cy="250190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3780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FDF89F6C-CBCE-4B57-B2EB-C509ADAC332B}" type="datetime1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46475" y="33901063"/>
            <a:ext cx="15055850" cy="1946275"/>
          </a:xfrm>
          <a:prstGeom prst="rect">
            <a:avLst/>
          </a:prstGeom>
        </p:spPr>
        <p:txBody>
          <a:bodyPr/>
          <a:lstStyle>
            <a:lvl1pPr>
              <a:defRPr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0772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FCD352B-FDCB-44A8-B6AC-90769239D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0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9898" y="25603200"/>
            <a:ext cx="28529280" cy="3022603"/>
          </a:xfrm>
          <a:prstGeom prst="rect">
            <a:avLst/>
          </a:prstGeo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19898" y="3268133"/>
            <a:ext cx="28529280" cy="219456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6800"/>
            </a:lvl1pPr>
            <a:lvl2pPr marL="2403546" indent="0">
              <a:buNone/>
              <a:defRPr sz="14700"/>
            </a:lvl2pPr>
            <a:lvl3pPr marL="4807092" indent="0">
              <a:buNone/>
              <a:defRPr sz="12600"/>
            </a:lvl3pPr>
            <a:lvl4pPr marL="7210638" indent="0">
              <a:buNone/>
              <a:defRPr sz="10500"/>
            </a:lvl4pPr>
            <a:lvl5pPr marL="9614184" indent="0">
              <a:buNone/>
              <a:defRPr sz="10500"/>
            </a:lvl5pPr>
            <a:lvl6pPr marL="12017731" indent="0">
              <a:buNone/>
              <a:defRPr sz="10500"/>
            </a:lvl6pPr>
            <a:lvl7pPr marL="14421277" indent="0">
              <a:buNone/>
              <a:defRPr sz="10500"/>
            </a:lvl7pPr>
            <a:lvl8pPr marL="16824823" indent="0">
              <a:buNone/>
              <a:defRPr sz="10500"/>
            </a:lvl8pPr>
            <a:lvl9pPr marL="19228369" indent="0">
              <a:buNone/>
              <a:defRPr sz="10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9898" y="28625803"/>
            <a:ext cx="28529280" cy="42925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3780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329391D-76F6-4B19-801A-0F5C31C8B7EB}" type="datetime1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46475" y="33901063"/>
            <a:ext cx="15055850" cy="1946275"/>
          </a:xfrm>
          <a:prstGeom prst="rect">
            <a:avLst/>
          </a:prstGeom>
        </p:spPr>
        <p:txBody>
          <a:bodyPr/>
          <a:lstStyle>
            <a:lvl1pPr>
              <a:defRPr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077275" y="33901063"/>
            <a:ext cx="11093450" cy="1946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BE2EC22-5795-4679-AA7A-E83B0C6C8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5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47548800" cy="36576000"/>
          </a:xfrm>
          <a:prstGeom prst="rect">
            <a:avLst/>
          </a:prstGeom>
          <a:solidFill>
            <a:srgbClr val="205595">
              <a:alpha val="98000"/>
            </a:srgbClr>
          </a:solidFill>
        </p:spPr>
        <p:txBody>
          <a:bodyPr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pic>
        <p:nvPicPr>
          <p:cNvPr id="1027" name="Picture 4" descr="bcn-corne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743238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3581400"/>
            <a:ext cx="47548800" cy="1588"/>
          </a:xfrm>
          <a:prstGeom prst="line">
            <a:avLst/>
          </a:prstGeom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ctr" defTabSz="2403475" rtl="0" eaLnBrk="0" fontAlgn="base" hangingPunct="0">
        <a:spcBef>
          <a:spcPct val="0"/>
        </a:spcBef>
        <a:spcAft>
          <a:spcPct val="0"/>
        </a:spcAft>
        <a:defRPr sz="231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2403475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2403475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2403475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2403475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2403475" rtl="0" fontAlgn="base">
        <a:spcBef>
          <a:spcPct val="0"/>
        </a:spcBef>
        <a:spcAft>
          <a:spcPct val="0"/>
        </a:spcAft>
        <a:defRPr sz="23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2403475" rtl="0" fontAlgn="base">
        <a:spcBef>
          <a:spcPct val="0"/>
        </a:spcBef>
        <a:spcAft>
          <a:spcPct val="0"/>
        </a:spcAft>
        <a:defRPr sz="23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2403475" rtl="0" fontAlgn="base">
        <a:spcBef>
          <a:spcPct val="0"/>
        </a:spcBef>
        <a:spcAft>
          <a:spcPct val="0"/>
        </a:spcAft>
        <a:defRPr sz="23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2403475" rtl="0" fontAlgn="base">
        <a:spcBef>
          <a:spcPct val="0"/>
        </a:spcBef>
        <a:spcAft>
          <a:spcPct val="0"/>
        </a:spcAft>
        <a:defRPr sz="23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1801813" indent="-1801813" algn="l" defTabSz="2403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905250" indent="-1501775" algn="l" defTabSz="2403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2pPr>
      <a:lvl3pPr marL="6008688" indent="-1201738" algn="l" defTabSz="2403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3pPr>
      <a:lvl4pPr marL="8412163" indent="-1201738" algn="l" defTabSz="2403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5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10815638" indent="-1201738" algn="l" defTabSz="2403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5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13219504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5"/>
          <p:cNvSpPr txBox="1">
            <a:spLocks noChangeArrowheads="1"/>
          </p:cNvSpPr>
          <p:nvPr/>
        </p:nvSpPr>
        <p:spPr bwMode="auto">
          <a:xfrm>
            <a:off x="24231600" y="6081713"/>
            <a:ext cx="10896600" cy="2965608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0" tIns="457200" rIns="457200" bIns="457200"/>
          <a:lstStyle>
            <a:lvl1pPr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2800" dirty="0">
              <a:cs typeface="Arial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026900" y="0"/>
            <a:ext cx="31788101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64008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CA" sz="6600" b="1" dirty="0" smtClean="0"/>
              <a:t>Optimizing biopolymer production by microorganisms using C1 substrates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4000" dirty="0" smtClean="0">
                <a:solidFill>
                  <a:schemeClr val="bg1"/>
                </a:solidFill>
                <a:cs typeface="Arial" charset="0"/>
              </a:rPr>
              <a:t>*Catherine </a:t>
            </a:r>
            <a:r>
              <a:rPr lang="en-US" altLang="en-US" sz="4000" dirty="0" err="1" smtClean="0">
                <a:solidFill>
                  <a:schemeClr val="bg1"/>
                </a:solidFill>
                <a:cs typeface="Arial" charset="0"/>
              </a:rPr>
              <a:t>Tays</a:t>
            </a:r>
            <a:r>
              <a:rPr lang="en-US" altLang="en-US" sz="4000" dirty="0" smtClean="0">
                <a:solidFill>
                  <a:schemeClr val="bg1"/>
                </a:solidFill>
                <a:cs typeface="Arial" charset="0"/>
              </a:rPr>
              <a:t>, Albert Remus </a:t>
            </a:r>
            <a:r>
              <a:rPr lang="en-US" altLang="en-US" sz="4000" dirty="0" err="1" smtClean="0">
                <a:solidFill>
                  <a:schemeClr val="bg1"/>
                </a:solidFill>
                <a:cs typeface="Arial" charset="0"/>
              </a:rPr>
              <a:t>Rosana</a:t>
            </a:r>
            <a:r>
              <a:rPr lang="en-US" altLang="en-US" sz="4000" dirty="0" smtClean="0">
                <a:solidFill>
                  <a:schemeClr val="bg1"/>
                </a:solidFill>
                <a:cs typeface="Arial" charset="0"/>
              </a:rPr>
              <a:t>, Dominic </a:t>
            </a:r>
            <a:r>
              <a:rPr lang="en-US" altLang="en-US" sz="4000" dirty="0" err="1" smtClean="0">
                <a:solidFill>
                  <a:schemeClr val="bg1"/>
                </a:solidFill>
                <a:cs typeface="Arial" charset="0"/>
              </a:rPr>
              <a:t>Sauvageau</a:t>
            </a:r>
            <a:r>
              <a:rPr lang="en-US" altLang="en-US" sz="4000" dirty="0" smtClean="0">
                <a:solidFill>
                  <a:schemeClr val="bg1"/>
                </a:solidFill>
                <a:cs typeface="Arial" charset="0"/>
              </a:rPr>
              <a:t>, &amp; Lisa Stein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600" dirty="0" smtClean="0">
                <a:solidFill>
                  <a:schemeClr val="bg1"/>
                </a:solidFill>
                <a:cs typeface="Arial" charset="0"/>
              </a:rPr>
              <a:t>University of Alberta, Edmonton AB, Canada</a:t>
            </a:r>
            <a:endParaRPr lang="en-AU" altLang="en-US" sz="2600" dirty="0">
              <a:solidFill>
                <a:schemeClr val="bg1"/>
              </a:solidFill>
              <a:latin typeface="Calibri" charset="0"/>
            </a:endParaRPr>
          </a:p>
          <a:p>
            <a:pPr eaLnBrk="1" hangingPunct="1">
              <a:spcBef>
                <a:spcPts val="1200"/>
              </a:spcBef>
            </a:pPr>
            <a:endParaRPr lang="en-AU" altLang="en-US" sz="2600" dirty="0">
              <a:solidFill>
                <a:schemeClr val="bg1"/>
              </a:solidFill>
              <a:latin typeface="Calibri" charset="0"/>
            </a:endParaRPr>
          </a:p>
          <a:p>
            <a:pPr eaLnBrk="1" hangingPunct="1">
              <a:spcBef>
                <a:spcPts val="1200"/>
              </a:spcBef>
            </a:pPr>
            <a:endParaRPr lang="en-AU" altLang="en-US" sz="4000" dirty="0">
              <a:solidFill>
                <a:schemeClr val="bg1"/>
              </a:solidFill>
              <a:latin typeface="Calibri" charset="0"/>
            </a:endParaRPr>
          </a:p>
          <a:p>
            <a:pPr eaLnBrk="1" hangingPunct="1">
              <a:spcBef>
                <a:spcPts val="1200"/>
              </a:spcBef>
            </a:pPr>
            <a:endParaRPr lang="en-AU" altLang="en-US" sz="4000" dirty="0">
              <a:solidFill>
                <a:schemeClr val="bg1"/>
              </a:solidFill>
              <a:latin typeface="Calibri" charset="0"/>
            </a:endParaRPr>
          </a:p>
        </p:txBody>
      </p:sp>
      <p:pic>
        <p:nvPicPr>
          <p:cNvPr id="13315" name="Picture 42" descr="UA1TXT2-W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0" y="914400"/>
            <a:ext cx="34512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35"/>
          <p:cNvSpPr txBox="1">
            <a:spLocks noChangeArrowheads="1"/>
          </p:cNvSpPr>
          <p:nvPr/>
        </p:nvSpPr>
        <p:spPr bwMode="auto">
          <a:xfrm>
            <a:off x="685800" y="6081713"/>
            <a:ext cx="22682200" cy="1373028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0" tIns="457200" rIns="457200" bIns="457200"/>
          <a:lstStyle>
            <a:lvl1pPr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2800" dirty="0">
              <a:cs typeface="Arial" charset="0"/>
            </a:endParaRPr>
          </a:p>
        </p:txBody>
      </p:sp>
      <p:sp>
        <p:nvSpPr>
          <p:cNvPr id="13318" name="TextBox 35"/>
          <p:cNvSpPr txBox="1">
            <a:spLocks noChangeArrowheads="1"/>
          </p:cNvSpPr>
          <p:nvPr/>
        </p:nvSpPr>
        <p:spPr bwMode="auto">
          <a:xfrm>
            <a:off x="685800" y="4419600"/>
            <a:ext cx="22682200" cy="1662113"/>
          </a:xfrm>
          <a:prstGeom prst="rect">
            <a:avLst/>
          </a:prstGeom>
          <a:solidFill>
            <a:srgbClr val="1C216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lIns="457200" tIns="457200" rIns="457200" bIns="457200">
            <a:spAutoFit/>
          </a:bodyPr>
          <a:lstStyle>
            <a:lvl1pPr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4800" b="1" dirty="0" smtClean="0">
                <a:solidFill>
                  <a:schemeClr val="bg1"/>
                </a:solidFill>
                <a:cs typeface="Arial" charset="0"/>
              </a:rPr>
              <a:t>Background</a:t>
            </a:r>
            <a:endParaRPr lang="en-US" altLang="en-US" sz="4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319" name="TextBox 23"/>
          <p:cNvSpPr txBox="1">
            <a:spLocks noChangeArrowheads="1"/>
          </p:cNvSpPr>
          <p:nvPr/>
        </p:nvSpPr>
        <p:spPr bwMode="auto">
          <a:xfrm>
            <a:off x="1219200" y="6553200"/>
            <a:ext cx="21412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800" dirty="0" smtClean="0">
                <a:solidFill>
                  <a:srgbClr val="FFFFFF"/>
                </a:solidFill>
                <a:cs typeface="Arial" charset="0"/>
              </a:rPr>
              <a:t>ON METHANOTROPHS, PHB, SELF-CYCLING FERMENTATION, AND WHY YOU SHOULD CARE: </a:t>
            </a:r>
            <a:endParaRPr lang="en-US" altLang="en-US" sz="2800" dirty="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13322" name="Group 48"/>
          <p:cNvGrpSpPr>
            <a:grpSpLocks/>
          </p:cNvGrpSpPr>
          <p:nvPr/>
        </p:nvGrpSpPr>
        <p:grpSpPr bwMode="auto">
          <a:xfrm>
            <a:off x="12453938" y="20726400"/>
            <a:ext cx="10896600" cy="15011400"/>
            <a:chOff x="12471400" y="20878801"/>
            <a:chExt cx="10896600" cy="15011399"/>
          </a:xfrm>
        </p:grpSpPr>
        <p:sp>
          <p:nvSpPr>
            <p:cNvPr id="13341" name="TextBox 35"/>
            <p:cNvSpPr txBox="1">
              <a:spLocks noChangeArrowheads="1"/>
            </p:cNvSpPr>
            <p:nvPr/>
          </p:nvSpPr>
          <p:spPr bwMode="auto">
            <a:xfrm>
              <a:off x="12471400" y="20878801"/>
              <a:ext cx="10896600" cy="15011399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0" tIns="457200" rIns="457200" bIns="457200"/>
            <a:lstStyle>
              <a:lvl1pPr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endParaRPr lang="en-US" altLang="en-US" sz="2800">
                <a:cs typeface="Arial" charset="0"/>
              </a:endParaRPr>
            </a:p>
          </p:txBody>
        </p:sp>
        <p:sp>
          <p:nvSpPr>
            <p:cNvPr id="13342" name="TextBox 35"/>
            <p:cNvSpPr txBox="1">
              <a:spLocks noChangeArrowheads="1"/>
            </p:cNvSpPr>
            <p:nvPr/>
          </p:nvSpPr>
          <p:spPr bwMode="auto">
            <a:xfrm>
              <a:off x="12471400" y="20878801"/>
              <a:ext cx="10896600" cy="1661993"/>
            </a:xfrm>
            <a:prstGeom prst="rect">
              <a:avLst/>
            </a:prstGeom>
            <a:solidFill>
              <a:srgbClr val="1C216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457200" tIns="457200" rIns="457200" bIns="457200">
              <a:spAutoFit/>
            </a:bodyPr>
            <a:lstStyle>
              <a:lvl1pPr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4800" b="1" dirty="0" err="1" smtClean="0">
                  <a:solidFill>
                    <a:schemeClr val="bg1"/>
                  </a:solidFill>
                  <a:cs typeface="Arial" charset="0"/>
                </a:rPr>
                <a:t>TerraVerdae</a:t>
              </a:r>
              <a:r>
                <a:rPr lang="en-US" altLang="en-US" sz="4800" b="1" dirty="0" smtClean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4800" b="1" dirty="0" err="1" smtClean="0">
                  <a:solidFill>
                    <a:schemeClr val="bg1"/>
                  </a:solidFill>
                  <a:cs typeface="Arial" charset="0"/>
                </a:rPr>
                <a:t>Bioworks</a:t>
              </a:r>
              <a:endParaRPr lang="en-US" altLang="en-US" sz="48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3343" name="TextBox 40"/>
            <p:cNvSpPr txBox="1">
              <a:spLocks noChangeArrowheads="1"/>
            </p:cNvSpPr>
            <p:nvPr/>
          </p:nvSpPr>
          <p:spPr bwMode="auto">
            <a:xfrm>
              <a:off x="13004800" y="23012399"/>
              <a:ext cx="9753600" cy="7924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INDUSTRIAL RELEVANCE AND PARTNERSHIP</a:t>
              </a:r>
              <a:endParaRPr lang="en-US" altLang="en-US" sz="2800" dirty="0">
                <a:solidFill>
                  <a:srgbClr val="F2F2F2"/>
                </a:solidFill>
                <a:cs typeface="Arial" charset="0"/>
              </a:endParaRPr>
            </a:p>
            <a:p>
              <a:pPr eaLnBrk="1" hangingPunct="1">
                <a:lnSpc>
                  <a:spcPct val="120000"/>
                </a:lnSpc>
              </a:pPr>
              <a:endParaRPr lang="en-US" altLang="en-US" sz="2800" dirty="0" smtClean="0">
                <a:solidFill>
                  <a:srgbClr val="F2F2F2"/>
                </a:solidFill>
                <a:cs typeface="Arial" charset="0"/>
              </a:endParaRPr>
            </a:p>
            <a:p>
              <a:pPr eaLnBrk="1" hangingPunct="1">
                <a:lnSpc>
                  <a:spcPct val="120000"/>
                </a:lnSpc>
              </a:pPr>
              <a:endParaRPr lang="en-US" altLang="en-US" sz="2800" dirty="0">
                <a:solidFill>
                  <a:srgbClr val="F2F2F2"/>
                </a:solidFill>
                <a:cs typeface="Arial" charset="0"/>
              </a:endParaRPr>
            </a:p>
            <a:p>
              <a:pPr eaLnBrk="1" hangingPunct="1">
                <a:lnSpc>
                  <a:spcPct val="120000"/>
                </a:lnSpc>
              </a:pPr>
              <a:endParaRPr lang="en-US" altLang="en-US" sz="2800" dirty="0" smtClean="0">
                <a:solidFill>
                  <a:srgbClr val="F2F2F2"/>
                </a:solidFill>
                <a:cs typeface="Arial" charset="0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As well as being a true integration of microbiology and chemical engineering, this project demonstrates a direct applicability to industry and businesses who would harness the technology and methodology being researched.</a:t>
              </a:r>
            </a:p>
            <a:p>
              <a:pPr eaLnBrk="1" hangingPunct="1">
                <a:lnSpc>
                  <a:spcPct val="120000"/>
                </a:lnSpc>
              </a:pPr>
              <a:endParaRPr lang="en-US" altLang="en-US" sz="2800" dirty="0">
                <a:solidFill>
                  <a:srgbClr val="F2F2F2"/>
                </a:solidFill>
                <a:cs typeface="Arial" charset="0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n-US" altLang="en-US" sz="2800" dirty="0" err="1" smtClean="0">
                  <a:solidFill>
                    <a:srgbClr val="F2F2F2"/>
                  </a:solidFill>
                  <a:cs typeface="Arial" charset="0"/>
                </a:rPr>
                <a:t>TerraVerdae</a:t>
              </a: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 </a:t>
              </a:r>
              <a:r>
                <a:rPr lang="en-US" altLang="en-US" sz="2800" dirty="0" err="1" smtClean="0">
                  <a:solidFill>
                    <a:srgbClr val="F2F2F2"/>
                  </a:solidFill>
                  <a:cs typeface="Arial" charset="0"/>
                </a:rPr>
                <a:t>BioWorks</a:t>
              </a: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 is one such business; </a:t>
              </a:r>
              <a:r>
                <a:rPr lang="en-CA" sz="2800" dirty="0">
                  <a:solidFill>
                    <a:srgbClr val="F2F2F2"/>
                  </a:solidFill>
                  <a:cs typeface="Arial" charset="0"/>
                </a:rPr>
                <a:t>a company that seeks alternatives to fossil fuel-derived products through development of </a:t>
              </a:r>
              <a:r>
                <a:rPr lang="en-CA" sz="2800" dirty="0" err="1">
                  <a:solidFill>
                    <a:srgbClr val="F2F2F2"/>
                  </a:solidFill>
                  <a:cs typeface="Arial" charset="0"/>
                </a:rPr>
                <a:t>bioplastics</a:t>
              </a:r>
              <a:r>
                <a:rPr lang="en-CA" sz="2800" dirty="0">
                  <a:solidFill>
                    <a:srgbClr val="F2F2F2"/>
                  </a:solidFill>
                  <a:cs typeface="Arial" charset="0"/>
                </a:rPr>
                <a:t> and bio-chemicals. </a:t>
              </a:r>
              <a:r>
                <a:rPr lang="en-US" sz="2800" dirty="0">
                  <a:solidFill>
                    <a:srgbClr val="F2F2F2"/>
                  </a:solidFill>
                  <a:cs typeface="Arial" charset="0"/>
                </a:rPr>
                <a:t>T</a:t>
              </a: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he development of PHB-producing and -harvesting technologies is </a:t>
              </a:r>
              <a:r>
                <a:rPr lang="en-US" altLang="en-US" sz="2800" dirty="0">
                  <a:solidFill>
                    <a:srgbClr val="F2F2F2"/>
                  </a:solidFill>
                  <a:cs typeface="Arial" charset="0"/>
                </a:rPr>
                <a:t>currently being completed with </a:t>
              </a: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their collaboration. </a:t>
              </a:r>
              <a:endParaRPr lang="en-US" altLang="en-US" sz="2800" dirty="0">
                <a:solidFill>
                  <a:srgbClr val="F2F2F2"/>
                </a:solidFill>
                <a:cs typeface="Arial" charset="0"/>
              </a:endParaRPr>
            </a:p>
          </p:txBody>
        </p:sp>
      </p:grpSp>
      <p:grpSp>
        <p:nvGrpSpPr>
          <p:cNvPr id="13323" name="Group 49"/>
          <p:cNvGrpSpPr>
            <a:grpSpLocks/>
          </p:cNvGrpSpPr>
          <p:nvPr/>
        </p:nvGrpSpPr>
        <p:grpSpPr bwMode="auto">
          <a:xfrm>
            <a:off x="685800" y="20726400"/>
            <a:ext cx="10896600" cy="15011400"/>
            <a:chOff x="685800" y="20878801"/>
            <a:chExt cx="10896600" cy="15011399"/>
          </a:xfrm>
        </p:grpSpPr>
        <p:sp>
          <p:nvSpPr>
            <p:cNvPr id="13337" name="TextBox 35"/>
            <p:cNvSpPr txBox="1">
              <a:spLocks noChangeArrowheads="1"/>
            </p:cNvSpPr>
            <p:nvPr/>
          </p:nvSpPr>
          <p:spPr bwMode="auto">
            <a:xfrm>
              <a:off x="685800" y="20878801"/>
              <a:ext cx="10896600" cy="15011399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0" tIns="457200" rIns="457200" bIns="457200"/>
            <a:lstStyle>
              <a:lvl1pPr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endParaRPr lang="en-US" altLang="en-US" sz="2800">
                <a:cs typeface="Arial" charset="0"/>
              </a:endParaRPr>
            </a:p>
          </p:txBody>
        </p:sp>
        <p:sp>
          <p:nvSpPr>
            <p:cNvPr id="13338" name="TextBox 35"/>
            <p:cNvSpPr txBox="1">
              <a:spLocks noChangeArrowheads="1"/>
            </p:cNvSpPr>
            <p:nvPr/>
          </p:nvSpPr>
          <p:spPr bwMode="auto">
            <a:xfrm>
              <a:off x="685800" y="20878801"/>
              <a:ext cx="10896600" cy="1661993"/>
            </a:xfrm>
            <a:prstGeom prst="rect">
              <a:avLst/>
            </a:prstGeom>
            <a:solidFill>
              <a:srgbClr val="1C216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457200" tIns="457200" rIns="457200" bIns="457200">
              <a:spAutoFit/>
            </a:bodyPr>
            <a:lstStyle>
              <a:lvl1pPr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4800" b="1" dirty="0" smtClean="0">
                  <a:solidFill>
                    <a:schemeClr val="bg1"/>
                  </a:solidFill>
                  <a:cs typeface="Arial" charset="0"/>
                </a:rPr>
                <a:t>Goals and Methods</a:t>
              </a:r>
              <a:endParaRPr lang="en-US" altLang="en-US" sz="4800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2" name="TextBox 46"/>
            <p:cNvSpPr txBox="1">
              <a:spLocks noChangeArrowheads="1"/>
            </p:cNvSpPr>
            <p:nvPr/>
          </p:nvSpPr>
          <p:spPr bwMode="auto">
            <a:xfrm>
              <a:off x="1219200" y="23012400"/>
              <a:ext cx="9753600" cy="12268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OPTIMIZATION OF BIOPOLYMER </a:t>
              </a:r>
              <a:r>
                <a:rPr lang="en-US" altLang="en-US" sz="2800" dirty="0">
                  <a:solidFill>
                    <a:srgbClr val="F2F2F2"/>
                  </a:solidFill>
                  <a:cs typeface="Arial" charset="0"/>
                </a:rPr>
                <a:t>PRODUCTION THROUGH </a:t>
              </a: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INTEGRATION OF  </a:t>
              </a:r>
              <a:r>
                <a:rPr lang="en-US" altLang="en-US" sz="2800" dirty="0">
                  <a:solidFill>
                    <a:srgbClr val="F2F2F2"/>
                  </a:solidFill>
                  <a:cs typeface="Arial" charset="0"/>
                </a:rPr>
                <a:t>BIOLOGY AND ENGINEERING</a:t>
              </a:r>
            </a:p>
            <a:p>
              <a:pPr eaLnBrk="1" hangingPunct="1">
                <a:lnSpc>
                  <a:spcPct val="120000"/>
                </a:lnSpc>
              </a:pPr>
              <a:endParaRPr lang="en-US" altLang="en-US" sz="2800" dirty="0" smtClean="0">
                <a:solidFill>
                  <a:srgbClr val="F2F2F2"/>
                </a:solidFill>
                <a:cs typeface="Arial" charset="0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n-CA" sz="2800" dirty="0">
                  <a:solidFill>
                    <a:srgbClr val="F2F2F2"/>
                  </a:solidFill>
                  <a:cs typeface="Arial" charset="0"/>
                </a:rPr>
                <a:t>Essentially, this research requires working at the interface of two different disciplines: biological sciences and chemical engineering, involving the analysis of the cellular regulation and pathways involved in producing PHB in</a:t>
              </a:r>
              <a:r>
                <a:rPr lang="en-CA" sz="2800" dirty="0" smtClean="0">
                  <a:solidFill>
                    <a:srgbClr val="F2F2F2"/>
                  </a:solidFill>
                  <a:cs typeface="Arial" charset="0"/>
                </a:rPr>
                <a:t> </a:t>
              </a:r>
              <a:r>
                <a:rPr lang="en-CA" sz="2800" dirty="0" err="1" smtClean="0">
                  <a:solidFill>
                    <a:srgbClr val="F2F2F2"/>
                  </a:solidFill>
                  <a:cs typeface="Arial" charset="0"/>
                </a:rPr>
                <a:t>alphaproteobacterial</a:t>
              </a:r>
              <a:r>
                <a:rPr lang="en-CA" sz="2800" dirty="0" smtClean="0">
                  <a:solidFill>
                    <a:srgbClr val="F2F2F2"/>
                  </a:solidFill>
                  <a:cs typeface="Arial" charset="0"/>
                </a:rPr>
                <a:t> </a:t>
              </a:r>
              <a:r>
                <a:rPr lang="en-CA" sz="2800" dirty="0" err="1">
                  <a:solidFill>
                    <a:srgbClr val="F2F2F2"/>
                  </a:solidFill>
                  <a:cs typeface="Arial" charset="0"/>
                </a:rPr>
                <a:t>methanotrophs</a:t>
              </a:r>
              <a:r>
                <a:rPr lang="en-CA" sz="2800" dirty="0">
                  <a:solidFill>
                    <a:srgbClr val="F2F2F2"/>
                  </a:solidFill>
                  <a:cs typeface="Arial" charset="0"/>
                </a:rPr>
                <a:t> as well as the development of processing strategies to optimize this production</a:t>
              </a:r>
              <a:r>
                <a:rPr lang="en-CA" sz="2800" dirty="0" smtClean="0">
                  <a:solidFill>
                    <a:srgbClr val="F2F2F2"/>
                  </a:solidFill>
                  <a:cs typeface="Arial" charset="0"/>
                </a:rPr>
                <a:t>.</a:t>
              </a:r>
            </a:p>
            <a:p>
              <a:pPr eaLnBrk="1" hangingPunct="1">
                <a:lnSpc>
                  <a:spcPct val="120000"/>
                </a:lnSpc>
              </a:pPr>
              <a:endParaRPr lang="en-CA" sz="2800" dirty="0">
                <a:solidFill>
                  <a:srgbClr val="F2F2F2"/>
                </a:solidFill>
                <a:cs typeface="Arial" charset="0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The </a:t>
              </a:r>
              <a:r>
                <a:rPr lang="en-CA" sz="2800" dirty="0" err="1" smtClean="0">
                  <a:solidFill>
                    <a:srgbClr val="F2F2F2"/>
                  </a:solidFill>
                  <a:cs typeface="Arial" charset="0"/>
                </a:rPr>
                <a:t>alphaproteobacterial</a:t>
              </a:r>
              <a:r>
                <a:rPr lang="en-CA" sz="2800" dirty="0" smtClean="0">
                  <a:solidFill>
                    <a:srgbClr val="F2F2F2"/>
                  </a:solidFill>
                  <a:cs typeface="Arial" charset="0"/>
                </a:rPr>
                <a:t> </a:t>
              </a:r>
              <a:r>
                <a:rPr lang="en-US" altLang="en-US" sz="2800" dirty="0" err="1" smtClean="0">
                  <a:solidFill>
                    <a:srgbClr val="F2F2F2"/>
                  </a:solidFill>
                  <a:cs typeface="Arial" charset="0"/>
                </a:rPr>
                <a:t>methanotrophs</a:t>
              </a: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 </a:t>
              </a:r>
              <a:r>
                <a:rPr lang="en-US" altLang="en-US" sz="2800" dirty="0">
                  <a:solidFill>
                    <a:srgbClr val="F2F2F2"/>
                  </a:solidFill>
                  <a:cs typeface="Arial" charset="0"/>
                </a:rPr>
                <a:t>chosen for this project are </a:t>
              </a:r>
              <a:r>
                <a:rPr lang="en-US" altLang="en-US" sz="2800" i="1" dirty="0" err="1">
                  <a:solidFill>
                    <a:srgbClr val="F2F2F2"/>
                  </a:solidFill>
                  <a:cs typeface="Arial" charset="0"/>
                </a:rPr>
                <a:t>Methylosinus</a:t>
              </a:r>
              <a:r>
                <a:rPr lang="en-US" altLang="en-US" sz="2800" i="1" dirty="0">
                  <a:solidFill>
                    <a:srgbClr val="F2F2F2"/>
                  </a:solidFill>
                  <a:cs typeface="Arial" charset="0"/>
                </a:rPr>
                <a:t> </a:t>
              </a:r>
              <a:r>
                <a:rPr lang="en-US" altLang="en-US" sz="2800" i="1" dirty="0" err="1">
                  <a:solidFill>
                    <a:srgbClr val="F2F2F2"/>
                  </a:solidFill>
                  <a:cs typeface="Arial" charset="0"/>
                </a:rPr>
                <a:t>trichosporium</a:t>
              </a: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 strain OB3b </a:t>
              </a:r>
              <a:r>
                <a:rPr lang="en-US" altLang="en-US" sz="2800" dirty="0">
                  <a:solidFill>
                    <a:srgbClr val="F2F2F2"/>
                  </a:solidFill>
                  <a:cs typeface="Arial" charset="0"/>
                </a:rPr>
                <a:t>and </a:t>
              </a:r>
              <a:r>
                <a:rPr lang="en-US" altLang="en-US" sz="2800" i="1" dirty="0" err="1">
                  <a:solidFill>
                    <a:srgbClr val="F2F2F2"/>
                  </a:solidFill>
                  <a:cs typeface="Arial" charset="0"/>
                </a:rPr>
                <a:t>Methyocystis</a:t>
              </a:r>
              <a:r>
                <a:rPr lang="en-US" altLang="en-US" sz="2800" dirty="0">
                  <a:solidFill>
                    <a:srgbClr val="F2F2F2"/>
                  </a:solidFill>
                  <a:cs typeface="Arial" charset="0"/>
                </a:rPr>
                <a:t> sp.</a:t>
              </a: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 strain </a:t>
              </a:r>
              <a:r>
                <a:rPr lang="en-US" altLang="en-US" sz="2800" dirty="0">
                  <a:solidFill>
                    <a:srgbClr val="F2F2F2"/>
                  </a:solidFill>
                  <a:cs typeface="Arial" charset="0"/>
                </a:rPr>
                <a:t>Rockwell.</a:t>
              </a: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 </a:t>
              </a:r>
              <a:r>
                <a:rPr lang="en-US" altLang="en-US" sz="2800" i="1" dirty="0" smtClean="0">
                  <a:solidFill>
                    <a:srgbClr val="F2F2F2"/>
                  </a:solidFill>
                  <a:cs typeface="Arial" charset="0"/>
                </a:rPr>
                <a:t>M. </a:t>
              </a:r>
              <a:r>
                <a:rPr lang="en-US" altLang="en-US" sz="2800" i="1" dirty="0" err="1" smtClean="0">
                  <a:solidFill>
                    <a:srgbClr val="F2F2F2"/>
                  </a:solidFill>
                  <a:cs typeface="Arial" charset="0"/>
                </a:rPr>
                <a:t>trichosporium</a:t>
              </a:r>
              <a:r>
                <a:rPr lang="en-US" altLang="en-US" sz="2800" i="1" dirty="0" smtClean="0">
                  <a:solidFill>
                    <a:srgbClr val="F2F2F2"/>
                  </a:solidFill>
                  <a:cs typeface="Arial" charset="0"/>
                </a:rPr>
                <a:t> </a:t>
              </a: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OB3b </a:t>
              </a:r>
              <a:r>
                <a:rPr lang="en-US" altLang="en-US" sz="2800" dirty="0">
                  <a:solidFill>
                    <a:srgbClr val="F2F2F2"/>
                  </a:solidFill>
                  <a:cs typeface="Arial" charset="0"/>
                </a:rPr>
                <a:t>is a well-studied model </a:t>
              </a:r>
              <a:r>
                <a:rPr lang="en-US" altLang="en-US" sz="2800" dirty="0" err="1" smtClean="0">
                  <a:solidFill>
                    <a:srgbClr val="F2F2F2"/>
                  </a:solidFill>
                  <a:cs typeface="Arial" charset="0"/>
                </a:rPr>
                <a:t>methanotroph</a:t>
              </a: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 while </a:t>
              </a:r>
              <a:r>
                <a:rPr lang="en-US" altLang="en-US" sz="2800" i="1" dirty="0" err="1" smtClean="0">
                  <a:solidFill>
                    <a:srgbClr val="F2F2F2"/>
                  </a:solidFill>
                  <a:cs typeface="Arial" charset="0"/>
                </a:rPr>
                <a:t>Methylocystis</a:t>
              </a:r>
              <a:r>
                <a:rPr lang="en-US" altLang="en-US" sz="2800" i="1" dirty="0" smtClean="0">
                  <a:solidFill>
                    <a:srgbClr val="F2F2F2"/>
                  </a:solidFill>
                  <a:cs typeface="Arial" charset="0"/>
                </a:rPr>
                <a:t> </a:t>
              </a: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sp. Rockwell </a:t>
              </a:r>
              <a:r>
                <a:rPr lang="en-US" altLang="en-US" sz="2800" dirty="0">
                  <a:solidFill>
                    <a:srgbClr val="F2F2F2"/>
                  </a:solidFill>
                  <a:cs typeface="Arial" charset="0"/>
                </a:rPr>
                <a:t>is an as-of-yet unexplored </a:t>
              </a: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strain. </a:t>
              </a:r>
            </a:p>
            <a:p>
              <a:pPr eaLnBrk="1" hangingPunct="1">
                <a:lnSpc>
                  <a:spcPct val="120000"/>
                </a:lnSpc>
              </a:pPr>
              <a:endParaRPr lang="en-US" altLang="en-US" sz="2800" dirty="0">
                <a:solidFill>
                  <a:srgbClr val="F2F2F2"/>
                </a:solidFill>
                <a:cs typeface="Arial" charset="0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n-US" altLang="en-US" sz="2800" dirty="0" smtClean="0">
                  <a:solidFill>
                    <a:srgbClr val="F2F2F2"/>
                  </a:solidFill>
                  <a:cs typeface="Arial" charset="0"/>
                </a:rPr>
                <a:t>PHB production will later be optimized by incorporating the strategies of self-cycling fermentation, exploiting pathways leading to PHB, and experimentation with more efficient methods of PHB extraction. </a:t>
              </a:r>
            </a:p>
            <a:p>
              <a:pPr eaLnBrk="1" hangingPunct="1">
                <a:lnSpc>
                  <a:spcPct val="120000"/>
                </a:lnSpc>
              </a:pPr>
              <a:endParaRPr lang="en-US" altLang="en-US" sz="2800" dirty="0">
                <a:solidFill>
                  <a:srgbClr val="F2F2F2"/>
                </a:solidFill>
                <a:cs typeface="Arial" charset="0"/>
              </a:endParaRPr>
            </a:p>
            <a:p>
              <a:pPr eaLnBrk="1" hangingPunct="1">
                <a:lnSpc>
                  <a:spcPct val="120000"/>
                </a:lnSpc>
              </a:pPr>
              <a:endParaRPr lang="en-US" altLang="en-US" sz="2800" dirty="0" smtClean="0">
                <a:solidFill>
                  <a:srgbClr val="F2F2F2"/>
                </a:solidFill>
                <a:cs typeface="Arial" charset="0"/>
              </a:endParaRPr>
            </a:p>
            <a:p>
              <a:pPr eaLnBrk="1" hangingPunct="1">
                <a:lnSpc>
                  <a:spcPct val="120000"/>
                </a:lnSpc>
              </a:pPr>
              <a:endParaRPr lang="en-US" altLang="en-US" sz="2800" dirty="0">
                <a:solidFill>
                  <a:srgbClr val="F2F2F2"/>
                </a:solidFill>
                <a:cs typeface="Arial" charset="0"/>
              </a:endParaRPr>
            </a:p>
            <a:p>
              <a:pPr eaLnBrk="1" hangingPunct="1">
                <a:lnSpc>
                  <a:spcPct val="120000"/>
                </a:lnSpc>
              </a:pPr>
              <a:endParaRPr lang="en-US" altLang="en-US" sz="2800" dirty="0">
                <a:solidFill>
                  <a:srgbClr val="F2F2F2"/>
                </a:solidFill>
                <a:cs typeface="Arial" charset="0"/>
              </a:endParaRPr>
            </a:p>
            <a:p>
              <a:pPr eaLnBrk="1" hangingPunct="1">
                <a:lnSpc>
                  <a:spcPct val="120000"/>
                </a:lnSpc>
              </a:pPr>
              <a:endParaRPr lang="en-US" altLang="en-US" sz="2800" dirty="0">
                <a:solidFill>
                  <a:srgbClr val="F2F2F2"/>
                </a:solidFill>
                <a:cs typeface="Arial" charset="0"/>
              </a:endParaRPr>
            </a:p>
            <a:p>
              <a:pPr eaLnBrk="1" hangingPunct="1">
                <a:lnSpc>
                  <a:spcPct val="120000"/>
                </a:lnSpc>
              </a:pPr>
              <a:endParaRPr lang="en-CA" sz="2800" dirty="0">
                <a:solidFill>
                  <a:srgbClr val="F2F2F2"/>
                </a:solidFill>
                <a:cs typeface="Arial" charset="0"/>
              </a:endParaRPr>
            </a:p>
          </p:txBody>
        </p:sp>
      </p:grpSp>
      <p:sp>
        <p:nvSpPr>
          <p:cNvPr id="13324" name="TextBox 35"/>
          <p:cNvSpPr txBox="1">
            <a:spLocks noChangeArrowheads="1"/>
          </p:cNvSpPr>
          <p:nvPr/>
        </p:nvSpPr>
        <p:spPr bwMode="auto">
          <a:xfrm>
            <a:off x="35988625" y="4419600"/>
            <a:ext cx="10896600" cy="220218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0" tIns="457200" rIns="457200" bIns="457200"/>
          <a:lstStyle>
            <a:lvl1pPr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2800">
              <a:cs typeface="Arial" charset="0"/>
            </a:endParaRPr>
          </a:p>
        </p:txBody>
      </p:sp>
      <p:sp>
        <p:nvSpPr>
          <p:cNvPr id="13325" name="TextBox 35"/>
          <p:cNvSpPr txBox="1">
            <a:spLocks noChangeArrowheads="1"/>
          </p:cNvSpPr>
          <p:nvPr/>
        </p:nvSpPr>
        <p:spPr bwMode="auto">
          <a:xfrm>
            <a:off x="35988625" y="4419600"/>
            <a:ext cx="10896600" cy="1662113"/>
          </a:xfrm>
          <a:prstGeom prst="rect">
            <a:avLst/>
          </a:prstGeom>
          <a:solidFill>
            <a:srgbClr val="1C216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lIns="457200" tIns="457200" rIns="457200" bIns="457200">
            <a:spAutoFit/>
          </a:bodyPr>
          <a:lstStyle>
            <a:lvl1pPr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4800" b="1" dirty="0" err="1" smtClean="0">
                <a:solidFill>
                  <a:schemeClr val="bg1"/>
                </a:solidFill>
                <a:cs typeface="Arial" charset="0"/>
              </a:rPr>
              <a:t>Transcriptomics</a:t>
            </a:r>
            <a:r>
              <a:rPr lang="en-US" altLang="en-US" sz="4800" b="1" dirty="0" smtClean="0">
                <a:solidFill>
                  <a:schemeClr val="bg1"/>
                </a:solidFill>
                <a:cs typeface="Arial" charset="0"/>
              </a:rPr>
              <a:t> and Future Work</a:t>
            </a:r>
            <a:endParaRPr lang="en-US" altLang="en-US" sz="4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326" name="TextBox 53"/>
          <p:cNvSpPr txBox="1">
            <a:spLocks noChangeArrowheads="1"/>
          </p:cNvSpPr>
          <p:nvPr/>
        </p:nvSpPr>
        <p:spPr bwMode="auto">
          <a:xfrm>
            <a:off x="36522025" y="6553199"/>
            <a:ext cx="9753600" cy="1988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800" dirty="0">
                <a:solidFill>
                  <a:srgbClr val="F2F2F2"/>
                </a:solidFill>
                <a:cs typeface="Arial" charset="0"/>
              </a:rPr>
              <a:t>RNA EXTRACTION OF EACH </a:t>
            </a: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GROWTH CONDITION</a:t>
            </a: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 smtClean="0">
              <a:solidFill>
                <a:srgbClr val="F2F2F2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Total </a:t>
            </a:r>
            <a:r>
              <a:rPr lang="en-US" altLang="en-US" sz="2800" dirty="0">
                <a:solidFill>
                  <a:srgbClr val="F2F2F2"/>
                </a:solidFill>
                <a:cs typeface="Arial" charset="0"/>
              </a:rPr>
              <a:t>RNA (i.e. </a:t>
            </a:r>
            <a:r>
              <a:rPr lang="en-US" altLang="en-US" sz="2800" dirty="0" err="1">
                <a:solidFill>
                  <a:srgbClr val="F2F2F2"/>
                </a:solidFill>
                <a:cs typeface="Arial" charset="0"/>
              </a:rPr>
              <a:t>transcriptome</a:t>
            </a:r>
            <a:r>
              <a:rPr lang="en-US" altLang="en-US" sz="2800" dirty="0">
                <a:solidFill>
                  <a:srgbClr val="F2F2F2"/>
                </a:solidFill>
                <a:cs typeface="Arial" charset="0"/>
              </a:rPr>
              <a:t>) of each culture and condition above has been extracted using</a:t>
            </a: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 an optimized procedure during </a:t>
            </a:r>
            <a:r>
              <a:rPr lang="en-US" altLang="en-US" sz="2800" dirty="0">
                <a:solidFill>
                  <a:srgbClr val="F2F2F2"/>
                </a:solidFill>
                <a:cs typeface="Arial" charset="0"/>
              </a:rPr>
              <a:t>the log (exponential) phase of growth. </a:t>
            </a:r>
            <a:endParaRPr lang="en-US" altLang="en-US" sz="2800" dirty="0" smtClean="0">
              <a:solidFill>
                <a:srgbClr val="F2F2F2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After extraction, the RNA sample is tested for quality using a </a:t>
            </a:r>
            <a:r>
              <a:rPr lang="en-US" altLang="en-US" sz="2800" dirty="0" err="1" smtClean="0">
                <a:solidFill>
                  <a:srgbClr val="F2F2F2"/>
                </a:solidFill>
                <a:cs typeface="Arial" charset="0"/>
              </a:rPr>
              <a:t>BioAnalyzer</a:t>
            </a: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 to identify possible degradation or contamination and to quantify the sample.</a:t>
            </a: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2F2F2"/>
                </a:solidFill>
                <a:cs typeface="Arial" charset="0"/>
              </a:rPr>
              <a:t>Sequencing of the RNA extracted in the Stein lab will be accomplished by the US Department of Energy Joint Genome Institute using the </a:t>
            </a:r>
            <a:r>
              <a:rPr lang="en-US" altLang="en-US" sz="2800" dirty="0" err="1">
                <a:solidFill>
                  <a:srgbClr val="F2F2F2"/>
                </a:solidFill>
                <a:cs typeface="Arial" charset="0"/>
              </a:rPr>
              <a:t>Illumina</a:t>
            </a:r>
            <a:r>
              <a:rPr lang="en-US" altLang="en-US" sz="2800" dirty="0">
                <a:solidFill>
                  <a:srgbClr val="F2F2F2"/>
                </a:solidFill>
                <a:cs typeface="Arial" charset="0"/>
              </a:rPr>
              <a:t> platform. </a:t>
            </a: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2F2F2"/>
                </a:solidFill>
                <a:cs typeface="Arial" charset="0"/>
              </a:rPr>
              <a:t>Once the sequences are received, analysis of the resulting </a:t>
            </a:r>
            <a:r>
              <a:rPr lang="en-US" altLang="en-US" sz="2800" dirty="0" err="1" smtClean="0">
                <a:solidFill>
                  <a:srgbClr val="F2F2F2"/>
                </a:solidFill>
                <a:cs typeface="Arial" charset="0"/>
              </a:rPr>
              <a:t>transcriptomes</a:t>
            </a: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 will commence.</a:t>
            </a:r>
          </a:p>
          <a:p>
            <a:pPr eaLnBrk="1" hangingPunct="1">
              <a:lnSpc>
                <a:spcPct val="120000"/>
              </a:lnSpc>
            </a:pP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 smtClean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 smtClean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 smtClean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 smtClean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 smtClean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Fig. 4. A representative </a:t>
            </a:r>
            <a:r>
              <a:rPr lang="en-US" altLang="en-US" sz="2800" dirty="0" err="1" smtClean="0">
                <a:solidFill>
                  <a:srgbClr val="F2F2F2"/>
                </a:solidFill>
                <a:cs typeface="Arial" charset="0"/>
              </a:rPr>
              <a:t>BioAnalyzer</a:t>
            </a: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 trace of the </a:t>
            </a:r>
            <a:r>
              <a:rPr lang="en-US" altLang="en-US" sz="2800" i="1" dirty="0" smtClean="0">
                <a:solidFill>
                  <a:srgbClr val="F2F2F2"/>
                </a:solidFill>
                <a:cs typeface="Arial" charset="0"/>
              </a:rPr>
              <a:t>M. </a:t>
            </a:r>
            <a:r>
              <a:rPr lang="en-US" altLang="en-US" sz="2800" i="1" dirty="0" err="1" smtClean="0">
                <a:solidFill>
                  <a:srgbClr val="F2F2F2"/>
                </a:solidFill>
                <a:cs typeface="Arial" charset="0"/>
              </a:rPr>
              <a:t>trichosporium</a:t>
            </a: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 OB3b NMS-methane condition, showing a clean extraction without degradation.</a:t>
            </a: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 smtClean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FURTHER DIRECTIONS</a:t>
            </a:r>
          </a:p>
          <a:p>
            <a:pPr eaLnBrk="1" hangingPunct="1">
              <a:lnSpc>
                <a:spcPct val="120000"/>
              </a:lnSpc>
            </a:pP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Currently, this project is still in its initial stages, aimed at essential information gathering on the bacteria themselves and on the development of the self-cycling fermentation strategy to best suit the organisms. </a:t>
            </a: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The next steps will include interpretation of the </a:t>
            </a:r>
            <a:r>
              <a:rPr lang="en-US" altLang="en-US" sz="2800" dirty="0" err="1" smtClean="0">
                <a:solidFill>
                  <a:srgbClr val="F2F2F2"/>
                </a:solidFill>
                <a:cs typeface="Arial" charset="0"/>
              </a:rPr>
              <a:t>transcriptome</a:t>
            </a: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 results in terms of regulation of carbon and nitrogen metabolic pathways and experimentation with PHB extraction protocols.</a:t>
            </a:r>
          </a:p>
        </p:txBody>
      </p:sp>
      <p:sp>
        <p:nvSpPr>
          <p:cNvPr id="13329" name="TextBox 35"/>
          <p:cNvSpPr txBox="1">
            <a:spLocks noChangeArrowheads="1"/>
          </p:cNvSpPr>
          <p:nvPr/>
        </p:nvSpPr>
        <p:spPr bwMode="auto">
          <a:xfrm>
            <a:off x="24220488" y="4419600"/>
            <a:ext cx="10896600" cy="1662113"/>
          </a:xfrm>
          <a:prstGeom prst="rect">
            <a:avLst/>
          </a:prstGeom>
          <a:solidFill>
            <a:srgbClr val="1C216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lIns="457200" tIns="457200" rIns="457200" bIns="457200">
            <a:spAutoFit/>
          </a:bodyPr>
          <a:lstStyle>
            <a:lvl1pPr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4800" b="1" dirty="0" smtClean="0">
                <a:solidFill>
                  <a:schemeClr val="bg1"/>
                </a:solidFill>
                <a:cs typeface="Arial" charset="0"/>
              </a:rPr>
              <a:t>Batch Culture</a:t>
            </a:r>
            <a:endParaRPr lang="en-US" altLang="en-US" sz="4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24460200" y="12259219"/>
            <a:ext cx="10439400" cy="7467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prstDash val="dash"/>
            <a:miter lim="800000"/>
            <a:headEnd/>
            <a:tailEnd/>
          </a:ln>
        </p:spPr>
        <p:txBody>
          <a:bodyPr lIns="377967" tIns="188984" rIns="377967" bIns="188984" anchor="ctr"/>
          <a:lstStyle/>
          <a:p>
            <a:pPr algn="ctr">
              <a:defRPr/>
            </a:pPr>
            <a:endParaRPr lang="en-US" sz="3200" dirty="0">
              <a:cs typeface="Arial" charset="0"/>
            </a:endParaRPr>
          </a:p>
          <a:p>
            <a:pPr algn="ctr">
              <a:defRPr/>
            </a:pPr>
            <a:endParaRPr lang="en-US" sz="4200" dirty="0">
              <a:cs typeface="Arial" charset="0"/>
            </a:endParaRPr>
          </a:p>
        </p:txBody>
      </p:sp>
      <p:grpSp>
        <p:nvGrpSpPr>
          <p:cNvPr id="13332" name="Group 65"/>
          <p:cNvGrpSpPr>
            <a:grpSpLocks/>
          </p:cNvGrpSpPr>
          <p:nvPr/>
        </p:nvGrpSpPr>
        <p:grpSpPr bwMode="auto">
          <a:xfrm>
            <a:off x="35988625" y="27508200"/>
            <a:ext cx="10896600" cy="8229600"/>
            <a:chOff x="35988625" y="20726400"/>
            <a:chExt cx="10896600" cy="8229599"/>
          </a:xfrm>
        </p:grpSpPr>
        <p:sp>
          <p:nvSpPr>
            <p:cNvPr id="13334" name="TextBox 35"/>
            <p:cNvSpPr txBox="1">
              <a:spLocks noChangeArrowheads="1"/>
            </p:cNvSpPr>
            <p:nvPr/>
          </p:nvSpPr>
          <p:spPr bwMode="auto">
            <a:xfrm>
              <a:off x="35988625" y="20726400"/>
              <a:ext cx="10896600" cy="8229599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0" tIns="457200" rIns="457200" bIns="457200"/>
            <a:lstStyle>
              <a:lvl1pPr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endParaRPr lang="en-US" altLang="en-US" sz="2800">
                <a:cs typeface="Arial" charset="0"/>
              </a:endParaRPr>
            </a:p>
          </p:txBody>
        </p:sp>
        <p:sp>
          <p:nvSpPr>
            <p:cNvPr id="3" name="TextBox 35"/>
            <p:cNvSpPr txBox="1">
              <a:spLocks noChangeArrowheads="1"/>
            </p:cNvSpPr>
            <p:nvPr/>
          </p:nvSpPr>
          <p:spPr bwMode="auto">
            <a:xfrm>
              <a:off x="35988625" y="20726400"/>
              <a:ext cx="10896600" cy="1661993"/>
            </a:xfrm>
            <a:prstGeom prst="rect">
              <a:avLst/>
            </a:prstGeom>
            <a:solidFill>
              <a:srgbClr val="1C216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457200" tIns="457200" rIns="457200" bIns="457200">
              <a:spAutoFit/>
            </a:bodyPr>
            <a:lstStyle>
              <a:lvl1pPr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4800" b="1" dirty="0" smtClean="0">
                  <a:solidFill>
                    <a:schemeClr val="bg1"/>
                  </a:solidFill>
                  <a:cs typeface="Arial" charset="0"/>
                </a:rPr>
                <a:t>Literature Cited</a:t>
              </a:r>
              <a:endParaRPr lang="en-US" altLang="en-US" sz="4800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3336" name="TextBox 63"/>
            <p:cNvSpPr txBox="1">
              <a:spLocks noChangeArrowheads="1"/>
            </p:cNvSpPr>
            <p:nvPr/>
          </p:nvSpPr>
          <p:spPr bwMode="auto">
            <a:xfrm>
              <a:off x="36522025" y="22859999"/>
              <a:ext cx="9753600" cy="5706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2403475" eaLnBrk="0" fontAlgn="base" hangingPunct="0">
                <a:spcBef>
                  <a:spcPct val="0"/>
                </a:spcBef>
                <a:spcAft>
                  <a:spcPct val="0"/>
                </a:spcAft>
                <a:defRPr sz="95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endParaRPr lang="en-US" altLang="en-US" sz="2800" dirty="0">
                <a:solidFill>
                  <a:srgbClr val="F2F2F2"/>
                </a:solidFill>
                <a:cs typeface="Arial" charset="0"/>
              </a:endParaRPr>
            </a:p>
          </p:txBody>
        </p:sp>
      </p:grpSp>
      <p:sp>
        <p:nvSpPr>
          <p:cNvPr id="13333" name="TextBox 67"/>
          <p:cNvSpPr txBox="1">
            <a:spLocks noChangeArrowheads="1"/>
          </p:cNvSpPr>
          <p:nvPr/>
        </p:nvSpPr>
        <p:spPr bwMode="auto">
          <a:xfrm>
            <a:off x="24753888" y="28872596"/>
            <a:ext cx="9753600" cy="1912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</p:txBody>
      </p:sp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971139"/>
              </p:ext>
            </p:extLst>
          </p:nvPr>
        </p:nvGraphicFramePr>
        <p:xfrm>
          <a:off x="24621332" y="12259219"/>
          <a:ext cx="10018712" cy="7315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24485600" y="21557396"/>
            <a:ext cx="10439400" cy="7315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prstDash val="dash"/>
            <a:miter lim="800000"/>
            <a:headEnd/>
            <a:tailEnd/>
          </a:ln>
        </p:spPr>
        <p:txBody>
          <a:bodyPr lIns="377967" tIns="188984" rIns="377967" bIns="188984" anchor="ctr"/>
          <a:lstStyle/>
          <a:p>
            <a:pPr algn="ctr">
              <a:defRPr/>
            </a:pPr>
            <a:endParaRPr lang="en-US" sz="3200" dirty="0">
              <a:cs typeface="Arial" charset="0"/>
            </a:endParaRPr>
          </a:p>
          <a:p>
            <a:pPr algn="ctr">
              <a:defRPr/>
            </a:pPr>
            <a:endParaRPr lang="en-US" sz="4200" dirty="0">
              <a:cs typeface="Arial" charset="0"/>
            </a:endParaRPr>
          </a:p>
        </p:txBody>
      </p:sp>
      <p:graphicFrame>
        <p:nvGraphicFramePr>
          <p:cNvPr id="37" name="Chart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45173"/>
              </p:ext>
            </p:extLst>
          </p:nvPr>
        </p:nvGraphicFramePr>
        <p:xfrm>
          <a:off x="24621332" y="21740813"/>
          <a:ext cx="10018712" cy="7010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9" name="TextBox 58"/>
          <p:cNvSpPr txBox="1">
            <a:spLocks noChangeArrowheads="1"/>
          </p:cNvSpPr>
          <p:nvPr/>
        </p:nvSpPr>
        <p:spPr bwMode="auto">
          <a:xfrm>
            <a:off x="24753888" y="6553200"/>
            <a:ext cx="9753600" cy="548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GROWTH CURVES UNDER VARIOUS CONDITIONS</a:t>
            </a: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 smtClean="0">
              <a:solidFill>
                <a:srgbClr val="F2F2F2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Growth curves have been completed with both strains of interest under conditions of variable carbon and nitrogen source. </a:t>
            </a: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These conditions include either ammonia mineral salts (AMS) or nitrate mineral salts (NMS) media paired with either methane or methanol provided as a carbon source.</a:t>
            </a: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Growth estimates were completed by measuring optical density of cultures by spectrophotometer.</a:t>
            </a: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</p:txBody>
      </p:sp>
      <p:sp>
        <p:nvSpPr>
          <p:cNvPr id="40" name="TextBox 58"/>
          <p:cNvSpPr txBox="1">
            <a:spLocks noChangeArrowheads="1"/>
          </p:cNvSpPr>
          <p:nvPr/>
        </p:nvSpPr>
        <p:spPr bwMode="auto">
          <a:xfrm>
            <a:off x="24779288" y="19726819"/>
            <a:ext cx="9753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Fig. 2. Graph showing the growth curves of </a:t>
            </a:r>
            <a:r>
              <a:rPr lang="en-US" altLang="en-US" sz="2800" i="1" dirty="0" err="1" smtClean="0">
                <a:solidFill>
                  <a:srgbClr val="F2F2F2"/>
                </a:solidFill>
                <a:cs typeface="Arial" charset="0"/>
              </a:rPr>
              <a:t>Methylosinus</a:t>
            </a:r>
            <a:r>
              <a:rPr lang="en-US" altLang="en-US" sz="2800" i="1" dirty="0" smtClean="0">
                <a:solidFill>
                  <a:srgbClr val="F2F2F2"/>
                </a:solidFill>
                <a:cs typeface="Arial" charset="0"/>
              </a:rPr>
              <a:t> </a:t>
            </a:r>
            <a:r>
              <a:rPr lang="en-US" altLang="en-US" sz="2800" i="1" dirty="0" err="1" smtClean="0">
                <a:solidFill>
                  <a:srgbClr val="F2F2F2"/>
                </a:solidFill>
                <a:cs typeface="Arial" charset="0"/>
              </a:rPr>
              <a:t>trichosporium</a:t>
            </a:r>
            <a:r>
              <a:rPr lang="en-US" altLang="en-US" sz="2800" dirty="0">
                <a:solidFill>
                  <a:srgbClr val="F2F2F2"/>
                </a:solidFill>
                <a:cs typeface="Arial" charset="0"/>
              </a:rPr>
              <a:t> </a:t>
            </a: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OB3b under different media-carbon source conditions. </a:t>
            </a: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</p:txBody>
      </p:sp>
      <p:sp>
        <p:nvSpPr>
          <p:cNvPr id="41" name="TextBox 58"/>
          <p:cNvSpPr txBox="1">
            <a:spLocks noChangeArrowheads="1"/>
          </p:cNvSpPr>
          <p:nvPr/>
        </p:nvSpPr>
        <p:spPr bwMode="auto">
          <a:xfrm>
            <a:off x="24828500" y="28872596"/>
            <a:ext cx="9753600" cy="1614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Fig. 3. Graph showing the growth curves of </a:t>
            </a:r>
            <a:r>
              <a:rPr lang="en-US" altLang="en-US" sz="2800" i="1" dirty="0" err="1" smtClean="0">
                <a:solidFill>
                  <a:srgbClr val="F2F2F2"/>
                </a:solidFill>
                <a:cs typeface="Arial" charset="0"/>
              </a:rPr>
              <a:t>Methylocystis</a:t>
            </a:r>
            <a:r>
              <a:rPr lang="en-US" altLang="en-US" sz="2800" i="1" dirty="0" smtClean="0">
                <a:solidFill>
                  <a:srgbClr val="F2F2F2"/>
                </a:solidFill>
                <a:cs typeface="Arial" charset="0"/>
              </a:rPr>
              <a:t> </a:t>
            </a: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sp. Strain Rockwell under different media-carbon source conditions. </a:t>
            </a: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</p:txBody>
      </p:sp>
      <p:sp>
        <p:nvSpPr>
          <p:cNvPr id="43" name="TextBox 58"/>
          <p:cNvSpPr txBox="1">
            <a:spLocks noChangeArrowheads="1"/>
          </p:cNvSpPr>
          <p:nvPr/>
        </p:nvSpPr>
        <p:spPr bwMode="auto">
          <a:xfrm>
            <a:off x="24803100" y="30937200"/>
            <a:ext cx="9753600" cy="419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For both strains, </a:t>
            </a:r>
            <a:r>
              <a:rPr lang="en-US" altLang="en-US" sz="2800" dirty="0">
                <a:solidFill>
                  <a:srgbClr val="F2F2F2"/>
                </a:solidFill>
                <a:cs typeface="Arial" charset="0"/>
              </a:rPr>
              <a:t>growth curves </a:t>
            </a: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demonstrated a nitrogen-</a:t>
            </a:r>
            <a:r>
              <a:rPr lang="en-US" altLang="en-US" sz="2800" dirty="0">
                <a:solidFill>
                  <a:srgbClr val="F2F2F2"/>
                </a:solidFill>
                <a:cs typeface="Arial" charset="0"/>
              </a:rPr>
              <a:t>carbon source preference of AMS-</a:t>
            </a: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methane as indicated by shorter lag phases and higher cell densities at stationary phase.</a:t>
            </a: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These growth curves were used to assess culture growth in the following RNA extraction trials; cells were harvested at mid-log, according to comparison of culture turbidity to these growth curves.</a:t>
            </a:r>
          </a:p>
          <a:p>
            <a:pPr eaLnBrk="1" hangingPunct="1">
              <a:lnSpc>
                <a:spcPct val="120000"/>
              </a:lnSpc>
            </a:pP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1219200" y="7391399"/>
            <a:ext cx="21521738" cy="11620635"/>
          </a:xfrm>
          <a:prstGeom prst="rect">
            <a:avLst/>
          </a:prstGeom>
          <a:noFill/>
        </p:spPr>
        <p:txBody>
          <a:bodyPr lIns="0" tIns="0" rIns="0" bIns="0" numCol="3" spcCol="640080"/>
          <a:lstStyle/>
          <a:p>
            <a:pPr>
              <a:lnSpc>
                <a:spcPct val="120000"/>
              </a:lnSpc>
              <a:defRPr/>
            </a:pPr>
            <a:r>
              <a:rPr lang="en-US" sz="2800" dirty="0" err="1">
                <a:solidFill>
                  <a:schemeClr val="bg1"/>
                </a:solidFill>
                <a:ea typeface="Arial" charset="0"/>
                <a:cs typeface="Arial" charset="0"/>
              </a:rPr>
              <a:t>Methanotrophs</a:t>
            </a:r>
            <a:r>
              <a:rPr lang="en-US" sz="2800" dirty="0">
                <a:solidFill>
                  <a:schemeClr val="bg1"/>
                </a:solidFill>
                <a:ea typeface="Arial" charset="0"/>
                <a:cs typeface="Arial" charset="0"/>
              </a:rPr>
              <a:t> are organisms that derive both their </a:t>
            </a: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carbon source </a:t>
            </a:r>
            <a:r>
              <a:rPr lang="en-US" sz="2800" dirty="0">
                <a:solidFill>
                  <a:schemeClr val="bg1"/>
                </a:solidFill>
                <a:ea typeface="Arial" charset="0"/>
                <a:cs typeface="Arial" charset="0"/>
              </a:rPr>
              <a:t>and </a:t>
            </a: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energy </a:t>
            </a:r>
            <a:r>
              <a:rPr lang="en-US" sz="2800" dirty="0">
                <a:solidFill>
                  <a:schemeClr val="bg1"/>
                </a:solidFill>
                <a:ea typeface="Arial" charset="0"/>
                <a:cs typeface="Arial" charset="0"/>
              </a:rPr>
              <a:t>from </a:t>
            </a: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methane. These bacteria possess great potential for application as </a:t>
            </a:r>
            <a:r>
              <a:rPr lang="en-US" sz="28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bioremediators</a:t>
            </a:r>
            <a:r>
              <a:rPr lang="en-US" sz="28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and producers of industrially-relevant value-added products (Smith et al., 2010). Under </a:t>
            </a:r>
            <a:r>
              <a:rPr lang="en-US" sz="2800" dirty="0">
                <a:solidFill>
                  <a:schemeClr val="bg1"/>
                </a:solidFill>
                <a:ea typeface="Arial" charset="0"/>
                <a:cs typeface="Arial" charset="0"/>
              </a:rPr>
              <a:t>certain </a:t>
            </a: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conditions </a:t>
            </a:r>
            <a:r>
              <a:rPr lang="en-US" sz="28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Alphaproteobacteria</a:t>
            </a: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methanotrophs</a:t>
            </a: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 produce </a:t>
            </a:r>
            <a:r>
              <a:rPr lang="en-US" sz="2800" dirty="0">
                <a:solidFill>
                  <a:schemeClr val="bg1"/>
                </a:solidFill>
                <a:ea typeface="Arial" charset="0"/>
                <a:cs typeface="Arial" charset="0"/>
              </a:rPr>
              <a:t>the biopolymer </a:t>
            </a:r>
            <a:r>
              <a:rPr lang="en-US" sz="2800" dirty="0" err="1">
                <a:solidFill>
                  <a:schemeClr val="bg1"/>
                </a:solidFill>
                <a:ea typeface="Arial" charset="0"/>
                <a:cs typeface="Arial" charset="0"/>
              </a:rPr>
              <a:t>polyhydroxybutyrate</a:t>
            </a:r>
            <a:r>
              <a:rPr lang="en-US" sz="2800" dirty="0">
                <a:solidFill>
                  <a:schemeClr val="bg1"/>
                </a:solidFill>
                <a:ea typeface="Arial" charset="0"/>
                <a:cs typeface="Arial" charset="0"/>
              </a:rPr>
              <a:t> (PHB), which is a  precursor to biodegradable next-generation </a:t>
            </a:r>
            <a:r>
              <a:rPr lang="en-US" sz="2800" dirty="0" err="1">
                <a:solidFill>
                  <a:schemeClr val="bg1"/>
                </a:solidFill>
                <a:ea typeface="Arial" charset="0"/>
                <a:cs typeface="Arial" charset="0"/>
              </a:rPr>
              <a:t>bioplastics</a:t>
            </a:r>
            <a:r>
              <a:rPr lang="en-US" sz="28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(</a:t>
            </a:r>
            <a:r>
              <a:rPr lang="en-US" sz="28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Khosravi-Darani</a:t>
            </a: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 et al., 3013).</a:t>
            </a:r>
          </a:p>
          <a:p>
            <a:pPr>
              <a:lnSpc>
                <a:spcPct val="120000"/>
              </a:lnSpc>
              <a:defRPr/>
            </a:pPr>
            <a:endParaRPr lang="en-US" sz="2800" dirty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sz="2800" dirty="0">
                <a:solidFill>
                  <a:schemeClr val="bg1"/>
                </a:solidFill>
                <a:ea typeface="Arial" charset="0"/>
                <a:cs typeface="Arial" charset="0"/>
              </a:rPr>
              <a:t>Immense</a:t>
            </a: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 commercial </a:t>
            </a:r>
            <a:r>
              <a:rPr lang="en-US" sz="2800" dirty="0">
                <a:solidFill>
                  <a:schemeClr val="bg1"/>
                </a:solidFill>
                <a:ea typeface="Arial" charset="0"/>
                <a:cs typeface="Arial" charset="0"/>
              </a:rPr>
              <a:t>and environmental value are inherent in such a product</a:t>
            </a: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 as </a:t>
            </a:r>
            <a:r>
              <a:rPr lang="en-US" sz="2800" dirty="0">
                <a:solidFill>
                  <a:schemeClr val="bg1"/>
                </a:solidFill>
                <a:ea typeface="Arial" charset="0"/>
                <a:cs typeface="Arial" charset="0"/>
              </a:rPr>
              <a:t>methane is an inexpensive and polluting carbon </a:t>
            </a: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source and a greenhouse gas that is emitted as industrial waste. </a:t>
            </a:r>
            <a:r>
              <a:rPr lang="en-US" sz="2800" dirty="0">
                <a:solidFill>
                  <a:schemeClr val="bg1"/>
                </a:solidFill>
                <a:ea typeface="Arial" charset="0"/>
                <a:cs typeface="Arial" charset="0"/>
              </a:rPr>
              <a:t>Historically, the difficulty of PHB production</a:t>
            </a: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 was </a:t>
            </a:r>
            <a:r>
              <a:rPr lang="en-US" sz="2800" dirty="0">
                <a:solidFill>
                  <a:schemeClr val="bg1"/>
                </a:solidFill>
                <a:ea typeface="Arial" charset="0"/>
                <a:cs typeface="Arial" charset="0"/>
              </a:rPr>
              <a:t>in economic viability – how to get enough product from the </a:t>
            </a: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microorganism </a:t>
            </a:r>
            <a:r>
              <a:rPr lang="en-US" sz="2800" dirty="0">
                <a:solidFill>
                  <a:schemeClr val="bg1"/>
                </a:solidFill>
                <a:ea typeface="Arial" charset="0"/>
                <a:cs typeface="Arial" charset="0"/>
              </a:rPr>
              <a:t>and extract it efficiently (</a:t>
            </a:r>
            <a:r>
              <a:rPr lang="en-US" sz="2800" dirty="0" err="1">
                <a:solidFill>
                  <a:schemeClr val="bg1"/>
                </a:solidFill>
                <a:ea typeface="Arial" charset="0"/>
                <a:cs typeface="Arial" charset="0"/>
              </a:rPr>
              <a:t>Khosravi-Darani</a:t>
            </a:r>
            <a:r>
              <a:rPr lang="en-US" sz="2800" dirty="0">
                <a:solidFill>
                  <a:schemeClr val="bg1"/>
                </a:solidFill>
                <a:ea typeface="Arial" charset="0"/>
                <a:cs typeface="Arial" charset="0"/>
              </a:rPr>
              <a:t> et al., 3013).</a:t>
            </a:r>
            <a:endParaRPr lang="en-US" sz="2800" dirty="0" smtClean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defRPr/>
            </a:pPr>
            <a:endParaRPr lang="en-US" sz="2800" dirty="0" smtClean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This project will show that the answer lies in an </a:t>
            </a:r>
            <a:r>
              <a:rPr lang="en-CA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interdisciplinary approach that incorporates both the development and application of biotechnology and the analytical research used to examine the efficacy and effects of the biotechnology being developed. </a:t>
            </a:r>
          </a:p>
          <a:p>
            <a:pPr>
              <a:lnSpc>
                <a:spcPct val="120000"/>
              </a:lnSpc>
              <a:defRPr/>
            </a:pPr>
            <a:endParaRPr lang="en-CA" sz="2800" dirty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Towards that end, this project will couple self-cycling fermentation (SCF) with </a:t>
            </a:r>
            <a:r>
              <a:rPr lang="en-US" sz="28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transcriptomic</a:t>
            </a: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 analysis, pairing superior culturing with microbiological </a:t>
            </a:r>
            <a:r>
              <a:rPr lang="en-US" sz="2800" dirty="0">
                <a:solidFill>
                  <a:schemeClr val="bg1"/>
                </a:solidFill>
                <a:ea typeface="Arial" charset="0"/>
                <a:cs typeface="Arial" charset="0"/>
              </a:rPr>
              <a:t>understanding and expertise. </a:t>
            </a:r>
            <a:r>
              <a:rPr lang="en-US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SCF has been shown to result in synchronization of cultures and generally results in greater product yield than traditional techniques (Brown, 2001). </a:t>
            </a:r>
            <a:r>
              <a:rPr lang="en-CA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The </a:t>
            </a:r>
            <a:r>
              <a:rPr lang="en-CA" sz="2800" dirty="0">
                <a:solidFill>
                  <a:schemeClr val="bg1"/>
                </a:solidFill>
                <a:ea typeface="Arial" charset="0"/>
                <a:cs typeface="Arial" charset="0"/>
              </a:rPr>
              <a:t>potential for such a technique is staggering and its proper execution, supported by the data generated from this research, could result in production of materials that are useful to society, non-harmful to the environment, and profitable for those who would</a:t>
            </a:r>
            <a:r>
              <a:rPr lang="en-CA" sz="28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 exploit them.</a:t>
            </a:r>
            <a:endParaRPr lang="en-US" sz="28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1804" y="10210800"/>
            <a:ext cx="7659329" cy="76645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746200" y="20909756"/>
            <a:ext cx="184731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56" name="TextBox 58"/>
          <p:cNvSpPr txBox="1">
            <a:spLocks noChangeArrowheads="1"/>
          </p:cNvSpPr>
          <p:nvPr/>
        </p:nvSpPr>
        <p:spPr bwMode="auto">
          <a:xfrm>
            <a:off x="16002000" y="18027716"/>
            <a:ext cx="6738938" cy="98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2403475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Fig. 1. Production of PHB from Acetyl-CoA (adapted from </a:t>
            </a:r>
            <a:r>
              <a:rPr lang="en-US" altLang="en-US" sz="2800" dirty="0" err="1" smtClean="0">
                <a:solidFill>
                  <a:srgbClr val="F2F2F2"/>
                </a:solidFill>
                <a:cs typeface="Arial" charset="0"/>
              </a:rPr>
              <a:t>Vincenzini</a:t>
            </a:r>
            <a:r>
              <a:rPr lang="en-US" altLang="en-US" sz="2800" dirty="0" smtClean="0">
                <a:solidFill>
                  <a:srgbClr val="F2F2F2"/>
                </a:solidFill>
                <a:cs typeface="Arial" charset="0"/>
              </a:rPr>
              <a:t> et al. 1999). </a:t>
            </a: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800" dirty="0">
              <a:solidFill>
                <a:srgbClr val="F2F2F2"/>
              </a:solidFill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22024" y="29413200"/>
            <a:ext cx="975360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Brown, W.A. (2001). “The self-cycling </a:t>
            </a:r>
            <a:r>
              <a:rPr lang="en-CA" sz="24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fermentor</a:t>
            </a:r>
            <a:r>
              <a:rPr lang="en-CA" sz="24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 – development, applications, and future opportunities”. </a:t>
            </a:r>
            <a:r>
              <a:rPr lang="en-CA" sz="2400" i="1" dirty="0" smtClean="0">
                <a:solidFill>
                  <a:schemeClr val="bg1"/>
                </a:solidFill>
                <a:ea typeface="Arial" charset="0"/>
                <a:cs typeface="Arial" charset="0"/>
              </a:rPr>
              <a:t>Recent Developments in Biotechnology &amp; Bioengineering</a:t>
            </a:r>
            <a:r>
              <a:rPr lang="en-CA" sz="24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 4: 61-90.</a:t>
            </a:r>
          </a:p>
          <a:p>
            <a:endParaRPr lang="en-CA" sz="2400" dirty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r>
              <a:rPr lang="en-CA" sz="24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Khosravi-Darani</a:t>
            </a:r>
            <a:r>
              <a:rPr lang="en-CA" sz="24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, K., </a:t>
            </a:r>
            <a:r>
              <a:rPr lang="en-CA" sz="24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Mokhtari</a:t>
            </a:r>
            <a:r>
              <a:rPr lang="en-CA" sz="24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, Z., </a:t>
            </a:r>
            <a:r>
              <a:rPr lang="en-CA" sz="24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Amai</a:t>
            </a:r>
            <a:r>
              <a:rPr lang="en-CA" sz="24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, T., &amp; Tanaka K. (2013). “Microbial production of poly(</a:t>
            </a:r>
            <a:r>
              <a:rPr lang="en-CA" sz="24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hydroxybutyrate</a:t>
            </a:r>
            <a:r>
              <a:rPr lang="en-CA" sz="24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) from C1 sources”. </a:t>
            </a:r>
            <a:r>
              <a:rPr lang="en-CA" sz="2400" i="1" dirty="0" smtClean="0">
                <a:solidFill>
                  <a:schemeClr val="bg1"/>
                </a:solidFill>
                <a:ea typeface="Arial" charset="0"/>
                <a:cs typeface="Arial" charset="0"/>
              </a:rPr>
              <a:t>Applied Microbiology and Biotechnology</a:t>
            </a:r>
            <a:r>
              <a:rPr lang="en-CA" sz="24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 97: 1407-1424.</a:t>
            </a:r>
          </a:p>
          <a:p>
            <a:endParaRPr lang="en-CA" sz="2400" dirty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r>
              <a:rPr lang="en-CA" sz="24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Smith</a:t>
            </a:r>
            <a:r>
              <a:rPr lang="en-CA" sz="2400" dirty="0">
                <a:solidFill>
                  <a:schemeClr val="bg1"/>
                </a:solidFill>
                <a:ea typeface="Arial" charset="0"/>
                <a:cs typeface="Arial" charset="0"/>
              </a:rPr>
              <a:t>, T.J., </a:t>
            </a:r>
            <a:r>
              <a:rPr lang="en-CA" sz="2400" dirty="0" err="1">
                <a:solidFill>
                  <a:schemeClr val="bg1"/>
                </a:solidFill>
                <a:ea typeface="Arial" charset="0"/>
                <a:cs typeface="Arial" charset="0"/>
              </a:rPr>
              <a:t>Trotsenko</a:t>
            </a:r>
            <a:r>
              <a:rPr lang="en-CA" sz="2400" dirty="0">
                <a:solidFill>
                  <a:schemeClr val="bg1"/>
                </a:solidFill>
                <a:ea typeface="Arial" charset="0"/>
                <a:cs typeface="Arial" charset="0"/>
              </a:rPr>
              <a:t>, Y.A., &amp; Murrell, J.C. (2010). Physiology and Biochemistry of the Aerobic Methane Oxidizing Bacteria. In K.N. </a:t>
            </a:r>
            <a:r>
              <a:rPr lang="en-CA" sz="2400" dirty="0" err="1">
                <a:solidFill>
                  <a:schemeClr val="bg1"/>
                </a:solidFill>
                <a:ea typeface="Arial" charset="0"/>
                <a:cs typeface="Arial" charset="0"/>
              </a:rPr>
              <a:t>Timmis</a:t>
            </a:r>
            <a:r>
              <a:rPr lang="en-CA" sz="2400" dirty="0">
                <a:solidFill>
                  <a:schemeClr val="bg1"/>
                </a:solidFill>
                <a:ea typeface="Arial" charset="0"/>
                <a:cs typeface="Arial" charset="0"/>
              </a:rPr>
              <a:t> (ed.), </a:t>
            </a:r>
            <a:r>
              <a:rPr lang="en-CA" sz="2400" i="1" dirty="0">
                <a:solidFill>
                  <a:schemeClr val="bg1"/>
                </a:solidFill>
                <a:ea typeface="Arial" charset="0"/>
                <a:cs typeface="Arial" charset="0"/>
              </a:rPr>
              <a:t>Handbook of Hydrocarbon and Lipid Microbiology</a:t>
            </a:r>
            <a:r>
              <a:rPr lang="en-CA" sz="2400" dirty="0">
                <a:solidFill>
                  <a:schemeClr val="bg1"/>
                </a:solidFill>
                <a:ea typeface="Arial" charset="0"/>
                <a:cs typeface="Arial" charset="0"/>
              </a:rPr>
              <a:t> (pp. 767-779</a:t>
            </a:r>
            <a:r>
              <a:rPr lang="en-CA" sz="24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).</a:t>
            </a:r>
          </a:p>
          <a:p>
            <a:endParaRPr lang="en-CA" sz="2400" dirty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r>
              <a:rPr lang="en-CA" sz="2400" dirty="0" err="1">
                <a:solidFill>
                  <a:schemeClr val="bg1"/>
                </a:solidFill>
              </a:rPr>
              <a:t>Vincenzini</a:t>
            </a:r>
            <a:r>
              <a:rPr lang="en-CA" sz="2400" dirty="0">
                <a:solidFill>
                  <a:schemeClr val="bg1"/>
                </a:solidFill>
              </a:rPr>
              <a:t> </a:t>
            </a:r>
            <a:r>
              <a:rPr lang="en-CA" sz="2400" dirty="0" smtClean="0">
                <a:solidFill>
                  <a:schemeClr val="bg1"/>
                </a:solidFill>
              </a:rPr>
              <a:t>M., &amp; De </a:t>
            </a:r>
            <a:r>
              <a:rPr lang="en-CA" sz="2400" dirty="0" err="1" smtClean="0">
                <a:solidFill>
                  <a:schemeClr val="bg1"/>
                </a:solidFill>
              </a:rPr>
              <a:t>Philippis</a:t>
            </a:r>
            <a:r>
              <a:rPr lang="en-CA" sz="2400" dirty="0" smtClean="0">
                <a:solidFill>
                  <a:schemeClr val="bg1"/>
                </a:solidFill>
              </a:rPr>
              <a:t>, R. (1999</a:t>
            </a:r>
            <a:r>
              <a:rPr lang="en-CA" sz="2400" dirty="0">
                <a:solidFill>
                  <a:schemeClr val="bg1"/>
                </a:solidFill>
              </a:rPr>
              <a:t>) </a:t>
            </a:r>
            <a:r>
              <a:rPr lang="en-CA" sz="2400" dirty="0" err="1">
                <a:solidFill>
                  <a:schemeClr val="bg1"/>
                </a:solidFill>
              </a:rPr>
              <a:t>Polyhydroxyalkanoates</a:t>
            </a:r>
            <a:r>
              <a:rPr lang="en-CA" sz="2400" dirty="0">
                <a:solidFill>
                  <a:schemeClr val="bg1"/>
                </a:solidFill>
              </a:rPr>
              <a:t>. In: Chemicals from Microalgae, Cohen Z, London, Taylor and Francis, </a:t>
            </a:r>
            <a:r>
              <a:rPr lang="en-CA" sz="2400" dirty="0" err="1">
                <a:solidFill>
                  <a:schemeClr val="bg1"/>
                </a:solidFill>
              </a:rPr>
              <a:t>pp</a:t>
            </a:r>
            <a:r>
              <a:rPr lang="en-CA" sz="2400" dirty="0">
                <a:solidFill>
                  <a:schemeClr val="bg1"/>
                </a:solidFill>
              </a:rPr>
              <a:t> </a:t>
            </a:r>
            <a:r>
              <a:rPr lang="en-CA" sz="2400" dirty="0" smtClean="0">
                <a:solidFill>
                  <a:schemeClr val="bg1"/>
                </a:solidFill>
              </a:rPr>
              <a:t>292-352.</a:t>
            </a:r>
            <a:endParaRPr lang="en-CA" sz="24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7338" y="31349214"/>
            <a:ext cx="3935269" cy="1340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6365" y="13787767"/>
            <a:ext cx="9801119" cy="441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1063</Words>
  <Application>Microsoft Office PowerPoint</Application>
  <PresentationFormat>Custom</PresentationFormat>
  <Paragraphs>82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 Forprin</dc:creator>
  <cp:lastModifiedBy>Catherine Tays</cp:lastModifiedBy>
  <cp:revision>82</cp:revision>
  <cp:lastPrinted>2010-10-21T20:35:32Z</cp:lastPrinted>
  <dcterms:created xsi:type="dcterms:W3CDTF">2013-10-30T16:27:18Z</dcterms:created>
  <dcterms:modified xsi:type="dcterms:W3CDTF">2013-11-26T20:21:18Z</dcterms:modified>
</cp:coreProperties>
</file>