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1" r:id="rId2"/>
    <p:sldId id="332" r:id="rId3"/>
    <p:sldId id="336" r:id="rId4"/>
    <p:sldId id="367" r:id="rId5"/>
    <p:sldId id="334" r:id="rId6"/>
    <p:sldId id="366" r:id="rId7"/>
    <p:sldId id="338" r:id="rId8"/>
    <p:sldId id="372" r:id="rId9"/>
    <p:sldId id="369" r:id="rId10"/>
    <p:sldId id="371" r:id="rId11"/>
    <p:sldId id="370" r:id="rId12"/>
    <p:sldId id="356" r:id="rId13"/>
    <p:sldId id="360" r:id="rId14"/>
    <p:sldId id="361" r:id="rId15"/>
    <p:sldId id="362" r:id="rId16"/>
    <p:sldId id="364" r:id="rId17"/>
    <p:sldId id="373" r:id="rId18"/>
    <p:sldId id="375" r:id="rId19"/>
    <p:sldId id="374" r:id="rId20"/>
    <p:sldId id="377" r:id="rId21"/>
    <p:sldId id="3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06A2A-282D-46FE-8070-5529E5ACFB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953E206-1CD8-4D18-A2B8-F5948CCC757B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AB97AF20-51CC-4112-AB5E-C2FF1299327A}" type="parTrans" cxnId="{DCBCA9C1-63DA-482B-9F3F-AA6CAD383DA5}">
      <dgm:prSet/>
      <dgm:spPr/>
      <dgm:t>
        <a:bodyPr/>
        <a:lstStyle/>
        <a:p>
          <a:endParaRPr lang="en-US"/>
        </a:p>
      </dgm:t>
    </dgm:pt>
    <dgm:pt modelId="{B5112D8D-1800-4FDB-A549-3BEC4F7D37EF}" type="sibTrans" cxnId="{DCBCA9C1-63DA-482B-9F3F-AA6CAD383DA5}">
      <dgm:prSet/>
      <dgm:spPr/>
      <dgm:t>
        <a:bodyPr/>
        <a:lstStyle/>
        <a:p>
          <a:endParaRPr lang="en-US"/>
        </a:p>
      </dgm:t>
    </dgm:pt>
    <dgm:pt modelId="{F14F383C-9482-4414-8C98-861E08D11116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/>
            <a:t>Awareness and discoverability</a:t>
          </a:r>
          <a:endParaRPr lang="en-US" dirty="0"/>
        </a:p>
      </dgm:t>
    </dgm:pt>
    <dgm:pt modelId="{670EBCEF-8601-43BD-AF6D-BD5710BF33ED}" type="parTrans" cxnId="{BEAA12C5-9D68-4EB4-964D-91B7A70A67E7}">
      <dgm:prSet/>
      <dgm:spPr/>
      <dgm:t>
        <a:bodyPr/>
        <a:lstStyle/>
        <a:p>
          <a:endParaRPr lang="en-US"/>
        </a:p>
      </dgm:t>
    </dgm:pt>
    <dgm:pt modelId="{CE07736B-AABB-4CC9-BA2D-287B1DE9E2E5}" type="sibTrans" cxnId="{BEAA12C5-9D68-4EB4-964D-91B7A70A67E7}">
      <dgm:prSet/>
      <dgm:spPr/>
      <dgm:t>
        <a:bodyPr/>
        <a:lstStyle/>
        <a:p>
          <a:endParaRPr lang="en-US"/>
        </a:p>
      </dgm:t>
    </dgm:pt>
    <dgm:pt modelId="{FAF777EF-EA28-4587-AFE8-FA81958F0A03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1E9EF795-95E1-4C1F-8671-ECEC2DACEAE4}" type="parTrans" cxnId="{9499DEEA-DF86-49A0-80D1-3B011CA5F347}">
      <dgm:prSet/>
      <dgm:spPr/>
      <dgm:t>
        <a:bodyPr/>
        <a:lstStyle/>
        <a:p>
          <a:endParaRPr lang="en-US"/>
        </a:p>
      </dgm:t>
    </dgm:pt>
    <dgm:pt modelId="{078BDD7B-6711-4EFE-A8AB-C6089DCAD2B6}" type="sibTrans" cxnId="{9499DEEA-DF86-49A0-80D1-3B011CA5F347}">
      <dgm:prSet/>
      <dgm:spPr/>
      <dgm:t>
        <a:bodyPr/>
        <a:lstStyle/>
        <a:p>
          <a:endParaRPr lang="en-US"/>
        </a:p>
      </dgm:t>
    </dgm:pt>
    <dgm:pt modelId="{EF9F481E-CF28-4939-B9ED-ADA734FC2D48}" type="pres">
      <dgm:prSet presAssocID="{91606A2A-282D-46FE-8070-5529E5ACFBB7}" presName="compositeShape" presStyleCnt="0">
        <dgm:presLayoutVars>
          <dgm:chMax val="7"/>
          <dgm:dir/>
          <dgm:resizeHandles val="exact"/>
        </dgm:presLayoutVars>
      </dgm:prSet>
      <dgm:spPr/>
    </dgm:pt>
    <dgm:pt modelId="{1D5942AB-F61B-4E9B-A363-30B00A51A501}" type="pres">
      <dgm:prSet presAssocID="{6953E206-1CD8-4D18-A2B8-F5948CCC757B}" presName="circ1" presStyleLbl="vennNode1" presStyleIdx="0" presStyleCnt="3"/>
      <dgm:spPr/>
      <dgm:t>
        <a:bodyPr/>
        <a:lstStyle/>
        <a:p>
          <a:endParaRPr lang="en-CA"/>
        </a:p>
      </dgm:t>
    </dgm:pt>
    <dgm:pt modelId="{EF3D4249-E733-4648-932F-AA4074B264E1}" type="pres">
      <dgm:prSet presAssocID="{6953E206-1CD8-4D18-A2B8-F5948CCC75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B6F509C-9A15-4943-8EB6-159BE3D99ACB}" type="pres">
      <dgm:prSet presAssocID="{F14F383C-9482-4414-8C98-861E08D11116}" presName="circ2" presStyleLbl="vennNode1" presStyleIdx="1" presStyleCnt="3"/>
      <dgm:spPr/>
      <dgm:t>
        <a:bodyPr/>
        <a:lstStyle/>
        <a:p>
          <a:endParaRPr lang="en-US"/>
        </a:p>
      </dgm:t>
    </dgm:pt>
    <dgm:pt modelId="{071C1E38-A0B9-47F9-8DE3-E82B5D7A3A84}" type="pres">
      <dgm:prSet presAssocID="{F14F383C-9482-4414-8C98-861E08D111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A42F4-093A-4C36-86DD-73D1195C0363}" type="pres">
      <dgm:prSet presAssocID="{FAF777EF-EA28-4587-AFE8-FA81958F0A03}" presName="circ3" presStyleLbl="vennNode1" presStyleIdx="2" presStyleCnt="3"/>
      <dgm:spPr/>
      <dgm:t>
        <a:bodyPr/>
        <a:lstStyle/>
        <a:p>
          <a:endParaRPr lang="en-CA"/>
        </a:p>
      </dgm:t>
    </dgm:pt>
    <dgm:pt modelId="{A75D79F4-F445-4510-AE17-9D859A3A73B9}" type="pres">
      <dgm:prSet presAssocID="{FAF777EF-EA28-4587-AFE8-FA81958F0A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CBCA9C1-63DA-482B-9F3F-AA6CAD383DA5}" srcId="{91606A2A-282D-46FE-8070-5529E5ACFBB7}" destId="{6953E206-1CD8-4D18-A2B8-F5948CCC757B}" srcOrd="0" destOrd="0" parTransId="{AB97AF20-51CC-4112-AB5E-C2FF1299327A}" sibTransId="{B5112D8D-1800-4FDB-A549-3BEC4F7D37EF}"/>
    <dgm:cxn modelId="{BEAA12C5-9D68-4EB4-964D-91B7A70A67E7}" srcId="{91606A2A-282D-46FE-8070-5529E5ACFBB7}" destId="{F14F383C-9482-4414-8C98-861E08D11116}" srcOrd="1" destOrd="0" parTransId="{670EBCEF-8601-43BD-AF6D-BD5710BF33ED}" sibTransId="{CE07736B-AABB-4CC9-BA2D-287B1DE9E2E5}"/>
    <dgm:cxn modelId="{D8774B7C-58D8-4F98-834C-649FB4F3E975}" type="presOf" srcId="{F14F383C-9482-4414-8C98-861E08D11116}" destId="{CB6F509C-9A15-4943-8EB6-159BE3D99ACB}" srcOrd="0" destOrd="0" presId="urn:microsoft.com/office/officeart/2005/8/layout/venn1"/>
    <dgm:cxn modelId="{9B0F4556-4C21-4048-995A-55B16FA83C4B}" type="presOf" srcId="{FAF777EF-EA28-4587-AFE8-FA81958F0A03}" destId="{714A42F4-093A-4C36-86DD-73D1195C0363}" srcOrd="0" destOrd="0" presId="urn:microsoft.com/office/officeart/2005/8/layout/venn1"/>
    <dgm:cxn modelId="{1D633CEB-82E0-46EB-9854-D1D796E281CB}" type="presOf" srcId="{91606A2A-282D-46FE-8070-5529E5ACFBB7}" destId="{EF9F481E-CF28-4939-B9ED-ADA734FC2D48}" srcOrd="0" destOrd="0" presId="urn:microsoft.com/office/officeart/2005/8/layout/venn1"/>
    <dgm:cxn modelId="{0D95BDD7-87C0-4234-B3B9-B2D1962ADFA7}" type="presOf" srcId="{F14F383C-9482-4414-8C98-861E08D11116}" destId="{071C1E38-A0B9-47F9-8DE3-E82B5D7A3A84}" srcOrd="1" destOrd="0" presId="urn:microsoft.com/office/officeart/2005/8/layout/venn1"/>
    <dgm:cxn modelId="{1EB9A8A8-FC85-4A14-AB26-FC646FFBCDBB}" type="presOf" srcId="{6953E206-1CD8-4D18-A2B8-F5948CCC757B}" destId="{EF3D4249-E733-4648-932F-AA4074B264E1}" srcOrd="1" destOrd="0" presId="urn:microsoft.com/office/officeart/2005/8/layout/venn1"/>
    <dgm:cxn modelId="{8C5D53D9-BD7A-46FB-9C3D-D10D5EBF1F2C}" type="presOf" srcId="{6953E206-1CD8-4D18-A2B8-F5948CCC757B}" destId="{1D5942AB-F61B-4E9B-A363-30B00A51A501}" srcOrd="0" destOrd="0" presId="urn:microsoft.com/office/officeart/2005/8/layout/venn1"/>
    <dgm:cxn modelId="{9499DEEA-DF86-49A0-80D1-3B011CA5F347}" srcId="{91606A2A-282D-46FE-8070-5529E5ACFBB7}" destId="{FAF777EF-EA28-4587-AFE8-FA81958F0A03}" srcOrd="2" destOrd="0" parTransId="{1E9EF795-95E1-4C1F-8671-ECEC2DACEAE4}" sibTransId="{078BDD7B-6711-4EFE-A8AB-C6089DCAD2B6}"/>
    <dgm:cxn modelId="{C5DD022E-4AF2-455C-A0DC-1E12DBC8E6D8}" type="presOf" srcId="{FAF777EF-EA28-4587-AFE8-FA81958F0A03}" destId="{A75D79F4-F445-4510-AE17-9D859A3A73B9}" srcOrd="1" destOrd="0" presId="urn:microsoft.com/office/officeart/2005/8/layout/venn1"/>
    <dgm:cxn modelId="{3D37E5BF-6148-44D4-81A7-55C2BD3A580E}" type="presParOf" srcId="{EF9F481E-CF28-4939-B9ED-ADA734FC2D48}" destId="{1D5942AB-F61B-4E9B-A363-30B00A51A501}" srcOrd="0" destOrd="0" presId="urn:microsoft.com/office/officeart/2005/8/layout/venn1"/>
    <dgm:cxn modelId="{3D4C40C3-5E75-4DF4-8154-612FF1305B42}" type="presParOf" srcId="{EF9F481E-CF28-4939-B9ED-ADA734FC2D48}" destId="{EF3D4249-E733-4648-932F-AA4074B264E1}" srcOrd="1" destOrd="0" presId="urn:microsoft.com/office/officeart/2005/8/layout/venn1"/>
    <dgm:cxn modelId="{4DDA0ECA-A946-429D-9400-49A2F29A881A}" type="presParOf" srcId="{EF9F481E-CF28-4939-B9ED-ADA734FC2D48}" destId="{CB6F509C-9A15-4943-8EB6-159BE3D99ACB}" srcOrd="2" destOrd="0" presId="urn:microsoft.com/office/officeart/2005/8/layout/venn1"/>
    <dgm:cxn modelId="{86FE37D2-7BD6-4730-B101-E5C116BFE4C2}" type="presParOf" srcId="{EF9F481E-CF28-4939-B9ED-ADA734FC2D48}" destId="{071C1E38-A0B9-47F9-8DE3-E82B5D7A3A84}" srcOrd="3" destOrd="0" presId="urn:microsoft.com/office/officeart/2005/8/layout/venn1"/>
    <dgm:cxn modelId="{86CF3FF3-7673-430E-B42B-48745F636A88}" type="presParOf" srcId="{EF9F481E-CF28-4939-B9ED-ADA734FC2D48}" destId="{714A42F4-093A-4C36-86DD-73D1195C0363}" srcOrd="4" destOrd="0" presId="urn:microsoft.com/office/officeart/2005/8/layout/venn1"/>
    <dgm:cxn modelId="{BEBF70CA-BF43-4A6B-9082-47A2489E5BA5}" type="presParOf" srcId="{EF9F481E-CF28-4939-B9ED-ADA734FC2D48}" destId="{A75D79F4-F445-4510-AE17-9D859A3A73B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942AB-F61B-4E9B-A363-30B00A51A501}">
      <dsp:nvSpPr>
        <dsp:cNvPr id="0" name=""/>
        <dsp:cNvSpPr/>
      </dsp:nvSpPr>
      <dsp:spPr>
        <a:xfrm>
          <a:off x="2369819" y="60007"/>
          <a:ext cx="2880360" cy="288036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Cost</a:t>
          </a:r>
          <a:endParaRPr lang="en-US" sz="2300" kern="1200" dirty="0"/>
        </a:p>
      </dsp:txBody>
      <dsp:txXfrm>
        <a:off x="2753867" y="564070"/>
        <a:ext cx="2112264" cy="1296162"/>
      </dsp:txXfrm>
    </dsp:sp>
    <dsp:sp modelId="{CB6F509C-9A15-4943-8EB6-159BE3D99ACB}">
      <dsp:nvSpPr>
        <dsp:cNvPr id="0" name=""/>
        <dsp:cNvSpPr/>
      </dsp:nvSpPr>
      <dsp:spPr>
        <a:xfrm>
          <a:off x="3409149" y="1860232"/>
          <a:ext cx="2880360" cy="2880360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Awareness and discoverability</a:t>
          </a:r>
          <a:endParaRPr lang="en-US" sz="2300" kern="1200" dirty="0"/>
        </a:p>
      </dsp:txBody>
      <dsp:txXfrm>
        <a:off x="4290059" y="2604325"/>
        <a:ext cx="1728216" cy="1584198"/>
      </dsp:txXfrm>
    </dsp:sp>
    <dsp:sp modelId="{714A42F4-093A-4C36-86DD-73D1195C0363}">
      <dsp:nvSpPr>
        <dsp:cNvPr id="0" name=""/>
        <dsp:cNvSpPr/>
      </dsp:nvSpPr>
      <dsp:spPr>
        <a:xfrm>
          <a:off x="1330490" y="1860232"/>
          <a:ext cx="2880360" cy="288036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Quality</a:t>
          </a:r>
          <a:endParaRPr lang="en-US" sz="2300" kern="1200" dirty="0"/>
        </a:p>
      </dsp:txBody>
      <dsp:txXfrm>
        <a:off x="1601723" y="2604325"/>
        <a:ext cx="1728216" cy="158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E39B0-C739-40F6-A485-113FA9F5CBBB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C8EF-1FF9-4FFB-B812-6712FD18747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727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DC7060-F874-4D18-83A9-650663D97EF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690A03-B635-4CCE-A83A-9F270DD366A0}" type="datetimeFigureOut">
              <a:rPr lang="en-CA" smtClean="0"/>
              <a:pPr/>
              <a:t>05/10/2016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mcnally@ualbert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aws-lois.justice.gc.ca/eng/acts/C-4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hnologue.com/" TargetMode="External"/><Relationship Id="rId3" Type="http://schemas.openxmlformats.org/officeDocument/2006/relationships/hyperlink" Target="http://laws-lois.justice.gc.ca/eng/acts/C-42/FullText.html" TargetMode="External"/><Relationship Id="rId7" Type="http://schemas.openxmlformats.org/officeDocument/2006/relationships/hyperlink" Target="https://bccampus.ca/files/2016/01/BCFacultyUseOfOER_final.pdf" TargetMode="External"/><Relationship Id="rId2" Type="http://schemas.openxmlformats.org/officeDocument/2006/relationships/hyperlink" Target="http://www.alberta.ca/release.cfm?xID=361759413B5A0-D9D0-0BAB-223D46A8642B6F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en/ITU-D/Statistics/Pages/stat/default.aspx" TargetMode="External"/><Relationship Id="rId5" Type="http://schemas.openxmlformats.org/officeDocument/2006/relationships/hyperlink" Target="http://www.worldenergyoutlook.org/resources/energydevelopment/accesstoelectricity/" TargetMode="External"/><Relationship Id="rId4" Type="http://schemas.openxmlformats.org/officeDocument/2006/relationships/hyperlink" Target="http://www.inthelibrarywiththeleadpipe.org/2015/a-critical-take-on-oer-practices-interrogating-commercialization-colonialism-and-content/" TargetMode="External"/><Relationship Id="rId9" Type="http://schemas.openxmlformats.org/officeDocument/2006/relationships/hyperlink" Target="http://www.oecd.org/edu/ceri/givingknowledgeforfreetheemergenceofopeneducationalresource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9789264032125-en" TargetMode="External"/><Relationship Id="rId2" Type="http://schemas.openxmlformats.org/officeDocument/2006/relationships/hyperlink" Target="http://portal.unesco.org/ci/en/ev.php-URL_ID=2492&amp;URL_DO=DO_TOPIC&amp;URL_SECTION=20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-540000"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Open Educational Resources (OER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r>
              <a:rPr lang="en-US" sz="3600" dirty="0" smtClean="0">
                <a:solidFill>
                  <a:schemeClr val="tx1"/>
                </a:solidFill>
              </a:rPr>
              <a:t>Background and Some Considerations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Michael B. McNally (</a:t>
            </a:r>
            <a:r>
              <a:rPr lang="en-US" dirty="0" smtClean="0">
                <a:hlinkClick r:id="rId2"/>
              </a:rPr>
              <a:t>mmcnally@ualberta.ca</a:t>
            </a:r>
            <a:r>
              <a:rPr lang="en-US" dirty="0" smtClean="0"/>
              <a:t>) 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Assistant Professor, School of Library and Information Studies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University of Alberta </a:t>
            </a:r>
            <a:endParaRPr lang="en-CA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11646"/>
            <a:ext cx="1332149" cy="4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B-I. Role of Librarians: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Locating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128792" cy="500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4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B-I. Role of Librarians: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Copyright and Licensing Instruction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126287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9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C-I. Creation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 creating OERs you need to align the openness of the file type with openness of the license</a:t>
            </a:r>
          </a:p>
          <a:p>
            <a:endParaRPr lang="en-US" dirty="0"/>
          </a:p>
          <a:p>
            <a:r>
              <a:rPr lang="en-US" dirty="0" smtClean="0"/>
              <a:t>A permissively licensed (e.g. CC-BY or CC0) object with a restrictive file type (e.g. PDF) is a poor match</a:t>
            </a:r>
          </a:p>
          <a:p>
            <a:endParaRPr lang="en-US" dirty="0"/>
          </a:p>
          <a:p>
            <a:r>
              <a:rPr lang="en-US" dirty="0" smtClean="0"/>
              <a:t>Ideally permissible licenses go with easily modifiable formats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181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5315328" y="2132856"/>
            <a:ext cx="3142840" cy="2942245"/>
          </a:xfrm>
          <a:prstGeom prst="noSmoking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C-II. For Whom is this Learning Object?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materials for use in class or presentations to also serve as OERs makes sense</a:t>
            </a:r>
          </a:p>
          <a:p>
            <a:pPr lvl="1"/>
            <a:r>
              <a:rPr lang="en-US" dirty="0" smtClean="0"/>
              <a:t>However, considering of the needs of both leads to competing design needs</a:t>
            </a:r>
          </a:p>
          <a:p>
            <a:endParaRPr lang="en-US" dirty="0"/>
          </a:p>
          <a:p>
            <a:r>
              <a:rPr lang="en-US" dirty="0" smtClean="0"/>
              <a:t>Need to consider primary and secondary audience (Smith and Ragan, 2005)</a:t>
            </a:r>
          </a:p>
          <a:p>
            <a:endParaRPr lang="en-US" dirty="0"/>
          </a:p>
          <a:p>
            <a:r>
              <a:rPr lang="en-US" dirty="0" smtClean="0"/>
              <a:t>Secondary audience for OERs though include both learners and OER creators, arguably across the whole globe</a:t>
            </a:r>
          </a:p>
          <a:p>
            <a:pPr lvl="1"/>
            <a:r>
              <a:rPr lang="en-US" dirty="0" smtClean="0"/>
              <a:t>Only 20% of MIT’s users are educators looking to incorporate OER into their own teaching materials (MIT, 2016)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3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C-III. OERs Are Not Universal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3268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Secondary audience should not be considered to be everyone on earth, despite rhetoric on the universal nature of OERs (see UNESCO, 2014).</a:t>
            </a:r>
          </a:p>
          <a:p>
            <a:endParaRPr lang="en-US" dirty="0"/>
          </a:p>
          <a:p>
            <a:r>
              <a:rPr lang="en-US" dirty="0" smtClean="0"/>
              <a:t>Language divide – less that 500 million native English speakers (Ethnologue, 2015).</a:t>
            </a:r>
          </a:p>
          <a:p>
            <a:r>
              <a:rPr lang="en-US" dirty="0" smtClean="0"/>
              <a:t>Digital divide – 15% of Canadians still do not use the internet (ITU, 2014)</a:t>
            </a:r>
          </a:p>
          <a:p>
            <a:r>
              <a:rPr lang="en-US" dirty="0" smtClean="0"/>
              <a:t>Electrical Divide – estimated 20% of the global population doesn’t have access to electricity; 32% lack access in rural areas globally (IEA, 2012)</a:t>
            </a:r>
          </a:p>
          <a:p>
            <a:pPr lvl="1"/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9207"/>
            <a:ext cx="5508104" cy="21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C-IV. Copyright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Canadian </a:t>
            </a:r>
            <a:r>
              <a:rPr lang="en-US" dirty="0" smtClean="0">
                <a:hlinkClick r:id="rId2"/>
              </a:rPr>
              <a:t>Copyright Act </a:t>
            </a:r>
            <a:r>
              <a:rPr lang="en-US" dirty="0" smtClean="0"/>
              <a:t> provides numerous exceptions for educators</a:t>
            </a:r>
          </a:p>
          <a:p>
            <a:pPr lvl="1"/>
            <a:r>
              <a:rPr lang="en-US" dirty="0" smtClean="0"/>
              <a:t>Fair dealing (for the purposes of research, private study and education (among others)) (s. 29)</a:t>
            </a:r>
          </a:p>
          <a:p>
            <a:pPr lvl="1"/>
            <a:r>
              <a:rPr lang="en-US" dirty="0" smtClean="0"/>
              <a:t>Non-commercial user-generated content (s. 29.21)</a:t>
            </a:r>
          </a:p>
          <a:p>
            <a:pPr lvl="1"/>
            <a:r>
              <a:rPr lang="en-US" dirty="0" smtClean="0"/>
              <a:t>Educational exceptions (s. 29.4 to 30.04)</a:t>
            </a:r>
          </a:p>
          <a:p>
            <a:pPr lvl="1"/>
            <a:endParaRPr lang="en-US" dirty="0"/>
          </a:p>
          <a:p>
            <a:r>
              <a:rPr lang="en-US" dirty="0" smtClean="0"/>
              <a:t>International users don’t benefit from the latter two, and fair dealing/use in other countries may be more restrictive</a:t>
            </a:r>
          </a:p>
          <a:p>
            <a:endParaRPr lang="en-US" dirty="0" smtClean="0"/>
          </a:p>
          <a:p>
            <a:r>
              <a:rPr lang="en-CA" dirty="0" smtClean="0"/>
              <a:t>In general, to ensure broadest possible use of resources, one must rely on openly licensed materials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15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C-V. Considerations for Alternatively Abled Users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Ideally OERs should consider people with visual, hearing, physical, and cognitive disabilities (OECD, 2007)</a:t>
            </a:r>
          </a:p>
          <a:p>
            <a:endParaRPr lang="en-US" dirty="0" smtClean="0"/>
          </a:p>
          <a:p>
            <a:r>
              <a:rPr lang="en-US" dirty="0" smtClean="0"/>
              <a:t>These considerations include (among others):</a:t>
            </a:r>
          </a:p>
          <a:p>
            <a:pPr lvl="1"/>
            <a:r>
              <a:rPr lang="en-US" dirty="0" smtClean="0"/>
              <a:t>Easily readable text</a:t>
            </a:r>
          </a:p>
          <a:p>
            <a:pPr lvl="1"/>
            <a:r>
              <a:rPr lang="en-US" dirty="0" smtClean="0"/>
              <a:t>Descriptions for graphics and text</a:t>
            </a:r>
          </a:p>
          <a:p>
            <a:pPr lvl="1"/>
            <a:r>
              <a:rPr lang="en-US" dirty="0" smtClean="0"/>
              <a:t>Ensuring screen reader compatibility</a:t>
            </a:r>
          </a:p>
          <a:p>
            <a:pPr lvl="1"/>
            <a:r>
              <a:rPr lang="en-US" dirty="0" smtClean="0"/>
              <a:t>Captioning for audio</a:t>
            </a:r>
          </a:p>
          <a:p>
            <a:pPr lvl="1"/>
            <a:r>
              <a:rPr lang="en-US" dirty="0" smtClean="0"/>
              <a:t>Appropriate language level</a:t>
            </a:r>
          </a:p>
          <a:p>
            <a:pPr lvl="1"/>
            <a:r>
              <a:rPr lang="en-US" dirty="0" smtClean="0"/>
              <a:t>Explicit rather than embedded URLs</a:t>
            </a:r>
          </a:p>
        </p:txBody>
      </p:sp>
    </p:spTree>
    <p:extLst>
      <p:ext uri="{BB962C8B-B14F-4D97-AF65-F5344CB8AC3E}">
        <p14:creationId xmlns:p14="http://schemas.microsoft.com/office/powerpoint/2010/main" val="10458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C-VI. Critical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OER can be seen as a form of neocolonialism in education (Weiland, 2015; </a:t>
            </a:r>
            <a:r>
              <a:rPr lang="en-US" dirty="0" smtClean="0"/>
              <a:t>Crissinger</a:t>
            </a:r>
            <a:r>
              <a:rPr lang="en-US" dirty="0" smtClean="0"/>
              <a:t>, 2015, </a:t>
            </a:r>
            <a:r>
              <a:rPr lang="en-US" dirty="0" smtClean="0"/>
              <a:t>Ameil</a:t>
            </a:r>
            <a:r>
              <a:rPr lang="en-US" dirty="0" smtClean="0"/>
              <a:t>, 2012) </a:t>
            </a:r>
          </a:p>
          <a:p>
            <a:endParaRPr lang="en-US" dirty="0"/>
          </a:p>
          <a:p>
            <a:r>
              <a:rPr lang="en-US" dirty="0" smtClean="0"/>
              <a:t>OER does little to address major, structural changes in academic </a:t>
            </a:r>
            <a:r>
              <a:rPr lang="en-US" dirty="0" smtClean="0"/>
              <a:t>labour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Still no evidence of OERs factoring into promotion and tenure concerns, and OERs do little for the expanding pool of precarious sessional instructors (</a:t>
            </a:r>
            <a:r>
              <a:rPr lang="en-US" dirty="0" smtClean="0"/>
              <a:t>Crissinger</a:t>
            </a:r>
            <a:r>
              <a:rPr lang="en-US" dirty="0" smtClean="0"/>
              <a:t>, 2015)</a:t>
            </a:r>
          </a:p>
          <a:p>
            <a:pPr lvl="1"/>
            <a:endParaRPr lang="en-US" dirty="0"/>
          </a:p>
          <a:p>
            <a:r>
              <a:rPr lang="en-US" dirty="0" smtClean="0"/>
              <a:t>Major users still appear to be from more </a:t>
            </a:r>
            <a:r>
              <a:rPr lang="en-US" dirty="0" smtClean="0"/>
              <a:t>wealthy </a:t>
            </a:r>
            <a:r>
              <a:rPr lang="en-US" dirty="0" smtClean="0"/>
              <a:t>regions</a:t>
            </a:r>
          </a:p>
          <a:p>
            <a:pPr lvl="1"/>
            <a:r>
              <a:rPr lang="en-US" dirty="0" smtClean="0"/>
              <a:t>Of MIT OCW users only 4% from Latin and South America, 4% from Northern Africa, and 2% from Sub-Saharan Africa (MIT,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C-VII. </a:t>
            </a:r>
            <a:r>
              <a:rPr lang="en-US" dirty="0"/>
              <a:t>Converging and Diverging Stakeholders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6632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2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C-VII(ii). Converging and Diverging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 Alberta, Government is primarily concerned with cost:</a:t>
            </a:r>
          </a:p>
          <a:p>
            <a:pPr lvl="1"/>
            <a:r>
              <a:rPr lang="en-US" dirty="0" smtClean="0"/>
              <a:t>“The Open Educational Resource Initiative is a long-term strategy to help reduce, over time, the costs students face for a post-secondary education.” Government of Alberta (2014)</a:t>
            </a:r>
          </a:p>
          <a:p>
            <a:pPr lvl="1"/>
            <a:endParaRPr lang="en-US" dirty="0"/>
          </a:p>
          <a:p>
            <a:r>
              <a:rPr lang="en-US" dirty="0" smtClean="0"/>
              <a:t>B.C.’s Open Textbook Project has also generally had a similar focus, though with greater demonstrable results (costs savings of between $1.1m and $1.4m) (</a:t>
            </a:r>
            <a:r>
              <a:rPr lang="en-US" dirty="0" smtClean="0"/>
              <a:t>Jh</a:t>
            </a:r>
            <a:r>
              <a:rPr lang="en-US" dirty="0"/>
              <a:t>angiani</a:t>
            </a:r>
            <a:r>
              <a:rPr lang="en-US" dirty="0"/>
              <a:t> </a:t>
            </a:r>
            <a:r>
              <a:rPr lang="en-US" dirty="0" smtClean="0"/>
              <a:t>et al. 2016)</a:t>
            </a:r>
          </a:p>
          <a:p>
            <a:endParaRPr lang="en-US" dirty="0"/>
          </a:p>
          <a:p>
            <a:r>
              <a:rPr lang="en-US" dirty="0" smtClean="0"/>
              <a:t>Costs savings has also been a key driver for student interest in OER projects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	</a:t>
            </a:r>
            <a:r>
              <a:rPr lang="en-CA" dirty="0"/>
              <a:t>A – </a:t>
            </a:r>
            <a:r>
              <a:rPr lang="en-CA" dirty="0" smtClean="0"/>
              <a:t>Introduction to Open Educational Resources (OER)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B – Role of Libraries in OERs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C – OER Considerations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9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C-VII(iii</a:t>
            </a:r>
            <a:r>
              <a:rPr lang="en-US" dirty="0"/>
              <a:t>). Converging and Diverging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a survey of almost 1000 BC post-secondary educators, the three most common barriers were:</a:t>
            </a:r>
          </a:p>
          <a:p>
            <a:pPr lvl="1"/>
            <a:r>
              <a:rPr lang="en-US" dirty="0" smtClean="0"/>
              <a:t>Finding suitable resources (58.2%)</a:t>
            </a:r>
          </a:p>
          <a:p>
            <a:pPr lvl="1"/>
            <a:r>
              <a:rPr lang="en-US" dirty="0" smtClean="0"/>
              <a:t>Finding resources of sufficiently high quality (56.1%)</a:t>
            </a:r>
          </a:p>
          <a:p>
            <a:pPr lvl="1"/>
            <a:r>
              <a:rPr lang="en-US" dirty="0" smtClean="0"/>
              <a:t>Knowing where to find resources (53.3%)  (</a:t>
            </a:r>
            <a:r>
              <a:rPr lang="en-US" dirty="0" smtClean="0"/>
              <a:t>Jhangiani</a:t>
            </a:r>
            <a:r>
              <a:rPr lang="en-US" dirty="0" smtClean="0"/>
              <a:t> et al., 2016)</a:t>
            </a:r>
          </a:p>
          <a:p>
            <a:pPr lvl="1"/>
            <a:endParaRPr lang="en-US" dirty="0"/>
          </a:p>
          <a:p>
            <a:r>
              <a:rPr lang="en-US" dirty="0" smtClean="0"/>
              <a:t>A recent U.S. study of over 3000 faculty members found that costs for students was among the most important factor for professors in selecting a resource (Allen and Seaman, 2016)</a:t>
            </a:r>
          </a:p>
          <a:p>
            <a:pPr lvl="1"/>
            <a:r>
              <a:rPr lang="en-US" dirty="0" smtClean="0"/>
              <a:t>However, they also concluded, “</a:t>
            </a:r>
            <a:r>
              <a:rPr lang="en-US" i="1" dirty="0" smtClean="0"/>
              <a:t>cost to the student is important, but only after content, relevance, quality and presentation have been considered.</a:t>
            </a:r>
            <a:r>
              <a:rPr lang="en-US" dirty="0" smtClean="0"/>
              <a:t>” </a:t>
            </a:r>
            <a:r>
              <a:rPr lang="en-US" dirty="0"/>
              <a:t>(Allen and Seaman, </a:t>
            </a:r>
            <a:r>
              <a:rPr lang="en-US" dirty="0" smtClean="0"/>
              <a:t>2016, p. 10)</a:t>
            </a:r>
          </a:p>
          <a:p>
            <a:pPr lvl="1"/>
            <a:endParaRPr lang="en-US" dirty="0"/>
          </a:p>
          <a:p>
            <a:r>
              <a:rPr lang="en-US" dirty="0" smtClean="0"/>
              <a:t>More importantly Allen and Seaman (2016) note that overall OER still struggle from awareness problems with 58% of their respondents “Not Aware” of OER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086611" cy="399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400" dirty="0" smtClean="0"/>
              <a:t>Alberta. 2014. “Open Resources will Benefit Post-Secondary Students.” (8 Apr. </a:t>
            </a:r>
            <a:r>
              <a:rPr lang="en-US" sz="2400" dirty="0"/>
              <a:t>2014): 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www.alberta.ca/release.cfm?xID=361759413B5A0-D9D0-0BAB-223D46A8642B6F47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Allen, I Elaine, and Jeff Seaman. 2016. </a:t>
            </a:r>
            <a:r>
              <a:rPr lang="en-US" sz="2400" i="1" dirty="0" smtClean="0"/>
              <a:t>Opening the Textbook: Educational Resources in U.S. Higher Education, </a:t>
            </a:r>
            <a:r>
              <a:rPr lang="en-US" sz="2400" i="1" dirty="0"/>
              <a:t>2015-16. http://www.onlinelearningsurvey.com/reports/openingthetextbook2016.pdf</a:t>
            </a:r>
            <a:endParaRPr lang="en-US" sz="2400" i="1" dirty="0" smtClean="0"/>
          </a:p>
          <a:p>
            <a:r>
              <a:rPr lang="en-US" sz="2400" dirty="0" smtClean="0"/>
              <a:t>Ameil</a:t>
            </a:r>
            <a:r>
              <a:rPr lang="en-US" sz="2400" dirty="0"/>
              <a:t>, Tel. 2012. “Identifying Barriers to the Remix of Translated Open Educational Resources.” </a:t>
            </a:r>
            <a:r>
              <a:rPr lang="en-US" sz="2400" i="1" dirty="0"/>
              <a:t>International Review of Research in Open and Distance Learning</a:t>
            </a:r>
            <a:r>
              <a:rPr lang="en-US" sz="2400" dirty="0"/>
              <a:t>, 14(1): p. 16-144.</a:t>
            </a:r>
          </a:p>
          <a:p>
            <a:r>
              <a:rPr lang="en-US" sz="2400" i="1" dirty="0"/>
              <a:t>Copyright Act. </a:t>
            </a:r>
            <a:r>
              <a:rPr lang="en-US" sz="2400" dirty="0"/>
              <a:t>R.S.C., 1985, c. C-42. </a:t>
            </a:r>
            <a:r>
              <a:rPr lang="en-US" sz="2400" dirty="0">
                <a:hlinkClick r:id="rId3"/>
              </a:rPr>
              <a:t>http://laws-lois.justice.gc.ca/eng/acts/C-42/FullText.html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Crissinger</a:t>
            </a:r>
            <a:r>
              <a:rPr lang="en-US" sz="2400" dirty="0" smtClean="0"/>
              <a:t>, Sarah. 2015. “A Critical Take on OER Practices: Interrogating, Commercialization, Colonialism and Content.” </a:t>
            </a:r>
            <a:r>
              <a:rPr lang="en-US" sz="2400" i="1" dirty="0" smtClean="0"/>
              <a:t>In the Library with the Lead Pipe</a:t>
            </a:r>
            <a:r>
              <a:rPr lang="en-US" sz="2400" dirty="0" smtClean="0"/>
              <a:t>, (Oct. </a:t>
            </a:r>
            <a:r>
              <a:rPr lang="en-US" sz="2400" dirty="0"/>
              <a:t>2015),: </a:t>
            </a:r>
            <a:r>
              <a:rPr lang="en-US" sz="2400" dirty="0">
                <a:hlinkClick r:id="rId4"/>
              </a:rPr>
              <a:t>http://www.inthelibrarywiththeleadpipe.org/2015/a-critical-take-on-oer-practices-interrogating-commercialization-colonialism-and-content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International </a:t>
            </a:r>
            <a:r>
              <a:rPr lang="en-US" sz="2400" dirty="0"/>
              <a:t>Energy Agency (IEA). 2012. “Access to Electricity.” </a:t>
            </a:r>
            <a:r>
              <a:rPr lang="en-US" sz="2400" dirty="0">
                <a:hlinkClick r:id="rId5"/>
              </a:rPr>
              <a:t>http://www.worldenergyoutlook.org/resources/energydevelopment/accesstoelectricity/</a:t>
            </a:r>
            <a:r>
              <a:rPr lang="en-US" sz="2400" dirty="0"/>
              <a:t> </a:t>
            </a:r>
          </a:p>
          <a:p>
            <a:r>
              <a:rPr lang="en-US" sz="2400" dirty="0"/>
              <a:t>International Telecommunications Union (ITU). 2014. “Percentage of Individuals Using the Internet.” </a:t>
            </a:r>
            <a:r>
              <a:rPr lang="en-US" sz="2400" dirty="0">
                <a:hlinkClick r:id="rId6"/>
              </a:rPr>
              <a:t>http://www.itu.int/en/ITU-D/Statistics/Pages/stat/default.aspx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Jhangiani</a:t>
            </a:r>
            <a:r>
              <a:rPr lang="en-US" sz="2400" dirty="0" smtClean="0"/>
              <a:t>, Rajiv S., Rebecca Pitt, Christina Hendricks, Jessie Key and Clint Lalonde. 2016. </a:t>
            </a:r>
            <a:r>
              <a:rPr lang="en-US" sz="2400" i="1" dirty="0" smtClean="0"/>
              <a:t>Explore Faculty Use of Open Educational Resources at British Columbia Post Secondary Institutions</a:t>
            </a:r>
            <a:r>
              <a:rPr lang="en-US" sz="2400" i="1" dirty="0"/>
              <a:t>. </a:t>
            </a: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bccampus.ca/files/2016/01/BCFacultyUseOfOER_final.pdf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Lewis</a:t>
            </a:r>
            <a:r>
              <a:rPr lang="en-US" sz="2400" dirty="0"/>
              <a:t>, M. Paul, Gary F. Simons, and Charles D. </a:t>
            </a:r>
            <a:r>
              <a:rPr lang="en-US" sz="2400" dirty="0"/>
              <a:t>Fennig</a:t>
            </a:r>
            <a:r>
              <a:rPr lang="en-US" sz="2400" dirty="0"/>
              <a:t> (eds.). 2015.</a:t>
            </a:r>
            <a:r>
              <a:rPr lang="en-US" sz="2400" i="1" dirty="0"/>
              <a:t>Ethnologue: Languages of the World, Eighteenth edition.</a:t>
            </a:r>
            <a:r>
              <a:rPr lang="en-US" sz="2400" dirty="0"/>
              <a:t> Dallas, Texas: SIL International. Online version: </a:t>
            </a:r>
            <a:r>
              <a:rPr lang="en-US" sz="2400" dirty="0">
                <a:hlinkClick r:id="rId8"/>
              </a:rPr>
              <a:t>http://www.ethnologue.com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MIT. </a:t>
            </a:r>
            <a:r>
              <a:rPr lang="en-US" sz="2400" dirty="0" smtClean="0"/>
              <a:t>2016. </a:t>
            </a:r>
            <a:r>
              <a:rPr lang="en-US" sz="2400" dirty="0"/>
              <a:t>“MIT </a:t>
            </a:r>
            <a:r>
              <a:rPr lang="en-US" sz="2400" dirty="0"/>
              <a:t>OpenCourseWare</a:t>
            </a:r>
            <a:r>
              <a:rPr lang="en-US" sz="2400" dirty="0"/>
              <a:t> </a:t>
            </a:r>
            <a:r>
              <a:rPr lang="en-US" sz="2400" dirty="0" smtClean="0"/>
              <a:t>Site Statistics</a:t>
            </a:r>
            <a:r>
              <a:rPr lang="en-US" sz="2400" dirty="0"/>
              <a:t>.” https://ocw.mit.edu/about/site-statistics/Organisation for Economic Cooperation and Development (OECD). 2007. Giving Knowledge for Free: The Emergence of Open Educational Resources. </a:t>
            </a:r>
            <a:r>
              <a:rPr lang="en-US" sz="2400" dirty="0">
                <a:hlinkClick r:id="rId9"/>
              </a:rPr>
              <a:t>http://www.oecd.org/edu/ceri/givingknowledgeforfreetheemergenceofopeneducationalresources.htm</a:t>
            </a:r>
            <a:r>
              <a:rPr lang="en-US" sz="2400" dirty="0"/>
              <a:t> </a:t>
            </a:r>
          </a:p>
          <a:p>
            <a:r>
              <a:rPr lang="en-US" sz="2400" dirty="0"/>
              <a:t>Smith, Patricia L., and Tillman J. Ragan. 2005. </a:t>
            </a:r>
            <a:r>
              <a:rPr lang="en-US" sz="2400" i="1" dirty="0"/>
              <a:t>Instructional Design</a:t>
            </a:r>
            <a:r>
              <a:rPr lang="en-US" sz="2400" dirty="0"/>
              <a:t>. 3</a:t>
            </a:r>
            <a:r>
              <a:rPr lang="en-US" sz="2400" baseline="30000" dirty="0"/>
              <a:t>rd</a:t>
            </a:r>
            <a:r>
              <a:rPr lang="en-US" sz="2400" dirty="0"/>
              <a:t> Ed. Hoboken, NJ: Wiley.</a:t>
            </a:r>
          </a:p>
          <a:p>
            <a:r>
              <a:rPr lang="en-US" sz="2400" dirty="0"/>
              <a:t>United Nations Educational, Scientific and Cultural Organization. (UNESCO).  2014. “Open Educational </a:t>
            </a:r>
            <a:endParaRPr lang="en-US" sz="2400" dirty="0" smtClean="0"/>
          </a:p>
          <a:p>
            <a:r>
              <a:rPr lang="en-US" sz="2400" dirty="0" smtClean="0"/>
              <a:t>Weiland, Steven. 2015. “Open Educational Resources: American Ideals, Global Questions.” </a:t>
            </a:r>
            <a:r>
              <a:rPr lang="en-US" sz="2400" i="1" dirty="0" smtClean="0"/>
              <a:t>Global Education Review, 2</a:t>
            </a:r>
            <a:r>
              <a:rPr lang="en-US" sz="2400" dirty="0" smtClean="0"/>
              <a:t>(3): 4-22.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A-I. What Are Open Educational Resources (OER)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 “Open Educational Resources” coined at a </a:t>
            </a:r>
            <a:r>
              <a:rPr lang="en-US" dirty="0" smtClean="0">
                <a:hlinkClick r:id="rId2"/>
              </a:rPr>
              <a:t>2002 UNESCO conference</a:t>
            </a:r>
            <a:r>
              <a:rPr lang="en-US" dirty="0" smtClean="0"/>
              <a:t>, which defined OER as 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open provision of educational resources, enabled by information and communications technologies, for consultation, use and adaption by a community of users for non-commercial </a:t>
            </a:r>
            <a:r>
              <a:rPr lang="en-US" i="1" dirty="0" smtClean="0"/>
              <a:t>purposes</a:t>
            </a:r>
          </a:p>
          <a:p>
            <a:endParaRPr lang="en-US" dirty="0"/>
          </a:p>
          <a:p>
            <a:r>
              <a:rPr lang="en-US" dirty="0" smtClean="0"/>
              <a:t>Alternatively the OECD in </a:t>
            </a:r>
            <a:r>
              <a:rPr lang="en-US" i="1" dirty="0" smtClean="0">
                <a:hlinkClick r:id="rId3"/>
              </a:rPr>
              <a:t>Giving Knowledge for Free </a:t>
            </a:r>
            <a:r>
              <a:rPr lang="en-US" dirty="0" smtClean="0"/>
              <a:t>(2007) defined OER as,</a:t>
            </a:r>
          </a:p>
          <a:p>
            <a:pPr lvl="1"/>
            <a:r>
              <a:rPr lang="en-US" i="1" dirty="0" smtClean="0"/>
              <a:t>digitised</a:t>
            </a:r>
            <a:r>
              <a:rPr lang="en-US" i="1" dirty="0" smtClean="0"/>
              <a:t> materials offered freely and openly for educators, students and self-learners to use and reuse for teaching, learning and research</a:t>
            </a:r>
            <a:endParaRPr lang="en-US" i="1" dirty="0"/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A-II. Forms of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800600"/>
          </a:xfrm>
        </p:spPr>
        <p:txBody>
          <a:bodyPr/>
          <a:lstStyle/>
          <a:p>
            <a:r>
              <a:rPr lang="en-US" dirty="0" smtClean="0"/>
              <a:t>Primary forms of OER include</a:t>
            </a:r>
          </a:p>
          <a:p>
            <a:pPr lvl="1"/>
            <a:r>
              <a:rPr lang="en-US" dirty="0" smtClean="0"/>
              <a:t>Entire courses or course materials (open courseware)</a:t>
            </a:r>
          </a:p>
          <a:p>
            <a:pPr lvl="1"/>
            <a:r>
              <a:rPr lang="en-US" dirty="0" smtClean="0"/>
              <a:t>Textbooks</a:t>
            </a:r>
          </a:p>
          <a:p>
            <a:pPr lvl="1"/>
            <a:r>
              <a:rPr lang="en-US" dirty="0" smtClean="0"/>
              <a:t>Multimedia content</a:t>
            </a:r>
          </a:p>
          <a:p>
            <a:pPr lvl="1"/>
            <a:endParaRPr lang="en-US" dirty="0"/>
          </a:p>
          <a:p>
            <a:r>
              <a:rPr lang="en-US" dirty="0" smtClean="0"/>
              <a:t>However, any learning object could be an OER</a:t>
            </a:r>
          </a:p>
          <a:p>
            <a:endParaRPr lang="en-US" dirty="0"/>
          </a:p>
          <a:p>
            <a:r>
              <a:rPr lang="en-US" dirty="0" smtClean="0"/>
              <a:t>Also important to remember for OER to be successful it is necessary to have underlying technology, tools and implementation resources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AutoShape 2" descr="Image result for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4781"/>
            <a:ext cx="1150243" cy="11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Image result for creative commons attribu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1" y="5831087"/>
            <a:ext cx="1942331" cy="6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7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A-III. Rising Openness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800600"/>
          </a:xfrm>
        </p:spPr>
        <p:txBody>
          <a:bodyPr/>
          <a:lstStyle/>
          <a:p>
            <a:r>
              <a:rPr lang="en-US" dirty="0" smtClean="0"/>
              <a:t>OER part of larger trend towards openness</a:t>
            </a:r>
          </a:p>
          <a:p>
            <a:endParaRPr lang="en-US" dirty="0"/>
          </a:p>
          <a:p>
            <a:r>
              <a:rPr lang="en-US" dirty="0" smtClean="0"/>
              <a:t>Historical linkage between</a:t>
            </a:r>
            <a:r>
              <a:rPr lang="en-CA" dirty="0"/>
              <a:t> </a:t>
            </a:r>
            <a:r>
              <a:rPr lang="en-CA" dirty="0" smtClean="0"/>
              <a:t>open movements and the academy</a:t>
            </a:r>
          </a:p>
          <a:p>
            <a:endParaRPr lang="en-CA" dirty="0"/>
          </a:p>
          <a:p>
            <a:endParaRPr lang="en-US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3419872" y="1716391"/>
            <a:ext cx="4680520" cy="4680520"/>
            <a:chOff x="1979712" y="1700808"/>
            <a:chExt cx="4680520" cy="4680520"/>
          </a:xfrm>
        </p:grpSpPr>
        <p:sp>
          <p:nvSpPr>
            <p:cNvPr id="4" name="Oval 3"/>
            <p:cNvSpPr/>
            <p:nvPr/>
          </p:nvSpPr>
          <p:spPr>
            <a:xfrm>
              <a:off x="1979712" y="1700808"/>
              <a:ext cx="4680520" cy="46805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8" name="Straight Connector 7"/>
            <p:cNvCxnSpPr>
              <a:stCxn id="4" idx="0"/>
            </p:cNvCxnSpPr>
            <p:nvPr/>
          </p:nvCxnSpPr>
          <p:spPr>
            <a:xfrm>
              <a:off x="4319972" y="1700808"/>
              <a:ext cx="0" cy="468052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2"/>
            </p:cNvCxnSpPr>
            <p:nvPr/>
          </p:nvCxnSpPr>
          <p:spPr>
            <a:xfrm>
              <a:off x="1979712" y="4041068"/>
              <a:ext cx="468052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39752" y="3047970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Teaching</a:t>
              </a:r>
            </a:p>
            <a:p>
              <a:pPr algn="ctr"/>
              <a:r>
                <a:rPr lang="en-US" dirty="0" smtClean="0"/>
                <a:t>Open Educational Resources</a:t>
              </a:r>
              <a:endParaRPr lang="en-CA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64360" y="3047970"/>
              <a:ext cx="20798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Research (Output) :</a:t>
              </a:r>
            </a:p>
            <a:p>
              <a:pPr algn="ctr"/>
              <a:r>
                <a:rPr lang="en-US" dirty="0" smtClean="0"/>
                <a:t>Open Access Publishing</a:t>
              </a:r>
              <a:endParaRPr lang="en-CA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9752" y="4247381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Technology:</a:t>
              </a:r>
            </a:p>
            <a:p>
              <a:pPr algn="ctr"/>
              <a:r>
                <a:rPr lang="en-US" dirty="0" smtClean="0"/>
                <a:t>Open Source Software</a:t>
              </a:r>
              <a:endParaRPr lang="en-C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16760" y="4247381"/>
              <a:ext cx="2079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Research (Input) :</a:t>
              </a:r>
            </a:p>
            <a:p>
              <a:pPr algn="ctr"/>
              <a:r>
                <a:rPr lang="en-US" dirty="0" smtClean="0"/>
                <a:t>Open Data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4487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A-IV. OER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different parties with a vested interest in OERs</a:t>
            </a:r>
          </a:p>
          <a:p>
            <a:pPr lvl="1"/>
            <a:r>
              <a:rPr lang="en-US" dirty="0" smtClean="0"/>
              <a:t>Educators/teachers – as both OER creators and users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Librarians – facilitators for OER, but also creators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Students/learners – users, and potentially as creators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Governments – as financial supporters of OER and OER policymakers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general public – as learners and financial backers of 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0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A-V. OER Barriers </a:t>
            </a:r>
            <a:r>
              <a:rPr lang="en-US" sz="3600" dirty="0" smtClean="0"/>
              <a:t>(OECD, 2007)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Institutional barriers</a:t>
            </a:r>
          </a:p>
          <a:p>
            <a:pPr lvl="1"/>
            <a:r>
              <a:rPr lang="en-US" dirty="0"/>
              <a:t>Costs of developing and sustaining OER initiatives</a:t>
            </a:r>
          </a:p>
          <a:p>
            <a:pPr lvl="1"/>
            <a:r>
              <a:rPr lang="en-US" dirty="0"/>
              <a:t>Fear that OER may undermine commercialization efforts</a:t>
            </a:r>
          </a:p>
          <a:p>
            <a:pPr lvl="1"/>
            <a:endParaRPr lang="en-US" dirty="0"/>
          </a:p>
          <a:p>
            <a:r>
              <a:rPr lang="en-US" dirty="0"/>
              <a:t>Individual barriers for creating OER</a:t>
            </a:r>
          </a:p>
          <a:p>
            <a:pPr lvl="1"/>
            <a:r>
              <a:rPr lang="en-US" dirty="0"/>
              <a:t>Lack of institutional support including recognition of OER development in promotion and tenure considerations</a:t>
            </a:r>
          </a:p>
          <a:p>
            <a:pPr lvl="1"/>
            <a:r>
              <a:rPr lang="en-US" dirty="0"/>
              <a:t>Fear of loss of control over one’s intellectual work</a:t>
            </a:r>
          </a:p>
          <a:p>
            <a:pPr lvl="1"/>
            <a:r>
              <a:rPr lang="en-US" dirty="0"/>
              <a:t>Fear of criticism from peers or the broader community</a:t>
            </a:r>
          </a:p>
          <a:p>
            <a:pPr lvl="1"/>
            <a:r>
              <a:rPr lang="en-US" dirty="0"/>
              <a:t>Confusion over copyright and licensing issues</a:t>
            </a:r>
          </a:p>
          <a:p>
            <a:endParaRPr lang="en-CA" dirty="0" smtClean="0"/>
          </a:p>
          <a:p>
            <a:r>
              <a:rPr lang="en-US" dirty="0"/>
              <a:t>Individual barrier for using OER</a:t>
            </a:r>
          </a:p>
          <a:p>
            <a:pPr lvl="1"/>
            <a:r>
              <a:rPr lang="en-US" dirty="0"/>
              <a:t>Concerns of the quality of the content</a:t>
            </a:r>
          </a:p>
          <a:p>
            <a:pPr lvl="1"/>
            <a:r>
              <a:rPr lang="en-US" dirty="0"/>
              <a:t>Lack of time and difficulty in locating content</a:t>
            </a:r>
          </a:p>
          <a:p>
            <a:pPr lvl="1"/>
            <a:r>
              <a:rPr lang="en-US" dirty="0"/>
              <a:t>Confusion over copyright and licensing </a:t>
            </a:r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B-I. Role of Librarians: Advocacy and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94637" cy="492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1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B-II. </a:t>
            </a:r>
            <a:r>
              <a:rPr lang="en-US" dirty="0"/>
              <a:t>Role of Librarians: </a:t>
            </a:r>
            <a:r>
              <a:rPr lang="en-US" dirty="0" smtClean="0"/>
              <a:t>Facilitation of Dissemination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4" y="1772816"/>
            <a:ext cx="5976664" cy="47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55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BD600"/>
      </a:accent1>
      <a:accent2>
        <a:srgbClr val="B2B2B2"/>
      </a:accent2>
      <a:accent3>
        <a:srgbClr val="FFFF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1718</TotalTime>
  <Words>1385</Words>
  <Application>Microsoft Office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Open Educational Resources (OER): Background and Some Considerations  </vt:lpstr>
      <vt:lpstr>Outline</vt:lpstr>
      <vt:lpstr>A-I. What Are Open Educational Resources (OER)</vt:lpstr>
      <vt:lpstr>A-II. Forms of OER</vt:lpstr>
      <vt:lpstr>A-III. Rising Openness</vt:lpstr>
      <vt:lpstr>A-IV. OER Stakeholders</vt:lpstr>
      <vt:lpstr>A-V. OER Barriers (OECD, 2007)</vt:lpstr>
      <vt:lpstr>B-I. Role of Librarians: Advocacy and Promotion</vt:lpstr>
      <vt:lpstr>B-II. Role of Librarians: Facilitation of Dissemination </vt:lpstr>
      <vt:lpstr>B-I. Role of Librarians:  Locating OER</vt:lpstr>
      <vt:lpstr>B-I. Role of Librarians:  Copyright and Licensing Instruction</vt:lpstr>
      <vt:lpstr>C-I. Creation Considerations</vt:lpstr>
      <vt:lpstr>C-II. For Whom is this Learning Object?</vt:lpstr>
      <vt:lpstr>C-III. OERs Are Not Universal</vt:lpstr>
      <vt:lpstr>C-IV. Copyright Considerations</vt:lpstr>
      <vt:lpstr>C-V. Considerations for Alternatively Abled Users</vt:lpstr>
      <vt:lpstr>C-VI. Critical Considerations</vt:lpstr>
      <vt:lpstr>C-VII. Converging and Diverging Stakeholders</vt:lpstr>
      <vt:lpstr>C-VII(ii). Converging and Diverging Stakeholders</vt:lpstr>
      <vt:lpstr>C-VII(iii). Converging and Diverging Stakeholders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</dc:title>
  <dc:creator>Mike</dc:creator>
  <cp:lastModifiedBy>Michael McNally</cp:lastModifiedBy>
  <cp:revision>60</cp:revision>
  <dcterms:created xsi:type="dcterms:W3CDTF">2013-05-21T22:40:03Z</dcterms:created>
  <dcterms:modified xsi:type="dcterms:W3CDTF">2016-10-05T18:45:46Z</dcterms:modified>
</cp:coreProperties>
</file>