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Lst>
  <p:notesMasterIdLst>
    <p:notesMasterId r:id="rId26"/>
  </p:notesMasterIdLst>
  <p:sldIdLst>
    <p:sldId id="262" r:id="rId6"/>
    <p:sldId id="263" r:id="rId7"/>
    <p:sldId id="264" r:id="rId8"/>
    <p:sldId id="284" r:id="rId9"/>
    <p:sldId id="265" r:id="rId10"/>
    <p:sldId id="285" r:id="rId11"/>
    <p:sldId id="266" r:id="rId12"/>
    <p:sldId id="267" r:id="rId13"/>
    <p:sldId id="286" r:id="rId14"/>
    <p:sldId id="268" r:id="rId15"/>
    <p:sldId id="269" r:id="rId16"/>
    <p:sldId id="270" r:id="rId17"/>
    <p:sldId id="271" r:id="rId18"/>
    <p:sldId id="290" r:id="rId19"/>
    <p:sldId id="292" r:id="rId20"/>
    <p:sldId id="273" r:id="rId21"/>
    <p:sldId id="283" r:id="rId22"/>
    <p:sldId id="274" r:id="rId23"/>
    <p:sldId id="289" r:id="rId24"/>
    <p:sldId id="2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7"/>
    <p:restoredTop sz="95225" autoAdjust="0"/>
  </p:normalViewPr>
  <p:slideViewPr>
    <p:cSldViewPr snapToGrid="0" snapToObjects="1">
      <p:cViewPr varScale="1">
        <p:scale>
          <a:sx n="114" d="100"/>
          <a:sy n="114" d="100"/>
        </p:scale>
        <p:origin x="192" y="2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369900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3230994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431509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325161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66809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338901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3900137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3385002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20</a:t>
            </a:fld>
            <a:endParaRPr lang="en-US"/>
          </a:p>
        </p:txBody>
      </p:sp>
    </p:spTree>
    <p:extLst>
      <p:ext uri="{BB962C8B-B14F-4D97-AF65-F5344CB8AC3E}">
        <p14:creationId xmlns:p14="http://schemas.microsoft.com/office/powerpoint/2010/main" val="271875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421858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370348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124868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34051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327775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32780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418433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911732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DINPro-CondBold"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95263F"/>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DINPro-CondBold"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2</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CB534C"/>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F7CA0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DINPro-CondBold"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4</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879F3D"/>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cloudfront.ualberta.ca/-/media/ualberta/faculty-and-staff/copyright-office/public-domain-chart-v11-revised.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thepublicdomain.org/thepublicdomain1.pdf" TargetMode="External"/><Relationship Id="rId7" Type="http://schemas.openxmlformats.org/officeDocument/2006/relationships/hyperlink" Target="https://commons.wikimedia.org/wiki/Commons:Free_media_resources/Photography"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cloudfront.ualberta.ca/-/media/ualberta/faculty-and-staff/copyright-office/public-domain-chart-v11-revised.pdf" TargetMode="External"/><Relationship Id="rId5" Type="http://schemas.openxmlformats.org/officeDocument/2006/relationships/hyperlink" Target="https://publicdomainreview.org/guide-to-finding-interesting-public-domain-works-online/" TargetMode="External"/><Relationship Id="rId4" Type="http://schemas.openxmlformats.org/officeDocument/2006/relationships/hyperlink" Target="https://works.bepress.com/carys_craig/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University_of_Alberta_sign.JPG" TargetMode="External"/><Relationship Id="rId2" Type="http://schemas.openxmlformats.org/officeDocument/2006/relationships/hyperlink" Target="https://pixabay.com/en/ottawa-parliament-canada-government-815375/" TargetMode="External"/><Relationship Id="rId1" Type="http://schemas.openxmlformats.org/officeDocument/2006/relationships/slideLayout" Target="../slideLayouts/slideLayout8.xml"/><Relationship Id="rId6" Type="http://schemas.openxmlformats.org/officeDocument/2006/relationships/hyperlink" Target="http://www.hooksounds.com/" TargetMode="External"/><Relationship Id="rId5" Type="http://schemas.openxmlformats.org/officeDocument/2006/relationships/hyperlink" Target="https://pixabay.com/en/parking-meter-parking-meter-street-828887/" TargetMode="External"/><Relationship Id="rId4" Type="http://schemas.openxmlformats.org/officeDocument/2006/relationships/hyperlink" Target="https://commons.wikimedia.org/wiki/File:K626_Requiem_Mozart.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s://creativecommons.org/licenses/by/4.0/" TargetMode="External"/><Relationship Id="rId5" Type="http://schemas.openxmlformats.org/officeDocument/2006/relationships/hyperlink" Target="mailto:copyright@ualberta.ca" TargetMode="External"/><Relationship Id="rId4" Type="http://schemas.openxmlformats.org/officeDocument/2006/relationships/hyperlink" Target="https://commons.wikimedia.org/wiki/Commons:Free_media_resources/Photograph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PUBLIC DOMAIN</a:t>
            </a:r>
          </a:p>
        </p:txBody>
      </p:sp>
      <p:sp>
        <p:nvSpPr>
          <p:cNvPr id="3" name="Subtitle 2"/>
          <p:cNvSpPr>
            <a:spLocks noGrp="1"/>
          </p:cNvSpPr>
          <p:nvPr>
            <p:ph type="subTitle" idx="1"/>
          </p:nvPr>
        </p:nvSpPr>
        <p:spPr/>
        <p:txBody>
          <a:bodyPr/>
          <a:lstStyle/>
          <a:p>
            <a:r>
              <a:rPr lang="en-US" dirty="0"/>
              <a:t>Opening Up Copyright Instructional Module</a:t>
            </a:r>
          </a:p>
        </p:txBody>
      </p:sp>
      <p:pic>
        <p:nvPicPr>
          <p:cNvPr id="1026" name="Picture 2" descr="Image result for cc-b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743" y="4455545"/>
            <a:ext cx="2721567" cy="63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10452254" y="6309965"/>
            <a:ext cx="1322288" cy="413940"/>
          </a:xfrm>
          <a:prstGeom prst="rect">
            <a:avLst/>
          </a:prstGeom>
        </p:spPr>
        <p:txBody>
          <a:bodyPr/>
          <a:lstStyle>
            <a:lvl1pPr marL="0" indent="0" algn="ctr" defTabSz="914400" rtl="0" eaLnBrk="1" latinLnBrk="0" hangingPunct="1">
              <a:lnSpc>
                <a:spcPct val="90000"/>
              </a:lnSpc>
              <a:spcBef>
                <a:spcPts val="1000"/>
              </a:spcBef>
              <a:buFont typeface="Arial"/>
              <a:buNone/>
              <a:defRPr sz="2400" kern="1200" baseline="0">
                <a:solidFill>
                  <a:schemeClr val="bg2">
                    <a:lumMod val="50000"/>
                  </a:schemeClr>
                </a:solidFill>
                <a:latin typeface="DINPro"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600" dirty="0"/>
              <a:t>Mar. 2018 </a:t>
            </a:r>
          </a:p>
        </p:txBody>
      </p:sp>
    </p:spTree>
    <p:extLst>
      <p:ext uri="{BB962C8B-B14F-4D97-AF65-F5344CB8AC3E}">
        <p14:creationId xmlns:p14="http://schemas.microsoft.com/office/powerpoint/2010/main" val="1077659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A908-60BB-45E4-B8BC-B43D71911F03}"/>
              </a:ext>
            </a:extLst>
          </p:cNvPr>
          <p:cNvSpPr>
            <a:spLocks noGrp="1"/>
          </p:cNvSpPr>
          <p:nvPr>
            <p:ph type="title"/>
          </p:nvPr>
        </p:nvSpPr>
        <p:spPr>
          <a:xfrm>
            <a:off x="2671281" y="526318"/>
            <a:ext cx="9366043" cy="868633"/>
          </a:xfrm>
        </p:spPr>
        <p:txBody>
          <a:bodyPr/>
          <a:lstStyle/>
          <a:p>
            <a:r>
              <a:rPr lang="en-CA" b="1" dirty="0"/>
              <a:t>MATERIAL FOR WHICH COPYRIGHT PROTECTION HAS BEEN WAIVED</a:t>
            </a:r>
          </a:p>
        </p:txBody>
      </p:sp>
      <p:pic>
        <p:nvPicPr>
          <p:cNvPr id="6" name="Picture 5">
            <a:extLst>
              <a:ext uri="{FF2B5EF4-FFF2-40B4-BE49-F238E27FC236}">
                <a16:creationId xmlns:a16="http://schemas.microsoft.com/office/drawing/2014/main" id="{AA3C643E-6FAE-406D-8D2B-EDD6E9734D55}"/>
              </a:ext>
            </a:extLst>
          </p:cNvPr>
          <p:cNvPicPr>
            <a:picLocks noChangeAspect="1"/>
          </p:cNvPicPr>
          <p:nvPr/>
        </p:nvPicPr>
        <p:blipFill>
          <a:blip r:embed="rId3"/>
          <a:stretch>
            <a:fillRect/>
          </a:stretch>
        </p:blipFill>
        <p:spPr>
          <a:xfrm>
            <a:off x="1001148" y="1592181"/>
            <a:ext cx="5235495" cy="2520795"/>
          </a:xfrm>
          <a:prstGeom prst="rect">
            <a:avLst/>
          </a:prstGeom>
        </p:spPr>
      </p:pic>
      <p:pic>
        <p:nvPicPr>
          <p:cNvPr id="7" name="Picture 6">
            <a:extLst>
              <a:ext uri="{FF2B5EF4-FFF2-40B4-BE49-F238E27FC236}">
                <a16:creationId xmlns:a16="http://schemas.microsoft.com/office/drawing/2014/main" id="{114AD02C-59EE-4214-B3FA-69D54C22B2D3}"/>
              </a:ext>
            </a:extLst>
          </p:cNvPr>
          <p:cNvPicPr>
            <a:picLocks noChangeAspect="1"/>
          </p:cNvPicPr>
          <p:nvPr/>
        </p:nvPicPr>
        <p:blipFill>
          <a:blip r:embed="rId4"/>
          <a:stretch>
            <a:fillRect/>
          </a:stretch>
        </p:blipFill>
        <p:spPr>
          <a:xfrm>
            <a:off x="6714380" y="3428999"/>
            <a:ext cx="5268306" cy="2843213"/>
          </a:xfrm>
          <a:prstGeom prst="rect">
            <a:avLst/>
          </a:prstGeom>
        </p:spPr>
      </p:pic>
      <p:sp>
        <p:nvSpPr>
          <p:cNvPr id="8" name="Shape 222">
            <a:extLst>
              <a:ext uri="{FF2B5EF4-FFF2-40B4-BE49-F238E27FC236}">
                <a16:creationId xmlns:a16="http://schemas.microsoft.com/office/drawing/2014/main" id="{A825F1FC-2C68-44B4-ACFB-CF57CD751507}"/>
              </a:ext>
            </a:extLst>
          </p:cNvPr>
          <p:cNvSpPr txBox="1"/>
          <p:nvPr/>
        </p:nvSpPr>
        <p:spPr>
          <a:xfrm>
            <a:off x="1950298" y="4114932"/>
            <a:ext cx="3337196" cy="255578"/>
          </a:xfrm>
          <a:prstGeom prst="rect">
            <a:avLst/>
          </a:prstGeom>
          <a:noFill/>
          <a:ln>
            <a:noFill/>
          </a:ln>
        </p:spPr>
        <p:txBody>
          <a:bodyPr wrap="square" lIns="91425" tIns="91425" rIns="91425" bIns="91425" anchor="t" anchorCtr="0">
            <a:noAutofit/>
          </a:bodyPr>
          <a:lstStyle/>
          <a:p>
            <a:pPr lvl="0" indent="-88900" algn="ctr">
              <a:buClr>
                <a:srgbClr val="000000"/>
              </a:buClr>
              <a:buSzPts val="1400"/>
            </a:pPr>
            <a:r>
              <a:rPr lang="en" dirty="0"/>
              <a:t>U.S. Federal Government’s waiver of copyright (17 U.S.C. §105)</a:t>
            </a:r>
          </a:p>
        </p:txBody>
      </p:sp>
      <p:sp>
        <p:nvSpPr>
          <p:cNvPr id="9" name="Shape 222">
            <a:extLst>
              <a:ext uri="{FF2B5EF4-FFF2-40B4-BE49-F238E27FC236}">
                <a16:creationId xmlns:a16="http://schemas.microsoft.com/office/drawing/2014/main" id="{17C5BC94-8374-45C6-A0BD-E6C81DBCB9D2}"/>
              </a:ext>
            </a:extLst>
          </p:cNvPr>
          <p:cNvSpPr txBox="1"/>
          <p:nvPr/>
        </p:nvSpPr>
        <p:spPr>
          <a:xfrm>
            <a:off x="7662766" y="2672122"/>
            <a:ext cx="3374414" cy="233987"/>
          </a:xfrm>
          <a:prstGeom prst="rect">
            <a:avLst/>
          </a:prstGeom>
          <a:noFill/>
          <a:ln>
            <a:noFill/>
          </a:ln>
        </p:spPr>
        <p:txBody>
          <a:bodyPr wrap="square" lIns="91425" tIns="91425" rIns="91425" bIns="91425" anchor="t" anchorCtr="0">
            <a:noAutofit/>
          </a:bodyPr>
          <a:lstStyle/>
          <a:p>
            <a:pPr lvl="0" indent="-88900" algn="ctr">
              <a:buClr>
                <a:srgbClr val="000000"/>
              </a:buClr>
              <a:buSzPts val="1400"/>
            </a:pPr>
            <a:r>
              <a:rPr lang="en" dirty="0"/>
              <a:t>Canada’s Crown copyright (</a:t>
            </a:r>
            <a:r>
              <a:rPr lang="en" i="1" dirty="0"/>
              <a:t>Copyright Act </a:t>
            </a:r>
            <a:r>
              <a:rPr lang="en" dirty="0"/>
              <a:t>s.12)</a:t>
            </a:r>
          </a:p>
        </p:txBody>
      </p:sp>
      <p:sp>
        <p:nvSpPr>
          <p:cNvPr id="10" name="Content Placeholder 9">
            <a:extLst>
              <a:ext uri="{FF2B5EF4-FFF2-40B4-BE49-F238E27FC236}">
                <a16:creationId xmlns:a16="http://schemas.microsoft.com/office/drawing/2014/main" id="{36CE4E7B-6B82-4467-9ECB-CAC08EEF68AC}"/>
              </a:ext>
            </a:extLst>
          </p:cNvPr>
          <p:cNvSpPr>
            <a:spLocks noGrp="1"/>
          </p:cNvSpPr>
          <p:nvPr>
            <p:ph sz="quarter" idx="14"/>
          </p:nvPr>
        </p:nvSpPr>
        <p:spPr/>
        <p:txBody>
          <a:bodyPr/>
          <a:lstStyle/>
          <a:p>
            <a:endParaRPr lang="en-CA"/>
          </a:p>
        </p:txBody>
      </p:sp>
    </p:spTree>
    <p:extLst>
      <p:ext uri="{BB962C8B-B14F-4D97-AF65-F5344CB8AC3E}">
        <p14:creationId xmlns:p14="http://schemas.microsoft.com/office/powerpoint/2010/main" val="36104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0F8F-2327-438A-A66C-4C9C045345AA}"/>
              </a:ext>
            </a:extLst>
          </p:cNvPr>
          <p:cNvSpPr>
            <a:spLocks noGrp="1"/>
          </p:cNvSpPr>
          <p:nvPr>
            <p:ph type="title"/>
          </p:nvPr>
        </p:nvSpPr>
        <p:spPr>
          <a:xfrm>
            <a:off x="2671282" y="526318"/>
            <a:ext cx="9229566" cy="868633"/>
          </a:xfrm>
        </p:spPr>
        <p:txBody>
          <a:bodyPr/>
          <a:lstStyle/>
          <a:p>
            <a:r>
              <a:rPr lang="en-CA" b="1" dirty="0"/>
              <a:t>MATERIAL FOR WHICH COPYRIGHT PROTECTION HAS BEEN WAIVED</a:t>
            </a:r>
          </a:p>
        </p:txBody>
      </p:sp>
      <p:pic>
        <p:nvPicPr>
          <p:cNvPr id="6" name="Shape 221" descr="cczero.jpg">
            <a:extLst>
              <a:ext uri="{FF2B5EF4-FFF2-40B4-BE49-F238E27FC236}">
                <a16:creationId xmlns:a16="http://schemas.microsoft.com/office/drawing/2014/main" id="{95EC7BC7-AB77-4544-9809-40E0865761E3}"/>
              </a:ext>
            </a:extLst>
          </p:cNvPr>
          <p:cNvPicPr preferRelativeResize="0"/>
          <p:nvPr/>
        </p:nvPicPr>
        <p:blipFill rotWithShape="1">
          <a:blip r:embed="rId3">
            <a:alphaModFix/>
          </a:blip>
          <a:srcRect l="6144" r="6822"/>
          <a:stretch/>
        </p:blipFill>
        <p:spPr>
          <a:xfrm>
            <a:off x="1450427" y="1467823"/>
            <a:ext cx="3516175" cy="1603000"/>
          </a:xfrm>
          <a:prstGeom prst="rect">
            <a:avLst/>
          </a:prstGeom>
          <a:noFill/>
          <a:ln>
            <a:noFill/>
          </a:ln>
        </p:spPr>
      </p:pic>
      <p:sp>
        <p:nvSpPr>
          <p:cNvPr id="7" name="Shape 222">
            <a:extLst>
              <a:ext uri="{FF2B5EF4-FFF2-40B4-BE49-F238E27FC236}">
                <a16:creationId xmlns:a16="http://schemas.microsoft.com/office/drawing/2014/main" id="{2C03C444-AB64-4533-9177-E7E5D108C343}"/>
              </a:ext>
            </a:extLst>
          </p:cNvPr>
          <p:cNvSpPr txBox="1"/>
          <p:nvPr/>
        </p:nvSpPr>
        <p:spPr>
          <a:xfrm>
            <a:off x="1604714" y="2961923"/>
            <a:ext cx="3207600" cy="217800"/>
          </a:xfrm>
          <a:prstGeom prst="rect">
            <a:avLst/>
          </a:prstGeom>
          <a:noFill/>
          <a:ln>
            <a:noFill/>
          </a:ln>
        </p:spPr>
        <p:txBody>
          <a:bodyPr wrap="square" lIns="91425" tIns="91425" rIns="91425" bIns="91425" anchor="t" anchorCtr="0">
            <a:noAutofit/>
          </a:bodyPr>
          <a:lstStyle/>
          <a:p>
            <a:pPr lvl="0" indent="-88900" algn="ctr">
              <a:buClr>
                <a:srgbClr val="000000"/>
              </a:buClr>
              <a:buSzPts val="1400"/>
            </a:pPr>
            <a:r>
              <a:rPr lang="en" dirty="0"/>
              <a:t>Creative Commons Zero Designation</a:t>
            </a:r>
          </a:p>
        </p:txBody>
      </p:sp>
      <p:pic>
        <p:nvPicPr>
          <p:cNvPr id="8" name="Picture 7">
            <a:extLst>
              <a:ext uri="{FF2B5EF4-FFF2-40B4-BE49-F238E27FC236}">
                <a16:creationId xmlns:a16="http://schemas.microsoft.com/office/drawing/2014/main" id="{B4039FD5-E013-4507-AAE6-324850688FF5}"/>
              </a:ext>
            </a:extLst>
          </p:cNvPr>
          <p:cNvPicPr>
            <a:picLocks noChangeAspect="1"/>
          </p:cNvPicPr>
          <p:nvPr/>
        </p:nvPicPr>
        <p:blipFill>
          <a:blip r:embed="rId4"/>
          <a:stretch>
            <a:fillRect/>
          </a:stretch>
        </p:blipFill>
        <p:spPr>
          <a:xfrm>
            <a:off x="600365" y="4841631"/>
            <a:ext cx="10991269" cy="1042532"/>
          </a:xfrm>
          <a:prstGeom prst="rect">
            <a:avLst/>
          </a:prstGeom>
        </p:spPr>
      </p:pic>
      <p:sp>
        <p:nvSpPr>
          <p:cNvPr id="9" name="Shape 222">
            <a:extLst>
              <a:ext uri="{FF2B5EF4-FFF2-40B4-BE49-F238E27FC236}">
                <a16:creationId xmlns:a16="http://schemas.microsoft.com/office/drawing/2014/main" id="{30D832D2-E943-4E28-A09C-DF58A7BCDFF0}"/>
              </a:ext>
            </a:extLst>
          </p:cNvPr>
          <p:cNvSpPr txBox="1"/>
          <p:nvPr/>
        </p:nvSpPr>
        <p:spPr>
          <a:xfrm>
            <a:off x="4492199" y="4341542"/>
            <a:ext cx="3207600" cy="217800"/>
          </a:xfrm>
          <a:prstGeom prst="rect">
            <a:avLst/>
          </a:prstGeom>
          <a:noFill/>
          <a:ln>
            <a:noFill/>
          </a:ln>
        </p:spPr>
        <p:txBody>
          <a:bodyPr wrap="square" lIns="91425" tIns="91425" rIns="91425" bIns="91425" anchor="t" anchorCtr="0">
            <a:noAutofit/>
          </a:bodyPr>
          <a:lstStyle/>
          <a:p>
            <a:pPr lvl="0" indent="-88900" algn="ctr">
              <a:buClr>
                <a:srgbClr val="000000"/>
              </a:buClr>
              <a:buSzPts val="1400"/>
            </a:pPr>
            <a:r>
              <a:rPr lang="en" dirty="0"/>
              <a:t>Example of a CC0 Waiver</a:t>
            </a:r>
          </a:p>
        </p:txBody>
      </p:sp>
      <p:sp>
        <p:nvSpPr>
          <p:cNvPr id="10" name="Content Placeholder 2">
            <a:extLst>
              <a:ext uri="{FF2B5EF4-FFF2-40B4-BE49-F238E27FC236}">
                <a16:creationId xmlns:a16="http://schemas.microsoft.com/office/drawing/2014/main" id="{71CEA869-4EC1-49FE-8BDA-419B7CF6ACEE}"/>
              </a:ext>
            </a:extLst>
          </p:cNvPr>
          <p:cNvSpPr>
            <a:spLocks noGrp="1"/>
          </p:cNvSpPr>
          <p:nvPr>
            <p:ph sz="half" idx="1"/>
          </p:nvPr>
        </p:nvSpPr>
        <p:spPr>
          <a:xfrm>
            <a:off x="5892800" y="1973019"/>
            <a:ext cx="5853121" cy="4737045"/>
          </a:xfrm>
        </p:spPr>
        <p:txBody>
          <a:bodyPr>
            <a:normAutofit/>
          </a:bodyPr>
          <a:lstStyle/>
          <a:p>
            <a:pPr marL="0" indent="0" algn="ctr">
              <a:buNone/>
            </a:pPr>
            <a:r>
              <a:rPr lang="en-US" sz="4400" b="1" dirty="0"/>
              <a:t>CC0 </a:t>
            </a:r>
          </a:p>
          <a:p>
            <a:pPr marL="0" indent="0" algn="ctr">
              <a:buNone/>
            </a:pPr>
            <a:r>
              <a:rPr lang="en-US" sz="4400" b="1" dirty="0"/>
              <a:t>“No Rights Reserved”</a:t>
            </a:r>
          </a:p>
        </p:txBody>
      </p:sp>
    </p:spTree>
    <p:extLst>
      <p:ext uri="{BB962C8B-B14F-4D97-AF65-F5344CB8AC3E}">
        <p14:creationId xmlns:p14="http://schemas.microsoft.com/office/powerpoint/2010/main" val="181204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500"/>
                                        <p:tgtEl>
                                          <p:spTgt spid="1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1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0E1E-6D20-478B-9818-41BF2DD35073}"/>
              </a:ext>
            </a:extLst>
          </p:cNvPr>
          <p:cNvSpPr>
            <a:spLocks noGrp="1"/>
          </p:cNvSpPr>
          <p:nvPr>
            <p:ph type="title"/>
          </p:nvPr>
        </p:nvSpPr>
        <p:spPr/>
        <p:txBody>
          <a:bodyPr/>
          <a:lstStyle/>
          <a:p>
            <a:r>
              <a:rPr lang="en-CA" b="1" dirty="0"/>
              <a:t>IDENTIFYING PUBLIC DOMAIN WORKS</a:t>
            </a:r>
          </a:p>
        </p:txBody>
      </p:sp>
      <p:pic>
        <p:nvPicPr>
          <p:cNvPr id="6" name="Picture 5">
            <a:hlinkClick r:id="rId3"/>
            <a:extLst>
              <a:ext uri="{FF2B5EF4-FFF2-40B4-BE49-F238E27FC236}">
                <a16:creationId xmlns:a16="http://schemas.microsoft.com/office/drawing/2014/main" id="{BD5B7B2A-4218-428E-96A0-4C18A16989FC}"/>
              </a:ext>
            </a:extLst>
          </p:cNvPr>
          <p:cNvPicPr>
            <a:picLocks noChangeAspect="1"/>
          </p:cNvPicPr>
          <p:nvPr/>
        </p:nvPicPr>
        <p:blipFill>
          <a:blip r:embed="rId4"/>
          <a:stretch>
            <a:fillRect/>
          </a:stretch>
        </p:blipFill>
        <p:spPr>
          <a:xfrm>
            <a:off x="2189162" y="1466781"/>
            <a:ext cx="8016114" cy="5188800"/>
          </a:xfrm>
          <a:prstGeom prst="rect">
            <a:avLst/>
          </a:prstGeom>
        </p:spPr>
      </p:pic>
      <p:sp>
        <p:nvSpPr>
          <p:cNvPr id="7" name="Shape 174">
            <a:extLst>
              <a:ext uri="{FF2B5EF4-FFF2-40B4-BE49-F238E27FC236}">
                <a16:creationId xmlns:a16="http://schemas.microsoft.com/office/drawing/2014/main" id="{E0B6C0DD-658A-40CC-9027-6375A1565D8C}"/>
              </a:ext>
            </a:extLst>
          </p:cNvPr>
          <p:cNvSpPr/>
          <p:nvPr/>
        </p:nvSpPr>
        <p:spPr>
          <a:xfrm>
            <a:off x="545209" y="1620703"/>
            <a:ext cx="2236091" cy="868633"/>
          </a:xfrm>
          <a:prstGeom prst="wedgeRoundRectCallout">
            <a:avLst>
              <a:gd name="adj1" fmla="val 52280"/>
              <a:gd name="adj2" fmla="val 94254"/>
              <a:gd name="adj3" fmla="val 16667"/>
            </a:avLst>
          </a:prstGeom>
          <a:solidFill>
            <a:srgbClr val="FFFFFF"/>
          </a:solidFill>
          <a:ln w="9525" cap="flat" cmpd="sng">
            <a:solidFill>
              <a:srgbClr val="7F7F7F"/>
            </a:solidFill>
            <a:prstDash val="solid"/>
            <a:round/>
            <a:headEnd type="none" w="med" len="med"/>
            <a:tailEnd type="none" w="med" len="med"/>
          </a:ln>
        </p:spPr>
        <p:txBody>
          <a:bodyPr wrap="square" lIns="91425" tIns="91425" rIns="91425" bIns="91425" anchor="ctr" anchorCtr="0">
            <a:noAutofit/>
          </a:bodyPr>
          <a:lstStyle/>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88900" algn="ctr" rtl="0">
              <a:lnSpc>
                <a:spcPct val="100000"/>
              </a:lnSpc>
              <a:spcBef>
                <a:spcPts val="0"/>
              </a:spcBef>
              <a:spcAft>
                <a:spcPts val="0"/>
              </a:spcAft>
              <a:buClr>
                <a:srgbClr val="932654"/>
              </a:buClr>
              <a:buSzPts val="1400"/>
              <a:buFont typeface="Calibri"/>
              <a:buNone/>
            </a:pPr>
            <a:r>
              <a:rPr lang="en" sz="1400" dirty="0">
                <a:solidFill>
                  <a:srgbClr val="932654"/>
                </a:solidFill>
                <a:latin typeface="Calibri"/>
                <a:ea typeface="Calibri"/>
                <a:cs typeface="Calibri"/>
                <a:sym typeface="Calibri"/>
              </a:rPr>
              <a:t>Was the creator a corporation?</a:t>
            </a:r>
            <a:endParaRPr lang="en" sz="1400" b="0" i="0" u="none" strike="noStrike" cap="none" dirty="0">
              <a:solidFill>
                <a:srgbClr val="932654"/>
              </a:solidFill>
              <a:latin typeface="Calibri"/>
              <a:ea typeface="Calibri"/>
              <a:cs typeface="Calibri"/>
              <a:sym typeface="Calibri"/>
            </a:endParaRPr>
          </a:p>
          <a:p>
            <a:pPr marL="0" marR="0" lvl="0" indent="-7620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7620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8" name="Shape 174">
            <a:extLst>
              <a:ext uri="{FF2B5EF4-FFF2-40B4-BE49-F238E27FC236}">
                <a16:creationId xmlns:a16="http://schemas.microsoft.com/office/drawing/2014/main" id="{D62A8C7E-B9B4-4DFF-8750-F18A2404F62D}"/>
              </a:ext>
            </a:extLst>
          </p:cNvPr>
          <p:cNvSpPr/>
          <p:nvPr/>
        </p:nvSpPr>
        <p:spPr>
          <a:xfrm>
            <a:off x="545209" y="4802980"/>
            <a:ext cx="2236091" cy="868633"/>
          </a:xfrm>
          <a:prstGeom prst="wedgeRoundRectCallout">
            <a:avLst>
              <a:gd name="adj1" fmla="val 71590"/>
              <a:gd name="adj2" fmla="val -49029"/>
              <a:gd name="adj3" fmla="val 16667"/>
            </a:avLst>
          </a:prstGeom>
          <a:solidFill>
            <a:srgbClr val="FFFFFF"/>
          </a:solidFill>
          <a:ln w="9525" cap="flat" cmpd="sng">
            <a:solidFill>
              <a:srgbClr val="7F7F7F"/>
            </a:solidFill>
            <a:prstDash val="solid"/>
            <a:round/>
            <a:headEnd type="none" w="med" len="med"/>
            <a:tailEnd type="none" w="med" len="med"/>
          </a:ln>
        </p:spPr>
        <p:txBody>
          <a:bodyPr wrap="square" lIns="91425" tIns="91425" rIns="91425" bIns="91425" anchor="ctr" anchorCtr="0">
            <a:noAutofit/>
          </a:bodyPr>
          <a:lstStyle/>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88900" algn="ctr" rtl="0">
              <a:lnSpc>
                <a:spcPct val="100000"/>
              </a:lnSpc>
              <a:spcBef>
                <a:spcPts val="0"/>
              </a:spcBef>
              <a:spcAft>
                <a:spcPts val="0"/>
              </a:spcAft>
              <a:buClr>
                <a:srgbClr val="932654"/>
              </a:buClr>
              <a:buSzPts val="1400"/>
              <a:buFont typeface="Calibri"/>
              <a:buNone/>
            </a:pPr>
            <a:r>
              <a:rPr lang="en" sz="1400" dirty="0">
                <a:solidFill>
                  <a:srgbClr val="932654"/>
                </a:solidFill>
                <a:latin typeface="Calibri"/>
                <a:ea typeface="Calibri"/>
                <a:cs typeface="Calibri"/>
                <a:sym typeface="Calibri"/>
              </a:rPr>
              <a:t>When did the last co-creator die?</a:t>
            </a:r>
            <a:endParaRPr lang="en" sz="1400" b="0" i="0" u="none" strike="noStrike" cap="none" dirty="0">
              <a:solidFill>
                <a:srgbClr val="932654"/>
              </a:solidFill>
              <a:latin typeface="Calibri"/>
              <a:ea typeface="Calibri"/>
              <a:cs typeface="Calibri"/>
              <a:sym typeface="Calibri"/>
            </a:endParaRPr>
          </a:p>
          <a:p>
            <a:pPr marL="0" marR="0" lvl="0" indent="-7620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7620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9" name="Shape 174">
            <a:extLst>
              <a:ext uri="{FF2B5EF4-FFF2-40B4-BE49-F238E27FC236}">
                <a16:creationId xmlns:a16="http://schemas.microsoft.com/office/drawing/2014/main" id="{DD08AA00-FC88-4AB0-B770-FA56DD05237B}"/>
              </a:ext>
            </a:extLst>
          </p:cNvPr>
          <p:cNvSpPr/>
          <p:nvPr/>
        </p:nvSpPr>
        <p:spPr>
          <a:xfrm>
            <a:off x="10002838" y="3626864"/>
            <a:ext cx="1846391" cy="868633"/>
          </a:xfrm>
          <a:prstGeom prst="wedgeRoundRectCallout">
            <a:avLst>
              <a:gd name="adj1" fmla="val -86301"/>
              <a:gd name="adj2" fmla="val 13840"/>
              <a:gd name="adj3" fmla="val 16667"/>
            </a:avLst>
          </a:prstGeom>
          <a:solidFill>
            <a:srgbClr val="FFFFFF"/>
          </a:solidFill>
          <a:ln w="9525" cap="flat" cmpd="sng">
            <a:solidFill>
              <a:srgbClr val="7F7F7F"/>
            </a:solidFill>
            <a:prstDash val="solid"/>
            <a:round/>
            <a:headEnd type="none" w="med" len="med"/>
            <a:tailEnd type="none" w="med" len="med"/>
          </a:ln>
        </p:spPr>
        <p:txBody>
          <a:bodyPr wrap="square" lIns="91425" tIns="91425" rIns="91425" bIns="91425" anchor="ctr" anchorCtr="0">
            <a:noAutofit/>
          </a:bodyPr>
          <a:lstStyle/>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88900" algn="ctr" rtl="0">
              <a:lnSpc>
                <a:spcPct val="100000"/>
              </a:lnSpc>
              <a:spcBef>
                <a:spcPts val="0"/>
              </a:spcBef>
              <a:spcAft>
                <a:spcPts val="0"/>
              </a:spcAft>
              <a:buClr>
                <a:srgbClr val="932654"/>
              </a:buClr>
              <a:buSzPts val="1400"/>
              <a:buFont typeface="Calibri"/>
              <a:buNone/>
            </a:pPr>
            <a:r>
              <a:rPr lang="en" sz="1400" dirty="0">
                <a:solidFill>
                  <a:srgbClr val="932654"/>
                </a:solidFill>
                <a:latin typeface="Calibri"/>
                <a:ea typeface="Calibri"/>
                <a:cs typeface="Calibri"/>
                <a:sym typeface="Calibri"/>
              </a:rPr>
              <a:t>Published work?</a:t>
            </a:r>
            <a:endParaRPr lang="en" sz="1400" b="0" i="0" u="none" strike="noStrike" cap="none" dirty="0">
              <a:solidFill>
                <a:srgbClr val="932654"/>
              </a:solidFill>
              <a:latin typeface="Calibri"/>
              <a:ea typeface="Calibri"/>
              <a:cs typeface="Calibri"/>
              <a:sym typeface="Calibri"/>
            </a:endParaRPr>
          </a:p>
          <a:p>
            <a:pPr marL="0" marR="0" lvl="0" indent="-7620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7620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10" name="Shape 174">
            <a:extLst>
              <a:ext uri="{FF2B5EF4-FFF2-40B4-BE49-F238E27FC236}">
                <a16:creationId xmlns:a16="http://schemas.microsoft.com/office/drawing/2014/main" id="{2E342790-1A1F-43DE-A2FA-0CB10E36A0A9}"/>
              </a:ext>
            </a:extLst>
          </p:cNvPr>
          <p:cNvSpPr/>
          <p:nvPr/>
        </p:nvSpPr>
        <p:spPr>
          <a:xfrm>
            <a:off x="9613138" y="1587455"/>
            <a:ext cx="2236091" cy="868633"/>
          </a:xfrm>
          <a:prstGeom prst="wedgeRoundRectCallout">
            <a:avLst>
              <a:gd name="adj1" fmla="val -63015"/>
              <a:gd name="adj2" fmla="val 91330"/>
              <a:gd name="adj3" fmla="val 16667"/>
            </a:avLst>
          </a:prstGeom>
          <a:solidFill>
            <a:srgbClr val="FFFFFF"/>
          </a:solidFill>
          <a:ln w="9525" cap="flat" cmpd="sng">
            <a:solidFill>
              <a:srgbClr val="7F7F7F"/>
            </a:solidFill>
            <a:prstDash val="solid"/>
            <a:round/>
            <a:headEnd type="none" w="med" len="med"/>
            <a:tailEnd type="none" w="med" len="med"/>
          </a:ln>
        </p:spPr>
        <p:txBody>
          <a:bodyPr wrap="square" lIns="91425" tIns="91425" rIns="91425" bIns="91425" anchor="ctr" anchorCtr="0">
            <a:noAutofit/>
          </a:bodyPr>
          <a:lstStyle/>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88900" algn="ctr" rtl="0">
              <a:lnSpc>
                <a:spcPct val="100000"/>
              </a:lnSpc>
              <a:spcBef>
                <a:spcPts val="0"/>
              </a:spcBef>
              <a:spcAft>
                <a:spcPts val="0"/>
              </a:spcAft>
              <a:buClr>
                <a:srgbClr val="932654"/>
              </a:buClr>
              <a:buSzPts val="1400"/>
              <a:buFont typeface="Calibri"/>
              <a:buNone/>
            </a:pPr>
            <a:r>
              <a:rPr lang="en" sz="1400" dirty="0">
                <a:solidFill>
                  <a:srgbClr val="932654"/>
                </a:solidFill>
                <a:latin typeface="Calibri"/>
                <a:ea typeface="Calibri"/>
                <a:cs typeface="Calibri"/>
                <a:sym typeface="Calibri"/>
              </a:rPr>
              <a:t>See the ‘References and Resources’ slide at the end for a link to the flowchart!</a:t>
            </a:r>
            <a:endParaRPr lang="en" sz="1400" b="0" i="0" u="none" strike="noStrike" cap="none" dirty="0">
              <a:solidFill>
                <a:srgbClr val="932654"/>
              </a:solidFill>
              <a:latin typeface="Calibri"/>
              <a:ea typeface="Calibri"/>
              <a:cs typeface="Calibri"/>
              <a:sym typeface="Calibri"/>
            </a:endParaRPr>
          </a:p>
          <a:p>
            <a:pPr marL="0" marR="0" lvl="0" indent="-7620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7620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6921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500"/>
                                        <p:tgtEl>
                                          <p:spTgt spid="9"/>
                                        </p:tgtEl>
                                      </p:cBhvr>
                                    </p:animEffect>
                                  </p:childTnLst>
                                </p:cTn>
                              </p:par>
                              <p:par>
                                <p:cTn id="21" presetID="10" presetClass="exit" presetSubtype="0" fill="hold" grpId="1"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500"/>
                                        <p:tgtEl>
                                          <p:spTgt spid="10"/>
                                        </p:tgtEl>
                                      </p:cBhvr>
                                    </p:animEffect>
                                  </p:childTnLst>
                                </p:cTn>
                              </p:par>
                              <p:par>
                                <p:cTn id="29" presetID="10" presetClass="exit" presetSubtype="0" fill="hold" grpId="1" nodeType="with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CA" b="1" dirty="0"/>
              <a:t>LEARNING OBJECTIVES</a:t>
            </a:r>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407002" y="1568254"/>
            <a:ext cx="9377995" cy="4399409"/>
          </a:xfrm>
        </p:spPr>
        <p:txBody>
          <a:bodyPr>
            <a:normAutofit lnSpcReduction="10000"/>
          </a:bodyPr>
          <a:lstStyle/>
          <a:p>
            <a:pPr marL="0" indent="0">
              <a:buNone/>
            </a:pPr>
            <a:r>
              <a:rPr lang="en-US" dirty="0"/>
              <a:t>You should now be able to:</a:t>
            </a:r>
          </a:p>
          <a:p>
            <a:pPr lvl="1"/>
            <a:endParaRPr lang="en-US" sz="2800" dirty="0"/>
          </a:p>
          <a:p>
            <a:pPr lvl="1"/>
            <a:r>
              <a:rPr lang="en-US" sz="2800" dirty="0"/>
              <a:t>Describe the public domain’s scope and relationship with copyright;</a:t>
            </a:r>
          </a:p>
          <a:p>
            <a:pPr lvl="1"/>
            <a:endParaRPr lang="en-US" sz="2800" dirty="0"/>
          </a:p>
          <a:p>
            <a:pPr lvl="1"/>
            <a:r>
              <a:rPr lang="en-US" sz="2800" dirty="0"/>
              <a:t>Recognize the three categories of works in the public domain;</a:t>
            </a:r>
          </a:p>
          <a:p>
            <a:pPr lvl="1"/>
            <a:endParaRPr lang="en-US" sz="2800" dirty="0"/>
          </a:p>
          <a:p>
            <a:pPr lvl="1"/>
            <a:r>
              <a:rPr lang="en-US" sz="2800" dirty="0"/>
              <a:t>Identify public domain works; and</a:t>
            </a:r>
          </a:p>
          <a:p>
            <a:pPr lvl="1"/>
            <a:endParaRPr lang="en-US" sz="2800" dirty="0"/>
          </a:p>
          <a:p>
            <a:pPr lvl="1"/>
            <a:r>
              <a:rPr lang="en-US" sz="2800" dirty="0"/>
              <a:t>Contribute your own works to the public domain.</a:t>
            </a:r>
          </a:p>
          <a:p>
            <a:endParaRPr lang="en-US" dirty="0"/>
          </a:p>
        </p:txBody>
      </p:sp>
    </p:spTree>
    <p:extLst>
      <p:ext uri="{BB962C8B-B14F-4D97-AF65-F5344CB8AC3E}">
        <p14:creationId xmlns:p14="http://schemas.microsoft.com/office/powerpoint/2010/main" val="68589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1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1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4" dur="1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1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0" dur="1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1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26" dur="1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t>TEST QUESTIONS AND ANSWERS</a:t>
            </a:r>
            <a:endParaRPr lang="en-CA" b="1" dirty="0"/>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407002" y="1568254"/>
            <a:ext cx="9377995" cy="4399409"/>
          </a:xfrm>
        </p:spPr>
        <p:txBody>
          <a:bodyPr>
            <a:normAutofit/>
          </a:bodyPr>
          <a:lstStyle/>
          <a:p>
            <a:pPr marL="0" indent="0">
              <a:buNone/>
            </a:pPr>
            <a:r>
              <a:rPr lang="en-US" sz="1500" b="1" dirty="0"/>
              <a:t>Learning Objective: </a:t>
            </a:r>
            <a:r>
              <a:rPr lang="en-US" sz="1500" dirty="0"/>
              <a:t>Describe the public domain’s scope and relationship with copyright</a:t>
            </a:r>
          </a:p>
          <a:p>
            <a:pPr marL="0" indent="0">
              <a:buNone/>
            </a:pPr>
            <a:r>
              <a:rPr lang="en-US" sz="1500" dirty="0"/>
              <a:t>  </a:t>
            </a:r>
          </a:p>
          <a:p>
            <a:pPr marL="0" indent="0">
              <a:buNone/>
            </a:pPr>
            <a:r>
              <a:rPr lang="en-US" sz="1500" dirty="0"/>
              <a:t>A work can be simultaneously in the public domain and protected by copyright in Canada:</a:t>
            </a:r>
          </a:p>
          <a:p>
            <a:pPr fontAlgn="base"/>
            <a:r>
              <a:rPr lang="en-US" sz="1500" dirty="0"/>
              <a:t>True</a:t>
            </a:r>
          </a:p>
          <a:p>
            <a:pPr fontAlgn="base"/>
            <a:r>
              <a:rPr lang="en-US" sz="1500" b="1" dirty="0">
                <a:solidFill>
                  <a:schemeClr val="accent6"/>
                </a:solidFill>
              </a:rPr>
              <a:t>False</a:t>
            </a:r>
          </a:p>
          <a:p>
            <a:pPr marL="0" indent="0" fontAlgn="base">
              <a:buNone/>
            </a:pPr>
            <a:r>
              <a:rPr lang="en-US" sz="1500" dirty="0"/>
              <a:t>    </a:t>
            </a:r>
          </a:p>
          <a:p>
            <a:pPr marL="0" indent="0">
              <a:buNone/>
            </a:pPr>
            <a:r>
              <a:rPr lang="en-US" sz="1500" b="1" dirty="0"/>
              <a:t>Learning Objective: </a:t>
            </a:r>
            <a:r>
              <a:rPr lang="en-US" sz="1500" dirty="0"/>
              <a:t>Recognize the three categories of works in the public domain</a:t>
            </a:r>
          </a:p>
          <a:p>
            <a:pPr marL="0" indent="0">
              <a:buNone/>
            </a:pPr>
            <a:br>
              <a:rPr lang="en-US" sz="1500" dirty="0"/>
            </a:br>
            <a:r>
              <a:rPr lang="en-US" sz="1500" dirty="0"/>
              <a:t>Which of the following works would not be in the public domain in Canada:</a:t>
            </a:r>
          </a:p>
          <a:p>
            <a:pPr fontAlgn="base"/>
            <a:r>
              <a:rPr lang="en-US" sz="1500" dirty="0"/>
              <a:t>A work for which the term of copyright has expired</a:t>
            </a:r>
          </a:p>
          <a:p>
            <a:pPr fontAlgn="base"/>
            <a:r>
              <a:rPr lang="en-US" sz="1500" dirty="0"/>
              <a:t>A work which was never protected by copyright</a:t>
            </a:r>
          </a:p>
          <a:p>
            <a:pPr fontAlgn="base"/>
            <a:r>
              <a:rPr lang="en-US" sz="1500" dirty="0"/>
              <a:t>A work for which copyright protection has been waived</a:t>
            </a:r>
          </a:p>
          <a:p>
            <a:pPr fontAlgn="base"/>
            <a:r>
              <a:rPr lang="en-US" sz="1500" b="1" dirty="0">
                <a:solidFill>
                  <a:schemeClr val="accent6"/>
                </a:solidFill>
              </a:rPr>
              <a:t>A Government of Canada report published in 1982</a:t>
            </a:r>
          </a:p>
        </p:txBody>
      </p:sp>
    </p:spTree>
    <p:extLst>
      <p:ext uri="{BB962C8B-B14F-4D97-AF65-F5344CB8AC3E}">
        <p14:creationId xmlns:p14="http://schemas.microsoft.com/office/powerpoint/2010/main" val="5728186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t>TEST QUESTIONS AND ANSWERS</a:t>
            </a:r>
            <a:endParaRPr lang="en-CA" b="1" dirty="0"/>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407002" y="1568254"/>
            <a:ext cx="9377995" cy="4399409"/>
          </a:xfrm>
        </p:spPr>
        <p:txBody>
          <a:bodyPr>
            <a:normAutofit fontScale="55000" lnSpcReduction="20000"/>
          </a:bodyPr>
          <a:lstStyle/>
          <a:p>
            <a:pPr marL="0" indent="0">
              <a:buNone/>
            </a:pPr>
            <a:r>
              <a:rPr lang="en-US" b="1" dirty="0"/>
              <a:t>Learning Objective: </a:t>
            </a:r>
            <a:r>
              <a:rPr lang="en-US" dirty="0"/>
              <a:t>Identify public domain works</a:t>
            </a:r>
          </a:p>
          <a:p>
            <a:pPr marL="0" indent="0">
              <a:buNone/>
            </a:pPr>
            <a:br>
              <a:rPr lang="en-US" dirty="0"/>
            </a:br>
            <a:r>
              <a:rPr lang="en-US" dirty="0"/>
              <a:t>Select the factor that would be relevant for determining if a single-authored book is in the public domain:</a:t>
            </a:r>
          </a:p>
          <a:p>
            <a:pPr fontAlgn="base"/>
            <a:r>
              <a:rPr lang="en-US" dirty="0"/>
              <a:t>The book has a Creative Commons Attribution (CC-BY) </a:t>
            </a:r>
            <a:r>
              <a:rPr lang="en-US" dirty="0" err="1"/>
              <a:t>licence</a:t>
            </a:r>
            <a:endParaRPr lang="en-US" dirty="0"/>
          </a:p>
          <a:p>
            <a:pPr fontAlgn="base"/>
            <a:r>
              <a:rPr lang="en-US" dirty="0"/>
              <a:t>The book was published in France</a:t>
            </a:r>
          </a:p>
          <a:p>
            <a:pPr fontAlgn="base"/>
            <a:r>
              <a:rPr lang="en-US" b="1" dirty="0">
                <a:solidFill>
                  <a:schemeClr val="accent6"/>
                </a:solidFill>
              </a:rPr>
              <a:t>The author died in 1964</a:t>
            </a:r>
          </a:p>
          <a:p>
            <a:pPr fontAlgn="base"/>
            <a:r>
              <a:rPr lang="en-US" dirty="0"/>
              <a:t>The author was Canadian</a:t>
            </a:r>
          </a:p>
          <a:p>
            <a:pPr marL="0" indent="0">
              <a:buNone/>
            </a:pPr>
            <a:endParaRPr lang="en-US" dirty="0"/>
          </a:p>
          <a:p>
            <a:pPr marL="0" indent="0">
              <a:buNone/>
            </a:pPr>
            <a:r>
              <a:rPr lang="en-US" b="1" dirty="0"/>
              <a:t>Learning Objective: </a:t>
            </a:r>
            <a:r>
              <a:rPr lang="en-US" dirty="0"/>
              <a:t>Contribute your own works to the public domain</a:t>
            </a:r>
          </a:p>
          <a:p>
            <a:pPr marL="0" indent="0">
              <a:buNone/>
            </a:pPr>
            <a:endParaRPr lang="en-US" dirty="0"/>
          </a:p>
          <a:p>
            <a:pPr marL="0" indent="0">
              <a:buNone/>
            </a:pPr>
            <a:r>
              <a:rPr lang="en-US" dirty="0"/>
              <a:t>One way an author can place a work in the public domain is to:</a:t>
            </a:r>
          </a:p>
          <a:p>
            <a:pPr fontAlgn="base"/>
            <a:r>
              <a:rPr lang="en-US" dirty="0"/>
              <a:t>Make it available on the public internet</a:t>
            </a:r>
          </a:p>
          <a:p>
            <a:pPr fontAlgn="base"/>
            <a:r>
              <a:rPr lang="en-US" dirty="0"/>
              <a:t>Apply to the Copyright Board of Canada</a:t>
            </a:r>
          </a:p>
          <a:p>
            <a:pPr fontAlgn="base"/>
            <a:r>
              <a:rPr lang="en-US" dirty="0"/>
              <a:t>Get approval from the Minister of Innovation</a:t>
            </a:r>
          </a:p>
          <a:p>
            <a:pPr fontAlgn="base"/>
            <a:r>
              <a:rPr lang="en-US" b="1" dirty="0">
                <a:solidFill>
                  <a:schemeClr val="accent6"/>
                </a:solidFill>
              </a:rPr>
              <a:t>Assign a CC0 </a:t>
            </a:r>
            <a:r>
              <a:rPr lang="en-US" b="1" dirty="0" err="1">
                <a:solidFill>
                  <a:schemeClr val="accent6"/>
                </a:solidFill>
              </a:rPr>
              <a:t>Licence</a:t>
            </a:r>
            <a:endParaRPr lang="en-US" b="1" dirty="0">
              <a:solidFill>
                <a:schemeClr val="accent6"/>
              </a:solidFill>
            </a:endParaRPr>
          </a:p>
          <a:p>
            <a:pPr marL="0" indent="0">
              <a:buNone/>
            </a:pPr>
            <a:endParaRPr lang="en-US" dirty="0"/>
          </a:p>
        </p:txBody>
      </p:sp>
    </p:spTree>
    <p:extLst>
      <p:ext uri="{BB962C8B-B14F-4D97-AF65-F5344CB8AC3E}">
        <p14:creationId xmlns:p14="http://schemas.microsoft.com/office/powerpoint/2010/main" val="19125740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8E48-C74E-421A-84A3-6121580D56B6}"/>
              </a:ext>
            </a:extLst>
          </p:cNvPr>
          <p:cNvSpPr>
            <a:spLocks noGrp="1"/>
          </p:cNvSpPr>
          <p:nvPr>
            <p:ph type="title"/>
          </p:nvPr>
        </p:nvSpPr>
        <p:spPr/>
        <p:txBody>
          <a:bodyPr/>
          <a:lstStyle/>
          <a:p>
            <a:r>
              <a:rPr lang="en-CA" b="1" dirty="0"/>
              <a:t>REFERENCES AND RESOURCES</a:t>
            </a:r>
          </a:p>
        </p:txBody>
      </p:sp>
      <p:sp>
        <p:nvSpPr>
          <p:cNvPr id="6" name="Content Placeholder 2">
            <a:extLst>
              <a:ext uri="{FF2B5EF4-FFF2-40B4-BE49-F238E27FC236}">
                <a16:creationId xmlns:a16="http://schemas.microsoft.com/office/drawing/2014/main" id="{E5592CEB-8F56-493A-B8BB-DF320A07107C}"/>
              </a:ext>
            </a:extLst>
          </p:cNvPr>
          <p:cNvSpPr>
            <a:spLocks noGrp="1"/>
          </p:cNvSpPr>
          <p:nvPr>
            <p:ph sz="half" idx="1"/>
          </p:nvPr>
        </p:nvSpPr>
        <p:spPr>
          <a:xfrm>
            <a:off x="1450426" y="1630702"/>
            <a:ext cx="9806153" cy="4737045"/>
          </a:xfrm>
        </p:spPr>
        <p:txBody>
          <a:bodyPr>
            <a:normAutofit lnSpcReduction="10000"/>
          </a:bodyPr>
          <a:lstStyle/>
          <a:p>
            <a:pPr marL="38100" indent="0">
              <a:lnSpc>
                <a:spcPct val="80000"/>
              </a:lnSpc>
              <a:spcBef>
                <a:spcPts val="0"/>
              </a:spcBef>
              <a:buClr>
                <a:schemeClr val="dk1"/>
              </a:buClr>
              <a:buSzPts val="1800"/>
              <a:buNone/>
            </a:pPr>
            <a:r>
              <a:rPr lang="en-US" sz="2000" dirty="0"/>
              <a:t>Ashby, Madeline and David Nickle. (Eds.). </a:t>
            </a:r>
            <a:r>
              <a:rPr lang="en-US" sz="2000" i="1" dirty="0" err="1"/>
              <a:t>Licence</a:t>
            </a:r>
            <a:r>
              <a:rPr lang="en-US" sz="2000" i="1" dirty="0"/>
              <a:t> Expired: The Unauthorized James Bond</a:t>
            </a:r>
            <a:r>
              <a:rPr lang="en-US" sz="2000" dirty="0"/>
              <a:t>. Toronto: </a:t>
            </a:r>
            <a:r>
              <a:rPr lang="en-US" sz="2000" dirty="0" err="1"/>
              <a:t>ChiDunnit</a:t>
            </a:r>
            <a:r>
              <a:rPr lang="en-US" sz="2000" dirty="0"/>
              <a:t>.</a:t>
            </a:r>
          </a:p>
          <a:p>
            <a:pPr marL="38100" indent="0">
              <a:lnSpc>
                <a:spcPct val="80000"/>
              </a:lnSpc>
              <a:spcBef>
                <a:spcPts val="0"/>
              </a:spcBef>
              <a:buClr>
                <a:schemeClr val="dk1"/>
              </a:buClr>
              <a:buSzPts val="1800"/>
              <a:buNone/>
            </a:pPr>
            <a:endParaRPr lang="en-US" sz="2000" dirty="0"/>
          </a:p>
          <a:p>
            <a:pPr marL="38100" indent="0">
              <a:lnSpc>
                <a:spcPct val="80000"/>
              </a:lnSpc>
              <a:spcBef>
                <a:spcPts val="0"/>
              </a:spcBef>
              <a:buClr>
                <a:schemeClr val="dk1"/>
              </a:buClr>
              <a:buSzPts val="1800"/>
              <a:buNone/>
            </a:pPr>
            <a:r>
              <a:rPr lang="en-US" sz="2000" dirty="0"/>
              <a:t>Boyle, James. </a:t>
            </a:r>
            <a:r>
              <a:rPr lang="en-US" sz="2000" i="1" dirty="0"/>
              <a:t>The Public Domain</a:t>
            </a:r>
            <a:r>
              <a:rPr lang="en-US" sz="2000" dirty="0"/>
              <a:t>. New Haven, CT: Yale University Press, 2008. </a:t>
            </a:r>
            <a:r>
              <a:rPr lang="en-US" sz="2000" dirty="0">
                <a:hlinkClick r:id="rId3"/>
              </a:rPr>
              <a:t>http://thepublicdomain.org/thepublicdomain1.pdf</a:t>
            </a:r>
            <a:r>
              <a:rPr lang="en-US" sz="2000" dirty="0"/>
              <a:t> </a:t>
            </a:r>
          </a:p>
          <a:p>
            <a:pPr marL="38100" indent="0">
              <a:lnSpc>
                <a:spcPct val="80000"/>
              </a:lnSpc>
              <a:spcBef>
                <a:spcPts val="0"/>
              </a:spcBef>
              <a:buClr>
                <a:schemeClr val="dk1"/>
              </a:buClr>
              <a:buSzPts val="1800"/>
              <a:buNone/>
            </a:pPr>
            <a:endParaRPr lang="en-US" sz="2000" dirty="0"/>
          </a:p>
          <a:p>
            <a:pPr marL="38100" indent="0">
              <a:lnSpc>
                <a:spcPct val="80000"/>
              </a:lnSpc>
              <a:spcBef>
                <a:spcPts val="0"/>
              </a:spcBef>
              <a:buClr>
                <a:schemeClr val="dk1"/>
              </a:buClr>
              <a:buSzPts val="1800"/>
              <a:buNone/>
            </a:pPr>
            <a:r>
              <a:rPr lang="en-US" sz="2000" dirty="0"/>
              <a:t>Craig, </a:t>
            </a:r>
            <a:r>
              <a:rPr lang="en-US" sz="2000" dirty="0" err="1"/>
              <a:t>Carys</a:t>
            </a:r>
            <a:r>
              <a:rPr lang="en-US" sz="2000" dirty="0"/>
              <a:t> J. "The Canadian Public Domain: What, Where, and to What End?." </a:t>
            </a:r>
            <a:r>
              <a:rPr lang="en-US" sz="2000" i="1" dirty="0"/>
              <a:t>Canadian Journal of Law and Technology,</a:t>
            </a:r>
            <a:r>
              <a:rPr lang="en-US" sz="2000" dirty="0"/>
              <a:t> 7 (2010): 221-241</a:t>
            </a:r>
            <a:r>
              <a:rPr lang="en-US" sz="2000" i="1" dirty="0"/>
              <a:t>: </a:t>
            </a:r>
            <a:r>
              <a:rPr lang="en-US" altLang="en-US" sz="2000" dirty="0">
                <a:hlinkClick r:id="rId4"/>
              </a:rPr>
              <a:t>https://works.bepress.com/carys_craig/27/</a:t>
            </a:r>
            <a:r>
              <a:rPr lang="en-US" altLang="en-US" sz="2000" dirty="0"/>
              <a:t> </a:t>
            </a:r>
          </a:p>
          <a:p>
            <a:pPr marL="342900" indent="-304800">
              <a:lnSpc>
                <a:spcPct val="80000"/>
              </a:lnSpc>
              <a:spcBef>
                <a:spcPts val="0"/>
              </a:spcBef>
              <a:buClr>
                <a:schemeClr val="dk1"/>
              </a:buClr>
              <a:buSzPts val="1800"/>
            </a:pPr>
            <a:endParaRPr lang="en" sz="2000" dirty="0">
              <a:sym typeface="Calibri"/>
            </a:endParaRPr>
          </a:p>
          <a:p>
            <a:pPr marL="38100" indent="0">
              <a:lnSpc>
                <a:spcPct val="80000"/>
              </a:lnSpc>
              <a:spcBef>
                <a:spcPts val="0"/>
              </a:spcBef>
              <a:buClr>
                <a:schemeClr val="dk1"/>
              </a:buClr>
              <a:buSzPts val="1800"/>
              <a:buNone/>
            </a:pPr>
            <a:r>
              <a:rPr lang="en" sz="2000" dirty="0">
                <a:sym typeface="Calibri"/>
              </a:rPr>
              <a:t>Public Domain Review’s Guide to Finding Interesting Public Domain Works on the Internet: </a:t>
            </a:r>
            <a:r>
              <a:rPr lang="en" sz="2000" dirty="0">
                <a:sym typeface="Calibri"/>
                <a:hlinkClick r:id="rId5"/>
              </a:rPr>
              <a:t>https://publicdomainreview.org/guide-to-finding-interesting-public-domain-works-online/</a:t>
            </a:r>
            <a:r>
              <a:rPr lang="en" sz="2000" dirty="0">
                <a:sym typeface="Calibri"/>
              </a:rPr>
              <a:t> </a:t>
            </a:r>
          </a:p>
          <a:p>
            <a:pPr marL="342900" indent="-304800">
              <a:lnSpc>
                <a:spcPct val="80000"/>
              </a:lnSpc>
              <a:spcBef>
                <a:spcPts val="0"/>
              </a:spcBef>
              <a:buClr>
                <a:schemeClr val="dk1"/>
              </a:buClr>
              <a:buSzPts val="1800"/>
            </a:pPr>
            <a:endParaRPr lang="en" sz="2000" dirty="0">
              <a:sym typeface="Calibri"/>
            </a:endParaRPr>
          </a:p>
          <a:p>
            <a:pPr marL="38100" indent="0">
              <a:lnSpc>
                <a:spcPct val="80000"/>
              </a:lnSpc>
              <a:spcBef>
                <a:spcPts val="0"/>
              </a:spcBef>
              <a:buClr>
                <a:schemeClr val="dk1"/>
              </a:buClr>
              <a:buSzPts val="1800"/>
              <a:buNone/>
            </a:pPr>
            <a:r>
              <a:rPr lang="en" sz="2000" dirty="0">
                <a:sym typeface="Calibri"/>
              </a:rPr>
              <a:t>University of Alberta Copyright Office – Public Domain Flowchart:  </a:t>
            </a:r>
            <a:r>
              <a:rPr lang="en-US" sz="2000" dirty="0">
                <a:sym typeface="Calibri"/>
                <a:hlinkClick r:id="rId6"/>
              </a:rPr>
              <a:t>https://cloudfront.ualberta.ca/-/media/ualberta/faculty-and-staff/copyright-office/public-domain-chart-v11-revised.pdf</a:t>
            </a:r>
            <a:r>
              <a:rPr lang="en-US" sz="2000" dirty="0">
                <a:sym typeface="Calibri"/>
              </a:rPr>
              <a:t> </a:t>
            </a:r>
            <a:endParaRPr lang="en" sz="2000" dirty="0">
              <a:sym typeface="Calibri"/>
            </a:endParaRPr>
          </a:p>
          <a:p>
            <a:pPr marL="342900" lvl="0" indent="-304800">
              <a:lnSpc>
                <a:spcPct val="80000"/>
              </a:lnSpc>
              <a:spcBef>
                <a:spcPts val="0"/>
              </a:spcBef>
              <a:buClr>
                <a:schemeClr val="dk1"/>
              </a:buClr>
              <a:buSzPts val="1800"/>
            </a:pPr>
            <a:endParaRPr lang="en" sz="2000" dirty="0">
              <a:sym typeface="Calibri"/>
            </a:endParaRPr>
          </a:p>
          <a:p>
            <a:pPr marL="38100" lvl="0" indent="0">
              <a:lnSpc>
                <a:spcPct val="80000"/>
              </a:lnSpc>
              <a:spcBef>
                <a:spcPts val="0"/>
              </a:spcBef>
              <a:buClr>
                <a:schemeClr val="dk1"/>
              </a:buClr>
              <a:buSzPts val="1800"/>
              <a:buNone/>
            </a:pPr>
            <a:r>
              <a:rPr lang="en" sz="2000" dirty="0">
                <a:sym typeface="Calibri"/>
              </a:rPr>
              <a:t>Wikimedia Public Domain Images:  </a:t>
            </a:r>
            <a:r>
              <a:rPr lang="en" sz="2000" dirty="0">
                <a:sym typeface="Calibri"/>
                <a:hlinkClick r:id="rId7"/>
              </a:rPr>
              <a:t>https://commons.wikimedia.org/wiki/Commons:Free_media_resources/Photography</a:t>
            </a:r>
          </a:p>
        </p:txBody>
      </p:sp>
    </p:spTree>
    <p:extLst>
      <p:ext uri="{BB962C8B-B14F-4D97-AF65-F5344CB8AC3E}">
        <p14:creationId xmlns:p14="http://schemas.microsoft.com/office/powerpoint/2010/main" val="170029700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IMAGE AND SOUND REFERENCES</a:t>
            </a:r>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407002" y="1556678"/>
            <a:ext cx="9377995" cy="5002871"/>
          </a:xfrm>
        </p:spPr>
        <p:txBody>
          <a:bodyPr>
            <a:normAutofit/>
          </a:bodyPr>
          <a:lstStyle/>
          <a:p>
            <a:pPr marL="0" indent="0">
              <a:spcBef>
                <a:spcPts val="0"/>
              </a:spcBef>
              <a:buNone/>
            </a:pPr>
            <a:r>
              <a:rPr lang="en-US" sz="1600" dirty="0"/>
              <a:t>Image Credits (in order appearance):</a:t>
            </a:r>
          </a:p>
          <a:p>
            <a:pPr marL="0" indent="0">
              <a:spcBef>
                <a:spcPts val="0"/>
              </a:spcBef>
              <a:buNone/>
            </a:pPr>
            <a:endParaRPr lang="en-US" sz="1600" dirty="0"/>
          </a:p>
          <a:p>
            <a:pPr marL="457200" lvl="1" indent="0">
              <a:spcBef>
                <a:spcPts val="0"/>
              </a:spcBef>
              <a:buNone/>
            </a:pPr>
            <a:r>
              <a:rPr lang="en-US" sz="1600" dirty="0" err="1"/>
              <a:t>Festivio</a:t>
            </a:r>
            <a:r>
              <a:rPr lang="en-US" sz="1600" dirty="0"/>
              <a:t>. “Parliament Hill.” </a:t>
            </a:r>
            <a:r>
              <a:rPr lang="en-US" sz="1600" i="1" dirty="0" err="1"/>
              <a:t>Pixabay</a:t>
            </a:r>
            <a:r>
              <a:rPr lang="en-US" sz="1600" dirty="0"/>
              <a:t>. 2013. </a:t>
            </a:r>
            <a:r>
              <a:rPr lang="en-US" sz="1600" dirty="0">
                <a:hlinkClick r:id="rId2"/>
              </a:rPr>
              <a:t>https://pixabay.com/en/ottawa-parliament-canada-government-815375/</a:t>
            </a:r>
            <a:r>
              <a:rPr lang="en-US" sz="1600" dirty="0"/>
              <a:t> </a:t>
            </a:r>
          </a:p>
          <a:p>
            <a:pPr marL="457200" lvl="1" indent="0">
              <a:spcBef>
                <a:spcPts val="0"/>
              </a:spcBef>
              <a:buNone/>
            </a:pPr>
            <a:endParaRPr lang="en-US" sz="1600" dirty="0"/>
          </a:p>
          <a:p>
            <a:pPr marL="457200" lvl="1" indent="0">
              <a:spcBef>
                <a:spcPts val="0"/>
              </a:spcBef>
              <a:buNone/>
            </a:pPr>
            <a:r>
              <a:rPr lang="en-US" sz="1600" dirty="0"/>
              <a:t>Beall, Jeffrey. “University of Alberta Sign.” </a:t>
            </a:r>
            <a:r>
              <a:rPr lang="en-US" sz="1600" i="1" dirty="0"/>
              <a:t>Wikimedia Commons</a:t>
            </a:r>
            <a:r>
              <a:rPr lang="en-US" sz="1600" dirty="0"/>
              <a:t>. 2017. </a:t>
            </a:r>
            <a:r>
              <a:rPr lang="en-US" sz="1600" dirty="0">
                <a:hlinkClick r:id="rId3"/>
              </a:rPr>
              <a:t>https://commons.wikimedia.org/wiki/File:University_of_Alberta_sign.JPG</a:t>
            </a:r>
            <a:endParaRPr lang="en-US" sz="1600" dirty="0"/>
          </a:p>
          <a:p>
            <a:pPr marL="457200" lvl="1" indent="0">
              <a:spcBef>
                <a:spcPts val="0"/>
              </a:spcBef>
              <a:buNone/>
            </a:pPr>
            <a:endParaRPr lang="en-US" sz="1600" dirty="0"/>
          </a:p>
          <a:p>
            <a:pPr marL="457200" lvl="1" indent="0">
              <a:spcBef>
                <a:spcPts val="0"/>
              </a:spcBef>
              <a:buNone/>
            </a:pPr>
            <a:r>
              <a:rPr lang="en-US" sz="1600" dirty="0"/>
              <a:t>Mozart, Wolfgang Amadeus. “Requiem.” </a:t>
            </a:r>
            <a:r>
              <a:rPr lang="en-US" sz="1600" i="1" dirty="0"/>
              <a:t>Wikimedia Commons</a:t>
            </a:r>
            <a:r>
              <a:rPr lang="en-US" sz="1600" dirty="0"/>
              <a:t>. 1791 </a:t>
            </a:r>
            <a:r>
              <a:rPr lang="en-US" sz="1600" dirty="0">
                <a:hlinkClick r:id="rId4"/>
              </a:rPr>
              <a:t>https://commons.wikimedia.org/wiki/File:K626_Requiem_Mozart.jpg</a:t>
            </a:r>
            <a:r>
              <a:rPr lang="en-US" sz="1600" dirty="0"/>
              <a:t> </a:t>
            </a:r>
          </a:p>
          <a:p>
            <a:pPr marL="457200" lvl="1" indent="0">
              <a:spcBef>
                <a:spcPts val="0"/>
              </a:spcBef>
              <a:buNone/>
            </a:pPr>
            <a:r>
              <a:rPr lang="en-US" sz="1600" dirty="0"/>
              <a:t> </a:t>
            </a:r>
          </a:p>
          <a:p>
            <a:pPr marL="457200" lvl="1" indent="0">
              <a:spcBef>
                <a:spcPts val="0"/>
              </a:spcBef>
              <a:buNone/>
            </a:pPr>
            <a:r>
              <a:rPr lang="en-US" sz="1600" dirty="0"/>
              <a:t>Free Photos. “Parking Meter.” </a:t>
            </a:r>
            <a:r>
              <a:rPr lang="en-US" sz="1600" i="1" dirty="0" err="1"/>
              <a:t>Pixabay</a:t>
            </a:r>
            <a:r>
              <a:rPr lang="en-US" sz="1600" dirty="0"/>
              <a:t>. 2015. </a:t>
            </a:r>
            <a:r>
              <a:rPr lang="en-US" sz="1600" dirty="0">
                <a:hlinkClick r:id="rId5"/>
              </a:rPr>
              <a:t>https://pixabay.com/en/parking-meter-parking-meter-street-828887/</a:t>
            </a:r>
            <a:r>
              <a:rPr lang="en-US" sz="1600" dirty="0"/>
              <a:t>  </a:t>
            </a:r>
          </a:p>
          <a:p>
            <a:pPr marL="0" indent="0">
              <a:spcBef>
                <a:spcPts val="0"/>
              </a:spcBef>
              <a:buNone/>
            </a:pPr>
            <a:endParaRPr lang="en-US" sz="1600" dirty="0"/>
          </a:p>
          <a:p>
            <a:pPr marL="0" indent="0">
              <a:spcBef>
                <a:spcPts val="0"/>
              </a:spcBef>
              <a:buNone/>
            </a:pPr>
            <a:r>
              <a:rPr lang="en-US" sz="1600" dirty="0"/>
              <a:t>Closing Slides Music: </a:t>
            </a:r>
            <a:r>
              <a:rPr lang="en-US" sz="1600" dirty="0" err="1"/>
              <a:t>Rybak</a:t>
            </a:r>
            <a:r>
              <a:rPr lang="en-US" sz="1600" dirty="0"/>
              <a:t>, </a:t>
            </a:r>
            <a:r>
              <a:rPr lang="en-US" sz="1600" dirty="0" err="1"/>
              <a:t>Nazar</a:t>
            </a:r>
            <a:r>
              <a:rPr lang="en-US" sz="1600" dirty="0"/>
              <a:t>. “Corporate Inspired.” </a:t>
            </a:r>
            <a:r>
              <a:rPr lang="en-US" sz="1600" dirty="0" err="1"/>
              <a:t>HookSounds</a:t>
            </a:r>
            <a:r>
              <a:rPr lang="en-US" sz="1600" dirty="0"/>
              <a:t>. </a:t>
            </a:r>
            <a:r>
              <a:rPr lang="en-US" sz="1600" dirty="0" err="1"/>
              <a:t>N.d.</a:t>
            </a:r>
            <a:r>
              <a:rPr lang="en-US" sz="1600" dirty="0"/>
              <a:t> </a:t>
            </a:r>
            <a:r>
              <a:rPr lang="en-US" sz="1600" dirty="0">
                <a:hlinkClick r:id="rId6"/>
              </a:rPr>
              <a:t>http://www.hooksounds.com</a:t>
            </a:r>
            <a:r>
              <a:rPr lang="en-US" sz="1600" dirty="0"/>
              <a:t> (used under a CC-BY 4.0 </a:t>
            </a:r>
            <a:r>
              <a:rPr lang="en-US" sz="1600" dirty="0" err="1"/>
              <a:t>Licence</a:t>
            </a:r>
            <a:r>
              <a:rPr lang="en-US" sz="1600" dirty="0"/>
              <a:t>)</a:t>
            </a:r>
          </a:p>
          <a:p>
            <a:pPr marL="0" indent="0">
              <a:spcBef>
                <a:spcPts val="0"/>
              </a:spcBef>
              <a:buNone/>
            </a:pPr>
            <a:endParaRPr lang="en-US" sz="1600" dirty="0"/>
          </a:p>
          <a:p>
            <a:pPr marL="0" indent="0">
              <a:spcBef>
                <a:spcPts val="0"/>
              </a:spcBef>
              <a:buNone/>
            </a:pPr>
            <a:r>
              <a:rPr lang="en-US" sz="1600" dirty="0"/>
              <a:t>Unattributed materials are contributions from the Opening Up Copyright Project Team and placed in the Public Domain.</a:t>
            </a:r>
          </a:p>
        </p:txBody>
      </p:sp>
    </p:spTree>
    <p:extLst>
      <p:ext uri="{BB962C8B-B14F-4D97-AF65-F5344CB8AC3E}">
        <p14:creationId xmlns:p14="http://schemas.microsoft.com/office/powerpoint/2010/main" val="31576719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6989-38BF-4145-9001-0D2E3159D4C8}"/>
              </a:ext>
            </a:extLst>
          </p:cNvPr>
          <p:cNvSpPr>
            <a:spLocks noGrp="1"/>
          </p:cNvSpPr>
          <p:nvPr>
            <p:ph type="title"/>
          </p:nvPr>
        </p:nvSpPr>
        <p:spPr/>
        <p:txBody>
          <a:bodyPr/>
          <a:lstStyle/>
          <a:p>
            <a:r>
              <a:rPr lang="en-CA" b="1" dirty="0"/>
              <a:t>LICENSING AND ATTRIBUTION</a:t>
            </a:r>
          </a:p>
        </p:txBody>
      </p:sp>
      <p:sp>
        <p:nvSpPr>
          <p:cNvPr id="6" name="Content Placeholder 2">
            <a:extLst>
              <a:ext uri="{FF2B5EF4-FFF2-40B4-BE49-F238E27FC236}">
                <a16:creationId xmlns:a16="http://schemas.microsoft.com/office/drawing/2014/main" id="{1CCB0CBD-E1AD-49EF-AC57-01CAA04DB281}"/>
              </a:ext>
            </a:extLst>
          </p:cNvPr>
          <p:cNvSpPr>
            <a:spLocks noGrp="1"/>
          </p:cNvSpPr>
          <p:nvPr>
            <p:ph sz="half" idx="1"/>
          </p:nvPr>
        </p:nvSpPr>
        <p:spPr>
          <a:xfrm>
            <a:off x="1450426" y="1580189"/>
            <a:ext cx="9806153" cy="4737045"/>
          </a:xfrm>
        </p:spPr>
        <p:txBody>
          <a:bodyPr>
            <a:normAutofit/>
          </a:bodyPr>
          <a:lstStyle/>
          <a:p>
            <a:pPr marL="38100" indent="0">
              <a:lnSpc>
                <a:spcPct val="80000"/>
              </a:lnSpc>
              <a:spcBef>
                <a:spcPts val="0"/>
              </a:spcBef>
              <a:buClr>
                <a:schemeClr val="dk1"/>
              </a:buClr>
              <a:buSzPts val="1800"/>
              <a:buNone/>
            </a:pPr>
            <a:r>
              <a:rPr lang="en" sz="2000" dirty="0">
                <a:sym typeface="Calibri"/>
              </a:rPr>
              <a:t>Suggested Citation:</a:t>
            </a:r>
          </a:p>
          <a:p>
            <a:pPr marL="495300" lvl="1" indent="0">
              <a:lnSpc>
                <a:spcPct val="80000"/>
              </a:lnSpc>
              <a:spcBef>
                <a:spcPts val="0"/>
              </a:spcBef>
              <a:buClr>
                <a:schemeClr val="dk1"/>
              </a:buClr>
              <a:buSzPts val="1800"/>
              <a:buNone/>
            </a:pPr>
            <a:r>
              <a:rPr lang="en" sz="2000" dirty="0">
                <a:sym typeface="Calibri"/>
              </a:rPr>
              <a:t>University of Alberta. 2018. “Public Domain.” </a:t>
            </a:r>
            <a:r>
              <a:rPr lang="en" sz="2000" i="1" dirty="0">
                <a:sym typeface="Calibri"/>
              </a:rPr>
              <a:t>Opening Up Copyright Instructional Module</a:t>
            </a:r>
            <a:r>
              <a:rPr lang="en" sz="2000" dirty="0">
                <a:sym typeface="Calibri"/>
              </a:rPr>
              <a:t>. </a:t>
            </a:r>
            <a:r>
              <a:rPr lang="en-US" sz="2000" dirty="0">
                <a:sym typeface="Calibri"/>
                <a:hlinkClick r:id="rId3"/>
              </a:rPr>
              <a:t>https://www.ualberta.ca/copyright/resources/opening-up-copyright-instructional-modules</a:t>
            </a:r>
            <a:r>
              <a:rPr lang="en" sz="2000" dirty="0">
                <a:sym typeface="Calibri"/>
              </a:rPr>
              <a:t> </a:t>
            </a:r>
          </a:p>
          <a:p>
            <a:pPr marL="38100" indent="0">
              <a:lnSpc>
                <a:spcPct val="80000"/>
              </a:lnSpc>
              <a:spcBef>
                <a:spcPts val="0"/>
              </a:spcBef>
              <a:buClr>
                <a:schemeClr val="dk1"/>
              </a:buClr>
              <a:buSzPts val="1800"/>
              <a:buNone/>
            </a:pPr>
            <a:endParaRPr lang="en" sz="2000" dirty="0">
              <a:sym typeface="Calibri"/>
              <a:hlinkClick r:id="rId4"/>
            </a:endParaRPr>
          </a:p>
          <a:p>
            <a:pPr marL="38100" indent="0">
              <a:lnSpc>
                <a:spcPct val="80000"/>
              </a:lnSpc>
              <a:spcBef>
                <a:spcPts val="0"/>
              </a:spcBef>
              <a:buClr>
                <a:schemeClr val="dk1"/>
              </a:buClr>
              <a:buSzPts val="1800"/>
              <a:buNone/>
            </a:pPr>
            <a:r>
              <a:rPr lang="en" sz="2000" dirty="0">
                <a:sym typeface="Calibri"/>
              </a:rPr>
              <a:t>For the project overview and complete list of modules please visit the project website at: </a:t>
            </a:r>
            <a:r>
              <a:rPr lang="en-US" sz="2000" dirty="0">
                <a:sym typeface="Calibri"/>
                <a:hlinkClick r:id="rId3"/>
              </a:rPr>
              <a:t>https://www.ualberta.ca/copyright/resources/opening-up-copyright-instructional-modules</a:t>
            </a:r>
            <a:r>
              <a:rPr lang="en" sz="2000" dirty="0">
                <a:sym typeface="Calibri"/>
              </a:rPr>
              <a:t> </a:t>
            </a:r>
          </a:p>
          <a:p>
            <a:pPr marL="38100" indent="0">
              <a:lnSpc>
                <a:spcPct val="80000"/>
              </a:lnSpc>
              <a:spcBef>
                <a:spcPts val="0"/>
              </a:spcBef>
              <a:buClr>
                <a:schemeClr val="dk1"/>
              </a:buClr>
              <a:buSzPts val="1800"/>
              <a:buNone/>
            </a:pPr>
            <a:endParaRPr lang="en" sz="2000" dirty="0">
              <a:sym typeface="Calibri"/>
            </a:endParaRPr>
          </a:p>
          <a:p>
            <a:pPr marL="38100" indent="0">
              <a:lnSpc>
                <a:spcPct val="80000"/>
              </a:lnSpc>
              <a:spcBef>
                <a:spcPts val="0"/>
              </a:spcBef>
              <a:buClr>
                <a:schemeClr val="dk1"/>
              </a:buClr>
              <a:buSzPts val="1800"/>
              <a:buNone/>
            </a:pPr>
            <a:r>
              <a:rPr lang="en" sz="2000" dirty="0">
                <a:sym typeface="Calibri"/>
              </a:rPr>
              <a:t>Questions, comments, and suggestions should be directed to the University of Alberta’s Copyright Office at: </a:t>
            </a:r>
            <a:r>
              <a:rPr lang="en-US" sz="2000" dirty="0">
                <a:hlinkClick r:id="rId5"/>
              </a:rPr>
              <a:t>copyright@ualberta.ca</a:t>
            </a:r>
            <a:r>
              <a:rPr lang="en-US" sz="2000" dirty="0"/>
              <a:t> </a:t>
            </a:r>
          </a:p>
          <a:p>
            <a:pPr marL="38100" indent="0">
              <a:lnSpc>
                <a:spcPct val="80000"/>
              </a:lnSpc>
              <a:spcBef>
                <a:spcPts val="0"/>
              </a:spcBef>
              <a:buClr>
                <a:schemeClr val="dk1"/>
              </a:buClr>
              <a:buSzPts val="1800"/>
              <a:buNone/>
            </a:pPr>
            <a:endParaRPr lang="en-US" sz="2000" dirty="0">
              <a:sym typeface="Calibri"/>
            </a:endParaRPr>
          </a:p>
          <a:p>
            <a:pPr marL="38100" indent="0">
              <a:lnSpc>
                <a:spcPct val="80000"/>
              </a:lnSpc>
              <a:spcBef>
                <a:spcPts val="0"/>
              </a:spcBef>
              <a:buClr>
                <a:schemeClr val="dk1"/>
              </a:buClr>
              <a:buSzPts val="1800"/>
              <a:buNone/>
            </a:pPr>
            <a:r>
              <a:rPr lang="en-US" sz="2000" dirty="0">
                <a:sym typeface="Calibri"/>
              </a:rPr>
              <a:t>This module is made available and licensed under a </a:t>
            </a:r>
            <a:r>
              <a:rPr lang="en-US" sz="2000" dirty="0">
                <a:sym typeface="Calibri"/>
                <a:hlinkClick r:id="rId6"/>
              </a:rPr>
              <a:t>Creative Commons Attribution 4.0 International </a:t>
            </a:r>
            <a:r>
              <a:rPr lang="en-US" sz="2000" dirty="0" err="1">
                <a:sym typeface="Calibri"/>
                <a:hlinkClick r:id="rId6"/>
              </a:rPr>
              <a:t>Licence</a:t>
            </a:r>
            <a:endParaRPr lang="en" sz="2000" dirty="0">
              <a:sym typeface="Calibri"/>
              <a:hlinkClick r:id="rId4"/>
            </a:endParaRPr>
          </a:p>
        </p:txBody>
      </p:sp>
    </p:spTree>
    <p:extLst>
      <p:ext uri="{BB962C8B-B14F-4D97-AF65-F5344CB8AC3E}">
        <p14:creationId xmlns:p14="http://schemas.microsoft.com/office/powerpoint/2010/main" val="18023002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CONTRIBUTORS</a:t>
            </a:r>
            <a:endParaRPr lang="en-US" dirty="0"/>
          </a:p>
        </p:txBody>
      </p:sp>
      <p:sp>
        <p:nvSpPr>
          <p:cNvPr id="6" name="Rectangle 5"/>
          <p:cNvSpPr/>
          <p:nvPr/>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INPro"/>
              </a:rPr>
              <a:t>Copyright Office </a:t>
            </a:r>
          </a:p>
        </p:txBody>
      </p:sp>
      <p:sp>
        <p:nvSpPr>
          <p:cNvPr id="7" name="Rectangle 6"/>
          <p:cNvSpPr/>
          <p:nvPr/>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INpro"/>
                <a:cs typeface="DINpro"/>
              </a:rPr>
              <a:t>Technologies in Education </a:t>
            </a:r>
          </a:p>
        </p:txBody>
      </p:sp>
      <p:sp>
        <p:nvSpPr>
          <p:cNvPr id="8" name="Rectangle 7"/>
          <p:cNvSpPr/>
          <p:nvPr/>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INpro"/>
                <a:cs typeface="DINpro"/>
              </a:rPr>
              <a:t>Centre for Teaching and Learning </a:t>
            </a:r>
          </a:p>
        </p:txBody>
      </p:sp>
      <p:sp>
        <p:nvSpPr>
          <p:cNvPr id="9" name="Rectangle 8"/>
          <p:cNvSpPr/>
          <p:nvPr/>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INpro"/>
                <a:cs typeface="DINpro"/>
              </a:rPr>
              <a:t>University of Alberta Libraries </a:t>
            </a:r>
          </a:p>
        </p:txBody>
      </p:sp>
      <p:sp>
        <p:nvSpPr>
          <p:cNvPr id="10" name="Rectangle 9"/>
          <p:cNvSpPr/>
          <p:nvPr/>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DINpro"/>
                <a:cs typeface="DINpro"/>
              </a:rPr>
              <a:t>School of Library and Information Studies </a:t>
            </a:r>
          </a:p>
        </p:txBody>
      </p:sp>
      <p:sp>
        <p:nvSpPr>
          <p:cNvPr id="11" name="TextBox 10"/>
          <p:cNvSpPr txBox="1"/>
          <p:nvPr/>
        </p:nvSpPr>
        <p:spPr>
          <a:xfrm>
            <a:off x="1268630" y="2590961"/>
            <a:ext cx="2074460" cy="747897"/>
          </a:xfrm>
          <a:prstGeom prst="rect">
            <a:avLst/>
          </a:prstGeom>
          <a:noFill/>
        </p:spPr>
        <p:txBody>
          <a:bodyPr wrap="square" rtlCol="0">
            <a:spAutoFit/>
          </a:bodyPr>
          <a:lstStyle/>
          <a:p>
            <a:pPr algn="ctr">
              <a:lnSpc>
                <a:spcPct val="120000"/>
              </a:lnSpc>
            </a:pPr>
            <a:r>
              <a:rPr lang="en-US" dirty="0">
                <a:latin typeface="DINPro"/>
              </a:rPr>
              <a:t>Adrian Sheppard</a:t>
            </a:r>
          </a:p>
          <a:p>
            <a:pPr algn="ctr">
              <a:lnSpc>
                <a:spcPct val="120000"/>
              </a:lnSpc>
            </a:pPr>
            <a:r>
              <a:rPr lang="en-US" dirty="0">
                <a:latin typeface="DINPro"/>
              </a:rPr>
              <a:t>Amanda </a:t>
            </a:r>
            <a:r>
              <a:rPr lang="en-US" dirty="0" err="1">
                <a:latin typeface="DINPro"/>
              </a:rPr>
              <a:t>Wakaruk</a:t>
            </a:r>
            <a:r>
              <a:rPr lang="en-US" dirty="0">
                <a:latin typeface="DINPro"/>
              </a:rPr>
              <a:t> </a:t>
            </a:r>
          </a:p>
        </p:txBody>
      </p:sp>
      <p:sp>
        <p:nvSpPr>
          <p:cNvPr id="12" name="TextBox 11"/>
          <p:cNvSpPr txBox="1"/>
          <p:nvPr/>
        </p:nvSpPr>
        <p:spPr>
          <a:xfrm>
            <a:off x="8944970" y="2585367"/>
            <a:ext cx="2074460" cy="1080296"/>
          </a:xfrm>
          <a:prstGeom prst="rect">
            <a:avLst/>
          </a:prstGeom>
          <a:noFill/>
        </p:spPr>
        <p:txBody>
          <a:bodyPr wrap="square" rtlCol="0">
            <a:spAutoFit/>
          </a:bodyPr>
          <a:lstStyle/>
          <a:p>
            <a:pPr algn="ctr">
              <a:lnSpc>
                <a:spcPct val="120000"/>
              </a:lnSpc>
            </a:pPr>
            <a:r>
              <a:rPr lang="en-US" dirty="0" err="1">
                <a:latin typeface="DINpro"/>
                <a:cs typeface="DINpro"/>
              </a:rPr>
              <a:t>Anwen</a:t>
            </a:r>
            <a:r>
              <a:rPr lang="en-US" dirty="0">
                <a:latin typeface="DINpro"/>
                <a:cs typeface="DINpro"/>
              </a:rPr>
              <a:t> Burk</a:t>
            </a:r>
          </a:p>
          <a:p>
            <a:pPr algn="ctr">
              <a:lnSpc>
                <a:spcPct val="120000"/>
              </a:lnSpc>
            </a:pPr>
            <a:r>
              <a:rPr lang="en-US" dirty="0">
                <a:latin typeface="DINpro"/>
                <a:cs typeface="DINpro"/>
              </a:rPr>
              <a:t>Jamie Stewart</a:t>
            </a:r>
          </a:p>
          <a:p>
            <a:pPr algn="ctr">
              <a:lnSpc>
                <a:spcPct val="120000"/>
              </a:lnSpc>
            </a:pPr>
            <a:r>
              <a:rPr lang="en-US" dirty="0">
                <a:latin typeface="DINpro"/>
                <a:cs typeface="DINpro"/>
              </a:rPr>
              <a:t>Matt Cheung</a:t>
            </a:r>
          </a:p>
        </p:txBody>
      </p:sp>
      <p:sp>
        <p:nvSpPr>
          <p:cNvPr id="13" name="TextBox 12"/>
          <p:cNvSpPr txBox="1"/>
          <p:nvPr/>
        </p:nvSpPr>
        <p:spPr>
          <a:xfrm>
            <a:off x="4929098" y="2585367"/>
            <a:ext cx="2191049" cy="1080296"/>
          </a:xfrm>
          <a:prstGeom prst="rect">
            <a:avLst/>
          </a:prstGeom>
          <a:noFill/>
        </p:spPr>
        <p:txBody>
          <a:bodyPr wrap="square" rtlCol="0">
            <a:spAutoFit/>
          </a:bodyPr>
          <a:lstStyle/>
          <a:p>
            <a:pPr algn="ctr">
              <a:lnSpc>
                <a:spcPct val="120000"/>
              </a:lnSpc>
            </a:pPr>
            <a:r>
              <a:rPr lang="en-US" dirty="0">
                <a:latin typeface="DINPro"/>
              </a:rPr>
              <a:t> </a:t>
            </a:r>
            <a:r>
              <a:rPr lang="en-US" dirty="0" err="1">
                <a:latin typeface="DINPro"/>
              </a:rPr>
              <a:t>Cosette</a:t>
            </a:r>
            <a:r>
              <a:rPr lang="en-US" dirty="0">
                <a:latin typeface="DINPro"/>
              </a:rPr>
              <a:t> </a:t>
            </a:r>
            <a:r>
              <a:rPr lang="en-US" dirty="0" err="1">
                <a:latin typeface="DINPro"/>
              </a:rPr>
              <a:t>Lemelin</a:t>
            </a:r>
            <a:r>
              <a:rPr lang="en-US" dirty="0">
                <a:latin typeface="DINPro"/>
              </a:rPr>
              <a:t>   </a:t>
            </a:r>
          </a:p>
          <a:p>
            <a:pPr algn="ctr">
              <a:lnSpc>
                <a:spcPct val="120000"/>
              </a:lnSpc>
            </a:pPr>
            <a:r>
              <a:rPr lang="en-US" dirty="0">
                <a:latin typeface="DINPro"/>
              </a:rPr>
              <a:t>   Graeme Pate</a:t>
            </a:r>
          </a:p>
          <a:p>
            <a:pPr algn="ctr">
              <a:lnSpc>
                <a:spcPct val="120000"/>
              </a:lnSpc>
            </a:pPr>
            <a:r>
              <a:rPr lang="en-US" dirty="0">
                <a:latin typeface="DINPro"/>
              </a:rPr>
              <a:t>   Krysta McNutt</a:t>
            </a:r>
          </a:p>
        </p:txBody>
      </p:sp>
      <p:sp>
        <p:nvSpPr>
          <p:cNvPr id="14" name="TextBox 13"/>
          <p:cNvSpPr txBox="1"/>
          <p:nvPr/>
        </p:nvSpPr>
        <p:spPr>
          <a:xfrm>
            <a:off x="3196726" y="4873752"/>
            <a:ext cx="2074460" cy="369332"/>
          </a:xfrm>
          <a:prstGeom prst="rect">
            <a:avLst/>
          </a:prstGeom>
          <a:noFill/>
        </p:spPr>
        <p:txBody>
          <a:bodyPr wrap="square" rtlCol="0">
            <a:spAutoFit/>
          </a:bodyPr>
          <a:lstStyle/>
          <a:p>
            <a:pPr algn="ctr"/>
            <a:r>
              <a:rPr lang="en-US" dirty="0">
                <a:latin typeface="DINPro"/>
              </a:rPr>
              <a:t>Michelle </a:t>
            </a:r>
            <a:r>
              <a:rPr lang="en-US" dirty="0" err="1">
                <a:latin typeface="DINPro"/>
              </a:rPr>
              <a:t>Brailey</a:t>
            </a:r>
            <a:r>
              <a:rPr lang="en-US" dirty="0">
                <a:latin typeface="DINPro"/>
              </a:rPr>
              <a:t> </a:t>
            </a:r>
          </a:p>
        </p:txBody>
      </p:sp>
      <p:sp>
        <p:nvSpPr>
          <p:cNvPr id="15" name="TextBox 14"/>
          <p:cNvSpPr txBox="1"/>
          <p:nvPr/>
        </p:nvSpPr>
        <p:spPr>
          <a:xfrm>
            <a:off x="7033365" y="4870679"/>
            <a:ext cx="2215138" cy="757130"/>
          </a:xfrm>
          <a:prstGeom prst="rect">
            <a:avLst/>
          </a:prstGeom>
          <a:noFill/>
        </p:spPr>
        <p:txBody>
          <a:bodyPr wrap="square" rtlCol="0">
            <a:spAutoFit/>
          </a:bodyPr>
          <a:lstStyle/>
          <a:p>
            <a:pPr algn="ctr">
              <a:lnSpc>
                <a:spcPct val="120000"/>
              </a:lnSpc>
            </a:pPr>
            <a:r>
              <a:rPr lang="en-US" dirty="0">
                <a:latin typeface="DINPro"/>
              </a:rPr>
              <a:t> Jesse Carson </a:t>
            </a:r>
          </a:p>
          <a:p>
            <a:pPr algn="ctr">
              <a:lnSpc>
                <a:spcPct val="120000"/>
              </a:lnSpc>
            </a:pPr>
            <a:r>
              <a:rPr lang="en-US" dirty="0">
                <a:latin typeface="DINPro"/>
              </a:rPr>
              <a:t>Michael B. McNally </a:t>
            </a:r>
          </a:p>
        </p:txBody>
      </p:sp>
    </p:spTree>
    <p:extLst>
      <p:ext uri="{BB962C8B-B14F-4D97-AF65-F5344CB8AC3E}">
        <p14:creationId xmlns:p14="http://schemas.microsoft.com/office/powerpoint/2010/main" val="6323427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6" name="Content Placeholder 2">
            <a:extLst>
              <a:ext uri="{FF2B5EF4-FFF2-40B4-BE49-F238E27FC236}">
                <a16:creationId xmlns:a16="http://schemas.microsoft.com/office/drawing/2014/main" id="{70CB4B24-E561-4D9A-82A4-FF3F88C38D17}"/>
              </a:ext>
            </a:extLst>
          </p:cNvPr>
          <p:cNvSpPr>
            <a:spLocks noGrp="1"/>
          </p:cNvSpPr>
          <p:nvPr>
            <p:ph sz="half" idx="1"/>
          </p:nvPr>
        </p:nvSpPr>
        <p:spPr>
          <a:xfrm>
            <a:off x="1450426" y="1569239"/>
            <a:ext cx="9806153" cy="4737045"/>
          </a:xfrm>
        </p:spPr>
        <p:txBody>
          <a:bodyPr>
            <a:normAutofit lnSpcReduction="10000"/>
          </a:bodyPr>
          <a:lstStyle/>
          <a:p>
            <a:pPr marL="0" indent="0">
              <a:buNone/>
            </a:pPr>
            <a:r>
              <a:rPr lang="en-US" dirty="0"/>
              <a:t>By the end of this module, you will be able to:</a:t>
            </a:r>
          </a:p>
          <a:p>
            <a:pPr lvl="1"/>
            <a:endParaRPr lang="en-US" sz="2800" dirty="0"/>
          </a:p>
          <a:p>
            <a:pPr lvl="1"/>
            <a:r>
              <a:rPr lang="en-US" sz="2800" dirty="0"/>
              <a:t>Describe the public domain’s scope and relationship with copyright;</a:t>
            </a:r>
          </a:p>
          <a:p>
            <a:pPr lvl="1"/>
            <a:endParaRPr lang="en-US" sz="2800" dirty="0"/>
          </a:p>
          <a:p>
            <a:pPr lvl="1"/>
            <a:r>
              <a:rPr lang="en-US" sz="2800" dirty="0"/>
              <a:t>Recognize the three categories of works in the public domain;</a:t>
            </a:r>
          </a:p>
          <a:p>
            <a:pPr lvl="1"/>
            <a:endParaRPr lang="en-US" sz="2800" dirty="0"/>
          </a:p>
          <a:p>
            <a:pPr lvl="1"/>
            <a:r>
              <a:rPr lang="en-US" sz="2800" dirty="0"/>
              <a:t>Identify public domain works; and</a:t>
            </a:r>
          </a:p>
          <a:p>
            <a:pPr lvl="1"/>
            <a:endParaRPr lang="en-US" sz="2800" dirty="0"/>
          </a:p>
          <a:p>
            <a:pPr lvl="1"/>
            <a:r>
              <a:rPr lang="en-US" sz="2800" dirty="0"/>
              <a:t>Contribute your own works to the public domain.</a:t>
            </a:r>
          </a:p>
          <a:p>
            <a:endParaRPr lang="en-US" dirty="0"/>
          </a:p>
        </p:txBody>
      </p:sp>
    </p:spTree>
    <p:extLst>
      <p:ext uri="{BB962C8B-B14F-4D97-AF65-F5344CB8AC3E}">
        <p14:creationId xmlns:p14="http://schemas.microsoft.com/office/powerpoint/2010/main" val="21230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1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1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4" dur="1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1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0" dur="1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1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26" dur="1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t>ACKNOWLEDGEMENT</a:t>
            </a:r>
            <a:endParaRPr lang="en-CA" b="1" dirty="0"/>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595717" y="2097171"/>
            <a:ext cx="8964707" cy="4399409"/>
          </a:xfrm>
        </p:spPr>
        <p:txBody>
          <a:bodyPr>
            <a:normAutofit/>
          </a:bodyPr>
          <a:lstStyle/>
          <a:p>
            <a:pPr marL="0" indent="0" algn="ctr">
              <a:buNone/>
            </a:pPr>
            <a:r>
              <a:rPr lang="en-US" sz="2400" dirty="0"/>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pPr lvl="1"/>
            <a:endParaRPr lang="en-US" sz="2800" dirty="0"/>
          </a:p>
          <a:p>
            <a:endParaRPr lang="en-US" dirty="0"/>
          </a:p>
        </p:txBody>
      </p:sp>
      <p:pic>
        <p:nvPicPr>
          <p:cNvPr id="8" name="Picture 7">
            <a:extLst>
              <a:ext uri="{FF2B5EF4-FFF2-40B4-BE49-F238E27FC236}">
                <a16:creationId xmlns:a16="http://schemas.microsoft.com/office/drawing/2014/main" id="{3FC09C3E-5CA8-4627-95F5-ED7613D66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Tree>
    <p:extLst>
      <p:ext uri="{BB962C8B-B14F-4D97-AF65-F5344CB8AC3E}">
        <p14:creationId xmlns:p14="http://schemas.microsoft.com/office/powerpoint/2010/main" val="108213815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E170-69EE-4644-B4F6-695FF7315F87}"/>
              </a:ext>
            </a:extLst>
          </p:cNvPr>
          <p:cNvSpPr>
            <a:spLocks noGrp="1"/>
          </p:cNvSpPr>
          <p:nvPr>
            <p:ph type="title"/>
          </p:nvPr>
        </p:nvSpPr>
        <p:spPr/>
        <p:txBody>
          <a:bodyPr/>
          <a:lstStyle/>
          <a:p>
            <a:r>
              <a:rPr lang="en-CA" b="1" dirty="0"/>
              <a:t>PUBLIC DOMAIN AND COPYRIGHT</a:t>
            </a:r>
          </a:p>
        </p:txBody>
      </p:sp>
      <p:sp>
        <p:nvSpPr>
          <p:cNvPr id="6" name="Shape 117">
            <a:extLst>
              <a:ext uri="{FF2B5EF4-FFF2-40B4-BE49-F238E27FC236}">
                <a16:creationId xmlns:a16="http://schemas.microsoft.com/office/drawing/2014/main" id="{7112B904-E19E-4AC6-AD07-99EB392B1088}"/>
              </a:ext>
            </a:extLst>
          </p:cNvPr>
          <p:cNvSpPr/>
          <p:nvPr/>
        </p:nvSpPr>
        <p:spPr>
          <a:xfrm rot="5400000">
            <a:off x="5117120" y="313856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4472C4"/>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 name="Shape 118">
            <a:extLst>
              <a:ext uri="{FF2B5EF4-FFF2-40B4-BE49-F238E27FC236}">
                <a16:creationId xmlns:a16="http://schemas.microsoft.com/office/drawing/2014/main" id="{724F767C-A054-4FE0-AC34-BC9CCB280A86}"/>
              </a:ext>
            </a:extLst>
          </p:cNvPr>
          <p:cNvSpPr/>
          <p:nvPr/>
        </p:nvSpPr>
        <p:spPr>
          <a:xfrm rot="-5400000">
            <a:off x="5646000" y="168971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4472C4"/>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 name="Shape 119">
            <a:extLst>
              <a:ext uri="{FF2B5EF4-FFF2-40B4-BE49-F238E27FC236}">
                <a16:creationId xmlns:a16="http://schemas.microsoft.com/office/drawing/2014/main" id="{34149590-9A7C-4592-9A36-7A9B5A8D7570}"/>
              </a:ext>
            </a:extLst>
          </p:cNvPr>
          <p:cNvSpPr/>
          <p:nvPr/>
        </p:nvSpPr>
        <p:spPr>
          <a:xfrm>
            <a:off x="6096000" y="268856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38761D"/>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 name="Shape 120">
            <a:extLst>
              <a:ext uri="{FF2B5EF4-FFF2-40B4-BE49-F238E27FC236}">
                <a16:creationId xmlns:a16="http://schemas.microsoft.com/office/drawing/2014/main" id="{A48FD4FF-1E97-4142-93A7-EA94A3A93112}"/>
              </a:ext>
            </a:extLst>
          </p:cNvPr>
          <p:cNvSpPr/>
          <p:nvPr/>
        </p:nvSpPr>
        <p:spPr>
          <a:xfrm rot="10800000">
            <a:off x="4667120" y="213971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990000"/>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 name="Shape 122">
            <a:extLst>
              <a:ext uri="{FF2B5EF4-FFF2-40B4-BE49-F238E27FC236}">
                <a16:creationId xmlns:a16="http://schemas.microsoft.com/office/drawing/2014/main" id="{D545E22B-1934-4D7D-B163-E8FDCF964BB7}"/>
              </a:ext>
            </a:extLst>
          </p:cNvPr>
          <p:cNvSpPr txBox="1"/>
          <p:nvPr/>
        </p:nvSpPr>
        <p:spPr>
          <a:xfrm>
            <a:off x="4459350" y="1681706"/>
            <a:ext cx="3273300" cy="2484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Universe of All Creative Works </a:t>
            </a:r>
          </a:p>
        </p:txBody>
      </p:sp>
      <p:sp>
        <p:nvSpPr>
          <p:cNvPr id="11" name="Shape 125">
            <a:extLst>
              <a:ext uri="{FF2B5EF4-FFF2-40B4-BE49-F238E27FC236}">
                <a16:creationId xmlns:a16="http://schemas.microsoft.com/office/drawing/2014/main" id="{65C30BE2-A82E-4BAF-B0CB-45E80404DDEF}"/>
              </a:ext>
            </a:extLst>
          </p:cNvPr>
          <p:cNvSpPr txBox="1"/>
          <p:nvPr/>
        </p:nvSpPr>
        <p:spPr>
          <a:xfrm>
            <a:off x="8625018" y="4700364"/>
            <a:ext cx="2590849" cy="1561539"/>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not eligible for copyright protection</a:t>
            </a:r>
          </a:p>
        </p:txBody>
      </p:sp>
      <p:sp>
        <p:nvSpPr>
          <p:cNvPr id="12" name="Shape 126">
            <a:extLst>
              <a:ext uri="{FF2B5EF4-FFF2-40B4-BE49-F238E27FC236}">
                <a16:creationId xmlns:a16="http://schemas.microsoft.com/office/drawing/2014/main" id="{172DB6D5-13DA-436A-867D-6A491D309C7E}"/>
              </a:ext>
            </a:extLst>
          </p:cNvPr>
          <p:cNvSpPr txBox="1"/>
          <p:nvPr/>
        </p:nvSpPr>
        <p:spPr>
          <a:xfrm>
            <a:off x="8660012" y="1796470"/>
            <a:ext cx="1738810" cy="10227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where copyright protection has been waived</a:t>
            </a:r>
          </a:p>
        </p:txBody>
      </p:sp>
      <p:cxnSp>
        <p:nvCxnSpPr>
          <p:cNvPr id="13" name="Shape 127">
            <a:extLst>
              <a:ext uri="{FF2B5EF4-FFF2-40B4-BE49-F238E27FC236}">
                <a16:creationId xmlns:a16="http://schemas.microsoft.com/office/drawing/2014/main" id="{85FEFA55-8E92-48BB-AA86-A72928A3C702}"/>
              </a:ext>
            </a:extLst>
          </p:cNvPr>
          <p:cNvCxnSpPr/>
          <p:nvPr/>
        </p:nvCxnSpPr>
        <p:spPr>
          <a:xfrm>
            <a:off x="3594442" y="2503913"/>
            <a:ext cx="1403115" cy="228500"/>
          </a:xfrm>
          <a:prstGeom prst="straightConnector1">
            <a:avLst/>
          </a:prstGeom>
          <a:noFill/>
          <a:ln w="9525" cap="flat" cmpd="sng">
            <a:solidFill>
              <a:srgbClr val="000000"/>
            </a:solidFill>
            <a:prstDash val="solid"/>
            <a:round/>
            <a:headEnd type="none" w="med" len="med"/>
            <a:tailEnd type="none" w="med" len="med"/>
          </a:ln>
        </p:spPr>
      </p:cxnSp>
      <p:cxnSp>
        <p:nvCxnSpPr>
          <p:cNvPr id="14" name="Shape 128">
            <a:extLst>
              <a:ext uri="{FF2B5EF4-FFF2-40B4-BE49-F238E27FC236}">
                <a16:creationId xmlns:a16="http://schemas.microsoft.com/office/drawing/2014/main" id="{970DCBB1-E54F-47C1-AD44-904BE58F547F}"/>
              </a:ext>
            </a:extLst>
          </p:cNvPr>
          <p:cNvCxnSpPr>
            <a:cxnSpLocks/>
          </p:cNvCxnSpPr>
          <p:nvPr/>
        </p:nvCxnSpPr>
        <p:spPr>
          <a:xfrm flipV="1">
            <a:off x="3452568" y="4915125"/>
            <a:ext cx="1462288" cy="296590"/>
          </a:xfrm>
          <a:prstGeom prst="straightConnector1">
            <a:avLst/>
          </a:prstGeom>
          <a:noFill/>
          <a:ln w="9525" cap="flat" cmpd="sng">
            <a:solidFill>
              <a:srgbClr val="000000"/>
            </a:solidFill>
            <a:prstDash val="solid"/>
            <a:round/>
            <a:headEnd type="none" w="med" len="med"/>
            <a:tailEnd type="none" w="med" len="med"/>
          </a:ln>
        </p:spPr>
      </p:cxnSp>
      <p:cxnSp>
        <p:nvCxnSpPr>
          <p:cNvPr id="15" name="Shape 129">
            <a:extLst>
              <a:ext uri="{FF2B5EF4-FFF2-40B4-BE49-F238E27FC236}">
                <a16:creationId xmlns:a16="http://schemas.microsoft.com/office/drawing/2014/main" id="{F3BEC665-96ED-4CE3-B40D-137DE8F53C82}"/>
              </a:ext>
            </a:extLst>
          </p:cNvPr>
          <p:cNvCxnSpPr/>
          <p:nvPr/>
        </p:nvCxnSpPr>
        <p:spPr>
          <a:xfrm flipH="1">
            <a:off x="7332947" y="2568313"/>
            <a:ext cx="1254000" cy="164100"/>
          </a:xfrm>
          <a:prstGeom prst="straightConnector1">
            <a:avLst/>
          </a:prstGeom>
          <a:noFill/>
          <a:ln w="9525" cap="flat" cmpd="sng">
            <a:solidFill>
              <a:srgbClr val="000000"/>
            </a:solidFill>
            <a:prstDash val="solid"/>
            <a:round/>
            <a:headEnd type="none" w="med" len="med"/>
            <a:tailEnd type="none" w="med" len="med"/>
          </a:ln>
        </p:spPr>
      </p:cxnSp>
      <p:cxnSp>
        <p:nvCxnSpPr>
          <p:cNvPr id="16" name="Shape 130">
            <a:extLst>
              <a:ext uri="{FF2B5EF4-FFF2-40B4-BE49-F238E27FC236}">
                <a16:creationId xmlns:a16="http://schemas.microsoft.com/office/drawing/2014/main" id="{13DA77A9-2280-46F5-9016-FB6D677A8BB5}"/>
              </a:ext>
            </a:extLst>
          </p:cNvPr>
          <p:cNvCxnSpPr>
            <a:cxnSpLocks/>
          </p:cNvCxnSpPr>
          <p:nvPr/>
        </p:nvCxnSpPr>
        <p:spPr>
          <a:xfrm flipH="1" flipV="1">
            <a:off x="7224084" y="4741665"/>
            <a:ext cx="1493060" cy="286902"/>
          </a:xfrm>
          <a:prstGeom prst="straightConnector1">
            <a:avLst/>
          </a:prstGeom>
          <a:noFill/>
          <a:ln w="9525" cap="flat" cmpd="sng">
            <a:solidFill>
              <a:srgbClr val="000000"/>
            </a:solidFill>
            <a:prstDash val="solid"/>
            <a:round/>
            <a:headEnd type="none" w="med" len="med"/>
            <a:tailEnd type="none" w="med" len="med"/>
          </a:ln>
        </p:spPr>
      </p:cxnSp>
      <p:pic>
        <p:nvPicPr>
          <p:cNvPr id="17" name="Shape 131">
            <a:extLst>
              <a:ext uri="{FF2B5EF4-FFF2-40B4-BE49-F238E27FC236}">
                <a16:creationId xmlns:a16="http://schemas.microsoft.com/office/drawing/2014/main" id="{D3B7BEF4-AD85-45E4-989D-3E8EDE576EC0}"/>
              </a:ext>
            </a:extLst>
          </p:cNvPr>
          <p:cNvPicPr preferRelativeResize="0"/>
          <p:nvPr/>
        </p:nvPicPr>
        <p:blipFill>
          <a:blip r:embed="rId3">
            <a:alphaModFix/>
          </a:blip>
          <a:stretch>
            <a:fillRect/>
          </a:stretch>
        </p:blipFill>
        <p:spPr>
          <a:xfrm>
            <a:off x="4653633" y="2140767"/>
            <a:ext cx="2886075" cy="2895600"/>
          </a:xfrm>
          <a:prstGeom prst="rect">
            <a:avLst/>
          </a:prstGeom>
          <a:noFill/>
          <a:ln>
            <a:noFill/>
          </a:ln>
        </p:spPr>
      </p:pic>
      <p:sp>
        <p:nvSpPr>
          <p:cNvPr id="18" name="Shape 132">
            <a:extLst>
              <a:ext uri="{FF2B5EF4-FFF2-40B4-BE49-F238E27FC236}">
                <a16:creationId xmlns:a16="http://schemas.microsoft.com/office/drawing/2014/main" id="{A3CDA49D-9B9B-4A6C-A7A4-19BC1BB721B6}"/>
              </a:ext>
            </a:extLst>
          </p:cNvPr>
          <p:cNvSpPr txBox="1"/>
          <p:nvPr/>
        </p:nvSpPr>
        <p:spPr>
          <a:xfrm>
            <a:off x="6462984" y="3740265"/>
            <a:ext cx="971400" cy="727500"/>
          </a:xfrm>
          <a:prstGeom prst="rect">
            <a:avLst/>
          </a:prstGeom>
          <a:noFill/>
          <a:ln>
            <a:noFill/>
          </a:ln>
        </p:spPr>
        <p:txBody>
          <a:bodyPr wrap="square" lIns="91425" tIns="91425" rIns="91425" bIns="91425" anchor="t" anchorCtr="0">
            <a:noAutofit/>
          </a:bodyPr>
          <a:lstStyle/>
          <a:p>
            <a:pPr marL="0" lvl="0" indent="0">
              <a:spcBef>
                <a:spcPts val="0"/>
              </a:spcBef>
              <a:buNone/>
            </a:pPr>
            <a:r>
              <a:rPr lang="en" dirty="0"/>
              <a:t>Public Domain</a:t>
            </a:r>
          </a:p>
        </p:txBody>
      </p:sp>
      <p:sp>
        <p:nvSpPr>
          <p:cNvPr id="19" name="Shape 123">
            <a:extLst>
              <a:ext uri="{FF2B5EF4-FFF2-40B4-BE49-F238E27FC236}">
                <a16:creationId xmlns:a16="http://schemas.microsoft.com/office/drawing/2014/main" id="{2813D885-31CD-406B-BFDC-9CC1F7B2E7EE}"/>
              </a:ext>
            </a:extLst>
          </p:cNvPr>
          <p:cNvSpPr txBox="1"/>
          <p:nvPr/>
        </p:nvSpPr>
        <p:spPr>
          <a:xfrm>
            <a:off x="2298479" y="1696935"/>
            <a:ext cx="1402800" cy="6138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protected by copyright in Canada</a:t>
            </a:r>
          </a:p>
        </p:txBody>
      </p:sp>
      <p:sp>
        <p:nvSpPr>
          <p:cNvPr id="20" name="Shape 124">
            <a:extLst>
              <a:ext uri="{FF2B5EF4-FFF2-40B4-BE49-F238E27FC236}">
                <a16:creationId xmlns:a16="http://schemas.microsoft.com/office/drawing/2014/main" id="{0CDEFAE6-170C-4A7F-92D6-39F9F5A71487}"/>
              </a:ext>
            </a:extLst>
          </p:cNvPr>
          <p:cNvSpPr txBox="1"/>
          <p:nvPr/>
        </p:nvSpPr>
        <p:spPr>
          <a:xfrm>
            <a:off x="1885287" y="4773915"/>
            <a:ext cx="1454569" cy="7743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for which copyright protection has expired</a:t>
            </a:r>
          </a:p>
        </p:txBody>
      </p:sp>
      <p:sp>
        <p:nvSpPr>
          <p:cNvPr id="23" name="TextBox 22">
            <a:extLst>
              <a:ext uri="{FF2B5EF4-FFF2-40B4-BE49-F238E27FC236}">
                <a16:creationId xmlns:a16="http://schemas.microsoft.com/office/drawing/2014/main" id="{44148F73-7E18-4B8E-BBC5-7AB1EEF814E0}"/>
              </a:ext>
            </a:extLst>
          </p:cNvPr>
          <p:cNvSpPr txBox="1"/>
          <p:nvPr/>
        </p:nvSpPr>
        <p:spPr>
          <a:xfrm>
            <a:off x="2076226" y="2657138"/>
            <a:ext cx="3765177" cy="707886"/>
          </a:xfrm>
          <a:prstGeom prst="rect">
            <a:avLst/>
          </a:prstGeom>
          <a:noFill/>
        </p:spPr>
        <p:txBody>
          <a:bodyPr wrap="square" rtlCol="0">
            <a:spAutoFit/>
          </a:bodyPr>
          <a:lstStyle/>
          <a:p>
            <a:r>
              <a:rPr lang="en-CA" sz="4000" dirty="0"/>
              <a:t>Public domain</a:t>
            </a:r>
          </a:p>
        </p:txBody>
      </p:sp>
      <p:sp>
        <p:nvSpPr>
          <p:cNvPr id="24" name="TextBox 23">
            <a:extLst>
              <a:ext uri="{FF2B5EF4-FFF2-40B4-BE49-F238E27FC236}">
                <a16:creationId xmlns:a16="http://schemas.microsoft.com/office/drawing/2014/main" id="{2101DEB8-385A-47B1-9A43-13ABD7F72EB8}"/>
              </a:ext>
            </a:extLst>
          </p:cNvPr>
          <p:cNvSpPr txBox="1"/>
          <p:nvPr/>
        </p:nvSpPr>
        <p:spPr>
          <a:xfrm>
            <a:off x="6777318" y="2657138"/>
            <a:ext cx="3765177" cy="707886"/>
          </a:xfrm>
          <a:prstGeom prst="rect">
            <a:avLst/>
          </a:prstGeom>
          <a:noFill/>
        </p:spPr>
        <p:txBody>
          <a:bodyPr wrap="square" rtlCol="0">
            <a:spAutoFit/>
          </a:bodyPr>
          <a:lstStyle/>
          <a:p>
            <a:r>
              <a:rPr lang="en-CA" sz="4000" dirty="0"/>
              <a:t>Publicly available</a:t>
            </a:r>
          </a:p>
        </p:txBody>
      </p:sp>
      <p:sp>
        <p:nvSpPr>
          <p:cNvPr id="25" name="TextBox 24">
            <a:extLst>
              <a:ext uri="{FF2B5EF4-FFF2-40B4-BE49-F238E27FC236}">
                <a16:creationId xmlns:a16="http://schemas.microsoft.com/office/drawing/2014/main" id="{0170460B-49FF-4DC2-92C7-71CC7D1A4DE1}"/>
              </a:ext>
            </a:extLst>
          </p:cNvPr>
          <p:cNvSpPr txBox="1"/>
          <p:nvPr/>
        </p:nvSpPr>
        <p:spPr>
          <a:xfrm>
            <a:off x="5762513" y="2409713"/>
            <a:ext cx="666974" cy="1200329"/>
          </a:xfrm>
          <a:prstGeom prst="rect">
            <a:avLst/>
          </a:prstGeom>
          <a:noFill/>
        </p:spPr>
        <p:txBody>
          <a:bodyPr wrap="square" rtlCol="0">
            <a:spAutoFit/>
          </a:bodyPr>
          <a:lstStyle/>
          <a:p>
            <a:r>
              <a:rPr lang="en-CA" sz="7200" dirty="0"/>
              <a:t>≠</a:t>
            </a:r>
          </a:p>
        </p:txBody>
      </p:sp>
    </p:spTree>
    <p:extLst>
      <p:ext uri="{BB962C8B-B14F-4D97-AF65-F5344CB8AC3E}">
        <p14:creationId xmlns:p14="http://schemas.microsoft.com/office/powerpoint/2010/main" val="35955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500"/>
                                        <p:tgtEl>
                                          <p:spTgt spid="10"/>
                                        </p:tgtEl>
                                      </p:cBhvr>
                                    </p:animEffect>
                                  </p:childTnLst>
                                </p:cTn>
                              </p:par>
                              <p:par>
                                <p:cTn id="19" presetID="10" presetClass="exit" presetSubtype="0" fill="hold" grpId="0" nodeType="with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500"/>
                                        <p:tgtEl>
                                          <p:spTgt spid="20"/>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500"/>
                                        <p:tgtEl>
                                          <p:spTgt spid="12"/>
                                        </p:tgtEl>
                                      </p:cBhvr>
                                    </p:animEffec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500"/>
                                        <p:tgtEl>
                                          <p:spTgt spid="11"/>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500"/>
                                        <p:tgtEl>
                                          <p:spTgt spid="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8" grpId="0"/>
      <p:bldP spid="19" grpId="0"/>
      <p:bldP spid="20" grpId="0"/>
      <p:bldP spid="23" grpId="0"/>
      <p:bldP spid="23" grpId="1"/>
      <p:bldP spid="24" grpId="0"/>
      <p:bldP spid="24"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WORKS NOT ELIGIBLE FOR COPYRIGHT PROTECTION</a:t>
            </a:r>
            <a:endParaRPr lang="en-US" dirty="0"/>
          </a:p>
        </p:txBody>
      </p:sp>
      <p:sp>
        <p:nvSpPr>
          <p:cNvPr id="6" name="Shape 117">
            <a:extLst>
              <a:ext uri="{FF2B5EF4-FFF2-40B4-BE49-F238E27FC236}">
                <a16:creationId xmlns:a16="http://schemas.microsoft.com/office/drawing/2014/main" id="{7112B904-E19E-4AC6-AD07-99EB392B1088}"/>
              </a:ext>
            </a:extLst>
          </p:cNvPr>
          <p:cNvSpPr/>
          <p:nvPr/>
        </p:nvSpPr>
        <p:spPr>
          <a:xfrm rot="5400000">
            <a:off x="5117119" y="313856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4472C4"/>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 name="Shape 118">
            <a:extLst>
              <a:ext uri="{FF2B5EF4-FFF2-40B4-BE49-F238E27FC236}">
                <a16:creationId xmlns:a16="http://schemas.microsoft.com/office/drawing/2014/main" id="{724F767C-A054-4FE0-AC34-BC9CCB280A86}"/>
              </a:ext>
            </a:extLst>
          </p:cNvPr>
          <p:cNvSpPr/>
          <p:nvPr/>
        </p:nvSpPr>
        <p:spPr>
          <a:xfrm rot="-5400000">
            <a:off x="5646000" y="168971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4472C4"/>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 name="Shape 119">
            <a:extLst>
              <a:ext uri="{FF2B5EF4-FFF2-40B4-BE49-F238E27FC236}">
                <a16:creationId xmlns:a16="http://schemas.microsoft.com/office/drawing/2014/main" id="{34149590-9A7C-4592-9A36-7A9B5A8D7570}"/>
              </a:ext>
            </a:extLst>
          </p:cNvPr>
          <p:cNvSpPr/>
          <p:nvPr/>
        </p:nvSpPr>
        <p:spPr>
          <a:xfrm>
            <a:off x="6096000" y="268856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38761D"/>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 name="Shape 120">
            <a:extLst>
              <a:ext uri="{FF2B5EF4-FFF2-40B4-BE49-F238E27FC236}">
                <a16:creationId xmlns:a16="http://schemas.microsoft.com/office/drawing/2014/main" id="{A48FD4FF-1E97-4142-93A7-EA94A3A93112}"/>
              </a:ext>
            </a:extLst>
          </p:cNvPr>
          <p:cNvSpPr/>
          <p:nvPr/>
        </p:nvSpPr>
        <p:spPr>
          <a:xfrm rot="10800000">
            <a:off x="4667120" y="213971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990000"/>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 name="Shape 122">
            <a:extLst>
              <a:ext uri="{FF2B5EF4-FFF2-40B4-BE49-F238E27FC236}">
                <a16:creationId xmlns:a16="http://schemas.microsoft.com/office/drawing/2014/main" id="{D545E22B-1934-4D7D-B163-E8FDCF964BB7}"/>
              </a:ext>
            </a:extLst>
          </p:cNvPr>
          <p:cNvSpPr txBox="1"/>
          <p:nvPr/>
        </p:nvSpPr>
        <p:spPr>
          <a:xfrm>
            <a:off x="4459350" y="1681706"/>
            <a:ext cx="3273300" cy="2484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Universe of All Creative Works </a:t>
            </a:r>
          </a:p>
        </p:txBody>
      </p:sp>
      <p:sp>
        <p:nvSpPr>
          <p:cNvPr id="11" name="Shape 126">
            <a:extLst>
              <a:ext uri="{FF2B5EF4-FFF2-40B4-BE49-F238E27FC236}">
                <a16:creationId xmlns:a16="http://schemas.microsoft.com/office/drawing/2014/main" id="{172DB6D5-13DA-436A-867D-6A491D309C7E}"/>
              </a:ext>
            </a:extLst>
          </p:cNvPr>
          <p:cNvSpPr txBox="1"/>
          <p:nvPr/>
        </p:nvSpPr>
        <p:spPr>
          <a:xfrm>
            <a:off x="8660012" y="1796470"/>
            <a:ext cx="1738810" cy="10227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where copyright protection has been waived</a:t>
            </a:r>
          </a:p>
        </p:txBody>
      </p:sp>
      <p:cxnSp>
        <p:nvCxnSpPr>
          <p:cNvPr id="12" name="Shape 127">
            <a:extLst>
              <a:ext uri="{FF2B5EF4-FFF2-40B4-BE49-F238E27FC236}">
                <a16:creationId xmlns:a16="http://schemas.microsoft.com/office/drawing/2014/main" id="{85FEFA55-8E92-48BB-AA86-A72928A3C702}"/>
              </a:ext>
            </a:extLst>
          </p:cNvPr>
          <p:cNvCxnSpPr/>
          <p:nvPr/>
        </p:nvCxnSpPr>
        <p:spPr>
          <a:xfrm>
            <a:off x="3594442" y="2503913"/>
            <a:ext cx="1403115" cy="228500"/>
          </a:xfrm>
          <a:prstGeom prst="straightConnector1">
            <a:avLst/>
          </a:prstGeom>
          <a:noFill/>
          <a:ln w="9525" cap="flat" cmpd="sng">
            <a:solidFill>
              <a:srgbClr val="000000"/>
            </a:solidFill>
            <a:prstDash val="solid"/>
            <a:round/>
            <a:headEnd type="none" w="med" len="med"/>
            <a:tailEnd type="none" w="med" len="med"/>
          </a:ln>
        </p:spPr>
      </p:cxnSp>
      <p:cxnSp>
        <p:nvCxnSpPr>
          <p:cNvPr id="13" name="Shape 128">
            <a:extLst>
              <a:ext uri="{FF2B5EF4-FFF2-40B4-BE49-F238E27FC236}">
                <a16:creationId xmlns:a16="http://schemas.microsoft.com/office/drawing/2014/main" id="{970DCBB1-E54F-47C1-AD44-904BE58F547F}"/>
              </a:ext>
            </a:extLst>
          </p:cNvPr>
          <p:cNvCxnSpPr>
            <a:cxnSpLocks/>
          </p:cNvCxnSpPr>
          <p:nvPr/>
        </p:nvCxnSpPr>
        <p:spPr>
          <a:xfrm flipV="1">
            <a:off x="3452568" y="4915125"/>
            <a:ext cx="1462288" cy="296590"/>
          </a:xfrm>
          <a:prstGeom prst="straightConnector1">
            <a:avLst/>
          </a:prstGeom>
          <a:noFill/>
          <a:ln w="9525" cap="flat" cmpd="sng">
            <a:solidFill>
              <a:srgbClr val="000000"/>
            </a:solidFill>
            <a:prstDash val="solid"/>
            <a:round/>
            <a:headEnd type="none" w="med" len="med"/>
            <a:tailEnd type="none" w="med" len="med"/>
          </a:ln>
        </p:spPr>
      </p:cxnSp>
      <p:cxnSp>
        <p:nvCxnSpPr>
          <p:cNvPr id="14" name="Shape 129">
            <a:extLst>
              <a:ext uri="{FF2B5EF4-FFF2-40B4-BE49-F238E27FC236}">
                <a16:creationId xmlns:a16="http://schemas.microsoft.com/office/drawing/2014/main" id="{F3BEC665-96ED-4CE3-B40D-137DE8F53C82}"/>
              </a:ext>
            </a:extLst>
          </p:cNvPr>
          <p:cNvCxnSpPr/>
          <p:nvPr/>
        </p:nvCxnSpPr>
        <p:spPr>
          <a:xfrm flipH="1">
            <a:off x="7332947" y="2568313"/>
            <a:ext cx="1254000" cy="164100"/>
          </a:xfrm>
          <a:prstGeom prst="straightConnector1">
            <a:avLst/>
          </a:prstGeom>
          <a:noFill/>
          <a:ln w="9525" cap="flat" cmpd="sng">
            <a:solidFill>
              <a:srgbClr val="000000"/>
            </a:solidFill>
            <a:prstDash val="solid"/>
            <a:round/>
            <a:headEnd type="none" w="med" len="med"/>
            <a:tailEnd type="none" w="med" len="med"/>
          </a:ln>
        </p:spPr>
      </p:cxnSp>
      <p:cxnSp>
        <p:nvCxnSpPr>
          <p:cNvPr id="15" name="Shape 130">
            <a:extLst>
              <a:ext uri="{FF2B5EF4-FFF2-40B4-BE49-F238E27FC236}">
                <a16:creationId xmlns:a16="http://schemas.microsoft.com/office/drawing/2014/main" id="{13DA77A9-2280-46F5-9016-FB6D677A8BB5}"/>
              </a:ext>
            </a:extLst>
          </p:cNvPr>
          <p:cNvCxnSpPr>
            <a:cxnSpLocks/>
          </p:cNvCxnSpPr>
          <p:nvPr/>
        </p:nvCxnSpPr>
        <p:spPr>
          <a:xfrm flipH="1" flipV="1">
            <a:off x="7224084" y="4741665"/>
            <a:ext cx="1493060" cy="286902"/>
          </a:xfrm>
          <a:prstGeom prst="straightConnector1">
            <a:avLst/>
          </a:prstGeom>
          <a:noFill/>
          <a:ln w="9525" cap="flat" cmpd="sng">
            <a:solidFill>
              <a:srgbClr val="000000"/>
            </a:solidFill>
            <a:prstDash val="solid"/>
            <a:round/>
            <a:headEnd type="none" w="med" len="med"/>
            <a:tailEnd type="none" w="med" len="med"/>
          </a:ln>
        </p:spPr>
      </p:cxnSp>
      <p:sp>
        <p:nvSpPr>
          <p:cNvPr id="16" name="Shape 123">
            <a:extLst>
              <a:ext uri="{FF2B5EF4-FFF2-40B4-BE49-F238E27FC236}">
                <a16:creationId xmlns:a16="http://schemas.microsoft.com/office/drawing/2014/main" id="{2813D885-31CD-406B-BFDC-9CC1F7B2E7EE}"/>
              </a:ext>
            </a:extLst>
          </p:cNvPr>
          <p:cNvSpPr txBox="1"/>
          <p:nvPr/>
        </p:nvSpPr>
        <p:spPr>
          <a:xfrm>
            <a:off x="2298479" y="1696935"/>
            <a:ext cx="1402800" cy="6138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protected by copyright in Canada</a:t>
            </a:r>
          </a:p>
        </p:txBody>
      </p:sp>
      <p:sp>
        <p:nvSpPr>
          <p:cNvPr id="17" name="Shape 124">
            <a:extLst>
              <a:ext uri="{FF2B5EF4-FFF2-40B4-BE49-F238E27FC236}">
                <a16:creationId xmlns:a16="http://schemas.microsoft.com/office/drawing/2014/main" id="{0CDEFAE6-170C-4A7F-92D6-39F9F5A71487}"/>
              </a:ext>
            </a:extLst>
          </p:cNvPr>
          <p:cNvSpPr txBox="1"/>
          <p:nvPr/>
        </p:nvSpPr>
        <p:spPr>
          <a:xfrm>
            <a:off x="1885287" y="4773915"/>
            <a:ext cx="1454569" cy="7743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for which copyright protection has expired</a:t>
            </a:r>
          </a:p>
        </p:txBody>
      </p:sp>
      <p:sp>
        <p:nvSpPr>
          <p:cNvPr id="18" name="Shape 125">
            <a:extLst>
              <a:ext uri="{FF2B5EF4-FFF2-40B4-BE49-F238E27FC236}">
                <a16:creationId xmlns:a16="http://schemas.microsoft.com/office/drawing/2014/main" id="{65C30BE2-A82E-4BAF-B0CB-45E80404DDEF}"/>
              </a:ext>
            </a:extLst>
          </p:cNvPr>
          <p:cNvSpPr txBox="1"/>
          <p:nvPr/>
        </p:nvSpPr>
        <p:spPr>
          <a:xfrm>
            <a:off x="8625018" y="4700364"/>
            <a:ext cx="2590849" cy="1561539"/>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not eligible for copyright protection</a:t>
            </a:r>
          </a:p>
        </p:txBody>
      </p:sp>
    </p:spTree>
    <p:extLst>
      <p:ext uri="{BB962C8B-B14F-4D97-AF65-F5344CB8AC3E}">
        <p14:creationId xmlns:p14="http://schemas.microsoft.com/office/powerpoint/2010/main" val="9260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25" presetClass="emph" presetSubtype="0" fill="hold" grpId="0" nodeType="withEffect">
                                  <p:stCondLst>
                                    <p:cond delay="0"/>
                                  </p:stCondLst>
                                  <p:childTnLst>
                                    <p:animClr clrSpc="hsl" dir="cw">
                                      <p:cBhvr override="childStyle">
                                        <p:cTn id="62" dur="500" fill="hold"/>
                                        <p:tgtEl>
                                          <p:spTgt spid="6"/>
                                        </p:tgtEl>
                                        <p:attrNameLst>
                                          <p:attrName>style.color</p:attrName>
                                        </p:attrNameLst>
                                      </p:cBhvr>
                                      <p:by>
                                        <p:hsl h="0" s="-70588" l="0"/>
                                      </p:by>
                                    </p:animClr>
                                    <p:animClr clrSpc="hsl" dir="cw">
                                      <p:cBhvr>
                                        <p:cTn id="63" dur="500" fill="hold"/>
                                        <p:tgtEl>
                                          <p:spTgt spid="6"/>
                                        </p:tgtEl>
                                        <p:attrNameLst>
                                          <p:attrName>fillcolor</p:attrName>
                                        </p:attrNameLst>
                                      </p:cBhvr>
                                      <p:by>
                                        <p:hsl h="0" s="-70588" l="0"/>
                                      </p:by>
                                    </p:animClr>
                                    <p:animClr clrSpc="hsl" dir="cw">
                                      <p:cBhvr>
                                        <p:cTn id="64" dur="500" fill="hold"/>
                                        <p:tgtEl>
                                          <p:spTgt spid="6"/>
                                        </p:tgtEl>
                                        <p:attrNameLst>
                                          <p:attrName>stroke.color</p:attrName>
                                        </p:attrNameLst>
                                      </p:cBhvr>
                                      <p:by>
                                        <p:hsl h="0" s="-70588" l="0"/>
                                      </p:by>
                                    </p:animClr>
                                    <p:set>
                                      <p:cBhvr>
                                        <p:cTn id="65" dur="500" fill="hold"/>
                                        <p:tgtEl>
                                          <p:spTgt spid="6"/>
                                        </p:tgtEl>
                                        <p:attrNameLst>
                                          <p:attrName>fill.type</p:attrName>
                                        </p:attrNameLst>
                                      </p:cBhvr>
                                      <p:to>
                                        <p:strVal val="solid"/>
                                      </p:to>
                                    </p:set>
                                  </p:childTnLst>
                                </p:cTn>
                              </p:par>
                              <p:par>
                                <p:cTn id="66" presetID="25" presetClass="emph" presetSubtype="0" fill="hold" grpId="0" nodeType="withEffect">
                                  <p:stCondLst>
                                    <p:cond delay="0"/>
                                  </p:stCondLst>
                                  <p:childTnLst>
                                    <p:animClr clrSpc="hsl" dir="cw">
                                      <p:cBhvr override="childStyle">
                                        <p:cTn id="67" dur="500" fill="hold"/>
                                        <p:tgtEl>
                                          <p:spTgt spid="9"/>
                                        </p:tgtEl>
                                        <p:attrNameLst>
                                          <p:attrName>style.color</p:attrName>
                                        </p:attrNameLst>
                                      </p:cBhvr>
                                      <p:by>
                                        <p:hsl h="0" s="-70588" l="0"/>
                                      </p:by>
                                    </p:animClr>
                                    <p:animClr clrSpc="hsl" dir="cw">
                                      <p:cBhvr>
                                        <p:cTn id="68" dur="500" fill="hold"/>
                                        <p:tgtEl>
                                          <p:spTgt spid="9"/>
                                        </p:tgtEl>
                                        <p:attrNameLst>
                                          <p:attrName>fillcolor</p:attrName>
                                        </p:attrNameLst>
                                      </p:cBhvr>
                                      <p:by>
                                        <p:hsl h="0" s="-70588" l="0"/>
                                      </p:by>
                                    </p:animClr>
                                    <p:animClr clrSpc="hsl" dir="cw">
                                      <p:cBhvr>
                                        <p:cTn id="69" dur="500" fill="hold"/>
                                        <p:tgtEl>
                                          <p:spTgt spid="9"/>
                                        </p:tgtEl>
                                        <p:attrNameLst>
                                          <p:attrName>stroke.color</p:attrName>
                                        </p:attrNameLst>
                                      </p:cBhvr>
                                      <p:by>
                                        <p:hsl h="0" s="-70588" l="0"/>
                                      </p:by>
                                    </p:animClr>
                                    <p:set>
                                      <p:cBhvr>
                                        <p:cTn id="70" dur="500" fill="hold"/>
                                        <p:tgtEl>
                                          <p:spTgt spid="9"/>
                                        </p:tgtEl>
                                        <p:attrNameLst>
                                          <p:attrName>fill.type</p:attrName>
                                        </p:attrNameLst>
                                      </p:cBhvr>
                                      <p:to>
                                        <p:strVal val="solid"/>
                                      </p:to>
                                    </p:set>
                                  </p:childTnLst>
                                </p:cTn>
                              </p:par>
                              <p:par>
                                <p:cTn id="71" presetID="25" presetClass="emph" presetSubtype="0" fill="hold" grpId="0" nodeType="withEffect">
                                  <p:stCondLst>
                                    <p:cond delay="0"/>
                                  </p:stCondLst>
                                  <p:childTnLst>
                                    <p:animClr clrSpc="hsl" dir="cw">
                                      <p:cBhvr override="childStyle">
                                        <p:cTn id="72" dur="500" fill="hold"/>
                                        <p:tgtEl>
                                          <p:spTgt spid="7"/>
                                        </p:tgtEl>
                                        <p:attrNameLst>
                                          <p:attrName>style.color</p:attrName>
                                        </p:attrNameLst>
                                      </p:cBhvr>
                                      <p:by>
                                        <p:hsl h="0" s="-70588" l="0"/>
                                      </p:by>
                                    </p:animClr>
                                    <p:animClr clrSpc="hsl" dir="cw">
                                      <p:cBhvr>
                                        <p:cTn id="73" dur="500" fill="hold"/>
                                        <p:tgtEl>
                                          <p:spTgt spid="7"/>
                                        </p:tgtEl>
                                        <p:attrNameLst>
                                          <p:attrName>fillcolor</p:attrName>
                                        </p:attrNameLst>
                                      </p:cBhvr>
                                      <p:by>
                                        <p:hsl h="0" s="-70588" l="0"/>
                                      </p:by>
                                    </p:animClr>
                                    <p:animClr clrSpc="hsl" dir="cw">
                                      <p:cBhvr>
                                        <p:cTn id="74" dur="500" fill="hold"/>
                                        <p:tgtEl>
                                          <p:spTgt spid="7"/>
                                        </p:tgtEl>
                                        <p:attrNameLst>
                                          <p:attrName>stroke.color</p:attrName>
                                        </p:attrNameLst>
                                      </p:cBhvr>
                                      <p:by>
                                        <p:hsl h="0" s="-70588" l="0"/>
                                      </p:by>
                                    </p:animClr>
                                    <p:set>
                                      <p:cBhvr>
                                        <p:cTn id="75"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9" grpId="1" animBg="1"/>
      <p:bldP spid="10" grpId="0"/>
      <p:bldP spid="11" grpId="0"/>
      <p:bldP spid="11" grpId="1"/>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CB51-C707-4D5A-B455-6503DCED7BDF}"/>
              </a:ext>
            </a:extLst>
          </p:cNvPr>
          <p:cNvSpPr>
            <a:spLocks noGrp="1"/>
          </p:cNvSpPr>
          <p:nvPr>
            <p:ph type="title"/>
          </p:nvPr>
        </p:nvSpPr>
        <p:spPr/>
        <p:txBody>
          <a:bodyPr/>
          <a:lstStyle/>
          <a:p>
            <a:r>
              <a:rPr lang="en-CA" b="1" dirty="0"/>
              <a:t>WORKS NOT ELIGIBLE FOR COPYRIGHT PROTECTION</a:t>
            </a:r>
          </a:p>
        </p:txBody>
      </p:sp>
      <p:pic>
        <p:nvPicPr>
          <p:cNvPr id="7" name="Shape 147">
            <a:extLst>
              <a:ext uri="{FF2B5EF4-FFF2-40B4-BE49-F238E27FC236}">
                <a16:creationId xmlns:a16="http://schemas.microsoft.com/office/drawing/2014/main" id="{36BCC881-AA09-411D-B93D-CDB6DE2EF93C}"/>
              </a:ext>
            </a:extLst>
          </p:cNvPr>
          <p:cNvPicPr preferRelativeResize="0"/>
          <p:nvPr/>
        </p:nvPicPr>
        <p:blipFill rotWithShape="1">
          <a:blip r:embed="rId3">
            <a:alphaModFix/>
          </a:blip>
          <a:srcRect/>
          <a:stretch/>
        </p:blipFill>
        <p:spPr>
          <a:xfrm>
            <a:off x="1151813" y="2526763"/>
            <a:ext cx="4056550" cy="2431625"/>
          </a:xfrm>
          <a:prstGeom prst="rect">
            <a:avLst/>
          </a:prstGeom>
          <a:noFill/>
          <a:ln>
            <a:noFill/>
          </a:ln>
        </p:spPr>
      </p:pic>
      <p:grpSp>
        <p:nvGrpSpPr>
          <p:cNvPr id="11" name="Shape 152">
            <a:extLst>
              <a:ext uri="{FF2B5EF4-FFF2-40B4-BE49-F238E27FC236}">
                <a16:creationId xmlns:a16="http://schemas.microsoft.com/office/drawing/2014/main" id="{99AF904B-4416-4A65-AABE-64AC00313CA1}"/>
              </a:ext>
            </a:extLst>
          </p:cNvPr>
          <p:cNvGrpSpPr/>
          <p:nvPr/>
        </p:nvGrpSpPr>
        <p:grpSpPr>
          <a:xfrm>
            <a:off x="3459471" y="1912845"/>
            <a:ext cx="5072352" cy="3445331"/>
            <a:chOff x="4369655" y="1953246"/>
            <a:chExt cx="4463920" cy="2834497"/>
          </a:xfrm>
        </p:grpSpPr>
        <p:pic>
          <p:nvPicPr>
            <p:cNvPr id="12" name="Shape 153" descr="Image result for chalkboard">
              <a:extLst>
                <a:ext uri="{FF2B5EF4-FFF2-40B4-BE49-F238E27FC236}">
                  <a16:creationId xmlns:a16="http://schemas.microsoft.com/office/drawing/2014/main" id="{57BEBD61-90DD-49A2-BBF2-CCAF2BBE440A}"/>
                </a:ext>
              </a:extLst>
            </p:cNvPr>
            <p:cNvPicPr preferRelativeResize="0"/>
            <p:nvPr/>
          </p:nvPicPr>
          <p:blipFill rotWithShape="1">
            <a:blip r:embed="rId4">
              <a:alphaModFix/>
            </a:blip>
            <a:srcRect/>
            <a:stretch/>
          </p:blipFill>
          <p:spPr>
            <a:xfrm rot="4">
              <a:off x="4965465" y="1953248"/>
              <a:ext cx="3795629" cy="2496621"/>
            </a:xfrm>
            <a:prstGeom prst="rect">
              <a:avLst/>
            </a:prstGeom>
            <a:noFill/>
            <a:ln>
              <a:noFill/>
            </a:ln>
          </p:spPr>
        </p:pic>
        <p:sp>
          <p:nvSpPr>
            <p:cNvPr id="13" name="Shape 154">
              <a:extLst>
                <a:ext uri="{FF2B5EF4-FFF2-40B4-BE49-F238E27FC236}">
                  <a16:creationId xmlns:a16="http://schemas.microsoft.com/office/drawing/2014/main" id="{FE6E2D28-2232-45D4-88C5-BCBCF2DC8EBF}"/>
                </a:ext>
              </a:extLst>
            </p:cNvPr>
            <p:cNvSpPr txBox="1"/>
            <p:nvPr/>
          </p:nvSpPr>
          <p:spPr>
            <a:xfrm rot="-339365">
              <a:off x="6667426" y="3922349"/>
              <a:ext cx="2133789" cy="762099"/>
            </a:xfrm>
            <a:prstGeom prst="rect">
              <a:avLst/>
            </a:prstGeom>
            <a:noFill/>
            <a:ln>
              <a:noFill/>
            </a:ln>
          </p:spPr>
          <p:txBody>
            <a:bodyPr wrap="square" lIns="91425" tIns="45700" rIns="91425" bIns="45700" anchor="t" anchorCtr="0">
              <a:noAutofit/>
            </a:bodyPr>
            <a:lstStyle/>
            <a:p>
              <a:pPr marL="0" marR="0" lvl="0" indent="-177800" algn="ctr" rtl="0">
                <a:lnSpc>
                  <a:spcPct val="100000"/>
                </a:lnSpc>
                <a:spcBef>
                  <a:spcPts val="0"/>
                </a:spcBef>
                <a:spcAft>
                  <a:spcPts val="0"/>
                </a:spcAft>
                <a:buClr>
                  <a:srgbClr val="000000"/>
                </a:buClr>
                <a:buSzPts val="2800"/>
                <a:buFont typeface="Arial"/>
                <a:buNone/>
              </a:pPr>
              <a:r>
                <a:rPr lang="en" sz="2800" b="1" i="0" u="none" strike="noStrike" cap="none">
                  <a:solidFill>
                    <a:srgbClr val="FFFFFF"/>
                  </a:solidFill>
                  <a:latin typeface="Shadows Into Light"/>
                  <a:ea typeface="Shadows Into Light"/>
                  <a:cs typeface="Shadows Into Light"/>
                  <a:sym typeface="Shadows Into Light"/>
                </a:rPr>
                <a:t>1 + 7 = 9</a:t>
              </a:r>
            </a:p>
          </p:txBody>
        </p:sp>
        <p:sp>
          <p:nvSpPr>
            <p:cNvPr id="14" name="Shape 155">
              <a:extLst>
                <a:ext uri="{FF2B5EF4-FFF2-40B4-BE49-F238E27FC236}">
                  <a16:creationId xmlns:a16="http://schemas.microsoft.com/office/drawing/2014/main" id="{53514B1C-55A9-4822-9A6C-A987BBB7CF3B}"/>
                </a:ext>
              </a:extLst>
            </p:cNvPr>
            <p:cNvSpPr txBox="1"/>
            <p:nvPr/>
          </p:nvSpPr>
          <p:spPr>
            <a:xfrm rot="624504">
              <a:off x="6307569" y="2856764"/>
              <a:ext cx="2019226" cy="761946"/>
            </a:xfrm>
            <a:prstGeom prst="rect">
              <a:avLst/>
            </a:prstGeom>
            <a:noFill/>
            <a:ln>
              <a:noFill/>
            </a:ln>
          </p:spPr>
          <p:txBody>
            <a:bodyPr wrap="square" lIns="91425" tIns="45700" rIns="91425" bIns="45700" anchor="t" anchorCtr="0">
              <a:noAutofit/>
            </a:bodyPr>
            <a:lstStyle/>
            <a:p>
              <a:pPr marL="0" marR="0" lvl="0" indent="-228600" algn="ctr" rtl="0">
                <a:lnSpc>
                  <a:spcPct val="100000"/>
                </a:lnSpc>
                <a:spcBef>
                  <a:spcPts val="0"/>
                </a:spcBef>
                <a:spcAft>
                  <a:spcPts val="0"/>
                </a:spcAft>
                <a:buClr>
                  <a:srgbClr val="000000"/>
                </a:buClr>
                <a:buSzPts val="3600"/>
                <a:buFont typeface="Arial"/>
                <a:buNone/>
              </a:pPr>
              <a:r>
                <a:rPr lang="en" sz="3600" b="1" i="1" u="none" strike="noStrike" cap="none">
                  <a:solidFill>
                    <a:srgbClr val="FFFFFF"/>
                  </a:solidFill>
                  <a:latin typeface="Shadows Into Light"/>
                  <a:ea typeface="Shadows Into Light"/>
                  <a:cs typeface="Shadows Into Light"/>
                  <a:sym typeface="Shadows Into Light"/>
                </a:rPr>
                <a:t>e</a:t>
              </a:r>
              <a:r>
                <a:rPr lang="en" sz="3600" b="1" i="1" u="none" strike="noStrike" cap="none" baseline="30000">
                  <a:solidFill>
                    <a:srgbClr val="FFFFFF"/>
                  </a:solidFill>
                  <a:latin typeface="Shadows Into Light"/>
                  <a:ea typeface="Shadows Into Light"/>
                  <a:cs typeface="Shadows Into Light"/>
                  <a:sym typeface="Shadows Into Light"/>
                </a:rPr>
                <a:t>iπ</a:t>
              </a:r>
              <a:r>
                <a:rPr lang="en" sz="3600" b="1" i="0" u="none" strike="noStrike" cap="none">
                  <a:solidFill>
                    <a:srgbClr val="FFFFFF"/>
                  </a:solidFill>
                  <a:latin typeface="Shadows Into Light"/>
                  <a:ea typeface="Shadows Into Light"/>
                  <a:cs typeface="Shadows Into Light"/>
                  <a:sym typeface="Shadows Into Light"/>
                </a:rPr>
                <a:t> + 1 = 0</a:t>
              </a:r>
            </a:p>
          </p:txBody>
        </p:sp>
        <p:sp>
          <p:nvSpPr>
            <p:cNvPr id="15" name="Shape 156">
              <a:extLst>
                <a:ext uri="{FF2B5EF4-FFF2-40B4-BE49-F238E27FC236}">
                  <a16:creationId xmlns:a16="http://schemas.microsoft.com/office/drawing/2014/main" id="{28FBDE49-7E41-478C-A82E-BAEE60B90A89}"/>
                </a:ext>
              </a:extLst>
            </p:cNvPr>
            <p:cNvSpPr txBox="1"/>
            <p:nvPr/>
          </p:nvSpPr>
          <p:spPr>
            <a:xfrm rot="826747">
              <a:off x="7168226" y="2288796"/>
              <a:ext cx="1524061" cy="76203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rgbClr val="000000"/>
                </a:buClr>
                <a:buSzPts val="3200"/>
                <a:buFont typeface="Arial"/>
                <a:buNone/>
              </a:pPr>
              <a:r>
                <a:rPr lang="en" sz="3200" b="1" i="0" u="none" strike="noStrike" cap="none">
                  <a:solidFill>
                    <a:srgbClr val="FFFFFF"/>
                  </a:solidFill>
                  <a:latin typeface="Shadows Into Light"/>
                  <a:ea typeface="Shadows Into Light"/>
                  <a:cs typeface="Shadows Into Light"/>
                  <a:sym typeface="Shadows Into Light"/>
                </a:rPr>
                <a:t>F=</a:t>
              </a:r>
              <a:r>
                <a:rPr lang="en" sz="3200" b="1" i="1" u="none" strike="noStrike" cap="none">
                  <a:solidFill>
                    <a:srgbClr val="FFFFFF"/>
                  </a:solidFill>
                  <a:latin typeface="Shadows Into Light"/>
                  <a:ea typeface="Shadows Into Light"/>
                  <a:cs typeface="Shadows Into Light"/>
                  <a:sym typeface="Shadows Into Light"/>
                </a:rPr>
                <a:t>m</a:t>
              </a:r>
              <a:r>
                <a:rPr lang="en" sz="3200" b="1" i="0" u="none" strike="noStrike" cap="none">
                  <a:solidFill>
                    <a:srgbClr val="FFFFFF"/>
                  </a:solidFill>
                  <a:latin typeface="Shadows Into Light"/>
                  <a:ea typeface="Shadows Into Light"/>
                  <a:cs typeface="Shadows Into Light"/>
                  <a:sym typeface="Shadows Into Light"/>
                </a:rPr>
                <a:t>a</a:t>
              </a:r>
            </a:p>
            <a:p>
              <a:pPr marL="0" marR="0" lvl="0" indent="-203200" algn="l" rtl="0">
                <a:lnSpc>
                  <a:spcPct val="100000"/>
                </a:lnSpc>
                <a:spcBef>
                  <a:spcPts val="640"/>
                </a:spcBef>
                <a:spcAft>
                  <a:spcPts val="0"/>
                </a:spcAft>
                <a:buClr>
                  <a:srgbClr val="000000"/>
                </a:buClr>
                <a:buSzPts val="3200"/>
                <a:buFont typeface="Arial"/>
                <a:buNone/>
              </a:pPr>
              <a:endParaRPr sz="3200" b="1" i="0" u="none" strike="noStrike" cap="none">
                <a:solidFill>
                  <a:srgbClr val="FFFFFF"/>
                </a:solidFill>
                <a:latin typeface="Shadows Into Light"/>
                <a:ea typeface="Shadows Into Light"/>
                <a:cs typeface="Shadows Into Light"/>
                <a:sym typeface="Shadows Into Light"/>
              </a:endParaRPr>
            </a:p>
          </p:txBody>
        </p:sp>
        <p:sp>
          <p:nvSpPr>
            <p:cNvPr id="16" name="Shape 157">
              <a:extLst>
                <a:ext uri="{FF2B5EF4-FFF2-40B4-BE49-F238E27FC236}">
                  <a16:creationId xmlns:a16="http://schemas.microsoft.com/office/drawing/2014/main" id="{A7EB12D2-958A-46F3-A37E-6290E7852041}"/>
                </a:ext>
              </a:extLst>
            </p:cNvPr>
            <p:cNvSpPr txBox="1"/>
            <p:nvPr/>
          </p:nvSpPr>
          <p:spPr>
            <a:xfrm>
              <a:off x="4934850" y="3390125"/>
              <a:ext cx="1847100" cy="1143000"/>
            </a:xfrm>
            <a:prstGeom prst="rect">
              <a:avLst/>
            </a:prstGeom>
            <a:noFill/>
            <a:ln>
              <a:noFill/>
            </a:ln>
          </p:spPr>
          <p:txBody>
            <a:bodyPr wrap="square" lIns="91425" tIns="45700" rIns="91425" bIns="45700" anchor="t" anchorCtr="0">
              <a:noAutofit/>
            </a:bodyPr>
            <a:lstStyle/>
            <a:p>
              <a:pPr marL="0" marR="0" lvl="0" indent="-114300" algn="ctr" rtl="0">
                <a:lnSpc>
                  <a:spcPct val="90000"/>
                </a:lnSpc>
                <a:spcBef>
                  <a:spcPts val="0"/>
                </a:spcBef>
                <a:spcAft>
                  <a:spcPts val="0"/>
                </a:spcAft>
                <a:buClr>
                  <a:srgbClr val="000000"/>
                </a:buClr>
                <a:buSzPts val="1800"/>
                <a:buFont typeface="Arial"/>
                <a:buNone/>
              </a:pPr>
              <a:r>
                <a:rPr lang="en" sz="1800" b="1" i="0" u="none" strike="noStrike" cap="none">
                  <a:solidFill>
                    <a:srgbClr val="FFFFFF"/>
                  </a:solidFill>
                  <a:latin typeface="Shadows Into Light"/>
                  <a:ea typeface="Shadows Into Light"/>
                  <a:cs typeface="Shadows Into Light"/>
                  <a:sym typeface="Shadows Into Light"/>
                </a:rPr>
                <a:t>71   45   23</a:t>
              </a:r>
            </a:p>
            <a:p>
              <a:pPr marL="0" marR="0" lvl="0" indent="-114300" algn="ctr" rtl="0">
                <a:lnSpc>
                  <a:spcPct val="90000"/>
                </a:lnSpc>
                <a:spcBef>
                  <a:spcPts val="640"/>
                </a:spcBef>
                <a:spcAft>
                  <a:spcPts val="0"/>
                </a:spcAft>
                <a:buClr>
                  <a:srgbClr val="FFFFFF"/>
                </a:buClr>
                <a:buSzPts val="1800"/>
                <a:buFont typeface="Shadows Into Light"/>
                <a:buNone/>
              </a:pPr>
              <a:r>
                <a:rPr lang="en" sz="1800" b="1" i="0" u="none" strike="noStrike" cap="none">
                  <a:solidFill>
                    <a:srgbClr val="FFFFFF"/>
                  </a:solidFill>
                  <a:latin typeface="Shadows Into Light"/>
                  <a:ea typeface="Shadows Into Light"/>
                  <a:cs typeface="Shadows Into Light"/>
                  <a:sym typeface="Shadows Into Light"/>
                </a:rPr>
                <a:t>89   74   42</a:t>
              </a:r>
            </a:p>
            <a:p>
              <a:pPr marL="0" marR="0" lvl="0" indent="-114300" algn="ctr" rtl="0">
                <a:lnSpc>
                  <a:spcPct val="90000"/>
                </a:lnSpc>
                <a:spcBef>
                  <a:spcPts val="640"/>
                </a:spcBef>
                <a:spcAft>
                  <a:spcPts val="0"/>
                </a:spcAft>
                <a:buClr>
                  <a:srgbClr val="000000"/>
                </a:buClr>
                <a:buSzPts val="1800"/>
                <a:buFont typeface="Arial"/>
                <a:buNone/>
              </a:pPr>
              <a:r>
                <a:rPr lang="en" sz="1800" b="1" i="0" u="none" strike="noStrike" cap="none">
                  <a:solidFill>
                    <a:srgbClr val="FFFFFF"/>
                  </a:solidFill>
                  <a:latin typeface="Shadows Into Light"/>
                  <a:ea typeface="Shadows Into Light"/>
                  <a:cs typeface="Shadows Into Light"/>
                  <a:sym typeface="Shadows Into Light"/>
                </a:rPr>
                <a:t>4     52   11</a:t>
              </a:r>
            </a:p>
            <a:p>
              <a:pPr marL="514350" marR="0" lvl="0" indent="-628650" algn="ctr" rtl="0">
                <a:lnSpc>
                  <a:spcPct val="90000"/>
                </a:lnSpc>
                <a:spcBef>
                  <a:spcPts val="640"/>
                </a:spcBef>
                <a:spcAft>
                  <a:spcPts val="0"/>
                </a:spcAft>
                <a:buClr>
                  <a:srgbClr val="000000"/>
                </a:buClr>
                <a:buSzPts val="1800"/>
                <a:buFont typeface="Arial"/>
                <a:buNone/>
              </a:pPr>
              <a:endParaRPr sz="1800" b="1" i="0" u="none" strike="noStrike" cap="none">
                <a:solidFill>
                  <a:srgbClr val="FFFFFF"/>
                </a:solidFill>
                <a:latin typeface="Shadows Into Light"/>
                <a:ea typeface="Shadows Into Light"/>
                <a:cs typeface="Shadows Into Light"/>
                <a:sym typeface="Shadows Into Light"/>
              </a:endParaRPr>
            </a:p>
          </p:txBody>
        </p:sp>
        <p:sp>
          <p:nvSpPr>
            <p:cNvPr id="17" name="Shape 158">
              <a:extLst>
                <a:ext uri="{FF2B5EF4-FFF2-40B4-BE49-F238E27FC236}">
                  <a16:creationId xmlns:a16="http://schemas.microsoft.com/office/drawing/2014/main" id="{D0CD5202-D464-455C-A05D-B4A7B4AEC183}"/>
                </a:ext>
              </a:extLst>
            </p:cNvPr>
            <p:cNvSpPr txBox="1"/>
            <p:nvPr/>
          </p:nvSpPr>
          <p:spPr>
            <a:xfrm rot="-308530">
              <a:off x="4390643" y="2362356"/>
              <a:ext cx="2590727" cy="584662"/>
            </a:xfrm>
            <a:prstGeom prst="rect">
              <a:avLst/>
            </a:prstGeom>
            <a:noFill/>
            <a:ln>
              <a:noFill/>
            </a:ln>
          </p:spPr>
          <p:txBody>
            <a:bodyPr wrap="square" lIns="91425" tIns="45700" rIns="91425" bIns="45700" anchor="t" anchorCtr="0">
              <a:noAutofit/>
            </a:bodyPr>
            <a:lstStyle/>
            <a:p>
              <a:pPr marL="0" marR="0" lvl="0" indent="-190500" algn="ctr" rtl="0">
                <a:lnSpc>
                  <a:spcPct val="100000"/>
                </a:lnSpc>
                <a:spcBef>
                  <a:spcPts val="0"/>
                </a:spcBef>
                <a:spcAft>
                  <a:spcPts val="0"/>
                </a:spcAft>
                <a:buClr>
                  <a:srgbClr val="FFFFFF"/>
                </a:buClr>
                <a:buSzPts val="3000"/>
                <a:buFont typeface="Shadows Into Light"/>
                <a:buNone/>
              </a:pPr>
              <a:r>
                <a:rPr lang="en" sz="3000" b="0" i="1" u="none" strike="noStrike" cap="none">
                  <a:solidFill>
                    <a:srgbClr val="FFFFFF"/>
                  </a:solidFill>
                  <a:latin typeface="Shadows Into Light"/>
                  <a:ea typeface="Shadows Into Light"/>
                  <a:cs typeface="Shadows Into Light"/>
                  <a:sym typeface="Shadows Into Light"/>
                </a:rPr>
                <a:t>E=mc</a:t>
              </a:r>
              <a:r>
                <a:rPr lang="en" sz="3000" b="0" i="1" u="none" strike="noStrike" cap="none" baseline="30000">
                  <a:solidFill>
                    <a:srgbClr val="FFFFFF"/>
                  </a:solidFill>
                  <a:latin typeface="Shadows Into Light"/>
                  <a:ea typeface="Shadows Into Light"/>
                  <a:cs typeface="Shadows Into Light"/>
                  <a:sym typeface="Shadows Into Light"/>
                </a:rPr>
                <a:t>2</a:t>
              </a:r>
            </a:p>
          </p:txBody>
        </p:sp>
      </p:grpSp>
      <p:sp>
        <p:nvSpPr>
          <p:cNvPr id="18" name="Shape 159">
            <a:extLst>
              <a:ext uri="{FF2B5EF4-FFF2-40B4-BE49-F238E27FC236}">
                <a16:creationId xmlns:a16="http://schemas.microsoft.com/office/drawing/2014/main" id="{7B63F8C4-CB24-470F-A015-93D0AA359C42}"/>
              </a:ext>
            </a:extLst>
          </p:cNvPr>
          <p:cNvSpPr/>
          <p:nvPr/>
        </p:nvSpPr>
        <p:spPr>
          <a:xfrm>
            <a:off x="6898078" y="2229365"/>
            <a:ext cx="1207897" cy="829910"/>
          </a:xfrm>
          <a:prstGeom prst="ellipse">
            <a:avLst/>
          </a:prstGeom>
          <a:noFill/>
          <a:ln w="9525" cap="flat" cmpd="sng">
            <a:solidFill>
              <a:srgbClr val="FFFF00"/>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Shape 161">
            <a:extLst>
              <a:ext uri="{FF2B5EF4-FFF2-40B4-BE49-F238E27FC236}">
                <a16:creationId xmlns:a16="http://schemas.microsoft.com/office/drawing/2014/main" id="{D773B200-6723-49C5-B6D0-8291D851CD03}"/>
              </a:ext>
            </a:extLst>
          </p:cNvPr>
          <p:cNvSpPr/>
          <p:nvPr/>
        </p:nvSpPr>
        <p:spPr>
          <a:xfrm>
            <a:off x="6340039" y="4234124"/>
            <a:ext cx="1753500" cy="634500"/>
          </a:xfrm>
          <a:prstGeom prst="ellipse">
            <a:avLst/>
          </a:prstGeom>
          <a:noFill/>
          <a:ln w="9525" cap="flat" cmpd="sng">
            <a:solidFill>
              <a:srgbClr val="FFFF00"/>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Shape 162">
            <a:extLst>
              <a:ext uri="{FF2B5EF4-FFF2-40B4-BE49-F238E27FC236}">
                <a16:creationId xmlns:a16="http://schemas.microsoft.com/office/drawing/2014/main" id="{3DB06752-E410-48EE-A19A-2B0BA398DF19}"/>
              </a:ext>
            </a:extLst>
          </p:cNvPr>
          <p:cNvSpPr/>
          <p:nvPr/>
        </p:nvSpPr>
        <p:spPr>
          <a:xfrm rot="762837">
            <a:off x="5697161" y="2919061"/>
            <a:ext cx="2235513" cy="905971"/>
          </a:xfrm>
          <a:prstGeom prst="ellipse">
            <a:avLst/>
          </a:prstGeom>
          <a:noFill/>
          <a:ln w="9525" cap="flat" cmpd="sng">
            <a:solidFill>
              <a:srgbClr val="FFFF00"/>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 name="Picture 21">
            <a:extLst>
              <a:ext uri="{FF2B5EF4-FFF2-40B4-BE49-F238E27FC236}">
                <a16:creationId xmlns:a16="http://schemas.microsoft.com/office/drawing/2014/main" id="{FDF84A3C-5CB9-4BFE-AACA-EC7BB7164C54}"/>
              </a:ext>
            </a:extLst>
          </p:cNvPr>
          <p:cNvPicPr>
            <a:picLocks noChangeAspect="1"/>
          </p:cNvPicPr>
          <p:nvPr/>
        </p:nvPicPr>
        <p:blipFill>
          <a:blip r:embed="rId5"/>
          <a:stretch>
            <a:fillRect/>
          </a:stretch>
        </p:blipFill>
        <p:spPr>
          <a:xfrm rot="10800000">
            <a:off x="7472136" y="2125725"/>
            <a:ext cx="4083950" cy="3050358"/>
          </a:xfrm>
          <a:prstGeom prst="rect">
            <a:avLst/>
          </a:prstGeom>
        </p:spPr>
      </p:pic>
      <p:pic>
        <p:nvPicPr>
          <p:cNvPr id="23" name="Picture 22">
            <a:extLst>
              <a:ext uri="{FF2B5EF4-FFF2-40B4-BE49-F238E27FC236}">
                <a16:creationId xmlns:a16="http://schemas.microsoft.com/office/drawing/2014/main" id="{A86143EE-1780-410F-AB52-9A2EBF4411B6}"/>
              </a:ext>
            </a:extLst>
          </p:cNvPr>
          <p:cNvPicPr>
            <a:picLocks noChangeAspect="1"/>
          </p:cNvPicPr>
          <p:nvPr/>
        </p:nvPicPr>
        <p:blipFill>
          <a:blip r:embed="rId6"/>
          <a:stretch>
            <a:fillRect/>
          </a:stretch>
        </p:blipFill>
        <p:spPr>
          <a:xfrm>
            <a:off x="3405987" y="2313775"/>
            <a:ext cx="5676900" cy="3009900"/>
          </a:xfrm>
          <a:prstGeom prst="rect">
            <a:avLst/>
          </a:prstGeom>
        </p:spPr>
      </p:pic>
      <p:grpSp>
        <p:nvGrpSpPr>
          <p:cNvPr id="27" name="Group 26">
            <a:extLst>
              <a:ext uri="{FF2B5EF4-FFF2-40B4-BE49-F238E27FC236}">
                <a16:creationId xmlns:a16="http://schemas.microsoft.com/office/drawing/2014/main" id="{4BA7EEE8-8694-4078-AAFE-33003342EF20}"/>
              </a:ext>
            </a:extLst>
          </p:cNvPr>
          <p:cNvGrpSpPr/>
          <p:nvPr/>
        </p:nvGrpSpPr>
        <p:grpSpPr>
          <a:xfrm>
            <a:off x="6244937" y="3438136"/>
            <a:ext cx="4213052" cy="2438055"/>
            <a:chOff x="6244937" y="3438136"/>
            <a:chExt cx="4213052" cy="2438055"/>
          </a:xfrm>
        </p:grpSpPr>
        <p:pic>
          <p:nvPicPr>
            <p:cNvPr id="6" name="Shape 145">
              <a:extLst>
                <a:ext uri="{FF2B5EF4-FFF2-40B4-BE49-F238E27FC236}">
                  <a16:creationId xmlns:a16="http://schemas.microsoft.com/office/drawing/2014/main" id="{3C1E3414-D43C-440B-A5D3-C90EED1E1A0D}"/>
                </a:ext>
              </a:extLst>
            </p:cNvPr>
            <p:cNvPicPr preferRelativeResize="0"/>
            <p:nvPr/>
          </p:nvPicPr>
          <p:blipFill rotWithShape="1">
            <a:blip r:embed="rId7">
              <a:alphaModFix/>
            </a:blip>
            <a:srcRect t="4529" r="1234" b="13224"/>
            <a:stretch/>
          </p:blipFill>
          <p:spPr>
            <a:xfrm>
              <a:off x="6401439" y="3438136"/>
              <a:ext cx="4056550" cy="2226476"/>
            </a:xfrm>
            <a:prstGeom prst="rect">
              <a:avLst/>
            </a:prstGeom>
            <a:noFill/>
            <a:ln>
              <a:noFill/>
            </a:ln>
          </p:spPr>
        </p:pic>
        <p:sp>
          <p:nvSpPr>
            <p:cNvPr id="26" name="TextBox 25">
              <a:extLst>
                <a:ext uri="{FF2B5EF4-FFF2-40B4-BE49-F238E27FC236}">
                  <a16:creationId xmlns:a16="http://schemas.microsoft.com/office/drawing/2014/main" id="{C5813E71-0380-43B9-B7FB-E8CF429B16FF}"/>
                </a:ext>
              </a:extLst>
            </p:cNvPr>
            <p:cNvSpPr txBox="1"/>
            <p:nvPr/>
          </p:nvSpPr>
          <p:spPr>
            <a:xfrm>
              <a:off x="6244937" y="5629970"/>
              <a:ext cx="1227199" cy="246221"/>
            </a:xfrm>
            <a:prstGeom prst="rect">
              <a:avLst/>
            </a:prstGeom>
            <a:noFill/>
          </p:spPr>
          <p:txBody>
            <a:bodyPr wrap="square" rtlCol="0">
              <a:spAutoFit/>
            </a:bodyPr>
            <a:lstStyle/>
            <a:p>
              <a:pPr algn="ctr"/>
              <a:r>
                <a:rPr lang="en-CA" sz="1000" dirty="0"/>
                <a:t>Beall, 2017, CC-BY</a:t>
              </a:r>
            </a:p>
          </p:txBody>
        </p:sp>
      </p:grpSp>
      <p:sp>
        <p:nvSpPr>
          <p:cNvPr id="10" name="Shape 150">
            <a:extLst>
              <a:ext uri="{FF2B5EF4-FFF2-40B4-BE49-F238E27FC236}">
                <a16:creationId xmlns:a16="http://schemas.microsoft.com/office/drawing/2014/main" id="{94C4BF05-B5FD-4219-A0C2-EB1AD3536023}"/>
              </a:ext>
            </a:extLst>
          </p:cNvPr>
          <p:cNvSpPr txBox="1"/>
          <p:nvPr/>
        </p:nvSpPr>
        <p:spPr>
          <a:xfrm>
            <a:off x="7599174" y="3111480"/>
            <a:ext cx="2868217" cy="846102"/>
          </a:xfrm>
          <a:prstGeom prst="rect">
            <a:avLst/>
          </a:prstGeom>
          <a:noFill/>
          <a:ln>
            <a:noFill/>
          </a:ln>
        </p:spPr>
        <p:txBody>
          <a:bodyPr wrap="square" lIns="91425" tIns="45700" rIns="91425" bIns="45700" anchor="t" anchorCtr="0">
            <a:noAutofit/>
          </a:bodyPr>
          <a:lstStyle/>
          <a:p>
            <a:pPr marL="0" marR="0" lvl="0" indent="-152400" algn="ctr" rtl="0">
              <a:lnSpc>
                <a:spcPct val="100000"/>
              </a:lnSpc>
              <a:spcBef>
                <a:spcPts val="0"/>
              </a:spcBef>
              <a:spcAft>
                <a:spcPts val="0"/>
              </a:spcAft>
              <a:buClr>
                <a:srgbClr val="000000"/>
              </a:buClr>
              <a:buSzPts val="2400"/>
              <a:buFont typeface="Merriweather"/>
              <a:buNone/>
            </a:pPr>
            <a:r>
              <a:rPr lang="en" sz="2400" b="1" i="0" u="none" strike="noStrike" cap="none" dirty="0">
                <a:solidFill>
                  <a:srgbClr val="000000"/>
                </a:solidFill>
                <a:latin typeface="Merriweather"/>
                <a:ea typeface="Merriweather"/>
                <a:cs typeface="Merriweather"/>
                <a:sym typeface="Merriweather"/>
              </a:rPr>
              <a:t>Ottawa: </a:t>
            </a:r>
            <a:br>
              <a:rPr lang="en" sz="2400" b="1" i="0" u="none" strike="noStrike" cap="none" dirty="0">
                <a:solidFill>
                  <a:srgbClr val="000000"/>
                </a:solidFill>
                <a:latin typeface="Merriweather"/>
                <a:ea typeface="Merriweather"/>
                <a:cs typeface="Merriweather"/>
                <a:sym typeface="Merriweather"/>
              </a:rPr>
            </a:br>
            <a:r>
              <a:rPr lang="en" sz="2400" b="1" i="0" u="none" strike="noStrike" cap="none" dirty="0">
                <a:solidFill>
                  <a:srgbClr val="000000"/>
                </a:solidFill>
                <a:latin typeface="Merriweather"/>
                <a:ea typeface="Merriweather"/>
                <a:cs typeface="Merriweather"/>
                <a:sym typeface="Merriweather"/>
              </a:rPr>
              <a:t>The Capital of Canada</a:t>
            </a:r>
          </a:p>
        </p:txBody>
      </p:sp>
      <p:sp>
        <p:nvSpPr>
          <p:cNvPr id="5" name="TextBox 4">
            <a:extLst>
              <a:ext uri="{FF2B5EF4-FFF2-40B4-BE49-F238E27FC236}">
                <a16:creationId xmlns:a16="http://schemas.microsoft.com/office/drawing/2014/main" id="{DD555990-5F06-4CF3-BD25-AB4E5C560DB3}"/>
              </a:ext>
            </a:extLst>
          </p:cNvPr>
          <p:cNvSpPr txBox="1"/>
          <p:nvPr/>
        </p:nvSpPr>
        <p:spPr>
          <a:xfrm>
            <a:off x="1031576" y="5742976"/>
            <a:ext cx="1639706" cy="246221"/>
          </a:xfrm>
          <a:prstGeom prst="rect">
            <a:avLst/>
          </a:prstGeom>
          <a:noFill/>
        </p:spPr>
        <p:txBody>
          <a:bodyPr wrap="square" rtlCol="0">
            <a:spAutoFit/>
          </a:bodyPr>
          <a:lstStyle/>
          <a:p>
            <a:r>
              <a:rPr lang="en-CA" sz="1000" dirty="0" err="1"/>
              <a:t>Festivio</a:t>
            </a:r>
            <a:r>
              <a:rPr lang="en-CA" sz="1000" dirty="0"/>
              <a:t>, 2013, CC0</a:t>
            </a:r>
          </a:p>
        </p:txBody>
      </p:sp>
      <p:pic>
        <p:nvPicPr>
          <p:cNvPr id="32" name="Content Placeholder 31">
            <a:extLst>
              <a:ext uri="{FF2B5EF4-FFF2-40B4-BE49-F238E27FC236}">
                <a16:creationId xmlns:a16="http://schemas.microsoft.com/office/drawing/2014/main" id="{39E74DEA-EB1F-46D2-8C64-04C401ED294D}"/>
              </a:ext>
            </a:extLst>
          </p:cNvPr>
          <p:cNvPicPr>
            <a:picLocks noGrp="1" noChangeAspect="1"/>
          </p:cNvPicPr>
          <p:nvPr>
            <p:ph sz="quarter" idx="14"/>
          </p:nvPr>
        </p:nvPicPr>
        <p:blipFill>
          <a:blip r:embed="rId8"/>
          <a:stretch>
            <a:fillRect/>
          </a:stretch>
        </p:blipFill>
        <p:spPr>
          <a:xfrm>
            <a:off x="1129153" y="2366771"/>
            <a:ext cx="5059695" cy="3386310"/>
          </a:xfrm>
        </p:spPr>
      </p:pic>
      <p:sp>
        <p:nvSpPr>
          <p:cNvPr id="19" name="Shape 160">
            <a:extLst>
              <a:ext uri="{FF2B5EF4-FFF2-40B4-BE49-F238E27FC236}">
                <a16:creationId xmlns:a16="http://schemas.microsoft.com/office/drawing/2014/main" id="{D0C1846D-21A9-480A-A16A-D0BF95C64A31}"/>
              </a:ext>
            </a:extLst>
          </p:cNvPr>
          <p:cNvSpPr txBox="1"/>
          <p:nvPr/>
        </p:nvSpPr>
        <p:spPr>
          <a:xfrm>
            <a:off x="2030890" y="1768049"/>
            <a:ext cx="3394500" cy="63450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rgbClr val="000000"/>
              </a:buClr>
              <a:buSzPts val="3200"/>
              <a:buFont typeface="Arial"/>
              <a:buNone/>
            </a:pPr>
            <a:r>
              <a:rPr lang="en" sz="3200" b="1" i="0" u="none" strike="noStrike" cap="none" dirty="0">
                <a:solidFill>
                  <a:srgbClr val="000000"/>
                </a:solidFill>
                <a:latin typeface="Calibri"/>
                <a:ea typeface="Calibri"/>
                <a:cs typeface="Calibri"/>
                <a:sym typeface="Calibri"/>
              </a:rPr>
              <a:t>Ursula Dawn Hall</a:t>
            </a:r>
          </a:p>
          <a:p>
            <a:pPr marL="0" marR="0" lvl="0" indent="-203200" algn="ctr" rtl="0">
              <a:lnSpc>
                <a:spcPct val="100000"/>
              </a:lnSpc>
              <a:spcBef>
                <a:spcPts val="0"/>
              </a:spcBef>
              <a:spcAft>
                <a:spcPts val="0"/>
              </a:spcAft>
              <a:buClr>
                <a:srgbClr val="000000"/>
              </a:buClr>
              <a:buSzPts val="3200"/>
              <a:buFont typeface="Arial"/>
              <a:buNone/>
            </a:pPr>
            <a:endParaRPr lang="en" sz="3200" b="1" i="0" u="none" strike="noStrike" cap="none" dirty="0">
              <a:solidFill>
                <a:srgbClr val="000000"/>
              </a:solidFill>
              <a:latin typeface="Calibri"/>
              <a:ea typeface="Calibri"/>
              <a:cs typeface="Calibri"/>
              <a:sym typeface="Calibri"/>
            </a:endParaRPr>
          </a:p>
          <a:p>
            <a:pPr marL="0" marR="0" lvl="0" indent="-203200" algn="ctr" rtl="0">
              <a:lnSpc>
                <a:spcPct val="100000"/>
              </a:lnSpc>
              <a:spcBef>
                <a:spcPts val="0"/>
              </a:spcBef>
              <a:spcAft>
                <a:spcPts val="0"/>
              </a:spcAft>
              <a:buClr>
                <a:srgbClr val="000000"/>
              </a:buClr>
              <a:buSzPts val="3200"/>
              <a:buFont typeface="Arial"/>
              <a:buNone/>
            </a:pPr>
            <a:r>
              <a:rPr lang="en" sz="3200" b="1" dirty="0">
                <a:solidFill>
                  <a:srgbClr val="000000"/>
                </a:solidFill>
                <a:latin typeface="Calibri"/>
                <a:ea typeface="Calibri"/>
                <a:cs typeface="Calibri"/>
                <a:sym typeface="Calibri"/>
              </a:rPr>
              <a:t>Gary Peter Goodall</a:t>
            </a:r>
          </a:p>
          <a:p>
            <a:pPr marL="0" marR="0" lvl="0" indent="-203200" algn="ctr" rtl="0">
              <a:lnSpc>
                <a:spcPct val="100000"/>
              </a:lnSpc>
              <a:spcBef>
                <a:spcPts val="0"/>
              </a:spcBef>
              <a:spcAft>
                <a:spcPts val="0"/>
              </a:spcAft>
              <a:buClr>
                <a:srgbClr val="000000"/>
              </a:buClr>
              <a:buSzPts val="3200"/>
              <a:buFont typeface="Arial"/>
              <a:buNone/>
            </a:pPr>
            <a:endParaRPr lang="en" sz="3200" b="1" dirty="0">
              <a:solidFill>
                <a:srgbClr val="000000"/>
              </a:solidFill>
              <a:latin typeface="Calibri"/>
              <a:ea typeface="Calibri"/>
              <a:cs typeface="Calibri"/>
              <a:sym typeface="Calibri"/>
            </a:endParaRPr>
          </a:p>
          <a:p>
            <a:pPr marL="0" marR="0" lvl="0" indent="-203200" algn="ctr" rtl="0">
              <a:lnSpc>
                <a:spcPct val="100000"/>
              </a:lnSpc>
              <a:spcBef>
                <a:spcPts val="0"/>
              </a:spcBef>
              <a:spcAft>
                <a:spcPts val="0"/>
              </a:spcAft>
              <a:buClr>
                <a:srgbClr val="000000"/>
              </a:buClr>
              <a:buSzPts val="3200"/>
              <a:buFont typeface="Arial"/>
              <a:buNone/>
            </a:pPr>
            <a:r>
              <a:rPr lang="en" sz="3200" b="1" i="0" u="none" strike="noStrike" cap="none" dirty="0">
                <a:solidFill>
                  <a:srgbClr val="000000"/>
                </a:solidFill>
                <a:latin typeface="Calibri"/>
                <a:ea typeface="Calibri"/>
                <a:cs typeface="Calibri"/>
                <a:sym typeface="Calibri"/>
              </a:rPr>
              <a:t>Larry Stevens</a:t>
            </a:r>
          </a:p>
        </p:txBody>
      </p:sp>
    </p:spTree>
    <p:extLst>
      <p:ext uri="{BB962C8B-B14F-4D97-AF65-F5344CB8AC3E}">
        <p14:creationId xmlns:p14="http://schemas.microsoft.com/office/powerpoint/2010/main" val="428048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500"/>
                                        <p:tgtEl>
                                          <p:spTgt spid="11"/>
                                        </p:tgtEl>
                                      </p:cBhvr>
                                    </p:animEffect>
                                  </p:childTnLst>
                                </p:cTn>
                              </p:par>
                              <p:par>
                                <p:cTn id="19" presetID="10" presetClass="exit" presetSubtype="0" fill="hold" grpId="1" nodeType="withEffect">
                                  <p:stCondLst>
                                    <p:cond delay="0"/>
                                  </p:stCondLst>
                                  <p:childTnLst>
                                    <p:animEffect transition="out" filter="fade">
                                      <p:cBhvr>
                                        <p:cTn id="20" dur="1000"/>
                                        <p:tgtEl>
                                          <p:spTgt spid="10"/>
                                        </p:tgtEl>
                                      </p:cBhvr>
                                    </p:animEffect>
                                    <p:set>
                                      <p:cBhvr>
                                        <p:cTn id="21" dur="1" fill="hold">
                                          <p:stCondLst>
                                            <p:cond delay="9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32"/>
                                        </p:tgtEl>
                                      </p:cBhvr>
                                    </p:animEffect>
                                    <p:set>
                                      <p:cBhvr>
                                        <p:cTn id="24" dur="1" fill="hold">
                                          <p:stCondLst>
                                            <p:cond delay="999"/>
                                          </p:stCondLst>
                                        </p:cTn>
                                        <p:tgtEl>
                                          <p:spTgt spid="3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xit" presetSubtype="0" fill="hold" nodeType="withEffect">
                                  <p:stCondLst>
                                    <p:cond delay="0"/>
                                  </p:stCondLst>
                                  <p:childTnLst>
                                    <p:animEffect transition="out" filter="fade">
                                      <p:cBhvr>
                                        <p:cTn id="39" dur="1000"/>
                                        <p:tgtEl>
                                          <p:spTgt spid="18"/>
                                        </p:tgtEl>
                                      </p:cBhvr>
                                    </p:animEffect>
                                    <p:set>
                                      <p:cBhvr>
                                        <p:cTn id="40" dur="1" fill="hold">
                                          <p:stCondLst>
                                            <p:cond delay="100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childTnLst>
                                </p:cTn>
                              </p:par>
                              <p:par>
                                <p:cTn id="46" presetID="10" presetClass="exit" presetSubtype="0" fill="hold" nodeType="withEffect">
                                  <p:stCondLst>
                                    <p:cond delay="0"/>
                                  </p:stCondLst>
                                  <p:childTnLst>
                                    <p:animEffect transition="out" filter="fade">
                                      <p:cBhvr>
                                        <p:cTn id="47" dur="1000"/>
                                        <p:tgtEl>
                                          <p:spTgt spid="20"/>
                                        </p:tgtEl>
                                      </p:cBhvr>
                                    </p:animEffect>
                                    <p:set>
                                      <p:cBhvr>
                                        <p:cTn id="48" dur="1" fill="hold">
                                          <p:stCondLst>
                                            <p:cond delay="1000"/>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1"/>
                                        </p:tgtEl>
                                      </p:cBhvr>
                                    </p:animEffect>
                                    <p:set>
                                      <p:cBhvr>
                                        <p:cTn id="53" dur="1" fill="hold">
                                          <p:stCondLst>
                                            <p:cond delay="1000"/>
                                          </p:stCondLst>
                                        </p:cTn>
                                        <p:tgtEl>
                                          <p:spTgt spid="1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000"/>
                                        <p:tgtEl>
                                          <p:spTgt spid="21"/>
                                        </p:tgtEl>
                                      </p:cBhvr>
                                    </p:animEffect>
                                    <p:set>
                                      <p:cBhvr>
                                        <p:cTn id="56" dur="1" fill="hold">
                                          <p:stCondLst>
                                            <p:cond delay="1000"/>
                                          </p:stCondLst>
                                        </p:cTn>
                                        <p:tgtEl>
                                          <p:spTgt spid="21"/>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500"/>
                                        <p:tgtEl>
                                          <p:spTgt spid="7"/>
                                        </p:tgtEl>
                                      </p:cBhvr>
                                    </p:animEffect>
                                  </p:childTnLst>
                                </p:cTn>
                              </p:par>
                              <p:par>
                                <p:cTn id="81" presetID="10" presetClass="exit" presetSubtype="0" fill="hold"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WORKS FOR WHICH COPYRIGHT HAS EXPIRED</a:t>
            </a:r>
            <a:endParaRPr lang="en-US" dirty="0"/>
          </a:p>
        </p:txBody>
      </p:sp>
      <p:sp>
        <p:nvSpPr>
          <p:cNvPr id="5" name="Content Placeholder 4"/>
          <p:cNvSpPr>
            <a:spLocks noGrp="1"/>
          </p:cNvSpPr>
          <p:nvPr>
            <p:ph sz="quarter" idx="14"/>
          </p:nvPr>
        </p:nvSpPr>
        <p:spPr/>
        <p:txBody>
          <a:bodyPr/>
          <a:lstStyle/>
          <a:p>
            <a:endParaRPr lang="en-US"/>
          </a:p>
        </p:txBody>
      </p:sp>
      <p:sp>
        <p:nvSpPr>
          <p:cNvPr id="6" name="Shape 117">
            <a:extLst>
              <a:ext uri="{FF2B5EF4-FFF2-40B4-BE49-F238E27FC236}">
                <a16:creationId xmlns:a16="http://schemas.microsoft.com/office/drawing/2014/main" id="{7112B904-E19E-4AC6-AD07-99EB392B1088}"/>
              </a:ext>
            </a:extLst>
          </p:cNvPr>
          <p:cNvSpPr/>
          <p:nvPr/>
        </p:nvSpPr>
        <p:spPr>
          <a:xfrm rot="5400000">
            <a:off x="5117120" y="313856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4472C4"/>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 name="Shape 118">
            <a:extLst>
              <a:ext uri="{FF2B5EF4-FFF2-40B4-BE49-F238E27FC236}">
                <a16:creationId xmlns:a16="http://schemas.microsoft.com/office/drawing/2014/main" id="{724F767C-A054-4FE0-AC34-BC9CCB280A86}"/>
              </a:ext>
            </a:extLst>
          </p:cNvPr>
          <p:cNvSpPr/>
          <p:nvPr/>
        </p:nvSpPr>
        <p:spPr>
          <a:xfrm rot="-5400000">
            <a:off x="5646000" y="168971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4472C4"/>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 name="Shape 119">
            <a:extLst>
              <a:ext uri="{FF2B5EF4-FFF2-40B4-BE49-F238E27FC236}">
                <a16:creationId xmlns:a16="http://schemas.microsoft.com/office/drawing/2014/main" id="{34149590-9A7C-4592-9A36-7A9B5A8D7570}"/>
              </a:ext>
            </a:extLst>
          </p:cNvPr>
          <p:cNvSpPr/>
          <p:nvPr/>
        </p:nvSpPr>
        <p:spPr>
          <a:xfrm>
            <a:off x="6096000" y="268856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38761D"/>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 name="Shape 120">
            <a:extLst>
              <a:ext uri="{FF2B5EF4-FFF2-40B4-BE49-F238E27FC236}">
                <a16:creationId xmlns:a16="http://schemas.microsoft.com/office/drawing/2014/main" id="{A48FD4FF-1E97-4142-93A7-EA94A3A93112}"/>
              </a:ext>
            </a:extLst>
          </p:cNvPr>
          <p:cNvSpPr/>
          <p:nvPr/>
        </p:nvSpPr>
        <p:spPr>
          <a:xfrm rot="10800000">
            <a:off x="4667120" y="213971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990000"/>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0" name="Shape 122">
            <a:extLst>
              <a:ext uri="{FF2B5EF4-FFF2-40B4-BE49-F238E27FC236}">
                <a16:creationId xmlns:a16="http://schemas.microsoft.com/office/drawing/2014/main" id="{D545E22B-1934-4D7D-B163-E8FDCF964BB7}"/>
              </a:ext>
            </a:extLst>
          </p:cNvPr>
          <p:cNvSpPr txBox="1"/>
          <p:nvPr/>
        </p:nvSpPr>
        <p:spPr>
          <a:xfrm>
            <a:off x="4459350" y="1681706"/>
            <a:ext cx="3273300" cy="2484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b="0" i="0" u="none" strike="noStrike" cap="none" dirty="0">
                <a:solidFill>
                  <a:srgbClr val="000000"/>
                </a:solidFill>
                <a:latin typeface="Arial"/>
                <a:ea typeface="Arial"/>
                <a:cs typeface="Arial"/>
                <a:sym typeface="Arial"/>
              </a:rPr>
              <a:t>Universe of All Creative Works </a:t>
            </a:r>
          </a:p>
        </p:txBody>
      </p:sp>
      <p:sp>
        <p:nvSpPr>
          <p:cNvPr id="11" name="Shape 126">
            <a:extLst>
              <a:ext uri="{FF2B5EF4-FFF2-40B4-BE49-F238E27FC236}">
                <a16:creationId xmlns:a16="http://schemas.microsoft.com/office/drawing/2014/main" id="{172DB6D5-13DA-436A-867D-6A491D309C7E}"/>
              </a:ext>
            </a:extLst>
          </p:cNvPr>
          <p:cNvSpPr txBox="1"/>
          <p:nvPr/>
        </p:nvSpPr>
        <p:spPr>
          <a:xfrm>
            <a:off x="8660012" y="1796470"/>
            <a:ext cx="1738810" cy="10227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where copyright protection has been waived</a:t>
            </a:r>
          </a:p>
        </p:txBody>
      </p:sp>
      <p:cxnSp>
        <p:nvCxnSpPr>
          <p:cNvPr id="12" name="Shape 127">
            <a:extLst>
              <a:ext uri="{FF2B5EF4-FFF2-40B4-BE49-F238E27FC236}">
                <a16:creationId xmlns:a16="http://schemas.microsoft.com/office/drawing/2014/main" id="{85FEFA55-8E92-48BB-AA86-A72928A3C702}"/>
              </a:ext>
            </a:extLst>
          </p:cNvPr>
          <p:cNvCxnSpPr/>
          <p:nvPr/>
        </p:nvCxnSpPr>
        <p:spPr>
          <a:xfrm>
            <a:off x="3594442" y="2503913"/>
            <a:ext cx="1403115" cy="228500"/>
          </a:xfrm>
          <a:prstGeom prst="straightConnector1">
            <a:avLst/>
          </a:prstGeom>
          <a:noFill/>
          <a:ln w="9525" cap="flat" cmpd="sng">
            <a:solidFill>
              <a:srgbClr val="000000"/>
            </a:solidFill>
            <a:prstDash val="solid"/>
            <a:round/>
            <a:headEnd type="none" w="med" len="med"/>
            <a:tailEnd type="none" w="med" len="med"/>
          </a:ln>
        </p:spPr>
      </p:cxnSp>
      <p:cxnSp>
        <p:nvCxnSpPr>
          <p:cNvPr id="13" name="Shape 128">
            <a:extLst>
              <a:ext uri="{FF2B5EF4-FFF2-40B4-BE49-F238E27FC236}">
                <a16:creationId xmlns:a16="http://schemas.microsoft.com/office/drawing/2014/main" id="{970DCBB1-E54F-47C1-AD44-904BE58F547F}"/>
              </a:ext>
            </a:extLst>
          </p:cNvPr>
          <p:cNvCxnSpPr>
            <a:cxnSpLocks/>
          </p:cNvCxnSpPr>
          <p:nvPr/>
        </p:nvCxnSpPr>
        <p:spPr>
          <a:xfrm flipV="1">
            <a:off x="3452568" y="4915125"/>
            <a:ext cx="1462288" cy="296590"/>
          </a:xfrm>
          <a:prstGeom prst="straightConnector1">
            <a:avLst/>
          </a:prstGeom>
          <a:noFill/>
          <a:ln w="9525" cap="flat" cmpd="sng">
            <a:solidFill>
              <a:srgbClr val="000000"/>
            </a:solidFill>
            <a:prstDash val="solid"/>
            <a:round/>
            <a:headEnd type="none" w="med" len="med"/>
            <a:tailEnd type="none" w="med" len="med"/>
          </a:ln>
        </p:spPr>
      </p:cxnSp>
      <p:cxnSp>
        <p:nvCxnSpPr>
          <p:cNvPr id="14" name="Shape 129">
            <a:extLst>
              <a:ext uri="{FF2B5EF4-FFF2-40B4-BE49-F238E27FC236}">
                <a16:creationId xmlns:a16="http://schemas.microsoft.com/office/drawing/2014/main" id="{F3BEC665-96ED-4CE3-B40D-137DE8F53C82}"/>
              </a:ext>
            </a:extLst>
          </p:cNvPr>
          <p:cNvCxnSpPr/>
          <p:nvPr/>
        </p:nvCxnSpPr>
        <p:spPr>
          <a:xfrm flipH="1">
            <a:off x="7332947" y="2568313"/>
            <a:ext cx="1254000" cy="164100"/>
          </a:xfrm>
          <a:prstGeom prst="straightConnector1">
            <a:avLst/>
          </a:prstGeom>
          <a:noFill/>
          <a:ln w="9525" cap="flat" cmpd="sng">
            <a:solidFill>
              <a:srgbClr val="000000"/>
            </a:solidFill>
            <a:prstDash val="solid"/>
            <a:round/>
            <a:headEnd type="none" w="med" len="med"/>
            <a:tailEnd type="none" w="med" len="med"/>
          </a:ln>
        </p:spPr>
      </p:cxnSp>
      <p:cxnSp>
        <p:nvCxnSpPr>
          <p:cNvPr id="15" name="Shape 130">
            <a:extLst>
              <a:ext uri="{FF2B5EF4-FFF2-40B4-BE49-F238E27FC236}">
                <a16:creationId xmlns:a16="http://schemas.microsoft.com/office/drawing/2014/main" id="{13DA77A9-2280-46F5-9016-FB6D677A8BB5}"/>
              </a:ext>
            </a:extLst>
          </p:cNvPr>
          <p:cNvCxnSpPr>
            <a:cxnSpLocks/>
          </p:cNvCxnSpPr>
          <p:nvPr/>
        </p:nvCxnSpPr>
        <p:spPr>
          <a:xfrm flipH="1" flipV="1">
            <a:off x="7224084" y="4741665"/>
            <a:ext cx="1493060" cy="286902"/>
          </a:xfrm>
          <a:prstGeom prst="straightConnector1">
            <a:avLst/>
          </a:prstGeom>
          <a:noFill/>
          <a:ln w="9525" cap="flat" cmpd="sng">
            <a:solidFill>
              <a:srgbClr val="000000"/>
            </a:solidFill>
            <a:prstDash val="solid"/>
            <a:round/>
            <a:headEnd type="none" w="med" len="med"/>
            <a:tailEnd type="none" w="med" len="med"/>
          </a:ln>
        </p:spPr>
      </p:cxnSp>
      <p:sp>
        <p:nvSpPr>
          <p:cNvPr id="16" name="Shape 123">
            <a:extLst>
              <a:ext uri="{FF2B5EF4-FFF2-40B4-BE49-F238E27FC236}">
                <a16:creationId xmlns:a16="http://schemas.microsoft.com/office/drawing/2014/main" id="{2813D885-31CD-406B-BFDC-9CC1F7B2E7EE}"/>
              </a:ext>
            </a:extLst>
          </p:cNvPr>
          <p:cNvSpPr txBox="1"/>
          <p:nvPr/>
        </p:nvSpPr>
        <p:spPr>
          <a:xfrm>
            <a:off x="2298479" y="1696935"/>
            <a:ext cx="1402800" cy="6138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protected by copyright in Canada</a:t>
            </a:r>
          </a:p>
        </p:txBody>
      </p:sp>
      <p:sp>
        <p:nvSpPr>
          <p:cNvPr id="17" name="Shape 124">
            <a:extLst>
              <a:ext uri="{FF2B5EF4-FFF2-40B4-BE49-F238E27FC236}">
                <a16:creationId xmlns:a16="http://schemas.microsoft.com/office/drawing/2014/main" id="{0CDEFAE6-170C-4A7F-92D6-39F9F5A71487}"/>
              </a:ext>
            </a:extLst>
          </p:cNvPr>
          <p:cNvSpPr txBox="1"/>
          <p:nvPr/>
        </p:nvSpPr>
        <p:spPr>
          <a:xfrm>
            <a:off x="1885287" y="4773915"/>
            <a:ext cx="1454569" cy="7743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for which copyright protection has expired</a:t>
            </a:r>
          </a:p>
        </p:txBody>
      </p:sp>
      <p:sp>
        <p:nvSpPr>
          <p:cNvPr id="18" name="Shape 125">
            <a:extLst>
              <a:ext uri="{FF2B5EF4-FFF2-40B4-BE49-F238E27FC236}">
                <a16:creationId xmlns:a16="http://schemas.microsoft.com/office/drawing/2014/main" id="{65C30BE2-A82E-4BAF-B0CB-45E80404DDEF}"/>
              </a:ext>
            </a:extLst>
          </p:cNvPr>
          <p:cNvSpPr txBox="1"/>
          <p:nvPr/>
        </p:nvSpPr>
        <p:spPr>
          <a:xfrm>
            <a:off x="8625018" y="4700364"/>
            <a:ext cx="2590849" cy="1561539"/>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not eligible for copyright protection</a:t>
            </a:r>
          </a:p>
        </p:txBody>
      </p:sp>
    </p:spTree>
    <p:extLst>
      <p:ext uri="{BB962C8B-B14F-4D97-AF65-F5344CB8AC3E}">
        <p14:creationId xmlns:p14="http://schemas.microsoft.com/office/powerpoint/2010/main" val="56234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25" presetClass="emph" presetSubtype="0" fill="hold" grpId="0" nodeType="withEffect">
                                  <p:stCondLst>
                                    <p:cond delay="0"/>
                                  </p:stCondLst>
                                  <p:childTnLst>
                                    <p:animClr clrSpc="hsl" dir="cw">
                                      <p:cBhvr override="childStyle">
                                        <p:cTn id="65" dur="500" fill="hold"/>
                                        <p:tgtEl>
                                          <p:spTgt spid="9"/>
                                        </p:tgtEl>
                                        <p:attrNameLst>
                                          <p:attrName>style.color</p:attrName>
                                        </p:attrNameLst>
                                      </p:cBhvr>
                                      <p:by>
                                        <p:hsl h="0" s="-70588" l="0"/>
                                      </p:by>
                                    </p:animClr>
                                    <p:animClr clrSpc="hsl" dir="cw">
                                      <p:cBhvr>
                                        <p:cTn id="66" dur="500" fill="hold"/>
                                        <p:tgtEl>
                                          <p:spTgt spid="9"/>
                                        </p:tgtEl>
                                        <p:attrNameLst>
                                          <p:attrName>fillcolor</p:attrName>
                                        </p:attrNameLst>
                                      </p:cBhvr>
                                      <p:by>
                                        <p:hsl h="0" s="-70588" l="0"/>
                                      </p:by>
                                    </p:animClr>
                                    <p:animClr clrSpc="hsl" dir="cw">
                                      <p:cBhvr>
                                        <p:cTn id="67" dur="500" fill="hold"/>
                                        <p:tgtEl>
                                          <p:spTgt spid="9"/>
                                        </p:tgtEl>
                                        <p:attrNameLst>
                                          <p:attrName>stroke.color</p:attrName>
                                        </p:attrNameLst>
                                      </p:cBhvr>
                                      <p:by>
                                        <p:hsl h="0" s="-70588" l="0"/>
                                      </p:by>
                                    </p:animClr>
                                    <p:set>
                                      <p:cBhvr>
                                        <p:cTn id="68" dur="500" fill="hold"/>
                                        <p:tgtEl>
                                          <p:spTgt spid="9"/>
                                        </p:tgtEl>
                                        <p:attrNameLst>
                                          <p:attrName>fill.type</p:attrName>
                                        </p:attrNameLst>
                                      </p:cBhvr>
                                      <p:to>
                                        <p:strVal val="solid"/>
                                      </p:to>
                                    </p:set>
                                  </p:childTnLst>
                                </p:cTn>
                              </p:par>
                              <p:par>
                                <p:cTn id="69" presetID="25" presetClass="emph" presetSubtype="0" fill="hold" grpId="0" nodeType="withEffect">
                                  <p:stCondLst>
                                    <p:cond delay="0"/>
                                  </p:stCondLst>
                                  <p:childTnLst>
                                    <p:animClr clrSpc="hsl" dir="cw">
                                      <p:cBhvr override="childStyle">
                                        <p:cTn id="70" dur="500" fill="hold"/>
                                        <p:tgtEl>
                                          <p:spTgt spid="7"/>
                                        </p:tgtEl>
                                        <p:attrNameLst>
                                          <p:attrName>style.color</p:attrName>
                                        </p:attrNameLst>
                                      </p:cBhvr>
                                      <p:by>
                                        <p:hsl h="0" s="-70588" l="0"/>
                                      </p:by>
                                    </p:animClr>
                                    <p:animClr clrSpc="hsl" dir="cw">
                                      <p:cBhvr>
                                        <p:cTn id="71" dur="500" fill="hold"/>
                                        <p:tgtEl>
                                          <p:spTgt spid="7"/>
                                        </p:tgtEl>
                                        <p:attrNameLst>
                                          <p:attrName>fillcolor</p:attrName>
                                        </p:attrNameLst>
                                      </p:cBhvr>
                                      <p:by>
                                        <p:hsl h="0" s="-70588" l="0"/>
                                      </p:by>
                                    </p:animClr>
                                    <p:animClr clrSpc="hsl" dir="cw">
                                      <p:cBhvr>
                                        <p:cTn id="72" dur="500" fill="hold"/>
                                        <p:tgtEl>
                                          <p:spTgt spid="7"/>
                                        </p:tgtEl>
                                        <p:attrNameLst>
                                          <p:attrName>stroke.color</p:attrName>
                                        </p:attrNameLst>
                                      </p:cBhvr>
                                      <p:by>
                                        <p:hsl h="0" s="-70588" l="0"/>
                                      </p:by>
                                    </p:animClr>
                                    <p:set>
                                      <p:cBhvr>
                                        <p:cTn id="73" dur="500" fill="hold"/>
                                        <p:tgtEl>
                                          <p:spTgt spid="7"/>
                                        </p:tgtEl>
                                        <p:attrNameLst>
                                          <p:attrName>fill.type</p:attrName>
                                        </p:attrNameLst>
                                      </p:cBhvr>
                                      <p:to>
                                        <p:strVal val="solid"/>
                                      </p:to>
                                    </p:set>
                                  </p:childTnLst>
                                </p:cTn>
                              </p:par>
                              <p:par>
                                <p:cTn id="74" presetID="25" presetClass="emph" presetSubtype="0" fill="hold" grpId="0" nodeType="withEffect">
                                  <p:stCondLst>
                                    <p:cond delay="0"/>
                                  </p:stCondLst>
                                  <p:childTnLst>
                                    <p:animClr clrSpc="hsl" dir="cw">
                                      <p:cBhvr override="childStyle">
                                        <p:cTn id="75" dur="500" fill="hold"/>
                                        <p:tgtEl>
                                          <p:spTgt spid="8"/>
                                        </p:tgtEl>
                                        <p:attrNameLst>
                                          <p:attrName>style.color</p:attrName>
                                        </p:attrNameLst>
                                      </p:cBhvr>
                                      <p:by>
                                        <p:hsl h="0" s="-70588" l="0"/>
                                      </p:by>
                                    </p:animClr>
                                    <p:animClr clrSpc="hsl" dir="cw">
                                      <p:cBhvr>
                                        <p:cTn id="76" dur="500" fill="hold"/>
                                        <p:tgtEl>
                                          <p:spTgt spid="8"/>
                                        </p:tgtEl>
                                        <p:attrNameLst>
                                          <p:attrName>fillcolor</p:attrName>
                                        </p:attrNameLst>
                                      </p:cBhvr>
                                      <p:by>
                                        <p:hsl h="0" s="-70588" l="0"/>
                                      </p:by>
                                    </p:animClr>
                                    <p:animClr clrSpc="hsl" dir="cw">
                                      <p:cBhvr>
                                        <p:cTn id="77" dur="500" fill="hold"/>
                                        <p:tgtEl>
                                          <p:spTgt spid="8"/>
                                        </p:tgtEl>
                                        <p:attrNameLst>
                                          <p:attrName>stroke.color</p:attrName>
                                        </p:attrNameLst>
                                      </p:cBhvr>
                                      <p:by>
                                        <p:hsl h="0" s="-70588" l="0"/>
                                      </p:by>
                                    </p:animClr>
                                    <p:set>
                                      <p:cBhvr>
                                        <p:cTn id="7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0" grpId="0"/>
      <p:bldP spid="11" grpId="0"/>
      <p:bldP spid="11" grpId="1"/>
      <p:bldP spid="16" grpId="0"/>
      <p:bldP spid="16" grpId="1"/>
      <p:bldP spid="17" grpId="0"/>
      <p:bldP spid="18" grpId="0"/>
      <p:bldP spid="1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172">
            <a:extLst>
              <a:ext uri="{FF2B5EF4-FFF2-40B4-BE49-F238E27FC236}">
                <a16:creationId xmlns:a16="http://schemas.microsoft.com/office/drawing/2014/main" id="{84BA6C61-1D72-430D-967E-55D658A6A16E}"/>
              </a:ext>
            </a:extLst>
          </p:cNvPr>
          <p:cNvPicPr preferRelativeResize="0"/>
          <p:nvPr/>
        </p:nvPicPr>
        <p:blipFill rotWithShape="1">
          <a:blip r:embed="rId3">
            <a:alphaModFix/>
          </a:blip>
          <a:srcRect/>
          <a:stretch/>
        </p:blipFill>
        <p:spPr>
          <a:xfrm>
            <a:off x="2533691" y="1458073"/>
            <a:ext cx="7124618" cy="3941854"/>
          </a:xfrm>
          <a:prstGeom prst="rect">
            <a:avLst/>
          </a:prstGeom>
          <a:noFill/>
          <a:ln>
            <a:noFill/>
          </a:ln>
        </p:spPr>
      </p:pic>
      <p:pic>
        <p:nvPicPr>
          <p:cNvPr id="24" name="Content Placeholder 23">
            <a:extLst>
              <a:ext uri="{FF2B5EF4-FFF2-40B4-BE49-F238E27FC236}">
                <a16:creationId xmlns:a16="http://schemas.microsoft.com/office/drawing/2014/main" id="{638DB701-B307-49C4-AB01-1FA73A51DC91}"/>
              </a:ext>
            </a:extLst>
          </p:cNvPr>
          <p:cNvPicPr>
            <a:picLocks noGrp="1" noChangeAspect="1"/>
          </p:cNvPicPr>
          <p:nvPr>
            <p:ph sz="quarter" idx="14"/>
          </p:nvPr>
        </p:nvPicPr>
        <p:blipFill>
          <a:blip r:embed="rId4"/>
          <a:stretch>
            <a:fillRect/>
          </a:stretch>
        </p:blipFill>
        <p:spPr>
          <a:xfrm>
            <a:off x="2455983" y="1582403"/>
            <a:ext cx="7266057" cy="4567786"/>
          </a:xfrm>
        </p:spPr>
      </p:pic>
      <p:sp>
        <p:nvSpPr>
          <p:cNvPr id="10" name="Shape 173">
            <a:extLst>
              <a:ext uri="{FF2B5EF4-FFF2-40B4-BE49-F238E27FC236}">
                <a16:creationId xmlns:a16="http://schemas.microsoft.com/office/drawing/2014/main" id="{132982A1-022B-4D7B-A838-CB7C190634DC}"/>
              </a:ext>
            </a:extLst>
          </p:cNvPr>
          <p:cNvSpPr txBox="1"/>
          <p:nvPr/>
        </p:nvSpPr>
        <p:spPr>
          <a:xfrm>
            <a:off x="2524666" y="2745632"/>
            <a:ext cx="7133642" cy="2654295"/>
          </a:xfrm>
          <a:prstGeom prst="rect">
            <a:avLst/>
          </a:prstGeom>
          <a:solidFill>
            <a:schemeClr val="bg1"/>
          </a:solid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 name="Group 16">
            <a:extLst>
              <a:ext uri="{FF2B5EF4-FFF2-40B4-BE49-F238E27FC236}">
                <a16:creationId xmlns:a16="http://schemas.microsoft.com/office/drawing/2014/main" id="{7BEA3C31-4398-42D9-ADC2-319873BC1734}"/>
              </a:ext>
            </a:extLst>
          </p:cNvPr>
          <p:cNvGrpSpPr/>
          <p:nvPr/>
        </p:nvGrpSpPr>
        <p:grpSpPr>
          <a:xfrm>
            <a:off x="7828854" y="2133443"/>
            <a:ext cx="2604477" cy="3390814"/>
            <a:chOff x="5830660" y="1861112"/>
            <a:chExt cx="2604477" cy="3390814"/>
          </a:xfrm>
        </p:grpSpPr>
        <p:sp>
          <p:nvSpPr>
            <p:cNvPr id="7" name="Shape 167">
              <a:extLst>
                <a:ext uri="{FF2B5EF4-FFF2-40B4-BE49-F238E27FC236}">
                  <a16:creationId xmlns:a16="http://schemas.microsoft.com/office/drawing/2014/main" id="{12431BF3-3D0B-4218-A313-FBCDA368125E}"/>
                </a:ext>
              </a:extLst>
            </p:cNvPr>
            <p:cNvSpPr txBox="1"/>
            <p:nvPr/>
          </p:nvSpPr>
          <p:spPr>
            <a:xfrm>
              <a:off x="6737332" y="1861112"/>
              <a:ext cx="1697805" cy="643490"/>
            </a:xfrm>
            <a:prstGeom prst="rect">
              <a:avLst/>
            </a:prstGeom>
            <a:noFill/>
            <a:ln>
              <a:noFill/>
            </a:ln>
          </p:spPr>
          <p:txBody>
            <a:bodyPr wrap="square" lIns="91425" tIns="45700" rIns="91425" bIns="45700" anchor="t" anchorCtr="0">
              <a:noAutofit/>
            </a:bodyPr>
            <a:lstStyle/>
            <a:p>
              <a:pPr marL="0" marR="0" lvl="0" indent="-8890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Mozart</a:t>
              </a:r>
            </a:p>
            <a:p>
              <a:pPr marL="0" marR="0" lvl="0" indent="-8890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d. 1791</a:t>
              </a:r>
            </a:p>
          </p:txBody>
        </p:sp>
        <p:sp>
          <p:nvSpPr>
            <p:cNvPr id="16" name="TextBox 15">
              <a:extLst>
                <a:ext uri="{FF2B5EF4-FFF2-40B4-BE49-F238E27FC236}">
                  <a16:creationId xmlns:a16="http://schemas.microsoft.com/office/drawing/2014/main" id="{FF4899E6-8ACF-4F4D-BCD0-09DDA8EEAFB0}"/>
                </a:ext>
              </a:extLst>
            </p:cNvPr>
            <p:cNvSpPr txBox="1"/>
            <p:nvPr/>
          </p:nvSpPr>
          <p:spPr>
            <a:xfrm>
              <a:off x="5830660" y="5005705"/>
              <a:ext cx="1925052" cy="246221"/>
            </a:xfrm>
            <a:prstGeom prst="rect">
              <a:avLst/>
            </a:prstGeom>
            <a:noFill/>
          </p:spPr>
          <p:txBody>
            <a:bodyPr wrap="square" rtlCol="0">
              <a:spAutoFit/>
            </a:bodyPr>
            <a:lstStyle/>
            <a:p>
              <a:r>
                <a:rPr lang="en-CA" sz="1000" dirty="0"/>
                <a:t>Mozart, 1791, PD</a:t>
              </a:r>
            </a:p>
          </p:txBody>
        </p:sp>
      </p:grpSp>
      <p:grpSp>
        <p:nvGrpSpPr>
          <p:cNvPr id="18" name="Group 17">
            <a:extLst>
              <a:ext uri="{FF2B5EF4-FFF2-40B4-BE49-F238E27FC236}">
                <a16:creationId xmlns:a16="http://schemas.microsoft.com/office/drawing/2014/main" id="{DF763B4A-6602-4979-8C12-CE865D31C565}"/>
              </a:ext>
            </a:extLst>
          </p:cNvPr>
          <p:cNvGrpSpPr/>
          <p:nvPr/>
        </p:nvGrpSpPr>
        <p:grpSpPr>
          <a:xfrm>
            <a:off x="1436040" y="2332700"/>
            <a:ext cx="2470484" cy="3364831"/>
            <a:chOff x="2898479" y="2377528"/>
            <a:chExt cx="2470484" cy="3364831"/>
          </a:xfrm>
        </p:grpSpPr>
        <p:sp>
          <p:nvSpPr>
            <p:cNvPr id="13" name="TextBox 12">
              <a:extLst>
                <a:ext uri="{FF2B5EF4-FFF2-40B4-BE49-F238E27FC236}">
                  <a16:creationId xmlns:a16="http://schemas.microsoft.com/office/drawing/2014/main" id="{68CC2832-81E7-4136-A066-EEC75C7C5223}"/>
                </a:ext>
              </a:extLst>
            </p:cNvPr>
            <p:cNvSpPr txBox="1"/>
            <p:nvPr/>
          </p:nvSpPr>
          <p:spPr>
            <a:xfrm>
              <a:off x="2898479" y="5496138"/>
              <a:ext cx="2470484" cy="246221"/>
            </a:xfrm>
            <a:prstGeom prst="rect">
              <a:avLst/>
            </a:prstGeom>
            <a:noFill/>
          </p:spPr>
          <p:txBody>
            <a:bodyPr wrap="square" rtlCol="0">
              <a:spAutoFit/>
            </a:bodyPr>
            <a:lstStyle/>
            <a:p>
              <a:endParaRPr lang="en-CA" sz="1000" dirty="0"/>
            </a:p>
          </p:txBody>
        </p:sp>
        <p:sp>
          <p:nvSpPr>
            <p:cNvPr id="8" name="Shape 168">
              <a:extLst>
                <a:ext uri="{FF2B5EF4-FFF2-40B4-BE49-F238E27FC236}">
                  <a16:creationId xmlns:a16="http://schemas.microsoft.com/office/drawing/2014/main" id="{82EE0AEF-1D9B-4EDF-9293-8CE3BAE4992A}"/>
                </a:ext>
              </a:extLst>
            </p:cNvPr>
            <p:cNvSpPr txBox="1"/>
            <p:nvPr/>
          </p:nvSpPr>
          <p:spPr>
            <a:xfrm>
              <a:off x="3166658" y="2377528"/>
              <a:ext cx="1697805" cy="643490"/>
            </a:xfrm>
            <a:prstGeom prst="rect">
              <a:avLst/>
            </a:prstGeom>
            <a:noFill/>
            <a:ln>
              <a:noFill/>
            </a:ln>
          </p:spPr>
          <p:txBody>
            <a:bodyPr wrap="square" lIns="91425" tIns="45700" rIns="91425" bIns="45700" anchor="t" anchorCtr="0">
              <a:noAutofit/>
            </a:bodyPr>
            <a:lstStyle/>
            <a:p>
              <a:pPr marL="0" marR="0" lvl="0" indent="-8890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Dickens</a:t>
              </a:r>
            </a:p>
            <a:p>
              <a:pPr marL="0" marR="0" lvl="0" indent="-88900" algn="ctr" rtl="0">
                <a:lnSpc>
                  <a:spcPct val="100000"/>
                </a:lnSpc>
                <a:spcBef>
                  <a:spcPts val="0"/>
                </a:spcBef>
                <a:spcAft>
                  <a:spcPts val="0"/>
                </a:spcAft>
                <a:buClr>
                  <a:srgbClr val="000000"/>
                </a:buClr>
                <a:buSzPts val="1400"/>
                <a:buFont typeface="Calibri"/>
                <a:buNone/>
              </a:pPr>
              <a:r>
                <a:rPr lang="en" sz="1400" b="0" i="0" u="none" strike="noStrike" cap="none" dirty="0">
                  <a:solidFill>
                    <a:srgbClr val="000000"/>
                  </a:solidFill>
                  <a:latin typeface="Calibri"/>
                  <a:ea typeface="Calibri"/>
                  <a:cs typeface="Calibri"/>
                  <a:sym typeface="Calibri"/>
                </a:rPr>
                <a:t>d. 1870</a:t>
              </a:r>
            </a:p>
          </p:txBody>
        </p:sp>
      </p:grpSp>
      <p:sp>
        <p:nvSpPr>
          <p:cNvPr id="2" name="Title 1">
            <a:extLst>
              <a:ext uri="{FF2B5EF4-FFF2-40B4-BE49-F238E27FC236}">
                <a16:creationId xmlns:a16="http://schemas.microsoft.com/office/drawing/2014/main" id="{6A857384-07AF-42E8-834A-FCF2DC05FF59}"/>
              </a:ext>
            </a:extLst>
          </p:cNvPr>
          <p:cNvSpPr>
            <a:spLocks noGrp="1"/>
          </p:cNvSpPr>
          <p:nvPr>
            <p:ph type="title"/>
          </p:nvPr>
        </p:nvSpPr>
        <p:spPr/>
        <p:txBody>
          <a:bodyPr/>
          <a:lstStyle/>
          <a:p>
            <a:r>
              <a:rPr lang="en-CA" b="1" dirty="0"/>
              <a:t>WORKS FOR WHICH COPYRIGHT HAS EXPIRED</a:t>
            </a:r>
          </a:p>
        </p:txBody>
      </p:sp>
      <p:sp>
        <p:nvSpPr>
          <p:cNvPr id="21" name="TextBox 20">
            <a:extLst>
              <a:ext uri="{FF2B5EF4-FFF2-40B4-BE49-F238E27FC236}">
                <a16:creationId xmlns:a16="http://schemas.microsoft.com/office/drawing/2014/main" id="{450FF29F-7529-4068-BEAD-10E39FABF65D}"/>
              </a:ext>
            </a:extLst>
          </p:cNvPr>
          <p:cNvSpPr txBox="1"/>
          <p:nvPr/>
        </p:nvSpPr>
        <p:spPr>
          <a:xfrm>
            <a:off x="2380122" y="6105752"/>
            <a:ext cx="4899909" cy="246221"/>
          </a:xfrm>
          <a:prstGeom prst="rect">
            <a:avLst/>
          </a:prstGeom>
          <a:noFill/>
        </p:spPr>
        <p:txBody>
          <a:bodyPr wrap="square" rtlCol="0">
            <a:spAutoFit/>
          </a:bodyPr>
          <a:lstStyle/>
          <a:p>
            <a:r>
              <a:rPr lang="en-CA" sz="1000" dirty="0"/>
              <a:t>Free-Photos, 2015, CC0</a:t>
            </a:r>
          </a:p>
        </p:txBody>
      </p:sp>
      <p:pic>
        <p:nvPicPr>
          <p:cNvPr id="4" name="Picture 3">
            <a:extLst>
              <a:ext uri="{FF2B5EF4-FFF2-40B4-BE49-F238E27FC236}">
                <a16:creationId xmlns:a16="http://schemas.microsoft.com/office/drawing/2014/main" id="{A7E441AA-588D-4988-926E-8561DF2A79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2026" y="2714044"/>
            <a:ext cx="3504806" cy="2562889"/>
          </a:xfrm>
          <a:prstGeom prst="rect">
            <a:avLst/>
          </a:prstGeom>
        </p:spPr>
      </p:pic>
      <p:pic>
        <p:nvPicPr>
          <p:cNvPr id="15" name="Picture 14">
            <a:extLst>
              <a:ext uri="{FF2B5EF4-FFF2-40B4-BE49-F238E27FC236}">
                <a16:creationId xmlns:a16="http://schemas.microsoft.com/office/drawing/2014/main" id="{D910326D-7D49-4FF7-B5D5-630E11A2A1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95" y="2906984"/>
            <a:ext cx="4027781" cy="2331589"/>
          </a:xfrm>
          <a:prstGeom prst="rect">
            <a:avLst/>
          </a:prstGeom>
        </p:spPr>
      </p:pic>
      <p:sp>
        <p:nvSpPr>
          <p:cNvPr id="11" name="Shape 174">
            <a:extLst>
              <a:ext uri="{FF2B5EF4-FFF2-40B4-BE49-F238E27FC236}">
                <a16:creationId xmlns:a16="http://schemas.microsoft.com/office/drawing/2014/main" id="{8158CD2D-66F5-442B-ABB9-CB0ABA1CAE6E}"/>
              </a:ext>
            </a:extLst>
          </p:cNvPr>
          <p:cNvSpPr/>
          <p:nvPr/>
        </p:nvSpPr>
        <p:spPr>
          <a:xfrm>
            <a:off x="6178448" y="3129924"/>
            <a:ext cx="3305272" cy="1723041"/>
          </a:xfrm>
          <a:prstGeom prst="wedgeRoundRectCallout">
            <a:avLst>
              <a:gd name="adj1" fmla="val -39161"/>
              <a:gd name="adj2" fmla="val -68035"/>
              <a:gd name="adj3" fmla="val 16667"/>
            </a:avLst>
          </a:prstGeom>
          <a:solidFill>
            <a:srgbClr val="FFFFFF"/>
          </a:solidFill>
          <a:ln w="9525" cap="flat" cmpd="sng">
            <a:solidFill>
              <a:srgbClr val="7F7F7F"/>
            </a:solidFill>
            <a:prstDash val="solid"/>
            <a:round/>
            <a:headEnd type="none" w="med" len="med"/>
            <a:tailEnd type="none" w="med" len="med"/>
          </a:ln>
        </p:spPr>
        <p:txBody>
          <a:bodyPr wrap="square" lIns="91425" tIns="91425" rIns="91425" bIns="91425" anchor="ctr" anchorCtr="0">
            <a:noAutofit/>
          </a:bodyPr>
          <a:lstStyle/>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7620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88900" algn="ctr" rtl="0">
              <a:lnSpc>
                <a:spcPct val="100000"/>
              </a:lnSpc>
              <a:spcBef>
                <a:spcPts val="0"/>
              </a:spcBef>
              <a:spcAft>
                <a:spcPts val="0"/>
              </a:spcAft>
              <a:buClr>
                <a:srgbClr val="932654"/>
              </a:buClr>
              <a:buSzPts val="1400"/>
              <a:buFont typeface="Calibri"/>
              <a:buNone/>
            </a:pPr>
            <a:r>
              <a:rPr lang="en" sz="1400" b="0" i="0" u="none" strike="noStrike" cap="none" dirty="0">
                <a:solidFill>
                  <a:srgbClr val="932654"/>
                </a:solidFill>
                <a:latin typeface="Calibri"/>
                <a:ea typeface="Calibri"/>
                <a:cs typeface="Calibri"/>
                <a:sym typeface="Calibri"/>
              </a:rPr>
              <a:t>In Canada, the copyright term normally expires 50 years after the end of the calendar year of the author’s death. The work becomes part of the </a:t>
            </a:r>
            <a:r>
              <a:rPr lang="en" sz="1400" dirty="0">
                <a:solidFill>
                  <a:srgbClr val="932654"/>
                </a:solidFill>
                <a:latin typeface="Calibri"/>
                <a:ea typeface="Calibri"/>
                <a:cs typeface="Calibri"/>
                <a:sym typeface="Calibri"/>
              </a:rPr>
              <a:t>p</a:t>
            </a:r>
            <a:r>
              <a:rPr lang="en" sz="1400" b="0" i="0" u="none" strike="noStrike" cap="none" dirty="0">
                <a:solidFill>
                  <a:srgbClr val="932654"/>
                </a:solidFill>
                <a:latin typeface="Calibri"/>
                <a:ea typeface="Calibri"/>
                <a:cs typeface="Calibri"/>
                <a:sym typeface="Calibri"/>
              </a:rPr>
              <a:t>ublic domain on January 1. </a:t>
            </a:r>
          </a:p>
          <a:p>
            <a:pPr marL="0" marR="0" lvl="0" indent="-7620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7620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25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xit" presetSubtype="0" fill="hold" grpId="1" nodeType="with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10"/>
                                        </p:tgtEl>
                                      </p:cBhvr>
                                    </p:animEffect>
                                    <p:set>
                                      <p:cBhvr>
                                        <p:cTn id="32" dur="1" fill="hold">
                                          <p:stCondLst>
                                            <p:cond delay="999"/>
                                          </p:stCondLst>
                                        </p:cTn>
                                        <p:tgtEl>
                                          <p:spTgt spid="10"/>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1000"/>
                                        <p:tgtEl>
                                          <p:spTgt spid="11"/>
                                        </p:tgtEl>
                                      </p:cBhvr>
                                    </p:animEffect>
                                    <p:set>
                                      <p:cBhvr>
                                        <p:cTn id="35" dur="1" fill="hold">
                                          <p:stCondLst>
                                            <p:cond delay="999"/>
                                          </p:stCondLst>
                                        </p:cTn>
                                        <p:tgtEl>
                                          <p:spTgt spid="1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21" grpId="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DECAF9-E809-403A-9C5D-B78905C31286}"/>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38545" y="2674474"/>
            <a:ext cx="4134559" cy="2432265"/>
          </a:xfrm>
        </p:spPr>
      </p:pic>
      <p:sp>
        <p:nvSpPr>
          <p:cNvPr id="2" name="Title 1">
            <a:extLst>
              <a:ext uri="{FF2B5EF4-FFF2-40B4-BE49-F238E27FC236}">
                <a16:creationId xmlns:a16="http://schemas.microsoft.com/office/drawing/2014/main" id="{1D7B36AF-26B2-48ED-A32A-AD0C3B527776}"/>
              </a:ext>
            </a:extLst>
          </p:cNvPr>
          <p:cNvSpPr>
            <a:spLocks noGrp="1"/>
          </p:cNvSpPr>
          <p:nvPr>
            <p:ph type="title"/>
          </p:nvPr>
        </p:nvSpPr>
        <p:spPr/>
        <p:txBody>
          <a:bodyPr/>
          <a:lstStyle/>
          <a:p>
            <a:r>
              <a:rPr lang="en-CA" b="1" dirty="0"/>
              <a:t>MATERIAL FOR WHICH COPYRIGHT HAS EXPIRED</a:t>
            </a:r>
          </a:p>
        </p:txBody>
      </p:sp>
      <p:pic>
        <p:nvPicPr>
          <p:cNvPr id="6" name="Shape 182">
            <a:extLst>
              <a:ext uri="{FF2B5EF4-FFF2-40B4-BE49-F238E27FC236}">
                <a16:creationId xmlns:a16="http://schemas.microsoft.com/office/drawing/2014/main" id="{EA528D1F-14E1-44C2-B91B-67D111115958}"/>
              </a:ext>
            </a:extLst>
          </p:cNvPr>
          <p:cNvPicPr preferRelativeResize="0"/>
          <p:nvPr/>
        </p:nvPicPr>
        <p:blipFill rotWithShape="1">
          <a:blip r:embed="rId4">
            <a:alphaModFix/>
          </a:blip>
          <a:srcRect/>
          <a:stretch/>
        </p:blipFill>
        <p:spPr>
          <a:xfrm>
            <a:off x="4654796" y="2012088"/>
            <a:ext cx="5480698" cy="3045242"/>
          </a:xfrm>
          <a:prstGeom prst="rect">
            <a:avLst/>
          </a:prstGeom>
          <a:noFill/>
          <a:ln>
            <a:noFill/>
          </a:ln>
        </p:spPr>
      </p:pic>
      <p:cxnSp>
        <p:nvCxnSpPr>
          <p:cNvPr id="7" name="Shape 184">
            <a:extLst>
              <a:ext uri="{FF2B5EF4-FFF2-40B4-BE49-F238E27FC236}">
                <a16:creationId xmlns:a16="http://schemas.microsoft.com/office/drawing/2014/main" id="{0213FDC4-68B8-4866-A47B-544561C008ED}"/>
              </a:ext>
            </a:extLst>
          </p:cNvPr>
          <p:cNvCxnSpPr>
            <a:cxnSpLocks/>
          </p:cNvCxnSpPr>
          <p:nvPr/>
        </p:nvCxnSpPr>
        <p:spPr>
          <a:xfrm>
            <a:off x="6840336" y="4379320"/>
            <a:ext cx="0" cy="0"/>
          </a:xfrm>
          <a:prstGeom prst="straightConnector1">
            <a:avLst/>
          </a:prstGeom>
          <a:noFill/>
          <a:ln w="9525" cap="flat" cmpd="sng">
            <a:solidFill>
              <a:srgbClr val="595959"/>
            </a:solidFill>
            <a:prstDash val="solid"/>
            <a:round/>
            <a:headEnd type="none" w="med" len="med"/>
            <a:tailEnd type="none" w="med" len="med"/>
          </a:ln>
        </p:spPr>
      </p:cxnSp>
      <p:cxnSp>
        <p:nvCxnSpPr>
          <p:cNvPr id="8" name="Shape 185">
            <a:extLst>
              <a:ext uri="{FF2B5EF4-FFF2-40B4-BE49-F238E27FC236}">
                <a16:creationId xmlns:a16="http://schemas.microsoft.com/office/drawing/2014/main" id="{DCC8823E-C218-4D8E-8592-78DB82BE4AF3}"/>
              </a:ext>
            </a:extLst>
          </p:cNvPr>
          <p:cNvCxnSpPr>
            <a:cxnSpLocks/>
          </p:cNvCxnSpPr>
          <p:nvPr/>
        </p:nvCxnSpPr>
        <p:spPr>
          <a:xfrm>
            <a:off x="5579061" y="4053094"/>
            <a:ext cx="0" cy="0"/>
          </a:xfrm>
          <a:prstGeom prst="straightConnector1">
            <a:avLst/>
          </a:prstGeom>
          <a:noFill/>
          <a:ln w="9525" cap="flat" cmpd="sng">
            <a:solidFill>
              <a:srgbClr val="595959"/>
            </a:solidFill>
            <a:prstDash val="solid"/>
            <a:round/>
            <a:headEnd type="none" w="med" len="med"/>
            <a:tailEnd type="none" w="med" len="med"/>
          </a:ln>
        </p:spPr>
      </p:cxnSp>
      <p:cxnSp>
        <p:nvCxnSpPr>
          <p:cNvPr id="9" name="Shape 186">
            <a:extLst>
              <a:ext uri="{FF2B5EF4-FFF2-40B4-BE49-F238E27FC236}">
                <a16:creationId xmlns:a16="http://schemas.microsoft.com/office/drawing/2014/main" id="{67BB9138-E5DB-40C8-88E4-686CBB7FAE08}"/>
              </a:ext>
            </a:extLst>
          </p:cNvPr>
          <p:cNvCxnSpPr>
            <a:cxnSpLocks/>
          </p:cNvCxnSpPr>
          <p:nvPr/>
        </p:nvCxnSpPr>
        <p:spPr>
          <a:xfrm>
            <a:off x="7629461" y="4053094"/>
            <a:ext cx="0" cy="0"/>
          </a:xfrm>
          <a:prstGeom prst="straightConnector1">
            <a:avLst/>
          </a:prstGeom>
          <a:noFill/>
          <a:ln w="9525" cap="flat" cmpd="sng">
            <a:solidFill>
              <a:srgbClr val="595959"/>
            </a:solidFill>
            <a:prstDash val="solid"/>
            <a:round/>
            <a:headEnd type="none" w="med" len="med"/>
            <a:tailEnd type="none" w="med" len="med"/>
          </a:ln>
        </p:spPr>
      </p:cxnSp>
      <p:sp>
        <p:nvSpPr>
          <p:cNvPr id="10" name="Shape 187">
            <a:extLst>
              <a:ext uri="{FF2B5EF4-FFF2-40B4-BE49-F238E27FC236}">
                <a16:creationId xmlns:a16="http://schemas.microsoft.com/office/drawing/2014/main" id="{399B5B5F-DF0F-461B-B3A4-30C4A6E93177}"/>
              </a:ext>
            </a:extLst>
          </p:cNvPr>
          <p:cNvSpPr/>
          <p:nvPr/>
        </p:nvSpPr>
        <p:spPr>
          <a:xfrm rot="-711236">
            <a:off x="7422350" y="4378331"/>
            <a:ext cx="2353337" cy="58042"/>
          </a:xfrm>
          <a:prstGeom prst="roundRect">
            <a:avLst>
              <a:gd name="adj" fmla="val 50000"/>
            </a:avLst>
          </a:prstGeom>
          <a:solidFill>
            <a:schemeClr val="tx1"/>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cxnSp>
        <p:nvCxnSpPr>
          <p:cNvPr id="11" name="Shape 188">
            <a:extLst>
              <a:ext uri="{FF2B5EF4-FFF2-40B4-BE49-F238E27FC236}">
                <a16:creationId xmlns:a16="http://schemas.microsoft.com/office/drawing/2014/main" id="{B050EB19-A0CC-44FC-A3CD-C8C38A48BD1D}"/>
              </a:ext>
            </a:extLst>
          </p:cNvPr>
          <p:cNvCxnSpPr>
            <a:cxnSpLocks/>
          </p:cNvCxnSpPr>
          <p:nvPr/>
        </p:nvCxnSpPr>
        <p:spPr>
          <a:xfrm>
            <a:off x="8370863" y="2002756"/>
            <a:ext cx="0" cy="0"/>
          </a:xfrm>
          <a:prstGeom prst="straightConnector1">
            <a:avLst/>
          </a:prstGeom>
          <a:noFill/>
          <a:ln w="9525" cap="flat" cmpd="sng">
            <a:solidFill>
              <a:srgbClr val="595959"/>
            </a:solidFill>
            <a:prstDash val="solid"/>
            <a:round/>
            <a:headEnd type="none" w="med" len="med"/>
            <a:tailEnd type="none" w="med" len="med"/>
          </a:ln>
        </p:spPr>
      </p:cxnSp>
      <p:sp>
        <p:nvSpPr>
          <p:cNvPr id="12" name="Shape 189">
            <a:extLst>
              <a:ext uri="{FF2B5EF4-FFF2-40B4-BE49-F238E27FC236}">
                <a16:creationId xmlns:a16="http://schemas.microsoft.com/office/drawing/2014/main" id="{73341124-E0AA-4BDE-9AA1-CAC4B6F8AEBC}"/>
              </a:ext>
            </a:extLst>
          </p:cNvPr>
          <p:cNvSpPr>
            <a:spLocks/>
          </p:cNvSpPr>
          <p:nvPr/>
        </p:nvSpPr>
        <p:spPr>
          <a:xfrm rot="873814" flipH="1" flipV="1">
            <a:off x="4849298" y="4293030"/>
            <a:ext cx="2500001" cy="61478"/>
          </a:xfrm>
          <a:prstGeom prst="roundRect">
            <a:avLst>
              <a:gd name="adj" fmla="val 50000"/>
            </a:avLst>
          </a:prstGeom>
          <a:solidFill>
            <a:srgbClr val="000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4285F4"/>
              </a:solidFill>
              <a:latin typeface="Arial"/>
              <a:ea typeface="Arial"/>
              <a:cs typeface="Arial"/>
              <a:sym typeface="Arial"/>
            </a:endParaRPr>
          </a:p>
        </p:txBody>
      </p:sp>
      <p:grpSp>
        <p:nvGrpSpPr>
          <p:cNvPr id="13" name="Shape 190">
            <a:extLst>
              <a:ext uri="{FF2B5EF4-FFF2-40B4-BE49-F238E27FC236}">
                <a16:creationId xmlns:a16="http://schemas.microsoft.com/office/drawing/2014/main" id="{CBD362CB-DDA2-4279-A4CF-9D177A532A95}"/>
              </a:ext>
            </a:extLst>
          </p:cNvPr>
          <p:cNvGrpSpPr/>
          <p:nvPr/>
        </p:nvGrpSpPr>
        <p:grpSpPr>
          <a:xfrm>
            <a:off x="6540131" y="4562850"/>
            <a:ext cx="1712700" cy="1309692"/>
            <a:chOff x="3021975" y="2462821"/>
            <a:chExt cx="1712700" cy="1309692"/>
          </a:xfrm>
        </p:grpSpPr>
        <p:sp>
          <p:nvSpPr>
            <p:cNvPr id="14" name="Shape 191">
              <a:extLst>
                <a:ext uri="{FF2B5EF4-FFF2-40B4-BE49-F238E27FC236}">
                  <a16:creationId xmlns:a16="http://schemas.microsoft.com/office/drawing/2014/main" id="{6EE86F9E-974A-4DC3-ACBE-065E61B64747}"/>
                </a:ext>
              </a:extLst>
            </p:cNvPr>
            <p:cNvSpPr txBox="1"/>
            <p:nvPr/>
          </p:nvSpPr>
          <p:spPr>
            <a:xfrm>
              <a:off x="3508658" y="2737283"/>
              <a:ext cx="774628" cy="276000"/>
            </a:xfrm>
            <a:prstGeom prst="rect">
              <a:avLst/>
            </a:prstGeom>
            <a:noFill/>
            <a:ln>
              <a:noFill/>
            </a:ln>
          </p:spPr>
          <p:txBody>
            <a:bodyPr wrap="square" lIns="91425" tIns="91425" rIns="91425" bIns="91425" anchor="t" anchorCtr="0">
              <a:noAutofit/>
            </a:bodyPr>
            <a:lstStyle/>
            <a:p>
              <a:pPr marL="0" marR="0" lvl="0" indent="-50800" algn="ctr" rtl="0">
                <a:lnSpc>
                  <a:spcPct val="115000"/>
                </a:lnSpc>
                <a:spcBef>
                  <a:spcPts val="0"/>
                </a:spcBef>
                <a:spcAft>
                  <a:spcPts val="0"/>
                </a:spcAft>
                <a:buClr>
                  <a:srgbClr val="000000"/>
                </a:buClr>
                <a:buSzPts val="800"/>
                <a:buFont typeface="Roboto"/>
                <a:buNone/>
              </a:pPr>
              <a:r>
                <a:rPr lang="en" sz="800" b="1" i="0" u="none" strike="noStrike" cap="none" dirty="0">
                  <a:solidFill>
                    <a:srgbClr val="000000"/>
                  </a:solidFill>
                  <a:latin typeface="Roboto"/>
                  <a:ea typeface="Roboto"/>
                  <a:cs typeface="Roboto"/>
                  <a:sym typeface="Roboto"/>
                </a:rPr>
                <a:t>Jan 1, 2015</a:t>
              </a:r>
            </a:p>
          </p:txBody>
        </p:sp>
        <p:sp>
          <p:nvSpPr>
            <p:cNvPr id="15" name="Shape 192">
              <a:extLst>
                <a:ext uri="{FF2B5EF4-FFF2-40B4-BE49-F238E27FC236}">
                  <a16:creationId xmlns:a16="http://schemas.microsoft.com/office/drawing/2014/main" id="{EE5B242C-2A21-40BD-9202-7D01E4416E3E}"/>
                </a:ext>
              </a:extLst>
            </p:cNvPr>
            <p:cNvSpPr/>
            <p:nvPr/>
          </p:nvSpPr>
          <p:spPr>
            <a:xfrm rot="19810524">
              <a:off x="3782121" y="2462821"/>
              <a:ext cx="160451" cy="160451"/>
            </a:xfrm>
            <a:prstGeom prst="ellipse">
              <a:avLst/>
            </a:prstGeom>
            <a:solidFill>
              <a:srgbClr val="FFFFFF"/>
            </a:solid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Shape 193">
              <a:extLst>
                <a:ext uri="{FF2B5EF4-FFF2-40B4-BE49-F238E27FC236}">
                  <a16:creationId xmlns:a16="http://schemas.microsoft.com/office/drawing/2014/main" id="{67BA41BE-850B-438F-B941-79BD6E755664}"/>
                </a:ext>
              </a:extLst>
            </p:cNvPr>
            <p:cNvSpPr/>
            <p:nvPr/>
          </p:nvSpPr>
          <p:spPr>
            <a:xfrm>
              <a:off x="3021975" y="3069013"/>
              <a:ext cx="1712700" cy="703500"/>
            </a:xfrm>
            <a:prstGeom prst="roundRect">
              <a:avLst>
                <a:gd name="adj" fmla="val 4485"/>
              </a:avLst>
            </a:prstGeom>
            <a:solidFill>
              <a:srgbClr val="000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Shape 194">
              <a:extLst>
                <a:ext uri="{FF2B5EF4-FFF2-40B4-BE49-F238E27FC236}">
                  <a16:creationId xmlns:a16="http://schemas.microsoft.com/office/drawing/2014/main" id="{BCCFD1F0-8DFA-422D-B09B-A69FE7D73CF0}"/>
                </a:ext>
              </a:extLst>
            </p:cNvPr>
            <p:cNvSpPr txBox="1"/>
            <p:nvPr/>
          </p:nvSpPr>
          <p:spPr>
            <a:xfrm>
              <a:off x="3066225" y="3106213"/>
              <a:ext cx="1624200" cy="624600"/>
            </a:xfrm>
            <a:prstGeom prst="rect">
              <a:avLst/>
            </a:prstGeom>
            <a:noFill/>
            <a:ln>
              <a:noFill/>
            </a:ln>
          </p:spPr>
          <p:txBody>
            <a:bodyPr wrap="square" lIns="91425" tIns="91425" rIns="91425" bIns="91425" anchor="t" anchorCtr="0">
              <a:noAutofit/>
            </a:bodyPr>
            <a:lstStyle/>
            <a:p>
              <a:pPr marL="0" marR="0" lvl="0" indent="-69850" algn="ctr" rtl="0">
                <a:lnSpc>
                  <a:spcPct val="115000"/>
                </a:lnSpc>
                <a:spcBef>
                  <a:spcPts val="0"/>
                </a:spcBef>
                <a:spcAft>
                  <a:spcPts val="0"/>
                </a:spcAft>
                <a:buClr>
                  <a:srgbClr val="FFFFFF"/>
                </a:buClr>
                <a:buSzPts val="1100"/>
                <a:buFont typeface="Calibri"/>
                <a:buNone/>
              </a:pPr>
              <a:r>
                <a:rPr lang="en" sz="1100" dirty="0">
                  <a:solidFill>
                    <a:srgbClr val="FFFFFF"/>
                  </a:solidFill>
                  <a:latin typeface="Calibri"/>
                  <a:ea typeface="Calibri"/>
                  <a:cs typeface="Calibri"/>
                  <a:sym typeface="Calibri"/>
                </a:rPr>
                <a:t>Ian Fleming’</a:t>
              </a:r>
              <a:r>
                <a:rPr lang="en-CA" sz="1100" dirty="0">
                  <a:solidFill>
                    <a:srgbClr val="FFFFFF"/>
                  </a:solidFill>
                  <a:latin typeface="Calibri"/>
                  <a:ea typeface="Calibri"/>
                  <a:cs typeface="Calibri"/>
                  <a:sym typeface="Calibri"/>
                </a:rPr>
                <a:t>s</a:t>
              </a:r>
              <a:r>
                <a:rPr lang="en" sz="1100" b="0" i="0" u="none" strike="noStrike" cap="none" dirty="0">
                  <a:solidFill>
                    <a:srgbClr val="FFFFFF"/>
                  </a:solidFill>
                  <a:latin typeface="Calibri"/>
                  <a:ea typeface="Calibri"/>
                  <a:cs typeface="Calibri"/>
                  <a:sym typeface="Calibri"/>
                </a:rPr>
                <a:t> novels enter the public domain in Canada</a:t>
              </a:r>
            </a:p>
          </p:txBody>
        </p:sp>
        <p:sp>
          <p:nvSpPr>
            <p:cNvPr id="18" name="Shape 195">
              <a:extLst>
                <a:ext uri="{FF2B5EF4-FFF2-40B4-BE49-F238E27FC236}">
                  <a16:creationId xmlns:a16="http://schemas.microsoft.com/office/drawing/2014/main" id="{A8E33088-78C4-4957-8DFF-0B64D901823A}"/>
                </a:ext>
              </a:extLst>
            </p:cNvPr>
            <p:cNvSpPr/>
            <p:nvPr/>
          </p:nvSpPr>
          <p:spPr>
            <a:xfrm>
              <a:off x="3833325" y="3004364"/>
              <a:ext cx="90000" cy="67500"/>
            </a:xfrm>
            <a:prstGeom prst="triangle">
              <a:avLst>
                <a:gd name="adj" fmla="val 50000"/>
              </a:avLst>
            </a:prstGeom>
            <a:solidFill>
              <a:srgbClr val="000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Shape 196">
            <a:extLst>
              <a:ext uri="{FF2B5EF4-FFF2-40B4-BE49-F238E27FC236}">
                <a16:creationId xmlns:a16="http://schemas.microsoft.com/office/drawing/2014/main" id="{734CBFD4-F1B7-438D-85A5-4F497547A4E0}"/>
              </a:ext>
            </a:extLst>
          </p:cNvPr>
          <p:cNvGrpSpPr/>
          <p:nvPr/>
        </p:nvGrpSpPr>
        <p:grpSpPr>
          <a:xfrm>
            <a:off x="4058101" y="2835615"/>
            <a:ext cx="1712700" cy="1217479"/>
            <a:chOff x="1637475" y="1219942"/>
            <a:chExt cx="1712700" cy="1217479"/>
          </a:xfrm>
        </p:grpSpPr>
        <p:sp>
          <p:nvSpPr>
            <p:cNvPr id="20" name="Shape 197">
              <a:extLst>
                <a:ext uri="{FF2B5EF4-FFF2-40B4-BE49-F238E27FC236}">
                  <a16:creationId xmlns:a16="http://schemas.microsoft.com/office/drawing/2014/main" id="{53E200D0-A522-4346-8C6A-3519BE4E8B6F}"/>
                </a:ext>
              </a:extLst>
            </p:cNvPr>
            <p:cNvSpPr/>
            <p:nvPr/>
          </p:nvSpPr>
          <p:spPr>
            <a:xfrm>
              <a:off x="1637475" y="1219942"/>
              <a:ext cx="1712700" cy="703500"/>
            </a:xfrm>
            <a:prstGeom prst="roundRect">
              <a:avLst>
                <a:gd name="adj" fmla="val 4485"/>
              </a:avLst>
            </a:prstGeom>
            <a:solidFill>
              <a:srgbClr val="000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 name="Shape 198">
              <a:extLst>
                <a:ext uri="{FF2B5EF4-FFF2-40B4-BE49-F238E27FC236}">
                  <a16:creationId xmlns:a16="http://schemas.microsoft.com/office/drawing/2014/main" id="{6C2ADD62-3FE3-4323-AC3E-BD432750636D}"/>
                </a:ext>
              </a:extLst>
            </p:cNvPr>
            <p:cNvCxnSpPr/>
            <p:nvPr/>
          </p:nvCxnSpPr>
          <p:spPr>
            <a:xfrm>
              <a:off x="2498580" y="1285942"/>
              <a:ext cx="0" cy="0"/>
            </a:xfrm>
            <a:prstGeom prst="straightConnector1">
              <a:avLst/>
            </a:prstGeom>
            <a:noFill/>
            <a:ln w="9525" cap="flat" cmpd="sng">
              <a:solidFill>
                <a:srgbClr val="595959"/>
              </a:solidFill>
              <a:prstDash val="solid"/>
              <a:round/>
              <a:headEnd type="none" w="med" len="med"/>
              <a:tailEnd type="none" w="med" len="med"/>
            </a:ln>
          </p:spPr>
        </p:cxnSp>
        <p:sp>
          <p:nvSpPr>
            <p:cNvPr id="22" name="Shape 199">
              <a:extLst>
                <a:ext uri="{FF2B5EF4-FFF2-40B4-BE49-F238E27FC236}">
                  <a16:creationId xmlns:a16="http://schemas.microsoft.com/office/drawing/2014/main" id="{52AC6820-0FCA-4DF7-8E77-97B0993EE558}"/>
                </a:ext>
              </a:extLst>
            </p:cNvPr>
            <p:cNvSpPr txBox="1"/>
            <p:nvPr/>
          </p:nvSpPr>
          <p:spPr>
            <a:xfrm>
              <a:off x="2066011" y="1986537"/>
              <a:ext cx="837468" cy="276000"/>
            </a:xfrm>
            <a:prstGeom prst="rect">
              <a:avLst/>
            </a:prstGeom>
            <a:noFill/>
            <a:ln>
              <a:noFill/>
            </a:ln>
          </p:spPr>
          <p:txBody>
            <a:bodyPr wrap="square" lIns="91425" tIns="91425" rIns="91425" bIns="91425" anchor="t" anchorCtr="0">
              <a:noAutofit/>
            </a:bodyPr>
            <a:lstStyle/>
            <a:p>
              <a:pPr marL="0" marR="0" lvl="0" indent="-50800" algn="ctr" rtl="0">
                <a:lnSpc>
                  <a:spcPct val="115000"/>
                </a:lnSpc>
                <a:spcBef>
                  <a:spcPts val="0"/>
                </a:spcBef>
                <a:spcAft>
                  <a:spcPts val="0"/>
                </a:spcAft>
                <a:buClr>
                  <a:srgbClr val="000000"/>
                </a:buClr>
                <a:buSzPts val="800"/>
                <a:buFont typeface="Roboto"/>
                <a:buNone/>
              </a:pPr>
              <a:r>
                <a:rPr lang="en" sz="800" b="1" i="0" u="none" strike="noStrike" cap="none" dirty="0">
                  <a:solidFill>
                    <a:srgbClr val="000000"/>
                  </a:solidFill>
                  <a:latin typeface="Roboto"/>
                  <a:ea typeface="Roboto"/>
                  <a:cs typeface="Roboto"/>
                  <a:sym typeface="Roboto"/>
                </a:rPr>
                <a:t>Aug 12, 1964</a:t>
              </a:r>
            </a:p>
          </p:txBody>
        </p:sp>
        <p:sp>
          <p:nvSpPr>
            <p:cNvPr id="23" name="Shape 200">
              <a:extLst>
                <a:ext uri="{FF2B5EF4-FFF2-40B4-BE49-F238E27FC236}">
                  <a16:creationId xmlns:a16="http://schemas.microsoft.com/office/drawing/2014/main" id="{25BB594F-51C4-47D1-954D-CFBA34530FE2}"/>
                </a:ext>
              </a:extLst>
            </p:cNvPr>
            <p:cNvSpPr/>
            <p:nvPr/>
          </p:nvSpPr>
          <p:spPr>
            <a:xfrm rot="10800000">
              <a:off x="2448800" y="1919036"/>
              <a:ext cx="90000" cy="67500"/>
            </a:xfrm>
            <a:prstGeom prst="triangle">
              <a:avLst>
                <a:gd name="adj" fmla="val 50000"/>
              </a:avLst>
            </a:prstGeom>
            <a:solidFill>
              <a:srgbClr val="000000"/>
            </a:solid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Shape 201">
              <a:extLst>
                <a:ext uri="{FF2B5EF4-FFF2-40B4-BE49-F238E27FC236}">
                  <a16:creationId xmlns:a16="http://schemas.microsoft.com/office/drawing/2014/main" id="{8C360D66-6D9F-4D65-BEE9-97987972016B}"/>
                </a:ext>
              </a:extLst>
            </p:cNvPr>
            <p:cNvSpPr txBox="1"/>
            <p:nvPr/>
          </p:nvSpPr>
          <p:spPr>
            <a:xfrm>
              <a:off x="1681725" y="1257142"/>
              <a:ext cx="1624200" cy="624600"/>
            </a:xfrm>
            <a:prstGeom prst="rect">
              <a:avLst/>
            </a:prstGeom>
            <a:noFill/>
            <a:ln>
              <a:noFill/>
            </a:ln>
          </p:spPr>
          <p:txBody>
            <a:bodyPr wrap="square" lIns="91425" tIns="91425" rIns="91425" bIns="91425" anchor="ctr" anchorCtr="0">
              <a:noAutofit/>
            </a:bodyPr>
            <a:lstStyle/>
            <a:p>
              <a:pPr marL="0" marR="0" lvl="0" indent="-76200" algn="ctr" rtl="0">
                <a:lnSpc>
                  <a:spcPct val="115000"/>
                </a:lnSpc>
                <a:spcBef>
                  <a:spcPts val="0"/>
                </a:spcBef>
                <a:spcAft>
                  <a:spcPts val="0"/>
                </a:spcAft>
                <a:buClr>
                  <a:srgbClr val="FFFFFF"/>
                </a:buClr>
                <a:buSzPts val="1200"/>
                <a:buFont typeface="Calibri"/>
                <a:buNone/>
              </a:pPr>
              <a:r>
                <a:rPr lang="en" sz="1200" b="0" i="0" u="none" strike="noStrike" cap="none" dirty="0">
                  <a:solidFill>
                    <a:srgbClr val="FFFFFF"/>
                  </a:solidFill>
                  <a:latin typeface="Calibri"/>
                  <a:ea typeface="Calibri"/>
                  <a:cs typeface="Calibri"/>
                  <a:sym typeface="Calibri"/>
                </a:rPr>
                <a:t>Ian Fleming dies</a:t>
              </a:r>
            </a:p>
          </p:txBody>
        </p:sp>
        <p:sp>
          <p:nvSpPr>
            <p:cNvPr id="25" name="Shape 202">
              <a:extLst>
                <a:ext uri="{FF2B5EF4-FFF2-40B4-BE49-F238E27FC236}">
                  <a16:creationId xmlns:a16="http://schemas.microsoft.com/office/drawing/2014/main" id="{114615FB-DE69-453C-B92B-C2E4C8C4EB73}"/>
                </a:ext>
              </a:extLst>
            </p:cNvPr>
            <p:cNvSpPr/>
            <p:nvPr/>
          </p:nvSpPr>
          <p:spPr>
            <a:xfrm rot="-1789476">
              <a:off x="2410765" y="2276970"/>
              <a:ext cx="160451" cy="160451"/>
            </a:xfrm>
            <a:prstGeom prst="ellipse">
              <a:avLst/>
            </a:prstGeom>
            <a:solidFill>
              <a:srgbClr val="FFFFFF"/>
            </a:solid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Shape 203">
            <a:extLst>
              <a:ext uri="{FF2B5EF4-FFF2-40B4-BE49-F238E27FC236}">
                <a16:creationId xmlns:a16="http://schemas.microsoft.com/office/drawing/2014/main" id="{173C8308-8BD8-40F6-B82B-39E534B5C709}"/>
              </a:ext>
            </a:extLst>
          </p:cNvPr>
          <p:cNvGrpSpPr/>
          <p:nvPr/>
        </p:nvGrpSpPr>
        <p:grpSpPr>
          <a:xfrm>
            <a:off x="9466184" y="2835615"/>
            <a:ext cx="696900" cy="1382020"/>
            <a:chOff x="4921731" y="1084675"/>
            <a:chExt cx="696900" cy="1382020"/>
          </a:xfrm>
          <a:noFill/>
        </p:grpSpPr>
        <p:sp>
          <p:nvSpPr>
            <p:cNvPr id="27" name="Shape 204">
              <a:extLst>
                <a:ext uri="{FF2B5EF4-FFF2-40B4-BE49-F238E27FC236}">
                  <a16:creationId xmlns:a16="http://schemas.microsoft.com/office/drawing/2014/main" id="{2059A7E7-EFA1-41B4-9D58-71734E2544B7}"/>
                </a:ext>
              </a:extLst>
            </p:cNvPr>
            <p:cNvSpPr/>
            <p:nvPr/>
          </p:nvSpPr>
          <p:spPr>
            <a:xfrm rot="-1789476">
              <a:off x="5185416" y="2276970"/>
              <a:ext cx="160451" cy="160451"/>
            </a:xfrm>
            <a:prstGeom prst="ellipse">
              <a:avLst/>
            </a:prstGeom>
            <a:grpFill/>
            <a:ln w="38100" cap="flat" cmpd="sng">
              <a:solidFill>
                <a:schemeClr val="tx1"/>
              </a:solidFill>
              <a:prstDash val="solid"/>
              <a:round/>
              <a:headEnd type="none" w="med" len="med"/>
              <a:tailEnd type="none" w="med" len="med"/>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Shape 205">
              <a:extLst>
                <a:ext uri="{FF2B5EF4-FFF2-40B4-BE49-F238E27FC236}">
                  <a16:creationId xmlns:a16="http://schemas.microsoft.com/office/drawing/2014/main" id="{6C73001D-F1B6-4468-91D1-9026943C171F}"/>
                </a:ext>
              </a:extLst>
            </p:cNvPr>
            <p:cNvSpPr txBox="1"/>
            <p:nvPr/>
          </p:nvSpPr>
          <p:spPr>
            <a:xfrm>
              <a:off x="4921731" y="1985297"/>
              <a:ext cx="696900" cy="276000"/>
            </a:xfrm>
            <a:prstGeom prst="rect">
              <a:avLst/>
            </a:prstGeom>
            <a:grpFill/>
            <a:ln>
              <a:noFill/>
            </a:ln>
          </p:spPr>
          <p:txBody>
            <a:bodyPr wrap="square" lIns="91425" tIns="91425" rIns="91425" bIns="91425" anchor="t" anchorCtr="0">
              <a:noAutofit/>
            </a:bodyPr>
            <a:lstStyle/>
            <a:p>
              <a:pPr marL="0" marR="0" lvl="0" indent="-50800" algn="ctr" rtl="0">
                <a:lnSpc>
                  <a:spcPct val="115000"/>
                </a:lnSpc>
                <a:spcBef>
                  <a:spcPts val="0"/>
                </a:spcBef>
                <a:spcAft>
                  <a:spcPts val="0"/>
                </a:spcAft>
                <a:buClr>
                  <a:srgbClr val="666666"/>
                </a:buClr>
                <a:buSzPts val="800"/>
                <a:buFont typeface="Roboto"/>
                <a:buNone/>
              </a:pPr>
              <a:r>
                <a:rPr lang="en" sz="800" b="1" i="0" u="none" strike="noStrike" cap="none">
                  <a:solidFill>
                    <a:srgbClr val="666666"/>
                  </a:solidFill>
                  <a:latin typeface="Roboto"/>
                  <a:ea typeface="Roboto"/>
                  <a:cs typeface="Roboto"/>
                  <a:sym typeface="Roboto"/>
                </a:rPr>
                <a:t>2017</a:t>
              </a:r>
            </a:p>
          </p:txBody>
        </p:sp>
        <p:cxnSp>
          <p:nvCxnSpPr>
            <p:cNvPr id="29" name="Shape 206">
              <a:extLst>
                <a:ext uri="{FF2B5EF4-FFF2-40B4-BE49-F238E27FC236}">
                  <a16:creationId xmlns:a16="http://schemas.microsoft.com/office/drawing/2014/main" id="{A308C048-5E18-4DD1-8621-CE1B1803EDB4}"/>
                </a:ext>
              </a:extLst>
            </p:cNvPr>
            <p:cNvCxnSpPr/>
            <p:nvPr/>
          </p:nvCxnSpPr>
          <p:spPr>
            <a:xfrm>
              <a:off x="4970948" y="1084675"/>
              <a:ext cx="0" cy="0"/>
            </a:xfrm>
            <a:prstGeom prst="straightConnector1">
              <a:avLst/>
            </a:prstGeom>
            <a:grpFill/>
            <a:ln w="9525" cap="flat" cmpd="sng">
              <a:solidFill>
                <a:srgbClr val="595959"/>
              </a:solidFill>
              <a:prstDash val="solid"/>
              <a:round/>
              <a:headEnd type="none" w="med" len="med"/>
              <a:tailEnd type="none" w="med" len="med"/>
            </a:ln>
          </p:spPr>
        </p:cxnSp>
        <p:cxnSp>
          <p:nvCxnSpPr>
            <p:cNvPr id="30" name="Shape 207">
              <a:extLst>
                <a:ext uri="{FF2B5EF4-FFF2-40B4-BE49-F238E27FC236}">
                  <a16:creationId xmlns:a16="http://schemas.microsoft.com/office/drawing/2014/main" id="{5E1DC42F-2DCC-47A3-82EA-9CE4EB923CF9}"/>
                </a:ext>
              </a:extLst>
            </p:cNvPr>
            <p:cNvCxnSpPr/>
            <p:nvPr/>
          </p:nvCxnSpPr>
          <p:spPr>
            <a:xfrm>
              <a:off x="5270405" y="1285942"/>
              <a:ext cx="0" cy="0"/>
            </a:xfrm>
            <a:prstGeom prst="straightConnector1">
              <a:avLst/>
            </a:prstGeom>
            <a:grpFill/>
            <a:ln w="9525" cap="flat" cmpd="sng">
              <a:solidFill>
                <a:srgbClr val="595959"/>
              </a:solidFill>
              <a:prstDash val="solid"/>
              <a:round/>
              <a:headEnd type="none" w="med" len="med"/>
              <a:tailEnd type="none" w="med" len="med"/>
            </a:ln>
          </p:spPr>
        </p:cxnSp>
        <p:sp>
          <p:nvSpPr>
            <p:cNvPr id="31" name="Shape 208">
              <a:extLst>
                <a:ext uri="{FF2B5EF4-FFF2-40B4-BE49-F238E27FC236}">
                  <a16:creationId xmlns:a16="http://schemas.microsoft.com/office/drawing/2014/main" id="{3C05F4AD-9DA2-43C2-B2F9-4E26A97181A9}"/>
                </a:ext>
              </a:extLst>
            </p:cNvPr>
            <p:cNvSpPr/>
            <p:nvPr/>
          </p:nvSpPr>
          <p:spPr>
            <a:xfrm rot="10800000">
              <a:off x="5220625" y="1919036"/>
              <a:ext cx="90000" cy="67500"/>
            </a:xfrm>
            <a:prstGeom prst="triangle">
              <a:avLst>
                <a:gd name="adj" fmla="val 50000"/>
              </a:avLst>
            </a:prstGeom>
            <a:grpFill/>
            <a:ln>
              <a:noFill/>
            </a:ln>
          </p:spPr>
          <p:txBody>
            <a:bodyPr wrap="square" lIns="91425" tIns="91425" rIns="91425" bIns="91425" anchor="ctr" anchorCtr="0">
              <a:noAutofit/>
            </a:bodyPr>
            <a:lstStyle/>
            <a:p>
              <a:pPr marL="0" marR="0" lvl="0" indent="-889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2" name="Shape 209" descr="licence expired sm.jpg">
            <a:extLst>
              <a:ext uri="{FF2B5EF4-FFF2-40B4-BE49-F238E27FC236}">
                <a16:creationId xmlns:a16="http://schemas.microsoft.com/office/drawing/2014/main" id="{9126D06C-340E-4D68-854A-3613C83C5A3D}"/>
              </a:ext>
            </a:extLst>
          </p:cNvPr>
          <p:cNvPicPr preferRelativeResize="0"/>
          <p:nvPr/>
        </p:nvPicPr>
        <p:blipFill rotWithShape="1">
          <a:blip r:embed="rId5">
            <a:alphaModFix/>
          </a:blip>
          <a:srcRect/>
          <a:stretch/>
        </p:blipFill>
        <p:spPr>
          <a:xfrm>
            <a:off x="10017396" y="2839905"/>
            <a:ext cx="1518958" cy="2306916"/>
          </a:xfrm>
          <a:prstGeom prst="rect">
            <a:avLst/>
          </a:prstGeom>
          <a:noFill/>
          <a:ln>
            <a:noFill/>
          </a:ln>
        </p:spPr>
      </p:pic>
    </p:spTree>
    <p:extLst>
      <p:ext uri="{BB962C8B-B14F-4D97-AF65-F5344CB8AC3E}">
        <p14:creationId xmlns:p14="http://schemas.microsoft.com/office/powerpoint/2010/main" val="354828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A908-60BB-45E4-B8BC-B43D71911F03}"/>
              </a:ext>
            </a:extLst>
          </p:cNvPr>
          <p:cNvSpPr>
            <a:spLocks noGrp="1"/>
          </p:cNvSpPr>
          <p:nvPr>
            <p:ph type="title"/>
          </p:nvPr>
        </p:nvSpPr>
        <p:spPr>
          <a:xfrm>
            <a:off x="2671281" y="526318"/>
            <a:ext cx="9366043" cy="868633"/>
          </a:xfrm>
        </p:spPr>
        <p:txBody>
          <a:bodyPr/>
          <a:lstStyle/>
          <a:p>
            <a:r>
              <a:rPr lang="en-CA" b="1" dirty="0"/>
              <a:t>MATERIAL FOR WHICH COPYRIGHT PROTECTION HAS BEEN WAIVED</a:t>
            </a:r>
          </a:p>
        </p:txBody>
      </p:sp>
      <p:sp>
        <p:nvSpPr>
          <p:cNvPr id="11" name="Shape 117">
            <a:extLst>
              <a:ext uri="{FF2B5EF4-FFF2-40B4-BE49-F238E27FC236}">
                <a16:creationId xmlns:a16="http://schemas.microsoft.com/office/drawing/2014/main" id="{BB9A1134-8BBF-453D-9942-57EB09A78AE9}"/>
              </a:ext>
            </a:extLst>
          </p:cNvPr>
          <p:cNvSpPr/>
          <p:nvPr/>
        </p:nvSpPr>
        <p:spPr>
          <a:xfrm rot="5400000">
            <a:off x="5117120" y="313856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4472C4"/>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2" name="Shape 118">
            <a:extLst>
              <a:ext uri="{FF2B5EF4-FFF2-40B4-BE49-F238E27FC236}">
                <a16:creationId xmlns:a16="http://schemas.microsoft.com/office/drawing/2014/main" id="{4BEE5C5E-9912-48E1-8560-479D8945B4ED}"/>
              </a:ext>
            </a:extLst>
          </p:cNvPr>
          <p:cNvSpPr/>
          <p:nvPr/>
        </p:nvSpPr>
        <p:spPr>
          <a:xfrm rot="-5400000">
            <a:off x="5646000" y="168971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4472C4"/>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3" name="Shape 119">
            <a:extLst>
              <a:ext uri="{FF2B5EF4-FFF2-40B4-BE49-F238E27FC236}">
                <a16:creationId xmlns:a16="http://schemas.microsoft.com/office/drawing/2014/main" id="{4F966845-4529-4C57-A6D0-7050513E9398}"/>
              </a:ext>
            </a:extLst>
          </p:cNvPr>
          <p:cNvSpPr/>
          <p:nvPr/>
        </p:nvSpPr>
        <p:spPr>
          <a:xfrm>
            <a:off x="6096000" y="268856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38761D"/>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4" name="Shape 120">
            <a:extLst>
              <a:ext uri="{FF2B5EF4-FFF2-40B4-BE49-F238E27FC236}">
                <a16:creationId xmlns:a16="http://schemas.microsoft.com/office/drawing/2014/main" id="{FD3F4B5F-D33D-440A-89A1-7C7189A49FDD}"/>
              </a:ext>
            </a:extLst>
          </p:cNvPr>
          <p:cNvSpPr/>
          <p:nvPr/>
        </p:nvSpPr>
        <p:spPr>
          <a:xfrm rot="10800000">
            <a:off x="4667120" y="2139717"/>
            <a:ext cx="1440000" cy="2340000"/>
          </a:xfrm>
          <a:custGeom>
            <a:avLst/>
            <a:gdLst/>
            <a:ahLst/>
            <a:cxnLst/>
            <a:rect l="0" t="0" r="0" b="0"/>
            <a:pathLst>
              <a:path w="120000" h="120000" extrusionOk="0">
                <a:moveTo>
                  <a:pt x="0" y="120000"/>
                </a:moveTo>
                <a:lnTo>
                  <a:pt x="0" y="92307"/>
                </a:lnTo>
                <a:lnTo>
                  <a:pt x="19161" y="92307"/>
                </a:lnTo>
                <a:lnTo>
                  <a:pt x="20123" y="93398"/>
                </a:lnTo>
                <a:cubicBezTo>
                  <a:pt x="25514" y="98309"/>
                  <a:pt x="34644" y="101538"/>
                  <a:pt x="45000" y="101538"/>
                </a:cubicBezTo>
                <a:cubicBezTo>
                  <a:pt x="61568" y="101538"/>
                  <a:pt x="75000" y="93272"/>
                  <a:pt x="75000" y="83076"/>
                </a:cubicBezTo>
                <a:cubicBezTo>
                  <a:pt x="75000" y="72880"/>
                  <a:pt x="61568" y="64615"/>
                  <a:pt x="45000" y="64615"/>
                </a:cubicBezTo>
                <a:cubicBezTo>
                  <a:pt x="34644" y="64615"/>
                  <a:pt x="25514" y="67844"/>
                  <a:pt x="20123" y="72754"/>
                </a:cubicBezTo>
                <a:lnTo>
                  <a:pt x="19161" y="73846"/>
                </a:lnTo>
                <a:lnTo>
                  <a:pt x="0" y="73846"/>
                </a:lnTo>
                <a:lnTo>
                  <a:pt x="0" y="46153"/>
                </a:lnTo>
                <a:lnTo>
                  <a:pt x="45000" y="46153"/>
                </a:lnTo>
                <a:lnTo>
                  <a:pt x="45000" y="34362"/>
                </a:lnTo>
                <a:lnTo>
                  <a:pt x="43226" y="33770"/>
                </a:lnTo>
                <a:cubicBezTo>
                  <a:pt x="35246" y="30452"/>
                  <a:pt x="30000" y="24834"/>
                  <a:pt x="30000" y="18461"/>
                </a:cubicBezTo>
                <a:cubicBezTo>
                  <a:pt x="30000" y="8265"/>
                  <a:pt x="43431" y="0"/>
                  <a:pt x="60000" y="0"/>
                </a:cubicBezTo>
                <a:cubicBezTo>
                  <a:pt x="76568" y="0"/>
                  <a:pt x="90000" y="8265"/>
                  <a:pt x="90000" y="18461"/>
                </a:cubicBezTo>
                <a:cubicBezTo>
                  <a:pt x="90000" y="24834"/>
                  <a:pt x="84753" y="30452"/>
                  <a:pt x="76773" y="33770"/>
                </a:cubicBezTo>
                <a:lnTo>
                  <a:pt x="75000" y="34362"/>
                </a:lnTo>
                <a:lnTo>
                  <a:pt x="75000" y="46153"/>
                </a:lnTo>
                <a:lnTo>
                  <a:pt x="120000" y="46153"/>
                </a:lnTo>
                <a:lnTo>
                  <a:pt x="120000" y="120000"/>
                </a:lnTo>
                <a:close/>
              </a:path>
            </a:pathLst>
          </a:custGeom>
          <a:solidFill>
            <a:srgbClr val="990000"/>
          </a:solidFill>
          <a:ln w="1270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15" name="Shape 126">
            <a:extLst>
              <a:ext uri="{FF2B5EF4-FFF2-40B4-BE49-F238E27FC236}">
                <a16:creationId xmlns:a16="http://schemas.microsoft.com/office/drawing/2014/main" id="{F36A6ED7-2F3D-4676-8AB7-C94915CA6446}"/>
              </a:ext>
            </a:extLst>
          </p:cNvPr>
          <p:cNvSpPr txBox="1"/>
          <p:nvPr/>
        </p:nvSpPr>
        <p:spPr>
          <a:xfrm>
            <a:off x="8660012" y="1796470"/>
            <a:ext cx="1738810" cy="10227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where copyright protection has been waived</a:t>
            </a:r>
          </a:p>
        </p:txBody>
      </p:sp>
      <p:cxnSp>
        <p:nvCxnSpPr>
          <p:cNvPr id="16" name="Shape 127">
            <a:extLst>
              <a:ext uri="{FF2B5EF4-FFF2-40B4-BE49-F238E27FC236}">
                <a16:creationId xmlns:a16="http://schemas.microsoft.com/office/drawing/2014/main" id="{F2761292-6D4F-4750-B143-7B82B2494F40}"/>
              </a:ext>
            </a:extLst>
          </p:cNvPr>
          <p:cNvCxnSpPr/>
          <p:nvPr/>
        </p:nvCxnSpPr>
        <p:spPr>
          <a:xfrm>
            <a:off x="3594442" y="2503913"/>
            <a:ext cx="1403115" cy="228500"/>
          </a:xfrm>
          <a:prstGeom prst="straightConnector1">
            <a:avLst/>
          </a:prstGeom>
          <a:noFill/>
          <a:ln w="9525" cap="flat" cmpd="sng">
            <a:solidFill>
              <a:srgbClr val="000000"/>
            </a:solidFill>
            <a:prstDash val="solid"/>
            <a:round/>
            <a:headEnd type="none" w="med" len="med"/>
            <a:tailEnd type="none" w="med" len="med"/>
          </a:ln>
        </p:spPr>
      </p:cxnSp>
      <p:cxnSp>
        <p:nvCxnSpPr>
          <p:cNvPr id="17" name="Shape 128">
            <a:extLst>
              <a:ext uri="{FF2B5EF4-FFF2-40B4-BE49-F238E27FC236}">
                <a16:creationId xmlns:a16="http://schemas.microsoft.com/office/drawing/2014/main" id="{0B9A407C-7080-494E-9537-CF661FD625F6}"/>
              </a:ext>
            </a:extLst>
          </p:cNvPr>
          <p:cNvCxnSpPr>
            <a:cxnSpLocks/>
          </p:cNvCxnSpPr>
          <p:nvPr/>
        </p:nvCxnSpPr>
        <p:spPr>
          <a:xfrm flipV="1">
            <a:off x="3452568" y="4915125"/>
            <a:ext cx="1462288" cy="296590"/>
          </a:xfrm>
          <a:prstGeom prst="straightConnector1">
            <a:avLst/>
          </a:prstGeom>
          <a:noFill/>
          <a:ln w="9525" cap="flat" cmpd="sng">
            <a:solidFill>
              <a:srgbClr val="000000"/>
            </a:solidFill>
            <a:prstDash val="solid"/>
            <a:round/>
            <a:headEnd type="none" w="med" len="med"/>
            <a:tailEnd type="none" w="med" len="med"/>
          </a:ln>
        </p:spPr>
      </p:cxnSp>
      <p:cxnSp>
        <p:nvCxnSpPr>
          <p:cNvPr id="18" name="Shape 129">
            <a:extLst>
              <a:ext uri="{FF2B5EF4-FFF2-40B4-BE49-F238E27FC236}">
                <a16:creationId xmlns:a16="http://schemas.microsoft.com/office/drawing/2014/main" id="{5FCBD85E-312C-4A06-BAE6-B1145121556E}"/>
              </a:ext>
            </a:extLst>
          </p:cNvPr>
          <p:cNvCxnSpPr/>
          <p:nvPr/>
        </p:nvCxnSpPr>
        <p:spPr>
          <a:xfrm flipH="1">
            <a:off x="7332947" y="2568313"/>
            <a:ext cx="1254000" cy="164100"/>
          </a:xfrm>
          <a:prstGeom prst="straightConnector1">
            <a:avLst/>
          </a:prstGeom>
          <a:noFill/>
          <a:ln w="9525" cap="flat" cmpd="sng">
            <a:solidFill>
              <a:srgbClr val="000000"/>
            </a:solidFill>
            <a:prstDash val="solid"/>
            <a:round/>
            <a:headEnd type="none" w="med" len="med"/>
            <a:tailEnd type="none" w="med" len="med"/>
          </a:ln>
        </p:spPr>
      </p:cxnSp>
      <p:cxnSp>
        <p:nvCxnSpPr>
          <p:cNvPr id="19" name="Shape 130">
            <a:extLst>
              <a:ext uri="{FF2B5EF4-FFF2-40B4-BE49-F238E27FC236}">
                <a16:creationId xmlns:a16="http://schemas.microsoft.com/office/drawing/2014/main" id="{29837538-DE79-4FFE-B9F0-A9B902A5CA85}"/>
              </a:ext>
            </a:extLst>
          </p:cNvPr>
          <p:cNvCxnSpPr>
            <a:cxnSpLocks/>
          </p:cNvCxnSpPr>
          <p:nvPr/>
        </p:nvCxnSpPr>
        <p:spPr>
          <a:xfrm flipH="1" flipV="1">
            <a:off x="7224084" y="4741665"/>
            <a:ext cx="1493060" cy="286902"/>
          </a:xfrm>
          <a:prstGeom prst="straightConnector1">
            <a:avLst/>
          </a:prstGeom>
          <a:noFill/>
          <a:ln w="9525" cap="flat" cmpd="sng">
            <a:solidFill>
              <a:srgbClr val="000000"/>
            </a:solidFill>
            <a:prstDash val="solid"/>
            <a:round/>
            <a:headEnd type="none" w="med" len="med"/>
            <a:tailEnd type="none" w="med" len="med"/>
          </a:ln>
        </p:spPr>
      </p:cxnSp>
      <p:sp>
        <p:nvSpPr>
          <p:cNvPr id="20" name="Shape 123">
            <a:extLst>
              <a:ext uri="{FF2B5EF4-FFF2-40B4-BE49-F238E27FC236}">
                <a16:creationId xmlns:a16="http://schemas.microsoft.com/office/drawing/2014/main" id="{692AB67D-31A5-4E01-A23D-D7990BEA7365}"/>
              </a:ext>
            </a:extLst>
          </p:cNvPr>
          <p:cNvSpPr txBox="1"/>
          <p:nvPr/>
        </p:nvSpPr>
        <p:spPr>
          <a:xfrm>
            <a:off x="2298479" y="1696935"/>
            <a:ext cx="1402800" cy="6138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protected by copyright in Canada</a:t>
            </a:r>
          </a:p>
        </p:txBody>
      </p:sp>
      <p:sp>
        <p:nvSpPr>
          <p:cNvPr id="21" name="Shape 124">
            <a:extLst>
              <a:ext uri="{FF2B5EF4-FFF2-40B4-BE49-F238E27FC236}">
                <a16:creationId xmlns:a16="http://schemas.microsoft.com/office/drawing/2014/main" id="{4EC79BDF-C41D-448C-9E78-0155ECEA8A2F}"/>
              </a:ext>
            </a:extLst>
          </p:cNvPr>
          <p:cNvSpPr txBox="1"/>
          <p:nvPr/>
        </p:nvSpPr>
        <p:spPr>
          <a:xfrm>
            <a:off x="1885287" y="4773915"/>
            <a:ext cx="1454569" cy="7743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for which copyright protection has expired</a:t>
            </a:r>
          </a:p>
        </p:txBody>
      </p:sp>
      <p:sp>
        <p:nvSpPr>
          <p:cNvPr id="22" name="Shape 125">
            <a:extLst>
              <a:ext uri="{FF2B5EF4-FFF2-40B4-BE49-F238E27FC236}">
                <a16:creationId xmlns:a16="http://schemas.microsoft.com/office/drawing/2014/main" id="{D1B37378-E327-4552-A11D-27A90AEE08A7}"/>
              </a:ext>
            </a:extLst>
          </p:cNvPr>
          <p:cNvSpPr txBox="1"/>
          <p:nvPr/>
        </p:nvSpPr>
        <p:spPr>
          <a:xfrm>
            <a:off x="8660012" y="4915125"/>
            <a:ext cx="2081564" cy="774300"/>
          </a:xfrm>
          <a:prstGeom prst="rect">
            <a:avLst/>
          </a:prstGeom>
          <a:noFill/>
          <a:ln>
            <a:noFill/>
          </a:ln>
        </p:spPr>
        <p:txBody>
          <a:bodyPr wrap="square" lIns="91425" tIns="91425" rIns="91425" bIns="91425" anchor="t" anchorCtr="0">
            <a:noAutofit/>
          </a:bodyPr>
          <a:lstStyle/>
          <a:p>
            <a:pPr marL="0" marR="0" lvl="0" indent="-88900" algn="ctr"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Works not eligible for copyright protection</a:t>
            </a:r>
          </a:p>
        </p:txBody>
      </p:sp>
    </p:spTree>
    <p:extLst>
      <p:ext uri="{BB962C8B-B14F-4D97-AF65-F5344CB8AC3E}">
        <p14:creationId xmlns:p14="http://schemas.microsoft.com/office/powerpoint/2010/main" val="427667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25" presetClass="emph" presetSubtype="0" fill="hold" grpId="0" nodeType="withEffect">
                                  <p:stCondLst>
                                    <p:cond delay="0"/>
                                  </p:stCondLst>
                                  <p:childTnLst>
                                    <p:animClr clrSpc="hsl" dir="cw">
                                      <p:cBhvr override="childStyle">
                                        <p:cTn id="62" dur="500" fill="hold"/>
                                        <p:tgtEl>
                                          <p:spTgt spid="14"/>
                                        </p:tgtEl>
                                        <p:attrNameLst>
                                          <p:attrName>style.color</p:attrName>
                                        </p:attrNameLst>
                                      </p:cBhvr>
                                      <p:by>
                                        <p:hsl h="0" s="-70588" l="0"/>
                                      </p:by>
                                    </p:animClr>
                                    <p:animClr clrSpc="hsl" dir="cw">
                                      <p:cBhvr>
                                        <p:cTn id="63" dur="500" fill="hold"/>
                                        <p:tgtEl>
                                          <p:spTgt spid="14"/>
                                        </p:tgtEl>
                                        <p:attrNameLst>
                                          <p:attrName>fillcolor</p:attrName>
                                        </p:attrNameLst>
                                      </p:cBhvr>
                                      <p:by>
                                        <p:hsl h="0" s="-70588" l="0"/>
                                      </p:by>
                                    </p:animClr>
                                    <p:animClr clrSpc="hsl" dir="cw">
                                      <p:cBhvr>
                                        <p:cTn id="64" dur="500" fill="hold"/>
                                        <p:tgtEl>
                                          <p:spTgt spid="14"/>
                                        </p:tgtEl>
                                        <p:attrNameLst>
                                          <p:attrName>stroke.color</p:attrName>
                                        </p:attrNameLst>
                                      </p:cBhvr>
                                      <p:by>
                                        <p:hsl h="0" s="-70588" l="0"/>
                                      </p:by>
                                    </p:animClr>
                                    <p:set>
                                      <p:cBhvr>
                                        <p:cTn id="65" dur="500" fill="hold"/>
                                        <p:tgtEl>
                                          <p:spTgt spid="14"/>
                                        </p:tgtEl>
                                        <p:attrNameLst>
                                          <p:attrName>fill.type</p:attrName>
                                        </p:attrNameLst>
                                      </p:cBhvr>
                                      <p:to>
                                        <p:strVal val="solid"/>
                                      </p:to>
                                    </p:set>
                                  </p:childTnLst>
                                </p:cTn>
                              </p:par>
                              <p:par>
                                <p:cTn id="66" presetID="25" presetClass="emph" presetSubtype="0" fill="hold" grpId="0" nodeType="withEffect">
                                  <p:stCondLst>
                                    <p:cond delay="0"/>
                                  </p:stCondLst>
                                  <p:childTnLst>
                                    <p:animClr clrSpc="hsl" dir="cw">
                                      <p:cBhvr override="childStyle">
                                        <p:cTn id="67" dur="500" fill="hold"/>
                                        <p:tgtEl>
                                          <p:spTgt spid="11"/>
                                        </p:tgtEl>
                                        <p:attrNameLst>
                                          <p:attrName>style.color</p:attrName>
                                        </p:attrNameLst>
                                      </p:cBhvr>
                                      <p:by>
                                        <p:hsl h="0" s="-70588" l="0"/>
                                      </p:by>
                                    </p:animClr>
                                    <p:animClr clrSpc="hsl" dir="cw">
                                      <p:cBhvr>
                                        <p:cTn id="68" dur="500" fill="hold"/>
                                        <p:tgtEl>
                                          <p:spTgt spid="11"/>
                                        </p:tgtEl>
                                        <p:attrNameLst>
                                          <p:attrName>fillcolor</p:attrName>
                                        </p:attrNameLst>
                                      </p:cBhvr>
                                      <p:by>
                                        <p:hsl h="0" s="-70588" l="0"/>
                                      </p:by>
                                    </p:animClr>
                                    <p:animClr clrSpc="hsl" dir="cw">
                                      <p:cBhvr>
                                        <p:cTn id="69" dur="500" fill="hold"/>
                                        <p:tgtEl>
                                          <p:spTgt spid="11"/>
                                        </p:tgtEl>
                                        <p:attrNameLst>
                                          <p:attrName>stroke.color</p:attrName>
                                        </p:attrNameLst>
                                      </p:cBhvr>
                                      <p:by>
                                        <p:hsl h="0" s="-70588" l="0"/>
                                      </p:by>
                                    </p:animClr>
                                    <p:set>
                                      <p:cBhvr>
                                        <p:cTn id="70" dur="500" fill="hold"/>
                                        <p:tgtEl>
                                          <p:spTgt spid="11"/>
                                        </p:tgtEl>
                                        <p:attrNameLst>
                                          <p:attrName>fill.type</p:attrName>
                                        </p:attrNameLst>
                                      </p:cBhvr>
                                      <p:to>
                                        <p:strVal val="solid"/>
                                      </p:to>
                                    </p:set>
                                  </p:childTnLst>
                                </p:cTn>
                              </p:par>
                              <p:par>
                                <p:cTn id="71" presetID="25" presetClass="emph" presetSubtype="0" fill="hold" grpId="0" nodeType="withEffect">
                                  <p:stCondLst>
                                    <p:cond delay="0"/>
                                  </p:stCondLst>
                                  <p:childTnLst>
                                    <p:animClr clrSpc="hsl" dir="cw">
                                      <p:cBhvr override="childStyle">
                                        <p:cTn id="72" dur="500" fill="hold"/>
                                        <p:tgtEl>
                                          <p:spTgt spid="13"/>
                                        </p:tgtEl>
                                        <p:attrNameLst>
                                          <p:attrName>style.color</p:attrName>
                                        </p:attrNameLst>
                                      </p:cBhvr>
                                      <p:by>
                                        <p:hsl h="0" s="-70588" l="0"/>
                                      </p:by>
                                    </p:animClr>
                                    <p:animClr clrSpc="hsl" dir="cw">
                                      <p:cBhvr>
                                        <p:cTn id="73" dur="500" fill="hold"/>
                                        <p:tgtEl>
                                          <p:spTgt spid="13"/>
                                        </p:tgtEl>
                                        <p:attrNameLst>
                                          <p:attrName>fillcolor</p:attrName>
                                        </p:attrNameLst>
                                      </p:cBhvr>
                                      <p:by>
                                        <p:hsl h="0" s="-70588" l="0"/>
                                      </p:by>
                                    </p:animClr>
                                    <p:animClr clrSpc="hsl" dir="cw">
                                      <p:cBhvr>
                                        <p:cTn id="74" dur="500" fill="hold"/>
                                        <p:tgtEl>
                                          <p:spTgt spid="13"/>
                                        </p:tgtEl>
                                        <p:attrNameLst>
                                          <p:attrName>stroke.color</p:attrName>
                                        </p:attrNameLst>
                                      </p:cBhvr>
                                      <p:by>
                                        <p:hsl h="0" s="-70588" l="0"/>
                                      </p:by>
                                    </p:animClr>
                                    <p:set>
                                      <p:cBhvr>
                                        <p:cTn id="75"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P spid="13" grpId="1" animBg="1"/>
      <p:bldP spid="14" grpId="0" animBg="1"/>
      <p:bldP spid="14" grpId="1" animBg="1"/>
      <p:bldP spid="15" grpId="0"/>
      <p:bldP spid="20" grpId="0"/>
      <p:bldP spid="20" grpId="1"/>
      <p:bldP spid="21" grpId="0"/>
      <p:bldP spid="21" grpId="1"/>
      <p:bldP spid="22" grpId="0"/>
      <p:bldP spid="22" grpId="1"/>
    </p:bldLst>
  </p:timing>
</p:sld>
</file>

<file path=ppt/theme/theme1.xml><?xml version="1.0" encoding="utf-8"?>
<a:theme xmlns:a="http://schemas.openxmlformats.org/drawingml/2006/main" name="Level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2628</TotalTime>
  <Words>975</Words>
  <Application>Microsoft Macintosh PowerPoint</Application>
  <PresentationFormat>Widescreen</PresentationFormat>
  <Paragraphs>212</Paragraphs>
  <Slides>20</Slides>
  <Notes>17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20</vt:i4>
      </vt:variant>
    </vt:vector>
  </HeadingPairs>
  <TitlesOfParts>
    <vt:vector size="33" baseType="lpstr">
      <vt:lpstr>Arial</vt:lpstr>
      <vt:lpstr>Calibri</vt:lpstr>
      <vt:lpstr>DINPro</vt:lpstr>
      <vt:lpstr>DINPro</vt:lpstr>
      <vt:lpstr>DINPro-CondBold</vt:lpstr>
      <vt:lpstr>Merriweather</vt:lpstr>
      <vt:lpstr>Roboto</vt:lpstr>
      <vt:lpstr>Shadows Into Light</vt:lpstr>
      <vt:lpstr>Level 1</vt:lpstr>
      <vt:lpstr>Level 2</vt:lpstr>
      <vt:lpstr>LEvel 3</vt:lpstr>
      <vt:lpstr>LEvel 4</vt:lpstr>
      <vt:lpstr>LEvel 5</vt:lpstr>
      <vt:lpstr>PUBLIC DOMAIN</vt:lpstr>
      <vt:lpstr>LEARNING OBJECTIVES</vt:lpstr>
      <vt:lpstr>PUBLIC DOMAIN AND COPYRIGHT</vt:lpstr>
      <vt:lpstr>WORKS NOT ELIGIBLE FOR COPYRIGHT PROTECTION</vt:lpstr>
      <vt:lpstr>WORKS NOT ELIGIBLE FOR COPYRIGHT PROTECTION</vt:lpstr>
      <vt:lpstr>WORKS FOR WHICH COPYRIGHT HAS EXPIRED</vt:lpstr>
      <vt:lpstr>WORKS FOR WHICH COPYRIGHT HAS EXPIRED</vt:lpstr>
      <vt:lpstr>MATERIAL FOR WHICH COPYRIGHT HAS EXPIRED</vt:lpstr>
      <vt:lpstr>MATERIAL FOR WHICH COPYRIGHT PROTECTION HAS BEEN WAIVED</vt:lpstr>
      <vt:lpstr>MATERIAL FOR WHICH COPYRIGHT PROTECTION HAS BEEN WAIVED</vt:lpstr>
      <vt:lpstr>MATERIAL FOR WHICH COPYRIGHT PROTECTION HAS BEEN WAIVED</vt:lpstr>
      <vt:lpstr>IDENTIFYING PUBLIC DOMAIN WORKS</vt:lpstr>
      <vt:lpstr>LEARNING OBJECTIVES</vt:lpstr>
      <vt:lpstr>TEST QUESTIONS AND ANSWERS</vt:lpstr>
      <vt:lpstr>TEST QUESTIONS AND ANSWERS</vt:lpstr>
      <vt:lpstr>REFERENCES AND RESOURCES</vt:lpstr>
      <vt:lpstr>IMAGE AND SOUND REFERENCES</vt:lpstr>
      <vt:lpstr>LICENSING AND ATTRIBUTION</vt:lpstr>
      <vt:lpstr>CONTRIBUTORS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Sou</dc:creator>
  <cp:lastModifiedBy>Microsoft Office User</cp:lastModifiedBy>
  <cp:revision>85</cp:revision>
  <dcterms:created xsi:type="dcterms:W3CDTF">2018-01-12T19:27:15Z</dcterms:created>
  <dcterms:modified xsi:type="dcterms:W3CDTF">2019-01-14T18:58:24Z</dcterms:modified>
</cp:coreProperties>
</file>