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28"/>
  </p:notesMasterIdLst>
  <p:sldIdLst>
    <p:sldId id="260" r:id="rId6"/>
    <p:sldId id="261" r:id="rId7"/>
    <p:sldId id="262" r:id="rId8"/>
    <p:sldId id="264" r:id="rId9"/>
    <p:sldId id="265" r:id="rId10"/>
    <p:sldId id="266" r:id="rId11"/>
    <p:sldId id="286" r:id="rId12"/>
    <p:sldId id="267" r:id="rId13"/>
    <p:sldId id="268" r:id="rId14"/>
    <p:sldId id="271" r:id="rId15"/>
    <p:sldId id="272" r:id="rId16"/>
    <p:sldId id="285" r:id="rId17"/>
    <p:sldId id="269" r:id="rId18"/>
    <p:sldId id="270" r:id="rId19"/>
    <p:sldId id="289" r:id="rId20"/>
    <p:sldId id="288" r:id="rId21"/>
    <p:sldId id="281" r:id="rId22"/>
    <p:sldId id="274" r:id="rId23"/>
    <p:sldId id="287" r:id="rId24"/>
    <p:sldId id="282" r:id="rId25"/>
    <p:sldId id="283" r:id="rId26"/>
    <p:sldId id="28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263F"/>
    <a:srgbClr val="CB534C"/>
    <a:srgbClr val="004950"/>
    <a:srgbClr val="879F3D"/>
    <a:srgbClr val="F7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7"/>
    <p:restoredTop sz="78895" autoAdjust="0"/>
  </p:normalViewPr>
  <p:slideViewPr>
    <p:cSldViewPr snapToGrid="0" snapToObjects="1">
      <p:cViewPr varScale="1">
        <p:scale>
          <a:sx n="96" d="100"/>
          <a:sy n="96" d="100"/>
        </p:scale>
        <p:origin x="880"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1. Hello and welcome to the University of Alberta’s Opening Up Copyright Instructional Module on how copyright relates to Other Types of Intellectual Property</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626591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9. The interaction between copyright and industrial design is covered in s. 64 of the Copyright Act, which may be the most poorly-written section of the entire act.  In short, when a creative object is manufactured in quantities of 50 copies or more, one should consider whether industrial design protections are indicated. </a:t>
            </a:r>
            <a:endParaRPr lang="en-CA" b="0" dirty="0">
              <a:effectLst/>
            </a:endParaRPr>
          </a:p>
          <a:p>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306060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10. In the Canadian context, copyright issues sometimes overlap with patent, trademark, and industrial design concerns. In other jurisdictions, there might be more IP overlap to consider</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225922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CA" sz="1200" b="0" i="0" u="none" strike="noStrike" kern="1200" dirty="0">
                <a:solidFill>
                  <a:schemeClr val="tx1"/>
                </a:solidFill>
                <a:effectLst/>
                <a:latin typeface="+mn-lt"/>
                <a:ea typeface="+mn-ea"/>
                <a:cs typeface="+mn-cs"/>
              </a:rPr>
              <a:t>Over the past century, several new forms of IP protection have come into being in certain jurisdictions, covering a range of intellectual works. These new forms of IP are often called </a:t>
            </a:r>
            <a:r>
              <a:rPr lang="en-CA" sz="1200" b="0" i="1" u="none" strike="noStrike" kern="1200" dirty="0">
                <a:solidFill>
                  <a:schemeClr val="tx1"/>
                </a:solidFill>
                <a:effectLst/>
                <a:latin typeface="+mn-lt"/>
                <a:ea typeface="+mn-ea"/>
                <a:cs typeface="+mn-cs"/>
              </a:rPr>
              <a:t>sui generis </a:t>
            </a:r>
            <a:r>
              <a:rPr lang="en-CA" sz="1200" b="0" i="0" u="none" strike="noStrike" kern="1200" dirty="0">
                <a:solidFill>
                  <a:schemeClr val="tx1"/>
                </a:solidFill>
                <a:effectLst/>
                <a:latin typeface="+mn-lt"/>
                <a:ea typeface="+mn-ea"/>
                <a:cs typeface="+mn-cs"/>
              </a:rPr>
              <a:t>forms of protection.  Some of these newer forms of IP have broader international adoption, while other new IP mechanisms are more regional in the scope of their protection. </a:t>
            </a:r>
          </a:p>
          <a:p>
            <a:pPr rtl="0" fontAlgn="base"/>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 For example, in the European Union sui generis protection for databases was included in the 1996 Database Directive.  This differs from the Canadian context where the arrangement of data may be protected by copyright, but the underlying data is not.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rtl="0" fontAlgn="base"/>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2301249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11. Finally, there are several other forms of IP that exist that don’t have much of a relation to copyright.  These include the protection of: plant breeders rights for new species and varieties of plants, semiconductor layouts, domain names, ship hull designs, and even the Olympic Rings, which are protected by their own international treaty.</a:t>
            </a:r>
          </a:p>
          <a:p>
            <a:pPr rtl="0"/>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319316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12. You should now be able to:</a:t>
            </a:r>
            <a:endParaRPr lang="en-CA" b="0" dirty="0">
              <a:effectLst/>
            </a:endParaRPr>
          </a:p>
          <a:p>
            <a:pPr rtl="0" fontAlgn="base"/>
            <a:r>
              <a:rPr lang="en-CA" sz="1200" b="0" i="0" u="none" strike="noStrike" kern="1200" dirty="0">
                <a:solidFill>
                  <a:schemeClr val="tx1"/>
                </a:solidFill>
                <a:effectLst/>
                <a:latin typeface="+mn-lt"/>
                <a:ea typeface="+mn-ea"/>
                <a:cs typeface="+mn-cs"/>
              </a:rPr>
              <a:t>Understand the relationship between copyright and other Intellectual Property.</a:t>
            </a:r>
          </a:p>
          <a:p>
            <a:pPr rtl="0" fontAlgn="base"/>
            <a:r>
              <a:rPr lang="en-CA" sz="1200" b="0" i="0" u="none" strike="noStrike" kern="1200" dirty="0">
                <a:solidFill>
                  <a:schemeClr val="tx1"/>
                </a:solidFill>
                <a:effectLst/>
                <a:latin typeface="+mn-lt"/>
                <a:ea typeface="+mn-ea"/>
                <a:cs typeface="+mn-cs"/>
              </a:rPr>
              <a:t>Identify where a copyright issue or concern may also involve trademark, patent or industrial design issues</a:t>
            </a:r>
          </a:p>
          <a:p>
            <a:pPr rtl="0" fontAlgn="base"/>
            <a:r>
              <a:rPr lang="en-CA" sz="1200" b="0" i="0" u="none" strike="noStrike" kern="1200" dirty="0">
                <a:solidFill>
                  <a:schemeClr val="tx1"/>
                </a:solidFill>
                <a:effectLst/>
                <a:latin typeface="+mn-lt"/>
                <a:ea typeface="+mn-ea"/>
                <a:cs typeface="+mn-cs"/>
              </a:rPr>
              <a:t>List the types of Intellectual Property protection in Canada</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336191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14. You should now be able to: [learning objectives</a:t>
            </a:r>
            <a:r>
              <a:rPr lang="en-CA"/>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60275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120350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2. Did you know that copyright is only one type of intellectual property, and that there are about a dozen other forms of intellectual property protection?  Often intellectual property (or IP) issues are discrete and deal with just a single category of IP. However, in some instances the lines can be blurred and what we might consider to be a copyright issue may also be a trademark, patent or industrial design issue.</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340238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3. Copyright and patent tend to be the two best known forms of IP. Traditionally copyright has protected creative works - first written materials, and then other forms of creative expression like sound recordings, films and even software.  Patents protect inventive works such as building a better mousetrap. Patents can also be issued for new chemical compositions, machines or processes for developing new and better products, or improvements to any of these. Compared to copyright, patents have shorter terms of protection, fewer exceptions for unauthorized use and are granted by a national patent office, whereas copyright protection is automatic.  Patents are the oldest modern form in intellectual property with the first patent statute being passed by the city state of Venice in 1474.</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3021461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4. While copyright and patents may seem distinct, there are circumstances where the question “is this a copyright or a patent issue” can be unclear.  For example, the creation of software code can generate both patent and copyright issues. While code is considered a literary work and protected by copyright, it is also possible to patent business methods that are embodied in computer programs.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76684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5. A good example of the overlap between patent and copyright is Amazon’s “1-Click” checkout method, where your payment method and shipping address are loaded with a single click, based on your account.   The underlying software that executes the 1-Click purchase is protected by copyright, but Amazon has also patented (contentiously in both Canada and the US) the business process of ‘1-Click’ purchasing.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415526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6. Amazon’s “1-Click” also illustrates copyright’s relation to another type of intellectual property protection: trademarks.  While copyright protection will generally not apply to a name, a name can be protected as a trademark. Trademarks can protect a combination of words, sounds or designs used to distinguish goods and services from others in a market.  In the case of “1-Click” it is the specific combination of one using the numeral combined with the word ‘click’ that is covered by the trademark. Trademark protection helps ensure that brands can protect themselves against counterfeiting and sabotage from rivals.  </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47675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For example, Pepsi can’t put some noxious chemical solution in a can and market it as Coca-Cola because it would be infringing on Coke’s trademark, and likely a few other laws. Similarly, you can’t start your own beverage company and market your drinks as Coke/Pepsi just to increase sales.</a:t>
            </a:r>
            <a:endParaRPr lang="en-CA"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321826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7.  As you can tell from these examples, trademark protection is primarily about protecting reputation, whereas patents and copyright are primarily about providing creators or inventors with an incentive for distributing their works. These different justifications for IP protection help distinguish between trademarks on one hand and patents and copyrights on the other.</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204121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8. In some cases, copyright issues may also intersect with industrial design. Industrial design protection is a long established form of IP.  Industrial designs are similar to patents in that they require registration but rather than protecting inventiveness of a product or process they protect the visual features of shape, configuration, pattern or ornament or any combination of these applied to a finished product.  Historically, industrial designs have been viewed as the poor cousin of the IP family and have generally attracted less attention than patents, copyrights and trademarks.</a:t>
            </a:r>
            <a:endParaRPr lang="en-CA" b="0" dirty="0">
              <a:effectLst/>
            </a:endParaRPr>
          </a:p>
          <a:p>
            <a:pPr rtl="0"/>
            <a:br>
              <a:rPr lang="en-CA" b="0" dirty="0">
                <a:effectLst/>
              </a:rPr>
            </a:b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2533558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DINPro-CondBold"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3</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004950"/>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95263F"/>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DINPro-CondBold"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2</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CB534C"/>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DINPro-CondBold"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3</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F7CA00"/>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DINPro-CondBold"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4</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879F3D"/>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DINPro-CondBold"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aseline="0">
                <a:solidFill>
                  <a:schemeClr val="bg2">
                    <a:lumMod val="50000"/>
                  </a:schemeClr>
                </a:solidFill>
                <a:latin typeface="DIN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10.xml"/><Relationship Id="rId7"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1.xml"/><Relationship Id="rId7"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2.xml"/><Relationship Id="rId7"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notesSlide" Target="../notesSlides/notesSlide13.xml"/><Relationship Id="rId7" Type="http://schemas.openxmlformats.org/officeDocument/2006/relationships/image" Target="../media/image51.jp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50.jpg"/><Relationship Id="rId5" Type="http://schemas.openxmlformats.org/officeDocument/2006/relationships/image" Target="../media/image49.png"/><Relationship Id="rId10" Type="http://schemas.microsoft.com/office/2007/relationships/hdphoto" Target="../media/hdphoto1.wdp"/><Relationship Id="rId4" Type="http://schemas.openxmlformats.org/officeDocument/2006/relationships/image" Target="../media/image48.jp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hyperlink" Target="https://thenounproject.com/icon/104731" TargetMode="External"/><Relationship Id="rId13" Type="http://schemas.openxmlformats.org/officeDocument/2006/relationships/hyperlink" Target="https://commons.wikimedia.org/wiki/File:WHMIS_Class_D-1.svg" TargetMode="External"/><Relationship Id="rId3" Type="http://schemas.openxmlformats.org/officeDocument/2006/relationships/hyperlink" Target="https://thenounproject.com/icon/1862149/" TargetMode="External"/><Relationship Id="rId7" Type="http://schemas.openxmlformats.org/officeDocument/2006/relationships/hyperlink" Target="https://thenounproject.com/icon/153422/" TargetMode="External"/><Relationship Id="rId12" Type="http://schemas.openxmlformats.org/officeDocument/2006/relationships/hyperlink" Target="https://thenounproject.com/term/process/1057868"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thenounproject.com/icon/209186/" TargetMode="External"/><Relationship Id="rId11" Type="http://schemas.openxmlformats.org/officeDocument/2006/relationships/hyperlink" Target="https://thenounproject.com/icon/1783833/" TargetMode="External"/><Relationship Id="rId5" Type="http://schemas.openxmlformats.org/officeDocument/2006/relationships/hyperlink" Target="https://thenounproject.com/icon/1113096/" TargetMode="External"/><Relationship Id="rId15" Type="http://schemas.openxmlformats.org/officeDocument/2006/relationships/hyperlink" Target="https://thenounproject.com/icon/715021" TargetMode="External"/><Relationship Id="rId10" Type="http://schemas.openxmlformats.org/officeDocument/2006/relationships/hyperlink" Target="https://thenounproject.com/icon/1094252/" TargetMode="External"/><Relationship Id="rId4" Type="http://schemas.openxmlformats.org/officeDocument/2006/relationships/hyperlink" Target="https://thenounproject.com/icon/1306170/" TargetMode="External"/><Relationship Id="rId9" Type="http://schemas.openxmlformats.org/officeDocument/2006/relationships/hyperlink" Target="https://thenounproject.com/icon/1787402/" TargetMode="External"/><Relationship Id="rId14" Type="http://schemas.openxmlformats.org/officeDocument/2006/relationships/hyperlink" Target="https://thenounproject.com/icon/637525"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Flag_of_Europe" TargetMode="External"/><Relationship Id="rId13" Type="http://schemas.openxmlformats.org/officeDocument/2006/relationships/hyperlink" Target="https://pixabay.com/en/blue-colors-competition-event-five-81847/" TargetMode="External"/><Relationship Id="rId3" Type="http://schemas.openxmlformats.org/officeDocument/2006/relationships/hyperlink" Target="https://thenounproject.com/icon/744495" TargetMode="External"/><Relationship Id="rId7" Type="http://schemas.openxmlformats.org/officeDocument/2006/relationships/hyperlink" Target="https://pixabay.com/en/motor-scooter-vespa-jewel-3655011/" TargetMode="External"/><Relationship Id="rId12" Type="http://schemas.openxmlformats.org/officeDocument/2006/relationships/hyperlink" Target="https://pixabay.com/en/rose-crown-princess-margareta-818723/" TargetMode="External"/><Relationship Id="rId2" Type="http://schemas.openxmlformats.org/officeDocument/2006/relationships/hyperlink" Target="https://thenounproject.com/icon/1005005" TargetMode="External"/><Relationship Id="rId1" Type="http://schemas.openxmlformats.org/officeDocument/2006/relationships/slideLayout" Target="../slideLayouts/slideLayout6.xml"/><Relationship Id="rId6" Type="http://schemas.openxmlformats.org/officeDocument/2006/relationships/hyperlink" Target="https://www.flickr.com/photos/27128268@N00/7028427889/" TargetMode="External"/><Relationship Id="rId11" Type="http://schemas.openxmlformats.org/officeDocument/2006/relationships/hyperlink" Target="https://commons.wikimedia.org/wiki/File:1771_Bonne_Map_of_Brie_and_Champagne,_France_-_Geographicus_-_Champagne-bonne-1771.jpg" TargetMode="External"/><Relationship Id="rId5" Type="http://schemas.openxmlformats.org/officeDocument/2006/relationships/hyperlink" Target="https://thenounproject.com/term/copyright/793324" TargetMode="External"/><Relationship Id="rId10" Type="http://schemas.openxmlformats.org/officeDocument/2006/relationships/hyperlink" Target="https://pixabay.com/en/champagne-bottle-of-champagne-glass-1814988/" TargetMode="External"/><Relationship Id="rId4" Type="http://schemas.openxmlformats.org/officeDocument/2006/relationships/hyperlink" Target="https://thenounproject.com/icon/4467" TargetMode="External"/><Relationship Id="rId9" Type="http://schemas.openxmlformats.org/officeDocument/2006/relationships/hyperlink" Target="https://www.flickr.com/photos/145201475@N08/28347194379"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Commons:Free_media_resources/Photography" TargetMode="External"/><Relationship Id="rId2" Type="http://schemas.openxmlformats.org/officeDocument/2006/relationships/hyperlink" Target="https://www.ualberta.ca/copyright/resources/opening-up-copyright-instructional-modules" TargetMode="External"/><Relationship Id="rId1" Type="http://schemas.openxmlformats.org/officeDocument/2006/relationships/slideLayout" Target="../slideLayouts/slideLayout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notesSlide" Target="../notesSlides/notesSlide4.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21.svg"/><Relationship Id="rId10" Type="http://schemas.openxmlformats.org/officeDocument/2006/relationships/image" Target="../media/image25.svg"/><Relationship Id="rId4" Type="http://schemas.openxmlformats.org/officeDocument/2006/relationships/image" Target="../media/image20.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Other Types of IP</a:t>
            </a:r>
          </a:p>
        </p:txBody>
      </p:sp>
      <p:sp>
        <p:nvSpPr>
          <p:cNvPr id="3" name="Subtitle 2"/>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Opening Up Copyright Instructional Module</a:t>
            </a:r>
          </a:p>
          <a:p>
            <a:endParaRPr lang="en-US" dirty="0"/>
          </a:p>
        </p:txBody>
      </p:sp>
      <p:pic>
        <p:nvPicPr>
          <p:cNvPr id="4" name="Picture 3">
            <a:extLst>
              <a:ext uri="{FF2B5EF4-FFF2-40B4-BE49-F238E27FC236}">
                <a16:creationId xmlns:a16="http://schemas.microsoft.com/office/drawing/2014/main" id="{0BAD44AA-ED44-4853-A573-EF6791481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696" y="4429919"/>
            <a:ext cx="2721567" cy="63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s://licensebuttons.net/l/by/3.0/88x31.png">
            <a:extLst>
              <a:ext uri="{FF2B5EF4-FFF2-40B4-BE49-F238E27FC236}">
                <a16:creationId xmlns:a16="http://schemas.microsoft.com/office/drawing/2014/main" id="{7A96A0B5-DC97-42F4-B038-27A899E16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9000" y="5875260"/>
            <a:ext cx="1260000" cy="443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11859C-3071-4052-B63E-8F19EB890A55}"/>
              </a:ext>
            </a:extLst>
          </p:cNvPr>
          <p:cNvSpPr txBox="1"/>
          <p:nvPr/>
        </p:nvSpPr>
        <p:spPr>
          <a:xfrm>
            <a:off x="10078680" y="6319124"/>
            <a:ext cx="1940640" cy="369332"/>
          </a:xfrm>
          <a:prstGeom prst="rect">
            <a:avLst/>
          </a:prstGeom>
          <a:noFill/>
        </p:spPr>
        <p:txBody>
          <a:bodyPr wrap="square" rtlCol="0">
            <a:spAutoFit/>
          </a:bodyPr>
          <a:lstStyle/>
          <a:p>
            <a:r>
              <a:rPr lang="en-CA" dirty="0">
                <a:solidFill>
                  <a:schemeClr val="bg2">
                    <a:lumMod val="50000"/>
                  </a:schemeClr>
                </a:solidFill>
                <a:latin typeface="Arial" panose="020B0604020202020204" pitchFamily="34" charset="0"/>
                <a:cs typeface="Arial" panose="020B0604020202020204" pitchFamily="34" charset="0"/>
              </a:rPr>
              <a:t>December 2018</a:t>
            </a:r>
          </a:p>
        </p:txBody>
      </p:sp>
    </p:spTree>
    <p:extLst>
      <p:ext uri="{BB962C8B-B14F-4D97-AF65-F5344CB8AC3E}">
        <p14:creationId xmlns:p14="http://schemas.microsoft.com/office/powerpoint/2010/main" val="175779771"/>
      </p:ext>
    </p:extLst>
  </p:cSld>
  <p:clrMapOvr>
    <a:masterClrMapping/>
  </p:clrMapOvr>
  <mc:AlternateContent xmlns:mc="http://schemas.openxmlformats.org/markup-compatibility/2006" xmlns:p14="http://schemas.microsoft.com/office/powerpoint/2010/main">
    <mc:Choice Requires="p14">
      <p:transition spd="slow" p14:dur="2000" advTm="9635"/>
    </mc:Choice>
    <mc:Fallback xmlns="">
      <p:transition spd="slow" advTm="96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69F8E-907A-4C69-BA4E-D80547EB835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SECTION 64</a:t>
            </a:r>
          </a:p>
        </p:txBody>
      </p:sp>
      <p:pic>
        <p:nvPicPr>
          <p:cNvPr id="7" name="Content Placeholder 6">
            <a:extLst>
              <a:ext uri="{FF2B5EF4-FFF2-40B4-BE49-F238E27FC236}">
                <a16:creationId xmlns:a16="http://schemas.microsoft.com/office/drawing/2014/main" id="{508824F5-7E43-4E63-9470-5BE96ED06B78}"/>
              </a:ext>
            </a:extLst>
          </p:cNvPr>
          <p:cNvPicPr>
            <a:picLocks noGrp="1" noChangeAspect="1"/>
          </p:cNvPicPr>
          <p:nvPr>
            <p:ph sz="quarter" idx="14"/>
          </p:nvPr>
        </p:nvPicPr>
        <p:blipFill>
          <a:blip r:embed="rId4"/>
          <a:stretch>
            <a:fillRect/>
          </a:stretch>
        </p:blipFill>
        <p:spPr>
          <a:xfrm>
            <a:off x="4149138" y="1659231"/>
            <a:ext cx="6725068" cy="2202703"/>
          </a:xfrm>
        </p:spPr>
      </p:pic>
      <p:sp>
        <p:nvSpPr>
          <p:cNvPr id="8" name="TextBox 7">
            <a:extLst>
              <a:ext uri="{FF2B5EF4-FFF2-40B4-BE49-F238E27FC236}">
                <a16:creationId xmlns:a16="http://schemas.microsoft.com/office/drawing/2014/main" id="{9A5F26CB-CD3D-4E16-BA84-24FD82FF46D1}"/>
              </a:ext>
            </a:extLst>
          </p:cNvPr>
          <p:cNvSpPr txBox="1"/>
          <p:nvPr/>
        </p:nvSpPr>
        <p:spPr>
          <a:xfrm>
            <a:off x="4149138" y="5421554"/>
            <a:ext cx="6347012"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Quantities of 50 copies or more</a:t>
            </a:r>
          </a:p>
        </p:txBody>
      </p:sp>
      <p:grpSp>
        <p:nvGrpSpPr>
          <p:cNvPr id="5" name="Group 4">
            <a:extLst>
              <a:ext uri="{FF2B5EF4-FFF2-40B4-BE49-F238E27FC236}">
                <a16:creationId xmlns:a16="http://schemas.microsoft.com/office/drawing/2014/main" id="{86D12CEE-C2CC-4E0A-8BCF-6EE3D49A4CC0}"/>
              </a:ext>
            </a:extLst>
          </p:cNvPr>
          <p:cNvGrpSpPr/>
          <p:nvPr/>
        </p:nvGrpSpPr>
        <p:grpSpPr>
          <a:xfrm>
            <a:off x="351607" y="1534124"/>
            <a:ext cx="3462353" cy="3927730"/>
            <a:chOff x="493747" y="1394952"/>
            <a:chExt cx="3209925" cy="3860628"/>
          </a:xfrm>
        </p:grpSpPr>
        <p:pic>
          <p:nvPicPr>
            <p:cNvPr id="6" name="Picture 5" descr="Image result for canada coat of arm">
              <a:extLst>
                <a:ext uri="{FF2B5EF4-FFF2-40B4-BE49-F238E27FC236}">
                  <a16:creationId xmlns:a16="http://schemas.microsoft.com/office/drawing/2014/main" id="{56DF9FFE-3D9A-43A6-954B-3FECCD0BC3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603" y="1394952"/>
              <a:ext cx="1448680" cy="19453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A67647D-9A5A-410C-888B-AC2C563A7C4C}"/>
                </a:ext>
              </a:extLst>
            </p:cNvPr>
            <p:cNvPicPr>
              <a:picLocks noChangeAspect="1"/>
            </p:cNvPicPr>
            <p:nvPr/>
          </p:nvPicPr>
          <p:blipFill>
            <a:blip r:embed="rId6"/>
            <a:stretch>
              <a:fillRect/>
            </a:stretch>
          </p:blipFill>
          <p:spPr>
            <a:xfrm>
              <a:off x="1203993" y="3393076"/>
              <a:ext cx="1485900" cy="228600"/>
            </a:xfrm>
            <a:prstGeom prst="rect">
              <a:avLst/>
            </a:prstGeom>
          </p:spPr>
        </p:pic>
        <p:pic>
          <p:nvPicPr>
            <p:cNvPr id="10" name="Picture 9">
              <a:extLst>
                <a:ext uri="{FF2B5EF4-FFF2-40B4-BE49-F238E27FC236}">
                  <a16:creationId xmlns:a16="http://schemas.microsoft.com/office/drawing/2014/main" id="{06088DBA-998D-471C-8B30-94C9EEA800FE}"/>
                </a:ext>
              </a:extLst>
            </p:cNvPr>
            <p:cNvPicPr>
              <a:picLocks noChangeAspect="1"/>
            </p:cNvPicPr>
            <p:nvPr/>
          </p:nvPicPr>
          <p:blipFill>
            <a:blip r:embed="rId7"/>
            <a:stretch>
              <a:fillRect/>
            </a:stretch>
          </p:blipFill>
          <p:spPr>
            <a:xfrm>
              <a:off x="493747" y="3674430"/>
              <a:ext cx="3209925" cy="1581150"/>
            </a:xfrm>
            <a:prstGeom prst="rect">
              <a:avLst/>
            </a:prstGeom>
          </p:spPr>
        </p:pic>
      </p:grpSp>
      <p:pic>
        <p:nvPicPr>
          <p:cNvPr id="11" name="Picture 10">
            <a:extLst>
              <a:ext uri="{FF2B5EF4-FFF2-40B4-BE49-F238E27FC236}">
                <a16:creationId xmlns:a16="http://schemas.microsoft.com/office/drawing/2014/main" id="{9D8DB706-482C-4A93-AB44-8B06D5B5015B}"/>
              </a:ext>
            </a:extLst>
          </p:cNvPr>
          <p:cNvPicPr>
            <a:picLocks noChangeAspect="1"/>
          </p:cNvPicPr>
          <p:nvPr/>
        </p:nvPicPr>
        <p:blipFill>
          <a:blip r:embed="rId8"/>
          <a:stretch>
            <a:fillRect/>
          </a:stretch>
        </p:blipFill>
        <p:spPr>
          <a:xfrm>
            <a:off x="4204652" y="3969538"/>
            <a:ext cx="4842174" cy="895662"/>
          </a:xfrm>
          <a:prstGeom prst="rect">
            <a:avLst/>
          </a:prstGeom>
        </p:spPr>
      </p:pic>
      <p:sp useBgFill="1">
        <p:nvSpPr>
          <p:cNvPr id="12" name="TextBox 11">
            <a:extLst>
              <a:ext uri="{FF2B5EF4-FFF2-40B4-BE49-F238E27FC236}">
                <a16:creationId xmlns:a16="http://schemas.microsoft.com/office/drawing/2014/main" id="{23DF1D80-68C9-412A-9C27-B567876BE252}"/>
              </a:ext>
            </a:extLst>
          </p:cNvPr>
          <p:cNvSpPr txBox="1"/>
          <p:nvPr/>
        </p:nvSpPr>
        <p:spPr>
          <a:xfrm>
            <a:off x="4801810" y="2328243"/>
            <a:ext cx="3536830" cy="584775"/>
          </a:xfrm>
          <a:prstGeom prst="rect">
            <a:avLst/>
          </a:prstGeom>
        </p:spPr>
        <p:txBody>
          <a:bodyPr wrap="square" rtlCol="0">
            <a:spAutoFit/>
          </a:bodyPr>
          <a:lstStyle/>
          <a:p>
            <a:r>
              <a:rPr lang="en-CA" sz="3200" b="1" dirty="0">
                <a:latin typeface="Abadi" panose="020B0604020104020204" pitchFamily="34" charset="0"/>
                <a:cs typeface="Arial" panose="020B0604020202020204" pitchFamily="34" charset="0"/>
              </a:rPr>
              <a:t>…</a:t>
            </a:r>
          </a:p>
        </p:txBody>
      </p:sp>
      <p:sp>
        <p:nvSpPr>
          <p:cNvPr id="14" name="TextBox 13">
            <a:extLst>
              <a:ext uri="{FF2B5EF4-FFF2-40B4-BE49-F238E27FC236}">
                <a16:creationId xmlns:a16="http://schemas.microsoft.com/office/drawing/2014/main" id="{2CCAD6D0-EB40-48D4-BF9A-E764A9044834}"/>
              </a:ext>
            </a:extLst>
          </p:cNvPr>
          <p:cNvSpPr txBox="1"/>
          <p:nvPr/>
        </p:nvSpPr>
        <p:spPr>
          <a:xfrm>
            <a:off x="8744365" y="3215603"/>
            <a:ext cx="2309855" cy="646331"/>
          </a:xfrm>
          <a:prstGeom prst="rect">
            <a:avLst/>
          </a:prstGeom>
          <a:noFill/>
        </p:spPr>
        <p:txBody>
          <a:bodyPr wrap="square" rtlCol="0">
            <a:spAutoFit/>
          </a:bodyPr>
          <a:lstStyle/>
          <a:p>
            <a:r>
              <a:rPr lang="en-CA"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910276489"/>
      </p:ext>
    </p:extLst>
  </p:cSld>
  <p:clrMapOvr>
    <a:masterClrMapping/>
  </p:clrMapOvr>
  <mc:AlternateContent xmlns:mc="http://schemas.openxmlformats.org/markup-compatibility/2006" xmlns:p14="http://schemas.microsoft.com/office/powerpoint/2010/main">
    <mc:Choice Requires="p14">
      <p:transition spd="slow" p14:dur="2000" advTm="19904"/>
    </mc:Choice>
    <mc:Fallback xmlns="">
      <p:transition spd="slow" advTm="19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70"/>
                                  </p:iterate>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4CA4-86FC-48A2-B4E6-85AE3CEB7FF6}"/>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OVERLAP</a:t>
            </a:r>
          </a:p>
        </p:txBody>
      </p:sp>
      <p:pic>
        <p:nvPicPr>
          <p:cNvPr id="10" name="Content Placeholder 9">
            <a:extLst>
              <a:ext uri="{FF2B5EF4-FFF2-40B4-BE49-F238E27FC236}">
                <a16:creationId xmlns:a16="http://schemas.microsoft.com/office/drawing/2014/main" id="{FCE6E730-1B8E-4450-9CD0-A9028FE8C631}"/>
              </a:ext>
            </a:extLst>
          </p:cNvPr>
          <p:cNvPicPr>
            <a:picLocks noGrp="1" noChangeAspect="1"/>
          </p:cNvPicPr>
          <p:nvPr>
            <p:ph sz="quarter" idx="14"/>
          </p:nvPr>
        </p:nvPicPr>
        <p:blipFill rotWithShape="1">
          <a:blip r:embed="rId4"/>
          <a:srcRect b="14112"/>
          <a:stretch/>
        </p:blipFill>
        <p:spPr>
          <a:xfrm>
            <a:off x="5089884" y="4117442"/>
            <a:ext cx="3164921" cy="2718286"/>
          </a:xfrm>
        </p:spPr>
      </p:pic>
      <p:pic>
        <p:nvPicPr>
          <p:cNvPr id="6" name="Content Placeholder 7">
            <a:extLst>
              <a:ext uri="{FF2B5EF4-FFF2-40B4-BE49-F238E27FC236}">
                <a16:creationId xmlns:a16="http://schemas.microsoft.com/office/drawing/2014/main" id="{4E0BD383-27FA-4342-B66E-6244DAF835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55104" y="1494571"/>
            <a:ext cx="1458278" cy="1749933"/>
          </a:xfrm>
          <a:prstGeom prst="rect">
            <a:avLst/>
          </a:prstGeom>
        </p:spPr>
      </p:pic>
      <p:sp>
        <p:nvSpPr>
          <p:cNvPr id="7" name="TextBox 6">
            <a:extLst>
              <a:ext uri="{FF2B5EF4-FFF2-40B4-BE49-F238E27FC236}">
                <a16:creationId xmlns:a16="http://schemas.microsoft.com/office/drawing/2014/main" id="{D1232907-E2AF-4F04-8A82-8BC199011976}"/>
              </a:ext>
            </a:extLst>
          </p:cNvPr>
          <p:cNvSpPr txBox="1"/>
          <p:nvPr/>
        </p:nvSpPr>
        <p:spPr>
          <a:xfrm>
            <a:off x="3228262" y="2746791"/>
            <a:ext cx="2307805" cy="1092607"/>
          </a:xfrm>
          <a:prstGeom prst="rect">
            <a:avLst/>
          </a:prstGeom>
          <a:noFill/>
        </p:spPr>
        <p:txBody>
          <a:bodyPr wrap="square" rtlCol="0">
            <a:spAutoFit/>
          </a:bodyPr>
          <a:lstStyle/>
          <a:p>
            <a:r>
              <a:rPr lang="en-US" sz="6500" b="1" dirty="0"/>
              <a:t>TM</a:t>
            </a:r>
          </a:p>
        </p:txBody>
      </p:sp>
      <p:grpSp>
        <p:nvGrpSpPr>
          <p:cNvPr id="9" name="Group 8">
            <a:extLst>
              <a:ext uri="{FF2B5EF4-FFF2-40B4-BE49-F238E27FC236}">
                <a16:creationId xmlns:a16="http://schemas.microsoft.com/office/drawing/2014/main" id="{DC65FB1E-9DE0-4BFE-A1BA-A2E2EC2912F0}"/>
              </a:ext>
            </a:extLst>
          </p:cNvPr>
          <p:cNvGrpSpPr/>
          <p:nvPr/>
        </p:nvGrpSpPr>
        <p:grpSpPr>
          <a:xfrm>
            <a:off x="7808661" y="2019382"/>
            <a:ext cx="3756189" cy="3121811"/>
            <a:chOff x="8080690" y="1868094"/>
            <a:chExt cx="3756189" cy="3121811"/>
          </a:xfrm>
        </p:grpSpPr>
        <p:pic>
          <p:nvPicPr>
            <p:cNvPr id="11" name="Picture 10">
              <a:extLst>
                <a:ext uri="{FF2B5EF4-FFF2-40B4-BE49-F238E27FC236}">
                  <a16:creationId xmlns:a16="http://schemas.microsoft.com/office/drawing/2014/main" id="{7A270CA7-FD57-46A1-9F39-933906B71B70}"/>
                </a:ext>
              </a:extLst>
            </p:cNvPr>
            <p:cNvPicPr>
              <a:picLocks noChangeAspect="1"/>
            </p:cNvPicPr>
            <p:nvPr/>
          </p:nvPicPr>
          <p:blipFill rotWithShape="1">
            <a:blip r:embed="rId7"/>
            <a:srcRect b="16889"/>
            <a:stretch/>
          </p:blipFill>
          <p:spPr>
            <a:xfrm>
              <a:off x="8080690" y="1868094"/>
              <a:ext cx="3756189" cy="3121811"/>
            </a:xfrm>
            <a:prstGeom prst="rect">
              <a:avLst/>
            </a:prstGeom>
          </p:spPr>
        </p:pic>
        <p:sp>
          <p:nvSpPr>
            <p:cNvPr id="12" name="TextBox 11">
              <a:extLst>
                <a:ext uri="{FF2B5EF4-FFF2-40B4-BE49-F238E27FC236}">
                  <a16:creationId xmlns:a16="http://schemas.microsoft.com/office/drawing/2014/main" id="{69A763C6-8328-4F05-AFB9-8E9B0DF2FF2B}"/>
                </a:ext>
              </a:extLst>
            </p:cNvPr>
            <p:cNvSpPr txBox="1"/>
            <p:nvPr/>
          </p:nvSpPr>
          <p:spPr>
            <a:xfrm>
              <a:off x="9148409" y="2782669"/>
              <a:ext cx="2139351" cy="646331"/>
            </a:xfrm>
            <a:prstGeom prst="rect">
              <a:avLst/>
            </a:prstGeom>
            <a:noFill/>
          </p:spPr>
          <p:txBody>
            <a:bodyPr wrap="square" rtlCol="0">
              <a:spAutoFit/>
            </a:bodyPr>
            <a:lstStyle/>
            <a:p>
              <a:r>
                <a:rPr lang="en-CA" sz="3600" b="1" i="1" dirty="0">
                  <a:latin typeface="Arial" panose="020B0604020202020204" pitchFamily="34" charset="0"/>
                  <a:cs typeface="Arial" panose="020B0604020202020204" pitchFamily="34" charset="0"/>
                </a:rPr>
                <a:t>Patent</a:t>
              </a:r>
            </a:p>
          </p:txBody>
        </p:sp>
      </p:grpSp>
      <p:pic>
        <p:nvPicPr>
          <p:cNvPr id="13" name="Picture 12">
            <a:extLst>
              <a:ext uri="{FF2B5EF4-FFF2-40B4-BE49-F238E27FC236}">
                <a16:creationId xmlns:a16="http://schemas.microsoft.com/office/drawing/2014/main" id="{7AB3FB9A-FCBB-4965-8CE5-C4241F3AA6AD}"/>
              </a:ext>
            </a:extLst>
          </p:cNvPr>
          <p:cNvPicPr>
            <a:picLocks noChangeAspect="1"/>
          </p:cNvPicPr>
          <p:nvPr/>
        </p:nvPicPr>
        <p:blipFill rotWithShape="1">
          <a:blip r:embed="rId8"/>
          <a:srcRect t="5993" b="20000"/>
          <a:stretch/>
        </p:blipFill>
        <p:spPr>
          <a:xfrm>
            <a:off x="2557181" y="3381511"/>
            <a:ext cx="1797298" cy="1330130"/>
          </a:xfrm>
          <a:prstGeom prst="rect">
            <a:avLst/>
          </a:prstGeom>
        </p:spPr>
      </p:pic>
      <p:pic>
        <p:nvPicPr>
          <p:cNvPr id="14" name="Picture 13">
            <a:extLst>
              <a:ext uri="{FF2B5EF4-FFF2-40B4-BE49-F238E27FC236}">
                <a16:creationId xmlns:a16="http://schemas.microsoft.com/office/drawing/2014/main" id="{878C531C-7440-4484-A796-17AC5C3EFFE0}"/>
              </a:ext>
            </a:extLst>
          </p:cNvPr>
          <p:cNvPicPr>
            <a:picLocks noChangeAspect="1"/>
          </p:cNvPicPr>
          <p:nvPr/>
        </p:nvPicPr>
        <p:blipFill rotWithShape="1">
          <a:blip r:embed="rId8"/>
          <a:srcRect t="5993" b="20000"/>
          <a:stretch/>
        </p:blipFill>
        <p:spPr>
          <a:xfrm>
            <a:off x="5246883" y="2369537"/>
            <a:ext cx="1797298" cy="1330130"/>
          </a:xfrm>
          <a:prstGeom prst="rect">
            <a:avLst/>
          </a:prstGeom>
        </p:spPr>
      </p:pic>
      <p:pic>
        <p:nvPicPr>
          <p:cNvPr id="15" name="Picture 14">
            <a:extLst>
              <a:ext uri="{FF2B5EF4-FFF2-40B4-BE49-F238E27FC236}">
                <a16:creationId xmlns:a16="http://schemas.microsoft.com/office/drawing/2014/main" id="{2016AAAF-BECD-4473-A26E-11461D48E980}"/>
              </a:ext>
            </a:extLst>
          </p:cNvPr>
          <p:cNvPicPr>
            <a:picLocks noChangeAspect="1"/>
          </p:cNvPicPr>
          <p:nvPr/>
        </p:nvPicPr>
        <p:blipFill rotWithShape="1">
          <a:blip r:embed="rId8"/>
          <a:srcRect t="5993" b="20000"/>
          <a:stretch/>
        </p:blipFill>
        <p:spPr>
          <a:xfrm>
            <a:off x="9147209" y="3441465"/>
            <a:ext cx="1797298" cy="1330130"/>
          </a:xfrm>
          <a:prstGeom prst="rect">
            <a:avLst/>
          </a:prstGeom>
        </p:spPr>
      </p:pic>
      <p:pic>
        <p:nvPicPr>
          <p:cNvPr id="16" name="Picture 15">
            <a:extLst>
              <a:ext uri="{FF2B5EF4-FFF2-40B4-BE49-F238E27FC236}">
                <a16:creationId xmlns:a16="http://schemas.microsoft.com/office/drawing/2014/main" id="{D6FEEDE7-7B58-4827-968D-A488D04D4DBD}"/>
              </a:ext>
            </a:extLst>
          </p:cNvPr>
          <p:cNvPicPr>
            <a:picLocks noChangeAspect="1"/>
          </p:cNvPicPr>
          <p:nvPr/>
        </p:nvPicPr>
        <p:blipFill rotWithShape="1">
          <a:blip r:embed="rId9"/>
          <a:srcRect b="14615"/>
          <a:stretch/>
        </p:blipFill>
        <p:spPr>
          <a:xfrm>
            <a:off x="6251432" y="4452076"/>
            <a:ext cx="1946088" cy="1661675"/>
          </a:xfrm>
          <a:prstGeom prst="rect">
            <a:avLst/>
          </a:prstGeom>
        </p:spPr>
      </p:pic>
    </p:spTree>
    <p:custDataLst>
      <p:tags r:id="rId1"/>
    </p:custDataLst>
    <p:extLst>
      <p:ext uri="{BB962C8B-B14F-4D97-AF65-F5344CB8AC3E}">
        <p14:creationId xmlns:p14="http://schemas.microsoft.com/office/powerpoint/2010/main" val="1445514358"/>
      </p:ext>
    </p:extLst>
  </p:cSld>
  <p:clrMapOvr>
    <a:masterClrMapping/>
  </p:clrMapOvr>
  <mc:AlternateContent xmlns:mc="http://schemas.openxmlformats.org/markup-compatibility/2006" xmlns:p14="http://schemas.microsoft.com/office/powerpoint/2010/main">
    <mc:Choice Requires="p14">
      <p:transition spd="slow" p14:dur="2000" advTm="11955"/>
    </mc:Choice>
    <mc:Fallback xmlns="">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6" presetClass="emph" presetSubtype="0" fill="hold" grpId="1" nodeType="afterEffect">
                                  <p:stCondLst>
                                    <p:cond delay="0"/>
                                  </p:stCondLst>
                                  <p:childTnLst>
                                    <p:animScale>
                                      <p:cBhvr>
                                        <p:cTn id="22" dur="2000" fill="hold"/>
                                        <p:tgtEl>
                                          <p:spTgt spid="7"/>
                                        </p:tgtEl>
                                      </p:cBhvr>
                                      <p:by x="25000" y="25000"/>
                                    </p:animScale>
                                  </p:childTnLst>
                                </p:cTn>
                              </p:par>
                              <p:par>
                                <p:cTn id="23" presetID="6" presetClass="emph" presetSubtype="0" fill="hold" nodeType="withEffect">
                                  <p:stCondLst>
                                    <p:cond delay="0"/>
                                  </p:stCondLst>
                                  <p:childTnLst>
                                    <p:animScale>
                                      <p:cBhvr>
                                        <p:cTn id="24" dur="2000" fill="hold"/>
                                        <p:tgtEl>
                                          <p:spTgt spid="6"/>
                                        </p:tgtEl>
                                      </p:cBhvr>
                                      <p:by x="25000" y="25000"/>
                                    </p:animScale>
                                  </p:childTnLst>
                                </p:cTn>
                              </p:par>
                              <p:par>
                                <p:cTn id="25" presetID="6" presetClass="emph" presetSubtype="0" fill="hold" nodeType="withEffect">
                                  <p:stCondLst>
                                    <p:cond delay="0"/>
                                  </p:stCondLst>
                                  <p:childTnLst>
                                    <p:animScale>
                                      <p:cBhvr>
                                        <p:cTn id="26" dur="2000" fill="hold"/>
                                        <p:tgtEl>
                                          <p:spTgt spid="10"/>
                                        </p:tgtEl>
                                      </p:cBhvr>
                                      <p:by x="25000" y="25000"/>
                                    </p:animScale>
                                  </p:childTnLst>
                                </p:cTn>
                              </p:par>
                            </p:childTnLst>
                          </p:cTn>
                        </p:par>
                        <p:par>
                          <p:cTn id="27" fill="hold">
                            <p:stCondLst>
                              <p:cond delay="4000"/>
                            </p:stCondLst>
                            <p:childTnLst>
                              <p:par>
                                <p:cTn id="28" presetID="1"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4098-FEF0-48E6-8389-F7BEF1ABE148}"/>
              </a:ext>
            </a:extLst>
          </p:cNvPr>
          <p:cNvSpPr>
            <a:spLocks noGrp="1"/>
          </p:cNvSpPr>
          <p:nvPr>
            <p:ph type="title"/>
          </p:nvPr>
        </p:nvSpPr>
        <p:spPr/>
        <p:txBody>
          <a:bodyPr/>
          <a:lstStyle/>
          <a:p>
            <a:r>
              <a:rPr lang="en-CA" b="1" i="1" dirty="0">
                <a:latin typeface="Arial" panose="020B0604020202020204" pitchFamily="34" charset="0"/>
                <a:cs typeface="Arial" panose="020B0604020202020204" pitchFamily="34" charset="0"/>
              </a:rPr>
              <a:t>SUI GENERIS</a:t>
            </a:r>
          </a:p>
        </p:txBody>
      </p:sp>
      <p:pic>
        <p:nvPicPr>
          <p:cNvPr id="14" name="Content Placeholder 13">
            <a:extLst>
              <a:ext uri="{FF2B5EF4-FFF2-40B4-BE49-F238E27FC236}">
                <a16:creationId xmlns:a16="http://schemas.microsoft.com/office/drawing/2014/main" id="{946AEB4A-1DA1-419D-A6D4-493F060AB4ED}"/>
              </a:ext>
            </a:extLst>
          </p:cNvPr>
          <p:cNvPicPr>
            <a:picLocks noGrp="1" noChangeAspect="1"/>
          </p:cNvPicPr>
          <p:nvPr>
            <p:ph sz="quarter" idx="14"/>
          </p:nvPr>
        </p:nvPicPr>
        <p:blipFill>
          <a:blip r:embed="rId4"/>
          <a:stretch>
            <a:fillRect/>
          </a:stretch>
        </p:blipFill>
        <p:spPr>
          <a:xfrm>
            <a:off x="5130938" y="2763921"/>
            <a:ext cx="3763205" cy="2508806"/>
          </a:xfrm>
        </p:spPr>
      </p:pic>
      <p:sp>
        <p:nvSpPr>
          <p:cNvPr id="5" name="TextBox 4">
            <a:extLst>
              <a:ext uri="{FF2B5EF4-FFF2-40B4-BE49-F238E27FC236}">
                <a16:creationId xmlns:a16="http://schemas.microsoft.com/office/drawing/2014/main" id="{85296181-A633-4E24-983B-D6655127A32E}"/>
              </a:ext>
            </a:extLst>
          </p:cNvPr>
          <p:cNvSpPr txBox="1"/>
          <p:nvPr/>
        </p:nvSpPr>
        <p:spPr>
          <a:xfrm>
            <a:off x="5765509" y="1571535"/>
            <a:ext cx="2438400" cy="523220"/>
          </a:xfrm>
          <a:prstGeom prst="rect">
            <a:avLst/>
          </a:prstGeom>
          <a:noFill/>
        </p:spPr>
        <p:txBody>
          <a:bodyPr wrap="square" rtlCol="0">
            <a:spAutoFit/>
          </a:bodyPr>
          <a:lstStyle/>
          <a:p>
            <a:r>
              <a:rPr lang="en-CA" sz="2800" u="sng" dirty="0">
                <a:latin typeface="Arial" panose="020B0604020202020204" pitchFamily="34" charset="0"/>
                <a:cs typeface="Arial" panose="020B0604020202020204" pitchFamily="34" charset="0"/>
              </a:rPr>
              <a:t>19</a:t>
            </a:r>
            <a:r>
              <a:rPr lang="en-CA" sz="2800" u="sng" baseline="30000" dirty="0">
                <a:latin typeface="Arial" panose="020B0604020202020204" pitchFamily="34" charset="0"/>
                <a:cs typeface="Arial" panose="020B0604020202020204" pitchFamily="34" charset="0"/>
              </a:rPr>
              <a:t>th</a:t>
            </a:r>
            <a:r>
              <a:rPr lang="en-CA" sz="2800" u="sng" dirty="0">
                <a:latin typeface="Arial" panose="020B0604020202020204" pitchFamily="34" charset="0"/>
                <a:cs typeface="Arial" panose="020B0604020202020204" pitchFamily="34" charset="0"/>
              </a:rPr>
              <a:t> Century</a:t>
            </a:r>
          </a:p>
        </p:txBody>
      </p:sp>
      <p:sp>
        <p:nvSpPr>
          <p:cNvPr id="8" name="TextBox 7">
            <a:extLst>
              <a:ext uri="{FF2B5EF4-FFF2-40B4-BE49-F238E27FC236}">
                <a16:creationId xmlns:a16="http://schemas.microsoft.com/office/drawing/2014/main" id="{D3B00F67-56AE-46FF-BF60-11EE1228A483}"/>
              </a:ext>
            </a:extLst>
          </p:cNvPr>
          <p:cNvSpPr txBox="1"/>
          <p:nvPr/>
        </p:nvSpPr>
        <p:spPr>
          <a:xfrm>
            <a:off x="5286471" y="2217618"/>
            <a:ext cx="1462271" cy="1092607"/>
          </a:xfrm>
          <a:prstGeom prst="rect">
            <a:avLst/>
          </a:prstGeom>
          <a:noFill/>
        </p:spPr>
        <p:txBody>
          <a:bodyPr wrap="square" rtlCol="0">
            <a:spAutoFit/>
          </a:bodyPr>
          <a:lstStyle/>
          <a:p>
            <a:r>
              <a:rPr lang="en-US" sz="6500" b="1" dirty="0"/>
              <a:t>TM</a:t>
            </a:r>
          </a:p>
        </p:txBody>
      </p:sp>
      <p:pic>
        <p:nvPicPr>
          <p:cNvPr id="9" name="Content Placeholder 7">
            <a:extLst>
              <a:ext uri="{FF2B5EF4-FFF2-40B4-BE49-F238E27FC236}">
                <a16:creationId xmlns:a16="http://schemas.microsoft.com/office/drawing/2014/main" id="{953A56A9-B286-4ED3-A6E3-93AF3EEB08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0700" y="2455007"/>
            <a:ext cx="1001077" cy="1201292"/>
          </a:xfrm>
          <a:prstGeom prst="rect">
            <a:avLst/>
          </a:prstGeom>
        </p:spPr>
      </p:pic>
      <p:grpSp>
        <p:nvGrpSpPr>
          <p:cNvPr id="10" name="Group 9">
            <a:extLst>
              <a:ext uri="{FF2B5EF4-FFF2-40B4-BE49-F238E27FC236}">
                <a16:creationId xmlns:a16="http://schemas.microsoft.com/office/drawing/2014/main" id="{ACE17B1F-EED3-4D37-A288-06212EB37BFA}"/>
              </a:ext>
            </a:extLst>
          </p:cNvPr>
          <p:cNvGrpSpPr/>
          <p:nvPr/>
        </p:nvGrpSpPr>
        <p:grpSpPr>
          <a:xfrm>
            <a:off x="4386930" y="3415077"/>
            <a:ext cx="3418139" cy="2197211"/>
            <a:chOff x="8080690" y="1868094"/>
            <a:chExt cx="3756189" cy="3121811"/>
          </a:xfrm>
        </p:grpSpPr>
        <p:pic>
          <p:nvPicPr>
            <p:cNvPr id="11" name="Picture 10">
              <a:extLst>
                <a:ext uri="{FF2B5EF4-FFF2-40B4-BE49-F238E27FC236}">
                  <a16:creationId xmlns:a16="http://schemas.microsoft.com/office/drawing/2014/main" id="{52FD0D36-4467-4237-932E-EEB488EDB2B4}"/>
                </a:ext>
              </a:extLst>
            </p:cNvPr>
            <p:cNvPicPr>
              <a:picLocks noChangeAspect="1"/>
            </p:cNvPicPr>
            <p:nvPr/>
          </p:nvPicPr>
          <p:blipFill rotWithShape="1">
            <a:blip r:embed="rId7"/>
            <a:srcRect b="16889"/>
            <a:stretch/>
          </p:blipFill>
          <p:spPr>
            <a:xfrm>
              <a:off x="8080690" y="1868094"/>
              <a:ext cx="3756189" cy="3121811"/>
            </a:xfrm>
            <a:prstGeom prst="rect">
              <a:avLst/>
            </a:prstGeom>
          </p:spPr>
        </p:pic>
        <p:sp>
          <p:nvSpPr>
            <p:cNvPr id="12" name="TextBox 11">
              <a:extLst>
                <a:ext uri="{FF2B5EF4-FFF2-40B4-BE49-F238E27FC236}">
                  <a16:creationId xmlns:a16="http://schemas.microsoft.com/office/drawing/2014/main" id="{4F59B920-3C78-41DB-9471-8D1F4950A81C}"/>
                </a:ext>
              </a:extLst>
            </p:cNvPr>
            <p:cNvSpPr txBox="1"/>
            <p:nvPr/>
          </p:nvSpPr>
          <p:spPr>
            <a:xfrm>
              <a:off x="9148409" y="2782669"/>
              <a:ext cx="2139351" cy="646331"/>
            </a:xfrm>
            <a:prstGeom prst="rect">
              <a:avLst/>
            </a:prstGeom>
            <a:noFill/>
          </p:spPr>
          <p:txBody>
            <a:bodyPr wrap="square" rtlCol="0">
              <a:spAutoFit/>
            </a:bodyPr>
            <a:lstStyle/>
            <a:p>
              <a:r>
                <a:rPr lang="en-CA" sz="3600" b="1" i="1" dirty="0">
                  <a:latin typeface="Arial" panose="020B0604020202020204" pitchFamily="34" charset="0"/>
                  <a:cs typeface="Arial" panose="020B0604020202020204" pitchFamily="34" charset="0"/>
                </a:rPr>
                <a:t>Patent</a:t>
              </a:r>
            </a:p>
          </p:txBody>
        </p:sp>
      </p:grpSp>
      <p:pic>
        <p:nvPicPr>
          <p:cNvPr id="13" name="Content Placeholder 9">
            <a:extLst>
              <a:ext uri="{FF2B5EF4-FFF2-40B4-BE49-F238E27FC236}">
                <a16:creationId xmlns:a16="http://schemas.microsoft.com/office/drawing/2014/main" id="{728E8DE5-6794-460C-92ED-8A611476B497}"/>
              </a:ext>
            </a:extLst>
          </p:cNvPr>
          <p:cNvPicPr>
            <a:picLocks noChangeAspect="1"/>
          </p:cNvPicPr>
          <p:nvPr/>
        </p:nvPicPr>
        <p:blipFill rotWithShape="1">
          <a:blip r:embed="rId8"/>
          <a:srcRect b="14112"/>
          <a:stretch/>
        </p:blipFill>
        <p:spPr>
          <a:xfrm>
            <a:off x="7310812" y="4050744"/>
            <a:ext cx="2027631" cy="1741491"/>
          </a:xfrm>
          <a:prstGeom prst="rect">
            <a:avLst/>
          </a:prstGeom>
        </p:spPr>
      </p:pic>
    </p:spTree>
    <p:custDataLst>
      <p:tags r:id="rId1"/>
    </p:custDataLst>
    <p:extLst>
      <p:ext uri="{BB962C8B-B14F-4D97-AF65-F5344CB8AC3E}">
        <p14:creationId xmlns:p14="http://schemas.microsoft.com/office/powerpoint/2010/main" val="3054105941"/>
      </p:ext>
    </p:extLst>
  </p:cSld>
  <p:clrMapOvr>
    <a:masterClrMapping/>
  </p:clrMapOvr>
  <mc:AlternateContent xmlns:mc="http://schemas.openxmlformats.org/markup-compatibility/2006" xmlns:p14="http://schemas.microsoft.com/office/powerpoint/2010/main">
    <mc:Choice Requires="p14">
      <p:transition spd="slow" p14:dur="2000" advTm="34150"/>
    </mc:Choice>
    <mc:Fallback xmlns="">
      <p:transition spd="slow" advTm="341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9"/>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par>
                          <p:cTn id="36" fill="hold">
                            <p:stCondLst>
                              <p:cond delay="0"/>
                            </p:stCondLst>
                            <p:childTnLst>
                              <p:par>
                                <p:cTn id="37" presetID="10"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EC70A-1C7B-4A4B-AB78-9F02106404C8}"/>
              </a:ext>
            </a:extLst>
          </p:cNvPr>
          <p:cNvPicPr>
            <a:picLocks noChangeAspect="1"/>
          </p:cNvPicPr>
          <p:nvPr/>
        </p:nvPicPr>
        <p:blipFill>
          <a:blip r:embed="rId4"/>
          <a:stretch>
            <a:fillRect/>
          </a:stretch>
        </p:blipFill>
        <p:spPr>
          <a:xfrm>
            <a:off x="687842" y="1873480"/>
            <a:ext cx="2614946" cy="3565372"/>
          </a:xfrm>
          <a:prstGeom prst="rect">
            <a:avLst/>
          </a:prstGeom>
        </p:spPr>
      </p:pic>
      <p:sp>
        <p:nvSpPr>
          <p:cNvPr id="2" name="Title 1">
            <a:extLst>
              <a:ext uri="{FF2B5EF4-FFF2-40B4-BE49-F238E27FC236}">
                <a16:creationId xmlns:a16="http://schemas.microsoft.com/office/drawing/2014/main" id="{8858AA9E-7DAB-864C-9115-3FCAD029A587}"/>
              </a:ext>
            </a:extLst>
          </p:cNvPr>
          <p:cNvSpPr>
            <a:spLocks noGrp="1"/>
          </p:cNvSpPr>
          <p:nvPr>
            <p:ph type="title"/>
          </p:nvPr>
        </p:nvSpPr>
        <p:spPr/>
        <p:txBody>
          <a:bodyPr/>
          <a:lstStyle/>
          <a:p>
            <a:r>
              <a:rPr lang="en-US" b="1" i="1" dirty="0">
                <a:latin typeface="Arial" panose="020B0604020202020204" pitchFamily="34" charset="0"/>
                <a:cs typeface="Arial" panose="020B0604020202020204" pitchFamily="34" charset="0"/>
              </a:rPr>
              <a:t>SUI GENERIS</a:t>
            </a:r>
          </a:p>
        </p:txBody>
      </p:sp>
      <p:pic>
        <p:nvPicPr>
          <p:cNvPr id="12" name="Picture 11">
            <a:extLst>
              <a:ext uri="{FF2B5EF4-FFF2-40B4-BE49-F238E27FC236}">
                <a16:creationId xmlns:a16="http://schemas.microsoft.com/office/drawing/2014/main" id="{8AAB3F96-C3F8-164C-AFD9-7A422C30EACC}"/>
              </a:ext>
            </a:extLst>
          </p:cNvPr>
          <p:cNvPicPr>
            <a:picLocks noChangeAspect="1"/>
          </p:cNvPicPr>
          <p:nvPr/>
        </p:nvPicPr>
        <p:blipFill>
          <a:blip r:embed="rId5"/>
          <a:stretch>
            <a:fillRect/>
          </a:stretch>
        </p:blipFill>
        <p:spPr>
          <a:xfrm>
            <a:off x="1462115" y="2196588"/>
            <a:ext cx="877488" cy="2386369"/>
          </a:xfrm>
          <a:prstGeom prst="rect">
            <a:avLst/>
          </a:prstGeom>
        </p:spPr>
      </p:pic>
      <p:sp>
        <p:nvSpPr>
          <p:cNvPr id="13" name="TextBox 12">
            <a:extLst>
              <a:ext uri="{FF2B5EF4-FFF2-40B4-BE49-F238E27FC236}">
                <a16:creationId xmlns:a16="http://schemas.microsoft.com/office/drawing/2014/main" id="{AB0E2607-5EEB-F24B-BED0-984970FBA8A3}"/>
              </a:ext>
            </a:extLst>
          </p:cNvPr>
          <p:cNvSpPr txBox="1"/>
          <p:nvPr/>
        </p:nvSpPr>
        <p:spPr>
          <a:xfrm>
            <a:off x="283949" y="5455226"/>
            <a:ext cx="3422732" cy="461665"/>
          </a:xfrm>
          <a:prstGeom prst="rect">
            <a:avLst/>
          </a:prstGeom>
          <a:noFill/>
        </p:spPr>
        <p:txBody>
          <a:bodyPr wrap="non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Geographical indicators</a:t>
            </a:r>
          </a:p>
        </p:txBody>
      </p:sp>
      <p:pic>
        <p:nvPicPr>
          <p:cNvPr id="15" name="Picture 14">
            <a:extLst>
              <a:ext uri="{FF2B5EF4-FFF2-40B4-BE49-F238E27FC236}">
                <a16:creationId xmlns:a16="http://schemas.microsoft.com/office/drawing/2014/main" id="{6C65FCDB-5C40-E24A-A043-867E599B9401}"/>
              </a:ext>
            </a:extLst>
          </p:cNvPr>
          <p:cNvPicPr>
            <a:picLocks noChangeAspect="1"/>
          </p:cNvPicPr>
          <p:nvPr/>
        </p:nvPicPr>
        <p:blipFill>
          <a:blip r:embed="rId6"/>
          <a:stretch>
            <a:fillRect/>
          </a:stretch>
        </p:blipFill>
        <p:spPr>
          <a:xfrm>
            <a:off x="3797766" y="3975985"/>
            <a:ext cx="2104326" cy="1398500"/>
          </a:xfrm>
          <a:prstGeom prst="rect">
            <a:avLst/>
          </a:prstGeom>
        </p:spPr>
      </p:pic>
      <p:sp>
        <p:nvSpPr>
          <p:cNvPr id="16" name="TextBox 15">
            <a:extLst>
              <a:ext uri="{FF2B5EF4-FFF2-40B4-BE49-F238E27FC236}">
                <a16:creationId xmlns:a16="http://schemas.microsoft.com/office/drawing/2014/main" id="{2CCC30CA-AD2E-BA4A-843E-FAFD84DB0601}"/>
              </a:ext>
            </a:extLst>
          </p:cNvPr>
          <p:cNvSpPr txBox="1"/>
          <p:nvPr/>
        </p:nvSpPr>
        <p:spPr>
          <a:xfrm>
            <a:off x="3753426" y="5511548"/>
            <a:ext cx="2342574" cy="461665"/>
          </a:xfrm>
          <a:prstGeom prst="rect">
            <a:avLst/>
          </a:prstGeom>
          <a:noFill/>
        </p:spPr>
        <p:txBody>
          <a:bodyPr wrap="squar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Plant varieties</a:t>
            </a:r>
          </a:p>
        </p:txBody>
      </p:sp>
      <p:sp>
        <p:nvSpPr>
          <p:cNvPr id="24" name="TextBox 23">
            <a:extLst>
              <a:ext uri="{FF2B5EF4-FFF2-40B4-BE49-F238E27FC236}">
                <a16:creationId xmlns:a16="http://schemas.microsoft.com/office/drawing/2014/main" id="{FA230512-DD60-1047-85A7-ADF2FF728154}"/>
              </a:ext>
            </a:extLst>
          </p:cNvPr>
          <p:cNvSpPr txBox="1"/>
          <p:nvPr/>
        </p:nvSpPr>
        <p:spPr>
          <a:xfrm>
            <a:off x="6131819" y="3827731"/>
            <a:ext cx="3300904" cy="461665"/>
          </a:xfrm>
          <a:prstGeom prst="rect">
            <a:avLst/>
          </a:prstGeom>
          <a:noFill/>
        </p:spPr>
        <p:txBody>
          <a:bodyPr wrap="non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Semiconductor layouts</a:t>
            </a:r>
          </a:p>
        </p:txBody>
      </p:sp>
      <p:pic>
        <p:nvPicPr>
          <p:cNvPr id="26" name="Picture 25">
            <a:extLst>
              <a:ext uri="{FF2B5EF4-FFF2-40B4-BE49-F238E27FC236}">
                <a16:creationId xmlns:a16="http://schemas.microsoft.com/office/drawing/2014/main" id="{FE8EE545-9C70-624C-B7C3-BFB3C7212570}"/>
              </a:ext>
            </a:extLst>
          </p:cNvPr>
          <p:cNvPicPr>
            <a:picLocks noChangeAspect="1"/>
          </p:cNvPicPr>
          <p:nvPr/>
        </p:nvPicPr>
        <p:blipFill>
          <a:blip r:embed="rId7"/>
          <a:stretch>
            <a:fillRect/>
          </a:stretch>
        </p:blipFill>
        <p:spPr>
          <a:xfrm>
            <a:off x="10255564" y="2196588"/>
            <a:ext cx="1696740" cy="1198323"/>
          </a:xfrm>
          <a:prstGeom prst="rect">
            <a:avLst/>
          </a:prstGeom>
        </p:spPr>
      </p:pic>
      <p:sp>
        <p:nvSpPr>
          <p:cNvPr id="29" name="TextBox 28">
            <a:extLst>
              <a:ext uri="{FF2B5EF4-FFF2-40B4-BE49-F238E27FC236}">
                <a16:creationId xmlns:a16="http://schemas.microsoft.com/office/drawing/2014/main" id="{DAE303E3-BA86-674C-9FCA-0667EE9D519F}"/>
              </a:ext>
            </a:extLst>
          </p:cNvPr>
          <p:cNvSpPr txBox="1"/>
          <p:nvPr/>
        </p:nvSpPr>
        <p:spPr>
          <a:xfrm>
            <a:off x="9089743" y="5706097"/>
            <a:ext cx="2140138" cy="461665"/>
          </a:xfrm>
          <a:prstGeom prst="rect">
            <a:avLst/>
          </a:prstGeom>
          <a:noFill/>
        </p:spPr>
        <p:txBody>
          <a:bodyPr wrap="none" rtlCol="0">
            <a:spAutoFit/>
          </a:bodyPr>
          <a:lstStyle/>
          <a:p>
            <a:r>
              <a:rPr lang="en-US" sz="2400" dirty="0">
                <a:solidFill>
                  <a:schemeClr val="bg2">
                    <a:lumMod val="50000"/>
                  </a:schemeClr>
                </a:solidFill>
                <a:latin typeface="Arial" panose="020B0604020202020204" pitchFamily="34" charset="0"/>
                <a:cs typeface="Arial" panose="020B0604020202020204" pitchFamily="34" charset="0"/>
              </a:rPr>
              <a:t>Trade  secrets</a:t>
            </a:r>
          </a:p>
        </p:txBody>
      </p:sp>
      <p:pic>
        <p:nvPicPr>
          <p:cNvPr id="5" name="Content Placeholder 4">
            <a:extLst>
              <a:ext uri="{FF2B5EF4-FFF2-40B4-BE49-F238E27FC236}">
                <a16:creationId xmlns:a16="http://schemas.microsoft.com/office/drawing/2014/main" id="{97ADB0F5-8D9E-4C1E-BF25-076266CF7647}"/>
              </a:ext>
            </a:extLst>
          </p:cNvPr>
          <p:cNvPicPr>
            <a:picLocks noGrp="1" noChangeAspect="1"/>
          </p:cNvPicPr>
          <p:nvPr>
            <p:ph sz="quarter" idx="14"/>
          </p:nvPr>
        </p:nvPicPr>
        <p:blipFill>
          <a:blip r:embed="rId8"/>
          <a:stretch>
            <a:fillRect/>
          </a:stretch>
        </p:blipFill>
        <p:spPr>
          <a:xfrm>
            <a:off x="9432723" y="4090125"/>
            <a:ext cx="1942851" cy="1586157"/>
          </a:xfrm>
        </p:spPr>
      </p:pic>
      <p:pic>
        <p:nvPicPr>
          <p:cNvPr id="7" name="Picture 6">
            <a:extLst>
              <a:ext uri="{FF2B5EF4-FFF2-40B4-BE49-F238E27FC236}">
                <a16:creationId xmlns:a16="http://schemas.microsoft.com/office/drawing/2014/main" id="{3D3A1F13-E43B-4176-8FDF-DE80D060FE1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rot="10800000">
            <a:off x="6474798" y="2049664"/>
            <a:ext cx="2614945" cy="1961209"/>
          </a:xfrm>
          <a:prstGeom prst="rect">
            <a:avLst/>
          </a:prstGeom>
        </p:spPr>
      </p:pic>
      <p:sp>
        <p:nvSpPr>
          <p:cNvPr id="3" name="TextBox 2">
            <a:extLst>
              <a:ext uri="{FF2B5EF4-FFF2-40B4-BE49-F238E27FC236}">
                <a16:creationId xmlns:a16="http://schemas.microsoft.com/office/drawing/2014/main" id="{5BF15F5B-6226-497A-8D94-207FE5ED4BD3}"/>
              </a:ext>
            </a:extLst>
          </p:cNvPr>
          <p:cNvSpPr txBox="1"/>
          <p:nvPr/>
        </p:nvSpPr>
        <p:spPr>
          <a:xfrm>
            <a:off x="5555734" y="1527943"/>
            <a:ext cx="3876989" cy="523220"/>
          </a:xfrm>
          <a:prstGeom prst="rect">
            <a:avLst/>
          </a:prstGeom>
          <a:noFill/>
        </p:spPr>
        <p:txBody>
          <a:bodyPr wrap="square" rtlCol="0">
            <a:spAutoFit/>
          </a:bodyPr>
          <a:lstStyle/>
          <a:p>
            <a:r>
              <a:rPr lang="en-CA" sz="2800" u="sng" dirty="0">
                <a:latin typeface="Arial" panose="020B0604020202020204" pitchFamily="34" charset="0"/>
                <a:cs typeface="Arial" panose="020B0604020202020204" pitchFamily="34" charset="0"/>
              </a:rPr>
              <a:t>20</a:t>
            </a:r>
            <a:r>
              <a:rPr lang="en-CA" sz="2800" u="sng" baseline="30000" dirty="0">
                <a:latin typeface="Arial" panose="020B0604020202020204" pitchFamily="34" charset="0"/>
                <a:cs typeface="Arial" panose="020B0604020202020204" pitchFamily="34" charset="0"/>
              </a:rPr>
              <a:t>th</a:t>
            </a:r>
            <a:r>
              <a:rPr lang="en-CA" sz="2800" u="sng" dirty="0">
                <a:latin typeface="Arial" panose="020B0604020202020204" pitchFamily="34" charset="0"/>
                <a:cs typeface="Arial" panose="020B0604020202020204" pitchFamily="34" charset="0"/>
              </a:rPr>
              <a:t> Century</a:t>
            </a:r>
          </a:p>
        </p:txBody>
      </p:sp>
    </p:spTree>
    <p:custDataLst>
      <p:tags r:id="rId1"/>
    </p:custDataLst>
    <p:extLst>
      <p:ext uri="{BB962C8B-B14F-4D97-AF65-F5344CB8AC3E}">
        <p14:creationId xmlns:p14="http://schemas.microsoft.com/office/powerpoint/2010/main" val="2379978613"/>
      </p:ext>
    </p:extLst>
  </p:cSld>
  <p:clrMapOvr>
    <a:masterClrMapping/>
  </p:clrMapOvr>
  <mc:AlternateContent xmlns:mc="http://schemas.openxmlformats.org/markup-compatibility/2006" xmlns:p14="http://schemas.microsoft.com/office/powerpoint/2010/main">
    <mc:Choice Requires="p14">
      <p:transition spd="slow" p14:dur="2000" advTm="18809"/>
    </mc:Choice>
    <mc:Fallback xmlns="">
      <p:transition spd="slow" advTm="18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4" grpId="0"/>
      <p:bldP spid="2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D8F5-3C2E-8E42-87FC-88BEE4420FB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LEARNING OBJECTIVES</a:t>
            </a:r>
          </a:p>
        </p:txBody>
      </p:sp>
      <p:sp>
        <p:nvSpPr>
          <p:cNvPr id="5" name="Content Placeholder 4">
            <a:extLst>
              <a:ext uri="{FF2B5EF4-FFF2-40B4-BE49-F238E27FC236}">
                <a16:creationId xmlns:a16="http://schemas.microsoft.com/office/drawing/2014/main" id="{F3923539-7284-6241-AEEA-2F39A569E4CA}"/>
              </a:ext>
            </a:extLst>
          </p:cNvPr>
          <p:cNvSpPr>
            <a:spLocks noGrp="1"/>
          </p:cNvSpPr>
          <p:nvPr>
            <p:ph sz="quarter" idx="14"/>
          </p:nvPr>
        </p:nvSpPr>
        <p:spPr/>
        <p:txBody>
          <a:bodyPr/>
          <a:lstStyle/>
          <a:p>
            <a:endParaRPr lang="en-US"/>
          </a:p>
        </p:txBody>
      </p:sp>
      <p:sp>
        <p:nvSpPr>
          <p:cNvPr id="6" name="TextBox 5">
            <a:extLst>
              <a:ext uri="{FF2B5EF4-FFF2-40B4-BE49-F238E27FC236}">
                <a16:creationId xmlns:a16="http://schemas.microsoft.com/office/drawing/2014/main" id="{B38A3FC3-05C2-491F-9D2E-E8E74A094ADD}"/>
              </a:ext>
            </a:extLst>
          </p:cNvPr>
          <p:cNvSpPr txBox="1"/>
          <p:nvPr/>
        </p:nvSpPr>
        <p:spPr>
          <a:xfrm>
            <a:off x="1039905" y="2133600"/>
            <a:ext cx="5540189"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You should now be able to:</a:t>
            </a:r>
          </a:p>
        </p:txBody>
      </p:sp>
      <p:sp>
        <p:nvSpPr>
          <p:cNvPr id="7" name="TextBox 6">
            <a:extLst>
              <a:ext uri="{FF2B5EF4-FFF2-40B4-BE49-F238E27FC236}">
                <a16:creationId xmlns:a16="http://schemas.microsoft.com/office/drawing/2014/main" id="{52E55A7E-B4A2-48E7-A5EB-7B066D80C390}"/>
              </a:ext>
            </a:extLst>
          </p:cNvPr>
          <p:cNvSpPr txBox="1"/>
          <p:nvPr/>
        </p:nvSpPr>
        <p:spPr>
          <a:xfrm>
            <a:off x="1039905" y="3012141"/>
            <a:ext cx="10847295" cy="954107"/>
          </a:xfrm>
          <a:prstGeom prst="rect">
            <a:avLst/>
          </a:prstGeom>
          <a:noFill/>
        </p:spPr>
        <p:txBody>
          <a:bodyPr wrap="square" rtlCol="0">
            <a:spAutoFit/>
          </a:bodyPr>
          <a:lstStyle/>
          <a:p>
            <a:pPr marL="457200" indent="-457200">
              <a:buFont typeface="Arial" panose="020B0604020202020204" pitchFamily="34" charset="0"/>
              <a:buChar char="•"/>
            </a:pPr>
            <a:r>
              <a:rPr lang="en-CA" sz="2800" dirty="0">
                <a:solidFill>
                  <a:schemeClr val="bg2">
                    <a:lumMod val="50000"/>
                  </a:schemeClr>
                </a:solidFill>
                <a:latin typeface="Arial" panose="020B0604020202020204" pitchFamily="34" charset="0"/>
                <a:cs typeface="Arial" panose="020B0604020202020204" pitchFamily="34" charset="0"/>
              </a:rPr>
              <a:t>Understand the relationship among copyright and other intellectual properties.</a:t>
            </a:r>
          </a:p>
        </p:txBody>
      </p:sp>
      <p:sp>
        <p:nvSpPr>
          <p:cNvPr id="8" name="TextBox 7">
            <a:extLst>
              <a:ext uri="{FF2B5EF4-FFF2-40B4-BE49-F238E27FC236}">
                <a16:creationId xmlns:a16="http://schemas.microsoft.com/office/drawing/2014/main" id="{BDC3DAE6-D259-4C7B-954D-D7C8C1DBDDA0}"/>
              </a:ext>
            </a:extLst>
          </p:cNvPr>
          <p:cNvSpPr txBox="1"/>
          <p:nvPr/>
        </p:nvSpPr>
        <p:spPr>
          <a:xfrm>
            <a:off x="1039904" y="3890682"/>
            <a:ext cx="10847295" cy="954107"/>
          </a:xfrm>
          <a:prstGeom prst="rect">
            <a:avLst/>
          </a:prstGeom>
          <a:noFill/>
        </p:spPr>
        <p:txBody>
          <a:bodyPr wrap="square" rtlCol="0">
            <a:spAutoFit/>
          </a:bodyPr>
          <a:lstStyle/>
          <a:p>
            <a:pPr marL="457200" indent="-457200">
              <a:buFont typeface="Arial" panose="020B0604020202020204" pitchFamily="34" charset="0"/>
              <a:buChar char="•"/>
            </a:pPr>
            <a:r>
              <a:rPr lang="en-CA" sz="2800" dirty="0">
                <a:solidFill>
                  <a:schemeClr val="bg2">
                    <a:lumMod val="50000"/>
                  </a:schemeClr>
                </a:solidFill>
                <a:latin typeface="Arial" panose="020B0604020202020204" pitchFamily="34" charset="0"/>
                <a:cs typeface="Arial" panose="020B0604020202020204" pitchFamily="34" charset="0"/>
              </a:rPr>
              <a:t>Identify where a copyright issue or concern may involve trademark, patent or industrial design issues.</a:t>
            </a:r>
          </a:p>
        </p:txBody>
      </p:sp>
      <p:sp>
        <p:nvSpPr>
          <p:cNvPr id="3" name="TextBox 2">
            <a:extLst>
              <a:ext uri="{FF2B5EF4-FFF2-40B4-BE49-F238E27FC236}">
                <a16:creationId xmlns:a16="http://schemas.microsoft.com/office/drawing/2014/main" id="{EB6FF255-42D9-4AC4-9405-4B559EF8B154}"/>
              </a:ext>
            </a:extLst>
          </p:cNvPr>
          <p:cNvSpPr txBox="1"/>
          <p:nvPr/>
        </p:nvSpPr>
        <p:spPr>
          <a:xfrm>
            <a:off x="1039903" y="4844789"/>
            <a:ext cx="10112193" cy="523220"/>
          </a:xfrm>
          <a:prstGeom prst="rect">
            <a:avLst/>
          </a:prstGeom>
          <a:noFill/>
        </p:spPr>
        <p:txBody>
          <a:bodyPr wrap="square" rtlCol="0">
            <a:spAutoFit/>
          </a:bodyPr>
          <a:lstStyle/>
          <a:p>
            <a:pPr marL="457200" indent="-457200">
              <a:buFont typeface="Arial" panose="020B0604020202020204" pitchFamily="34" charset="0"/>
              <a:buChar char="•"/>
            </a:pPr>
            <a:r>
              <a:rPr lang="en-CA" sz="2800" dirty="0">
                <a:solidFill>
                  <a:schemeClr val="bg2">
                    <a:lumMod val="50000"/>
                  </a:schemeClr>
                </a:solidFill>
                <a:latin typeface="Arial" panose="020B0604020202020204" pitchFamily="34" charset="0"/>
                <a:cs typeface="Arial" panose="020B0604020202020204" pitchFamily="34" charset="0"/>
              </a:rPr>
              <a:t>List the type of intellectual property protection in Canada.</a:t>
            </a:r>
          </a:p>
        </p:txBody>
      </p:sp>
    </p:spTree>
    <p:custDataLst>
      <p:tags r:id="rId1"/>
    </p:custDataLst>
    <p:extLst>
      <p:ext uri="{BB962C8B-B14F-4D97-AF65-F5344CB8AC3E}">
        <p14:creationId xmlns:p14="http://schemas.microsoft.com/office/powerpoint/2010/main" val="2888163161"/>
      </p:ext>
    </p:extLst>
  </p:cSld>
  <p:clrMapOvr>
    <a:masterClrMapping/>
  </p:clrMapOvr>
  <mc:AlternateContent xmlns:mc="http://schemas.openxmlformats.org/markup-compatibility/2006" xmlns:p14="http://schemas.microsoft.com/office/powerpoint/2010/main">
    <mc:Choice Requires="p14">
      <p:transition spd="slow" p14:dur="2000" advTm="15998"/>
    </mc:Choice>
    <mc:Fallback xmlns="">
      <p:transition spd="slow" advTm="15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7D61-16C9-A042-A806-71E034B31CB5}"/>
              </a:ext>
            </a:extLst>
          </p:cNvPr>
          <p:cNvSpPr>
            <a:spLocks noGrp="1"/>
          </p:cNvSpPr>
          <p:nvPr>
            <p:ph type="title"/>
          </p:nvPr>
        </p:nvSpPr>
        <p:spPr/>
        <p:txBody>
          <a:bodyPr/>
          <a:lstStyle/>
          <a:p>
            <a:r>
              <a:rPr lang="en-US" b="1" dirty="0"/>
              <a:t>TEST QUESTIONS AND ANSWERS</a:t>
            </a:r>
          </a:p>
        </p:txBody>
      </p:sp>
      <p:sp>
        <p:nvSpPr>
          <p:cNvPr id="5" name="Content Placeholder 4">
            <a:extLst>
              <a:ext uri="{FF2B5EF4-FFF2-40B4-BE49-F238E27FC236}">
                <a16:creationId xmlns:a16="http://schemas.microsoft.com/office/drawing/2014/main" id="{CC015CDA-02E3-FB48-B2B7-597FFD7846E0}"/>
              </a:ext>
            </a:extLst>
          </p:cNvPr>
          <p:cNvSpPr>
            <a:spLocks noGrp="1"/>
          </p:cNvSpPr>
          <p:nvPr>
            <p:ph sz="quarter" idx="14"/>
          </p:nvPr>
        </p:nvSpPr>
        <p:spPr/>
        <p:txBody>
          <a:bodyPr/>
          <a:lstStyle/>
          <a:p>
            <a:endParaRPr lang="en-US"/>
          </a:p>
        </p:txBody>
      </p:sp>
      <p:sp>
        <p:nvSpPr>
          <p:cNvPr id="3" name="TextBox 2">
            <a:extLst>
              <a:ext uri="{FF2B5EF4-FFF2-40B4-BE49-F238E27FC236}">
                <a16:creationId xmlns:a16="http://schemas.microsoft.com/office/drawing/2014/main" id="{DB43CB4B-435B-CB4F-B78A-836CE54776D0}"/>
              </a:ext>
            </a:extLst>
          </p:cNvPr>
          <p:cNvSpPr txBox="1"/>
          <p:nvPr/>
        </p:nvSpPr>
        <p:spPr>
          <a:xfrm>
            <a:off x="1113183" y="1855304"/>
            <a:ext cx="10240617" cy="3416320"/>
          </a:xfrm>
          <a:prstGeom prst="rect">
            <a:avLst/>
          </a:prstGeom>
          <a:noFill/>
        </p:spPr>
        <p:txBody>
          <a:bodyPr wrap="square" rtlCol="0">
            <a:spAutoFit/>
          </a:bodyPr>
          <a:lstStyle/>
          <a:p>
            <a:r>
              <a:rPr lang="en-CA" dirty="0"/>
              <a:t>Which of the following types of IP is not sui generis?</a:t>
            </a:r>
          </a:p>
          <a:p>
            <a:pPr marL="285750" indent="-285750">
              <a:buFont typeface="Arial" panose="020B0604020202020204" pitchFamily="34" charset="0"/>
              <a:buChar char="•"/>
            </a:pPr>
            <a:r>
              <a:rPr lang="en-CA" dirty="0"/>
              <a:t>Plant Variety Protection</a:t>
            </a:r>
          </a:p>
          <a:p>
            <a:pPr marL="285750" indent="-285750">
              <a:buFont typeface="Arial" panose="020B0604020202020204" pitchFamily="34" charset="0"/>
              <a:buChar char="•"/>
            </a:pPr>
            <a:r>
              <a:rPr lang="en-CA" dirty="0"/>
              <a:t>Geographical Indicators</a:t>
            </a:r>
          </a:p>
          <a:p>
            <a:pPr marL="285750" indent="-285750">
              <a:buFont typeface="Arial" panose="020B0604020202020204" pitchFamily="34" charset="0"/>
              <a:buChar char="•"/>
            </a:pPr>
            <a:r>
              <a:rPr lang="en-CA" b="1" dirty="0">
                <a:solidFill>
                  <a:schemeClr val="accent6"/>
                </a:solidFill>
              </a:rPr>
              <a:t>Industrial Design Protection</a:t>
            </a:r>
          </a:p>
          <a:p>
            <a:pPr marL="285750" indent="-285750">
              <a:buFont typeface="Arial" panose="020B0604020202020204" pitchFamily="34" charset="0"/>
              <a:buChar char="•"/>
            </a:pPr>
            <a:r>
              <a:rPr lang="en-CA" dirty="0"/>
              <a:t>Database Protection</a:t>
            </a:r>
          </a:p>
          <a:p>
            <a:endParaRPr lang="en-CA" dirty="0"/>
          </a:p>
          <a:p>
            <a:r>
              <a:rPr lang="en-CA" dirty="0"/>
              <a:t>Trademarks are different from patent and copyrights because trademarks protect reputation, while patents and copyrights:</a:t>
            </a:r>
          </a:p>
          <a:p>
            <a:pPr marL="285750" indent="-285750">
              <a:buFont typeface="Arial" panose="020B0604020202020204" pitchFamily="34" charset="0"/>
              <a:buChar char="•"/>
            </a:pPr>
            <a:r>
              <a:rPr lang="en-CA" dirty="0"/>
              <a:t>Haven’t been heavily exploited by Amazon</a:t>
            </a:r>
          </a:p>
          <a:p>
            <a:pPr marL="285750" indent="-285750">
              <a:buFont typeface="Arial" panose="020B0604020202020204" pitchFamily="34" charset="0"/>
              <a:buChar char="•"/>
            </a:pPr>
            <a:r>
              <a:rPr lang="en-CA" b="1" dirty="0">
                <a:solidFill>
                  <a:schemeClr val="accent6"/>
                </a:solidFill>
              </a:rPr>
              <a:t>Are an incentive for the distribution of works</a:t>
            </a:r>
          </a:p>
          <a:p>
            <a:pPr marL="285750" indent="-285750">
              <a:buFont typeface="Arial" panose="020B0604020202020204" pitchFamily="34" charset="0"/>
              <a:buChar char="•"/>
            </a:pPr>
            <a:r>
              <a:rPr lang="en-CA" dirty="0"/>
              <a:t>Are the poor cousins of the IP family</a:t>
            </a:r>
          </a:p>
          <a:p>
            <a:pPr marL="285750" indent="-285750">
              <a:buFont typeface="Arial" panose="020B0604020202020204" pitchFamily="34" charset="0"/>
              <a:buChar char="•"/>
            </a:pPr>
            <a:r>
              <a:rPr lang="en-CA" dirty="0"/>
              <a:t>Only protect the reputations of celebrities</a:t>
            </a:r>
          </a:p>
        </p:txBody>
      </p:sp>
    </p:spTree>
    <p:extLst>
      <p:ext uri="{BB962C8B-B14F-4D97-AF65-F5344CB8AC3E}">
        <p14:creationId xmlns:p14="http://schemas.microsoft.com/office/powerpoint/2010/main" val="1530364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7D61-16C9-A042-A806-71E034B31CB5}"/>
              </a:ext>
            </a:extLst>
          </p:cNvPr>
          <p:cNvSpPr>
            <a:spLocks noGrp="1"/>
          </p:cNvSpPr>
          <p:nvPr>
            <p:ph type="title"/>
          </p:nvPr>
        </p:nvSpPr>
        <p:spPr/>
        <p:txBody>
          <a:bodyPr/>
          <a:lstStyle/>
          <a:p>
            <a:r>
              <a:rPr lang="en-US" b="1" dirty="0"/>
              <a:t>TEST QUESTIONS AND ANSWERS</a:t>
            </a:r>
          </a:p>
        </p:txBody>
      </p:sp>
      <p:sp>
        <p:nvSpPr>
          <p:cNvPr id="5" name="Content Placeholder 4">
            <a:extLst>
              <a:ext uri="{FF2B5EF4-FFF2-40B4-BE49-F238E27FC236}">
                <a16:creationId xmlns:a16="http://schemas.microsoft.com/office/drawing/2014/main" id="{CC015CDA-02E3-FB48-B2B7-597FFD7846E0}"/>
              </a:ext>
            </a:extLst>
          </p:cNvPr>
          <p:cNvSpPr>
            <a:spLocks noGrp="1"/>
          </p:cNvSpPr>
          <p:nvPr>
            <p:ph sz="quarter" idx="14"/>
          </p:nvPr>
        </p:nvSpPr>
        <p:spPr/>
        <p:txBody>
          <a:bodyPr/>
          <a:lstStyle/>
          <a:p>
            <a:endParaRPr lang="en-US"/>
          </a:p>
        </p:txBody>
      </p:sp>
      <p:sp>
        <p:nvSpPr>
          <p:cNvPr id="6" name="TextBox 5">
            <a:extLst>
              <a:ext uri="{FF2B5EF4-FFF2-40B4-BE49-F238E27FC236}">
                <a16:creationId xmlns:a16="http://schemas.microsoft.com/office/drawing/2014/main" id="{EB94A67D-DAD6-5B46-B15E-86D7994128CA}"/>
              </a:ext>
            </a:extLst>
          </p:cNvPr>
          <p:cNvSpPr txBox="1"/>
          <p:nvPr/>
        </p:nvSpPr>
        <p:spPr>
          <a:xfrm>
            <a:off x="1113184" y="1855304"/>
            <a:ext cx="10058400" cy="3693319"/>
          </a:xfrm>
          <a:prstGeom prst="rect">
            <a:avLst/>
          </a:prstGeom>
          <a:noFill/>
        </p:spPr>
        <p:txBody>
          <a:bodyPr wrap="square" rtlCol="0">
            <a:spAutoFit/>
          </a:bodyPr>
          <a:lstStyle/>
          <a:p>
            <a:r>
              <a:rPr lang="en-CA" dirty="0"/>
              <a:t>Section 64 of the Copyright Act, which describes the relationship between copyrights and industrial designs, is:</a:t>
            </a:r>
          </a:p>
          <a:p>
            <a:pPr marL="285750" indent="-285750">
              <a:buFont typeface="Arial" panose="020B0604020202020204" pitchFamily="34" charset="0"/>
              <a:buChar char="•"/>
            </a:pPr>
            <a:r>
              <a:rPr lang="en-CA" dirty="0"/>
              <a:t>Clear, well written, concise and engaging</a:t>
            </a:r>
          </a:p>
          <a:p>
            <a:pPr marL="285750" indent="-285750">
              <a:buFont typeface="Arial" panose="020B0604020202020204" pitchFamily="34" charset="0"/>
              <a:buChar char="•"/>
            </a:pPr>
            <a:r>
              <a:rPr lang="en-CA" dirty="0"/>
              <a:t>Allows people to make up to 50,000 copies of an item without implicating industrial design protection concerns</a:t>
            </a:r>
          </a:p>
          <a:p>
            <a:pPr marL="285750" indent="-285750">
              <a:buFont typeface="Arial" panose="020B0604020202020204" pitchFamily="34" charset="0"/>
              <a:buChar char="•"/>
            </a:pPr>
            <a:r>
              <a:rPr lang="en-CA" b="1" dirty="0">
                <a:solidFill>
                  <a:schemeClr val="accent6"/>
                </a:solidFill>
              </a:rPr>
              <a:t>Allows people to make up to 50 copies of an item without implicating industrial design protection concerns</a:t>
            </a:r>
          </a:p>
          <a:p>
            <a:endParaRPr lang="en-CA" dirty="0"/>
          </a:p>
          <a:p>
            <a:r>
              <a:rPr lang="en-CA" dirty="0"/>
              <a:t>Patent and copyright protections and concerns may overlap with regard to:</a:t>
            </a:r>
          </a:p>
          <a:p>
            <a:pPr marL="285750" indent="-285750">
              <a:buFont typeface="Arial" panose="020B0604020202020204" pitchFamily="34" charset="0"/>
              <a:buChar char="•"/>
            </a:pPr>
            <a:r>
              <a:rPr lang="en-CA" b="1" dirty="0">
                <a:solidFill>
                  <a:schemeClr val="accent6"/>
                </a:solidFill>
              </a:rPr>
              <a:t>Software, specifically business methods embodied in software processes</a:t>
            </a:r>
          </a:p>
          <a:p>
            <a:pPr marL="285750" indent="-285750">
              <a:buFont typeface="Arial" panose="020B0604020202020204" pitchFamily="34" charset="0"/>
              <a:buChar char="•"/>
            </a:pPr>
            <a:r>
              <a:rPr lang="en-CA" dirty="0"/>
              <a:t>Copying of genetic information</a:t>
            </a:r>
          </a:p>
          <a:p>
            <a:pPr marL="285750" indent="-285750">
              <a:buFont typeface="Arial" panose="020B0604020202020204" pitchFamily="34" charset="0"/>
              <a:buChar char="•"/>
            </a:pPr>
            <a:r>
              <a:rPr lang="en-CA" dirty="0"/>
              <a:t>Protecting dramatic works</a:t>
            </a:r>
          </a:p>
          <a:p>
            <a:pPr marL="285750" indent="-285750">
              <a:buFont typeface="Arial" panose="020B0604020202020204" pitchFamily="34" charset="0"/>
              <a:buChar char="•"/>
            </a:pPr>
            <a:r>
              <a:rPr lang="en-CA" dirty="0"/>
              <a:t>Leather shoes</a:t>
            </a:r>
          </a:p>
        </p:txBody>
      </p:sp>
    </p:spTree>
    <p:extLst>
      <p:ext uri="{BB962C8B-B14F-4D97-AF65-F5344CB8AC3E}">
        <p14:creationId xmlns:p14="http://schemas.microsoft.com/office/powerpoint/2010/main" val="102288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0" y="526318"/>
            <a:ext cx="9823938" cy="868633"/>
          </a:xfrm>
        </p:spPr>
        <p:txBody>
          <a:bodyPr/>
          <a:lstStyle/>
          <a:p>
            <a:r>
              <a:rPr lang="en-US" b="1" dirty="0">
                <a:latin typeface="Arial" panose="020B0604020202020204" pitchFamily="34" charset="0"/>
                <a:cs typeface="Arial" panose="020B0604020202020204" pitchFamily="34" charset="0"/>
              </a:rPr>
              <a:t>REFERENCES AND RESOURCES</a:t>
            </a:r>
          </a:p>
        </p:txBody>
      </p:sp>
      <p:sp>
        <p:nvSpPr>
          <p:cNvPr id="5" name="Content Placeholder 4"/>
          <p:cNvSpPr>
            <a:spLocks noGrp="1"/>
          </p:cNvSpPr>
          <p:nvPr>
            <p:ph sz="quarter" idx="14"/>
          </p:nvPr>
        </p:nvSpPr>
        <p:spPr/>
        <p:txBody>
          <a:bodyPr/>
          <a:lstStyle/>
          <a:p>
            <a:endParaRPr lang="en-US"/>
          </a:p>
        </p:txBody>
      </p:sp>
      <p:sp>
        <p:nvSpPr>
          <p:cNvPr id="3" name="TextBox 2">
            <a:extLst>
              <a:ext uri="{FF2B5EF4-FFF2-40B4-BE49-F238E27FC236}">
                <a16:creationId xmlns:a16="http://schemas.microsoft.com/office/drawing/2014/main" id="{99AD2494-8800-4373-9840-50545EC11C51}"/>
              </a:ext>
            </a:extLst>
          </p:cNvPr>
          <p:cNvSpPr txBox="1"/>
          <p:nvPr/>
        </p:nvSpPr>
        <p:spPr>
          <a:xfrm>
            <a:off x="914400" y="1964267"/>
            <a:ext cx="9279467" cy="3693319"/>
          </a:xfrm>
          <a:prstGeom prst="rect">
            <a:avLst/>
          </a:prstGeom>
          <a:noFill/>
        </p:spPr>
        <p:txBody>
          <a:bodyPr wrap="square" rtlCol="0">
            <a:spAutoFit/>
          </a:bodyPr>
          <a:lstStyle/>
          <a:p>
            <a:endParaRPr lang="en-CA" dirty="0"/>
          </a:p>
          <a:p>
            <a:r>
              <a:rPr lang="en-CA" dirty="0">
                <a:latin typeface="Arial" panose="020B0604020202020204" pitchFamily="34" charset="0"/>
                <a:cs typeface="Arial" panose="020B0604020202020204" pitchFamily="34" charset="0"/>
              </a:rPr>
              <a:t>Gutierrez, E. 2005. "Geographical indicators: A unique </a:t>
            </a:r>
            <a:r>
              <a:rPr lang="en-CA" dirty="0" err="1">
                <a:latin typeface="Arial" panose="020B0604020202020204" pitchFamily="34" charset="0"/>
                <a:cs typeface="Arial" panose="020B0604020202020204" pitchFamily="34" charset="0"/>
              </a:rPr>
              <a:t>european</a:t>
            </a:r>
            <a:r>
              <a:rPr lang="en-CA" dirty="0">
                <a:latin typeface="Arial" panose="020B0604020202020204" pitchFamily="34" charset="0"/>
                <a:cs typeface="Arial" panose="020B0604020202020204" pitchFamily="34" charset="0"/>
              </a:rPr>
              <a:t> perspective on intellectual property." </a:t>
            </a:r>
            <a:r>
              <a:rPr lang="en-CA" i="1" dirty="0">
                <a:latin typeface="Arial" panose="020B0604020202020204" pitchFamily="34" charset="0"/>
                <a:cs typeface="Arial" panose="020B0604020202020204" pitchFamily="34" charset="0"/>
              </a:rPr>
              <a:t>Hastings International and Comparative Law Review, 29</a:t>
            </a:r>
            <a:r>
              <a:rPr lang="en-CA" dirty="0">
                <a:latin typeface="Arial" panose="020B0604020202020204" pitchFamily="34" charset="0"/>
                <a:cs typeface="Arial" panose="020B0604020202020204" pitchFamily="34" charset="0"/>
              </a:rPr>
              <a:t>(1). 29-50.</a:t>
            </a:r>
          </a:p>
          <a:p>
            <a:endParaRPr lang="en-CA" dirty="0">
              <a:latin typeface="Arial" panose="020B0604020202020204" pitchFamily="34" charset="0"/>
              <a:cs typeface="Arial" panose="020B0604020202020204" pitchFamily="34" charset="0"/>
            </a:endParaRPr>
          </a:p>
          <a:p>
            <a:r>
              <a:rPr lang="en-CA" dirty="0" err="1">
                <a:latin typeface="Arial" panose="020B0604020202020204" pitchFamily="34" charset="0"/>
                <a:cs typeface="Arial" panose="020B0604020202020204" pitchFamily="34" charset="0"/>
              </a:rPr>
              <a:t>Trosow</a:t>
            </a:r>
            <a:r>
              <a:rPr lang="en-CA" dirty="0">
                <a:latin typeface="Arial" panose="020B0604020202020204" pitchFamily="34" charset="0"/>
                <a:cs typeface="Arial" panose="020B0604020202020204" pitchFamily="34" charset="0"/>
              </a:rPr>
              <a:t>, S. E. 2005. "Sui generis database legislation: A critical analysis." </a:t>
            </a:r>
            <a:r>
              <a:rPr lang="en-CA" i="1" dirty="0">
                <a:latin typeface="Arial" panose="020B0604020202020204" pitchFamily="34" charset="0"/>
                <a:cs typeface="Arial" panose="020B0604020202020204" pitchFamily="34" charset="0"/>
              </a:rPr>
              <a:t>Yale Journal of Law and Technology, 7</a:t>
            </a:r>
            <a:r>
              <a:rPr lang="en-CA" dirty="0">
                <a:latin typeface="Arial" panose="020B0604020202020204" pitchFamily="34" charset="0"/>
                <a:cs typeface="Arial" panose="020B0604020202020204" pitchFamily="34" charset="0"/>
              </a:rPr>
              <a:t>(2): 534-642.</a:t>
            </a:r>
          </a:p>
          <a:p>
            <a:endParaRPr lang="en-CA" dirty="0">
              <a:latin typeface="Arial" panose="020B0604020202020204" pitchFamily="34" charset="0"/>
              <a:cs typeface="Arial" panose="020B0604020202020204" pitchFamily="34" charset="0"/>
            </a:endParaRPr>
          </a:p>
          <a:p>
            <a:r>
              <a:rPr lang="en-CA" dirty="0" err="1">
                <a:latin typeface="Arial" panose="020B0604020202020204" pitchFamily="34" charset="0"/>
                <a:cs typeface="Arial" panose="020B0604020202020204" pitchFamily="34" charset="0"/>
              </a:rPr>
              <a:t>Vaver</a:t>
            </a:r>
            <a:r>
              <a:rPr lang="en-CA" dirty="0">
                <a:latin typeface="Arial" panose="020B0604020202020204" pitchFamily="34" charset="0"/>
                <a:cs typeface="Arial" panose="020B0604020202020204" pitchFamily="34" charset="0"/>
              </a:rPr>
              <a:t>, D. 2011. </a:t>
            </a:r>
            <a:r>
              <a:rPr lang="en-CA" i="1" dirty="0">
                <a:latin typeface="Arial" panose="020B0604020202020204" pitchFamily="34" charset="0"/>
                <a:cs typeface="Arial" panose="020B0604020202020204" pitchFamily="34" charset="0"/>
              </a:rPr>
              <a:t>Intellectual property law: Copyright, patents and trademarks</a:t>
            </a:r>
            <a:r>
              <a:rPr lang="en-CA" dirty="0">
                <a:latin typeface="Arial" panose="020B0604020202020204" pitchFamily="34" charset="0"/>
                <a:cs typeface="Arial" panose="020B0604020202020204" pitchFamily="34" charset="0"/>
              </a:rPr>
              <a:t>. 2nd Ed. Toronto: Irwin Law.</a:t>
            </a:r>
          </a:p>
          <a:p>
            <a:endParaRPr lang="en-CA" dirty="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Wells, M. G. 2001. "Internet Business Method Patent Policy." </a:t>
            </a:r>
            <a:r>
              <a:rPr lang="en-CA" i="1" dirty="0">
                <a:latin typeface="Arial" panose="020B0604020202020204" pitchFamily="34" charset="0"/>
                <a:cs typeface="Arial" panose="020B0604020202020204" pitchFamily="34" charset="0"/>
              </a:rPr>
              <a:t>Virginia Law Review, 87</a:t>
            </a:r>
            <a:r>
              <a:rPr lang="en-CA" dirty="0">
                <a:latin typeface="Arial" panose="020B0604020202020204" pitchFamily="34" charset="0"/>
                <a:cs typeface="Arial" panose="020B0604020202020204" pitchFamily="34" charset="0"/>
              </a:rPr>
              <a:t>(4). 729-780</a:t>
            </a:r>
            <a:r>
              <a:rPr lang="en-CA" dirty="0"/>
              <a:t>.</a:t>
            </a:r>
          </a:p>
          <a:p>
            <a:endParaRPr lang="en-CA" dirty="0"/>
          </a:p>
        </p:txBody>
      </p:sp>
    </p:spTree>
    <p:extLst>
      <p:ext uri="{BB962C8B-B14F-4D97-AF65-F5344CB8AC3E}">
        <p14:creationId xmlns:p14="http://schemas.microsoft.com/office/powerpoint/2010/main" val="2722149342"/>
      </p:ext>
    </p:extLst>
  </p:cSld>
  <p:clrMapOvr>
    <a:masterClrMapping/>
  </p:clrMapOvr>
  <mc:AlternateContent xmlns:mc="http://schemas.openxmlformats.org/markup-compatibility/2006" xmlns:p14="http://schemas.microsoft.com/office/powerpoint/2010/main">
    <mc:Choice Requires="p14">
      <p:transition spd="slow" p14:dur="2000" advTm="6441"/>
    </mc:Choice>
    <mc:Fallback xmlns="">
      <p:transition spd="slow" advTm="644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18D-D0AC-4700-9E07-FFDB28B7D3CC}"/>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IMAGE REFERENCES</a:t>
            </a:r>
          </a:p>
        </p:txBody>
      </p:sp>
      <p:sp>
        <p:nvSpPr>
          <p:cNvPr id="3" name="Content Placeholder 2">
            <a:extLst>
              <a:ext uri="{FF2B5EF4-FFF2-40B4-BE49-F238E27FC236}">
                <a16:creationId xmlns:a16="http://schemas.microsoft.com/office/drawing/2014/main" id="{E9CE8CB9-C68A-4DB4-A29E-FD9D149E050E}"/>
              </a:ext>
            </a:extLst>
          </p:cNvPr>
          <p:cNvSpPr>
            <a:spLocks noGrp="1"/>
          </p:cNvSpPr>
          <p:nvPr>
            <p:ph sz="half" idx="1"/>
          </p:nvPr>
        </p:nvSpPr>
        <p:spPr>
          <a:xfrm>
            <a:off x="838200" y="1185013"/>
            <a:ext cx="10728960" cy="4961787"/>
          </a:xfrm>
        </p:spPr>
        <p:txBody>
          <a:bodyPr/>
          <a:lstStyle/>
          <a:p>
            <a:pPr marL="0" indent="0">
              <a:buNone/>
            </a:pPr>
            <a:endParaRPr lang="en-CA" sz="900" dirty="0">
              <a:latin typeface="Arial" panose="020B0604020202020204" pitchFamily="34" charset="0"/>
              <a:cs typeface="Arial" panose="020B0604020202020204" pitchFamily="34" charset="0"/>
            </a:endParaRPr>
          </a:p>
          <a:p>
            <a:pPr marL="0" indent="0">
              <a:buNone/>
            </a:pPr>
            <a:r>
              <a:rPr lang="en-CA" sz="1400" dirty="0">
                <a:latin typeface="Arial" panose="020B0604020202020204" pitchFamily="34" charset="0"/>
                <a:cs typeface="Arial" panose="020B0604020202020204" pitchFamily="34" charset="0"/>
              </a:rPr>
              <a:t>Image Credits (in order of appearance)</a:t>
            </a:r>
          </a:p>
          <a:p>
            <a:r>
              <a:rPr lang="en-CA" sz="1400" dirty="0">
                <a:latin typeface="Arial" panose="020B0604020202020204" pitchFamily="34" charset="0"/>
                <a:cs typeface="Arial" panose="020B0604020202020204" pitchFamily="34" charset="0"/>
              </a:rPr>
              <a:t>Viral </a:t>
            </a:r>
            <a:r>
              <a:rPr lang="en-CA" sz="1400" dirty="0" err="1">
                <a:latin typeface="Arial" panose="020B0604020202020204" pitchFamily="34" charset="0"/>
                <a:cs typeface="Arial" panose="020B0604020202020204" pitchFamily="34" charset="0"/>
              </a:rPr>
              <a:t>faisfalovers</a:t>
            </a:r>
            <a:r>
              <a:rPr lang="en-CA" sz="1400" dirty="0">
                <a:latin typeface="Arial" panose="020B0604020202020204" pitchFamily="34" charset="0"/>
                <a:cs typeface="Arial" panose="020B0604020202020204" pitchFamily="34" charset="0"/>
              </a:rPr>
              <a:t>. (n.d.). chemical.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3"/>
              </a:rPr>
              <a:t>https://thenounproject.com/icon/1862149/</a:t>
            </a:r>
            <a:r>
              <a:rPr lang="en-CA" sz="1400" dirty="0">
                <a:latin typeface="Arial" panose="020B0604020202020204" pitchFamily="34" charset="0"/>
                <a:cs typeface="Arial" panose="020B0604020202020204" pitchFamily="34" charset="0"/>
              </a:rPr>
              <a:t> </a:t>
            </a:r>
          </a:p>
          <a:p>
            <a:r>
              <a:rPr lang="en-CA" sz="1400" dirty="0">
                <a:latin typeface="Arial" panose="020B0604020202020204" pitchFamily="34" charset="0"/>
                <a:cs typeface="Arial" panose="020B0604020202020204" pitchFamily="34" charset="0"/>
              </a:rPr>
              <a:t>Atif Arshad. (</a:t>
            </a:r>
            <a:r>
              <a:rPr lang="en-CA" sz="1400" dirty="0" err="1">
                <a:latin typeface="Arial" panose="020B0604020202020204" pitchFamily="34" charset="0"/>
                <a:cs typeface="Arial" panose="020B0604020202020204" pitchFamily="34" charset="0"/>
              </a:rPr>
              <a:t>n.d</a:t>
            </a:r>
            <a:r>
              <a:rPr lang="en-CA" sz="1400" dirty="0">
                <a:latin typeface="Arial" panose="020B0604020202020204" pitchFamily="34" charset="0"/>
                <a:cs typeface="Arial" panose="020B0604020202020204" pitchFamily="34" charset="0"/>
              </a:rPr>
              <a:t>).  Gramophone. </a:t>
            </a:r>
            <a:r>
              <a:rPr lang="en-CA" sz="1400" i="1" dirty="0">
                <a:latin typeface="Arial" panose="020B0604020202020204" pitchFamily="34" charset="0"/>
                <a:cs typeface="Arial" panose="020B0604020202020204" pitchFamily="34" charset="0"/>
              </a:rPr>
              <a:t>The Noun Project</a:t>
            </a:r>
            <a:r>
              <a:rPr lang="en-CA" sz="1400" dirty="0">
                <a:latin typeface="Arial" panose="020B0604020202020204" pitchFamily="34" charset="0"/>
                <a:cs typeface="Arial" panose="020B0604020202020204" pitchFamily="34" charset="0"/>
              </a:rPr>
              <a:t>. CC BY </a:t>
            </a:r>
            <a:r>
              <a:rPr lang="en-CA" sz="1400" dirty="0">
                <a:latin typeface="Arial" panose="020B0604020202020204" pitchFamily="34" charset="0"/>
                <a:cs typeface="Arial" panose="020B0604020202020204" pitchFamily="34" charset="0"/>
                <a:hlinkClick r:id="rId4"/>
              </a:rPr>
              <a:t>https://thenounproject.com/icon/1306170/</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Stonehub</a:t>
            </a:r>
            <a:r>
              <a:rPr lang="en-CA" sz="1400" dirty="0">
                <a:latin typeface="Arial" panose="020B0604020202020204" pitchFamily="34" charset="0"/>
                <a:cs typeface="Arial" panose="020B0604020202020204" pitchFamily="34" charset="0"/>
              </a:rPr>
              <a:t>. (n.d.) Record.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5"/>
              </a:rPr>
              <a:t>https://thenounproject.com/icon/1113096/</a:t>
            </a: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Andrea Mazzini. (n.d.) Floppy Disk.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6"/>
              </a:rPr>
              <a:t>https://thenounproject.com/icon/209186/</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chris</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dawson</a:t>
            </a:r>
            <a:r>
              <a:rPr lang="en-CA" sz="1400" dirty="0">
                <a:latin typeface="Arial" panose="020B0604020202020204" pitchFamily="34" charset="0"/>
                <a:cs typeface="Arial" panose="020B0604020202020204" pitchFamily="34" charset="0"/>
              </a:rPr>
              <a:t> (n.d.) Mousetrap. </a:t>
            </a:r>
            <a:r>
              <a:rPr lang="en-CA" sz="1400" i="1" dirty="0">
                <a:latin typeface="Arial" panose="020B0604020202020204" pitchFamily="34" charset="0"/>
                <a:cs typeface="Arial" panose="020B0604020202020204" pitchFamily="34" charset="0"/>
              </a:rPr>
              <a:t>The Noun Project</a:t>
            </a:r>
            <a:r>
              <a:rPr lang="en-CA" sz="1400" dirty="0">
                <a:latin typeface="Arial" panose="020B0604020202020204" pitchFamily="34" charset="0"/>
                <a:cs typeface="Arial" panose="020B0604020202020204" pitchFamily="34" charset="0"/>
              </a:rPr>
              <a:t>. CC BY  </a:t>
            </a:r>
            <a:r>
              <a:rPr lang="en-CA" sz="1400" dirty="0">
                <a:latin typeface="Arial" panose="020B0604020202020204" pitchFamily="34" charset="0"/>
                <a:cs typeface="Arial" panose="020B0604020202020204" pitchFamily="34" charset="0"/>
                <a:hlinkClick r:id="rId7"/>
              </a:rPr>
              <a:t>https://thenounproject.com/icon/153422/</a:t>
            </a:r>
            <a:r>
              <a:rPr lang="en-CA" sz="1400" dirty="0">
                <a:latin typeface="Arial" panose="020B0604020202020204" pitchFamily="34" charset="0"/>
                <a:cs typeface="Arial" panose="020B0604020202020204" pitchFamily="34" charset="0"/>
              </a:rPr>
              <a:t> </a:t>
            </a:r>
          </a:p>
          <a:p>
            <a:r>
              <a:rPr lang="en-CA" sz="1400" dirty="0">
                <a:latin typeface="Arial" panose="020B0604020202020204" pitchFamily="34" charset="0"/>
                <a:cs typeface="Arial" panose="020B0604020202020204" pitchFamily="34" charset="0"/>
              </a:rPr>
              <a:t>Stewart Lamb </a:t>
            </a:r>
            <a:r>
              <a:rPr lang="en-CA" sz="1400" dirty="0" err="1">
                <a:latin typeface="Arial" panose="020B0604020202020204" pitchFamily="34" charset="0"/>
                <a:cs typeface="Arial" panose="020B0604020202020204" pitchFamily="34" charset="0"/>
              </a:rPr>
              <a:t>Cromar</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n.d</a:t>
            </a:r>
            <a:r>
              <a:rPr lang="en-CA" sz="1400" dirty="0">
                <a:latin typeface="Arial" panose="020B0604020202020204" pitchFamily="34" charset="0"/>
                <a:cs typeface="Arial" panose="020B0604020202020204" pitchFamily="34" charset="0"/>
              </a:rPr>
              <a:t>). Rat.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8"/>
              </a:rPr>
              <a:t>https://thenounproject.com/icon/104731</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Enshia</a:t>
            </a:r>
            <a:r>
              <a:rPr lang="en-CA" sz="1400" dirty="0">
                <a:latin typeface="Arial" panose="020B0604020202020204" pitchFamily="34" charset="0"/>
                <a:cs typeface="Arial" panose="020B0604020202020204" pitchFamily="34" charset="0"/>
              </a:rPr>
              <a:t>. (n.d.). Book. </a:t>
            </a:r>
            <a:r>
              <a:rPr lang="en-CA" sz="1400" i="1" dirty="0">
                <a:latin typeface="Arial" panose="020B0604020202020204" pitchFamily="34" charset="0"/>
                <a:cs typeface="Arial" panose="020B0604020202020204" pitchFamily="34" charset="0"/>
              </a:rPr>
              <a:t>The Noun Project</a:t>
            </a:r>
            <a:r>
              <a:rPr lang="en-CA" sz="1400" dirty="0">
                <a:latin typeface="Arial" panose="020B0604020202020204" pitchFamily="34" charset="0"/>
                <a:cs typeface="Arial" panose="020B0604020202020204" pitchFamily="34" charset="0"/>
              </a:rPr>
              <a:t>. CC BY </a:t>
            </a:r>
            <a:r>
              <a:rPr lang="en-CA" sz="1400" dirty="0">
                <a:latin typeface="Arial" panose="020B0604020202020204" pitchFamily="34" charset="0"/>
                <a:cs typeface="Arial" panose="020B0604020202020204" pitchFamily="34" charset="0"/>
                <a:hlinkClick r:id="rId9"/>
              </a:rPr>
              <a:t>https://thenounproject.com/icon/1787402/</a:t>
            </a:r>
            <a:r>
              <a:rPr lang="en-CA" sz="1400" dirty="0">
                <a:latin typeface="Arial" panose="020B0604020202020204" pitchFamily="34" charset="0"/>
                <a:cs typeface="Arial" panose="020B0604020202020204" pitchFamily="34" charset="0"/>
              </a:rPr>
              <a:t> </a:t>
            </a:r>
          </a:p>
          <a:p>
            <a:r>
              <a:rPr lang="en-CA" sz="1400" dirty="0">
                <a:latin typeface="Arial" panose="020B0604020202020204" pitchFamily="34" charset="0"/>
                <a:cs typeface="Arial" panose="020B0604020202020204" pitchFamily="34" charset="0"/>
              </a:rPr>
              <a:t>Viktor Ostrovsky. (n.d.). Tap.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10"/>
              </a:rPr>
              <a:t>https://thenounproject.com/icon/1094252/</a:t>
            </a: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Blair Adams. (n.d.) debit card. T</a:t>
            </a:r>
            <a:r>
              <a:rPr lang="en-CA" sz="1400" i="1" dirty="0">
                <a:latin typeface="Arial" panose="020B0604020202020204" pitchFamily="34" charset="0"/>
                <a:cs typeface="Arial" panose="020B0604020202020204" pitchFamily="34" charset="0"/>
              </a:rPr>
              <a: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11"/>
              </a:rPr>
              <a:t>https://thenounproject.com/icon/1783833/</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popcornarts</a:t>
            </a:r>
            <a:r>
              <a:rPr lang="en-CA" sz="1400" dirty="0">
                <a:latin typeface="Arial" panose="020B0604020202020204" pitchFamily="34" charset="0"/>
                <a:cs typeface="Arial" panose="020B0604020202020204" pitchFamily="34" charset="0"/>
              </a:rPr>
              <a:t>.(</a:t>
            </a:r>
            <a:r>
              <a:rPr lang="en-CA" sz="1400" dirty="0" err="1">
                <a:latin typeface="Arial" panose="020B0604020202020204" pitchFamily="34" charset="0"/>
                <a:cs typeface="Arial" panose="020B0604020202020204" pitchFamily="34" charset="0"/>
              </a:rPr>
              <a:t>n.d</a:t>
            </a:r>
            <a:r>
              <a:rPr lang="en-CA" sz="1400" dirty="0">
                <a:latin typeface="Arial" panose="020B0604020202020204" pitchFamily="34" charset="0"/>
                <a:cs typeface="Arial" panose="020B0604020202020204" pitchFamily="34" charset="0"/>
              </a:rPr>
              <a:t>). process.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12"/>
              </a:rPr>
              <a:t>https://thenounproject.com/term/process/1057868</a:t>
            </a:r>
            <a:r>
              <a:rPr lang="en-CA" sz="1400" dirty="0">
                <a:latin typeface="Arial" panose="020B0604020202020204" pitchFamily="34" charset="0"/>
                <a:cs typeface="Arial" panose="020B0604020202020204" pitchFamily="34" charset="0"/>
              </a:rPr>
              <a:t> </a:t>
            </a:r>
          </a:p>
          <a:p>
            <a:r>
              <a:rPr lang="en-CA" sz="1400" dirty="0" err="1">
                <a:latin typeface="Arial" panose="020B0604020202020204" pitchFamily="34" charset="0"/>
                <a:cs typeface="Arial" panose="020B0604020202020204" pitchFamily="34" charset="0"/>
              </a:rPr>
              <a:t>Silsor</a:t>
            </a:r>
            <a:r>
              <a:rPr lang="en-CA" sz="1400" dirty="0">
                <a:latin typeface="Arial" panose="020B0604020202020204" pitchFamily="34" charset="0"/>
                <a:cs typeface="Arial" panose="020B0604020202020204" pitchFamily="34" charset="0"/>
              </a:rPr>
              <a:t>. (15 January 2006). </a:t>
            </a:r>
            <a:r>
              <a:rPr lang="en-CA" sz="1400" dirty="0" err="1">
                <a:latin typeface="Arial" panose="020B0604020202020204" pitchFamily="34" charset="0"/>
                <a:cs typeface="Arial" panose="020B0604020202020204" pitchFamily="34" charset="0"/>
              </a:rPr>
              <a:t>Whmis</a:t>
            </a:r>
            <a:r>
              <a:rPr lang="en-CA" sz="1400" dirty="0">
                <a:latin typeface="Arial" panose="020B0604020202020204" pitchFamily="34" charset="0"/>
                <a:cs typeface="Arial" panose="020B0604020202020204" pitchFamily="34" charset="0"/>
              </a:rPr>
              <a:t> Class D. </a:t>
            </a:r>
            <a:r>
              <a:rPr lang="en-CA" sz="1400" i="1" dirty="0">
                <a:latin typeface="Arial" panose="020B0604020202020204" pitchFamily="34" charset="0"/>
                <a:cs typeface="Arial" panose="020B0604020202020204" pitchFamily="34" charset="0"/>
              </a:rPr>
              <a:t>Wikimedia Commons</a:t>
            </a:r>
            <a:r>
              <a:rPr lang="en-CA" sz="1400" dirty="0">
                <a:latin typeface="Arial" panose="020B0604020202020204" pitchFamily="34" charset="0"/>
                <a:cs typeface="Arial" panose="020B0604020202020204" pitchFamily="34" charset="0"/>
              </a:rPr>
              <a:t>. CC0 </a:t>
            </a:r>
            <a:r>
              <a:rPr lang="en-CA" sz="1400" dirty="0">
                <a:latin typeface="Arial" panose="020B0604020202020204" pitchFamily="34" charset="0"/>
                <a:cs typeface="Arial" panose="020B0604020202020204" pitchFamily="34" charset="0"/>
                <a:hlinkClick r:id="rId13"/>
              </a:rPr>
              <a:t>https://commons.wikimedia.org/wiki/File:WHMIS_Class_D-1.svg</a:t>
            </a:r>
            <a:r>
              <a:rPr lang="en-CA" sz="1400" dirty="0">
                <a:latin typeface="Arial" panose="020B0604020202020204" pitchFamily="34" charset="0"/>
                <a:cs typeface="Arial" panose="020B0604020202020204" pitchFamily="34" charset="0"/>
              </a:rPr>
              <a:t> </a:t>
            </a:r>
          </a:p>
          <a:p>
            <a:r>
              <a:rPr lang="en-CA" sz="1400" dirty="0" err="1">
                <a:latin typeface="Arial" panose="020B0604020202020204" pitchFamily="34" charset="0"/>
                <a:cs typeface="Arial" panose="020B0604020202020204" pitchFamily="34" charset="0"/>
              </a:rPr>
              <a:t>Assiya</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Dauyek</a:t>
            </a:r>
            <a:r>
              <a:rPr lang="en-CA" sz="1400" dirty="0">
                <a:latin typeface="Arial" panose="020B0604020202020204" pitchFamily="34" charset="0"/>
                <a:cs typeface="Arial" panose="020B0604020202020204" pitchFamily="34" charset="0"/>
              </a:rPr>
              <a:t>. (n.d.). Water. </a:t>
            </a:r>
            <a:r>
              <a:rPr lang="en-CA" sz="1400" i="1" dirty="0">
                <a:latin typeface="Arial" panose="020B0604020202020204" pitchFamily="34" charset="0"/>
                <a:cs typeface="Arial" panose="020B0604020202020204" pitchFamily="34" charset="0"/>
              </a:rPr>
              <a:t>The Noun Project</a:t>
            </a:r>
            <a:r>
              <a:rPr lang="en-CA" sz="1400" dirty="0">
                <a:latin typeface="Arial" panose="020B0604020202020204" pitchFamily="34" charset="0"/>
                <a:cs typeface="Arial" panose="020B0604020202020204" pitchFamily="34" charset="0"/>
              </a:rPr>
              <a:t>. CC BY  </a:t>
            </a:r>
            <a:r>
              <a:rPr lang="en-CA" sz="1400" dirty="0">
                <a:latin typeface="Arial" panose="020B0604020202020204" pitchFamily="34" charset="0"/>
                <a:cs typeface="Arial" panose="020B0604020202020204" pitchFamily="34" charset="0"/>
                <a:hlinkClick r:id="rId14"/>
              </a:rPr>
              <a:t>https://thenounproject.com/icon/637525</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Effach</a:t>
            </a:r>
            <a:r>
              <a:rPr lang="en-CA" sz="1400" dirty="0">
                <a:latin typeface="Arial" panose="020B0604020202020204" pitchFamily="34" charset="0"/>
                <a:cs typeface="Arial" panose="020B0604020202020204" pitchFamily="34" charset="0"/>
              </a:rPr>
              <a:t>. (n.d.) </a:t>
            </a:r>
            <a:r>
              <a:rPr lang="en-CA" sz="1400" dirty="0" err="1">
                <a:latin typeface="Arial" panose="020B0604020202020204" pitchFamily="34" charset="0"/>
                <a:cs typeface="Arial" panose="020B0604020202020204" pitchFamily="34" charset="0"/>
              </a:rPr>
              <a:t>Sode</a:t>
            </a:r>
            <a:r>
              <a:rPr lang="en-CA" sz="1400" dirty="0">
                <a:latin typeface="Arial" panose="020B0604020202020204" pitchFamily="34" charset="0"/>
                <a:cs typeface="Arial" panose="020B0604020202020204" pitchFamily="34" charset="0"/>
              </a:rPr>
              <a:t> Bottle.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15"/>
              </a:rPr>
              <a:t> https://thenounproject.com/icon/715021</a:t>
            </a:r>
            <a:r>
              <a:rPr lang="en-CA" sz="1400" dirty="0">
                <a:latin typeface="Arial" panose="020B0604020202020204" pitchFamily="34" charset="0"/>
                <a:cs typeface="Arial" panose="020B0604020202020204" pitchFamily="34" charset="0"/>
              </a:rPr>
              <a:t> </a:t>
            </a:r>
          </a:p>
          <a:p>
            <a:endParaRPr lang="en-CA" sz="1400" dirty="0"/>
          </a:p>
          <a:p>
            <a:endParaRPr lang="en-CA" sz="1400" dirty="0"/>
          </a:p>
          <a:p>
            <a:endParaRPr lang="en-CA" sz="1400" dirty="0"/>
          </a:p>
          <a:p>
            <a:endParaRPr lang="en-CA" sz="1400" dirty="0">
              <a:latin typeface="Arial" panose="020B0604020202020204" pitchFamily="34" charset="0"/>
              <a:cs typeface="Arial" panose="020B0604020202020204" pitchFamily="34" charset="0"/>
            </a:endParaRPr>
          </a:p>
          <a:p>
            <a:endParaRPr lang="en-CA" sz="1400" dirty="0"/>
          </a:p>
          <a:p>
            <a:pPr marL="457200" lvl="1" indent="0">
              <a:buNone/>
            </a:pPr>
            <a:endParaRPr lang="en-CA" sz="9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8AEDF45C-FC0F-4CD8-AABD-946D6663432B}"/>
              </a:ext>
            </a:extLst>
          </p:cNvPr>
          <p:cNvSpPr>
            <a:spLocks noGrp="1"/>
          </p:cNvSpPr>
          <p:nvPr>
            <p:ph sz="quarter" idx="14"/>
          </p:nvPr>
        </p:nvSpPr>
        <p:spPr/>
        <p:txBody>
          <a:bodyPr/>
          <a:lstStyle/>
          <a:p>
            <a:endParaRPr lang="en-CA" dirty="0"/>
          </a:p>
        </p:txBody>
      </p:sp>
      <p:sp>
        <p:nvSpPr>
          <p:cNvPr id="4" name="TextBox 3">
            <a:extLst>
              <a:ext uri="{FF2B5EF4-FFF2-40B4-BE49-F238E27FC236}">
                <a16:creationId xmlns:a16="http://schemas.microsoft.com/office/drawing/2014/main" id="{404135D0-B05F-4631-B06D-479C39471D90}"/>
              </a:ext>
            </a:extLst>
          </p:cNvPr>
          <p:cNvSpPr txBox="1"/>
          <p:nvPr/>
        </p:nvSpPr>
        <p:spPr>
          <a:xfrm>
            <a:off x="944880" y="6024573"/>
            <a:ext cx="10515600" cy="307777"/>
          </a:xfrm>
          <a:prstGeom prst="rect">
            <a:avLst/>
          </a:prstGeom>
          <a:noFill/>
        </p:spPr>
        <p:txBody>
          <a:bodyPr wrap="square" rtlCol="0">
            <a:spAutoFit/>
          </a:bodyPr>
          <a:lstStyle/>
          <a:p>
            <a:r>
              <a:rPr lang="en-CA" sz="1400" dirty="0">
                <a:solidFill>
                  <a:schemeClr val="bg2">
                    <a:lumMod val="50000"/>
                  </a:schemeClr>
                </a:solidFill>
                <a:latin typeface="Arial" panose="020B0604020202020204" pitchFamily="34" charset="0"/>
                <a:cs typeface="Arial" panose="020B0604020202020204" pitchFamily="34" charset="0"/>
              </a:rPr>
              <a:t>Unattributed materials are contributions from the Opening Up Copyright Project Team and are placed in the Public Domain</a:t>
            </a:r>
          </a:p>
        </p:txBody>
      </p:sp>
    </p:spTree>
    <p:extLst>
      <p:ext uri="{BB962C8B-B14F-4D97-AF65-F5344CB8AC3E}">
        <p14:creationId xmlns:p14="http://schemas.microsoft.com/office/powerpoint/2010/main" val="1035421335"/>
      </p:ext>
    </p:extLst>
  </p:cSld>
  <p:clrMapOvr>
    <a:masterClrMapping/>
  </p:clrMapOvr>
  <mc:AlternateContent xmlns:mc="http://schemas.openxmlformats.org/markup-compatibility/2006" xmlns:p14="http://schemas.microsoft.com/office/powerpoint/2010/main">
    <mc:Choice Requires="p14">
      <p:transition spd="slow" p14:dur="2000" advTm="6476"/>
    </mc:Choice>
    <mc:Fallback xmlns="">
      <p:transition spd="slow" advTm="647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18D-D0AC-4700-9E07-FFDB28B7D3CC}"/>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IMAGE REFERENCES</a:t>
            </a:r>
          </a:p>
        </p:txBody>
      </p:sp>
      <p:sp>
        <p:nvSpPr>
          <p:cNvPr id="3" name="Content Placeholder 2">
            <a:extLst>
              <a:ext uri="{FF2B5EF4-FFF2-40B4-BE49-F238E27FC236}">
                <a16:creationId xmlns:a16="http://schemas.microsoft.com/office/drawing/2014/main" id="{E9CE8CB9-C68A-4DB4-A29E-FD9D149E050E}"/>
              </a:ext>
            </a:extLst>
          </p:cNvPr>
          <p:cNvSpPr>
            <a:spLocks noGrp="1"/>
          </p:cNvSpPr>
          <p:nvPr>
            <p:ph sz="half" idx="1"/>
          </p:nvPr>
        </p:nvSpPr>
        <p:spPr>
          <a:xfrm>
            <a:off x="944880" y="1237173"/>
            <a:ext cx="10728960" cy="5087200"/>
          </a:xfrm>
        </p:spPr>
        <p:txBody>
          <a:bodyPr/>
          <a:lstStyle/>
          <a:p>
            <a:pPr marL="0" indent="0">
              <a:buNone/>
            </a:pPr>
            <a:endParaRPr lang="en-CA" sz="900" dirty="0">
              <a:latin typeface="Arial" panose="020B0604020202020204" pitchFamily="34" charset="0"/>
              <a:cs typeface="Arial" panose="020B0604020202020204" pitchFamily="34" charset="0"/>
            </a:endParaRPr>
          </a:p>
          <a:p>
            <a:pPr marL="0" indent="0">
              <a:buNone/>
            </a:pPr>
            <a:r>
              <a:rPr lang="en-CA" sz="1400" dirty="0">
                <a:latin typeface="Arial" panose="020B0604020202020204" pitchFamily="34" charset="0"/>
                <a:cs typeface="Arial" panose="020B0604020202020204" pitchFamily="34" charset="0"/>
              </a:rPr>
              <a:t>Image Credits (in order of appearance)</a:t>
            </a:r>
          </a:p>
          <a:p>
            <a:r>
              <a:rPr lang="en-CA" sz="1400" dirty="0" err="1">
                <a:latin typeface="Arial" panose="020B0604020202020204" pitchFamily="34" charset="0"/>
                <a:cs typeface="Arial" panose="020B0604020202020204" pitchFamily="34" charset="0"/>
              </a:rPr>
              <a:t>parkjisun</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n.d</a:t>
            </a:r>
            <a:r>
              <a:rPr lang="en-CA" sz="1400" dirty="0">
                <a:latin typeface="Arial" panose="020B0604020202020204" pitchFamily="34" charset="0"/>
                <a:cs typeface="Arial" panose="020B0604020202020204" pitchFamily="34" charset="0"/>
              </a:rPr>
              <a:t>). Goblin. </a:t>
            </a:r>
            <a:r>
              <a:rPr lang="en-CA" sz="1400" i="1" dirty="0">
                <a:latin typeface="Arial" panose="020B0604020202020204" pitchFamily="34" charset="0"/>
                <a:cs typeface="Arial" panose="020B0604020202020204" pitchFamily="34" charset="0"/>
              </a:rPr>
              <a:t>The Noun Project</a:t>
            </a:r>
            <a:r>
              <a:rPr lang="en-CA" sz="1400" dirty="0">
                <a:latin typeface="Arial" panose="020B0604020202020204" pitchFamily="34" charset="0"/>
                <a:cs typeface="Arial" panose="020B0604020202020204" pitchFamily="34" charset="0"/>
              </a:rPr>
              <a:t>. CC BY </a:t>
            </a:r>
            <a:r>
              <a:rPr lang="en-CA" sz="1400" dirty="0">
                <a:latin typeface="Arial" panose="020B0604020202020204" pitchFamily="34" charset="0"/>
                <a:cs typeface="Arial" panose="020B0604020202020204" pitchFamily="34" charset="0"/>
                <a:hlinkClick r:id="rId2"/>
              </a:rPr>
              <a:t>https://thenounproject.com/icon/1005005</a:t>
            </a: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Imogen Oh. (n.d.) Elf.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3"/>
              </a:rPr>
              <a:t>https://thenounproject.com/icon/744495</a:t>
            </a:r>
            <a:r>
              <a:rPr lang="en-CA" sz="1400" dirty="0">
                <a:latin typeface="Arial" panose="020B0604020202020204" pitchFamily="34" charset="0"/>
                <a:cs typeface="Arial" panose="020B0604020202020204" pitchFamily="34" charset="0"/>
              </a:rPr>
              <a:t> </a:t>
            </a:r>
          </a:p>
          <a:p>
            <a:r>
              <a:rPr lang="en-CA" sz="1400" dirty="0">
                <a:latin typeface="Arial" panose="020B0604020202020204" pitchFamily="34" charset="0"/>
                <a:cs typeface="Arial" panose="020B0604020202020204" pitchFamily="34" charset="0"/>
              </a:rPr>
              <a:t>James Christopher. (</a:t>
            </a:r>
            <a:r>
              <a:rPr lang="en-CA" sz="1400" dirty="0" err="1">
                <a:latin typeface="Arial" panose="020B0604020202020204" pitchFamily="34" charset="0"/>
                <a:cs typeface="Arial" panose="020B0604020202020204" pitchFamily="34" charset="0"/>
              </a:rPr>
              <a:t>n.d</a:t>
            </a:r>
            <a:r>
              <a:rPr lang="en-CA" sz="1400" dirty="0">
                <a:latin typeface="Arial" panose="020B0604020202020204" pitchFamily="34" charset="0"/>
                <a:cs typeface="Arial" panose="020B0604020202020204" pitchFamily="34" charset="0"/>
              </a:rPr>
              <a:t>). Patent.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4"/>
              </a:rPr>
              <a:t>https://thenounproject.com/icon/4467</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ProSymbols</a:t>
            </a:r>
            <a:r>
              <a:rPr lang="en-CA" sz="1400" dirty="0">
                <a:latin typeface="Arial" panose="020B0604020202020204" pitchFamily="34" charset="0"/>
                <a:cs typeface="Arial" panose="020B0604020202020204" pitchFamily="34" charset="0"/>
              </a:rPr>
              <a:t> (n.d.) copyright. </a:t>
            </a:r>
            <a:r>
              <a:rPr lang="en-CA" sz="1400" i="1" dirty="0">
                <a:latin typeface="Arial" panose="020B0604020202020204" pitchFamily="34" charset="0"/>
                <a:cs typeface="Arial" panose="020B0604020202020204" pitchFamily="34" charset="0"/>
              </a:rPr>
              <a:t>The Noun Project.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5"/>
              </a:rPr>
              <a:t>https://thenounproject.com/term/copyright/793324</a:t>
            </a:r>
            <a:r>
              <a:rPr lang="en-CA" sz="1400" dirty="0">
                <a:latin typeface="Arial" panose="020B0604020202020204" pitchFamily="34" charset="0"/>
                <a:cs typeface="Arial" panose="020B0604020202020204" pitchFamily="34" charset="0"/>
              </a:rPr>
              <a:t> </a:t>
            </a:r>
          </a:p>
          <a:p>
            <a:r>
              <a:rPr lang="en-CA" sz="1400" dirty="0" err="1">
                <a:latin typeface="Arial" panose="020B0604020202020204" pitchFamily="34" charset="0"/>
                <a:cs typeface="Arial" panose="020B0604020202020204" pitchFamily="34" charset="0"/>
              </a:rPr>
              <a:t>Emeco</a:t>
            </a:r>
            <a:r>
              <a:rPr lang="en-CA" sz="1400" dirty="0">
                <a:latin typeface="Arial" panose="020B0604020202020204" pitchFamily="34" charset="0"/>
                <a:cs typeface="Arial" panose="020B0604020202020204" pitchFamily="34" charset="0"/>
              </a:rPr>
              <a:t> Navy Chair  - Maggie </a:t>
            </a:r>
            <a:r>
              <a:rPr lang="en-CA" sz="1400" dirty="0" err="1">
                <a:latin typeface="Arial" panose="020B0604020202020204" pitchFamily="34" charset="0"/>
                <a:cs typeface="Arial" panose="020B0604020202020204" pitchFamily="34" charset="0"/>
              </a:rPr>
              <a:t>Osterberg</a:t>
            </a:r>
            <a:r>
              <a:rPr lang="en-CA" sz="14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hlinkClick r:id="rId6"/>
              </a:rPr>
              <a:t>https://www.flickr.com/photos/27128268@N00/7028427889/</a:t>
            </a:r>
            <a:r>
              <a:rPr lang="en-CA" sz="1400" dirty="0">
                <a:latin typeface="Arial" panose="020B0604020202020204" pitchFamily="34" charset="0"/>
                <a:cs typeface="Arial" panose="020B0604020202020204" pitchFamily="34" charset="0"/>
              </a:rPr>
              <a:t> </a:t>
            </a:r>
          </a:p>
          <a:p>
            <a:r>
              <a:rPr lang="en-CA" sz="1400" dirty="0" err="1">
                <a:latin typeface="Arial" panose="020B0604020202020204" pitchFamily="34" charset="0"/>
                <a:cs typeface="Arial" panose="020B0604020202020204" pitchFamily="34" charset="0"/>
              </a:rPr>
              <a:t>Emslichter</a:t>
            </a:r>
            <a:r>
              <a:rPr lang="en-CA" sz="1400" dirty="0">
                <a:latin typeface="Arial" panose="020B0604020202020204" pitchFamily="34" charset="0"/>
                <a:cs typeface="Arial" panose="020B0604020202020204" pitchFamily="34" charset="0"/>
              </a:rPr>
              <a:t> (</a:t>
            </a:r>
            <a:r>
              <a:rPr lang="en-CA" sz="1400" dirty="0" err="1">
                <a:latin typeface="Arial" panose="020B0604020202020204" pitchFamily="34" charset="0"/>
                <a:cs typeface="Arial" panose="020B0604020202020204" pitchFamily="34" charset="0"/>
              </a:rPr>
              <a:t>n.d</a:t>
            </a:r>
            <a:r>
              <a:rPr lang="en-CA" sz="1400" dirty="0">
                <a:latin typeface="Arial" panose="020B0604020202020204" pitchFamily="34" charset="0"/>
                <a:cs typeface="Arial" panose="020B0604020202020204" pitchFamily="34" charset="0"/>
              </a:rPr>
              <a:t>). Motor Scooter. </a:t>
            </a:r>
            <a:r>
              <a:rPr lang="en-CA" sz="1400" i="1" dirty="0" err="1">
                <a:latin typeface="Arial" panose="020B0604020202020204" pitchFamily="34" charset="0"/>
                <a:cs typeface="Arial" panose="020B0604020202020204" pitchFamily="34" charset="0"/>
              </a:rPr>
              <a:t>Pixabay</a:t>
            </a:r>
            <a:r>
              <a:rPr lang="en-CA" sz="1400" dirty="0">
                <a:latin typeface="Arial" panose="020B0604020202020204" pitchFamily="34" charset="0"/>
                <a:cs typeface="Arial" panose="020B0604020202020204" pitchFamily="34" charset="0"/>
              </a:rPr>
              <a:t>. CC0 </a:t>
            </a:r>
            <a:r>
              <a:rPr lang="en-CA" sz="1400" dirty="0">
                <a:latin typeface="Arial" panose="020B0604020202020204" pitchFamily="34" charset="0"/>
                <a:cs typeface="Arial" panose="020B0604020202020204" pitchFamily="34" charset="0"/>
                <a:hlinkClick r:id="rId7"/>
              </a:rPr>
              <a:t>https://pixabay.com/en/motor-scooter-vespa-jewel-3655011/</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Verdy</a:t>
            </a:r>
            <a:r>
              <a:rPr lang="en-CA" sz="1400" dirty="0">
                <a:latin typeface="Arial" panose="020B0604020202020204" pitchFamily="34" charset="0"/>
                <a:cs typeface="Arial" panose="020B0604020202020204" pitchFamily="34" charset="0"/>
              </a:rPr>
              <a:t> et al. (</a:t>
            </a:r>
            <a:r>
              <a:rPr lang="en-CA" sz="1400" dirty="0" err="1">
                <a:latin typeface="Arial" panose="020B0604020202020204" pitchFamily="34" charset="0"/>
                <a:cs typeface="Arial" panose="020B0604020202020204" pitchFamily="34" charset="0"/>
              </a:rPr>
              <a:t>n.d</a:t>
            </a:r>
            <a:r>
              <a:rPr lang="en-CA" sz="1400" dirty="0">
                <a:latin typeface="Arial" panose="020B0604020202020204" pitchFamily="34" charset="0"/>
                <a:cs typeface="Arial" panose="020B0604020202020204" pitchFamily="34" charset="0"/>
              </a:rPr>
              <a:t>). Flag of Europe. </a:t>
            </a:r>
            <a:r>
              <a:rPr lang="en-CA" sz="1400" i="1" dirty="0">
                <a:latin typeface="Arial" panose="020B0604020202020204" pitchFamily="34" charset="0"/>
                <a:cs typeface="Arial" panose="020B0604020202020204" pitchFamily="34" charset="0"/>
              </a:rPr>
              <a:t>Wikimedia Commons. </a:t>
            </a:r>
            <a:r>
              <a:rPr lang="en-CA" sz="1400" dirty="0">
                <a:latin typeface="Arial" panose="020B0604020202020204" pitchFamily="34" charset="0"/>
                <a:cs typeface="Arial" panose="020B0604020202020204" pitchFamily="34" charset="0"/>
              </a:rPr>
              <a:t>CC0. </a:t>
            </a:r>
            <a:r>
              <a:rPr lang="en-CA" sz="1400" dirty="0">
                <a:latin typeface="Arial" panose="020B0604020202020204" pitchFamily="34" charset="0"/>
                <a:cs typeface="Arial" panose="020B0604020202020204" pitchFamily="34" charset="0"/>
                <a:hlinkClick r:id="rId8"/>
              </a:rPr>
              <a:t>https://en.wikipedia.org/wiki/Flag_of_Europe</a:t>
            </a:r>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Bradley Neil. (6 February 2018). Commodore. </a:t>
            </a:r>
            <a:r>
              <a:rPr lang="en-CA" sz="1400" i="1" dirty="0">
                <a:latin typeface="Arial" panose="020B0604020202020204" pitchFamily="34" charset="0"/>
                <a:cs typeface="Arial" panose="020B0604020202020204" pitchFamily="34" charset="0"/>
              </a:rPr>
              <a:t>Flickr. </a:t>
            </a:r>
            <a:r>
              <a:rPr lang="en-CA" sz="1400" dirty="0">
                <a:latin typeface="Arial" panose="020B0604020202020204" pitchFamily="34" charset="0"/>
                <a:cs typeface="Arial" panose="020B0604020202020204" pitchFamily="34" charset="0"/>
              </a:rPr>
              <a:t>CC BY </a:t>
            </a:r>
            <a:r>
              <a:rPr lang="en-CA" sz="1400" dirty="0">
                <a:latin typeface="Arial" panose="020B0604020202020204" pitchFamily="34" charset="0"/>
                <a:cs typeface="Arial" panose="020B0604020202020204" pitchFamily="34" charset="0"/>
                <a:hlinkClick r:id="rId9"/>
              </a:rPr>
              <a:t>https://www.flickr.com/photos/145201475@N08/28347194379</a:t>
            </a:r>
            <a:r>
              <a:rPr lang="en-CA" sz="1400" dirty="0">
                <a:latin typeface="Arial" panose="020B0604020202020204" pitchFamily="34" charset="0"/>
                <a:cs typeface="Arial" panose="020B0604020202020204" pitchFamily="34" charset="0"/>
              </a:rPr>
              <a:t> </a:t>
            </a:r>
          </a:p>
          <a:p>
            <a:r>
              <a:rPr lang="en-CA" sz="1400" dirty="0">
                <a:latin typeface="Arial" panose="020B0604020202020204" pitchFamily="34" charset="0"/>
                <a:cs typeface="Arial" panose="020B0604020202020204" pitchFamily="34" charset="0"/>
              </a:rPr>
              <a:t>maciej326 (14 November 2016) Champagne. </a:t>
            </a:r>
            <a:r>
              <a:rPr lang="en-CA" sz="1400" i="1" dirty="0" err="1">
                <a:latin typeface="Arial" panose="020B0604020202020204" pitchFamily="34" charset="0"/>
                <a:cs typeface="Arial" panose="020B0604020202020204" pitchFamily="34" charset="0"/>
              </a:rPr>
              <a:t>Pixabay</a:t>
            </a:r>
            <a:r>
              <a:rPr lang="en-CA" sz="1400" dirty="0">
                <a:latin typeface="Arial" panose="020B0604020202020204" pitchFamily="34" charset="0"/>
                <a:cs typeface="Arial" panose="020B0604020202020204" pitchFamily="34" charset="0"/>
              </a:rPr>
              <a:t>. CC0 </a:t>
            </a:r>
            <a:r>
              <a:rPr lang="en-CA" sz="1400" dirty="0">
                <a:latin typeface="Arial" panose="020B0604020202020204" pitchFamily="34" charset="0"/>
                <a:cs typeface="Arial" panose="020B0604020202020204" pitchFamily="34" charset="0"/>
                <a:hlinkClick r:id="rId10"/>
              </a:rPr>
              <a:t>https://pixabay.com/en/champagne-bottle-of-champagne-glass-1814988/</a:t>
            </a:r>
            <a:r>
              <a:rPr lang="en-CA" sz="1400" dirty="0">
                <a:latin typeface="Arial" panose="020B0604020202020204" pitchFamily="34" charset="0"/>
                <a:cs typeface="Arial" panose="020B0604020202020204" pitchFamily="34" charset="0"/>
              </a:rPr>
              <a:t> </a:t>
            </a:r>
          </a:p>
          <a:p>
            <a:r>
              <a:rPr lang="en-CA" sz="1400" dirty="0" err="1">
                <a:latin typeface="Arial" panose="020B0604020202020204" pitchFamily="34" charset="0"/>
                <a:cs typeface="Arial" panose="020B0604020202020204" pitchFamily="34" charset="0"/>
              </a:rPr>
              <a:t>Rigobert</a:t>
            </a:r>
            <a:r>
              <a:rPr lang="en-CA" sz="1400" dirty="0">
                <a:latin typeface="Arial" panose="020B0604020202020204" pitchFamily="34" charset="0"/>
                <a:cs typeface="Arial" panose="020B0604020202020204" pitchFamily="34" charset="0"/>
              </a:rPr>
              <a:t> Bonne. (1771). Carte du </a:t>
            </a:r>
            <a:r>
              <a:rPr lang="en-CA" sz="1400" dirty="0" err="1">
                <a:latin typeface="Arial" panose="020B0604020202020204" pitchFamily="34" charset="0"/>
                <a:cs typeface="Arial" panose="020B0604020202020204" pitchFamily="34" charset="0"/>
              </a:rPr>
              <a:t>Gouvernement</a:t>
            </a:r>
            <a:r>
              <a:rPr lang="en-CA" sz="1400" dirty="0">
                <a:latin typeface="Arial" panose="020B0604020202020204" pitchFamily="34" charset="0"/>
                <a:cs typeface="Arial" panose="020B0604020202020204" pitchFamily="34" charset="0"/>
              </a:rPr>
              <a:t> de Champagne et Brie. </a:t>
            </a:r>
            <a:r>
              <a:rPr lang="en-CA" sz="1400" i="1" dirty="0">
                <a:latin typeface="Arial" panose="020B0604020202020204" pitchFamily="34" charset="0"/>
                <a:cs typeface="Arial" panose="020B0604020202020204" pitchFamily="34" charset="0"/>
              </a:rPr>
              <a:t>Wikimedia Commons. </a:t>
            </a:r>
            <a:r>
              <a:rPr lang="en-CA" sz="1400" dirty="0">
                <a:latin typeface="Arial" panose="020B0604020202020204" pitchFamily="34" charset="0"/>
                <a:cs typeface="Arial" panose="020B0604020202020204" pitchFamily="34" charset="0"/>
              </a:rPr>
              <a:t>CC0 </a:t>
            </a:r>
            <a:r>
              <a:rPr lang="en-CA" sz="1400" dirty="0">
                <a:latin typeface="Arial" panose="020B0604020202020204" pitchFamily="34" charset="0"/>
                <a:cs typeface="Arial" panose="020B0604020202020204" pitchFamily="34" charset="0"/>
                <a:hlinkClick r:id="rId11"/>
              </a:rPr>
              <a:t>https://commons.wikimedia.org/wiki/File:1771_Bonne_Map_of_Brie_and_Champagne,_France_-_Geographicus_-_Champagne-bonne-1771.jpg</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Kriemer</a:t>
            </a:r>
            <a:r>
              <a:rPr lang="en-CA" sz="1400" dirty="0">
                <a:latin typeface="Arial" panose="020B0604020202020204" pitchFamily="34" charset="0"/>
                <a:cs typeface="Arial" panose="020B0604020202020204" pitchFamily="34" charset="0"/>
              </a:rPr>
              <a:t>. (20 June 2015) Crown Princess Margareta. </a:t>
            </a:r>
            <a:r>
              <a:rPr lang="en-CA" sz="1400" i="1" dirty="0" err="1">
                <a:latin typeface="Arial" panose="020B0604020202020204" pitchFamily="34" charset="0"/>
                <a:cs typeface="Arial" panose="020B0604020202020204" pitchFamily="34" charset="0"/>
              </a:rPr>
              <a:t>Pixabay</a:t>
            </a:r>
            <a:r>
              <a:rPr lang="en-CA" sz="1400" i="1"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rPr>
              <a:t>CC0  </a:t>
            </a:r>
            <a:r>
              <a:rPr lang="en-CA" sz="1400" dirty="0">
                <a:latin typeface="Arial" panose="020B0604020202020204" pitchFamily="34" charset="0"/>
                <a:cs typeface="Arial" panose="020B0604020202020204" pitchFamily="34" charset="0"/>
                <a:hlinkClick r:id="rId12"/>
              </a:rPr>
              <a:t>https://pixabay.com/en/rose-crown-princess-margareta-818723/</a:t>
            </a:r>
            <a:endParaRPr lang="en-CA" sz="1400" dirty="0">
              <a:latin typeface="Arial" panose="020B0604020202020204" pitchFamily="34" charset="0"/>
              <a:cs typeface="Arial" panose="020B0604020202020204" pitchFamily="34" charset="0"/>
            </a:endParaRPr>
          </a:p>
          <a:p>
            <a:r>
              <a:rPr lang="en-CA" sz="1400" dirty="0" err="1">
                <a:latin typeface="Arial" panose="020B0604020202020204" pitchFamily="34" charset="0"/>
                <a:cs typeface="Arial" panose="020B0604020202020204" pitchFamily="34" charset="0"/>
              </a:rPr>
              <a:t>PublicDomainPictures</a:t>
            </a:r>
            <a:r>
              <a:rPr lang="en-CA" sz="1400" dirty="0">
                <a:latin typeface="Arial" panose="020B0604020202020204" pitchFamily="34" charset="0"/>
                <a:cs typeface="Arial" panose="020B0604020202020204" pitchFamily="34" charset="0"/>
              </a:rPr>
              <a:t>. (15 February 2013). Competition Colors. </a:t>
            </a:r>
            <a:r>
              <a:rPr lang="en-CA" sz="1400" i="1" dirty="0" err="1">
                <a:latin typeface="Arial" panose="020B0604020202020204" pitchFamily="34" charset="0"/>
                <a:cs typeface="Arial" panose="020B0604020202020204" pitchFamily="34" charset="0"/>
              </a:rPr>
              <a:t>Pixabay</a:t>
            </a:r>
            <a:r>
              <a:rPr lang="en-CA" sz="1400" dirty="0">
                <a:latin typeface="Arial" panose="020B0604020202020204" pitchFamily="34" charset="0"/>
                <a:cs typeface="Arial" panose="020B0604020202020204" pitchFamily="34" charset="0"/>
              </a:rPr>
              <a:t>. CC0 </a:t>
            </a:r>
            <a:r>
              <a:rPr lang="en-CA" sz="1400" dirty="0">
                <a:latin typeface="Arial" panose="020B0604020202020204" pitchFamily="34" charset="0"/>
                <a:cs typeface="Arial" panose="020B0604020202020204" pitchFamily="34" charset="0"/>
                <a:hlinkClick r:id="rId13"/>
              </a:rPr>
              <a:t>https://pixabay.com/en/blue-colors-competition-event-five-81847/</a:t>
            </a:r>
            <a:endParaRPr lang="en-CA" sz="1400" dirty="0">
              <a:latin typeface="Arial" panose="020B0604020202020204" pitchFamily="34" charset="0"/>
              <a:cs typeface="Arial" panose="020B0604020202020204" pitchFamily="34" charset="0"/>
            </a:endParaRPr>
          </a:p>
          <a:p>
            <a:endParaRPr lang="en-CA" sz="1400" dirty="0"/>
          </a:p>
          <a:p>
            <a:endParaRPr lang="en-CA" sz="1400" dirty="0"/>
          </a:p>
          <a:p>
            <a:endParaRPr lang="en-CA" sz="1400" dirty="0"/>
          </a:p>
          <a:p>
            <a:endParaRPr lang="en-CA" sz="1400" dirty="0"/>
          </a:p>
          <a:p>
            <a:endParaRPr lang="en-CA" sz="1400" dirty="0"/>
          </a:p>
          <a:p>
            <a:pPr marL="0" indent="0">
              <a:buNone/>
            </a:pPr>
            <a:endParaRPr lang="en-CA" sz="1400" dirty="0">
              <a:latin typeface="Arial" panose="020B0604020202020204" pitchFamily="34" charset="0"/>
              <a:cs typeface="Arial" panose="020B0604020202020204" pitchFamily="34" charset="0"/>
            </a:endParaRPr>
          </a:p>
          <a:p>
            <a:pPr marL="457200" lvl="1" indent="0">
              <a:buNone/>
            </a:pPr>
            <a:r>
              <a:rPr lang="en-CA" sz="900" dirty="0">
                <a:latin typeface="Arial" panose="020B0604020202020204" pitchFamily="34" charset="0"/>
                <a:cs typeface="Arial" panose="020B0604020202020204" pitchFamily="34" charset="0"/>
              </a:rPr>
              <a:t>	</a:t>
            </a:r>
          </a:p>
        </p:txBody>
      </p:sp>
      <p:sp>
        <p:nvSpPr>
          <p:cNvPr id="5" name="Content Placeholder 4">
            <a:extLst>
              <a:ext uri="{FF2B5EF4-FFF2-40B4-BE49-F238E27FC236}">
                <a16:creationId xmlns:a16="http://schemas.microsoft.com/office/drawing/2014/main" id="{8AEDF45C-FC0F-4CD8-AABD-946D6663432B}"/>
              </a:ext>
            </a:extLst>
          </p:cNvPr>
          <p:cNvSpPr>
            <a:spLocks noGrp="1"/>
          </p:cNvSpPr>
          <p:nvPr>
            <p:ph sz="quarter" idx="14"/>
          </p:nvPr>
        </p:nvSpPr>
        <p:spPr/>
        <p:txBody>
          <a:bodyPr/>
          <a:lstStyle/>
          <a:p>
            <a:endParaRPr lang="en-CA" dirty="0"/>
          </a:p>
        </p:txBody>
      </p:sp>
      <p:sp>
        <p:nvSpPr>
          <p:cNvPr id="4" name="TextBox 3">
            <a:extLst>
              <a:ext uri="{FF2B5EF4-FFF2-40B4-BE49-F238E27FC236}">
                <a16:creationId xmlns:a16="http://schemas.microsoft.com/office/drawing/2014/main" id="{404135D0-B05F-4631-B06D-479C39471D90}"/>
              </a:ext>
            </a:extLst>
          </p:cNvPr>
          <p:cNvSpPr txBox="1"/>
          <p:nvPr/>
        </p:nvSpPr>
        <p:spPr>
          <a:xfrm>
            <a:off x="1520894" y="6251773"/>
            <a:ext cx="10515600" cy="307777"/>
          </a:xfrm>
          <a:prstGeom prst="rect">
            <a:avLst/>
          </a:prstGeom>
          <a:noFill/>
        </p:spPr>
        <p:txBody>
          <a:bodyPr wrap="square" rtlCol="0">
            <a:spAutoFit/>
          </a:bodyPr>
          <a:lstStyle/>
          <a:p>
            <a:r>
              <a:rPr lang="en-CA" sz="1400" dirty="0">
                <a:solidFill>
                  <a:schemeClr val="bg2">
                    <a:lumMod val="50000"/>
                  </a:schemeClr>
                </a:solidFill>
                <a:latin typeface="Arial" panose="020B0604020202020204" pitchFamily="34" charset="0"/>
                <a:cs typeface="Arial" panose="020B0604020202020204" pitchFamily="34" charset="0"/>
              </a:rPr>
              <a:t>Unattributed materials are contributions from the Opening Up Copyright Project Team and are placed in the Public Domain</a:t>
            </a:r>
          </a:p>
        </p:txBody>
      </p:sp>
    </p:spTree>
    <p:extLst>
      <p:ext uri="{BB962C8B-B14F-4D97-AF65-F5344CB8AC3E}">
        <p14:creationId xmlns:p14="http://schemas.microsoft.com/office/powerpoint/2010/main" val="1882131105"/>
      </p:ext>
    </p:extLst>
  </p:cSld>
  <p:clrMapOvr>
    <a:masterClrMapping/>
  </p:clrMapOvr>
  <mc:AlternateContent xmlns:mc="http://schemas.openxmlformats.org/markup-compatibility/2006" xmlns:p14="http://schemas.microsoft.com/office/powerpoint/2010/main">
    <mc:Choice Requires="p14">
      <p:transition spd="slow" p14:dur="2000" advTm="6476"/>
    </mc:Choice>
    <mc:Fallback xmlns="">
      <p:transition spd="slow" advTm="64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5200" y="526318"/>
            <a:ext cx="9823938" cy="868633"/>
          </a:xfrm>
        </p:spPr>
        <p:txBody>
          <a:bodyPr/>
          <a:lstStyle/>
          <a:p>
            <a:r>
              <a:rPr lang="en-US" b="1" dirty="0">
                <a:latin typeface="Arial" panose="020B0604020202020204" pitchFamily="34" charset="0"/>
                <a:cs typeface="Arial" panose="020B0604020202020204" pitchFamily="34" charset="0"/>
              </a:rPr>
              <a:t>TYPES OF INTELLECTUAL PROPERTY</a:t>
            </a:r>
          </a:p>
        </p:txBody>
      </p:sp>
      <p:sp>
        <p:nvSpPr>
          <p:cNvPr id="5" name="Content Placeholder 4"/>
          <p:cNvSpPr>
            <a:spLocks noGrp="1"/>
          </p:cNvSpPr>
          <p:nvPr>
            <p:ph sz="quarter" idx="14"/>
          </p:nvPr>
        </p:nvSpPr>
        <p:spPr/>
        <p:txBody>
          <a:bodyPr/>
          <a:lstStyle/>
          <a:p>
            <a:endParaRPr lang="en-US"/>
          </a:p>
        </p:txBody>
      </p:sp>
      <p:sp>
        <p:nvSpPr>
          <p:cNvPr id="6" name="TextBox 5">
            <a:extLst>
              <a:ext uri="{FF2B5EF4-FFF2-40B4-BE49-F238E27FC236}">
                <a16:creationId xmlns:a16="http://schemas.microsoft.com/office/drawing/2014/main" id="{E54AF275-7212-4175-8AB1-C6206BB2A031}"/>
              </a:ext>
            </a:extLst>
          </p:cNvPr>
          <p:cNvSpPr txBox="1"/>
          <p:nvPr/>
        </p:nvSpPr>
        <p:spPr>
          <a:xfrm>
            <a:off x="4766128" y="1910443"/>
            <a:ext cx="367574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Intellectual Property</a:t>
            </a:r>
          </a:p>
        </p:txBody>
      </p:sp>
      <p:cxnSp>
        <p:nvCxnSpPr>
          <p:cNvPr id="8" name="Straight Arrow Connector 7">
            <a:extLst>
              <a:ext uri="{FF2B5EF4-FFF2-40B4-BE49-F238E27FC236}">
                <a16:creationId xmlns:a16="http://schemas.microsoft.com/office/drawing/2014/main" id="{B0D7DD13-A9C2-460F-95BF-2FDAAA7612CD}"/>
              </a:ext>
            </a:extLst>
          </p:cNvPr>
          <p:cNvCxnSpPr/>
          <p:nvPr/>
        </p:nvCxnSpPr>
        <p:spPr>
          <a:xfrm flipH="1">
            <a:off x="4343400" y="2433663"/>
            <a:ext cx="1175657" cy="113830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77779A9-139A-43D0-B893-A1284E48B856}"/>
              </a:ext>
            </a:extLst>
          </p:cNvPr>
          <p:cNvCxnSpPr>
            <a:cxnSpLocks/>
          </p:cNvCxnSpPr>
          <p:nvPr/>
        </p:nvCxnSpPr>
        <p:spPr>
          <a:xfrm flipH="1">
            <a:off x="5319223" y="2448801"/>
            <a:ext cx="473530" cy="15190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7995A8-EFF9-45FD-B62F-7B120BB577AF}"/>
              </a:ext>
            </a:extLst>
          </p:cNvPr>
          <p:cNvCxnSpPr>
            <a:cxnSpLocks/>
          </p:cNvCxnSpPr>
          <p:nvPr/>
        </p:nvCxnSpPr>
        <p:spPr>
          <a:xfrm>
            <a:off x="6235963" y="2463939"/>
            <a:ext cx="0" cy="1503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23F395F-E2F3-4526-A956-0DB4A07D337A}"/>
              </a:ext>
            </a:extLst>
          </p:cNvPr>
          <p:cNvCxnSpPr>
            <a:cxnSpLocks/>
          </p:cNvCxnSpPr>
          <p:nvPr/>
        </p:nvCxnSpPr>
        <p:spPr>
          <a:xfrm>
            <a:off x="6829234" y="2479077"/>
            <a:ext cx="317935" cy="150390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B93C63-9DF6-4D25-8BB7-0996AEAEC21A}"/>
              </a:ext>
            </a:extLst>
          </p:cNvPr>
          <p:cNvCxnSpPr>
            <a:cxnSpLocks/>
          </p:cNvCxnSpPr>
          <p:nvPr/>
        </p:nvCxnSpPr>
        <p:spPr>
          <a:xfrm>
            <a:off x="7449720" y="2463939"/>
            <a:ext cx="828866" cy="13569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79D0907-6AD7-49BD-948E-8EE89D2EED06}"/>
              </a:ext>
            </a:extLst>
          </p:cNvPr>
          <p:cNvSpPr txBox="1"/>
          <p:nvPr/>
        </p:nvSpPr>
        <p:spPr>
          <a:xfrm>
            <a:off x="4091477" y="4203882"/>
            <a:ext cx="225334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Copyright</a:t>
            </a:r>
          </a:p>
        </p:txBody>
      </p:sp>
      <p:sp>
        <p:nvSpPr>
          <p:cNvPr id="22" name="TextBox 21">
            <a:extLst>
              <a:ext uri="{FF2B5EF4-FFF2-40B4-BE49-F238E27FC236}">
                <a16:creationId xmlns:a16="http://schemas.microsoft.com/office/drawing/2014/main" id="{1C3B48FD-13CB-41E8-9B9A-892AB304DAB4}"/>
              </a:ext>
            </a:extLst>
          </p:cNvPr>
          <p:cNvSpPr txBox="1"/>
          <p:nvPr/>
        </p:nvSpPr>
        <p:spPr>
          <a:xfrm>
            <a:off x="6925656" y="4028395"/>
            <a:ext cx="551279"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091AC110-537D-4F60-9598-2A2865DF2D08}"/>
              </a:ext>
            </a:extLst>
          </p:cNvPr>
          <p:cNvSpPr txBox="1"/>
          <p:nvPr/>
        </p:nvSpPr>
        <p:spPr>
          <a:xfrm>
            <a:off x="6083563" y="4008141"/>
            <a:ext cx="440872"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BA577DC7-ACF3-43C2-A344-3EFE2E35567E}"/>
              </a:ext>
            </a:extLst>
          </p:cNvPr>
          <p:cNvSpPr txBox="1"/>
          <p:nvPr/>
        </p:nvSpPr>
        <p:spPr>
          <a:xfrm>
            <a:off x="3999330" y="3616157"/>
            <a:ext cx="620486"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6" name="TextBox 25">
            <a:extLst>
              <a:ext uri="{FF2B5EF4-FFF2-40B4-BE49-F238E27FC236}">
                <a16:creationId xmlns:a16="http://schemas.microsoft.com/office/drawing/2014/main" id="{8E9F0114-40F1-4301-B6EC-2A5283756D51}"/>
              </a:ext>
            </a:extLst>
          </p:cNvPr>
          <p:cNvSpPr txBox="1"/>
          <p:nvPr/>
        </p:nvSpPr>
        <p:spPr>
          <a:xfrm>
            <a:off x="8255264" y="4013938"/>
            <a:ext cx="620486"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BAE6541E-76FD-4BBD-A1F4-B17A05C386E2}"/>
              </a:ext>
            </a:extLst>
          </p:cNvPr>
          <p:cNvSpPr txBox="1"/>
          <p:nvPr/>
        </p:nvSpPr>
        <p:spPr>
          <a:xfrm>
            <a:off x="4520294" y="5528092"/>
            <a:ext cx="2956641"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Trademark?</a:t>
            </a:r>
          </a:p>
        </p:txBody>
      </p:sp>
      <p:sp>
        <p:nvSpPr>
          <p:cNvPr id="28" name="TextBox 27">
            <a:extLst>
              <a:ext uri="{FF2B5EF4-FFF2-40B4-BE49-F238E27FC236}">
                <a16:creationId xmlns:a16="http://schemas.microsoft.com/office/drawing/2014/main" id="{73F59D26-76A6-4E47-B98B-6DC4CE9845E4}"/>
              </a:ext>
            </a:extLst>
          </p:cNvPr>
          <p:cNvSpPr txBox="1"/>
          <p:nvPr/>
        </p:nvSpPr>
        <p:spPr>
          <a:xfrm>
            <a:off x="2259167" y="4742034"/>
            <a:ext cx="208423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Patent?</a:t>
            </a:r>
          </a:p>
        </p:txBody>
      </p:sp>
      <p:sp>
        <p:nvSpPr>
          <p:cNvPr id="29" name="TextBox 28">
            <a:extLst>
              <a:ext uri="{FF2B5EF4-FFF2-40B4-BE49-F238E27FC236}">
                <a16:creationId xmlns:a16="http://schemas.microsoft.com/office/drawing/2014/main" id="{9B6180F9-DCF8-42A3-A27E-2E2DF6963630}"/>
              </a:ext>
            </a:extLst>
          </p:cNvPr>
          <p:cNvSpPr txBox="1"/>
          <p:nvPr/>
        </p:nvSpPr>
        <p:spPr>
          <a:xfrm>
            <a:off x="7201295" y="5197195"/>
            <a:ext cx="328593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Industrial Design?</a:t>
            </a:r>
          </a:p>
        </p:txBody>
      </p:sp>
    </p:spTree>
    <p:custDataLst>
      <p:tags r:id="rId1"/>
    </p:custDataLst>
    <p:extLst>
      <p:ext uri="{BB962C8B-B14F-4D97-AF65-F5344CB8AC3E}">
        <p14:creationId xmlns:p14="http://schemas.microsoft.com/office/powerpoint/2010/main" val="1540596572"/>
      </p:ext>
    </p:extLst>
  </p:cSld>
  <p:clrMapOvr>
    <a:masterClrMapping/>
  </p:clrMapOvr>
  <mc:AlternateContent xmlns:mc="http://schemas.openxmlformats.org/markup-compatibility/2006" xmlns:p14="http://schemas.microsoft.com/office/powerpoint/2010/main">
    <mc:Choice Requires="p14">
      <p:transition spd="slow" p14:dur="2000" advTm="24620"/>
    </mc:Choice>
    <mc:Fallback xmlns="">
      <p:transition spd="slow" advTm="24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18D-D0AC-4700-9E07-FFDB28B7D3CC}"/>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LICENSING AND ATTRIBUTION</a:t>
            </a:r>
          </a:p>
        </p:txBody>
      </p:sp>
      <p:sp>
        <p:nvSpPr>
          <p:cNvPr id="5" name="Content Placeholder 4">
            <a:extLst>
              <a:ext uri="{FF2B5EF4-FFF2-40B4-BE49-F238E27FC236}">
                <a16:creationId xmlns:a16="http://schemas.microsoft.com/office/drawing/2014/main" id="{8AEDF45C-FC0F-4CD8-AABD-946D6663432B}"/>
              </a:ext>
            </a:extLst>
          </p:cNvPr>
          <p:cNvSpPr>
            <a:spLocks noGrp="1"/>
          </p:cNvSpPr>
          <p:nvPr>
            <p:ph sz="quarter" idx="14"/>
          </p:nvPr>
        </p:nvSpPr>
        <p:spPr/>
        <p:txBody>
          <a:bodyPr/>
          <a:lstStyle/>
          <a:p>
            <a:endParaRPr lang="en-CA" dirty="0"/>
          </a:p>
        </p:txBody>
      </p:sp>
      <p:sp>
        <p:nvSpPr>
          <p:cNvPr id="8" name="Rectangle 7">
            <a:extLst>
              <a:ext uri="{FF2B5EF4-FFF2-40B4-BE49-F238E27FC236}">
                <a16:creationId xmlns:a16="http://schemas.microsoft.com/office/drawing/2014/main" id="{7D05AEF2-C958-4EC2-96E1-20550F707B34}"/>
              </a:ext>
            </a:extLst>
          </p:cNvPr>
          <p:cNvSpPr/>
          <p:nvPr/>
        </p:nvSpPr>
        <p:spPr>
          <a:xfrm>
            <a:off x="1103452" y="1782395"/>
            <a:ext cx="10980517" cy="3539430"/>
          </a:xfrm>
          <a:prstGeom prst="rect">
            <a:avLst/>
          </a:prstGeom>
        </p:spPr>
        <p:txBody>
          <a:bodyPr wrap="square">
            <a:spAutoFit/>
          </a:bodyPr>
          <a:lstStyle/>
          <a:p>
            <a:pPr marL="38100" indent="0">
              <a:lnSpc>
                <a:spcPct val="80000"/>
              </a:lnSpc>
              <a:spcBef>
                <a:spcPts val="0"/>
              </a:spcBef>
              <a:buClr>
                <a:schemeClr val="dk1"/>
              </a:buClr>
              <a:buSzPts val="1800"/>
              <a:buNone/>
            </a:pPr>
            <a:r>
              <a:rPr lang="en" sz="2000" dirty="0">
                <a:solidFill>
                  <a:schemeClr val="bg2">
                    <a:lumMod val="50000"/>
                  </a:schemeClr>
                </a:solidFill>
                <a:latin typeface="Arial" panose="020B0604020202020204" pitchFamily="34" charset="0"/>
                <a:cs typeface="Arial" panose="020B0604020202020204" pitchFamily="34" charset="0"/>
                <a:sym typeface="Calibri"/>
              </a:rPr>
              <a:t>Suggested Citation:</a:t>
            </a:r>
          </a:p>
          <a:p>
            <a:pPr marL="38100" indent="0">
              <a:lnSpc>
                <a:spcPct val="80000"/>
              </a:lnSpc>
              <a:spcBef>
                <a:spcPts val="0"/>
              </a:spcBef>
              <a:buClr>
                <a:schemeClr val="dk1"/>
              </a:buClr>
              <a:buSzPts val="1800"/>
              <a:buNone/>
            </a:pPr>
            <a:endParaRPr lang="en" sz="2000" dirty="0">
              <a:solidFill>
                <a:schemeClr val="bg2">
                  <a:lumMod val="50000"/>
                </a:schemeClr>
              </a:solidFill>
              <a:latin typeface="Arial" panose="020B0604020202020204" pitchFamily="34" charset="0"/>
              <a:cs typeface="Arial" panose="020B0604020202020204" pitchFamily="34" charset="0"/>
              <a:sym typeface="Calibri"/>
            </a:endParaRPr>
          </a:p>
          <a:p>
            <a:pPr marL="495300" lvl="1" indent="0">
              <a:lnSpc>
                <a:spcPct val="80000"/>
              </a:lnSpc>
              <a:spcBef>
                <a:spcPts val="0"/>
              </a:spcBef>
              <a:buClr>
                <a:schemeClr val="dk1"/>
              </a:buClr>
              <a:buSzPts val="1800"/>
              <a:buNone/>
            </a:pPr>
            <a:r>
              <a:rPr lang="en" sz="2000" dirty="0">
                <a:solidFill>
                  <a:schemeClr val="bg2">
                    <a:lumMod val="50000"/>
                  </a:schemeClr>
                </a:solidFill>
                <a:latin typeface="Arial" panose="020B0604020202020204" pitchFamily="34" charset="0"/>
                <a:cs typeface="Arial" panose="020B0604020202020204" pitchFamily="34" charset="0"/>
                <a:sym typeface="Calibri"/>
              </a:rPr>
              <a:t>University of Alberta. (2018). “</a:t>
            </a:r>
            <a:r>
              <a:rPr lang="en-CA" sz="2000" dirty="0">
                <a:solidFill>
                  <a:schemeClr val="bg2">
                    <a:lumMod val="50000"/>
                  </a:schemeClr>
                </a:solidFill>
                <a:latin typeface="Arial" panose="020B0604020202020204" pitchFamily="34" charset="0"/>
                <a:cs typeface="Arial" panose="020B0604020202020204" pitchFamily="34" charset="0"/>
                <a:sym typeface="Calibri"/>
              </a:rPr>
              <a:t>Other Types of IP</a:t>
            </a:r>
            <a:r>
              <a:rPr lang="en" sz="2000" dirty="0">
                <a:solidFill>
                  <a:schemeClr val="bg2">
                    <a:lumMod val="50000"/>
                  </a:schemeClr>
                </a:solidFill>
                <a:latin typeface="Arial" panose="020B0604020202020204" pitchFamily="34" charset="0"/>
                <a:cs typeface="Arial" panose="020B0604020202020204" pitchFamily="34" charset="0"/>
                <a:sym typeface="Calibri"/>
              </a:rPr>
              <a:t>.” </a:t>
            </a:r>
            <a:r>
              <a:rPr lang="en" sz="2000" i="1" dirty="0">
                <a:solidFill>
                  <a:schemeClr val="bg2">
                    <a:lumMod val="50000"/>
                  </a:schemeClr>
                </a:solidFill>
                <a:latin typeface="Arial" panose="020B0604020202020204" pitchFamily="34" charset="0"/>
                <a:cs typeface="Arial" panose="020B0604020202020204" pitchFamily="34" charset="0"/>
                <a:sym typeface="Calibri"/>
              </a:rPr>
              <a:t>Opening Up Copyright Instructional Module</a:t>
            </a:r>
            <a:r>
              <a:rPr lang="en" sz="2000" dirty="0">
                <a:solidFill>
                  <a:schemeClr val="bg2">
                    <a:lumMod val="50000"/>
                  </a:schemeClr>
                </a:solidFill>
                <a:latin typeface="Arial" panose="020B0604020202020204" pitchFamily="34" charset="0"/>
                <a:cs typeface="Arial" panose="020B0604020202020204" pitchFamily="34" charset="0"/>
                <a:sym typeface="Calibri"/>
              </a:rPr>
              <a:t>. </a:t>
            </a:r>
            <a:r>
              <a:rPr lang="en-US" sz="2000" dirty="0">
                <a:solidFill>
                  <a:schemeClr val="bg2">
                    <a:lumMod val="50000"/>
                  </a:schemeClr>
                </a:solidFill>
                <a:latin typeface="Arial" panose="020B0604020202020204" pitchFamily="34" charset="0"/>
                <a:cs typeface="Arial" panose="020B0604020202020204" pitchFamily="34" charset="0"/>
                <a:sym typeface="Calibri"/>
                <a:hlinkClick r:id="rId2"/>
              </a:rPr>
              <a:t>https://www.ualberta.ca/copyright/resources/opening-up-copyright-instructional-modules</a:t>
            </a:r>
            <a:r>
              <a:rPr lang="en" sz="200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solidFill>
                <a:schemeClr val="bg2">
                  <a:lumMod val="50000"/>
                </a:schemeClr>
              </a:solidFill>
              <a:latin typeface="Arial" panose="020B0604020202020204" pitchFamily="34" charset="0"/>
              <a:cs typeface="Arial" panose="020B0604020202020204" pitchFamily="34" charset="0"/>
              <a:sym typeface="Calibri"/>
              <a:hlinkClick r:id="rId3"/>
            </a:endParaRPr>
          </a:p>
          <a:p>
            <a:pPr marL="38100" indent="0">
              <a:lnSpc>
                <a:spcPct val="80000"/>
              </a:lnSpc>
              <a:spcBef>
                <a:spcPts val="0"/>
              </a:spcBef>
              <a:buClr>
                <a:schemeClr val="dk1"/>
              </a:buClr>
              <a:buSzPts val="1800"/>
              <a:buNone/>
            </a:pPr>
            <a:r>
              <a:rPr lang="en" sz="2000" dirty="0">
                <a:solidFill>
                  <a:schemeClr val="bg2">
                    <a:lumMod val="50000"/>
                  </a:schemeClr>
                </a:solidFill>
                <a:latin typeface="Arial" panose="020B0604020202020204" pitchFamily="34" charset="0"/>
                <a:cs typeface="Arial" panose="020B0604020202020204" pitchFamily="34" charset="0"/>
                <a:sym typeface="Calibri"/>
              </a:rPr>
              <a:t>For the project overview and complete list of modules please visit the project website at: </a:t>
            </a:r>
            <a:r>
              <a:rPr lang="en-US" sz="2000" dirty="0">
                <a:solidFill>
                  <a:schemeClr val="bg2">
                    <a:lumMod val="50000"/>
                  </a:schemeClr>
                </a:solidFill>
                <a:latin typeface="Arial" panose="020B0604020202020204" pitchFamily="34" charset="0"/>
                <a:cs typeface="Arial" panose="020B0604020202020204" pitchFamily="34" charset="0"/>
                <a:sym typeface="Calibri"/>
                <a:hlinkClick r:id="rId2"/>
              </a:rPr>
              <a:t>https://www.ualberta.ca/copyright/resources/opening-up-copyright-instructional-modules</a:t>
            </a:r>
            <a:r>
              <a:rPr lang="en" sz="2000" dirty="0">
                <a:solidFill>
                  <a:schemeClr val="bg2">
                    <a:lumMod val="50000"/>
                  </a:schemeClr>
                </a:solidFill>
                <a:latin typeface="Arial" panose="020B0604020202020204" pitchFamily="34" charset="0"/>
                <a:cs typeface="Arial" panose="020B0604020202020204" pitchFamily="34" charset="0"/>
                <a:sym typeface="Calibri"/>
              </a:rPr>
              <a:t> </a:t>
            </a:r>
          </a:p>
          <a:p>
            <a:pPr marL="38100" indent="0">
              <a:lnSpc>
                <a:spcPct val="80000"/>
              </a:lnSpc>
              <a:spcBef>
                <a:spcPts val="0"/>
              </a:spcBef>
              <a:buClr>
                <a:schemeClr val="dk1"/>
              </a:buClr>
              <a:buSzPts val="1800"/>
              <a:buNone/>
            </a:pPr>
            <a:endParaRPr lang="en" sz="200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 sz="2000" dirty="0">
                <a:solidFill>
                  <a:schemeClr val="bg2">
                    <a:lumMod val="50000"/>
                  </a:schemeClr>
                </a:solidFill>
                <a:latin typeface="Arial" panose="020B0604020202020204" pitchFamily="34" charset="0"/>
                <a:cs typeface="Arial" panose="020B0604020202020204" pitchFamily="34" charset="0"/>
                <a:sym typeface="Calibri"/>
              </a:rPr>
              <a:t>Questions, comments, and suggestions should be directed to the University of Alberta’s Copyright Office at: </a:t>
            </a:r>
            <a:r>
              <a:rPr lang="en-US" sz="2000" dirty="0">
                <a:solidFill>
                  <a:schemeClr val="bg2">
                    <a:lumMod val="50000"/>
                  </a:schemeClr>
                </a:solidFill>
                <a:latin typeface="Arial" panose="020B0604020202020204" pitchFamily="34" charset="0"/>
                <a:cs typeface="Arial" panose="020B0604020202020204" pitchFamily="34" charset="0"/>
                <a:hlinkClick r:id="rId4"/>
              </a:rPr>
              <a:t>copyright@ualberta.ca</a:t>
            </a:r>
            <a:r>
              <a:rPr lang="en-US" sz="2000" dirty="0">
                <a:solidFill>
                  <a:schemeClr val="bg2">
                    <a:lumMod val="50000"/>
                  </a:schemeClr>
                </a:solidFill>
                <a:latin typeface="Arial" panose="020B0604020202020204" pitchFamily="34" charset="0"/>
                <a:cs typeface="Arial" panose="020B0604020202020204" pitchFamily="34" charset="0"/>
              </a:rPr>
              <a:t> </a:t>
            </a:r>
          </a:p>
          <a:p>
            <a:pPr marL="38100" indent="0">
              <a:lnSpc>
                <a:spcPct val="80000"/>
              </a:lnSpc>
              <a:spcBef>
                <a:spcPts val="0"/>
              </a:spcBef>
              <a:buClr>
                <a:schemeClr val="dk1"/>
              </a:buClr>
              <a:buSzPts val="1800"/>
              <a:buNone/>
            </a:pPr>
            <a:endParaRPr lang="en-US" sz="2000" dirty="0">
              <a:solidFill>
                <a:schemeClr val="bg2">
                  <a:lumMod val="50000"/>
                </a:schemeClr>
              </a:solidFill>
              <a:latin typeface="Arial" panose="020B0604020202020204" pitchFamily="34" charset="0"/>
              <a:cs typeface="Arial" panose="020B0604020202020204" pitchFamily="34" charset="0"/>
              <a:sym typeface="Calibri"/>
            </a:endParaRPr>
          </a:p>
          <a:p>
            <a:pPr marL="38100" indent="0">
              <a:lnSpc>
                <a:spcPct val="80000"/>
              </a:lnSpc>
              <a:spcBef>
                <a:spcPts val="0"/>
              </a:spcBef>
              <a:buClr>
                <a:schemeClr val="dk1"/>
              </a:buClr>
              <a:buSzPts val="1800"/>
              <a:buNone/>
            </a:pPr>
            <a:r>
              <a:rPr lang="en-US" sz="2000" dirty="0">
                <a:solidFill>
                  <a:schemeClr val="bg2">
                    <a:lumMod val="50000"/>
                  </a:schemeClr>
                </a:solidFill>
                <a:latin typeface="Arial" panose="020B0604020202020204" pitchFamily="34" charset="0"/>
                <a:cs typeface="Arial" panose="020B0604020202020204" pitchFamily="34" charset="0"/>
                <a:sym typeface="Calibri"/>
              </a:rPr>
              <a:t>This module is made available and licensed under a </a:t>
            </a:r>
            <a:r>
              <a:rPr lang="en-US" sz="2000" dirty="0">
                <a:solidFill>
                  <a:schemeClr val="bg2">
                    <a:lumMod val="50000"/>
                  </a:schemeClr>
                </a:solidFill>
                <a:latin typeface="Arial" panose="020B0604020202020204" pitchFamily="34" charset="0"/>
                <a:cs typeface="Arial" panose="020B0604020202020204" pitchFamily="34" charset="0"/>
                <a:sym typeface="Calibri"/>
                <a:hlinkClick r:id="rId5"/>
              </a:rPr>
              <a:t>Creative Commons Attribution 4.0 International </a:t>
            </a:r>
            <a:r>
              <a:rPr lang="en-US" sz="2000" dirty="0" err="1">
                <a:solidFill>
                  <a:schemeClr val="bg2">
                    <a:lumMod val="50000"/>
                  </a:schemeClr>
                </a:solidFill>
                <a:latin typeface="Arial" panose="020B0604020202020204" pitchFamily="34" charset="0"/>
                <a:cs typeface="Arial" panose="020B0604020202020204" pitchFamily="34" charset="0"/>
                <a:sym typeface="Calibri"/>
                <a:hlinkClick r:id="rId5"/>
              </a:rPr>
              <a:t>Licence</a:t>
            </a:r>
            <a:endParaRPr lang="en" sz="2000" dirty="0">
              <a:solidFill>
                <a:schemeClr val="bg2">
                  <a:lumMod val="50000"/>
                </a:schemeClr>
              </a:solidFill>
              <a:latin typeface="Arial" panose="020B0604020202020204" pitchFamily="34" charset="0"/>
              <a:cs typeface="Arial" panose="020B0604020202020204" pitchFamily="34" charset="0"/>
              <a:sym typeface="Calibri"/>
              <a:hlinkClick r:id="rId3"/>
            </a:endParaRPr>
          </a:p>
        </p:txBody>
      </p:sp>
    </p:spTree>
    <p:extLst>
      <p:ext uri="{BB962C8B-B14F-4D97-AF65-F5344CB8AC3E}">
        <p14:creationId xmlns:p14="http://schemas.microsoft.com/office/powerpoint/2010/main" val="1695413364"/>
      </p:ext>
    </p:extLst>
  </p:cSld>
  <p:clrMapOvr>
    <a:masterClrMapping/>
  </p:clrMapOvr>
  <mc:AlternateContent xmlns:mc="http://schemas.openxmlformats.org/markup-compatibility/2006" xmlns:p14="http://schemas.microsoft.com/office/powerpoint/2010/main">
    <mc:Choice Requires="p14">
      <p:transition spd="slow" p14:dur="2000" advTm="4553"/>
    </mc:Choice>
    <mc:Fallback xmlns="">
      <p:transition spd="slow" advTm="455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18D-D0AC-4700-9E07-FFDB28B7D3CC}"/>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CONTRIBUTORS</a:t>
            </a:r>
          </a:p>
        </p:txBody>
      </p:sp>
      <p:sp>
        <p:nvSpPr>
          <p:cNvPr id="5" name="Content Placeholder 4">
            <a:extLst>
              <a:ext uri="{FF2B5EF4-FFF2-40B4-BE49-F238E27FC236}">
                <a16:creationId xmlns:a16="http://schemas.microsoft.com/office/drawing/2014/main" id="{8AEDF45C-FC0F-4CD8-AABD-946D6663432B}"/>
              </a:ext>
            </a:extLst>
          </p:cNvPr>
          <p:cNvSpPr>
            <a:spLocks noGrp="1"/>
          </p:cNvSpPr>
          <p:nvPr>
            <p:ph sz="quarter" idx="14"/>
          </p:nvPr>
        </p:nvSpPr>
        <p:spPr/>
        <p:txBody>
          <a:bodyPr/>
          <a:lstStyle/>
          <a:p>
            <a:endParaRPr lang="en-CA" dirty="0"/>
          </a:p>
        </p:txBody>
      </p:sp>
      <p:sp>
        <p:nvSpPr>
          <p:cNvPr id="6" name="Rectangle 5">
            <a:extLst>
              <a:ext uri="{FF2B5EF4-FFF2-40B4-BE49-F238E27FC236}">
                <a16:creationId xmlns:a16="http://schemas.microsoft.com/office/drawing/2014/main" id="{260E7DA7-4E11-41DC-A964-574103176899}"/>
              </a:ext>
            </a:extLst>
          </p:cNvPr>
          <p:cNvSpPr/>
          <p:nvPr/>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7" name="Rectangle 6">
            <a:extLst>
              <a:ext uri="{FF2B5EF4-FFF2-40B4-BE49-F238E27FC236}">
                <a16:creationId xmlns:a16="http://schemas.microsoft.com/office/drawing/2014/main" id="{F9740AE3-1CE4-49B8-81C6-C954F4FF21A0}"/>
              </a:ext>
            </a:extLst>
          </p:cNvPr>
          <p:cNvSpPr/>
          <p:nvPr/>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9" name="Rectangle 8">
            <a:extLst>
              <a:ext uri="{FF2B5EF4-FFF2-40B4-BE49-F238E27FC236}">
                <a16:creationId xmlns:a16="http://schemas.microsoft.com/office/drawing/2014/main" id="{CD24B933-9573-48A5-8D83-395A1C8C9068}"/>
              </a:ext>
            </a:extLst>
          </p:cNvPr>
          <p:cNvSpPr/>
          <p:nvPr/>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0" name="Rectangle 9">
            <a:extLst>
              <a:ext uri="{FF2B5EF4-FFF2-40B4-BE49-F238E27FC236}">
                <a16:creationId xmlns:a16="http://schemas.microsoft.com/office/drawing/2014/main" id="{A0111554-5E8E-46F4-82CB-83DDA23857AF}"/>
              </a:ext>
            </a:extLst>
          </p:cNvPr>
          <p:cNvSpPr/>
          <p:nvPr/>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1" name="Rectangle 10">
            <a:extLst>
              <a:ext uri="{FF2B5EF4-FFF2-40B4-BE49-F238E27FC236}">
                <a16:creationId xmlns:a16="http://schemas.microsoft.com/office/drawing/2014/main" id="{272DF1C8-3C41-440C-AC29-939877E7103D}"/>
              </a:ext>
            </a:extLst>
          </p:cNvPr>
          <p:cNvSpPr/>
          <p:nvPr/>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2" name="TextBox 11">
            <a:extLst>
              <a:ext uri="{FF2B5EF4-FFF2-40B4-BE49-F238E27FC236}">
                <a16:creationId xmlns:a16="http://schemas.microsoft.com/office/drawing/2014/main" id="{A63F014B-F001-41F4-8E13-4707C28D7896}"/>
              </a:ext>
            </a:extLst>
          </p:cNvPr>
          <p:cNvSpPr txBox="1"/>
          <p:nvPr/>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6AFC0DD-F467-45DC-94C0-783F31818FC2}"/>
              </a:ext>
            </a:extLst>
          </p:cNvPr>
          <p:cNvSpPr txBox="1"/>
          <p:nvPr/>
        </p:nvSpPr>
        <p:spPr>
          <a:xfrm>
            <a:off x="8944970" y="2585367"/>
            <a:ext cx="2074460" cy="108029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Jamie Stewart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Matt Cheung</a:t>
            </a:r>
          </a:p>
        </p:txBody>
      </p:sp>
      <p:sp>
        <p:nvSpPr>
          <p:cNvPr id="14" name="TextBox 13">
            <a:extLst>
              <a:ext uri="{FF2B5EF4-FFF2-40B4-BE49-F238E27FC236}">
                <a16:creationId xmlns:a16="http://schemas.microsoft.com/office/drawing/2014/main" id="{C530A943-1E73-4D03-ACB0-15533072738A}"/>
              </a:ext>
            </a:extLst>
          </p:cNvPr>
          <p:cNvSpPr txBox="1"/>
          <p:nvPr/>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5" name="TextBox 14">
            <a:extLst>
              <a:ext uri="{FF2B5EF4-FFF2-40B4-BE49-F238E27FC236}">
                <a16:creationId xmlns:a16="http://schemas.microsoft.com/office/drawing/2014/main" id="{5DA5B8FC-71FA-49A8-A2BB-6BD06AF99E35}"/>
              </a:ext>
            </a:extLst>
          </p:cNvPr>
          <p:cNvSpPr txBox="1"/>
          <p:nvPr/>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300E20FC-2CD4-4964-AADE-CBBBA55E20B4}"/>
              </a:ext>
            </a:extLst>
          </p:cNvPr>
          <p:cNvSpPr txBox="1"/>
          <p:nvPr/>
        </p:nvSpPr>
        <p:spPr>
          <a:xfrm>
            <a:off x="7033365" y="4870679"/>
            <a:ext cx="2215138" cy="139140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Jesse Carson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Toby Grant</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Kris Joseph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Tree>
    <p:extLst>
      <p:ext uri="{BB962C8B-B14F-4D97-AF65-F5344CB8AC3E}">
        <p14:creationId xmlns:p14="http://schemas.microsoft.com/office/powerpoint/2010/main" val="1758258205"/>
      </p:ext>
    </p:extLst>
  </p:cSld>
  <p:clrMapOvr>
    <a:masterClrMapping/>
  </p:clrMapOvr>
  <mc:AlternateContent xmlns:mc="http://schemas.openxmlformats.org/markup-compatibility/2006" xmlns:p14="http://schemas.microsoft.com/office/powerpoint/2010/main">
    <mc:Choice Requires="p14">
      <p:transition spd="slow" p14:dur="2000" advTm="3666"/>
    </mc:Choice>
    <mc:Fallback xmlns="">
      <p:transition spd="slow" advTm="366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718D-D0AC-4700-9E07-FFDB28B7D3CC}"/>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ACKNOWLEDGEMENT</a:t>
            </a:r>
          </a:p>
        </p:txBody>
      </p:sp>
      <p:sp>
        <p:nvSpPr>
          <p:cNvPr id="5" name="Content Placeholder 4">
            <a:extLst>
              <a:ext uri="{FF2B5EF4-FFF2-40B4-BE49-F238E27FC236}">
                <a16:creationId xmlns:a16="http://schemas.microsoft.com/office/drawing/2014/main" id="{8AEDF45C-FC0F-4CD8-AABD-946D6663432B}"/>
              </a:ext>
            </a:extLst>
          </p:cNvPr>
          <p:cNvSpPr>
            <a:spLocks noGrp="1"/>
          </p:cNvSpPr>
          <p:nvPr>
            <p:ph sz="quarter" idx="14"/>
          </p:nvPr>
        </p:nvSpPr>
        <p:spPr/>
        <p:txBody>
          <a:bodyPr/>
          <a:lstStyle/>
          <a:p>
            <a:endParaRPr lang="en-CA" dirty="0"/>
          </a:p>
        </p:txBody>
      </p:sp>
      <p:sp>
        <p:nvSpPr>
          <p:cNvPr id="17" name="Content Placeholder 2">
            <a:extLst>
              <a:ext uri="{FF2B5EF4-FFF2-40B4-BE49-F238E27FC236}">
                <a16:creationId xmlns:a16="http://schemas.microsoft.com/office/drawing/2014/main" id="{7C0BD7D1-B0CC-4F45-BBB3-C2AC3FC3ABCD}"/>
              </a:ext>
            </a:extLst>
          </p:cNvPr>
          <p:cNvSpPr>
            <a:spLocks noGrp="1"/>
          </p:cNvSpPr>
          <p:nvPr>
            <p:ph sz="half" idx="1"/>
          </p:nvPr>
        </p:nvSpPr>
        <p:spPr>
          <a:xfrm>
            <a:off x="1595717" y="2097171"/>
            <a:ext cx="8964707" cy="4399409"/>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pPr lvl="1"/>
            <a:endParaRPr lang="en-US" sz="28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152A37B3-B6A3-447B-A357-01C8E7C9A6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Tree>
    <p:extLst>
      <p:ext uri="{BB962C8B-B14F-4D97-AF65-F5344CB8AC3E}">
        <p14:creationId xmlns:p14="http://schemas.microsoft.com/office/powerpoint/2010/main" val="604195732"/>
      </p:ext>
    </p:extLst>
  </p:cSld>
  <p:clrMapOvr>
    <a:masterClrMapping/>
  </p:clrMapOvr>
  <mc:AlternateContent xmlns:mc="http://schemas.openxmlformats.org/markup-compatibility/2006" xmlns:p14="http://schemas.microsoft.com/office/powerpoint/2010/main">
    <mc:Choice Requires="p14">
      <p:transition spd="slow" p14:dur="2000" advTm="2692"/>
    </mc:Choice>
    <mc:Fallback xmlns="">
      <p:transition spd="slow" advTm="26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A1E03-AEA6-4C49-BE81-1FA15D52B4E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AND PATENT</a:t>
            </a:r>
          </a:p>
        </p:txBody>
      </p:sp>
      <p:pic>
        <p:nvPicPr>
          <p:cNvPr id="15" name="Content Placeholder 14">
            <a:extLst>
              <a:ext uri="{FF2B5EF4-FFF2-40B4-BE49-F238E27FC236}">
                <a16:creationId xmlns:a16="http://schemas.microsoft.com/office/drawing/2014/main" id="{341FA0AB-F4D9-4069-9F8F-99FE6C498B7B}"/>
              </a:ext>
            </a:extLst>
          </p:cNvPr>
          <p:cNvPicPr>
            <a:picLocks noGrp="1" noChangeAspect="1"/>
          </p:cNvPicPr>
          <p:nvPr>
            <p:ph sz="quarter" idx="14"/>
          </p:nvPr>
        </p:nvPicPr>
        <p:blipFill rotWithShape="1">
          <a:blip r:embed="rId4"/>
          <a:srcRect b="18927"/>
          <a:stretch/>
        </p:blipFill>
        <p:spPr>
          <a:xfrm>
            <a:off x="2721624" y="3985820"/>
            <a:ext cx="1668322" cy="1352559"/>
          </a:xfrm>
        </p:spPr>
      </p:pic>
      <p:sp>
        <p:nvSpPr>
          <p:cNvPr id="6" name="TextBox 5">
            <a:extLst>
              <a:ext uri="{FF2B5EF4-FFF2-40B4-BE49-F238E27FC236}">
                <a16:creationId xmlns:a16="http://schemas.microsoft.com/office/drawing/2014/main" id="{862242F8-8882-4BEA-8BB0-1E1691B7EDB7}"/>
              </a:ext>
            </a:extLst>
          </p:cNvPr>
          <p:cNvSpPr txBox="1"/>
          <p:nvPr/>
        </p:nvSpPr>
        <p:spPr>
          <a:xfrm>
            <a:off x="1380565" y="2061882"/>
            <a:ext cx="3263153"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Copyright</a:t>
            </a:r>
          </a:p>
        </p:txBody>
      </p:sp>
      <p:sp>
        <p:nvSpPr>
          <p:cNvPr id="7" name="TextBox 6">
            <a:extLst>
              <a:ext uri="{FF2B5EF4-FFF2-40B4-BE49-F238E27FC236}">
                <a16:creationId xmlns:a16="http://schemas.microsoft.com/office/drawing/2014/main" id="{DD29B20D-30EC-4843-B8DB-CEABEB0CAED5}"/>
              </a:ext>
            </a:extLst>
          </p:cNvPr>
          <p:cNvSpPr txBox="1"/>
          <p:nvPr/>
        </p:nvSpPr>
        <p:spPr>
          <a:xfrm>
            <a:off x="8337177" y="2061882"/>
            <a:ext cx="2474258"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Patent</a:t>
            </a:r>
          </a:p>
        </p:txBody>
      </p:sp>
      <p:cxnSp>
        <p:nvCxnSpPr>
          <p:cNvPr id="9" name="Straight Arrow Connector 8">
            <a:extLst>
              <a:ext uri="{FF2B5EF4-FFF2-40B4-BE49-F238E27FC236}">
                <a16:creationId xmlns:a16="http://schemas.microsoft.com/office/drawing/2014/main" id="{F5F1A15A-031E-43BE-BC17-D4116524CA5B}"/>
              </a:ext>
            </a:extLst>
          </p:cNvPr>
          <p:cNvCxnSpPr>
            <a:cxnSpLocks/>
          </p:cNvCxnSpPr>
          <p:nvPr/>
        </p:nvCxnSpPr>
        <p:spPr>
          <a:xfrm>
            <a:off x="2115671" y="2585102"/>
            <a:ext cx="0" cy="666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2776E9-57C7-44FE-91E0-85F7A76F87F8}"/>
              </a:ext>
            </a:extLst>
          </p:cNvPr>
          <p:cNvSpPr txBox="1"/>
          <p:nvPr/>
        </p:nvSpPr>
        <p:spPr>
          <a:xfrm>
            <a:off x="932328" y="3252033"/>
            <a:ext cx="2689407"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Creative Works</a:t>
            </a:r>
          </a:p>
        </p:txBody>
      </p:sp>
      <p:pic>
        <p:nvPicPr>
          <p:cNvPr id="17" name="Picture 16">
            <a:extLst>
              <a:ext uri="{FF2B5EF4-FFF2-40B4-BE49-F238E27FC236}">
                <a16:creationId xmlns:a16="http://schemas.microsoft.com/office/drawing/2014/main" id="{5F9F0F13-0F72-492A-BF93-5639EC18E520}"/>
              </a:ext>
            </a:extLst>
          </p:cNvPr>
          <p:cNvPicPr>
            <a:picLocks noChangeAspect="1"/>
          </p:cNvPicPr>
          <p:nvPr/>
        </p:nvPicPr>
        <p:blipFill rotWithShape="1">
          <a:blip r:embed="rId5"/>
          <a:srcRect b="13202"/>
          <a:stretch/>
        </p:blipFill>
        <p:spPr>
          <a:xfrm>
            <a:off x="1459468" y="3918964"/>
            <a:ext cx="1392724" cy="1208848"/>
          </a:xfrm>
          <a:prstGeom prst="rect">
            <a:avLst/>
          </a:prstGeom>
        </p:spPr>
      </p:pic>
      <p:pic>
        <p:nvPicPr>
          <p:cNvPr id="19" name="Picture 18">
            <a:extLst>
              <a:ext uri="{FF2B5EF4-FFF2-40B4-BE49-F238E27FC236}">
                <a16:creationId xmlns:a16="http://schemas.microsoft.com/office/drawing/2014/main" id="{F8AB718B-A2E5-4AA8-97F3-59FF695B4647}"/>
              </a:ext>
            </a:extLst>
          </p:cNvPr>
          <p:cNvPicPr>
            <a:picLocks noChangeAspect="1"/>
          </p:cNvPicPr>
          <p:nvPr/>
        </p:nvPicPr>
        <p:blipFill rotWithShape="1">
          <a:blip r:embed="rId6"/>
          <a:srcRect b="21996"/>
          <a:stretch/>
        </p:blipFill>
        <p:spPr>
          <a:xfrm>
            <a:off x="3947717" y="3813996"/>
            <a:ext cx="2003910" cy="1563126"/>
          </a:xfrm>
          <a:prstGeom prst="rect">
            <a:avLst/>
          </a:prstGeom>
        </p:spPr>
      </p:pic>
      <p:sp>
        <p:nvSpPr>
          <p:cNvPr id="20" name="TextBox 19">
            <a:extLst>
              <a:ext uri="{FF2B5EF4-FFF2-40B4-BE49-F238E27FC236}">
                <a16:creationId xmlns:a16="http://schemas.microsoft.com/office/drawing/2014/main" id="{7A3FCC3B-3CD7-42F8-ADF0-B353129B1FA2}"/>
              </a:ext>
            </a:extLst>
          </p:cNvPr>
          <p:cNvSpPr txBox="1"/>
          <p:nvPr/>
        </p:nvSpPr>
        <p:spPr>
          <a:xfrm>
            <a:off x="7673788" y="3252033"/>
            <a:ext cx="3680012"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Inventive Works</a:t>
            </a:r>
          </a:p>
        </p:txBody>
      </p:sp>
      <p:cxnSp>
        <p:nvCxnSpPr>
          <p:cNvPr id="21" name="Straight Arrow Connector 20">
            <a:extLst>
              <a:ext uri="{FF2B5EF4-FFF2-40B4-BE49-F238E27FC236}">
                <a16:creationId xmlns:a16="http://schemas.microsoft.com/office/drawing/2014/main" id="{5B174C77-5E33-4550-AD2F-169C8918EB6B}"/>
              </a:ext>
            </a:extLst>
          </p:cNvPr>
          <p:cNvCxnSpPr>
            <a:cxnSpLocks/>
          </p:cNvCxnSpPr>
          <p:nvPr/>
        </p:nvCxnSpPr>
        <p:spPr>
          <a:xfrm>
            <a:off x="9045388" y="2585101"/>
            <a:ext cx="0" cy="666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C029EFA-E81C-4DF2-9B55-FB807E59F164}"/>
              </a:ext>
            </a:extLst>
          </p:cNvPr>
          <p:cNvPicPr>
            <a:picLocks noChangeAspect="1"/>
          </p:cNvPicPr>
          <p:nvPr/>
        </p:nvPicPr>
        <p:blipFill>
          <a:blip r:embed="rId7"/>
          <a:stretch>
            <a:fillRect/>
          </a:stretch>
        </p:blipFill>
        <p:spPr>
          <a:xfrm>
            <a:off x="76346" y="3985820"/>
            <a:ext cx="1549753" cy="1219478"/>
          </a:xfrm>
          <a:prstGeom prst="rect">
            <a:avLst/>
          </a:prstGeom>
        </p:spPr>
      </p:pic>
      <p:pic>
        <p:nvPicPr>
          <p:cNvPr id="25" name="Picture 24">
            <a:extLst>
              <a:ext uri="{FF2B5EF4-FFF2-40B4-BE49-F238E27FC236}">
                <a16:creationId xmlns:a16="http://schemas.microsoft.com/office/drawing/2014/main" id="{9501468E-5CE6-4ED2-97EE-279005F29948}"/>
              </a:ext>
            </a:extLst>
          </p:cNvPr>
          <p:cNvPicPr>
            <a:picLocks noChangeAspect="1"/>
          </p:cNvPicPr>
          <p:nvPr/>
        </p:nvPicPr>
        <p:blipFill rotWithShape="1">
          <a:blip r:embed="rId8"/>
          <a:srcRect b="30719"/>
          <a:stretch/>
        </p:blipFill>
        <p:spPr>
          <a:xfrm>
            <a:off x="6654309" y="3678412"/>
            <a:ext cx="2193415" cy="1519621"/>
          </a:xfrm>
          <a:prstGeom prst="rect">
            <a:avLst/>
          </a:prstGeom>
        </p:spPr>
      </p:pic>
      <p:pic>
        <p:nvPicPr>
          <p:cNvPr id="27" name="Picture 26">
            <a:extLst>
              <a:ext uri="{FF2B5EF4-FFF2-40B4-BE49-F238E27FC236}">
                <a16:creationId xmlns:a16="http://schemas.microsoft.com/office/drawing/2014/main" id="{0E93E721-5740-4E87-8BE9-0DB08456D5D6}"/>
              </a:ext>
            </a:extLst>
          </p:cNvPr>
          <p:cNvPicPr>
            <a:picLocks noChangeAspect="1"/>
          </p:cNvPicPr>
          <p:nvPr/>
        </p:nvPicPr>
        <p:blipFill rotWithShape="1">
          <a:blip r:embed="rId9"/>
          <a:srcRect b="23605"/>
          <a:stretch/>
        </p:blipFill>
        <p:spPr>
          <a:xfrm>
            <a:off x="9312698" y="3654765"/>
            <a:ext cx="2200696" cy="1681233"/>
          </a:xfrm>
          <a:prstGeom prst="rect">
            <a:avLst/>
          </a:prstGeom>
        </p:spPr>
      </p:pic>
      <p:sp>
        <p:nvSpPr>
          <p:cNvPr id="3" name="TextBox 2">
            <a:extLst>
              <a:ext uri="{FF2B5EF4-FFF2-40B4-BE49-F238E27FC236}">
                <a16:creationId xmlns:a16="http://schemas.microsoft.com/office/drawing/2014/main" id="{1D9D5EA4-2628-43AD-A607-D5E3318F447E}"/>
              </a:ext>
            </a:extLst>
          </p:cNvPr>
          <p:cNvSpPr txBox="1"/>
          <p:nvPr/>
        </p:nvSpPr>
        <p:spPr>
          <a:xfrm>
            <a:off x="5878166" y="5760184"/>
            <a:ext cx="5939116" cy="523220"/>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Version 2.0! Now With Dead Mice!</a:t>
            </a:r>
          </a:p>
        </p:txBody>
      </p:sp>
      <p:cxnSp>
        <p:nvCxnSpPr>
          <p:cNvPr id="16" name="Straight Arrow Connector 15">
            <a:extLst>
              <a:ext uri="{FF2B5EF4-FFF2-40B4-BE49-F238E27FC236}">
                <a16:creationId xmlns:a16="http://schemas.microsoft.com/office/drawing/2014/main" id="{8889ED1B-D92E-4CE6-AC7F-55F60BB1084B}"/>
              </a:ext>
            </a:extLst>
          </p:cNvPr>
          <p:cNvCxnSpPr>
            <a:cxnSpLocks/>
          </p:cNvCxnSpPr>
          <p:nvPr/>
        </p:nvCxnSpPr>
        <p:spPr>
          <a:xfrm>
            <a:off x="8995659" y="4950737"/>
            <a:ext cx="0" cy="6669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A3CF3F5-10A9-4ABB-A12C-5B8767CF949A}"/>
              </a:ext>
            </a:extLst>
          </p:cNvPr>
          <p:cNvPicPr>
            <a:picLocks noChangeAspect="1"/>
          </p:cNvPicPr>
          <p:nvPr/>
        </p:nvPicPr>
        <p:blipFill rotWithShape="1">
          <a:blip r:embed="rId10"/>
          <a:srcRect l="18545" t="26559" r="19477" b="42445"/>
          <a:stretch/>
        </p:blipFill>
        <p:spPr>
          <a:xfrm>
            <a:off x="6528637" y="4088757"/>
            <a:ext cx="2444758" cy="1222674"/>
          </a:xfrm>
          <a:prstGeom prst="rect">
            <a:avLst/>
          </a:prstGeom>
        </p:spPr>
      </p:pic>
    </p:spTree>
    <p:custDataLst>
      <p:tags r:id="rId1"/>
    </p:custDataLst>
    <p:extLst>
      <p:ext uri="{BB962C8B-B14F-4D97-AF65-F5344CB8AC3E}">
        <p14:creationId xmlns:p14="http://schemas.microsoft.com/office/powerpoint/2010/main" val="2752990036"/>
      </p:ext>
    </p:extLst>
  </p:cSld>
  <p:clrMapOvr>
    <a:masterClrMapping/>
  </p:clrMapOvr>
  <mc:AlternateContent xmlns:mc="http://schemas.openxmlformats.org/markup-compatibility/2006" xmlns:p14="http://schemas.microsoft.com/office/powerpoint/2010/main">
    <mc:Choice Requires="p14">
      <p:transition spd="slow" p14:dur="2000" advTm="46532"/>
    </mc:Choice>
    <mc:Fallback xmlns="">
      <p:transition spd="slow" advTm="465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1" presetClass="exit" presetSubtype="0" fill="hold" nodeType="withEffect">
                                  <p:stCondLst>
                                    <p:cond delay="0"/>
                                  </p:stCondLst>
                                  <p:childTnLst>
                                    <p:set>
                                      <p:cBhvr>
                                        <p:cTn id="58" dur="1" fill="hold">
                                          <p:stCondLst>
                                            <p:cond delay="0"/>
                                          </p:stCondLst>
                                        </p:cTn>
                                        <p:tgtEl>
                                          <p:spTgt spid="25"/>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500"/>
                            </p:stCondLst>
                            <p:childTnLst>
                              <p:par>
                                <p:cTn id="65" presetID="6" presetClass="emph" presetSubtype="0" fill="hold" grpId="1" nodeType="afterEffect">
                                  <p:stCondLst>
                                    <p:cond delay="0"/>
                                  </p:stCondLst>
                                  <p:childTnLst>
                                    <p:animScale>
                                      <p:cBhvr>
                                        <p:cTn id="66" dur="2000"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20" grpId="0"/>
      <p:bldP spid="3" grpId="0"/>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64DA-B59E-40F2-897E-7FB33259D669}"/>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OR PATENT?</a:t>
            </a:r>
          </a:p>
        </p:txBody>
      </p:sp>
      <p:pic>
        <p:nvPicPr>
          <p:cNvPr id="16" name="Content Placeholder 15">
            <a:extLst>
              <a:ext uri="{FF2B5EF4-FFF2-40B4-BE49-F238E27FC236}">
                <a16:creationId xmlns:a16="http://schemas.microsoft.com/office/drawing/2014/main" id="{C4A3A02F-52D0-C64D-A187-DAA3F58CBF7B}"/>
              </a:ext>
            </a:extLst>
          </p:cNvPr>
          <p:cNvPicPr>
            <a:picLocks noGrp="1" noChangeAspect="1"/>
          </p:cNvPicPr>
          <p:nvPr>
            <p:ph sz="quarter" idx="14"/>
          </p:nvPr>
        </p:nvPicPr>
        <p:blipFill>
          <a:blip r:embed="rId4">
            <a:extLst>
              <a:ext uri="{96DAC541-7B7A-43D3-8B79-37D633B846F1}">
                <asvg:svgBlip xmlns:asvg="http://schemas.microsoft.com/office/drawing/2016/SVG/main" r:embed="rId5"/>
              </a:ext>
            </a:extLst>
          </a:blip>
          <a:stretch>
            <a:fillRect/>
          </a:stretch>
        </p:blipFill>
        <p:spPr>
          <a:xfrm>
            <a:off x="7782591" y="2222580"/>
            <a:ext cx="1105667" cy="1378968"/>
          </a:xfrm>
        </p:spPr>
      </p:pic>
      <p:pic>
        <p:nvPicPr>
          <p:cNvPr id="7" name="Picture 6">
            <a:extLst>
              <a:ext uri="{FF2B5EF4-FFF2-40B4-BE49-F238E27FC236}">
                <a16:creationId xmlns:a16="http://schemas.microsoft.com/office/drawing/2014/main" id="{E047CF91-87D6-4E7B-A916-79ED93E4077B}"/>
              </a:ext>
            </a:extLst>
          </p:cNvPr>
          <p:cNvPicPr>
            <a:picLocks noChangeAspect="1"/>
          </p:cNvPicPr>
          <p:nvPr/>
        </p:nvPicPr>
        <p:blipFill rotWithShape="1">
          <a:blip r:embed="rId6"/>
          <a:srcRect b="21996"/>
          <a:stretch/>
        </p:blipFill>
        <p:spPr>
          <a:xfrm>
            <a:off x="5294955" y="1872832"/>
            <a:ext cx="1332284" cy="1039232"/>
          </a:xfrm>
          <a:prstGeom prst="rect">
            <a:avLst/>
          </a:prstGeom>
        </p:spPr>
      </p:pic>
      <p:sp>
        <p:nvSpPr>
          <p:cNvPr id="8" name="TextBox 7">
            <a:extLst>
              <a:ext uri="{FF2B5EF4-FFF2-40B4-BE49-F238E27FC236}">
                <a16:creationId xmlns:a16="http://schemas.microsoft.com/office/drawing/2014/main" id="{8EEB3797-C675-4891-A8B4-3A45DCBC5E83}"/>
              </a:ext>
            </a:extLst>
          </p:cNvPr>
          <p:cNvSpPr txBox="1"/>
          <p:nvPr/>
        </p:nvSpPr>
        <p:spPr>
          <a:xfrm>
            <a:off x="1893486" y="2476299"/>
            <a:ext cx="2517440" cy="400110"/>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print(“Hello, World!”)</a:t>
            </a:r>
          </a:p>
        </p:txBody>
      </p:sp>
      <p:sp>
        <p:nvSpPr>
          <p:cNvPr id="3" name="Oval 2">
            <a:extLst>
              <a:ext uri="{FF2B5EF4-FFF2-40B4-BE49-F238E27FC236}">
                <a16:creationId xmlns:a16="http://schemas.microsoft.com/office/drawing/2014/main" id="{30E84F53-712F-9C4E-982C-9DC83CC83295}"/>
              </a:ext>
            </a:extLst>
          </p:cNvPr>
          <p:cNvSpPr/>
          <p:nvPr/>
        </p:nvSpPr>
        <p:spPr>
          <a:xfrm>
            <a:off x="1510155" y="3722437"/>
            <a:ext cx="5468935" cy="2282581"/>
          </a:xfrm>
          <a:prstGeom prst="ellipse">
            <a:avLst/>
          </a:prstGeom>
          <a:solidFill>
            <a:srgbClr val="004950">
              <a:alpha val="28000"/>
            </a:srgb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19B231-250E-EC49-9207-145139083B2E}"/>
              </a:ext>
            </a:extLst>
          </p:cNvPr>
          <p:cNvSpPr/>
          <p:nvPr/>
        </p:nvSpPr>
        <p:spPr>
          <a:xfrm>
            <a:off x="4783429" y="3774465"/>
            <a:ext cx="5468935" cy="2282581"/>
          </a:xfrm>
          <a:prstGeom prst="ellipse">
            <a:avLst/>
          </a:prstGeom>
          <a:solidFill>
            <a:srgbClr val="879F3D">
              <a:alpha val="18000"/>
            </a:srgbClr>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5BFED4-51EA-4644-AB9A-2B3DD1A1AACC}"/>
              </a:ext>
            </a:extLst>
          </p:cNvPr>
          <p:cNvSpPr txBox="1"/>
          <p:nvPr/>
        </p:nvSpPr>
        <p:spPr>
          <a:xfrm>
            <a:off x="2951447" y="4700311"/>
            <a:ext cx="1293175" cy="430887"/>
          </a:xfrm>
          <a:prstGeom prst="rect">
            <a:avLst/>
          </a:prstGeom>
          <a:noFill/>
        </p:spPr>
        <p:txBody>
          <a:bodyPr wrap="none" rtlCol="0">
            <a:spAutoFit/>
          </a:bodyPr>
          <a:lstStyle/>
          <a:p>
            <a:r>
              <a:rPr lang="en-US" sz="2200" dirty="0"/>
              <a:t>Copyright</a:t>
            </a:r>
          </a:p>
        </p:txBody>
      </p:sp>
      <p:sp>
        <p:nvSpPr>
          <p:cNvPr id="10" name="TextBox 9">
            <a:extLst>
              <a:ext uri="{FF2B5EF4-FFF2-40B4-BE49-F238E27FC236}">
                <a16:creationId xmlns:a16="http://schemas.microsoft.com/office/drawing/2014/main" id="{D6A87ADF-2237-E248-A7A2-E238A6352892}"/>
              </a:ext>
            </a:extLst>
          </p:cNvPr>
          <p:cNvSpPr txBox="1"/>
          <p:nvPr/>
        </p:nvSpPr>
        <p:spPr>
          <a:xfrm>
            <a:off x="8087393" y="4648283"/>
            <a:ext cx="928524" cy="430887"/>
          </a:xfrm>
          <a:prstGeom prst="rect">
            <a:avLst/>
          </a:prstGeom>
          <a:noFill/>
        </p:spPr>
        <p:txBody>
          <a:bodyPr wrap="none" rtlCol="0">
            <a:spAutoFit/>
          </a:bodyPr>
          <a:lstStyle/>
          <a:p>
            <a:r>
              <a:rPr lang="en-US" sz="2200" dirty="0"/>
              <a:t>Patent</a:t>
            </a:r>
          </a:p>
        </p:txBody>
      </p:sp>
      <p:pic>
        <p:nvPicPr>
          <p:cNvPr id="18" name="Graphic 17" descr="Line Arrow: Clockwise curve">
            <a:extLst>
              <a:ext uri="{FF2B5EF4-FFF2-40B4-BE49-F238E27FC236}">
                <a16:creationId xmlns:a16="http://schemas.microsoft.com/office/drawing/2014/main" id="{89E90487-8DA5-964C-9C62-31F2C72B5D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8507529">
            <a:off x="4502779" y="2700233"/>
            <a:ext cx="914400" cy="914400"/>
          </a:xfrm>
          <a:prstGeom prst="rect">
            <a:avLst/>
          </a:prstGeom>
        </p:spPr>
      </p:pic>
      <p:pic>
        <p:nvPicPr>
          <p:cNvPr id="19" name="Graphic 18" descr="Line Arrow: Clockwise curve">
            <a:extLst>
              <a:ext uri="{FF2B5EF4-FFF2-40B4-BE49-F238E27FC236}">
                <a16:creationId xmlns:a16="http://schemas.microsoft.com/office/drawing/2014/main" id="{5B1E85C2-8A1C-CE45-9C16-38EF6DC02F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3092471" flipH="1">
            <a:off x="6642233" y="2671347"/>
            <a:ext cx="914400" cy="914400"/>
          </a:xfrm>
          <a:prstGeom prst="rect">
            <a:avLst/>
          </a:prstGeom>
        </p:spPr>
      </p:pic>
      <p:pic>
        <p:nvPicPr>
          <p:cNvPr id="21" name="Graphic 20" descr="Line Arrow: Straight">
            <a:extLst>
              <a:ext uri="{FF2B5EF4-FFF2-40B4-BE49-F238E27FC236}">
                <a16:creationId xmlns:a16="http://schemas.microsoft.com/office/drawing/2014/main" id="{CF74B982-0E9D-BE4C-848E-6F1ADFE775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6200000">
            <a:off x="5545812" y="2971800"/>
            <a:ext cx="914400" cy="914400"/>
          </a:xfrm>
          <a:prstGeom prst="rect">
            <a:avLst/>
          </a:prstGeom>
        </p:spPr>
      </p:pic>
    </p:spTree>
    <p:custDataLst>
      <p:tags r:id="rId1"/>
    </p:custDataLst>
    <p:extLst>
      <p:ext uri="{BB962C8B-B14F-4D97-AF65-F5344CB8AC3E}">
        <p14:creationId xmlns:p14="http://schemas.microsoft.com/office/powerpoint/2010/main" val="4109544691"/>
      </p:ext>
    </p:extLst>
  </p:cSld>
  <p:clrMapOvr>
    <a:masterClrMapping/>
  </p:clrMapOvr>
  <mc:AlternateContent xmlns:mc="http://schemas.openxmlformats.org/markup-compatibility/2006" xmlns:p14="http://schemas.microsoft.com/office/powerpoint/2010/main">
    <mc:Choice Requires="p14">
      <p:transition spd="slow" p14:dur="2000" advTm="24093"/>
    </mc:Choice>
    <mc:Fallback xmlns="">
      <p:transition spd="slow" advTm="240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1000"/>
                                        <p:tgtEl>
                                          <p:spTgt spid="4"/>
                                        </p:tgtEl>
                                      </p:cBhvr>
                                    </p:animEffect>
                                  </p:childTnLst>
                                </p:cTn>
                              </p:par>
                            </p:childTnLst>
                          </p:cTn>
                        </p:par>
                        <p:par>
                          <p:cTn id="18" fill="hold">
                            <p:stCondLst>
                              <p:cond delay="2000"/>
                            </p:stCondLst>
                            <p:childTnLst>
                              <p:par>
                                <p:cTn id="19" presetID="9"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10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1000"/>
                                        <p:tgtEl>
                                          <p:spTgt spid="8"/>
                                        </p:tgtEl>
                                      </p:cBhvr>
                                    </p:animEffect>
                                  </p:childTnLst>
                                </p:cTn>
                              </p:par>
                            </p:childTnLst>
                          </p:cTn>
                        </p:par>
                        <p:par>
                          <p:cTn id="27" fill="hold">
                            <p:stCondLst>
                              <p:cond delay="1000"/>
                            </p:stCondLst>
                            <p:childTnLst>
                              <p:par>
                                <p:cTn id="28" presetID="9"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1000"/>
                                        <p:tgtEl>
                                          <p:spTgt spid="16"/>
                                        </p:tgtEl>
                                      </p:cBhvr>
                                    </p:animEffect>
                                  </p:childTnLst>
                                </p:cTn>
                              </p:par>
                            </p:childTnLst>
                          </p:cTn>
                        </p:par>
                        <p:par>
                          <p:cTn id="31" fill="hold">
                            <p:stCondLst>
                              <p:cond delay="2000"/>
                            </p:stCondLst>
                            <p:childTnLst>
                              <p:par>
                                <p:cTn id="32" presetID="9"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1000"/>
                                        <p:tgtEl>
                                          <p:spTgt spid="7"/>
                                        </p:tgtEl>
                                      </p:cBhvr>
                                    </p:animEffect>
                                  </p:childTnLst>
                                </p:cTn>
                              </p:par>
                            </p:childTnLst>
                          </p:cTn>
                        </p:par>
                        <p:par>
                          <p:cTn id="35" fill="hold">
                            <p:stCondLst>
                              <p:cond delay="3000"/>
                            </p:stCondLst>
                            <p:childTnLst>
                              <p:par>
                                <p:cTn id="36" presetID="9"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2000"/>
                                        <p:tgtEl>
                                          <p:spTgt spid="21"/>
                                        </p:tgtEl>
                                      </p:cBhvr>
                                    </p:animEffect>
                                  </p:childTnLst>
                                </p:cTn>
                              </p:par>
                              <p:par>
                                <p:cTn id="39" presetID="9"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2000"/>
                                        <p:tgtEl>
                                          <p:spTgt spid="19"/>
                                        </p:tgtEl>
                                      </p:cBhvr>
                                    </p:animEffect>
                                  </p:childTnLst>
                                </p:cTn>
                              </p:par>
                              <p:par>
                                <p:cTn id="42" presetID="9"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dissolve">
                                      <p:cBhvr>
                                        <p:cTn id="4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9" grpId="0" animBg="1"/>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999-9446-4961-9230-76DBF955464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AMAZON</a:t>
            </a:r>
          </a:p>
        </p:txBody>
      </p:sp>
      <p:pic>
        <p:nvPicPr>
          <p:cNvPr id="8" name="Content Placeholder 7">
            <a:extLst>
              <a:ext uri="{FF2B5EF4-FFF2-40B4-BE49-F238E27FC236}">
                <a16:creationId xmlns:a16="http://schemas.microsoft.com/office/drawing/2014/main" id="{06215D04-6232-4579-8AF0-67C259C43A4E}"/>
              </a:ext>
            </a:extLst>
          </p:cNvPr>
          <p:cNvPicPr>
            <a:picLocks noGrp="1" noChangeAspect="1"/>
          </p:cNvPicPr>
          <p:nvPr>
            <p:ph sz="quarter" idx="14"/>
          </p:nvPr>
        </p:nvPicPr>
        <p:blipFill rotWithShape="1">
          <a:blip r:embed="rId4"/>
          <a:srcRect b="13633"/>
          <a:stretch/>
        </p:blipFill>
        <p:spPr>
          <a:xfrm>
            <a:off x="4957040" y="2753761"/>
            <a:ext cx="2582722" cy="2230615"/>
          </a:xfrm>
        </p:spPr>
      </p:pic>
      <p:sp>
        <p:nvSpPr>
          <p:cNvPr id="9" name="TextBox 8">
            <a:extLst>
              <a:ext uri="{FF2B5EF4-FFF2-40B4-BE49-F238E27FC236}">
                <a16:creationId xmlns:a16="http://schemas.microsoft.com/office/drawing/2014/main" id="{DC65799C-D8D8-4617-8603-B618A4EB8278}"/>
              </a:ext>
            </a:extLst>
          </p:cNvPr>
          <p:cNvSpPr txBox="1"/>
          <p:nvPr/>
        </p:nvSpPr>
        <p:spPr>
          <a:xfrm>
            <a:off x="2088134" y="2787337"/>
            <a:ext cx="2868906" cy="1815882"/>
          </a:xfrm>
          <a:prstGeom prst="rect">
            <a:avLst/>
          </a:prstGeom>
          <a:noFill/>
        </p:spPr>
        <p:txBody>
          <a:bodyPr wrap="square" rtlCol="0">
            <a:spAutoFit/>
          </a:bodyPr>
          <a:lstStyle/>
          <a:p>
            <a:r>
              <a:rPr lang="en-CA" sz="2800" dirty="0">
                <a:solidFill>
                  <a:schemeClr val="bg2">
                    <a:lumMod val="50000"/>
                  </a:schemeClr>
                </a:solidFill>
                <a:latin typeface="Arial" panose="020B0604020202020204" pitchFamily="34" charset="0"/>
                <a:cs typeface="Arial" panose="020B0604020202020204" pitchFamily="34" charset="0"/>
              </a:rPr>
              <a:t>Jane Smith</a:t>
            </a:r>
          </a:p>
          <a:p>
            <a:r>
              <a:rPr lang="en-CA" sz="2800" dirty="0">
                <a:solidFill>
                  <a:schemeClr val="bg2">
                    <a:lumMod val="50000"/>
                  </a:schemeClr>
                </a:solidFill>
                <a:latin typeface="Arial" panose="020B0604020202020204" pitchFamily="34" charset="0"/>
                <a:cs typeface="Arial" panose="020B0604020202020204" pitchFamily="34" charset="0"/>
              </a:rPr>
              <a:t>116 St 85 Ave</a:t>
            </a:r>
          </a:p>
          <a:p>
            <a:r>
              <a:rPr lang="en-CA" sz="2800" dirty="0">
                <a:solidFill>
                  <a:schemeClr val="bg2">
                    <a:lumMod val="50000"/>
                  </a:schemeClr>
                </a:solidFill>
                <a:latin typeface="Arial" panose="020B0604020202020204" pitchFamily="34" charset="0"/>
                <a:cs typeface="Arial" panose="020B0604020202020204" pitchFamily="34" charset="0"/>
              </a:rPr>
              <a:t>Edmonton, AB</a:t>
            </a:r>
          </a:p>
          <a:p>
            <a:r>
              <a:rPr lang="en-CA" sz="2800" dirty="0">
                <a:solidFill>
                  <a:schemeClr val="bg2">
                    <a:lumMod val="50000"/>
                  </a:schemeClr>
                </a:solidFill>
                <a:latin typeface="Arial" panose="020B0604020202020204" pitchFamily="34" charset="0"/>
                <a:cs typeface="Arial" panose="020B0604020202020204" pitchFamily="34" charset="0"/>
              </a:rPr>
              <a:t>T6G 2R3</a:t>
            </a:r>
          </a:p>
        </p:txBody>
      </p:sp>
      <p:pic>
        <p:nvPicPr>
          <p:cNvPr id="11" name="Picture 10">
            <a:extLst>
              <a:ext uri="{FF2B5EF4-FFF2-40B4-BE49-F238E27FC236}">
                <a16:creationId xmlns:a16="http://schemas.microsoft.com/office/drawing/2014/main" id="{ADB67298-8957-4743-8141-D5E68A5B741E}"/>
              </a:ext>
            </a:extLst>
          </p:cNvPr>
          <p:cNvPicPr>
            <a:picLocks noChangeAspect="1"/>
          </p:cNvPicPr>
          <p:nvPr/>
        </p:nvPicPr>
        <p:blipFill rotWithShape="1">
          <a:blip r:embed="rId5"/>
          <a:srcRect b="27952"/>
          <a:stretch/>
        </p:blipFill>
        <p:spPr>
          <a:xfrm>
            <a:off x="8105183" y="2599187"/>
            <a:ext cx="2303485" cy="1659625"/>
          </a:xfrm>
          <a:prstGeom prst="rect">
            <a:avLst/>
          </a:prstGeom>
        </p:spPr>
      </p:pic>
      <p:pic>
        <p:nvPicPr>
          <p:cNvPr id="5" name="Picture 4">
            <a:extLst>
              <a:ext uri="{FF2B5EF4-FFF2-40B4-BE49-F238E27FC236}">
                <a16:creationId xmlns:a16="http://schemas.microsoft.com/office/drawing/2014/main" id="{FF90BED5-25BD-45B8-93B5-265F34586542}"/>
              </a:ext>
            </a:extLst>
          </p:cNvPr>
          <p:cNvPicPr>
            <a:picLocks noChangeAspect="1"/>
          </p:cNvPicPr>
          <p:nvPr/>
        </p:nvPicPr>
        <p:blipFill rotWithShape="1">
          <a:blip r:embed="rId6"/>
          <a:srcRect l="4002" t="68365" r="3067" b="21458"/>
          <a:stretch/>
        </p:blipFill>
        <p:spPr>
          <a:xfrm>
            <a:off x="3985404" y="1828800"/>
            <a:ext cx="4572000" cy="696642"/>
          </a:xfrm>
          <a:prstGeom prst="rect">
            <a:avLst/>
          </a:prstGeom>
        </p:spPr>
      </p:pic>
    </p:spTree>
    <p:custDataLst>
      <p:tags r:id="rId1"/>
    </p:custDataLst>
    <p:extLst>
      <p:ext uri="{BB962C8B-B14F-4D97-AF65-F5344CB8AC3E}">
        <p14:creationId xmlns:p14="http://schemas.microsoft.com/office/powerpoint/2010/main" val="2699759230"/>
      </p:ext>
    </p:extLst>
  </p:cSld>
  <p:clrMapOvr>
    <a:masterClrMapping/>
  </p:clrMapOvr>
  <mc:AlternateContent xmlns:mc="http://schemas.openxmlformats.org/markup-compatibility/2006" xmlns:p14="http://schemas.microsoft.com/office/powerpoint/2010/main">
    <mc:Choice Requires="p14">
      <p:transition spd="slow" p14:dur="2000" advTm="23260"/>
    </mc:Choice>
    <mc:Fallback xmlns="">
      <p:transition spd="slow" advTm="232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descr="No sign">
            <a:extLst>
              <a:ext uri="{FF2B5EF4-FFF2-40B4-BE49-F238E27FC236}">
                <a16:creationId xmlns:a16="http://schemas.microsoft.com/office/drawing/2014/main" id="{BE3796A7-2093-394C-B683-324F45E478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94527" y="1356398"/>
            <a:ext cx="5175986" cy="5175986"/>
          </a:xfrm>
          <a:prstGeom prst="rect">
            <a:avLst/>
          </a:prstGeom>
        </p:spPr>
      </p:pic>
      <p:sp>
        <p:nvSpPr>
          <p:cNvPr id="2" name="Title 1">
            <a:extLst>
              <a:ext uri="{FF2B5EF4-FFF2-40B4-BE49-F238E27FC236}">
                <a16:creationId xmlns:a16="http://schemas.microsoft.com/office/drawing/2014/main" id="{52860BC2-14A6-4E00-8DAC-F60144258CF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TRADEMARKS</a:t>
            </a:r>
          </a:p>
        </p:txBody>
      </p:sp>
      <p:pic>
        <p:nvPicPr>
          <p:cNvPr id="4" name="Content Placeholder 7">
            <a:extLst>
              <a:ext uri="{FF2B5EF4-FFF2-40B4-BE49-F238E27FC236}">
                <a16:creationId xmlns:a16="http://schemas.microsoft.com/office/drawing/2014/main" id="{F1419CE9-32C0-3C4D-93DA-34033A2045D9}"/>
              </a:ext>
            </a:extLst>
          </p:cNvPr>
          <p:cNvPicPr>
            <a:picLocks noChangeAspect="1"/>
          </p:cNvPicPr>
          <p:nvPr/>
        </p:nvPicPr>
        <p:blipFill rotWithShape="1">
          <a:blip r:embed="rId6"/>
          <a:srcRect b="13633"/>
          <a:stretch/>
        </p:blipFill>
        <p:spPr>
          <a:xfrm>
            <a:off x="1767917" y="2770625"/>
            <a:ext cx="2582722" cy="2230615"/>
          </a:xfrm>
          <a:prstGeom prst="rect">
            <a:avLst/>
          </a:prstGeom>
        </p:spPr>
      </p:pic>
      <p:sp>
        <p:nvSpPr>
          <p:cNvPr id="3" name="TextBox 2">
            <a:extLst>
              <a:ext uri="{FF2B5EF4-FFF2-40B4-BE49-F238E27FC236}">
                <a16:creationId xmlns:a16="http://schemas.microsoft.com/office/drawing/2014/main" id="{28EF9533-CB30-5948-ABCF-025F57A2F7ED}"/>
              </a:ext>
            </a:extLst>
          </p:cNvPr>
          <p:cNvSpPr txBox="1"/>
          <p:nvPr/>
        </p:nvSpPr>
        <p:spPr>
          <a:xfrm>
            <a:off x="1026848" y="5902881"/>
            <a:ext cx="494046" cy="369332"/>
          </a:xfrm>
          <a:prstGeom prst="rect">
            <a:avLst/>
          </a:prstGeom>
          <a:noFill/>
        </p:spPr>
        <p:txBody>
          <a:bodyPr wrap="none" rtlCol="0">
            <a:spAutoFit/>
          </a:bodyPr>
          <a:lstStyle/>
          <a:p>
            <a:r>
              <a:rPr lang="en-US" dirty="0"/>
              <a:t>TM</a:t>
            </a:r>
          </a:p>
        </p:txBody>
      </p:sp>
      <p:sp>
        <p:nvSpPr>
          <p:cNvPr id="7" name="TextBox 6">
            <a:extLst>
              <a:ext uri="{FF2B5EF4-FFF2-40B4-BE49-F238E27FC236}">
                <a16:creationId xmlns:a16="http://schemas.microsoft.com/office/drawing/2014/main" id="{7BB1157B-282D-D44A-9561-EFECD3AAF3B0}"/>
              </a:ext>
            </a:extLst>
          </p:cNvPr>
          <p:cNvSpPr txBox="1"/>
          <p:nvPr/>
        </p:nvSpPr>
        <p:spPr>
          <a:xfrm>
            <a:off x="4286746" y="2073374"/>
            <a:ext cx="494046" cy="369332"/>
          </a:xfrm>
          <a:prstGeom prst="rect">
            <a:avLst/>
          </a:prstGeom>
          <a:noFill/>
        </p:spPr>
        <p:txBody>
          <a:bodyPr wrap="none" rtlCol="0">
            <a:spAutoFit/>
          </a:bodyPr>
          <a:lstStyle/>
          <a:p>
            <a:r>
              <a:rPr lang="en-US" dirty="0"/>
              <a:t>TM</a:t>
            </a:r>
          </a:p>
        </p:txBody>
      </p:sp>
      <p:sp>
        <p:nvSpPr>
          <p:cNvPr id="8" name="TextBox 7">
            <a:extLst>
              <a:ext uri="{FF2B5EF4-FFF2-40B4-BE49-F238E27FC236}">
                <a16:creationId xmlns:a16="http://schemas.microsoft.com/office/drawing/2014/main" id="{C480B821-05BE-6445-8712-2931BC6564BE}"/>
              </a:ext>
            </a:extLst>
          </p:cNvPr>
          <p:cNvSpPr txBox="1"/>
          <p:nvPr/>
        </p:nvSpPr>
        <p:spPr>
          <a:xfrm>
            <a:off x="3644447" y="4615096"/>
            <a:ext cx="494046" cy="369332"/>
          </a:xfrm>
          <a:prstGeom prst="rect">
            <a:avLst/>
          </a:prstGeom>
          <a:noFill/>
        </p:spPr>
        <p:txBody>
          <a:bodyPr wrap="none" rtlCol="0">
            <a:spAutoFit/>
          </a:bodyPr>
          <a:lstStyle/>
          <a:p>
            <a:r>
              <a:rPr lang="en-US" dirty="0"/>
              <a:t>TM</a:t>
            </a:r>
          </a:p>
        </p:txBody>
      </p:sp>
      <p:sp>
        <p:nvSpPr>
          <p:cNvPr id="9" name="TextBox 8">
            <a:extLst>
              <a:ext uri="{FF2B5EF4-FFF2-40B4-BE49-F238E27FC236}">
                <a16:creationId xmlns:a16="http://schemas.microsoft.com/office/drawing/2014/main" id="{74BAF736-B415-BA47-A913-E5C23A42B085}"/>
              </a:ext>
            </a:extLst>
          </p:cNvPr>
          <p:cNvSpPr txBox="1"/>
          <p:nvPr/>
        </p:nvSpPr>
        <p:spPr>
          <a:xfrm>
            <a:off x="8676467" y="1171732"/>
            <a:ext cx="494046" cy="369332"/>
          </a:xfrm>
          <a:prstGeom prst="rect">
            <a:avLst/>
          </a:prstGeom>
          <a:noFill/>
        </p:spPr>
        <p:txBody>
          <a:bodyPr wrap="none" rtlCol="0">
            <a:spAutoFit/>
          </a:bodyPr>
          <a:lstStyle/>
          <a:p>
            <a:r>
              <a:rPr lang="en-US" dirty="0"/>
              <a:t>TM</a:t>
            </a:r>
          </a:p>
        </p:txBody>
      </p:sp>
      <p:sp>
        <p:nvSpPr>
          <p:cNvPr id="10" name="TextBox 9">
            <a:extLst>
              <a:ext uri="{FF2B5EF4-FFF2-40B4-BE49-F238E27FC236}">
                <a16:creationId xmlns:a16="http://schemas.microsoft.com/office/drawing/2014/main" id="{CEECA692-9907-9445-B8F1-D68819C11285}"/>
              </a:ext>
            </a:extLst>
          </p:cNvPr>
          <p:cNvSpPr txBox="1"/>
          <p:nvPr/>
        </p:nvSpPr>
        <p:spPr>
          <a:xfrm>
            <a:off x="1273871" y="156986"/>
            <a:ext cx="494046" cy="369332"/>
          </a:xfrm>
          <a:prstGeom prst="rect">
            <a:avLst/>
          </a:prstGeom>
          <a:noFill/>
        </p:spPr>
        <p:txBody>
          <a:bodyPr wrap="none" rtlCol="0">
            <a:spAutoFit/>
          </a:bodyPr>
          <a:lstStyle/>
          <a:p>
            <a:r>
              <a:rPr lang="en-US" dirty="0"/>
              <a:t>TM</a:t>
            </a:r>
          </a:p>
        </p:txBody>
      </p:sp>
      <p:pic>
        <p:nvPicPr>
          <p:cNvPr id="11" name="Content Placeholder 7">
            <a:extLst>
              <a:ext uri="{FF2B5EF4-FFF2-40B4-BE49-F238E27FC236}">
                <a16:creationId xmlns:a16="http://schemas.microsoft.com/office/drawing/2014/main" id="{1C50A8E4-C116-2F40-A3EC-7FEC78C40DF4}"/>
              </a:ext>
            </a:extLst>
          </p:cNvPr>
          <p:cNvPicPr>
            <a:picLocks noChangeAspect="1"/>
          </p:cNvPicPr>
          <p:nvPr/>
        </p:nvPicPr>
        <p:blipFill rotWithShape="1">
          <a:blip r:embed="rId6"/>
          <a:srcRect b="13633"/>
          <a:stretch/>
        </p:blipFill>
        <p:spPr>
          <a:xfrm>
            <a:off x="7291159" y="2770625"/>
            <a:ext cx="2582722" cy="2230615"/>
          </a:xfrm>
          <a:prstGeom prst="rect">
            <a:avLst/>
          </a:prstGeom>
        </p:spPr>
      </p:pic>
      <p:sp>
        <p:nvSpPr>
          <p:cNvPr id="12" name="TextBox 11">
            <a:extLst>
              <a:ext uri="{FF2B5EF4-FFF2-40B4-BE49-F238E27FC236}">
                <a16:creationId xmlns:a16="http://schemas.microsoft.com/office/drawing/2014/main" id="{27CABED9-631A-1A4F-92F3-7CC8991D6130}"/>
              </a:ext>
            </a:extLst>
          </p:cNvPr>
          <p:cNvSpPr txBox="1"/>
          <p:nvPr/>
        </p:nvSpPr>
        <p:spPr>
          <a:xfrm>
            <a:off x="6332963" y="1883735"/>
            <a:ext cx="4499114" cy="954107"/>
          </a:xfrm>
          <a:prstGeom prst="rect">
            <a:avLst/>
          </a:prstGeom>
          <a:noFill/>
        </p:spPr>
        <p:txBody>
          <a:bodyPr wrap="square" rtlCol="0">
            <a:spAutoFit/>
          </a:bodyPr>
          <a:lstStyle/>
          <a:p>
            <a:pPr algn="ctr"/>
            <a:r>
              <a:rPr lang="en-CA" sz="2800" dirty="0">
                <a:solidFill>
                  <a:schemeClr val="bg2">
                    <a:lumMod val="50000"/>
                  </a:schemeClr>
                </a:solidFill>
                <a:latin typeface="Arial" panose="020B0604020202020204" pitchFamily="34" charset="0"/>
                <a:cs typeface="Arial" panose="020B0604020202020204" pitchFamily="34" charset="0"/>
              </a:rPr>
              <a:t>NEW!</a:t>
            </a:r>
          </a:p>
          <a:p>
            <a:pPr algn="ctr"/>
            <a:r>
              <a:rPr lang="en-CA" sz="2800" dirty="0" err="1">
                <a:solidFill>
                  <a:schemeClr val="bg2">
                    <a:lumMod val="50000"/>
                  </a:schemeClr>
                </a:solidFill>
                <a:latin typeface="Arial" panose="020B0604020202020204" pitchFamily="34" charset="0"/>
                <a:cs typeface="Arial" panose="020B0604020202020204" pitchFamily="34" charset="0"/>
              </a:rPr>
              <a:t>Scamazon</a:t>
            </a:r>
            <a:r>
              <a:rPr lang="en-CA" sz="2800" dirty="0">
                <a:solidFill>
                  <a:schemeClr val="bg2">
                    <a:lumMod val="50000"/>
                  </a:schemeClr>
                </a:solidFill>
                <a:latin typeface="Arial" panose="020B0604020202020204" pitchFamily="34" charset="0"/>
                <a:cs typeface="Arial" panose="020B0604020202020204" pitchFamily="34" charset="0"/>
              </a:rPr>
              <a:t> “1-Click”!</a:t>
            </a:r>
          </a:p>
        </p:txBody>
      </p:sp>
      <p:pic>
        <p:nvPicPr>
          <p:cNvPr id="15" name="Picture 14">
            <a:extLst>
              <a:ext uri="{FF2B5EF4-FFF2-40B4-BE49-F238E27FC236}">
                <a16:creationId xmlns:a16="http://schemas.microsoft.com/office/drawing/2014/main" id="{8C1250C2-346F-42B3-BF2C-29C723318BE4}"/>
              </a:ext>
            </a:extLst>
          </p:cNvPr>
          <p:cNvPicPr>
            <a:picLocks noChangeAspect="1"/>
          </p:cNvPicPr>
          <p:nvPr/>
        </p:nvPicPr>
        <p:blipFill rotWithShape="1">
          <a:blip r:embed="rId7"/>
          <a:srcRect l="3706" t="3968" r="5405"/>
          <a:stretch/>
        </p:blipFill>
        <p:spPr>
          <a:xfrm>
            <a:off x="1021487" y="2073374"/>
            <a:ext cx="3081972" cy="552129"/>
          </a:xfrm>
          <a:prstGeom prst="rect">
            <a:avLst/>
          </a:prstGeom>
        </p:spPr>
      </p:pic>
      <p:sp>
        <p:nvSpPr>
          <p:cNvPr id="13" name="Content Placeholder 12">
            <a:extLst>
              <a:ext uri="{FF2B5EF4-FFF2-40B4-BE49-F238E27FC236}">
                <a16:creationId xmlns:a16="http://schemas.microsoft.com/office/drawing/2014/main" id="{4A1C5E2B-61F9-426C-A2A6-7473755B3D38}"/>
              </a:ext>
            </a:extLst>
          </p:cNvPr>
          <p:cNvSpPr>
            <a:spLocks noGrp="1"/>
          </p:cNvSpPr>
          <p:nvPr>
            <p:ph sz="quarter" idx="14"/>
          </p:nvPr>
        </p:nvSpPr>
        <p:spPr/>
        <p:txBody>
          <a:bodyPr/>
          <a:lstStyle/>
          <a:p>
            <a:endParaRPr lang="en-CA"/>
          </a:p>
        </p:txBody>
      </p:sp>
    </p:spTree>
    <p:custDataLst>
      <p:tags r:id="rId1"/>
    </p:custDataLst>
    <p:extLst>
      <p:ext uri="{BB962C8B-B14F-4D97-AF65-F5344CB8AC3E}">
        <p14:creationId xmlns:p14="http://schemas.microsoft.com/office/powerpoint/2010/main" val="1133006447"/>
      </p:ext>
    </p:extLst>
  </p:cSld>
  <p:clrMapOvr>
    <a:masterClrMapping/>
  </p:clrMapOvr>
  <mc:AlternateContent xmlns:mc="http://schemas.openxmlformats.org/markup-compatibility/2006" xmlns:p14="http://schemas.microsoft.com/office/powerpoint/2010/main">
    <mc:Choice Requires="p14">
      <p:transition spd="slow" p14:dur="2000" advTm="36124"/>
    </mc:Choice>
    <mc:Fallback xmlns="">
      <p:transition spd="slow" advTm="36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childTnLst>
                                </p:cTn>
                              </p:par>
                            </p:childTnLst>
                          </p:cTn>
                        </p:par>
                        <p:par>
                          <p:cTn id="29" fill="hold">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000" fill="hold"/>
                                        <p:tgtEl>
                                          <p:spTgt spid="11"/>
                                        </p:tgtEl>
                                        <p:attrNameLst>
                                          <p:attrName>ppt_w</p:attrName>
                                        </p:attrNameLst>
                                      </p:cBhvr>
                                      <p:tavLst>
                                        <p:tav tm="0">
                                          <p:val>
                                            <p:fltVal val="0"/>
                                          </p:val>
                                        </p:tav>
                                        <p:tav tm="100000">
                                          <p:val>
                                            <p:strVal val="#ppt_w"/>
                                          </p:val>
                                        </p:tav>
                                      </p:tavLst>
                                    </p:anim>
                                    <p:anim calcmode="lin" valueType="num">
                                      <p:cBhvr>
                                        <p:cTn id="38" dur="2000" fill="hold"/>
                                        <p:tgtEl>
                                          <p:spTgt spid="11"/>
                                        </p:tgtEl>
                                        <p:attrNameLst>
                                          <p:attrName>ppt_h</p:attrName>
                                        </p:attrNameLst>
                                      </p:cBhvr>
                                      <p:tavLst>
                                        <p:tav tm="0">
                                          <p:val>
                                            <p:fltVal val="0"/>
                                          </p:val>
                                        </p:tav>
                                        <p:tav tm="100000">
                                          <p:val>
                                            <p:strVal val="#ppt_h"/>
                                          </p:val>
                                        </p:tav>
                                      </p:tavLst>
                                    </p:anim>
                                    <p:animEffect transition="in" filter="fade">
                                      <p:cBhvr>
                                        <p:cTn id="39" dur="20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fltVal val="0"/>
                                          </p:val>
                                        </p:tav>
                                        <p:tav tm="100000">
                                          <p:val>
                                            <p:strVal val="#ppt_w"/>
                                          </p:val>
                                        </p:tav>
                                      </p:tavLst>
                                    </p:anim>
                                    <p:anim calcmode="lin" valueType="num">
                                      <p:cBhvr>
                                        <p:cTn id="43" dur="2000" fill="hold"/>
                                        <p:tgtEl>
                                          <p:spTgt spid="12"/>
                                        </p:tgtEl>
                                        <p:attrNameLst>
                                          <p:attrName>ppt_h</p:attrName>
                                        </p:attrNameLst>
                                      </p:cBhvr>
                                      <p:tavLst>
                                        <p:tav tm="0">
                                          <p:val>
                                            <p:fltVal val="0"/>
                                          </p:val>
                                        </p:tav>
                                        <p:tav tm="100000">
                                          <p:val>
                                            <p:strVal val="#ppt_h"/>
                                          </p:val>
                                        </p:tav>
                                      </p:tavLst>
                                    </p:anim>
                                    <p:animEffect transition="in" filter="fade">
                                      <p:cBhvr>
                                        <p:cTn id="44" dur="2000"/>
                                        <p:tgtEl>
                                          <p:spTgt spid="12"/>
                                        </p:tgtEl>
                                      </p:cBhvr>
                                    </p:animEffect>
                                  </p:childTnLst>
                                </p:cTn>
                              </p:par>
                            </p:childTnLst>
                          </p:cTn>
                        </p:par>
                        <p:par>
                          <p:cTn id="45" fill="hold">
                            <p:stCondLst>
                              <p:cond delay="2000"/>
                            </p:stCondLst>
                            <p:childTnLst>
                              <p:par>
                                <p:cTn id="46" presetID="21"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487F9-27E8-45E7-A45E-BE1FBA142C92}"/>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TRADEMARKS</a:t>
            </a:r>
          </a:p>
        </p:txBody>
      </p:sp>
      <p:sp>
        <p:nvSpPr>
          <p:cNvPr id="5" name="Content Placeholder 4">
            <a:extLst>
              <a:ext uri="{FF2B5EF4-FFF2-40B4-BE49-F238E27FC236}">
                <a16:creationId xmlns:a16="http://schemas.microsoft.com/office/drawing/2014/main" id="{FE94D9E1-47C0-4FE6-8E6D-08114FEC8949}"/>
              </a:ext>
            </a:extLst>
          </p:cNvPr>
          <p:cNvSpPr>
            <a:spLocks noGrp="1"/>
          </p:cNvSpPr>
          <p:nvPr>
            <p:ph sz="quarter" idx="14"/>
          </p:nvPr>
        </p:nvSpPr>
        <p:spPr/>
        <p:txBody>
          <a:bodyPr/>
          <a:lstStyle/>
          <a:p>
            <a:endParaRPr lang="en-CA"/>
          </a:p>
        </p:txBody>
      </p:sp>
      <p:pic>
        <p:nvPicPr>
          <p:cNvPr id="6" name="Content Placeholder 9">
            <a:extLst>
              <a:ext uri="{FF2B5EF4-FFF2-40B4-BE49-F238E27FC236}">
                <a16:creationId xmlns:a16="http://schemas.microsoft.com/office/drawing/2014/main" id="{EF7C74D4-7B8F-4B29-B1F5-02B4E237444F}"/>
              </a:ext>
            </a:extLst>
          </p:cNvPr>
          <p:cNvPicPr>
            <a:picLocks noChangeAspect="1"/>
          </p:cNvPicPr>
          <p:nvPr/>
        </p:nvPicPr>
        <p:blipFill rotWithShape="1">
          <a:blip r:embed="rId4"/>
          <a:srcRect b="14112"/>
          <a:stretch/>
        </p:blipFill>
        <p:spPr>
          <a:xfrm>
            <a:off x="5145898" y="3742806"/>
            <a:ext cx="2900659" cy="2491317"/>
          </a:xfrm>
          <a:prstGeom prst="rect">
            <a:avLst/>
          </a:prstGeom>
        </p:spPr>
      </p:pic>
      <p:sp>
        <p:nvSpPr>
          <p:cNvPr id="7" name="TextBox 6">
            <a:extLst>
              <a:ext uri="{FF2B5EF4-FFF2-40B4-BE49-F238E27FC236}">
                <a16:creationId xmlns:a16="http://schemas.microsoft.com/office/drawing/2014/main" id="{4EF13F37-1A75-4AD3-A0FE-B1743BD74146}"/>
              </a:ext>
            </a:extLst>
          </p:cNvPr>
          <p:cNvSpPr txBox="1"/>
          <p:nvPr/>
        </p:nvSpPr>
        <p:spPr>
          <a:xfrm>
            <a:off x="6096000" y="4497741"/>
            <a:ext cx="2582722" cy="707886"/>
          </a:xfrm>
          <a:prstGeom prst="rect">
            <a:avLst/>
          </a:prstGeom>
          <a:noFill/>
        </p:spPr>
        <p:txBody>
          <a:bodyPr wrap="square" rtlCol="0">
            <a:spAutoFit/>
          </a:bodyPr>
          <a:lstStyle/>
          <a:p>
            <a:r>
              <a:rPr lang="en-CA" sz="4000" dirty="0">
                <a:solidFill>
                  <a:schemeClr val="bg1"/>
                </a:solidFill>
                <a:latin typeface="Chiller" panose="04020404031007020602" pitchFamily="82" charset="0"/>
              </a:rPr>
              <a:t>Coke</a:t>
            </a:r>
          </a:p>
        </p:txBody>
      </p:sp>
      <p:pic>
        <p:nvPicPr>
          <p:cNvPr id="8" name="Picture 7">
            <a:extLst>
              <a:ext uri="{FF2B5EF4-FFF2-40B4-BE49-F238E27FC236}">
                <a16:creationId xmlns:a16="http://schemas.microsoft.com/office/drawing/2014/main" id="{14C62FBF-042C-4D9F-BCA5-76F5539D2088}"/>
              </a:ext>
            </a:extLst>
          </p:cNvPr>
          <p:cNvPicPr>
            <a:picLocks noChangeAspect="1"/>
          </p:cNvPicPr>
          <p:nvPr/>
        </p:nvPicPr>
        <p:blipFill>
          <a:blip r:embed="rId5"/>
          <a:stretch>
            <a:fillRect/>
          </a:stretch>
        </p:blipFill>
        <p:spPr>
          <a:xfrm>
            <a:off x="5972914" y="2500269"/>
            <a:ext cx="1246625" cy="1246625"/>
          </a:xfrm>
          <a:prstGeom prst="rect">
            <a:avLst/>
          </a:prstGeom>
        </p:spPr>
      </p:pic>
      <p:pic>
        <p:nvPicPr>
          <p:cNvPr id="9" name="Picture 8">
            <a:extLst>
              <a:ext uri="{FF2B5EF4-FFF2-40B4-BE49-F238E27FC236}">
                <a16:creationId xmlns:a16="http://schemas.microsoft.com/office/drawing/2014/main" id="{6937C837-9144-4922-85EB-B057DE2BA655}"/>
              </a:ext>
            </a:extLst>
          </p:cNvPr>
          <p:cNvPicPr>
            <a:picLocks noChangeAspect="1"/>
          </p:cNvPicPr>
          <p:nvPr/>
        </p:nvPicPr>
        <p:blipFill rotWithShape="1">
          <a:blip r:embed="rId6"/>
          <a:srcRect l="24670" t="10012" r="19445" b="23336"/>
          <a:stretch/>
        </p:blipFill>
        <p:spPr>
          <a:xfrm>
            <a:off x="6344845" y="3042963"/>
            <a:ext cx="590237" cy="703931"/>
          </a:xfrm>
          <a:prstGeom prst="rect">
            <a:avLst/>
          </a:prstGeom>
        </p:spPr>
      </p:pic>
      <p:pic>
        <p:nvPicPr>
          <p:cNvPr id="10" name="Picture 9">
            <a:extLst>
              <a:ext uri="{FF2B5EF4-FFF2-40B4-BE49-F238E27FC236}">
                <a16:creationId xmlns:a16="http://schemas.microsoft.com/office/drawing/2014/main" id="{848E34A2-5605-4CED-BC46-CC212EAB1C0F}"/>
              </a:ext>
            </a:extLst>
          </p:cNvPr>
          <p:cNvPicPr>
            <a:picLocks noChangeAspect="1"/>
          </p:cNvPicPr>
          <p:nvPr/>
        </p:nvPicPr>
        <p:blipFill rotWithShape="1">
          <a:blip r:embed="rId6"/>
          <a:srcRect l="24670" t="10012" r="19445" b="23336"/>
          <a:stretch/>
        </p:blipFill>
        <p:spPr>
          <a:xfrm>
            <a:off x="6344844" y="2216913"/>
            <a:ext cx="590237" cy="703931"/>
          </a:xfrm>
          <a:prstGeom prst="rect">
            <a:avLst/>
          </a:prstGeom>
        </p:spPr>
      </p:pic>
      <p:pic>
        <p:nvPicPr>
          <p:cNvPr id="11" name="Picture 10">
            <a:extLst>
              <a:ext uri="{FF2B5EF4-FFF2-40B4-BE49-F238E27FC236}">
                <a16:creationId xmlns:a16="http://schemas.microsoft.com/office/drawing/2014/main" id="{3D981C12-610E-41A4-8715-7641CA401017}"/>
              </a:ext>
            </a:extLst>
          </p:cNvPr>
          <p:cNvPicPr>
            <a:picLocks noChangeAspect="1"/>
          </p:cNvPicPr>
          <p:nvPr/>
        </p:nvPicPr>
        <p:blipFill rotWithShape="1">
          <a:blip r:embed="rId6"/>
          <a:srcRect l="24670" t="10012" r="19445" b="23336"/>
          <a:stretch/>
        </p:blipFill>
        <p:spPr>
          <a:xfrm>
            <a:off x="6344843" y="1415755"/>
            <a:ext cx="590237" cy="703931"/>
          </a:xfrm>
          <a:prstGeom prst="rect">
            <a:avLst/>
          </a:prstGeom>
        </p:spPr>
      </p:pic>
    </p:spTree>
    <p:custDataLst>
      <p:tags r:id="rId1"/>
    </p:custDataLst>
    <p:extLst>
      <p:ext uri="{BB962C8B-B14F-4D97-AF65-F5344CB8AC3E}">
        <p14:creationId xmlns:p14="http://schemas.microsoft.com/office/powerpoint/2010/main" val="1422676052"/>
      </p:ext>
    </p:extLst>
  </p:cSld>
  <p:clrMapOvr>
    <a:masterClrMapping/>
  </p:clrMapOvr>
  <mc:AlternateContent xmlns:mc="http://schemas.openxmlformats.org/markup-compatibility/2006" xmlns:p14="http://schemas.microsoft.com/office/powerpoint/2010/main">
    <mc:Choice Requires="p14">
      <p:transition spd="slow" p14:dur="2000" advTm="17728"/>
    </mc:Choice>
    <mc:Fallback xmlns="">
      <p:transition spd="slow" advTm="177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exit" presetSubtype="0" fill="hold" nodeType="afterEffect">
                                  <p:stCondLst>
                                    <p:cond delay="0"/>
                                  </p:stCondLst>
                                  <p:childTnLst>
                                    <p:set>
                                      <p:cBhvr>
                                        <p:cTn id="17" dur="1" fill="hold">
                                          <p:stCondLst>
                                            <p:cond delay="0"/>
                                          </p:stCondLst>
                                        </p:cTn>
                                        <p:tgtEl>
                                          <p:spTgt spid="11"/>
                                        </p:tgtEl>
                                        <p:attrNameLst>
                                          <p:attrName>style.visibility</p:attrName>
                                        </p:attrNameLst>
                                      </p:cBhvr>
                                      <p:to>
                                        <p:strVal val="hidden"/>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500"/>
                            </p:stCondLst>
                            <p:childTnLst>
                              <p:par>
                                <p:cTn id="23" presetID="1" presetClass="exit" presetSubtype="0" fill="hold" nodeType="after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A9CAD-DAC7-2443-9761-418168B0587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PURPOSES</a:t>
            </a:r>
          </a:p>
        </p:txBody>
      </p:sp>
      <p:pic>
        <p:nvPicPr>
          <p:cNvPr id="8" name="Content Placeholder 7">
            <a:extLst>
              <a:ext uri="{FF2B5EF4-FFF2-40B4-BE49-F238E27FC236}">
                <a16:creationId xmlns:a16="http://schemas.microsoft.com/office/drawing/2014/main" id="{9127C1E6-8AEC-DA4B-8119-D7F21D2AAD15}"/>
              </a:ext>
            </a:extLst>
          </p:cNvPr>
          <p:cNvPicPr>
            <a:picLocks noGrp="1" noChangeAspect="1"/>
          </p:cNvPicPr>
          <p:nvPr>
            <p:ph sz="quarter" idx="14"/>
          </p:nvPr>
        </p:nvPicPr>
        <p:blipFill>
          <a:blip r:embed="rId4">
            <a:extLst>
              <a:ext uri="{96DAC541-7B7A-43D3-8B79-37D633B846F1}">
                <asvg:svgBlip xmlns:asvg="http://schemas.microsoft.com/office/drawing/2016/SVG/main" r:embed="rId5"/>
              </a:ext>
            </a:extLst>
          </a:blip>
          <a:stretch>
            <a:fillRect/>
          </a:stretch>
        </p:blipFill>
        <p:spPr>
          <a:xfrm>
            <a:off x="7055283" y="2793706"/>
            <a:ext cx="1458278" cy="1749933"/>
          </a:xfrm>
        </p:spPr>
      </p:pic>
      <p:sp>
        <p:nvSpPr>
          <p:cNvPr id="6" name="TextBox 5">
            <a:extLst>
              <a:ext uri="{FF2B5EF4-FFF2-40B4-BE49-F238E27FC236}">
                <a16:creationId xmlns:a16="http://schemas.microsoft.com/office/drawing/2014/main" id="{E02A3B04-9ADC-0A47-919D-3061E6231F08}"/>
              </a:ext>
            </a:extLst>
          </p:cNvPr>
          <p:cNvSpPr txBox="1"/>
          <p:nvPr/>
        </p:nvSpPr>
        <p:spPr>
          <a:xfrm>
            <a:off x="2400126" y="2948564"/>
            <a:ext cx="2307805" cy="1092607"/>
          </a:xfrm>
          <a:prstGeom prst="rect">
            <a:avLst/>
          </a:prstGeom>
          <a:noFill/>
        </p:spPr>
        <p:txBody>
          <a:bodyPr wrap="square" rtlCol="0">
            <a:spAutoFit/>
          </a:bodyPr>
          <a:lstStyle/>
          <a:p>
            <a:r>
              <a:rPr lang="en-US" sz="6500" b="1" dirty="0"/>
              <a:t>TM</a:t>
            </a:r>
          </a:p>
        </p:txBody>
      </p:sp>
      <p:cxnSp>
        <p:nvCxnSpPr>
          <p:cNvPr id="12" name="Straight Connector 11">
            <a:extLst>
              <a:ext uri="{FF2B5EF4-FFF2-40B4-BE49-F238E27FC236}">
                <a16:creationId xmlns:a16="http://schemas.microsoft.com/office/drawing/2014/main" id="{11F5A478-57ED-8948-9D5A-BAB485C21ACA}"/>
              </a:ext>
            </a:extLst>
          </p:cNvPr>
          <p:cNvCxnSpPr/>
          <p:nvPr/>
        </p:nvCxnSpPr>
        <p:spPr>
          <a:xfrm flipH="1">
            <a:off x="5873858" y="1875295"/>
            <a:ext cx="15498" cy="3239146"/>
          </a:xfrm>
          <a:prstGeom prst="line">
            <a:avLst/>
          </a:prstGeom>
          <a:ln w="38100"/>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6AFE3F29-B5E5-BE4F-91AC-92CF02B4A004}"/>
              </a:ext>
            </a:extLst>
          </p:cNvPr>
          <p:cNvSpPr txBox="1"/>
          <p:nvPr/>
        </p:nvSpPr>
        <p:spPr>
          <a:xfrm>
            <a:off x="2371241" y="5325838"/>
            <a:ext cx="1925527" cy="523220"/>
          </a:xfrm>
          <a:prstGeom prst="rect">
            <a:avLst/>
          </a:prstGeom>
          <a:noFill/>
        </p:spPr>
        <p:txBody>
          <a:bodyPr wrap="none" rtlCol="0">
            <a:spAutoFit/>
          </a:bodyPr>
          <a:lstStyle/>
          <a:p>
            <a:r>
              <a:rPr lang="en-US" sz="2800" dirty="0">
                <a:solidFill>
                  <a:schemeClr val="bg2">
                    <a:lumMod val="50000"/>
                  </a:schemeClr>
                </a:solidFill>
                <a:latin typeface="Arial" panose="020B0604020202020204" pitchFamily="34" charset="0"/>
                <a:cs typeface="Arial" panose="020B0604020202020204" pitchFamily="34" charset="0"/>
              </a:rPr>
              <a:t>Reputation</a:t>
            </a:r>
          </a:p>
        </p:txBody>
      </p:sp>
      <p:sp>
        <p:nvSpPr>
          <p:cNvPr id="16" name="TextBox 15">
            <a:extLst>
              <a:ext uri="{FF2B5EF4-FFF2-40B4-BE49-F238E27FC236}">
                <a16:creationId xmlns:a16="http://schemas.microsoft.com/office/drawing/2014/main" id="{E4A64885-9746-BC4E-9DA2-2893045807E4}"/>
              </a:ext>
            </a:extLst>
          </p:cNvPr>
          <p:cNvSpPr txBox="1"/>
          <p:nvPr/>
        </p:nvSpPr>
        <p:spPr>
          <a:xfrm>
            <a:off x="7515241" y="5325838"/>
            <a:ext cx="4043094" cy="523220"/>
          </a:xfrm>
          <a:prstGeom prst="rect">
            <a:avLst/>
          </a:prstGeom>
          <a:noFill/>
        </p:spPr>
        <p:txBody>
          <a:bodyPr wrap="none" rtlCol="0">
            <a:spAutoFit/>
          </a:bodyPr>
          <a:lstStyle/>
          <a:p>
            <a:r>
              <a:rPr lang="en-US" sz="2800" dirty="0">
                <a:solidFill>
                  <a:schemeClr val="bg2">
                    <a:lumMod val="50000"/>
                  </a:schemeClr>
                </a:solidFill>
                <a:latin typeface="Arial" panose="020B0604020202020204" pitchFamily="34" charset="0"/>
                <a:cs typeface="Arial" panose="020B0604020202020204" pitchFamily="34" charset="0"/>
              </a:rPr>
              <a:t>Incentive for Distribution</a:t>
            </a:r>
          </a:p>
        </p:txBody>
      </p:sp>
      <p:grpSp>
        <p:nvGrpSpPr>
          <p:cNvPr id="9" name="Group 8">
            <a:extLst>
              <a:ext uri="{FF2B5EF4-FFF2-40B4-BE49-F238E27FC236}">
                <a16:creationId xmlns:a16="http://schemas.microsoft.com/office/drawing/2014/main" id="{6824EB76-E061-4933-8229-B4C56B0168E4}"/>
              </a:ext>
            </a:extLst>
          </p:cNvPr>
          <p:cNvGrpSpPr/>
          <p:nvPr/>
        </p:nvGrpSpPr>
        <p:grpSpPr>
          <a:xfrm>
            <a:off x="8080690" y="1868094"/>
            <a:ext cx="3756189" cy="3121811"/>
            <a:chOff x="8080690" y="1868094"/>
            <a:chExt cx="3756189" cy="3121811"/>
          </a:xfrm>
        </p:grpSpPr>
        <p:pic>
          <p:nvPicPr>
            <p:cNvPr id="7" name="Picture 6">
              <a:extLst>
                <a:ext uri="{FF2B5EF4-FFF2-40B4-BE49-F238E27FC236}">
                  <a16:creationId xmlns:a16="http://schemas.microsoft.com/office/drawing/2014/main" id="{64F9AF31-1630-450D-A960-09363F3193CF}"/>
                </a:ext>
              </a:extLst>
            </p:cNvPr>
            <p:cNvPicPr>
              <a:picLocks noChangeAspect="1"/>
            </p:cNvPicPr>
            <p:nvPr/>
          </p:nvPicPr>
          <p:blipFill rotWithShape="1">
            <a:blip r:embed="rId6"/>
            <a:srcRect b="16889"/>
            <a:stretch/>
          </p:blipFill>
          <p:spPr>
            <a:xfrm>
              <a:off x="8080690" y="1868094"/>
              <a:ext cx="3756189" cy="3121811"/>
            </a:xfrm>
            <a:prstGeom prst="rect">
              <a:avLst/>
            </a:prstGeom>
          </p:spPr>
        </p:pic>
        <p:sp>
          <p:nvSpPr>
            <p:cNvPr id="3" name="TextBox 2">
              <a:extLst>
                <a:ext uri="{FF2B5EF4-FFF2-40B4-BE49-F238E27FC236}">
                  <a16:creationId xmlns:a16="http://schemas.microsoft.com/office/drawing/2014/main" id="{0811044A-A264-41B1-8F1C-5CC03533AED8}"/>
                </a:ext>
              </a:extLst>
            </p:cNvPr>
            <p:cNvSpPr txBox="1"/>
            <p:nvPr/>
          </p:nvSpPr>
          <p:spPr>
            <a:xfrm>
              <a:off x="9148409" y="2782669"/>
              <a:ext cx="2139351" cy="646331"/>
            </a:xfrm>
            <a:prstGeom prst="rect">
              <a:avLst/>
            </a:prstGeom>
            <a:noFill/>
          </p:spPr>
          <p:txBody>
            <a:bodyPr wrap="square" rtlCol="0">
              <a:spAutoFit/>
            </a:bodyPr>
            <a:lstStyle/>
            <a:p>
              <a:r>
                <a:rPr lang="en-CA" sz="3600" b="1" i="1" dirty="0">
                  <a:latin typeface="Arial" panose="020B0604020202020204" pitchFamily="34" charset="0"/>
                  <a:cs typeface="Arial" panose="020B0604020202020204" pitchFamily="34" charset="0"/>
                </a:rPr>
                <a:t>Patent</a:t>
              </a:r>
            </a:p>
          </p:txBody>
        </p:sp>
      </p:grpSp>
    </p:spTree>
    <p:custDataLst>
      <p:tags r:id="rId1"/>
    </p:custDataLst>
    <p:extLst>
      <p:ext uri="{BB962C8B-B14F-4D97-AF65-F5344CB8AC3E}">
        <p14:creationId xmlns:p14="http://schemas.microsoft.com/office/powerpoint/2010/main" val="2688441762"/>
      </p:ext>
    </p:extLst>
  </p:cSld>
  <p:clrMapOvr>
    <a:masterClrMapping/>
  </p:clrMapOvr>
  <mc:AlternateContent xmlns:mc="http://schemas.openxmlformats.org/markup-compatibility/2006" xmlns:p14="http://schemas.microsoft.com/office/powerpoint/2010/main">
    <mc:Choice Requires="p14">
      <p:transition spd="slow" p14:dur="2000" advTm="21411"/>
    </mc:Choice>
    <mc:Fallback xmlns="">
      <p:transition spd="slow" advTm="214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0B01-EB02-4147-98AA-CBF6843AC57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INDUSTRIAL DESIGN</a:t>
            </a:r>
          </a:p>
        </p:txBody>
      </p:sp>
      <p:pic>
        <p:nvPicPr>
          <p:cNvPr id="9" name="Picture 8">
            <a:extLst>
              <a:ext uri="{FF2B5EF4-FFF2-40B4-BE49-F238E27FC236}">
                <a16:creationId xmlns:a16="http://schemas.microsoft.com/office/drawing/2014/main" id="{8DEBA235-AD2C-944F-87C0-B13D4C5A2B04}"/>
              </a:ext>
            </a:extLst>
          </p:cNvPr>
          <p:cNvPicPr>
            <a:picLocks noChangeAspect="1"/>
          </p:cNvPicPr>
          <p:nvPr/>
        </p:nvPicPr>
        <p:blipFill>
          <a:blip r:embed="rId4"/>
          <a:stretch>
            <a:fillRect/>
          </a:stretch>
        </p:blipFill>
        <p:spPr>
          <a:xfrm>
            <a:off x="8383204" y="2106036"/>
            <a:ext cx="2209912" cy="3327867"/>
          </a:xfrm>
          <a:prstGeom prst="rect">
            <a:avLst/>
          </a:prstGeom>
        </p:spPr>
      </p:pic>
      <p:sp>
        <p:nvSpPr>
          <p:cNvPr id="10" name="TextBox 9">
            <a:extLst>
              <a:ext uri="{FF2B5EF4-FFF2-40B4-BE49-F238E27FC236}">
                <a16:creationId xmlns:a16="http://schemas.microsoft.com/office/drawing/2014/main" id="{6C53157F-A5EC-114D-8CD8-40636CADDCE9}"/>
              </a:ext>
            </a:extLst>
          </p:cNvPr>
          <p:cNvSpPr txBox="1"/>
          <p:nvPr/>
        </p:nvSpPr>
        <p:spPr>
          <a:xfrm>
            <a:off x="7443293" y="5486400"/>
            <a:ext cx="3732817" cy="369332"/>
          </a:xfrm>
          <a:prstGeom prst="rect">
            <a:avLst/>
          </a:prstGeom>
          <a:noFill/>
        </p:spPr>
        <p:txBody>
          <a:bodyPr wrap="none" rtlCol="0">
            <a:spAutoFit/>
          </a:bodyPr>
          <a:lstStyle/>
          <a:p>
            <a:r>
              <a:rPr lang="en-US" dirty="0" err="1">
                <a:solidFill>
                  <a:schemeClr val="bg2">
                    <a:lumMod val="50000"/>
                  </a:schemeClr>
                </a:solidFill>
                <a:latin typeface="Arial" panose="020B0604020202020204" pitchFamily="34" charset="0"/>
                <a:cs typeface="Arial" panose="020B0604020202020204" pitchFamily="34" charset="0"/>
              </a:rPr>
              <a:t>Emeco’s</a:t>
            </a:r>
            <a:r>
              <a:rPr lang="en-US" dirty="0">
                <a:solidFill>
                  <a:schemeClr val="bg2">
                    <a:lumMod val="50000"/>
                  </a:schemeClr>
                </a:solidFill>
                <a:latin typeface="Arial" panose="020B0604020202020204" pitchFamily="34" charset="0"/>
                <a:cs typeface="Arial" panose="020B0604020202020204" pitchFamily="34" charset="0"/>
              </a:rPr>
              <a:t> Navy Chair, created 1944</a:t>
            </a:r>
          </a:p>
        </p:txBody>
      </p:sp>
      <p:pic>
        <p:nvPicPr>
          <p:cNvPr id="14" name="Content Placeholder 13">
            <a:extLst>
              <a:ext uri="{FF2B5EF4-FFF2-40B4-BE49-F238E27FC236}">
                <a16:creationId xmlns:a16="http://schemas.microsoft.com/office/drawing/2014/main" id="{CC56A6CC-534B-7741-A5F2-05708300281E}"/>
              </a:ext>
            </a:extLst>
          </p:cNvPr>
          <p:cNvPicPr>
            <a:picLocks noGrp="1" noChangeAspect="1"/>
          </p:cNvPicPr>
          <p:nvPr>
            <p:ph sz="quarter" idx="14"/>
          </p:nvPr>
        </p:nvPicPr>
        <p:blipFill>
          <a:blip r:embed="rId5"/>
          <a:stretch>
            <a:fillRect/>
          </a:stretch>
        </p:blipFill>
        <p:spPr>
          <a:xfrm>
            <a:off x="1015890" y="2521720"/>
            <a:ext cx="3514091" cy="2935735"/>
          </a:xfrm>
        </p:spPr>
      </p:pic>
      <p:sp>
        <p:nvSpPr>
          <p:cNvPr id="15" name="TextBox 14">
            <a:extLst>
              <a:ext uri="{FF2B5EF4-FFF2-40B4-BE49-F238E27FC236}">
                <a16:creationId xmlns:a16="http://schemas.microsoft.com/office/drawing/2014/main" id="{72B936DF-A848-F548-BA8A-2FDD1A92839A}"/>
              </a:ext>
            </a:extLst>
          </p:cNvPr>
          <p:cNvSpPr txBox="1"/>
          <p:nvPr/>
        </p:nvSpPr>
        <p:spPr>
          <a:xfrm>
            <a:off x="1475282" y="5486400"/>
            <a:ext cx="3147144" cy="369332"/>
          </a:xfrm>
          <a:prstGeom prst="rect">
            <a:avLst/>
          </a:prstGeom>
          <a:noFill/>
        </p:spPr>
        <p:txBody>
          <a:bodyPr wrap="none" rtlCol="0">
            <a:spAutoFit/>
          </a:bodyPr>
          <a:lstStyle/>
          <a:p>
            <a:r>
              <a:rPr lang="en-US" dirty="0">
                <a:solidFill>
                  <a:schemeClr val="bg2">
                    <a:lumMod val="50000"/>
                  </a:schemeClr>
                </a:solidFill>
                <a:latin typeface="Arial" panose="020B0604020202020204" pitchFamily="34" charset="0"/>
                <a:cs typeface="Arial" panose="020B0604020202020204" pitchFamily="34" charset="0"/>
              </a:rPr>
              <a:t>Vespa Scooter, created 1946</a:t>
            </a:r>
          </a:p>
        </p:txBody>
      </p:sp>
      <p:pic>
        <p:nvPicPr>
          <p:cNvPr id="5" name="Picture 4">
            <a:extLst>
              <a:ext uri="{FF2B5EF4-FFF2-40B4-BE49-F238E27FC236}">
                <a16:creationId xmlns:a16="http://schemas.microsoft.com/office/drawing/2014/main" id="{2D5E5199-E8DB-4FDE-BC6E-6098681E22BB}"/>
              </a:ext>
            </a:extLst>
          </p:cNvPr>
          <p:cNvPicPr>
            <a:picLocks noChangeAspect="1"/>
          </p:cNvPicPr>
          <p:nvPr/>
        </p:nvPicPr>
        <p:blipFill rotWithShape="1">
          <a:blip r:embed="rId6"/>
          <a:srcRect b="14615"/>
          <a:stretch/>
        </p:blipFill>
        <p:spPr>
          <a:xfrm>
            <a:off x="4848576" y="4895120"/>
            <a:ext cx="1817513" cy="1551891"/>
          </a:xfrm>
          <a:prstGeom prst="rect">
            <a:avLst/>
          </a:prstGeom>
        </p:spPr>
      </p:pic>
      <p:sp>
        <p:nvSpPr>
          <p:cNvPr id="6" name="TextBox 5">
            <a:extLst>
              <a:ext uri="{FF2B5EF4-FFF2-40B4-BE49-F238E27FC236}">
                <a16:creationId xmlns:a16="http://schemas.microsoft.com/office/drawing/2014/main" id="{479D560D-651C-4FE6-A34A-D5F5A3F6CD59}"/>
              </a:ext>
            </a:extLst>
          </p:cNvPr>
          <p:cNvSpPr txBox="1"/>
          <p:nvPr/>
        </p:nvSpPr>
        <p:spPr>
          <a:xfrm>
            <a:off x="4797776" y="4241989"/>
            <a:ext cx="2820867"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Industrial Design</a:t>
            </a:r>
          </a:p>
        </p:txBody>
      </p:sp>
      <p:sp>
        <p:nvSpPr>
          <p:cNvPr id="20" name="TextBox 19">
            <a:extLst>
              <a:ext uri="{FF2B5EF4-FFF2-40B4-BE49-F238E27FC236}">
                <a16:creationId xmlns:a16="http://schemas.microsoft.com/office/drawing/2014/main" id="{A779349B-8C5A-4600-8638-EDD981178B18}"/>
              </a:ext>
            </a:extLst>
          </p:cNvPr>
          <p:cNvSpPr txBox="1"/>
          <p:nvPr/>
        </p:nvSpPr>
        <p:spPr>
          <a:xfrm>
            <a:off x="5006678" y="1577985"/>
            <a:ext cx="1625600"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Copyright</a:t>
            </a:r>
          </a:p>
        </p:txBody>
      </p:sp>
      <p:sp>
        <p:nvSpPr>
          <p:cNvPr id="21" name="TextBox 20">
            <a:extLst>
              <a:ext uri="{FF2B5EF4-FFF2-40B4-BE49-F238E27FC236}">
                <a16:creationId xmlns:a16="http://schemas.microsoft.com/office/drawing/2014/main" id="{CED3E5AF-3583-4E8D-9B42-236B809D42A5}"/>
              </a:ext>
            </a:extLst>
          </p:cNvPr>
          <p:cNvSpPr txBox="1"/>
          <p:nvPr/>
        </p:nvSpPr>
        <p:spPr>
          <a:xfrm>
            <a:off x="7012541" y="1586417"/>
            <a:ext cx="1845730"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Trademark</a:t>
            </a:r>
          </a:p>
        </p:txBody>
      </p:sp>
      <p:sp>
        <p:nvSpPr>
          <p:cNvPr id="22" name="TextBox 21">
            <a:extLst>
              <a:ext uri="{FF2B5EF4-FFF2-40B4-BE49-F238E27FC236}">
                <a16:creationId xmlns:a16="http://schemas.microsoft.com/office/drawing/2014/main" id="{562D1847-141F-4873-B3EE-D9FC0B3005F4}"/>
              </a:ext>
            </a:extLst>
          </p:cNvPr>
          <p:cNvSpPr txBox="1"/>
          <p:nvPr/>
        </p:nvSpPr>
        <p:spPr>
          <a:xfrm>
            <a:off x="3622661" y="1586417"/>
            <a:ext cx="1761066" cy="461665"/>
          </a:xfrm>
          <a:prstGeom prst="rect">
            <a:avLst/>
          </a:prstGeom>
          <a:noFill/>
        </p:spPr>
        <p:txBody>
          <a:bodyPr wrap="square" rtlCol="0">
            <a:spAutoFit/>
          </a:bodyPr>
          <a:lstStyle/>
          <a:p>
            <a:r>
              <a:rPr lang="en-CA" sz="2400" dirty="0">
                <a:latin typeface="Arial" panose="020B0604020202020204" pitchFamily="34" charset="0"/>
                <a:cs typeface="Arial" panose="020B0604020202020204" pitchFamily="34" charset="0"/>
              </a:rPr>
              <a:t>Patent</a:t>
            </a:r>
          </a:p>
        </p:txBody>
      </p:sp>
      <p:grpSp>
        <p:nvGrpSpPr>
          <p:cNvPr id="39" name="Group 38">
            <a:extLst>
              <a:ext uri="{FF2B5EF4-FFF2-40B4-BE49-F238E27FC236}">
                <a16:creationId xmlns:a16="http://schemas.microsoft.com/office/drawing/2014/main" id="{54F9B403-150E-42B6-8588-51A865CAB611}"/>
              </a:ext>
            </a:extLst>
          </p:cNvPr>
          <p:cNvGrpSpPr/>
          <p:nvPr/>
        </p:nvGrpSpPr>
        <p:grpSpPr>
          <a:xfrm>
            <a:off x="3936924" y="3355512"/>
            <a:ext cx="4064000" cy="650816"/>
            <a:chOff x="3826933" y="2423902"/>
            <a:chExt cx="4064000" cy="650816"/>
          </a:xfrm>
        </p:grpSpPr>
        <p:cxnSp>
          <p:nvCxnSpPr>
            <p:cNvPr id="8" name="Straight Connector 7">
              <a:extLst>
                <a:ext uri="{FF2B5EF4-FFF2-40B4-BE49-F238E27FC236}">
                  <a16:creationId xmlns:a16="http://schemas.microsoft.com/office/drawing/2014/main" id="{964A0ADD-3C22-490C-82BD-22BEA99BFE21}"/>
                </a:ext>
              </a:extLst>
            </p:cNvPr>
            <p:cNvCxnSpPr>
              <a:cxnSpLocks/>
            </p:cNvCxnSpPr>
            <p:nvPr/>
          </p:nvCxnSpPr>
          <p:spPr>
            <a:xfrm>
              <a:off x="3826933" y="3039688"/>
              <a:ext cx="406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19C7FA-6BA0-4067-B26F-7BFA560E8CAC}"/>
                </a:ext>
              </a:extLst>
            </p:cNvPr>
            <p:cNvCxnSpPr>
              <a:cxnSpLocks/>
            </p:cNvCxnSpPr>
            <p:nvPr/>
          </p:nvCxnSpPr>
          <p:spPr>
            <a:xfrm flipV="1">
              <a:off x="7873999" y="2455265"/>
              <a:ext cx="0" cy="61945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6714F3-A66A-4522-A030-86B6D881A638}"/>
                </a:ext>
              </a:extLst>
            </p:cNvPr>
            <p:cNvCxnSpPr>
              <a:cxnSpLocks/>
            </p:cNvCxnSpPr>
            <p:nvPr/>
          </p:nvCxnSpPr>
          <p:spPr>
            <a:xfrm flipV="1">
              <a:off x="5808133" y="2423902"/>
              <a:ext cx="0" cy="6265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F82DCE5-0C17-4229-A554-69483F1BD4C8}"/>
                </a:ext>
              </a:extLst>
            </p:cNvPr>
            <p:cNvCxnSpPr>
              <a:cxnSpLocks/>
            </p:cNvCxnSpPr>
            <p:nvPr/>
          </p:nvCxnSpPr>
          <p:spPr>
            <a:xfrm flipV="1">
              <a:off x="3826933" y="2423934"/>
              <a:ext cx="0" cy="62653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D10C40F7-0F61-478A-AB98-A0AE95412E1B}"/>
              </a:ext>
            </a:extLst>
          </p:cNvPr>
          <p:cNvPicPr>
            <a:picLocks noChangeAspect="1"/>
          </p:cNvPicPr>
          <p:nvPr/>
        </p:nvPicPr>
        <p:blipFill rotWithShape="1">
          <a:blip r:embed="rId7"/>
          <a:srcRect t="5993" b="20000"/>
          <a:stretch/>
        </p:blipFill>
        <p:spPr>
          <a:xfrm>
            <a:off x="3084055" y="1996469"/>
            <a:ext cx="1797298" cy="1330130"/>
          </a:xfrm>
          <a:prstGeom prst="rect">
            <a:avLst/>
          </a:prstGeom>
        </p:spPr>
      </p:pic>
      <p:pic>
        <p:nvPicPr>
          <p:cNvPr id="42" name="Picture 41">
            <a:extLst>
              <a:ext uri="{FF2B5EF4-FFF2-40B4-BE49-F238E27FC236}">
                <a16:creationId xmlns:a16="http://schemas.microsoft.com/office/drawing/2014/main" id="{8BA5BDBB-9BEB-4E2B-9AE4-89158D8196FA}"/>
              </a:ext>
            </a:extLst>
          </p:cNvPr>
          <p:cNvPicPr>
            <a:picLocks noChangeAspect="1"/>
          </p:cNvPicPr>
          <p:nvPr/>
        </p:nvPicPr>
        <p:blipFill rotWithShape="1">
          <a:blip r:embed="rId7"/>
          <a:srcRect t="5993" b="20000"/>
          <a:stretch/>
        </p:blipFill>
        <p:spPr>
          <a:xfrm>
            <a:off x="5001925" y="1984745"/>
            <a:ext cx="1797298" cy="1330130"/>
          </a:xfrm>
          <a:prstGeom prst="rect">
            <a:avLst/>
          </a:prstGeom>
        </p:spPr>
      </p:pic>
      <p:pic>
        <p:nvPicPr>
          <p:cNvPr id="43" name="Picture 42">
            <a:extLst>
              <a:ext uri="{FF2B5EF4-FFF2-40B4-BE49-F238E27FC236}">
                <a16:creationId xmlns:a16="http://schemas.microsoft.com/office/drawing/2014/main" id="{9C81FF34-1FE3-489F-8DD4-47E29A1BFD55}"/>
              </a:ext>
            </a:extLst>
          </p:cNvPr>
          <p:cNvPicPr>
            <a:picLocks noChangeAspect="1"/>
          </p:cNvPicPr>
          <p:nvPr/>
        </p:nvPicPr>
        <p:blipFill rotWithShape="1">
          <a:blip r:embed="rId7"/>
          <a:srcRect t="5993" b="20000"/>
          <a:stretch/>
        </p:blipFill>
        <p:spPr>
          <a:xfrm>
            <a:off x="7056815" y="1967440"/>
            <a:ext cx="1797298" cy="1330130"/>
          </a:xfrm>
          <a:prstGeom prst="rect">
            <a:avLst/>
          </a:prstGeom>
        </p:spPr>
      </p:pic>
      <p:cxnSp>
        <p:nvCxnSpPr>
          <p:cNvPr id="7" name="Straight Arrow Connector 6">
            <a:extLst>
              <a:ext uri="{FF2B5EF4-FFF2-40B4-BE49-F238E27FC236}">
                <a16:creationId xmlns:a16="http://schemas.microsoft.com/office/drawing/2014/main" id="{34501041-2F19-4C53-AC31-96BF391F8860}"/>
              </a:ext>
            </a:extLst>
          </p:cNvPr>
          <p:cNvCxnSpPr/>
          <p:nvPr/>
        </p:nvCxnSpPr>
        <p:spPr>
          <a:xfrm>
            <a:off x="1910782" y="1555174"/>
            <a:ext cx="982133" cy="10498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06C8179-972C-409A-B14A-F98FFE9EF316}"/>
              </a:ext>
            </a:extLst>
          </p:cNvPr>
          <p:cNvCxnSpPr>
            <a:cxnSpLocks/>
          </p:cNvCxnSpPr>
          <p:nvPr/>
        </p:nvCxnSpPr>
        <p:spPr>
          <a:xfrm flipV="1">
            <a:off x="532423" y="4703655"/>
            <a:ext cx="1032484" cy="7827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6CE7289-1986-4BD7-903D-9B068DEE37AF}"/>
              </a:ext>
            </a:extLst>
          </p:cNvPr>
          <p:cNvCxnSpPr>
            <a:cxnSpLocks/>
          </p:cNvCxnSpPr>
          <p:nvPr/>
        </p:nvCxnSpPr>
        <p:spPr>
          <a:xfrm flipH="1">
            <a:off x="10768248" y="2292303"/>
            <a:ext cx="903052" cy="1196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3090D7A-9037-43CC-9E0F-244D3E4AAF01}"/>
              </a:ext>
            </a:extLst>
          </p:cNvPr>
          <p:cNvCxnSpPr>
            <a:cxnSpLocks/>
          </p:cNvCxnSpPr>
          <p:nvPr/>
        </p:nvCxnSpPr>
        <p:spPr>
          <a:xfrm flipH="1" flipV="1">
            <a:off x="10815061" y="4502875"/>
            <a:ext cx="1161039" cy="8441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59983424"/>
      </p:ext>
    </p:extLst>
  </p:cSld>
  <p:clrMapOvr>
    <a:masterClrMapping/>
  </p:clrMapOvr>
  <mc:AlternateContent xmlns:mc="http://schemas.openxmlformats.org/markup-compatibility/2006" xmlns:p14="http://schemas.microsoft.com/office/powerpoint/2010/main">
    <mc:Choice Requires="p14">
      <p:transition spd="slow" p14:dur="2000" advTm="32642"/>
    </mc:Choice>
    <mc:Fallback xmlns="">
      <p:transition spd="slow" advTm="326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par>
                          <p:cTn id="53" fill="hold">
                            <p:stCondLst>
                              <p:cond delay="0"/>
                            </p:stCondLst>
                            <p:childTnLst>
                              <p:par>
                                <p:cTn id="54" presetID="10" presetClass="entr" presetSubtype="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500"/>
                                        <p:tgtEl>
                                          <p:spTgt spid="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500"/>
                                        <p:tgtEl>
                                          <p:spTgt spid="2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par>
                                <p:cTn id="73" presetID="10" presetClass="entr" presetSubtype="0" fill="hold"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10" presetClass="entr" presetSubtype="0" fill="hold"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par>
                                <p:cTn id="79" presetID="10"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5" grpId="0"/>
      <p:bldP spid="15" grpId="1"/>
      <p:bldP spid="6" grpId="0"/>
      <p:bldP spid="20" grpId="0"/>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7.9|11.2"/>
</p:tagLst>
</file>

<file path=ppt/tags/tag10.xml><?xml version="1.0" encoding="utf-8"?>
<p:tagLst xmlns:a="http://schemas.openxmlformats.org/drawingml/2006/main" xmlns:r="http://schemas.openxmlformats.org/officeDocument/2006/relationships" xmlns:p="http://schemas.openxmlformats.org/presentationml/2006/main">
  <p:tag name="TIMING" val="|2.6"/>
</p:tagLst>
</file>

<file path=ppt/tags/tag11.xml><?xml version="1.0" encoding="utf-8"?>
<p:tagLst xmlns:a="http://schemas.openxmlformats.org/drawingml/2006/main" xmlns:r="http://schemas.openxmlformats.org/officeDocument/2006/relationships" xmlns:p="http://schemas.openxmlformats.org/presentationml/2006/main">
  <p:tag name="TIMING" val="|1.8|17.7"/>
</p:tagLst>
</file>

<file path=ppt/tags/tag12.xml><?xml version="1.0" encoding="utf-8"?>
<p:tagLst xmlns:a="http://schemas.openxmlformats.org/drawingml/2006/main" xmlns:r="http://schemas.openxmlformats.org/officeDocument/2006/relationships" xmlns:p="http://schemas.openxmlformats.org/presentationml/2006/main">
  <p:tag name="TIMING" val="|1.5"/>
</p:tagLst>
</file>

<file path=ppt/tags/tag13.xml><?xml version="1.0" encoding="utf-8"?>
<p:tagLst xmlns:a="http://schemas.openxmlformats.org/drawingml/2006/main" xmlns:r="http://schemas.openxmlformats.org/officeDocument/2006/relationships" xmlns:p="http://schemas.openxmlformats.org/presentationml/2006/main">
  <p:tag name="TIMING" val="|1.2|4.2|5.4"/>
</p:tagLst>
</file>

<file path=ppt/tags/tag2.xml><?xml version="1.0" encoding="utf-8"?>
<p:tagLst xmlns:a="http://schemas.openxmlformats.org/drawingml/2006/main" xmlns:r="http://schemas.openxmlformats.org/officeDocument/2006/relationships" xmlns:p="http://schemas.openxmlformats.org/presentationml/2006/main">
  <p:tag name="TIMING" val="|0.7|6.4|2.8|5.9|5.8"/>
</p:tagLst>
</file>

<file path=ppt/tags/tag3.xml><?xml version="1.0" encoding="utf-8"?>
<p:tagLst xmlns:a="http://schemas.openxmlformats.org/drawingml/2006/main" xmlns:r="http://schemas.openxmlformats.org/officeDocument/2006/relationships" xmlns:p="http://schemas.openxmlformats.org/presentationml/2006/main">
  <p:tag name="TIMING" val="|0.7|8"/>
</p:tagLst>
</file>

<file path=ppt/tags/tag4.xml><?xml version="1.0" encoding="utf-8"?>
<p:tagLst xmlns:a="http://schemas.openxmlformats.org/drawingml/2006/main" xmlns:r="http://schemas.openxmlformats.org/officeDocument/2006/relationships" xmlns:p="http://schemas.openxmlformats.org/presentationml/2006/main">
  <p:tag name="TIMING" val="|3.3"/>
</p:tagLst>
</file>

<file path=ppt/tags/tag5.xml><?xml version="1.0" encoding="utf-8"?>
<p:tagLst xmlns:a="http://schemas.openxmlformats.org/drawingml/2006/main" xmlns:r="http://schemas.openxmlformats.org/officeDocument/2006/relationships" xmlns:p="http://schemas.openxmlformats.org/presentationml/2006/main">
  <p:tag name="TIMING" val="|2.1|26"/>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4.2|6"/>
</p:tagLst>
</file>

<file path=ppt/tags/tag8.xml><?xml version="1.0" encoding="utf-8"?>
<p:tagLst xmlns:a="http://schemas.openxmlformats.org/drawingml/2006/main" xmlns:r="http://schemas.openxmlformats.org/officeDocument/2006/relationships" xmlns:p="http://schemas.openxmlformats.org/presentationml/2006/main">
  <p:tag name="TIMING" val="|1.8|15.3|5.6"/>
</p:tagLst>
</file>

<file path=ppt/tags/tag9.xml><?xml version="1.0" encoding="utf-8"?>
<p:tagLst xmlns:a="http://schemas.openxmlformats.org/drawingml/2006/main" xmlns:r="http://schemas.openxmlformats.org/officeDocument/2006/relationships" xmlns:p="http://schemas.openxmlformats.org/presentationml/2006/main">
  <p:tag name="TIMING" val="|1.4|11.5"/>
</p:tagLst>
</file>

<file path=ppt/theme/theme1.xml><?xml version="1.0" encoding="utf-8"?>
<a:theme xmlns:a="http://schemas.openxmlformats.org/drawingml/2006/main" name="Level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1134</TotalTime>
  <Words>1770</Words>
  <Application>Microsoft Macintosh PowerPoint</Application>
  <PresentationFormat>Widescreen</PresentationFormat>
  <Paragraphs>221</Paragraphs>
  <Slides>22</Slides>
  <Notes>16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Abadi</vt:lpstr>
      <vt:lpstr>Arial</vt:lpstr>
      <vt:lpstr>Calibri</vt:lpstr>
      <vt:lpstr>Chiller</vt:lpstr>
      <vt:lpstr>DINPro</vt:lpstr>
      <vt:lpstr>DINPro-CondBold</vt:lpstr>
      <vt:lpstr>Times New Roman</vt:lpstr>
      <vt:lpstr>Level 1</vt:lpstr>
      <vt:lpstr>Level 2</vt:lpstr>
      <vt:lpstr>LEvel 3</vt:lpstr>
      <vt:lpstr>LEvel 4</vt:lpstr>
      <vt:lpstr>LEvel 5</vt:lpstr>
      <vt:lpstr>Other Types of IP</vt:lpstr>
      <vt:lpstr>TYPES OF INTELLECTUAL PROPERTY</vt:lpstr>
      <vt:lpstr>COPYRIGHT AND PATENT</vt:lpstr>
      <vt:lpstr>COPYRIGHT OR PATENT?</vt:lpstr>
      <vt:lpstr>AMAZON</vt:lpstr>
      <vt:lpstr>TRADEMARKS</vt:lpstr>
      <vt:lpstr>TRADEMARKS</vt:lpstr>
      <vt:lpstr>PURPOSES</vt:lpstr>
      <vt:lpstr>INDUSTRIAL DESIGN</vt:lpstr>
      <vt:lpstr>SECTION 64</vt:lpstr>
      <vt:lpstr>COPYRIGHT OVERLAP</vt:lpstr>
      <vt:lpstr>SUI GENERIS</vt:lpstr>
      <vt:lpstr>SUI GENERIS</vt:lpstr>
      <vt:lpstr>LEARNING OBJECTIVES</vt:lpstr>
      <vt:lpstr>TEST QUESTIONS AND ANSWERS</vt:lpstr>
      <vt:lpstr>TEST QUESTIONS AND ANSWERS</vt:lpstr>
      <vt:lpstr>REFERENCES AND RESOURCES</vt:lpstr>
      <vt:lpstr>IMAGE REFERENCES</vt:lpstr>
      <vt:lpstr>IMAGE REFERENCES</vt:lpstr>
      <vt:lpstr>LICENSING AND ATTRIBUTION</vt:lpstr>
      <vt:lpstr>CONTRIBUTORS</vt:lpstr>
      <vt:lpstr>ACKNOWLEDGEMENT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Sou</dc:creator>
  <cp:lastModifiedBy>Microsoft Office User</cp:lastModifiedBy>
  <cp:revision>183</cp:revision>
  <dcterms:created xsi:type="dcterms:W3CDTF">2018-01-12T19:27:15Z</dcterms:created>
  <dcterms:modified xsi:type="dcterms:W3CDTF">2018-12-20T17:56:48Z</dcterms:modified>
</cp:coreProperties>
</file>