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1" r:id="rId1"/>
    <p:sldMasterId id="2147493466" r:id="rId2"/>
    <p:sldMasterId id="2147493469" r:id="rId3"/>
    <p:sldMasterId id="2147493483" r:id="rId4"/>
    <p:sldMasterId id="2147493486" r:id="rId5"/>
  </p:sldMasterIdLst>
  <p:notesMasterIdLst>
    <p:notesMasterId r:id="rId30"/>
  </p:notesMasterIdLst>
  <p:sldIdLst>
    <p:sldId id="291" r:id="rId6"/>
    <p:sldId id="261" r:id="rId7"/>
    <p:sldId id="262" r:id="rId8"/>
    <p:sldId id="264" r:id="rId9"/>
    <p:sldId id="265" r:id="rId10"/>
    <p:sldId id="266" r:id="rId11"/>
    <p:sldId id="286" r:id="rId12"/>
    <p:sldId id="267" r:id="rId13"/>
    <p:sldId id="268" r:id="rId14"/>
    <p:sldId id="271" r:id="rId15"/>
    <p:sldId id="272" r:id="rId16"/>
    <p:sldId id="285" r:id="rId17"/>
    <p:sldId id="269" r:id="rId18"/>
    <p:sldId id="270" r:id="rId19"/>
    <p:sldId id="290" r:id="rId20"/>
    <p:sldId id="292" r:id="rId21"/>
    <p:sldId id="293" r:id="rId22"/>
    <p:sldId id="281" r:id="rId23"/>
    <p:sldId id="294" r:id="rId24"/>
    <p:sldId id="296" r:id="rId25"/>
    <p:sldId id="295" r:id="rId26"/>
    <p:sldId id="297" r:id="rId27"/>
    <p:sldId id="299" r:id="rId28"/>
    <p:sldId id="298"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263F"/>
    <a:srgbClr val="CB534C"/>
    <a:srgbClr val="004950"/>
    <a:srgbClr val="879F3D"/>
    <a:srgbClr val="F7C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9" autoAdjust="0"/>
    <p:restoredTop sz="81333" autoAdjust="0"/>
  </p:normalViewPr>
  <p:slideViewPr>
    <p:cSldViewPr snapToGrid="0" snapToObjects="1">
      <p:cViewPr varScale="1">
        <p:scale>
          <a:sx n="63" d="100"/>
          <a:sy n="63" d="100"/>
        </p:scale>
        <p:origin x="88" y="1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*Updated: January 2024</a:t>
            </a:r>
            <a:endParaRPr lang="en-CA" sz="1200" b="0"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smtClean="0">
                <a:solidFill>
                  <a:schemeClr val="tx1"/>
                </a:solidFill>
                <a:effectLst/>
                <a:latin typeface="+mn-lt"/>
                <a:ea typeface="+mn-ea"/>
                <a:cs typeface="+mn-cs"/>
              </a:rPr>
              <a:t>Hello and welcome to the University of Alberta’s Opening Up Copyright Instructional Module on how copyright relates to other types of intellectual property.</a:t>
            </a:r>
            <a:endParaRPr lang="en-CA" dirty="0" smtClean="0"/>
          </a:p>
        </p:txBody>
      </p:sp>
      <p:sp>
        <p:nvSpPr>
          <p:cNvPr id="4" name="Slide Number Placeholder 3"/>
          <p:cNvSpPr>
            <a:spLocks noGrp="1"/>
          </p:cNvSpPr>
          <p:nvPr>
            <p:ph type="sldNum" sz="quarter" idx="10"/>
          </p:nvPr>
        </p:nvSpPr>
        <p:spPr/>
        <p:txBody>
          <a:bodyPr/>
          <a:lstStyle/>
          <a:p>
            <a:fld id="{3059A8C4-0C62-F94C-981C-DE91E9B672CA}" type="slidenum">
              <a:rPr lang="en-US" smtClean="0"/>
              <a:t>1</a:t>
            </a:fld>
            <a:endParaRPr lang="en-US"/>
          </a:p>
        </p:txBody>
      </p:sp>
    </p:spTree>
    <p:extLst>
      <p:ext uri="{BB962C8B-B14F-4D97-AF65-F5344CB8AC3E}">
        <p14:creationId xmlns:p14="http://schemas.microsoft.com/office/powerpoint/2010/main" val="2661316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smtClean="0">
                <a:solidFill>
                  <a:schemeClr val="tx1"/>
                </a:solidFill>
                <a:effectLst/>
                <a:latin typeface="+mn-lt"/>
                <a:ea typeface="+mn-ea"/>
                <a:cs typeface="+mn-cs"/>
              </a:rPr>
              <a:t>The </a:t>
            </a:r>
            <a:r>
              <a:rPr lang="en-CA" sz="1200" b="0" i="0" u="none" strike="noStrike" kern="1200" dirty="0">
                <a:solidFill>
                  <a:schemeClr val="tx1"/>
                </a:solidFill>
                <a:effectLst/>
                <a:latin typeface="+mn-lt"/>
                <a:ea typeface="+mn-ea"/>
                <a:cs typeface="+mn-cs"/>
              </a:rPr>
              <a:t>interaction between copyright and industrial design is covered in s. 64 of 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which may be the most poorly-written section of the entire act. </a:t>
            </a:r>
            <a:r>
              <a:rPr lang="en-CA" sz="1200" b="0" i="0" u="none" strike="noStrike" kern="1200" dirty="0" smtClean="0">
                <a:solidFill>
                  <a:schemeClr val="tx1"/>
                </a:solidFill>
                <a:effectLst/>
                <a:latin typeface="+mn-lt"/>
                <a:ea typeface="+mn-ea"/>
                <a:cs typeface="+mn-cs"/>
              </a:rPr>
              <a:t>In </a:t>
            </a:r>
            <a:r>
              <a:rPr lang="en-CA" sz="1200" b="0" i="0" u="none" strike="noStrike" kern="1200" dirty="0">
                <a:solidFill>
                  <a:schemeClr val="tx1"/>
                </a:solidFill>
                <a:effectLst/>
                <a:latin typeface="+mn-lt"/>
                <a:ea typeface="+mn-ea"/>
                <a:cs typeface="+mn-cs"/>
              </a:rPr>
              <a:t>short, when a creative object is manufactured in quantities of 50 copies or more, one should consider whether industrial design protections are </a:t>
            </a:r>
            <a:r>
              <a:rPr lang="en-CA" sz="1200" b="0" i="0" u="none" strike="noStrike" kern="1200" dirty="0" smtClean="0">
                <a:solidFill>
                  <a:schemeClr val="tx1"/>
                </a:solidFill>
                <a:effectLst/>
                <a:latin typeface="+mn-lt"/>
                <a:ea typeface="+mn-ea"/>
                <a:cs typeface="+mn-cs"/>
              </a:rPr>
              <a:t>implicated.</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10</a:t>
            </a:fld>
            <a:endParaRPr lang="en-US"/>
          </a:p>
        </p:txBody>
      </p:sp>
    </p:spTree>
    <p:extLst>
      <p:ext uri="{BB962C8B-B14F-4D97-AF65-F5344CB8AC3E}">
        <p14:creationId xmlns:p14="http://schemas.microsoft.com/office/powerpoint/2010/main" val="3060608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smtClean="0">
                <a:solidFill>
                  <a:schemeClr val="tx1"/>
                </a:solidFill>
                <a:effectLst/>
                <a:latin typeface="+mn-lt"/>
                <a:ea typeface="+mn-ea"/>
                <a:cs typeface="+mn-cs"/>
              </a:rPr>
              <a:t>In </a:t>
            </a:r>
            <a:r>
              <a:rPr lang="en-CA" sz="1200" b="0" i="0" u="none" strike="noStrike" kern="1200" dirty="0">
                <a:solidFill>
                  <a:schemeClr val="tx1"/>
                </a:solidFill>
                <a:effectLst/>
                <a:latin typeface="+mn-lt"/>
                <a:ea typeface="+mn-ea"/>
                <a:cs typeface="+mn-cs"/>
              </a:rPr>
              <a:t>the Canadian context, copyright issues sometimes overlap with patent, trademark, and industrial design concerns. In other jurisdictions, there might be more IP overlap to </a:t>
            </a:r>
            <a:r>
              <a:rPr lang="en-CA" sz="1200" b="0" i="0" u="none" strike="noStrike" kern="1200" dirty="0" smtClean="0">
                <a:solidFill>
                  <a:schemeClr val="tx1"/>
                </a:solidFill>
                <a:effectLst/>
                <a:latin typeface="+mn-lt"/>
                <a:ea typeface="+mn-ea"/>
                <a:cs typeface="+mn-cs"/>
              </a:rPr>
              <a:t>consider.</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11</a:t>
            </a:fld>
            <a:endParaRPr lang="en-US"/>
          </a:p>
        </p:txBody>
      </p:sp>
    </p:spTree>
    <p:extLst>
      <p:ext uri="{BB962C8B-B14F-4D97-AF65-F5344CB8AC3E}">
        <p14:creationId xmlns:p14="http://schemas.microsoft.com/office/powerpoint/2010/main" val="2225922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Over the past century, several new forms of IP protection have come into being in certain jurisdictions, covering a range of intellectual works. These new forms of IP are often called </a:t>
            </a:r>
            <a:r>
              <a:rPr lang="en-CA" sz="1200" b="0" i="1" u="none" strike="noStrike" kern="1200" dirty="0">
                <a:solidFill>
                  <a:schemeClr val="tx1"/>
                </a:solidFill>
                <a:effectLst/>
                <a:latin typeface="+mn-lt"/>
                <a:ea typeface="+mn-ea"/>
                <a:cs typeface="+mn-cs"/>
              </a:rPr>
              <a:t>sui generis </a:t>
            </a:r>
            <a:r>
              <a:rPr lang="en-CA" sz="1200" b="0" i="0" u="none" strike="noStrike" kern="1200" dirty="0">
                <a:solidFill>
                  <a:schemeClr val="tx1"/>
                </a:solidFill>
                <a:effectLst/>
                <a:latin typeface="+mn-lt"/>
                <a:ea typeface="+mn-ea"/>
                <a:cs typeface="+mn-cs"/>
              </a:rPr>
              <a:t>forms of protection. </a:t>
            </a:r>
            <a:r>
              <a:rPr lang="en-CA" sz="1200" b="0" i="0" u="none" strike="noStrike" kern="1200" dirty="0" smtClean="0">
                <a:solidFill>
                  <a:schemeClr val="tx1"/>
                </a:solidFill>
                <a:effectLst/>
                <a:latin typeface="+mn-lt"/>
                <a:ea typeface="+mn-ea"/>
                <a:cs typeface="+mn-cs"/>
              </a:rPr>
              <a:t>Some </a:t>
            </a:r>
            <a:r>
              <a:rPr lang="en-CA" sz="1200" b="0" i="0" u="none" strike="noStrike" kern="1200" dirty="0">
                <a:solidFill>
                  <a:schemeClr val="tx1"/>
                </a:solidFill>
                <a:effectLst/>
                <a:latin typeface="+mn-lt"/>
                <a:ea typeface="+mn-ea"/>
                <a:cs typeface="+mn-cs"/>
              </a:rPr>
              <a:t>of these newer forms of IP have broader international adoption, while other new IP mechanisms are more regional in the scope of their protection. </a:t>
            </a:r>
          </a:p>
          <a:p>
            <a:pPr rtl="0" fontAlgn="base"/>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smtClean="0">
                <a:solidFill>
                  <a:schemeClr val="tx1"/>
                </a:solidFill>
                <a:effectLst/>
                <a:latin typeface="+mn-lt"/>
                <a:ea typeface="+mn-ea"/>
                <a:cs typeface="+mn-cs"/>
              </a:rPr>
              <a:t>For </a:t>
            </a:r>
            <a:r>
              <a:rPr lang="en-CA" sz="1200" b="0" i="0" u="none" strike="noStrike" kern="1200" dirty="0">
                <a:solidFill>
                  <a:schemeClr val="tx1"/>
                </a:solidFill>
                <a:effectLst/>
                <a:latin typeface="+mn-lt"/>
                <a:ea typeface="+mn-ea"/>
                <a:cs typeface="+mn-cs"/>
              </a:rPr>
              <a:t>example, in the European Union </a:t>
            </a:r>
            <a:r>
              <a:rPr lang="en-CA" sz="1200" b="0" i="1" u="none" strike="noStrike" kern="1200" dirty="0">
                <a:solidFill>
                  <a:schemeClr val="tx1"/>
                </a:solidFill>
                <a:effectLst/>
                <a:latin typeface="+mn-lt"/>
                <a:ea typeface="+mn-ea"/>
                <a:cs typeface="+mn-cs"/>
              </a:rPr>
              <a:t>sui generis</a:t>
            </a:r>
            <a:r>
              <a:rPr lang="en-CA" sz="1200" b="0" i="0" u="none" strike="noStrike" kern="1200" dirty="0">
                <a:solidFill>
                  <a:schemeClr val="tx1"/>
                </a:solidFill>
                <a:effectLst/>
                <a:latin typeface="+mn-lt"/>
                <a:ea typeface="+mn-ea"/>
                <a:cs typeface="+mn-cs"/>
              </a:rPr>
              <a:t> protection for databases was included in the 1996 Database Directive. </a:t>
            </a:r>
            <a:r>
              <a:rPr lang="en-CA" sz="1200" b="0" i="0" u="none" strike="noStrike" kern="1200" dirty="0" smtClean="0">
                <a:solidFill>
                  <a:schemeClr val="tx1"/>
                </a:solidFill>
                <a:effectLst/>
                <a:latin typeface="+mn-lt"/>
                <a:ea typeface="+mn-ea"/>
                <a:cs typeface="+mn-cs"/>
              </a:rPr>
              <a:t>This </a:t>
            </a:r>
            <a:r>
              <a:rPr lang="en-CA" sz="1200" b="0" i="0" u="none" strike="noStrike" kern="1200" dirty="0">
                <a:solidFill>
                  <a:schemeClr val="tx1"/>
                </a:solidFill>
                <a:effectLst/>
                <a:latin typeface="+mn-lt"/>
                <a:ea typeface="+mn-ea"/>
                <a:cs typeface="+mn-cs"/>
              </a:rPr>
              <a:t>differs from the Canadian context where the arrangement of data may be protected by copyright, but the underlying data is not</a:t>
            </a:r>
            <a:r>
              <a:rPr lang="en-CA" sz="1200" b="0" i="0" u="none" strike="noStrike" kern="1200" dirty="0" smtClean="0">
                <a:solidFill>
                  <a:schemeClr val="tx1"/>
                </a:solidFill>
                <a:effectLst/>
                <a:latin typeface="+mn-lt"/>
                <a:ea typeface="+mn-ea"/>
                <a:cs typeface="+mn-cs"/>
              </a:rPr>
              <a:t>.</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12</a:t>
            </a:fld>
            <a:endParaRPr lang="en-US"/>
          </a:p>
        </p:txBody>
      </p:sp>
    </p:spTree>
    <p:extLst>
      <p:ext uri="{BB962C8B-B14F-4D97-AF65-F5344CB8AC3E}">
        <p14:creationId xmlns:p14="http://schemas.microsoft.com/office/powerpoint/2010/main" val="2301249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smtClean="0">
                <a:solidFill>
                  <a:schemeClr val="tx1"/>
                </a:solidFill>
                <a:effectLst/>
                <a:latin typeface="+mn-lt"/>
                <a:ea typeface="+mn-ea"/>
                <a:cs typeface="+mn-cs"/>
              </a:rPr>
              <a:t>Finally</a:t>
            </a:r>
            <a:r>
              <a:rPr lang="en-CA" sz="1200" b="0" i="0" u="none" strike="noStrike" kern="1200" dirty="0">
                <a:solidFill>
                  <a:schemeClr val="tx1"/>
                </a:solidFill>
                <a:effectLst/>
                <a:latin typeface="+mn-lt"/>
                <a:ea typeface="+mn-ea"/>
                <a:cs typeface="+mn-cs"/>
              </a:rPr>
              <a:t>, there are several other forms of IP that exist that don’t have much of a relation to copyright. </a:t>
            </a:r>
            <a:r>
              <a:rPr lang="en-CA" sz="1200" b="0" i="0" u="none" strike="noStrike" kern="1200" dirty="0" smtClean="0">
                <a:solidFill>
                  <a:schemeClr val="tx1"/>
                </a:solidFill>
                <a:effectLst/>
                <a:latin typeface="+mn-lt"/>
                <a:ea typeface="+mn-ea"/>
                <a:cs typeface="+mn-cs"/>
              </a:rPr>
              <a:t>These </a:t>
            </a:r>
            <a:r>
              <a:rPr lang="en-CA" sz="1200" b="0" i="0" u="none" strike="noStrike" kern="1200" dirty="0">
                <a:solidFill>
                  <a:schemeClr val="tx1"/>
                </a:solidFill>
                <a:effectLst/>
                <a:latin typeface="+mn-lt"/>
                <a:ea typeface="+mn-ea"/>
                <a:cs typeface="+mn-cs"/>
              </a:rPr>
              <a:t>include the protection of: plant breeders rights for new species and varieties of plants, semiconductor layouts, domain names, ship hull designs, and even the Olympic Rings, which are protected by their own international treaty</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13</a:t>
            </a:fld>
            <a:endParaRPr lang="en-US"/>
          </a:p>
        </p:txBody>
      </p:sp>
    </p:spTree>
    <p:extLst>
      <p:ext uri="{BB962C8B-B14F-4D97-AF65-F5344CB8AC3E}">
        <p14:creationId xmlns:p14="http://schemas.microsoft.com/office/powerpoint/2010/main" val="3193168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smtClean="0">
                <a:solidFill>
                  <a:schemeClr val="tx1"/>
                </a:solidFill>
                <a:effectLst/>
                <a:latin typeface="+mn-lt"/>
                <a:ea typeface="+mn-ea"/>
                <a:cs typeface="+mn-cs"/>
              </a:rPr>
              <a:t>You </a:t>
            </a:r>
            <a:r>
              <a:rPr lang="en-CA" sz="1200" b="0" i="0" u="none" strike="noStrike" kern="1200" dirty="0">
                <a:solidFill>
                  <a:schemeClr val="tx1"/>
                </a:solidFill>
                <a:effectLst/>
                <a:latin typeface="+mn-lt"/>
                <a:ea typeface="+mn-ea"/>
                <a:cs typeface="+mn-cs"/>
              </a:rPr>
              <a:t>should now be able to:</a:t>
            </a:r>
            <a:endParaRPr lang="en-CA" b="0" dirty="0">
              <a:effectLst/>
            </a:endParaRP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Understand the relationship between copyright and other </a:t>
            </a:r>
            <a:r>
              <a:rPr lang="en-CA" sz="1200" b="0" i="0" u="none" strike="noStrike" kern="1200" dirty="0" smtClean="0">
                <a:solidFill>
                  <a:schemeClr val="tx1"/>
                </a:solidFill>
                <a:effectLst/>
                <a:latin typeface="+mn-lt"/>
                <a:ea typeface="+mn-ea"/>
                <a:cs typeface="+mn-cs"/>
              </a:rPr>
              <a:t>intellectual property</a:t>
            </a:r>
            <a:endParaRPr lang="en-CA" sz="1200" b="0" i="0" u="none" strike="noStrike" kern="1200" dirty="0" smtClean="0">
              <a:solidFill>
                <a:schemeClr val="tx1"/>
              </a:solidFill>
              <a:effectLst/>
              <a:latin typeface="+mn-lt"/>
              <a:ea typeface="+mn-ea"/>
              <a:cs typeface="+mn-cs"/>
            </a:endParaRPr>
          </a:p>
          <a:p>
            <a:pPr marL="171450" indent="-171450" rtl="0" fontAlgn="base">
              <a:buFont typeface="Arial" panose="020B0604020202020204" pitchFamily="34" charset="0"/>
              <a:buChar char="•"/>
            </a:pPr>
            <a:r>
              <a:rPr lang="en-CA" sz="1200" b="0" i="0" u="none" strike="noStrike" kern="1200" dirty="0" smtClean="0">
                <a:solidFill>
                  <a:schemeClr val="tx1"/>
                </a:solidFill>
                <a:effectLst/>
                <a:latin typeface="+mn-lt"/>
                <a:ea typeface="+mn-ea"/>
                <a:cs typeface="+mn-cs"/>
              </a:rPr>
              <a:t>Identify </a:t>
            </a:r>
            <a:r>
              <a:rPr lang="en-CA" sz="1200" b="0" i="0" u="none" strike="noStrike" kern="1200" dirty="0">
                <a:solidFill>
                  <a:schemeClr val="tx1"/>
                </a:solidFill>
                <a:effectLst/>
                <a:latin typeface="+mn-lt"/>
                <a:ea typeface="+mn-ea"/>
                <a:cs typeface="+mn-cs"/>
              </a:rPr>
              <a:t>where a copyright issue or concern may also involve trademark, patent or industrial design </a:t>
            </a:r>
            <a:r>
              <a:rPr lang="en-CA" sz="1200" b="0" i="0" u="none" strike="noStrike" kern="1200" dirty="0" smtClean="0">
                <a:solidFill>
                  <a:schemeClr val="tx1"/>
                </a:solidFill>
                <a:effectLst/>
                <a:latin typeface="+mn-lt"/>
                <a:ea typeface="+mn-ea"/>
                <a:cs typeface="+mn-cs"/>
              </a:rPr>
              <a:t>issues</a:t>
            </a:r>
          </a:p>
          <a:p>
            <a:pPr marL="171450" indent="-171450" rtl="0" fontAlgn="base">
              <a:buFont typeface="Arial" panose="020B0604020202020204" pitchFamily="34" charset="0"/>
              <a:buChar char="•"/>
            </a:pPr>
            <a:r>
              <a:rPr lang="en-CA" sz="1200" b="0" i="0" u="none" strike="noStrike" kern="1200" dirty="0" smtClean="0">
                <a:solidFill>
                  <a:schemeClr val="tx1"/>
                </a:solidFill>
                <a:effectLst/>
                <a:latin typeface="+mn-lt"/>
                <a:ea typeface="+mn-ea"/>
                <a:cs typeface="+mn-cs"/>
              </a:rPr>
              <a:t>List </a:t>
            </a:r>
            <a:r>
              <a:rPr lang="en-CA" sz="1200" b="0" i="0" u="none" strike="noStrike" kern="1200" dirty="0">
                <a:solidFill>
                  <a:schemeClr val="tx1"/>
                </a:solidFill>
                <a:effectLst/>
                <a:latin typeface="+mn-lt"/>
                <a:ea typeface="+mn-ea"/>
                <a:cs typeface="+mn-cs"/>
              </a:rPr>
              <a:t>the types of </a:t>
            </a:r>
            <a:r>
              <a:rPr lang="en-CA" sz="1200" b="0" i="0" u="none" strike="noStrike" kern="1200" dirty="0" smtClean="0">
                <a:solidFill>
                  <a:schemeClr val="tx1"/>
                </a:solidFill>
                <a:effectLst/>
                <a:latin typeface="+mn-lt"/>
                <a:ea typeface="+mn-ea"/>
                <a:cs typeface="+mn-cs"/>
              </a:rPr>
              <a:t>intellectual property </a:t>
            </a:r>
            <a:r>
              <a:rPr lang="en-CA" sz="1200" b="0" i="0" u="none" strike="noStrike" kern="1200" dirty="0">
                <a:solidFill>
                  <a:schemeClr val="tx1"/>
                </a:solidFill>
                <a:effectLst/>
                <a:latin typeface="+mn-lt"/>
                <a:ea typeface="+mn-ea"/>
                <a:cs typeface="+mn-cs"/>
              </a:rPr>
              <a:t>protection in </a:t>
            </a:r>
            <a:r>
              <a:rPr lang="en-CA" sz="1200" b="0" i="0" u="none" strike="noStrike" kern="1200" dirty="0" smtClean="0">
                <a:solidFill>
                  <a:schemeClr val="tx1"/>
                </a:solidFill>
                <a:effectLst/>
                <a:latin typeface="+mn-lt"/>
                <a:ea typeface="+mn-ea"/>
                <a:cs typeface="+mn-cs"/>
              </a:rPr>
              <a:t>Canada</a:t>
            </a:r>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059A8C4-0C62-F94C-981C-DE91E9B672CA}" type="slidenum">
              <a:rPr lang="en-US" smtClean="0"/>
              <a:t>14</a:t>
            </a:fld>
            <a:endParaRPr lang="en-US"/>
          </a:p>
        </p:txBody>
      </p:sp>
    </p:spTree>
    <p:extLst>
      <p:ext uri="{BB962C8B-B14F-4D97-AF65-F5344CB8AC3E}">
        <p14:creationId xmlns:p14="http://schemas.microsoft.com/office/powerpoint/2010/main" val="3361914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This has been the University of Alberta’s Opening Up Copyright Module on Other Types of Intellectual Property. Thank you for your attention.</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15</a:t>
            </a:fld>
            <a:endParaRPr lang="en-US"/>
          </a:p>
        </p:txBody>
      </p:sp>
    </p:spTree>
    <p:extLst>
      <p:ext uri="{BB962C8B-B14F-4D97-AF65-F5344CB8AC3E}">
        <p14:creationId xmlns:p14="http://schemas.microsoft.com/office/powerpoint/2010/main" val="2058693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17</a:t>
            </a:fld>
            <a:endParaRPr lang="en-US"/>
          </a:p>
        </p:txBody>
      </p:sp>
    </p:spTree>
    <p:extLst>
      <p:ext uri="{BB962C8B-B14F-4D97-AF65-F5344CB8AC3E}">
        <p14:creationId xmlns:p14="http://schemas.microsoft.com/office/powerpoint/2010/main" val="1114579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18</a:t>
            </a:fld>
            <a:endParaRPr lang="en-US"/>
          </a:p>
        </p:txBody>
      </p:sp>
    </p:spTree>
    <p:extLst>
      <p:ext uri="{BB962C8B-B14F-4D97-AF65-F5344CB8AC3E}">
        <p14:creationId xmlns:p14="http://schemas.microsoft.com/office/powerpoint/2010/main" val="602758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19</a:t>
            </a:fld>
            <a:endParaRPr lang="en-US"/>
          </a:p>
        </p:txBody>
      </p:sp>
    </p:spTree>
    <p:extLst>
      <p:ext uri="{BB962C8B-B14F-4D97-AF65-F5344CB8AC3E}">
        <p14:creationId xmlns:p14="http://schemas.microsoft.com/office/powerpoint/2010/main" val="2136953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20</a:t>
            </a:fld>
            <a:endParaRPr lang="en-US"/>
          </a:p>
        </p:txBody>
      </p:sp>
    </p:spTree>
    <p:extLst>
      <p:ext uri="{BB962C8B-B14F-4D97-AF65-F5344CB8AC3E}">
        <p14:creationId xmlns:p14="http://schemas.microsoft.com/office/powerpoint/2010/main" val="3771165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smtClean="0">
                <a:solidFill>
                  <a:schemeClr val="tx1"/>
                </a:solidFill>
                <a:effectLst/>
                <a:latin typeface="+mn-lt"/>
                <a:ea typeface="+mn-ea"/>
                <a:cs typeface="+mn-cs"/>
              </a:rPr>
              <a:t>Did </a:t>
            </a:r>
            <a:r>
              <a:rPr lang="en-CA" sz="1200" b="0" i="0" u="none" strike="noStrike" kern="1200" dirty="0">
                <a:solidFill>
                  <a:schemeClr val="tx1"/>
                </a:solidFill>
                <a:effectLst/>
                <a:latin typeface="+mn-lt"/>
                <a:ea typeface="+mn-ea"/>
                <a:cs typeface="+mn-cs"/>
              </a:rPr>
              <a:t>you know that copyright is only one type of intellectual property, and that there are about a dozen other forms of intellectual property protection? </a:t>
            </a:r>
            <a:r>
              <a:rPr lang="en-CA" sz="1200" b="0" i="0" u="none" strike="noStrike" kern="1200" dirty="0" smtClean="0">
                <a:solidFill>
                  <a:schemeClr val="tx1"/>
                </a:solidFill>
                <a:effectLst/>
                <a:latin typeface="+mn-lt"/>
                <a:ea typeface="+mn-ea"/>
                <a:cs typeface="+mn-cs"/>
              </a:rPr>
              <a:t>Often </a:t>
            </a:r>
            <a:r>
              <a:rPr lang="en-CA" sz="1200" b="0" i="0" u="none" strike="noStrike" kern="1200" dirty="0">
                <a:solidFill>
                  <a:schemeClr val="tx1"/>
                </a:solidFill>
                <a:effectLst/>
                <a:latin typeface="+mn-lt"/>
                <a:ea typeface="+mn-ea"/>
                <a:cs typeface="+mn-cs"/>
              </a:rPr>
              <a:t>intellectual property (or IP) issues are discrete and deal with just a single category of IP. However, in some instances the lines can be blurred and what we might consider to be a copyright issue may also be a trademark, patent or industrial design issue.</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2</a:t>
            </a:fld>
            <a:endParaRPr lang="en-US"/>
          </a:p>
        </p:txBody>
      </p:sp>
    </p:spTree>
    <p:extLst>
      <p:ext uri="{BB962C8B-B14F-4D97-AF65-F5344CB8AC3E}">
        <p14:creationId xmlns:p14="http://schemas.microsoft.com/office/powerpoint/2010/main" val="3402386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21</a:t>
            </a:fld>
            <a:endParaRPr lang="en-US"/>
          </a:p>
        </p:txBody>
      </p:sp>
    </p:spTree>
    <p:extLst>
      <p:ext uri="{BB962C8B-B14F-4D97-AF65-F5344CB8AC3E}">
        <p14:creationId xmlns:p14="http://schemas.microsoft.com/office/powerpoint/2010/main" val="1729697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23</a:t>
            </a:fld>
            <a:endParaRPr lang="en-US"/>
          </a:p>
        </p:txBody>
      </p:sp>
    </p:spTree>
    <p:extLst>
      <p:ext uri="{BB962C8B-B14F-4D97-AF65-F5344CB8AC3E}">
        <p14:creationId xmlns:p14="http://schemas.microsoft.com/office/powerpoint/2010/main" val="2470223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smtClean="0">
                <a:solidFill>
                  <a:schemeClr val="tx1"/>
                </a:solidFill>
                <a:effectLst/>
                <a:latin typeface="+mn-lt"/>
                <a:ea typeface="+mn-ea"/>
                <a:cs typeface="+mn-cs"/>
              </a:rPr>
              <a:t>Copyright </a:t>
            </a:r>
            <a:r>
              <a:rPr lang="en-CA" sz="1200" b="0" i="0" u="none" strike="noStrike" kern="1200" dirty="0">
                <a:solidFill>
                  <a:schemeClr val="tx1"/>
                </a:solidFill>
                <a:effectLst/>
                <a:latin typeface="+mn-lt"/>
                <a:ea typeface="+mn-ea"/>
                <a:cs typeface="+mn-cs"/>
              </a:rPr>
              <a:t>and patent tend to be the two best known forms of IP. Traditionally copyright has protected creative works </a:t>
            </a:r>
            <a:r>
              <a:rPr lang="en-CA" sz="1200" b="0"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first written materials, and then other forms of creative expression like sound recordings, films and even software. </a:t>
            </a:r>
            <a:r>
              <a:rPr lang="en-CA" sz="1200" b="0" i="0" u="none" strike="noStrike" kern="1200" dirty="0" smtClean="0">
                <a:solidFill>
                  <a:schemeClr val="tx1"/>
                </a:solidFill>
                <a:effectLst/>
                <a:latin typeface="+mn-lt"/>
                <a:ea typeface="+mn-ea"/>
                <a:cs typeface="+mn-cs"/>
              </a:rPr>
              <a:t>Patents </a:t>
            </a:r>
            <a:r>
              <a:rPr lang="en-CA" sz="1200" b="0" i="0" u="none" strike="noStrike" kern="1200" dirty="0">
                <a:solidFill>
                  <a:schemeClr val="tx1"/>
                </a:solidFill>
                <a:effectLst/>
                <a:latin typeface="+mn-lt"/>
                <a:ea typeface="+mn-ea"/>
                <a:cs typeface="+mn-cs"/>
              </a:rPr>
              <a:t>protect inventive works such as building a better mousetrap. Patents can also be issued for new chemical compositions, machines or processes for developing new and better products, or improvements to any of these. Compared to copyright, patents have shorter terms of protection, fewer exceptions for unauthorized use and are granted by a national patent office, whereas copyright protection is automatic. </a:t>
            </a:r>
            <a:r>
              <a:rPr lang="en-CA" sz="1200" b="0" i="0" u="none" strike="noStrike" kern="1200" dirty="0" smtClean="0">
                <a:solidFill>
                  <a:schemeClr val="tx1"/>
                </a:solidFill>
                <a:effectLst/>
                <a:latin typeface="+mn-lt"/>
                <a:ea typeface="+mn-ea"/>
                <a:cs typeface="+mn-cs"/>
              </a:rPr>
              <a:t>Patents </a:t>
            </a:r>
            <a:r>
              <a:rPr lang="en-CA" sz="1200" b="0" i="0" u="none" strike="noStrike" kern="1200" dirty="0">
                <a:solidFill>
                  <a:schemeClr val="tx1"/>
                </a:solidFill>
                <a:effectLst/>
                <a:latin typeface="+mn-lt"/>
                <a:ea typeface="+mn-ea"/>
                <a:cs typeface="+mn-cs"/>
              </a:rPr>
              <a:t>are the oldest modern form in intellectual property with the first patent statute being passed by the city state of Venice in 1474.</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3</a:t>
            </a:fld>
            <a:endParaRPr lang="en-US"/>
          </a:p>
        </p:txBody>
      </p:sp>
    </p:spTree>
    <p:extLst>
      <p:ext uri="{BB962C8B-B14F-4D97-AF65-F5344CB8AC3E}">
        <p14:creationId xmlns:p14="http://schemas.microsoft.com/office/powerpoint/2010/main" val="3021461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smtClean="0">
                <a:solidFill>
                  <a:schemeClr val="tx1"/>
                </a:solidFill>
                <a:effectLst/>
                <a:latin typeface="+mn-lt"/>
                <a:ea typeface="+mn-ea"/>
                <a:cs typeface="+mn-cs"/>
              </a:rPr>
              <a:t>While </a:t>
            </a:r>
            <a:r>
              <a:rPr lang="en-CA" sz="1200" b="0" i="0" u="none" strike="noStrike" kern="1200" dirty="0">
                <a:solidFill>
                  <a:schemeClr val="tx1"/>
                </a:solidFill>
                <a:effectLst/>
                <a:latin typeface="+mn-lt"/>
                <a:ea typeface="+mn-ea"/>
                <a:cs typeface="+mn-cs"/>
              </a:rPr>
              <a:t>copyright and patents may seem distinct, there are circumstances where the question “is this a copyright or a patent issue” can be unclear. </a:t>
            </a:r>
            <a:r>
              <a:rPr lang="en-CA" sz="1200" b="0" i="0" u="none" strike="noStrike" kern="1200" dirty="0" smtClean="0">
                <a:solidFill>
                  <a:schemeClr val="tx1"/>
                </a:solidFill>
                <a:effectLst/>
                <a:latin typeface="+mn-lt"/>
                <a:ea typeface="+mn-ea"/>
                <a:cs typeface="+mn-cs"/>
              </a:rPr>
              <a:t>For </a:t>
            </a:r>
            <a:r>
              <a:rPr lang="en-CA" sz="1200" b="0" i="0" u="none" strike="noStrike" kern="1200" dirty="0">
                <a:solidFill>
                  <a:schemeClr val="tx1"/>
                </a:solidFill>
                <a:effectLst/>
                <a:latin typeface="+mn-lt"/>
                <a:ea typeface="+mn-ea"/>
                <a:cs typeface="+mn-cs"/>
              </a:rPr>
              <a:t>example, the creation of software code can generate both patent and copyright issues. While code is considered a literary work and protected by copyright, it is also possible to patent business methods that are embodied in computer programs</a:t>
            </a:r>
            <a:r>
              <a:rPr lang="en-CA" sz="1200" b="0" i="0" u="none" strike="noStrike" kern="1200" dirty="0" smtClean="0">
                <a:solidFill>
                  <a:schemeClr val="tx1"/>
                </a:solidFill>
                <a:effectLst/>
                <a:latin typeface="+mn-lt"/>
                <a:ea typeface="+mn-ea"/>
                <a:cs typeface="+mn-cs"/>
              </a:rPr>
              <a:t>.</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4</a:t>
            </a:fld>
            <a:endParaRPr lang="en-US"/>
          </a:p>
        </p:txBody>
      </p:sp>
    </p:spTree>
    <p:extLst>
      <p:ext uri="{BB962C8B-B14F-4D97-AF65-F5344CB8AC3E}">
        <p14:creationId xmlns:p14="http://schemas.microsoft.com/office/powerpoint/2010/main" val="3766842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smtClean="0">
                <a:solidFill>
                  <a:schemeClr val="tx1"/>
                </a:solidFill>
                <a:effectLst/>
                <a:latin typeface="+mn-lt"/>
                <a:ea typeface="+mn-ea"/>
                <a:cs typeface="+mn-cs"/>
              </a:rPr>
              <a:t>A </a:t>
            </a:r>
            <a:r>
              <a:rPr lang="en-CA" sz="1200" b="0" i="0" u="none" strike="noStrike" kern="1200" dirty="0">
                <a:solidFill>
                  <a:schemeClr val="tx1"/>
                </a:solidFill>
                <a:effectLst/>
                <a:latin typeface="+mn-lt"/>
                <a:ea typeface="+mn-ea"/>
                <a:cs typeface="+mn-cs"/>
              </a:rPr>
              <a:t>good example of the overlap between patent and copyright is Amazon’s “1-Click” checkout method, where your payment method and shipping address are loaded with a single click, based on your account. </a:t>
            </a:r>
            <a:r>
              <a:rPr lang="en-CA" sz="1200" b="0" i="0" u="none" strike="noStrike" kern="1200" dirty="0" smtClean="0">
                <a:solidFill>
                  <a:schemeClr val="tx1"/>
                </a:solidFill>
                <a:effectLst/>
                <a:latin typeface="+mn-lt"/>
                <a:ea typeface="+mn-ea"/>
                <a:cs typeface="+mn-cs"/>
              </a:rPr>
              <a:t>The </a:t>
            </a:r>
            <a:r>
              <a:rPr lang="en-CA" sz="1200" b="0" i="0" u="none" strike="noStrike" kern="1200" dirty="0">
                <a:solidFill>
                  <a:schemeClr val="tx1"/>
                </a:solidFill>
                <a:effectLst/>
                <a:latin typeface="+mn-lt"/>
                <a:ea typeface="+mn-ea"/>
                <a:cs typeface="+mn-cs"/>
              </a:rPr>
              <a:t>underlying software that executes the 1-Click purchase is protected by copyright, but Amazon has also patented (contentiously in both Canada and the US) the business process of ‘1-Click’ purchasing</a:t>
            </a:r>
            <a:r>
              <a:rPr lang="en-CA" sz="1200" b="0" i="0" u="none" strike="noStrike" kern="1200" dirty="0" smtClean="0">
                <a:solidFill>
                  <a:schemeClr val="tx1"/>
                </a:solidFill>
                <a:effectLst/>
                <a:latin typeface="+mn-lt"/>
                <a:ea typeface="+mn-ea"/>
                <a:cs typeface="+mn-cs"/>
              </a:rPr>
              <a:t>.</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5</a:t>
            </a:fld>
            <a:endParaRPr lang="en-US"/>
          </a:p>
        </p:txBody>
      </p:sp>
    </p:spTree>
    <p:extLst>
      <p:ext uri="{BB962C8B-B14F-4D97-AF65-F5344CB8AC3E}">
        <p14:creationId xmlns:p14="http://schemas.microsoft.com/office/powerpoint/2010/main" val="4155268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smtClean="0">
                <a:solidFill>
                  <a:schemeClr val="tx1"/>
                </a:solidFill>
                <a:effectLst/>
                <a:latin typeface="+mn-lt"/>
                <a:ea typeface="+mn-ea"/>
                <a:cs typeface="+mn-cs"/>
              </a:rPr>
              <a:t>Amazon’s </a:t>
            </a:r>
            <a:r>
              <a:rPr lang="en-CA" sz="1200" b="0" i="0" u="none" strike="noStrike" kern="1200" dirty="0">
                <a:solidFill>
                  <a:schemeClr val="tx1"/>
                </a:solidFill>
                <a:effectLst/>
                <a:latin typeface="+mn-lt"/>
                <a:ea typeface="+mn-ea"/>
                <a:cs typeface="+mn-cs"/>
              </a:rPr>
              <a:t>“1-Click” also illustrates copyright’s relation to another type of intellectual property protection: trademarks. </a:t>
            </a:r>
            <a:r>
              <a:rPr lang="en-CA" sz="1200" b="0" i="0" u="none" strike="noStrike" kern="1200" dirty="0" smtClean="0">
                <a:solidFill>
                  <a:schemeClr val="tx1"/>
                </a:solidFill>
                <a:effectLst/>
                <a:latin typeface="+mn-lt"/>
                <a:ea typeface="+mn-ea"/>
                <a:cs typeface="+mn-cs"/>
              </a:rPr>
              <a:t>While </a:t>
            </a:r>
            <a:r>
              <a:rPr lang="en-CA" sz="1200" b="0" i="0" u="none" strike="noStrike" kern="1200" dirty="0">
                <a:solidFill>
                  <a:schemeClr val="tx1"/>
                </a:solidFill>
                <a:effectLst/>
                <a:latin typeface="+mn-lt"/>
                <a:ea typeface="+mn-ea"/>
                <a:cs typeface="+mn-cs"/>
              </a:rPr>
              <a:t>copyright protection will generally not apply to a name, a name can be protected as a trademark. Trademarks can protect a combination of words, sounds or designs used to distinguish goods and services from others in a market. </a:t>
            </a:r>
            <a:r>
              <a:rPr lang="en-CA" sz="1200" b="0" i="0" u="none" strike="noStrike" kern="1200" dirty="0" smtClean="0">
                <a:solidFill>
                  <a:schemeClr val="tx1"/>
                </a:solidFill>
                <a:effectLst/>
                <a:latin typeface="+mn-lt"/>
                <a:ea typeface="+mn-ea"/>
                <a:cs typeface="+mn-cs"/>
              </a:rPr>
              <a:t>In </a:t>
            </a:r>
            <a:r>
              <a:rPr lang="en-CA" sz="1200" b="0" i="0" u="none" strike="noStrike" kern="1200" dirty="0">
                <a:solidFill>
                  <a:schemeClr val="tx1"/>
                </a:solidFill>
                <a:effectLst/>
                <a:latin typeface="+mn-lt"/>
                <a:ea typeface="+mn-ea"/>
                <a:cs typeface="+mn-cs"/>
              </a:rPr>
              <a:t>the case of “1-Click” it is the specific combination of one using the numeral combined with the word ‘click’ that is covered by the trademark</a:t>
            </a:r>
            <a:r>
              <a:rPr lang="en-CA" sz="1200" b="0" i="0" u="none" strike="noStrike" kern="1200" dirty="0" smtClean="0">
                <a:solidFill>
                  <a:schemeClr val="tx1"/>
                </a:solidFill>
                <a:effectLst/>
                <a:latin typeface="+mn-lt"/>
                <a:ea typeface="+mn-ea"/>
                <a:cs typeface="+mn-cs"/>
              </a:rPr>
              <a:t>. Trademark protection helps ensure that brands can protect themselves against counterfeiting and sabotage from rivals.  </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6</a:t>
            </a:fld>
            <a:endParaRPr lang="en-US"/>
          </a:p>
        </p:txBody>
      </p:sp>
    </p:spTree>
    <p:extLst>
      <p:ext uri="{BB962C8B-B14F-4D97-AF65-F5344CB8AC3E}">
        <p14:creationId xmlns:p14="http://schemas.microsoft.com/office/powerpoint/2010/main" val="476751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smtClean="0">
                <a:solidFill>
                  <a:schemeClr val="tx1"/>
                </a:solidFill>
                <a:effectLst/>
                <a:latin typeface="+mn-lt"/>
                <a:ea typeface="+mn-ea"/>
                <a:cs typeface="+mn-cs"/>
              </a:rPr>
              <a:t>For </a:t>
            </a:r>
            <a:r>
              <a:rPr lang="en-CA" sz="1200" b="0" i="0" u="none" strike="noStrike" kern="1200" dirty="0">
                <a:solidFill>
                  <a:schemeClr val="tx1"/>
                </a:solidFill>
                <a:effectLst/>
                <a:latin typeface="+mn-lt"/>
                <a:ea typeface="+mn-ea"/>
                <a:cs typeface="+mn-cs"/>
              </a:rPr>
              <a:t>example, Pepsi can’t put some noxious chemical solution in a can and market it as Coca-Cola because it would be infringing on Coke’s trademark, and likely a few other laws. Similarly, you can’t start your own beverage company and market your drinks as Coke/Pepsi just to increase sales.</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7</a:t>
            </a:fld>
            <a:endParaRPr lang="en-US"/>
          </a:p>
        </p:txBody>
      </p:sp>
    </p:spTree>
    <p:extLst>
      <p:ext uri="{BB962C8B-B14F-4D97-AF65-F5344CB8AC3E}">
        <p14:creationId xmlns:p14="http://schemas.microsoft.com/office/powerpoint/2010/main" val="3218263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smtClean="0">
                <a:solidFill>
                  <a:schemeClr val="tx1"/>
                </a:solidFill>
                <a:effectLst/>
                <a:latin typeface="+mn-lt"/>
                <a:ea typeface="+mn-ea"/>
                <a:cs typeface="+mn-cs"/>
              </a:rPr>
              <a:t>As </a:t>
            </a:r>
            <a:r>
              <a:rPr lang="en-CA" sz="1200" b="0" i="0" u="none" strike="noStrike" kern="1200" dirty="0">
                <a:solidFill>
                  <a:schemeClr val="tx1"/>
                </a:solidFill>
                <a:effectLst/>
                <a:latin typeface="+mn-lt"/>
                <a:ea typeface="+mn-ea"/>
                <a:cs typeface="+mn-cs"/>
              </a:rPr>
              <a:t>you can tell from these examples, trademark protection is primarily about protecting reputation, whereas patents and copyright are primarily about providing creators or inventors with an incentive for distributing their works. These different justifications for IP protection help distinguish between trademarks on one hand and patents and copyrights on the other.</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8</a:t>
            </a:fld>
            <a:endParaRPr lang="en-US"/>
          </a:p>
        </p:txBody>
      </p:sp>
    </p:spTree>
    <p:extLst>
      <p:ext uri="{BB962C8B-B14F-4D97-AF65-F5344CB8AC3E}">
        <p14:creationId xmlns:p14="http://schemas.microsoft.com/office/powerpoint/2010/main" val="3204121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smtClean="0">
                <a:solidFill>
                  <a:schemeClr val="tx1"/>
                </a:solidFill>
                <a:effectLst/>
                <a:latin typeface="+mn-lt"/>
                <a:ea typeface="+mn-ea"/>
                <a:cs typeface="+mn-cs"/>
              </a:rPr>
              <a:t>In </a:t>
            </a:r>
            <a:r>
              <a:rPr lang="en-CA" sz="1200" b="0" i="0" u="none" strike="noStrike" kern="1200" dirty="0">
                <a:solidFill>
                  <a:schemeClr val="tx1"/>
                </a:solidFill>
                <a:effectLst/>
                <a:latin typeface="+mn-lt"/>
                <a:ea typeface="+mn-ea"/>
                <a:cs typeface="+mn-cs"/>
              </a:rPr>
              <a:t>some cases, copyright issues may also intersect with industrial design. Industrial design protection is a long established form of IP. </a:t>
            </a:r>
            <a:r>
              <a:rPr lang="en-CA" sz="1200" b="0" i="0" u="none" strike="noStrike" kern="1200" dirty="0" smtClean="0">
                <a:solidFill>
                  <a:schemeClr val="tx1"/>
                </a:solidFill>
                <a:effectLst/>
                <a:latin typeface="+mn-lt"/>
                <a:ea typeface="+mn-ea"/>
                <a:cs typeface="+mn-cs"/>
              </a:rPr>
              <a:t>Industrial </a:t>
            </a:r>
            <a:r>
              <a:rPr lang="en-CA" sz="1200" b="0" i="0" u="none" strike="noStrike" kern="1200" dirty="0">
                <a:solidFill>
                  <a:schemeClr val="tx1"/>
                </a:solidFill>
                <a:effectLst/>
                <a:latin typeface="+mn-lt"/>
                <a:ea typeface="+mn-ea"/>
                <a:cs typeface="+mn-cs"/>
              </a:rPr>
              <a:t>designs are similar to patents in that they require registration but rather than protecting inventiveness of a product or </a:t>
            </a:r>
            <a:r>
              <a:rPr lang="en-CA" sz="1200" b="0" i="0" u="none" strike="noStrike" kern="1200" dirty="0" smtClean="0">
                <a:solidFill>
                  <a:schemeClr val="tx1"/>
                </a:solidFill>
                <a:effectLst/>
                <a:latin typeface="+mn-lt"/>
                <a:ea typeface="+mn-ea"/>
                <a:cs typeface="+mn-cs"/>
              </a:rPr>
              <a:t>process </a:t>
            </a:r>
            <a:r>
              <a:rPr lang="en-CA" sz="1200" b="0" i="0" u="none" strike="noStrike" kern="1200" dirty="0">
                <a:solidFill>
                  <a:schemeClr val="tx1"/>
                </a:solidFill>
                <a:effectLst/>
                <a:latin typeface="+mn-lt"/>
                <a:ea typeface="+mn-ea"/>
                <a:cs typeface="+mn-cs"/>
              </a:rPr>
              <a:t>they protect the visual features of shape, configuration, pattern or ornament or any combination of these applied to a finished product. </a:t>
            </a:r>
            <a:r>
              <a:rPr lang="en-CA" sz="1200" b="0" i="0" u="none" strike="noStrike" kern="1200" dirty="0" smtClean="0">
                <a:solidFill>
                  <a:schemeClr val="tx1"/>
                </a:solidFill>
                <a:effectLst/>
                <a:latin typeface="+mn-lt"/>
                <a:ea typeface="+mn-ea"/>
                <a:cs typeface="+mn-cs"/>
              </a:rPr>
              <a:t>Historically</a:t>
            </a:r>
            <a:r>
              <a:rPr lang="en-CA" sz="1200" b="0" i="0" u="none" strike="noStrike" kern="1200" dirty="0">
                <a:solidFill>
                  <a:schemeClr val="tx1"/>
                </a:solidFill>
                <a:effectLst/>
                <a:latin typeface="+mn-lt"/>
                <a:ea typeface="+mn-ea"/>
                <a:cs typeface="+mn-cs"/>
              </a:rPr>
              <a:t>, industrial designs have been viewed as the poor cousin of the IP family and have generally attracted less attention than patents, copyrights and trademarks</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9</a:t>
            </a:fld>
            <a:endParaRPr lang="en-US"/>
          </a:p>
        </p:txBody>
      </p:sp>
    </p:spTree>
    <p:extLst>
      <p:ext uri="{BB962C8B-B14F-4D97-AF65-F5344CB8AC3E}">
        <p14:creationId xmlns:p14="http://schemas.microsoft.com/office/powerpoint/2010/main" val="25335581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mailto:ouc@ualberta.ca" TargetMode="Externa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DINPro-CondBold"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aseline="0">
                <a:solidFill>
                  <a:schemeClr val="bg2">
                    <a:lumMod val="50000"/>
                  </a:schemeClr>
                </a:solidFill>
                <a:latin typeface="DIN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1429562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_Two Content" preserve="1">
  <p:cSld name="5_Two Content">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72"/>
          <p:cNvSpPr txBox="1">
            <a:spLocks noGrp="1"/>
          </p:cNvSpPr>
          <p:nvPr>
            <p:ph type="body" idx="1"/>
          </p:nvPr>
        </p:nvSpPr>
        <p:spPr>
          <a:xfrm>
            <a:off x="851192" y="1841277"/>
            <a:ext cx="10502608" cy="42504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9" name="Google Shape;119;p72"/>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IMAGE AND SOUND REFERENCES </a:t>
            </a:r>
            <a:endParaRPr sz="4000" b="1">
              <a:solidFill>
                <a:schemeClr val="lt1"/>
              </a:solidFill>
              <a:latin typeface="Arial"/>
              <a:ea typeface="Arial"/>
              <a:cs typeface="Arial"/>
              <a:sym typeface="Arial"/>
            </a:endParaRPr>
          </a:p>
        </p:txBody>
      </p:sp>
    </p:spTree>
    <p:extLst>
      <p:ext uri="{BB962C8B-B14F-4D97-AF65-F5344CB8AC3E}">
        <p14:creationId xmlns:p14="http://schemas.microsoft.com/office/powerpoint/2010/main" val="24488467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6_Two Content" preserve="1">
  <p:cSld name="6_Two Content">
    <p:bg>
      <p:bgPr>
        <a:blipFill>
          <a:blip r:embed="rId2">
            <a:alphaModFix/>
          </a:blip>
          <a:stretch>
            <a:fillRect/>
          </a:stretch>
        </a:blipFill>
        <a:effectLst/>
      </p:bgPr>
    </p:bg>
    <p:spTree>
      <p:nvGrpSpPr>
        <p:cNvPr id="1" name="Shape 120"/>
        <p:cNvGrpSpPr/>
        <p:nvPr/>
      </p:nvGrpSpPr>
      <p:grpSpPr>
        <a:xfrm>
          <a:off x="0" y="0"/>
          <a:ext cx="0" cy="0"/>
          <a:chOff x="0" y="0"/>
          <a:chExt cx="0" cy="0"/>
        </a:xfrm>
      </p:grpSpPr>
      <p:sp>
        <p:nvSpPr>
          <p:cNvPr id="121" name="Google Shape;121;p73"/>
          <p:cNvSpPr txBox="1"/>
          <p:nvPr/>
        </p:nvSpPr>
        <p:spPr>
          <a:xfrm>
            <a:off x="1455738" y="3441680"/>
            <a:ext cx="9898062" cy="28007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tx1">
                    <a:lumMod val="95000"/>
                    <a:lumOff val="5000"/>
                  </a:schemeClr>
                </a:solidFill>
                <a:latin typeface="Arial"/>
                <a:ea typeface="Arial"/>
                <a:cs typeface="Arial"/>
                <a:sym typeface="Arial"/>
              </a:rPr>
              <a:t>For the project overview and complete list of modules please visit the project website at: </a:t>
            </a:r>
            <a:r>
              <a:rPr lang="en-US" sz="2000" u="sng" dirty="0">
                <a:solidFill>
                  <a:srgbClr val="757070"/>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https://sites.library.ualberta.ca/copyright/</a:t>
            </a:r>
            <a:r>
              <a:rPr lang="en-US" sz="2000" dirty="0">
                <a:solidFill>
                  <a:srgbClr val="757070"/>
                </a:solidFill>
                <a:latin typeface="Arial"/>
                <a:ea typeface="Arial"/>
                <a:cs typeface="Arial"/>
                <a:sym typeface="Arial"/>
              </a:rPr>
              <a:t> </a:t>
            </a:r>
            <a:endParaRPr dirty="0"/>
          </a:p>
          <a:p>
            <a:pPr marL="0" marR="0" lvl="0" indent="0" algn="l" rtl="0">
              <a:spcBef>
                <a:spcPts val="0"/>
              </a:spcBef>
              <a:spcAft>
                <a:spcPts val="0"/>
              </a:spcAft>
              <a:buNone/>
            </a:pPr>
            <a:endParaRPr sz="2000" dirty="0">
              <a:solidFill>
                <a:srgbClr val="757070"/>
              </a:solidFill>
              <a:latin typeface="Arial"/>
              <a:ea typeface="Arial"/>
              <a:cs typeface="Arial"/>
              <a:sym typeface="Arial"/>
            </a:endParaRPr>
          </a:p>
          <a:p>
            <a:pPr marL="0" marR="0" lvl="0" indent="0" algn="l" rtl="0">
              <a:spcBef>
                <a:spcPts val="0"/>
              </a:spcBef>
              <a:spcAft>
                <a:spcPts val="0"/>
              </a:spcAft>
              <a:buNone/>
            </a:pPr>
            <a:r>
              <a:rPr lang="en-US" sz="2000" dirty="0">
                <a:solidFill>
                  <a:schemeClr val="tx1">
                    <a:lumMod val="95000"/>
                    <a:lumOff val="5000"/>
                  </a:schemeClr>
                </a:solidFill>
                <a:latin typeface="Arial"/>
                <a:ea typeface="Arial"/>
                <a:cs typeface="Arial"/>
                <a:sym typeface="Arial"/>
              </a:rPr>
              <a:t>Questions, comments, and suggestions should be directed </a:t>
            </a:r>
            <a:r>
              <a:rPr lang="en-US" sz="2000" dirty="0" smtClean="0">
                <a:solidFill>
                  <a:schemeClr val="tx1">
                    <a:lumMod val="95000"/>
                    <a:lumOff val="5000"/>
                  </a:schemeClr>
                </a:solidFill>
                <a:latin typeface="Arial"/>
                <a:ea typeface="Arial"/>
                <a:cs typeface="Arial"/>
                <a:sym typeface="Arial"/>
              </a:rPr>
              <a:t>to: </a:t>
            </a:r>
            <a:r>
              <a:rPr lang="en-US" sz="2000" u="sng" dirty="0" smtClean="0">
                <a:solidFill>
                  <a:srgbClr val="757070"/>
                </a:solidFill>
                <a:latin typeface="Arial"/>
                <a:ea typeface="Arial"/>
                <a:cs typeface="Arial"/>
                <a:sym typeface="Arial"/>
                <a:hlinkClick r:id="rId4"/>
              </a:rPr>
              <a:t>ouc@ualberta.ca</a:t>
            </a:r>
            <a:endParaRPr sz="2000" dirty="0">
              <a:solidFill>
                <a:srgbClr val="757070"/>
              </a:solidFill>
              <a:latin typeface="Arial"/>
              <a:ea typeface="Arial"/>
              <a:cs typeface="Arial"/>
              <a:sym typeface="Arial"/>
            </a:endParaRPr>
          </a:p>
          <a:p>
            <a:pPr marL="0" marR="0" lvl="0" indent="0" algn="l" rtl="0">
              <a:spcBef>
                <a:spcPts val="0"/>
              </a:spcBef>
              <a:spcAft>
                <a:spcPts val="0"/>
              </a:spcAft>
              <a:buNone/>
            </a:pPr>
            <a:endParaRPr sz="2000" dirty="0">
              <a:solidFill>
                <a:srgbClr val="757070"/>
              </a:solidFill>
              <a:latin typeface="Arial"/>
              <a:ea typeface="Arial"/>
              <a:cs typeface="Arial"/>
              <a:sym typeface="Arial"/>
            </a:endParaRPr>
          </a:p>
          <a:p>
            <a:pPr marL="0" marR="0" lvl="0" indent="0" algn="l" rtl="0">
              <a:spcBef>
                <a:spcPts val="0"/>
              </a:spcBef>
              <a:spcAft>
                <a:spcPts val="0"/>
              </a:spcAft>
              <a:buNone/>
            </a:pPr>
            <a:r>
              <a:rPr lang="en-US" sz="2000" dirty="0">
                <a:solidFill>
                  <a:schemeClr val="tx1">
                    <a:lumMod val="95000"/>
                    <a:lumOff val="5000"/>
                  </a:schemeClr>
                </a:solidFill>
                <a:latin typeface="Arial"/>
                <a:ea typeface="Arial"/>
                <a:cs typeface="Arial"/>
                <a:sym typeface="Arial"/>
              </a:rPr>
              <a:t>This module is made available and licensed under a</a:t>
            </a:r>
            <a:r>
              <a:rPr lang="en-US" sz="2000" dirty="0">
                <a:solidFill>
                  <a:srgbClr val="757070"/>
                </a:solidFill>
                <a:latin typeface="Arial"/>
                <a:ea typeface="Arial"/>
                <a:cs typeface="Arial"/>
                <a:sym typeface="Arial"/>
              </a:rPr>
              <a:t> </a:t>
            </a:r>
            <a:r>
              <a:rPr lang="en-US" sz="2000" u="sng" dirty="0">
                <a:solidFill>
                  <a:srgbClr val="757070"/>
                </a:solidFill>
                <a:latin typeface="Arial"/>
                <a:ea typeface="Arial"/>
                <a:cs typeface="Arial"/>
                <a:sym typeface="Ari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Creative Commons Attribution 4.0 International </a:t>
            </a:r>
            <a:r>
              <a:rPr lang="en-US" sz="2000" u="sng" dirty="0" err="1">
                <a:solidFill>
                  <a:srgbClr val="757070"/>
                </a:solidFill>
                <a:latin typeface="Arial"/>
                <a:ea typeface="Arial"/>
                <a:cs typeface="Arial"/>
                <a:sym typeface="Ari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Licence</a:t>
            </a:r>
            <a:endParaRPr sz="2000" dirty="0">
              <a:solidFill>
                <a:srgbClr val="757070"/>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122" name="Google Shape;122;p73"/>
          <p:cNvSpPr txBox="1">
            <a:spLocks noGrp="1"/>
          </p:cNvSpPr>
          <p:nvPr>
            <p:ph type="body" idx="1"/>
          </p:nvPr>
        </p:nvSpPr>
        <p:spPr>
          <a:xfrm>
            <a:off x="2063510" y="2253164"/>
            <a:ext cx="9290290" cy="87073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chemeClr val="tx1">
                    <a:lumMod val="95000"/>
                    <a:lumOff val="5000"/>
                  </a:schemeClr>
                </a:solidFill>
                <a:latin typeface="Arial"/>
                <a:ea typeface="Arial"/>
                <a:cs typeface="Arial"/>
                <a:sym typeface="Arial"/>
              </a:defRPr>
            </a:lvl1pPr>
            <a:lvl2pPr marL="914400" marR="0" lvl="1" indent="-228600"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23" name="Google Shape;123;p73"/>
          <p:cNvSpPr txBox="1"/>
          <p:nvPr/>
        </p:nvSpPr>
        <p:spPr>
          <a:xfrm>
            <a:off x="1455738" y="1718034"/>
            <a:ext cx="989806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tx1">
                    <a:lumMod val="95000"/>
                    <a:lumOff val="5000"/>
                  </a:schemeClr>
                </a:solidFill>
                <a:latin typeface="Arial"/>
                <a:ea typeface="Arial"/>
                <a:cs typeface="Arial"/>
                <a:sym typeface="Arial"/>
              </a:rPr>
              <a:t>Suggested Citation:</a:t>
            </a:r>
            <a:endParaRPr dirty="0">
              <a:solidFill>
                <a:schemeClr val="tx1">
                  <a:lumMod val="95000"/>
                  <a:lumOff val="5000"/>
                </a:schemeClr>
              </a:solidFill>
            </a:endParaRPr>
          </a:p>
        </p:txBody>
      </p:sp>
      <p:sp>
        <p:nvSpPr>
          <p:cNvPr id="124" name="Google Shape;124;p73"/>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dirty="0">
                <a:solidFill>
                  <a:schemeClr val="lt1"/>
                </a:solidFill>
                <a:latin typeface="Arial"/>
                <a:ea typeface="Arial"/>
                <a:cs typeface="Arial"/>
                <a:sym typeface="Arial"/>
              </a:rPr>
              <a:t>LICENSING AND ATTRIBUTION</a:t>
            </a:r>
            <a:endParaRPr sz="4000" b="1"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82495075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7_Two Content" preserve="1" userDrawn="1">
  <p:cSld name="7_Two Content">
    <p:bg>
      <p:bgPr>
        <a:blipFill>
          <a:blip r:embed="rId2">
            <a:alphaModFix/>
          </a:blip>
          <a:stretch>
            <a:fillRect/>
          </a:stretch>
        </a:blipFill>
        <a:effectLst/>
      </p:bgPr>
    </p:bg>
    <p:spTree>
      <p:nvGrpSpPr>
        <p:cNvPr id="1" name="Shape 125"/>
        <p:cNvGrpSpPr/>
        <p:nvPr/>
      </p:nvGrpSpPr>
      <p:grpSpPr>
        <a:xfrm>
          <a:off x="0" y="0"/>
          <a:ext cx="0" cy="0"/>
          <a:chOff x="0" y="0"/>
          <a:chExt cx="0" cy="0"/>
        </a:xfrm>
      </p:grpSpPr>
      <p:sp>
        <p:nvSpPr>
          <p:cNvPr id="11" name="Title 1">
            <a:extLst>
              <a:ext uri="{FF2B5EF4-FFF2-40B4-BE49-F238E27FC236}">
                <a16:creationId xmlns:a16="http://schemas.microsoft.com/office/drawing/2014/main" id="{8433718D-D0AC-4700-9E07-FFDB28B7D3CC}"/>
              </a:ext>
            </a:extLst>
          </p:cNvPr>
          <p:cNvSpPr>
            <a:spLocks noGrp="1"/>
          </p:cNvSpPr>
          <p:nvPr>
            <p:ph type="title"/>
          </p:nvPr>
        </p:nvSpPr>
        <p:spPr>
          <a:xfrm>
            <a:off x="2671282" y="526318"/>
            <a:ext cx="8682518" cy="868633"/>
          </a:xfrm>
          <a:prstGeom prst="rect">
            <a:avLst/>
          </a:prstGeom>
        </p:spPr>
        <p:txBody>
          <a:bodyPr/>
          <a:lstStyle>
            <a:lvl1pPr algn="ctr">
              <a:defRPr lang="en-CA" sz="4000" b="1" kern="1200" dirty="0">
                <a:solidFill>
                  <a:schemeClr val="lt1"/>
                </a:solidFill>
                <a:latin typeface="Arial"/>
                <a:ea typeface="Arial"/>
                <a:cs typeface="Arial"/>
              </a:defRPr>
            </a:lvl1pPr>
          </a:lstStyle>
          <a:p>
            <a:r>
              <a:rPr lang="en-CA" b="1" dirty="0">
                <a:latin typeface="Arial" panose="020B0604020202020204" pitchFamily="34" charset="0"/>
                <a:cs typeface="Arial" panose="020B0604020202020204" pitchFamily="34" charset="0"/>
              </a:rPr>
              <a:t>CONTRIBUTORS</a:t>
            </a:r>
          </a:p>
        </p:txBody>
      </p:sp>
      <p:sp>
        <p:nvSpPr>
          <p:cNvPr id="12" name="Rectangle 11">
            <a:extLst>
              <a:ext uri="{FF2B5EF4-FFF2-40B4-BE49-F238E27FC236}">
                <a16:creationId xmlns:a16="http://schemas.microsoft.com/office/drawing/2014/main" id="{260E7DA7-4E11-41DC-A964-574103176899}"/>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13" name="Rectangle 12">
            <a:extLst>
              <a:ext uri="{FF2B5EF4-FFF2-40B4-BE49-F238E27FC236}">
                <a16:creationId xmlns:a16="http://schemas.microsoft.com/office/drawing/2014/main" id="{F9740AE3-1CE4-49B8-81C6-C954F4FF21A0}"/>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14" name="Rectangle 13">
            <a:extLst>
              <a:ext uri="{FF2B5EF4-FFF2-40B4-BE49-F238E27FC236}">
                <a16:creationId xmlns:a16="http://schemas.microsoft.com/office/drawing/2014/main" id="{CD24B933-9573-48A5-8D83-395A1C8C9068}"/>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15" name="Rectangle 14">
            <a:extLst>
              <a:ext uri="{FF2B5EF4-FFF2-40B4-BE49-F238E27FC236}">
                <a16:creationId xmlns:a16="http://schemas.microsoft.com/office/drawing/2014/main" id="{A0111554-5E8E-46F4-82CB-83DDA23857AF}"/>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272DF1C8-3C41-440C-AC29-939877E7103D}"/>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7" name="TextBox 16">
            <a:extLst>
              <a:ext uri="{FF2B5EF4-FFF2-40B4-BE49-F238E27FC236}">
                <a16:creationId xmlns:a16="http://schemas.microsoft.com/office/drawing/2014/main" id="{A63F014B-F001-41F4-8E13-4707C28D7896}"/>
              </a:ext>
            </a:extLst>
          </p:cNvPr>
          <p:cNvSpPr txBox="1"/>
          <p:nvPr userDrawn="1"/>
        </p:nvSpPr>
        <p:spPr>
          <a:xfrm>
            <a:off x="1268630" y="2590961"/>
            <a:ext cx="2074460" cy="1089529"/>
          </a:xfrm>
          <a:prstGeom prst="rect">
            <a:avLst/>
          </a:prstGeom>
          <a:noFill/>
        </p:spPr>
        <p:txBody>
          <a:bodyPr wrap="square" rtlCol="0">
            <a:spAutoFit/>
          </a:bodyPr>
          <a:lstStyle/>
          <a:p>
            <a:pPr algn="ctr">
              <a:lnSpc>
                <a:spcPct val="120000"/>
              </a:lnSpc>
            </a:pPr>
            <a:r>
              <a:rPr lang="en-US" dirty="0">
                <a:solidFill>
                  <a:schemeClr val="tx1">
                    <a:lumMod val="95000"/>
                    <a:lumOff val="5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tx1">
                    <a:lumMod val="95000"/>
                    <a:lumOff val="5000"/>
                  </a:schemeClr>
                </a:solidFill>
                <a:latin typeface="Arial" panose="020B0604020202020204" pitchFamily="34" charset="0"/>
                <a:cs typeface="Arial" panose="020B0604020202020204" pitchFamily="34" charset="0"/>
              </a:rPr>
              <a:t>Amanda </a:t>
            </a:r>
            <a:r>
              <a:rPr lang="en-US" dirty="0" err="1" smtClean="0">
                <a:solidFill>
                  <a:schemeClr val="tx1">
                    <a:lumMod val="95000"/>
                    <a:lumOff val="5000"/>
                  </a:schemeClr>
                </a:solidFill>
                <a:latin typeface="Arial" panose="020B0604020202020204" pitchFamily="34" charset="0"/>
                <a:cs typeface="Arial" panose="020B0604020202020204" pitchFamily="34" charset="0"/>
              </a:rPr>
              <a:t>Wakaruk</a:t>
            </a:r>
            <a:endParaRPr lang="en-US" dirty="0" smtClean="0">
              <a:solidFill>
                <a:schemeClr val="tx1">
                  <a:lumMod val="95000"/>
                  <a:lumOff val="5000"/>
                </a:schemeClr>
              </a:solidFill>
              <a:latin typeface="Arial" panose="020B0604020202020204" pitchFamily="34" charset="0"/>
              <a:cs typeface="Arial" panose="020B0604020202020204" pitchFamily="34" charset="0"/>
            </a:endParaRPr>
          </a:p>
          <a:p>
            <a:pPr algn="ctr">
              <a:lnSpc>
                <a:spcPct val="120000"/>
              </a:lnSpc>
            </a:pPr>
            <a:r>
              <a:rPr lang="en-US" dirty="0" smtClean="0">
                <a:solidFill>
                  <a:schemeClr val="tx1">
                    <a:lumMod val="95000"/>
                    <a:lumOff val="5000"/>
                  </a:schemeClr>
                </a:solidFill>
                <a:latin typeface="Arial" panose="020B0604020202020204" pitchFamily="34" charset="0"/>
                <a:cs typeface="Arial" panose="020B0604020202020204" pitchFamily="34" charset="0"/>
              </a:rPr>
              <a:t>Mireille Smith </a:t>
            </a:r>
            <a:endParaRPr lang="en-US"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6AFC0DD-F467-45DC-94C0-783F31818FC2}"/>
              </a:ext>
            </a:extLst>
          </p:cNvPr>
          <p:cNvSpPr txBox="1"/>
          <p:nvPr userDrawn="1"/>
        </p:nvSpPr>
        <p:spPr>
          <a:xfrm>
            <a:off x="8944970" y="2585367"/>
            <a:ext cx="2074460" cy="1080296"/>
          </a:xfrm>
          <a:prstGeom prst="rect">
            <a:avLst/>
          </a:prstGeom>
          <a:noFill/>
        </p:spPr>
        <p:txBody>
          <a:bodyPr wrap="square" rtlCol="0">
            <a:spAutoFit/>
          </a:bodyPr>
          <a:lstStyle/>
          <a:p>
            <a:pPr algn="ctr">
              <a:lnSpc>
                <a:spcPct val="120000"/>
              </a:lnSpc>
            </a:pPr>
            <a:r>
              <a:rPr lang="en-US" dirty="0" err="1">
                <a:solidFill>
                  <a:schemeClr val="tx1">
                    <a:lumMod val="95000"/>
                    <a:lumOff val="5000"/>
                  </a:schemeClr>
                </a:solidFill>
                <a:latin typeface="Arial" panose="020B0604020202020204" pitchFamily="34" charset="0"/>
                <a:cs typeface="Arial" panose="020B0604020202020204" pitchFamily="34" charset="0"/>
              </a:rPr>
              <a:t>Anwen</a:t>
            </a:r>
            <a:r>
              <a:rPr lang="en-US" dirty="0">
                <a:solidFill>
                  <a:schemeClr val="tx1">
                    <a:lumMod val="95000"/>
                    <a:lumOff val="5000"/>
                  </a:schemeClr>
                </a:solidFill>
                <a:latin typeface="Arial" panose="020B0604020202020204" pitchFamily="34" charset="0"/>
                <a:cs typeface="Arial" panose="020B0604020202020204" pitchFamily="34" charset="0"/>
              </a:rPr>
              <a:t> Burk</a:t>
            </a:r>
          </a:p>
          <a:p>
            <a:pPr algn="ctr">
              <a:lnSpc>
                <a:spcPct val="120000"/>
              </a:lnSpc>
            </a:pPr>
            <a:r>
              <a:rPr lang="en-US" dirty="0">
                <a:solidFill>
                  <a:schemeClr val="tx1">
                    <a:lumMod val="95000"/>
                    <a:lumOff val="5000"/>
                  </a:schemeClr>
                </a:solidFill>
                <a:latin typeface="Arial" panose="020B0604020202020204" pitchFamily="34" charset="0"/>
                <a:cs typeface="Arial" panose="020B0604020202020204" pitchFamily="34" charset="0"/>
              </a:rPr>
              <a:t>Jamie Stewart</a:t>
            </a:r>
          </a:p>
          <a:p>
            <a:pPr algn="ctr">
              <a:lnSpc>
                <a:spcPct val="120000"/>
              </a:lnSpc>
            </a:pPr>
            <a:r>
              <a:rPr lang="en-US" dirty="0">
                <a:solidFill>
                  <a:schemeClr val="tx1">
                    <a:lumMod val="95000"/>
                    <a:lumOff val="5000"/>
                  </a:schemeClr>
                </a:solidFill>
                <a:latin typeface="Arial" panose="020B0604020202020204" pitchFamily="34" charset="0"/>
                <a:cs typeface="Arial" panose="020B0604020202020204" pitchFamily="34" charset="0"/>
              </a:rPr>
              <a:t>Matt Cheung</a:t>
            </a:r>
          </a:p>
        </p:txBody>
      </p:sp>
      <p:sp>
        <p:nvSpPr>
          <p:cNvPr id="19" name="TextBox 18">
            <a:extLst>
              <a:ext uri="{FF2B5EF4-FFF2-40B4-BE49-F238E27FC236}">
                <a16:creationId xmlns:a16="http://schemas.microsoft.com/office/drawing/2014/main" id="{C530A943-1E73-4D03-ACB0-15533072738A}"/>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Cosette</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Lemelin</a:t>
            </a:r>
            <a:r>
              <a:rPr lang="en-US" dirty="0">
                <a:solidFill>
                  <a:schemeClr val="tx1">
                    <a:lumMod val="95000"/>
                    <a:lumOff val="5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tx1">
                    <a:lumMod val="95000"/>
                    <a:lumOff val="5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tx1">
                    <a:lumMod val="95000"/>
                    <a:lumOff val="5000"/>
                  </a:schemeClr>
                </a:solidFill>
                <a:latin typeface="Arial" panose="020B0604020202020204" pitchFamily="34" charset="0"/>
                <a:cs typeface="Arial" panose="020B0604020202020204" pitchFamily="34" charset="0"/>
              </a:rPr>
              <a:t>   Krysta McNutt</a:t>
            </a:r>
          </a:p>
        </p:txBody>
      </p:sp>
      <p:sp>
        <p:nvSpPr>
          <p:cNvPr id="20" name="TextBox 19">
            <a:extLst>
              <a:ext uri="{FF2B5EF4-FFF2-40B4-BE49-F238E27FC236}">
                <a16:creationId xmlns:a16="http://schemas.microsoft.com/office/drawing/2014/main" id="{5DA5B8FC-71FA-49A8-A2BB-6BD06AF99E35}"/>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tx1">
                    <a:lumMod val="95000"/>
                    <a:lumOff val="5000"/>
                  </a:schemeClr>
                </a:solidFill>
                <a:latin typeface="Arial" panose="020B0604020202020204" pitchFamily="34" charset="0"/>
                <a:cs typeface="Arial" panose="020B0604020202020204" pitchFamily="34" charset="0"/>
              </a:rPr>
              <a:t>Michelle </a:t>
            </a:r>
            <a:r>
              <a:rPr lang="en-US" dirty="0" err="1">
                <a:solidFill>
                  <a:schemeClr val="tx1">
                    <a:lumMod val="95000"/>
                    <a:lumOff val="5000"/>
                  </a:schemeClr>
                </a:solidFill>
                <a:latin typeface="Arial" panose="020B0604020202020204" pitchFamily="34" charset="0"/>
                <a:cs typeface="Arial" panose="020B0604020202020204" pitchFamily="34" charset="0"/>
              </a:rPr>
              <a:t>Brailey</a:t>
            </a:r>
            <a:r>
              <a:rPr lang="en-US" dirty="0">
                <a:solidFill>
                  <a:schemeClr val="tx1">
                    <a:lumMod val="95000"/>
                    <a:lumOff val="5000"/>
                  </a:schemeClr>
                </a:solidFill>
                <a:latin typeface="Arial" panose="020B0604020202020204" pitchFamily="34" charset="0"/>
                <a:cs typeface="Arial" panose="020B0604020202020204" pitchFamily="34" charset="0"/>
              </a:rPr>
              <a:t> </a:t>
            </a:r>
          </a:p>
        </p:txBody>
      </p:sp>
      <p:sp>
        <p:nvSpPr>
          <p:cNvPr id="21" name="TextBox 20">
            <a:extLst>
              <a:ext uri="{FF2B5EF4-FFF2-40B4-BE49-F238E27FC236}">
                <a16:creationId xmlns:a16="http://schemas.microsoft.com/office/drawing/2014/main" id="{300E20FC-2CD4-4964-AADE-CBBBA55E20B4}"/>
              </a:ext>
            </a:extLst>
          </p:cNvPr>
          <p:cNvSpPr txBox="1"/>
          <p:nvPr userDrawn="1"/>
        </p:nvSpPr>
        <p:spPr>
          <a:xfrm>
            <a:off x="7033365" y="4870679"/>
            <a:ext cx="2215138" cy="1421928"/>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a:solidFill>
                  <a:schemeClr val="tx1">
                    <a:lumMod val="95000"/>
                    <a:lumOff val="5000"/>
                  </a:schemeClr>
                </a:solidFill>
                <a:latin typeface="Arial" panose="020B0604020202020204" pitchFamily="34" charset="0"/>
                <a:cs typeface="Arial" panose="020B0604020202020204" pitchFamily="34" charset="0"/>
              </a:rPr>
              <a:t>Jesse Carson </a:t>
            </a:r>
          </a:p>
          <a:p>
            <a:pPr algn="ctr">
              <a:lnSpc>
                <a:spcPct val="120000"/>
              </a:lnSpc>
            </a:pPr>
            <a:r>
              <a:rPr lang="en-US" dirty="0">
                <a:solidFill>
                  <a:schemeClr val="tx1">
                    <a:lumMod val="95000"/>
                    <a:lumOff val="5000"/>
                  </a:schemeClr>
                </a:solidFill>
                <a:latin typeface="Arial" panose="020B0604020202020204" pitchFamily="34" charset="0"/>
                <a:cs typeface="Arial" panose="020B0604020202020204" pitchFamily="34" charset="0"/>
              </a:rPr>
              <a:t>Toby Grant</a:t>
            </a:r>
          </a:p>
          <a:p>
            <a:pPr algn="ctr">
              <a:lnSpc>
                <a:spcPct val="120000"/>
              </a:lnSpc>
            </a:pPr>
            <a:r>
              <a:rPr lang="en-US" dirty="0">
                <a:solidFill>
                  <a:schemeClr val="tx1">
                    <a:lumMod val="95000"/>
                    <a:lumOff val="5000"/>
                  </a:schemeClr>
                </a:solidFill>
                <a:latin typeface="Arial" panose="020B0604020202020204" pitchFamily="34" charset="0"/>
                <a:cs typeface="Arial" panose="020B0604020202020204" pitchFamily="34" charset="0"/>
              </a:rPr>
              <a:t>Kris Joseph</a:t>
            </a:r>
          </a:p>
          <a:p>
            <a:pPr algn="ctr">
              <a:lnSpc>
                <a:spcPct val="120000"/>
              </a:lnSpc>
            </a:pPr>
            <a:r>
              <a:rPr lang="en-US" dirty="0">
                <a:solidFill>
                  <a:schemeClr val="tx1">
                    <a:lumMod val="95000"/>
                    <a:lumOff val="5000"/>
                  </a:schemeClr>
                </a:solidFill>
                <a:latin typeface="Arial" panose="020B0604020202020204" pitchFamily="34" charset="0"/>
                <a:cs typeface="Arial" panose="020B0604020202020204" pitchFamily="34" charset="0"/>
              </a:rPr>
              <a:t>Michael B. McNally </a:t>
            </a:r>
          </a:p>
        </p:txBody>
      </p:sp>
    </p:spTree>
    <p:extLst>
      <p:ext uri="{BB962C8B-B14F-4D97-AF65-F5344CB8AC3E}">
        <p14:creationId xmlns:p14="http://schemas.microsoft.com/office/powerpoint/2010/main" val="354904652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wo Content" preserve="1">
  <p:cSld name="1_Two Content">
    <p:bg>
      <p:bgPr>
        <a:blipFill>
          <a:blip r:embed="rId2">
            <a:alphaModFix/>
          </a:blip>
          <a:stretch>
            <a:fillRect/>
          </a:stretch>
        </a:blipFill>
        <a:effectLst/>
      </p:bgPr>
    </p:bg>
    <p:spTree>
      <p:nvGrpSpPr>
        <p:cNvPr id="1" name="Shape 135"/>
        <p:cNvGrpSpPr/>
        <p:nvPr/>
      </p:nvGrpSpPr>
      <p:grpSpPr>
        <a:xfrm>
          <a:off x="0" y="0"/>
          <a:ext cx="0" cy="0"/>
          <a:chOff x="0" y="0"/>
          <a:chExt cx="0" cy="0"/>
        </a:xfrm>
      </p:grpSpPr>
      <p:sp>
        <p:nvSpPr>
          <p:cNvPr id="137" name="Google Shape;137;p75"/>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ACKNOWLEDGMENT</a:t>
            </a:r>
            <a:endParaRPr sz="4000" b="1">
              <a:solidFill>
                <a:schemeClr val="lt1"/>
              </a:solidFill>
              <a:latin typeface="Arial"/>
              <a:ea typeface="Arial"/>
              <a:cs typeface="Arial"/>
              <a:sym typeface="Arial"/>
            </a:endParaRPr>
          </a:p>
        </p:txBody>
      </p:sp>
      <p:sp>
        <p:nvSpPr>
          <p:cNvPr id="138" name="Google Shape;138;p75"/>
          <p:cNvSpPr txBox="1"/>
          <p:nvPr/>
        </p:nvSpPr>
        <p:spPr>
          <a:xfrm>
            <a:off x="1592861" y="2077309"/>
            <a:ext cx="8993078"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57070"/>
              </a:buClr>
              <a:buSzPts val="2400"/>
              <a:buFont typeface="Arial"/>
              <a:buNone/>
            </a:pPr>
            <a:r>
              <a:rPr lang="en-US" sz="2400" dirty="0" smtClean="0">
                <a:solidFill>
                  <a:srgbClr val="757070"/>
                </a:solidFill>
                <a:latin typeface="Arial"/>
                <a:ea typeface="Arial"/>
                <a:cs typeface="Arial"/>
                <a:sym typeface="Arial"/>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9359" y="4880057"/>
            <a:ext cx="2480400" cy="677976"/>
          </a:xfrm>
          <a:prstGeom prst="rect">
            <a:avLst/>
          </a:prstGeom>
        </p:spPr>
      </p:pic>
    </p:spTree>
    <p:extLst>
      <p:ext uri="{BB962C8B-B14F-4D97-AF65-F5344CB8AC3E}">
        <p14:creationId xmlns:p14="http://schemas.microsoft.com/office/powerpoint/2010/main" val="145284797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DINPro-CondBold"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aseline="0">
                <a:solidFill>
                  <a:schemeClr val="bg2">
                    <a:lumMod val="50000"/>
                  </a:schemeClr>
                </a:solidFill>
                <a:latin typeface="DIN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26318"/>
            <a:ext cx="8682518" cy="868633"/>
          </a:xfrm>
          <a:prstGeom prst="rect">
            <a:avLst/>
          </a:prstGeom>
        </p:spPr>
        <p:txBody>
          <a:bodyPr anchor="ctr" anchorCtr="0"/>
          <a:lstStyle>
            <a:lvl1pPr algn="ctr">
              <a:lnSpc>
                <a:spcPct val="70000"/>
              </a:lnSpc>
              <a:defRPr sz="4000" baseline="0">
                <a:solidFill>
                  <a:schemeClr val="bg1"/>
                </a:solidFill>
                <a:latin typeface="DINPro-CondBold" charset="0"/>
              </a:defRPr>
            </a:lvl1pPr>
          </a:lstStyle>
          <a:p>
            <a:r>
              <a:rPr lang="en-US" dirty="0"/>
              <a:t>Level 4</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aseline="0">
                <a:solidFill>
                  <a:srgbClr val="879F3D"/>
                </a:solidFill>
                <a:latin typeface="DINPro"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a:t>
            </a:r>
            <a:r>
              <a:rPr lang="en-US"/>
              <a:t>to Related Modules</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DINPro-CondBold"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aseline="0">
                <a:solidFill>
                  <a:schemeClr val="bg2">
                    <a:lumMod val="50000"/>
                  </a:schemeClr>
                </a:solidFill>
                <a:latin typeface="DIN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26318"/>
            <a:ext cx="8682518" cy="868633"/>
          </a:xfrm>
          <a:prstGeom prst="rect">
            <a:avLst/>
          </a:prstGeom>
        </p:spPr>
        <p:txBody>
          <a:bodyPr anchor="ctr" anchorCtr="0"/>
          <a:lstStyle>
            <a:lvl1pPr algn="ctr">
              <a:lnSpc>
                <a:spcPct val="70000"/>
              </a:lnSpc>
              <a:defRPr sz="4000" baseline="0">
                <a:solidFill>
                  <a:schemeClr val="bg1"/>
                </a:solidFill>
                <a:latin typeface="DINPro-CondBold" charset="0"/>
              </a:defRPr>
            </a:lvl1pPr>
          </a:lstStyle>
          <a:p>
            <a:r>
              <a:rPr lang="en-US" dirty="0"/>
              <a:t>Level 3</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aseline="0">
                <a:solidFill>
                  <a:srgbClr val="004950"/>
                </a:solidFill>
                <a:latin typeface="DINPro"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a:t>
            </a:r>
            <a:r>
              <a:rPr lang="en-US"/>
              <a:t>to Related Modules</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26318"/>
            <a:ext cx="8682518" cy="868633"/>
          </a:xfrm>
          <a:prstGeom prst="rect">
            <a:avLst/>
          </a:prstGeom>
        </p:spPr>
        <p:txBody>
          <a:bodyPr anchor="ctr" anchorCtr="0"/>
          <a:lstStyle>
            <a:lvl1pPr algn="ctr">
              <a:lnSpc>
                <a:spcPct val="70000"/>
              </a:lnSpc>
              <a:defRPr sz="4000" baseline="0">
                <a:solidFill>
                  <a:schemeClr val="bg1"/>
                </a:solidFill>
                <a:latin typeface="DINPro-CondBold" charset="0"/>
              </a:defRPr>
            </a:lvl1pPr>
          </a:lstStyle>
          <a:p>
            <a:r>
              <a:rPr lang="en-US" dirty="0"/>
              <a:t>Level 1</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aseline="0">
                <a:solidFill>
                  <a:srgbClr val="95263F"/>
                </a:solidFill>
                <a:latin typeface="DINPro"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a:t>
            </a:r>
            <a:r>
              <a:rPr lang="en-US"/>
              <a:t>to Related Modules</a:t>
            </a:r>
            <a:endParaRPr lang="en-US" dirty="0"/>
          </a:p>
        </p:txBody>
      </p:sp>
    </p:spTree>
    <p:extLst>
      <p:ext uri="{BB962C8B-B14F-4D97-AF65-F5344CB8AC3E}">
        <p14:creationId xmlns:p14="http://schemas.microsoft.com/office/powerpoint/2010/main" val="1671033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DINPro-CondBold"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aseline="0">
                <a:solidFill>
                  <a:schemeClr val="bg2">
                    <a:lumMod val="50000"/>
                  </a:schemeClr>
                </a:solidFill>
                <a:latin typeface="DIN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26318"/>
            <a:ext cx="8682518" cy="868633"/>
          </a:xfrm>
          <a:prstGeom prst="rect">
            <a:avLst/>
          </a:prstGeom>
        </p:spPr>
        <p:txBody>
          <a:bodyPr anchor="ctr" anchorCtr="0"/>
          <a:lstStyle>
            <a:lvl1pPr algn="ctr">
              <a:lnSpc>
                <a:spcPct val="70000"/>
              </a:lnSpc>
              <a:defRPr sz="4000" baseline="0">
                <a:solidFill>
                  <a:schemeClr val="bg1"/>
                </a:solidFill>
                <a:latin typeface="DINPro-CondBold" charset="0"/>
              </a:defRPr>
            </a:lvl1pPr>
          </a:lstStyle>
          <a:p>
            <a:r>
              <a:rPr lang="en-US" dirty="0"/>
              <a:t>Level 2</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aseline="0">
                <a:solidFill>
                  <a:srgbClr val="CB534C"/>
                </a:solidFill>
                <a:latin typeface="DINPro"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a:t>
            </a:r>
            <a:r>
              <a:rPr lang="en-US"/>
              <a:t>to Related Modules</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DINPro-CondBold"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aseline="0">
                <a:solidFill>
                  <a:schemeClr val="bg2">
                    <a:lumMod val="50000"/>
                  </a:schemeClr>
                </a:solidFill>
                <a:latin typeface="DIN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6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F7CA00"/>
              </a:buClr>
              <a:buSzPts val="6000"/>
              <a:buFont typeface="Arial"/>
              <a:buNone/>
              <a:defRPr sz="6000" b="1" i="0" u="none" strike="noStrike" cap="none">
                <a:solidFill>
                  <a:srgbClr val="F7CA0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8" name="Google Shape;98;p6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757070"/>
              </a:buClr>
              <a:buSzPts val="2400"/>
              <a:buFont typeface="Arial"/>
              <a:buNone/>
              <a:defRPr sz="2400" b="0" i="0" u="none" strike="noStrike" cap="none">
                <a:solidFill>
                  <a:srgbClr val="757070"/>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100" name="Google Shape;100;p67" descr="Image result for cc-by">
            <a:hlinkClick r:id="rId3"/>
          </p:cNvPr>
          <p:cNvPicPr preferRelativeResize="0"/>
          <p:nvPr/>
        </p:nvPicPr>
        <p:blipFill rotWithShape="1">
          <a:blip r:embed="rId4">
            <a:alphaModFix/>
          </a:blip>
          <a:srcRect/>
          <a:stretch/>
        </p:blipFill>
        <p:spPr>
          <a:xfrm>
            <a:off x="10560127" y="5880819"/>
            <a:ext cx="1106542" cy="390456"/>
          </a:xfrm>
          <a:prstGeom prst="rect">
            <a:avLst/>
          </a:prstGeom>
          <a:noFill/>
          <a:ln>
            <a:noFill/>
          </a:ln>
        </p:spPr>
      </p:pic>
      <p:sp>
        <p:nvSpPr>
          <p:cNvPr id="102" name="Google Shape;102;p67"/>
          <p:cNvSpPr txBox="1"/>
          <p:nvPr/>
        </p:nvSpPr>
        <p:spPr>
          <a:xfrm>
            <a:off x="2888714" y="6134784"/>
            <a:ext cx="641457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1100" dirty="0">
                <a:solidFill>
                  <a:schemeClr val="dk1"/>
                </a:solidFill>
                <a:latin typeface="Arial"/>
                <a:ea typeface="Arial"/>
                <a:cs typeface="Arial"/>
                <a:sym typeface="Arial"/>
              </a:rPr>
              <a:t>This instructional module is not intended as legal advice. </a:t>
            </a:r>
            <a:r>
              <a:rPr lang="en-US" sz="1100" dirty="0" smtClean="0">
                <a:solidFill>
                  <a:schemeClr val="dk1"/>
                </a:solidFill>
                <a:latin typeface="Arial"/>
                <a:ea typeface="Arial"/>
                <a:cs typeface="Arial"/>
                <a:sym typeface="Arial"/>
              </a:rPr>
              <a:t>All </a:t>
            </a:r>
            <a:r>
              <a:rPr lang="en-US" sz="1100" dirty="0">
                <a:solidFill>
                  <a:schemeClr val="dk1"/>
                </a:solidFill>
                <a:latin typeface="Arial"/>
                <a:ea typeface="Arial"/>
                <a:cs typeface="Arial"/>
                <a:sym typeface="Arial"/>
              </a:rPr>
              <a:t>Opening Up Copyright modules are made available under a </a:t>
            </a:r>
            <a:r>
              <a:rPr lang="en-US" sz="1100" u="sng" dirty="0">
                <a:solidFill>
                  <a:schemeClr val="dk1"/>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Creative Commons Attribution 4.0 (CC-BY-4.0) International license</a:t>
            </a:r>
            <a:r>
              <a:rPr lang="en-US" sz="1100" dirty="0">
                <a:solidFill>
                  <a:schemeClr val="dk1"/>
                </a:solidFill>
                <a:latin typeface="Arial"/>
                <a:ea typeface="Arial"/>
                <a:cs typeface="Arial"/>
                <a:sym typeface="Arial"/>
              </a:rPr>
              <a:t>. </a:t>
            </a:r>
            <a:endParaRPr dirty="0"/>
          </a:p>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
        <p:nvSpPr>
          <p:cNvPr id="9" name="Text Placeholder 3">
            <a:extLst>
              <a:ext uri="{FF2B5EF4-FFF2-40B4-BE49-F238E27FC236}">
                <a16:creationId xmlns:a16="http://schemas.microsoft.com/office/drawing/2014/main" id="{4DFE435C-F19F-A144-ABE4-719DF158B43C}"/>
              </a:ext>
            </a:extLst>
          </p:cNvPr>
          <p:cNvSpPr>
            <a:spLocks noGrp="1"/>
          </p:cNvSpPr>
          <p:nvPr>
            <p:ph type="body" sz="quarter" idx="4294967295"/>
          </p:nvPr>
        </p:nvSpPr>
        <p:spPr>
          <a:xfrm>
            <a:off x="10380663" y="6270625"/>
            <a:ext cx="1428750" cy="374650"/>
          </a:xfrm>
          <a:prstGeom prst="rect">
            <a:avLst/>
          </a:prstGeom>
        </p:spPr>
        <p:txBody>
          <a:bodyPr/>
          <a:lstStyle/>
          <a:p>
            <a:pPr marL="0" indent="0" algn="ctr">
              <a:buNone/>
            </a:pPr>
            <a:endParaRPr lang="en-US" sz="1800" dirty="0"/>
          </a:p>
        </p:txBody>
      </p:sp>
    </p:spTree>
    <p:extLst>
      <p:ext uri="{BB962C8B-B14F-4D97-AF65-F5344CB8AC3E}">
        <p14:creationId xmlns:p14="http://schemas.microsoft.com/office/powerpoint/2010/main" val="417013896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26318"/>
            <a:ext cx="8682518" cy="868633"/>
          </a:xfrm>
          <a:prstGeom prst="rect">
            <a:avLst/>
          </a:prstGeom>
        </p:spPr>
        <p:txBody>
          <a:bodyPr anchor="ctr" anchorCtr="0"/>
          <a:lstStyle>
            <a:lvl1pPr algn="ctr">
              <a:lnSpc>
                <a:spcPct val="70000"/>
              </a:lnSpc>
              <a:defRPr sz="4000" baseline="0">
                <a:solidFill>
                  <a:schemeClr val="bg1"/>
                </a:solidFill>
                <a:latin typeface="DINPro-CondBold" charset="0"/>
              </a:defRPr>
            </a:lvl1pPr>
          </a:lstStyle>
          <a:p>
            <a:r>
              <a:rPr lang="en-US" dirty="0"/>
              <a:t>Level 3</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aseline="0">
                <a:solidFill>
                  <a:srgbClr val="F7CA00"/>
                </a:solidFill>
                <a:latin typeface="DINPro"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a:t>
            </a:r>
            <a:r>
              <a:rPr lang="en-US"/>
              <a:t>to Related Modules</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wo Content" preserve="1">
  <p:cSld name="2_Two Content">
    <p:bg>
      <p:bgPr>
        <a:blipFill>
          <a:blip r:embed="rId2">
            <a:alphaModFix/>
          </a:blip>
          <a:stretch>
            <a:fillRect/>
          </a:stretch>
        </a:blipFill>
        <a:effectLst/>
      </p:bgPr>
    </p:bg>
    <p:spTree>
      <p:nvGrpSpPr>
        <p:cNvPr id="1" name="Shape 108"/>
        <p:cNvGrpSpPr/>
        <p:nvPr/>
      </p:nvGrpSpPr>
      <p:grpSpPr>
        <a:xfrm>
          <a:off x="0" y="0"/>
          <a:ext cx="0" cy="0"/>
          <a:chOff x="0" y="0"/>
          <a:chExt cx="0" cy="0"/>
        </a:xfrm>
      </p:grpSpPr>
      <p:sp>
        <p:nvSpPr>
          <p:cNvPr id="110" name="Google Shape;110;p69"/>
          <p:cNvSpPr txBox="1"/>
          <p:nvPr/>
        </p:nvSpPr>
        <p:spPr>
          <a:xfrm>
            <a:off x="2671282" y="512064"/>
            <a:ext cx="8682518" cy="963149"/>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THANK  YOU  FOR YOUR ATTENTION</a:t>
            </a:r>
            <a:endParaRPr sz="4000" b="1">
              <a:solidFill>
                <a:schemeClr val="lt1"/>
              </a:solidFill>
              <a:latin typeface="Arial"/>
              <a:ea typeface="Arial"/>
              <a:cs typeface="Arial"/>
              <a:sym typeface="Arial"/>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43302248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Two Content" preserve="1">
  <p:cSld name="3_Two Content">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70"/>
          <p:cNvSpPr txBox="1">
            <a:spLocks noGrp="1"/>
          </p:cNvSpPr>
          <p:nvPr>
            <p:ph type="body" idx="1"/>
          </p:nvPr>
        </p:nvSpPr>
        <p:spPr>
          <a:xfrm>
            <a:off x="851192" y="1841277"/>
            <a:ext cx="10502608" cy="42504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3" name="Google Shape;113;p70"/>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dirty="0">
                <a:solidFill>
                  <a:schemeClr val="lt1"/>
                </a:solidFill>
                <a:latin typeface="Arial"/>
                <a:ea typeface="Arial"/>
                <a:cs typeface="Arial"/>
                <a:sym typeface="Arial"/>
              </a:rPr>
              <a:t>REFERENCES AND RESOURCES</a:t>
            </a:r>
            <a:endParaRPr sz="4000" b="1"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90812574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theme" Target="../theme/theme3.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396668"/>
      </p:ext>
    </p:extLst>
  </p:cSld>
  <p:clrMap bg1="lt1" tx1="dk1" bg2="lt2" tx2="dk2" accent1="accent1" accent2="accent2" accent3="accent3" accent4="accent4" accent5="accent5" accent6="accent6" hlink="hlink" folHlink="folHlink"/>
  <p:sldLayoutIdLst>
    <p:sldLayoutId id="2147493462" r:id="rId1"/>
    <p:sldLayoutId id="2147493465"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370854"/>
      </p:ext>
    </p:extLst>
  </p:cSld>
  <p:clrMap bg1="lt1" tx1="dk1" bg2="lt2" tx2="dk2" accent1="accent1" accent2="accent2" accent3="accent3" accent4="accent4" accent5="accent5" accent6="accent6" hlink="hlink" folHlink="folHlink"/>
  <p:sldLayoutIdLst>
    <p:sldLayoutId id="2147493467" r:id="rId1"/>
    <p:sldLayoutId id="214749346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04486"/>
      </p:ext>
    </p:extLst>
  </p:cSld>
  <p:clrMap bg1="lt1" tx1="dk1" bg2="lt2" tx2="dk2" accent1="accent1" accent2="accent2" accent3="accent3" accent4="accent4" accent5="accent5" accent6="accent6" hlink="hlink" folHlink="folHlink"/>
  <p:sldLayoutIdLst>
    <p:sldLayoutId id="2147493481" r:id="rId1"/>
    <p:sldLayoutId id="2147493490" r:id="rId2"/>
    <p:sldLayoutId id="2147493482" r:id="rId3"/>
    <p:sldLayoutId id="2147493489" r:id="rId4"/>
    <p:sldLayoutId id="2147493492" r:id="rId5"/>
    <p:sldLayoutId id="2147493491" r:id="rId6"/>
    <p:sldLayoutId id="2147493493" r:id="rId7"/>
    <p:sldLayoutId id="2147493495" r:id="rId8"/>
    <p:sldLayoutId id="2147493494"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46470"/>
      </p:ext>
    </p:extLst>
  </p:cSld>
  <p:clrMap bg1="lt1" tx1="dk1" bg2="lt2" tx2="dk2" accent1="accent1" accent2="accent2" accent3="accent3" accent4="accent4" accent5="accent5" accent6="accent6" hlink="hlink" folHlink="folHlink"/>
  <p:sldLayoutIdLst>
    <p:sldLayoutId id="2147493484" r:id="rId1"/>
    <p:sldLayoutId id="2147493485"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08359"/>
      </p:ext>
    </p:extLst>
  </p:cSld>
  <p:clrMap bg1="lt1" tx1="dk1" bg2="lt2" tx2="dk2" accent1="accent1" accent2="accent2" accent3="accent3" accent4="accent4" accent5="accent5" accent6="accent6" hlink="hlink" folHlink="folHlink"/>
  <p:sldLayoutIdLst>
    <p:sldLayoutId id="2147493487" r:id="rId1"/>
    <p:sldLayoutId id="21474934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0.xml"/><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1.xml"/><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36.svg"/><Relationship Id="rId5"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2.xml"/><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36.svg"/><Relationship Id="rId5" Type="http://schemas.openxmlformats.org/officeDocument/2006/relationships/image" Target="../media/image32.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notesSlide" Target="../notesSlides/notesSlide13.xml"/><Relationship Id="rId7" Type="http://schemas.openxmlformats.org/officeDocument/2006/relationships/image" Target="../media/image47.jp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46.jpg"/><Relationship Id="rId5" Type="http://schemas.openxmlformats.org/officeDocument/2006/relationships/image" Target="../media/image45.png"/><Relationship Id="rId10" Type="http://schemas.microsoft.com/office/2007/relationships/hdphoto" Target="../media/hdphoto1.wdp"/><Relationship Id="rId4" Type="http://schemas.openxmlformats.org/officeDocument/2006/relationships/image" Target="../media/image44.jp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s://thenounproject.com/icon/104731" TargetMode="External"/><Relationship Id="rId3" Type="http://schemas.openxmlformats.org/officeDocument/2006/relationships/hyperlink" Target="https://thenounproject.com/icon/1862149/" TargetMode="External"/><Relationship Id="rId7" Type="http://schemas.openxmlformats.org/officeDocument/2006/relationships/hyperlink" Target="https://thenounproject.com/icon/153422/" TargetMode="External"/><Relationship Id="rId12" Type="http://schemas.openxmlformats.org/officeDocument/2006/relationships/hyperlink" Target="https://thenounproject.com/term/process/1057868"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hyperlink" Target="https://thenounproject.com/icon/209186/" TargetMode="External"/><Relationship Id="rId11" Type="http://schemas.openxmlformats.org/officeDocument/2006/relationships/hyperlink" Target="https://thenounproject.com/icon/1783833/" TargetMode="External"/><Relationship Id="rId5" Type="http://schemas.openxmlformats.org/officeDocument/2006/relationships/hyperlink" Target="https://thenounproject.com/icon/1113096/" TargetMode="External"/><Relationship Id="rId10" Type="http://schemas.openxmlformats.org/officeDocument/2006/relationships/hyperlink" Target="https://thenounproject.com/icon/1094252/" TargetMode="External"/><Relationship Id="rId4" Type="http://schemas.openxmlformats.org/officeDocument/2006/relationships/hyperlink" Target="https://thenounproject.com/icon/1306170/" TargetMode="External"/><Relationship Id="rId9" Type="http://schemas.openxmlformats.org/officeDocument/2006/relationships/hyperlink" Target="https://thenounproject.com/icon/1787402/"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8" Type="http://schemas.openxmlformats.org/officeDocument/2006/relationships/hyperlink" Target="https://thenounproject.com/icon/4467" TargetMode="External"/><Relationship Id="rId3" Type="http://schemas.openxmlformats.org/officeDocument/2006/relationships/hyperlink" Target="https://commons.wikimedia.org/wiki/File:WHMIS_Class_D-1.svg" TargetMode="External"/><Relationship Id="rId7" Type="http://schemas.openxmlformats.org/officeDocument/2006/relationships/hyperlink" Target="https://thenounproject.com/icon/744495" TargetMode="External"/><Relationship Id="rId12" Type="http://schemas.openxmlformats.org/officeDocument/2006/relationships/hyperlink" Target="https://en.wikipedia.org/wiki/Flag_of_Europe" TargetMode="External"/><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hyperlink" Target="https://thenounproject.com/icon/1005005" TargetMode="External"/><Relationship Id="rId11" Type="http://schemas.openxmlformats.org/officeDocument/2006/relationships/hyperlink" Target="https://pixabay.com/en/motor-scooter-vespa-jewel-3655011/" TargetMode="External"/><Relationship Id="rId5" Type="http://schemas.openxmlformats.org/officeDocument/2006/relationships/hyperlink" Target="https://thenounproject.com/icon/715021" TargetMode="External"/><Relationship Id="rId10" Type="http://schemas.openxmlformats.org/officeDocument/2006/relationships/hyperlink" Target="https://www.flickr.com/photos/27128268@N00/7028427889/" TargetMode="External"/><Relationship Id="rId4" Type="http://schemas.openxmlformats.org/officeDocument/2006/relationships/hyperlink" Target="https://thenounproject.com/icon/637525" TargetMode="External"/><Relationship Id="rId9" Type="http://schemas.openxmlformats.org/officeDocument/2006/relationships/hyperlink" Target="https://thenounproject.com/term/copyright/793324"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www.hooksounds.com/" TargetMode="External"/><Relationship Id="rId3" Type="http://schemas.openxmlformats.org/officeDocument/2006/relationships/hyperlink" Target="https://www.flickr.com/photos/145201475@N08/28347194379" TargetMode="External"/><Relationship Id="rId7" Type="http://schemas.openxmlformats.org/officeDocument/2006/relationships/hyperlink" Target="https://pixabay.com/en/blue-colors-competition-event-five-81847/"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hyperlink" Target="https://pixabay.com/en/rose-crown-princess-margareta-818723/" TargetMode="External"/><Relationship Id="rId5" Type="http://schemas.openxmlformats.org/officeDocument/2006/relationships/hyperlink" Target="https://commons.wikimedia.org/wiki/File:1771_Bonne_Map_of_Brie_and_Champagne,_France_-_Geographicus_-_Champagne-bonne-1771.jpg" TargetMode="External"/><Relationship Id="rId4" Type="http://schemas.openxmlformats.org/officeDocument/2006/relationships/hyperlink" Target="https://pixabay.com/en/champagne-bottle-of-champagne-glass-1814988/"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https://sites.library.ualberta.ca/copyright/" TargetMode="Externa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3.xml"/><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notesSlide" Target="../notesSlides/notesSlide4.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image" Target="../media/image21.svg"/><Relationship Id="rId10" Type="http://schemas.openxmlformats.org/officeDocument/2006/relationships/image" Target="../media/image25.svg"/><Relationship Id="rId4" Type="http://schemas.openxmlformats.org/officeDocument/2006/relationships/image" Target="../media/image21.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4.png"/><Relationship Id="rId5" Type="http://schemas.openxmlformats.org/officeDocument/2006/relationships/image" Target="../media/image30.sv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Other Types of IP</a:t>
            </a:r>
            <a:endParaRPr lang="en-CA" dirty="0"/>
          </a:p>
        </p:txBody>
      </p:sp>
      <p:sp>
        <p:nvSpPr>
          <p:cNvPr id="4" name="Text Placeholder 3"/>
          <p:cNvSpPr>
            <a:spLocks noGrp="1"/>
          </p:cNvSpPr>
          <p:nvPr>
            <p:ph type="body" sz="quarter" idx="4294967295"/>
          </p:nvPr>
        </p:nvSpPr>
        <p:spPr>
          <a:xfrm>
            <a:off x="10083118" y="6270625"/>
            <a:ext cx="1985791" cy="374650"/>
          </a:xfrm>
        </p:spPr>
        <p:txBody>
          <a:bodyPr/>
          <a:lstStyle/>
          <a:p>
            <a:pPr marL="0" indent="0">
              <a:buNone/>
            </a:pPr>
            <a:r>
              <a:rPr lang="en-CA" sz="1800" dirty="0" smtClean="0">
                <a:latin typeface="Arial" panose="020B0604020202020204" pitchFamily="34" charset="0"/>
                <a:cs typeface="Arial" panose="020B0604020202020204" pitchFamily="34" charset="0"/>
              </a:rPr>
              <a:t>*December </a:t>
            </a:r>
            <a:r>
              <a:rPr lang="en-CA" sz="1800" dirty="0">
                <a:latin typeface="Arial" panose="020B0604020202020204" pitchFamily="34" charset="0"/>
                <a:cs typeface="Arial" panose="020B0604020202020204" pitchFamily="34" charset="0"/>
              </a:rPr>
              <a:t>2018</a:t>
            </a:r>
          </a:p>
          <a:p>
            <a:pPr marL="0" indent="0">
              <a:buNone/>
            </a:pPr>
            <a:endParaRPr lang="en-CA" dirty="0"/>
          </a:p>
        </p:txBody>
      </p:sp>
    </p:spTree>
    <p:extLst>
      <p:ext uri="{BB962C8B-B14F-4D97-AF65-F5344CB8AC3E}">
        <p14:creationId xmlns:p14="http://schemas.microsoft.com/office/powerpoint/2010/main" val="24345470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69F8E-907A-4C69-BA4E-D80547EB8357}"/>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SECTION 64</a:t>
            </a:r>
          </a:p>
        </p:txBody>
      </p:sp>
      <p:pic>
        <p:nvPicPr>
          <p:cNvPr id="7" name="Content Placeholder 6">
            <a:extLst>
              <a:ext uri="{FF2B5EF4-FFF2-40B4-BE49-F238E27FC236}">
                <a16:creationId xmlns:a16="http://schemas.microsoft.com/office/drawing/2014/main" id="{508824F5-7E43-4E63-9470-5BE96ED06B78}"/>
              </a:ext>
            </a:extLst>
          </p:cNvPr>
          <p:cNvPicPr>
            <a:picLocks noGrp="1" noChangeAspect="1"/>
          </p:cNvPicPr>
          <p:nvPr>
            <p:ph sz="quarter" idx="14"/>
          </p:nvPr>
        </p:nvPicPr>
        <p:blipFill>
          <a:blip r:embed="rId4"/>
          <a:stretch>
            <a:fillRect/>
          </a:stretch>
        </p:blipFill>
        <p:spPr>
          <a:xfrm>
            <a:off x="4149138" y="1659231"/>
            <a:ext cx="6725068" cy="2202703"/>
          </a:xfrm>
        </p:spPr>
      </p:pic>
      <p:sp>
        <p:nvSpPr>
          <p:cNvPr id="8" name="TextBox 7">
            <a:extLst>
              <a:ext uri="{FF2B5EF4-FFF2-40B4-BE49-F238E27FC236}">
                <a16:creationId xmlns:a16="http://schemas.microsoft.com/office/drawing/2014/main" id="{9A5F26CB-CD3D-4E16-BA84-24FD82FF46D1}"/>
              </a:ext>
            </a:extLst>
          </p:cNvPr>
          <p:cNvSpPr txBox="1"/>
          <p:nvPr/>
        </p:nvSpPr>
        <p:spPr>
          <a:xfrm>
            <a:off x="4149138" y="5421554"/>
            <a:ext cx="6347012"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Quantities of 50 copies or more</a:t>
            </a:r>
          </a:p>
        </p:txBody>
      </p:sp>
      <p:grpSp>
        <p:nvGrpSpPr>
          <p:cNvPr id="5" name="Group 4">
            <a:extLst>
              <a:ext uri="{FF2B5EF4-FFF2-40B4-BE49-F238E27FC236}">
                <a16:creationId xmlns:a16="http://schemas.microsoft.com/office/drawing/2014/main" id="{86D12CEE-C2CC-4E0A-8BCF-6EE3D49A4CC0}"/>
              </a:ext>
            </a:extLst>
          </p:cNvPr>
          <p:cNvGrpSpPr/>
          <p:nvPr/>
        </p:nvGrpSpPr>
        <p:grpSpPr>
          <a:xfrm>
            <a:off x="351607" y="1534124"/>
            <a:ext cx="3462353" cy="3927730"/>
            <a:chOff x="493747" y="1394952"/>
            <a:chExt cx="3209925" cy="3860628"/>
          </a:xfrm>
        </p:grpSpPr>
        <p:pic>
          <p:nvPicPr>
            <p:cNvPr id="6" name="Picture 5" descr="Image result for canada coat of arm">
              <a:extLst>
                <a:ext uri="{FF2B5EF4-FFF2-40B4-BE49-F238E27FC236}">
                  <a16:creationId xmlns:a16="http://schemas.microsoft.com/office/drawing/2014/main" id="{56DF9FFE-3D9A-43A6-954B-3FECCD0BC3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603" y="1394952"/>
              <a:ext cx="1448680" cy="19453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A67647D-9A5A-410C-888B-AC2C563A7C4C}"/>
                </a:ext>
              </a:extLst>
            </p:cNvPr>
            <p:cNvPicPr>
              <a:picLocks noChangeAspect="1"/>
            </p:cNvPicPr>
            <p:nvPr/>
          </p:nvPicPr>
          <p:blipFill>
            <a:blip r:embed="rId6"/>
            <a:stretch>
              <a:fillRect/>
            </a:stretch>
          </p:blipFill>
          <p:spPr>
            <a:xfrm>
              <a:off x="1203993" y="3393076"/>
              <a:ext cx="1485900" cy="228600"/>
            </a:xfrm>
            <a:prstGeom prst="rect">
              <a:avLst/>
            </a:prstGeom>
          </p:spPr>
        </p:pic>
        <p:pic>
          <p:nvPicPr>
            <p:cNvPr id="10" name="Picture 9">
              <a:extLst>
                <a:ext uri="{FF2B5EF4-FFF2-40B4-BE49-F238E27FC236}">
                  <a16:creationId xmlns:a16="http://schemas.microsoft.com/office/drawing/2014/main" id="{06088DBA-998D-471C-8B30-94C9EEA800FE}"/>
                </a:ext>
              </a:extLst>
            </p:cNvPr>
            <p:cNvPicPr>
              <a:picLocks noChangeAspect="1"/>
            </p:cNvPicPr>
            <p:nvPr/>
          </p:nvPicPr>
          <p:blipFill>
            <a:blip r:embed="rId7"/>
            <a:stretch>
              <a:fillRect/>
            </a:stretch>
          </p:blipFill>
          <p:spPr>
            <a:xfrm>
              <a:off x="493747" y="3674430"/>
              <a:ext cx="3209925" cy="1581150"/>
            </a:xfrm>
            <a:prstGeom prst="rect">
              <a:avLst/>
            </a:prstGeom>
          </p:spPr>
        </p:pic>
      </p:grpSp>
      <p:pic>
        <p:nvPicPr>
          <p:cNvPr id="11" name="Picture 10">
            <a:extLst>
              <a:ext uri="{FF2B5EF4-FFF2-40B4-BE49-F238E27FC236}">
                <a16:creationId xmlns:a16="http://schemas.microsoft.com/office/drawing/2014/main" id="{9D8DB706-482C-4A93-AB44-8B06D5B5015B}"/>
              </a:ext>
            </a:extLst>
          </p:cNvPr>
          <p:cNvPicPr>
            <a:picLocks noChangeAspect="1"/>
          </p:cNvPicPr>
          <p:nvPr/>
        </p:nvPicPr>
        <p:blipFill>
          <a:blip r:embed="rId8"/>
          <a:stretch>
            <a:fillRect/>
          </a:stretch>
        </p:blipFill>
        <p:spPr>
          <a:xfrm>
            <a:off x="4204652" y="3969538"/>
            <a:ext cx="4842174" cy="895662"/>
          </a:xfrm>
          <a:prstGeom prst="rect">
            <a:avLst/>
          </a:prstGeom>
        </p:spPr>
      </p:pic>
      <p:sp useBgFill="1">
        <p:nvSpPr>
          <p:cNvPr id="12" name="TextBox 11">
            <a:extLst>
              <a:ext uri="{FF2B5EF4-FFF2-40B4-BE49-F238E27FC236}">
                <a16:creationId xmlns:a16="http://schemas.microsoft.com/office/drawing/2014/main" id="{23DF1D80-68C9-412A-9C27-B567876BE252}"/>
              </a:ext>
            </a:extLst>
          </p:cNvPr>
          <p:cNvSpPr txBox="1"/>
          <p:nvPr/>
        </p:nvSpPr>
        <p:spPr>
          <a:xfrm>
            <a:off x="4801810" y="2328243"/>
            <a:ext cx="3536830" cy="584775"/>
          </a:xfrm>
          <a:prstGeom prst="rect">
            <a:avLst/>
          </a:prstGeom>
        </p:spPr>
        <p:txBody>
          <a:bodyPr wrap="square" rtlCol="0">
            <a:spAutoFit/>
          </a:bodyPr>
          <a:lstStyle/>
          <a:p>
            <a:r>
              <a:rPr lang="en-CA" sz="3200" b="1" dirty="0">
                <a:latin typeface="Abadi" panose="020B0604020104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2CCAD6D0-EB40-48D4-BF9A-E764A9044834}"/>
              </a:ext>
            </a:extLst>
          </p:cNvPr>
          <p:cNvSpPr txBox="1"/>
          <p:nvPr/>
        </p:nvSpPr>
        <p:spPr>
          <a:xfrm>
            <a:off x="8744365" y="3215603"/>
            <a:ext cx="2309855" cy="646331"/>
          </a:xfrm>
          <a:prstGeom prst="rect">
            <a:avLst/>
          </a:prstGeom>
          <a:noFill/>
        </p:spPr>
        <p:txBody>
          <a:bodyPr wrap="square" rtlCol="0">
            <a:spAutoFit/>
          </a:bodyPr>
          <a:lstStyle/>
          <a:p>
            <a:r>
              <a:rPr lang="en-CA" sz="36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910276489"/>
      </p:ext>
    </p:extLst>
  </p:cSld>
  <p:clrMapOvr>
    <a:masterClrMapping/>
  </p:clrMapOvr>
  <mc:AlternateContent xmlns:mc="http://schemas.openxmlformats.org/markup-compatibility/2006" xmlns:p14="http://schemas.microsoft.com/office/powerpoint/2010/main">
    <mc:Choice Requires="p14">
      <p:transition spd="slow" p14:dur="2000" advTm="19904"/>
    </mc:Choice>
    <mc:Fallback xmlns="">
      <p:transition spd="slow" advTm="199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lt">
                                    <p:tmAbs val="70"/>
                                  </p:iterate>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64CA4-86FC-48A2-B4E6-85AE3CEB7FF6}"/>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COPYRIGHT OVERLAP</a:t>
            </a:r>
          </a:p>
        </p:txBody>
      </p:sp>
      <p:pic>
        <p:nvPicPr>
          <p:cNvPr id="10" name="Content Placeholder 9">
            <a:extLst>
              <a:ext uri="{FF2B5EF4-FFF2-40B4-BE49-F238E27FC236}">
                <a16:creationId xmlns:a16="http://schemas.microsoft.com/office/drawing/2014/main" id="{FCE6E730-1B8E-4450-9CD0-A9028FE8C631}"/>
              </a:ext>
            </a:extLst>
          </p:cNvPr>
          <p:cNvPicPr>
            <a:picLocks noGrp="1" noChangeAspect="1"/>
          </p:cNvPicPr>
          <p:nvPr>
            <p:ph sz="quarter" idx="14"/>
          </p:nvPr>
        </p:nvPicPr>
        <p:blipFill rotWithShape="1">
          <a:blip r:embed="rId4"/>
          <a:srcRect b="14112"/>
          <a:stretch/>
        </p:blipFill>
        <p:spPr>
          <a:xfrm>
            <a:off x="5089884" y="4117442"/>
            <a:ext cx="3164921" cy="2718286"/>
          </a:xfrm>
        </p:spPr>
      </p:pic>
      <p:pic>
        <p:nvPicPr>
          <p:cNvPr id="6" name="Content Placeholder 7">
            <a:extLst>
              <a:ext uri="{FF2B5EF4-FFF2-40B4-BE49-F238E27FC236}">
                <a16:creationId xmlns:a16="http://schemas.microsoft.com/office/drawing/2014/main" id="{4E0BD383-27FA-4342-B66E-6244DAF8355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155104" y="1494571"/>
            <a:ext cx="1458278" cy="1749933"/>
          </a:xfrm>
          <a:prstGeom prst="rect">
            <a:avLst/>
          </a:prstGeom>
        </p:spPr>
      </p:pic>
      <p:sp>
        <p:nvSpPr>
          <p:cNvPr id="7" name="TextBox 6">
            <a:extLst>
              <a:ext uri="{FF2B5EF4-FFF2-40B4-BE49-F238E27FC236}">
                <a16:creationId xmlns:a16="http://schemas.microsoft.com/office/drawing/2014/main" id="{D1232907-E2AF-4F04-8A82-8BC199011976}"/>
              </a:ext>
            </a:extLst>
          </p:cNvPr>
          <p:cNvSpPr txBox="1"/>
          <p:nvPr/>
        </p:nvSpPr>
        <p:spPr>
          <a:xfrm>
            <a:off x="3228262" y="2746791"/>
            <a:ext cx="2307805" cy="1092607"/>
          </a:xfrm>
          <a:prstGeom prst="rect">
            <a:avLst/>
          </a:prstGeom>
          <a:noFill/>
        </p:spPr>
        <p:txBody>
          <a:bodyPr wrap="square" rtlCol="0">
            <a:spAutoFit/>
          </a:bodyPr>
          <a:lstStyle/>
          <a:p>
            <a:r>
              <a:rPr lang="en-US" sz="6500" b="1" dirty="0"/>
              <a:t>TM</a:t>
            </a:r>
          </a:p>
        </p:txBody>
      </p:sp>
      <p:grpSp>
        <p:nvGrpSpPr>
          <p:cNvPr id="9" name="Group 8">
            <a:extLst>
              <a:ext uri="{FF2B5EF4-FFF2-40B4-BE49-F238E27FC236}">
                <a16:creationId xmlns:a16="http://schemas.microsoft.com/office/drawing/2014/main" id="{DC65FB1E-9DE0-4BFE-A1BA-A2E2EC2912F0}"/>
              </a:ext>
            </a:extLst>
          </p:cNvPr>
          <p:cNvGrpSpPr/>
          <p:nvPr/>
        </p:nvGrpSpPr>
        <p:grpSpPr>
          <a:xfrm>
            <a:off x="7808661" y="2019382"/>
            <a:ext cx="3756189" cy="3121811"/>
            <a:chOff x="8080690" y="1868094"/>
            <a:chExt cx="3756189" cy="3121811"/>
          </a:xfrm>
        </p:grpSpPr>
        <p:pic>
          <p:nvPicPr>
            <p:cNvPr id="11" name="Picture 10">
              <a:extLst>
                <a:ext uri="{FF2B5EF4-FFF2-40B4-BE49-F238E27FC236}">
                  <a16:creationId xmlns:a16="http://schemas.microsoft.com/office/drawing/2014/main" id="{7A270CA7-FD57-46A1-9F39-933906B71B70}"/>
                </a:ext>
              </a:extLst>
            </p:cNvPr>
            <p:cNvPicPr>
              <a:picLocks noChangeAspect="1"/>
            </p:cNvPicPr>
            <p:nvPr/>
          </p:nvPicPr>
          <p:blipFill rotWithShape="1">
            <a:blip r:embed="rId7"/>
            <a:srcRect b="16889"/>
            <a:stretch/>
          </p:blipFill>
          <p:spPr>
            <a:xfrm>
              <a:off x="8080690" y="1868094"/>
              <a:ext cx="3756189" cy="3121811"/>
            </a:xfrm>
            <a:prstGeom prst="rect">
              <a:avLst/>
            </a:prstGeom>
          </p:spPr>
        </p:pic>
        <p:sp>
          <p:nvSpPr>
            <p:cNvPr id="12" name="TextBox 11">
              <a:extLst>
                <a:ext uri="{FF2B5EF4-FFF2-40B4-BE49-F238E27FC236}">
                  <a16:creationId xmlns:a16="http://schemas.microsoft.com/office/drawing/2014/main" id="{69A763C6-8328-4F05-AFB9-8E9B0DF2FF2B}"/>
                </a:ext>
              </a:extLst>
            </p:cNvPr>
            <p:cNvSpPr txBox="1"/>
            <p:nvPr/>
          </p:nvSpPr>
          <p:spPr>
            <a:xfrm>
              <a:off x="9148409" y="2782669"/>
              <a:ext cx="2139351" cy="646331"/>
            </a:xfrm>
            <a:prstGeom prst="rect">
              <a:avLst/>
            </a:prstGeom>
            <a:noFill/>
          </p:spPr>
          <p:txBody>
            <a:bodyPr wrap="square" rtlCol="0">
              <a:spAutoFit/>
            </a:bodyPr>
            <a:lstStyle/>
            <a:p>
              <a:r>
                <a:rPr lang="en-CA" sz="3600" b="1" i="1" dirty="0">
                  <a:latin typeface="Arial" panose="020B0604020202020204" pitchFamily="34" charset="0"/>
                  <a:cs typeface="Arial" panose="020B0604020202020204" pitchFamily="34" charset="0"/>
                </a:rPr>
                <a:t>Patent</a:t>
              </a:r>
            </a:p>
          </p:txBody>
        </p:sp>
      </p:grpSp>
      <p:pic>
        <p:nvPicPr>
          <p:cNvPr id="13" name="Picture 12">
            <a:extLst>
              <a:ext uri="{FF2B5EF4-FFF2-40B4-BE49-F238E27FC236}">
                <a16:creationId xmlns:a16="http://schemas.microsoft.com/office/drawing/2014/main" id="{7AB3FB9A-FCBB-4965-8CE5-C4241F3AA6AD}"/>
              </a:ext>
            </a:extLst>
          </p:cNvPr>
          <p:cNvPicPr>
            <a:picLocks noChangeAspect="1"/>
          </p:cNvPicPr>
          <p:nvPr/>
        </p:nvPicPr>
        <p:blipFill rotWithShape="1">
          <a:blip r:embed="rId8"/>
          <a:srcRect t="5993" b="20000"/>
          <a:stretch/>
        </p:blipFill>
        <p:spPr>
          <a:xfrm>
            <a:off x="2557181" y="3381511"/>
            <a:ext cx="1797298" cy="1330130"/>
          </a:xfrm>
          <a:prstGeom prst="rect">
            <a:avLst/>
          </a:prstGeom>
        </p:spPr>
      </p:pic>
      <p:pic>
        <p:nvPicPr>
          <p:cNvPr id="14" name="Picture 13">
            <a:extLst>
              <a:ext uri="{FF2B5EF4-FFF2-40B4-BE49-F238E27FC236}">
                <a16:creationId xmlns:a16="http://schemas.microsoft.com/office/drawing/2014/main" id="{878C531C-7440-4484-A796-17AC5C3EFFE0}"/>
              </a:ext>
            </a:extLst>
          </p:cNvPr>
          <p:cNvPicPr>
            <a:picLocks noChangeAspect="1"/>
          </p:cNvPicPr>
          <p:nvPr/>
        </p:nvPicPr>
        <p:blipFill rotWithShape="1">
          <a:blip r:embed="rId8"/>
          <a:srcRect t="5993" b="20000"/>
          <a:stretch/>
        </p:blipFill>
        <p:spPr>
          <a:xfrm>
            <a:off x="5246883" y="2369537"/>
            <a:ext cx="1797298" cy="1330130"/>
          </a:xfrm>
          <a:prstGeom prst="rect">
            <a:avLst/>
          </a:prstGeom>
        </p:spPr>
      </p:pic>
      <p:pic>
        <p:nvPicPr>
          <p:cNvPr id="15" name="Picture 14">
            <a:extLst>
              <a:ext uri="{FF2B5EF4-FFF2-40B4-BE49-F238E27FC236}">
                <a16:creationId xmlns:a16="http://schemas.microsoft.com/office/drawing/2014/main" id="{2016AAAF-BECD-4473-A26E-11461D48E980}"/>
              </a:ext>
            </a:extLst>
          </p:cNvPr>
          <p:cNvPicPr>
            <a:picLocks noChangeAspect="1"/>
          </p:cNvPicPr>
          <p:nvPr/>
        </p:nvPicPr>
        <p:blipFill rotWithShape="1">
          <a:blip r:embed="rId8"/>
          <a:srcRect t="5993" b="20000"/>
          <a:stretch/>
        </p:blipFill>
        <p:spPr>
          <a:xfrm>
            <a:off x="9147209" y="3441465"/>
            <a:ext cx="1797298" cy="1330130"/>
          </a:xfrm>
          <a:prstGeom prst="rect">
            <a:avLst/>
          </a:prstGeom>
        </p:spPr>
      </p:pic>
      <p:pic>
        <p:nvPicPr>
          <p:cNvPr id="16" name="Picture 15">
            <a:extLst>
              <a:ext uri="{FF2B5EF4-FFF2-40B4-BE49-F238E27FC236}">
                <a16:creationId xmlns:a16="http://schemas.microsoft.com/office/drawing/2014/main" id="{D6FEEDE7-7B58-4827-968D-A488D04D4DBD}"/>
              </a:ext>
            </a:extLst>
          </p:cNvPr>
          <p:cNvPicPr>
            <a:picLocks noChangeAspect="1"/>
          </p:cNvPicPr>
          <p:nvPr/>
        </p:nvPicPr>
        <p:blipFill rotWithShape="1">
          <a:blip r:embed="rId9"/>
          <a:srcRect b="14615"/>
          <a:stretch/>
        </p:blipFill>
        <p:spPr>
          <a:xfrm>
            <a:off x="6251432" y="4452076"/>
            <a:ext cx="1946088" cy="1661675"/>
          </a:xfrm>
          <a:prstGeom prst="rect">
            <a:avLst/>
          </a:prstGeom>
        </p:spPr>
      </p:pic>
    </p:spTree>
    <p:custDataLst>
      <p:tags r:id="rId1"/>
    </p:custDataLst>
    <p:extLst>
      <p:ext uri="{BB962C8B-B14F-4D97-AF65-F5344CB8AC3E}">
        <p14:creationId xmlns:p14="http://schemas.microsoft.com/office/powerpoint/2010/main" val="1445514358"/>
      </p:ext>
    </p:extLst>
  </p:cSld>
  <p:clrMapOvr>
    <a:masterClrMapping/>
  </p:clrMapOvr>
  <mc:AlternateContent xmlns:mc="http://schemas.openxmlformats.org/markup-compatibility/2006" xmlns:p14="http://schemas.microsoft.com/office/powerpoint/2010/main">
    <mc:Choice Requires="p14">
      <p:transition spd="slow" p14:dur="2000" advTm="11955"/>
    </mc:Choice>
    <mc:Fallback xmlns="">
      <p:transition spd="slow" advTm="119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6" presetClass="emph" presetSubtype="0" fill="hold" grpId="1" nodeType="afterEffect">
                                  <p:stCondLst>
                                    <p:cond delay="0"/>
                                  </p:stCondLst>
                                  <p:childTnLst>
                                    <p:animScale>
                                      <p:cBhvr>
                                        <p:cTn id="22" dur="2000" fill="hold"/>
                                        <p:tgtEl>
                                          <p:spTgt spid="7"/>
                                        </p:tgtEl>
                                      </p:cBhvr>
                                      <p:by x="25000" y="25000"/>
                                    </p:animScale>
                                  </p:childTnLst>
                                </p:cTn>
                              </p:par>
                              <p:par>
                                <p:cTn id="23" presetID="6" presetClass="emph" presetSubtype="0" fill="hold" nodeType="withEffect">
                                  <p:stCondLst>
                                    <p:cond delay="0"/>
                                  </p:stCondLst>
                                  <p:childTnLst>
                                    <p:animScale>
                                      <p:cBhvr>
                                        <p:cTn id="24" dur="2000" fill="hold"/>
                                        <p:tgtEl>
                                          <p:spTgt spid="6"/>
                                        </p:tgtEl>
                                      </p:cBhvr>
                                      <p:by x="25000" y="25000"/>
                                    </p:animScale>
                                  </p:childTnLst>
                                </p:cTn>
                              </p:par>
                              <p:par>
                                <p:cTn id="25" presetID="6" presetClass="emph" presetSubtype="0" fill="hold" nodeType="withEffect">
                                  <p:stCondLst>
                                    <p:cond delay="0"/>
                                  </p:stCondLst>
                                  <p:childTnLst>
                                    <p:animScale>
                                      <p:cBhvr>
                                        <p:cTn id="26" dur="2000" fill="hold"/>
                                        <p:tgtEl>
                                          <p:spTgt spid="10"/>
                                        </p:tgtEl>
                                      </p:cBhvr>
                                      <p:by x="25000" y="25000"/>
                                    </p:animScale>
                                  </p:childTnLst>
                                </p:cTn>
                              </p:par>
                            </p:childTnLst>
                          </p:cTn>
                        </p:par>
                        <p:par>
                          <p:cTn id="27" fill="hold">
                            <p:stCondLst>
                              <p:cond delay="4000"/>
                            </p:stCondLst>
                            <p:childTnLst>
                              <p:par>
                                <p:cTn id="28" presetID="1"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4000"/>
                            </p:stCondLst>
                            <p:childTnLst>
                              <p:par>
                                <p:cTn id="31" presetID="1"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par>
                          <p:cTn id="35" fill="hold">
                            <p:stCondLst>
                              <p:cond delay="4000"/>
                            </p:stCondLst>
                            <p:childTnLst>
                              <p:par>
                                <p:cTn id="36" presetID="1" presetClass="entr" presetSubtype="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94098-FEF0-48E6-8389-F7BEF1ABE148}"/>
              </a:ext>
            </a:extLst>
          </p:cNvPr>
          <p:cNvSpPr>
            <a:spLocks noGrp="1"/>
          </p:cNvSpPr>
          <p:nvPr>
            <p:ph type="title"/>
          </p:nvPr>
        </p:nvSpPr>
        <p:spPr/>
        <p:txBody>
          <a:bodyPr/>
          <a:lstStyle/>
          <a:p>
            <a:r>
              <a:rPr lang="en-CA" b="1" i="1" dirty="0">
                <a:latin typeface="Arial" panose="020B0604020202020204" pitchFamily="34" charset="0"/>
                <a:cs typeface="Arial" panose="020B0604020202020204" pitchFamily="34" charset="0"/>
              </a:rPr>
              <a:t>SUI GENERIS</a:t>
            </a:r>
          </a:p>
        </p:txBody>
      </p:sp>
      <p:pic>
        <p:nvPicPr>
          <p:cNvPr id="14" name="Content Placeholder 13">
            <a:extLst>
              <a:ext uri="{FF2B5EF4-FFF2-40B4-BE49-F238E27FC236}">
                <a16:creationId xmlns:a16="http://schemas.microsoft.com/office/drawing/2014/main" id="{946AEB4A-1DA1-419D-A6D4-493F060AB4ED}"/>
              </a:ext>
            </a:extLst>
          </p:cNvPr>
          <p:cNvPicPr>
            <a:picLocks noGrp="1" noChangeAspect="1"/>
          </p:cNvPicPr>
          <p:nvPr>
            <p:ph sz="quarter" idx="14"/>
          </p:nvPr>
        </p:nvPicPr>
        <p:blipFill>
          <a:blip r:embed="rId4"/>
          <a:stretch>
            <a:fillRect/>
          </a:stretch>
        </p:blipFill>
        <p:spPr>
          <a:xfrm>
            <a:off x="5130938" y="2763921"/>
            <a:ext cx="3763205" cy="2508806"/>
          </a:xfrm>
        </p:spPr>
      </p:pic>
      <p:sp>
        <p:nvSpPr>
          <p:cNvPr id="5" name="TextBox 4">
            <a:extLst>
              <a:ext uri="{FF2B5EF4-FFF2-40B4-BE49-F238E27FC236}">
                <a16:creationId xmlns:a16="http://schemas.microsoft.com/office/drawing/2014/main" id="{85296181-A633-4E24-983B-D6655127A32E}"/>
              </a:ext>
            </a:extLst>
          </p:cNvPr>
          <p:cNvSpPr txBox="1"/>
          <p:nvPr/>
        </p:nvSpPr>
        <p:spPr>
          <a:xfrm>
            <a:off x="5765509" y="1571535"/>
            <a:ext cx="2438400" cy="523220"/>
          </a:xfrm>
          <a:prstGeom prst="rect">
            <a:avLst/>
          </a:prstGeom>
          <a:noFill/>
        </p:spPr>
        <p:txBody>
          <a:bodyPr wrap="square" rtlCol="0">
            <a:spAutoFit/>
          </a:bodyPr>
          <a:lstStyle/>
          <a:p>
            <a:r>
              <a:rPr lang="en-CA" sz="2800" u="sng" dirty="0">
                <a:latin typeface="Arial" panose="020B0604020202020204" pitchFamily="34" charset="0"/>
                <a:cs typeface="Arial" panose="020B0604020202020204" pitchFamily="34" charset="0"/>
              </a:rPr>
              <a:t>19</a:t>
            </a:r>
            <a:r>
              <a:rPr lang="en-CA" sz="2800" u="sng" baseline="30000" dirty="0">
                <a:latin typeface="Arial" panose="020B0604020202020204" pitchFamily="34" charset="0"/>
                <a:cs typeface="Arial" panose="020B0604020202020204" pitchFamily="34" charset="0"/>
              </a:rPr>
              <a:t>th</a:t>
            </a:r>
            <a:r>
              <a:rPr lang="en-CA" sz="2800" u="sng" dirty="0">
                <a:latin typeface="Arial" panose="020B0604020202020204" pitchFamily="34" charset="0"/>
                <a:cs typeface="Arial" panose="020B0604020202020204" pitchFamily="34" charset="0"/>
              </a:rPr>
              <a:t> Century</a:t>
            </a:r>
          </a:p>
        </p:txBody>
      </p:sp>
      <p:sp>
        <p:nvSpPr>
          <p:cNvPr id="8" name="TextBox 7">
            <a:extLst>
              <a:ext uri="{FF2B5EF4-FFF2-40B4-BE49-F238E27FC236}">
                <a16:creationId xmlns:a16="http://schemas.microsoft.com/office/drawing/2014/main" id="{D3B00F67-56AE-46FF-BF60-11EE1228A483}"/>
              </a:ext>
            </a:extLst>
          </p:cNvPr>
          <p:cNvSpPr txBox="1"/>
          <p:nvPr/>
        </p:nvSpPr>
        <p:spPr>
          <a:xfrm>
            <a:off x="5286471" y="2217618"/>
            <a:ext cx="1462271" cy="1092607"/>
          </a:xfrm>
          <a:prstGeom prst="rect">
            <a:avLst/>
          </a:prstGeom>
          <a:noFill/>
        </p:spPr>
        <p:txBody>
          <a:bodyPr wrap="square" rtlCol="0">
            <a:spAutoFit/>
          </a:bodyPr>
          <a:lstStyle/>
          <a:p>
            <a:r>
              <a:rPr lang="en-US" sz="6500" b="1" dirty="0"/>
              <a:t>TM</a:t>
            </a:r>
          </a:p>
        </p:txBody>
      </p:sp>
      <p:pic>
        <p:nvPicPr>
          <p:cNvPr id="9" name="Content Placeholder 7">
            <a:extLst>
              <a:ext uri="{FF2B5EF4-FFF2-40B4-BE49-F238E27FC236}">
                <a16:creationId xmlns:a16="http://schemas.microsoft.com/office/drawing/2014/main" id="{953A56A9-B286-4ED3-A6E3-93AF3EEB085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490700" y="2455007"/>
            <a:ext cx="1001077" cy="1201292"/>
          </a:xfrm>
          <a:prstGeom prst="rect">
            <a:avLst/>
          </a:prstGeom>
        </p:spPr>
      </p:pic>
      <p:grpSp>
        <p:nvGrpSpPr>
          <p:cNvPr id="10" name="Group 9">
            <a:extLst>
              <a:ext uri="{FF2B5EF4-FFF2-40B4-BE49-F238E27FC236}">
                <a16:creationId xmlns:a16="http://schemas.microsoft.com/office/drawing/2014/main" id="{ACE17B1F-EED3-4D37-A288-06212EB37BFA}"/>
              </a:ext>
            </a:extLst>
          </p:cNvPr>
          <p:cNvGrpSpPr/>
          <p:nvPr/>
        </p:nvGrpSpPr>
        <p:grpSpPr>
          <a:xfrm>
            <a:off x="4386930" y="3415077"/>
            <a:ext cx="3418139" cy="2197211"/>
            <a:chOff x="8080690" y="1868094"/>
            <a:chExt cx="3756189" cy="3121811"/>
          </a:xfrm>
        </p:grpSpPr>
        <p:pic>
          <p:nvPicPr>
            <p:cNvPr id="11" name="Picture 10">
              <a:extLst>
                <a:ext uri="{FF2B5EF4-FFF2-40B4-BE49-F238E27FC236}">
                  <a16:creationId xmlns:a16="http://schemas.microsoft.com/office/drawing/2014/main" id="{52FD0D36-4467-4237-932E-EEB488EDB2B4}"/>
                </a:ext>
              </a:extLst>
            </p:cNvPr>
            <p:cNvPicPr>
              <a:picLocks noChangeAspect="1"/>
            </p:cNvPicPr>
            <p:nvPr/>
          </p:nvPicPr>
          <p:blipFill rotWithShape="1">
            <a:blip r:embed="rId7"/>
            <a:srcRect b="16889"/>
            <a:stretch/>
          </p:blipFill>
          <p:spPr>
            <a:xfrm>
              <a:off x="8080690" y="1868094"/>
              <a:ext cx="3756189" cy="3121811"/>
            </a:xfrm>
            <a:prstGeom prst="rect">
              <a:avLst/>
            </a:prstGeom>
          </p:spPr>
        </p:pic>
        <p:sp>
          <p:nvSpPr>
            <p:cNvPr id="12" name="TextBox 11">
              <a:extLst>
                <a:ext uri="{FF2B5EF4-FFF2-40B4-BE49-F238E27FC236}">
                  <a16:creationId xmlns:a16="http://schemas.microsoft.com/office/drawing/2014/main" id="{4F59B920-3C78-41DB-9471-8D1F4950A81C}"/>
                </a:ext>
              </a:extLst>
            </p:cNvPr>
            <p:cNvSpPr txBox="1"/>
            <p:nvPr/>
          </p:nvSpPr>
          <p:spPr>
            <a:xfrm>
              <a:off x="9148409" y="2782669"/>
              <a:ext cx="2139351" cy="646331"/>
            </a:xfrm>
            <a:prstGeom prst="rect">
              <a:avLst/>
            </a:prstGeom>
            <a:noFill/>
          </p:spPr>
          <p:txBody>
            <a:bodyPr wrap="square" rtlCol="0">
              <a:spAutoFit/>
            </a:bodyPr>
            <a:lstStyle/>
            <a:p>
              <a:r>
                <a:rPr lang="en-CA" sz="3600" b="1" i="1" dirty="0">
                  <a:latin typeface="Arial" panose="020B0604020202020204" pitchFamily="34" charset="0"/>
                  <a:cs typeface="Arial" panose="020B0604020202020204" pitchFamily="34" charset="0"/>
                </a:rPr>
                <a:t>Patent</a:t>
              </a:r>
            </a:p>
          </p:txBody>
        </p:sp>
      </p:grpSp>
      <p:pic>
        <p:nvPicPr>
          <p:cNvPr id="13" name="Content Placeholder 9">
            <a:extLst>
              <a:ext uri="{FF2B5EF4-FFF2-40B4-BE49-F238E27FC236}">
                <a16:creationId xmlns:a16="http://schemas.microsoft.com/office/drawing/2014/main" id="{728E8DE5-6794-460C-92ED-8A611476B497}"/>
              </a:ext>
            </a:extLst>
          </p:cNvPr>
          <p:cNvPicPr>
            <a:picLocks noChangeAspect="1"/>
          </p:cNvPicPr>
          <p:nvPr/>
        </p:nvPicPr>
        <p:blipFill rotWithShape="1">
          <a:blip r:embed="rId8"/>
          <a:srcRect b="14112"/>
          <a:stretch/>
        </p:blipFill>
        <p:spPr>
          <a:xfrm>
            <a:off x="7310812" y="4050744"/>
            <a:ext cx="2027631" cy="1741491"/>
          </a:xfrm>
          <a:prstGeom prst="rect">
            <a:avLst/>
          </a:prstGeom>
        </p:spPr>
      </p:pic>
    </p:spTree>
    <p:custDataLst>
      <p:tags r:id="rId1"/>
    </p:custDataLst>
    <p:extLst>
      <p:ext uri="{BB962C8B-B14F-4D97-AF65-F5344CB8AC3E}">
        <p14:creationId xmlns:p14="http://schemas.microsoft.com/office/powerpoint/2010/main" val="3054105941"/>
      </p:ext>
    </p:extLst>
  </p:cSld>
  <p:clrMapOvr>
    <a:masterClrMapping/>
  </p:clrMapOvr>
  <mc:AlternateContent xmlns:mc="http://schemas.openxmlformats.org/markup-compatibility/2006" xmlns:p14="http://schemas.microsoft.com/office/powerpoint/2010/main">
    <mc:Choice Requires="p14">
      <p:transition spd="slow" p14:dur="2000" advTm="34150"/>
    </mc:Choice>
    <mc:Fallback xmlns="">
      <p:transition spd="slow" advTm="341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8"/>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9"/>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13"/>
                                        </p:tgtEl>
                                        <p:attrNameLst>
                                          <p:attrName>style.visibility</p:attrName>
                                        </p:attrNameLst>
                                      </p:cBhvr>
                                      <p:to>
                                        <p:strVal val="hidden"/>
                                      </p:to>
                                    </p:set>
                                  </p:childTnLst>
                                </p:cTn>
                              </p:par>
                              <p:par>
                                <p:cTn id="34" presetID="1" presetClass="exit"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childTnLst>
                          </p:cTn>
                        </p:par>
                        <p:par>
                          <p:cTn id="36" fill="hold">
                            <p:stCondLst>
                              <p:cond delay="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EC70A-1C7B-4A4B-AB78-9F02106404C8}"/>
              </a:ext>
            </a:extLst>
          </p:cNvPr>
          <p:cNvPicPr>
            <a:picLocks noChangeAspect="1"/>
          </p:cNvPicPr>
          <p:nvPr/>
        </p:nvPicPr>
        <p:blipFill>
          <a:blip r:embed="rId4"/>
          <a:stretch>
            <a:fillRect/>
          </a:stretch>
        </p:blipFill>
        <p:spPr>
          <a:xfrm>
            <a:off x="764618" y="1873480"/>
            <a:ext cx="2614946" cy="3565372"/>
          </a:xfrm>
          <a:prstGeom prst="rect">
            <a:avLst/>
          </a:prstGeom>
        </p:spPr>
      </p:pic>
      <p:sp>
        <p:nvSpPr>
          <p:cNvPr id="2" name="Title 1">
            <a:extLst>
              <a:ext uri="{FF2B5EF4-FFF2-40B4-BE49-F238E27FC236}">
                <a16:creationId xmlns:a16="http://schemas.microsoft.com/office/drawing/2014/main" id="{8858AA9E-7DAB-864C-9115-3FCAD029A587}"/>
              </a:ext>
            </a:extLst>
          </p:cNvPr>
          <p:cNvSpPr>
            <a:spLocks noGrp="1"/>
          </p:cNvSpPr>
          <p:nvPr>
            <p:ph type="title"/>
          </p:nvPr>
        </p:nvSpPr>
        <p:spPr/>
        <p:txBody>
          <a:bodyPr/>
          <a:lstStyle/>
          <a:p>
            <a:r>
              <a:rPr lang="en-US" b="1" i="1" dirty="0">
                <a:latin typeface="Arial" panose="020B0604020202020204" pitchFamily="34" charset="0"/>
                <a:cs typeface="Arial" panose="020B0604020202020204" pitchFamily="34" charset="0"/>
              </a:rPr>
              <a:t>SUI GENERIS</a:t>
            </a:r>
          </a:p>
        </p:txBody>
      </p:sp>
      <p:pic>
        <p:nvPicPr>
          <p:cNvPr id="12" name="Picture 11">
            <a:extLst>
              <a:ext uri="{FF2B5EF4-FFF2-40B4-BE49-F238E27FC236}">
                <a16:creationId xmlns:a16="http://schemas.microsoft.com/office/drawing/2014/main" id="{8AAB3F96-C3F8-164C-AFD9-7A422C30EACC}"/>
              </a:ext>
            </a:extLst>
          </p:cNvPr>
          <p:cNvPicPr>
            <a:picLocks noChangeAspect="1"/>
          </p:cNvPicPr>
          <p:nvPr/>
        </p:nvPicPr>
        <p:blipFill>
          <a:blip r:embed="rId5"/>
          <a:stretch>
            <a:fillRect/>
          </a:stretch>
        </p:blipFill>
        <p:spPr>
          <a:xfrm>
            <a:off x="1538891" y="2196588"/>
            <a:ext cx="877488" cy="2386369"/>
          </a:xfrm>
          <a:prstGeom prst="rect">
            <a:avLst/>
          </a:prstGeom>
        </p:spPr>
      </p:pic>
      <p:sp>
        <p:nvSpPr>
          <p:cNvPr id="13" name="TextBox 12">
            <a:extLst>
              <a:ext uri="{FF2B5EF4-FFF2-40B4-BE49-F238E27FC236}">
                <a16:creationId xmlns:a16="http://schemas.microsoft.com/office/drawing/2014/main" id="{AB0E2607-5EEB-F24B-BED0-984970FBA8A3}"/>
              </a:ext>
            </a:extLst>
          </p:cNvPr>
          <p:cNvSpPr txBox="1"/>
          <p:nvPr/>
        </p:nvSpPr>
        <p:spPr>
          <a:xfrm>
            <a:off x="342545" y="5455226"/>
            <a:ext cx="3422732" cy="461665"/>
          </a:xfrm>
          <a:prstGeom prst="rect">
            <a:avLst/>
          </a:prstGeom>
          <a:noFill/>
        </p:spPr>
        <p:txBody>
          <a:bodyPr wrap="none" rtlCol="0">
            <a:spAutoFit/>
          </a:bodyPr>
          <a:lstStyle/>
          <a:p>
            <a:r>
              <a:rPr lang="en-US" sz="2400" dirty="0">
                <a:solidFill>
                  <a:schemeClr val="bg2">
                    <a:lumMod val="50000"/>
                  </a:schemeClr>
                </a:solidFill>
                <a:latin typeface="Arial" panose="020B0604020202020204" pitchFamily="34" charset="0"/>
                <a:cs typeface="Arial" panose="020B0604020202020204" pitchFamily="34" charset="0"/>
              </a:rPr>
              <a:t>Geographical </a:t>
            </a:r>
            <a:r>
              <a:rPr lang="en-US" sz="2400" dirty="0" smtClean="0">
                <a:solidFill>
                  <a:schemeClr val="bg2">
                    <a:lumMod val="50000"/>
                  </a:schemeClr>
                </a:solidFill>
                <a:latin typeface="Arial" panose="020B0604020202020204" pitchFamily="34" charset="0"/>
                <a:cs typeface="Arial" panose="020B0604020202020204" pitchFamily="34" charset="0"/>
              </a:rPr>
              <a:t>Indicators</a:t>
            </a:r>
            <a:endParaRPr lang="en-US" sz="2400" dirty="0">
              <a:solidFill>
                <a:schemeClr val="bg2">
                  <a:lumMod val="50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6C65FCDB-5C40-E24A-A043-867E599B9401}"/>
              </a:ext>
            </a:extLst>
          </p:cNvPr>
          <p:cNvPicPr>
            <a:picLocks noChangeAspect="1"/>
          </p:cNvPicPr>
          <p:nvPr/>
        </p:nvPicPr>
        <p:blipFill>
          <a:blip r:embed="rId6"/>
          <a:stretch>
            <a:fillRect/>
          </a:stretch>
        </p:blipFill>
        <p:spPr>
          <a:xfrm>
            <a:off x="4409812" y="4687185"/>
            <a:ext cx="2104326" cy="1398500"/>
          </a:xfrm>
          <a:prstGeom prst="rect">
            <a:avLst/>
          </a:prstGeom>
        </p:spPr>
      </p:pic>
      <p:sp>
        <p:nvSpPr>
          <p:cNvPr id="16" name="TextBox 15">
            <a:extLst>
              <a:ext uri="{FF2B5EF4-FFF2-40B4-BE49-F238E27FC236}">
                <a16:creationId xmlns:a16="http://schemas.microsoft.com/office/drawing/2014/main" id="{2CCC30CA-AD2E-BA4A-843E-FAFD84DB0601}"/>
              </a:ext>
            </a:extLst>
          </p:cNvPr>
          <p:cNvSpPr txBox="1"/>
          <p:nvPr/>
        </p:nvSpPr>
        <p:spPr>
          <a:xfrm>
            <a:off x="4389543" y="6161788"/>
            <a:ext cx="2342574" cy="461665"/>
          </a:xfrm>
          <a:prstGeom prst="rect">
            <a:avLst/>
          </a:prstGeom>
          <a:noFill/>
        </p:spPr>
        <p:txBody>
          <a:bodyPr wrap="square" rtlCol="0">
            <a:spAutoFit/>
          </a:bodyPr>
          <a:lstStyle/>
          <a:p>
            <a:r>
              <a:rPr lang="en-US" sz="2400" dirty="0">
                <a:solidFill>
                  <a:schemeClr val="bg2">
                    <a:lumMod val="50000"/>
                  </a:schemeClr>
                </a:solidFill>
                <a:latin typeface="Arial" panose="020B0604020202020204" pitchFamily="34" charset="0"/>
                <a:cs typeface="Arial" panose="020B0604020202020204" pitchFamily="34" charset="0"/>
              </a:rPr>
              <a:t>Plant </a:t>
            </a:r>
            <a:r>
              <a:rPr lang="en-US" sz="2400" dirty="0" smtClean="0">
                <a:solidFill>
                  <a:schemeClr val="bg2">
                    <a:lumMod val="50000"/>
                  </a:schemeClr>
                </a:solidFill>
                <a:latin typeface="Arial" panose="020B0604020202020204" pitchFamily="34" charset="0"/>
                <a:cs typeface="Arial" panose="020B0604020202020204" pitchFamily="34" charset="0"/>
              </a:rPr>
              <a:t>Varieties</a:t>
            </a:r>
            <a:endParaRPr lang="en-US" sz="2400" dirty="0">
              <a:solidFill>
                <a:schemeClr val="bg2">
                  <a:lumMod val="50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A230512-DD60-1047-85A7-ADF2FF728154}"/>
              </a:ext>
            </a:extLst>
          </p:cNvPr>
          <p:cNvSpPr txBox="1"/>
          <p:nvPr/>
        </p:nvSpPr>
        <p:spPr>
          <a:xfrm>
            <a:off x="4912936" y="3922381"/>
            <a:ext cx="3403496" cy="461665"/>
          </a:xfrm>
          <a:prstGeom prst="rect">
            <a:avLst/>
          </a:prstGeom>
          <a:noFill/>
        </p:spPr>
        <p:txBody>
          <a:bodyPr wrap="none" rtlCol="0">
            <a:spAutoFit/>
          </a:bodyPr>
          <a:lstStyle/>
          <a:p>
            <a:r>
              <a:rPr lang="en-US" sz="2400" dirty="0">
                <a:solidFill>
                  <a:schemeClr val="bg2">
                    <a:lumMod val="50000"/>
                  </a:schemeClr>
                </a:solidFill>
                <a:latin typeface="Arial" panose="020B0604020202020204" pitchFamily="34" charset="0"/>
                <a:cs typeface="Arial" panose="020B0604020202020204" pitchFamily="34" charset="0"/>
              </a:rPr>
              <a:t>Semiconductor </a:t>
            </a:r>
            <a:r>
              <a:rPr lang="en-US" sz="2400" dirty="0" smtClean="0">
                <a:solidFill>
                  <a:schemeClr val="bg2">
                    <a:lumMod val="50000"/>
                  </a:schemeClr>
                </a:solidFill>
                <a:latin typeface="Arial" panose="020B0604020202020204" pitchFamily="34" charset="0"/>
                <a:cs typeface="Arial" panose="020B0604020202020204" pitchFamily="34" charset="0"/>
              </a:rPr>
              <a:t>Layouts</a:t>
            </a:r>
            <a:endParaRPr lang="en-US" sz="2400" dirty="0">
              <a:solidFill>
                <a:schemeClr val="bg2">
                  <a:lumMod val="50000"/>
                </a:schemeClr>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FE8EE545-9C70-624C-B7C3-BFB3C7212570}"/>
              </a:ext>
            </a:extLst>
          </p:cNvPr>
          <p:cNvPicPr>
            <a:picLocks noChangeAspect="1"/>
          </p:cNvPicPr>
          <p:nvPr/>
        </p:nvPicPr>
        <p:blipFill>
          <a:blip r:embed="rId7"/>
          <a:stretch>
            <a:fillRect/>
          </a:stretch>
        </p:blipFill>
        <p:spPr>
          <a:xfrm>
            <a:off x="9678363" y="2250063"/>
            <a:ext cx="1696740" cy="1198323"/>
          </a:xfrm>
          <a:prstGeom prst="rect">
            <a:avLst/>
          </a:prstGeom>
        </p:spPr>
      </p:pic>
      <p:sp>
        <p:nvSpPr>
          <p:cNvPr id="29" name="TextBox 28">
            <a:extLst>
              <a:ext uri="{FF2B5EF4-FFF2-40B4-BE49-F238E27FC236}">
                <a16:creationId xmlns:a16="http://schemas.microsoft.com/office/drawing/2014/main" id="{DAE303E3-BA86-674C-9FCA-0667EE9D519F}"/>
              </a:ext>
            </a:extLst>
          </p:cNvPr>
          <p:cNvSpPr txBox="1"/>
          <p:nvPr/>
        </p:nvSpPr>
        <p:spPr>
          <a:xfrm>
            <a:off x="8831467" y="6122657"/>
            <a:ext cx="2106474" cy="461665"/>
          </a:xfrm>
          <a:prstGeom prst="rect">
            <a:avLst/>
          </a:prstGeom>
          <a:noFill/>
        </p:spPr>
        <p:txBody>
          <a:bodyPr wrap="none" rtlCol="0">
            <a:spAutoFit/>
          </a:bodyPr>
          <a:lstStyle/>
          <a:p>
            <a:r>
              <a:rPr lang="en-US" sz="2400" dirty="0">
                <a:solidFill>
                  <a:schemeClr val="bg2">
                    <a:lumMod val="50000"/>
                  </a:schemeClr>
                </a:solidFill>
                <a:latin typeface="Arial" panose="020B0604020202020204" pitchFamily="34" charset="0"/>
                <a:cs typeface="Arial" panose="020B0604020202020204" pitchFamily="34" charset="0"/>
              </a:rPr>
              <a:t>Trade </a:t>
            </a:r>
            <a:r>
              <a:rPr lang="en-US" sz="2400" dirty="0" smtClean="0">
                <a:solidFill>
                  <a:schemeClr val="bg2">
                    <a:lumMod val="50000"/>
                  </a:schemeClr>
                </a:solidFill>
                <a:latin typeface="Arial" panose="020B0604020202020204" pitchFamily="34" charset="0"/>
                <a:cs typeface="Arial" panose="020B0604020202020204" pitchFamily="34" charset="0"/>
              </a:rPr>
              <a:t>Secrets</a:t>
            </a:r>
            <a:endParaRPr lang="en-US" sz="2400" dirty="0">
              <a:solidFill>
                <a:schemeClr val="bg2">
                  <a:lumMod val="50000"/>
                </a:schemeClr>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97ADB0F5-8D9E-4C1E-BF25-076266CF7647}"/>
              </a:ext>
            </a:extLst>
          </p:cNvPr>
          <p:cNvPicPr>
            <a:picLocks noGrp="1" noChangeAspect="1"/>
          </p:cNvPicPr>
          <p:nvPr>
            <p:ph sz="quarter" idx="14"/>
          </p:nvPr>
        </p:nvPicPr>
        <p:blipFill>
          <a:blip r:embed="rId8"/>
          <a:stretch>
            <a:fillRect/>
          </a:stretch>
        </p:blipFill>
        <p:spPr>
          <a:xfrm>
            <a:off x="8923970" y="4466045"/>
            <a:ext cx="1942851" cy="1586157"/>
          </a:xfrm>
        </p:spPr>
      </p:pic>
      <p:pic>
        <p:nvPicPr>
          <p:cNvPr id="7" name="Picture 6">
            <a:extLst>
              <a:ext uri="{FF2B5EF4-FFF2-40B4-BE49-F238E27FC236}">
                <a16:creationId xmlns:a16="http://schemas.microsoft.com/office/drawing/2014/main" id="{3D3A1F13-E43B-4176-8FDF-DE80D060FE1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rot="10800000">
            <a:off x="5285325" y="2215759"/>
            <a:ext cx="2614945" cy="1961209"/>
          </a:xfrm>
          <a:prstGeom prst="rect">
            <a:avLst/>
          </a:prstGeom>
        </p:spPr>
      </p:pic>
      <p:sp>
        <p:nvSpPr>
          <p:cNvPr id="3" name="TextBox 2">
            <a:extLst>
              <a:ext uri="{FF2B5EF4-FFF2-40B4-BE49-F238E27FC236}">
                <a16:creationId xmlns:a16="http://schemas.microsoft.com/office/drawing/2014/main" id="{5BF15F5B-6226-497A-8D94-207FE5ED4BD3}"/>
              </a:ext>
            </a:extLst>
          </p:cNvPr>
          <p:cNvSpPr txBox="1"/>
          <p:nvPr/>
        </p:nvSpPr>
        <p:spPr>
          <a:xfrm>
            <a:off x="5555734" y="1527943"/>
            <a:ext cx="3876989" cy="523220"/>
          </a:xfrm>
          <a:prstGeom prst="rect">
            <a:avLst/>
          </a:prstGeom>
          <a:noFill/>
        </p:spPr>
        <p:txBody>
          <a:bodyPr wrap="square" rtlCol="0">
            <a:spAutoFit/>
          </a:bodyPr>
          <a:lstStyle/>
          <a:p>
            <a:r>
              <a:rPr lang="en-CA" sz="2800" u="sng" dirty="0">
                <a:latin typeface="Arial" panose="020B0604020202020204" pitchFamily="34" charset="0"/>
                <a:cs typeface="Arial" panose="020B0604020202020204" pitchFamily="34" charset="0"/>
              </a:rPr>
              <a:t>20</a:t>
            </a:r>
            <a:r>
              <a:rPr lang="en-CA" sz="2800" u="sng" baseline="30000" dirty="0">
                <a:latin typeface="Arial" panose="020B0604020202020204" pitchFamily="34" charset="0"/>
                <a:cs typeface="Arial" panose="020B0604020202020204" pitchFamily="34" charset="0"/>
              </a:rPr>
              <a:t>th</a:t>
            </a:r>
            <a:r>
              <a:rPr lang="en-CA" sz="2800" u="sng" dirty="0">
                <a:latin typeface="Arial" panose="020B0604020202020204" pitchFamily="34" charset="0"/>
                <a:cs typeface="Arial" panose="020B0604020202020204" pitchFamily="34" charset="0"/>
              </a:rPr>
              <a:t> Century</a:t>
            </a:r>
          </a:p>
        </p:txBody>
      </p:sp>
      <p:sp>
        <p:nvSpPr>
          <p:cNvPr id="14" name="TextBox 13">
            <a:extLst>
              <a:ext uri="{FF2B5EF4-FFF2-40B4-BE49-F238E27FC236}">
                <a16:creationId xmlns:a16="http://schemas.microsoft.com/office/drawing/2014/main" id="{DAE303E3-BA86-674C-9FCA-0667EE9D519F}"/>
              </a:ext>
            </a:extLst>
          </p:cNvPr>
          <p:cNvSpPr txBox="1"/>
          <p:nvPr/>
        </p:nvSpPr>
        <p:spPr>
          <a:xfrm>
            <a:off x="9348339" y="3390150"/>
            <a:ext cx="2409634" cy="461665"/>
          </a:xfrm>
          <a:prstGeom prst="rect">
            <a:avLst/>
          </a:prstGeom>
          <a:noFill/>
        </p:spPr>
        <p:txBody>
          <a:bodyPr wrap="none" rtlCol="0">
            <a:spAutoFit/>
          </a:bodyPr>
          <a:lstStyle/>
          <a:p>
            <a:r>
              <a:rPr lang="en-US" sz="2400" dirty="0" smtClean="0">
                <a:solidFill>
                  <a:schemeClr val="bg2">
                    <a:lumMod val="50000"/>
                  </a:schemeClr>
                </a:solidFill>
                <a:latin typeface="Arial" panose="020B0604020202020204" pitchFamily="34" charset="0"/>
                <a:cs typeface="Arial" panose="020B0604020202020204" pitchFamily="34" charset="0"/>
              </a:rPr>
              <a:t>Olympic Symbol</a:t>
            </a:r>
            <a:endParaRPr lang="en-US" sz="2400" dirty="0">
              <a:solidFill>
                <a:schemeClr val="bg2">
                  <a:lumMod val="5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79978613"/>
      </p:ext>
    </p:extLst>
  </p:cSld>
  <p:clrMapOvr>
    <a:masterClrMapping/>
  </p:clrMapOvr>
  <mc:AlternateContent xmlns:mc="http://schemas.openxmlformats.org/markup-compatibility/2006" xmlns:p14="http://schemas.microsoft.com/office/powerpoint/2010/main">
    <mc:Choice Requires="p14">
      <p:transition spd="slow" p14:dur="2000" advTm="18809"/>
    </mc:Choice>
    <mc:Fallback xmlns="">
      <p:transition spd="slow" advTm="188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4" grpId="0"/>
      <p:bldP spid="29" grpId="0"/>
      <p:bldP spid="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D8F5-3C2E-8E42-87FC-88BEE4420FB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LEARNING OBJECTIVES</a:t>
            </a:r>
          </a:p>
        </p:txBody>
      </p:sp>
      <p:sp>
        <p:nvSpPr>
          <p:cNvPr id="6" name="TextBox 5">
            <a:extLst>
              <a:ext uri="{FF2B5EF4-FFF2-40B4-BE49-F238E27FC236}">
                <a16:creationId xmlns:a16="http://schemas.microsoft.com/office/drawing/2014/main" id="{B38A3FC3-05C2-491F-9D2E-E8E74A094ADD}"/>
              </a:ext>
            </a:extLst>
          </p:cNvPr>
          <p:cNvSpPr txBox="1"/>
          <p:nvPr/>
        </p:nvSpPr>
        <p:spPr>
          <a:xfrm>
            <a:off x="1039905" y="2133600"/>
            <a:ext cx="5540189" cy="523220"/>
          </a:xfrm>
          <a:prstGeom prst="rect">
            <a:avLst/>
          </a:prstGeom>
          <a:noFill/>
        </p:spPr>
        <p:txBody>
          <a:bodyPr wrap="square" rtlCol="0">
            <a:spAutoFit/>
          </a:bodyPr>
          <a:lstStyle/>
          <a:p>
            <a:r>
              <a:rPr lang="en-CA" sz="2800" dirty="0">
                <a:latin typeface="Arial" panose="020B0604020202020204" pitchFamily="34" charset="0"/>
                <a:cs typeface="Arial" panose="020B0604020202020204" pitchFamily="34" charset="0"/>
              </a:rPr>
              <a:t>You should now be able to:</a:t>
            </a:r>
          </a:p>
        </p:txBody>
      </p:sp>
      <p:sp>
        <p:nvSpPr>
          <p:cNvPr id="7" name="TextBox 6">
            <a:extLst>
              <a:ext uri="{FF2B5EF4-FFF2-40B4-BE49-F238E27FC236}">
                <a16:creationId xmlns:a16="http://schemas.microsoft.com/office/drawing/2014/main" id="{52E55A7E-B4A2-48E7-A5EB-7B066D80C390}"/>
              </a:ext>
            </a:extLst>
          </p:cNvPr>
          <p:cNvSpPr txBox="1"/>
          <p:nvPr/>
        </p:nvSpPr>
        <p:spPr>
          <a:xfrm>
            <a:off x="1039905" y="3012141"/>
            <a:ext cx="10847295" cy="954107"/>
          </a:xfrm>
          <a:prstGeom prst="rect">
            <a:avLst/>
          </a:prstGeom>
          <a:noFill/>
        </p:spPr>
        <p:txBody>
          <a:bodyPr wrap="square" rtlCol="0">
            <a:spAutoFit/>
          </a:bodyPr>
          <a:lstStyle/>
          <a:p>
            <a:pPr marL="457200" indent="-457200">
              <a:buFont typeface="Arial" panose="020B0604020202020204" pitchFamily="34" charset="0"/>
              <a:buChar char="•"/>
            </a:pPr>
            <a:r>
              <a:rPr lang="en-CA" sz="2800" dirty="0">
                <a:latin typeface="Arial" panose="020B0604020202020204" pitchFamily="34" charset="0"/>
                <a:cs typeface="Arial" panose="020B0604020202020204" pitchFamily="34" charset="0"/>
              </a:rPr>
              <a:t>Understand the relationship among copyright and other </a:t>
            </a:r>
            <a:r>
              <a:rPr lang="en-CA" sz="2800" dirty="0" smtClean="0">
                <a:latin typeface="Arial" panose="020B0604020202020204" pitchFamily="34" charset="0"/>
                <a:cs typeface="Arial" panose="020B0604020202020204" pitchFamily="34" charset="0"/>
              </a:rPr>
              <a:t>intellectual property</a:t>
            </a:r>
            <a:endParaRPr lang="en-CA" sz="2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DC3DAE6-D259-4C7B-954D-D7C8C1DBDDA0}"/>
              </a:ext>
            </a:extLst>
          </p:cNvPr>
          <p:cNvSpPr txBox="1"/>
          <p:nvPr/>
        </p:nvSpPr>
        <p:spPr>
          <a:xfrm>
            <a:off x="1039904" y="3890682"/>
            <a:ext cx="10847295" cy="954107"/>
          </a:xfrm>
          <a:prstGeom prst="rect">
            <a:avLst/>
          </a:prstGeom>
          <a:noFill/>
        </p:spPr>
        <p:txBody>
          <a:bodyPr wrap="square" rtlCol="0">
            <a:spAutoFit/>
          </a:bodyPr>
          <a:lstStyle/>
          <a:p>
            <a:pPr marL="457200" indent="-457200">
              <a:buFont typeface="Arial" panose="020B0604020202020204" pitchFamily="34" charset="0"/>
              <a:buChar char="•"/>
            </a:pPr>
            <a:r>
              <a:rPr lang="en-CA" sz="2800" dirty="0">
                <a:latin typeface="Arial" panose="020B0604020202020204" pitchFamily="34" charset="0"/>
                <a:cs typeface="Arial" panose="020B0604020202020204" pitchFamily="34" charset="0"/>
              </a:rPr>
              <a:t>Identify where a copyright issue or concern may involve trademark, patent or industrial design </a:t>
            </a:r>
            <a:r>
              <a:rPr lang="en-CA" sz="2800" dirty="0" smtClean="0">
                <a:latin typeface="Arial" panose="020B0604020202020204" pitchFamily="34" charset="0"/>
                <a:cs typeface="Arial" panose="020B0604020202020204" pitchFamily="34" charset="0"/>
              </a:rPr>
              <a:t>issues</a:t>
            </a:r>
            <a:endParaRPr lang="en-CA" sz="28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B6FF255-42D9-4AC4-9405-4B559EF8B154}"/>
              </a:ext>
            </a:extLst>
          </p:cNvPr>
          <p:cNvSpPr txBox="1"/>
          <p:nvPr/>
        </p:nvSpPr>
        <p:spPr>
          <a:xfrm>
            <a:off x="1039903" y="4844789"/>
            <a:ext cx="10112193" cy="523220"/>
          </a:xfrm>
          <a:prstGeom prst="rect">
            <a:avLst/>
          </a:prstGeom>
          <a:noFill/>
        </p:spPr>
        <p:txBody>
          <a:bodyPr wrap="square" rtlCol="0">
            <a:spAutoFit/>
          </a:bodyPr>
          <a:lstStyle/>
          <a:p>
            <a:pPr marL="457200" indent="-457200">
              <a:buFont typeface="Arial" panose="020B0604020202020204" pitchFamily="34" charset="0"/>
              <a:buChar char="•"/>
            </a:pPr>
            <a:r>
              <a:rPr lang="en-CA" sz="2800" dirty="0">
                <a:latin typeface="Arial" panose="020B0604020202020204" pitchFamily="34" charset="0"/>
                <a:cs typeface="Arial" panose="020B0604020202020204" pitchFamily="34" charset="0"/>
              </a:rPr>
              <a:t>List the </a:t>
            </a:r>
            <a:r>
              <a:rPr lang="en-CA" sz="2800" dirty="0" smtClean="0">
                <a:latin typeface="Arial" panose="020B0604020202020204" pitchFamily="34" charset="0"/>
                <a:cs typeface="Arial" panose="020B0604020202020204" pitchFamily="34" charset="0"/>
              </a:rPr>
              <a:t>types </a:t>
            </a:r>
            <a:r>
              <a:rPr lang="en-CA" sz="2800" dirty="0">
                <a:latin typeface="Arial" panose="020B0604020202020204" pitchFamily="34" charset="0"/>
                <a:cs typeface="Arial" panose="020B0604020202020204" pitchFamily="34" charset="0"/>
              </a:rPr>
              <a:t>of intellectual property protection in </a:t>
            </a:r>
            <a:r>
              <a:rPr lang="en-CA" sz="2800" dirty="0" smtClean="0">
                <a:latin typeface="Arial" panose="020B0604020202020204" pitchFamily="34" charset="0"/>
                <a:cs typeface="Arial" panose="020B0604020202020204" pitchFamily="34" charset="0"/>
              </a:rPr>
              <a:t>Canada</a:t>
            </a:r>
            <a:endParaRPr lang="en-CA"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88163161"/>
      </p:ext>
    </p:extLst>
  </p:cSld>
  <p:clrMapOvr>
    <a:masterClrMapping/>
  </p:clrMapOvr>
  <mc:AlternateContent xmlns:mc="http://schemas.openxmlformats.org/markup-compatibility/2006" xmlns:p14="http://schemas.microsoft.com/office/powerpoint/2010/main">
    <mc:Choice Requires="p14">
      <p:transition spd="slow" p14:dur="2000" advTm="15998"/>
    </mc:Choice>
    <mc:Fallback xmlns="">
      <p:transition spd="slow" advTm="159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6955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342900" lvl="0" indent="-342900" defTabSz="457200">
              <a:lnSpc>
                <a:spcPct val="100000"/>
              </a:lnSpc>
              <a:spcBef>
                <a:spcPts val="0"/>
              </a:spcBef>
              <a:spcAft>
                <a:spcPts val="600"/>
              </a:spcAft>
              <a:buFont typeface="+mj-lt"/>
              <a:buAutoNum type="arabicPeriod"/>
            </a:pPr>
            <a:r>
              <a:rPr lang="en-CA" sz="1800" dirty="0">
                <a:solidFill>
                  <a:prstClr val="black"/>
                </a:solidFill>
                <a:latin typeface="Arial" panose="020B0604020202020204" pitchFamily="34" charset="0"/>
                <a:cs typeface="Arial" panose="020B0604020202020204" pitchFamily="34" charset="0"/>
              </a:rPr>
              <a:t>Which of the following types of IP is not </a:t>
            </a:r>
            <a:r>
              <a:rPr lang="en-CA" sz="1800" i="1" dirty="0">
                <a:solidFill>
                  <a:prstClr val="black"/>
                </a:solidFill>
                <a:latin typeface="Arial" panose="020B0604020202020204" pitchFamily="34" charset="0"/>
                <a:cs typeface="Arial" panose="020B0604020202020204" pitchFamily="34" charset="0"/>
              </a:rPr>
              <a:t>sui generis</a:t>
            </a:r>
            <a:r>
              <a:rPr lang="en-CA" sz="1800" dirty="0">
                <a:solidFill>
                  <a:prstClr val="black"/>
                </a:solidFill>
                <a:latin typeface="Arial" panose="020B0604020202020204" pitchFamily="34" charset="0"/>
                <a:cs typeface="Arial" panose="020B0604020202020204" pitchFamily="34" charset="0"/>
              </a:rPr>
              <a:t>?</a:t>
            </a:r>
          </a:p>
          <a:p>
            <a:pPr marL="800100" lvl="1" indent="-342900" defTabSz="457200">
              <a:lnSpc>
                <a:spcPct val="100000"/>
              </a:lnSpc>
              <a:spcBef>
                <a:spcPts val="0"/>
              </a:spcBef>
              <a:buFont typeface="+mj-lt"/>
              <a:buAutoNum type="alphaLcPeriod"/>
            </a:pPr>
            <a:r>
              <a:rPr lang="en-CA" sz="1800" dirty="0">
                <a:solidFill>
                  <a:prstClr val="black"/>
                </a:solidFill>
                <a:latin typeface="Arial" panose="020B0604020202020204" pitchFamily="34" charset="0"/>
                <a:cs typeface="Arial" panose="020B0604020202020204" pitchFamily="34" charset="0"/>
              </a:rPr>
              <a:t>Plant Variety Protection</a:t>
            </a:r>
          </a:p>
          <a:p>
            <a:pPr marL="800100" lvl="1" indent="-342900" defTabSz="457200">
              <a:lnSpc>
                <a:spcPct val="100000"/>
              </a:lnSpc>
              <a:spcBef>
                <a:spcPts val="0"/>
              </a:spcBef>
              <a:buFont typeface="+mj-lt"/>
              <a:buAutoNum type="alphaLcPeriod"/>
            </a:pPr>
            <a:r>
              <a:rPr lang="en-CA" sz="1800" dirty="0">
                <a:solidFill>
                  <a:prstClr val="black"/>
                </a:solidFill>
                <a:latin typeface="Arial" panose="020B0604020202020204" pitchFamily="34" charset="0"/>
                <a:cs typeface="Arial" panose="020B0604020202020204" pitchFamily="34" charset="0"/>
              </a:rPr>
              <a:t>Geographical Indicators</a:t>
            </a:r>
          </a:p>
          <a:p>
            <a:pPr marL="800100" lvl="1" indent="-342900" defTabSz="457200">
              <a:lnSpc>
                <a:spcPct val="100000"/>
              </a:lnSpc>
              <a:spcBef>
                <a:spcPts val="0"/>
              </a:spcBef>
              <a:buFont typeface="+mj-lt"/>
              <a:buAutoNum type="alphaLcPeriod"/>
            </a:pPr>
            <a:r>
              <a:rPr lang="en-CA" sz="1800" b="1" dirty="0">
                <a:solidFill>
                  <a:srgbClr val="70AD47"/>
                </a:solidFill>
                <a:latin typeface="Arial" panose="020B0604020202020204" pitchFamily="34" charset="0"/>
                <a:cs typeface="Arial" panose="020B0604020202020204" pitchFamily="34" charset="0"/>
              </a:rPr>
              <a:t>Industrial Design Protection</a:t>
            </a:r>
          </a:p>
          <a:p>
            <a:pPr marL="800100" lvl="1" indent="-342900" defTabSz="457200">
              <a:lnSpc>
                <a:spcPct val="100000"/>
              </a:lnSpc>
              <a:spcBef>
                <a:spcPts val="0"/>
              </a:spcBef>
              <a:buFont typeface="+mj-lt"/>
              <a:buAutoNum type="alphaLcPeriod"/>
            </a:pPr>
            <a:r>
              <a:rPr lang="en-CA" sz="1800" dirty="0">
                <a:solidFill>
                  <a:prstClr val="black"/>
                </a:solidFill>
                <a:latin typeface="Arial" panose="020B0604020202020204" pitchFamily="34" charset="0"/>
                <a:cs typeface="Arial" panose="020B0604020202020204" pitchFamily="34" charset="0"/>
              </a:rPr>
              <a:t>Database Protection</a:t>
            </a:r>
          </a:p>
          <a:p>
            <a:pPr marL="0" indent="0">
              <a:buNone/>
            </a:pPr>
            <a:endParaRPr lang="en-CA" dirty="0"/>
          </a:p>
        </p:txBody>
      </p:sp>
      <p:sp>
        <p:nvSpPr>
          <p:cNvPr id="4" name="Content Placeholder 3"/>
          <p:cNvSpPr>
            <a:spLocks noGrp="1"/>
          </p:cNvSpPr>
          <p:nvPr>
            <p:ph sz="half" idx="13"/>
          </p:nvPr>
        </p:nvSpPr>
        <p:spPr/>
        <p:txBody>
          <a:bodyPr/>
          <a:lstStyle/>
          <a:p>
            <a:pPr marL="342900" lvl="0" indent="-342900" defTabSz="457200">
              <a:lnSpc>
                <a:spcPct val="100000"/>
              </a:lnSpc>
              <a:spcBef>
                <a:spcPts val="0"/>
              </a:spcBef>
              <a:spcAft>
                <a:spcPts val="600"/>
              </a:spcAft>
              <a:buFont typeface="+mj-lt"/>
              <a:buAutoNum type="arabicPeriod" startAt="2"/>
            </a:pPr>
            <a:r>
              <a:rPr lang="en-CA" sz="1800" dirty="0">
                <a:solidFill>
                  <a:prstClr val="black"/>
                </a:solidFill>
                <a:latin typeface="Arial" panose="020B0604020202020204" pitchFamily="34" charset="0"/>
                <a:cs typeface="Arial" panose="020B0604020202020204" pitchFamily="34" charset="0"/>
              </a:rPr>
              <a:t>Trademarks are different from </a:t>
            </a:r>
            <a:r>
              <a:rPr lang="en-CA" sz="1800" dirty="0" smtClean="0">
                <a:solidFill>
                  <a:prstClr val="black"/>
                </a:solidFill>
                <a:latin typeface="Arial" panose="020B0604020202020204" pitchFamily="34" charset="0"/>
                <a:cs typeface="Arial" panose="020B0604020202020204" pitchFamily="34" charset="0"/>
              </a:rPr>
              <a:t>patents </a:t>
            </a:r>
            <a:r>
              <a:rPr lang="en-CA" sz="1800" dirty="0">
                <a:solidFill>
                  <a:prstClr val="black"/>
                </a:solidFill>
                <a:latin typeface="Arial" panose="020B0604020202020204" pitchFamily="34" charset="0"/>
                <a:cs typeface="Arial" panose="020B0604020202020204" pitchFamily="34" charset="0"/>
              </a:rPr>
              <a:t>and copyrights because trademarks protect reputation, while patents and </a:t>
            </a:r>
            <a:r>
              <a:rPr lang="en-CA" sz="1800" dirty="0" smtClean="0">
                <a:solidFill>
                  <a:prstClr val="black"/>
                </a:solidFill>
                <a:latin typeface="Arial" panose="020B0604020202020204" pitchFamily="34" charset="0"/>
                <a:cs typeface="Arial" panose="020B0604020202020204" pitchFamily="34" charset="0"/>
              </a:rPr>
              <a:t>copyrights:</a:t>
            </a:r>
          </a:p>
          <a:p>
            <a:pPr marL="800100" lvl="1" indent="-342900" defTabSz="457200">
              <a:lnSpc>
                <a:spcPct val="100000"/>
              </a:lnSpc>
              <a:spcBef>
                <a:spcPts val="0"/>
              </a:spcBef>
              <a:buFont typeface="+mj-lt"/>
              <a:buAutoNum type="alphaLcPeriod"/>
            </a:pPr>
            <a:r>
              <a:rPr lang="en-CA" sz="1800" dirty="0" smtClean="0">
                <a:solidFill>
                  <a:prstClr val="black"/>
                </a:solidFill>
                <a:latin typeface="Arial" panose="020B0604020202020204" pitchFamily="34" charset="0"/>
                <a:cs typeface="Arial" panose="020B0604020202020204" pitchFamily="34" charset="0"/>
              </a:rPr>
              <a:t>Haven’t been heavily exploited by Amazon</a:t>
            </a:r>
          </a:p>
          <a:p>
            <a:pPr marL="800100" lvl="1" indent="-342900" defTabSz="457200">
              <a:lnSpc>
                <a:spcPct val="100000"/>
              </a:lnSpc>
              <a:spcBef>
                <a:spcPts val="0"/>
              </a:spcBef>
              <a:buFont typeface="+mj-lt"/>
              <a:buAutoNum type="alphaLcPeriod"/>
            </a:pPr>
            <a:r>
              <a:rPr lang="en-CA" sz="1800" b="1" dirty="0" smtClean="0">
                <a:solidFill>
                  <a:schemeClr val="accent6"/>
                </a:solidFill>
                <a:latin typeface="Arial" panose="020B0604020202020204" pitchFamily="34" charset="0"/>
                <a:cs typeface="Arial" panose="020B0604020202020204" pitchFamily="34" charset="0"/>
              </a:rPr>
              <a:t>Are</a:t>
            </a:r>
            <a:r>
              <a:rPr lang="en-CA" sz="1800" b="1" dirty="0" smtClean="0">
                <a:solidFill>
                  <a:srgbClr val="70AD47"/>
                </a:solidFill>
                <a:latin typeface="Arial" panose="020B0604020202020204" pitchFamily="34" charset="0"/>
                <a:cs typeface="Arial" panose="020B0604020202020204" pitchFamily="34" charset="0"/>
              </a:rPr>
              <a:t> an incentive for the distribution of works</a:t>
            </a:r>
          </a:p>
          <a:p>
            <a:pPr marL="800100" lvl="1" indent="-342900" defTabSz="457200">
              <a:lnSpc>
                <a:spcPct val="100000"/>
              </a:lnSpc>
              <a:spcBef>
                <a:spcPts val="0"/>
              </a:spcBef>
              <a:buFont typeface="+mj-lt"/>
              <a:buAutoNum type="alphaLcPeriod"/>
            </a:pPr>
            <a:r>
              <a:rPr lang="en-CA" sz="1800" dirty="0" smtClean="0">
                <a:solidFill>
                  <a:prstClr val="black"/>
                </a:solidFill>
                <a:latin typeface="Arial" panose="020B0604020202020204" pitchFamily="34" charset="0"/>
                <a:cs typeface="Arial" panose="020B0604020202020204" pitchFamily="34" charset="0"/>
              </a:rPr>
              <a:t>Are </a:t>
            </a:r>
            <a:r>
              <a:rPr lang="en-CA" sz="1800" dirty="0">
                <a:solidFill>
                  <a:prstClr val="black"/>
                </a:solidFill>
                <a:latin typeface="Arial" panose="020B0604020202020204" pitchFamily="34" charset="0"/>
                <a:cs typeface="Arial" panose="020B0604020202020204" pitchFamily="34" charset="0"/>
              </a:rPr>
              <a:t>the poor cousins of the IP </a:t>
            </a:r>
            <a:r>
              <a:rPr lang="en-CA" sz="1800" dirty="0" smtClean="0">
                <a:solidFill>
                  <a:prstClr val="black"/>
                </a:solidFill>
                <a:latin typeface="Arial" panose="020B0604020202020204" pitchFamily="34" charset="0"/>
                <a:cs typeface="Arial" panose="020B0604020202020204" pitchFamily="34" charset="0"/>
              </a:rPr>
              <a:t>family</a:t>
            </a:r>
          </a:p>
          <a:p>
            <a:pPr marL="800100" lvl="1" indent="-342900" defTabSz="457200">
              <a:lnSpc>
                <a:spcPct val="100000"/>
              </a:lnSpc>
              <a:spcBef>
                <a:spcPts val="0"/>
              </a:spcBef>
              <a:buFont typeface="+mj-lt"/>
              <a:buAutoNum type="alphaLcPeriod"/>
            </a:pPr>
            <a:r>
              <a:rPr lang="en-CA" sz="1800" dirty="0" smtClean="0">
                <a:solidFill>
                  <a:prstClr val="black"/>
                </a:solidFill>
                <a:latin typeface="Arial" panose="020B0604020202020204" pitchFamily="34" charset="0"/>
                <a:cs typeface="Arial" panose="020B0604020202020204" pitchFamily="34" charset="0"/>
              </a:rPr>
              <a:t>Only </a:t>
            </a:r>
            <a:r>
              <a:rPr lang="en-CA" sz="1800" dirty="0">
                <a:solidFill>
                  <a:prstClr val="black"/>
                </a:solidFill>
                <a:latin typeface="Arial" panose="020B0604020202020204" pitchFamily="34" charset="0"/>
                <a:cs typeface="Arial" panose="020B0604020202020204" pitchFamily="34" charset="0"/>
              </a:rPr>
              <a:t>protect the reputations of </a:t>
            </a:r>
            <a:r>
              <a:rPr lang="en-CA" sz="1800" dirty="0" smtClean="0">
                <a:solidFill>
                  <a:prstClr val="black"/>
                </a:solidFill>
                <a:latin typeface="Arial" panose="020B0604020202020204" pitchFamily="34" charset="0"/>
                <a:cs typeface="Arial" panose="020B0604020202020204" pitchFamily="34" charset="0"/>
              </a:rPr>
              <a:t>celebrities</a:t>
            </a:r>
            <a:endParaRPr lang="en-CA" sz="1800" dirty="0">
              <a:solidFill>
                <a:prstClr val="black"/>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B3B77D61-16C9-A042-A806-71E034B31CB5}"/>
              </a:ext>
            </a:extLst>
          </p:cNvPr>
          <p:cNvSpPr>
            <a:spLocks noGrp="1"/>
          </p:cNvSpPr>
          <p:nvPr>
            <p:ph type="title"/>
          </p:nvPr>
        </p:nvSpPr>
        <p:spPr>
          <a:xfrm>
            <a:off x="2671282" y="526318"/>
            <a:ext cx="8682518" cy="868633"/>
          </a:xfrm>
        </p:spPr>
        <p:txBody>
          <a:bodyPr/>
          <a:lstStyle/>
          <a:p>
            <a:r>
              <a:rPr lang="en-US" b="1" dirty="0" smtClean="0"/>
              <a:t>QUESTIONS</a:t>
            </a:r>
            <a:endParaRPr lang="en-US" b="1" dirty="0"/>
          </a:p>
        </p:txBody>
      </p:sp>
    </p:spTree>
    <p:extLst>
      <p:ext uri="{BB962C8B-B14F-4D97-AF65-F5344CB8AC3E}">
        <p14:creationId xmlns:p14="http://schemas.microsoft.com/office/powerpoint/2010/main" val="29164874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342900" lvl="0" indent="-342900" defTabSz="457200">
              <a:lnSpc>
                <a:spcPct val="100000"/>
              </a:lnSpc>
              <a:spcBef>
                <a:spcPts val="0"/>
              </a:spcBef>
              <a:spcAft>
                <a:spcPts val="600"/>
              </a:spcAft>
              <a:buFont typeface="+mj-lt"/>
              <a:buAutoNum type="arabicPeriod" startAt="3"/>
            </a:pPr>
            <a:r>
              <a:rPr lang="en-US" sz="1800" dirty="0">
                <a:solidFill>
                  <a:prstClr val="black"/>
                </a:solidFill>
                <a:latin typeface="Arial" panose="020B0604020202020204" pitchFamily="34" charset="0"/>
                <a:cs typeface="Arial" panose="020B0604020202020204" pitchFamily="34" charset="0"/>
              </a:rPr>
              <a:t>Section 64 of the </a:t>
            </a:r>
            <a:r>
              <a:rPr lang="en-US" sz="1800" i="1" dirty="0">
                <a:solidFill>
                  <a:prstClr val="black"/>
                </a:solidFill>
                <a:latin typeface="Arial" panose="020B0604020202020204" pitchFamily="34" charset="0"/>
                <a:cs typeface="Arial" panose="020B0604020202020204" pitchFamily="34" charset="0"/>
              </a:rPr>
              <a:t>Copyright Act</a:t>
            </a:r>
            <a:r>
              <a:rPr lang="en-US" sz="1800" dirty="0">
                <a:solidFill>
                  <a:prstClr val="black"/>
                </a:solidFill>
                <a:latin typeface="Arial" panose="020B0604020202020204" pitchFamily="34" charset="0"/>
                <a:cs typeface="Arial" panose="020B0604020202020204" pitchFamily="34" charset="0"/>
              </a:rPr>
              <a:t>, which describes the relationship between </a:t>
            </a:r>
            <a:r>
              <a:rPr lang="en-US" sz="1800" dirty="0" smtClean="0">
                <a:solidFill>
                  <a:prstClr val="black"/>
                </a:solidFill>
                <a:latin typeface="Arial" panose="020B0604020202020204" pitchFamily="34" charset="0"/>
                <a:cs typeface="Arial" panose="020B0604020202020204" pitchFamily="34" charset="0"/>
              </a:rPr>
              <a:t>copyright </a:t>
            </a:r>
            <a:r>
              <a:rPr lang="en-US" sz="1800" dirty="0">
                <a:solidFill>
                  <a:prstClr val="black"/>
                </a:solidFill>
                <a:latin typeface="Arial" panose="020B0604020202020204" pitchFamily="34" charset="0"/>
                <a:cs typeface="Arial" panose="020B0604020202020204" pitchFamily="34" charset="0"/>
              </a:rPr>
              <a:t>and industrial </a:t>
            </a:r>
            <a:r>
              <a:rPr lang="en-US" sz="1800" dirty="0" smtClean="0">
                <a:solidFill>
                  <a:prstClr val="black"/>
                </a:solidFill>
                <a:latin typeface="Arial" panose="020B0604020202020204" pitchFamily="34" charset="0"/>
                <a:cs typeface="Arial" panose="020B0604020202020204" pitchFamily="34" charset="0"/>
              </a:rPr>
              <a:t>design:</a:t>
            </a:r>
            <a:endParaRPr lang="en-US" sz="1800" dirty="0">
              <a:solidFill>
                <a:prstClr val="black"/>
              </a:solidFill>
              <a:latin typeface="Arial" panose="020B0604020202020204" pitchFamily="34" charset="0"/>
              <a:cs typeface="Arial" panose="020B0604020202020204" pitchFamily="34" charset="0"/>
            </a:endParaRPr>
          </a:p>
          <a:p>
            <a:pPr marL="800100" lvl="1" indent="-342900" defTabSz="457200">
              <a:lnSpc>
                <a:spcPct val="100000"/>
              </a:lnSpc>
              <a:spcBef>
                <a:spcPts val="0"/>
              </a:spcBef>
              <a:buFont typeface="+mj-lt"/>
              <a:buAutoNum type="alphaLcPeriod"/>
            </a:pPr>
            <a:r>
              <a:rPr lang="en-US" sz="1800" dirty="0" smtClean="0">
                <a:solidFill>
                  <a:prstClr val="black"/>
                </a:solidFill>
                <a:latin typeface="Arial" panose="020B0604020202020204" pitchFamily="34" charset="0"/>
                <a:cs typeface="Arial" panose="020B0604020202020204" pitchFamily="34" charset="0"/>
              </a:rPr>
              <a:t>Is clear</a:t>
            </a:r>
            <a:r>
              <a:rPr lang="en-US" sz="1800" dirty="0">
                <a:solidFill>
                  <a:prstClr val="black"/>
                </a:solidFill>
                <a:latin typeface="Arial" panose="020B0604020202020204" pitchFamily="34" charset="0"/>
                <a:cs typeface="Arial" panose="020B0604020202020204" pitchFamily="34" charset="0"/>
              </a:rPr>
              <a:t>, well written, concise and engaging</a:t>
            </a:r>
          </a:p>
          <a:p>
            <a:pPr marL="800100" lvl="1" indent="-342900" defTabSz="457200">
              <a:lnSpc>
                <a:spcPct val="100000"/>
              </a:lnSpc>
              <a:spcBef>
                <a:spcPts val="0"/>
              </a:spcBef>
              <a:buFont typeface="+mj-lt"/>
              <a:buAutoNum type="alphaLcPeriod"/>
            </a:pPr>
            <a:r>
              <a:rPr lang="en-US" sz="1800" dirty="0">
                <a:solidFill>
                  <a:prstClr val="black"/>
                </a:solidFill>
                <a:latin typeface="Arial" panose="020B0604020202020204" pitchFamily="34" charset="0"/>
                <a:cs typeface="Arial" panose="020B0604020202020204" pitchFamily="34" charset="0"/>
              </a:rPr>
              <a:t>Allows people to make up to 50,000 copies of an item without implicating industrial design protection concerns</a:t>
            </a:r>
          </a:p>
          <a:p>
            <a:pPr marL="800100" lvl="1" indent="-342900" defTabSz="457200">
              <a:lnSpc>
                <a:spcPct val="100000"/>
              </a:lnSpc>
              <a:spcBef>
                <a:spcPts val="0"/>
              </a:spcBef>
              <a:buFont typeface="+mj-lt"/>
              <a:buAutoNum type="alphaLcPeriod"/>
            </a:pPr>
            <a:r>
              <a:rPr lang="en-US" sz="1800" b="1" dirty="0">
                <a:solidFill>
                  <a:srgbClr val="70AD47"/>
                </a:solidFill>
                <a:latin typeface="Arial" panose="020B0604020202020204" pitchFamily="34" charset="0"/>
                <a:cs typeface="Arial" panose="020B0604020202020204" pitchFamily="34" charset="0"/>
              </a:rPr>
              <a:t>Allows people to make up to 50 copies of an item without implicating industrial design protection </a:t>
            </a:r>
            <a:r>
              <a:rPr lang="en-US" sz="1800" b="1" dirty="0" smtClean="0">
                <a:solidFill>
                  <a:srgbClr val="70AD47"/>
                </a:solidFill>
                <a:latin typeface="Arial" panose="020B0604020202020204" pitchFamily="34" charset="0"/>
                <a:cs typeface="Arial" panose="020B0604020202020204" pitchFamily="34" charset="0"/>
              </a:rPr>
              <a:t>concerns</a:t>
            </a:r>
            <a:endParaRPr lang="en-US" sz="1800" b="1" dirty="0">
              <a:solidFill>
                <a:srgbClr val="70AD47"/>
              </a:solidFill>
              <a:latin typeface="Arial" panose="020B0604020202020204" pitchFamily="34" charset="0"/>
              <a:cs typeface="Arial" panose="020B0604020202020204" pitchFamily="34" charset="0"/>
            </a:endParaRPr>
          </a:p>
        </p:txBody>
      </p:sp>
      <p:sp>
        <p:nvSpPr>
          <p:cNvPr id="4" name="Content Placeholder 3"/>
          <p:cNvSpPr>
            <a:spLocks noGrp="1"/>
          </p:cNvSpPr>
          <p:nvPr>
            <p:ph sz="half" idx="13"/>
          </p:nvPr>
        </p:nvSpPr>
        <p:spPr/>
        <p:txBody>
          <a:bodyPr/>
          <a:lstStyle/>
          <a:p>
            <a:pPr marL="342900" lvl="0" indent="-342900" defTabSz="457200">
              <a:lnSpc>
                <a:spcPct val="100000"/>
              </a:lnSpc>
              <a:spcBef>
                <a:spcPts val="0"/>
              </a:spcBef>
              <a:spcAft>
                <a:spcPts val="600"/>
              </a:spcAft>
              <a:buFont typeface="+mj-lt"/>
              <a:buAutoNum type="arabicPeriod" startAt="4"/>
            </a:pPr>
            <a:r>
              <a:rPr lang="en-US" sz="1800" dirty="0">
                <a:solidFill>
                  <a:prstClr val="black"/>
                </a:solidFill>
                <a:latin typeface="Arial" panose="020B0604020202020204" pitchFamily="34" charset="0"/>
                <a:cs typeface="Arial" panose="020B0604020202020204" pitchFamily="34" charset="0"/>
              </a:rPr>
              <a:t>Patent and copyright protections and concerns may overlap with regard to</a:t>
            </a:r>
            <a:r>
              <a:rPr lang="en-US" sz="1800" dirty="0" smtClean="0">
                <a:solidFill>
                  <a:prstClr val="black"/>
                </a:solidFill>
                <a:latin typeface="Arial" panose="020B0604020202020204" pitchFamily="34" charset="0"/>
                <a:cs typeface="Arial" panose="020B0604020202020204" pitchFamily="34" charset="0"/>
              </a:rPr>
              <a:t>:</a:t>
            </a:r>
            <a:endParaRPr lang="en-CA" sz="1800" dirty="0" smtClean="0">
              <a:solidFill>
                <a:prstClr val="black"/>
              </a:solidFill>
              <a:latin typeface="Arial" panose="020B0604020202020204" pitchFamily="34" charset="0"/>
              <a:cs typeface="Arial" panose="020B0604020202020204" pitchFamily="34" charset="0"/>
            </a:endParaRPr>
          </a:p>
          <a:p>
            <a:pPr marL="800100" lvl="1" indent="-342900" defTabSz="457200">
              <a:lnSpc>
                <a:spcPct val="100000"/>
              </a:lnSpc>
              <a:spcBef>
                <a:spcPts val="0"/>
              </a:spcBef>
              <a:buFont typeface="+mj-lt"/>
              <a:buAutoNum type="alphaLcPeriod"/>
            </a:pPr>
            <a:r>
              <a:rPr lang="en-US" sz="1800" b="1" dirty="0">
                <a:solidFill>
                  <a:srgbClr val="70AD47"/>
                </a:solidFill>
                <a:latin typeface="Arial" panose="020B0604020202020204" pitchFamily="34" charset="0"/>
                <a:cs typeface="Arial" panose="020B0604020202020204" pitchFamily="34" charset="0"/>
              </a:rPr>
              <a:t>Software, specifically business methods embodied in software processes</a:t>
            </a:r>
          </a:p>
          <a:p>
            <a:pPr marL="800100" lvl="1" indent="-342900" defTabSz="457200">
              <a:lnSpc>
                <a:spcPct val="100000"/>
              </a:lnSpc>
              <a:spcBef>
                <a:spcPts val="0"/>
              </a:spcBef>
              <a:buFont typeface="+mj-lt"/>
              <a:buAutoNum type="alphaLcPeriod"/>
            </a:pPr>
            <a:r>
              <a:rPr lang="en-US" sz="1800" dirty="0">
                <a:solidFill>
                  <a:prstClr val="black"/>
                </a:solidFill>
                <a:latin typeface="Arial" panose="020B0604020202020204" pitchFamily="34" charset="0"/>
                <a:cs typeface="Arial" panose="020B0604020202020204" pitchFamily="34" charset="0"/>
              </a:rPr>
              <a:t>Copying of genetic information</a:t>
            </a:r>
          </a:p>
          <a:p>
            <a:pPr marL="800100" lvl="1" indent="-342900" defTabSz="457200">
              <a:lnSpc>
                <a:spcPct val="100000"/>
              </a:lnSpc>
              <a:spcBef>
                <a:spcPts val="0"/>
              </a:spcBef>
              <a:buFont typeface="+mj-lt"/>
              <a:buAutoNum type="alphaLcPeriod"/>
            </a:pPr>
            <a:r>
              <a:rPr lang="en-US" sz="1800" dirty="0">
                <a:solidFill>
                  <a:prstClr val="black"/>
                </a:solidFill>
                <a:latin typeface="Arial" panose="020B0604020202020204" pitchFamily="34" charset="0"/>
                <a:cs typeface="Arial" panose="020B0604020202020204" pitchFamily="34" charset="0"/>
              </a:rPr>
              <a:t>Protecting dramatic works</a:t>
            </a:r>
          </a:p>
          <a:p>
            <a:pPr marL="800100" lvl="1" indent="-342900" defTabSz="457200">
              <a:lnSpc>
                <a:spcPct val="100000"/>
              </a:lnSpc>
              <a:spcBef>
                <a:spcPts val="0"/>
              </a:spcBef>
              <a:buFont typeface="+mj-lt"/>
              <a:buAutoNum type="alphaLcPeriod"/>
            </a:pPr>
            <a:r>
              <a:rPr lang="en-US" sz="1800" dirty="0">
                <a:solidFill>
                  <a:prstClr val="black"/>
                </a:solidFill>
                <a:latin typeface="Arial" panose="020B0604020202020204" pitchFamily="34" charset="0"/>
                <a:cs typeface="Arial" panose="020B0604020202020204" pitchFamily="34" charset="0"/>
              </a:rPr>
              <a:t>Leather </a:t>
            </a:r>
            <a:r>
              <a:rPr lang="en-US" sz="1800" dirty="0" smtClean="0">
                <a:solidFill>
                  <a:prstClr val="black"/>
                </a:solidFill>
                <a:latin typeface="Arial" panose="020B0604020202020204" pitchFamily="34" charset="0"/>
                <a:cs typeface="Arial" panose="020B0604020202020204" pitchFamily="34" charset="0"/>
              </a:rPr>
              <a:t>shoes</a:t>
            </a:r>
            <a:endParaRPr lang="en-US" sz="1800" dirty="0">
              <a:solidFill>
                <a:prstClr val="black"/>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B3B77D61-16C9-A042-A806-71E034B31CB5}"/>
              </a:ext>
            </a:extLst>
          </p:cNvPr>
          <p:cNvSpPr>
            <a:spLocks noGrp="1"/>
          </p:cNvSpPr>
          <p:nvPr>
            <p:ph type="title"/>
          </p:nvPr>
        </p:nvSpPr>
        <p:spPr>
          <a:xfrm>
            <a:off x="2671282" y="526318"/>
            <a:ext cx="8682518" cy="868633"/>
          </a:xfrm>
        </p:spPr>
        <p:txBody>
          <a:bodyPr/>
          <a:lstStyle/>
          <a:p>
            <a:r>
              <a:rPr lang="en-US" b="1" dirty="0" smtClean="0"/>
              <a:t>QUESTIONS</a:t>
            </a:r>
            <a:endParaRPr lang="en-US" b="1" dirty="0"/>
          </a:p>
        </p:txBody>
      </p:sp>
    </p:spTree>
    <p:extLst>
      <p:ext uri="{BB962C8B-B14F-4D97-AF65-F5344CB8AC3E}">
        <p14:creationId xmlns:p14="http://schemas.microsoft.com/office/powerpoint/2010/main" val="29278561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200" y="526318"/>
            <a:ext cx="9823938" cy="868633"/>
          </a:xfrm>
        </p:spPr>
        <p:txBody>
          <a:bodyPr/>
          <a:lstStyle/>
          <a:p>
            <a:r>
              <a:rPr lang="en-US" b="1" dirty="0">
                <a:latin typeface="Arial" panose="020B0604020202020204" pitchFamily="34" charset="0"/>
                <a:cs typeface="Arial" panose="020B0604020202020204" pitchFamily="34" charset="0"/>
              </a:rPr>
              <a:t>REFERENCES AND RESOURCES</a:t>
            </a:r>
          </a:p>
        </p:txBody>
      </p:sp>
      <p:sp>
        <p:nvSpPr>
          <p:cNvPr id="3" name="TextBox 2">
            <a:extLst>
              <a:ext uri="{FF2B5EF4-FFF2-40B4-BE49-F238E27FC236}">
                <a16:creationId xmlns:a16="http://schemas.microsoft.com/office/drawing/2014/main" id="{99AD2494-8800-4373-9840-50545EC11C51}"/>
              </a:ext>
            </a:extLst>
          </p:cNvPr>
          <p:cNvSpPr txBox="1"/>
          <p:nvPr/>
        </p:nvSpPr>
        <p:spPr>
          <a:xfrm>
            <a:off x="914400" y="1964267"/>
            <a:ext cx="10340788" cy="3139321"/>
          </a:xfrm>
          <a:prstGeom prst="rect">
            <a:avLst/>
          </a:prstGeom>
          <a:noFill/>
        </p:spPr>
        <p:txBody>
          <a:bodyPr wrap="square" rtlCol="0">
            <a:spAutoFit/>
          </a:bodyPr>
          <a:lstStyle/>
          <a:p>
            <a:endParaRPr lang="en-CA" dirty="0"/>
          </a:p>
          <a:p>
            <a:r>
              <a:rPr lang="en-CA" dirty="0">
                <a:latin typeface="Arial" panose="020B0604020202020204" pitchFamily="34" charset="0"/>
                <a:cs typeface="Arial" panose="020B0604020202020204" pitchFamily="34" charset="0"/>
              </a:rPr>
              <a:t>Gutierrez, E. </a:t>
            </a:r>
            <a:r>
              <a:rPr lang="en-CA" dirty="0" smtClean="0">
                <a:latin typeface="Arial" panose="020B0604020202020204" pitchFamily="34" charset="0"/>
                <a:cs typeface="Arial" panose="020B0604020202020204" pitchFamily="34" charset="0"/>
              </a:rPr>
              <a:t>(2005). Geographical </a:t>
            </a:r>
            <a:r>
              <a:rPr lang="en-CA" dirty="0">
                <a:latin typeface="Arial" panose="020B0604020202020204" pitchFamily="34" charset="0"/>
                <a:cs typeface="Arial" panose="020B0604020202020204" pitchFamily="34" charset="0"/>
              </a:rPr>
              <a:t>indicators: A unique </a:t>
            </a:r>
            <a:r>
              <a:rPr lang="en-CA" dirty="0" smtClean="0">
                <a:latin typeface="Arial" panose="020B0604020202020204" pitchFamily="34" charset="0"/>
                <a:cs typeface="Arial" panose="020B0604020202020204" pitchFamily="34" charset="0"/>
              </a:rPr>
              <a:t>European </a:t>
            </a:r>
            <a:r>
              <a:rPr lang="en-CA" dirty="0">
                <a:latin typeface="Arial" panose="020B0604020202020204" pitchFamily="34" charset="0"/>
                <a:cs typeface="Arial" panose="020B0604020202020204" pitchFamily="34" charset="0"/>
              </a:rPr>
              <a:t>perspective on </a:t>
            </a:r>
            <a:r>
              <a:rPr lang="en-CA" dirty="0" smtClean="0">
                <a:latin typeface="Arial" panose="020B0604020202020204" pitchFamily="34" charset="0"/>
                <a:cs typeface="Arial" panose="020B0604020202020204" pitchFamily="34" charset="0"/>
              </a:rPr>
              <a:t>	intellectual 	property.</a:t>
            </a:r>
            <a:r>
              <a:rPr lang="en-CA" dirty="0">
                <a:latin typeface="Arial" panose="020B0604020202020204" pitchFamily="34" charset="0"/>
                <a:cs typeface="Arial" panose="020B0604020202020204" pitchFamily="34" charset="0"/>
              </a:rPr>
              <a:t> </a:t>
            </a:r>
            <a:r>
              <a:rPr lang="en-CA" i="1" dirty="0">
                <a:latin typeface="Arial" panose="020B0604020202020204" pitchFamily="34" charset="0"/>
                <a:cs typeface="Arial" panose="020B0604020202020204" pitchFamily="34" charset="0"/>
              </a:rPr>
              <a:t>Hastings International and Comparative Law Review, 29</a:t>
            </a:r>
            <a:r>
              <a:rPr lang="en-CA" dirty="0">
                <a:latin typeface="Arial" panose="020B0604020202020204" pitchFamily="34" charset="0"/>
                <a:cs typeface="Arial" panose="020B0604020202020204" pitchFamily="34" charset="0"/>
              </a:rPr>
              <a:t>(1</a:t>
            </a:r>
            <a:r>
              <a:rPr lang="en-CA" dirty="0" smtClean="0">
                <a:latin typeface="Arial" panose="020B0604020202020204" pitchFamily="34" charset="0"/>
                <a:cs typeface="Arial" panose="020B0604020202020204" pitchFamily="34" charset="0"/>
              </a:rPr>
              <a:t>), </a:t>
            </a:r>
            <a:r>
              <a:rPr lang="en-CA" dirty="0">
                <a:latin typeface="Arial" panose="020B0604020202020204" pitchFamily="34" charset="0"/>
                <a:cs typeface="Arial" panose="020B0604020202020204" pitchFamily="34" charset="0"/>
              </a:rPr>
              <a:t>29-50.</a:t>
            </a:r>
          </a:p>
          <a:p>
            <a:endParaRPr lang="en-CA" dirty="0">
              <a:latin typeface="Arial" panose="020B0604020202020204" pitchFamily="34" charset="0"/>
              <a:cs typeface="Arial" panose="020B0604020202020204" pitchFamily="34" charset="0"/>
            </a:endParaRPr>
          </a:p>
          <a:p>
            <a:r>
              <a:rPr lang="en-CA" dirty="0" err="1">
                <a:latin typeface="Arial" panose="020B0604020202020204" pitchFamily="34" charset="0"/>
                <a:cs typeface="Arial" panose="020B0604020202020204" pitchFamily="34" charset="0"/>
              </a:rPr>
              <a:t>Trosow</a:t>
            </a:r>
            <a:r>
              <a:rPr lang="en-CA" dirty="0">
                <a:latin typeface="Arial" panose="020B0604020202020204" pitchFamily="34" charset="0"/>
                <a:cs typeface="Arial" panose="020B0604020202020204" pitchFamily="34" charset="0"/>
              </a:rPr>
              <a:t>, S. E. </a:t>
            </a:r>
            <a:r>
              <a:rPr lang="en-CA" dirty="0" smtClean="0">
                <a:latin typeface="Arial" panose="020B0604020202020204" pitchFamily="34" charset="0"/>
                <a:cs typeface="Arial" panose="020B0604020202020204" pitchFamily="34" charset="0"/>
              </a:rPr>
              <a:t>(2005). Sui </a:t>
            </a:r>
            <a:r>
              <a:rPr lang="en-CA" dirty="0">
                <a:latin typeface="Arial" panose="020B0604020202020204" pitchFamily="34" charset="0"/>
                <a:cs typeface="Arial" panose="020B0604020202020204" pitchFamily="34" charset="0"/>
              </a:rPr>
              <a:t>generis database legislation: A critical analysis</a:t>
            </a:r>
            <a:r>
              <a:rPr lang="en-CA" dirty="0" smtClean="0">
                <a:latin typeface="Arial" panose="020B0604020202020204" pitchFamily="34" charset="0"/>
                <a:cs typeface="Arial" panose="020B0604020202020204" pitchFamily="34" charset="0"/>
              </a:rPr>
              <a:t>.</a:t>
            </a:r>
            <a:r>
              <a:rPr lang="en-CA" dirty="0">
                <a:latin typeface="Arial" panose="020B0604020202020204" pitchFamily="34" charset="0"/>
                <a:cs typeface="Arial" panose="020B0604020202020204" pitchFamily="34" charset="0"/>
              </a:rPr>
              <a:t> </a:t>
            </a:r>
            <a:r>
              <a:rPr lang="en-CA" i="1" dirty="0">
                <a:latin typeface="Arial" panose="020B0604020202020204" pitchFamily="34" charset="0"/>
                <a:cs typeface="Arial" panose="020B0604020202020204" pitchFamily="34" charset="0"/>
              </a:rPr>
              <a:t>Yale Journal of Law and </a:t>
            </a:r>
            <a:r>
              <a:rPr lang="en-CA" i="1" dirty="0" smtClean="0">
                <a:latin typeface="Arial" panose="020B0604020202020204" pitchFamily="34" charset="0"/>
                <a:cs typeface="Arial" panose="020B0604020202020204" pitchFamily="34" charset="0"/>
              </a:rPr>
              <a:t>	Technology</a:t>
            </a:r>
            <a:r>
              <a:rPr lang="en-CA" i="1" dirty="0">
                <a:latin typeface="Arial" panose="020B0604020202020204" pitchFamily="34" charset="0"/>
                <a:cs typeface="Arial" panose="020B0604020202020204" pitchFamily="34" charset="0"/>
              </a:rPr>
              <a:t>, 7</a:t>
            </a:r>
            <a:r>
              <a:rPr lang="en-CA" dirty="0">
                <a:latin typeface="Arial" panose="020B0604020202020204" pitchFamily="34" charset="0"/>
                <a:cs typeface="Arial" panose="020B0604020202020204" pitchFamily="34" charset="0"/>
              </a:rPr>
              <a:t>(2</a:t>
            </a:r>
            <a:r>
              <a:rPr lang="en-CA" dirty="0" smtClean="0">
                <a:latin typeface="Arial" panose="020B0604020202020204" pitchFamily="34" charset="0"/>
                <a:cs typeface="Arial" panose="020B0604020202020204" pitchFamily="34" charset="0"/>
              </a:rPr>
              <a:t>), </a:t>
            </a:r>
            <a:r>
              <a:rPr lang="en-CA" dirty="0">
                <a:latin typeface="Arial" panose="020B0604020202020204" pitchFamily="34" charset="0"/>
                <a:cs typeface="Arial" panose="020B0604020202020204" pitchFamily="34" charset="0"/>
              </a:rPr>
              <a:t>534-642.</a:t>
            </a:r>
          </a:p>
          <a:p>
            <a:endParaRPr lang="en-CA" dirty="0">
              <a:latin typeface="Arial" panose="020B0604020202020204" pitchFamily="34" charset="0"/>
              <a:cs typeface="Arial" panose="020B0604020202020204" pitchFamily="34" charset="0"/>
            </a:endParaRPr>
          </a:p>
          <a:p>
            <a:r>
              <a:rPr lang="en-CA" dirty="0" err="1">
                <a:latin typeface="Arial" panose="020B0604020202020204" pitchFamily="34" charset="0"/>
                <a:cs typeface="Arial" panose="020B0604020202020204" pitchFamily="34" charset="0"/>
              </a:rPr>
              <a:t>Vaver</a:t>
            </a:r>
            <a:r>
              <a:rPr lang="en-CA" dirty="0">
                <a:latin typeface="Arial" panose="020B0604020202020204" pitchFamily="34" charset="0"/>
                <a:cs typeface="Arial" panose="020B0604020202020204" pitchFamily="34" charset="0"/>
              </a:rPr>
              <a:t>, D. </a:t>
            </a:r>
            <a:r>
              <a:rPr lang="en-CA" dirty="0" smtClean="0">
                <a:latin typeface="Arial" panose="020B0604020202020204" pitchFamily="34" charset="0"/>
                <a:cs typeface="Arial" panose="020B0604020202020204" pitchFamily="34" charset="0"/>
              </a:rPr>
              <a:t>(2011).</a:t>
            </a:r>
            <a:r>
              <a:rPr lang="en-CA" dirty="0">
                <a:latin typeface="Arial" panose="020B0604020202020204" pitchFamily="34" charset="0"/>
                <a:cs typeface="Arial" panose="020B0604020202020204" pitchFamily="34" charset="0"/>
              </a:rPr>
              <a:t> </a:t>
            </a:r>
            <a:r>
              <a:rPr lang="en-CA" i="1" dirty="0">
                <a:latin typeface="Arial" panose="020B0604020202020204" pitchFamily="34" charset="0"/>
                <a:cs typeface="Arial" panose="020B0604020202020204" pitchFamily="34" charset="0"/>
              </a:rPr>
              <a:t>Intellectual property law: Copyright, patents and </a:t>
            </a:r>
            <a:r>
              <a:rPr lang="en-CA" i="1" dirty="0" smtClean="0">
                <a:latin typeface="Arial" panose="020B0604020202020204" pitchFamily="34" charset="0"/>
                <a:cs typeface="Arial" panose="020B0604020202020204" pitchFamily="34" charset="0"/>
              </a:rPr>
              <a:t>trademarks</a:t>
            </a:r>
            <a:r>
              <a:rPr lang="en-CA" dirty="0" smtClean="0">
                <a:latin typeface="Arial" panose="020B0604020202020204" pitchFamily="34" charset="0"/>
                <a:cs typeface="Arial" panose="020B0604020202020204" pitchFamily="34" charset="0"/>
              </a:rPr>
              <a:t> (2nd ed.). Irwin </a:t>
            </a:r>
            <a:r>
              <a:rPr lang="en-CA" dirty="0">
                <a:latin typeface="Arial" panose="020B0604020202020204" pitchFamily="34" charset="0"/>
                <a:cs typeface="Arial" panose="020B0604020202020204" pitchFamily="34" charset="0"/>
              </a:rPr>
              <a:t>Law.</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Wells, M. G. </a:t>
            </a:r>
            <a:r>
              <a:rPr lang="en-CA" dirty="0" smtClean="0">
                <a:latin typeface="Arial" panose="020B0604020202020204" pitchFamily="34" charset="0"/>
                <a:cs typeface="Arial" panose="020B0604020202020204" pitchFamily="34" charset="0"/>
              </a:rPr>
              <a:t>(2001). Internet business method patent policy.</a:t>
            </a:r>
            <a:r>
              <a:rPr lang="en-CA" dirty="0">
                <a:latin typeface="Arial" panose="020B0604020202020204" pitchFamily="34" charset="0"/>
                <a:cs typeface="Arial" panose="020B0604020202020204" pitchFamily="34" charset="0"/>
              </a:rPr>
              <a:t> </a:t>
            </a:r>
            <a:r>
              <a:rPr lang="en-CA" i="1" dirty="0">
                <a:latin typeface="Arial" panose="020B0604020202020204" pitchFamily="34" charset="0"/>
                <a:cs typeface="Arial" panose="020B0604020202020204" pitchFamily="34" charset="0"/>
              </a:rPr>
              <a:t>Virginia Law Review, 87</a:t>
            </a:r>
            <a:r>
              <a:rPr lang="en-CA" dirty="0">
                <a:latin typeface="Arial" panose="020B0604020202020204" pitchFamily="34" charset="0"/>
                <a:cs typeface="Arial" panose="020B0604020202020204" pitchFamily="34" charset="0"/>
              </a:rPr>
              <a:t>(4</a:t>
            </a:r>
            <a:r>
              <a:rPr lang="en-CA" dirty="0" smtClean="0">
                <a:latin typeface="Arial" panose="020B0604020202020204" pitchFamily="34" charset="0"/>
                <a:cs typeface="Arial" panose="020B0604020202020204" pitchFamily="34" charset="0"/>
              </a:rPr>
              <a:t>), </a:t>
            </a:r>
            <a:r>
              <a:rPr lang="en-CA" dirty="0">
                <a:latin typeface="Arial" panose="020B0604020202020204" pitchFamily="34" charset="0"/>
                <a:cs typeface="Arial" panose="020B0604020202020204" pitchFamily="34" charset="0"/>
              </a:rPr>
              <a:t>729-780</a:t>
            </a:r>
            <a:r>
              <a:rPr lang="en-CA" dirty="0"/>
              <a:t>.</a:t>
            </a:r>
          </a:p>
          <a:p>
            <a:endParaRPr lang="en-CA" dirty="0"/>
          </a:p>
        </p:txBody>
      </p:sp>
    </p:spTree>
    <p:extLst>
      <p:ext uri="{BB962C8B-B14F-4D97-AF65-F5344CB8AC3E}">
        <p14:creationId xmlns:p14="http://schemas.microsoft.com/office/powerpoint/2010/main" val="2722149342"/>
      </p:ext>
    </p:extLst>
  </p:cSld>
  <p:clrMapOvr>
    <a:masterClrMapping/>
  </p:clrMapOvr>
  <mc:AlternateContent xmlns:mc="http://schemas.openxmlformats.org/markup-compatibility/2006" xmlns:p14="http://schemas.microsoft.com/office/powerpoint/2010/main">
    <mc:Choice Requires="p14">
      <p:transition spd="slow" p14:dur="2000" advTm="6441"/>
    </mc:Choice>
    <mc:Fallback xmlns="">
      <p:transition spd="slow" advTm="6441"/>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703274" y="1706807"/>
            <a:ext cx="11076349" cy="4250430"/>
          </a:xfrm>
        </p:spPr>
        <p:txBody>
          <a:bodyPr/>
          <a:lstStyle/>
          <a:p>
            <a:r>
              <a:rPr lang="en-US" sz="1800" dirty="0">
                <a:solidFill>
                  <a:schemeClr val="tx1"/>
                </a:solidFill>
              </a:rPr>
              <a:t>Image Credits (in order of appearance</a:t>
            </a:r>
            <a:r>
              <a:rPr lang="en-US" sz="1800" dirty="0" smtClean="0">
                <a:solidFill>
                  <a:schemeClr val="tx1"/>
                </a:solidFill>
              </a:rPr>
              <a:t>)</a:t>
            </a:r>
          </a:p>
          <a:p>
            <a:r>
              <a:rPr lang="en-US" sz="1800" dirty="0">
                <a:solidFill>
                  <a:schemeClr val="tx1"/>
                </a:solidFill>
              </a:rPr>
              <a:t>Viral </a:t>
            </a:r>
            <a:r>
              <a:rPr lang="en-US" sz="1800" dirty="0" err="1">
                <a:solidFill>
                  <a:schemeClr val="tx1"/>
                </a:solidFill>
              </a:rPr>
              <a:t>faisfalovers</a:t>
            </a:r>
            <a:r>
              <a:rPr lang="en-US" sz="1800" dirty="0">
                <a:solidFill>
                  <a:schemeClr val="tx1"/>
                </a:solidFill>
              </a:rPr>
              <a:t>. (</a:t>
            </a:r>
            <a:r>
              <a:rPr lang="en-US" sz="1800" dirty="0" err="1">
                <a:solidFill>
                  <a:schemeClr val="tx1"/>
                </a:solidFill>
              </a:rPr>
              <a:t>n.d.</a:t>
            </a:r>
            <a:r>
              <a:rPr lang="en-US" sz="1800" dirty="0">
                <a:solidFill>
                  <a:schemeClr val="tx1"/>
                </a:solidFill>
              </a:rPr>
              <a:t>). chemical. </a:t>
            </a:r>
            <a:r>
              <a:rPr lang="en-US" sz="1800" i="1" dirty="0">
                <a:solidFill>
                  <a:schemeClr val="tx1"/>
                </a:solidFill>
              </a:rPr>
              <a:t>The Noun Project</a:t>
            </a:r>
            <a:r>
              <a:rPr lang="en-US" sz="1800" dirty="0">
                <a:solidFill>
                  <a:schemeClr val="tx1"/>
                </a:solidFill>
              </a:rPr>
              <a:t>. CC </a:t>
            </a:r>
            <a:r>
              <a:rPr lang="en-US" sz="1800" dirty="0" smtClean="0">
                <a:solidFill>
                  <a:schemeClr val="tx1"/>
                </a:solidFill>
              </a:rPr>
              <a:t>BY. </a:t>
            </a:r>
            <a:r>
              <a:rPr lang="en-US" sz="1800" dirty="0">
                <a:solidFill>
                  <a:schemeClr val="tx1"/>
                </a:solidFill>
                <a:hlinkClick r:id="rId3"/>
              </a:rPr>
              <a:t>https://thenounproject.com/icon/1862149/ </a:t>
            </a:r>
            <a:endParaRPr lang="en-US" sz="1800" dirty="0">
              <a:solidFill>
                <a:schemeClr val="tx1"/>
              </a:solidFill>
            </a:endParaRPr>
          </a:p>
          <a:p>
            <a:r>
              <a:rPr lang="en-US" sz="1800" dirty="0" err="1">
                <a:solidFill>
                  <a:schemeClr val="tx1"/>
                </a:solidFill>
              </a:rPr>
              <a:t>Atif</a:t>
            </a:r>
            <a:r>
              <a:rPr lang="en-US" sz="1800" dirty="0">
                <a:solidFill>
                  <a:schemeClr val="tx1"/>
                </a:solidFill>
              </a:rPr>
              <a:t> Arshad. (</a:t>
            </a:r>
            <a:r>
              <a:rPr lang="en-US" sz="1800" dirty="0" err="1">
                <a:solidFill>
                  <a:schemeClr val="tx1"/>
                </a:solidFill>
              </a:rPr>
              <a:t>n.d</a:t>
            </a:r>
            <a:r>
              <a:rPr lang="en-US" sz="1800" dirty="0">
                <a:solidFill>
                  <a:schemeClr val="tx1"/>
                </a:solidFill>
              </a:rPr>
              <a:t>). </a:t>
            </a:r>
            <a:r>
              <a:rPr lang="en-US" sz="1800" dirty="0" smtClean="0">
                <a:solidFill>
                  <a:schemeClr val="tx1"/>
                </a:solidFill>
              </a:rPr>
              <a:t>Gramophone</a:t>
            </a:r>
            <a:r>
              <a:rPr lang="en-US" sz="1800" dirty="0">
                <a:solidFill>
                  <a:schemeClr val="tx1"/>
                </a:solidFill>
              </a:rPr>
              <a:t>. </a:t>
            </a:r>
            <a:r>
              <a:rPr lang="en-US" sz="1800" i="1" dirty="0">
                <a:solidFill>
                  <a:schemeClr val="tx1"/>
                </a:solidFill>
              </a:rPr>
              <a:t>The Noun Project</a:t>
            </a:r>
            <a:r>
              <a:rPr lang="en-US" sz="1800" dirty="0">
                <a:solidFill>
                  <a:schemeClr val="tx1"/>
                </a:solidFill>
              </a:rPr>
              <a:t>. CC </a:t>
            </a:r>
            <a:r>
              <a:rPr lang="en-US" sz="1800" dirty="0" smtClean="0">
                <a:solidFill>
                  <a:schemeClr val="tx1"/>
                </a:solidFill>
              </a:rPr>
              <a:t>BY. </a:t>
            </a:r>
            <a:r>
              <a:rPr lang="en-US" sz="1800" dirty="0">
                <a:solidFill>
                  <a:schemeClr val="tx1"/>
                </a:solidFill>
                <a:hlinkClick r:id="rId4"/>
              </a:rPr>
              <a:t>https://thenounproject.com/icon/1306170/</a:t>
            </a:r>
            <a:endParaRPr lang="en-US" sz="1800" dirty="0">
              <a:solidFill>
                <a:schemeClr val="tx1"/>
              </a:solidFill>
            </a:endParaRPr>
          </a:p>
          <a:p>
            <a:r>
              <a:rPr lang="en-US" sz="1800" dirty="0" err="1">
                <a:solidFill>
                  <a:schemeClr val="tx1"/>
                </a:solidFill>
              </a:rPr>
              <a:t>Stonehub</a:t>
            </a:r>
            <a:r>
              <a:rPr lang="en-US" sz="1800" dirty="0">
                <a:solidFill>
                  <a:schemeClr val="tx1"/>
                </a:solidFill>
              </a:rPr>
              <a:t>. (</a:t>
            </a:r>
            <a:r>
              <a:rPr lang="en-US" sz="1800" dirty="0" err="1">
                <a:solidFill>
                  <a:schemeClr val="tx1"/>
                </a:solidFill>
              </a:rPr>
              <a:t>n.d</a:t>
            </a:r>
            <a:r>
              <a:rPr lang="en-US" sz="1800" dirty="0" err="1" smtClean="0">
                <a:solidFill>
                  <a:schemeClr val="tx1"/>
                </a:solidFill>
              </a:rPr>
              <a:t>.</a:t>
            </a:r>
            <a:r>
              <a:rPr lang="en-US" sz="1800" dirty="0" smtClean="0">
                <a:solidFill>
                  <a:schemeClr val="tx1"/>
                </a:solidFill>
              </a:rPr>
              <a:t>). </a:t>
            </a:r>
            <a:r>
              <a:rPr lang="en-US" sz="1800" dirty="0">
                <a:solidFill>
                  <a:schemeClr val="tx1"/>
                </a:solidFill>
              </a:rPr>
              <a:t>Record. </a:t>
            </a:r>
            <a:r>
              <a:rPr lang="en-US" sz="1800" i="1" dirty="0">
                <a:solidFill>
                  <a:schemeClr val="tx1"/>
                </a:solidFill>
              </a:rPr>
              <a:t>The Noun Project</a:t>
            </a:r>
            <a:r>
              <a:rPr lang="en-US" sz="1800" dirty="0">
                <a:solidFill>
                  <a:schemeClr val="tx1"/>
                </a:solidFill>
              </a:rPr>
              <a:t>. CC </a:t>
            </a:r>
            <a:r>
              <a:rPr lang="en-US" sz="1800" dirty="0" smtClean="0">
                <a:solidFill>
                  <a:schemeClr val="tx1"/>
                </a:solidFill>
              </a:rPr>
              <a:t>BY. </a:t>
            </a:r>
            <a:r>
              <a:rPr lang="en-US" sz="1800" dirty="0">
                <a:solidFill>
                  <a:schemeClr val="tx1"/>
                </a:solidFill>
                <a:hlinkClick r:id="rId5"/>
              </a:rPr>
              <a:t>https://thenounproject.com/icon/1113096/</a:t>
            </a:r>
            <a:endParaRPr lang="en-US" sz="1800" dirty="0">
              <a:solidFill>
                <a:schemeClr val="tx1"/>
              </a:solidFill>
            </a:endParaRPr>
          </a:p>
          <a:p>
            <a:r>
              <a:rPr lang="en-US" sz="1800" dirty="0">
                <a:solidFill>
                  <a:schemeClr val="tx1"/>
                </a:solidFill>
              </a:rPr>
              <a:t>Andrea Mazzini. (</a:t>
            </a:r>
            <a:r>
              <a:rPr lang="en-US" sz="1800" dirty="0" err="1">
                <a:solidFill>
                  <a:schemeClr val="tx1"/>
                </a:solidFill>
              </a:rPr>
              <a:t>n.d</a:t>
            </a:r>
            <a:r>
              <a:rPr lang="en-US" sz="1800" dirty="0" err="1" smtClean="0">
                <a:solidFill>
                  <a:schemeClr val="tx1"/>
                </a:solidFill>
              </a:rPr>
              <a:t>.</a:t>
            </a:r>
            <a:r>
              <a:rPr lang="en-US" sz="1800" dirty="0" smtClean="0">
                <a:solidFill>
                  <a:schemeClr val="tx1"/>
                </a:solidFill>
              </a:rPr>
              <a:t>). </a:t>
            </a:r>
            <a:r>
              <a:rPr lang="en-US" sz="1800" dirty="0">
                <a:solidFill>
                  <a:schemeClr val="tx1"/>
                </a:solidFill>
              </a:rPr>
              <a:t>Floppy Disk. </a:t>
            </a:r>
            <a:r>
              <a:rPr lang="en-US" sz="1800" i="1" dirty="0">
                <a:solidFill>
                  <a:schemeClr val="tx1"/>
                </a:solidFill>
              </a:rPr>
              <a:t>The Noun Project</a:t>
            </a:r>
            <a:r>
              <a:rPr lang="en-US" sz="1800" dirty="0">
                <a:solidFill>
                  <a:schemeClr val="tx1"/>
                </a:solidFill>
              </a:rPr>
              <a:t>. CC </a:t>
            </a:r>
            <a:r>
              <a:rPr lang="en-US" sz="1800" dirty="0" smtClean="0">
                <a:solidFill>
                  <a:schemeClr val="tx1"/>
                </a:solidFill>
              </a:rPr>
              <a:t>BY. </a:t>
            </a:r>
            <a:r>
              <a:rPr lang="en-US" sz="1800" dirty="0" smtClean="0">
                <a:solidFill>
                  <a:schemeClr val="tx1"/>
                </a:solidFill>
                <a:hlinkClick r:id="rId6"/>
              </a:rPr>
              <a:t>https</a:t>
            </a:r>
            <a:r>
              <a:rPr lang="en-US" sz="1800" dirty="0">
                <a:solidFill>
                  <a:schemeClr val="tx1"/>
                </a:solidFill>
                <a:hlinkClick r:id="rId6"/>
              </a:rPr>
              <a:t>://thenounproject.com/icon/209186/</a:t>
            </a:r>
            <a:endParaRPr lang="en-US" sz="1800" dirty="0">
              <a:solidFill>
                <a:schemeClr val="tx1"/>
              </a:solidFill>
            </a:endParaRPr>
          </a:p>
          <a:p>
            <a:r>
              <a:rPr lang="en-US" sz="1800" dirty="0" err="1">
                <a:solidFill>
                  <a:schemeClr val="tx1"/>
                </a:solidFill>
              </a:rPr>
              <a:t>chris</a:t>
            </a:r>
            <a:r>
              <a:rPr lang="en-US" sz="1800" dirty="0">
                <a:solidFill>
                  <a:schemeClr val="tx1"/>
                </a:solidFill>
              </a:rPr>
              <a:t> </a:t>
            </a:r>
            <a:r>
              <a:rPr lang="en-US" sz="1800" dirty="0" err="1" smtClean="0">
                <a:solidFill>
                  <a:schemeClr val="tx1"/>
                </a:solidFill>
              </a:rPr>
              <a:t>dawson</a:t>
            </a:r>
            <a:r>
              <a:rPr lang="en-US" sz="1800" dirty="0" smtClean="0">
                <a:solidFill>
                  <a:schemeClr val="tx1"/>
                </a:solidFill>
              </a:rPr>
              <a:t>. </a:t>
            </a:r>
            <a:r>
              <a:rPr lang="en-US" sz="1800" dirty="0">
                <a:solidFill>
                  <a:schemeClr val="tx1"/>
                </a:solidFill>
              </a:rPr>
              <a:t>(</a:t>
            </a:r>
            <a:r>
              <a:rPr lang="en-US" sz="1800" dirty="0" err="1">
                <a:solidFill>
                  <a:schemeClr val="tx1"/>
                </a:solidFill>
              </a:rPr>
              <a:t>n.d</a:t>
            </a:r>
            <a:r>
              <a:rPr lang="en-US" sz="1800" dirty="0" err="1" smtClean="0">
                <a:solidFill>
                  <a:schemeClr val="tx1"/>
                </a:solidFill>
              </a:rPr>
              <a:t>.</a:t>
            </a:r>
            <a:r>
              <a:rPr lang="en-US" sz="1800" dirty="0" smtClean="0">
                <a:solidFill>
                  <a:schemeClr val="tx1"/>
                </a:solidFill>
              </a:rPr>
              <a:t>). </a:t>
            </a:r>
            <a:r>
              <a:rPr lang="en-US" sz="1800" dirty="0">
                <a:solidFill>
                  <a:schemeClr val="tx1"/>
                </a:solidFill>
              </a:rPr>
              <a:t>Mousetrap. </a:t>
            </a:r>
            <a:r>
              <a:rPr lang="en-US" sz="1800" i="1" dirty="0">
                <a:solidFill>
                  <a:schemeClr val="tx1"/>
                </a:solidFill>
              </a:rPr>
              <a:t>The Noun Project</a:t>
            </a:r>
            <a:r>
              <a:rPr lang="en-US" sz="1800" dirty="0">
                <a:solidFill>
                  <a:schemeClr val="tx1"/>
                </a:solidFill>
              </a:rPr>
              <a:t>. CC </a:t>
            </a:r>
            <a:r>
              <a:rPr lang="en-US" sz="1800" dirty="0" smtClean="0">
                <a:solidFill>
                  <a:schemeClr val="tx1"/>
                </a:solidFill>
              </a:rPr>
              <a:t>BY. </a:t>
            </a:r>
            <a:r>
              <a:rPr lang="en-US" sz="1800" dirty="0" smtClean="0">
                <a:solidFill>
                  <a:schemeClr val="tx1"/>
                </a:solidFill>
                <a:hlinkClick r:id="rId7"/>
              </a:rPr>
              <a:t>https</a:t>
            </a:r>
            <a:r>
              <a:rPr lang="en-US" sz="1800" dirty="0">
                <a:solidFill>
                  <a:schemeClr val="tx1"/>
                </a:solidFill>
                <a:hlinkClick r:id="rId7"/>
              </a:rPr>
              <a:t>://thenounproject.com/icon/153422/</a:t>
            </a:r>
            <a:r>
              <a:rPr lang="en-US" sz="1800" dirty="0">
                <a:solidFill>
                  <a:schemeClr val="tx1"/>
                </a:solidFill>
              </a:rPr>
              <a:t> </a:t>
            </a:r>
          </a:p>
          <a:p>
            <a:r>
              <a:rPr lang="en-US" sz="1800" dirty="0">
                <a:solidFill>
                  <a:schemeClr val="tx1"/>
                </a:solidFill>
              </a:rPr>
              <a:t>Stewart Lamb </a:t>
            </a:r>
            <a:r>
              <a:rPr lang="en-US" sz="1800" dirty="0" err="1">
                <a:solidFill>
                  <a:schemeClr val="tx1"/>
                </a:solidFill>
              </a:rPr>
              <a:t>Cromar</a:t>
            </a:r>
            <a:r>
              <a:rPr lang="en-US" sz="1800" dirty="0">
                <a:solidFill>
                  <a:schemeClr val="tx1"/>
                </a:solidFill>
              </a:rPr>
              <a:t>. (</a:t>
            </a:r>
            <a:r>
              <a:rPr lang="en-US" sz="1800" dirty="0" err="1">
                <a:solidFill>
                  <a:schemeClr val="tx1"/>
                </a:solidFill>
              </a:rPr>
              <a:t>n.d</a:t>
            </a:r>
            <a:r>
              <a:rPr lang="en-US" sz="1800" dirty="0">
                <a:solidFill>
                  <a:schemeClr val="tx1"/>
                </a:solidFill>
              </a:rPr>
              <a:t>). Rat. </a:t>
            </a:r>
            <a:r>
              <a:rPr lang="en-US" sz="1800" i="1" dirty="0">
                <a:solidFill>
                  <a:schemeClr val="tx1"/>
                </a:solidFill>
              </a:rPr>
              <a:t>The Noun Project</a:t>
            </a:r>
            <a:r>
              <a:rPr lang="en-US" sz="1800" dirty="0">
                <a:solidFill>
                  <a:schemeClr val="tx1"/>
                </a:solidFill>
              </a:rPr>
              <a:t>. CC BY. </a:t>
            </a:r>
            <a:r>
              <a:rPr lang="en-US" sz="1800" dirty="0">
                <a:solidFill>
                  <a:schemeClr val="tx1"/>
                </a:solidFill>
                <a:hlinkClick r:id="rId8"/>
              </a:rPr>
              <a:t>https://thenounproject.com/icon/104731</a:t>
            </a:r>
            <a:endParaRPr lang="en-US" sz="1800" dirty="0">
              <a:solidFill>
                <a:schemeClr val="tx1"/>
              </a:solidFill>
            </a:endParaRPr>
          </a:p>
          <a:p>
            <a:r>
              <a:rPr lang="en-US" sz="1800" dirty="0" err="1">
                <a:solidFill>
                  <a:schemeClr val="tx1"/>
                </a:solidFill>
              </a:rPr>
              <a:t>Enshia</a:t>
            </a:r>
            <a:r>
              <a:rPr lang="en-US" sz="1800" dirty="0">
                <a:solidFill>
                  <a:schemeClr val="tx1"/>
                </a:solidFill>
              </a:rPr>
              <a:t>. (</a:t>
            </a:r>
            <a:r>
              <a:rPr lang="en-US" sz="1800" dirty="0" err="1">
                <a:solidFill>
                  <a:schemeClr val="tx1"/>
                </a:solidFill>
              </a:rPr>
              <a:t>n.d.</a:t>
            </a:r>
            <a:r>
              <a:rPr lang="en-US" sz="1800" dirty="0">
                <a:solidFill>
                  <a:schemeClr val="tx1"/>
                </a:solidFill>
              </a:rPr>
              <a:t>). Book. </a:t>
            </a:r>
            <a:r>
              <a:rPr lang="en-US" sz="1800" i="1" dirty="0">
                <a:solidFill>
                  <a:schemeClr val="tx1"/>
                </a:solidFill>
              </a:rPr>
              <a:t>The Noun Project</a:t>
            </a:r>
            <a:r>
              <a:rPr lang="en-US" sz="1800" dirty="0">
                <a:solidFill>
                  <a:schemeClr val="tx1"/>
                </a:solidFill>
              </a:rPr>
              <a:t>. CC </a:t>
            </a:r>
            <a:r>
              <a:rPr lang="en-US" sz="1800" dirty="0" smtClean="0">
                <a:solidFill>
                  <a:schemeClr val="tx1"/>
                </a:solidFill>
              </a:rPr>
              <a:t>BY. </a:t>
            </a:r>
            <a:r>
              <a:rPr lang="en-US" sz="1800" dirty="0">
                <a:solidFill>
                  <a:schemeClr val="tx1"/>
                </a:solidFill>
                <a:hlinkClick r:id="rId9"/>
              </a:rPr>
              <a:t>https://thenounproject.com/icon/1787402/ </a:t>
            </a:r>
            <a:endParaRPr lang="en-US" sz="1800" dirty="0">
              <a:solidFill>
                <a:schemeClr val="tx1"/>
              </a:solidFill>
            </a:endParaRPr>
          </a:p>
          <a:p>
            <a:r>
              <a:rPr lang="en-US" sz="1800" dirty="0">
                <a:solidFill>
                  <a:schemeClr val="tx1"/>
                </a:solidFill>
              </a:rPr>
              <a:t>Viktor </a:t>
            </a:r>
            <a:r>
              <a:rPr lang="en-US" sz="1800" dirty="0" err="1">
                <a:solidFill>
                  <a:schemeClr val="tx1"/>
                </a:solidFill>
              </a:rPr>
              <a:t>Ostrovsky</a:t>
            </a:r>
            <a:r>
              <a:rPr lang="en-US" sz="1800" dirty="0">
                <a:solidFill>
                  <a:schemeClr val="tx1"/>
                </a:solidFill>
              </a:rPr>
              <a:t>. (</a:t>
            </a:r>
            <a:r>
              <a:rPr lang="en-US" sz="1800" dirty="0" err="1">
                <a:solidFill>
                  <a:schemeClr val="tx1"/>
                </a:solidFill>
              </a:rPr>
              <a:t>n.d.</a:t>
            </a:r>
            <a:r>
              <a:rPr lang="en-US" sz="1800" dirty="0">
                <a:solidFill>
                  <a:schemeClr val="tx1"/>
                </a:solidFill>
              </a:rPr>
              <a:t>). Tap. </a:t>
            </a:r>
            <a:r>
              <a:rPr lang="en-US" sz="1800" i="1" dirty="0">
                <a:solidFill>
                  <a:schemeClr val="tx1"/>
                </a:solidFill>
              </a:rPr>
              <a:t>The Noun Project</a:t>
            </a:r>
            <a:r>
              <a:rPr lang="en-US" sz="1800" dirty="0">
                <a:solidFill>
                  <a:schemeClr val="tx1"/>
                </a:solidFill>
              </a:rPr>
              <a:t>. CC </a:t>
            </a:r>
            <a:r>
              <a:rPr lang="en-US" sz="1800" dirty="0" smtClean="0">
                <a:solidFill>
                  <a:schemeClr val="tx1"/>
                </a:solidFill>
              </a:rPr>
              <a:t>BY. </a:t>
            </a:r>
            <a:r>
              <a:rPr lang="en-US" sz="1800" dirty="0">
                <a:solidFill>
                  <a:schemeClr val="tx1"/>
                </a:solidFill>
                <a:hlinkClick r:id="rId10"/>
              </a:rPr>
              <a:t>https://thenounproject.com/icon/1094252/</a:t>
            </a:r>
            <a:endParaRPr lang="en-US" sz="1800" dirty="0">
              <a:solidFill>
                <a:schemeClr val="tx1"/>
              </a:solidFill>
            </a:endParaRPr>
          </a:p>
          <a:p>
            <a:r>
              <a:rPr lang="en-US" sz="1800" dirty="0">
                <a:solidFill>
                  <a:schemeClr val="tx1"/>
                </a:solidFill>
              </a:rPr>
              <a:t>Blair Adams. (</a:t>
            </a:r>
            <a:r>
              <a:rPr lang="en-US" sz="1800" dirty="0" err="1">
                <a:solidFill>
                  <a:schemeClr val="tx1"/>
                </a:solidFill>
              </a:rPr>
              <a:t>n.d</a:t>
            </a:r>
            <a:r>
              <a:rPr lang="en-US" sz="1800" dirty="0" err="1" smtClean="0">
                <a:solidFill>
                  <a:schemeClr val="tx1"/>
                </a:solidFill>
              </a:rPr>
              <a:t>.</a:t>
            </a:r>
            <a:r>
              <a:rPr lang="en-US" sz="1800" dirty="0" smtClean="0">
                <a:solidFill>
                  <a:schemeClr val="tx1"/>
                </a:solidFill>
              </a:rPr>
              <a:t>). </a:t>
            </a:r>
            <a:r>
              <a:rPr lang="en-US" sz="1800" dirty="0">
                <a:solidFill>
                  <a:schemeClr val="tx1"/>
                </a:solidFill>
              </a:rPr>
              <a:t>debit </a:t>
            </a:r>
            <a:r>
              <a:rPr lang="en-US" sz="1800" dirty="0" smtClean="0">
                <a:solidFill>
                  <a:schemeClr val="tx1"/>
                </a:solidFill>
              </a:rPr>
              <a:t>card. </a:t>
            </a:r>
            <a:r>
              <a:rPr lang="en-US" sz="1800" i="1" dirty="0" smtClean="0">
                <a:solidFill>
                  <a:schemeClr val="tx1"/>
                </a:solidFill>
              </a:rPr>
              <a:t>The </a:t>
            </a:r>
            <a:r>
              <a:rPr lang="en-US" sz="1800" i="1" dirty="0">
                <a:solidFill>
                  <a:schemeClr val="tx1"/>
                </a:solidFill>
              </a:rPr>
              <a:t>Noun Project</a:t>
            </a:r>
            <a:r>
              <a:rPr lang="en-US" sz="1800" dirty="0">
                <a:solidFill>
                  <a:schemeClr val="tx1"/>
                </a:solidFill>
              </a:rPr>
              <a:t>. CC </a:t>
            </a:r>
            <a:r>
              <a:rPr lang="en-US" sz="1800" dirty="0" smtClean="0">
                <a:solidFill>
                  <a:schemeClr val="tx1"/>
                </a:solidFill>
              </a:rPr>
              <a:t>BY. </a:t>
            </a:r>
            <a:r>
              <a:rPr lang="en-US" sz="1800" dirty="0">
                <a:solidFill>
                  <a:schemeClr val="tx1"/>
                </a:solidFill>
                <a:hlinkClick r:id="rId11"/>
              </a:rPr>
              <a:t>https://thenounproject.com/icon/1783833/</a:t>
            </a:r>
            <a:endParaRPr lang="en-US" sz="1800" dirty="0">
              <a:solidFill>
                <a:schemeClr val="tx1"/>
              </a:solidFill>
            </a:endParaRPr>
          </a:p>
          <a:p>
            <a:r>
              <a:rPr lang="en-US" sz="1800" dirty="0" err="1">
                <a:solidFill>
                  <a:schemeClr val="tx1"/>
                </a:solidFill>
              </a:rPr>
              <a:t>popcornarts</a:t>
            </a:r>
            <a:r>
              <a:rPr lang="en-US" sz="1800" dirty="0" smtClean="0">
                <a:solidFill>
                  <a:schemeClr val="tx1"/>
                </a:solidFill>
              </a:rPr>
              <a:t>. (</a:t>
            </a:r>
            <a:r>
              <a:rPr lang="en-US" sz="1800" dirty="0" err="1">
                <a:solidFill>
                  <a:schemeClr val="tx1"/>
                </a:solidFill>
              </a:rPr>
              <a:t>n.d</a:t>
            </a:r>
            <a:r>
              <a:rPr lang="en-US" sz="1800" dirty="0">
                <a:solidFill>
                  <a:schemeClr val="tx1"/>
                </a:solidFill>
              </a:rPr>
              <a:t>). process. </a:t>
            </a:r>
            <a:r>
              <a:rPr lang="en-US" sz="1800" i="1" dirty="0">
                <a:solidFill>
                  <a:schemeClr val="tx1"/>
                </a:solidFill>
              </a:rPr>
              <a:t>The Noun Project</a:t>
            </a:r>
            <a:r>
              <a:rPr lang="en-US" sz="1800" dirty="0">
                <a:solidFill>
                  <a:schemeClr val="tx1"/>
                </a:solidFill>
              </a:rPr>
              <a:t>. CC </a:t>
            </a:r>
            <a:r>
              <a:rPr lang="en-US" sz="1800" dirty="0" smtClean="0">
                <a:solidFill>
                  <a:schemeClr val="tx1"/>
                </a:solidFill>
              </a:rPr>
              <a:t>BY. </a:t>
            </a:r>
            <a:r>
              <a:rPr lang="en-US" sz="1800" dirty="0">
                <a:solidFill>
                  <a:schemeClr val="tx1"/>
                </a:solidFill>
                <a:hlinkClick r:id="rId12"/>
              </a:rPr>
              <a:t>https://thenounproject.com/term/process/1057868 </a:t>
            </a:r>
            <a:endParaRPr lang="en-US" sz="1800" dirty="0">
              <a:solidFill>
                <a:schemeClr val="tx1"/>
              </a:solidFill>
            </a:endParaRPr>
          </a:p>
          <a:p>
            <a:endParaRPr lang="en-US" sz="1800" dirty="0">
              <a:solidFill>
                <a:schemeClr val="tx1"/>
              </a:solidFill>
            </a:endParaRPr>
          </a:p>
          <a:p>
            <a:endParaRPr lang="en-CA" sz="1800" dirty="0">
              <a:solidFill>
                <a:schemeClr val="tx1"/>
              </a:solidFill>
            </a:endParaRPr>
          </a:p>
        </p:txBody>
      </p:sp>
    </p:spTree>
    <p:extLst>
      <p:ext uri="{BB962C8B-B14F-4D97-AF65-F5344CB8AC3E}">
        <p14:creationId xmlns:p14="http://schemas.microsoft.com/office/powerpoint/2010/main" val="9575839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200" y="563389"/>
            <a:ext cx="9823938" cy="868633"/>
          </a:xfrm>
        </p:spPr>
        <p:txBody>
          <a:bodyPr/>
          <a:lstStyle/>
          <a:p>
            <a:pPr>
              <a:lnSpc>
                <a:spcPct val="75000"/>
              </a:lnSpc>
            </a:pPr>
            <a:r>
              <a:rPr lang="en-US" b="1" dirty="0">
                <a:latin typeface="Arial" panose="020B0604020202020204" pitchFamily="34" charset="0"/>
                <a:cs typeface="Arial" panose="020B0604020202020204" pitchFamily="34" charset="0"/>
              </a:rPr>
              <a:t>TYPES OF </a:t>
            </a:r>
            <a:r>
              <a:rPr lang="en-US" b="1" dirty="0" smtClean="0">
                <a:latin typeface="Arial" panose="020B0604020202020204" pitchFamily="34" charset="0"/>
                <a:cs typeface="Arial" panose="020B0604020202020204" pitchFamily="34" charset="0"/>
              </a:rPr>
              <a:t>INTELLECTUAL</a:t>
            </a:r>
            <a:br>
              <a:rPr lang="en-US" b="1" dirty="0" smtClean="0">
                <a:latin typeface="Arial" panose="020B0604020202020204" pitchFamily="34" charset="0"/>
                <a:cs typeface="Arial" panose="020B0604020202020204" pitchFamily="34" charset="0"/>
              </a:rPr>
            </a:br>
            <a:r>
              <a:rPr lang="en-US" b="1" dirty="0" smtClean="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PROPERTY</a:t>
            </a:r>
          </a:p>
        </p:txBody>
      </p:sp>
      <p:sp>
        <p:nvSpPr>
          <p:cNvPr id="6" name="TextBox 5">
            <a:extLst>
              <a:ext uri="{FF2B5EF4-FFF2-40B4-BE49-F238E27FC236}">
                <a16:creationId xmlns:a16="http://schemas.microsoft.com/office/drawing/2014/main" id="{E54AF275-7212-4175-8AB1-C6206BB2A031}"/>
              </a:ext>
            </a:extLst>
          </p:cNvPr>
          <p:cNvSpPr txBox="1"/>
          <p:nvPr/>
        </p:nvSpPr>
        <p:spPr>
          <a:xfrm>
            <a:off x="4766128" y="1910443"/>
            <a:ext cx="3675743"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Intellectual Property</a:t>
            </a:r>
          </a:p>
        </p:txBody>
      </p:sp>
      <p:cxnSp>
        <p:nvCxnSpPr>
          <p:cNvPr id="8" name="Straight Arrow Connector 7">
            <a:extLst>
              <a:ext uri="{FF2B5EF4-FFF2-40B4-BE49-F238E27FC236}">
                <a16:creationId xmlns:a16="http://schemas.microsoft.com/office/drawing/2014/main" id="{B0D7DD13-A9C2-460F-95BF-2FDAAA7612CD}"/>
              </a:ext>
            </a:extLst>
          </p:cNvPr>
          <p:cNvCxnSpPr/>
          <p:nvPr/>
        </p:nvCxnSpPr>
        <p:spPr>
          <a:xfrm flipH="1">
            <a:off x="4343400" y="2433663"/>
            <a:ext cx="1175657" cy="11383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77779A9-139A-43D0-B893-A1284E48B856}"/>
              </a:ext>
            </a:extLst>
          </p:cNvPr>
          <p:cNvCxnSpPr>
            <a:cxnSpLocks/>
          </p:cNvCxnSpPr>
          <p:nvPr/>
        </p:nvCxnSpPr>
        <p:spPr>
          <a:xfrm flipH="1">
            <a:off x="5319223" y="2448801"/>
            <a:ext cx="473530" cy="15190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A7995A8-EFF9-45FD-B62F-7B120BB577AF}"/>
              </a:ext>
            </a:extLst>
          </p:cNvPr>
          <p:cNvCxnSpPr>
            <a:cxnSpLocks/>
          </p:cNvCxnSpPr>
          <p:nvPr/>
        </p:nvCxnSpPr>
        <p:spPr>
          <a:xfrm>
            <a:off x="6235963" y="2463939"/>
            <a:ext cx="0" cy="15039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23F395F-E2F3-4526-A956-0DB4A07D337A}"/>
              </a:ext>
            </a:extLst>
          </p:cNvPr>
          <p:cNvCxnSpPr>
            <a:cxnSpLocks/>
          </p:cNvCxnSpPr>
          <p:nvPr/>
        </p:nvCxnSpPr>
        <p:spPr>
          <a:xfrm>
            <a:off x="6829234" y="2479077"/>
            <a:ext cx="317935" cy="15039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2B93C63-9DF6-4D25-8BB7-0996AEAEC21A}"/>
              </a:ext>
            </a:extLst>
          </p:cNvPr>
          <p:cNvCxnSpPr>
            <a:cxnSpLocks/>
          </p:cNvCxnSpPr>
          <p:nvPr/>
        </p:nvCxnSpPr>
        <p:spPr>
          <a:xfrm>
            <a:off x="7449720" y="2463939"/>
            <a:ext cx="828866" cy="13569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79D0907-6AD7-49BD-948E-8EE89D2EED06}"/>
              </a:ext>
            </a:extLst>
          </p:cNvPr>
          <p:cNvSpPr txBox="1"/>
          <p:nvPr/>
        </p:nvSpPr>
        <p:spPr>
          <a:xfrm>
            <a:off x="4091477" y="4203882"/>
            <a:ext cx="2253343"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Copyright</a:t>
            </a:r>
          </a:p>
        </p:txBody>
      </p:sp>
      <p:sp>
        <p:nvSpPr>
          <p:cNvPr id="22" name="TextBox 21">
            <a:extLst>
              <a:ext uri="{FF2B5EF4-FFF2-40B4-BE49-F238E27FC236}">
                <a16:creationId xmlns:a16="http://schemas.microsoft.com/office/drawing/2014/main" id="{1C3B48FD-13CB-41E8-9B9A-892AB304DAB4}"/>
              </a:ext>
            </a:extLst>
          </p:cNvPr>
          <p:cNvSpPr txBox="1"/>
          <p:nvPr/>
        </p:nvSpPr>
        <p:spPr>
          <a:xfrm>
            <a:off x="6925656" y="4028395"/>
            <a:ext cx="551279"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a:t>
            </a:r>
          </a:p>
        </p:txBody>
      </p:sp>
      <p:sp>
        <p:nvSpPr>
          <p:cNvPr id="23" name="TextBox 22">
            <a:extLst>
              <a:ext uri="{FF2B5EF4-FFF2-40B4-BE49-F238E27FC236}">
                <a16:creationId xmlns:a16="http://schemas.microsoft.com/office/drawing/2014/main" id="{091AC110-537D-4F60-9598-2A2865DF2D08}"/>
              </a:ext>
            </a:extLst>
          </p:cNvPr>
          <p:cNvSpPr txBox="1"/>
          <p:nvPr/>
        </p:nvSpPr>
        <p:spPr>
          <a:xfrm>
            <a:off x="6083563" y="4008141"/>
            <a:ext cx="440872"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a:t>
            </a:r>
          </a:p>
        </p:txBody>
      </p:sp>
      <p:sp>
        <p:nvSpPr>
          <p:cNvPr id="25" name="TextBox 24">
            <a:extLst>
              <a:ext uri="{FF2B5EF4-FFF2-40B4-BE49-F238E27FC236}">
                <a16:creationId xmlns:a16="http://schemas.microsoft.com/office/drawing/2014/main" id="{BA577DC7-ACF3-43C2-A344-3EFE2E35567E}"/>
              </a:ext>
            </a:extLst>
          </p:cNvPr>
          <p:cNvSpPr txBox="1"/>
          <p:nvPr/>
        </p:nvSpPr>
        <p:spPr>
          <a:xfrm>
            <a:off x="3999330" y="3616157"/>
            <a:ext cx="620486"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a:t>
            </a:r>
          </a:p>
        </p:txBody>
      </p:sp>
      <p:sp>
        <p:nvSpPr>
          <p:cNvPr id="26" name="TextBox 25">
            <a:extLst>
              <a:ext uri="{FF2B5EF4-FFF2-40B4-BE49-F238E27FC236}">
                <a16:creationId xmlns:a16="http://schemas.microsoft.com/office/drawing/2014/main" id="{8E9F0114-40F1-4301-B6EC-2A5283756D51}"/>
              </a:ext>
            </a:extLst>
          </p:cNvPr>
          <p:cNvSpPr txBox="1"/>
          <p:nvPr/>
        </p:nvSpPr>
        <p:spPr>
          <a:xfrm>
            <a:off x="8255264" y="4013938"/>
            <a:ext cx="620486"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a:t>
            </a:r>
          </a:p>
        </p:txBody>
      </p:sp>
      <p:sp>
        <p:nvSpPr>
          <p:cNvPr id="27" name="TextBox 26">
            <a:extLst>
              <a:ext uri="{FF2B5EF4-FFF2-40B4-BE49-F238E27FC236}">
                <a16:creationId xmlns:a16="http://schemas.microsoft.com/office/drawing/2014/main" id="{BAE6541E-76FD-4BBD-A1F4-B17A05C386E2}"/>
              </a:ext>
            </a:extLst>
          </p:cNvPr>
          <p:cNvSpPr txBox="1"/>
          <p:nvPr/>
        </p:nvSpPr>
        <p:spPr>
          <a:xfrm>
            <a:off x="4520294" y="5528092"/>
            <a:ext cx="2956641"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Trademark?</a:t>
            </a:r>
          </a:p>
        </p:txBody>
      </p:sp>
      <p:sp>
        <p:nvSpPr>
          <p:cNvPr id="28" name="TextBox 27">
            <a:extLst>
              <a:ext uri="{FF2B5EF4-FFF2-40B4-BE49-F238E27FC236}">
                <a16:creationId xmlns:a16="http://schemas.microsoft.com/office/drawing/2014/main" id="{73F59D26-76A6-4E47-B98B-6DC4CE9845E4}"/>
              </a:ext>
            </a:extLst>
          </p:cNvPr>
          <p:cNvSpPr txBox="1"/>
          <p:nvPr/>
        </p:nvSpPr>
        <p:spPr>
          <a:xfrm>
            <a:off x="2259167" y="4742034"/>
            <a:ext cx="2084233"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Patent?</a:t>
            </a:r>
          </a:p>
        </p:txBody>
      </p:sp>
      <p:sp>
        <p:nvSpPr>
          <p:cNvPr id="29" name="TextBox 28">
            <a:extLst>
              <a:ext uri="{FF2B5EF4-FFF2-40B4-BE49-F238E27FC236}">
                <a16:creationId xmlns:a16="http://schemas.microsoft.com/office/drawing/2014/main" id="{9B6180F9-DCF8-42A3-A27E-2E2DF6963630}"/>
              </a:ext>
            </a:extLst>
          </p:cNvPr>
          <p:cNvSpPr txBox="1"/>
          <p:nvPr/>
        </p:nvSpPr>
        <p:spPr>
          <a:xfrm>
            <a:off x="7201295" y="5197195"/>
            <a:ext cx="3285933"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Industrial Design?</a:t>
            </a:r>
          </a:p>
        </p:txBody>
      </p:sp>
    </p:spTree>
    <p:custDataLst>
      <p:tags r:id="rId1"/>
    </p:custDataLst>
    <p:extLst>
      <p:ext uri="{BB962C8B-B14F-4D97-AF65-F5344CB8AC3E}">
        <p14:creationId xmlns:p14="http://schemas.microsoft.com/office/powerpoint/2010/main" val="1540596572"/>
      </p:ext>
    </p:extLst>
  </p:cSld>
  <p:clrMapOvr>
    <a:masterClrMapping/>
  </p:clrMapOvr>
  <mc:AlternateContent xmlns:mc="http://schemas.openxmlformats.org/markup-compatibility/2006" xmlns:p14="http://schemas.microsoft.com/office/powerpoint/2010/main">
    <mc:Choice Requires="p14">
      <p:transition spd="slow" p14:dur="2000" advTm="24620"/>
    </mc:Choice>
    <mc:Fallback xmlns="">
      <p:transition spd="slow" advTm="246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5" grpId="0"/>
      <p:bldP spid="26" grpId="0"/>
      <p:bldP spid="27" grpId="0"/>
      <p:bldP spid="28"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a:spLocks noGrp="1"/>
          </p:cNvSpPr>
          <p:nvPr>
            <p:ph type="body" idx="1"/>
          </p:nvPr>
        </p:nvSpPr>
        <p:spPr>
          <a:xfrm>
            <a:off x="703274" y="1706806"/>
            <a:ext cx="11197373" cy="4344371"/>
          </a:xfrm>
        </p:spPr>
        <p:txBody>
          <a:bodyPr/>
          <a:lstStyle/>
          <a:p>
            <a:pPr marL="538163" indent="-363538"/>
            <a:r>
              <a:rPr lang="en-US" sz="1800" dirty="0" err="1">
                <a:solidFill>
                  <a:schemeClr val="tx1"/>
                </a:solidFill>
              </a:rPr>
              <a:t>Silsor</a:t>
            </a:r>
            <a:r>
              <a:rPr lang="en-US" sz="1800" dirty="0">
                <a:solidFill>
                  <a:schemeClr val="tx1"/>
                </a:solidFill>
              </a:rPr>
              <a:t>. (15 January 2006). </a:t>
            </a:r>
            <a:r>
              <a:rPr lang="en-US" sz="1800" dirty="0" err="1">
                <a:solidFill>
                  <a:schemeClr val="tx1"/>
                </a:solidFill>
              </a:rPr>
              <a:t>Whmis</a:t>
            </a:r>
            <a:r>
              <a:rPr lang="en-US" sz="1800" dirty="0">
                <a:solidFill>
                  <a:schemeClr val="tx1"/>
                </a:solidFill>
              </a:rPr>
              <a:t> Class D. </a:t>
            </a:r>
            <a:r>
              <a:rPr lang="en-US" sz="1800" i="1" dirty="0">
                <a:solidFill>
                  <a:schemeClr val="tx1"/>
                </a:solidFill>
              </a:rPr>
              <a:t>Wikimedia Commons</a:t>
            </a:r>
            <a:r>
              <a:rPr lang="en-US" sz="1800" dirty="0">
                <a:solidFill>
                  <a:schemeClr val="tx1"/>
                </a:solidFill>
              </a:rPr>
              <a:t>. CC0. </a:t>
            </a:r>
            <a:r>
              <a:rPr lang="en-US" sz="1800" dirty="0">
                <a:solidFill>
                  <a:schemeClr val="tx1"/>
                </a:solidFill>
                <a:hlinkClick r:id="rId3"/>
              </a:rPr>
              <a:t>https://commons.wikimedia.org/wiki/File:WHMIS_Class_D-1.svg </a:t>
            </a:r>
            <a:endParaRPr lang="en-US" sz="1800" dirty="0">
              <a:solidFill>
                <a:schemeClr val="tx1"/>
              </a:solidFill>
            </a:endParaRPr>
          </a:p>
          <a:p>
            <a:pPr indent="-282575"/>
            <a:r>
              <a:rPr lang="en-US" sz="1800" dirty="0" err="1">
                <a:solidFill>
                  <a:schemeClr val="tx1"/>
                </a:solidFill>
              </a:rPr>
              <a:t>Assiya</a:t>
            </a:r>
            <a:r>
              <a:rPr lang="en-US" sz="1800" dirty="0">
                <a:solidFill>
                  <a:schemeClr val="tx1"/>
                </a:solidFill>
              </a:rPr>
              <a:t> </a:t>
            </a:r>
            <a:r>
              <a:rPr lang="en-US" sz="1800" dirty="0" err="1">
                <a:solidFill>
                  <a:schemeClr val="tx1"/>
                </a:solidFill>
              </a:rPr>
              <a:t>Dauyek</a:t>
            </a:r>
            <a:r>
              <a:rPr lang="en-US" sz="1800" dirty="0">
                <a:solidFill>
                  <a:schemeClr val="tx1"/>
                </a:solidFill>
              </a:rPr>
              <a:t>. (</a:t>
            </a:r>
            <a:r>
              <a:rPr lang="en-US" sz="1800" dirty="0" err="1">
                <a:solidFill>
                  <a:schemeClr val="tx1"/>
                </a:solidFill>
              </a:rPr>
              <a:t>n.d.</a:t>
            </a:r>
            <a:r>
              <a:rPr lang="en-US" sz="1800" dirty="0">
                <a:solidFill>
                  <a:schemeClr val="tx1"/>
                </a:solidFill>
              </a:rPr>
              <a:t>). Water. </a:t>
            </a:r>
            <a:r>
              <a:rPr lang="en-US" sz="1800" i="1" dirty="0">
                <a:solidFill>
                  <a:schemeClr val="tx1"/>
                </a:solidFill>
              </a:rPr>
              <a:t>The Noun Project</a:t>
            </a:r>
            <a:r>
              <a:rPr lang="en-US" sz="1800" dirty="0">
                <a:solidFill>
                  <a:schemeClr val="tx1"/>
                </a:solidFill>
              </a:rPr>
              <a:t>. CC BY. </a:t>
            </a:r>
            <a:r>
              <a:rPr lang="en-US" sz="1800" dirty="0">
                <a:solidFill>
                  <a:schemeClr val="tx1"/>
                </a:solidFill>
                <a:hlinkClick r:id="rId4"/>
              </a:rPr>
              <a:t>https://thenounproject.com/icon/637525</a:t>
            </a:r>
            <a:endParaRPr lang="en-US" sz="1800" dirty="0">
              <a:solidFill>
                <a:schemeClr val="tx1"/>
              </a:solidFill>
            </a:endParaRPr>
          </a:p>
          <a:p>
            <a:pPr indent="-282575"/>
            <a:r>
              <a:rPr lang="en-US" sz="1800" dirty="0" err="1">
                <a:solidFill>
                  <a:schemeClr val="tx1"/>
                </a:solidFill>
              </a:rPr>
              <a:t>Effach</a:t>
            </a:r>
            <a:r>
              <a:rPr lang="en-US" sz="1800" dirty="0">
                <a:solidFill>
                  <a:schemeClr val="tx1"/>
                </a:solidFill>
              </a:rPr>
              <a:t>. (</a:t>
            </a:r>
            <a:r>
              <a:rPr lang="en-US" sz="1800" dirty="0" err="1">
                <a:solidFill>
                  <a:schemeClr val="tx1"/>
                </a:solidFill>
              </a:rPr>
              <a:t>n.d.</a:t>
            </a:r>
            <a:r>
              <a:rPr lang="en-US" sz="1800" dirty="0">
                <a:solidFill>
                  <a:schemeClr val="tx1"/>
                </a:solidFill>
              </a:rPr>
              <a:t>). </a:t>
            </a:r>
            <a:r>
              <a:rPr lang="en-US" sz="1800" dirty="0" smtClean="0">
                <a:solidFill>
                  <a:schemeClr val="tx1"/>
                </a:solidFill>
              </a:rPr>
              <a:t>Soda </a:t>
            </a:r>
            <a:r>
              <a:rPr lang="en-US" sz="1800" dirty="0">
                <a:solidFill>
                  <a:schemeClr val="tx1"/>
                </a:solidFill>
              </a:rPr>
              <a:t>Bottle. </a:t>
            </a:r>
            <a:r>
              <a:rPr lang="en-US" sz="1800" i="1" dirty="0">
                <a:solidFill>
                  <a:schemeClr val="tx1"/>
                </a:solidFill>
              </a:rPr>
              <a:t>The Noun Project</a:t>
            </a:r>
            <a:r>
              <a:rPr lang="en-US" sz="1800" dirty="0">
                <a:solidFill>
                  <a:schemeClr val="tx1"/>
                </a:solidFill>
              </a:rPr>
              <a:t>. CC BY. </a:t>
            </a:r>
            <a:r>
              <a:rPr lang="en-US" sz="1800" dirty="0">
                <a:solidFill>
                  <a:schemeClr val="tx1"/>
                </a:solidFill>
                <a:hlinkClick r:id="rId5"/>
              </a:rPr>
              <a:t>https://thenounproject.com/icon/715021 </a:t>
            </a:r>
            <a:endParaRPr lang="en-US" sz="1800" dirty="0">
              <a:solidFill>
                <a:schemeClr val="tx1"/>
              </a:solidFill>
            </a:endParaRPr>
          </a:p>
          <a:p>
            <a:pPr indent="-282575"/>
            <a:r>
              <a:rPr lang="en-US" sz="1800" dirty="0" err="1">
                <a:solidFill>
                  <a:schemeClr val="tx1"/>
                </a:solidFill>
              </a:rPr>
              <a:t>parkjisun</a:t>
            </a:r>
            <a:r>
              <a:rPr lang="en-US" sz="1800" dirty="0">
                <a:solidFill>
                  <a:schemeClr val="tx1"/>
                </a:solidFill>
              </a:rPr>
              <a:t>. (</a:t>
            </a:r>
            <a:r>
              <a:rPr lang="en-US" sz="1800" dirty="0" err="1">
                <a:solidFill>
                  <a:schemeClr val="tx1"/>
                </a:solidFill>
              </a:rPr>
              <a:t>n.d</a:t>
            </a:r>
            <a:r>
              <a:rPr lang="en-US" sz="1800" dirty="0">
                <a:solidFill>
                  <a:schemeClr val="tx1"/>
                </a:solidFill>
              </a:rPr>
              <a:t>). Goblin. </a:t>
            </a:r>
            <a:r>
              <a:rPr lang="en-US" sz="1800" i="1" dirty="0">
                <a:solidFill>
                  <a:schemeClr val="tx1"/>
                </a:solidFill>
              </a:rPr>
              <a:t>The Noun Project</a:t>
            </a:r>
            <a:r>
              <a:rPr lang="en-US" sz="1800" dirty="0">
                <a:solidFill>
                  <a:schemeClr val="tx1"/>
                </a:solidFill>
              </a:rPr>
              <a:t>. CC </a:t>
            </a:r>
            <a:r>
              <a:rPr lang="en-US" sz="1800" dirty="0" smtClean="0">
                <a:solidFill>
                  <a:schemeClr val="tx1"/>
                </a:solidFill>
              </a:rPr>
              <a:t>BY. </a:t>
            </a:r>
            <a:r>
              <a:rPr lang="en-US" sz="1800" dirty="0">
                <a:solidFill>
                  <a:schemeClr val="tx1"/>
                </a:solidFill>
                <a:hlinkClick r:id="rId6"/>
              </a:rPr>
              <a:t>https://thenounproject.com/icon/1005005</a:t>
            </a:r>
            <a:endParaRPr lang="en-US" sz="1800" dirty="0">
              <a:solidFill>
                <a:schemeClr val="tx1"/>
              </a:solidFill>
            </a:endParaRPr>
          </a:p>
          <a:p>
            <a:pPr indent="-282575"/>
            <a:r>
              <a:rPr lang="en-US" sz="1800" dirty="0">
                <a:solidFill>
                  <a:schemeClr val="tx1"/>
                </a:solidFill>
              </a:rPr>
              <a:t>Imogen Oh. (</a:t>
            </a:r>
            <a:r>
              <a:rPr lang="en-US" sz="1800" dirty="0" err="1">
                <a:solidFill>
                  <a:schemeClr val="tx1"/>
                </a:solidFill>
              </a:rPr>
              <a:t>n.d</a:t>
            </a:r>
            <a:r>
              <a:rPr lang="en-US" sz="1800" dirty="0" err="1" smtClean="0">
                <a:solidFill>
                  <a:schemeClr val="tx1"/>
                </a:solidFill>
              </a:rPr>
              <a:t>.</a:t>
            </a:r>
            <a:r>
              <a:rPr lang="en-US" sz="1800" dirty="0" smtClean="0">
                <a:solidFill>
                  <a:schemeClr val="tx1"/>
                </a:solidFill>
              </a:rPr>
              <a:t>). </a:t>
            </a:r>
            <a:r>
              <a:rPr lang="en-US" sz="1800" dirty="0">
                <a:solidFill>
                  <a:schemeClr val="tx1"/>
                </a:solidFill>
              </a:rPr>
              <a:t>Elf. </a:t>
            </a:r>
            <a:r>
              <a:rPr lang="en-US" sz="1800" i="1" dirty="0">
                <a:solidFill>
                  <a:schemeClr val="tx1"/>
                </a:solidFill>
              </a:rPr>
              <a:t>The Noun Project</a:t>
            </a:r>
            <a:r>
              <a:rPr lang="en-US" sz="1800" dirty="0">
                <a:solidFill>
                  <a:schemeClr val="tx1"/>
                </a:solidFill>
              </a:rPr>
              <a:t>. CC </a:t>
            </a:r>
            <a:r>
              <a:rPr lang="en-US" sz="1800" dirty="0" smtClean="0">
                <a:solidFill>
                  <a:schemeClr val="tx1"/>
                </a:solidFill>
              </a:rPr>
              <a:t>BY. </a:t>
            </a:r>
            <a:r>
              <a:rPr lang="en-US" sz="1800" dirty="0">
                <a:solidFill>
                  <a:schemeClr val="tx1"/>
                </a:solidFill>
                <a:hlinkClick r:id="rId7"/>
              </a:rPr>
              <a:t>https://thenounproject.com/icon/744495 </a:t>
            </a:r>
            <a:endParaRPr lang="en-US" sz="1800" dirty="0">
              <a:solidFill>
                <a:schemeClr val="tx1"/>
              </a:solidFill>
            </a:endParaRPr>
          </a:p>
          <a:p>
            <a:pPr indent="-282575"/>
            <a:r>
              <a:rPr lang="en-US" sz="1800" dirty="0">
                <a:solidFill>
                  <a:schemeClr val="tx1"/>
                </a:solidFill>
              </a:rPr>
              <a:t>James Christopher. (</a:t>
            </a:r>
            <a:r>
              <a:rPr lang="en-US" sz="1800" dirty="0" err="1">
                <a:solidFill>
                  <a:schemeClr val="tx1"/>
                </a:solidFill>
              </a:rPr>
              <a:t>n.d</a:t>
            </a:r>
            <a:r>
              <a:rPr lang="en-US" sz="1800" dirty="0">
                <a:solidFill>
                  <a:schemeClr val="tx1"/>
                </a:solidFill>
              </a:rPr>
              <a:t>). Patent. </a:t>
            </a:r>
            <a:r>
              <a:rPr lang="en-US" sz="1800" i="1" dirty="0">
                <a:solidFill>
                  <a:schemeClr val="tx1"/>
                </a:solidFill>
              </a:rPr>
              <a:t>The Noun Project</a:t>
            </a:r>
            <a:r>
              <a:rPr lang="en-US" sz="1800" dirty="0">
                <a:solidFill>
                  <a:schemeClr val="tx1"/>
                </a:solidFill>
              </a:rPr>
              <a:t>. CC BY. </a:t>
            </a:r>
            <a:r>
              <a:rPr lang="en-US" sz="1800" dirty="0">
                <a:solidFill>
                  <a:schemeClr val="tx1"/>
                </a:solidFill>
                <a:hlinkClick r:id="rId8"/>
              </a:rPr>
              <a:t>https://thenounproject.com/icon/4467</a:t>
            </a:r>
            <a:endParaRPr lang="en-US" sz="1800" dirty="0">
              <a:solidFill>
                <a:schemeClr val="tx1"/>
              </a:solidFill>
            </a:endParaRPr>
          </a:p>
          <a:p>
            <a:pPr indent="-282575"/>
            <a:r>
              <a:rPr lang="en-US" sz="1800" dirty="0" err="1" smtClean="0">
                <a:solidFill>
                  <a:schemeClr val="tx1"/>
                </a:solidFill>
              </a:rPr>
              <a:t>ProSymbols</a:t>
            </a:r>
            <a:r>
              <a:rPr lang="en-US" sz="1800" dirty="0" smtClean="0">
                <a:solidFill>
                  <a:schemeClr val="tx1"/>
                </a:solidFill>
              </a:rPr>
              <a:t>. </a:t>
            </a:r>
            <a:r>
              <a:rPr lang="en-US" sz="1800" dirty="0">
                <a:solidFill>
                  <a:schemeClr val="tx1"/>
                </a:solidFill>
              </a:rPr>
              <a:t>(</a:t>
            </a:r>
            <a:r>
              <a:rPr lang="en-US" sz="1800" dirty="0" err="1">
                <a:solidFill>
                  <a:schemeClr val="tx1"/>
                </a:solidFill>
              </a:rPr>
              <a:t>n.d</a:t>
            </a:r>
            <a:r>
              <a:rPr lang="en-US" sz="1800" dirty="0" err="1" smtClean="0">
                <a:solidFill>
                  <a:schemeClr val="tx1"/>
                </a:solidFill>
              </a:rPr>
              <a:t>.</a:t>
            </a:r>
            <a:r>
              <a:rPr lang="en-US" sz="1800" dirty="0" smtClean="0">
                <a:solidFill>
                  <a:schemeClr val="tx1"/>
                </a:solidFill>
              </a:rPr>
              <a:t>). </a:t>
            </a:r>
            <a:r>
              <a:rPr lang="en-US" sz="1800" dirty="0">
                <a:solidFill>
                  <a:schemeClr val="tx1"/>
                </a:solidFill>
              </a:rPr>
              <a:t>copyright. </a:t>
            </a:r>
            <a:r>
              <a:rPr lang="en-US" sz="1800" i="1" dirty="0">
                <a:solidFill>
                  <a:schemeClr val="tx1"/>
                </a:solidFill>
              </a:rPr>
              <a:t>The Noun Project</a:t>
            </a:r>
            <a:r>
              <a:rPr lang="en-US" sz="1800" dirty="0">
                <a:solidFill>
                  <a:schemeClr val="tx1"/>
                </a:solidFill>
              </a:rPr>
              <a:t>. CC </a:t>
            </a:r>
            <a:r>
              <a:rPr lang="en-US" sz="1800" dirty="0" smtClean="0">
                <a:solidFill>
                  <a:schemeClr val="tx1"/>
                </a:solidFill>
              </a:rPr>
              <a:t>BY. </a:t>
            </a:r>
            <a:r>
              <a:rPr lang="en-US" sz="1800" dirty="0">
                <a:solidFill>
                  <a:schemeClr val="tx1"/>
                </a:solidFill>
                <a:hlinkClick r:id="rId9"/>
              </a:rPr>
              <a:t>https://thenounproject.com/term/copyright/793324 </a:t>
            </a:r>
            <a:endParaRPr lang="en-US" sz="1800" dirty="0">
              <a:solidFill>
                <a:schemeClr val="tx1"/>
              </a:solidFill>
            </a:endParaRPr>
          </a:p>
          <a:p>
            <a:pPr indent="-282575"/>
            <a:r>
              <a:rPr lang="en-US" sz="1800" dirty="0" err="1">
                <a:solidFill>
                  <a:schemeClr val="tx1"/>
                </a:solidFill>
              </a:rPr>
              <a:t>Emeco</a:t>
            </a:r>
            <a:r>
              <a:rPr lang="en-US" sz="1800" dirty="0">
                <a:solidFill>
                  <a:schemeClr val="tx1"/>
                </a:solidFill>
              </a:rPr>
              <a:t> Navy </a:t>
            </a:r>
            <a:r>
              <a:rPr lang="en-US" sz="1800" dirty="0" smtClean="0">
                <a:solidFill>
                  <a:schemeClr val="tx1"/>
                </a:solidFill>
              </a:rPr>
              <a:t>Chair </a:t>
            </a:r>
            <a:r>
              <a:rPr lang="en-US" sz="1800" dirty="0">
                <a:solidFill>
                  <a:schemeClr val="tx1"/>
                </a:solidFill>
              </a:rPr>
              <a:t>- Maggie </a:t>
            </a:r>
            <a:r>
              <a:rPr lang="en-US" sz="1800" dirty="0" err="1" smtClean="0">
                <a:solidFill>
                  <a:schemeClr val="tx1"/>
                </a:solidFill>
              </a:rPr>
              <a:t>Osterberg</a:t>
            </a:r>
            <a:r>
              <a:rPr lang="en-US" sz="1800" dirty="0" smtClean="0">
                <a:solidFill>
                  <a:schemeClr val="tx1"/>
                </a:solidFill>
              </a:rPr>
              <a:t>. </a:t>
            </a:r>
            <a:r>
              <a:rPr lang="en-US" sz="1800" dirty="0">
                <a:solidFill>
                  <a:schemeClr val="tx1"/>
                </a:solidFill>
                <a:hlinkClick r:id="rId10"/>
              </a:rPr>
              <a:t>https://www.flickr.com/photos/27128268@N00/7028427889/</a:t>
            </a:r>
            <a:r>
              <a:rPr lang="en-US" sz="1800" dirty="0">
                <a:solidFill>
                  <a:schemeClr val="tx1"/>
                </a:solidFill>
              </a:rPr>
              <a:t> </a:t>
            </a:r>
          </a:p>
          <a:p>
            <a:pPr indent="-282575"/>
            <a:r>
              <a:rPr lang="en-US" sz="1800" dirty="0" err="1">
                <a:solidFill>
                  <a:schemeClr val="tx1"/>
                </a:solidFill>
              </a:rPr>
              <a:t>Emslichter</a:t>
            </a:r>
            <a:r>
              <a:rPr lang="en-US" sz="1800" dirty="0">
                <a:solidFill>
                  <a:schemeClr val="tx1"/>
                </a:solidFill>
              </a:rPr>
              <a:t> (</a:t>
            </a:r>
            <a:r>
              <a:rPr lang="en-US" sz="1800" dirty="0" err="1">
                <a:solidFill>
                  <a:schemeClr val="tx1"/>
                </a:solidFill>
              </a:rPr>
              <a:t>n.d</a:t>
            </a:r>
            <a:r>
              <a:rPr lang="en-US" sz="1800" dirty="0">
                <a:solidFill>
                  <a:schemeClr val="tx1"/>
                </a:solidFill>
              </a:rPr>
              <a:t>). Motor Scooter. </a:t>
            </a:r>
            <a:r>
              <a:rPr lang="en-US" sz="1800" i="1" dirty="0" err="1">
                <a:solidFill>
                  <a:schemeClr val="tx1"/>
                </a:solidFill>
              </a:rPr>
              <a:t>Pixabay</a:t>
            </a:r>
            <a:r>
              <a:rPr lang="en-US" sz="1800" dirty="0">
                <a:solidFill>
                  <a:schemeClr val="tx1"/>
                </a:solidFill>
              </a:rPr>
              <a:t>. </a:t>
            </a:r>
            <a:r>
              <a:rPr lang="en-US" sz="1800" dirty="0" smtClean="0">
                <a:solidFill>
                  <a:schemeClr val="tx1"/>
                </a:solidFill>
              </a:rPr>
              <a:t>CC0. </a:t>
            </a:r>
            <a:r>
              <a:rPr lang="en-US" sz="1800" dirty="0">
                <a:solidFill>
                  <a:schemeClr val="tx1"/>
                </a:solidFill>
                <a:hlinkClick r:id="rId11"/>
              </a:rPr>
              <a:t>https://pixabay.com/en/motor-scooter-vespa-jewel-3655011</a:t>
            </a:r>
            <a:r>
              <a:rPr lang="en-US" sz="1800" dirty="0" smtClean="0">
                <a:solidFill>
                  <a:schemeClr val="tx1"/>
                </a:solidFill>
                <a:hlinkClick r:id="rId11"/>
              </a:rPr>
              <a:t>/</a:t>
            </a:r>
            <a:endParaRPr lang="en-US" sz="1800" dirty="0" smtClean="0">
              <a:solidFill>
                <a:schemeClr val="tx1"/>
              </a:solidFill>
            </a:endParaRPr>
          </a:p>
          <a:p>
            <a:pPr indent="-282575"/>
            <a:r>
              <a:rPr lang="en-US" sz="1800" dirty="0" err="1" smtClean="0">
                <a:solidFill>
                  <a:schemeClr val="tx1"/>
                </a:solidFill>
              </a:rPr>
              <a:t>Verdy</a:t>
            </a:r>
            <a:r>
              <a:rPr lang="en-US" sz="1800" dirty="0" smtClean="0">
                <a:solidFill>
                  <a:schemeClr val="tx1"/>
                </a:solidFill>
              </a:rPr>
              <a:t> </a:t>
            </a:r>
            <a:r>
              <a:rPr lang="en-US" sz="1800" dirty="0">
                <a:solidFill>
                  <a:schemeClr val="tx1"/>
                </a:solidFill>
              </a:rPr>
              <a:t>et al. (</a:t>
            </a:r>
            <a:r>
              <a:rPr lang="en-US" sz="1800" dirty="0" err="1">
                <a:solidFill>
                  <a:schemeClr val="tx1"/>
                </a:solidFill>
              </a:rPr>
              <a:t>n.d</a:t>
            </a:r>
            <a:r>
              <a:rPr lang="en-US" sz="1800" dirty="0">
                <a:solidFill>
                  <a:schemeClr val="tx1"/>
                </a:solidFill>
              </a:rPr>
              <a:t>). Flag of Europe. </a:t>
            </a:r>
            <a:r>
              <a:rPr lang="en-US" sz="1800" i="1" dirty="0">
                <a:solidFill>
                  <a:schemeClr val="tx1"/>
                </a:solidFill>
              </a:rPr>
              <a:t>Wikimedia Commons</a:t>
            </a:r>
            <a:r>
              <a:rPr lang="en-US" sz="1800" dirty="0">
                <a:solidFill>
                  <a:schemeClr val="tx1"/>
                </a:solidFill>
              </a:rPr>
              <a:t>. CC0. </a:t>
            </a:r>
            <a:r>
              <a:rPr lang="en-US" sz="1800" dirty="0" smtClean="0">
                <a:solidFill>
                  <a:schemeClr val="tx1"/>
                </a:solidFill>
                <a:hlinkClick r:id="rId12"/>
              </a:rPr>
              <a:t>https</a:t>
            </a:r>
            <a:r>
              <a:rPr lang="en-US" sz="1800" dirty="0">
                <a:solidFill>
                  <a:schemeClr val="tx1"/>
                </a:solidFill>
                <a:hlinkClick r:id="rId12"/>
              </a:rPr>
              <a:t>://en.wikipedia.org/wiki/Flag_of_Europe</a:t>
            </a:r>
            <a:endParaRPr lang="en-US" sz="1800" dirty="0">
              <a:solidFill>
                <a:schemeClr val="tx1"/>
              </a:solidFill>
            </a:endParaRPr>
          </a:p>
          <a:p>
            <a:pPr indent="-282575"/>
            <a:endParaRPr lang="en-US" sz="1800" dirty="0" smtClean="0">
              <a:solidFill>
                <a:schemeClr val="tx1"/>
              </a:solidFill>
            </a:endParaRPr>
          </a:p>
          <a:p>
            <a:endParaRPr lang="en-US" sz="1800" dirty="0">
              <a:solidFill>
                <a:schemeClr val="tx1"/>
              </a:solidFill>
            </a:endParaRPr>
          </a:p>
          <a:p>
            <a:endParaRPr lang="en-CA" sz="1800" dirty="0">
              <a:solidFill>
                <a:schemeClr val="tx1"/>
              </a:solidFill>
            </a:endParaRPr>
          </a:p>
        </p:txBody>
      </p:sp>
    </p:spTree>
    <p:extLst>
      <p:ext uri="{BB962C8B-B14F-4D97-AF65-F5344CB8AC3E}">
        <p14:creationId xmlns:p14="http://schemas.microsoft.com/office/powerpoint/2010/main" val="12922446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51192" y="1599231"/>
            <a:ext cx="10659490" cy="4250430"/>
          </a:xfrm>
          <a:noFill/>
          <a:ln>
            <a:noFill/>
          </a:ln>
        </p:spPr>
        <p:txBody>
          <a:bodyPr spcFirstLastPara="1" wrap="square" lIns="91425" tIns="45700" rIns="91425" bIns="45700" anchor="t" anchorCtr="0">
            <a:noAutofit/>
          </a:bodyPr>
          <a:lstStyle/>
          <a:p>
            <a:pPr marL="538163" indent="-363538"/>
            <a:r>
              <a:rPr lang="en-US" sz="1800" dirty="0">
                <a:solidFill>
                  <a:schemeClr val="tx1"/>
                </a:solidFill>
              </a:rPr>
              <a:t>Bradley Neil. (6 February 2018). Commodore. </a:t>
            </a:r>
            <a:r>
              <a:rPr lang="en-US" sz="1800" i="1" dirty="0">
                <a:solidFill>
                  <a:schemeClr val="tx1"/>
                </a:solidFill>
              </a:rPr>
              <a:t>Flickr</a:t>
            </a:r>
            <a:r>
              <a:rPr lang="en-US" sz="1800" dirty="0">
                <a:solidFill>
                  <a:schemeClr val="tx1"/>
                </a:solidFill>
              </a:rPr>
              <a:t>. CC BY.  </a:t>
            </a:r>
            <a:r>
              <a:rPr lang="en-US" sz="1800" dirty="0">
                <a:solidFill>
                  <a:schemeClr val="tx1"/>
                </a:solidFill>
                <a:hlinkClick r:id="rId3"/>
              </a:rPr>
              <a:t>https://www.flickr.com/photos/145201475@N08/28347194379</a:t>
            </a:r>
            <a:r>
              <a:rPr lang="en-US" sz="1800" dirty="0">
                <a:solidFill>
                  <a:schemeClr val="tx1"/>
                </a:solidFill>
              </a:rPr>
              <a:t> </a:t>
            </a:r>
          </a:p>
          <a:p>
            <a:pPr marL="538163" indent="-363538"/>
            <a:r>
              <a:rPr lang="en-US" sz="1800" dirty="0" smtClean="0">
                <a:solidFill>
                  <a:schemeClr val="tx1"/>
                </a:solidFill>
              </a:rPr>
              <a:t>Maciej326. </a:t>
            </a:r>
            <a:r>
              <a:rPr lang="en-US" sz="1800" dirty="0">
                <a:solidFill>
                  <a:schemeClr val="tx1"/>
                </a:solidFill>
              </a:rPr>
              <a:t>(14 November 2016</a:t>
            </a:r>
            <a:r>
              <a:rPr lang="en-US" sz="1800" dirty="0" smtClean="0">
                <a:solidFill>
                  <a:schemeClr val="tx1"/>
                </a:solidFill>
              </a:rPr>
              <a:t>). </a:t>
            </a:r>
            <a:r>
              <a:rPr lang="en-US" sz="1800" dirty="0">
                <a:solidFill>
                  <a:schemeClr val="tx1"/>
                </a:solidFill>
              </a:rPr>
              <a:t>Champagne. </a:t>
            </a:r>
            <a:r>
              <a:rPr lang="en-US" sz="1800" i="1" dirty="0" err="1">
                <a:solidFill>
                  <a:schemeClr val="tx1"/>
                </a:solidFill>
              </a:rPr>
              <a:t>Pixabay</a:t>
            </a:r>
            <a:r>
              <a:rPr lang="en-US" sz="1800" dirty="0">
                <a:solidFill>
                  <a:schemeClr val="tx1"/>
                </a:solidFill>
              </a:rPr>
              <a:t>. </a:t>
            </a:r>
            <a:r>
              <a:rPr lang="en-US" sz="1800" dirty="0" smtClean="0">
                <a:solidFill>
                  <a:schemeClr val="tx1"/>
                </a:solidFill>
              </a:rPr>
              <a:t>CC0. </a:t>
            </a:r>
            <a:r>
              <a:rPr lang="en-US" sz="1800" dirty="0">
                <a:solidFill>
                  <a:schemeClr val="tx1"/>
                </a:solidFill>
                <a:hlinkClick r:id="rId4"/>
              </a:rPr>
              <a:t>https://pixabay.com/en/champagne-bottle-of-champagne-glass-1814988/ </a:t>
            </a:r>
            <a:endParaRPr lang="en-US" sz="1800" dirty="0">
              <a:solidFill>
                <a:schemeClr val="tx1"/>
              </a:solidFill>
            </a:endParaRPr>
          </a:p>
          <a:p>
            <a:pPr marL="538163" indent="-363538"/>
            <a:r>
              <a:rPr lang="en-US" sz="1800" dirty="0" err="1">
                <a:solidFill>
                  <a:schemeClr val="tx1"/>
                </a:solidFill>
              </a:rPr>
              <a:t>Rigobert</a:t>
            </a:r>
            <a:r>
              <a:rPr lang="en-US" sz="1800" dirty="0">
                <a:solidFill>
                  <a:schemeClr val="tx1"/>
                </a:solidFill>
              </a:rPr>
              <a:t> Bonne. (1771). Carte du </a:t>
            </a:r>
            <a:r>
              <a:rPr lang="en-US" sz="1800" dirty="0" err="1">
                <a:solidFill>
                  <a:schemeClr val="tx1"/>
                </a:solidFill>
              </a:rPr>
              <a:t>Gouvernement</a:t>
            </a:r>
            <a:r>
              <a:rPr lang="en-US" sz="1800" dirty="0">
                <a:solidFill>
                  <a:schemeClr val="tx1"/>
                </a:solidFill>
              </a:rPr>
              <a:t> de Champagne et Brie. </a:t>
            </a:r>
            <a:r>
              <a:rPr lang="en-US" sz="1800" i="1" dirty="0">
                <a:solidFill>
                  <a:schemeClr val="tx1"/>
                </a:solidFill>
              </a:rPr>
              <a:t>Wikimedia Commons</a:t>
            </a:r>
            <a:r>
              <a:rPr lang="en-US" sz="1800" dirty="0">
                <a:solidFill>
                  <a:schemeClr val="tx1"/>
                </a:solidFill>
              </a:rPr>
              <a:t>. CC0 </a:t>
            </a:r>
            <a:r>
              <a:rPr lang="en-US" sz="1800" dirty="0">
                <a:solidFill>
                  <a:schemeClr val="tx1"/>
                </a:solidFill>
                <a:hlinkClick r:id="rId5"/>
              </a:rPr>
              <a:t>https://commons.wikimedia.org/wiki/File:1771_Bonne_Map_of_Brie_and_Champagne,_France_-_Geographicus_-_Champagne-bonne-1771.jpg</a:t>
            </a:r>
            <a:endParaRPr lang="en-US" sz="1800" dirty="0">
              <a:solidFill>
                <a:schemeClr val="tx1"/>
              </a:solidFill>
            </a:endParaRPr>
          </a:p>
          <a:p>
            <a:pPr marL="538163" indent="-363538"/>
            <a:r>
              <a:rPr lang="en-US" sz="1800" dirty="0" err="1">
                <a:solidFill>
                  <a:schemeClr val="tx1"/>
                </a:solidFill>
              </a:rPr>
              <a:t>Kriemer</a:t>
            </a:r>
            <a:r>
              <a:rPr lang="en-US" sz="1800" dirty="0">
                <a:solidFill>
                  <a:schemeClr val="tx1"/>
                </a:solidFill>
              </a:rPr>
              <a:t>. (20 June 2015</a:t>
            </a:r>
            <a:r>
              <a:rPr lang="en-US" sz="1800" dirty="0" smtClean="0">
                <a:solidFill>
                  <a:schemeClr val="tx1"/>
                </a:solidFill>
              </a:rPr>
              <a:t>). </a:t>
            </a:r>
            <a:r>
              <a:rPr lang="en-US" sz="1800" dirty="0">
                <a:solidFill>
                  <a:schemeClr val="tx1"/>
                </a:solidFill>
              </a:rPr>
              <a:t>Crown Princess Margareta. </a:t>
            </a:r>
            <a:r>
              <a:rPr lang="en-US" sz="1800" i="1" dirty="0" err="1">
                <a:solidFill>
                  <a:schemeClr val="tx1"/>
                </a:solidFill>
              </a:rPr>
              <a:t>Pixabay</a:t>
            </a:r>
            <a:r>
              <a:rPr lang="en-US" sz="1800" dirty="0">
                <a:solidFill>
                  <a:schemeClr val="tx1"/>
                </a:solidFill>
              </a:rPr>
              <a:t>. </a:t>
            </a:r>
            <a:r>
              <a:rPr lang="en-US" sz="1800" dirty="0" smtClean="0">
                <a:solidFill>
                  <a:schemeClr val="tx1"/>
                </a:solidFill>
              </a:rPr>
              <a:t>CC0. </a:t>
            </a:r>
            <a:r>
              <a:rPr lang="en-US" sz="1800" dirty="0" smtClean="0">
                <a:solidFill>
                  <a:schemeClr val="tx1"/>
                </a:solidFill>
                <a:hlinkClick r:id="rId6"/>
              </a:rPr>
              <a:t>https</a:t>
            </a:r>
            <a:r>
              <a:rPr lang="en-US" sz="1800" dirty="0">
                <a:solidFill>
                  <a:schemeClr val="tx1"/>
                </a:solidFill>
                <a:hlinkClick r:id="rId6"/>
              </a:rPr>
              <a:t>://pixabay.com/en/rose-crown-princess-margareta-818723/</a:t>
            </a:r>
            <a:endParaRPr lang="en-US" sz="1800" dirty="0">
              <a:solidFill>
                <a:schemeClr val="tx1"/>
              </a:solidFill>
            </a:endParaRPr>
          </a:p>
          <a:p>
            <a:pPr marL="538163" indent="-363538"/>
            <a:r>
              <a:rPr lang="en-US" sz="1800" dirty="0" err="1">
                <a:solidFill>
                  <a:schemeClr val="tx1"/>
                </a:solidFill>
              </a:rPr>
              <a:t>PublicDomainPictures</a:t>
            </a:r>
            <a:r>
              <a:rPr lang="en-US" sz="1800" dirty="0">
                <a:solidFill>
                  <a:schemeClr val="tx1"/>
                </a:solidFill>
              </a:rPr>
              <a:t>. (15 February 2013). Competition Colors. </a:t>
            </a:r>
            <a:r>
              <a:rPr lang="en-US" sz="1800" i="1" dirty="0" err="1">
                <a:solidFill>
                  <a:schemeClr val="tx1"/>
                </a:solidFill>
              </a:rPr>
              <a:t>Pixabay</a:t>
            </a:r>
            <a:r>
              <a:rPr lang="en-US" sz="1800" dirty="0">
                <a:solidFill>
                  <a:schemeClr val="tx1"/>
                </a:solidFill>
              </a:rPr>
              <a:t>. </a:t>
            </a:r>
            <a:r>
              <a:rPr lang="en-US" sz="1800" dirty="0" smtClean="0">
                <a:solidFill>
                  <a:schemeClr val="tx1"/>
                </a:solidFill>
              </a:rPr>
              <a:t>CC0. </a:t>
            </a:r>
            <a:r>
              <a:rPr lang="en-US" sz="1800" dirty="0" smtClean="0">
                <a:solidFill>
                  <a:schemeClr val="tx1"/>
                </a:solidFill>
                <a:hlinkClick r:id="rId7"/>
              </a:rPr>
              <a:t>https</a:t>
            </a:r>
            <a:r>
              <a:rPr lang="en-US" sz="1800" dirty="0">
                <a:solidFill>
                  <a:schemeClr val="tx1"/>
                </a:solidFill>
                <a:hlinkClick r:id="rId7"/>
              </a:rPr>
              <a:t>://pixabay.com/en/blue-colors-competition-event-five-81847/</a:t>
            </a:r>
            <a:endParaRPr lang="en-US" sz="1800" dirty="0">
              <a:solidFill>
                <a:schemeClr val="tx1"/>
              </a:solidFill>
            </a:endParaRPr>
          </a:p>
          <a:p>
            <a:pPr marL="538163" indent="-363538"/>
            <a:r>
              <a:rPr lang="en-US" sz="1800" dirty="0" smtClean="0">
                <a:solidFill>
                  <a:schemeClr val="tx1"/>
                </a:solidFill>
              </a:rPr>
              <a:t>Closing </a:t>
            </a:r>
            <a:r>
              <a:rPr lang="en-US" sz="1800" dirty="0">
                <a:solidFill>
                  <a:schemeClr val="tx1"/>
                </a:solidFill>
              </a:rPr>
              <a:t>Slides Music: </a:t>
            </a:r>
            <a:r>
              <a:rPr lang="en-US" sz="1800" dirty="0" err="1">
                <a:solidFill>
                  <a:schemeClr val="tx1"/>
                </a:solidFill>
              </a:rPr>
              <a:t>Rybak</a:t>
            </a:r>
            <a:r>
              <a:rPr lang="en-US" sz="1800" dirty="0">
                <a:solidFill>
                  <a:schemeClr val="tx1"/>
                </a:solidFill>
              </a:rPr>
              <a:t>, </a:t>
            </a:r>
            <a:r>
              <a:rPr lang="en-US" sz="1800" dirty="0" err="1">
                <a:solidFill>
                  <a:schemeClr val="tx1"/>
                </a:solidFill>
              </a:rPr>
              <a:t>Nazar</a:t>
            </a:r>
            <a:r>
              <a:rPr lang="en-US" sz="1800" dirty="0">
                <a:solidFill>
                  <a:schemeClr val="tx1"/>
                </a:solidFill>
              </a:rPr>
              <a:t>. (</a:t>
            </a:r>
            <a:r>
              <a:rPr lang="en-US" sz="1800" dirty="0" err="1">
                <a:solidFill>
                  <a:schemeClr val="tx1"/>
                </a:solidFill>
              </a:rPr>
              <a:t>n.d.</a:t>
            </a:r>
            <a:r>
              <a:rPr lang="en-US" sz="1800" dirty="0">
                <a:solidFill>
                  <a:schemeClr val="tx1"/>
                </a:solidFill>
              </a:rPr>
              <a:t>). Corporate Inspired. </a:t>
            </a:r>
            <a:r>
              <a:rPr lang="en-US" sz="1800" i="1" dirty="0" err="1">
                <a:solidFill>
                  <a:schemeClr val="tx1"/>
                </a:solidFill>
              </a:rPr>
              <a:t>HookSounds</a:t>
            </a:r>
            <a:r>
              <a:rPr lang="en-US" sz="1800" dirty="0">
                <a:solidFill>
                  <a:schemeClr val="tx1"/>
                </a:solidFill>
              </a:rPr>
              <a:t>. CC BY. </a:t>
            </a:r>
            <a:r>
              <a:rPr lang="en-US" sz="1800" dirty="0">
                <a:solidFill>
                  <a:schemeClr val="tx1"/>
                </a:solidFill>
                <a:hlinkClick r:id="rId8"/>
              </a:rPr>
              <a:t>http://www.hooksounds.com/</a:t>
            </a:r>
            <a:r>
              <a:rPr lang="en-US" sz="1800" dirty="0">
                <a:solidFill>
                  <a:schemeClr val="tx1"/>
                </a:solidFill>
              </a:rPr>
              <a:t> </a:t>
            </a:r>
          </a:p>
          <a:p>
            <a:pPr marL="188913" indent="-14288"/>
            <a:r>
              <a:rPr lang="en-US" sz="1800" dirty="0">
                <a:solidFill>
                  <a:schemeClr val="tx1"/>
                </a:solidFill>
              </a:rPr>
              <a:t>Unattributed materials are contributions from the Opening Up Copyright Project Team and are placed in the Public Domain.</a:t>
            </a:r>
          </a:p>
          <a:p>
            <a:pPr marL="538163" indent="-363538"/>
            <a:endParaRPr lang="en-US" sz="1800" dirty="0">
              <a:solidFill>
                <a:schemeClr val="tx1"/>
              </a:solidFill>
            </a:endParaRPr>
          </a:p>
          <a:p>
            <a:pPr marL="538163" indent="-363538"/>
            <a:endParaRPr lang="en-CA" sz="1800" dirty="0">
              <a:solidFill>
                <a:schemeClr val="tx1"/>
              </a:solidFill>
            </a:endParaRPr>
          </a:p>
        </p:txBody>
      </p:sp>
    </p:spTree>
    <p:extLst>
      <p:ext uri="{BB962C8B-B14F-4D97-AF65-F5344CB8AC3E}">
        <p14:creationId xmlns:p14="http://schemas.microsoft.com/office/powerpoint/2010/main" val="8374240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063510" y="2253164"/>
            <a:ext cx="9280351" cy="870739"/>
          </a:xfrm>
        </p:spPr>
        <p:txBody>
          <a:bodyPr/>
          <a:lstStyle/>
          <a:p>
            <a:pPr marL="12700" indent="-12700"/>
            <a:r>
              <a:rPr lang="en" dirty="0">
                <a:latin typeface="Arial" panose="020B0604020202020204" pitchFamily="34" charset="0"/>
                <a:cs typeface="Arial" panose="020B0604020202020204" pitchFamily="34" charset="0"/>
                <a:sym typeface="Calibri"/>
              </a:rPr>
              <a:t>University of Alberta. (2018). </a:t>
            </a:r>
            <a:r>
              <a:rPr lang="en-CA" dirty="0" smtClean="0">
                <a:latin typeface="Arial" panose="020B0604020202020204" pitchFamily="34" charset="0"/>
                <a:cs typeface="Arial" panose="020B0604020202020204" pitchFamily="34" charset="0"/>
                <a:sym typeface="Calibri"/>
              </a:rPr>
              <a:t>Other </a:t>
            </a:r>
            <a:r>
              <a:rPr lang="en-CA" dirty="0">
                <a:latin typeface="Arial" panose="020B0604020202020204" pitchFamily="34" charset="0"/>
                <a:cs typeface="Arial" panose="020B0604020202020204" pitchFamily="34" charset="0"/>
                <a:sym typeface="Calibri"/>
              </a:rPr>
              <a:t>Types of IP</a:t>
            </a:r>
            <a:r>
              <a:rPr lang="en" dirty="0" smtClean="0">
                <a:latin typeface="Arial" panose="020B0604020202020204" pitchFamily="34" charset="0"/>
                <a:cs typeface="Arial" panose="020B0604020202020204" pitchFamily="34" charset="0"/>
                <a:sym typeface="Calibri"/>
              </a:rPr>
              <a:t>. </a:t>
            </a:r>
            <a:r>
              <a:rPr lang="en" i="1" dirty="0">
                <a:latin typeface="Arial" panose="020B0604020202020204" pitchFamily="34" charset="0"/>
                <a:cs typeface="Arial" panose="020B0604020202020204" pitchFamily="34" charset="0"/>
                <a:sym typeface="Calibri"/>
              </a:rPr>
              <a:t>Opening Up Copyright Instructional Module</a:t>
            </a:r>
            <a:r>
              <a:rPr lang="en" dirty="0" smtClean="0">
                <a:latin typeface="Arial" panose="020B0604020202020204" pitchFamily="34" charset="0"/>
                <a:cs typeface="Arial" panose="020B0604020202020204" pitchFamily="34" charset="0"/>
                <a:sym typeface="Calibri"/>
              </a:rPr>
              <a:t>. </a:t>
            </a:r>
            <a:r>
              <a:rPr lang="en-CA" dirty="0">
                <a:solidFill>
                  <a:schemeClr val="bg2">
                    <a:lumMod val="50000"/>
                  </a:schemeClr>
                </a:solidFill>
                <a:latin typeface="Arial" panose="020B0604020202020204" pitchFamily="34" charset="0"/>
                <a:cs typeface="Arial" panose="020B0604020202020204" pitchFamily="34" charset="0"/>
                <a:sym typeface="Calibri"/>
                <a:hlinkClick r:id="rId2"/>
              </a:rPr>
              <a:t>https://sites.library.ualberta.ca/copyright/</a:t>
            </a:r>
            <a:endParaRPr lang="en-CA" dirty="0"/>
          </a:p>
        </p:txBody>
      </p:sp>
    </p:spTree>
    <p:extLst>
      <p:ext uri="{BB962C8B-B14F-4D97-AF65-F5344CB8AC3E}">
        <p14:creationId xmlns:p14="http://schemas.microsoft.com/office/powerpoint/2010/main" val="25489949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3B77D61-16C9-A042-A806-71E034B31CB5}"/>
              </a:ext>
            </a:extLst>
          </p:cNvPr>
          <p:cNvSpPr>
            <a:spLocks noGrp="1"/>
          </p:cNvSpPr>
          <p:nvPr>
            <p:ph type="title"/>
          </p:nvPr>
        </p:nvSpPr>
        <p:spPr>
          <a:xfrm>
            <a:off x="2671282" y="571288"/>
            <a:ext cx="8682518" cy="868633"/>
          </a:xfrm>
        </p:spPr>
        <p:txBody>
          <a:bodyPr/>
          <a:lstStyle/>
          <a:p>
            <a:r>
              <a:rPr lang="en-US" dirty="0" smtClean="0"/>
              <a:t>CONTRIBUTORS</a:t>
            </a:r>
            <a:endParaRPr lang="en-US" b="1" dirty="0"/>
          </a:p>
        </p:txBody>
      </p:sp>
    </p:spTree>
    <p:extLst>
      <p:ext uri="{BB962C8B-B14F-4D97-AF65-F5344CB8AC3E}">
        <p14:creationId xmlns:p14="http://schemas.microsoft.com/office/powerpoint/2010/main" val="4993903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050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A1E03-AEA6-4C49-BE81-1FA15D52B4E0}"/>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COPYRIGHT AND PATENT</a:t>
            </a:r>
          </a:p>
        </p:txBody>
      </p:sp>
      <p:pic>
        <p:nvPicPr>
          <p:cNvPr id="15" name="Content Placeholder 14">
            <a:extLst>
              <a:ext uri="{FF2B5EF4-FFF2-40B4-BE49-F238E27FC236}">
                <a16:creationId xmlns:a16="http://schemas.microsoft.com/office/drawing/2014/main" id="{341FA0AB-F4D9-4069-9F8F-99FE6C498B7B}"/>
              </a:ext>
            </a:extLst>
          </p:cNvPr>
          <p:cNvPicPr>
            <a:picLocks noGrp="1" noChangeAspect="1"/>
          </p:cNvPicPr>
          <p:nvPr>
            <p:ph sz="quarter" idx="14"/>
          </p:nvPr>
        </p:nvPicPr>
        <p:blipFill rotWithShape="1">
          <a:blip r:embed="rId4"/>
          <a:srcRect b="18927"/>
          <a:stretch/>
        </p:blipFill>
        <p:spPr>
          <a:xfrm>
            <a:off x="2721624" y="3985820"/>
            <a:ext cx="1668322" cy="1352559"/>
          </a:xfrm>
        </p:spPr>
      </p:pic>
      <p:sp>
        <p:nvSpPr>
          <p:cNvPr id="6" name="TextBox 5">
            <a:extLst>
              <a:ext uri="{FF2B5EF4-FFF2-40B4-BE49-F238E27FC236}">
                <a16:creationId xmlns:a16="http://schemas.microsoft.com/office/drawing/2014/main" id="{862242F8-8882-4BEA-8BB0-1E1691B7EDB7}"/>
              </a:ext>
            </a:extLst>
          </p:cNvPr>
          <p:cNvSpPr txBox="1"/>
          <p:nvPr/>
        </p:nvSpPr>
        <p:spPr>
          <a:xfrm>
            <a:off x="1380565" y="2061882"/>
            <a:ext cx="3263153"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Copyright</a:t>
            </a:r>
          </a:p>
        </p:txBody>
      </p:sp>
      <p:sp>
        <p:nvSpPr>
          <p:cNvPr id="7" name="TextBox 6">
            <a:extLst>
              <a:ext uri="{FF2B5EF4-FFF2-40B4-BE49-F238E27FC236}">
                <a16:creationId xmlns:a16="http://schemas.microsoft.com/office/drawing/2014/main" id="{DD29B20D-30EC-4843-B8DB-CEABEB0CAED5}"/>
              </a:ext>
            </a:extLst>
          </p:cNvPr>
          <p:cNvSpPr txBox="1"/>
          <p:nvPr/>
        </p:nvSpPr>
        <p:spPr>
          <a:xfrm>
            <a:off x="8337177" y="2061882"/>
            <a:ext cx="2474258"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Patent</a:t>
            </a:r>
          </a:p>
        </p:txBody>
      </p:sp>
      <p:cxnSp>
        <p:nvCxnSpPr>
          <p:cNvPr id="9" name="Straight Arrow Connector 8">
            <a:extLst>
              <a:ext uri="{FF2B5EF4-FFF2-40B4-BE49-F238E27FC236}">
                <a16:creationId xmlns:a16="http://schemas.microsoft.com/office/drawing/2014/main" id="{F5F1A15A-031E-43BE-BC17-D4116524CA5B}"/>
              </a:ext>
            </a:extLst>
          </p:cNvPr>
          <p:cNvCxnSpPr>
            <a:cxnSpLocks/>
          </p:cNvCxnSpPr>
          <p:nvPr/>
        </p:nvCxnSpPr>
        <p:spPr>
          <a:xfrm>
            <a:off x="2115671" y="2585102"/>
            <a:ext cx="0" cy="6669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52776E9-57C7-44FE-91E0-85F7A76F87F8}"/>
              </a:ext>
            </a:extLst>
          </p:cNvPr>
          <p:cNvSpPr txBox="1"/>
          <p:nvPr/>
        </p:nvSpPr>
        <p:spPr>
          <a:xfrm>
            <a:off x="932328" y="3252033"/>
            <a:ext cx="2689407"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Creative Works</a:t>
            </a:r>
          </a:p>
        </p:txBody>
      </p:sp>
      <p:pic>
        <p:nvPicPr>
          <p:cNvPr id="17" name="Picture 16">
            <a:extLst>
              <a:ext uri="{FF2B5EF4-FFF2-40B4-BE49-F238E27FC236}">
                <a16:creationId xmlns:a16="http://schemas.microsoft.com/office/drawing/2014/main" id="{5F9F0F13-0F72-492A-BF93-5639EC18E520}"/>
              </a:ext>
            </a:extLst>
          </p:cNvPr>
          <p:cNvPicPr>
            <a:picLocks noChangeAspect="1"/>
          </p:cNvPicPr>
          <p:nvPr/>
        </p:nvPicPr>
        <p:blipFill rotWithShape="1">
          <a:blip r:embed="rId5"/>
          <a:srcRect b="13202"/>
          <a:stretch/>
        </p:blipFill>
        <p:spPr>
          <a:xfrm>
            <a:off x="1459468" y="3918964"/>
            <a:ext cx="1392724" cy="1208848"/>
          </a:xfrm>
          <a:prstGeom prst="rect">
            <a:avLst/>
          </a:prstGeom>
        </p:spPr>
      </p:pic>
      <p:pic>
        <p:nvPicPr>
          <p:cNvPr id="19" name="Picture 18">
            <a:extLst>
              <a:ext uri="{FF2B5EF4-FFF2-40B4-BE49-F238E27FC236}">
                <a16:creationId xmlns:a16="http://schemas.microsoft.com/office/drawing/2014/main" id="{F8AB718B-A2E5-4AA8-97F3-59FF695B4647}"/>
              </a:ext>
            </a:extLst>
          </p:cNvPr>
          <p:cNvPicPr>
            <a:picLocks noChangeAspect="1"/>
          </p:cNvPicPr>
          <p:nvPr/>
        </p:nvPicPr>
        <p:blipFill rotWithShape="1">
          <a:blip r:embed="rId6"/>
          <a:srcRect b="21996"/>
          <a:stretch/>
        </p:blipFill>
        <p:spPr>
          <a:xfrm>
            <a:off x="3947717" y="3813996"/>
            <a:ext cx="2003910" cy="1563126"/>
          </a:xfrm>
          <a:prstGeom prst="rect">
            <a:avLst/>
          </a:prstGeom>
        </p:spPr>
      </p:pic>
      <p:sp>
        <p:nvSpPr>
          <p:cNvPr id="20" name="TextBox 19">
            <a:extLst>
              <a:ext uri="{FF2B5EF4-FFF2-40B4-BE49-F238E27FC236}">
                <a16:creationId xmlns:a16="http://schemas.microsoft.com/office/drawing/2014/main" id="{7A3FCC3B-3CD7-42F8-ADF0-B353129B1FA2}"/>
              </a:ext>
            </a:extLst>
          </p:cNvPr>
          <p:cNvSpPr txBox="1"/>
          <p:nvPr/>
        </p:nvSpPr>
        <p:spPr>
          <a:xfrm>
            <a:off x="7673788" y="3252033"/>
            <a:ext cx="3680012"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Inventive Works</a:t>
            </a:r>
          </a:p>
        </p:txBody>
      </p:sp>
      <p:cxnSp>
        <p:nvCxnSpPr>
          <p:cNvPr id="21" name="Straight Arrow Connector 20">
            <a:extLst>
              <a:ext uri="{FF2B5EF4-FFF2-40B4-BE49-F238E27FC236}">
                <a16:creationId xmlns:a16="http://schemas.microsoft.com/office/drawing/2014/main" id="{5B174C77-5E33-4550-AD2F-169C8918EB6B}"/>
              </a:ext>
            </a:extLst>
          </p:cNvPr>
          <p:cNvCxnSpPr>
            <a:cxnSpLocks/>
          </p:cNvCxnSpPr>
          <p:nvPr/>
        </p:nvCxnSpPr>
        <p:spPr>
          <a:xfrm>
            <a:off x="9045388" y="2585101"/>
            <a:ext cx="0" cy="6669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DC029EFA-E81C-4DF2-9B55-FB807E59F164}"/>
              </a:ext>
            </a:extLst>
          </p:cNvPr>
          <p:cNvPicPr>
            <a:picLocks noChangeAspect="1"/>
          </p:cNvPicPr>
          <p:nvPr/>
        </p:nvPicPr>
        <p:blipFill>
          <a:blip r:embed="rId7"/>
          <a:stretch>
            <a:fillRect/>
          </a:stretch>
        </p:blipFill>
        <p:spPr>
          <a:xfrm>
            <a:off x="76346" y="3985820"/>
            <a:ext cx="1549753" cy="1219478"/>
          </a:xfrm>
          <a:prstGeom prst="rect">
            <a:avLst/>
          </a:prstGeom>
        </p:spPr>
      </p:pic>
      <p:pic>
        <p:nvPicPr>
          <p:cNvPr id="25" name="Picture 24">
            <a:extLst>
              <a:ext uri="{FF2B5EF4-FFF2-40B4-BE49-F238E27FC236}">
                <a16:creationId xmlns:a16="http://schemas.microsoft.com/office/drawing/2014/main" id="{9501468E-5CE6-4ED2-97EE-279005F29948}"/>
              </a:ext>
            </a:extLst>
          </p:cNvPr>
          <p:cNvPicPr>
            <a:picLocks noChangeAspect="1"/>
          </p:cNvPicPr>
          <p:nvPr/>
        </p:nvPicPr>
        <p:blipFill rotWithShape="1">
          <a:blip r:embed="rId8"/>
          <a:srcRect b="30719"/>
          <a:stretch/>
        </p:blipFill>
        <p:spPr>
          <a:xfrm>
            <a:off x="6654309" y="3678412"/>
            <a:ext cx="2193415" cy="1519621"/>
          </a:xfrm>
          <a:prstGeom prst="rect">
            <a:avLst/>
          </a:prstGeom>
        </p:spPr>
      </p:pic>
      <p:pic>
        <p:nvPicPr>
          <p:cNvPr id="27" name="Picture 26">
            <a:extLst>
              <a:ext uri="{FF2B5EF4-FFF2-40B4-BE49-F238E27FC236}">
                <a16:creationId xmlns:a16="http://schemas.microsoft.com/office/drawing/2014/main" id="{0E93E721-5740-4E87-8BE9-0DB08456D5D6}"/>
              </a:ext>
            </a:extLst>
          </p:cNvPr>
          <p:cNvPicPr>
            <a:picLocks noChangeAspect="1"/>
          </p:cNvPicPr>
          <p:nvPr/>
        </p:nvPicPr>
        <p:blipFill rotWithShape="1">
          <a:blip r:embed="rId9"/>
          <a:srcRect b="23605"/>
          <a:stretch/>
        </p:blipFill>
        <p:spPr>
          <a:xfrm>
            <a:off x="9312698" y="3654765"/>
            <a:ext cx="2200696" cy="1681233"/>
          </a:xfrm>
          <a:prstGeom prst="rect">
            <a:avLst/>
          </a:prstGeom>
        </p:spPr>
      </p:pic>
      <p:sp>
        <p:nvSpPr>
          <p:cNvPr id="3" name="TextBox 2">
            <a:extLst>
              <a:ext uri="{FF2B5EF4-FFF2-40B4-BE49-F238E27FC236}">
                <a16:creationId xmlns:a16="http://schemas.microsoft.com/office/drawing/2014/main" id="{1D9D5EA4-2628-43AD-A607-D5E3318F447E}"/>
              </a:ext>
            </a:extLst>
          </p:cNvPr>
          <p:cNvSpPr txBox="1"/>
          <p:nvPr/>
        </p:nvSpPr>
        <p:spPr>
          <a:xfrm>
            <a:off x="5878166" y="5760184"/>
            <a:ext cx="5939116"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Version 2.0! Now With Dead Mice!</a:t>
            </a:r>
          </a:p>
        </p:txBody>
      </p:sp>
      <p:cxnSp>
        <p:nvCxnSpPr>
          <p:cNvPr id="16" name="Straight Arrow Connector 15">
            <a:extLst>
              <a:ext uri="{FF2B5EF4-FFF2-40B4-BE49-F238E27FC236}">
                <a16:creationId xmlns:a16="http://schemas.microsoft.com/office/drawing/2014/main" id="{8889ED1B-D92E-4CE6-AC7F-55F60BB1084B}"/>
              </a:ext>
            </a:extLst>
          </p:cNvPr>
          <p:cNvCxnSpPr>
            <a:cxnSpLocks/>
          </p:cNvCxnSpPr>
          <p:nvPr/>
        </p:nvCxnSpPr>
        <p:spPr>
          <a:xfrm>
            <a:off x="8995659" y="4950737"/>
            <a:ext cx="0" cy="6669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A3CF3F5-10A9-4ABB-A12C-5B8767CF949A}"/>
              </a:ext>
            </a:extLst>
          </p:cNvPr>
          <p:cNvPicPr>
            <a:picLocks noChangeAspect="1"/>
          </p:cNvPicPr>
          <p:nvPr/>
        </p:nvPicPr>
        <p:blipFill rotWithShape="1">
          <a:blip r:embed="rId10"/>
          <a:srcRect l="18545" t="26559" r="19477" b="42445"/>
          <a:stretch/>
        </p:blipFill>
        <p:spPr>
          <a:xfrm>
            <a:off x="6528637" y="4088757"/>
            <a:ext cx="2444758" cy="1222674"/>
          </a:xfrm>
          <a:prstGeom prst="rect">
            <a:avLst/>
          </a:prstGeom>
        </p:spPr>
      </p:pic>
    </p:spTree>
    <p:custDataLst>
      <p:tags r:id="rId1"/>
    </p:custDataLst>
    <p:extLst>
      <p:ext uri="{BB962C8B-B14F-4D97-AF65-F5344CB8AC3E}">
        <p14:creationId xmlns:p14="http://schemas.microsoft.com/office/powerpoint/2010/main" val="2752990036"/>
      </p:ext>
    </p:extLst>
  </p:cSld>
  <p:clrMapOvr>
    <a:masterClrMapping/>
  </p:clrMapOvr>
  <mc:AlternateContent xmlns:mc="http://schemas.openxmlformats.org/markup-compatibility/2006" xmlns:p14="http://schemas.microsoft.com/office/powerpoint/2010/main">
    <mc:Choice Requires="p14">
      <p:transition spd="slow" p14:dur="2000" advTm="46532"/>
    </mc:Choice>
    <mc:Fallback xmlns="">
      <p:transition spd="slow" advTm="465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 presetClass="exit" presetSubtype="0" fill="hold" nodeType="withEffect">
                                  <p:stCondLst>
                                    <p:cond delay="0"/>
                                  </p:stCondLst>
                                  <p:childTnLst>
                                    <p:set>
                                      <p:cBhvr>
                                        <p:cTn id="58" dur="1" fill="hold">
                                          <p:stCondLst>
                                            <p:cond delay="0"/>
                                          </p:stCondLst>
                                        </p:cTn>
                                        <p:tgtEl>
                                          <p:spTgt spid="25"/>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par>
                                <p:cTn id="61" presetID="10" presetClass="entr" presetSubtype="0"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childTnLst>
                          </p:cTn>
                        </p:par>
                        <p:par>
                          <p:cTn id="64" fill="hold">
                            <p:stCondLst>
                              <p:cond delay="500"/>
                            </p:stCondLst>
                            <p:childTnLst>
                              <p:par>
                                <p:cTn id="65" presetID="6" presetClass="emph" presetSubtype="0" fill="hold" grpId="1" nodeType="afterEffect">
                                  <p:stCondLst>
                                    <p:cond delay="0"/>
                                  </p:stCondLst>
                                  <p:childTnLst>
                                    <p:animScale>
                                      <p:cBhvr>
                                        <p:cTn id="66" dur="20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20" grpId="0"/>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D64DA-B59E-40F2-897E-7FB33259D669}"/>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COPYRIGHT OR PATENT?</a:t>
            </a:r>
          </a:p>
        </p:txBody>
      </p:sp>
      <p:pic>
        <p:nvPicPr>
          <p:cNvPr id="16" name="Content Placeholder 15">
            <a:extLst>
              <a:ext uri="{FF2B5EF4-FFF2-40B4-BE49-F238E27FC236}">
                <a16:creationId xmlns:a16="http://schemas.microsoft.com/office/drawing/2014/main" id="{C4A3A02F-52D0-C64D-A187-DAA3F58CBF7B}"/>
              </a:ext>
            </a:extLst>
          </p:cNvPr>
          <p:cNvPicPr>
            <a:picLocks noGrp="1" noChangeAspect="1"/>
          </p:cNvPicPr>
          <p:nvPr>
            <p:ph sz="quarter" idx="14"/>
          </p:nvPr>
        </p:nvPicPr>
        <p:blipFill>
          <a:blip r:embed="rId4">
            <a:extLst>
              <a:ext uri="{96DAC541-7B7A-43D3-8B79-37D633B846F1}">
                <asvg:svgBlip xmlns:asvg="http://schemas.microsoft.com/office/drawing/2016/SVG/main" xmlns="" r:embed="rId5"/>
              </a:ext>
            </a:extLst>
          </a:blip>
          <a:stretch>
            <a:fillRect/>
          </a:stretch>
        </p:blipFill>
        <p:spPr>
          <a:xfrm>
            <a:off x="7782591" y="2222580"/>
            <a:ext cx="1105667" cy="1378968"/>
          </a:xfrm>
        </p:spPr>
      </p:pic>
      <p:pic>
        <p:nvPicPr>
          <p:cNvPr id="7" name="Picture 6">
            <a:extLst>
              <a:ext uri="{FF2B5EF4-FFF2-40B4-BE49-F238E27FC236}">
                <a16:creationId xmlns:a16="http://schemas.microsoft.com/office/drawing/2014/main" id="{E047CF91-87D6-4E7B-A916-79ED93E4077B}"/>
              </a:ext>
            </a:extLst>
          </p:cNvPr>
          <p:cNvPicPr>
            <a:picLocks noChangeAspect="1"/>
          </p:cNvPicPr>
          <p:nvPr/>
        </p:nvPicPr>
        <p:blipFill rotWithShape="1">
          <a:blip r:embed="rId6"/>
          <a:srcRect b="21996"/>
          <a:stretch/>
        </p:blipFill>
        <p:spPr>
          <a:xfrm>
            <a:off x="5294955" y="1872832"/>
            <a:ext cx="1332284" cy="1039232"/>
          </a:xfrm>
          <a:prstGeom prst="rect">
            <a:avLst/>
          </a:prstGeom>
        </p:spPr>
      </p:pic>
      <p:sp>
        <p:nvSpPr>
          <p:cNvPr id="8" name="TextBox 7">
            <a:extLst>
              <a:ext uri="{FF2B5EF4-FFF2-40B4-BE49-F238E27FC236}">
                <a16:creationId xmlns:a16="http://schemas.microsoft.com/office/drawing/2014/main" id="{8EEB3797-C675-4891-A8B4-3A45DCBC5E83}"/>
              </a:ext>
            </a:extLst>
          </p:cNvPr>
          <p:cNvSpPr txBox="1"/>
          <p:nvPr/>
        </p:nvSpPr>
        <p:spPr>
          <a:xfrm>
            <a:off x="1893486" y="2476299"/>
            <a:ext cx="2517440" cy="400110"/>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print(“Hello, World!”)</a:t>
            </a:r>
          </a:p>
        </p:txBody>
      </p:sp>
      <p:sp>
        <p:nvSpPr>
          <p:cNvPr id="3" name="Oval 2">
            <a:extLst>
              <a:ext uri="{FF2B5EF4-FFF2-40B4-BE49-F238E27FC236}">
                <a16:creationId xmlns:a16="http://schemas.microsoft.com/office/drawing/2014/main" id="{30E84F53-712F-9C4E-982C-9DC83CC83295}"/>
              </a:ext>
            </a:extLst>
          </p:cNvPr>
          <p:cNvSpPr/>
          <p:nvPr/>
        </p:nvSpPr>
        <p:spPr>
          <a:xfrm>
            <a:off x="1510155" y="3722437"/>
            <a:ext cx="5468935" cy="2282581"/>
          </a:xfrm>
          <a:prstGeom prst="ellipse">
            <a:avLst/>
          </a:prstGeom>
          <a:solidFill>
            <a:srgbClr val="004950">
              <a:alpha val="28000"/>
            </a:srgb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B19B231-250E-EC49-9207-145139083B2E}"/>
              </a:ext>
            </a:extLst>
          </p:cNvPr>
          <p:cNvSpPr/>
          <p:nvPr/>
        </p:nvSpPr>
        <p:spPr>
          <a:xfrm>
            <a:off x="4783429" y="3774465"/>
            <a:ext cx="5468935" cy="2282581"/>
          </a:xfrm>
          <a:prstGeom prst="ellipse">
            <a:avLst/>
          </a:prstGeom>
          <a:solidFill>
            <a:srgbClr val="879F3D">
              <a:alpha val="18000"/>
            </a:srgb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15BFED4-51EA-4644-AB9A-2B3DD1A1AACC}"/>
              </a:ext>
            </a:extLst>
          </p:cNvPr>
          <p:cNvSpPr txBox="1"/>
          <p:nvPr/>
        </p:nvSpPr>
        <p:spPr>
          <a:xfrm>
            <a:off x="2951447" y="4700311"/>
            <a:ext cx="1293175" cy="430887"/>
          </a:xfrm>
          <a:prstGeom prst="rect">
            <a:avLst/>
          </a:prstGeom>
          <a:noFill/>
        </p:spPr>
        <p:txBody>
          <a:bodyPr wrap="none" rtlCol="0">
            <a:spAutoFit/>
          </a:bodyPr>
          <a:lstStyle/>
          <a:p>
            <a:r>
              <a:rPr lang="en-US" sz="2200" dirty="0"/>
              <a:t>Copyright</a:t>
            </a:r>
          </a:p>
        </p:txBody>
      </p:sp>
      <p:sp>
        <p:nvSpPr>
          <p:cNvPr id="10" name="TextBox 9">
            <a:extLst>
              <a:ext uri="{FF2B5EF4-FFF2-40B4-BE49-F238E27FC236}">
                <a16:creationId xmlns:a16="http://schemas.microsoft.com/office/drawing/2014/main" id="{D6A87ADF-2237-E248-A7A2-E238A6352892}"/>
              </a:ext>
            </a:extLst>
          </p:cNvPr>
          <p:cNvSpPr txBox="1"/>
          <p:nvPr/>
        </p:nvSpPr>
        <p:spPr>
          <a:xfrm>
            <a:off x="8087393" y="4648283"/>
            <a:ext cx="928524" cy="430887"/>
          </a:xfrm>
          <a:prstGeom prst="rect">
            <a:avLst/>
          </a:prstGeom>
          <a:noFill/>
        </p:spPr>
        <p:txBody>
          <a:bodyPr wrap="none" rtlCol="0">
            <a:spAutoFit/>
          </a:bodyPr>
          <a:lstStyle/>
          <a:p>
            <a:r>
              <a:rPr lang="en-US" sz="2200" dirty="0"/>
              <a:t>Patent</a:t>
            </a:r>
          </a:p>
        </p:txBody>
      </p:sp>
      <p:pic>
        <p:nvPicPr>
          <p:cNvPr id="18" name="Graphic 17" descr="Line Arrow: Clockwise curve">
            <a:extLst>
              <a:ext uri="{FF2B5EF4-FFF2-40B4-BE49-F238E27FC236}">
                <a16:creationId xmlns:a16="http://schemas.microsoft.com/office/drawing/2014/main" id="{89E90487-8DA5-964C-9C62-31F2C72B5D5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8507529">
            <a:off x="4502779" y="2700233"/>
            <a:ext cx="914400" cy="914400"/>
          </a:xfrm>
          <a:prstGeom prst="rect">
            <a:avLst/>
          </a:prstGeom>
        </p:spPr>
      </p:pic>
      <p:pic>
        <p:nvPicPr>
          <p:cNvPr id="19" name="Graphic 18" descr="Line Arrow: Clockwise curve">
            <a:extLst>
              <a:ext uri="{FF2B5EF4-FFF2-40B4-BE49-F238E27FC236}">
                <a16:creationId xmlns:a16="http://schemas.microsoft.com/office/drawing/2014/main" id="{5B1E85C2-8A1C-CE45-9C16-38EF6DC02FD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13092471" flipH="1">
            <a:off x="6642233" y="2671347"/>
            <a:ext cx="914400" cy="914400"/>
          </a:xfrm>
          <a:prstGeom prst="rect">
            <a:avLst/>
          </a:prstGeom>
        </p:spPr>
      </p:pic>
      <p:pic>
        <p:nvPicPr>
          <p:cNvPr id="21" name="Graphic 20" descr="Line Arrow: Straight">
            <a:extLst>
              <a:ext uri="{FF2B5EF4-FFF2-40B4-BE49-F238E27FC236}">
                <a16:creationId xmlns:a16="http://schemas.microsoft.com/office/drawing/2014/main" id="{CF74B982-0E9D-BE4C-848E-6F1ADFE7758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6200000">
            <a:off x="5545812" y="2971800"/>
            <a:ext cx="914400" cy="914400"/>
          </a:xfrm>
          <a:prstGeom prst="rect">
            <a:avLst/>
          </a:prstGeom>
        </p:spPr>
      </p:pic>
    </p:spTree>
    <p:custDataLst>
      <p:tags r:id="rId1"/>
    </p:custDataLst>
    <p:extLst>
      <p:ext uri="{BB962C8B-B14F-4D97-AF65-F5344CB8AC3E}">
        <p14:creationId xmlns:p14="http://schemas.microsoft.com/office/powerpoint/2010/main" val="4109544691"/>
      </p:ext>
    </p:extLst>
  </p:cSld>
  <p:clrMapOvr>
    <a:masterClrMapping/>
  </p:clrMapOvr>
  <mc:AlternateContent xmlns:mc="http://schemas.openxmlformats.org/markup-compatibility/2006" xmlns:p14="http://schemas.microsoft.com/office/powerpoint/2010/main">
    <mc:Choice Requires="p14">
      <p:transition spd="slow" p14:dur="2000" advTm="24093"/>
    </mc:Choice>
    <mc:Fallback xmlns="">
      <p:transition spd="slow" advTm="240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1000"/>
                                        <p:tgtEl>
                                          <p:spTgt spid="4"/>
                                        </p:tgtEl>
                                      </p:cBhvr>
                                    </p:animEffect>
                                  </p:childTnLst>
                                </p:cTn>
                              </p:par>
                            </p:childTnLst>
                          </p:cTn>
                        </p:par>
                        <p:par>
                          <p:cTn id="18" fill="hold">
                            <p:stCondLst>
                              <p:cond delay="2000"/>
                            </p:stCondLst>
                            <p:childTnLst>
                              <p:par>
                                <p:cTn id="19" presetID="9"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1000"/>
                                        <p:tgtEl>
                                          <p:spTgt spid="8"/>
                                        </p:tgtEl>
                                      </p:cBhvr>
                                    </p:animEffect>
                                  </p:childTnLst>
                                </p:cTn>
                              </p:par>
                            </p:childTnLst>
                          </p:cTn>
                        </p:par>
                        <p:par>
                          <p:cTn id="27" fill="hold">
                            <p:stCondLst>
                              <p:cond delay="1000"/>
                            </p:stCondLst>
                            <p:childTnLst>
                              <p:par>
                                <p:cTn id="28" presetID="9"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dissolve">
                                      <p:cBhvr>
                                        <p:cTn id="30" dur="1000"/>
                                        <p:tgtEl>
                                          <p:spTgt spid="16"/>
                                        </p:tgtEl>
                                      </p:cBhvr>
                                    </p:animEffect>
                                  </p:childTnLst>
                                </p:cTn>
                              </p:par>
                            </p:childTnLst>
                          </p:cTn>
                        </p:par>
                        <p:par>
                          <p:cTn id="31" fill="hold">
                            <p:stCondLst>
                              <p:cond delay="2000"/>
                            </p:stCondLst>
                            <p:childTnLst>
                              <p:par>
                                <p:cTn id="32" presetID="9"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dissolve">
                                      <p:cBhvr>
                                        <p:cTn id="34" dur="1000"/>
                                        <p:tgtEl>
                                          <p:spTgt spid="7"/>
                                        </p:tgtEl>
                                      </p:cBhvr>
                                    </p:animEffect>
                                  </p:childTnLst>
                                </p:cTn>
                              </p:par>
                            </p:childTnLst>
                          </p:cTn>
                        </p:par>
                        <p:par>
                          <p:cTn id="35" fill="hold">
                            <p:stCondLst>
                              <p:cond delay="3000"/>
                            </p:stCondLst>
                            <p:childTnLst>
                              <p:par>
                                <p:cTn id="36" presetID="9" presetClass="entr" presetSubtype="0"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dissolve">
                                      <p:cBhvr>
                                        <p:cTn id="38" dur="2000"/>
                                        <p:tgtEl>
                                          <p:spTgt spid="21"/>
                                        </p:tgtEl>
                                      </p:cBhvr>
                                    </p:animEffect>
                                  </p:childTnLst>
                                </p:cTn>
                              </p:par>
                              <p:par>
                                <p:cTn id="39" presetID="9"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dissolve">
                                      <p:cBhvr>
                                        <p:cTn id="41" dur="2000"/>
                                        <p:tgtEl>
                                          <p:spTgt spid="19"/>
                                        </p:tgtEl>
                                      </p:cBhvr>
                                    </p:animEffect>
                                  </p:childTnLst>
                                </p:cTn>
                              </p:par>
                              <p:par>
                                <p:cTn id="42" presetID="9"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dissolve">
                                      <p:cBhvr>
                                        <p:cTn id="4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9" grpId="0" animBg="1"/>
      <p:bldP spid="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999-9446-4961-9230-76DBF9554640}"/>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AMAZON</a:t>
            </a:r>
          </a:p>
        </p:txBody>
      </p:sp>
      <p:pic>
        <p:nvPicPr>
          <p:cNvPr id="8" name="Content Placeholder 7">
            <a:extLst>
              <a:ext uri="{FF2B5EF4-FFF2-40B4-BE49-F238E27FC236}">
                <a16:creationId xmlns:a16="http://schemas.microsoft.com/office/drawing/2014/main" id="{06215D04-6232-4579-8AF0-67C259C43A4E}"/>
              </a:ext>
            </a:extLst>
          </p:cNvPr>
          <p:cNvPicPr>
            <a:picLocks noGrp="1" noChangeAspect="1"/>
          </p:cNvPicPr>
          <p:nvPr>
            <p:ph sz="quarter" idx="14"/>
          </p:nvPr>
        </p:nvPicPr>
        <p:blipFill rotWithShape="1">
          <a:blip r:embed="rId4"/>
          <a:srcRect b="13633"/>
          <a:stretch/>
        </p:blipFill>
        <p:spPr>
          <a:xfrm>
            <a:off x="4957040" y="2753761"/>
            <a:ext cx="2582722" cy="2230615"/>
          </a:xfrm>
        </p:spPr>
      </p:pic>
      <p:sp>
        <p:nvSpPr>
          <p:cNvPr id="9" name="TextBox 8">
            <a:extLst>
              <a:ext uri="{FF2B5EF4-FFF2-40B4-BE49-F238E27FC236}">
                <a16:creationId xmlns:a16="http://schemas.microsoft.com/office/drawing/2014/main" id="{DC65799C-D8D8-4617-8603-B618A4EB8278}"/>
              </a:ext>
            </a:extLst>
          </p:cNvPr>
          <p:cNvSpPr txBox="1"/>
          <p:nvPr/>
        </p:nvSpPr>
        <p:spPr>
          <a:xfrm>
            <a:off x="2088134" y="2787337"/>
            <a:ext cx="2868906" cy="1815882"/>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Jane Smith</a:t>
            </a:r>
          </a:p>
          <a:p>
            <a:r>
              <a:rPr lang="en-CA" sz="2800" dirty="0">
                <a:solidFill>
                  <a:schemeClr val="bg2">
                    <a:lumMod val="50000"/>
                  </a:schemeClr>
                </a:solidFill>
                <a:latin typeface="Arial" panose="020B0604020202020204" pitchFamily="34" charset="0"/>
                <a:cs typeface="Arial" panose="020B0604020202020204" pitchFamily="34" charset="0"/>
              </a:rPr>
              <a:t>116 St 85 Ave</a:t>
            </a:r>
          </a:p>
          <a:p>
            <a:r>
              <a:rPr lang="en-CA" sz="2800" dirty="0">
                <a:solidFill>
                  <a:schemeClr val="bg2">
                    <a:lumMod val="50000"/>
                  </a:schemeClr>
                </a:solidFill>
                <a:latin typeface="Arial" panose="020B0604020202020204" pitchFamily="34" charset="0"/>
                <a:cs typeface="Arial" panose="020B0604020202020204" pitchFamily="34" charset="0"/>
              </a:rPr>
              <a:t>Edmonton, AB</a:t>
            </a:r>
          </a:p>
          <a:p>
            <a:r>
              <a:rPr lang="en-CA" sz="2800" dirty="0">
                <a:solidFill>
                  <a:schemeClr val="bg2">
                    <a:lumMod val="50000"/>
                  </a:schemeClr>
                </a:solidFill>
                <a:latin typeface="Arial" panose="020B0604020202020204" pitchFamily="34" charset="0"/>
                <a:cs typeface="Arial" panose="020B0604020202020204" pitchFamily="34" charset="0"/>
              </a:rPr>
              <a:t>T6G 2R3</a:t>
            </a:r>
          </a:p>
        </p:txBody>
      </p:sp>
      <p:pic>
        <p:nvPicPr>
          <p:cNvPr id="11" name="Picture 10">
            <a:extLst>
              <a:ext uri="{FF2B5EF4-FFF2-40B4-BE49-F238E27FC236}">
                <a16:creationId xmlns:a16="http://schemas.microsoft.com/office/drawing/2014/main" id="{ADB67298-8957-4743-8141-D5E68A5B741E}"/>
              </a:ext>
            </a:extLst>
          </p:cNvPr>
          <p:cNvPicPr>
            <a:picLocks noChangeAspect="1"/>
          </p:cNvPicPr>
          <p:nvPr/>
        </p:nvPicPr>
        <p:blipFill rotWithShape="1">
          <a:blip r:embed="rId5"/>
          <a:srcRect b="27952"/>
          <a:stretch/>
        </p:blipFill>
        <p:spPr>
          <a:xfrm>
            <a:off x="8105183" y="2599187"/>
            <a:ext cx="2303485" cy="1659625"/>
          </a:xfrm>
          <a:prstGeom prst="rect">
            <a:avLst/>
          </a:prstGeom>
        </p:spPr>
      </p:pic>
      <p:pic>
        <p:nvPicPr>
          <p:cNvPr id="5" name="Picture 4">
            <a:extLst>
              <a:ext uri="{FF2B5EF4-FFF2-40B4-BE49-F238E27FC236}">
                <a16:creationId xmlns:a16="http://schemas.microsoft.com/office/drawing/2014/main" id="{FF90BED5-25BD-45B8-93B5-265F34586542}"/>
              </a:ext>
            </a:extLst>
          </p:cNvPr>
          <p:cNvPicPr>
            <a:picLocks noChangeAspect="1"/>
          </p:cNvPicPr>
          <p:nvPr/>
        </p:nvPicPr>
        <p:blipFill rotWithShape="1">
          <a:blip r:embed="rId6"/>
          <a:srcRect l="4002" t="68365" r="3067" b="21458"/>
          <a:stretch/>
        </p:blipFill>
        <p:spPr>
          <a:xfrm>
            <a:off x="3985404" y="1828800"/>
            <a:ext cx="4572000" cy="696642"/>
          </a:xfrm>
          <a:prstGeom prst="rect">
            <a:avLst/>
          </a:prstGeom>
        </p:spPr>
      </p:pic>
    </p:spTree>
    <p:custDataLst>
      <p:tags r:id="rId1"/>
    </p:custDataLst>
    <p:extLst>
      <p:ext uri="{BB962C8B-B14F-4D97-AF65-F5344CB8AC3E}">
        <p14:creationId xmlns:p14="http://schemas.microsoft.com/office/powerpoint/2010/main" val="2699759230"/>
      </p:ext>
    </p:extLst>
  </p:cSld>
  <p:clrMapOvr>
    <a:masterClrMapping/>
  </p:clrMapOvr>
  <mc:AlternateContent xmlns:mc="http://schemas.openxmlformats.org/markup-compatibility/2006" xmlns:p14="http://schemas.microsoft.com/office/powerpoint/2010/main">
    <mc:Choice Requires="p14">
      <p:transition spd="slow" p14:dur="2000" advTm="23260"/>
    </mc:Choice>
    <mc:Fallback xmlns="">
      <p:transition spd="slow" advTm="232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descr="No sign">
            <a:extLst>
              <a:ext uri="{FF2B5EF4-FFF2-40B4-BE49-F238E27FC236}">
                <a16:creationId xmlns:a16="http://schemas.microsoft.com/office/drawing/2014/main" id="{BE3796A7-2093-394C-B683-324F45E4784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994527" y="1356398"/>
            <a:ext cx="5175986" cy="5175986"/>
          </a:xfrm>
          <a:prstGeom prst="rect">
            <a:avLst/>
          </a:prstGeom>
        </p:spPr>
      </p:pic>
      <p:sp>
        <p:nvSpPr>
          <p:cNvPr id="2" name="Title 1">
            <a:extLst>
              <a:ext uri="{FF2B5EF4-FFF2-40B4-BE49-F238E27FC236}">
                <a16:creationId xmlns:a16="http://schemas.microsoft.com/office/drawing/2014/main" id="{52860BC2-14A6-4E00-8DAC-F60144258CF5}"/>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TRADEMARKS</a:t>
            </a:r>
          </a:p>
        </p:txBody>
      </p:sp>
      <p:pic>
        <p:nvPicPr>
          <p:cNvPr id="4" name="Content Placeholder 7">
            <a:extLst>
              <a:ext uri="{FF2B5EF4-FFF2-40B4-BE49-F238E27FC236}">
                <a16:creationId xmlns:a16="http://schemas.microsoft.com/office/drawing/2014/main" id="{F1419CE9-32C0-3C4D-93DA-34033A2045D9}"/>
              </a:ext>
            </a:extLst>
          </p:cNvPr>
          <p:cNvPicPr>
            <a:picLocks noChangeAspect="1"/>
          </p:cNvPicPr>
          <p:nvPr/>
        </p:nvPicPr>
        <p:blipFill rotWithShape="1">
          <a:blip r:embed="rId6"/>
          <a:srcRect b="13633"/>
          <a:stretch/>
        </p:blipFill>
        <p:spPr>
          <a:xfrm>
            <a:off x="1767917" y="2770625"/>
            <a:ext cx="2582722" cy="2230615"/>
          </a:xfrm>
          <a:prstGeom prst="rect">
            <a:avLst/>
          </a:prstGeom>
        </p:spPr>
      </p:pic>
      <p:sp>
        <p:nvSpPr>
          <p:cNvPr id="3" name="TextBox 2">
            <a:extLst>
              <a:ext uri="{FF2B5EF4-FFF2-40B4-BE49-F238E27FC236}">
                <a16:creationId xmlns:a16="http://schemas.microsoft.com/office/drawing/2014/main" id="{28EF9533-CB30-5948-ABCF-025F57A2F7ED}"/>
              </a:ext>
            </a:extLst>
          </p:cNvPr>
          <p:cNvSpPr txBox="1"/>
          <p:nvPr/>
        </p:nvSpPr>
        <p:spPr>
          <a:xfrm>
            <a:off x="1026848" y="5902881"/>
            <a:ext cx="494046" cy="369332"/>
          </a:xfrm>
          <a:prstGeom prst="rect">
            <a:avLst/>
          </a:prstGeom>
          <a:noFill/>
        </p:spPr>
        <p:txBody>
          <a:bodyPr wrap="none" rtlCol="0">
            <a:spAutoFit/>
          </a:bodyPr>
          <a:lstStyle/>
          <a:p>
            <a:r>
              <a:rPr lang="en-US" dirty="0"/>
              <a:t>TM</a:t>
            </a:r>
          </a:p>
        </p:txBody>
      </p:sp>
      <p:sp>
        <p:nvSpPr>
          <p:cNvPr id="7" name="TextBox 6">
            <a:extLst>
              <a:ext uri="{FF2B5EF4-FFF2-40B4-BE49-F238E27FC236}">
                <a16:creationId xmlns:a16="http://schemas.microsoft.com/office/drawing/2014/main" id="{7BB1157B-282D-D44A-9561-EFECD3AAF3B0}"/>
              </a:ext>
            </a:extLst>
          </p:cNvPr>
          <p:cNvSpPr txBox="1"/>
          <p:nvPr/>
        </p:nvSpPr>
        <p:spPr>
          <a:xfrm>
            <a:off x="4286746" y="2073374"/>
            <a:ext cx="494046" cy="369332"/>
          </a:xfrm>
          <a:prstGeom prst="rect">
            <a:avLst/>
          </a:prstGeom>
          <a:noFill/>
        </p:spPr>
        <p:txBody>
          <a:bodyPr wrap="none" rtlCol="0">
            <a:spAutoFit/>
          </a:bodyPr>
          <a:lstStyle/>
          <a:p>
            <a:r>
              <a:rPr lang="en-US" dirty="0"/>
              <a:t>TM</a:t>
            </a:r>
          </a:p>
        </p:txBody>
      </p:sp>
      <p:sp>
        <p:nvSpPr>
          <p:cNvPr id="8" name="TextBox 7">
            <a:extLst>
              <a:ext uri="{FF2B5EF4-FFF2-40B4-BE49-F238E27FC236}">
                <a16:creationId xmlns:a16="http://schemas.microsoft.com/office/drawing/2014/main" id="{C480B821-05BE-6445-8712-2931BC6564BE}"/>
              </a:ext>
            </a:extLst>
          </p:cNvPr>
          <p:cNvSpPr txBox="1"/>
          <p:nvPr/>
        </p:nvSpPr>
        <p:spPr>
          <a:xfrm>
            <a:off x="3644447" y="4615096"/>
            <a:ext cx="494046" cy="369332"/>
          </a:xfrm>
          <a:prstGeom prst="rect">
            <a:avLst/>
          </a:prstGeom>
          <a:noFill/>
        </p:spPr>
        <p:txBody>
          <a:bodyPr wrap="none" rtlCol="0">
            <a:spAutoFit/>
          </a:bodyPr>
          <a:lstStyle/>
          <a:p>
            <a:r>
              <a:rPr lang="en-US" dirty="0"/>
              <a:t>TM</a:t>
            </a:r>
          </a:p>
        </p:txBody>
      </p:sp>
      <p:sp>
        <p:nvSpPr>
          <p:cNvPr id="9" name="TextBox 8">
            <a:extLst>
              <a:ext uri="{FF2B5EF4-FFF2-40B4-BE49-F238E27FC236}">
                <a16:creationId xmlns:a16="http://schemas.microsoft.com/office/drawing/2014/main" id="{74BAF736-B415-BA47-A913-E5C23A42B085}"/>
              </a:ext>
            </a:extLst>
          </p:cNvPr>
          <p:cNvSpPr txBox="1"/>
          <p:nvPr/>
        </p:nvSpPr>
        <p:spPr>
          <a:xfrm>
            <a:off x="8676467" y="1171732"/>
            <a:ext cx="494046" cy="369332"/>
          </a:xfrm>
          <a:prstGeom prst="rect">
            <a:avLst/>
          </a:prstGeom>
          <a:noFill/>
        </p:spPr>
        <p:txBody>
          <a:bodyPr wrap="none" rtlCol="0">
            <a:spAutoFit/>
          </a:bodyPr>
          <a:lstStyle/>
          <a:p>
            <a:r>
              <a:rPr lang="en-US" dirty="0"/>
              <a:t>TM</a:t>
            </a:r>
          </a:p>
        </p:txBody>
      </p:sp>
      <p:sp>
        <p:nvSpPr>
          <p:cNvPr id="10" name="TextBox 9">
            <a:extLst>
              <a:ext uri="{FF2B5EF4-FFF2-40B4-BE49-F238E27FC236}">
                <a16:creationId xmlns:a16="http://schemas.microsoft.com/office/drawing/2014/main" id="{CEECA692-9907-9445-B8F1-D68819C11285}"/>
              </a:ext>
            </a:extLst>
          </p:cNvPr>
          <p:cNvSpPr txBox="1"/>
          <p:nvPr/>
        </p:nvSpPr>
        <p:spPr>
          <a:xfrm>
            <a:off x="1273871" y="156986"/>
            <a:ext cx="494046" cy="369332"/>
          </a:xfrm>
          <a:prstGeom prst="rect">
            <a:avLst/>
          </a:prstGeom>
          <a:noFill/>
        </p:spPr>
        <p:txBody>
          <a:bodyPr wrap="none" rtlCol="0">
            <a:spAutoFit/>
          </a:bodyPr>
          <a:lstStyle/>
          <a:p>
            <a:r>
              <a:rPr lang="en-US" dirty="0"/>
              <a:t>TM</a:t>
            </a:r>
          </a:p>
        </p:txBody>
      </p:sp>
      <p:pic>
        <p:nvPicPr>
          <p:cNvPr id="11" name="Content Placeholder 7">
            <a:extLst>
              <a:ext uri="{FF2B5EF4-FFF2-40B4-BE49-F238E27FC236}">
                <a16:creationId xmlns:a16="http://schemas.microsoft.com/office/drawing/2014/main" id="{1C50A8E4-C116-2F40-A3EC-7FEC78C40DF4}"/>
              </a:ext>
            </a:extLst>
          </p:cNvPr>
          <p:cNvPicPr>
            <a:picLocks noChangeAspect="1"/>
          </p:cNvPicPr>
          <p:nvPr/>
        </p:nvPicPr>
        <p:blipFill rotWithShape="1">
          <a:blip r:embed="rId6"/>
          <a:srcRect b="13633"/>
          <a:stretch/>
        </p:blipFill>
        <p:spPr>
          <a:xfrm>
            <a:off x="7291159" y="2770625"/>
            <a:ext cx="2582722" cy="2230615"/>
          </a:xfrm>
          <a:prstGeom prst="rect">
            <a:avLst/>
          </a:prstGeom>
        </p:spPr>
      </p:pic>
      <p:sp>
        <p:nvSpPr>
          <p:cNvPr id="12" name="TextBox 11">
            <a:extLst>
              <a:ext uri="{FF2B5EF4-FFF2-40B4-BE49-F238E27FC236}">
                <a16:creationId xmlns:a16="http://schemas.microsoft.com/office/drawing/2014/main" id="{27CABED9-631A-1A4F-92F3-7CC8991D6130}"/>
              </a:ext>
            </a:extLst>
          </p:cNvPr>
          <p:cNvSpPr txBox="1"/>
          <p:nvPr/>
        </p:nvSpPr>
        <p:spPr>
          <a:xfrm>
            <a:off x="6332963" y="1883735"/>
            <a:ext cx="4499114" cy="954107"/>
          </a:xfrm>
          <a:prstGeom prst="rect">
            <a:avLst/>
          </a:prstGeom>
          <a:noFill/>
        </p:spPr>
        <p:txBody>
          <a:bodyPr wrap="square" rtlCol="0">
            <a:spAutoFit/>
          </a:bodyPr>
          <a:lstStyle/>
          <a:p>
            <a:pPr algn="ctr"/>
            <a:r>
              <a:rPr lang="en-CA" sz="2800" dirty="0">
                <a:solidFill>
                  <a:schemeClr val="bg2">
                    <a:lumMod val="50000"/>
                  </a:schemeClr>
                </a:solidFill>
                <a:latin typeface="Arial" panose="020B0604020202020204" pitchFamily="34" charset="0"/>
                <a:cs typeface="Arial" panose="020B0604020202020204" pitchFamily="34" charset="0"/>
              </a:rPr>
              <a:t>NEW!</a:t>
            </a:r>
          </a:p>
          <a:p>
            <a:pPr algn="ctr"/>
            <a:r>
              <a:rPr lang="en-CA" sz="2800" dirty="0" err="1">
                <a:solidFill>
                  <a:schemeClr val="bg2">
                    <a:lumMod val="50000"/>
                  </a:schemeClr>
                </a:solidFill>
                <a:latin typeface="Arial" panose="020B0604020202020204" pitchFamily="34" charset="0"/>
                <a:cs typeface="Arial" panose="020B0604020202020204" pitchFamily="34" charset="0"/>
              </a:rPr>
              <a:t>Scamazon</a:t>
            </a:r>
            <a:r>
              <a:rPr lang="en-CA" sz="2800" dirty="0">
                <a:solidFill>
                  <a:schemeClr val="bg2">
                    <a:lumMod val="50000"/>
                  </a:schemeClr>
                </a:solidFill>
                <a:latin typeface="Arial" panose="020B0604020202020204" pitchFamily="34" charset="0"/>
                <a:cs typeface="Arial" panose="020B0604020202020204" pitchFamily="34" charset="0"/>
              </a:rPr>
              <a:t> “1-Click”!</a:t>
            </a:r>
          </a:p>
        </p:txBody>
      </p:sp>
      <p:pic>
        <p:nvPicPr>
          <p:cNvPr id="15" name="Picture 14">
            <a:extLst>
              <a:ext uri="{FF2B5EF4-FFF2-40B4-BE49-F238E27FC236}">
                <a16:creationId xmlns:a16="http://schemas.microsoft.com/office/drawing/2014/main" id="{8C1250C2-346F-42B3-BF2C-29C723318BE4}"/>
              </a:ext>
            </a:extLst>
          </p:cNvPr>
          <p:cNvPicPr>
            <a:picLocks noChangeAspect="1"/>
          </p:cNvPicPr>
          <p:nvPr/>
        </p:nvPicPr>
        <p:blipFill rotWithShape="1">
          <a:blip r:embed="rId7"/>
          <a:srcRect l="3706" t="3968" r="5405"/>
          <a:stretch/>
        </p:blipFill>
        <p:spPr>
          <a:xfrm>
            <a:off x="1021487" y="2073374"/>
            <a:ext cx="3081972" cy="552129"/>
          </a:xfrm>
          <a:prstGeom prst="rect">
            <a:avLst/>
          </a:prstGeom>
        </p:spPr>
      </p:pic>
    </p:spTree>
    <p:custDataLst>
      <p:tags r:id="rId1"/>
    </p:custDataLst>
    <p:extLst>
      <p:ext uri="{BB962C8B-B14F-4D97-AF65-F5344CB8AC3E}">
        <p14:creationId xmlns:p14="http://schemas.microsoft.com/office/powerpoint/2010/main" val="1133006447"/>
      </p:ext>
    </p:extLst>
  </p:cSld>
  <p:clrMapOvr>
    <a:masterClrMapping/>
  </p:clrMapOvr>
  <mc:AlternateContent xmlns:mc="http://schemas.openxmlformats.org/markup-compatibility/2006" xmlns:p14="http://schemas.microsoft.com/office/powerpoint/2010/main">
    <mc:Choice Requires="p14">
      <p:transition spd="slow" p14:dur="2000" advTm="36124"/>
    </mc:Choice>
    <mc:Fallback xmlns="">
      <p:transition spd="slow" advTm="361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childTnLst>
                                </p:cTn>
                              </p:par>
                            </p:childTnLst>
                          </p:cTn>
                        </p:par>
                        <p:par>
                          <p:cTn id="29" fill="hold">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2000" fill="hold"/>
                                        <p:tgtEl>
                                          <p:spTgt spid="11"/>
                                        </p:tgtEl>
                                        <p:attrNameLst>
                                          <p:attrName>ppt_w</p:attrName>
                                        </p:attrNameLst>
                                      </p:cBhvr>
                                      <p:tavLst>
                                        <p:tav tm="0">
                                          <p:val>
                                            <p:fltVal val="0"/>
                                          </p:val>
                                        </p:tav>
                                        <p:tav tm="100000">
                                          <p:val>
                                            <p:strVal val="#ppt_w"/>
                                          </p:val>
                                        </p:tav>
                                      </p:tavLst>
                                    </p:anim>
                                    <p:anim calcmode="lin" valueType="num">
                                      <p:cBhvr>
                                        <p:cTn id="38" dur="2000" fill="hold"/>
                                        <p:tgtEl>
                                          <p:spTgt spid="11"/>
                                        </p:tgtEl>
                                        <p:attrNameLst>
                                          <p:attrName>ppt_h</p:attrName>
                                        </p:attrNameLst>
                                      </p:cBhvr>
                                      <p:tavLst>
                                        <p:tav tm="0">
                                          <p:val>
                                            <p:fltVal val="0"/>
                                          </p:val>
                                        </p:tav>
                                        <p:tav tm="100000">
                                          <p:val>
                                            <p:strVal val="#ppt_h"/>
                                          </p:val>
                                        </p:tav>
                                      </p:tavLst>
                                    </p:anim>
                                    <p:animEffect transition="in" filter="fade">
                                      <p:cBhvr>
                                        <p:cTn id="39" dur="20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2000" fill="hold"/>
                                        <p:tgtEl>
                                          <p:spTgt spid="12"/>
                                        </p:tgtEl>
                                        <p:attrNameLst>
                                          <p:attrName>ppt_w</p:attrName>
                                        </p:attrNameLst>
                                      </p:cBhvr>
                                      <p:tavLst>
                                        <p:tav tm="0">
                                          <p:val>
                                            <p:fltVal val="0"/>
                                          </p:val>
                                        </p:tav>
                                        <p:tav tm="100000">
                                          <p:val>
                                            <p:strVal val="#ppt_w"/>
                                          </p:val>
                                        </p:tav>
                                      </p:tavLst>
                                    </p:anim>
                                    <p:anim calcmode="lin" valueType="num">
                                      <p:cBhvr>
                                        <p:cTn id="43" dur="2000" fill="hold"/>
                                        <p:tgtEl>
                                          <p:spTgt spid="12"/>
                                        </p:tgtEl>
                                        <p:attrNameLst>
                                          <p:attrName>ppt_h</p:attrName>
                                        </p:attrNameLst>
                                      </p:cBhvr>
                                      <p:tavLst>
                                        <p:tav tm="0">
                                          <p:val>
                                            <p:fltVal val="0"/>
                                          </p:val>
                                        </p:tav>
                                        <p:tav tm="100000">
                                          <p:val>
                                            <p:strVal val="#ppt_h"/>
                                          </p:val>
                                        </p:tav>
                                      </p:tavLst>
                                    </p:anim>
                                    <p:animEffect transition="in" filter="fade">
                                      <p:cBhvr>
                                        <p:cTn id="44" dur="2000"/>
                                        <p:tgtEl>
                                          <p:spTgt spid="12"/>
                                        </p:tgtEl>
                                      </p:cBhvr>
                                    </p:animEffect>
                                  </p:childTnLst>
                                </p:cTn>
                              </p:par>
                            </p:childTnLst>
                          </p:cTn>
                        </p:par>
                        <p:par>
                          <p:cTn id="45" fill="hold">
                            <p:stCondLst>
                              <p:cond delay="2000"/>
                            </p:stCondLst>
                            <p:childTnLst>
                              <p:par>
                                <p:cTn id="46" presetID="21"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heel(1)">
                                      <p:cBhvr>
                                        <p:cTn id="48" dur="3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487F9-27E8-45E7-A45E-BE1FBA142C92}"/>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TRADEMARKS</a:t>
            </a:r>
          </a:p>
        </p:txBody>
      </p:sp>
      <p:pic>
        <p:nvPicPr>
          <p:cNvPr id="6" name="Content Placeholder 9">
            <a:extLst>
              <a:ext uri="{FF2B5EF4-FFF2-40B4-BE49-F238E27FC236}">
                <a16:creationId xmlns:a16="http://schemas.microsoft.com/office/drawing/2014/main" id="{EF7C74D4-7B8F-4B29-B1F5-02B4E237444F}"/>
              </a:ext>
            </a:extLst>
          </p:cNvPr>
          <p:cNvPicPr>
            <a:picLocks noChangeAspect="1"/>
          </p:cNvPicPr>
          <p:nvPr/>
        </p:nvPicPr>
        <p:blipFill rotWithShape="1">
          <a:blip r:embed="rId4"/>
          <a:srcRect b="14112"/>
          <a:stretch/>
        </p:blipFill>
        <p:spPr>
          <a:xfrm>
            <a:off x="5145898" y="3742806"/>
            <a:ext cx="2900659" cy="2491317"/>
          </a:xfrm>
          <a:prstGeom prst="rect">
            <a:avLst/>
          </a:prstGeom>
        </p:spPr>
      </p:pic>
      <p:sp>
        <p:nvSpPr>
          <p:cNvPr id="7" name="TextBox 6">
            <a:extLst>
              <a:ext uri="{FF2B5EF4-FFF2-40B4-BE49-F238E27FC236}">
                <a16:creationId xmlns:a16="http://schemas.microsoft.com/office/drawing/2014/main" id="{4EF13F37-1A75-4AD3-A0FE-B1743BD74146}"/>
              </a:ext>
            </a:extLst>
          </p:cNvPr>
          <p:cNvSpPr txBox="1"/>
          <p:nvPr/>
        </p:nvSpPr>
        <p:spPr>
          <a:xfrm>
            <a:off x="6096000" y="4497741"/>
            <a:ext cx="2582722" cy="707886"/>
          </a:xfrm>
          <a:prstGeom prst="rect">
            <a:avLst/>
          </a:prstGeom>
          <a:noFill/>
        </p:spPr>
        <p:txBody>
          <a:bodyPr wrap="square" rtlCol="0">
            <a:spAutoFit/>
          </a:bodyPr>
          <a:lstStyle/>
          <a:p>
            <a:r>
              <a:rPr lang="en-CA" sz="4000" dirty="0">
                <a:solidFill>
                  <a:schemeClr val="bg1"/>
                </a:solidFill>
                <a:latin typeface="Chiller" panose="04020404031007020602" pitchFamily="82" charset="0"/>
              </a:rPr>
              <a:t>Coke</a:t>
            </a:r>
          </a:p>
        </p:txBody>
      </p:sp>
      <p:pic>
        <p:nvPicPr>
          <p:cNvPr id="8" name="Picture 7">
            <a:extLst>
              <a:ext uri="{FF2B5EF4-FFF2-40B4-BE49-F238E27FC236}">
                <a16:creationId xmlns:a16="http://schemas.microsoft.com/office/drawing/2014/main" id="{14C62FBF-042C-4D9F-BCA5-76F5539D2088}"/>
              </a:ext>
            </a:extLst>
          </p:cNvPr>
          <p:cNvPicPr>
            <a:picLocks noChangeAspect="1"/>
          </p:cNvPicPr>
          <p:nvPr/>
        </p:nvPicPr>
        <p:blipFill>
          <a:blip r:embed="rId5"/>
          <a:stretch>
            <a:fillRect/>
          </a:stretch>
        </p:blipFill>
        <p:spPr>
          <a:xfrm>
            <a:off x="5972914" y="2500269"/>
            <a:ext cx="1246625" cy="1246625"/>
          </a:xfrm>
          <a:prstGeom prst="rect">
            <a:avLst/>
          </a:prstGeom>
        </p:spPr>
      </p:pic>
      <p:pic>
        <p:nvPicPr>
          <p:cNvPr id="9" name="Picture 8">
            <a:extLst>
              <a:ext uri="{FF2B5EF4-FFF2-40B4-BE49-F238E27FC236}">
                <a16:creationId xmlns:a16="http://schemas.microsoft.com/office/drawing/2014/main" id="{6937C837-9144-4922-85EB-B057DE2BA655}"/>
              </a:ext>
            </a:extLst>
          </p:cNvPr>
          <p:cNvPicPr>
            <a:picLocks noChangeAspect="1"/>
          </p:cNvPicPr>
          <p:nvPr/>
        </p:nvPicPr>
        <p:blipFill rotWithShape="1">
          <a:blip r:embed="rId6"/>
          <a:srcRect l="24670" t="10012" r="19445" b="23336"/>
          <a:stretch/>
        </p:blipFill>
        <p:spPr>
          <a:xfrm>
            <a:off x="6344845" y="3042963"/>
            <a:ext cx="590237" cy="703931"/>
          </a:xfrm>
          <a:prstGeom prst="rect">
            <a:avLst/>
          </a:prstGeom>
        </p:spPr>
      </p:pic>
      <p:pic>
        <p:nvPicPr>
          <p:cNvPr id="10" name="Picture 9">
            <a:extLst>
              <a:ext uri="{FF2B5EF4-FFF2-40B4-BE49-F238E27FC236}">
                <a16:creationId xmlns:a16="http://schemas.microsoft.com/office/drawing/2014/main" id="{848E34A2-5605-4CED-BC46-CC212EAB1C0F}"/>
              </a:ext>
            </a:extLst>
          </p:cNvPr>
          <p:cNvPicPr>
            <a:picLocks noChangeAspect="1"/>
          </p:cNvPicPr>
          <p:nvPr/>
        </p:nvPicPr>
        <p:blipFill rotWithShape="1">
          <a:blip r:embed="rId6"/>
          <a:srcRect l="24670" t="10012" r="19445" b="23336"/>
          <a:stretch/>
        </p:blipFill>
        <p:spPr>
          <a:xfrm>
            <a:off x="6344844" y="2216913"/>
            <a:ext cx="590237" cy="703931"/>
          </a:xfrm>
          <a:prstGeom prst="rect">
            <a:avLst/>
          </a:prstGeom>
        </p:spPr>
      </p:pic>
      <p:pic>
        <p:nvPicPr>
          <p:cNvPr id="11" name="Picture 10">
            <a:extLst>
              <a:ext uri="{FF2B5EF4-FFF2-40B4-BE49-F238E27FC236}">
                <a16:creationId xmlns:a16="http://schemas.microsoft.com/office/drawing/2014/main" id="{3D981C12-610E-41A4-8715-7641CA401017}"/>
              </a:ext>
            </a:extLst>
          </p:cNvPr>
          <p:cNvPicPr>
            <a:picLocks noChangeAspect="1"/>
          </p:cNvPicPr>
          <p:nvPr/>
        </p:nvPicPr>
        <p:blipFill rotWithShape="1">
          <a:blip r:embed="rId6"/>
          <a:srcRect l="24670" t="10012" r="19445" b="23336"/>
          <a:stretch/>
        </p:blipFill>
        <p:spPr>
          <a:xfrm>
            <a:off x="6344843" y="1415755"/>
            <a:ext cx="590237" cy="703931"/>
          </a:xfrm>
          <a:prstGeom prst="rect">
            <a:avLst/>
          </a:prstGeom>
        </p:spPr>
      </p:pic>
    </p:spTree>
    <p:custDataLst>
      <p:tags r:id="rId1"/>
    </p:custDataLst>
    <p:extLst>
      <p:ext uri="{BB962C8B-B14F-4D97-AF65-F5344CB8AC3E}">
        <p14:creationId xmlns:p14="http://schemas.microsoft.com/office/powerpoint/2010/main" val="1422676052"/>
      </p:ext>
    </p:extLst>
  </p:cSld>
  <p:clrMapOvr>
    <a:masterClrMapping/>
  </p:clrMapOvr>
  <mc:AlternateContent xmlns:mc="http://schemas.openxmlformats.org/markup-compatibility/2006" xmlns:p14="http://schemas.microsoft.com/office/powerpoint/2010/main">
    <mc:Choice Requires="p14">
      <p:transition spd="slow" p14:dur="2000" advTm="17728"/>
    </mc:Choice>
    <mc:Fallback xmlns="">
      <p:transition spd="slow" advTm="177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 presetClass="exit" presetSubtype="0" fill="hold" nodeType="afterEffect">
                                  <p:stCondLst>
                                    <p:cond delay="0"/>
                                  </p:stCondLst>
                                  <p:childTnLst>
                                    <p:set>
                                      <p:cBhvr>
                                        <p:cTn id="17" dur="1" fill="hold">
                                          <p:stCondLst>
                                            <p:cond delay="0"/>
                                          </p:stCondLst>
                                        </p:cTn>
                                        <p:tgtEl>
                                          <p:spTgt spid="11"/>
                                        </p:tgtEl>
                                        <p:attrNameLst>
                                          <p:attrName>style.visibility</p:attrName>
                                        </p:attrNameLst>
                                      </p:cBhvr>
                                      <p:to>
                                        <p:strVal val="hidden"/>
                                      </p:to>
                                    </p:se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1500"/>
                            </p:stCondLst>
                            <p:childTnLst>
                              <p:par>
                                <p:cTn id="23" presetID="1" presetClass="exit" presetSubtype="0" fill="hold" nodeType="after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par>
                          <p:cTn id="29" fill="hold">
                            <p:stCondLst>
                              <p:cond delay="2000"/>
                            </p:stCondLst>
                            <p:childTnLst>
                              <p:par>
                                <p:cTn id="30" presetID="1" presetClass="exit" presetSubtype="0" fill="hold" nodeType="afterEffect">
                                  <p:stCondLst>
                                    <p:cond delay="0"/>
                                  </p:stCondLst>
                                  <p:childTnLst>
                                    <p:set>
                                      <p:cBhvr>
                                        <p:cTn id="31" dur="1" fill="hold">
                                          <p:stCondLst>
                                            <p:cond delay="0"/>
                                          </p:stCondLst>
                                        </p:cTn>
                                        <p:tgtEl>
                                          <p:spTgt spid="9"/>
                                        </p:tgtEl>
                                        <p:attrNameLst>
                                          <p:attrName>style.visibility</p:attrName>
                                        </p:attrNameLst>
                                      </p:cBhvr>
                                      <p:to>
                                        <p:strVal val="hidden"/>
                                      </p:to>
                                    </p:set>
                                  </p:childTnLst>
                                </p:cTn>
                              </p:par>
                            </p:childTnLst>
                          </p:cTn>
                        </p:par>
                        <p:par>
                          <p:cTn id="32" fill="hold">
                            <p:stCondLst>
                              <p:cond delay="2000"/>
                            </p:stCondLst>
                            <p:childTnLst>
                              <p:par>
                                <p:cTn id="33" presetID="1"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A9CAD-DAC7-2443-9761-418168B05875}"/>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PURPOSES</a:t>
            </a:r>
          </a:p>
        </p:txBody>
      </p:sp>
      <p:pic>
        <p:nvPicPr>
          <p:cNvPr id="8" name="Content Placeholder 7">
            <a:extLst>
              <a:ext uri="{FF2B5EF4-FFF2-40B4-BE49-F238E27FC236}">
                <a16:creationId xmlns:a16="http://schemas.microsoft.com/office/drawing/2014/main" id="{9127C1E6-8AEC-DA4B-8119-D7F21D2AAD15}"/>
              </a:ext>
            </a:extLst>
          </p:cNvPr>
          <p:cNvPicPr>
            <a:picLocks noGrp="1" noChangeAspect="1"/>
          </p:cNvPicPr>
          <p:nvPr>
            <p:ph sz="quarter" idx="14"/>
          </p:nvPr>
        </p:nvPicPr>
        <p:blipFill>
          <a:blip r:embed="rId4">
            <a:extLst>
              <a:ext uri="{96DAC541-7B7A-43D3-8B79-37D633B846F1}">
                <asvg:svgBlip xmlns:asvg="http://schemas.microsoft.com/office/drawing/2016/SVG/main" xmlns="" r:embed="rId5"/>
              </a:ext>
            </a:extLst>
          </a:blip>
          <a:stretch>
            <a:fillRect/>
          </a:stretch>
        </p:blipFill>
        <p:spPr>
          <a:xfrm>
            <a:off x="7055283" y="2793706"/>
            <a:ext cx="1458278" cy="1749933"/>
          </a:xfrm>
        </p:spPr>
      </p:pic>
      <p:sp>
        <p:nvSpPr>
          <p:cNvPr id="6" name="TextBox 5">
            <a:extLst>
              <a:ext uri="{FF2B5EF4-FFF2-40B4-BE49-F238E27FC236}">
                <a16:creationId xmlns:a16="http://schemas.microsoft.com/office/drawing/2014/main" id="{E02A3B04-9ADC-0A47-919D-3061E6231F08}"/>
              </a:ext>
            </a:extLst>
          </p:cNvPr>
          <p:cNvSpPr txBox="1"/>
          <p:nvPr/>
        </p:nvSpPr>
        <p:spPr>
          <a:xfrm>
            <a:off x="2400126" y="2948564"/>
            <a:ext cx="2307805" cy="1092607"/>
          </a:xfrm>
          <a:prstGeom prst="rect">
            <a:avLst/>
          </a:prstGeom>
          <a:noFill/>
        </p:spPr>
        <p:txBody>
          <a:bodyPr wrap="square" rtlCol="0">
            <a:spAutoFit/>
          </a:bodyPr>
          <a:lstStyle/>
          <a:p>
            <a:r>
              <a:rPr lang="en-US" sz="6500" b="1" dirty="0"/>
              <a:t>TM</a:t>
            </a:r>
          </a:p>
        </p:txBody>
      </p:sp>
      <p:cxnSp>
        <p:nvCxnSpPr>
          <p:cNvPr id="12" name="Straight Connector 11">
            <a:extLst>
              <a:ext uri="{FF2B5EF4-FFF2-40B4-BE49-F238E27FC236}">
                <a16:creationId xmlns:a16="http://schemas.microsoft.com/office/drawing/2014/main" id="{11F5A478-57ED-8948-9D5A-BAB485C21ACA}"/>
              </a:ext>
            </a:extLst>
          </p:cNvPr>
          <p:cNvCxnSpPr/>
          <p:nvPr/>
        </p:nvCxnSpPr>
        <p:spPr>
          <a:xfrm flipH="1">
            <a:off x="5873858" y="1875295"/>
            <a:ext cx="15498" cy="3239146"/>
          </a:xfrm>
          <a:prstGeom prst="line">
            <a:avLst/>
          </a:prstGeom>
          <a:ln w="38100"/>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6AFE3F29-B5E5-BE4F-91AC-92CF02B4A004}"/>
              </a:ext>
            </a:extLst>
          </p:cNvPr>
          <p:cNvSpPr txBox="1"/>
          <p:nvPr/>
        </p:nvSpPr>
        <p:spPr>
          <a:xfrm>
            <a:off x="2371241" y="5325838"/>
            <a:ext cx="1925527" cy="523220"/>
          </a:xfrm>
          <a:prstGeom prst="rect">
            <a:avLst/>
          </a:prstGeom>
          <a:noFill/>
        </p:spPr>
        <p:txBody>
          <a:bodyPr wrap="none" rtlCol="0">
            <a:spAutoFit/>
          </a:bodyPr>
          <a:lstStyle/>
          <a:p>
            <a:r>
              <a:rPr lang="en-US" sz="2800" dirty="0">
                <a:solidFill>
                  <a:schemeClr val="bg2">
                    <a:lumMod val="50000"/>
                  </a:schemeClr>
                </a:solidFill>
                <a:latin typeface="Arial" panose="020B0604020202020204" pitchFamily="34" charset="0"/>
                <a:cs typeface="Arial" panose="020B0604020202020204" pitchFamily="34" charset="0"/>
              </a:rPr>
              <a:t>Reputation</a:t>
            </a:r>
          </a:p>
        </p:txBody>
      </p:sp>
      <p:sp>
        <p:nvSpPr>
          <p:cNvPr id="16" name="TextBox 15">
            <a:extLst>
              <a:ext uri="{FF2B5EF4-FFF2-40B4-BE49-F238E27FC236}">
                <a16:creationId xmlns:a16="http://schemas.microsoft.com/office/drawing/2014/main" id="{E4A64885-9746-BC4E-9DA2-2893045807E4}"/>
              </a:ext>
            </a:extLst>
          </p:cNvPr>
          <p:cNvSpPr txBox="1"/>
          <p:nvPr/>
        </p:nvSpPr>
        <p:spPr>
          <a:xfrm>
            <a:off x="7515241" y="5325838"/>
            <a:ext cx="4043094" cy="523220"/>
          </a:xfrm>
          <a:prstGeom prst="rect">
            <a:avLst/>
          </a:prstGeom>
          <a:noFill/>
        </p:spPr>
        <p:txBody>
          <a:bodyPr wrap="none" rtlCol="0">
            <a:spAutoFit/>
          </a:bodyPr>
          <a:lstStyle/>
          <a:p>
            <a:r>
              <a:rPr lang="en-US" sz="2800" dirty="0">
                <a:solidFill>
                  <a:schemeClr val="bg2">
                    <a:lumMod val="50000"/>
                  </a:schemeClr>
                </a:solidFill>
                <a:latin typeface="Arial" panose="020B0604020202020204" pitchFamily="34" charset="0"/>
                <a:cs typeface="Arial" panose="020B0604020202020204" pitchFamily="34" charset="0"/>
              </a:rPr>
              <a:t>Incentive for Distribution</a:t>
            </a:r>
          </a:p>
        </p:txBody>
      </p:sp>
      <p:grpSp>
        <p:nvGrpSpPr>
          <p:cNvPr id="9" name="Group 8">
            <a:extLst>
              <a:ext uri="{FF2B5EF4-FFF2-40B4-BE49-F238E27FC236}">
                <a16:creationId xmlns:a16="http://schemas.microsoft.com/office/drawing/2014/main" id="{6824EB76-E061-4933-8229-B4C56B0168E4}"/>
              </a:ext>
            </a:extLst>
          </p:cNvPr>
          <p:cNvGrpSpPr/>
          <p:nvPr/>
        </p:nvGrpSpPr>
        <p:grpSpPr>
          <a:xfrm>
            <a:off x="8080690" y="1868094"/>
            <a:ext cx="3756189" cy="3121811"/>
            <a:chOff x="8080690" y="1868094"/>
            <a:chExt cx="3756189" cy="3121811"/>
          </a:xfrm>
        </p:grpSpPr>
        <p:pic>
          <p:nvPicPr>
            <p:cNvPr id="7" name="Picture 6">
              <a:extLst>
                <a:ext uri="{FF2B5EF4-FFF2-40B4-BE49-F238E27FC236}">
                  <a16:creationId xmlns:a16="http://schemas.microsoft.com/office/drawing/2014/main" id="{64F9AF31-1630-450D-A960-09363F3193CF}"/>
                </a:ext>
              </a:extLst>
            </p:cNvPr>
            <p:cNvPicPr>
              <a:picLocks noChangeAspect="1"/>
            </p:cNvPicPr>
            <p:nvPr/>
          </p:nvPicPr>
          <p:blipFill rotWithShape="1">
            <a:blip r:embed="rId6"/>
            <a:srcRect b="16889"/>
            <a:stretch/>
          </p:blipFill>
          <p:spPr>
            <a:xfrm>
              <a:off x="8080690" y="1868094"/>
              <a:ext cx="3756189" cy="3121811"/>
            </a:xfrm>
            <a:prstGeom prst="rect">
              <a:avLst/>
            </a:prstGeom>
          </p:spPr>
        </p:pic>
        <p:sp>
          <p:nvSpPr>
            <p:cNvPr id="3" name="TextBox 2">
              <a:extLst>
                <a:ext uri="{FF2B5EF4-FFF2-40B4-BE49-F238E27FC236}">
                  <a16:creationId xmlns:a16="http://schemas.microsoft.com/office/drawing/2014/main" id="{0811044A-A264-41B1-8F1C-5CC03533AED8}"/>
                </a:ext>
              </a:extLst>
            </p:cNvPr>
            <p:cNvSpPr txBox="1"/>
            <p:nvPr/>
          </p:nvSpPr>
          <p:spPr>
            <a:xfrm>
              <a:off x="9148409" y="2782669"/>
              <a:ext cx="2139351" cy="646331"/>
            </a:xfrm>
            <a:prstGeom prst="rect">
              <a:avLst/>
            </a:prstGeom>
            <a:noFill/>
          </p:spPr>
          <p:txBody>
            <a:bodyPr wrap="square" rtlCol="0">
              <a:spAutoFit/>
            </a:bodyPr>
            <a:lstStyle/>
            <a:p>
              <a:r>
                <a:rPr lang="en-CA" sz="3600" b="1" i="1" dirty="0">
                  <a:latin typeface="Arial" panose="020B0604020202020204" pitchFamily="34" charset="0"/>
                  <a:cs typeface="Arial" panose="020B0604020202020204" pitchFamily="34" charset="0"/>
                </a:rPr>
                <a:t>Patent</a:t>
              </a:r>
            </a:p>
          </p:txBody>
        </p:sp>
      </p:grpSp>
    </p:spTree>
    <p:custDataLst>
      <p:tags r:id="rId1"/>
    </p:custDataLst>
    <p:extLst>
      <p:ext uri="{BB962C8B-B14F-4D97-AF65-F5344CB8AC3E}">
        <p14:creationId xmlns:p14="http://schemas.microsoft.com/office/powerpoint/2010/main" val="2688441762"/>
      </p:ext>
    </p:extLst>
  </p:cSld>
  <p:clrMapOvr>
    <a:masterClrMapping/>
  </p:clrMapOvr>
  <mc:AlternateContent xmlns:mc="http://schemas.openxmlformats.org/markup-compatibility/2006" xmlns:p14="http://schemas.microsoft.com/office/powerpoint/2010/main">
    <mc:Choice Requires="p14">
      <p:transition spd="slow" p14:dur="2000" advTm="21411"/>
    </mc:Choice>
    <mc:Fallback xmlns="">
      <p:transition spd="slow" advTm="214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20B01-EB02-4147-98AA-CBF6843AC57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INDUSTRIAL DESIGN</a:t>
            </a:r>
          </a:p>
        </p:txBody>
      </p:sp>
      <p:pic>
        <p:nvPicPr>
          <p:cNvPr id="9" name="Picture 8">
            <a:extLst>
              <a:ext uri="{FF2B5EF4-FFF2-40B4-BE49-F238E27FC236}">
                <a16:creationId xmlns:a16="http://schemas.microsoft.com/office/drawing/2014/main" id="{8DEBA235-AD2C-944F-87C0-B13D4C5A2B04}"/>
              </a:ext>
            </a:extLst>
          </p:cNvPr>
          <p:cNvPicPr>
            <a:picLocks noChangeAspect="1"/>
          </p:cNvPicPr>
          <p:nvPr/>
        </p:nvPicPr>
        <p:blipFill>
          <a:blip r:embed="rId4"/>
          <a:stretch>
            <a:fillRect/>
          </a:stretch>
        </p:blipFill>
        <p:spPr>
          <a:xfrm>
            <a:off x="8383204" y="2106036"/>
            <a:ext cx="2209912" cy="3327867"/>
          </a:xfrm>
          <a:prstGeom prst="rect">
            <a:avLst/>
          </a:prstGeom>
        </p:spPr>
      </p:pic>
      <p:sp>
        <p:nvSpPr>
          <p:cNvPr id="10" name="TextBox 9">
            <a:extLst>
              <a:ext uri="{FF2B5EF4-FFF2-40B4-BE49-F238E27FC236}">
                <a16:creationId xmlns:a16="http://schemas.microsoft.com/office/drawing/2014/main" id="{6C53157F-A5EC-114D-8CD8-40636CADDCE9}"/>
              </a:ext>
            </a:extLst>
          </p:cNvPr>
          <p:cNvSpPr txBox="1"/>
          <p:nvPr/>
        </p:nvSpPr>
        <p:spPr>
          <a:xfrm>
            <a:off x="7443293" y="5486400"/>
            <a:ext cx="3732817" cy="369332"/>
          </a:xfrm>
          <a:prstGeom prst="rect">
            <a:avLst/>
          </a:prstGeom>
          <a:noFill/>
        </p:spPr>
        <p:txBody>
          <a:bodyPr wrap="none" rtlCol="0">
            <a:spAutoFit/>
          </a:bodyPr>
          <a:lstStyle/>
          <a:p>
            <a:r>
              <a:rPr lang="en-US" dirty="0" err="1">
                <a:solidFill>
                  <a:schemeClr val="bg2">
                    <a:lumMod val="50000"/>
                  </a:schemeClr>
                </a:solidFill>
                <a:latin typeface="Arial" panose="020B0604020202020204" pitchFamily="34" charset="0"/>
                <a:cs typeface="Arial" panose="020B0604020202020204" pitchFamily="34" charset="0"/>
              </a:rPr>
              <a:t>Emeco’s</a:t>
            </a:r>
            <a:r>
              <a:rPr lang="en-US" dirty="0">
                <a:solidFill>
                  <a:schemeClr val="bg2">
                    <a:lumMod val="50000"/>
                  </a:schemeClr>
                </a:solidFill>
                <a:latin typeface="Arial" panose="020B0604020202020204" pitchFamily="34" charset="0"/>
                <a:cs typeface="Arial" panose="020B0604020202020204" pitchFamily="34" charset="0"/>
              </a:rPr>
              <a:t> Navy Chair, created 1944</a:t>
            </a:r>
          </a:p>
        </p:txBody>
      </p:sp>
      <p:pic>
        <p:nvPicPr>
          <p:cNvPr id="14" name="Content Placeholder 13">
            <a:extLst>
              <a:ext uri="{FF2B5EF4-FFF2-40B4-BE49-F238E27FC236}">
                <a16:creationId xmlns:a16="http://schemas.microsoft.com/office/drawing/2014/main" id="{CC56A6CC-534B-7741-A5F2-05708300281E}"/>
              </a:ext>
            </a:extLst>
          </p:cNvPr>
          <p:cNvPicPr>
            <a:picLocks noGrp="1" noChangeAspect="1"/>
          </p:cNvPicPr>
          <p:nvPr>
            <p:ph sz="quarter" idx="14"/>
          </p:nvPr>
        </p:nvPicPr>
        <p:blipFill>
          <a:blip r:embed="rId5"/>
          <a:stretch>
            <a:fillRect/>
          </a:stretch>
        </p:blipFill>
        <p:spPr>
          <a:xfrm>
            <a:off x="1015890" y="2521720"/>
            <a:ext cx="3514091" cy="2935735"/>
          </a:xfrm>
        </p:spPr>
      </p:pic>
      <p:sp>
        <p:nvSpPr>
          <p:cNvPr id="15" name="TextBox 14">
            <a:extLst>
              <a:ext uri="{FF2B5EF4-FFF2-40B4-BE49-F238E27FC236}">
                <a16:creationId xmlns:a16="http://schemas.microsoft.com/office/drawing/2014/main" id="{72B936DF-A848-F548-BA8A-2FDD1A92839A}"/>
              </a:ext>
            </a:extLst>
          </p:cNvPr>
          <p:cNvSpPr txBox="1"/>
          <p:nvPr/>
        </p:nvSpPr>
        <p:spPr>
          <a:xfrm>
            <a:off x="1475282" y="5486400"/>
            <a:ext cx="3147144" cy="369332"/>
          </a:xfrm>
          <a:prstGeom prst="rect">
            <a:avLst/>
          </a:prstGeom>
          <a:noFill/>
        </p:spPr>
        <p:txBody>
          <a:bodyPr wrap="none" rtlCol="0">
            <a:spAutoFit/>
          </a:bodyPr>
          <a:lstStyle/>
          <a:p>
            <a:r>
              <a:rPr lang="en-US" dirty="0">
                <a:solidFill>
                  <a:schemeClr val="bg2">
                    <a:lumMod val="50000"/>
                  </a:schemeClr>
                </a:solidFill>
                <a:latin typeface="Arial" panose="020B0604020202020204" pitchFamily="34" charset="0"/>
                <a:cs typeface="Arial" panose="020B0604020202020204" pitchFamily="34" charset="0"/>
              </a:rPr>
              <a:t>Vespa Scooter, created 1946</a:t>
            </a:r>
          </a:p>
        </p:txBody>
      </p:sp>
      <p:pic>
        <p:nvPicPr>
          <p:cNvPr id="5" name="Picture 4">
            <a:extLst>
              <a:ext uri="{FF2B5EF4-FFF2-40B4-BE49-F238E27FC236}">
                <a16:creationId xmlns:a16="http://schemas.microsoft.com/office/drawing/2014/main" id="{2D5E5199-E8DB-4FDE-BC6E-6098681E22BB}"/>
              </a:ext>
            </a:extLst>
          </p:cNvPr>
          <p:cNvPicPr>
            <a:picLocks noChangeAspect="1"/>
          </p:cNvPicPr>
          <p:nvPr/>
        </p:nvPicPr>
        <p:blipFill rotWithShape="1">
          <a:blip r:embed="rId6"/>
          <a:srcRect b="14615"/>
          <a:stretch/>
        </p:blipFill>
        <p:spPr>
          <a:xfrm>
            <a:off x="4848576" y="4895120"/>
            <a:ext cx="1817513" cy="1551891"/>
          </a:xfrm>
          <a:prstGeom prst="rect">
            <a:avLst/>
          </a:prstGeom>
        </p:spPr>
      </p:pic>
      <p:sp>
        <p:nvSpPr>
          <p:cNvPr id="6" name="TextBox 5">
            <a:extLst>
              <a:ext uri="{FF2B5EF4-FFF2-40B4-BE49-F238E27FC236}">
                <a16:creationId xmlns:a16="http://schemas.microsoft.com/office/drawing/2014/main" id="{479D560D-651C-4FE6-A34A-D5F5A3F6CD59}"/>
              </a:ext>
            </a:extLst>
          </p:cNvPr>
          <p:cNvSpPr txBox="1"/>
          <p:nvPr/>
        </p:nvSpPr>
        <p:spPr>
          <a:xfrm>
            <a:off x="4797776" y="4241989"/>
            <a:ext cx="2820867" cy="461665"/>
          </a:xfrm>
          <a:prstGeom prst="rect">
            <a:avLst/>
          </a:prstGeom>
          <a:noFill/>
        </p:spPr>
        <p:txBody>
          <a:bodyPr wrap="square" rtlCol="0">
            <a:spAutoFit/>
          </a:bodyPr>
          <a:lstStyle/>
          <a:p>
            <a:r>
              <a:rPr lang="en-CA" sz="2400" dirty="0">
                <a:latin typeface="Arial" panose="020B0604020202020204" pitchFamily="34" charset="0"/>
                <a:cs typeface="Arial" panose="020B0604020202020204" pitchFamily="34" charset="0"/>
              </a:rPr>
              <a:t>Industrial Design</a:t>
            </a:r>
          </a:p>
        </p:txBody>
      </p:sp>
      <p:sp>
        <p:nvSpPr>
          <p:cNvPr id="20" name="TextBox 19">
            <a:extLst>
              <a:ext uri="{FF2B5EF4-FFF2-40B4-BE49-F238E27FC236}">
                <a16:creationId xmlns:a16="http://schemas.microsoft.com/office/drawing/2014/main" id="{A779349B-8C5A-4600-8638-EDD981178B18}"/>
              </a:ext>
            </a:extLst>
          </p:cNvPr>
          <p:cNvSpPr txBox="1"/>
          <p:nvPr/>
        </p:nvSpPr>
        <p:spPr>
          <a:xfrm>
            <a:off x="5006678" y="1577985"/>
            <a:ext cx="1625600" cy="461665"/>
          </a:xfrm>
          <a:prstGeom prst="rect">
            <a:avLst/>
          </a:prstGeom>
          <a:noFill/>
        </p:spPr>
        <p:txBody>
          <a:bodyPr wrap="square" rtlCol="0">
            <a:spAutoFit/>
          </a:bodyPr>
          <a:lstStyle/>
          <a:p>
            <a:r>
              <a:rPr lang="en-CA" sz="2400" dirty="0">
                <a:latin typeface="Arial" panose="020B0604020202020204" pitchFamily="34" charset="0"/>
                <a:cs typeface="Arial" panose="020B0604020202020204" pitchFamily="34" charset="0"/>
              </a:rPr>
              <a:t>Copyright</a:t>
            </a:r>
          </a:p>
        </p:txBody>
      </p:sp>
      <p:sp>
        <p:nvSpPr>
          <p:cNvPr id="21" name="TextBox 20">
            <a:extLst>
              <a:ext uri="{FF2B5EF4-FFF2-40B4-BE49-F238E27FC236}">
                <a16:creationId xmlns:a16="http://schemas.microsoft.com/office/drawing/2014/main" id="{CED3E5AF-3583-4E8D-9B42-236B809D42A5}"/>
              </a:ext>
            </a:extLst>
          </p:cNvPr>
          <p:cNvSpPr txBox="1"/>
          <p:nvPr/>
        </p:nvSpPr>
        <p:spPr>
          <a:xfrm>
            <a:off x="7012541" y="1586417"/>
            <a:ext cx="1845730" cy="461665"/>
          </a:xfrm>
          <a:prstGeom prst="rect">
            <a:avLst/>
          </a:prstGeom>
          <a:noFill/>
        </p:spPr>
        <p:txBody>
          <a:bodyPr wrap="square" rtlCol="0">
            <a:spAutoFit/>
          </a:bodyPr>
          <a:lstStyle/>
          <a:p>
            <a:r>
              <a:rPr lang="en-CA" sz="2400" dirty="0">
                <a:latin typeface="Arial" panose="020B0604020202020204" pitchFamily="34" charset="0"/>
                <a:cs typeface="Arial" panose="020B0604020202020204" pitchFamily="34" charset="0"/>
              </a:rPr>
              <a:t>Trademark</a:t>
            </a:r>
          </a:p>
        </p:txBody>
      </p:sp>
      <p:sp>
        <p:nvSpPr>
          <p:cNvPr id="22" name="TextBox 21">
            <a:extLst>
              <a:ext uri="{FF2B5EF4-FFF2-40B4-BE49-F238E27FC236}">
                <a16:creationId xmlns:a16="http://schemas.microsoft.com/office/drawing/2014/main" id="{562D1847-141F-4873-B3EE-D9FC0B3005F4}"/>
              </a:ext>
            </a:extLst>
          </p:cNvPr>
          <p:cNvSpPr txBox="1"/>
          <p:nvPr/>
        </p:nvSpPr>
        <p:spPr>
          <a:xfrm>
            <a:off x="3622661" y="1586417"/>
            <a:ext cx="1761066" cy="461665"/>
          </a:xfrm>
          <a:prstGeom prst="rect">
            <a:avLst/>
          </a:prstGeom>
          <a:noFill/>
        </p:spPr>
        <p:txBody>
          <a:bodyPr wrap="square" rtlCol="0">
            <a:spAutoFit/>
          </a:bodyPr>
          <a:lstStyle/>
          <a:p>
            <a:r>
              <a:rPr lang="en-CA" sz="2400" dirty="0">
                <a:latin typeface="Arial" panose="020B0604020202020204" pitchFamily="34" charset="0"/>
                <a:cs typeface="Arial" panose="020B0604020202020204" pitchFamily="34" charset="0"/>
              </a:rPr>
              <a:t>Patent</a:t>
            </a:r>
          </a:p>
        </p:txBody>
      </p:sp>
      <p:grpSp>
        <p:nvGrpSpPr>
          <p:cNvPr id="39" name="Group 38">
            <a:extLst>
              <a:ext uri="{FF2B5EF4-FFF2-40B4-BE49-F238E27FC236}">
                <a16:creationId xmlns:a16="http://schemas.microsoft.com/office/drawing/2014/main" id="{54F9B403-150E-42B6-8588-51A865CAB611}"/>
              </a:ext>
            </a:extLst>
          </p:cNvPr>
          <p:cNvGrpSpPr/>
          <p:nvPr/>
        </p:nvGrpSpPr>
        <p:grpSpPr>
          <a:xfrm>
            <a:off x="3936924" y="3355512"/>
            <a:ext cx="4064000" cy="650816"/>
            <a:chOff x="3826933" y="2423902"/>
            <a:chExt cx="4064000" cy="650816"/>
          </a:xfrm>
        </p:grpSpPr>
        <p:cxnSp>
          <p:nvCxnSpPr>
            <p:cNvPr id="8" name="Straight Connector 7">
              <a:extLst>
                <a:ext uri="{FF2B5EF4-FFF2-40B4-BE49-F238E27FC236}">
                  <a16:creationId xmlns:a16="http://schemas.microsoft.com/office/drawing/2014/main" id="{964A0ADD-3C22-490C-82BD-22BEA99BFE21}"/>
                </a:ext>
              </a:extLst>
            </p:cNvPr>
            <p:cNvCxnSpPr>
              <a:cxnSpLocks/>
            </p:cNvCxnSpPr>
            <p:nvPr/>
          </p:nvCxnSpPr>
          <p:spPr>
            <a:xfrm>
              <a:off x="3826933" y="3039688"/>
              <a:ext cx="406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919C7FA-6BA0-4067-B26F-7BFA560E8CAC}"/>
                </a:ext>
              </a:extLst>
            </p:cNvPr>
            <p:cNvCxnSpPr>
              <a:cxnSpLocks/>
            </p:cNvCxnSpPr>
            <p:nvPr/>
          </p:nvCxnSpPr>
          <p:spPr>
            <a:xfrm flipV="1">
              <a:off x="7873999" y="2455265"/>
              <a:ext cx="0" cy="6194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76714F3-A66A-4522-A030-86B6D881A638}"/>
                </a:ext>
              </a:extLst>
            </p:cNvPr>
            <p:cNvCxnSpPr>
              <a:cxnSpLocks/>
            </p:cNvCxnSpPr>
            <p:nvPr/>
          </p:nvCxnSpPr>
          <p:spPr>
            <a:xfrm flipV="1">
              <a:off x="5808133" y="2423902"/>
              <a:ext cx="0" cy="6265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F82DCE5-0C17-4229-A554-69483F1BD4C8}"/>
                </a:ext>
              </a:extLst>
            </p:cNvPr>
            <p:cNvCxnSpPr>
              <a:cxnSpLocks/>
            </p:cNvCxnSpPr>
            <p:nvPr/>
          </p:nvCxnSpPr>
          <p:spPr>
            <a:xfrm flipV="1">
              <a:off x="3826933" y="2423934"/>
              <a:ext cx="0" cy="62653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1" name="Picture 40">
            <a:extLst>
              <a:ext uri="{FF2B5EF4-FFF2-40B4-BE49-F238E27FC236}">
                <a16:creationId xmlns:a16="http://schemas.microsoft.com/office/drawing/2014/main" id="{D10C40F7-0F61-478A-AB98-A0AE95412E1B}"/>
              </a:ext>
            </a:extLst>
          </p:cNvPr>
          <p:cNvPicPr>
            <a:picLocks noChangeAspect="1"/>
          </p:cNvPicPr>
          <p:nvPr/>
        </p:nvPicPr>
        <p:blipFill rotWithShape="1">
          <a:blip r:embed="rId7"/>
          <a:srcRect t="5993" b="20000"/>
          <a:stretch/>
        </p:blipFill>
        <p:spPr>
          <a:xfrm>
            <a:off x="3084055" y="1996469"/>
            <a:ext cx="1797298" cy="1330130"/>
          </a:xfrm>
          <a:prstGeom prst="rect">
            <a:avLst/>
          </a:prstGeom>
        </p:spPr>
      </p:pic>
      <p:pic>
        <p:nvPicPr>
          <p:cNvPr id="42" name="Picture 41">
            <a:extLst>
              <a:ext uri="{FF2B5EF4-FFF2-40B4-BE49-F238E27FC236}">
                <a16:creationId xmlns:a16="http://schemas.microsoft.com/office/drawing/2014/main" id="{8BA5BDBB-9BEB-4E2B-9AE4-89158D8196FA}"/>
              </a:ext>
            </a:extLst>
          </p:cNvPr>
          <p:cNvPicPr>
            <a:picLocks noChangeAspect="1"/>
          </p:cNvPicPr>
          <p:nvPr/>
        </p:nvPicPr>
        <p:blipFill rotWithShape="1">
          <a:blip r:embed="rId7"/>
          <a:srcRect t="5993" b="20000"/>
          <a:stretch/>
        </p:blipFill>
        <p:spPr>
          <a:xfrm>
            <a:off x="5001925" y="1984745"/>
            <a:ext cx="1797298" cy="1330130"/>
          </a:xfrm>
          <a:prstGeom prst="rect">
            <a:avLst/>
          </a:prstGeom>
        </p:spPr>
      </p:pic>
      <p:pic>
        <p:nvPicPr>
          <p:cNvPr id="43" name="Picture 42">
            <a:extLst>
              <a:ext uri="{FF2B5EF4-FFF2-40B4-BE49-F238E27FC236}">
                <a16:creationId xmlns:a16="http://schemas.microsoft.com/office/drawing/2014/main" id="{9C81FF34-1FE3-489F-8DD4-47E29A1BFD55}"/>
              </a:ext>
            </a:extLst>
          </p:cNvPr>
          <p:cNvPicPr>
            <a:picLocks noChangeAspect="1"/>
          </p:cNvPicPr>
          <p:nvPr/>
        </p:nvPicPr>
        <p:blipFill rotWithShape="1">
          <a:blip r:embed="rId7"/>
          <a:srcRect t="5993" b="20000"/>
          <a:stretch/>
        </p:blipFill>
        <p:spPr>
          <a:xfrm>
            <a:off x="7056815" y="1967440"/>
            <a:ext cx="1797298" cy="1330130"/>
          </a:xfrm>
          <a:prstGeom prst="rect">
            <a:avLst/>
          </a:prstGeom>
        </p:spPr>
      </p:pic>
      <p:cxnSp>
        <p:nvCxnSpPr>
          <p:cNvPr id="7" name="Straight Arrow Connector 6">
            <a:extLst>
              <a:ext uri="{FF2B5EF4-FFF2-40B4-BE49-F238E27FC236}">
                <a16:creationId xmlns:a16="http://schemas.microsoft.com/office/drawing/2014/main" id="{34501041-2F19-4C53-AC31-96BF391F8860}"/>
              </a:ext>
            </a:extLst>
          </p:cNvPr>
          <p:cNvCxnSpPr/>
          <p:nvPr/>
        </p:nvCxnSpPr>
        <p:spPr>
          <a:xfrm>
            <a:off x="1910782" y="1555174"/>
            <a:ext cx="982133" cy="10498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06C8179-972C-409A-B14A-F98FFE9EF316}"/>
              </a:ext>
            </a:extLst>
          </p:cNvPr>
          <p:cNvCxnSpPr>
            <a:cxnSpLocks/>
          </p:cNvCxnSpPr>
          <p:nvPr/>
        </p:nvCxnSpPr>
        <p:spPr>
          <a:xfrm flipV="1">
            <a:off x="532423" y="4703655"/>
            <a:ext cx="1032484" cy="7827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6CE7289-1986-4BD7-903D-9B068DEE37AF}"/>
              </a:ext>
            </a:extLst>
          </p:cNvPr>
          <p:cNvCxnSpPr>
            <a:cxnSpLocks/>
          </p:cNvCxnSpPr>
          <p:nvPr/>
        </p:nvCxnSpPr>
        <p:spPr>
          <a:xfrm flipH="1">
            <a:off x="10768248" y="2292303"/>
            <a:ext cx="903052" cy="11969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3090D7A-9037-43CC-9E0F-244D3E4AAF01}"/>
              </a:ext>
            </a:extLst>
          </p:cNvPr>
          <p:cNvCxnSpPr>
            <a:cxnSpLocks/>
          </p:cNvCxnSpPr>
          <p:nvPr/>
        </p:nvCxnSpPr>
        <p:spPr>
          <a:xfrm flipH="1" flipV="1">
            <a:off x="10815061" y="4502875"/>
            <a:ext cx="1161039" cy="8441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59983424"/>
      </p:ext>
    </p:extLst>
  </p:cSld>
  <p:clrMapOvr>
    <a:masterClrMapping/>
  </p:clrMapOvr>
  <mc:AlternateContent xmlns:mc="http://schemas.openxmlformats.org/markup-compatibility/2006" xmlns:p14="http://schemas.microsoft.com/office/powerpoint/2010/main">
    <mc:Choice Requires="p14">
      <p:transition spd="slow" p14:dur="2000" advTm="32642"/>
    </mc:Choice>
    <mc:Fallback xmlns="">
      <p:transition spd="slow" advTm="326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5"/>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0"/>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3"/>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7"/>
                                        </p:tgtEl>
                                        <p:attrNameLst>
                                          <p:attrName>style.visibility</p:attrName>
                                        </p:attrNameLst>
                                      </p:cBhvr>
                                      <p:to>
                                        <p:strVal val="hidden"/>
                                      </p:to>
                                    </p:set>
                                  </p:childTnLst>
                                </p:cTn>
                              </p:par>
                            </p:childTnLst>
                          </p:cTn>
                        </p:par>
                        <p:par>
                          <p:cTn id="53" fill="hold">
                            <p:stCondLst>
                              <p:cond delay="0"/>
                            </p:stCondLst>
                            <p:childTnLst>
                              <p:par>
                                <p:cTn id="54" presetID="10" presetClass="entr" presetSubtype="0"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500"/>
                                        <p:tgtEl>
                                          <p:spTgt spid="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500"/>
                                        <p:tgtEl>
                                          <p:spTgt spid="3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par>
                                <p:cTn id="73" presetID="10" presetClass="entr" presetSubtype="0" fill="hold"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childTnLst>
                                </p:cTn>
                              </p:par>
                              <p:par>
                                <p:cTn id="76" presetID="10" presetClass="entr" presetSubtype="0" fill="hold" nodeType="with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fade">
                                      <p:cBhvr>
                                        <p:cTn id="78" dur="500"/>
                                        <p:tgtEl>
                                          <p:spTgt spid="42"/>
                                        </p:tgtEl>
                                      </p:cBhvr>
                                    </p:animEffect>
                                  </p:childTnLst>
                                </p:cTn>
                              </p:par>
                              <p:par>
                                <p:cTn id="79" presetID="10" presetClass="entr" presetSubtype="0" fill="hold" nodeType="with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fade">
                                      <p:cBhvr>
                                        <p:cTn id="8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5" grpId="0"/>
      <p:bldP spid="15" grpId="1"/>
      <p:bldP spid="6" grpId="0"/>
      <p:bldP spid="20" grpId="0"/>
      <p:bldP spid="21" grpId="0"/>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7.9|11.2"/>
</p:tagLst>
</file>

<file path=ppt/tags/tag10.xml><?xml version="1.0" encoding="utf-8"?>
<p:tagLst xmlns:a="http://schemas.openxmlformats.org/drawingml/2006/main" xmlns:r="http://schemas.openxmlformats.org/officeDocument/2006/relationships" xmlns:p="http://schemas.openxmlformats.org/presentationml/2006/main">
  <p:tag name="TIMING" val="|2.6"/>
</p:tagLst>
</file>

<file path=ppt/tags/tag11.xml><?xml version="1.0" encoding="utf-8"?>
<p:tagLst xmlns:a="http://schemas.openxmlformats.org/drawingml/2006/main" xmlns:r="http://schemas.openxmlformats.org/officeDocument/2006/relationships" xmlns:p="http://schemas.openxmlformats.org/presentationml/2006/main">
  <p:tag name="TIMING" val="|1.8|17.7"/>
</p:tagLst>
</file>

<file path=ppt/tags/tag12.xml><?xml version="1.0" encoding="utf-8"?>
<p:tagLst xmlns:a="http://schemas.openxmlformats.org/drawingml/2006/main" xmlns:r="http://schemas.openxmlformats.org/officeDocument/2006/relationships" xmlns:p="http://schemas.openxmlformats.org/presentationml/2006/main">
  <p:tag name="TIMING" val="|1.5"/>
</p:tagLst>
</file>

<file path=ppt/tags/tag13.xml><?xml version="1.0" encoding="utf-8"?>
<p:tagLst xmlns:a="http://schemas.openxmlformats.org/drawingml/2006/main" xmlns:r="http://schemas.openxmlformats.org/officeDocument/2006/relationships" xmlns:p="http://schemas.openxmlformats.org/presentationml/2006/main">
  <p:tag name="TIMING" val="|1.2|4.2|5.4"/>
</p:tagLst>
</file>

<file path=ppt/tags/tag2.xml><?xml version="1.0" encoding="utf-8"?>
<p:tagLst xmlns:a="http://schemas.openxmlformats.org/drawingml/2006/main" xmlns:r="http://schemas.openxmlformats.org/officeDocument/2006/relationships" xmlns:p="http://schemas.openxmlformats.org/presentationml/2006/main">
  <p:tag name="TIMING" val="|0.7|6.4|2.8|5.9|5.8"/>
</p:tagLst>
</file>

<file path=ppt/tags/tag3.xml><?xml version="1.0" encoding="utf-8"?>
<p:tagLst xmlns:a="http://schemas.openxmlformats.org/drawingml/2006/main" xmlns:r="http://schemas.openxmlformats.org/officeDocument/2006/relationships" xmlns:p="http://schemas.openxmlformats.org/presentationml/2006/main">
  <p:tag name="TIMING" val="|0.7|8"/>
</p:tagLst>
</file>

<file path=ppt/tags/tag4.xml><?xml version="1.0" encoding="utf-8"?>
<p:tagLst xmlns:a="http://schemas.openxmlformats.org/drawingml/2006/main" xmlns:r="http://schemas.openxmlformats.org/officeDocument/2006/relationships" xmlns:p="http://schemas.openxmlformats.org/presentationml/2006/main">
  <p:tag name="TIMING" val="|3.3"/>
</p:tagLst>
</file>

<file path=ppt/tags/tag5.xml><?xml version="1.0" encoding="utf-8"?>
<p:tagLst xmlns:a="http://schemas.openxmlformats.org/drawingml/2006/main" xmlns:r="http://schemas.openxmlformats.org/officeDocument/2006/relationships" xmlns:p="http://schemas.openxmlformats.org/presentationml/2006/main">
  <p:tag name="TIMING" val="|2.1|26"/>
</p:tagLst>
</file>

<file path=ppt/tags/tag6.xml><?xml version="1.0" encoding="utf-8"?>
<p:tagLst xmlns:a="http://schemas.openxmlformats.org/drawingml/2006/main" xmlns:r="http://schemas.openxmlformats.org/officeDocument/2006/relationships" xmlns:p="http://schemas.openxmlformats.org/presentationml/2006/main">
  <p:tag name="TIMING" val="|2"/>
</p:tagLst>
</file>

<file path=ppt/tags/tag7.xml><?xml version="1.0" encoding="utf-8"?>
<p:tagLst xmlns:a="http://schemas.openxmlformats.org/drawingml/2006/main" xmlns:r="http://schemas.openxmlformats.org/officeDocument/2006/relationships" xmlns:p="http://schemas.openxmlformats.org/presentationml/2006/main">
  <p:tag name="TIMING" val="|4.2|6"/>
</p:tagLst>
</file>

<file path=ppt/tags/tag8.xml><?xml version="1.0" encoding="utf-8"?>
<p:tagLst xmlns:a="http://schemas.openxmlformats.org/drawingml/2006/main" xmlns:r="http://schemas.openxmlformats.org/officeDocument/2006/relationships" xmlns:p="http://schemas.openxmlformats.org/presentationml/2006/main">
  <p:tag name="TIMING" val="|1.8|15.3|5.6"/>
</p:tagLst>
</file>

<file path=ppt/tags/tag9.xml><?xml version="1.0" encoding="utf-8"?>
<p:tagLst xmlns:a="http://schemas.openxmlformats.org/drawingml/2006/main" xmlns:r="http://schemas.openxmlformats.org/officeDocument/2006/relationships" xmlns:p="http://schemas.openxmlformats.org/presentationml/2006/main">
  <p:tag name="TIMING" val="|1.4|11.5"/>
</p:tagLst>
</file>

<file path=ppt/theme/theme1.xml><?xml version="1.0" encoding="utf-8"?>
<a:theme xmlns:a="http://schemas.openxmlformats.org/drawingml/2006/main" name="Level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1719</TotalTime>
  <Words>2040</Words>
  <Application>Microsoft Office PowerPoint</Application>
  <PresentationFormat>Widescreen</PresentationFormat>
  <Paragraphs>175</Paragraphs>
  <Slides>24</Slides>
  <Notes>21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24</vt:i4>
      </vt:variant>
    </vt:vector>
  </HeadingPairs>
  <TitlesOfParts>
    <vt:vector size="36" baseType="lpstr">
      <vt:lpstr>Abadi</vt:lpstr>
      <vt:lpstr>Arial</vt:lpstr>
      <vt:lpstr>Calibri</vt:lpstr>
      <vt:lpstr>Chiller</vt:lpstr>
      <vt:lpstr>DINPro</vt:lpstr>
      <vt:lpstr>DINPro-CondBold</vt:lpstr>
      <vt:lpstr>Times New Roman</vt:lpstr>
      <vt:lpstr>Level 1</vt:lpstr>
      <vt:lpstr>Level 2</vt:lpstr>
      <vt:lpstr>LEvel 3</vt:lpstr>
      <vt:lpstr>LEvel 4</vt:lpstr>
      <vt:lpstr>LEvel 5</vt:lpstr>
      <vt:lpstr>Other Types of IP</vt:lpstr>
      <vt:lpstr>TYPES OF INTELLECTUAL  PROPERTY</vt:lpstr>
      <vt:lpstr>COPYRIGHT AND PATENT</vt:lpstr>
      <vt:lpstr>COPYRIGHT OR PATENT?</vt:lpstr>
      <vt:lpstr>AMAZON</vt:lpstr>
      <vt:lpstr>TRADEMARKS</vt:lpstr>
      <vt:lpstr>TRADEMARKS</vt:lpstr>
      <vt:lpstr>PURPOSES</vt:lpstr>
      <vt:lpstr>INDUSTRIAL DESIGN</vt:lpstr>
      <vt:lpstr>SECTION 64</vt:lpstr>
      <vt:lpstr>COPYRIGHT OVERLAP</vt:lpstr>
      <vt:lpstr>SUI GENERIS</vt:lpstr>
      <vt:lpstr>SUI GENERIS</vt:lpstr>
      <vt:lpstr>LEARNING OBJECTIVES</vt:lpstr>
      <vt:lpstr>PowerPoint Presentation</vt:lpstr>
      <vt:lpstr>QUESTIONS</vt:lpstr>
      <vt:lpstr>QUESTIONS</vt:lpstr>
      <vt:lpstr>REFERENCES AND RESOURCES</vt:lpstr>
      <vt:lpstr>PowerPoint Presentation</vt:lpstr>
      <vt:lpstr>PowerPoint Presentation</vt:lpstr>
      <vt:lpstr>PowerPoint Presentation</vt:lpstr>
      <vt:lpstr>PowerPoint Presentation</vt:lpstr>
      <vt:lpstr>CONTRIBUTORS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Sou</dc:creator>
  <cp:lastModifiedBy>Smith, Mireille</cp:lastModifiedBy>
  <cp:revision>223</cp:revision>
  <dcterms:created xsi:type="dcterms:W3CDTF">2018-01-12T19:27:15Z</dcterms:created>
  <dcterms:modified xsi:type="dcterms:W3CDTF">2024-01-30T17:01:13Z</dcterms:modified>
</cp:coreProperties>
</file>