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380" r:id="rId2"/>
    <p:sldId id="382" r:id="rId3"/>
    <p:sldId id="38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0" r:id="rId20"/>
    <p:sldId id="401" r:id="rId21"/>
    <p:sldId id="402" r:id="rId22"/>
    <p:sldId id="403" r:id="rId23"/>
    <p:sldId id="405" r:id="rId24"/>
    <p:sldId id="406" r:id="rId25"/>
    <p:sldId id="407" r:id="rId26"/>
    <p:sldId id="410" r:id="rId27"/>
    <p:sldId id="408" r:id="rId28"/>
    <p:sldId id="40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02" autoAdjust="0"/>
  </p:normalViewPr>
  <p:slideViewPr>
    <p:cSldViewPr>
      <p:cViewPr varScale="1">
        <p:scale>
          <a:sx n="73" d="100"/>
          <a:sy n="73" d="100"/>
        </p:scale>
        <p:origin x="-147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181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109D8-2495-44A5-AF61-B8C9588F910B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46AE9-6AAB-44BE-80AC-9CC159D1FAE7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1799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3F9C-80AC-4706-9D68-AD9613369509}" type="slidenum">
              <a:rPr lang="en-CA" smtClean="0"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021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7A8FBB-53CF-4B03-BB5D-E77C1ED28C8F}" type="datetimeFigureOut">
              <a:rPr lang="en-CA" smtClean="0"/>
              <a:pPr/>
              <a:t>12/03/2014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mcnally@ualberta.c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rcommons.org/" TargetMode="External"/><Relationship Id="rId7" Type="http://schemas.openxmlformats.org/officeDocument/2006/relationships/hyperlink" Target="http://www.jocw.jp/" TargetMode="External"/><Relationship Id="rId2" Type="http://schemas.openxmlformats.org/officeDocument/2006/relationships/hyperlink" Target="http://www.ocwconsortium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rel-open.ie/" TargetMode="External"/><Relationship Id="rId5" Type="http://schemas.openxmlformats.org/officeDocument/2006/relationships/hyperlink" Target="http://graduateschool.paristech.fr/?langue=EN" TargetMode="External"/><Relationship Id="rId4" Type="http://schemas.openxmlformats.org/officeDocument/2006/relationships/hyperlink" Target="http://www.google.com/cse/home?cx=000793406067725335231%3Afm2ncznosw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oli.web.cmu.edu/openlearning/" TargetMode="External"/><Relationship Id="rId7" Type="http://schemas.openxmlformats.org/officeDocument/2006/relationships/hyperlink" Target="http://www.oyez.org/" TargetMode="External"/><Relationship Id="rId2" Type="http://schemas.openxmlformats.org/officeDocument/2006/relationships/hyperlink" Target="http://ocw.mit.edu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reesound.org/" TargetMode="External"/><Relationship Id="rId5" Type="http://schemas.openxmlformats.org/officeDocument/2006/relationships/hyperlink" Target="http://www.merlot.org/merlot/index.htm" TargetMode="External"/><Relationship Id="rId4" Type="http://schemas.openxmlformats.org/officeDocument/2006/relationships/hyperlink" Target="http://open.umich.edu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aws-lois.justice.gc.ca/eng/acts/C-42/page-17.html" TargetMode="External"/><Relationship Id="rId2" Type="http://schemas.openxmlformats.org/officeDocument/2006/relationships/hyperlink" Target="http://laws.justice.gc.ca/PDF/C-4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pyright.gov/title17/92chap1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yz.gov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rcommons.org/" TargetMode="External"/><Relationship Id="rId7" Type="http://schemas.openxmlformats.org/officeDocument/2006/relationships/hyperlink" Target="http://www.microsoft.com/download/en/details.aspx?id=13303" TargetMode="External"/><Relationship Id="rId2" Type="http://schemas.openxmlformats.org/officeDocument/2006/relationships/hyperlink" Target="https://era.library.ualberta.ca/public/ho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ki.creativecommons.org/Marking/Users" TargetMode="External"/><Relationship Id="rId5" Type="http://schemas.openxmlformats.org/officeDocument/2006/relationships/hyperlink" Target="http://wiki.creativecommons.org/Marking/Creators" TargetMode="External"/><Relationship Id="rId4" Type="http://schemas.openxmlformats.org/officeDocument/2006/relationships/hyperlink" Target="http://cnx.org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.gc.ca/eic/site/icgc.nsf/eng/h_00856.html" TargetMode="External"/><Relationship Id="rId2" Type="http://schemas.openxmlformats.org/officeDocument/2006/relationships/hyperlink" Target="http://creativecommons.org/licens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mcnally@ualberta.ca" TargetMode="External"/><Relationship Id="rId4" Type="http://schemas.openxmlformats.org/officeDocument/2006/relationships/hyperlink" Target="http://www.ic.gc.ca/eic/site/icgc.nsf/eng/07414.html#permission_not_requir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787/9789264032125-en" TargetMode="External"/><Relationship Id="rId2" Type="http://schemas.openxmlformats.org/officeDocument/2006/relationships/hyperlink" Target="http://portal.unesco.org/ci/en/ev.php-URL_ID=2492&amp;URL_DO=DO_TOPIC&amp;URL_SECTION=201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-540000"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Broadening Access to Knowledge: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Considerations in Developing and Using Open Educational Resources </a:t>
            </a: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endParaRPr lang="en-CA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630616" cy="1953344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Presentation for the Centre for Teaching and Learning , University of Alberta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Mar. 13, 2014 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5085183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Michael B. McNally</a:t>
            </a:r>
          </a:p>
          <a:p>
            <a:r>
              <a:rPr lang="en-US" dirty="0" smtClean="0"/>
              <a:t>Assistant Professor, School of Library and Information Studies</a:t>
            </a:r>
          </a:p>
          <a:p>
            <a:r>
              <a:rPr lang="en-US" dirty="0" smtClean="0"/>
              <a:t>University of Alberta</a:t>
            </a:r>
          </a:p>
          <a:p>
            <a:r>
              <a:rPr lang="en-US" dirty="0" smtClean="0">
                <a:hlinkClick r:id="rId2"/>
              </a:rPr>
              <a:t>mmcnally@ualberta.ca</a:t>
            </a:r>
            <a:r>
              <a:rPr lang="en-US" dirty="0" smtClean="0"/>
              <a:t> </a:t>
            </a:r>
            <a:endParaRPr lang="en-CA" dirty="0"/>
          </a:p>
        </p:txBody>
      </p:sp>
      <p:pic>
        <p:nvPicPr>
          <p:cNvPr id="1026" name="Picture 2" descr="http://www.lib.umich.edu/files/services/copyright/cc-b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5787016"/>
            <a:ext cx="1491199" cy="52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6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B-II(ii</a:t>
            </a:r>
            <a:r>
              <a:rPr lang="en-US" dirty="0"/>
              <a:t>). </a:t>
            </a:r>
            <a:r>
              <a:rPr lang="en-US" dirty="0" smtClean="0"/>
              <a:t>Individual OER </a:t>
            </a:r>
            <a:r>
              <a:rPr lang="en-US" dirty="0"/>
              <a:t>Incentives and Barriers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</a:t>
            </a:r>
            <a:r>
              <a:rPr lang="en-US" dirty="0" smtClean="0"/>
              <a:t>incentives and motives </a:t>
            </a:r>
            <a:r>
              <a:rPr lang="en-US" dirty="0" smtClean="0"/>
              <a:t>for using OER</a:t>
            </a:r>
          </a:p>
          <a:p>
            <a:pPr lvl="1"/>
            <a:r>
              <a:rPr lang="en-US" dirty="0" smtClean="0"/>
              <a:t>Costless, </a:t>
            </a:r>
            <a:r>
              <a:rPr lang="en-US" dirty="0" smtClean="0"/>
              <a:t>plentifully available resources</a:t>
            </a:r>
            <a:endParaRPr lang="en-US" dirty="0" smtClean="0"/>
          </a:p>
          <a:p>
            <a:pPr lvl="1"/>
            <a:r>
              <a:rPr lang="en-US" dirty="0" smtClean="0"/>
              <a:t>Allows for the incorporation of outside perspectives in teaching </a:t>
            </a:r>
          </a:p>
          <a:p>
            <a:pPr lvl="1"/>
            <a:r>
              <a:rPr lang="en-US" dirty="0" smtClean="0"/>
              <a:t>Interest in pedagogical innovation</a:t>
            </a:r>
          </a:p>
          <a:p>
            <a:endParaRPr lang="en-US" dirty="0" smtClean="0"/>
          </a:p>
          <a:p>
            <a:r>
              <a:rPr lang="en-US" dirty="0"/>
              <a:t>Individual </a:t>
            </a:r>
            <a:r>
              <a:rPr lang="en-US" dirty="0" smtClean="0"/>
              <a:t>barrier </a:t>
            </a:r>
            <a:r>
              <a:rPr lang="en-US" dirty="0"/>
              <a:t>for using OER</a:t>
            </a:r>
          </a:p>
          <a:p>
            <a:pPr lvl="1"/>
            <a:r>
              <a:rPr lang="en-US" dirty="0" smtClean="0"/>
              <a:t>Concerns of the quality of the content</a:t>
            </a:r>
          </a:p>
          <a:p>
            <a:pPr lvl="1"/>
            <a:r>
              <a:rPr lang="en-US" dirty="0" smtClean="0"/>
              <a:t>Lack of time and difficulty in locating content</a:t>
            </a:r>
          </a:p>
          <a:p>
            <a:pPr lvl="1"/>
            <a:r>
              <a:rPr lang="en-US" dirty="0"/>
              <a:t>Confusion over copyright and licensing issues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29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B-III. Public </a:t>
            </a:r>
            <a:r>
              <a:rPr lang="en-US" sz="4000" dirty="0" smtClean="0"/>
              <a:t>Good </a:t>
            </a:r>
            <a:r>
              <a:rPr lang="en-US" sz="4000" dirty="0" smtClean="0"/>
              <a:t> vs. Commercialization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important social arguments in favour of OER</a:t>
            </a:r>
          </a:p>
          <a:p>
            <a:pPr lvl="1"/>
            <a:r>
              <a:rPr lang="en-US" dirty="0" smtClean="0"/>
              <a:t>They promote and facilitate lifelong learning</a:t>
            </a:r>
          </a:p>
          <a:p>
            <a:pPr lvl="1"/>
            <a:r>
              <a:rPr lang="en-US" dirty="0" smtClean="0"/>
              <a:t>They expand access to educational materials to non-traditional students both nationally and internationally</a:t>
            </a:r>
          </a:p>
          <a:p>
            <a:pPr lvl="1"/>
            <a:endParaRPr lang="en-US" dirty="0"/>
          </a:p>
          <a:p>
            <a:r>
              <a:rPr lang="en-US" dirty="0" smtClean="0"/>
              <a:t>However, giving knowledge away for free conflicts with the increasing emphasis on commercializing university research</a:t>
            </a:r>
          </a:p>
        </p:txBody>
      </p:sp>
      <p:pic>
        <p:nvPicPr>
          <p:cNvPr id="1026" name="Picture 2" descr="Mobilizing Science and Technology to Canada's Adva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89" y="1988840"/>
            <a:ext cx="2304256" cy="347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81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C-I. Using </a:t>
            </a:r>
            <a:r>
              <a:rPr lang="en-US" dirty="0" smtClean="0"/>
              <a:t>OER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using OER there are several important questions to consider:</a:t>
            </a:r>
          </a:p>
          <a:p>
            <a:pPr lvl="1"/>
            <a:r>
              <a:rPr lang="en-US" dirty="0" smtClean="0"/>
              <a:t>Where to locate OER?</a:t>
            </a:r>
          </a:p>
          <a:p>
            <a:pPr lvl="1"/>
            <a:r>
              <a:rPr lang="en-US" dirty="0" smtClean="0"/>
              <a:t>How to assess the authority and credibility of each OER?</a:t>
            </a:r>
          </a:p>
          <a:p>
            <a:pPr lvl="1"/>
            <a:r>
              <a:rPr lang="en-US" dirty="0" smtClean="0"/>
              <a:t>How to determine if a specific OER allows modification?</a:t>
            </a:r>
          </a:p>
          <a:p>
            <a:pPr lvl="1"/>
            <a:endParaRPr lang="en-US" dirty="0"/>
          </a:p>
          <a:p>
            <a:r>
              <a:rPr lang="en-US" dirty="0" smtClean="0"/>
              <a:t>Fortunately, concerns over quality, authority and licensing terms can be addressed by carefully choosing where to find OER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5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C-II. Locating </a:t>
            </a:r>
            <a:r>
              <a:rPr lang="en-US" dirty="0" smtClean="0"/>
              <a:t>OER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OER Repositories, Directions and Search Engines:</a:t>
            </a:r>
          </a:p>
          <a:p>
            <a:pPr lvl="1"/>
            <a:r>
              <a:rPr lang="en-US" dirty="0" smtClean="0"/>
              <a:t>Open CourseWare Consortium: </a:t>
            </a:r>
            <a:r>
              <a:rPr lang="en-CA" u="sng" dirty="0" smtClean="0">
                <a:hlinkClick r:id="rId2"/>
              </a:rPr>
              <a:t>http://www.ocwconsortium.org/</a:t>
            </a:r>
            <a:endParaRPr lang="en-CA" u="sng" dirty="0" smtClean="0"/>
          </a:p>
          <a:p>
            <a:pPr lvl="1"/>
            <a:r>
              <a:rPr lang="en-US" dirty="0" smtClean="0"/>
              <a:t>OER Commons: </a:t>
            </a:r>
            <a:r>
              <a:rPr lang="en-CA" u="sng" dirty="0">
                <a:hlinkClick r:id="rId3"/>
              </a:rPr>
              <a:t>http://www.oercommons.org/</a:t>
            </a:r>
            <a:r>
              <a:rPr lang="en-CA" dirty="0"/>
              <a:t> </a:t>
            </a:r>
            <a:endParaRPr lang="en-CA" dirty="0" smtClean="0"/>
          </a:p>
          <a:p>
            <a:pPr lvl="1"/>
            <a:r>
              <a:rPr lang="en-US" dirty="0" smtClean="0"/>
              <a:t>Google </a:t>
            </a:r>
            <a:r>
              <a:rPr lang="en-US" dirty="0" smtClean="0"/>
              <a:t>OCW/OER Search: </a:t>
            </a:r>
            <a:r>
              <a:rPr lang="en-CA" u="sng" dirty="0">
                <a:hlinkClick r:id="rId4"/>
              </a:rPr>
              <a:t>http://</a:t>
            </a:r>
            <a:r>
              <a:rPr lang="en-CA" u="sng" dirty="0" smtClean="0">
                <a:hlinkClick r:id="rId4"/>
              </a:rPr>
              <a:t>www.google.com/cse/home?cx=000793406067725335231%3Afm2ncznoswy</a:t>
            </a:r>
            <a:endParaRPr lang="en-CA" u="sng" dirty="0" smtClean="0"/>
          </a:p>
          <a:p>
            <a:pPr lvl="1"/>
            <a:endParaRPr lang="en-US" dirty="0"/>
          </a:p>
          <a:p>
            <a:r>
              <a:rPr lang="en-US" dirty="0" smtClean="0"/>
              <a:t>National OER Sites:</a:t>
            </a:r>
          </a:p>
          <a:p>
            <a:pPr lvl="1"/>
            <a:r>
              <a:rPr lang="en-US" dirty="0" smtClean="0"/>
              <a:t>ParisTech</a:t>
            </a:r>
            <a:r>
              <a:rPr lang="en-US" dirty="0" smtClean="0"/>
              <a:t> </a:t>
            </a:r>
            <a:r>
              <a:rPr lang="en-US" dirty="0" smtClean="0"/>
              <a:t>Libres Savoirs (France): </a:t>
            </a:r>
            <a:r>
              <a:rPr lang="en-CA" u="sng" dirty="0">
                <a:hlinkClick r:id="rId5"/>
              </a:rPr>
              <a:t>http://graduateschool.paristech.fr/?</a:t>
            </a:r>
            <a:r>
              <a:rPr lang="en-CA" u="sng" dirty="0" smtClean="0">
                <a:hlinkClick r:id="rId5"/>
              </a:rPr>
              <a:t>langue=EN</a:t>
            </a:r>
            <a:endParaRPr lang="en-CA" u="sng" dirty="0" smtClean="0"/>
          </a:p>
          <a:p>
            <a:pPr lvl="1"/>
            <a:r>
              <a:rPr lang="en-US" dirty="0" smtClean="0"/>
              <a:t>IREL-Open Project (Ireland): </a:t>
            </a:r>
            <a:r>
              <a:rPr lang="en-CA" u="sng" dirty="0">
                <a:hlinkClick r:id="rId6"/>
              </a:rPr>
              <a:t>http://www.irel-open.ie</a:t>
            </a:r>
            <a:r>
              <a:rPr lang="en-CA" u="sng" dirty="0" smtClean="0">
                <a:hlinkClick r:id="rId6"/>
              </a:rPr>
              <a:t>/</a:t>
            </a:r>
            <a:endParaRPr lang="en-CA" u="sng" dirty="0" smtClean="0"/>
          </a:p>
          <a:p>
            <a:pPr lvl="1"/>
            <a:r>
              <a:rPr lang="en-US" dirty="0" smtClean="0"/>
              <a:t>Japan Open CourseWare Consortium: </a:t>
            </a:r>
            <a:r>
              <a:rPr lang="en-CA" u="sng" dirty="0">
                <a:hlinkClick r:id="rId7"/>
              </a:rPr>
              <a:t>http://www.jocw.jp/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8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C-II(ii). Locating </a:t>
            </a:r>
            <a:r>
              <a:rPr lang="en-US" dirty="0"/>
              <a:t>OER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Institutional Sites:</a:t>
            </a:r>
          </a:p>
          <a:p>
            <a:pPr lvl="1"/>
            <a:r>
              <a:rPr lang="en-US" dirty="0" smtClean="0"/>
              <a:t>MIT OpenCourseWare: </a:t>
            </a:r>
            <a:r>
              <a:rPr lang="en-CA" u="sng" dirty="0">
                <a:hlinkClick r:id="rId2"/>
              </a:rPr>
              <a:t>http://ocw.mit.edu/index.htm</a:t>
            </a:r>
            <a:r>
              <a:rPr lang="en-CA" dirty="0"/>
              <a:t> </a:t>
            </a:r>
            <a:endParaRPr lang="en-CA" dirty="0" smtClean="0"/>
          </a:p>
          <a:p>
            <a:pPr lvl="1"/>
            <a:r>
              <a:rPr lang="en-US" dirty="0" smtClean="0"/>
              <a:t>Carnegie Mellon Open Learning Initiative: </a:t>
            </a:r>
            <a:r>
              <a:rPr lang="en-CA" u="sng" dirty="0">
                <a:hlinkClick r:id="rId3"/>
              </a:rPr>
              <a:t>http://oli.web.cmu.edu/openlearning</a:t>
            </a:r>
            <a:r>
              <a:rPr lang="en-CA" u="sng" dirty="0" smtClean="0">
                <a:hlinkClick r:id="rId3"/>
              </a:rPr>
              <a:t>/</a:t>
            </a:r>
            <a:endParaRPr lang="en-CA" u="sng" dirty="0" smtClean="0"/>
          </a:p>
          <a:p>
            <a:pPr lvl="1"/>
            <a:r>
              <a:rPr lang="en-US" dirty="0" smtClean="0"/>
              <a:t>Open Michigan (University of Michigan): </a:t>
            </a:r>
            <a:r>
              <a:rPr lang="en-CA" u="sng" dirty="0">
                <a:hlinkClick r:id="rId4"/>
              </a:rPr>
              <a:t>http://open.umich.edu</a:t>
            </a:r>
            <a:r>
              <a:rPr lang="en-CA" u="sng" dirty="0" smtClean="0">
                <a:hlinkClick r:id="rId4"/>
              </a:rPr>
              <a:t>/</a:t>
            </a:r>
            <a:endParaRPr lang="en-CA" u="sng" dirty="0" smtClean="0"/>
          </a:p>
          <a:p>
            <a:pPr lvl="1"/>
            <a:endParaRPr lang="en-CA" dirty="0"/>
          </a:p>
          <a:p>
            <a:r>
              <a:rPr lang="en-CA" dirty="0" smtClean="0"/>
              <a:t>Multimedia Repositories:</a:t>
            </a:r>
          </a:p>
          <a:p>
            <a:pPr lvl="1"/>
            <a:r>
              <a:rPr lang="en-CA" dirty="0" smtClean="0"/>
              <a:t>Multimedia Educational Resources for Learning </a:t>
            </a:r>
            <a:r>
              <a:rPr lang="en-US" dirty="0" smtClean="0"/>
              <a:t> and Online Teaching (MERLOT): </a:t>
            </a:r>
            <a:r>
              <a:rPr lang="en-CA" u="sng" dirty="0">
                <a:hlinkClick r:id="rId5"/>
              </a:rPr>
              <a:t>http://</a:t>
            </a:r>
            <a:r>
              <a:rPr lang="en-CA" u="sng" dirty="0" smtClean="0">
                <a:hlinkClick r:id="rId5"/>
              </a:rPr>
              <a:t>www.merlot.org/merlot/index.htm</a:t>
            </a:r>
            <a:endParaRPr lang="en-CA" u="sng" dirty="0" smtClean="0"/>
          </a:p>
          <a:p>
            <a:pPr lvl="1"/>
            <a:r>
              <a:rPr lang="en-US" dirty="0" smtClean="0"/>
              <a:t>Free </a:t>
            </a:r>
            <a:r>
              <a:rPr lang="en-US" dirty="0" smtClean="0"/>
              <a:t>Sound Project: </a:t>
            </a:r>
            <a:r>
              <a:rPr lang="en-CA" dirty="0">
                <a:hlinkClick r:id="rId6"/>
              </a:rPr>
              <a:t>http://www.freesound.org</a:t>
            </a:r>
            <a:r>
              <a:rPr lang="en-CA" dirty="0" smtClean="0">
                <a:hlinkClick r:id="rId6"/>
              </a:rPr>
              <a:t>/</a:t>
            </a:r>
            <a:endParaRPr lang="en-CA" dirty="0" smtClean="0"/>
          </a:p>
          <a:p>
            <a:pPr lvl="1"/>
            <a:endParaRPr lang="en-US" dirty="0"/>
          </a:p>
          <a:p>
            <a:r>
              <a:rPr lang="en-US" dirty="0" smtClean="0"/>
              <a:t>Discipline/Subject Specific Repositories:</a:t>
            </a:r>
          </a:p>
          <a:p>
            <a:pPr lvl="1"/>
            <a:r>
              <a:rPr lang="en-US" dirty="0" smtClean="0"/>
              <a:t>OYEZ Project (audio archive of U.S. Supreme Court material): </a:t>
            </a:r>
            <a:r>
              <a:rPr lang="en-CA" u="sng" dirty="0">
                <a:hlinkClick r:id="rId7"/>
              </a:rPr>
              <a:t>http://www.oyez.org</a:t>
            </a:r>
            <a:r>
              <a:rPr lang="en-CA" u="sng" dirty="0" smtClean="0">
                <a:hlinkClick r:id="rId7"/>
              </a:rPr>
              <a:t>/</a:t>
            </a:r>
            <a:endParaRPr lang="en-CA" u="sng" dirty="0" smtClean="0"/>
          </a:p>
        </p:txBody>
      </p:sp>
    </p:spTree>
    <p:extLst>
      <p:ext uri="{BB962C8B-B14F-4D97-AF65-F5344CB8AC3E}">
        <p14:creationId xmlns:p14="http://schemas.microsoft.com/office/powerpoint/2010/main" val="40500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C-III. OER</a:t>
            </a:r>
            <a:r>
              <a:rPr lang="en-US" dirty="0" smtClean="0"/>
              <a:t>, Copyright and 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Copyright is a barrier to both OER use and creation</a:t>
            </a:r>
          </a:p>
          <a:p>
            <a:endParaRPr lang="en-US" dirty="0"/>
          </a:p>
          <a:p>
            <a:r>
              <a:rPr lang="en-US" dirty="0" smtClean="0"/>
              <a:t>Licensing is essential to making a resource </a:t>
            </a:r>
            <a:r>
              <a:rPr lang="en-US" dirty="0" smtClean="0"/>
              <a:t>open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In the case of creation there are added concerns, as third party material included within an OER must be checked and possibly cleared with the rights holder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1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C-IV. Copyright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Copyright automatically subsists in original creative works (including software) – no © symbol or “Copyright, John Doe 2012” is required</a:t>
            </a:r>
          </a:p>
          <a:p>
            <a:endParaRPr lang="en-US" dirty="0"/>
          </a:p>
          <a:p>
            <a:r>
              <a:rPr lang="en-US" sz="2000" dirty="0" smtClean="0"/>
              <a:t>Exclusive rights of the copyright owner (</a:t>
            </a:r>
            <a:r>
              <a:rPr lang="en-US" sz="2000" i="1" dirty="0" smtClean="0">
                <a:hlinkClick r:id="rId2"/>
              </a:rPr>
              <a:t>Copyright Act </a:t>
            </a:r>
            <a:r>
              <a:rPr lang="en-US" sz="2000" dirty="0" smtClean="0">
                <a:hlinkClick r:id="rId2"/>
              </a:rPr>
              <a:t>s. 3</a:t>
            </a:r>
            <a:r>
              <a:rPr lang="en-US" sz="2000" dirty="0" smtClean="0"/>
              <a:t>), including:</a:t>
            </a:r>
            <a:endParaRPr lang="en-US" sz="2000" dirty="0" smtClean="0"/>
          </a:p>
          <a:p>
            <a:pPr lvl="1"/>
            <a:r>
              <a:rPr lang="en-US" dirty="0" smtClean="0"/>
              <a:t>Copy, publish or perform the work or a substantial part of it</a:t>
            </a:r>
          </a:p>
          <a:p>
            <a:pPr lvl="1"/>
            <a:r>
              <a:rPr lang="en-US" dirty="0" smtClean="0"/>
              <a:t>Translate a work or convert a work into another format</a:t>
            </a:r>
          </a:p>
          <a:p>
            <a:pPr lvl="1"/>
            <a:endParaRPr lang="en-US" dirty="0"/>
          </a:p>
          <a:p>
            <a:r>
              <a:rPr lang="en-US" dirty="0" smtClean="0">
                <a:hlinkClick r:id="rId3"/>
              </a:rPr>
              <a:t>Fair dealing</a:t>
            </a:r>
            <a:r>
              <a:rPr lang="en-US" dirty="0" smtClean="0"/>
              <a:t> (Can.)/ F</a:t>
            </a:r>
            <a:r>
              <a:rPr lang="en-US" dirty="0" smtClean="0">
                <a:hlinkClick r:id="rId4"/>
              </a:rPr>
              <a:t>air use </a:t>
            </a:r>
            <a:r>
              <a:rPr lang="en-US" dirty="0" smtClean="0"/>
              <a:t>(U.S.), do provide some substantive exceptions for educational uses, but contain </a:t>
            </a:r>
            <a:r>
              <a:rPr lang="en-US" dirty="0" smtClean="0"/>
              <a:t>conditions</a:t>
            </a:r>
          </a:p>
          <a:p>
            <a:pPr lvl="1"/>
            <a:r>
              <a:rPr lang="en-US" dirty="0" smtClean="0"/>
              <a:t>Exceptions are not global in nature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Eventually copyright expires – but only after a long time</a:t>
            </a:r>
          </a:p>
          <a:p>
            <a:pPr lvl="1"/>
            <a:r>
              <a:rPr lang="en-US" dirty="0" smtClean="0"/>
              <a:t>Copyright term in Canada is the life of the author + 50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C-V. The </a:t>
            </a:r>
            <a:r>
              <a:rPr lang="en-US" dirty="0" smtClean="0"/>
              <a:t>Public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domain describes intellectual material which is not covered by intellectual property rights and includes:</a:t>
            </a:r>
          </a:p>
          <a:p>
            <a:pPr lvl="1"/>
            <a:r>
              <a:rPr lang="en-US" dirty="0" smtClean="0"/>
              <a:t>Materials where they term of protection has expired</a:t>
            </a:r>
          </a:p>
          <a:p>
            <a:pPr lvl="1"/>
            <a:r>
              <a:rPr lang="en-US" dirty="0" smtClean="0"/>
              <a:t>Materials never protected (e.g. non copyrightable material)</a:t>
            </a:r>
          </a:p>
          <a:p>
            <a:pPr lvl="1"/>
            <a:r>
              <a:rPr lang="en-US" dirty="0" smtClean="0"/>
              <a:t>Materials where copyright has been forfeited</a:t>
            </a:r>
          </a:p>
          <a:p>
            <a:pPr lvl="1"/>
            <a:endParaRPr lang="en-US" dirty="0"/>
          </a:p>
          <a:p>
            <a:r>
              <a:rPr lang="en-US" dirty="0" smtClean="0"/>
              <a:t>Although </a:t>
            </a:r>
            <a:r>
              <a:rPr lang="en-US" dirty="0" smtClean="0"/>
              <a:t>there are no restrictions on using public domain materials, as an author/creator if you surrender your work to the public domain you have no control over it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C-VI. Licensing </a:t>
            </a:r>
            <a:r>
              <a:rPr lang="en-US" dirty="0" smtClean="0"/>
              <a:t>and Creative 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Licensing systems, such as </a:t>
            </a:r>
            <a:r>
              <a:rPr lang="en-US" dirty="0" smtClean="0">
                <a:hlinkClick r:id="rId2"/>
              </a:rPr>
              <a:t>Creative Commons</a:t>
            </a:r>
            <a:r>
              <a:rPr lang="en-US" dirty="0" smtClean="0"/>
              <a:t>,  offer a way of mediating between the restrictions of copyright and lack of control of the public domain</a:t>
            </a:r>
          </a:p>
          <a:p>
            <a:endParaRPr lang="en-US" dirty="0" smtClean="0"/>
          </a:p>
          <a:p>
            <a:r>
              <a:rPr lang="en-US" dirty="0" smtClean="0"/>
              <a:t>Creative Commons licenses operate on three layers:</a:t>
            </a:r>
          </a:p>
          <a:p>
            <a:pPr lvl="1"/>
            <a:r>
              <a:rPr lang="en-US" dirty="0" smtClean="0"/>
              <a:t>Legal code – the legal, “fine print” version of the license</a:t>
            </a:r>
          </a:p>
          <a:p>
            <a:pPr lvl="1"/>
            <a:r>
              <a:rPr lang="en-US" dirty="0" smtClean="0"/>
              <a:t>Digital code – a machine readable copy of the license attached to the document’s metadata</a:t>
            </a:r>
          </a:p>
          <a:p>
            <a:pPr lvl="1"/>
            <a:r>
              <a:rPr lang="en-US" dirty="0" smtClean="0"/>
              <a:t>Human code – the plain language summary of the license including relevant icons to indicate license terms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2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C-VII. The </a:t>
            </a:r>
            <a:r>
              <a:rPr lang="en-US" dirty="0"/>
              <a:t>Creative Commons Licenses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All Creative Commons licenses provide several common features:</a:t>
            </a:r>
          </a:p>
          <a:p>
            <a:pPr lvl="1"/>
            <a:r>
              <a:rPr lang="en-CA" dirty="0" smtClean="0"/>
              <a:t>They are irrevocable, worldwide, last the duration of the copyright term and in no way circumscribe fair dealing/use rights</a:t>
            </a:r>
          </a:p>
          <a:p>
            <a:pPr lvl="1"/>
            <a:r>
              <a:rPr lang="en-CA" dirty="0" smtClean="0"/>
              <a:t>Users are given the rights to copy, distribute, display, digitally perform and change the format of a work</a:t>
            </a:r>
          </a:p>
          <a:p>
            <a:pPr lvl="1"/>
            <a:r>
              <a:rPr lang="en-CA" dirty="0" smtClean="0"/>
              <a:t>Every copy of the work should maintain a link to the license, and all copyright notices within a work should not be removed</a:t>
            </a:r>
          </a:p>
          <a:p>
            <a:pPr lvl="1"/>
            <a:r>
              <a:rPr lang="en-CA" dirty="0" smtClean="0"/>
              <a:t>Attribution must always be given to the author (</a:t>
            </a:r>
            <a:r>
              <a:rPr lang="en-CA" b="1" dirty="0" smtClean="0"/>
              <a:t>BY</a:t>
            </a:r>
            <a:r>
              <a:rPr lang="en-CA" dirty="0" smtClean="0"/>
              <a:t>)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390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CA" dirty="0" smtClean="0"/>
              <a:t>	A. Open </a:t>
            </a:r>
            <a:r>
              <a:rPr lang="en-CA" dirty="0" smtClean="0"/>
              <a:t>Education and Open Educational Resources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B. </a:t>
            </a:r>
            <a:r>
              <a:rPr lang="en-US" dirty="0" smtClean="0"/>
              <a:t>OER </a:t>
            </a:r>
            <a:r>
              <a:rPr lang="en-US" dirty="0" smtClean="0"/>
              <a:t>Considerations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	C. Using </a:t>
            </a:r>
            <a:r>
              <a:rPr lang="en-US" dirty="0" smtClean="0"/>
              <a:t>OER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	D. Creating </a:t>
            </a:r>
            <a:r>
              <a:rPr lang="en-US" dirty="0" smtClean="0"/>
              <a:t>OER</a:t>
            </a:r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900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C-VII(ii). The </a:t>
            </a:r>
            <a:r>
              <a:rPr lang="en-US" dirty="0"/>
              <a:t>Creative Commons Licenses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Creators can chose additional options based on their preferences:</a:t>
            </a:r>
          </a:p>
          <a:p>
            <a:pPr lvl="1"/>
            <a:r>
              <a:rPr lang="en-CA" dirty="0"/>
              <a:t>Non-Commercial (</a:t>
            </a:r>
            <a:r>
              <a:rPr lang="en-CA" b="1" dirty="0"/>
              <a:t>NC</a:t>
            </a:r>
            <a:r>
              <a:rPr lang="en-CA" dirty="0"/>
              <a:t>) – materials should not be used for commercial purposes </a:t>
            </a:r>
          </a:p>
          <a:p>
            <a:pPr lvl="1"/>
            <a:r>
              <a:rPr lang="en-CA" dirty="0"/>
              <a:t>No Derivatives (</a:t>
            </a:r>
            <a:r>
              <a:rPr lang="en-CA" b="1" dirty="0"/>
              <a:t>ND</a:t>
            </a:r>
            <a:r>
              <a:rPr lang="en-CA" dirty="0"/>
              <a:t>) – others cannot make derivative works based on the original</a:t>
            </a:r>
          </a:p>
          <a:p>
            <a:pPr lvl="1"/>
            <a:r>
              <a:rPr lang="en-CA" dirty="0"/>
              <a:t>Share Alike (</a:t>
            </a:r>
            <a:r>
              <a:rPr lang="en-CA" b="1" dirty="0"/>
              <a:t>SA</a:t>
            </a:r>
            <a:r>
              <a:rPr lang="en-CA" dirty="0"/>
              <a:t>) – others may make derivatives works, but such works must contain identical licensing terms as the original</a:t>
            </a:r>
          </a:p>
          <a:p>
            <a:pPr lvl="1"/>
            <a:endParaRPr lang="en-CA" dirty="0"/>
          </a:p>
          <a:p>
            <a:r>
              <a:rPr lang="en-CA" dirty="0"/>
              <a:t>The ND and SA options are incompatible</a:t>
            </a:r>
          </a:p>
          <a:p>
            <a:pPr lvl="1"/>
            <a:endParaRPr lang="en-CA" dirty="0"/>
          </a:p>
          <a:p>
            <a:r>
              <a:rPr lang="en-US" dirty="0" smtClean="0"/>
              <a:t>There is also a CC0 (CC-Zero) license for surrendering works to the public domain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5243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C-VII(ii). The </a:t>
            </a:r>
            <a:r>
              <a:rPr lang="en-US" dirty="0" smtClean="0"/>
              <a:t>Creative Commons Licenses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b="1" dirty="0"/>
              <a:t>Attribution</a:t>
            </a:r>
            <a:r>
              <a:rPr lang="en-US" dirty="0"/>
              <a:t> </a:t>
            </a:r>
            <a:r>
              <a:rPr lang="en-US" b="1" dirty="0" smtClean="0"/>
              <a:t>(CC BY)</a:t>
            </a:r>
            <a:r>
              <a:rPr lang="en-US" dirty="0" smtClean="0"/>
              <a:t> – </a:t>
            </a:r>
            <a:r>
              <a:rPr lang="en-US" dirty="0"/>
              <a:t>any type of reuse (derivatives)  allowed so long as the original source is credited</a:t>
            </a:r>
          </a:p>
          <a:p>
            <a:pPr lvl="1"/>
            <a:r>
              <a:rPr lang="en-US" b="1" dirty="0"/>
              <a:t>Attribution, Share Alike </a:t>
            </a:r>
            <a:r>
              <a:rPr lang="en-US" b="1" dirty="0" smtClean="0"/>
              <a:t>(CC BY-SA) </a:t>
            </a:r>
            <a:r>
              <a:rPr lang="en-US" dirty="0" smtClean="0"/>
              <a:t>– </a:t>
            </a:r>
            <a:r>
              <a:rPr lang="en-US" dirty="0"/>
              <a:t>any type of reuse allowed so long as the original source is credited, and the resulting content has the same licensing terms</a:t>
            </a:r>
          </a:p>
          <a:p>
            <a:pPr lvl="1"/>
            <a:r>
              <a:rPr lang="en-US" b="1" dirty="0"/>
              <a:t>Attribution, No </a:t>
            </a:r>
            <a:r>
              <a:rPr lang="en-US" b="1" dirty="0" smtClean="0"/>
              <a:t>Derivatives  (CC BY-ND) </a:t>
            </a:r>
            <a:r>
              <a:rPr lang="en-US" dirty="0" smtClean="0"/>
              <a:t>– </a:t>
            </a:r>
            <a:r>
              <a:rPr lang="en-US" dirty="0"/>
              <a:t>allows for redistribution (both commercial and non-commercial), but content must remain whole and original source credited</a:t>
            </a:r>
          </a:p>
          <a:p>
            <a:pPr lvl="1"/>
            <a:r>
              <a:rPr lang="en-US" b="1" dirty="0"/>
              <a:t>Attribution, Non-Commercial </a:t>
            </a:r>
            <a:r>
              <a:rPr lang="en-US" b="1" dirty="0" smtClean="0"/>
              <a:t>(CC BY-NC) </a:t>
            </a:r>
            <a:r>
              <a:rPr lang="en-US" dirty="0" smtClean="0"/>
              <a:t>– </a:t>
            </a:r>
            <a:r>
              <a:rPr lang="en-US" dirty="0"/>
              <a:t>allows for redistribution and derivatives,  but cannot be commercial in nature and original source must be credited</a:t>
            </a:r>
          </a:p>
          <a:p>
            <a:pPr lvl="1"/>
            <a:r>
              <a:rPr lang="en-US" b="1" dirty="0"/>
              <a:t>Attribution, Non-Commercial, Share Alike </a:t>
            </a:r>
            <a:r>
              <a:rPr lang="en-US" b="1" dirty="0" smtClean="0"/>
              <a:t>(CC BY-NC-SA) </a:t>
            </a:r>
            <a:r>
              <a:rPr lang="en-US" dirty="0" smtClean="0"/>
              <a:t>– </a:t>
            </a:r>
            <a:r>
              <a:rPr lang="en-US" dirty="0"/>
              <a:t>allows for derivatives, but they must be non commercial, credit the original source, and carry the same licensing terms</a:t>
            </a:r>
          </a:p>
          <a:p>
            <a:pPr lvl="1"/>
            <a:r>
              <a:rPr lang="en-US" b="1" dirty="0"/>
              <a:t>Attribution, Non-Commercial, No </a:t>
            </a:r>
            <a:r>
              <a:rPr lang="en-US" b="1" dirty="0" smtClean="0"/>
              <a:t>Derivatives (CC BY-NC-ND) </a:t>
            </a:r>
            <a:r>
              <a:rPr lang="en-US" dirty="0" smtClean="0"/>
              <a:t>– </a:t>
            </a:r>
            <a:r>
              <a:rPr lang="en-US" dirty="0"/>
              <a:t>allows for only non-commercial redistribution of the original and source must be </a:t>
            </a:r>
            <a:r>
              <a:rPr lang="en-US" dirty="0" smtClean="0"/>
              <a:t>credited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382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77" y="2438400"/>
            <a:ext cx="8382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77" y="3133725"/>
            <a:ext cx="8382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77" y="3886200"/>
            <a:ext cx="8382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77" y="4648200"/>
            <a:ext cx="8382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8382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2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C-VIII. Evaluating </a:t>
            </a:r>
            <a:r>
              <a:rPr lang="en-CA" dirty="0" smtClean="0"/>
              <a:t>OER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addition to locating OER and examining the licensing conditions, the final dimension of using OER is evaluating them</a:t>
            </a:r>
          </a:p>
          <a:p>
            <a:endParaRPr lang="en-US" dirty="0" smtClean="0"/>
          </a:p>
          <a:p>
            <a:r>
              <a:rPr lang="en-US" dirty="0" smtClean="0"/>
              <a:t>Factors to consider include:</a:t>
            </a:r>
          </a:p>
          <a:p>
            <a:pPr lvl="1"/>
            <a:r>
              <a:rPr lang="en-US" dirty="0" smtClean="0"/>
              <a:t>Format and arrangement </a:t>
            </a:r>
          </a:p>
          <a:p>
            <a:pPr lvl="1"/>
            <a:r>
              <a:rPr lang="en-US" dirty="0" smtClean="0"/>
              <a:t>Scope, currency and accuracy</a:t>
            </a:r>
            <a:endParaRPr lang="en-US" dirty="0"/>
          </a:p>
          <a:p>
            <a:pPr lvl="1"/>
            <a:r>
              <a:rPr lang="en-US" dirty="0" smtClean="0"/>
              <a:t>Accessibility</a:t>
            </a:r>
          </a:p>
          <a:p>
            <a:pPr lvl="1"/>
            <a:r>
              <a:rPr lang="en-US" dirty="0" smtClean="0"/>
              <a:t>Authority and credibility of author and host institution</a:t>
            </a:r>
          </a:p>
          <a:p>
            <a:pPr lvl="1"/>
            <a:endParaRPr lang="en-US" dirty="0"/>
          </a:p>
          <a:p>
            <a:r>
              <a:rPr lang="en-US" dirty="0" smtClean="0"/>
              <a:t>It is also important to consider what related materials exist</a:t>
            </a:r>
          </a:p>
          <a:p>
            <a:pPr lvl="1"/>
            <a:r>
              <a:rPr lang="en-US" dirty="0" smtClean="0"/>
              <a:t>For example, a lecture from a course the is entirely open will be complemented by the other lectures and course materials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4370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D-I. Creating </a:t>
            </a:r>
            <a:r>
              <a:rPr lang="en-US" dirty="0" smtClean="0"/>
              <a:t>OER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though extensive OER exist, there are still gaps to be filled</a:t>
            </a:r>
          </a:p>
          <a:p>
            <a:endParaRPr lang="en-US" dirty="0"/>
          </a:p>
          <a:p>
            <a:r>
              <a:rPr lang="en-US" dirty="0" smtClean="0"/>
              <a:t>OER are best developed collaboratively</a:t>
            </a:r>
          </a:p>
          <a:p>
            <a:endParaRPr lang="en-US" dirty="0"/>
          </a:p>
          <a:p>
            <a:r>
              <a:rPr lang="en-US" dirty="0" smtClean="0"/>
              <a:t>Ask for feedback from both peers and students</a:t>
            </a:r>
          </a:p>
          <a:p>
            <a:endParaRPr lang="en-US" dirty="0"/>
          </a:p>
          <a:p>
            <a:r>
              <a:rPr lang="en-US" dirty="0" smtClean="0"/>
              <a:t>Seek institutional support for both space to publish materials and recognition for OER work</a:t>
            </a:r>
          </a:p>
          <a:p>
            <a:endParaRPr lang="en-US" dirty="0"/>
          </a:p>
          <a:p>
            <a:r>
              <a:rPr lang="en-US" dirty="0" smtClean="0"/>
              <a:t>Be mindful of copyright and other intellectual property rules as well as privacy policies and legislation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D-II. Creation </a:t>
            </a:r>
            <a:r>
              <a:rPr lang="en-US" dirty="0" smtClean="0"/>
              <a:t>Considerations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an OER creator you have two means to control how open the resources is:</a:t>
            </a:r>
          </a:p>
          <a:p>
            <a:pPr lvl="1"/>
            <a:r>
              <a:rPr lang="en-US" dirty="0" smtClean="0"/>
              <a:t>The licensing terms, and</a:t>
            </a:r>
          </a:p>
          <a:p>
            <a:pPr lvl="1"/>
            <a:r>
              <a:rPr lang="en-US" dirty="0" smtClean="0"/>
              <a:t>The format of the file(s)</a:t>
            </a:r>
          </a:p>
          <a:p>
            <a:pPr lvl="1"/>
            <a:endParaRPr lang="en-US" dirty="0"/>
          </a:p>
          <a:p>
            <a:r>
              <a:rPr lang="en-US" dirty="0" smtClean="0"/>
              <a:t>Surrender to the public </a:t>
            </a:r>
            <a:r>
              <a:rPr lang="en-US" dirty="0" smtClean="0"/>
              <a:t>domain and the CC </a:t>
            </a:r>
            <a:r>
              <a:rPr lang="en-US" dirty="0" smtClean="0"/>
              <a:t>Attribution (CC BY) </a:t>
            </a:r>
            <a:r>
              <a:rPr lang="en-US" dirty="0" smtClean="0"/>
              <a:t>license allow greatest freedom</a:t>
            </a:r>
          </a:p>
          <a:p>
            <a:endParaRPr lang="en-US" dirty="0"/>
          </a:p>
          <a:p>
            <a:r>
              <a:rPr lang="en-US" dirty="0" smtClean="0"/>
              <a:t>Editable file formats (such as HTML, RTF and PNG) allow for much easier modification, while formats such as PDF fetter alteration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1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D-II(ii). Creation </a:t>
            </a:r>
            <a:r>
              <a:rPr lang="en-US" sz="4400" dirty="0" smtClean="0"/>
              <a:t>Considerations</a:t>
            </a:r>
            <a:endParaRPr lang="en-C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Consideration should also be given to proprietary file </a:t>
            </a:r>
            <a:r>
              <a:rPr lang="en-US" dirty="0" smtClean="0"/>
              <a:t>formats</a:t>
            </a:r>
          </a:p>
          <a:p>
            <a:endParaRPr lang="en-US" dirty="0"/>
          </a:p>
          <a:p>
            <a:r>
              <a:rPr lang="en-US" dirty="0" smtClean="0"/>
              <a:t>Consider many resources may be printed</a:t>
            </a:r>
          </a:p>
          <a:p>
            <a:pPr lvl="1"/>
            <a:r>
              <a:rPr lang="en-US" dirty="0" smtClean="0"/>
              <a:t>Spell out URLs – </a:t>
            </a:r>
            <a:r>
              <a:rPr lang="en-US" dirty="0" smtClean="0">
                <a:hlinkClick r:id="rId2"/>
              </a:rPr>
              <a:t>http://www.xyz.gov</a:t>
            </a:r>
            <a:endParaRPr lang="en-US" dirty="0" smtClean="0"/>
          </a:p>
          <a:p>
            <a:pPr lvl="1"/>
            <a:r>
              <a:rPr lang="en-US" dirty="0" smtClean="0"/>
              <a:t>Text more useful than audio/video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Large fonts, captions for audio materials and clear contrasts between colours make works more accessible</a:t>
            </a:r>
          </a:p>
          <a:p>
            <a:endParaRPr lang="en-US" dirty="0"/>
          </a:p>
          <a:p>
            <a:r>
              <a:rPr lang="en-US" dirty="0" smtClean="0"/>
              <a:t>Avoid localized </a:t>
            </a:r>
            <a:r>
              <a:rPr lang="en-US" dirty="0" smtClean="0"/>
              <a:t>or obscure cultural references, slang and </a:t>
            </a:r>
            <a:r>
              <a:rPr lang="en-US" dirty="0" smtClean="0"/>
              <a:t>neologisms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926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D-III. Pedagogical Concerns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Ideally OER creation should not undermine teaching, but</a:t>
            </a:r>
          </a:p>
          <a:p>
            <a:endParaRPr lang="en-CA" dirty="0"/>
          </a:p>
          <a:p>
            <a:pPr lvl="1"/>
            <a:r>
              <a:rPr lang="en-CA" dirty="0" smtClean="0"/>
              <a:t>In class room techniques may not necessarily translate to OER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Recording of class time for outside consumption may supress discussion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Quantitative assignments and open access readings are ideal for OER but not all classes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Designing for global audience may mean not utilizing domestic fair dealing rights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8043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D-IV. Disseminating </a:t>
            </a:r>
            <a:r>
              <a:rPr lang="en-US" dirty="0" smtClean="0"/>
              <a:t>OER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Four major ways to disseminate one’s resources:</a:t>
            </a:r>
          </a:p>
          <a:p>
            <a:pPr lvl="1"/>
            <a:r>
              <a:rPr lang="en-US" dirty="0" smtClean="0"/>
              <a:t>Institutional repository (e.g. </a:t>
            </a:r>
            <a:r>
              <a:rPr lang="en-US" dirty="0" smtClean="0">
                <a:hlinkClick r:id="rId2"/>
              </a:rPr>
              <a:t>U of A’s Education and Research Archive (ERA)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Open Repository (e.g. </a:t>
            </a:r>
            <a:r>
              <a:rPr lang="en-US" dirty="0" smtClean="0">
                <a:hlinkClick r:id="rId3"/>
              </a:rPr>
              <a:t>OER Commons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Online OER Generation Site (e.g. </a:t>
            </a:r>
            <a:r>
              <a:rPr lang="en-US" dirty="0" smtClean="0">
                <a:hlinkClick r:id="rId4"/>
              </a:rPr>
              <a:t>Connexions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Social Networking and Web 2.0 sites (e.g. YouTube and Flickr)</a:t>
            </a:r>
          </a:p>
          <a:p>
            <a:endParaRPr lang="en-US" dirty="0"/>
          </a:p>
          <a:p>
            <a:r>
              <a:rPr lang="en-US" dirty="0" smtClean="0"/>
              <a:t>Creative Commons has specific webpages for both </a:t>
            </a:r>
            <a:r>
              <a:rPr lang="en-US" dirty="0" smtClean="0">
                <a:hlinkClick r:id="rId5"/>
              </a:rPr>
              <a:t>how to mark one’s own work with a license</a:t>
            </a:r>
            <a:r>
              <a:rPr lang="en-US" dirty="0" smtClean="0"/>
              <a:t>, and </a:t>
            </a:r>
            <a:r>
              <a:rPr lang="en-US" dirty="0" smtClean="0">
                <a:hlinkClick r:id="rId6"/>
              </a:rPr>
              <a:t>how to properly attribute other’s CC work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7"/>
              </a:rPr>
              <a:t>Microsoft offers an add-in </a:t>
            </a:r>
            <a:r>
              <a:rPr lang="en-US" dirty="0" smtClean="0"/>
              <a:t>that allows for easy marking of Word, Excel and PowerPoint documents with a CC 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5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and License Information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Creative Commons </a:t>
            </a:r>
            <a:r>
              <a:rPr lang="en-CA" dirty="0"/>
              <a:t>Icons from </a:t>
            </a:r>
            <a:r>
              <a:rPr lang="en-CA" dirty="0">
                <a:hlinkClick r:id="rId2"/>
              </a:rPr>
              <a:t>http://creativecommons.org/licenses</a:t>
            </a:r>
            <a:r>
              <a:rPr lang="en-CA" dirty="0" smtClean="0">
                <a:hlinkClick r:id="rId2"/>
              </a:rPr>
              <a:t>/</a:t>
            </a:r>
            <a:r>
              <a:rPr lang="en-CA" dirty="0" smtClean="0"/>
              <a:t> used under a CC-BY 4.0 License</a:t>
            </a:r>
          </a:p>
          <a:p>
            <a:endParaRPr lang="en-CA" dirty="0"/>
          </a:p>
          <a:p>
            <a:r>
              <a:rPr lang="en-CA" i="1" dirty="0" smtClean="0"/>
              <a:t>Mobilizing Science and Technology for Canada’s </a:t>
            </a:r>
            <a:r>
              <a:rPr lang="en-CA" i="1" dirty="0" smtClean="0"/>
              <a:t>Advantage </a:t>
            </a:r>
            <a:r>
              <a:rPr lang="en-CA" dirty="0" smtClean="0"/>
              <a:t>from </a:t>
            </a:r>
            <a:r>
              <a:rPr lang="en-CA" dirty="0">
                <a:hlinkClick r:id="rId3"/>
              </a:rPr>
              <a:t>http://</a:t>
            </a:r>
            <a:r>
              <a:rPr lang="en-CA" dirty="0" smtClean="0">
                <a:hlinkClick r:id="rId3"/>
              </a:rPr>
              <a:t>www.ic.gc.ca/eic/site/icgc.nsf/eng/h_00856.html</a:t>
            </a:r>
            <a:r>
              <a:rPr lang="en-CA" dirty="0" smtClean="0"/>
              <a:t> used under the Government of Canada public non-commercial </a:t>
            </a:r>
            <a:r>
              <a:rPr lang="en-CA" dirty="0"/>
              <a:t>use license (</a:t>
            </a:r>
            <a:r>
              <a:rPr lang="en-CA" dirty="0">
                <a:hlinkClick r:id="rId4"/>
              </a:rPr>
              <a:t>http://</a:t>
            </a:r>
            <a:r>
              <a:rPr lang="en-CA" dirty="0" smtClean="0">
                <a:hlinkClick r:id="rId4"/>
              </a:rPr>
              <a:t>www.ic.gc.ca/eic/site/icgc.nsf/eng/07414.html#permission_not_required</a:t>
            </a:r>
            <a:r>
              <a:rPr lang="en-CA" dirty="0" smtClean="0"/>
              <a:t>) </a:t>
            </a:r>
          </a:p>
          <a:p>
            <a:endParaRPr lang="en-CA" dirty="0"/>
          </a:p>
          <a:p>
            <a:r>
              <a:rPr lang="en-CA" dirty="0" smtClean="0"/>
              <a:t>Send feedback to: </a:t>
            </a:r>
            <a:r>
              <a:rPr lang="en-CA" dirty="0" smtClean="0">
                <a:hlinkClick r:id="rId5"/>
              </a:rPr>
              <a:t>mmcnally@ualberta.ca</a:t>
            </a: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5751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A-I. The </a:t>
            </a:r>
            <a:r>
              <a:rPr lang="en-US" dirty="0" smtClean="0"/>
              <a:t>Openness 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the past 15 years numerous ‘open’ movements have emerged:</a:t>
            </a:r>
          </a:p>
          <a:p>
            <a:pPr lvl="1"/>
            <a:r>
              <a:rPr lang="en-US" dirty="0" smtClean="0"/>
              <a:t>Open source software</a:t>
            </a:r>
          </a:p>
          <a:p>
            <a:pPr lvl="1"/>
            <a:r>
              <a:rPr lang="en-US" dirty="0" smtClean="0"/>
              <a:t>Open access scholarly publishing</a:t>
            </a:r>
          </a:p>
          <a:p>
            <a:pPr lvl="1"/>
            <a:r>
              <a:rPr lang="en-US" dirty="0" smtClean="0"/>
              <a:t>Open data</a:t>
            </a:r>
          </a:p>
          <a:p>
            <a:pPr lvl="1"/>
            <a:r>
              <a:rPr lang="en-US" dirty="0" smtClean="0"/>
              <a:t>Open education</a:t>
            </a:r>
          </a:p>
          <a:p>
            <a:pPr lvl="1"/>
            <a:r>
              <a:rPr lang="en-US" dirty="0" smtClean="0"/>
              <a:t>Open educational resources</a:t>
            </a:r>
          </a:p>
          <a:p>
            <a:pPr lvl="1"/>
            <a:r>
              <a:rPr lang="en-US" dirty="0" smtClean="0"/>
              <a:t>Open innovation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</a:t>
            </a:r>
            <a:r>
              <a:rPr lang="en-US" dirty="0" smtClean="0"/>
              <a:t>II. </a:t>
            </a:r>
            <a:r>
              <a:rPr lang="en-US" dirty="0" smtClean="0"/>
              <a:t>Openness </a:t>
            </a:r>
            <a:r>
              <a:rPr lang="en-US" dirty="0" smtClean="0"/>
              <a:t>and the Academy</a:t>
            </a:r>
            <a:endParaRPr lang="en-CA" dirty="0"/>
          </a:p>
        </p:txBody>
      </p:sp>
      <p:grpSp>
        <p:nvGrpSpPr>
          <p:cNvPr id="23" name="Group 22"/>
          <p:cNvGrpSpPr/>
          <p:nvPr/>
        </p:nvGrpSpPr>
        <p:grpSpPr>
          <a:xfrm>
            <a:off x="1619672" y="1711154"/>
            <a:ext cx="4752528" cy="4742182"/>
            <a:chOff x="1979712" y="1700808"/>
            <a:chExt cx="4752528" cy="4742182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4" name="Oval 3"/>
            <p:cNvSpPr/>
            <p:nvPr/>
          </p:nvSpPr>
          <p:spPr>
            <a:xfrm>
              <a:off x="1979712" y="1700808"/>
              <a:ext cx="4752528" cy="4742182"/>
            </a:xfrm>
            <a:prstGeom prst="ellipse">
              <a:avLst/>
            </a:prstGeom>
            <a:grpFill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cxnSp>
          <p:nvCxnSpPr>
            <p:cNvPr id="13" name="Straight Connector 12"/>
            <p:cNvCxnSpPr>
              <a:stCxn id="4" idx="2"/>
              <a:endCxn id="4" idx="6"/>
            </p:cNvCxnSpPr>
            <p:nvPr/>
          </p:nvCxnSpPr>
          <p:spPr>
            <a:xfrm>
              <a:off x="1979712" y="4071899"/>
              <a:ext cx="4752528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339752" y="3047970"/>
              <a:ext cx="1872208" cy="9233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Teaching</a:t>
              </a:r>
            </a:p>
            <a:p>
              <a:pPr algn="ctr"/>
              <a:r>
                <a:rPr lang="en-US" dirty="0" smtClean="0"/>
                <a:t>Open Educational Resources</a:t>
              </a:r>
              <a:endParaRPr lang="en-CA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64360" y="3089954"/>
              <a:ext cx="2114344" cy="9233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Research (Output) :</a:t>
              </a:r>
            </a:p>
            <a:p>
              <a:pPr algn="ctr"/>
              <a:r>
                <a:rPr lang="en-US" dirty="0" smtClean="0"/>
                <a:t>Open Access Publishing</a:t>
              </a:r>
              <a:endParaRPr lang="en-CA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39752" y="4247381"/>
              <a:ext cx="1872208" cy="9233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Technology:</a:t>
              </a:r>
            </a:p>
            <a:p>
              <a:pPr algn="ctr"/>
              <a:r>
                <a:rPr lang="en-US" dirty="0" smtClean="0"/>
                <a:t>Open Source Software</a:t>
              </a:r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98856" y="4247380"/>
              <a:ext cx="2079848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Research (Input) :</a:t>
              </a:r>
            </a:p>
            <a:p>
              <a:pPr algn="ctr"/>
              <a:r>
                <a:rPr lang="en-US" dirty="0" smtClean="0"/>
                <a:t>Open Data</a:t>
              </a:r>
              <a:endParaRPr lang="en-CA" dirty="0"/>
            </a:p>
          </p:txBody>
        </p:sp>
      </p:grpSp>
      <p:cxnSp>
        <p:nvCxnSpPr>
          <p:cNvPr id="17" name="Straight Connector 16"/>
          <p:cNvCxnSpPr>
            <a:stCxn id="4" idx="4"/>
          </p:cNvCxnSpPr>
          <p:nvPr/>
        </p:nvCxnSpPr>
        <p:spPr>
          <a:xfrm flipV="1">
            <a:off x="3995936" y="1711154"/>
            <a:ext cx="0" cy="4742182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0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A-III. What </a:t>
            </a:r>
            <a:r>
              <a:rPr lang="en-US" dirty="0" smtClean="0"/>
              <a:t>Is Open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OE is a movement by some educational institutions to eliminate barriers to admission including:</a:t>
            </a:r>
          </a:p>
          <a:p>
            <a:pPr lvl="1"/>
            <a:r>
              <a:rPr lang="en-US" dirty="0" smtClean="0"/>
              <a:t>Cost / financial limitations</a:t>
            </a:r>
          </a:p>
          <a:p>
            <a:pPr lvl="1"/>
            <a:r>
              <a:rPr lang="en-US" dirty="0" smtClean="0"/>
              <a:t>Distance / geography</a:t>
            </a:r>
          </a:p>
          <a:p>
            <a:pPr lvl="1"/>
            <a:r>
              <a:rPr lang="en-US" dirty="0" smtClean="0"/>
              <a:t>Academic requirements</a:t>
            </a:r>
          </a:p>
          <a:p>
            <a:pPr lvl="1"/>
            <a:endParaRPr lang="en-US" dirty="0"/>
          </a:p>
          <a:p>
            <a:r>
              <a:rPr lang="en-US" dirty="0" smtClean="0"/>
              <a:t>OE is a much broader project and raises questions of accreditation and student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99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A-IV. What </a:t>
            </a:r>
            <a:r>
              <a:rPr lang="en-US" dirty="0" smtClean="0"/>
              <a:t>Are Open Educational Resources (OER)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 “Open Educational Resources” coined at a </a:t>
            </a:r>
            <a:r>
              <a:rPr lang="en-US" dirty="0" smtClean="0">
                <a:hlinkClick r:id="rId2"/>
              </a:rPr>
              <a:t>2002 UNESCO conference</a:t>
            </a:r>
            <a:endParaRPr lang="en-US" dirty="0" smtClean="0"/>
          </a:p>
          <a:p>
            <a:pPr lvl="1"/>
            <a:r>
              <a:rPr lang="en-US" dirty="0" smtClean="0"/>
              <a:t>OER defined as, “</a:t>
            </a:r>
            <a:r>
              <a:rPr lang="en-US" dirty="0"/>
              <a:t>the open provision of educational resources, enabled by information and communications technologies, for consultation, use and adaption by a community of users for non-commercial </a:t>
            </a:r>
            <a:r>
              <a:rPr lang="en-US" dirty="0" smtClean="0"/>
              <a:t>purposes”</a:t>
            </a:r>
          </a:p>
          <a:p>
            <a:endParaRPr lang="en-US" dirty="0"/>
          </a:p>
          <a:p>
            <a:r>
              <a:rPr lang="en-US" dirty="0" smtClean="0"/>
              <a:t>Alternatively the OECD in </a:t>
            </a:r>
            <a:r>
              <a:rPr lang="en-US" i="1" dirty="0" smtClean="0">
                <a:hlinkClick r:id="rId3"/>
              </a:rPr>
              <a:t>Giving Knowledge for Free </a:t>
            </a:r>
            <a:r>
              <a:rPr lang="en-US" dirty="0" smtClean="0"/>
              <a:t>(2007) defined OER as:</a:t>
            </a:r>
          </a:p>
          <a:p>
            <a:pPr lvl="1"/>
            <a:r>
              <a:rPr lang="en-US" dirty="0" smtClean="0"/>
              <a:t>“digitised materials offered freely and openly for educators, students and self-learners to use and reuse for teaching, learning and research”</a:t>
            </a:r>
            <a:endParaRPr lang="en-US" dirty="0"/>
          </a:p>
          <a:p>
            <a:endParaRPr lang="en-US" dirty="0" smtClean="0"/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87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A-IV(ii). What </a:t>
            </a:r>
            <a:r>
              <a:rPr lang="en-US" dirty="0"/>
              <a:t>Are Open Educational Resources (OER)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OER </a:t>
            </a:r>
            <a:r>
              <a:rPr lang="en-US" dirty="0"/>
              <a:t>are primarily university level materials, but there are primary and secondary OER available</a:t>
            </a:r>
          </a:p>
          <a:p>
            <a:endParaRPr lang="en-US" dirty="0"/>
          </a:p>
          <a:p>
            <a:r>
              <a:rPr lang="en-US" dirty="0" smtClean="0"/>
              <a:t>Three types of OER according to the OECD</a:t>
            </a:r>
          </a:p>
          <a:p>
            <a:pPr lvl="1"/>
            <a:r>
              <a:rPr lang="en-US" dirty="0" smtClean="0"/>
              <a:t>Content – courseware and other learning objects</a:t>
            </a:r>
          </a:p>
          <a:p>
            <a:pPr lvl="1"/>
            <a:r>
              <a:rPr lang="en-US" dirty="0" smtClean="0"/>
              <a:t>Tools – for creating and delivering resources</a:t>
            </a:r>
          </a:p>
          <a:p>
            <a:pPr lvl="1"/>
            <a:r>
              <a:rPr lang="en-US" dirty="0" smtClean="0"/>
              <a:t>Implementation Resources – such as licensing systems</a:t>
            </a:r>
          </a:p>
          <a:p>
            <a:pPr lvl="1"/>
            <a:endParaRPr lang="en-US" dirty="0"/>
          </a:p>
          <a:p>
            <a:r>
              <a:rPr lang="en-US" dirty="0" smtClean="0"/>
              <a:t>Content is extremely diverse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754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B-I. Institutional OER </a:t>
            </a:r>
            <a:r>
              <a:rPr lang="en-US" dirty="0" smtClean="0"/>
              <a:t>Incentives and Barriers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incentives for supporting OERs:</a:t>
            </a:r>
          </a:p>
          <a:p>
            <a:pPr lvl="1"/>
            <a:r>
              <a:rPr lang="en-US" dirty="0" smtClean="0"/>
              <a:t>Contribution to public good/knowledge commons</a:t>
            </a:r>
            <a:endParaRPr lang="en-US" dirty="0" smtClean="0"/>
          </a:p>
          <a:p>
            <a:pPr lvl="1"/>
            <a:r>
              <a:rPr lang="en-US" dirty="0" smtClean="0"/>
              <a:t>Visibility/promotion</a:t>
            </a:r>
            <a:endParaRPr lang="en-US" dirty="0" smtClean="0"/>
          </a:p>
          <a:p>
            <a:pPr lvl="1"/>
            <a:r>
              <a:rPr lang="en-US" dirty="0" smtClean="0"/>
              <a:t>Provides </a:t>
            </a:r>
            <a:r>
              <a:rPr lang="en-US" dirty="0"/>
              <a:t>access to taxpayers for material they have funded</a:t>
            </a:r>
          </a:p>
          <a:p>
            <a:pPr lvl="1"/>
            <a:endParaRPr lang="en-US" dirty="0"/>
          </a:p>
          <a:p>
            <a:r>
              <a:rPr lang="en-US" dirty="0" smtClean="0"/>
              <a:t>Institutional barriers</a:t>
            </a:r>
          </a:p>
          <a:p>
            <a:pPr lvl="1"/>
            <a:r>
              <a:rPr lang="en-US" dirty="0"/>
              <a:t>Costs of developing and sustaining OER initiatives</a:t>
            </a:r>
          </a:p>
          <a:p>
            <a:pPr lvl="1"/>
            <a:r>
              <a:rPr lang="en-US" dirty="0"/>
              <a:t>Fear that OER may undermine commercialization efforts</a:t>
            </a:r>
          </a:p>
          <a:p>
            <a:pPr lvl="1"/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08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B-II. Individual OER </a:t>
            </a:r>
            <a:r>
              <a:rPr lang="en-US" dirty="0"/>
              <a:t>Incentives and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</a:t>
            </a:r>
            <a:r>
              <a:rPr lang="en-US" dirty="0" smtClean="0"/>
              <a:t>incentives and motives </a:t>
            </a:r>
            <a:r>
              <a:rPr lang="en-US" dirty="0" smtClean="0"/>
              <a:t>for creating OER</a:t>
            </a:r>
          </a:p>
          <a:p>
            <a:pPr lvl="1"/>
            <a:r>
              <a:rPr lang="en-US" dirty="0"/>
              <a:t>Contribution to public good/knowledge commons</a:t>
            </a:r>
          </a:p>
          <a:p>
            <a:pPr lvl="1"/>
            <a:r>
              <a:rPr lang="en-US" dirty="0" smtClean="0"/>
              <a:t>Enhanced reputation</a:t>
            </a:r>
          </a:p>
          <a:p>
            <a:pPr lvl="1"/>
            <a:r>
              <a:rPr lang="en-US" dirty="0" smtClean="0"/>
              <a:t>Interest in pedagogical innovation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Individual barriers for creating OER</a:t>
            </a:r>
            <a:endParaRPr lang="en-US" dirty="0"/>
          </a:p>
          <a:p>
            <a:pPr lvl="1"/>
            <a:r>
              <a:rPr lang="en-US" dirty="0"/>
              <a:t>Lack of institutional </a:t>
            </a:r>
            <a:r>
              <a:rPr lang="en-US" dirty="0" smtClean="0"/>
              <a:t>support</a:t>
            </a:r>
            <a:endParaRPr lang="en-US" dirty="0"/>
          </a:p>
          <a:p>
            <a:pPr lvl="1"/>
            <a:r>
              <a:rPr lang="en-US" dirty="0"/>
              <a:t>Fear of loss of control over one’s intellectual work</a:t>
            </a:r>
          </a:p>
          <a:p>
            <a:pPr lvl="1"/>
            <a:r>
              <a:rPr lang="en-US" dirty="0"/>
              <a:t>Fear of criticism from peers or the broader community</a:t>
            </a:r>
          </a:p>
          <a:p>
            <a:pPr lvl="1"/>
            <a:r>
              <a:rPr lang="en-US" dirty="0"/>
              <a:t>Confusion over copyright and licensing issues</a:t>
            </a:r>
          </a:p>
          <a:p>
            <a:endParaRPr lang="en-US" dirty="0" smtClean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BD600"/>
      </a:accent1>
      <a:accent2>
        <a:srgbClr val="B2B2B2"/>
      </a:accent2>
      <a:accent3>
        <a:srgbClr val="CC9900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4813</TotalTime>
  <Words>1882</Words>
  <Application>Microsoft Office PowerPoint</Application>
  <PresentationFormat>On-screen Show (4:3)</PresentationFormat>
  <Paragraphs>257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Adjacency</vt:lpstr>
      <vt:lpstr>Broadening Access to Knowledge:  Considerations in Developing and Using Open Educational Resources  </vt:lpstr>
      <vt:lpstr>Outline</vt:lpstr>
      <vt:lpstr>A-I. The Openness Trend</vt:lpstr>
      <vt:lpstr>A-II. Openness and the Academy</vt:lpstr>
      <vt:lpstr>A-III. What Is Open Education</vt:lpstr>
      <vt:lpstr>A-IV. What Are Open Educational Resources (OER)</vt:lpstr>
      <vt:lpstr>A-IV(ii). What Are Open Educational Resources (OER) </vt:lpstr>
      <vt:lpstr>B-I. Institutional OER Incentives and Barriers</vt:lpstr>
      <vt:lpstr>B-II. Individual OER Incentives and Barriers</vt:lpstr>
      <vt:lpstr>B-II(ii). Individual OER Incentives and Barriers</vt:lpstr>
      <vt:lpstr>B-III. Public Good  vs. Commercialization</vt:lpstr>
      <vt:lpstr>C-I. Using OER</vt:lpstr>
      <vt:lpstr>C-II. Locating OER</vt:lpstr>
      <vt:lpstr>C-II(ii). Locating OER</vt:lpstr>
      <vt:lpstr>C-III. OER, Copyright and Licensing</vt:lpstr>
      <vt:lpstr>C-IV. Copyright</vt:lpstr>
      <vt:lpstr>C-V. The Public Domain</vt:lpstr>
      <vt:lpstr>C-VI. Licensing and Creative Commons</vt:lpstr>
      <vt:lpstr>C-VII. The Creative Commons Licenses</vt:lpstr>
      <vt:lpstr>C-VII(ii). The Creative Commons Licenses</vt:lpstr>
      <vt:lpstr>C-VII(ii). The Creative Commons Licenses</vt:lpstr>
      <vt:lpstr>C-VIII. Evaluating OER</vt:lpstr>
      <vt:lpstr>D-I. Creating OER</vt:lpstr>
      <vt:lpstr>D-II. Creation Considerations</vt:lpstr>
      <vt:lpstr>D-II(ii). Creation Considerations</vt:lpstr>
      <vt:lpstr>D-III. Pedagogical Concerns</vt:lpstr>
      <vt:lpstr>D-IV. Disseminating OER</vt:lpstr>
      <vt:lpstr>Feedback and License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Policy Overview</dc:title>
  <dc:creator>Michael McNally</dc:creator>
  <cp:lastModifiedBy>Mike</cp:lastModifiedBy>
  <cp:revision>250</cp:revision>
  <dcterms:created xsi:type="dcterms:W3CDTF">2011-01-13T14:12:52Z</dcterms:created>
  <dcterms:modified xsi:type="dcterms:W3CDTF">2014-03-13T06:47:32Z</dcterms:modified>
</cp:coreProperties>
</file>