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customXml/itemProps1.xml" ContentType="application/vnd.openxmlformats-officedocument.customXmlProperties+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docProps/custom.xml" ContentType="application/vnd.openxmlformats-officedocument.custom-propertie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3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diagrams/layout1.xml" ContentType="application/vnd.openxmlformats-officedocument.drawingml.diagramLayout+xml"/>
  <Override PartName="/ppt/tags/tag32.xml" ContentType="application/vnd.openxmlformats-officedocument.presentationml.tags+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30.xml" ContentType="application/vnd.openxmlformats-officedocument.presentationml.tag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tags/tag3.xml" ContentType="application/vnd.openxmlformats-officedocument.presentationml.tags+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33.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tags/tag3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ppt/diagrams/data1.xml" ContentType="application/vnd.openxmlformats-officedocument.drawingml.diagramData+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3"/>
  </p:notesMasterIdLst>
  <p:handoutMasterIdLst>
    <p:handoutMasterId r:id="rId24"/>
  </p:handoutMasterIdLst>
  <p:sldIdLst>
    <p:sldId id="341" r:id="rId6"/>
    <p:sldId id="435" r:id="rId7"/>
    <p:sldId id="371" r:id="rId8"/>
    <p:sldId id="437" r:id="rId9"/>
    <p:sldId id="442" r:id="rId10"/>
    <p:sldId id="443" r:id="rId11"/>
    <p:sldId id="441" r:id="rId12"/>
    <p:sldId id="444" r:id="rId13"/>
    <p:sldId id="448" r:id="rId14"/>
    <p:sldId id="445" r:id="rId15"/>
    <p:sldId id="446" r:id="rId16"/>
    <p:sldId id="447" r:id="rId17"/>
    <p:sldId id="450" r:id="rId18"/>
    <p:sldId id="440" r:id="rId19"/>
    <p:sldId id="427" r:id="rId20"/>
    <p:sldId id="449" r:id="rId21"/>
    <p:sldId id="429" r:id="rId22"/>
  </p:sldIdLst>
  <p:sldSz cx="9144000" cy="6858000" type="screen4x3"/>
  <p:notesSz cx="7315200" cy="96012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vyiu" initials="d"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5BD"/>
    <a:srgbClr val="BDE0FF"/>
    <a:srgbClr val="18187C"/>
    <a:srgbClr val="E2E2FA"/>
    <a:srgbClr val="D5D5F7"/>
    <a:srgbClr val="4F81BD"/>
    <a:srgbClr val="729FDC"/>
    <a:srgbClr val="3C9192"/>
    <a:srgbClr val="BDBDBD"/>
    <a:srgbClr val="B0AFA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7" autoAdjust="0"/>
    <p:restoredTop sz="91291" autoAdjust="0"/>
  </p:normalViewPr>
  <p:slideViewPr>
    <p:cSldViewPr snapToGrid="0">
      <p:cViewPr>
        <p:scale>
          <a:sx n="75" d="100"/>
          <a:sy n="75" d="100"/>
        </p:scale>
        <p:origin x="-1314" y="-3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2" d="100"/>
          <a:sy n="62" d="100"/>
        </p:scale>
        <p:origin x="-1818" y="-78"/>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9D3A8A-324F-CB45-BD63-E40046437FEF}" type="doc">
      <dgm:prSet loTypeId="urn:microsoft.com/office/officeart/2005/8/layout/lProcess1" loCatId="" qsTypeId="urn:microsoft.com/office/officeart/2005/8/quickstyle/simple4" qsCatId="simple" csTypeId="urn:microsoft.com/office/officeart/2005/8/colors/accent2_5" csCatId="accent2" phldr="1"/>
      <dgm:spPr/>
      <dgm:t>
        <a:bodyPr/>
        <a:lstStyle/>
        <a:p>
          <a:endParaRPr lang="en-US"/>
        </a:p>
      </dgm:t>
    </dgm:pt>
    <dgm:pt modelId="{2A93BD7D-B56E-E44A-8668-F7C5855C1934}">
      <dgm:prSet phldrT="[Text]"/>
      <dgm:spPr>
        <a:solidFill>
          <a:schemeClr val="accent1"/>
        </a:solidFill>
      </dgm:spPr>
      <dgm:t>
        <a:bodyPr/>
        <a:lstStyle/>
        <a:p>
          <a:r>
            <a:rPr lang="en-US" dirty="0" smtClean="0">
              <a:solidFill>
                <a:srgbClr val="000000"/>
              </a:solidFill>
            </a:rPr>
            <a:t>Calgary SCM</a:t>
          </a:r>
          <a:endParaRPr lang="en-US" dirty="0">
            <a:solidFill>
              <a:srgbClr val="000000"/>
            </a:solidFill>
          </a:endParaRPr>
        </a:p>
      </dgm:t>
    </dgm:pt>
    <dgm:pt modelId="{1CCF0124-3A67-B344-B7A7-6898929C16F4}" type="parTrans" cxnId="{74EF4AE7-27D0-9C4E-9877-3D64E4214505}">
      <dgm:prSet/>
      <dgm:spPr/>
      <dgm:t>
        <a:bodyPr/>
        <a:lstStyle/>
        <a:p>
          <a:endParaRPr lang="en-US"/>
        </a:p>
      </dgm:t>
    </dgm:pt>
    <dgm:pt modelId="{44F73638-63D2-9B44-AC66-5947AC6340DC}" type="sibTrans" cxnId="{74EF4AE7-27D0-9C4E-9877-3D64E4214505}">
      <dgm:prSet/>
      <dgm:spPr/>
      <dgm:t>
        <a:bodyPr/>
        <a:lstStyle/>
        <a:p>
          <a:endParaRPr lang="en-US"/>
        </a:p>
      </dgm:t>
    </dgm:pt>
    <dgm:pt modelId="{7BF7C7DE-223D-2347-A022-BBAD3CF3EC6F}">
      <dgm:prSet phldrT="[Text]"/>
      <dgm:spPr/>
      <dgm:t>
        <a:bodyPr/>
        <a:lstStyle/>
        <a:p>
          <a:r>
            <a:rPr lang="en-US" dirty="0" smtClean="0"/>
            <a:t>Baseline order set content</a:t>
          </a:r>
          <a:endParaRPr lang="en-US" dirty="0"/>
        </a:p>
      </dgm:t>
    </dgm:pt>
    <dgm:pt modelId="{C75059E7-B32C-C14D-BE0C-25BA701B6BC9}" type="parTrans" cxnId="{349B4052-EAF7-D643-8865-57E3B73F7DDF}">
      <dgm:prSet/>
      <dgm:spPr/>
      <dgm:t>
        <a:bodyPr/>
        <a:lstStyle/>
        <a:p>
          <a:endParaRPr lang="en-US"/>
        </a:p>
      </dgm:t>
    </dgm:pt>
    <dgm:pt modelId="{8131AC15-4C05-C941-B3FB-CAC7B4FD4351}" type="sibTrans" cxnId="{349B4052-EAF7-D643-8865-57E3B73F7DDF}">
      <dgm:prSet/>
      <dgm:spPr/>
      <dgm:t>
        <a:bodyPr/>
        <a:lstStyle/>
        <a:p>
          <a:endParaRPr lang="en-US"/>
        </a:p>
      </dgm:t>
    </dgm:pt>
    <dgm:pt modelId="{BEBA675C-E802-554B-ADAD-EE002C52AF66}">
      <dgm:prSet phldrT="[Text]"/>
      <dgm:spPr>
        <a:solidFill>
          <a:schemeClr val="accent1"/>
        </a:solidFill>
      </dgm:spPr>
      <dgm:t>
        <a:bodyPr/>
        <a:lstStyle/>
        <a:p>
          <a:r>
            <a:rPr lang="en-US" dirty="0" smtClean="0">
              <a:solidFill>
                <a:srgbClr val="000000"/>
              </a:solidFill>
            </a:rPr>
            <a:t>Third Party Providers</a:t>
          </a:r>
          <a:endParaRPr lang="en-US" dirty="0">
            <a:solidFill>
              <a:srgbClr val="000000"/>
            </a:solidFill>
          </a:endParaRPr>
        </a:p>
      </dgm:t>
    </dgm:pt>
    <dgm:pt modelId="{C4207789-3D53-FA44-94AF-0326233B38F8}" type="parTrans" cxnId="{F945CA4F-89FE-5242-97EE-9D1E5C97D6FA}">
      <dgm:prSet/>
      <dgm:spPr/>
      <dgm:t>
        <a:bodyPr/>
        <a:lstStyle/>
        <a:p>
          <a:endParaRPr lang="en-US"/>
        </a:p>
      </dgm:t>
    </dgm:pt>
    <dgm:pt modelId="{B781CBAA-69A1-D744-AEFC-84B8DB5F15C2}" type="sibTrans" cxnId="{F945CA4F-89FE-5242-97EE-9D1E5C97D6FA}">
      <dgm:prSet/>
      <dgm:spPr/>
      <dgm:t>
        <a:bodyPr/>
        <a:lstStyle/>
        <a:p>
          <a:endParaRPr lang="en-US"/>
        </a:p>
      </dgm:t>
    </dgm:pt>
    <dgm:pt modelId="{DC1A21C3-834B-194B-B771-1A03E50460F1}">
      <dgm:prSet phldrT="[Text]"/>
      <dgm:spPr/>
      <dgm:t>
        <a:bodyPr/>
        <a:lstStyle/>
        <a:p>
          <a:r>
            <a:rPr lang="en-US" dirty="0" smtClean="0"/>
            <a:t>Collaborate to create updated baseline content</a:t>
          </a:r>
          <a:endParaRPr lang="en-US" dirty="0"/>
        </a:p>
      </dgm:t>
    </dgm:pt>
    <dgm:pt modelId="{50BB5016-D7C9-AB41-A3AE-433A41A4E122}" type="parTrans" cxnId="{889A9FED-7AE8-EE49-8D12-CB9ADCCF170C}">
      <dgm:prSet/>
      <dgm:spPr/>
      <dgm:t>
        <a:bodyPr/>
        <a:lstStyle/>
        <a:p>
          <a:endParaRPr lang="en-US"/>
        </a:p>
      </dgm:t>
    </dgm:pt>
    <dgm:pt modelId="{56DC19D5-8313-9E43-B369-034C9AC892F1}" type="sibTrans" cxnId="{889A9FED-7AE8-EE49-8D12-CB9ADCCF170C}">
      <dgm:prSet/>
      <dgm:spPr/>
      <dgm:t>
        <a:bodyPr/>
        <a:lstStyle/>
        <a:p>
          <a:endParaRPr lang="en-US"/>
        </a:p>
      </dgm:t>
    </dgm:pt>
    <dgm:pt modelId="{AE6E1BCA-BC4B-DF44-B3A8-B0BE0F4B812E}">
      <dgm:prSet phldrT="[Text]"/>
      <dgm:spPr/>
      <dgm:t>
        <a:bodyPr/>
        <a:lstStyle/>
        <a:p>
          <a:r>
            <a:rPr lang="en-US" dirty="0" smtClean="0"/>
            <a:t>Collaborate to create updated baseline content</a:t>
          </a:r>
          <a:endParaRPr lang="en-US" dirty="0"/>
        </a:p>
      </dgm:t>
    </dgm:pt>
    <dgm:pt modelId="{85F6D3DA-1203-3241-9FB4-A8901C35E817}" type="parTrans" cxnId="{B41479B3-521C-F344-846D-7ABF69D07A1C}">
      <dgm:prSet/>
      <dgm:spPr/>
      <dgm:t>
        <a:bodyPr/>
        <a:lstStyle/>
        <a:p>
          <a:endParaRPr lang="en-US"/>
        </a:p>
      </dgm:t>
    </dgm:pt>
    <dgm:pt modelId="{57AFB379-5453-F642-A3CF-37464B82438F}" type="sibTrans" cxnId="{B41479B3-521C-F344-846D-7ABF69D07A1C}">
      <dgm:prSet/>
      <dgm:spPr/>
      <dgm:t>
        <a:bodyPr/>
        <a:lstStyle/>
        <a:p>
          <a:endParaRPr lang="en-US"/>
        </a:p>
      </dgm:t>
    </dgm:pt>
    <dgm:pt modelId="{AC1E1E1D-EE44-9647-BAEE-02C5355F8E00}">
      <dgm:prSet/>
      <dgm:spPr>
        <a:solidFill>
          <a:schemeClr val="accent1"/>
        </a:solidFill>
      </dgm:spPr>
      <dgm:t>
        <a:bodyPr/>
        <a:lstStyle/>
        <a:p>
          <a:r>
            <a:rPr lang="en-US" dirty="0" smtClean="0">
              <a:solidFill>
                <a:srgbClr val="000000"/>
              </a:solidFill>
            </a:rPr>
            <a:t>Edmonton CIS</a:t>
          </a:r>
          <a:endParaRPr lang="en-US" dirty="0">
            <a:solidFill>
              <a:srgbClr val="000000"/>
            </a:solidFill>
          </a:endParaRPr>
        </a:p>
      </dgm:t>
    </dgm:pt>
    <dgm:pt modelId="{C3B7293E-1AD2-EF4A-8F45-AB7EB0B91BA7}" type="parTrans" cxnId="{412D3D86-B6B0-E74C-8A9F-C70A0AE04ED4}">
      <dgm:prSet/>
      <dgm:spPr/>
      <dgm:t>
        <a:bodyPr/>
        <a:lstStyle/>
        <a:p>
          <a:endParaRPr lang="en-US"/>
        </a:p>
      </dgm:t>
    </dgm:pt>
    <dgm:pt modelId="{C7ACF91F-C386-A843-9477-62869BAED36D}" type="sibTrans" cxnId="{412D3D86-B6B0-E74C-8A9F-C70A0AE04ED4}">
      <dgm:prSet/>
      <dgm:spPr/>
      <dgm:t>
        <a:bodyPr/>
        <a:lstStyle/>
        <a:p>
          <a:endParaRPr lang="en-US"/>
        </a:p>
      </dgm:t>
    </dgm:pt>
    <dgm:pt modelId="{02E822E1-226C-6946-9A1E-7B7CD2DEA97D}">
      <dgm:prSet/>
      <dgm:spPr>
        <a:solidFill>
          <a:schemeClr val="accent1"/>
        </a:solidFill>
      </dgm:spPr>
      <dgm:t>
        <a:bodyPr/>
        <a:lstStyle/>
        <a:p>
          <a:r>
            <a:rPr lang="en-US" dirty="0" err="1" smtClean="0">
              <a:solidFill>
                <a:srgbClr val="000000"/>
              </a:solidFill>
            </a:rPr>
            <a:t>Meditech</a:t>
          </a:r>
          <a:r>
            <a:rPr lang="en-US" dirty="0" smtClean="0">
              <a:solidFill>
                <a:srgbClr val="000000"/>
              </a:solidFill>
            </a:rPr>
            <a:t> Optimization</a:t>
          </a:r>
          <a:endParaRPr lang="en-US" dirty="0">
            <a:solidFill>
              <a:srgbClr val="000000"/>
            </a:solidFill>
          </a:endParaRPr>
        </a:p>
      </dgm:t>
    </dgm:pt>
    <dgm:pt modelId="{EE3545D0-9CC3-CC43-A6DF-5459A3C8A27F}" type="parTrans" cxnId="{049AC26E-7DF9-1943-8C04-99061441EBA0}">
      <dgm:prSet/>
      <dgm:spPr/>
      <dgm:t>
        <a:bodyPr/>
        <a:lstStyle/>
        <a:p>
          <a:endParaRPr lang="en-US"/>
        </a:p>
      </dgm:t>
    </dgm:pt>
    <dgm:pt modelId="{02EAEB15-302E-7E43-BC45-02B8C5C533F1}" type="sibTrans" cxnId="{049AC26E-7DF9-1943-8C04-99061441EBA0}">
      <dgm:prSet/>
      <dgm:spPr/>
      <dgm:t>
        <a:bodyPr/>
        <a:lstStyle/>
        <a:p>
          <a:endParaRPr lang="en-US"/>
        </a:p>
      </dgm:t>
    </dgm:pt>
    <dgm:pt modelId="{6D1181C9-8B19-224A-B9AD-1CA6241ACA83}">
      <dgm:prSet/>
      <dgm:spPr>
        <a:solidFill>
          <a:schemeClr val="accent1"/>
        </a:solidFill>
      </dgm:spPr>
      <dgm:t>
        <a:bodyPr/>
        <a:lstStyle/>
        <a:p>
          <a:r>
            <a:rPr lang="en-US" dirty="0" smtClean="0">
              <a:solidFill>
                <a:srgbClr val="000000"/>
              </a:solidFill>
            </a:rPr>
            <a:t>Strategic Clinical Networks</a:t>
          </a:r>
        </a:p>
      </dgm:t>
    </dgm:pt>
    <dgm:pt modelId="{671B125C-CD11-7C46-BAE7-92909716E6EC}" type="parTrans" cxnId="{B12976ED-CF8F-3240-A0E9-C0704784347D}">
      <dgm:prSet/>
      <dgm:spPr/>
      <dgm:t>
        <a:bodyPr/>
        <a:lstStyle/>
        <a:p>
          <a:endParaRPr lang="en-US"/>
        </a:p>
      </dgm:t>
    </dgm:pt>
    <dgm:pt modelId="{31E97D06-E71B-6448-91F2-6FA5C1E0A7F9}" type="sibTrans" cxnId="{B12976ED-CF8F-3240-A0E9-C0704784347D}">
      <dgm:prSet/>
      <dgm:spPr/>
      <dgm:t>
        <a:bodyPr/>
        <a:lstStyle/>
        <a:p>
          <a:endParaRPr lang="en-US"/>
        </a:p>
      </dgm:t>
    </dgm:pt>
    <dgm:pt modelId="{B578FCBD-F835-AD43-A6CC-ADE54D032915}">
      <dgm:prSet phldrT="[Text]"/>
      <dgm:spPr/>
      <dgm:t>
        <a:bodyPr/>
        <a:lstStyle/>
        <a:p>
          <a:r>
            <a:rPr lang="en-US" dirty="0" smtClean="0"/>
            <a:t>Collaborate to create updated baseline content</a:t>
          </a:r>
          <a:endParaRPr lang="en-US" dirty="0"/>
        </a:p>
      </dgm:t>
    </dgm:pt>
    <dgm:pt modelId="{34E7088B-DE83-4C4C-8DE4-E9A5074356FE}" type="sibTrans" cxnId="{7574A9A4-9AB0-A743-8640-32792F3201BE}">
      <dgm:prSet/>
      <dgm:spPr/>
      <dgm:t>
        <a:bodyPr/>
        <a:lstStyle/>
        <a:p>
          <a:endParaRPr lang="en-US"/>
        </a:p>
      </dgm:t>
    </dgm:pt>
    <dgm:pt modelId="{11D390A2-FF9E-F041-9851-D87CDF2D76F9}" type="parTrans" cxnId="{7574A9A4-9AB0-A743-8640-32792F3201BE}">
      <dgm:prSet/>
      <dgm:spPr/>
      <dgm:t>
        <a:bodyPr/>
        <a:lstStyle/>
        <a:p>
          <a:endParaRPr lang="en-US"/>
        </a:p>
      </dgm:t>
    </dgm:pt>
    <dgm:pt modelId="{1A6430CE-023A-D242-A142-C37116D1E141}">
      <dgm:prSet/>
      <dgm:spPr/>
      <dgm:t>
        <a:bodyPr/>
        <a:lstStyle/>
        <a:p>
          <a:r>
            <a:rPr lang="en-US" dirty="0" smtClean="0"/>
            <a:t>Content Process: Standardized</a:t>
          </a:r>
        </a:p>
        <a:p>
          <a:r>
            <a:rPr lang="en-US" dirty="0" smtClean="0"/>
            <a:t>EBM methodology</a:t>
          </a:r>
        </a:p>
        <a:p>
          <a:r>
            <a:rPr lang="en-US" dirty="0" smtClean="0"/>
            <a:t>Includes: Why, Goals, Clinical documentation, Orders, Disposition, Analytics</a:t>
          </a:r>
        </a:p>
        <a:p>
          <a:r>
            <a:rPr lang="en-US" dirty="0" err="1" smtClean="0"/>
            <a:t>Multistakeholder</a:t>
          </a:r>
          <a:endParaRPr lang="en-US" dirty="0" smtClean="0"/>
        </a:p>
        <a:p>
          <a:endParaRPr lang="en-US" dirty="0"/>
        </a:p>
      </dgm:t>
    </dgm:pt>
    <dgm:pt modelId="{812D896E-4440-884B-8827-98A910636C21}" type="parTrans" cxnId="{348D892C-1137-2442-9C06-94DF4B15C471}">
      <dgm:prSet/>
      <dgm:spPr/>
      <dgm:t>
        <a:bodyPr/>
        <a:lstStyle/>
        <a:p>
          <a:endParaRPr lang="en-US"/>
        </a:p>
      </dgm:t>
    </dgm:pt>
    <dgm:pt modelId="{EB55301B-1E41-D94A-8805-5B5919A1F8DB}" type="sibTrans" cxnId="{348D892C-1137-2442-9C06-94DF4B15C471}">
      <dgm:prSet/>
      <dgm:spPr/>
      <dgm:t>
        <a:bodyPr/>
        <a:lstStyle/>
        <a:p>
          <a:endParaRPr lang="en-US"/>
        </a:p>
      </dgm:t>
    </dgm:pt>
    <dgm:pt modelId="{8D4816D2-29CD-E343-925B-D316C05E7DBD}">
      <dgm:prSet/>
      <dgm:spPr/>
      <dgm:t>
        <a:bodyPr/>
        <a:lstStyle/>
        <a:p>
          <a:r>
            <a:rPr lang="en-US" b="1" i="1" dirty="0" smtClean="0"/>
            <a:t>Governance</a:t>
          </a:r>
          <a:r>
            <a:rPr lang="en-US" dirty="0" smtClean="0"/>
            <a:t>: SCN Core Committee</a:t>
          </a:r>
          <a:endParaRPr lang="en-US" dirty="0"/>
        </a:p>
      </dgm:t>
    </dgm:pt>
    <dgm:pt modelId="{D203E645-F020-C341-A74D-249455FE391F}" type="parTrans" cxnId="{AD245A63-DD43-BE47-9C1A-6F3B20FFB0E2}">
      <dgm:prSet/>
      <dgm:spPr/>
      <dgm:t>
        <a:bodyPr/>
        <a:lstStyle/>
        <a:p>
          <a:endParaRPr lang="en-US"/>
        </a:p>
      </dgm:t>
    </dgm:pt>
    <dgm:pt modelId="{1B137E84-576C-CF4B-80E4-0F0AFDD5DE34}" type="sibTrans" cxnId="{AD245A63-DD43-BE47-9C1A-6F3B20FFB0E2}">
      <dgm:prSet/>
      <dgm:spPr/>
      <dgm:t>
        <a:bodyPr/>
        <a:lstStyle/>
        <a:p>
          <a:endParaRPr lang="en-US"/>
        </a:p>
      </dgm:t>
    </dgm:pt>
    <dgm:pt modelId="{C298CAA0-97B3-8644-B732-480A79018E6D}" type="pres">
      <dgm:prSet presAssocID="{1A9D3A8A-324F-CB45-BD63-E40046437FEF}" presName="Name0" presStyleCnt="0">
        <dgm:presLayoutVars>
          <dgm:dir/>
          <dgm:animLvl val="lvl"/>
          <dgm:resizeHandles val="exact"/>
        </dgm:presLayoutVars>
      </dgm:prSet>
      <dgm:spPr/>
      <dgm:t>
        <a:bodyPr/>
        <a:lstStyle/>
        <a:p>
          <a:endParaRPr lang="en-US"/>
        </a:p>
      </dgm:t>
    </dgm:pt>
    <dgm:pt modelId="{543B2BBB-DEA1-1F4D-AAE7-6FB3E1F6080A}" type="pres">
      <dgm:prSet presAssocID="{6D1181C9-8B19-224A-B9AD-1CA6241ACA83}" presName="vertFlow" presStyleCnt="0"/>
      <dgm:spPr/>
    </dgm:pt>
    <dgm:pt modelId="{F8035D1F-72EA-2346-B469-9780EE1F3676}" type="pres">
      <dgm:prSet presAssocID="{6D1181C9-8B19-224A-B9AD-1CA6241ACA83}" presName="header" presStyleLbl="node1" presStyleIdx="0" presStyleCnt="5" custLinFactY="-139583" custLinFactNeighborX="-203" custLinFactNeighborY="-200000"/>
      <dgm:spPr/>
      <dgm:t>
        <a:bodyPr/>
        <a:lstStyle/>
        <a:p>
          <a:endParaRPr lang="en-US"/>
        </a:p>
      </dgm:t>
    </dgm:pt>
    <dgm:pt modelId="{618F0847-B57E-A448-9FA8-971B0FC62A19}" type="pres">
      <dgm:prSet presAssocID="{D203E645-F020-C341-A74D-249455FE391F}" presName="parTrans" presStyleLbl="sibTrans2D1" presStyleIdx="0" presStyleCnt="6" custFlipVert="0" custFlipHor="0" custScaleX="17791" custScaleY="66264" custLinFactY="-542143" custLinFactNeighborX="-2690" custLinFactNeighborY="-600000"/>
      <dgm:spPr/>
      <dgm:t>
        <a:bodyPr/>
        <a:lstStyle/>
        <a:p>
          <a:endParaRPr lang="en-US"/>
        </a:p>
      </dgm:t>
    </dgm:pt>
    <dgm:pt modelId="{89AE5868-FC19-1742-A137-1B0433127F5E}" type="pres">
      <dgm:prSet presAssocID="{8D4816D2-29CD-E343-925B-D316C05E7DBD}" presName="child" presStyleLbl="alignAccFollowNode1" presStyleIdx="0" presStyleCnt="6" custLinFactY="-150345" custLinFactNeighborX="-203" custLinFactNeighborY="-200000">
        <dgm:presLayoutVars>
          <dgm:chMax val="0"/>
          <dgm:bulletEnabled val="1"/>
        </dgm:presLayoutVars>
      </dgm:prSet>
      <dgm:spPr/>
      <dgm:t>
        <a:bodyPr/>
        <a:lstStyle/>
        <a:p>
          <a:endParaRPr lang="en-US"/>
        </a:p>
      </dgm:t>
    </dgm:pt>
    <dgm:pt modelId="{E34D4C39-689B-1B49-A9C6-B0F2ECBE91E7}" type="pres">
      <dgm:prSet presAssocID="{1B137E84-576C-CF4B-80E4-0F0AFDD5DE34}" presName="sibTrans" presStyleLbl="sibTrans2D1" presStyleIdx="1" presStyleCnt="6" custAng="0" custFlipVert="0" custFlipHor="1" custScaleX="24332" custScaleY="66264" custLinFactNeighborY="-22178"/>
      <dgm:spPr/>
      <dgm:t>
        <a:bodyPr/>
        <a:lstStyle/>
        <a:p>
          <a:endParaRPr lang="en-US"/>
        </a:p>
      </dgm:t>
    </dgm:pt>
    <dgm:pt modelId="{75C63E8C-00F4-0845-9296-1AA28B6AE08F}" type="pres">
      <dgm:prSet presAssocID="{1A6430CE-023A-D242-A142-C37116D1E141}" presName="child" presStyleLbl="alignAccFollowNode1" presStyleIdx="1" presStyleCnt="6" custAng="0" custScaleY="549436" custLinFactY="-122842" custLinFactNeighborX="-203" custLinFactNeighborY="-200000">
        <dgm:presLayoutVars>
          <dgm:chMax val="0"/>
          <dgm:bulletEnabled val="1"/>
        </dgm:presLayoutVars>
      </dgm:prSet>
      <dgm:spPr/>
      <dgm:t>
        <a:bodyPr/>
        <a:lstStyle/>
        <a:p>
          <a:endParaRPr lang="en-US"/>
        </a:p>
      </dgm:t>
    </dgm:pt>
    <dgm:pt modelId="{47334AA1-1D48-B842-9E66-5630482FD9F1}" type="pres">
      <dgm:prSet presAssocID="{6D1181C9-8B19-224A-B9AD-1CA6241ACA83}" presName="hSp" presStyleCnt="0"/>
      <dgm:spPr/>
    </dgm:pt>
    <dgm:pt modelId="{5D19B95A-A87E-244E-82DE-72C754BC1DAB}" type="pres">
      <dgm:prSet presAssocID="{2A93BD7D-B56E-E44A-8668-F7C5855C1934}" presName="vertFlow" presStyleCnt="0"/>
      <dgm:spPr/>
    </dgm:pt>
    <dgm:pt modelId="{0A75DF2A-CCEF-F145-973C-F78EC8726F9B}" type="pres">
      <dgm:prSet presAssocID="{2A93BD7D-B56E-E44A-8668-F7C5855C1934}" presName="header" presStyleLbl="node1" presStyleIdx="1" presStyleCnt="5" custLinFactY="-177230" custLinFactNeighborY="-200000"/>
      <dgm:spPr/>
      <dgm:t>
        <a:bodyPr/>
        <a:lstStyle/>
        <a:p>
          <a:endParaRPr lang="en-US"/>
        </a:p>
      </dgm:t>
    </dgm:pt>
    <dgm:pt modelId="{E3926629-DA5F-B542-A844-BA674CF4A2F9}" type="pres">
      <dgm:prSet presAssocID="{C75059E7-B32C-C14D-BE0C-25BA701B6BC9}" presName="parTrans" presStyleLbl="sibTrans2D1" presStyleIdx="2" presStyleCnt="6"/>
      <dgm:spPr/>
      <dgm:t>
        <a:bodyPr/>
        <a:lstStyle/>
        <a:p>
          <a:endParaRPr lang="en-US"/>
        </a:p>
      </dgm:t>
    </dgm:pt>
    <dgm:pt modelId="{43301CD4-4687-A849-AA9E-7478B5AFE57D}" type="pres">
      <dgm:prSet presAssocID="{7BF7C7DE-223D-2347-A022-BBAD3CF3EC6F}" presName="child" presStyleLbl="alignAccFollowNode1" presStyleIdx="2" presStyleCnt="6" custLinFactY="-167528" custLinFactNeighborY="-200000">
        <dgm:presLayoutVars>
          <dgm:chMax val="0"/>
          <dgm:bulletEnabled val="1"/>
        </dgm:presLayoutVars>
      </dgm:prSet>
      <dgm:spPr/>
      <dgm:t>
        <a:bodyPr/>
        <a:lstStyle/>
        <a:p>
          <a:endParaRPr lang="en-US"/>
        </a:p>
      </dgm:t>
    </dgm:pt>
    <dgm:pt modelId="{9F2D4EBE-4669-4B42-9DEA-0000CBA196A0}" type="pres">
      <dgm:prSet presAssocID="{8131AC15-4C05-C941-B3FB-CAC7B4FD4351}" presName="sibTrans" presStyleLbl="sibTrans2D1" presStyleIdx="3" presStyleCnt="6"/>
      <dgm:spPr/>
      <dgm:t>
        <a:bodyPr/>
        <a:lstStyle/>
        <a:p>
          <a:endParaRPr lang="en-US"/>
        </a:p>
      </dgm:t>
    </dgm:pt>
    <dgm:pt modelId="{1CAF2303-87D4-6846-8FD5-6CB24C5C744A}" type="pres">
      <dgm:prSet presAssocID="{B578FCBD-F835-AD43-A6CC-ADE54D032915}" presName="child" presStyleLbl="alignAccFollowNode1" presStyleIdx="3" presStyleCnt="6" custLinFactX="14968" custLinFactY="-270300" custLinFactNeighborX="100000" custLinFactNeighborY="-300000">
        <dgm:presLayoutVars>
          <dgm:chMax val="0"/>
          <dgm:bulletEnabled val="1"/>
        </dgm:presLayoutVars>
      </dgm:prSet>
      <dgm:spPr/>
      <dgm:t>
        <a:bodyPr/>
        <a:lstStyle/>
        <a:p>
          <a:endParaRPr lang="en-US"/>
        </a:p>
      </dgm:t>
    </dgm:pt>
    <dgm:pt modelId="{02225A57-54AC-F14C-961E-B20E37BEA592}" type="pres">
      <dgm:prSet presAssocID="{2A93BD7D-B56E-E44A-8668-F7C5855C1934}" presName="hSp" presStyleCnt="0"/>
      <dgm:spPr/>
    </dgm:pt>
    <dgm:pt modelId="{FC3C331F-24D7-C146-BB5A-7914A4DF9E04}" type="pres">
      <dgm:prSet presAssocID="{AC1E1E1D-EE44-9647-BAEE-02C5355F8E00}" presName="vertFlow" presStyleCnt="0"/>
      <dgm:spPr/>
    </dgm:pt>
    <dgm:pt modelId="{EB4CFF5C-742A-824A-AE7B-DB7E893DB426}" type="pres">
      <dgm:prSet presAssocID="{AC1E1E1D-EE44-9647-BAEE-02C5355F8E00}" presName="header" presStyleLbl="node1" presStyleIdx="2" presStyleCnt="5" custLinFactY="-100000" custLinFactNeighborY="-143393"/>
      <dgm:spPr/>
      <dgm:t>
        <a:bodyPr/>
        <a:lstStyle/>
        <a:p>
          <a:endParaRPr lang="en-US"/>
        </a:p>
      </dgm:t>
    </dgm:pt>
    <dgm:pt modelId="{255679BE-08A5-BB4A-A6F4-5E16B250C6DD}" type="pres">
      <dgm:prSet presAssocID="{AC1E1E1D-EE44-9647-BAEE-02C5355F8E00}" presName="hSp" presStyleCnt="0"/>
      <dgm:spPr/>
    </dgm:pt>
    <dgm:pt modelId="{391F3C65-24CB-9F4A-876D-6C349755FEA5}" type="pres">
      <dgm:prSet presAssocID="{02E822E1-226C-6946-9A1E-7B7CD2DEA97D}" presName="vertFlow" presStyleCnt="0"/>
      <dgm:spPr/>
    </dgm:pt>
    <dgm:pt modelId="{FB577946-09F5-0E45-A783-72FDB63049AA}" type="pres">
      <dgm:prSet presAssocID="{02E822E1-226C-6946-9A1E-7B7CD2DEA97D}" presName="header" presStyleLbl="node1" presStyleIdx="3" presStyleCnt="5" custLinFactY="-100000" custLinFactNeighborX="1456" custLinFactNeighborY="-145333"/>
      <dgm:spPr/>
      <dgm:t>
        <a:bodyPr/>
        <a:lstStyle/>
        <a:p>
          <a:endParaRPr lang="en-US"/>
        </a:p>
      </dgm:t>
    </dgm:pt>
    <dgm:pt modelId="{BB1BBEC8-6EFE-6B4A-800A-3213086F897B}" type="pres">
      <dgm:prSet presAssocID="{02E822E1-226C-6946-9A1E-7B7CD2DEA97D}" presName="hSp" presStyleCnt="0"/>
      <dgm:spPr/>
    </dgm:pt>
    <dgm:pt modelId="{EC9083B9-84E9-E845-A1D6-9B6E9EBB1461}" type="pres">
      <dgm:prSet presAssocID="{BEBA675C-E802-554B-ADAD-EE002C52AF66}" presName="vertFlow" presStyleCnt="0"/>
      <dgm:spPr/>
    </dgm:pt>
    <dgm:pt modelId="{7F99D71A-4960-844A-8A1B-921AC363032B}" type="pres">
      <dgm:prSet presAssocID="{BEBA675C-E802-554B-ADAD-EE002C52AF66}" presName="header" presStyleLbl="node1" presStyleIdx="4" presStyleCnt="5" custLinFactY="-175291" custLinFactNeighborX="203" custLinFactNeighborY="-200000"/>
      <dgm:spPr/>
      <dgm:t>
        <a:bodyPr/>
        <a:lstStyle/>
        <a:p>
          <a:endParaRPr lang="en-US"/>
        </a:p>
      </dgm:t>
    </dgm:pt>
    <dgm:pt modelId="{6077F544-5CBA-9243-AB6D-C2E969C89014}" type="pres">
      <dgm:prSet presAssocID="{50BB5016-D7C9-AB41-A3AE-433A41A4E122}" presName="parTrans" presStyleLbl="sibTrans2D1" presStyleIdx="4" presStyleCnt="6"/>
      <dgm:spPr/>
      <dgm:t>
        <a:bodyPr/>
        <a:lstStyle/>
        <a:p>
          <a:endParaRPr lang="en-US"/>
        </a:p>
      </dgm:t>
    </dgm:pt>
    <dgm:pt modelId="{2B8FB767-7F57-7A47-B443-901E5B8995F0}" type="pres">
      <dgm:prSet presAssocID="{DC1A21C3-834B-194B-B771-1A03E50460F1}" presName="child" presStyleLbl="alignAccFollowNode1" presStyleIdx="4" presStyleCnt="6" custLinFactY="-167546" custLinFactNeighborY="-200000">
        <dgm:presLayoutVars>
          <dgm:chMax val="0"/>
          <dgm:bulletEnabled val="1"/>
        </dgm:presLayoutVars>
      </dgm:prSet>
      <dgm:spPr/>
      <dgm:t>
        <a:bodyPr/>
        <a:lstStyle/>
        <a:p>
          <a:endParaRPr lang="en-US"/>
        </a:p>
      </dgm:t>
    </dgm:pt>
    <dgm:pt modelId="{066ED578-8213-8640-83C2-8ED96CD9FB6E}" type="pres">
      <dgm:prSet presAssocID="{56DC19D5-8313-9E43-B369-034C9AC892F1}" presName="sibTrans" presStyleLbl="sibTrans2D1" presStyleIdx="5" presStyleCnt="6"/>
      <dgm:spPr/>
      <dgm:t>
        <a:bodyPr/>
        <a:lstStyle/>
        <a:p>
          <a:endParaRPr lang="en-US"/>
        </a:p>
      </dgm:t>
    </dgm:pt>
    <dgm:pt modelId="{C683D6CB-0A06-0F42-B914-07DECCF6FE95}" type="pres">
      <dgm:prSet presAssocID="{AE6E1BCA-BC4B-DF44-B3A8-B0BE0F4B812E}" presName="child" presStyleLbl="alignAccFollowNode1" presStyleIdx="5" presStyleCnt="6" custLinFactX="-10602" custLinFactY="-266424" custLinFactNeighborX="-100000" custLinFactNeighborY="-300000">
        <dgm:presLayoutVars>
          <dgm:chMax val="0"/>
          <dgm:bulletEnabled val="1"/>
        </dgm:presLayoutVars>
      </dgm:prSet>
      <dgm:spPr/>
      <dgm:t>
        <a:bodyPr/>
        <a:lstStyle/>
        <a:p>
          <a:endParaRPr lang="en-US"/>
        </a:p>
      </dgm:t>
    </dgm:pt>
  </dgm:ptLst>
  <dgm:cxnLst>
    <dgm:cxn modelId="{093AEC91-FA0D-4AC8-9221-435490C03F0B}" type="presOf" srcId="{DC1A21C3-834B-194B-B771-1A03E50460F1}" destId="{2B8FB767-7F57-7A47-B443-901E5B8995F0}" srcOrd="0" destOrd="0" presId="urn:microsoft.com/office/officeart/2005/8/layout/lProcess1"/>
    <dgm:cxn modelId="{3BB831AF-3E22-4B81-9B17-7BD7A867244A}" type="presOf" srcId="{6D1181C9-8B19-224A-B9AD-1CA6241ACA83}" destId="{F8035D1F-72EA-2346-B469-9780EE1F3676}" srcOrd="0" destOrd="0" presId="urn:microsoft.com/office/officeart/2005/8/layout/lProcess1"/>
    <dgm:cxn modelId="{10AA85AC-FDA2-4AF3-A144-B81ADA7198AB}" type="presOf" srcId="{02E822E1-226C-6946-9A1E-7B7CD2DEA97D}" destId="{FB577946-09F5-0E45-A783-72FDB63049AA}" srcOrd="0" destOrd="0" presId="urn:microsoft.com/office/officeart/2005/8/layout/lProcess1"/>
    <dgm:cxn modelId="{049AC26E-7DF9-1943-8C04-99061441EBA0}" srcId="{1A9D3A8A-324F-CB45-BD63-E40046437FEF}" destId="{02E822E1-226C-6946-9A1E-7B7CD2DEA97D}" srcOrd="3" destOrd="0" parTransId="{EE3545D0-9CC3-CC43-A6DF-5459A3C8A27F}" sibTransId="{02EAEB15-302E-7E43-BC45-02B8C5C533F1}"/>
    <dgm:cxn modelId="{4EBDCB9D-5D62-4C8F-8EAB-9E72252E55BD}" type="presOf" srcId="{1B137E84-576C-CF4B-80E4-0F0AFDD5DE34}" destId="{E34D4C39-689B-1B49-A9C6-B0F2ECBE91E7}" srcOrd="0" destOrd="0" presId="urn:microsoft.com/office/officeart/2005/8/layout/lProcess1"/>
    <dgm:cxn modelId="{1AB49A0B-D577-4EFA-86C3-647B59AC4193}" type="presOf" srcId="{AC1E1E1D-EE44-9647-BAEE-02C5355F8E00}" destId="{EB4CFF5C-742A-824A-AE7B-DB7E893DB426}" srcOrd="0" destOrd="0" presId="urn:microsoft.com/office/officeart/2005/8/layout/lProcess1"/>
    <dgm:cxn modelId="{74EF4AE7-27D0-9C4E-9877-3D64E4214505}" srcId="{1A9D3A8A-324F-CB45-BD63-E40046437FEF}" destId="{2A93BD7D-B56E-E44A-8668-F7C5855C1934}" srcOrd="1" destOrd="0" parTransId="{1CCF0124-3A67-B344-B7A7-6898929C16F4}" sibTransId="{44F73638-63D2-9B44-AC66-5947AC6340DC}"/>
    <dgm:cxn modelId="{8040C5D8-266C-435F-AE7E-4EE6A78976A5}" type="presOf" srcId="{1A6430CE-023A-D242-A142-C37116D1E141}" destId="{75C63E8C-00F4-0845-9296-1AA28B6AE08F}" srcOrd="0" destOrd="0" presId="urn:microsoft.com/office/officeart/2005/8/layout/lProcess1"/>
    <dgm:cxn modelId="{F945CA4F-89FE-5242-97EE-9D1E5C97D6FA}" srcId="{1A9D3A8A-324F-CB45-BD63-E40046437FEF}" destId="{BEBA675C-E802-554B-ADAD-EE002C52AF66}" srcOrd="4" destOrd="0" parTransId="{C4207789-3D53-FA44-94AF-0326233B38F8}" sibTransId="{B781CBAA-69A1-D744-AEFC-84B8DB5F15C2}"/>
    <dgm:cxn modelId="{D0EEF1A1-5AD6-4E78-A915-7C68C686D912}" type="presOf" srcId="{56DC19D5-8313-9E43-B369-034C9AC892F1}" destId="{066ED578-8213-8640-83C2-8ED96CD9FB6E}" srcOrd="0" destOrd="0" presId="urn:microsoft.com/office/officeart/2005/8/layout/lProcess1"/>
    <dgm:cxn modelId="{21E933E4-839D-4E0C-A2E9-7FAFB4EB5ABB}" type="presOf" srcId="{7BF7C7DE-223D-2347-A022-BBAD3CF3EC6F}" destId="{43301CD4-4687-A849-AA9E-7478B5AFE57D}" srcOrd="0" destOrd="0" presId="urn:microsoft.com/office/officeart/2005/8/layout/lProcess1"/>
    <dgm:cxn modelId="{46AF0C8D-198D-45A7-A872-2F5C0744176A}" type="presOf" srcId="{BEBA675C-E802-554B-ADAD-EE002C52AF66}" destId="{7F99D71A-4960-844A-8A1B-921AC363032B}" srcOrd="0" destOrd="0" presId="urn:microsoft.com/office/officeart/2005/8/layout/lProcess1"/>
    <dgm:cxn modelId="{B41479B3-521C-F344-846D-7ABF69D07A1C}" srcId="{BEBA675C-E802-554B-ADAD-EE002C52AF66}" destId="{AE6E1BCA-BC4B-DF44-B3A8-B0BE0F4B812E}" srcOrd="1" destOrd="0" parTransId="{85F6D3DA-1203-3241-9FB4-A8901C35E817}" sibTransId="{57AFB379-5453-F642-A3CF-37464B82438F}"/>
    <dgm:cxn modelId="{F74DA189-0BDC-46EF-90B1-A2E22CDB0608}" type="presOf" srcId="{C75059E7-B32C-C14D-BE0C-25BA701B6BC9}" destId="{E3926629-DA5F-B542-A844-BA674CF4A2F9}" srcOrd="0" destOrd="0" presId="urn:microsoft.com/office/officeart/2005/8/layout/lProcess1"/>
    <dgm:cxn modelId="{45FC2F08-4102-46E5-BA0A-641737512F88}" type="presOf" srcId="{AE6E1BCA-BC4B-DF44-B3A8-B0BE0F4B812E}" destId="{C683D6CB-0A06-0F42-B914-07DECCF6FE95}" srcOrd="0" destOrd="0" presId="urn:microsoft.com/office/officeart/2005/8/layout/lProcess1"/>
    <dgm:cxn modelId="{DAE2D82F-A430-4EA9-84D3-930B5785FD19}" type="presOf" srcId="{D203E645-F020-C341-A74D-249455FE391F}" destId="{618F0847-B57E-A448-9FA8-971B0FC62A19}" srcOrd="0" destOrd="0" presId="urn:microsoft.com/office/officeart/2005/8/layout/lProcess1"/>
    <dgm:cxn modelId="{412D3D86-B6B0-E74C-8A9F-C70A0AE04ED4}" srcId="{1A9D3A8A-324F-CB45-BD63-E40046437FEF}" destId="{AC1E1E1D-EE44-9647-BAEE-02C5355F8E00}" srcOrd="2" destOrd="0" parTransId="{C3B7293E-1AD2-EF4A-8F45-AB7EB0B91BA7}" sibTransId="{C7ACF91F-C386-A843-9477-62869BAED36D}"/>
    <dgm:cxn modelId="{949E7BE8-C892-4A22-9416-AF0DD6B3BE90}" type="presOf" srcId="{8131AC15-4C05-C941-B3FB-CAC7B4FD4351}" destId="{9F2D4EBE-4669-4B42-9DEA-0000CBA196A0}" srcOrd="0" destOrd="0" presId="urn:microsoft.com/office/officeart/2005/8/layout/lProcess1"/>
    <dgm:cxn modelId="{889A9FED-7AE8-EE49-8D12-CB9ADCCF170C}" srcId="{BEBA675C-E802-554B-ADAD-EE002C52AF66}" destId="{DC1A21C3-834B-194B-B771-1A03E50460F1}" srcOrd="0" destOrd="0" parTransId="{50BB5016-D7C9-AB41-A3AE-433A41A4E122}" sibTransId="{56DC19D5-8313-9E43-B369-034C9AC892F1}"/>
    <dgm:cxn modelId="{A2921A74-F969-470F-9B81-FC0A31DB0FAB}" type="presOf" srcId="{8D4816D2-29CD-E343-925B-D316C05E7DBD}" destId="{89AE5868-FC19-1742-A137-1B0433127F5E}" srcOrd="0" destOrd="0" presId="urn:microsoft.com/office/officeart/2005/8/layout/lProcess1"/>
    <dgm:cxn modelId="{349B4052-EAF7-D643-8865-57E3B73F7DDF}" srcId="{2A93BD7D-B56E-E44A-8668-F7C5855C1934}" destId="{7BF7C7DE-223D-2347-A022-BBAD3CF3EC6F}" srcOrd="0" destOrd="0" parTransId="{C75059E7-B32C-C14D-BE0C-25BA701B6BC9}" sibTransId="{8131AC15-4C05-C941-B3FB-CAC7B4FD4351}"/>
    <dgm:cxn modelId="{443170C2-2789-4C27-9B7D-B9F178754C1E}" type="presOf" srcId="{1A9D3A8A-324F-CB45-BD63-E40046437FEF}" destId="{C298CAA0-97B3-8644-B732-480A79018E6D}" srcOrd="0" destOrd="0" presId="urn:microsoft.com/office/officeart/2005/8/layout/lProcess1"/>
    <dgm:cxn modelId="{5CF1DFA6-6485-45E1-868D-6803D163DFFF}" type="presOf" srcId="{B578FCBD-F835-AD43-A6CC-ADE54D032915}" destId="{1CAF2303-87D4-6846-8FD5-6CB24C5C744A}" srcOrd="0" destOrd="0" presId="urn:microsoft.com/office/officeart/2005/8/layout/lProcess1"/>
    <dgm:cxn modelId="{AD245A63-DD43-BE47-9C1A-6F3B20FFB0E2}" srcId="{6D1181C9-8B19-224A-B9AD-1CA6241ACA83}" destId="{8D4816D2-29CD-E343-925B-D316C05E7DBD}" srcOrd="0" destOrd="0" parTransId="{D203E645-F020-C341-A74D-249455FE391F}" sibTransId="{1B137E84-576C-CF4B-80E4-0F0AFDD5DE34}"/>
    <dgm:cxn modelId="{7574A9A4-9AB0-A743-8640-32792F3201BE}" srcId="{2A93BD7D-B56E-E44A-8668-F7C5855C1934}" destId="{B578FCBD-F835-AD43-A6CC-ADE54D032915}" srcOrd="1" destOrd="0" parTransId="{11D390A2-FF9E-F041-9851-D87CDF2D76F9}" sibTransId="{34E7088B-DE83-4C4C-8DE4-E9A5074356FE}"/>
    <dgm:cxn modelId="{06AF6AED-B392-48EB-B1A5-A5CD2CDE9573}" type="presOf" srcId="{2A93BD7D-B56E-E44A-8668-F7C5855C1934}" destId="{0A75DF2A-CCEF-F145-973C-F78EC8726F9B}" srcOrd="0" destOrd="0" presId="urn:microsoft.com/office/officeart/2005/8/layout/lProcess1"/>
    <dgm:cxn modelId="{72D3F4F2-145B-4020-A5D9-8DB31C141EE5}" type="presOf" srcId="{50BB5016-D7C9-AB41-A3AE-433A41A4E122}" destId="{6077F544-5CBA-9243-AB6D-C2E969C89014}" srcOrd="0" destOrd="0" presId="urn:microsoft.com/office/officeart/2005/8/layout/lProcess1"/>
    <dgm:cxn modelId="{348D892C-1137-2442-9C06-94DF4B15C471}" srcId="{6D1181C9-8B19-224A-B9AD-1CA6241ACA83}" destId="{1A6430CE-023A-D242-A142-C37116D1E141}" srcOrd="1" destOrd="0" parTransId="{812D896E-4440-884B-8827-98A910636C21}" sibTransId="{EB55301B-1E41-D94A-8805-5B5919A1F8DB}"/>
    <dgm:cxn modelId="{B12976ED-CF8F-3240-A0E9-C0704784347D}" srcId="{1A9D3A8A-324F-CB45-BD63-E40046437FEF}" destId="{6D1181C9-8B19-224A-B9AD-1CA6241ACA83}" srcOrd="0" destOrd="0" parTransId="{671B125C-CD11-7C46-BAE7-92909716E6EC}" sibTransId="{31E97D06-E71B-6448-91F2-6FA5C1E0A7F9}"/>
    <dgm:cxn modelId="{8DD90A91-D5A9-4528-9CBC-D8F1C1D472DA}" type="presParOf" srcId="{C298CAA0-97B3-8644-B732-480A79018E6D}" destId="{543B2BBB-DEA1-1F4D-AAE7-6FB3E1F6080A}" srcOrd="0" destOrd="0" presId="urn:microsoft.com/office/officeart/2005/8/layout/lProcess1"/>
    <dgm:cxn modelId="{41EF5A27-C48B-4A94-A12C-15BA08231138}" type="presParOf" srcId="{543B2BBB-DEA1-1F4D-AAE7-6FB3E1F6080A}" destId="{F8035D1F-72EA-2346-B469-9780EE1F3676}" srcOrd="0" destOrd="0" presId="urn:microsoft.com/office/officeart/2005/8/layout/lProcess1"/>
    <dgm:cxn modelId="{33A67835-CA1F-4A5E-9BF8-57E69AD5A23D}" type="presParOf" srcId="{543B2BBB-DEA1-1F4D-AAE7-6FB3E1F6080A}" destId="{618F0847-B57E-A448-9FA8-971B0FC62A19}" srcOrd="1" destOrd="0" presId="urn:microsoft.com/office/officeart/2005/8/layout/lProcess1"/>
    <dgm:cxn modelId="{82A9F95C-7E3F-4E07-B283-E42142B64421}" type="presParOf" srcId="{543B2BBB-DEA1-1F4D-AAE7-6FB3E1F6080A}" destId="{89AE5868-FC19-1742-A137-1B0433127F5E}" srcOrd="2" destOrd="0" presId="urn:microsoft.com/office/officeart/2005/8/layout/lProcess1"/>
    <dgm:cxn modelId="{780D9510-3C53-4E45-920D-6DD5CEBA03E4}" type="presParOf" srcId="{543B2BBB-DEA1-1F4D-AAE7-6FB3E1F6080A}" destId="{E34D4C39-689B-1B49-A9C6-B0F2ECBE91E7}" srcOrd="3" destOrd="0" presId="urn:microsoft.com/office/officeart/2005/8/layout/lProcess1"/>
    <dgm:cxn modelId="{017D2D1C-A295-4C38-8A7A-6B9580427472}" type="presParOf" srcId="{543B2BBB-DEA1-1F4D-AAE7-6FB3E1F6080A}" destId="{75C63E8C-00F4-0845-9296-1AA28B6AE08F}" srcOrd="4" destOrd="0" presId="urn:microsoft.com/office/officeart/2005/8/layout/lProcess1"/>
    <dgm:cxn modelId="{F89E20CA-A990-461F-9FB1-947066036786}" type="presParOf" srcId="{C298CAA0-97B3-8644-B732-480A79018E6D}" destId="{47334AA1-1D48-B842-9E66-5630482FD9F1}" srcOrd="1" destOrd="0" presId="urn:microsoft.com/office/officeart/2005/8/layout/lProcess1"/>
    <dgm:cxn modelId="{88662126-D69A-478B-9B2D-569FDDCA8F64}" type="presParOf" srcId="{C298CAA0-97B3-8644-B732-480A79018E6D}" destId="{5D19B95A-A87E-244E-82DE-72C754BC1DAB}" srcOrd="2" destOrd="0" presId="urn:microsoft.com/office/officeart/2005/8/layout/lProcess1"/>
    <dgm:cxn modelId="{BFDA83D1-DE49-4041-B967-349ED7430DAE}" type="presParOf" srcId="{5D19B95A-A87E-244E-82DE-72C754BC1DAB}" destId="{0A75DF2A-CCEF-F145-973C-F78EC8726F9B}" srcOrd="0" destOrd="0" presId="urn:microsoft.com/office/officeart/2005/8/layout/lProcess1"/>
    <dgm:cxn modelId="{FC5D4F06-17F1-4A84-B445-0B7C43F7B6E7}" type="presParOf" srcId="{5D19B95A-A87E-244E-82DE-72C754BC1DAB}" destId="{E3926629-DA5F-B542-A844-BA674CF4A2F9}" srcOrd="1" destOrd="0" presId="urn:microsoft.com/office/officeart/2005/8/layout/lProcess1"/>
    <dgm:cxn modelId="{4BE643FC-5F11-4A5F-A733-2BB04BEEB968}" type="presParOf" srcId="{5D19B95A-A87E-244E-82DE-72C754BC1DAB}" destId="{43301CD4-4687-A849-AA9E-7478B5AFE57D}" srcOrd="2" destOrd="0" presId="urn:microsoft.com/office/officeart/2005/8/layout/lProcess1"/>
    <dgm:cxn modelId="{F2CB922D-239D-4AF8-BEFE-5CC3AA6D43E4}" type="presParOf" srcId="{5D19B95A-A87E-244E-82DE-72C754BC1DAB}" destId="{9F2D4EBE-4669-4B42-9DEA-0000CBA196A0}" srcOrd="3" destOrd="0" presId="urn:microsoft.com/office/officeart/2005/8/layout/lProcess1"/>
    <dgm:cxn modelId="{C53E040B-205E-4111-8A9F-85BC7B312A88}" type="presParOf" srcId="{5D19B95A-A87E-244E-82DE-72C754BC1DAB}" destId="{1CAF2303-87D4-6846-8FD5-6CB24C5C744A}" srcOrd="4" destOrd="0" presId="urn:microsoft.com/office/officeart/2005/8/layout/lProcess1"/>
    <dgm:cxn modelId="{490B35AE-F7F4-413A-B20B-D384D2302E9B}" type="presParOf" srcId="{C298CAA0-97B3-8644-B732-480A79018E6D}" destId="{02225A57-54AC-F14C-961E-B20E37BEA592}" srcOrd="3" destOrd="0" presId="urn:microsoft.com/office/officeart/2005/8/layout/lProcess1"/>
    <dgm:cxn modelId="{18340373-4AD2-4313-AB51-6A2EE18C411F}" type="presParOf" srcId="{C298CAA0-97B3-8644-B732-480A79018E6D}" destId="{FC3C331F-24D7-C146-BB5A-7914A4DF9E04}" srcOrd="4" destOrd="0" presId="urn:microsoft.com/office/officeart/2005/8/layout/lProcess1"/>
    <dgm:cxn modelId="{19050AD3-B8EC-4BB9-A4C1-6244D39C22B6}" type="presParOf" srcId="{FC3C331F-24D7-C146-BB5A-7914A4DF9E04}" destId="{EB4CFF5C-742A-824A-AE7B-DB7E893DB426}" srcOrd="0" destOrd="0" presId="urn:microsoft.com/office/officeart/2005/8/layout/lProcess1"/>
    <dgm:cxn modelId="{439CB902-05D4-44AA-B035-9C48A01B9A7D}" type="presParOf" srcId="{C298CAA0-97B3-8644-B732-480A79018E6D}" destId="{255679BE-08A5-BB4A-A6F4-5E16B250C6DD}" srcOrd="5" destOrd="0" presId="urn:microsoft.com/office/officeart/2005/8/layout/lProcess1"/>
    <dgm:cxn modelId="{1EC21130-A25C-41E8-8639-57ABF85B05BA}" type="presParOf" srcId="{C298CAA0-97B3-8644-B732-480A79018E6D}" destId="{391F3C65-24CB-9F4A-876D-6C349755FEA5}" srcOrd="6" destOrd="0" presId="urn:microsoft.com/office/officeart/2005/8/layout/lProcess1"/>
    <dgm:cxn modelId="{27A4111D-AE10-487A-907A-842BC7796986}" type="presParOf" srcId="{391F3C65-24CB-9F4A-876D-6C349755FEA5}" destId="{FB577946-09F5-0E45-A783-72FDB63049AA}" srcOrd="0" destOrd="0" presId="urn:microsoft.com/office/officeart/2005/8/layout/lProcess1"/>
    <dgm:cxn modelId="{0688D425-2AE8-4BA1-95EB-D991C024A2ED}" type="presParOf" srcId="{C298CAA0-97B3-8644-B732-480A79018E6D}" destId="{BB1BBEC8-6EFE-6B4A-800A-3213086F897B}" srcOrd="7" destOrd="0" presId="urn:microsoft.com/office/officeart/2005/8/layout/lProcess1"/>
    <dgm:cxn modelId="{9CC53B2D-6A3C-422F-81E5-C76DACC4E40D}" type="presParOf" srcId="{C298CAA0-97B3-8644-B732-480A79018E6D}" destId="{EC9083B9-84E9-E845-A1D6-9B6E9EBB1461}" srcOrd="8" destOrd="0" presId="urn:microsoft.com/office/officeart/2005/8/layout/lProcess1"/>
    <dgm:cxn modelId="{7F1502A7-358B-4E4E-9E36-08BD40116C16}" type="presParOf" srcId="{EC9083B9-84E9-E845-A1D6-9B6E9EBB1461}" destId="{7F99D71A-4960-844A-8A1B-921AC363032B}" srcOrd="0" destOrd="0" presId="urn:microsoft.com/office/officeart/2005/8/layout/lProcess1"/>
    <dgm:cxn modelId="{7F41D1FE-6D35-4B08-AB13-8BF6BC6577C6}" type="presParOf" srcId="{EC9083B9-84E9-E845-A1D6-9B6E9EBB1461}" destId="{6077F544-5CBA-9243-AB6D-C2E969C89014}" srcOrd="1" destOrd="0" presId="urn:microsoft.com/office/officeart/2005/8/layout/lProcess1"/>
    <dgm:cxn modelId="{1180DCED-8758-43D1-80D0-7B9D7D477F3F}" type="presParOf" srcId="{EC9083B9-84E9-E845-A1D6-9B6E9EBB1461}" destId="{2B8FB767-7F57-7A47-B443-901E5B8995F0}" srcOrd="2" destOrd="0" presId="urn:microsoft.com/office/officeart/2005/8/layout/lProcess1"/>
    <dgm:cxn modelId="{8B5C6655-CF04-4995-8C2E-D11C6E46568F}" type="presParOf" srcId="{EC9083B9-84E9-E845-A1D6-9B6E9EBB1461}" destId="{066ED578-8213-8640-83C2-8ED96CD9FB6E}" srcOrd="3" destOrd="0" presId="urn:microsoft.com/office/officeart/2005/8/layout/lProcess1"/>
    <dgm:cxn modelId="{F0345F80-2A46-4F49-A0E9-E59CDE0360A9}" type="presParOf" srcId="{EC9083B9-84E9-E845-A1D6-9B6E9EBB1461}" destId="{C683D6CB-0A06-0F42-B914-07DECCF6FE95}" srcOrd="4" destOrd="0" presId="urn:microsoft.com/office/officeart/2005/8/layout/l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035D1F-72EA-2346-B469-9780EE1F3676}">
      <dsp:nvSpPr>
        <dsp:cNvPr id="0" name=""/>
        <dsp:cNvSpPr/>
      </dsp:nvSpPr>
      <dsp:spPr>
        <a:xfrm>
          <a:off x="928" y="632823"/>
          <a:ext cx="1564354" cy="391088"/>
        </a:xfrm>
        <a:prstGeom prst="roundRect">
          <a:avLst>
            <a:gd name="adj" fmla="val 10000"/>
          </a:avLst>
        </a:prstGeom>
        <a:solidFill>
          <a:schemeClr val="accent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rgbClr val="000000"/>
              </a:solidFill>
            </a:rPr>
            <a:t>Strategic Clinical Networks</a:t>
          </a:r>
        </a:p>
      </dsp:txBody>
      <dsp:txXfrm>
        <a:off x="928" y="632823"/>
        <a:ext cx="1564354" cy="391088"/>
      </dsp:txXfrm>
    </dsp:sp>
    <dsp:sp modelId="{618F0847-B57E-A448-9FA8-971B0FC62A19}">
      <dsp:nvSpPr>
        <dsp:cNvPr id="0" name=""/>
        <dsp:cNvSpPr/>
      </dsp:nvSpPr>
      <dsp:spPr>
        <a:xfrm rot="5400000">
          <a:off x="777614" y="266943"/>
          <a:ext cx="8432" cy="45351"/>
        </a:xfrm>
        <a:prstGeom prst="rightArrow">
          <a:avLst>
            <a:gd name="adj1" fmla="val 66700"/>
            <a:gd name="adj2" fmla="val 50000"/>
          </a:avLst>
        </a:prstGeom>
        <a:gradFill rotWithShape="0">
          <a:gsLst>
            <a:gs pos="0">
              <a:schemeClr val="accent2">
                <a:shade val="90000"/>
                <a:hueOff val="0"/>
                <a:satOff val="0"/>
                <a:lumOff val="0"/>
                <a:alphaOff val="0"/>
                <a:shade val="51000"/>
                <a:satMod val="130000"/>
              </a:schemeClr>
            </a:gs>
            <a:gs pos="80000">
              <a:schemeClr val="accent2">
                <a:shade val="90000"/>
                <a:hueOff val="0"/>
                <a:satOff val="0"/>
                <a:lumOff val="0"/>
                <a:alphaOff val="0"/>
                <a:shade val="93000"/>
                <a:satMod val="130000"/>
              </a:schemeClr>
            </a:gs>
            <a:gs pos="100000">
              <a:schemeClr val="accent2">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9AE5868-FC19-1742-A137-1B0433127F5E}">
      <dsp:nvSpPr>
        <dsp:cNvPr id="0" name=""/>
        <dsp:cNvSpPr/>
      </dsp:nvSpPr>
      <dsp:spPr>
        <a:xfrm>
          <a:off x="928" y="1118704"/>
          <a:ext cx="1564354" cy="391088"/>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i="1" kern="1200" dirty="0" smtClean="0"/>
            <a:t>Governance</a:t>
          </a:r>
          <a:r>
            <a:rPr lang="en-US" sz="1000" kern="1200" dirty="0" smtClean="0"/>
            <a:t>: SCN Core Committee</a:t>
          </a:r>
          <a:endParaRPr lang="en-US" sz="1000" kern="1200" dirty="0"/>
        </a:p>
      </dsp:txBody>
      <dsp:txXfrm>
        <a:off x="928" y="1118704"/>
        <a:ext cx="1564354" cy="391088"/>
      </dsp:txXfrm>
    </dsp:sp>
    <dsp:sp modelId="{E34D4C39-689B-1B49-A9C6-B0F2ECBE91E7}">
      <dsp:nvSpPr>
        <dsp:cNvPr id="0" name=""/>
        <dsp:cNvSpPr/>
      </dsp:nvSpPr>
      <dsp:spPr>
        <a:xfrm rot="16200000" flipH="1">
          <a:off x="761693" y="1594159"/>
          <a:ext cx="42824" cy="45351"/>
        </a:xfrm>
        <a:prstGeom prst="rightArrow">
          <a:avLst>
            <a:gd name="adj1" fmla="val 66700"/>
            <a:gd name="adj2" fmla="val 50000"/>
          </a:avLst>
        </a:prstGeom>
        <a:gradFill rotWithShape="0">
          <a:gsLst>
            <a:gs pos="0">
              <a:schemeClr val="accent2">
                <a:shade val="90000"/>
                <a:hueOff val="0"/>
                <a:satOff val="-6000"/>
                <a:lumOff val="8171"/>
                <a:alphaOff val="0"/>
                <a:shade val="51000"/>
                <a:satMod val="130000"/>
              </a:schemeClr>
            </a:gs>
            <a:gs pos="80000">
              <a:schemeClr val="accent2">
                <a:shade val="90000"/>
                <a:hueOff val="0"/>
                <a:satOff val="-6000"/>
                <a:lumOff val="8171"/>
                <a:alphaOff val="0"/>
                <a:shade val="93000"/>
                <a:satMod val="130000"/>
              </a:schemeClr>
            </a:gs>
            <a:gs pos="100000">
              <a:schemeClr val="accent2">
                <a:shade val="90000"/>
                <a:hueOff val="0"/>
                <a:satOff val="-6000"/>
                <a:lumOff val="817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5C63E8C-00F4-0845-9296-1AA28B6AE08F}">
      <dsp:nvSpPr>
        <dsp:cNvPr id="0" name=""/>
        <dsp:cNvSpPr/>
      </dsp:nvSpPr>
      <dsp:spPr>
        <a:xfrm>
          <a:off x="928" y="1754235"/>
          <a:ext cx="1564354" cy="2148782"/>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Content Process: Standardized</a:t>
          </a:r>
        </a:p>
        <a:p>
          <a:pPr lvl="0" algn="ctr" defTabSz="444500">
            <a:lnSpc>
              <a:spcPct val="90000"/>
            </a:lnSpc>
            <a:spcBef>
              <a:spcPct val="0"/>
            </a:spcBef>
            <a:spcAft>
              <a:spcPct val="35000"/>
            </a:spcAft>
          </a:pPr>
          <a:r>
            <a:rPr lang="en-US" sz="1000" kern="1200" dirty="0" smtClean="0"/>
            <a:t>EBM methodology</a:t>
          </a:r>
        </a:p>
        <a:p>
          <a:pPr lvl="0" algn="ctr" defTabSz="444500">
            <a:lnSpc>
              <a:spcPct val="90000"/>
            </a:lnSpc>
            <a:spcBef>
              <a:spcPct val="0"/>
            </a:spcBef>
            <a:spcAft>
              <a:spcPct val="35000"/>
            </a:spcAft>
          </a:pPr>
          <a:r>
            <a:rPr lang="en-US" sz="1000" kern="1200" dirty="0" smtClean="0"/>
            <a:t>Includes: Why, Goals, Clinical documentation, Orders, Disposition, Analytics</a:t>
          </a:r>
        </a:p>
        <a:p>
          <a:pPr lvl="0" algn="ctr" defTabSz="444500">
            <a:lnSpc>
              <a:spcPct val="90000"/>
            </a:lnSpc>
            <a:spcBef>
              <a:spcPct val="0"/>
            </a:spcBef>
            <a:spcAft>
              <a:spcPct val="35000"/>
            </a:spcAft>
          </a:pPr>
          <a:r>
            <a:rPr lang="en-US" sz="1000" kern="1200" dirty="0" err="1" smtClean="0"/>
            <a:t>Multistakeholder</a:t>
          </a:r>
          <a:endParaRPr lang="en-US" sz="1000" kern="1200" dirty="0" smtClean="0"/>
        </a:p>
        <a:p>
          <a:pPr lvl="0" algn="ctr" defTabSz="444500">
            <a:lnSpc>
              <a:spcPct val="90000"/>
            </a:lnSpc>
            <a:spcBef>
              <a:spcPct val="0"/>
            </a:spcBef>
            <a:spcAft>
              <a:spcPct val="35000"/>
            </a:spcAft>
          </a:pPr>
          <a:endParaRPr lang="en-US" sz="1000" kern="1200" dirty="0"/>
        </a:p>
      </dsp:txBody>
      <dsp:txXfrm>
        <a:off x="928" y="1754235"/>
        <a:ext cx="1564354" cy="2148782"/>
      </dsp:txXfrm>
    </dsp:sp>
    <dsp:sp modelId="{0A75DF2A-CCEF-F145-973C-F78EC8726F9B}">
      <dsp:nvSpPr>
        <dsp:cNvPr id="0" name=""/>
        <dsp:cNvSpPr/>
      </dsp:nvSpPr>
      <dsp:spPr>
        <a:xfrm>
          <a:off x="1787468" y="624966"/>
          <a:ext cx="1564354" cy="391088"/>
        </a:xfrm>
        <a:prstGeom prst="roundRect">
          <a:avLst>
            <a:gd name="adj" fmla="val 10000"/>
          </a:avLst>
        </a:prstGeom>
        <a:solidFill>
          <a:schemeClr val="accent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rgbClr val="000000"/>
              </a:solidFill>
            </a:rPr>
            <a:t>Calgary SCM</a:t>
          </a:r>
          <a:endParaRPr lang="en-US" sz="1200" kern="1200" dirty="0">
            <a:solidFill>
              <a:srgbClr val="000000"/>
            </a:solidFill>
          </a:endParaRPr>
        </a:p>
      </dsp:txBody>
      <dsp:txXfrm>
        <a:off x="1787468" y="624966"/>
        <a:ext cx="1564354" cy="391088"/>
      </dsp:txXfrm>
    </dsp:sp>
    <dsp:sp modelId="{E3926629-DA5F-B542-A844-BA674CF4A2F9}">
      <dsp:nvSpPr>
        <dsp:cNvPr id="0" name=""/>
        <dsp:cNvSpPr/>
      </dsp:nvSpPr>
      <dsp:spPr>
        <a:xfrm rot="5400000">
          <a:off x="2525939" y="1069247"/>
          <a:ext cx="87412" cy="68440"/>
        </a:xfrm>
        <a:prstGeom prst="rightArrow">
          <a:avLst>
            <a:gd name="adj1" fmla="val 66700"/>
            <a:gd name="adj2" fmla="val 50000"/>
          </a:avLst>
        </a:prstGeom>
        <a:gradFill rotWithShape="0">
          <a:gsLst>
            <a:gs pos="0">
              <a:schemeClr val="accent2">
                <a:shade val="90000"/>
                <a:hueOff val="0"/>
                <a:satOff val="-12000"/>
                <a:lumOff val="16342"/>
                <a:alphaOff val="0"/>
                <a:shade val="51000"/>
                <a:satMod val="130000"/>
              </a:schemeClr>
            </a:gs>
            <a:gs pos="80000">
              <a:schemeClr val="accent2">
                <a:shade val="90000"/>
                <a:hueOff val="0"/>
                <a:satOff val="-12000"/>
                <a:lumOff val="16342"/>
                <a:alphaOff val="0"/>
                <a:shade val="93000"/>
                <a:satMod val="130000"/>
              </a:schemeClr>
            </a:gs>
            <a:gs pos="100000">
              <a:schemeClr val="accent2">
                <a:shade val="90000"/>
                <a:hueOff val="0"/>
                <a:satOff val="-12000"/>
                <a:lumOff val="1634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3301CD4-4687-A849-AA9E-7478B5AFE57D}">
      <dsp:nvSpPr>
        <dsp:cNvPr id="0" name=""/>
        <dsp:cNvSpPr/>
      </dsp:nvSpPr>
      <dsp:spPr>
        <a:xfrm>
          <a:off x="1787468" y="1190879"/>
          <a:ext cx="1564354" cy="391088"/>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Baseline order set content</a:t>
          </a:r>
          <a:endParaRPr lang="en-US" sz="1000" kern="1200" dirty="0"/>
        </a:p>
      </dsp:txBody>
      <dsp:txXfrm>
        <a:off x="1787468" y="1190879"/>
        <a:ext cx="1564354" cy="391088"/>
      </dsp:txXfrm>
    </dsp:sp>
    <dsp:sp modelId="{9F2D4EBE-4669-4B42-9DEA-0000CBA196A0}">
      <dsp:nvSpPr>
        <dsp:cNvPr id="0" name=""/>
        <dsp:cNvSpPr/>
      </dsp:nvSpPr>
      <dsp:spPr>
        <a:xfrm rot="21579278">
          <a:off x="3386041" y="1346783"/>
          <a:ext cx="165716" cy="68440"/>
        </a:xfrm>
        <a:prstGeom prst="rightArrow">
          <a:avLst>
            <a:gd name="adj1" fmla="val 66700"/>
            <a:gd name="adj2" fmla="val 50000"/>
          </a:avLst>
        </a:prstGeom>
        <a:gradFill rotWithShape="0">
          <a:gsLst>
            <a:gs pos="0">
              <a:schemeClr val="accent2">
                <a:shade val="90000"/>
                <a:hueOff val="0"/>
                <a:satOff val="-17999"/>
                <a:lumOff val="24514"/>
                <a:alphaOff val="0"/>
                <a:shade val="51000"/>
                <a:satMod val="130000"/>
              </a:schemeClr>
            </a:gs>
            <a:gs pos="80000">
              <a:schemeClr val="accent2">
                <a:shade val="90000"/>
                <a:hueOff val="0"/>
                <a:satOff val="-17999"/>
                <a:lumOff val="24514"/>
                <a:alphaOff val="0"/>
                <a:shade val="93000"/>
                <a:satMod val="130000"/>
              </a:schemeClr>
            </a:gs>
            <a:gs pos="100000">
              <a:schemeClr val="accent2">
                <a:shade val="90000"/>
                <a:hueOff val="0"/>
                <a:satOff val="-17999"/>
                <a:lumOff val="2451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CAF2303-87D4-6846-8FD5-6CB24C5C744A}">
      <dsp:nvSpPr>
        <dsp:cNvPr id="0" name=""/>
        <dsp:cNvSpPr/>
      </dsp:nvSpPr>
      <dsp:spPr>
        <a:xfrm>
          <a:off x="3585976" y="1180038"/>
          <a:ext cx="1564354" cy="391088"/>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Collaborate to create updated baseline content</a:t>
          </a:r>
          <a:endParaRPr lang="en-US" sz="1000" kern="1200" dirty="0"/>
        </a:p>
      </dsp:txBody>
      <dsp:txXfrm>
        <a:off x="3585976" y="1180038"/>
        <a:ext cx="1564354" cy="391088"/>
      </dsp:txXfrm>
    </dsp:sp>
    <dsp:sp modelId="{EB4CFF5C-742A-824A-AE7B-DB7E893DB426}">
      <dsp:nvSpPr>
        <dsp:cNvPr id="0" name=""/>
        <dsp:cNvSpPr/>
      </dsp:nvSpPr>
      <dsp:spPr>
        <a:xfrm>
          <a:off x="3570833" y="639972"/>
          <a:ext cx="1564354" cy="391088"/>
        </a:xfrm>
        <a:prstGeom prst="roundRect">
          <a:avLst>
            <a:gd name="adj" fmla="val 10000"/>
          </a:avLst>
        </a:prstGeom>
        <a:solidFill>
          <a:schemeClr val="accent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rgbClr val="000000"/>
              </a:solidFill>
            </a:rPr>
            <a:t>Edmonton CIS</a:t>
          </a:r>
          <a:endParaRPr lang="en-US" sz="1200" kern="1200" dirty="0">
            <a:solidFill>
              <a:srgbClr val="000000"/>
            </a:solidFill>
          </a:endParaRPr>
        </a:p>
      </dsp:txBody>
      <dsp:txXfrm>
        <a:off x="3570833" y="639972"/>
        <a:ext cx="1564354" cy="391088"/>
      </dsp:txXfrm>
    </dsp:sp>
    <dsp:sp modelId="{FB577946-09F5-0E45-A783-72FDB63049AA}">
      <dsp:nvSpPr>
        <dsp:cNvPr id="0" name=""/>
        <dsp:cNvSpPr/>
      </dsp:nvSpPr>
      <dsp:spPr>
        <a:xfrm>
          <a:off x="5376974" y="632385"/>
          <a:ext cx="1564354" cy="391088"/>
        </a:xfrm>
        <a:prstGeom prst="roundRect">
          <a:avLst>
            <a:gd name="adj" fmla="val 10000"/>
          </a:avLst>
        </a:prstGeom>
        <a:solidFill>
          <a:schemeClr val="accent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err="1" smtClean="0">
              <a:solidFill>
                <a:srgbClr val="000000"/>
              </a:solidFill>
            </a:rPr>
            <a:t>Meditech</a:t>
          </a:r>
          <a:r>
            <a:rPr lang="en-US" sz="1200" kern="1200" dirty="0" smtClean="0">
              <a:solidFill>
                <a:srgbClr val="000000"/>
              </a:solidFill>
            </a:rPr>
            <a:t> Optimization</a:t>
          </a:r>
          <a:endParaRPr lang="en-US" sz="1200" kern="1200" dirty="0">
            <a:solidFill>
              <a:srgbClr val="000000"/>
            </a:solidFill>
          </a:endParaRPr>
        </a:p>
      </dsp:txBody>
      <dsp:txXfrm>
        <a:off x="5376974" y="632385"/>
        <a:ext cx="1564354" cy="391088"/>
      </dsp:txXfrm>
    </dsp:sp>
    <dsp:sp modelId="{7F99D71A-4960-844A-8A1B-921AC363032B}">
      <dsp:nvSpPr>
        <dsp:cNvPr id="0" name=""/>
        <dsp:cNvSpPr/>
      </dsp:nvSpPr>
      <dsp:spPr>
        <a:xfrm>
          <a:off x="7140737" y="632549"/>
          <a:ext cx="1564354" cy="391088"/>
        </a:xfrm>
        <a:prstGeom prst="roundRect">
          <a:avLst>
            <a:gd name="adj" fmla="val 10000"/>
          </a:avLst>
        </a:prstGeom>
        <a:solidFill>
          <a:schemeClr val="accent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rgbClr val="000000"/>
              </a:solidFill>
            </a:rPr>
            <a:t>Third Party Providers</a:t>
          </a:r>
          <a:endParaRPr lang="en-US" sz="1200" kern="1200" dirty="0">
            <a:solidFill>
              <a:srgbClr val="000000"/>
            </a:solidFill>
          </a:endParaRPr>
        </a:p>
      </dsp:txBody>
      <dsp:txXfrm>
        <a:off x="7140737" y="632549"/>
        <a:ext cx="1564354" cy="391088"/>
      </dsp:txXfrm>
    </dsp:sp>
    <dsp:sp modelId="{6077F544-5CBA-9243-AB6D-C2E969C89014}">
      <dsp:nvSpPr>
        <dsp:cNvPr id="0" name=""/>
        <dsp:cNvSpPr/>
      </dsp:nvSpPr>
      <dsp:spPr>
        <a:xfrm rot="5419555">
          <a:off x="7879533" y="1073003"/>
          <a:ext cx="83586" cy="68440"/>
        </a:xfrm>
        <a:prstGeom prst="rightArrow">
          <a:avLst>
            <a:gd name="adj1" fmla="val 66700"/>
            <a:gd name="adj2" fmla="val 50000"/>
          </a:avLst>
        </a:prstGeom>
        <a:gradFill rotWithShape="0">
          <a:gsLst>
            <a:gs pos="0">
              <a:schemeClr val="accent2">
                <a:shade val="90000"/>
                <a:hueOff val="0"/>
                <a:satOff val="-23999"/>
                <a:lumOff val="32685"/>
                <a:alphaOff val="0"/>
                <a:shade val="51000"/>
                <a:satMod val="130000"/>
              </a:schemeClr>
            </a:gs>
            <a:gs pos="80000">
              <a:schemeClr val="accent2">
                <a:shade val="90000"/>
                <a:hueOff val="0"/>
                <a:satOff val="-23999"/>
                <a:lumOff val="32685"/>
                <a:alphaOff val="0"/>
                <a:shade val="93000"/>
                <a:satMod val="130000"/>
              </a:schemeClr>
            </a:gs>
            <a:gs pos="100000">
              <a:schemeClr val="accent2">
                <a:shade val="90000"/>
                <a:hueOff val="0"/>
                <a:satOff val="-23999"/>
                <a:lumOff val="3268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B8FB767-7F57-7A47-B443-901E5B8995F0}">
      <dsp:nvSpPr>
        <dsp:cNvPr id="0" name=""/>
        <dsp:cNvSpPr/>
      </dsp:nvSpPr>
      <dsp:spPr>
        <a:xfrm>
          <a:off x="7137562" y="1190809"/>
          <a:ext cx="1564354" cy="391088"/>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Collaborate to create updated baseline content</a:t>
          </a:r>
          <a:endParaRPr lang="en-US" sz="1000" kern="1200" dirty="0"/>
        </a:p>
      </dsp:txBody>
      <dsp:txXfrm>
        <a:off x="7137562" y="1190809"/>
        <a:ext cx="1564354" cy="391088"/>
      </dsp:txXfrm>
    </dsp:sp>
    <dsp:sp modelId="{066ED578-8213-8640-83C2-8ED96CD9FB6E}">
      <dsp:nvSpPr>
        <dsp:cNvPr id="0" name=""/>
        <dsp:cNvSpPr/>
      </dsp:nvSpPr>
      <dsp:spPr>
        <a:xfrm rot="10791281">
          <a:off x="7005929" y="1354327"/>
          <a:ext cx="97412" cy="68440"/>
        </a:xfrm>
        <a:prstGeom prst="rightArrow">
          <a:avLst>
            <a:gd name="adj1" fmla="val 66700"/>
            <a:gd name="adj2" fmla="val 50000"/>
          </a:avLst>
        </a:prstGeom>
        <a:gradFill rotWithShape="0">
          <a:gsLst>
            <a:gs pos="0">
              <a:schemeClr val="accent2">
                <a:shade val="90000"/>
                <a:hueOff val="0"/>
                <a:satOff val="-29999"/>
                <a:lumOff val="40856"/>
                <a:alphaOff val="0"/>
                <a:shade val="51000"/>
                <a:satMod val="130000"/>
              </a:schemeClr>
            </a:gs>
            <a:gs pos="80000">
              <a:schemeClr val="accent2">
                <a:shade val="90000"/>
                <a:hueOff val="0"/>
                <a:satOff val="-29999"/>
                <a:lumOff val="40856"/>
                <a:alphaOff val="0"/>
                <a:shade val="93000"/>
                <a:satMod val="130000"/>
              </a:schemeClr>
            </a:gs>
            <a:gs pos="100000">
              <a:schemeClr val="accent2">
                <a:shade val="90000"/>
                <a:hueOff val="0"/>
                <a:satOff val="-29999"/>
                <a:lumOff val="408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683D6CB-0A06-0F42-B914-07DECCF6FE95}">
      <dsp:nvSpPr>
        <dsp:cNvPr id="0" name=""/>
        <dsp:cNvSpPr/>
      </dsp:nvSpPr>
      <dsp:spPr>
        <a:xfrm>
          <a:off x="5407354" y="1195197"/>
          <a:ext cx="1564354" cy="391088"/>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Collaborate to create updated baseline content</a:t>
          </a:r>
          <a:endParaRPr lang="en-US" sz="1000" kern="1200" dirty="0"/>
        </a:p>
      </dsp:txBody>
      <dsp:txXfrm>
        <a:off x="5407354" y="1195197"/>
        <a:ext cx="1564354" cy="39108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23"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0724"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25"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44B471E-FFEE-4DBC-9A81-E4ABAB1C37E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vl1pPr>
          </a:lstStyle>
          <a:p>
            <a:pPr>
              <a:defRPr/>
            </a:pPr>
            <a:endParaRPr lang="en-CA"/>
          </a:p>
        </p:txBody>
      </p:sp>
      <p:sp>
        <p:nvSpPr>
          <p:cNvPr id="2969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vl1pPr>
          </a:lstStyle>
          <a:p>
            <a:pPr>
              <a:defRPr/>
            </a:pPr>
            <a:endParaRPr lang="en-CA"/>
          </a:p>
        </p:txBody>
      </p:sp>
      <p:sp>
        <p:nvSpPr>
          <p:cNvPr id="922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2970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vl1pPr>
          </a:lstStyle>
          <a:p>
            <a:pPr>
              <a:defRPr/>
            </a:pPr>
            <a:endParaRPr lang="en-CA"/>
          </a:p>
        </p:txBody>
      </p:sp>
      <p:sp>
        <p:nvSpPr>
          <p:cNvPr id="2970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smtClean="0"/>
            </a:lvl1pPr>
          </a:lstStyle>
          <a:p>
            <a:pPr>
              <a:defRPr/>
            </a:pPr>
            <a:fld id="{1E2D4C00-B12D-4762-ABA7-85B31B9F9D21}"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dirty="0" smtClean="0">
                <a:solidFill>
                  <a:srgbClr val="18187C"/>
                </a:solidFill>
                <a:latin typeface="Arial" charset="0"/>
                <a:ea typeface="+mn-ea"/>
                <a:cs typeface="+mn-cs"/>
              </a:rPr>
              <a:t>Presentation Summary</a:t>
            </a:r>
          </a:p>
          <a:p>
            <a:r>
              <a:rPr lang="en-US" sz="1200" kern="1200" dirty="0" smtClean="0">
                <a:solidFill>
                  <a:srgbClr val="18187C"/>
                </a:solidFill>
                <a:latin typeface="Arial" charset="0"/>
                <a:ea typeface="+mn-ea"/>
                <a:cs typeface="+mn-cs"/>
              </a:rPr>
              <a:t> </a:t>
            </a:r>
          </a:p>
          <a:p>
            <a:r>
              <a:rPr lang="en-US" sz="1200" b="1" kern="1200" dirty="0" smtClean="0">
                <a:solidFill>
                  <a:srgbClr val="18187C"/>
                </a:solidFill>
                <a:latin typeface="Arial" charset="0"/>
                <a:ea typeface="+mn-ea"/>
                <a:cs typeface="+mn-cs"/>
              </a:rPr>
              <a:t>AHS Clinical Information System (CIS) Program</a:t>
            </a:r>
            <a:endParaRPr lang="en-US" sz="1200" kern="1200" dirty="0" smtClean="0">
              <a:solidFill>
                <a:srgbClr val="18187C"/>
              </a:solidFill>
              <a:latin typeface="Arial" charset="0"/>
              <a:ea typeface="+mn-ea"/>
              <a:cs typeface="+mn-cs"/>
            </a:endParaRPr>
          </a:p>
          <a:p>
            <a:r>
              <a:rPr lang="en-US" sz="1200" kern="1200" dirty="0" smtClean="0">
                <a:solidFill>
                  <a:srgbClr val="18187C"/>
                </a:solidFill>
                <a:latin typeface="Arial" charset="0"/>
                <a:ea typeface="+mn-ea"/>
                <a:cs typeface="+mn-cs"/>
              </a:rPr>
              <a:t> </a:t>
            </a:r>
          </a:p>
          <a:p>
            <a:r>
              <a:rPr lang="en-US" sz="1200" kern="1200" dirty="0" smtClean="0">
                <a:solidFill>
                  <a:srgbClr val="18187C"/>
                </a:solidFill>
                <a:latin typeface="Arial" charset="0"/>
                <a:ea typeface="+mn-ea"/>
                <a:cs typeface="+mn-cs"/>
              </a:rPr>
              <a:t>Dr. Sarah Muttitt, MD, FRCPC, MBA</a:t>
            </a:r>
          </a:p>
          <a:p>
            <a:r>
              <a:rPr lang="en-US" sz="1200" kern="1200" dirty="0" smtClean="0">
                <a:solidFill>
                  <a:srgbClr val="18187C"/>
                </a:solidFill>
                <a:latin typeface="Arial" charset="0"/>
                <a:ea typeface="+mn-ea"/>
                <a:cs typeface="+mn-cs"/>
              </a:rPr>
              <a:t>Chief Medical Information Officer</a:t>
            </a:r>
          </a:p>
          <a:p>
            <a:r>
              <a:rPr lang="en-US" sz="1200" kern="1200" dirty="0" smtClean="0">
                <a:solidFill>
                  <a:srgbClr val="18187C"/>
                </a:solidFill>
                <a:latin typeface="Arial" charset="0"/>
                <a:ea typeface="+mn-ea"/>
                <a:cs typeface="+mn-cs"/>
              </a:rPr>
              <a:t>  </a:t>
            </a:r>
          </a:p>
          <a:p>
            <a:r>
              <a:rPr lang="en-US" sz="1200" kern="1200" dirty="0" smtClean="0">
                <a:solidFill>
                  <a:srgbClr val="18187C"/>
                </a:solidFill>
                <a:latin typeface="Arial" charset="0"/>
                <a:ea typeface="+mn-ea"/>
                <a:cs typeface="+mn-cs"/>
              </a:rPr>
              <a:t> </a:t>
            </a:r>
          </a:p>
          <a:p>
            <a:r>
              <a:rPr lang="en-US" sz="1200" kern="1200" dirty="0" smtClean="0">
                <a:solidFill>
                  <a:srgbClr val="18187C"/>
                </a:solidFill>
                <a:latin typeface="Arial" charset="0"/>
                <a:ea typeface="+mn-ea"/>
                <a:cs typeface="+mn-cs"/>
              </a:rPr>
              <a:t>Alberta Health Services (AHS) is preparing to develop and adopt a common Clinical Information System (CIS) to replace aging and obsolete systems in Edmonton.  With a philosophy of ‘Design Provincially – Implement Locally’, the intent is to first put the Edmonton Zone on a single advanced CIS platform and then make this available to clinicians across the province and across the care continuum.  Patient access to personal health records and other consumer health services are also in scope.   Key expected benefits include improved patient safety, improved quality of care, and system-wide efficiencies.  A number of US-based health systems that are similar in size to AHS have successfully implemented enterprise CIS solutions.   These initiatives have supported transformation of their respective organizations, resulting in modern, effective and sustainable health systems.   </a:t>
            </a:r>
          </a:p>
          <a:p>
            <a:r>
              <a:rPr lang="en-US" sz="1200" kern="1200" dirty="0" smtClean="0">
                <a:solidFill>
                  <a:srgbClr val="18187C"/>
                </a:solidFill>
                <a:latin typeface="Arial" charset="0"/>
                <a:ea typeface="+mn-ea"/>
                <a:cs typeface="+mn-cs"/>
              </a:rPr>
              <a:t> </a:t>
            </a:r>
          </a:p>
          <a:p>
            <a:r>
              <a:rPr lang="en-US" sz="1200" kern="1200" dirty="0" smtClean="0">
                <a:solidFill>
                  <a:srgbClr val="18187C"/>
                </a:solidFill>
                <a:latin typeface="Arial" charset="0"/>
                <a:ea typeface="+mn-ea"/>
                <a:cs typeface="+mn-cs"/>
              </a:rPr>
              <a:t>One of the critical success factors is clinician leadership – ‘By Clinicians for Clinicians’.  This presentation will describe the clinician engagement to date and the roles and expectations for clinicians in the upcoming design / build and implementation phases.  We will also discuss some of the key considerations for the Alberta Provincial IM / IT Strategy under development and the important contribution that Clinical Informatics will make towards the vision of </a:t>
            </a:r>
            <a:r>
              <a:rPr lang="en-US" sz="1200" i="1" kern="1200" dirty="0" smtClean="0">
                <a:solidFill>
                  <a:srgbClr val="18187C"/>
                </a:solidFill>
                <a:latin typeface="Arial" charset="0"/>
                <a:ea typeface="+mn-ea"/>
                <a:cs typeface="+mn-cs"/>
              </a:rPr>
              <a:t>one-patient, one record.</a:t>
            </a:r>
            <a:endParaRPr lang="en-US" sz="1200" kern="1200" dirty="0" smtClean="0">
              <a:solidFill>
                <a:srgbClr val="18187C"/>
              </a:solidFill>
              <a:latin typeface="Arial" charset="0"/>
              <a:ea typeface="+mn-ea"/>
              <a:cs typeface="+mn-cs"/>
            </a:endParaRPr>
          </a:p>
          <a:p>
            <a:r>
              <a:rPr lang="en-US" sz="1200" kern="1200" dirty="0" smtClean="0">
                <a:solidFill>
                  <a:srgbClr val="18187C"/>
                </a:solidFill>
                <a:latin typeface="Arial" charset="0"/>
                <a:ea typeface="+mn-ea"/>
                <a:cs typeface="+mn-cs"/>
              </a:rPr>
              <a:t> </a:t>
            </a:r>
          </a:p>
          <a:p>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baseline="0" dirty="0" smtClean="0"/>
          </a:p>
        </p:txBody>
      </p:sp>
      <p:sp>
        <p:nvSpPr>
          <p:cNvPr id="4" name="Slide Number Placeholder 3"/>
          <p:cNvSpPr>
            <a:spLocks noGrp="1"/>
          </p:cNvSpPr>
          <p:nvPr>
            <p:ph type="sldNum" sz="quarter" idx="10"/>
          </p:nvPr>
        </p:nvSpPr>
        <p:spPr/>
        <p:txBody>
          <a:bodyPr/>
          <a:lstStyle/>
          <a:p>
            <a:fld id="{76F2C3DF-E735-4BBE-AC1D-D671F4369FA7}" type="slidenum">
              <a:rPr lang="en-CA" smtClean="0"/>
              <a:pPr/>
              <a:t>16</a:t>
            </a:fld>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17</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In Edmonton</a:t>
            </a:r>
            <a:r>
              <a:rPr lang="en-US" baseline="0" dirty="0" smtClean="0"/>
              <a:t> Zone, need to replace aging VAX and Tandem</a:t>
            </a:r>
          </a:p>
          <a:p>
            <a:pPr>
              <a:buFont typeface="Arial" pitchFamily="34" charset="0"/>
              <a:buChar char="•"/>
            </a:pPr>
            <a:r>
              <a:rPr lang="en-US" baseline="0" dirty="0" smtClean="0"/>
              <a:t> CIS should serve to transform clinical care to improving pt outcomes – quality/safety/experience while adding value</a:t>
            </a:r>
          </a:p>
          <a:p>
            <a:pPr>
              <a:buFont typeface="Arial" pitchFamily="34" charset="0"/>
              <a:buChar char="•"/>
            </a:pPr>
            <a:r>
              <a:rPr lang="en-US" baseline="0" dirty="0" smtClean="0"/>
              <a:t> Presented to the </a:t>
            </a:r>
            <a:r>
              <a:rPr lang="en-US" baseline="0" dirty="0" err="1" smtClean="0"/>
              <a:t>MoH</a:t>
            </a:r>
            <a:r>
              <a:rPr lang="en-US" baseline="0" dirty="0" smtClean="0"/>
              <a:t> in May, 2013, to get at least verbal support that this aligns with the ministry’s vision for CIS and to get further direction from the Ministry re: next steps</a:t>
            </a:r>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In Edmonton</a:t>
            </a:r>
            <a:r>
              <a:rPr lang="en-US" baseline="0" dirty="0" smtClean="0"/>
              <a:t> Zone, need to replace aging VAX and Tandem</a:t>
            </a:r>
          </a:p>
          <a:p>
            <a:pPr>
              <a:buFont typeface="Arial" pitchFamily="34" charset="0"/>
              <a:buChar char="•"/>
            </a:pPr>
            <a:r>
              <a:rPr lang="en-US" baseline="0" dirty="0" smtClean="0"/>
              <a:t> CIS should serve to transform clinical care to improving pt outcomes – quality/safety/experience while adding value</a:t>
            </a:r>
          </a:p>
          <a:p>
            <a:pPr>
              <a:buFont typeface="Arial" pitchFamily="34" charset="0"/>
              <a:buChar char="•"/>
            </a:pPr>
            <a:r>
              <a:rPr lang="en-US" baseline="0" dirty="0" smtClean="0"/>
              <a:t> Presented to the </a:t>
            </a:r>
            <a:r>
              <a:rPr lang="en-US" baseline="0" dirty="0" err="1" smtClean="0"/>
              <a:t>MoH</a:t>
            </a:r>
            <a:r>
              <a:rPr lang="en-US" baseline="0" dirty="0" smtClean="0"/>
              <a:t> in May, 2013, to get at least verbal support that this aligns with the ministry’s vision for CIS and to get further direction from the Ministry re: next steps</a:t>
            </a:r>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Intention is to be very Edmonton focused but also implement</a:t>
            </a:r>
            <a:r>
              <a:rPr lang="en-US" baseline="0" dirty="0" smtClean="0"/>
              <a:t> it with a provincial lens so that </a:t>
            </a:r>
            <a:r>
              <a:rPr lang="en-US" baseline="0" dirty="0" err="1" smtClean="0"/>
              <a:t>learnings</a:t>
            </a:r>
            <a:r>
              <a:rPr lang="en-US" baseline="0" dirty="0" smtClean="0"/>
              <a:t> for the future can be leveraged</a:t>
            </a:r>
          </a:p>
          <a:p>
            <a:pPr>
              <a:buFont typeface="Arial" pitchFamily="34" charset="0"/>
              <a:buChar char="•"/>
            </a:pPr>
            <a:r>
              <a:rPr lang="en-US" baseline="0" dirty="0" smtClean="0"/>
              <a:t> Consumer health services was a very important priority for the ministry; also learn from the UK recent report on People Powered Health – paradigm shift of moving more ownership and accountability/partnering with the pts and families</a:t>
            </a:r>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7</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Health Collaboration = investments </a:t>
            </a:r>
            <a:endParaRPr lang="en-CA" dirty="0"/>
          </a:p>
        </p:txBody>
      </p:sp>
      <p:sp>
        <p:nvSpPr>
          <p:cNvPr id="4" name="Slide Number Placeholder 3"/>
          <p:cNvSpPr>
            <a:spLocks noGrp="1"/>
          </p:cNvSpPr>
          <p:nvPr>
            <p:ph type="sldNum" sz="quarter" idx="10"/>
          </p:nvPr>
        </p:nvSpPr>
        <p:spPr/>
        <p:txBody>
          <a:bodyPr/>
          <a:lstStyle/>
          <a:p>
            <a:fld id="{093DDED8-515B-477C-9FDE-12B7E533A607}" type="slidenum">
              <a:rPr lang="en-CA" smtClean="0"/>
              <a:pPr/>
              <a:t>8</a:t>
            </a:fld>
            <a:endParaRPr lang="en-CA" dirty="0"/>
          </a:p>
        </p:txBody>
      </p:sp>
    </p:spTree>
    <p:extLst>
      <p:ext uri="{BB962C8B-B14F-4D97-AF65-F5344CB8AC3E}">
        <p14:creationId xmlns:p14="http://schemas.microsoft.com/office/powerpoint/2010/main" xmlns="" val="1586277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10</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13</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1E2D4C00-B12D-4762-ABA7-85B31B9F9D21}" type="slidenum">
              <a:rPr lang="en-CA" smtClean="0"/>
              <a:pPr>
                <a:defRPr/>
              </a:pPr>
              <a:t>15</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3" descr="template power point_cover"/>
          <p:cNvPicPr>
            <a:picLocks noChangeAspect="1" noChangeArrowheads="1"/>
          </p:cNvPicPr>
          <p:nvPr userDrawn="1"/>
        </p:nvPicPr>
        <p:blipFill>
          <a:blip r:embed="rId2" cstate="print"/>
          <a:srcRect/>
          <a:stretch>
            <a:fillRect/>
          </a:stretch>
        </p:blipFill>
        <p:spPr bwMode="auto">
          <a:xfrm>
            <a:off x="0" y="128588"/>
            <a:ext cx="9144000" cy="6650037"/>
          </a:xfrm>
          <a:prstGeom prst="rect">
            <a:avLst/>
          </a:prstGeom>
          <a:noFill/>
          <a:ln w="9525">
            <a:noFill/>
            <a:miter lim="800000"/>
            <a:headEnd/>
            <a:tailEnd/>
          </a:ln>
        </p:spPr>
      </p:pic>
      <p:sp>
        <p:nvSpPr>
          <p:cNvPr id="5" name="Rectangle 26"/>
          <p:cNvSpPr>
            <a:spLocks noChangeArrowheads="1"/>
          </p:cNvSpPr>
          <p:nvPr userDrawn="1"/>
        </p:nvSpPr>
        <p:spPr bwMode="auto">
          <a:xfrm>
            <a:off x="549275" y="1535113"/>
            <a:ext cx="8034338" cy="995362"/>
          </a:xfrm>
          <a:prstGeom prst="rect">
            <a:avLst/>
          </a:prstGeom>
          <a:solidFill>
            <a:srgbClr val="DDDDDD"/>
          </a:solidFill>
          <a:ln w="76200">
            <a:solidFill>
              <a:srgbClr val="00B173"/>
            </a:solidFill>
            <a:miter lim="800000"/>
            <a:headEnd/>
            <a:tailEnd/>
          </a:ln>
          <a:effectLst/>
        </p:spPr>
        <p:txBody>
          <a:bodyPr/>
          <a:lstStyle/>
          <a:p>
            <a:pPr algn="ctr">
              <a:spcBef>
                <a:spcPct val="20000"/>
              </a:spcBef>
              <a:defRPr/>
            </a:pPr>
            <a:endParaRPr lang="en-US" sz="2400"/>
          </a:p>
        </p:txBody>
      </p:sp>
      <p:sp>
        <p:nvSpPr>
          <p:cNvPr id="15385" name="Rectangle 25"/>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5384" name="Rectangle 24"/>
          <p:cNvSpPr>
            <a:spLocks noGrp="1" noChangeArrowheads="1"/>
          </p:cNvSpPr>
          <p:nvPr>
            <p:ph type="ctrTitle" sz="quarter"/>
          </p:nvPr>
        </p:nvSpPr>
        <p:spPr>
          <a:xfrm>
            <a:off x="574675" y="1292225"/>
            <a:ext cx="7996238" cy="1470025"/>
          </a:xfrm>
        </p:spPr>
        <p:txBody>
          <a:bodyPr/>
          <a:lstStyle>
            <a:lvl1pPr marL="0" algn="ct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8113" y="766763"/>
            <a:ext cx="2162175" cy="5237162"/>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0" y="766763"/>
            <a:ext cx="6335713" cy="5237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1813" y="2057400"/>
            <a:ext cx="3983037" cy="394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67250" y="2057400"/>
            <a:ext cx="3983038" cy="394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8" descr="template power point_inside"/>
          <p:cNvPicPr>
            <a:picLocks noChangeAspect="1" noChangeArrowheads="1"/>
          </p:cNvPicPr>
          <p:nvPr userDrawn="1"/>
        </p:nvPicPr>
        <p:blipFill>
          <a:blip r:embed="rId13" cstate="print"/>
          <a:srcRect/>
          <a:stretch>
            <a:fillRect/>
          </a:stretch>
        </p:blipFill>
        <p:spPr bwMode="auto">
          <a:xfrm>
            <a:off x="0" y="128588"/>
            <a:ext cx="9144000" cy="6650037"/>
          </a:xfrm>
          <a:prstGeom prst="rect">
            <a:avLst/>
          </a:prstGeom>
          <a:noFill/>
          <a:ln w="9525">
            <a:noFill/>
            <a:miter lim="800000"/>
            <a:headEnd/>
            <a:tailEnd/>
          </a:ln>
        </p:spPr>
      </p:pic>
      <p:sp>
        <p:nvSpPr>
          <p:cNvPr id="1027" name="Rectangle 16"/>
          <p:cNvSpPr>
            <a:spLocks noGrp="1" noChangeArrowheads="1"/>
          </p:cNvSpPr>
          <p:nvPr>
            <p:ph type="title"/>
          </p:nvPr>
        </p:nvSpPr>
        <p:spPr bwMode="auto">
          <a:xfrm>
            <a:off x="0" y="766763"/>
            <a:ext cx="863123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17"/>
          <p:cNvSpPr>
            <a:spLocks noGrp="1" noChangeArrowheads="1"/>
          </p:cNvSpPr>
          <p:nvPr>
            <p:ph type="body" idx="1"/>
          </p:nvPr>
        </p:nvSpPr>
        <p:spPr bwMode="auto">
          <a:xfrm>
            <a:off x="531813" y="2057400"/>
            <a:ext cx="8118475" cy="3946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2" name="Text Box 28"/>
          <p:cNvSpPr txBox="1">
            <a:spLocks noChangeArrowheads="1"/>
          </p:cNvSpPr>
          <p:nvPr userDrawn="1"/>
        </p:nvSpPr>
        <p:spPr bwMode="auto">
          <a:xfrm>
            <a:off x="8340725" y="6284913"/>
            <a:ext cx="504825" cy="366712"/>
          </a:xfrm>
          <a:prstGeom prst="rect">
            <a:avLst/>
          </a:prstGeom>
          <a:noFill/>
          <a:ln w="9525">
            <a:noFill/>
            <a:miter lim="800000"/>
            <a:headEnd/>
            <a:tailEnd/>
          </a:ln>
          <a:effectLst/>
        </p:spPr>
        <p:txBody>
          <a:bodyPr>
            <a:spAutoFit/>
          </a:bodyPr>
          <a:lstStyle/>
          <a:p>
            <a:pPr algn="ctr">
              <a:spcBef>
                <a:spcPct val="50000"/>
              </a:spcBef>
              <a:defRPr/>
            </a:pPr>
            <a:fld id="{C0A93989-B3AB-4A3D-928B-5301E84ABB0E}" type="slidenum">
              <a:rPr lang="en-CA">
                <a:solidFill>
                  <a:schemeClr val="bg1"/>
                </a:solidFill>
              </a:rPr>
              <a:pPr algn="ctr">
                <a:spcBef>
                  <a:spcPct val="50000"/>
                </a:spcBef>
                <a:defRPr/>
              </a:pPr>
              <a:t>‹#›</a:t>
            </a:fld>
            <a:endParaRPr lang="en-CA">
              <a:solidFill>
                <a:schemeClr val="bg1"/>
              </a:solidFill>
            </a:endParaRP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44500" indent="-444500" algn="l" rtl="0" eaLnBrk="0" fontAlgn="base" hangingPunct="0">
        <a:spcBef>
          <a:spcPct val="0"/>
        </a:spcBef>
        <a:spcAft>
          <a:spcPct val="0"/>
        </a:spcAft>
        <a:defRPr sz="3600" b="1">
          <a:solidFill>
            <a:srgbClr val="0065BD"/>
          </a:solidFill>
          <a:latin typeface="+mj-lt"/>
          <a:ea typeface="+mj-ea"/>
          <a:cs typeface="+mj-cs"/>
        </a:defRPr>
      </a:lvl1pPr>
      <a:lvl2pPr marL="444500" indent="-444500" algn="l" rtl="0" eaLnBrk="0" fontAlgn="base" hangingPunct="0">
        <a:spcBef>
          <a:spcPct val="0"/>
        </a:spcBef>
        <a:spcAft>
          <a:spcPct val="0"/>
        </a:spcAft>
        <a:defRPr sz="3600" b="1">
          <a:solidFill>
            <a:srgbClr val="0065BD"/>
          </a:solidFill>
          <a:latin typeface="Arial" charset="0"/>
        </a:defRPr>
      </a:lvl2pPr>
      <a:lvl3pPr marL="444500" indent="-444500" algn="l" rtl="0" eaLnBrk="0" fontAlgn="base" hangingPunct="0">
        <a:spcBef>
          <a:spcPct val="0"/>
        </a:spcBef>
        <a:spcAft>
          <a:spcPct val="0"/>
        </a:spcAft>
        <a:defRPr sz="3600" b="1">
          <a:solidFill>
            <a:srgbClr val="0065BD"/>
          </a:solidFill>
          <a:latin typeface="Arial" charset="0"/>
        </a:defRPr>
      </a:lvl3pPr>
      <a:lvl4pPr marL="444500" indent="-444500" algn="l" rtl="0" eaLnBrk="0" fontAlgn="base" hangingPunct="0">
        <a:spcBef>
          <a:spcPct val="0"/>
        </a:spcBef>
        <a:spcAft>
          <a:spcPct val="0"/>
        </a:spcAft>
        <a:defRPr sz="3600" b="1">
          <a:solidFill>
            <a:srgbClr val="0065BD"/>
          </a:solidFill>
          <a:latin typeface="Arial" charset="0"/>
        </a:defRPr>
      </a:lvl4pPr>
      <a:lvl5pPr marL="444500" indent="-444500" algn="l" rtl="0" eaLnBrk="0" fontAlgn="base" hangingPunct="0">
        <a:spcBef>
          <a:spcPct val="0"/>
        </a:spcBef>
        <a:spcAft>
          <a:spcPct val="0"/>
        </a:spcAft>
        <a:defRPr sz="3600" b="1">
          <a:solidFill>
            <a:srgbClr val="0065BD"/>
          </a:solidFill>
          <a:latin typeface="Arial" charset="0"/>
        </a:defRPr>
      </a:lvl5pPr>
      <a:lvl6pPr marL="901700" algn="l" rtl="0" fontAlgn="base">
        <a:spcBef>
          <a:spcPct val="0"/>
        </a:spcBef>
        <a:spcAft>
          <a:spcPct val="0"/>
        </a:spcAft>
        <a:defRPr sz="3600" b="1">
          <a:solidFill>
            <a:srgbClr val="0065BD"/>
          </a:solidFill>
          <a:latin typeface="Arial" charset="0"/>
        </a:defRPr>
      </a:lvl6pPr>
      <a:lvl7pPr marL="1358900" algn="l" rtl="0" fontAlgn="base">
        <a:spcBef>
          <a:spcPct val="0"/>
        </a:spcBef>
        <a:spcAft>
          <a:spcPct val="0"/>
        </a:spcAft>
        <a:defRPr sz="3600" b="1">
          <a:solidFill>
            <a:srgbClr val="0065BD"/>
          </a:solidFill>
          <a:latin typeface="Arial" charset="0"/>
        </a:defRPr>
      </a:lvl7pPr>
      <a:lvl8pPr marL="1816100" algn="l" rtl="0" fontAlgn="base">
        <a:spcBef>
          <a:spcPct val="0"/>
        </a:spcBef>
        <a:spcAft>
          <a:spcPct val="0"/>
        </a:spcAft>
        <a:defRPr sz="3600" b="1">
          <a:solidFill>
            <a:srgbClr val="0065BD"/>
          </a:solidFill>
          <a:latin typeface="Arial" charset="0"/>
        </a:defRPr>
      </a:lvl8pPr>
      <a:lvl9pPr marL="2273300" algn="l" rtl="0" fontAlgn="base">
        <a:spcBef>
          <a:spcPct val="0"/>
        </a:spcBef>
        <a:spcAft>
          <a:spcPct val="0"/>
        </a:spcAft>
        <a:defRPr sz="3600" b="1">
          <a:solidFill>
            <a:srgbClr val="0065BD"/>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notesSlide" Target="../notesSlides/notesSlide10.xml"/><Relationship Id="rId5" Type="http://schemas.openxmlformats.org/officeDocument/2006/relationships/tags" Target="../tags/tag33.xml"/><Relationship Id="rId10" Type="http://schemas.openxmlformats.org/officeDocument/2006/relationships/slideLayout" Target="../slideLayouts/slideLayout7.xml"/><Relationship Id="rId4" Type="http://schemas.openxmlformats.org/officeDocument/2006/relationships/tags" Target="../tags/tag32.xml"/><Relationship Id="rId9" Type="http://schemas.openxmlformats.org/officeDocument/2006/relationships/tags" Target="../tags/tag3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18" Type="http://schemas.openxmlformats.org/officeDocument/2006/relationships/tags" Target="../tags/tag17.xml"/><Relationship Id="rId26" Type="http://schemas.openxmlformats.org/officeDocument/2006/relationships/tags" Target="../tags/tag25.xml"/><Relationship Id="rId3" Type="http://schemas.openxmlformats.org/officeDocument/2006/relationships/tags" Target="../tags/tag2.xml"/><Relationship Id="rId21" Type="http://schemas.openxmlformats.org/officeDocument/2006/relationships/tags" Target="../tags/tag20.xml"/><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tags" Target="../tags/tag16.xml"/><Relationship Id="rId25" Type="http://schemas.openxmlformats.org/officeDocument/2006/relationships/tags" Target="../tags/tag24.xml"/><Relationship Id="rId33" Type="http://schemas.openxmlformats.org/officeDocument/2006/relationships/oleObject" Target="../embeddings/oleObject3.bin"/><Relationship Id="rId2" Type="http://schemas.openxmlformats.org/officeDocument/2006/relationships/tags" Target="../tags/tag1.xml"/><Relationship Id="rId16" Type="http://schemas.openxmlformats.org/officeDocument/2006/relationships/tags" Target="../tags/tag15.xml"/><Relationship Id="rId20" Type="http://schemas.openxmlformats.org/officeDocument/2006/relationships/tags" Target="../tags/tag19.xml"/><Relationship Id="rId29" Type="http://schemas.openxmlformats.org/officeDocument/2006/relationships/tags" Target="../tags/tag28.xml"/><Relationship Id="rId1" Type="http://schemas.openxmlformats.org/officeDocument/2006/relationships/vmlDrawing" Target="../drawings/vmlDrawing1.vml"/><Relationship Id="rId6" Type="http://schemas.openxmlformats.org/officeDocument/2006/relationships/tags" Target="../tags/tag5.xml"/><Relationship Id="rId11" Type="http://schemas.openxmlformats.org/officeDocument/2006/relationships/tags" Target="../tags/tag10.xml"/><Relationship Id="rId24" Type="http://schemas.openxmlformats.org/officeDocument/2006/relationships/tags" Target="../tags/tag23.xml"/><Relationship Id="rId32" Type="http://schemas.openxmlformats.org/officeDocument/2006/relationships/oleObject" Target="../embeddings/oleObject2.bin"/><Relationship Id="rId5" Type="http://schemas.openxmlformats.org/officeDocument/2006/relationships/tags" Target="../tags/tag4.xml"/><Relationship Id="rId15" Type="http://schemas.openxmlformats.org/officeDocument/2006/relationships/tags" Target="../tags/tag14.xml"/><Relationship Id="rId23" Type="http://schemas.openxmlformats.org/officeDocument/2006/relationships/tags" Target="../tags/tag22.xml"/><Relationship Id="rId28" Type="http://schemas.openxmlformats.org/officeDocument/2006/relationships/tags" Target="../tags/tag27.xml"/><Relationship Id="rId10" Type="http://schemas.openxmlformats.org/officeDocument/2006/relationships/tags" Target="../tags/tag9.xml"/><Relationship Id="rId19" Type="http://schemas.openxmlformats.org/officeDocument/2006/relationships/tags" Target="../tags/tag18.xml"/><Relationship Id="rId31" Type="http://schemas.openxmlformats.org/officeDocument/2006/relationships/oleObject" Target="../embeddings/oleObject1.bin"/><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 Id="rId22" Type="http://schemas.openxmlformats.org/officeDocument/2006/relationships/tags" Target="../tags/tag21.xml"/><Relationship Id="rId27" Type="http://schemas.openxmlformats.org/officeDocument/2006/relationships/tags" Target="../tags/tag26.xml"/><Relationship Id="rId30"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9" descr="Picture1"/>
          <p:cNvPicPr>
            <a:picLocks noChangeAspect="1" noChangeArrowheads="1"/>
          </p:cNvPicPr>
          <p:nvPr/>
        </p:nvPicPr>
        <p:blipFill>
          <a:blip r:embed="rId3" cstate="print"/>
          <a:srcRect/>
          <a:stretch>
            <a:fillRect/>
          </a:stretch>
        </p:blipFill>
        <p:spPr bwMode="auto">
          <a:xfrm>
            <a:off x="0" y="207963"/>
            <a:ext cx="9144000" cy="6650037"/>
          </a:xfrm>
          <a:prstGeom prst="rect">
            <a:avLst/>
          </a:prstGeom>
          <a:noFill/>
          <a:ln w="9525">
            <a:noFill/>
            <a:miter lim="800000"/>
            <a:headEnd/>
            <a:tailEnd/>
          </a:ln>
        </p:spPr>
      </p:pic>
      <p:sp>
        <p:nvSpPr>
          <p:cNvPr id="3076" name="Rectangle 21"/>
          <p:cNvSpPr>
            <a:spLocks noGrp="1" noChangeArrowheads="1"/>
          </p:cNvSpPr>
          <p:nvPr>
            <p:ph type="subTitle" idx="1"/>
          </p:nvPr>
        </p:nvSpPr>
        <p:spPr>
          <a:xfrm>
            <a:off x="647700" y="3594100"/>
            <a:ext cx="7848600" cy="2336800"/>
          </a:xfrm>
        </p:spPr>
        <p:txBody>
          <a:bodyPr>
            <a:scene3d>
              <a:camera prst="orthographicFront"/>
              <a:lightRig rig="threePt" dir="t"/>
            </a:scene3d>
            <a:sp3d extrusionH="57150">
              <a:bevelT w="38100" h="38100"/>
            </a:sp3d>
          </a:bodyPr>
          <a:lstStyle/>
          <a:p>
            <a:pPr eaLnBrk="1" hangingPunct="1"/>
            <a:endParaRPr lang="en-US" sz="2000" b="1" cap="small" dirty="0" smtClean="0">
              <a:solidFill>
                <a:srgbClr val="18187C"/>
              </a:solidFill>
              <a:latin typeface="Arial" pitchFamily="34" charset="0"/>
              <a:cs typeface="Arial" charset="0"/>
            </a:endParaRPr>
          </a:p>
          <a:p>
            <a:pPr eaLnBrk="1" hangingPunct="1"/>
            <a:r>
              <a:rPr lang="en-US" sz="2000" b="1" cap="small" dirty="0" smtClean="0">
                <a:solidFill>
                  <a:srgbClr val="18187C"/>
                </a:solidFill>
                <a:latin typeface="Arial" pitchFamily="34" charset="0"/>
                <a:cs typeface="Arial" charset="0"/>
              </a:rPr>
              <a:t>Dr. Sarah Muttitt, MD, FRCPC, MBA</a:t>
            </a:r>
          </a:p>
          <a:p>
            <a:pPr eaLnBrk="1" hangingPunct="1"/>
            <a:r>
              <a:rPr lang="en-US" sz="2000" b="1" cap="small" dirty="0" smtClean="0">
                <a:solidFill>
                  <a:srgbClr val="18187C"/>
                </a:solidFill>
                <a:latin typeface="Arial" pitchFamily="34" charset="0"/>
                <a:cs typeface="Arial" charset="0"/>
              </a:rPr>
              <a:t>Chief Medical Information Officer, AHS</a:t>
            </a:r>
          </a:p>
          <a:p>
            <a:pPr eaLnBrk="1" hangingPunct="1">
              <a:spcBef>
                <a:spcPts val="600"/>
              </a:spcBef>
            </a:pPr>
            <a:endParaRPr lang="en-US" sz="2800" b="1" cap="small" dirty="0" smtClean="0">
              <a:solidFill>
                <a:srgbClr val="18187C"/>
              </a:solidFill>
              <a:latin typeface="Arial" pitchFamily="34" charset="0"/>
              <a:cs typeface="Arial" charset="0"/>
            </a:endParaRPr>
          </a:p>
          <a:p>
            <a:pPr eaLnBrk="1" hangingPunct="1">
              <a:spcBef>
                <a:spcPts val="600"/>
              </a:spcBef>
            </a:pPr>
            <a:r>
              <a:rPr lang="en-US" b="1" cap="small" dirty="0" smtClean="0">
                <a:solidFill>
                  <a:srgbClr val="18187C"/>
                </a:solidFill>
                <a:latin typeface="Arial" pitchFamily="34" charset="0"/>
                <a:cs typeface="Arial" charset="0"/>
              </a:rPr>
              <a:t>HEALTH RESEARCH DATA SYMPOSIUM</a:t>
            </a:r>
          </a:p>
          <a:p>
            <a:pPr eaLnBrk="1" hangingPunct="1"/>
            <a:r>
              <a:rPr lang="en-US" sz="2000" b="1" cap="small" dirty="0" smtClean="0">
                <a:solidFill>
                  <a:srgbClr val="18187C"/>
                </a:solidFill>
                <a:latin typeface="Arial" pitchFamily="34" charset="0"/>
                <a:cs typeface="Arial" charset="0"/>
              </a:rPr>
              <a:t>MAY 29, 2014</a:t>
            </a:r>
            <a:endParaRPr lang="en-US" sz="2800" b="1" cap="small" dirty="0" smtClean="0">
              <a:solidFill>
                <a:srgbClr val="18187C"/>
              </a:solidFill>
              <a:latin typeface="Arial" pitchFamily="34" charset="0"/>
              <a:cs typeface="Arial" charset="0"/>
            </a:endParaRPr>
          </a:p>
        </p:txBody>
      </p:sp>
      <p:sp>
        <p:nvSpPr>
          <p:cNvPr id="6" name="Rectangle 20"/>
          <p:cNvSpPr>
            <a:spLocks noGrp="1" noChangeArrowheads="1"/>
          </p:cNvSpPr>
          <p:nvPr>
            <p:ph type="ctrTitle"/>
          </p:nvPr>
        </p:nvSpPr>
        <p:spPr>
          <a:xfrm>
            <a:off x="556387" y="1810893"/>
            <a:ext cx="7996238" cy="1470025"/>
          </a:xfrm>
        </p:spPr>
        <p:txBody>
          <a:bodyPr>
            <a:scene3d>
              <a:camera prst="orthographicFront"/>
              <a:lightRig rig="threePt" dir="t"/>
            </a:scene3d>
            <a:sp3d extrusionH="57150">
              <a:bevelT w="38100" h="38100"/>
            </a:sp3d>
          </a:bodyPr>
          <a:lstStyle/>
          <a:p>
            <a:pPr indent="0" eaLnBrk="1" hangingPunct="1"/>
            <a:r>
              <a:rPr lang="en-US" sz="3200" dirty="0" smtClean="0">
                <a:cs typeface="Arial" charset="0"/>
              </a:rPr>
              <a:t>AHS: Clinical Information Systems (CIS)</a:t>
            </a:r>
            <a:r>
              <a:rPr lang="en-US" dirty="0" smtClean="0">
                <a:cs typeface="Arial" charset="0"/>
              </a:rPr>
              <a:t/>
            </a:r>
            <a:br>
              <a:rPr lang="en-US" dirty="0" smtClean="0">
                <a:cs typeface="Arial" charset="0"/>
              </a:rPr>
            </a:br>
            <a:r>
              <a:rPr lang="en-US" sz="2400" dirty="0" smtClean="0">
                <a:cs typeface="Arial" charset="0"/>
              </a:rPr>
              <a:t>Improving Our Clinical Data Assets</a:t>
            </a:r>
            <a:r>
              <a:rPr lang="en-US" sz="4000" dirty="0" smtClean="0">
                <a:cs typeface="Arial" charset="0"/>
              </a:rPr>
              <a:t> </a:t>
            </a:r>
            <a:r>
              <a:rPr lang="en-US" sz="3200" dirty="0" smtClean="0">
                <a:cs typeface="Arial" charset="0"/>
              </a:rPr>
              <a:t/>
            </a:r>
            <a:br>
              <a:rPr lang="en-US" sz="3200" dirty="0" smtClean="0">
                <a:cs typeface="Arial" charset="0"/>
              </a:rPr>
            </a:br>
            <a:endParaRPr lang="en-US"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54503" y="1817090"/>
            <a:ext cx="8086725" cy="4601260"/>
          </a:xfrm>
          <a:prstGeom prst="rect">
            <a:avLst/>
          </a:prstGeom>
          <a:noFill/>
        </p:spPr>
        <p:txBody>
          <a:bodyPr wrap="square" rtlCol="0">
            <a:spAutoFit/>
          </a:bodyPr>
          <a:lstStyle/>
          <a:p>
            <a:pPr marL="0" lvl="1">
              <a:spcBef>
                <a:spcPts val="250"/>
              </a:spcBef>
              <a:spcAft>
                <a:spcPts val="300"/>
              </a:spcAft>
              <a:buFont typeface="Wingdings" pitchFamily="2" charset="2"/>
              <a:buChar char="§"/>
            </a:pPr>
            <a:r>
              <a:rPr lang="en-US" sz="2000" dirty="0" smtClean="0">
                <a:sym typeface="Wingdings" pitchFamily="2" charset="2"/>
              </a:rPr>
              <a:t>  </a:t>
            </a:r>
            <a:r>
              <a:rPr lang="en-CA" sz="2000" dirty="0" smtClean="0"/>
              <a:t>Identity, Access &amp; Encounter Management </a:t>
            </a:r>
          </a:p>
          <a:p>
            <a:pPr marL="0" lvl="1">
              <a:spcBef>
                <a:spcPts val="250"/>
              </a:spcBef>
              <a:spcAft>
                <a:spcPts val="300"/>
              </a:spcAft>
              <a:buFont typeface="Wingdings" pitchFamily="2" charset="2"/>
              <a:buChar char="§"/>
            </a:pPr>
            <a:r>
              <a:rPr lang="en-CA" sz="2000" dirty="0" smtClean="0"/>
              <a:t>  Clinical Decision Support</a:t>
            </a:r>
          </a:p>
          <a:p>
            <a:pPr marL="0" lvl="1">
              <a:spcBef>
                <a:spcPts val="250"/>
              </a:spcBef>
              <a:spcAft>
                <a:spcPts val="300"/>
              </a:spcAft>
              <a:buFont typeface="Wingdings" pitchFamily="2" charset="2"/>
              <a:buChar char="§"/>
            </a:pPr>
            <a:r>
              <a:rPr lang="en-US" sz="2000" dirty="0" smtClean="0">
                <a:sym typeface="Wingdings" pitchFamily="2" charset="2"/>
              </a:rPr>
              <a:t>  Clinical Assessment, Documentation &amp; Plan (IPOC) Management</a:t>
            </a:r>
            <a:r>
              <a:rPr lang="en-CA" sz="2000" dirty="0" smtClean="0">
                <a:sym typeface="Wingdings" pitchFamily="2" charset="2"/>
              </a:rPr>
              <a:t> </a:t>
            </a:r>
          </a:p>
          <a:p>
            <a:pPr marL="0" lvl="1">
              <a:spcBef>
                <a:spcPts val="250"/>
              </a:spcBef>
              <a:spcAft>
                <a:spcPts val="300"/>
              </a:spcAft>
              <a:buFont typeface="Wingdings" pitchFamily="2" charset="2"/>
              <a:buChar char="§"/>
            </a:pPr>
            <a:r>
              <a:rPr lang="en-US" sz="2000" dirty="0" smtClean="0">
                <a:sym typeface="Wingdings" pitchFamily="2" charset="2"/>
              </a:rPr>
              <a:t>  </a:t>
            </a:r>
            <a:r>
              <a:rPr lang="en-CA" sz="2000" dirty="0" smtClean="0"/>
              <a:t>Bed /Capacity Management </a:t>
            </a:r>
          </a:p>
          <a:p>
            <a:pPr marL="0" lvl="1">
              <a:spcBef>
                <a:spcPts val="250"/>
              </a:spcBef>
              <a:spcAft>
                <a:spcPts val="300"/>
              </a:spcAft>
              <a:buFont typeface="Wingdings" pitchFamily="2" charset="2"/>
              <a:buChar char="§"/>
            </a:pPr>
            <a:r>
              <a:rPr lang="en-CA" sz="2000" dirty="0" smtClean="0">
                <a:sym typeface="Wingdings" pitchFamily="2" charset="2"/>
              </a:rPr>
              <a:t>  </a:t>
            </a:r>
            <a:r>
              <a:rPr lang="en-US" sz="2000" dirty="0" smtClean="0">
                <a:sym typeface="Wingdings" pitchFamily="2" charset="2"/>
              </a:rPr>
              <a:t>Order to Results Management</a:t>
            </a:r>
          </a:p>
          <a:p>
            <a:pPr marL="0" lvl="1">
              <a:spcBef>
                <a:spcPts val="250"/>
              </a:spcBef>
              <a:spcAft>
                <a:spcPts val="300"/>
              </a:spcAft>
              <a:buFont typeface="Wingdings" pitchFamily="2" charset="2"/>
              <a:buChar char="§"/>
            </a:pPr>
            <a:r>
              <a:rPr lang="en-US" sz="2000" dirty="0" smtClean="0">
                <a:sym typeface="Wingdings" pitchFamily="2" charset="2"/>
              </a:rPr>
              <a:t>  </a:t>
            </a:r>
            <a:r>
              <a:rPr lang="en-CA" sz="2000" dirty="0" smtClean="0"/>
              <a:t>Scheduling/Demand Management </a:t>
            </a:r>
          </a:p>
          <a:p>
            <a:pPr marL="0" lvl="1">
              <a:spcBef>
                <a:spcPts val="250"/>
              </a:spcBef>
              <a:spcAft>
                <a:spcPts val="300"/>
              </a:spcAft>
              <a:buFont typeface="Wingdings" pitchFamily="2" charset="2"/>
              <a:buChar char="§"/>
            </a:pPr>
            <a:r>
              <a:rPr lang="en-CA" sz="2000" dirty="0" smtClean="0">
                <a:sym typeface="Wingdings" pitchFamily="2" charset="2"/>
              </a:rPr>
              <a:t>  </a:t>
            </a:r>
            <a:r>
              <a:rPr lang="en-US" sz="2000" dirty="0" smtClean="0">
                <a:sym typeface="Wingdings" pitchFamily="2" charset="2"/>
              </a:rPr>
              <a:t>Medication Management</a:t>
            </a:r>
          </a:p>
          <a:p>
            <a:pPr marL="0" lvl="1">
              <a:spcBef>
                <a:spcPts val="250"/>
              </a:spcBef>
              <a:spcAft>
                <a:spcPts val="300"/>
              </a:spcAft>
              <a:buFont typeface="Wingdings" pitchFamily="2" charset="2"/>
              <a:buChar char="§"/>
            </a:pPr>
            <a:r>
              <a:rPr lang="en-US" sz="2000" dirty="0" smtClean="0">
                <a:sym typeface="Wingdings" pitchFamily="2" charset="2"/>
              </a:rPr>
              <a:t>  </a:t>
            </a:r>
            <a:r>
              <a:rPr lang="en-CA" sz="2000" dirty="0" smtClean="0"/>
              <a:t>Health Information Records Management</a:t>
            </a:r>
          </a:p>
          <a:p>
            <a:pPr>
              <a:spcBef>
                <a:spcPts val="250"/>
              </a:spcBef>
              <a:spcAft>
                <a:spcPts val="300"/>
              </a:spcAft>
              <a:buFont typeface="Wingdings" pitchFamily="2" charset="2"/>
              <a:buChar char="§"/>
            </a:pPr>
            <a:r>
              <a:rPr lang="en-US" sz="2000" dirty="0" smtClean="0">
                <a:sym typeface="Wingdings" pitchFamily="2" charset="2"/>
              </a:rPr>
              <a:t>  </a:t>
            </a:r>
            <a:r>
              <a:rPr lang="en-CA" sz="2000" dirty="0" smtClean="0"/>
              <a:t>Clinical Content Management </a:t>
            </a:r>
          </a:p>
          <a:p>
            <a:pPr>
              <a:spcBef>
                <a:spcPts val="250"/>
              </a:spcBef>
              <a:buFont typeface="Wingdings" pitchFamily="2" charset="2"/>
              <a:buChar char="§"/>
            </a:pPr>
            <a:r>
              <a:rPr lang="en-CA" sz="2000" dirty="0" smtClean="0"/>
              <a:t>  Information Management (Reporting &amp; Analytics)</a:t>
            </a:r>
          </a:p>
          <a:p>
            <a:pPr lvl="1">
              <a:buFont typeface="Arial" pitchFamily="34" charset="0"/>
              <a:buChar char="•"/>
            </a:pPr>
            <a:endParaRPr lang="en-US" sz="2400" dirty="0" smtClean="0">
              <a:sym typeface="Wingdings" pitchFamily="2" charset="2"/>
            </a:endParaRPr>
          </a:p>
          <a:p>
            <a:pPr>
              <a:buFont typeface="Arial" pitchFamily="34" charset="0"/>
              <a:buChar char="•"/>
            </a:pPr>
            <a:endParaRPr lang="en-CA" sz="2400" dirty="0"/>
          </a:p>
        </p:txBody>
      </p:sp>
      <p:sp>
        <p:nvSpPr>
          <p:cNvPr id="6" name="TextBox 5"/>
          <p:cNvSpPr txBox="1"/>
          <p:nvPr/>
        </p:nvSpPr>
        <p:spPr>
          <a:xfrm>
            <a:off x="541067" y="5697568"/>
            <a:ext cx="7435049" cy="400110"/>
          </a:xfrm>
          <a:prstGeom prst="rect">
            <a:avLst/>
          </a:prstGeom>
          <a:noFill/>
          <a:ln>
            <a:solidFill>
              <a:schemeClr val="tx1"/>
            </a:solidFill>
          </a:ln>
        </p:spPr>
        <p:txBody>
          <a:bodyPr wrap="none" rtlCol="0">
            <a:spAutoFit/>
          </a:bodyPr>
          <a:lstStyle/>
          <a:p>
            <a:pPr algn="r"/>
            <a:r>
              <a:rPr lang="en-CA" sz="2000" dirty="0" smtClean="0"/>
              <a:t>Core processes will drive benefits metrics at each program level</a:t>
            </a:r>
            <a:endParaRPr lang="en-CA" sz="2000" dirty="0"/>
          </a:p>
        </p:txBody>
      </p:sp>
      <p:sp>
        <p:nvSpPr>
          <p:cNvPr id="7" name="Rectangle 2"/>
          <p:cNvSpPr txBox="1">
            <a:spLocks noChangeArrowheads="1"/>
          </p:cNvSpPr>
          <p:nvPr/>
        </p:nvSpPr>
        <p:spPr bwMode="auto">
          <a:xfrm>
            <a:off x="-381000" y="787400"/>
            <a:ext cx="91440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threePt" dir="t"/>
            </a:scene3d>
            <a:sp3d extrusionH="57150">
              <a:bevelT w="38100" h="38100"/>
            </a:sp3d>
          </a:bodyPr>
          <a:lstStyle/>
          <a:p>
            <a:pPr marL="44450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rgbClr val="0065BD"/>
                </a:solidFill>
                <a:latin typeface="+mj-lt"/>
                <a:ea typeface="+mj-ea"/>
                <a:cs typeface="ＭＳ Ｐゴシック" charset="0"/>
              </a:rPr>
              <a:t>Standards, Content and Core Processes</a:t>
            </a:r>
            <a:endParaRPr kumimoji="0" lang="en-US" sz="2800" b="1" i="0" u="none" strike="noStrike" kern="0" cap="none" spc="0" normalizeH="0" baseline="0" noProof="0" dirty="0" smtClean="0">
              <a:ln>
                <a:noFill/>
              </a:ln>
              <a:solidFill>
                <a:srgbClr val="0065BD"/>
              </a:solidFill>
              <a:effectLst/>
              <a:uLnTx/>
              <a:uFillTx/>
              <a:latin typeface="+mj-lt"/>
              <a:ea typeface="+mj-ea"/>
              <a:cs typeface="ＭＳ Ｐゴシック"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13662" y="275430"/>
          <a:ext cx="8706021" cy="63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2341563" y="2486025"/>
            <a:ext cx="6303962" cy="400110"/>
          </a:xfrm>
          <a:prstGeom prst="rect">
            <a:avLst/>
          </a:prstGeom>
          <a:noFill/>
          <a:ln w="28575" cmpd="sng">
            <a:solidFill>
              <a:schemeClr val="bg2">
                <a:lumMod val="20000"/>
                <a:lumOff val="80000"/>
              </a:schemeClr>
            </a:solidFill>
          </a:ln>
        </p:spPr>
        <p:txBody>
          <a:bodyPr>
            <a:spAutoFit/>
          </a:bodyPr>
          <a:lstStyle/>
          <a:p>
            <a:pPr eaLnBrk="0" hangingPunct="0">
              <a:defRPr/>
            </a:pPr>
            <a:r>
              <a:rPr lang="en-US" sz="1000" dirty="0">
                <a:ea typeface="ＭＳ Ｐゴシック" charset="0"/>
                <a:cs typeface="ＭＳ Ｐゴシック" charset="0"/>
              </a:rPr>
              <a:t>Core Content development to meet the needs of </a:t>
            </a:r>
            <a:r>
              <a:rPr lang="en-US" sz="1000" dirty="0" smtClean="0">
                <a:ea typeface="ＭＳ Ｐゴシック" charset="0"/>
                <a:cs typeface="ＭＳ Ｐゴシック" charset="0"/>
              </a:rPr>
              <a:t>EZ </a:t>
            </a:r>
            <a:r>
              <a:rPr lang="en-US" sz="1000" dirty="0">
                <a:ea typeface="ＭＳ Ｐゴシック" charset="0"/>
                <a:cs typeface="ＭＳ Ｐゴシック" charset="0"/>
              </a:rPr>
              <a:t>&amp; maintenance </a:t>
            </a:r>
            <a:r>
              <a:rPr lang="en-US" sz="1000" dirty="0" smtClean="0">
                <a:ea typeface="ＭＳ Ｐゴシック" charset="0"/>
                <a:cs typeface="ＭＳ Ｐゴシック" charset="0"/>
              </a:rPr>
              <a:t>/upgrades for  SCM and </a:t>
            </a:r>
            <a:r>
              <a:rPr lang="en-US" sz="1000" dirty="0" err="1" smtClean="0">
                <a:ea typeface="ＭＳ Ｐゴシック" charset="0"/>
                <a:cs typeface="ＭＳ Ｐゴシック" charset="0"/>
              </a:rPr>
              <a:t>Meditech</a:t>
            </a:r>
            <a:endParaRPr lang="en-US" sz="1000" dirty="0">
              <a:ea typeface="ＭＳ Ｐゴシック" charset="0"/>
              <a:cs typeface="ＭＳ Ｐゴシック" charset="0"/>
            </a:endParaRPr>
          </a:p>
          <a:p>
            <a:pPr eaLnBrk="0" hangingPunct="0">
              <a:defRPr/>
            </a:pPr>
            <a:r>
              <a:rPr lang="en-US" sz="1000" dirty="0">
                <a:ea typeface="ＭＳ Ｐゴシック" charset="0"/>
                <a:cs typeface="ＭＳ Ｐゴシック" charset="0"/>
              </a:rPr>
              <a:t>Bidirectional flow to Central management of new work &amp; implementing content in the respective CIS</a:t>
            </a:r>
          </a:p>
        </p:txBody>
      </p:sp>
      <p:sp>
        <p:nvSpPr>
          <p:cNvPr id="5124" name="TextBox 3"/>
          <p:cNvSpPr txBox="1">
            <a:spLocks noChangeArrowheads="1"/>
          </p:cNvSpPr>
          <p:nvPr/>
        </p:nvSpPr>
        <p:spPr bwMode="auto">
          <a:xfrm>
            <a:off x="1270000" y="5222875"/>
            <a:ext cx="7045325" cy="768350"/>
          </a:xfrm>
          <a:prstGeom prst="rect">
            <a:avLst/>
          </a:prstGeom>
          <a:noFill/>
          <a:ln w="28575" cap="rnd">
            <a:solidFill>
              <a:srgbClr val="B2B2FF"/>
            </a:solidFill>
            <a:round/>
            <a:headEnd/>
            <a:tailEnd/>
          </a:ln>
        </p:spPr>
        <p:txBody>
          <a:bodyPr>
            <a:spAutoFit/>
          </a:bodyPr>
          <a:lstStyle/>
          <a:p>
            <a:pPr eaLnBrk="0" hangingPunct="0"/>
            <a:r>
              <a:rPr lang="en-US" sz="1100" b="1" i="1"/>
              <a:t>Governance</a:t>
            </a:r>
            <a:r>
              <a:rPr lang="en-US" sz="1100"/>
              <a:t>: Provincial Clinical Informatics Lead + members approved by IM/IT Committee</a:t>
            </a:r>
          </a:p>
          <a:p>
            <a:pPr eaLnBrk="0" hangingPunct="0"/>
            <a:r>
              <a:rPr lang="en-US" sz="1100"/>
              <a:t>	Roles: Centralized Content management (with or without content manager)</a:t>
            </a:r>
          </a:p>
          <a:p>
            <a:pPr eaLnBrk="0" hangingPunct="0"/>
            <a:r>
              <a:rPr lang="en-US" sz="1100"/>
              <a:t>	           Dissemination materials and provincially supported and common process</a:t>
            </a:r>
          </a:p>
          <a:p>
            <a:pPr eaLnBrk="0" hangingPunct="0"/>
            <a:r>
              <a:rPr lang="en-US" sz="1100"/>
              <a:t>	           Maintenance of content through coordination with content </a:t>
            </a:r>
            <a:r>
              <a:rPr lang="en-US" altLang="en-US" sz="1100"/>
              <a:t>“</a:t>
            </a:r>
            <a:r>
              <a:rPr lang="en-US" sz="1100"/>
              <a:t>owners</a:t>
            </a:r>
            <a:r>
              <a:rPr lang="en-US" altLang="en-US" sz="1100"/>
              <a:t>”</a:t>
            </a:r>
            <a:endParaRPr lang="en-US" sz="1100"/>
          </a:p>
        </p:txBody>
      </p:sp>
      <p:sp>
        <p:nvSpPr>
          <p:cNvPr id="5125" name="TextBox 4"/>
          <p:cNvSpPr txBox="1">
            <a:spLocks noChangeArrowheads="1"/>
          </p:cNvSpPr>
          <p:nvPr/>
        </p:nvSpPr>
        <p:spPr bwMode="auto">
          <a:xfrm>
            <a:off x="3128963" y="3611563"/>
            <a:ext cx="857250" cy="430212"/>
          </a:xfrm>
          <a:prstGeom prst="rect">
            <a:avLst/>
          </a:prstGeom>
          <a:noFill/>
          <a:ln w="28575">
            <a:solidFill>
              <a:srgbClr val="B2B2FF"/>
            </a:solidFill>
            <a:miter lim="800000"/>
            <a:headEnd/>
            <a:tailEnd/>
          </a:ln>
        </p:spPr>
        <p:txBody>
          <a:bodyPr>
            <a:spAutoFit/>
          </a:bodyPr>
          <a:lstStyle/>
          <a:p>
            <a:pPr eaLnBrk="0" hangingPunct="0"/>
            <a:r>
              <a:rPr lang="en-US" sz="1100" dirty="0"/>
              <a:t>Analytics</a:t>
            </a:r>
          </a:p>
          <a:p>
            <a:pPr eaLnBrk="0" hangingPunct="0"/>
            <a:r>
              <a:rPr lang="en-US" sz="1100" dirty="0"/>
              <a:t>DIMR</a:t>
            </a:r>
          </a:p>
        </p:txBody>
      </p:sp>
      <p:cxnSp>
        <p:nvCxnSpPr>
          <p:cNvPr id="5126" name="Straight Arrow Connector 6"/>
          <p:cNvCxnSpPr>
            <a:cxnSpLocks noChangeShapeType="1"/>
          </p:cNvCxnSpPr>
          <p:nvPr/>
        </p:nvCxnSpPr>
        <p:spPr bwMode="auto">
          <a:xfrm>
            <a:off x="1884363" y="3787775"/>
            <a:ext cx="1244600" cy="0"/>
          </a:xfrm>
          <a:prstGeom prst="straightConnector1">
            <a:avLst/>
          </a:prstGeom>
          <a:noFill/>
          <a:ln w="9525">
            <a:solidFill>
              <a:schemeClr val="tx1"/>
            </a:solidFill>
            <a:round/>
            <a:headEnd type="arrow" w="med" len="med"/>
            <a:tailEnd type="arrow" w="med" len="med"/>
          </a:ln>
        </p:spPr>
      </p:cxnSp>
      <p:cxnSp>
        <p:nvCxnSpPr>
          <p:cNvPr id="5127" name="Straight Arrow Connector 9"/>
          <p:cNvCxnSpPr>
            <a:cxnSpLocks noChangeShapeType="1"/>
          </p:cNvCxnSpPr>
          <p:nvPr/>
        </p:nvCxnSpPr>
        <p:spPr bwMode="auto">
          <a:xfrm>
            <a:off x="5286375" y="2886075"/>
            <a:ext cx="0" cy="2336800"/>
          </a:xfrm>
          <a:prstGeom prst="straightConnector1">
            <a:avLst/>
          </a:prstGeom>
          <a:noFill/>
          <a:ln w="9525">
            <a:solidFill>
              <a:schemeClr val="tx1"/>
            </a:solidFill>
            <a:round/>
            <a:headEnd type="arrow" w="med" len="med"/>
            <a:tailEnd type="arrow" w="med" len="med"/>
          </a:ln>
        </p:spPr>
      </p:cxnSp>
      <p:cxnSp>
        <p:nvCxnSpPr>
          <p:cNvPr id="5129" name="Elbow Connector 60"/>
          <p:cNvCxnSpPr>
            <a:cxnSpLocks noChangeShapeType="1"/>
          </p:cNvCxnSpPr>
          <p:nvPr/>
        </p:nvCxnSpPr>
        <p:spPr bwMode="auto">
          <a:xfrm rot="16200000" flipH="1">
            <a:off x="2847975" y="1846263"/>
            <a:ext cx="657225" cy="622300"/>
          </a:xfrm>
          <a:prstGeom prst="bentConnector3">
            <a:avLst>
              <a:gd name="adj1" fmla="val 50000"/>
            </a:avLst>
          </a:prstGeom>
          <a:noFill/>
          <a:ln w="9525">
            <a:solidFill>
              <a:schemeClr val="tx1"/>
            </a:solidFill>
            <a:round/>
            <a:headEnd type="arrow" w="med" len="med"/>
            <a:tailEnd type="arrow" w="med" len="med"/>
          </a:ln>
        </p:spPr>
      </p:cxnSp>
      <p:cxnSp>
        <p:nvCxnSpPr>
          <p:cNvPr id="5130" name="Elbow Connector 66"/>
          <p:cNvCxnSpPr>
            <a:cxnSpLocks noChangeShapeType="1"/>
          </p:cNvCxnSpPr>
          <p:nvPr/>
        </p:nvCxnSpPr>
        <p:spPr bwMode="auto">
          <a:xfrm rot="5400000">
            <a:off x="7615237" y="1846263"/>
            <a:ext cx="657225" cy="622300"/>
          </a:xfrm>
          <a:prstGeom prst="bentConnector3">
            <a:avLst>
              <a:gd name="adj1" fmla="val 50000"/>
            </a:avLst>
          </a:prstGeom>
          <a:noFill/>
          <a:ln w="9525">
            <a:solidFill>
              <a:schemeClr val="tx1"/>
            </a:solidFill>
            <a:round/>
            <a:headEnd type="arrow" w="med" len="med"/>
            <a:tailEnd type="arrow" w="med" len="med"/>
          </a:ln>
        </p:spPr>
      </p:cxnSp>
      <p:cxnSp>
        <p:nvCxnSpPr>
          <p:cNvPr id="5131" name="Elbow Connector 67"/>
          <p:cNvCxnSpPr>
            <a:cxnSpLocks noChangeShapeType="1"/>
          </p:cNvCxnSpPr>
          <p:nvPr/>
        </p:nvCxnSpPr>
        <p:spPr bwMode="auto">
          <a:xfrm rot="5400000">
            <a:off x="5845969" y="1847056"/>
            <a:ext cx="657225" cy="620713"/>
          </a:xfrm>
          <a:prstGeom prst="bentConnector3">
            <a:avLst>
              <a:gd name="adj1" fmla="val 50000"/>
            </a:avLst>
          </a:prstGeom>
          <a:noFill/>
          <a:ln w="9525">
            <a:solidFill>
              <a:schemeClr val="tx1"/>
            </a:solidFill>
            <a:round/>
            <a:headEnd type="arrow" w="med" len="med"/>
            <a:tailEnd type="arrow" w="med" len="med"/>
          </a:ln>
        </p:spPr>
      </p:cxnSp>
      <p:cxnSp>
        <p:nvCxnSpPr>
          <p:cNvPr id="5132" name="Elbow Connector 68"/>
          <p:cNvCxnSpPr>
            <a:cxnSpLocks noChangeShapeType="1"/>
          </p:cNvCxnSpPr>
          <p:nvPr/>
        </p:nvCxnSpPr>
        <p:spPr bwMode="auto">
          <a:xfrm rot="16200000" flipH="1">
            <a:off x="4637087" y="1846263"/>
            <a:ext cx="657225" cy="622300"/>
          </a:xfrm>
          <a:prstGeom prst="bentConnector3">
            <a:avLst>
              <a:gd name="adj1" fmla="val 50000"/>
            </a:avLst>
          </a:prstGeom>
          <a:noFill/>
          <a:ln w="9525">
            <a:solidFill>
              <a:schemeClr val="tx1"/>
            </a:solidFill>
            <a:round/>
            <a:headEnd type="arrow" w="med" len="med"/>
            <a:tailEnd type="arrow" w="med" len="med"/>
          </a:ln>
        </p:spPr>
      </p:cxnSp>
      <p:sp>
        <p:nvSpPr>
          <p:cNvPr id="5133" name="TextBox 69"/>
          <p:cNvSpPr txBox="1">
            <a:spLocks noChangeArrowheads="1"/>
          </p:cNvSpPr>
          <p:nvPr/>
        </p:nvSpPr>
        <p:spPr bwMode="auto">
          <a:xfrm>
            <a:off x="3129808" y="0"/>
            <a:ext cx="5816600" cy="861774"/>
          </a:xfrm>
          <a:prstGeom prst="rect">
            <a:avLst/>
          </a:prstGeom>
          <a:noFill/>
          <a:ln w="9525">
            <a:noFill/>
            <a:miter lim="800000"/>
            <a:headEnd/>
            <a:tailEnd/>
          </a:ln>
        </p:spPr>
        <p:txBody>
          <a:bodyPr wrap="square">
            <a:spAutoFit/>
          </a:bodyPr>
          <a:lstStyle/>
          <a:p>
            <a:pPr algn="r" eaLnBrk="0" hangingPunct="0"/>
            <a:endParaRPr lang="en-US" dirty="0" smtClean="0"/>
          </a:p>
          <a:p>
            <a:pPr algn="r" eaLnBrk="0" hangingPunct="0"/>
            <a:r>
              <a:rPr lang="en-US" sz="1600" b="1" dirty="0" smtClean="0"/>
              <a:t>Proposed Structure for Provincial Clinical  Content Development and Management</a:t>
            </a:r>
            <a:endParaRPr lang="en-US" sz="1600" b="1" dirty="0"/>
          </a:p>
        </p:txBody>
      </p:sp>
      <p:sp>
        <p:nvSpPr>
          <p:cNvPr id="15" name="Rounded Rectangle 14"/>
          <p:cNvSpPr/>
          <p:nvPr/>
        </p:nvSpPr>
        <p:spPr>
          <a:xfrm>
            <a:off x="4215740" y="3954483"/>
            <a:ext cx="2066307" cy="914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CMIO Office</a:t>
            </a:r>
            <a:endParaRPr lang="en-US" dirty="0">
              <a:solidFill>
                <a:schemeClr val="tx1"/>
              </a:solidFill>
            </a:endParaRPr>
          </a:p>
        </p:txBody>
      </p:sp>
      <p:cxnSp>
        <p:nvCxnSpPr>
          <p:cNvPr id="25" name="Elbow Connector 60"/>
          <p:cNvCxnSpPr>
            <a:cxnSpLocks noChangeShapeType="1"/>
          </p:cNvCxnSpPr>
          <p:nvPr/>
        </p:nvCxnSpPr>
        <p:spPr bwMode="auto">
          <a:xfrm>
            <a:off x="1114425" y="4200525"/>
            <a:ext cx="3086103" cy="438150"/>
          </a:xfrm>
          <a:prstGeom prst="bentConnector3">
            <a:avLst>
              <a:gd name="adj1" fmla="val 0"/>
            </a:avLst>
          </a:prstGeom>
          <a:noFill/>
          <a:ln w="9525">
            <a:solidFill>
              <a:schemeClr val="tx1"/>
            </a:solidFill>
            <a:round/>
            <a:headEnd type="arrow" w="med" len="med"/>
            <a:tailEnd type="arrow" w="med" len="med"/>
          </a:ln>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 name="Group 42"/>
          <p:cNvGrpSpPr>
            <a:grpSpLocks/>
          </p:cNvGrpSpPr>
          <p:nvPr/>
        </p:nvGrpSpPr>
        <p:grpSpPr bwMode="auto">
          <a:xfrm>
            <a:off x="5334000" y="3657600"/>
            <a:ext cx="3657600" cy="2895600"/>
            <a:chOff x="5334000" y="3657600"/>
            <a:chExt cx="3657600" cy="2895600"/>
          </a:xfrm>
        </p:grpSpPr>
        <p:sp>
          <p:nvSpPr>
            <p:cNvPr id="21" name="Rounded Rectangle 20"/>
            <p:cNvSpPr/>
            <p:nvPr/>
          </p:nvSpPr>
          <p:spPr>
            <a:xfrm>
              <a:off x="5334000" y="4953000"/>
              <a:ext cx="3429000" cy="1600200"/>
            </a:xfrm>
            <a:prstGeom prst="roundRect">
              <a:avLst/>
            </a:prstGeom>
            <a:solidFill>
              <a:srgbClr val="FFFF00">
                <a:alpha val="41000"/>
              </a:srgbClr>
            </a:solidFill>
            <a:ln>
              <a:solidFill>
                <a:srgbClr val="92D050">
                  <a:alpha val="7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98" name="TextBox 22"/>
            <p:cNvSpPr txBox="1">
              <a:spLocks noChangeArrowheads="1"/>
            </p:cNvSpPr>
            <p:nvPr/>
          </p:nvSpPr>
          <p:spPr bwMode="auto">
            <a:xfrm>
              <a:off x="6629400" y="3657600"/>
              <a:ext cx="2362200" cy="923330"/>
            </a:xfrm>
            <a:prstGeom prst="rect">
              <a:avLst/>
            </a:prstGeom>
            <a:noFill/>
            <a:ln w="9525">
              <a:solidFill>
                <a:schemeClr val="tx1"/>
              </a:solidFill>
              <a:miter lim="800000"/>
              <a:headEnd/>
              <a:tailEnd/>
            </a:ln>
          </p:spPr>
          <p:txBody>
            <a:bodyPr>
              <a:spAutoFit/>
            </a:bodyPr>
            <a:lstStyle/>
            <a:p>
              <a:pPr algn="ctr"/>
              <a:r>
                <a:rPr lang="en-CA">
                  <a:latin typeface="Calibri" pitchFamily="34" charset="0"/>
                </a:rPr>
                <a:t>SCN</a:t>
              </a:r>
              <a:r>
                <a:rPr lang="en-CA" altLang="en-US">
                  <a:latin typeface="Calibri" pitchFamily="34" charset="0"/>
                </a:rPr>
                <a:t>’</a:t>
              </a:r>
              <a:r>
                <a:rPr lang="en-CA">
                  <a:latin typeface="Calibri" pitchFamily="34" charset="0"/>
                </a:rPr>
                <a:t>s, Clinical Programs,  Consensus Committees, DIMR</a:t>
              </a:r>
              <a:endParaRPr lang="en-US">
                <a:latin typeface="Calibri" pitchFamily="34" charset="0"/>
              </a:endParaRPr>
            </a:p>
          </p:txBody>
        </p:sp>
        <p:cxnSp>
          <p:nvCxnSpPr>
            <p:cNvPr id="30" name="Straight Connector 29"/>
            <p:cNvCxnSpPr>
              <a:stCxn id="7198" idx="2"/>
              <a:endCxn id="21" idx="0"/>
            </p:cNvCxnSpPr>
            <p:nvPr/>
          </p:nvCxnSpPr>
          <p:spPr>
            <a:xfrm flipH="1">
              <a:off x="7048500" y="4581525"/>
              <a:ext cx="762000" cy="37147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Group 33"/>
          <p:cNvGrpSpPr>
            <a:grpSpLocks/>
          </p:cNvGrpSpPr>
          <p:nvPr/>
        </p:nvGrpSpPr>
        <p:grpSpPr bwMode="auto">
          <a:xfrm>
            <a:off x="5791200" y="533400"/>
            <a:ext cx="3200400" cy="2703513"/>
            <a:chOff x="5638800" y="609600"/>
            <a:chExt cx="3200400" cy="2703731"/>
          </a:xfrm>
        </p:grpSpPr>
        <p:sp>
          <p:nvSpPr>
            <p:cNvPr id="18" name="Rounded Rectangle 17"/>
            <p:cNvSpPr/>
            <p:nvPr/>
          </p:nvSpPr>
          <p:spPr>
            <a:xfrm>
              <a:off x="5638800" y="609600"/>
              <a:ext cx="3200400" cy="1752741"/>
            </a:xfrm>
            <a:prstGeom prst="roundRect">
              <a:avLst/>
            </a:prstGeom>
            <a:solidFill>
              <a:srgbClr val="FFFF00">
                <a:alpha val="41000"/>
              </a:srgbClr>
            </a:solidFill>
            <a:ln>
              <a:solidFill>
                <a:srgbClr val="92D050">
                  <a:alpha val="7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95" name="TextBox 21"/>
            <p:cNvSpPr txBox="1">
              <a:spLocks noChangeArrowheads="1"/>
            </p:cNvSpPr>
            <p:nvPr/>
          </p:nvSpPr>
          <p:spPr bwMode="auto">
            <a:xfrm>
              <a:off x="6669532" y="2667000"/>
              <a:ext cx="1483868" cy="646331"/>
            </a:xfrm>
            <a:prstGeom prst="rect">
              <a:avLst/>
            </a:prstGeom>
            <a:noFill/>
            <a:ln w="9525">
              <a:solidFill>
                <a:schemeClr val="tx1"/>
              </a:solidFill>
              <a:miter lim="800000"/>
              <a:headEnd/>
              <a:tailEnd/>
            </a:ln>
          </p:spPr>
          <p:txBody>
            <a:bodyPr wrap="none">
              <a:spAutoFit/>
            </a:bodyPr>
            <a:lstStyle/>
            <a:p>
              <a:pPr algn="ctr"/>
              <a:r>
                <a:rPr lang="en-CA">
                  <a:latin typeface="Calibri" pitchFamily="34" charset="0"/>
                </a:rPr>
                <a:t>CLINICAL </a:t>
              </a:r>
            </a:p>
            <a:p>
              <a:pPr algn="ctr"/>
              <a:r>
                <a:rPr lang="en-CA">
                  <a:latin typeface="Calibri" pitchFamily="34" charset="0"/>
                </a:rPr>
                <a:t>INFORMATICS</a:t>
              </a:r>
              <a:endParaRPr lang="en-US">
                <a:latin typeface="Calibri" pitchFamily="34" charset="0"/>
              </a:endParaRPr>
            </a:p>
          </p:txBody>
        </p:sp>
        <p:cxnSp>
          <p:nvCxnSpPr>
            <p:cNvPr id="26" name="Straight Connector 25"/>
            <p:cNvCxnSpPr>
              <a:stCxn id="7195" idx="0"/>
              <a:endCxn id="18" idx="2"/>
            </p:cNvCxnSpPr>
            <p:nvPr/>
          </p:nvCxnSpPr>
          <p:spPr>
            <a:xfrm flipH="1" flipV="1">
              <a:off x="7239000" y="2362341"/>
              <a:ext cx="173038" cy="30482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Group 39"/>
          <p:cNvGrpSpPr>
            <a:grpSpLocks/>
          </p:cNvGrpSpPr>
          <p:nvPr/>
        </p:nvGrpSpPr>
        <p:grpSpPr bwMode="auto">
          <a:xfrm>
            <a:off x="0" y="1447800"/>
            <a:ext cx="3048000" cy="2989263"/>
            <a:chOff x="0" y="1447800"/>
            <a:chExt cx="3048000" cy="2675930"/>
          </a:xfrm>
        </p:grpSpPr>
        <p:sp>
          <p:nvSpPr>
            <p:cNvPr id="20" name="Rounded Rectangle 19"/>
            <p:cNvSpPr/>
            <p:nvPr/>
          </p:nvSpPr>
          <p:spPr>
            <a:xfrm>
              <a:off x="0" y="1447800"/>
              <a:ext cx="3048000" cy="1371361"/>
            </a:xfrm>
            <a:prstGeom prst="roundRect">
              <a:avLst/>
            </a:prstGeom>
            <a:solidFill>
              <a:srgbClr val="FFFF00">
                <a:alpha val="41000"/>
              </a:srgbClr>
            </a:solidFill>
            <a:ln>
              <a:solidFill>
                <a:srgbClr val="92D050">
                  <a:alpha val="7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92" name="TextBox 23"/>
            <p:cNvSpPr txBox="1">
              <a:spLocks noChangeArrowheads="1"/>
            </p:cNvSpPr>
            <p:nvPr/>
          </p:nvSpPr>
          <p:spPr bwMode="auto">
            <a:xfrm>
              <a:off x="457200" y="3200400"/>
              <a:ext cx="1752599" cy="923330"/>
            </a:xfrm>
            <a:prstGeom prst="rect">
              <a:avLst/>
            </a:prstGeom>
            <a:noFill/>
            <a:ln w="9525">
              <a:solidFill>
                <a:schemeClr val="tx1"/>
              </a:solidFill>
              <a:miter lim="800000"/>
              <a:headEnd/>
              <a:tailEnd/>
            </a:ln>
          </p:spPr>
          <p:txBody>
            <a:bodyPr>
              <a:spAutoFit/>
            </a:bodyPr>
            <a:lstStyle/>
            <a:p>
              <a:pPr algn="ctr"/>
              <a:r>
                <a:rPr lang="en-CA">
                  <a:latin typeface="Calibri" pitchFamily="34" charset="0"/>
                </a:rPr>
                <a:t>HEALTH INFORMATION MANAGEMENT</a:t>
              </a:r>
              <a:endParaRPr lang="en-US">
                <a:latin typeface="Calibri" pitchFamily="34" charset="0"/>
              </a:endParaRPr>
            </a:p>
          </p:txBody>
        </p:sp>
        <p:cxnSp>
          <p:nvCxnSpPr>
            <p:cNvPr id="28" name="Straight Connector 27"/>
            <p:cNvCxnSpPr>
              <a:stCxn id="7192" idx="0"/>
              <a:endCxn id="20" idx="2"/>
            </p:cNvCxnSpPr>
            <p:nvPr/>
          </p:nvCxnSpPr>
          <p:spPr>
            <a:xfrm flipV="1">
              <a:off x="1333500" y="2819161"/>
              <a:ext cx="190500" cy="380855"/>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Oval 1"/>
          <p:cNvSpPr/>
          <p:nvPr/>
        </p:nvSpPr>
        <p:spPr>
          <a:xfrm>
            <a:off x="2320119" y="3352800"/>
            <a:ext cx="2099481" cy="1600200"/>
          </a:xfrm>
          <a:prstGeom prst="ellipse">
            <a:avLst/>
          </a:prstGeom>
          <a:gradFill>
            <a:gsLst>
              <a:gs pos="30000">
                <a:schemeClr val="accent1">
                  <a:lumMod val="20000"/>
                  <a:lumOff val="80000"/>
                </a:schemeClr>
              </a:gs>
              <a:gs pos="45000">
                <a:schemeClr val="tx2">
                  <a:lumMod val="60000"/>
                  <a:lumOff val="40000"/>
                  <a:alpha val="53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Health Information</a:t>
            </a:r>
          </a:p>
        </p:txBody>
      </p:sp>
      <p:sp>
        <p:nvSpPr>
          <p:cNvPr id="3" name="Oval 2"/>
          <p:cNvSpPr/>
          <p:nvPr/>
        </p:nvSpPr>
        <p:spPr>
          <a:xfrm>
            <a:off x="3505200" y="1828800"/>
            <a:ext cx="1828800" cy="1600200"/>
          </a:xfrm>
          <a:prstGeom prst="ellipse">
            <a:avLst/>
          </a:prstGeom>
          <a:gradFill>
            <a:gsLst>
              <a:gs pos="73000">
                <a:schemeClr val="accent3">
                  <a:lumMod val="75000"/>
                  <a:alpha val="54000"/>
                </a:schemeClr>
              </a:gs>
              <a:gs pos="26000">
                <a:schemeClr val="accent3">
                  <a:lumMod val="20000"/>
                  <a:lumOff val="80000"/>
                  <a:alpha val="49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System Content</a:t>
            </a:r>
          </a:p>
        </p:txBody>
      </p:sp>
      <p:sp>
        <p:nvSpPr>
          <p:cNvPr id="4" name="Oval 3"/>
          <p:cNvSpPr/>
          <p:nvPr/>
        </p:nvSpPr>
        <p:spPr>
          <a:xfrm>
            <a:off x="4620904" y="3276600"/>
            <a:ext cx="1970964" cy="1600200"/>
          </a:xfrm>
          <a:prstGeom prst="ellipse">
            <a:avLst/>
          </a:prstGeom>
          <a:gradFill>
            <a:gsLst>
              <a:gs pos="63000">
                <a:schemeClr val="accent6">
                  <a:lumMod val="60000"/>
                  <a:lumOff val="40000"/>
                  <a:alpha val="57000"/>
                </a:schemeClr>
              </a:gs>
              <a:gs pos="34000">
                <a:schemeClr val="accent6">
                  <a:lumMod val="20000"/>
                  <a:lumOff val="80000"/>
                  <a:alpha val="38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CA" dirty="0">
                <a:solidFill>
                  <a:schemeClr val="tx1"/>
                </a:solidFill>
              </a:rPr>
              <a:t>Clinical Knowledge</a:t>
            </a:r>
          </a:p>
        </p:txBody>
      </p:sp>
      <p:sp>
        <p:nvSpPr>
          <p:cNvPr id="8" name="Curved Up Arrow 7"/>
          <p:cNvSpPr/>
          <p:nvPr/>
        </p:nvSpPr>
        <p:spPr>
          <a:xfrm>
            <a:off x="3810000" y="5029200"/>
            <a:ext cx="1447800" cy="457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9" name="Curved Up Arrow 8"/>
          <p:cNvSpPr/>
          <p:nvPr/>
        </p:nvSpPr>
        <p:spPr>
          <a:xfrm rot="13886523">
            <a:off x="5392738" y="2460625"/>
            <a:ext cx="1447800" cy="457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0" name="Curved Up Arrow 9"/>
          <p:cNvSpPr/>
          <p:nvPr/>
        </p:nvSpPr>
        <p:spPr>
          <a:xfrm rot="7439343">
            <a:off x="2079625" y="2557463"/>
            <a:ext cx="1447800" cy="457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7185" name="TextBox 10"/>
          <p:cNvSpPr txBox="1">
            <a:spLocks noChangeArrowheads="1"/>
          </p:cNvSpPr>
          <p:nvPr/>
        </p:nvSpPr>
        <p:spPr bwMode="auto">
          <a:xfrm>
            <a:off x="5457825" y="4999038"/>
            <a:ext cx="3187700" cy="1477962"/>
          </a:xfrm>
          <a:prstGeom prst="rect">
            <a:avLst/>
          </a:prstGeom>
          <a:noFill/>
          <a:ln w="9525">
            <a:noFill/>
            <a:miter lim="800000"/>
            <a:headEnd/>
            <a:tailEnd/>
          </a:ln>
        </p:spPr>
        <p:txBody>
          <a:bodyPr wrap="none">
            <a:spAutoFit/>
          </a:bodyPr>
          <a:lstStyle/>
          <a:p>
            <a:r>
              <a:rPr lang="en-CA">
                <a:latin typeface="Calibri" pitchFamily="34" charset="0"/>
              </a:rPr>
              <a:t>Knowledge development (SCNs)</a:t>
            </a:r>
          </a:p>
          <a:p>
            <a:r>
              <a:rPr lang="en-CA">
                <a:latin typeface="Calibri" pitchFamily="34" charset="0"/>
              </a:rPr>
              <a:t>Evidence-informed</a:t>
            </a:r>
          </a:p>
          <a:p>
            <a:r>
              <a:rPr lang="en-CA">
                <a:latin typeface="Calibri" pitchFamily="34" charset="0"/>
              </a:rPr>
              <a:t>Reporting and analytics</a:t>
            </a:r>
          </a:p>
          <a:p>
            <a:r>
              <a:rPr lang="en-CA">
                <a:latin typeface="Calibri" pitchFamily="34" charset="0"/>
              </a:rPr>
              <a:t>Performance measurement</a:t>
            </a:r>
          </a:p>
          <a:p>
            <a:r>
              <a:rPr lang="en-CA">
                <a:latin typeface="Calibri" pitchFamily="34" charset="0"/>
              </a:rPr>
              <a:t>Variation analysis</a:t>
            </a:r>
          </a:p>
        </p:txBody>
      </p:sp>
      <p:sp>
        <p:nvSpPr>
          <p:cNvPr id="13" name="Down Arrow 12"/>
          <p:cNvSpPr/>
          <p:nvPr/>
        </p:nvSpPr>
        <p:spPr>
          <a:xfrm rot="-7080000">
            <a:off x="3809207" y="5209381"/>
            <a:ext cx="153988" cy="1298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87" name="TextBox 13"/>
          <p:cNvSpPr txBox="1">
            <a:spLocks noChangeArrowheads="1"/>
          </p:cNvSpPr>
          <p:nvPr/>
        </p:nvSpPr>
        <p:spPr bwMode="auto">
          <a:xfrm>
            <a:off x="1219200" y="5867400"/>
            <a:ext cx="2687638" cy="646113"/>
          </a:xfrm>
          <a:prstGeom prst="rect">
            <a:avLst/>
          </a:prstGeom>
          <a:noFill/>
          <a:ln w="9525">
            <a:noFill/>
            <a:miter lim="800000"/>
            <a:headEnd/>
            <a:tailEnd/>
          </a:ln>
        </p:spPr>
        <p:txBody>
          <a:bodyPr wrap="none">
            <a:spAutoFit/>
          </a:bodyPr>
          <a:lstStyle/>
          <a:p>
            <a:r>
              <a:rPr lang="en-CA">
                <a:latin typeface="Calibri" pitchFamily="34" charset="0"/>
              </a:rPr>
              <a:t>New Knowledge </a:t>
            </a:r>
          </a:p>
          <a:p>
            <a:r>
              <a:rPr lang="en-CA">
                <a:latin typeface="Calibri" pitchFamily="34" charset="0"/>
              </a:rPr>
              <a:t>from research publications</a:t>
            </a:r>
            <a:endParaRPr lang="en-US">
              <a:latin typeface="Calibri" pitchFamily="34" charset="0"/>
            </a:endParaRPr>
          </a:p>
        </p:txBody>
      </p:sp>
      <p:sp>
        <p:nvSpPr>
          <p:cNvPr id="7188" name="TextBox 14"/>
          <p:cNvSpPr txBox="1">
            <a:spLocks noChangeArrowheads="1"/>
          </p:cNvSpPr>
          <p:nvPr/>
        </p:nvSpPr>
        <p:spPr bwMode="auto">
          <a:xfrm>
            <a:off x="5943600" y="533400"/>
            <a:ext cx="3200400" cy="1754188"/>
          </a:xfrm>
          <a:prstGeom prst="rect">
            <a:avLst/>
          </a:prstGeom>
          <a:noFill/>
          <a:ln w="9525">
            <a:noFill/>
            <a:miter lim="800000"/>
            <a:headEnd/>
            <a:tailEnd/>
          </a:ln>
        </p:spPr>
        <p:txBody>
          <a:bodyPr>
            <a:spAutoFit/>
          </a:bodyPr>
          <a:lstStyle/>
          <a:p>
            <a:r>
              <a:rPr lang="en-CA">
                <a:latin typeface="Calibri" pitchFamily="34" charset="0"/>
              </a:rPr>
              <a:t>CDS design and build (paper)</a:t>
            </a:r>
          </a:p>
          <a:p>
            <a:r>
              <a:rPr lang="en-CA">
                <a:latin typeface="Calibri" pitchFamily="34" charset="0"/>
              </a:rPr>
              <a:t>Clinical documentation build</a:t>
            </a:r>
          </a:p>
          <a:p>
            <a:r>
              <a:rPr lang="en-CA">
                <a:latin typeface="Calibri" pitchFamily="34" charset="0"/>
              </a:rPr>
              <a:t>Order set design and build</a:t>
            </a:r>
          </a:p>
          <a:p>
            <a:r>
              <a:rPr lang="en-CA">
                <a:latin typeface="Calibri" pitchFamily="34" charset="0"/>
              </a:rPr>
              <a:t>Care path (protocol) build</a:t>
            </a:r>
          </a:p>
          <a:p>
            <a:r>
              <a:rPr lang="en-CA">
                <a:latin typeface="Calibri" pitchFamily="34" charset="0"/>
              </a:rPr>
              <a:t>Data structuring for reporting </a:t>
            </a:r>
            <a:br>
              <a:rPr lang="en-CA">
                <a:latin typeface="Calibri" pitchFamily="34" charset="0"/>
              </a:rPr>
            </a:br>
            <a:r>
              <a:rPr lang="en-CA">
                <a:latin typeface="Calibri" pitchFamily="34" charset="0"/>
              </a:rPr>
              <a:t>   and CDS functions</a:t>
            </a:r>
            <a:endParaRPr lang="en-US">
              <a:latin typeface="Calibri" pitchFamily="34" charset="0"/>
            </a:endParaRPr>
          </a:p>
        </p:txBody>
      </p:sp>
      <p:sp>
        <p:nvSpPr>
          <p:cNvPr id="7189" name="TextBox 15"/>
          <p:cNvSpPr txBox="1">
            <a:spLocks noChangeArrowheads="1"/>
          </p:cNvSpPr>
          <p:nvPr/>
        </p:nvSpPr>
        <p:spPr bwMode="auto">
          <a:xfrm>
            <a:off x="76200" y="1543050"/>
            <a:ext cx="3429000" cy="1477963"/>
          </a:xfrm>
          <a:prstGeom prst="rect">
            <a:avLst/>
          </a:prstGeom>
          <a:noFill/>
          <a:ln w="9525">
            <a:noFill/>
            <a:miter lim="800000"/>
            <a:headEnd/>
            <a:tailEnd/>
          </a:ln>
        </p:spPr>
        <p:txBody>
          <a:bodyPr>
            <a:spAutoFit/>
          </a:bodyPr>
          <a:lstStyle/>
          <a:p>
            <a:r>
              <a:rPr lang="en-CA">
                <a:latin typeface="Calibri" pitchFamily="34" charset="0"/>
              </a:rPr>
              <a:t>Health system encounters</a:t>
            </a:r>
          </a:p>
          <a:p>
            <a:r>
              <a:rPr lang="en-CA">
                <a:latin typeface="Calibri" pitchFamily="34" charset="0"/>
              </a:rPr>
              <a:t>Transactional care</a:t>
            </a:r>
          </a:p>
          <a:p>
            <a:r>
              <a:rPr lang="en-CA">
                <a:latin typeface="Calibri" pitchFamily="34" charset="0"/>
              </a:rPr>
              <a:t>Patient derived information (support patient care plans)</a:t>
            </a:r>
          </a:p>
          <a:p>
            <a:r>
              <a:rPr lang="en-CA">
                <a:latin typeface="Calibri" pitchFamily="34" charset="0"/>
              </a:rPr>
              <a:t>Historical records</a:t>
            </a:r>
            <a:endParaRPr lang="en-US">
              <a:latin typeface="Calibri" pitchFamily="34" charset="0"/>
            </a:endParaRPr>
          </a:p>
        </p:txBody>
      </p:sp>
      <p:sp>
        <p:nvSpPr>
          <p:cNvPr id="7190" name="TextBox 16"/>
          <p:cNvSpPr txBox="1">
            <a:spLocks noChangeArrowheads="1"/>
          </p:cNvSpPr>
          <p:nvPr/>
        </p:nvSpPr>
        <p:spPr bwMode="auto">
          <a:xfrm>
            <a:off x="492369" y="304800"/>
            <a:ext cx="4501662" cy="646331"/>
          </a:xfrm>
          <a:prstGeom prst="rect">
            <a:avLst/>
          </a:prstGeom>
          <a:noFill/>
          <a:ln w="9525">
            <a:noFill/>
            <a:miter lim="800000"/>
            <a:headEnd/>
            <a:tailEnd/>
          </a:ln>
        </p:spPr>
        <p:txBody>
          <a:bodyPr wrap="square">
            <a:spAutoFit/>
          </a:bodyPr>
          <a:lstStyle/>
          <a:p>
            <a:pPr algn="ctr"/>
            <a:r>
              <a:rPr lang="en-CA" b="1" dirty="0" smtClean="0">
                <a:latin typeface="Calibri" pitchFamily="34" charset="0"/>
              </a:rPr>
              <a:t>Content Development</a:t>
            </a:r>
          </a:p>
          <a:p>
            <a:pPr algn="ctr"/>
            <a:r>
              <a:rPr lang="en-CA" b="1" dirty="0" smtClean="0">
                <a:latin typeface="Calibri" pitchFamily="34" charset="0"/>
              </a:rPr>
              <a:t>“Design Provincially” “Implement Locally”</a:t>
            </a:r>
            <a:endParaRPr lang="en-US" b="1" dirty="0">
              <a:latin typeface="Calibri" pitchFamily="34" charset="0"/>
            </a:endParaRPr>
          </a:p>
        </p:txBody>
      </p:sp>
      <p:sp>
        <p:nvSpPr>
          <p:cNvPr id="27" name="Rectangle 26"/>
          <p:cNvSpPr/>
          <p:nvPr/>
        </p:nvSpPr>
        <p:spPr>
          <a:xfrm>
            <a:off x="3657600" y="3223846"/>
            <a:ext cx="1488831" cy="715108"/>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CMIO</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srcRect/>
          <a:stretch>
            <a:fillRect/>
          </a:stretch>
        </p:blipFill>
        <p:spPr bwMode="auto">
          <a:xfrm>
            <a:off x="213550" y="1775691"/>
            <a:ext cx="4268788" cy="4389438"/>
          </a:xfrm>
          <a:prstGeom prst="rect">
            <a:avLst/>
          </a:prstGeom>
          <a:noFill/>
          <a:ln w="9525">
            <a:miter lim="800000"/>
            <a:headEnd/>
            <a:tailEnd/>
          </a:ln>
          <a:effectLst/>
        </p:spPr>
      </p:pic>
      <p:pic>
        <p:nvPicPr>
          <p:cNvPr id="5" name="Picture 3"/>
          <p:cNvPicPr>
            <a:picLocks noChangeAspect="1" noChangeArrowheads="1"/>
          </p:cNvPicPr>
          <p:nvPr/>
        </p:nvPicPr>
        <p:blipFill>
          <a:blip r:embed="rId4" cstate="print"/>
          <a:srcRect/>
          <a:stretch>
            <a:fillRect/>
          </a:stretch>
        </p:blipFill>
        <p:spPr bwMode="auto">
          <a:xfrm>
            <a:off x="4672074" y="1778166"/>
            <a:ext cx="4238625" cy="4421002"/>
          </a:xfrm>
          <a:prstGeom prst="rect">
            <a:avLst/>
          </a:prstGeom>
          <a:noFill/>
          <a:ln w="9525">
            <a:miter lim="800000"/>
            <a:headEnd/>
            <a:tailEnd/>
          </a:ln>
          <a:effectLst/>
        </p:spPr>
      </p:pic>
      <p:sp>
        <p:nvSpPr>
          <p:cNvPr id="7" name="Rectangle 2"/>
          <p:cNvSpPr txBox="1">
            <a:spLocks noChangeArrowheads="1"/>
          </p:cNvSpPr>
          <p:nvPr/>
        </p:nvSpPr>
        <p:spPr bwMode="auto">
          <a:xfrm>
            <a:off x="2516188" y="508000"/>
            <a:ext cx="596265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threePt" dir="t"/>
            </a:scene3d>
            <a:sp3d extrusionH="57150">
              <a:bevelT w="38100" h="38100"/>
            </a:sp3d>
          </a:bodyPr>
          <a:lstStyle/>
          <a:p>
            <a:pPr marL="444500" marR="0" lvl="0" indent="0" algn="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0" cap="none" spc="0" normalizeH="0" baseline="0" noProof="0" dirty="0" smtClean="0">
                <a:ln>
                  <a:noFill/>
                </a:ln>
                <a:solidFill>
                  <a:schemeClr val="tx1"/>
                </a:solidFill>
                <a:effectLst/>
                <a:uLnTx/>
                <a:uFillTx/>
                <a:latin typeface="+mj-lt"/>
                <a:ea typeface="+mj-ea"/>
                <a:cs typeface="ＭＳ Ｐゴシック" charset="0"/>
              </a:rPr>
              <a:t/>
            </a:r>
            <a:br>
              <a:rPr kumimoji="0" lang="en-US" sz="1600" b="1" i="0" u="none" strike="noStrike" kern="0" cap="none" spc="0" normalizeH="0" baseline="0" noProof="0" dirty="0" smtClean="0">
                <a:ln>
                  <a:noFill/>
                </a:ln>
                <a:solidFill>
                  <a:schemeClr val="tx1"/>
                </a:solidFill>
                <a:effectLst/>
                <a:uLnTx/>
                <a:uFillTx/>
                <a:latin typeface="+mj-lt"/>
                <a:ea typeface="+mj-ea"/>
                <a:cs typeface="ＭＳ Ｐゴシック" charset="0"/>
              </a:rPr>
            </a:br>
            <a:r>
              <a:rPr lang="en-US" sz="3200" b="1" kern="0" noProof="0" dirty="0" smtClean="0">
                <a:solidFill>
                  <a:srgbClr val="0065BD"/>
                </a:solidFill>
                <a:latin typeface="+mj-lt"/>
                <a:ea typeface="+mj-ea"/>
                <a:cs typeface="ＭＳ Ｐゴシック" charset="0"/>
              </a:rPr>
              <a:t>Scope</a:t>
            </a:r>
            <a:endParaRPr kumimoji="0" lang="en-US" sz="2400" b="1" i="0" u="none" strike="noStrike" kern="0" cap="none" spc="0" normalizeH="0" baseline="0" noProof="0" dirty="0" smtClean="0">
              <a:ln>
                <a:noFill/>
              </a:ln>
              <a:solidFill>
                <a:srgbClr val="0065BD"/>
              </a:solidFill>
              <a:effectLst/>
              <a:uLnTx/>
              <a:uFillTx/>
              <a:latin typeface="+mj-lt"/>
              <a:ea typeface="+mj-ea"/>
              <a:cs typeface="ＭＳ Ｐゴシック"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8"/>
          <p:cNvSpPr>
            <a:spLocks noChangeArrowheads="1"/>
          </p:cNvSpPr>
          <p:nvPr/>
        </p:nvSpPr>
        <p:spPr bwMode="auto">
          <a:xfrm>
            <a:off x="569212" y="1717262"/>
            <a:ext cx="7948612" cy="4569238"/>
          </a:xfrm>
          <a:prstGeom prst="rect">
            <a:avLst/>
          </a:prstGeom>
          <a:noFill/>
          <a:ln w="9525">
            <a:noFill/>
            <a:miter lim="800000"/>
            <a:headEnd/>
            <a:tailEnd/>
          </a:ln>
        </p:spPr>
        <p:txBody>
          <a:bodyPr/>
          <a:lstStyle/>
          <a:p>
            <a:pPr marL="342900" indent="-342900">
              <a:spcBef>
                <a:spcPts val="1200"/>
              </a:spcBef>
              <a:buFont typeface="Wingdings" pitchFamily="2" charset="2"/>
              <a:buChar char="§"/>
            </a:pPr>
            <a:r>
              <a:rPr lang="en-US" dirty="0" smtClean="0"/>
              <a:t>Epic Enterprise</a:t>
            </a:r>
            <a:endParaRPr lang="en-US" dirty="0" smtClean="0"/>
          </a:p>
          <a:p>
            <a:pPr marL="800100" lvl="1" indent="-342900">
              <a:spcBef>
                <a:spcPts val="600"/>
              </a:spcBef>
              <a:buFont typeface="Wingdings" pitchFamily="2" charset="2"/>
              <a:buChar char="§"/>
            </a:pPr>
            <a:r>
              <a:rPr lang="en-US" sz="1600" dirty="0" smtClean="0"/>
              <a:t>Good innate reporting and analytics capability</a:t>
            </a:r>
          </a:p>
          <a:p>
            <a:pPr marL="800100" lvl="1" indent="-342900">
              <a:spcBef>
                <a:spcPts val="600"/>
              </a:spcBef>
              <a:buFont typeface="Wingdings" pitchFamily="2" charset="2"/>
              <a:buChar char="§"/>
            </a:pPr>
            <a:r>
              <a:rPr lang="en-US" sz="1600" dirty="0" smtClean="0"/>
              <a:t>Enterprise Data Warehouse</a:t>
            </a:r>
          </a:p>
          <a:p>
            <a:pPr marL="800100" lvl="1" indent="-342900">
              <a:spcBef>
                <a:spcPts val="600"/>
              </a:spcBef>
              <a:buFont typeface="Wingdings" pitchFamily="2" charset="2"/>
              <a:buChar char="§"/>
            </a:pPr>
            <a:r>
              <a:rPr lang="en-US" sz="1600" dirty="0" smtClean="0"/>
              <a:t>Cohort identification and management</a:t>
            </a:r>
          </a:p>
          <a:p>
            <a:pPr marL="800100" lvl="1" indent="-342900">
              <a:spcBef>
                <a:spcPts val="600"/>
              </a:spcBef>
              <a:buFont typeface="Wingdings" pitchFamily="2" charset="2"/>
              <a:buChar char="§"/>
            </a:pPr>
            <a:r>
              <a:rPr lang="en-US" sz="1600" dirty="0" smtClean="0"/>
              <a:t>Slicer/Dicer</a:t>
            </a:r>
          </a:p>
          <a:p>
            <a:pPr marL="800100" lvl="1" indent="-342900">
              <a:spcBef>
                <a:spcPts val="600"/>
              </a:spcBef>
              <a:buFont typeface="Wingdings" pitchFamily="2" charset="2"/>
              <a:buChar char="§"/>
            </a:pPr>
            <a:r>
              <a:rPr lang="en-US" sz="1600" dirty="0" smtClean="0"/>
              <a:t>****More comprehensive, higher quality clinical and other data</a:t>
            </a:r>
            <a:endParaRPr lang="en-US" sz="1600" dirty="0" smtClean="0"/>
          </a:p>
          <a:p>
            <a:pPr marL="342900" indent="-342900">
              <a:spcBef>
                <a:spcPts val="600"/>
              </a:spcBef>
              <a:buFont typeface="Wingdings" pitchFamily="2" charset="2"/>
              <a:buChar char="§"/>
            </a:pPr>
            <a:r>
              <a:rPr lang="en-US" dirty="0" smtClean="0"/>
              <a:t>Data Stewardship and Access</a:t>
            </a:r>
            <a:endParaRPr lang="en-US" dirty="0" smtClean="0"/>
          </a:p>
          <a:p>
            <a:pPr marL="800100" lvl="1" indent="-342900">
              <a:spcBef>
                <a:spcPts val="600"/>
              </a:spcBef>
              <a:buFont typeface="Wingdings" pitchFamily="2" charset="2"/>
              <a:buChar char="§"/>
            </a:pPr>
            <a:r>
              <a:rPr lang="en-US" sz="1600" dirty="0" smtClean="0"/>
              <a:t>ISF (ambulatory)</a:t>
            </a:r>
          </a:p>
          <a:p>
            <a:pPr marL="800100" lvl="1" indent="-342900">
              <a:spcBef>
                <a:spcPts val="600"/>
              </a:spcBef>
              <a:buFont typeface="Wingdings" pitchFamily="2" charset="2"/>
              <a:buChar char="§"/>
            </a:pPr>
            <a:r>
              <a:rPr lang="en-US" sz="1600" dirty="0" smtClean="0"/>
              <a:t>HIA</a:t>
            </a:r>
          </a:p>
          <a:p>
            <a:pPr marL="800100" lvl="1" indent="-342900">
              <a:spcBef>
                <a:spcPts val="600"/>
              </a:spcBef>
              <a:buFont typeface="Wingdings" pitchFamily="2" charset="2"/>
              <a:buChar char="§"/>
            </a:pPr>
            <a:r>
              <a:rPr lang="en-US" sz="1600" dirty="0" smtClean="0"/>
              <a:t>Clinical Trials Agreements</a:t>
            </a:r>
            <a:endParaRPr lang="en-US" sz="1600" b="1" dirty="0" smtClean="0"/>
          </a:p>
          <a:p>
            <a:pPr marL="342900" indent="-342900">
              <a:spcBef>
                <a:spcPts val="0"/>
              </a:spcBef>
              <a:buFont typeface="Wingdings" pitchFamily="2" charset="2"/>
              <a:buChar char="§"/>
            </a:pPr>
            <a:r>
              <a:rPr lang="en-US" dirty="0" smtClean="0"/>
              <a:t>Opportunities</a:t>
            </a:r>
          </a:p>
          <a:p>
            <a:pPr marL="800100" lvl="1" indent="-342900">
              <a:spcBef>
                <a:spcPts val="600"/>
              </a:spcBef>
              <a:buFont typeface="Wingdings" pitchFamily="2" charset="2"/>
              <a:buChar char="§"/>
            </a:pPr>
            <a:r>
              <a:rPr lang="en-US" sz="1600" dirty="0" smtClean="0"/>
              <a:t>Patient compliance and </a:t>
            </a:r>
            <a:r>
              <a:rPr lang="en-US" sz="1600" dirty="0" smtClean="0"/>
              <a:t>r</a:t>
            </a:r>
            <a:r>
              <a:rPr lang="en-US" sz="1600" dirty="0" smtClean="0"/>
              <a:t>eported outcomes (patient portal)</a:t>
            </a:r>
            <a:endParaRPr lang="en-US" sz="1600" dirty="0" smtClean="0"/>
          </a:p>
          <a:p>
            <a:pPr marL="800100" lvl="1" indent="-342900">
              <a:spcBef>
                <a:spcPts val="600"/>
              </a:spcBef>
              <a:buFont typeface="Wingdings" pitchFamily="2" charset="2"/>
              <a:buChar char="§"/>
            </a:pPr>
            <a:r>
              <a:rPr lang="en-US" sz="1600" dirty="0" smtClean="0"/>
              <a:t>Translational research – from bench to bedside</a:t>
            </a:r>
          </a:p>
          <a:p>
            <a:pPr marL="800100" lvl="1" indent="-342900">
              <a:spcBef>
                <a:spcPts val="600"/>
              </a:spcBef>
              <a:buFont typeface="Wingdings" pitchFamily="2" charset="2"/>
              <a:buChar char="§"/>
            </a:pPr>
            <a:r>
              <a:rPr lang="en-US" sz="1600" dirty="0" smtClean="0"/>
              <a:t>Genomics – predictive and personalized medicine </a:t>
            </a:r>
            <a:endParaRPr lang="en-US" sz="1600" dirty="0" smtClean="0"/>
          </a:p>
          <a:p>
            <a:pPr marL="342900" indent="-342900">
              <a:spcBef>
                <a:spcPts val="0"/>
              </a:spcBef>
              <a:buFont typeface="Wingdings" pitchFamily="2" charset="2"/>
              <a:buChar char="§"/>
            </a:pPr>
            <a:endParaRPr lang="en-US" dirty="0" smtClean="0"/>
          </a:p>
          <a:p>
            <a:pPr marL="800100" lvl="1" indent="-342900">
              <a:spcBef>
                <a:spcPts val="0"/>
              </a:spcBef>
              <a:buFont typeface="Wingdings" pitchFamily="2" charset="2"/>
              <a:buChar char="§"/>
            </a:pPr>
            <a:endParaRPr lang="en-US" sz="1600" dirty="0" smtClean="0"/>
          </a:p>
          <a:p>
            <a:pPr marL="342900" indent="-342900">
              <a:spcBef>
                <a:spcPct val="20000"/>
              </a:spcBef>
            </a:pPr>
            <a:endParaRPr lang="en-US" sz="2400" dirty="0"/>
          </a:p>
        </p:txBody>
      </p:sp>
      <p:sp>
        <p:nvSpPr>
          <p:cNvPr id="4" name="Title 3"/>
          <p:cNvSpPr>
            <a:spLocks noGrp="1"/>
          </p:cNvSpPr>
          <p:nvPr>
            <p:ph type="title"/>
          </p:nvPr>
        </p:nvSpPr>
        <p:spPr>
          <a:xfrm>
            <a:off x="2973388" y="952214"/>
            <a:ext cx="5675312" cy="584775"/>
          </a:xfrm>
          <a:prstGeom prst="rect">
            <a:avLst/>
          </a:prstGeom>
        </p:spPr>
        <p:txBody>
          <a:bodyPr wrap="square">
            <a:spAutoFit/>
            <a:scene3d>
              <a:camera prst="orthographicFront"/>
              <a:lightRig rig="threePt" dir="t"/>
            </a:scene3d>
            <a:sp3d extrusionH="57150">
              <a:bevelT w="38100" h="38100"/>
            </a:sp3d>
          </a:bodyPr>
          <a:lstStyle/>
          <a:p>
            <a:pPr algn="r"/>
            <a:r>
              <a:rPr lang="en-US" sz="3200" dirty="0" smtClean="0">
                <a:latin typeface="Arial" pitchFamily="34" charset="0"/>
                <a:cs typeface="Arial" pitchFamily="34" charset="0"/>
              </a:rPr>
              <a:t>What about Research?</a:t>
            </a:r>
            <a:endParaRPr lang="en-US" sz="4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threePt" dir="t"/>
            </a:scene3d>
            <a:sp3d extrusionH="57150">
              <a:bevelT w="38100" h="38100"/>
            </a:sp3d>
          </a:bodyPr>
          <a:lstStyle/>
          <a:p>
            <a:pPr algn="r"/>
            <a:r>
              <a:rPr lang="en-US" dirty="0" smtClean="0"/>
              <a:t>	</a:t>
            </a:r>
            <a:r>
              <a:rPr lang="en-US" sz="3200" dirty="0" smtClean="0"/>
              <a:t>AHS CMIO Role</a:t>
            </a:r>
            <a:endParaRPr lang="en-US" sz="3200" dirty="0"/>
          </a:p>
        </p:txBody>
      </p:sp>
      <p:sp>
        <p:nvSpPr>
          <p:cNvPr id="3" name="Content Placeholder 2"/>
          <p:cNvSpPr>
            <a:spLocks noGrp="1"/>
          </p:cNvSpPr>
          <p:nvPr>
            <p:ph idx="1"/>
          </p:nvPr>
        </p:nvSpPr>
        <p:spPr>
          <a:xfrm>
            <a:off x="531813" y="1676400"/>
            <a:ext cx="8118475" cy="4432300"/>
          </a:xfrm>
        </p:spPr>
        <p:txBody>
          <a:bodyPr/>
          <a:lstStyle/>
          <a:p>
            <a:pPr>
              <a:buFont typeface="Wingdings" pitchFamily="2" charset="2"/>
              <a:buChar char="§"/>
            </a:pPr>
            <a:r>
              <a:rPr lang="en-US" sz="1800" dirty="0" smtClean="0"/>
              <a:t>The CMIO role is relatively new to the C-Suite and evolving as quickly as the information and technology in healthcare.  </a:t>
            </a:r>
          </a:p>
          <a:p>
            <a:pPr>
              <a:buFont typeface="Wingdings" pitchFamily="2" charset="2"/>
              <a:buChar char="§"/>
            </a:pPr>
            <a:r>
              <a:rPr lang="en-US" sz="1800" dirty="0" smtClean="0"/>
              <a:t>The CMIO forms an essential component of and bridge between the medical and IT functions of AHS.</a:t>
            </a:r>
          </a:p>
          <a:p>
            <a:pPr>
              <a:buFont typeface="Wingdings" pitchFamily="2" charset="2"/>
              <a:buChar char="§"/>
            </a:pPr>
            <a:r>
              <a:rPr lang="en-US" sz="1800" dirty="0" smtClean="0"/>
              <a:t>The CIO and the CMIO form a dyad to achieve the following goals: </a:t>
            </a:r>
            <a:endParaRPr lang="en-US" sz="2000" dirty="0" smtClean="0"/>
          </a:p>
          <a:p>
            <a:pPr lvl="1">
              <a:buFont typeface="Wingdings" pitchFamily="2" charset="2"/>
              <a:buChar char="§"/>
            </a:pPr>
            <a:r>
              <a:rPr lang="en-US" sz="1600" dirty="0" smtClean="0"/>
              <a:t>designing and integrating IT systems into clinical practice</a:t>
            </a:r>
          </a:p>
          <a:p>
            <a:pPr lvl="1">
              <a:buFont typeface="Wingdings" pitchFamily="2" charset="2"/>
              <a:buChar char="§"/>
            </a:pPr>
            <a:r>
              <a:rPr lang="en-US" sz="1600" dirty="0" smtClean="0"/>
              <a:t>analyzing the use of technology to determine its effect on patient care, patient outcomes, and patient participation</a:t>
            </a:r>
          </a:p>
          <a:p>
            <a:pPr lvl="1">
              <a:buFont typeface="Wingdings" pitchFamily="2" charset="2"/>
              <a:buChar char="§"/>
            </a:pPr>
            <a:r>
              <a:rPr lang="en-US" sz="1600" dirty="0" smtClean="0"/>
              <a:t>establishing standards and compliance (clinical and technical)</a:t>
            </a:r>
          </a:p>
          <a:p>
            <a:pPr lvl="1">
              <a:buFont typeface="Wingdings" pitchFamily="2" charset="2"/>
              <a:buChar char="§"/>
            </a:pPr>
            <a:r>
              <a:rPr lang="en-US" sz="1600" dirty="0" smtClean="0"/>
              <a:t>coaching clinicians on the use of software, studying how the software is used and using that knowledge to optimize future deployment and product enhancement</a:t>
            </a:r>
          </a:p>
          <a:p>
            <a:pPr lvl="1">
              <a:buFont typeface="Wingdings" pitchFamily="2" charset="2"/>
              <a:buChar char="§"/>
            </a:pPr>
            <a:r>
              <a:rPr lang="en-US" sz="1600" dirty="0" smtClean="0"/>
              <a:t>collaborating on high value, strategic plans for IT.</a:t>
            </a:r>
          </a:p>
          <a:p>
            <a:pPr lvl="1">
              <a:buFont typeface="Wingdings" pitchFamily="2" charset="2"/>
              <a:buChar char="§"/>
            </a:pPr>
            <a:r>
              <a:rPr lang="en-US" sz="1600" dirty="0" smtClean="0"/>
              <a:t>realizing tangible benefits from IT investments</a:t>
            </a:r>
          </a:p>
          <a:p>
            <a:pPr lvl="1">
              <a:buFont typeface="Wingdings" pitchFamily="2" charset="2"/>
              <a:buChar char="§"/>
            </a:pPr>
            <a:r>
              <a:rPr lang="en-US" sz="1600" dirty="0" smtClean="0"/>
              <a:t>clinical innovation supported by enabling technology</a:t>
            </a:r>
          </a:p>
          <a:p>
            <a:pPr lvl="1">
              <a:buFont typeface="Wingdings" pitchFamily="2" charset="2"/>
              <a:buChar char="§"/>
            </a:pPr>
            <a:endParaRPr lang="en-US" sz="1600" dirty="0" smtClean="0">
              <a:solidFill>
                <a:srgbClr val="18187C"/>
              </a:solidFill>
            </a:endParaRPr>
          </a:p>
          <a:p>
            <a:pPr marL="400050">
              <a:buNone/>
            </a:pPr>
            <a:endParaRPr lang="en-US" sz="1600" dirty="0" smtClean="0">
              <a:solidFill>
                <a:srgbClr val="18187C"/>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lide Number Placeholder 5"/>
          <p:cNvSpPr txBox="1">
            <a:spLocks/>
          </p:cNvSpPr>
          <p:nvPr/>
        </p:nvSpPr>
        <p:spPr bwMode="auto">
          <a:xfrm>
            <a:off x="8582025" y="6510338"/>
            <a:ext cx="571500" cy="285750"/>
          </a:xfrm>
          <a:prstGeom prst="rect">
            <a:avLst/>
          </a:prstGeom>
          <a:noFill/>
          <a:ln w="9525">
            <a:noFill/>
            <a:miter lim="800000"/>
            <a:headEnd/>
            <a:tailEnd/>
          </a:ln>
        </p:spPr>
        <p:txBody>
          <a:bodyPr/>
          <a:lstStyle/>
          <a:p>
            <a:pPr algn="ctr" eaLnBrk="1" hangingPunct="1"/>
            <a:endParaRPr lang="en-US" sz="900" b="1" dirty="0">
              <a:latin typeface="Arial" pitchFamily="34" charset="0"/>
              <a:cs typeface="Arial" pitchFamily="34" charset="0"/>
            </a:endParaRPr>
          </a:p>
        </p:txBody>
      </p:sp>
      <p:sp>
        <p:nvSpPr>
          <p:cNvPr id="10" name="AutoShape 4"/>
          <p:cNvSpPr>
            <a:spLocks noChangeArrowheads="1"/>
          </p:cNvSpPr>
          <p:nvPr>
            <p:custDataLst>
              <p:tags r:id="rId1"/>
            </p:custDataLst>
          </p:nvPr>
        </p:nvSpPr>
        <p:spPr bwMode="gray">
          <a:xfrm>
            <a:off x="3385690" y="2086655"/>
            <a:ext cx="2028824" cy="685800"/>
          </a:xfrm>
          <a:prstGeom prst="roundRect">
            <a:avLst>
              <a:gd name="adj" fmla="val 16667"/>
            </a:avLst>
          </a:prstGeom>
          <a:solidFill>
            <a:srgbClr val="CCFFCC"/>
          </a:solidFill>
          <a:ln w="9525" algn="ctr">
            <a:solidFill>
              <a:schemeClr val="tx1"/>
            </a:solidFill>
            <a:round/>
            <a:headEnd/>
            <a:tailEnd/>
          </a:ln>
        </p:spPr>
        <p:txBody>
          <a:bodyPr lIns="45720" rIns="45720" anchor="ctr"/>
          <a:lstStyle/>
          <a:p>
            <a:pPr algn="ctr" defTabSz="895350">
              <a:buClr>
                <a:srgbClr val="99CC00"/>
              </a:buClr>
            </a:pPr>
            <a:r>
              <a:rPr lang="en-US" sz="1000" b="1" dirty="0" smtClean="0">
                <a:solidFill>
                  <a:srgbClr val="000000"/>
                </a:solidFill>
                <a:latin typeface="Arial" pitchFamily="34" charset="0"/>
                <a:cs typeface="Arial" pitchFamily="34" charset="0"/>
              </a:rPr>
              <a:t>Chief Medical Information Officer</a:t>
            </a:r>
            <a:endParaRPr lang="en-CA" sz="1000" b="1" dirty="0" smtClean="0">
              <a:latin typeface="Arial" pitchFamily="34" charset="0"/>
              <a:cs typeface="Arial" pitchFamily="34" charset="0"/>
            </a:endParaRPr>
          </a:p>
        </p:txBody>
      </p:sp>
      <p:sp>
        <p:nvSpPr>
          <p:cNvPr id="11" name="AutoShape 10"/>
          <p:cNvSpPr>
            <a:spLocks noChangeArrowheads="1"/>
          </p:cNvSpPr>
          <p:nvPr>
            <p:custDataLst>
              <p:tags r:id="rId2"/>
            </p:custDataLst>
          </p:nvPr>
        </p:nvSpPr>
        <p:spPr bwMode="gray">
          <a:xfrm>
            <a:off x="3904802" y="3659428"/>
            <a:ext cx="852066" cy="860758"/>
          </a:xfrm>
          <a:prstGeom prst="roundRect">
            <a:avLst>
              <a:gd name="adj" fmla="val 16667"/>
            </a:avLst>
          </a:prstGeom>
          <a:solidFill>
            <a:srgbClr val="CCFFCC"/>
          </a:solidFill>
          <a:ln w="9525">
            <a:solidFill>
              <a:schemeClr val="tx1"/>
            </a:solidFill>
            <a:round/>
            <a:headEnd/>
            <a:tailEnd/>
          </a:ln>
        </p:spPr>
        <p:txBody>
          <a:bodyPr lIns="72002" tIns="72002" rIns="72002" bIns="72002" anchor="ctr"/>
          <a:lstStyle/>
          <a:p>
            <a:pPr algn="ctr" defTabSz="895350">
              <a:lnSpc>
                <a:spcPts val="1000"/>
              </a:lnSpc>
              <a:buClr>
                <a:srgbClr val="99CC00"/>
              </a:buClr>
            </a:pPr>
            <a:r>
              <a:rPr lang="en-CA" sz="800" b="1" dirty="0" smtClean="0">
                <a:solidFill>
                  <a:srgbClr val="000000"/>
                </a:solidFill>
                <a:latin typeface="Arial" pitchFamily="34" charset="0"/>
                <a:cs typeface="Arial" pitchFamily="34" charset="0"/>
              </a:rPr>
              <a:t>Clinical Knowledge &amp; Content Management</a:t>
            </a:r>
          </a:p>
        </p:txBody>
      </p:sp>
      <p:sp>
        <p:nvSpPr>
          <p:cNvPr id="13" name="AutoShape 10"/>
          <p:cNvSpPr>
            <a:spLocks noChangeArrowheads="1"/>
          </p:cNvSpPr>
          <p:nvPr>
            <p:custDataLst>
              <p:tags r:id="rId3"/>
            </p:custDataLst>
          </p:nvPr>
        </p:nvSpPr>
        <p:spPr bwMode="gray">
          <a:xfrm>
            <a:off x="1490006" y="3659430"/>
            <a:ext cx="816099" cy="860756"/>
          </a:xfrm>
          <a:prstGeom prst="roundRect">
            <a:avLst>
              <a:gd name="adj" fmla="val 16667"/>
            </a:avLst>
          </a:prstGeom>
          <a:solidFill>
            <a:srgbClr val="CCFFCC"/>
          </a:solidFill>
          <a:ln w="9525">
            <a:solidFill>
              <a:srgbClr val="000000"/>
            </a:solidFill>
            <a:round/>
            <a:headEnd/>
            <a:tailEnd/>
          </a:ln>
        </p:spPr>
        <p:txBody>
          <a:bodyPr lIns="72002" tIns="72002" rIns="72002" bIns="72002" anchor="ctr"/>
          <a:lstStyle/>
          <a:p>
            <a:pPr algn="ctr" defTabSz="895350">
              <a:lnSpc>
                <a:spcPts val="1000"/>
              </a:lnSpc>
              <a:buClr>
                <a:srgbClr val="99CC00"/>
              </a:buClr>
            </a:pPr>
            <a:r>
              <a:rPr lang="en-CA" sz="800" b="1" dirty="0" smtClean="0">
                <a:solidFill>
                  <a:srgbClr val="000000"/>
                </a:solidFill>
                <a:latin typeface="Arial" pitchFamily="34" charset="0"/>
                <a:cs typeface="Arial" pitchFamily="34" charset="0"/>
              </a:rPr>
              <a:t>HIM</a:t>
            </a:r>
          </a:p>
          <a:p>
            <a:pPr algn="ctr" defTabSz="895350">
              <a:lnSpc>
                <a:spcPts val="1000"/>
              </a:lnSpc>
              <a:buClr>
                <a:srgbClr val="99CC00"/>
              </a:buClr>
            </a:pPr>
            <a:endParaRPr lang="en-CA" sz="800" dirty="0">
              <a:latin typeface="Arial" pitchFamily="34" charset="0"/>
              <a:cs typeface="Arial" pitchFamily="34" charset="0"/>
            </a:endParaRPr>
          </a:p>
        </p:txBody>
      </p:sp>
      <p:sp>
        <p:nvSpPr>
          <p:cNvPr id="14" name="AutoShape 10"/>
          <p:cNvSpPr>
            <a:spLocks noChangeArrowheads="1"/>
          </p:cNvSpPr>
          <p:nvPr>
            <p:custDataLst>
              <p:tags r:id="rId4"/>
            </p:custDataLst>
          </p:nvPr>
        </p:nvSpPr>
        <p:spPr bwMode="gray">
          <a:xfrm>
            <a:off x="350932" y="3636871"/>
            <a:ext cx="844910" cy="883314"/>
          </a:xfrm>
          <a:prstGeom prst="roundRect">
            <a:avLst>
              <a:gd name="adj" fmla="val 16667"/>
            </a:avLst>
          </a:prstGeom>
          <a:solidFill>
            <a:srgbClr val="CCFFCC"/>
          </a:solidFill>
          <a:ln w="9525">
            <a:solidFill>
              <a:schemeClr val="tx1"/>
            </a:solidFill>
            <a:round/>
            <a:headEnd/>
            <a:tailEnd/>
          </a:ln>
        </p:spPr>
        <p:txBody>
          <a:bodyPr lIns="72002" tIns="72002" rIns="72002" bIns="72002" anchor="ctr"/>
          <a:lstStyle/>
          <a:p>
            <a:pPr algn="ctr" defTabSz="895350">
              <a:lnSpc>
                <a:spcPts val="1000"/>
              </a:lnSpc>
              <a:buClr>
                <a:srgbClr val="99CC00"/>
              </a:buClr>
            </a:pPr>
            <a:r>
              <a:rPr lang="en-CA" sz="800" b="1" dirty="0" smtClean="0">
                <a:solidFill>
                  <a:srgbClr val="000000"/>
                </a:solidFill>
                <a:latin typeface="Arial" pitchFamily="34" charset="0"/>
                <a:cs typeface="Arial" pitchFamily="34" charset="0"/>
              </a:rPr>
              <a:t>Edmonton Zone CIS</a:t>
            </a:r>
          </a:p>
        </p:txBody>
      </p:sp>
      <p:sp>
        <p:nvSpPr>
          <p:cNvPr id="44" name="AutoShape 10"/>
          <p:cNvSpPr>
            <a:spLocks noChangeArrowheads="1"/>
          </p:cNvSpPr>
          <p:nvPr>
            <p:custDataLst>
              <p:tags r:id="rId5"/>
            </p:custDataLst>
          </p:nvPr>
        </p:nvSpPr>
        <p:spPr bwMode="gray">
          <a:xfrm>
            <a:off x="2413001" y="3659428"/>
            <a:ext cx="699610" cy="860757"/>
          </a:xfrm>
          <a:prstGeom prst="roundRect">
            <a:avLst>
              <a:gd name="adj" fmla="val 16667"/>
            </a:avLst>
          </a:prstGeom>
          <a:solidFill>
            <a:srgbClr val="CCFFCC"/>
          </a:solidFill>
          <a:ln w="9525">
            <a:solidFill>
              <a:schemeClr val="tx1"/>
            </a:solidFill>
            <a:round/>
            <a:headEnd/>
            <a:tailEnd/>
          </a:ln>
        </p:spPr>
        <p:txBody>
          <a:bodyPr lIns="0" tIns="72002" rIns="0" bIns="72002" anchor="ctr"/>
          <a:lstStyle/>
          <a:p>
            <a:pPr algn="ctr" defTabSz="895350">
              <a:lnSpc>
                <a:spcPts val="1000"/>
              </a:lnSpc>
              <a:buClr>
                <a:srgbClr val="99CC00"/>
              </a:buClr>
            </a:pPr>
            <a:r>
              <a:rPr lang="en-CA" sz="800" b="1" dirty="0" smtClean="0">
                <a:solidFill>
                  <a:srgbClr val="000000"/>
                </a:solidFill>
                <a:latin typeface="Arial" pitchFamily="34" charset="0"/>
                <a:cs typeface="Arial" pitchFamily="34" charset="0"/>
              </a:rPr>
              <a:t>Clinical Analytics</a:t>
            </a:r>
          </a:p>
        </p:txBody>
      </p:sp>
      <p:sp>
        <p:nvSpPr>
          <p:cNvPr id="50" name="AutoShape 10"/>
          <p:cNvSpPr>
            <a:spLocks noChangeArrowheads="1"/>
          </p:cNvSpPr>
          <p:nvPr>
            <p:custDataLst>
              <p:tags r:id="rId6"/>
            </p:custDataLst>
          </p:nvPr>
        </p:nvSpPr>
        <p:spPr bwMode="gray">
          <a:xfrm>
            <a:off x="5570530" y="3636871"/>
            <a:ext cx="998529" cy="883315"/>
          </a:xfrm>
          <a:prstGeom prst="roundRect">
            <a:avLst>
              <a:gd name="adj" fmla="val 16667"/>
            </a:avLst>
          </a:prstGeom>
          <a:solidFill>
            <a:srgbClr val="CCFFCC"/>
          </a:solidFill>
          <a:ln w="9525">
            <a:solidFill>
              <a:schemeClr val="tx1"/>
            </a:solidFill>
            <a:round/>
            <a:headEnd/>
            <a:tailEnd/>
          </a:ln>
        </p:spPr>
        <p:txBody>
          <a:bodyPr lIns="72002" tIns="72002" rIns="72002" bIns="72002" anchor="ctr"/>
          <a:lstStyle/>
          <a:p>
            <a:pPr algn="ctr" defTabSz="895350">
              <a:lnSpc>
                <a:spcPts val="1000"/>
              </a:lnSpc>
              <a:buClr>
                <a:srgbClr val="99CC00"/>
              </a:buClr>
            </a:pPr>
            <a:r>
              <a:rPr lang="en-CA" sz="800" b="1" dirty="0" smtClean="0">
                <a:solidFill>
                  <a:srgbClr val="000000"/>
                </a:solidFill>
                <a:latin typeface="Arial" pitchFamily="34" charset="0"/>
                <a:cs typeface="Arial" pitchFamily="34" charset="0"/>
              </a:rPr>
              <a:t>Policy and Process  Standardization </a:t>
            </a:r>
          </a:p>
        </p:txBody>
      </p:sp>
      <p:sp>
        <p:nvSpPr>
          <p:cNvPr id="57" name="AutoShape 10"/>
          <p:cNvSpPr>
            <a:spLocks noChangeArrowheads="1"/>
          </p:cNvSpPr>
          <p:nvPr>
            <p:custDataLst>
              <p:tags r:id="rId7"/>
            </p:custDataLst>
          </p:nvPr>
        </p:nvSpPr>
        <p:spPr bwMode="gray">
          <a:xfrm>
            <a:off x="6645869" y="3636870"/>
            <a:ext cx="921721" cy="883315"/>
          </a:xfrm>
          <a:prstGeom prst="roundRect">
            <a:avLst>
              <a:gd name="adj" fmla="val 16667"/>
            </a:avLst>
          </a:prstGeom>
          <a:solidFill>
            <a:srgbClr val="CCFFCC"/>
          </a:solidFill>
          <a:ln w="9525">
            <a:solidFill>
              <a:schemeClr val="tx1"/>
            </a:solidFill>
            <a:round/>
            <a:headEnd/>
            <a:tailEnd/>
          </a:ln>
        </p:spPr>
        <p:txBody>
          <a:bodyPr lIns="72002" tIns="72002" rIns="72002" bIns="72002" anchor="ctr"/>
          <a:lstStyle/>
          <a:p>
            <a:pPr algn="ctr" defTabSz="895350">
              <a:lnSpc>
                <a:spcPts val="1000"/>
              </a:lnSpc>
              <a:buClr>
                <a:srgbClr val="99CC00"/>
              </a:buClr>
            </a:pPr>
            <a:r>
              <a:rPr lang="en-CA" sz="800" b="1" dirty="0" smtClean="0">
                <a:solidFill>
                  <a:srgbClr val="000000"/>
                </a:solidFill>
                <a:latin typeface="Arial" pitchFamily="34" charset="0"/>
                <a:cs typeface="Arial" pitchFamily="34" charset="0"/>
              </a:rPr>
              <a:t>Informatics</a:t>
            </a:r>
          </a:p>
          <a:p>
            <a:pPr algn="ctr" defTabSz="895350">
              <a:lnSpc>
                <a:spcPts val="1000"/>
              </a:lnSpc>
              <a:buClr>
                <a:srgbClr val="99CC00"/>
              </a:buClr>
            </a:pPr>
            <a:r>
              <a:rPr lang="en-CA" sz="800" b="1" dirty="0" smtClean="0">
                <a:solidFill>
                  <a:srgbClr val="000000"/>
                </a:solidFill>
                <a:latin typeface="Arial" pitchFamily="34" charset="0"/>
                <a:cs typeface="Arial" pitchFamily="34" charset="0"/>
              </a:rPr>
              <a:t>Competency</a:t>
            </a:r>
          </a:p>
          <a:p>
            <a:pPr algn="ctr" defTabSz="895350">
              <a:lnSpc>
                <a:spcPts val="1000"/>
              </a:lnSpc>
              <a:buClr>
                <a:srgbClr val="99CC00"/>
              </a:buClr>
            </a:pPr>
            <a:r>
              <a:rPr lang="en-CA" sz="800" b="1" dirty="0" smtClean="0">
                <a:solidFill>
                  <a:srgbClr val="000000"/>
                </a:solidFill>
                <a:latin typeface="Arial" pitchFamily="34" charset="0"/>
                <a:cs typeface="Arial" pitchFamily="34" charset="0"/>
              </a:rPr>
              <a:t>Development &amp; Professional Standards</a:t>
            </a:r>
          </a:p>
        </p:txBody>
      </p:sp>
      <p:sp>
        <p:nvSpPr>
          <p:cNvPr id="61" name="AutoShape 10"/>
          <p:cNvSpPr>
            <a:spLocks noChangeArrowheads="1"/>
          </p:cNvSpPr>
          <p:nvPr>
            <p:custDataLst>
              <p:tags r:id="rId8"/>
            </p:custDataLst>
          </p:nvPr>
        </p:nvSpPr>
        <p:spPr bwMode="gray">
          <a:xfrm>
            <a:off x="7644399" y="3648150"/>
            <a:ext cx="844911" cy="872036"/>
          </a:xfrm>
          <a:prstGeom prst="roundRect">
            <a:avLst>
              <a:gd name="adj" fmla="val 16667"/>
            </a:avLst>
          </a:prstGeom>
          <a:solidFill>
            <a:srgbClr val="CCFFCC"/>
          </a:solidFill>
          <a:ln w="9525">
            <a:solidFill>
              <a:schemeClr val="tx1"/>
            </a:solidFill>
            <a:round/>
            <a:headEnd/>
            <a:tailEnd/>
          </a:ln>
        </p:spPr>
        <p:txBody>
          <a:bodyPr lIns="72002" tIns="72002" rIns="72002" bIns="72002" anchor="ctr"/>
          <a:lstStyle/>
          <a:p>
            <a:pPr algn="ctr" defTabSz="895350">
              <a:lnSpc>
                <a:spcPts val="1000"/>
              </a:lnSpc>
              <a:buClr>
                <a:srgbClr val="99CC00"/>
              </a:buClr>
            </a:pPr>
            <a:r>
              <a:rPr lang="en-CA" sz="800" b="1" dirty="0" smtClean="0">
                <a:solidFill>
                  <a:srgbClr val="000000"/>
                </a:solidFill>
                <a:latin typeface="Arial" pitchFamily="34" charset="0"/>
                <a:cs typeface="Arial" pitchFamily="34" charset="0"/>
              </a:rPr>
              <a:t>Informatics</a:t>
            </a:r>
          </a:p>
          <a:p>
            <a:pPr algn="ctr" defTabSz="895350">
              <a:lnSpc>
                <a:spcPts val="1000"/>
              </a:lnSpc>
              <a:buClr>
                <a:srgbClr val="99CC00"/>
              </a:buClr>
            </a:pPr>
            <a:r>
              <a:rPr lang="en-CA" sz="800" b="1" dirty="0" smtClean="0">
                <a:solidFill>
                  <a:srgbClr val="000000"/>
                </a:solidFill>
                <a:latin typeface="Arial" pitchFamily="34" charset="0"/>
                <a:cs typeface="Arial" pitchFamily="34" charset="0"/>
              </a:rPr>
              <a:t>Leadership</a:t>
            </a:r>
          </a:p>
        </p:txBody>
      </p:sp>
      <p:cxnSp>
        <p:nvCxnSpPr>
          <p:cNvPr id="31" name="Shape 30"/>
          <p:cNvCxnSpPr/>
          <p:nvPr/>
        </p:nvCxnSpPr>
        <p:spPr>
          <a:xfrm rot="5400000" flipH="1" flipV="1">
            <a:off x="1090235" y="2899093"/>
            <a:ext cx="420930" cy="1054625"/>
          </a:xfrm>
          <a:prstGeom prst="bentConnector2">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AutoShape 6"/>
          <p:cNvSpPr>
            <a:spLocks noChangeArrowheads="1"/>
          </p:cNvSpPr>
          <p:nvPr>
            <p:custDataLst>
              <p:tags r:id="rId9"/>
            </p:custDataLst>
          </p:nvPr>
        </p:nvSpPr>
        <p:spPr bwMode="gray">
          <a:xfrm>
            <a:off x="4898905" y="3624671"/>
            <a:ext cx="614480" cy="960125"/>
          </a:xfrm>
          <a:prstGeom prst="roundRect">
            <a:avLst>
              <a:gd name="adj" fmla="val 16667"/>
            </a:avLst>
          </a:prstGeom>
          <a:solidFill>
            <a:srgbClr val="CCFFCC"/>
          </a:solidFill>
          <a:ln w="9525">
            <a:solidFill>
              <a:schemeClr val="tx1"/>
            </a:solidFill>
            <a:round/>
            <a:headEnd/>
            <a:tailEnd/>
          </a:ln>
        </p:spPr>
        <p:txBody>
          <a:bodyPr lIns="0" tIns="0" rIns="0" bIns="0" anchor="ctr"/>
          <a:lstStyle/>
          <a:p>
            <a:pPr algn="ctr" defTabSz="895350">
              <a:buClr>
                <a:schemeClr val="folHlink"/>
              </a:buClr>
            </a:pPr>
            <a:endParaRPr lang="en-CA" sz="700" b="1" dirty="0" smtClean="0">
              <a:latin typeface="Arial" pitchFamily="34" charset="0"/>
              <a:cs typeface="Arial" pitchFamily="34" charset="0"/>
            </a:endParaRPr>
          </a:p>
          <a:p>
            <a:pPr algn="ctr" defTabSz="895350">
              <a:buClr>
                <a:schemeClr val="folHlink"/>
              </a:buClr>
            </a:pPr>
            <a:r>
              <a:rPr lang="en-CA" sz="700" b="1" dirty="0" smtClean="0">
                <a:latin typeface="Arial" pitchFamily="34" charset="0"/>
                <a:cs typeface="Arial" pitchFamily="34" charset="0"/>
              </a:rPr>
              <a:t>Clinical Operations Knowledge and Standards</a:t>
            </a:r>
          </a:p>
          <a:p>
            <a:pPr algn="ctr" defTabSz="895350">
              <a:buClr>
                <a:schemeClr val="folHlink"/>
              </a:buClr>
            </a:pPr>
            <a:endParaRPr lang="en-GB" sz="700" dirty="0">
              <a:latin typeface="Arial" pitchFamily="34" charset="0"/>
              <a:cs typeface="Arial" pitchFamily="34" charset="0"/>
            </a:endParaRPr>
          </a:p>
        </p:txBody>
      </p:sp>
      <p:cxnSp>
        <p:nvCxnSpPr>
          <p:cNvPr id="27" name="Straight Connector 26"/>
          <p:cNvCxnSpPr/>
          <p:nvPr/>
        </p:nvCxnSpPr>
        <p:spPr bwMode="auto">
          <a:xfrm flipV="1">
            <a:off x="6991514" y="3200400"/>
            <a:ext cx="1057111" cy="4263"/>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4" name="Straight Connector 33"/>
          <p:cNvCxnSpPr>
            <a:endCxn id="61" idx="0"/>
          </p:cNvCxnSpPr>
          <p:nvPr/>
        </p:nvCxnSpPr>
        <p:spPr bwMode="auto">
          <a:xfrm>
            <a:off x="8066855" y="3194135"/>
            <a:ext cx="0" cy="454015"/>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6" name="Straight Connector 35"/>
          <p:cNvCxnSpPr>
            <a:endCxn id="44" idx="0"/>
          </p:cNvCxnSpPr>
          <p:nvPr/>
        </p:nvCxnSpPr>
        <p:spPr bwMode="auto">
          <a:xfrm>
            <a:off x="2762806" y="3194132"/>
            <a:ext cx="0" cy="465296"/>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5206145" y="3215941"/>
            <a:ext cx="0" cy="408730"/>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30" name="Rounded Rectangle 29"/>
          <p:cNvSpPr/>
          <p:nvPr/>
        </p:nvSpPr>
        <p:spPr bwMode="gray">
          <a:xfrm>
            <a:off x="3189420" y="3659428"/>
            <a:ext cx="645728" cy="860758"/>
          </a:xfrm>
          <a:prstGeom prst="roundRect">
            <a:avLst/>
          </a:prstGeom>
          <a:solidFill>
            <a:srgbClr val="CCFFCC"/>
          </a:solidFill>
          <a:ln w="9525">
            <a:solidFill>
              <a:schemeClr val="tx1"/>
            </a:solidFill>
            <a:prstDash val="solid"/>
            <a:round/>
            <a:headEnd/>
            <a:tailEnd/>
          </a:ln>
        </p:spPr>
        <p:txBody>
          <a:bodyPr lIns="46643" tIns="46643" rIns="46643" bIns="46643" rtlCol="0" anchor="ctr" anchorCtr="0"/>
          <a:lstStyle/>
          <a:p>
            <a:pPr algn="ctr" eaLnBrk="0" hangingPunct="0"/>
            <a:r>
              <a:rPr lang="en-CA" sz="800" b="1" dirty="0" smtClean="0">
                <a:latin typeface="Arial" pitchFamily="34" charset="0"/>
                <a:cs typeface="Arial" pitchFamily="34" charset="0"/>
              </a:rPr>
              <a:t>E-Quality &amp; Safety </a:t>
            </a:r>
          </a:p>
        </p:txBody>
      </p:sp>
      <p:cxnSp>
        <p:nvCxnSpPr>
          <p:cNvPr id="35" name="Straight Connector 34"/>
          <p:cNvCxnSpPr>
            <a:endCxn id="30" idx="0"/>
          </p:cNvCxnSpPr>
          <p:nvPr/>
        </p:nvCxnSpPr>
        <p:spPr bwMode="auto">
          <a:xfrm>
            <a:off x="3512284" y="3215941"/>
            <a:ext cx="0" cy="443487"/>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42" name="Title 1"/>
          <p:cNvSpPr txBox="1">
            <a:spLocks/>
          </p:cNvSpPr>
          <p:nvPr/>
        </p:nvSpPr>
        <p:spPr>
          <a:xfrm>
            <a:off x="2728913" y="265113"/>
            <a:ext cx="5962650" cy="1066800"/>
          </a:xfrm>
          <a:prstGeom prst="rect">
            <a:avLst/>
          </a:prstGeom>
        </p:spPr>
        <p:txBody>
          <a:bodyPr>
            <a:scene3d>
              <a:camera prst="orthographicFront"/>
              <a:lightRig rig="threePt" dir="t"/>
            </a:scene3d>
            <a:sp3d extrusionH="57150">
              <a:bevelT w="38100" h="38100"/>
            </a:sp3d>
          </a:bodyPr>
          <a:lstStyle/>
          <a:p>
            <a:pPr marL="444500" marR="0" lvl="0" indent="-444500" algn="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0065BD"/>
                </a:solidFill>
                <a:effectLst/>
                <a:uLnTx/>
                <a:uFillTx/>
                <a:latin typeface="+mj-lt"/>
                <a:ea typeface="+mj-ea"/>
                <a:cs typeface="ＭＳ Ｐゴシック" charset="0"/>
              </a:rPr>
              <a:t>	</a:t>
            </a:r>
            <a:endParaRPr kumimoji="0" lang="en-US" sz="2400" b="1" i="0" u="none" strike="noStrike" kern="0" cap="none" spc="0" normalizeH="0" baseline="0" noProof="0" dirty="0" smtClean="0">
              <a:ln>
                <a:noFill/>
              </a:ln>
              <a:solidFill>
                <a:srgbClr val="0065BD"/>
              </a:solidFill>
              <a:effectLst/>
              <a:uLnTx/>
              <a:uFillTx/>
              <a:latin typeface="+mj-lt"/>
              <a:ea typeface="+mj-ea"/>
              <a:cs typeface="ＭＳ Ｐゴシック" charset="0"/>
            </a:endParaRPr>
          </a:p>
          <a:p>
            <a:pPr marL="444500" marR="0" lvl="0" indent="-444500" algn="r" defTabSz="914400" rtl="0" eaLnBrk="0" fontAlgn="base" latinLnBrk="0" hangingPunct="0">
              <a:lnSpc>
                <a:spcPct val="100000"/>
              </a:lnSpc>
              <a:spcBef>
                <a:spcPct val="0"/>
              </a:spcBef>
              <a:spcAft>
                <a:spcPct val="0"/>
              </a:spcAft>
              <a:buClrTx/>
              <a:buSzTx/>
              <a:buFontTx/>
              <a:buNone/>
              <a:tabLst/>
              <a:defRPr/>
            </a:pPr>
            <a:endParaRPr lang="en-US" sz="2400" b="1" kern="0" dirty="0" smtClean="0">
              <a:solidFill>
                <a:srgbClr val="0065BD"/>
              </a:solidFill>
              <a:latin typeface="+mj-lt"/>
              <a:ea typeface="+mj-ea"/>
              <a:cs typeface="ＭＳ Ｐゴシック" charset="0"/>
            </a:endParaRPr>
          </a:p>
          <a:p>
            <a:pPr marL="444500" marR="0" lvl="0" indent="-444500" algn="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65BD"/>
                </a:solidFill>
                <a:effectLst/>
                <a:uLnTx/>
                <a:uFillTx/>
                <a:latin typeface="+mj-lt"/>
                <a:ea typeface="+mj-ea"/>
                <a:cs typeface="ＭＳ Ｐゴシック" charset="0"/>
              </a:rPr>
              <a:t>AHS </a:t>
            </a:r>
            <a:r>
              <a:rPr kumimoji="0" lang="en-US" sz="3200" b="1" i="0" u="none" strike="noStrike" kern="0" cap="none" spc="0" normalizeH="0" baseline="0" noProof="0" dirty="0" smtClean="0">
                <a:ln>
                  <a:noFill/>
                </a:ln>
                <a:solidFill>
                  <a:srgbClr val="0065BD"/>
                </a:solidFill>
                <a:effectLst/>
                <a:uLnTx/>
                <a:uFillTx/>
                <a:latin typeface="+mj-lt"/>
                <a:ea typeface="+mj-ea"/>
                <a:cs typeface="ＭＳ Ｐゴシック" charset="0"/>
              </a:rPr>
              <a:t>CMIO Role</a:t>
            </a:r>
            <a:endParaRPr kumimoji="0" lang="en-US" sz="3200" b="1" i="0" u="none" strike="noStrike" kern="0" cap="none" spc="0" normalizeH="0" baseline="0" noProof="0" dirty="0">
              <a:ln>
                <a:noFill/>
              </a:ln>
              <a:solidFill>
                <a:srgbClr val="0065BD"/>
              </a:solidFill>
              <a:effectLst/>
              <a:uLnTx/>
              <a:uFillTx/>
              <a:latin typeface="+mj-lt"/>
              <a:ea typeface="+mj-ea"/>
              <a:cs typeface="ＭＳ Ｐゴシック" charset="0"/>
            </a:endParaRPr>
          </a:p>
        </p:txBody>
      </p:sp>
      <p:cxnSp>
        <p:nvCxnSpPr>
          <p:cNvPr id="46" name="Straight Connector 45"/>
          <p:cNvCxnSpPr/>
          <p:nvPr/>
        </p:nvCxnSpPr>
        <p:spPr bwMode="auto">
          <a:xfrm>
            <a:off x="6034820" y="3225466"/>
            <a:ext cx="0" cy="40873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7053995" y="3234991"/>
            <a:ext cx="0" cy="40873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1881920" y="3234991"/>
            <a:ext cx="0" cy="40873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4329845" y="3234991"/>
            <a:ext cx="0" cy="40873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62" name="Straight Connector 61"/>
          <p:cNvCxnSpPr/>
          <p:nvPr/>
        </p:nvCxnSpPr>
        <p:spPr>
          <a:xfrm flipV="1">
            <a:off x="1809750" y="3209925"/>
            <a:ext cx="5210175" cy="9525"/>
          </a:xfrm>
          <a:prstGeom prst="line">
            <a:avLst/>
          </a:prstGeom>
          <a:ln w="1905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3892734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9" descr="Picture1"/>
          <p:cNvPicPr>
            <a:picLocks noChangeAspect="1" noChangeArrowheads="1"/>
          </p:cNvPicPr>
          <p:nvPr/>
        </p:nvPicPr>
        <p:blipFill>
          <a:blip r:embed="rId3" cstate="print"/>
          <a:srcRect/>
          <a:stretch>
            <a:fillRect/>
          </a:stretch>
        </p:blipFill>
        <p:spPr bwMode="auto">
          <a:xfrm>
            <a:off x="0" y="103188"/>
            <a:ext cx="9144000" cy="6650037"/>
          </a:xfrm>
          <a:prstGeom prst="rect">
            <a:avLst/>
          </a:prstGeom>
          <a:noFill/>
          <a:ln w="9525">
            <a:noFill/>
            <a:miter lim="800000"/>
            <a:headEnd/>
            <a:tailEnd/>
          </a:ln>
        </p:spPr>
      </p:pic>
      <p:sp>
        <p:nvSpPr>
          <p:cNvPr id="3075" name="Rectangle 20"/>
          <p:cNvSpPr>
            <a:spLocks noGrp="1" noChangeArrowheads="1"/>
          </p:cNvSpPr>
          <p:nvPr>
            <p:ph type="ctrTitle"/>
          </p:nvPr>
        </p:nvSpPr>
        <p:spPr>
          <a:xfrm>
            <a:off x="549212" y="3302000"/>
            <a:ext cx="8226488" cy="1371600"/>
          </a:xfrm>
          <a:solidFill>
            <a:srgbClr val="0065BD">
              <a:alpha val="40000"/>
            </a:srgbClr>
          </a:solidFill>
          <a:ln w="38100">
            <a:solidFill>
              <a:srgbClr val="F2F2F2"/>
            </a:solidFill>
          </a:ln>
          <a:scene3d>
            <a:camera prst="orthographicFront"/>
            <a:lightRig rig="threePt" dir="t"/>
          </a:scene3d>
          <a:sp3d>
            <a:bevelT/>
          </a:sp3d>
        </p:spPr>
        <p:txBody>
          <a:bodyPr>
            <a:sp3d extrusionH="57150">
              <a:bevelT w="38100" h="38100"/>
            </a:sp3d>
          </a:bodyPr>
          <a:lstStyle/>
          <a:p>
            <a:pPr indent="0" algn="l" eaLnBrk="1" hangingPunct="1"/>
            <a:r>
              <a:rPr lang="en-US" sz="4000" cap="small" dirty="0" smtClean="0">
                <a:cs typeface="Arial" charset="0"/>
              </a:rPr>
              <a:t>Thank You!</a:t>
            </a:r>
            <a:endParaRPr lang="en-US" sz="4000" cap="small" dirty="0" smtClean="0"/>
          </a:p>
        </p:txBody>
      </p:sp>
      <p:pic>
        <p:nvPicPr>
          <p:cNvPr id="7" name="Picture 6" descr="email in silver ring.PNG"/>
          <p:cNvPicPr/>
          <p:nvPr/>
        </p:nvPicPr>
        <p:blipFill>
          <a:blip r:embed="rId4" cstate="print"/>
          <a:stretch>
            <a:fillRect/>
          </a:stretch>
        </p:blipFill>
        <p:spPr>
          <a:xfrm>
            <a:off x="1535814" y="5048398"/>
            <a:ext cx="699386" cy="653902"/>
          </a:xfrm>
          <a:prstGeom prst="rect">
            <a:avLst/>
          </a:prstGeom>
        </p:spPr>
      </p:pic>
      <p:sp>
        <p:nvSpPr>
          <p:cNvPr id="8" name="Rectangle 7"/>
          <p:cNvSpPr/>
          <p:nvPr/>
        </p:nvSpPr>
        <p:spPr>
          <a:xfrm>
            <a:off x="2286000" y="4897735"/>
            <a:ext cx="4572000" cy="923330"/>
          </a:xfrm>
          <a:prstGeom prst="rect">
            <a:avLst/>
          </a:prstGeom>
        </p:spPr>
        <p:txBody>
          <a:bodyPr>
            <a:spAutoFit/>
          </a:bodyPr>
          <a:lstStyle/>
          <a:p>
            <a:r>
              <a:rPr lang="en-US" dirty="0" smtClean="0">
                <a:solidFill>
                  <a:srgbClr val="18187C"/>
                </a:solidFill>
                <a:cs typeface="Arial" pitchFamily="34" charset="0"/>
              </a:rPr>
              <a:t/>
            </a:r>
            <a:br>
              <a:rPr lang="en-US" dirty="0" smtClean="0">
                <a:solidFill>
                  <a:srgbClr val="18187C"/>
                </a:solidFill>
                <a:cs typeface="Arial" pitchFamily="34" charset="0"/>
              </a:rPr>
            </a:br>
            <a:r>
              <a:rPr lang="en-US" dirty="0" err="1" smtClean="0">
                <a:solidFill>
                  <a:srgbClr val="18187C"/>
                </a:solidFill>
                <a:cs typeface="Arial" pitchFamily="34" charset="0"/>
              </a:rPr>
              <a:t>sarah.muttitt</a:t>
            </a:r>
            <a:r>
              <a:rPr lang="en-US" dirty="0" smtClean="0">
                <a:solidFill>
                  <a:srgbClr val="18187C"/>
                </a:solidFill>
                <a:cs typeface="Arial" pitchFamily="34" charset="0"/>
              </a:rPr>
              <a:t> @ albertahealthservices.ca</a:t>
            </a:r>
            <a:br>
              <a:rPr lang="en-US" dirty="0" smtClean="0">
                <a:solidFill>
                  <a:srgbClr val="18187C"/>
                </a:solidFill>
                <a:cs typeface="Arial" pitchFamily="34" charset="0"/>
              </a:rPr>
            </a:br>
            <a:endParaRPr lang="en-US" dirty="0">
              <a:solidFill>
                <a:srgbClr val="18187C"/>
              </a:solidFill>
            </a:endParaRPr>
          </a:p>
        </p:txBody>
      </p:sp>
      <p:pic>
        <p:nvPicPr>
          <p:cNvPr id="12" name="Picture 11" descr="gold magnifier guy.JPG"/>
          <p:cNvPicPr>
            <a:picLocks noChangeAspect="1"/>
          </p:cNvPicPr>
          <p:nvPr/>
        </p:nvPicPr>
        <p:blipFill>
          <a:blip r:embed="rId5" cstate="print"/>
          <a:stretch>
            <a:fillRect/>
          </a:stretch>
        </p:blipFill>
        <p:spPr>
          <a:xfrm flipH="1">
            <a:off x="5372100" y="673100"/>
            <a:ext cx="2425700" cy="2425700"/>
          </a:xfrm>
          <a:prstGeom prst="rect">
            <a:avLst/>
          </a:prstGeom>
          <a:scene3d>
            <a:camera prst="orthographicFront">
              <a:rot lat="21002304" lon="604604" rev="21547173"/>
            </a:camera>
            <a:lightRig rig="threePt" dir="t"/>
          </a:scene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457700" y="787400"/>
            <a:ext cx="4343400" cy="1066800"/>
          </a:xfrm>
        </p:spPr>
        <p:txBody>
          <a:bodyPr>
            <a:scene3d>
              <a:camera prst="orthographicFront"/>
              <a:lightRig rig="threePt" dir="t"/>
            </a:scene3d>
            <a:sp3d extrusionH="57150">
              <a:bevelT w="38100" h="38100"/>
            </a:sp3d>
          </a:bodyPr>
          <a:lstStyle/>
          <a:p>
            <a:pPr indent="0" algn="r" eaLnBrk="1" hangingPunct="1"/>
            <a:r>
              <a:rPr lang="en-US" sz="3200" dirty="0" smtClean="0"/>
              <a:t>Anatomy of CIS</a:t>
            </a:r>
          </a:p>
        </p:txBody>
      </p:sp>
      <p:sp>
        <p:nvSpPr>
          <p:cNvPr id="5123" name="Rectangle 18"/>
          <p:cNvSpPr>
            <a:spLocks noChangeArrowheads="1"/>
          </p:cNvSpPr>
          <p:nvPr/>
        </p:nvSpPr>
        <p:spPr bwMode="auto">
          <a:xfrm>
            <a:off x="604838" y="1711325"/>
            <a:ext cx="7948612" cy="4248150"/>
          </a:xfrm>
          <a:prstGeom prst="rect">
            <a:avLst/>
          </a:prstGeom>
          <a:noFill/>
          <a:ln w="9525">
            <a:noFill/>
            <a:miter lim="800000"/>
            <a:headEnd/>
            <a:tailEnd/>
          </a:ln>
        </p:spPr>
        <p:txBody>
          <a:bodyPr/>
          <a:lstStyle/>
          <a:p>
            <a:pPr marL="342900" indent="-342900">
              <a:spcBef>
                <a:spcPct val="20000"/>
              </a:spcBef>
              <a:buFont typeface="Wingdings" pitchFamily="2" charset="2"/>
              <a:buChar char="§"/>
            </a:pPr>
            <a:endParaRPr lang="en-US" sz="2000" dirty="0" smtClean="0"/>
          </a:p>
          <a:p>
            <a:pPr marL="342900" indent="-342900">
              <a:spcBef>
                <a:spcPct val="20000"/>
              </a:spcBef>
              <a:buFont typeface="Wingdings" pitchFamily="2" charset="2"/>
              <a:buChar char="§"/>
            </a:pPr>
            <a:endParaRPr lang="en-US" sz="2000" dirty="0"/>
          </a:p>
          <a:p>
            <a:pPr marL="342900" indent="-342900">
              <a:spcBef>
                <a:spcPct val="20000"/>
              </a:spcBef>
              <a:buFont typeface="Wingdings" pitchFamily="2" charset="2"/>
              <a:buChar char="§"/>
            </a:pPr>
            <a:endParaRPr lang="en-US" sz="2400" dirty="0"/>
          </a:p>
          <a:p>
            <a:pPr marL="800100" lvl="1" indent="-342900">
              <a:spcBef>
                <a:spcPct val="20000"/>
              </a:spcBef>
              <a:buFont typeface="Wingdings" pitchFamily="2" charset="2"/>
              <a:buChar char="§"/>
            </a:pPr>
            <a:endParaRPr lang="en-US" sz="2400" dirty="0"/>
          </a:p>
          <a:p>
            <a:pPr marL="342900" indent="-342900">
              <a:spcBef>
                <a:spcPct val="20000"/>
              </a:spcBef>
            </a:pPr>
            <a:endParaRPr lang="en-US" sz="2400" dirty="0"/>
          </a:p>
        </p:txBody>
      </p:sp>
      <p:sp>
        <p:nvSpPr>
          <p:cNvPr id="4" name="Isosceles Triangle 3"/>
          <p:cNvSpPr/>
          <p:nvPr/>
        </p:nvSpPr>
        <p:spPr>
          <a:xfrm>
            <a:off x="203200" y="1866900"/>
            <a:ext cx="5613400" cy="4089400"/>
          </a:xfrm>
          <a:prstGeom prst="triangle">
            <a:avLst>
              <a:gd name="adj" fmla="val 47605"/>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V="1">
            <a:off x="1041400" y="4686300"/>
            <a:ext cx="3860800" cy="127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1816100" y="3517900"/>
            <a:ext cx="2260600" cy="25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828800" y="4902200"/>
            <a:ext cx="2197100" cy="914400"/>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Encounters, orders, results, demographics, problem lists,</a:t>
            </a:r>
          </a:p>
          <a:p>
            <a:pPr algn="ctr"/>
            <a:r>
              <a:rPr lang="en-US" sz="1050" dirty="0" smtClean="0">
                <a:solidFill>
                  <a:schemeClr val="tx1"/>
                </a:solidFill>
              </a:rPr>
              <a:t>medications, procedures,</a:t>
            </a:r>
            <a:endParaRPr lang="en-US" sz="1050" dirty="0">
              <a:solidFill>
                <a:schemeClr val="tx1"/>
              </a:solidFill>
            </a:endParaRPr>
          </a:p>
        </p:txBody>
      </p:sp>
      <p:sp>
        <p:nvSpPr>
          <p:cNvPr id="14" name="Rectangle 13"/>
          <p:cNvSpPr/>
          <p:nvPr/>
        </p:nvSpPr>
        <p:spPr>
          <a:xfrm>
            <a:off x="6654800" y="4851400"/>
            <a:ext cx="1536700" cy="914400"/>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ALL information about ALL patients captured in real time</a:t>
            </a:r>
            <a:endParaRPr lang="en-US" sz="1050" dirty="0">
              <a:solidFill>
                <a:schemeClr val="tx1"/>
              </a:solidFill>
            </a:endParaRPr>
          </a:p>
        </p:txBody>
      </p:sp>
      <p:sp>
        <p:nvSpPr>
          <p:cNvPr id="15" name="Rectangle 14"/>
          <p:cNvSpPr/>
          <p:nvPr/>
        </p:nvSpPr>
        <p:spPr>
          <a:xfrm>
            <a:off x="6629400" y="3644900"/>
            <a:ext cx="1498600" cy="914400"/>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Clinical decision support, best practice, closed loop communication</a:t>
            </a:r>
            <a:endParaRPr lang="en-US" sz="1050" dirty="0">
              <a:solidFill>
                <a:schemeClr val="tx1"/>
              </a:solidFill>
            </a:endParaRPr>
          </a:p>
        </p:txBody>
      </p:sp>
      <p:sp>
        <p:nvSpPr>
          <p:cNvPr id="16" name="Rectangle 15"/>
          <p:cNvSpPr/>
          <p:nvPr/>
        </p:nvSpPr>
        <p:spPr>
          <a:xfrm>
            <a:off x="6629400" y="2476500"/>
            <a:ext cx="1460500" cy="914400"/>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Health system management, quality improvement, resource allocation, discovery</a:t>
            </a:r>
            <a:endParaRPr lang="en-US" sz="1050" dirty="0">
              <a:solidFill>
                <a:schemeClr val="tx1"/>
              </a:solidFill>
            </a:endParaRPr>
          </a:p>
        </p:txBody>
      </p:sp>
      <p:sp>
        <p:nvSpPr>
          <p:cNvPr id="17" name="Rectangle 16"/>
          <p:cNvSpPr/>
          <p:nvPr/>
        </p:nvSpPr>
        <p:spPr>
          <a:xfrm>
            <a:off x="1917700" y="3644900"/>
            <a:ext cx="2019300" cy="914400"/>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Pathways, order sets, guidelines, alerts, reminders, referrals, summaries</a:t>
            </a:r>
            <a:endParaRPr lang="en-US" sz="1050" dirty="0">
              <a:solidFill>
                <a:schemeClr val="tx1"/>
              </a:solidFill>
            </a:endParaRPr>
          </a:p>
        </p:txBody>
      </p:sp>
      <p:sp>
        <p:nvSpPr>
          <p:cNvPr id="18" name="Rectangle 17"/>
          <p:cNvSpPr/>
          <p:nvPr/>
        </p:nvSpPr>
        <p:spPr>
          <a:xfrm>
            <a:off x="2425700" y="2565400"/>
            <a:ext cx="914400" cy="914400"/>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Analytics,  evaluation, population health, research</a:t>
            </a:r>
            <a:endParaRPr lang="en-US" sz="105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787400"/>
            <a:ext cx="8674100" cy="1066800"/>
          </a:xfrm>
        </p:spPr>
        <p:txBody>
          <a:bodyPr>
            <a:scene3d>
              <a:camera prst="orthographicFront"/>
              <a:lightRig rig="threePt" dir="t"/>
            </a:scene3d>
            <a:sp3d extrusionH="57150">
              <a:bevelT w="38100" h="38100"/>
            </a:sp3d>
          </a:bodyPr>
          <a:lstStyle/>
          <a:p>
            <a:pPr indent="0" eaLnBrk="1" hangingPunct="1"/>
            <a:r>
              <a:rPr lang="en-US" sz="3200" dirty="0" smtClean="0"/>
              <a:t>							What is it?</a:t>
            </a:r>
          </a:p>
        </p:txBody>
      </p:sp>
      <p:sp>
        <p:nvSpPr>
          <p:cNvPr id="5123" name="Rectangle 18"/>
          <p:cNvSpPr>
            <a:spLocks noChangeArrowheads="1"/>
          </p:cNvSpPr>
          <p:nvPr/>
        </p:nvSpPr>
        <p:spPr bwMode="auto">
          <a:xfrm>
            <a:off x="604838" y="1854200"/>
            <a:ext cx="7948612" cy="4270375"/>
          </a:xfrm>
          <a:prstGeom prst="rect">
            <a:avLst/>
          </a:prstGeom>
          <a:noFill/>
          <a:ln w="9525">
            <a:noFill/>
            <a:miter lim="800000"/>
            <a:headEnd/>
            <a:tailEnd/>
          </a:ln>
        </p:spPr>
        <p:txBody>
          <a:bodyPr/>
          <a:lstStyle/>
          <a:p>
            <a:pPr marL="342900" indent="-342900">
              <a:spcBef>
                <a:spcPts val="600"/>
              </a:spcBef>
              <a:buFont typeface="Wingdings" pitchFamily="2" charset="2"/>
              <a:buChar char="§"/>
            </a:pPr>
            <a:r>
              <a:rPr lang="en-US" sz="2000" dirty="0" smtClean="0"/>
              <a:t>Source of truth for patient information</a:t>
            </a:r>
          </a:p>
          <a:p>
            <a:pPr marL="800100" lvl="1" indent="-342900">
              <a:spcBef>
                <a:spcPts val="600"/>
              </a:spcBef>
              <a:buFont typeface="Wingdings" pitchFamily="2" charset="2"/>
              <a:buChar char="§"/>
            </a:pPr>
            <a:r>
              <a:rPr lang="en-US" dirty="0" smtClean="0"/>
              <a:t>Accurate, complete, trusted information for decision making</a:t>
            </a:r>
          </a:p>
          <a:p>
            <a:pPr marL="342900" indent="-342900">
              <a:spcBef>
                <a:spcPts val="600"/>
              </a:spcBef>
              <a:buFont typeface="Wingdings" pitchFamily="2" charset="2"/>
              <a:buChar char="§"/>
            </a:pPr>
            <a:r>
              <a:rPr lang="en-US" sz="2000" dirty="0" smtClean="0"/>
              <a:t>Common ordering mechanism</a:t>
            </a:r>
          </a:p>
          <a:p>
            <a:pPr marL="800100" lvl="1" indent="-342900">
              <a:spcBef>
                <a:spcPts val="600"/>
              </a:spcBef>
              <a:buFont typeface="Wingdings" pitchFamily="2" charset="2"/>
              <a:buChar char="§"/>
            </a:pPr>
            <a:r>
              <a:rPr lang="en-US" dirty="0" smtClean="0"/>
              <a:t>Allows decision support – evidence based guidance</a:t>
            </a:r>
          </a:p>
          <a:p>
            <a:pPr marL="342900" indent="-342900">
              <a:spcBef>
                <a:spcPts val="600"/>
              </a:spcBef>
              <a:buFont typeface="Wingdings" pitchFamily="2" charset="2"/>
              <a:buChar char="§"/>
            </a:pPr>
            <a:r>
              <a:rPr lang="en-US" sz="2000" dirty="0" smtClean="0"/>
              <a:t>Workflow support</a:t>
            </a:r>
          </a:p>
          <a:p>
            <a:pPr marL="800100" lvl="1" indent="-342900">
              <a:spcBef>
                <a:spcPts val="600"/>
              </a:spcBef>
              <a:buFont typeface="Wingdings" pitchFamily="2" charset="2"/>
              <a:buChar char="§"/>
            </a:pPr>
            <a:r>
              <a:rPr lang="en-US" dirty="0" smtClean="0"/>
              <a:t>Links and coordinates multiple providers through care pathways</a:t>
            </a:r>
          </a:p>
          <a:p>
            <a:pPr marL="342900" indent="-342900">
              <a:spcBef>
                <a:spcPts val="600"/>
              </a:spcBef>
              <a:buFont typeface="Wingdings" pitchFamily="2" charset="2"/>
              <a:buChar char="§"/>
            </a:pPr>
            <a:r>
              <a:rPr lang="en-US" sz="2000" dirty="0" smtClean="0"/>
              <a:t>Capacity and service management</a:t>
            </a:r>
          </a:p>
          <a:p>
            <a:pPr marL="800100" lvl="1" indent="-342900">
              <a:spcBef>
                <a:spcPts val="600"/>
              </a:spcBef>
              <a:buFont typeface="Wingdings" pitchFamily="2" charset="2"/>
              <a:buChar char="§"/>
            </a:pPr>
            <a:r>
              <a:rPr lang="en-US" dirty="0" smtClean="0"/>
              <a:t>Provides real time view of wait times, referrals</a:t>
            </a:r>
          </a:p>
          <a:p>
            <a:pPr marL="800100" lvl="1" indent="-342900">
              <a:spcBef>
                <a:spcPts val="600"/>
              </a:spcBef>
              <a:buFont typeface="Wingdings" pitchFamily="2" charset="2"/>
              <a:buChar char="§"/>
            </a:pPr>
            <a:r>
              <a:rPr lang="en-US" dirty="0" smtClean="0"/>
              <a:t>Provides real time view of bed capacity, utilization</a:t>
            </a:r>
          </a:p>
          <a:p>
            <a:pPr marL="342900" indent="-342900">
              <a:spcBef>
                <a:spcPts val="600"/>
              </a:spcBef>
              <a:buFont typeface="Wingdings" pitchFamily="2" charset="2"/>
              <a:buChar char="§"/>
            </a:pPr>
            <a:r>
              <a:rPr lang="en-US" sz="2000" dirty="0" smtClean="0"/>
              <a:t>Research to practice cycle</a:t>
            </a:r>
          </a:p>
          <a:p>
            <a:pPr marL="800100" lvl="1" indent="-342900">
              <a:spcBef>
                <a:spcPts val="600"/>
              </a:spcBef>
              <a:buFont typeface="Wingdings" pitchFamily="2" charset="2"/>
              <a:buChar char="§"/>
            </a:pPr>
            <a:r>
              <a:rPr lang="en-US" dirty="0" smtClean="0"/>
              <a:t>Best practices and new knowledge can be easily propagated</a:t>
            </a:r>
          </a:p>
          <a:p>
            <a:pPr marL="342900" indent="-342900">
              <a:spcBef>
                <a:spcPct val="20000"/>
              </a:spcBef>
              <a:buFont typeface="Wingdings" pitchFamily="2" charset="2"/>
              <a:buChar char="§"/>
            </a:pPr>
            <a:endParaRPr lang="en-US" sz="2000" dirty="0" smtClean="0"/>
          </a:p>
          <a:p>
            <a:pPr marL="342900" indent="-342900">
              <a:spcBef>
                <a:spcPct val="20000"/>
              </a:spcBef>
              <a:buFont typeface="Wingdings" pitchFamily="2" charset="2"/>
              <a:buChar char="§"/>
            </a:pPr>
            <a:endParaRPr lang="en-US" sz="2000" dirty="0" smtClean="0"/>
          </a:p>
          <a:p>
            <a:pPr marL="342900" indent="-342900">
              <a:spcBef>
                <a:spcPct val="20000"/>
              </a:spcBef>
              <a:buFont typeface="Wingdings" pitchFamily="2" charset="2"/>
              <a:buChar char="§"/>
            </a:pPr>
            <a:endParaRPr lang="en-US" sz="2000" dirty="0"/>
          </a:p>
          <a:p>
            <a:pPr marL="342900" indent="-342900">
              <a:spcBef>
                <a:spcPct val="20000"/>
              </a:spcBef>
              <a:buFont typeface="Wingdings" pitchFamily="2" charset="2"/>
              <a:buChar char="§"/>
            </a:pPr>
            <a:endParaRPr lang="en-US" sz="2400" dirty="0"/>
          </a:p>
          <a:p>
            <a:pPr marL="800100" lvl="1" indent="-342900">
              <a:spcBef>
                <a:spcPct val="20000"/>
              </a:spcBef>
              <a:buFont typeface="Wingdings" pitchFamily="2" charset="2"/>
              <a:buChar char="§"/>
            </a:pPr>
            <a:endParaRPr lang="en-US" sz="2400" dirty="0"/>
          </a:p>
          <a:p>
            <a:pPr marL="342900" indent="-342900">
              <a:spcBef>
                <a:spcPct val="20000"/>
              </a:spcBef>
            </a:pP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562709" y="120770"/>
            <a:ext cx="5581291" cy="1066800"/>
          </a:xfrm>
        </p:spPr>
        <p:txBody>
          <a:bodyPr>
            <a:scene3d>
              <a:camera prst="orthographicFront"/>
              <a:lightRig rig="threePt" dir="t"/>
            </a:scene3d>
            <a:sp3d extrusionH="57150">
              <a:bevelT w="38100" h="38100"/>
            </a:sp3d>
          </a:bodyPr>
          <a:lstStyle/>
          <a:p>
            <a:pPr indent="0" eaLnBrk="1" hangingPunct="1"/>
            <a:r>
              <a:rPr lang="en-US" sz="2800" dirty="0" smtClean="0">
                <a:solidFill>
                  <a:schemeClr val="tx1"/>
                </a:solidFill>
              </a:rPr>
              <a:t> </a:t>
            </a:r>
          </a:p>
        </p:txBody>
      </p:sp>
      <p:sp>
        <p:nvSpPr>
          <p:cNvPr id="5123" name="Rectangle 18"/>
          <p:cNvSpPr>
            <a:spLocks noChangeArrowheads="1"/>
          </p:cNvSpPr>
          <p:nvPr/>
        </p:nvSpPr>
        <p:spPr bwMode="auto">
          <a:xfrm>
            <a:off x="465828" y="1843083"/>
            <a:ext cx="8242899" cy="4248150"/>
          </a:xfrm>
          <a:prstGeom prst="rect">
            <a:avLst/>
          </a:prstGeom>
          <a:noFill/>
          <a:ln w="9525">
            <a:noFill/>
            <a:miter lim="800000"/>
            <a:headEnd/>
            <a:tailEnd/>
          </a:ln>
        </p:spPr>
        <p:txBody>
          <a:bodyPr/>
          <a:lstStyle/>
          <a:p>
            <a:pPr marL="342900" indent="-342900">
              <a:spcBef>
                <a:spcPct val="20000"/>
              </a:spcBef>
              <a:buFont typeface="Wingdings" pitchFamily="2" charset="2"/>
              <a:buChar char="§"/>
            </a:pPr>
            <a:r>
              <a:rPr lang="en-US" dirty="0" smtClean="0"/>
              <a:t>Calgary – </a:t>
            </a:r>
            <a:r>
              <a:rPr lang="en-US" dirty="0" err="1" smtClean="0"/>
              <a:t>Allscripts</a:t>
            </a:r>
            <a:r>
              <a:rPr lang="en-US" dirty="0" smtClean="0"/>
              <a:t> SCM – upgrade underway</a:t>
            </a:r>
          </a:p>
          <a:p>
            <a:pPr marL="342900" indent="-342900">
              <a:spcBef>
                <a:spcPct val="20000"/>
              </a:spcBef>
              <a:buFont typeface="Wingdings" pitchFamily="2" charset="2"/>
              <a:buChar char="§"/>
            </a:pPr>
            <a:r>
              <a:rPr lang="en-US" dirty="0" smtClean="0"/>
              <a:t>Rural – </a:t>
            </a:r>
            <a:r>
              <a:rPr lang="en-US" dirty="0" err="1" smtClean="0"/>
              <a:t>Meditech</a:t>
            </a:r>
            <a:r>
              <a:rPr lang="en-US" dirty="0" smtClean="0"/>
              <a:t>  - optimization project underway</a:t>
            </a:r>
          </a:p>
          <a:p>
            <a:pPr marL="342900" lvl="1" indent="-342900">
              <a:spcBef>
                <a:spcPct val="20000"/>
              </a:spcBef>
              <a:buFont typeface="Wingdings" pitchFamily="2" charset="2"/>
              <a:buChar char="§"/>
            </a:pPr>
            <a:r>
              <a:rPr lang="en-US" dirty="0" smtClean="0"/>
              <a:t>Edmonton – no CIS, legacy “at risk” VAX/Tandem systems </a:t>
            </a:r>
          </a:p>
          <a:p>
            <a:pPr marL="800100" lvl="2" indent="-342900">
              <a:spcBef>
                <a:spcPct val="20000"/>
              </a:spcBef>
              <a:buFont typeface="Wingdings" pitchFamily="2" charset="2"/>
              <a:buChar char="§"/>
            </a:pPr>
            <a:r>
              <a:rPr lang="en-CA" sz="1600" dirty="0" smtClean="0"/>
              <a:t>Catastrophic failure: the immediate inability to register/track patients, identify patients, order and distribute results, schedule procedures, maintain inventory, bill for services, etc.</a:t>
            </a:r>
            <a:endParaRPr lang="en-US" sz="2000" dirty="0" smtClean="0"/>
          </a:p>
          <a:p>
            <a:pPr marL="342900" indent="-342900">
              <a:spcBef>
                <a:spcPct val="20000"/>
              </a:spcBef>
              <a:buFont typeface="Wingdings" pitchFamily="2" charset="2"/>
              <a:buChar char="§"/>
            </a:pPr>
            <a:r>
              <a:rPr lang="en-US" dirty="0" smtClean="0"/>
              <a:t>Implementation in EZ will support a major transformation in clinical service delivery that will:</a:t>
            </a:r>
          </a:p>
          <a:p>
            <a:pPr marL="800100" lvl="1" indent="-342900">
              <a:spcBef>
                <a:spcPct val="20000"/>
              </a:spcBef>
              <a:buFont typeface="Wingdings" pitchFamily="2" charset="2"/>
              <a:buChar char="§"/>
            </a:pPr>
            <a:r>
              <a:rPr lang="en-US" sz="1600" dirty="0" smtClean="0"/>
              <a:t>Reduce medical errors</a:t>
            </a:r>
          </a:p>
          <a:p>
            <a:pPr marL="800100" lvl="1" indent="-342900">
              <a:spcBef>
                <a:spcPct val="20000"/>
              </a:spcBef>
              <a:buFont typeface="Wingdings" pitchFamily="2" charset="2"/>
              <a:buChar char="§"/>
            </a:pPr>
            <a:r>
              <a:rPr lang="en-US" sz="1600" dirty="0" smtClean="0"/>
              <a:t>Improve outcomes, quality and consistency of care</a:t>
            </a:r>
          </a:p>
          <a:p>
            <a:pPr marL="800100" lvl="1" indent="-342900">
              <a:spcBef>
                <a:spcPct val="20000"/>
              </a:spcBef>
              <a:buFont typeface="Wingdings" pitchFamily="2" charset="2"/>
              <a:buChar char="§"/>
            </a:pPr>
            <a:r>
              <a:rPr lang="en-US" sz="1600" dirty="0" smtClean="0"/>
              <a:t>Enhance productivity</a:t>
            </a:r>
          </a:p>
          <a:p>
            <a:pPr marL="800100" lvl="1" indent="-342900">
              <a:spcBef>
                <a:spcPct val="20000"/>
              </a:spcBef>
              <a:buFont typeface="Wingdings" pitchFamily="2" charset="2"/>
              <a:buChar char="§"/>
            </a:pPr>
            <a:r>
              <a:rPr lang="en-US" sz="1600" dirty="0" smtClean="0"/>
              <a:t>Improve the patient and provider experience</a:t>
            </a:r>
          </a:p>
          <a:p>
            <a:pPr marL="800100" lvl="1" indent="-342900">
              <a:spcBef>
                <a:spcPct val="20000"/>
              </a:spcBef>
              <a:buFont typeface="Wingdings" pitchFamily="2" charset="2"/>
              <a:buChar char="§"/>
            </a:pPr>
            <a:r>
              <a:rPr lang="en-US" sz="1600" dirty="0" smtClean="0"/>
              <a:t>Enable quality and performance measurement</a:t>
            </a:r>
          </a:p>
          <a:p>
            <a:pPr marL="800100" lvl="1" indent="-342900">
              <a:spcBef>
                <a:spcPct val="20000"/>
              </a:spcBef>
              <a:buFont typeface="Wingdings" pitchFamily="2" charset="2"/>
              <a:buChar char="§"/>
            </a:pPr>
            <a:r>
              <a:rPr lang="en-US" sz="1600" dirty="0" smtClean="0"/>
              <a:t>Advance academic and research efforts through richer clinical datasets</a:t>
            </a:r>
            <a:endParaRPr lang="en-US" dirty="0" smtClean="0"/>
          </a:p>
          <a:p>
            <a:pPr marL="800100" lvl="1" indent="-342900">
              <a:spcBef>
                <a:spcPct val="20000"/>
              </a:spcBef>
              <a:buFont typeface="Wingdings" pitchFamily="2" charset="2"/>
              <a:buChar char="§"/>
            </a:pPr>
            <a:endParaRPr lang="en-US" sz="1600" dirty="0" smtClean="0"/>
          </a:p>
          <a:p>
            <a:pPr marL="800100" lvl="1" indent="-342900">
              <a:spcBef>
                <a:spcPct val="20000"/>
              </a:spcBef>
            </a:pPr>
            <a:endParaRPr lang="en-US" sz="2000" dirty="0" smtClean="0"/>
          </a:p>
          <a:p>
            <a:pPr marL="342900" indent="-342900">
              <a:spcBef>
                <a:spcPct val="20000"/>
              </a:spcBef>
              <a:buFont typeface="Wingdings" pitchFamily="2" charset="2"/>
              <a:buChar char="§"/>
            </a:pPr>
            <a:endParaRPr lang="en-US" sz="2000" dirty="0" smtClean="0"/>
          </a:p>
          <a:p>
            <a:pPr marL="342900" indent="-342900">
              <a:spcBef>
                <a:spcPct val="20000"/>
              </a:spcBef>
              <a:buFont typeface="Wingdings" pitchFamily="2" charset="2"/>
              <a:buChar char="§"/>
            </a:pPr>
            <a:endParaRPr lang="en-US" sz="2000" dirty="0"/>
          </a:p>
          <a:p>
            <a:pPr marL="342900" indent="-342900">
              <a:spcBef>
                <a:spcPct val="20000"/>
              </a:spcBef>
              <a:buFont typeface="Wingdings" pitchFamily="2" charset="2"/>
              <a:buChar char="§"/>
            </a:pPr>
            <a:endParaRPr lang="en-US" sz="2400" dirty="0"/>
          </a:p>
          <a:p>
            <a:pPr marL="800100" lvl="1" indent="-342900">
              <a:spcBef>
                <a:spcPct val="20000"/>
              </a:spcBef>
              <a:buFont typeface="Wingdings" pitchFamily="2" charset="2"/>
              <a:buChar char="§"/>
            </a:pPr>
            <a:endParaRPr lang="en-US" sz="2400" dirty="0"/>
          </a:p>
          <a:p>
            <a:pPr marL="342900" indent="-342900">
              <a:spcBef>
                <a:spcPct val="20000"/>
              </a:spcBef>
            </a:pPr>
            <a:endParaRPr lang="en-US" sz="2400" dirty="0"/>
          </a:p>
        </p:txBody>
      </p:sp>
      <p:sp>
        <p:nvSpPr>
          <p:cNvPr id="5" name="Rectangle 4"/>
          <p:cNvSpPr/>
          <p:nvPr/>
        </p:nvSpPr>
        <p:spPr>
          <a:xfrm>
            <a:off x="4572000" y="990600"/>
            <a:ext cx="4203700" cy="584775"/>
          </a:xfrm>
          <a:prstGeom prst="rect">
            <a:avLst/>
          </a:prstGeom>
        </p:spPr>
        <p:txBody>
          <a:bodyPr wrap="square">
            <a:spAutoFit/>
            <a:scene3d>
              <a:camera prst="orthographicFront"/>
              <a:lightRig rig="threePt" dir="t"/>
            </a:scene3d>
            <a:sp3d extrusionH="57150">
              <a:bevelT w="38100" h="38100"/>
            </a:sp3d>
          </a:bodyPr>
          <a:lstStyle/>
          <a:p>
            <a:pPr algn="r"/>
            <a:r>
              <a:rPr lang="en-US" sz="3200" b="1" dirty="0" smtClean="0">
                <a:solidFill>
                  <a:srgbClr val="0065BD"/>
                </a:solidFill>
                <a:latin typeface="+mj-lt"/>
              </a:rPr>
              <a:t>Current State</a:t>
            </a:r>
            <a:endParaRPr lang="en-US" sz="3200" b="1" dirty="0">
              <a:solidFill>
                <a:srgbClr val="0065BD"/>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extLst>
              <p:ext uri="{D42A27DB-BD31-4B8C-83A1-F6EECF244321}">
                <p14:modId xmlns:p14="http://schemas.microsoft.com/office/powerpoint/2010/main" xmlns="" val="2421842860"/>
              </p:ext>
            </p:extLst>
          </p:nvPr>
        </p:nvGraphicFramePr>
        <p:xfrm>
          <a:off x="1588" y="1588"/>
          <a:ext cx="1587" cy="1587"/>
        </p:xfrm>
        <a:graphic>
          <a:graphicData uri="http://schemas.openxmlformats.org/presentationml/2006/ole">
            <p:oleObj spid="_x0000_s205826" name="think-cell Slide" r:id="rId31" imgW="360" imgH="360" progId="">
              <p:embed/>
            </p:oleObj>
          </a:graphicData>
        </a:graphic>
      </p:graphicFrame>
      <p:sp>
        <p:nvSpPr>
          <p:cNvPr id="6" name="Rectangle 5" hidden="1"/>
          <p:cNvSpPr/>
          <p:nvPr>
            <p:custDataLst>
              <p:tags r:id="rId2"/>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endParaRPr lang="en-US" sz="1200">
              <a:sym typeface="+mn-lt"/>
            </a:endParaRPr>
          </a:p>
        </p:txBody>
      </p:sp>
      <p:sp>
        <p:nvSpPr>
          <p:cNvPr id="2" name="Title 1"/>
          <p:cNvSpPr>
            <a:spLocks noGrp="1"/>
          </p:cNvSpPr>
          <p:nvPr>
            <p:ph type="title"/>
          </p:nvPr>
        </p:nvSpPr>
        <p:spPr/>
        <p:txBody>
          <a:bodyPr>
            <a:scene3d>
              <a:camera prst="orthographicFront"/>
              <a:lightRig rig="threePt" dir="t"/>
            </a:scene3d>
            <a:sp3d extrusionH="57150">
              <a:bevelT w="38100" h="38100"/>
            </a:sp3d>
          </a:bodyPr>
          <a:lstStyle/>
          <a:p>
            <a:pPr algn="r"/>
            <a:r>
              <a:rPr lang="en-US" dirty="0" smtClean="0"/>
              <a:t>	</a:t>
            </a:r>
            <a:r>
              <a:rPr lang="en-US" sz="3200" dirty="0" smtClean="0"/>
              <a:t>Breakdown</a:t>
            </a:r>
            <a:r>
              <a:rPr lang="en-US" dirty="0" smtClean="0"/>
              <a:t> of Opportunity Areas</a:t>
            </a:r>
            <a:endParaRPr lang="en-US" dirty="0"/>
          </a:p>
        </p:txBody>
      </p:sp>
      <p:graphicFrame>
        <p:nvGraphicFramePr>
          <p:cNvPr id="4" name="Object 3"/>
          <p:cNvGraphicFramePr>
            <a:graphicFrameLocks/>
          </p:cNvGraphicFramePr>
          <p:nvPr>
            <p:extLst>
              <p:ext uri="{D42A27DB-BD31-4B8C-83A1-F6EECF244321}">
                <p14:modId xmlns:p14="http://schemas.microsoft.com/office/powerpoint/2010/main" xmlns="" val="1880790110"/>
              </p:ext>
            </p:extLst>
          </p:nvPr>
        </p:nvGraphicFramePr>
        <p:xfrm>
          <a:off x="5981699" y="2400300"/>
          <a:ext cx="2828980" cy="2810009"/>
        </p:xfrm>
        <a:graphic>
          <a:graphicData uri="http://schemas.openxmlformats.org/presentationml/2006/ole">
            <p:oleObj spid="_x0000_s205827" name="Chart" r:id="rId32" imgW="2828741" imgH="2809763" progId="MSGraph.Chart.8">
              <p:embed followColorScheme="full"/>
            </p:oleObj>
          </a:graphicData>
        </a:graphic>
      </p:graphicFrame>
      <p:sp>
        <p:nvSpPr>
          <p:cNvPr id="8" name="Text Placeholder 9"/>
          <p:cNvSpPr>
            <a:spLocks noGrp="1"/>
          </p:cNvSpPr>
          <p:nvPr>
            <p:custDataLst>
              <p:tags r:id="rId3"/>
            </p:custDataLst>
          </p:nvPr>
        </p:nvSpPr>
        <p:spPr bwMode="gray">
          <a:xfrm>
            <a:off x="6207125" y="3248025"/>
            <a:ext cx="307975" cy="212725"/>
          </a:xfrm>
          <a:prstGeom prst="rect">
            <a:avLst/>
          </a:prstGeom>
          <a:noFill/>
          <a:extLst>
            <a:ext uri="{909E8E84-426E-40DD-AFC4-6F175D3DCCD1}">
              <a14:hiddenFill xmlns:a14="http://schemas.microsoft.com/office/drawing/2010/main" xmlns="">
                <a:solidFill>
                  <a:schemeClr val="hlink"/>
                </a:solidFill>
              </a14:hiddenFill>
            </a:ext>
          </a:extLst>
        </p:spPr>
        <p:txBody>
          <a:bodyPr wrap="none" lIns="25400" tIns="0" rIns="2540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B1C6CC6C-2000-46A6-93C8-A6C0DE09AF85}" type="datetime'''''''''5''%'''">
              <a:rPr lang="en-US" sz="1400">
                <a:solidFill>
                  <a:schemeClr val="bg1"/>
                </a:solidFill>
              </a:rPr>
              <a:pPr marL="0" indent="0" algn="ctr">
                <a:spcBef>
                  <a:spcPct val="0"/>
                </a:spcBef>
                <a:buNone/>
              </a:pPr>
              <a:t>5%</a:t>
            </a:fld>
            <a:endParaRPr lang="en-US" sz="1400" dirty="0">
              <a:solidFill>
                <a:schemeClr val="bg1"/>
              </a:solidFill>
              <a:sym typeface="+mn-lt"/>
            </a:endParaRPr>
          </a:p>
        </p:txBody>
      </p:sp>
      <p:sp>
        <p:nvSpPr>
          <p:cNvPr id="5" name="Text Placeholder 7"/>
          <p:cNvSpPr>
            <a:spLocks noGrp="1"/>
          </p:cNvSpPr>
          <p:nvPr>
            <p:custDataLst>
              <p:tags r:id="rId4"/>
            </p:custDataLst>
          </p:nvPr>
        </p:nvSpPr>
        <p:spPr bwMode="gray">
          <a:xfrm>
            <a:off x="8262938" y="3938588"/>
            <a:ext cx="406400" cy="212725"/>
          </a:xfrm>
          <a:prstGeom prst="rect">
            <a:avLst/>
          </a:prstGeom>
          <a:noFill/>
          <a:extLst>
            <a:ext uri="{909E8E84-426E-40DD-AFC4-6F175D3DCCD1}">
              <a14:hiddenFill xmlns:a14="http://schemas.microsoft.com/office/drawing/2010/main" xmlns="">
                <a:solidFill>
                  <a:scrgbClr r="0" g="0" b="0"/>
                </a:solidFill>
              </a14:hiddenFill>
            </a:ext>
          </a:extLst>
        </p:spPr>
        <p:txBody>
          <a:bodyPr wrap="none" lIns="25400" tIns="0" rIns="2540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7974E273-553C-44B3-9064-F321341E263B}" type="datetime'''''''''5''''''''''''''''''''7''''''''''''''''''''''%'">
              <a:rPr lang="en-US" sz="1400">
                <a:solidFill>
                  <a:schemeClr val="bg1"/>
                </a:solidFill>
              </a:rPr>
              <a:pPr marL="0" indent="0" algn="ctr">
                <a:spcBef>
                  <a:spcPct val="0"/>
                </a:spcBef>
                <a:buNone/>
              </a:pPr>
              <a:t>57%</a:t>
            </a:fld>
            <a:endParaRPr lang="en-US" sz="1400" dirty="0">
              <a:solidFill>
                <a:schemeClr val="bg1"/>
              </a:solidFill>
              <a:sym typeface="+mn-lt"/>
            </a:endParaRPr>
          </a:p>
        </p:txBody>
      </p:sp>
      <p:sp>
        <p:nvSpPr>
          <p:cNvPr id="13" name="Text Placeholder 13"/>
          <p:cNvSpPr>
            <a:spLocks noGrp="1"/>
          </p:cNvSpPr>
          <p:nvPr>
            <p:custDataLst>
              <p:tags r:id="rId5"/>
            </p:custDataLst>
          </p:nvPr>
        </p:nvSpPr>
        <p:spPr bwMode="gray">
          <a:xfrm>
            <a:off x="6403975" y="2947988"/>
            <a:ext cx="307975" cy="212725"/>
          </a:xfrm>
          <a:prstGeom prst="rect">
            <a:avLst/>
          </a:prstGeom>
          <a:noFill/>
          <a:extLst>
            <a:ext uri="{909E8E84-426E-40DD-AFC4-6F175D3DCCD1}">
              <a14:hiddenFill xmlns:a14="http://schemas.microsoft.com/office/drawing/2010/main" xmlns="">
                <a:solidFill>
                  <a:schemeClr val="folHlink"/>
                </a:solidFill>
              </a14:hiddenFill>
            </a:ext>
          </a:extLst>
        </p:spPr>
        <p:txBody>
          <a:bodyPr wrap="none" lIns="25400" tIns="0" rIns="2540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B118737D-8E03-4C69-BEB6-BA70737A96CA}" type="datetime'5''''''''''''''''''''''''''''''''''''%'''''''''''''''''''''">
              <a:rPr lang="en-US" sz="1400"/>
              <a:pPr marL="0" indent="0" algn="ctr">
                <a:spcBef>
                  <a:spcPct val="0"/>
                </a:spcBef>
                <a:buNone/>
              </a:pPr>
              <a:t>5%</a:t>
            </a:fld>
            <a:endParaRPr lang="en-US" sz="1400" dirty="0">
              <a:latin typeface="Arial"/>
              <a:sym typeface="Arial"/>
            </a:endParaRPr>
          </a:p>
        </p:txBody>
      </p:sp>
      <p:sp>
        <p:nvSpPr>
          <p:cNvPr id="7" name="Text Placeholder 8"/>
          <p:cNvSpPr>
            <a:spLocks noGrp="1"/>
          </p:cNvSpPr>
          <p:nvPr>
            <p:custDataLst>
              <p:tags r:id="rId6"/>
            </p:custDataLst>
          </p:nvPr>
        </p:nvSpPr>
        <p:spPr bwMode="gray">
          <a:xfrm>
            <a:off x="6213475" y="4154488"/>
            <a:ext cx="406400" cy="212725"/>
          </a:xfrm>
          <a:prstGeom prst="rect">
            <a:avLst/>
          </a:prstGeom>
          <a:noFill/>
          <a:extLst>
            <a:ext uri="{909E8E84-426E-40DD-AFC4-6F175D3DCCD1}">
              <a14:hiddenFill xmlns:a14="http://schemas.microsoft.com/office/drawing/2010/main" xmlns="">
                <a:solidFill>
                  <a:schemeClr val="accent2"/>
                </a:solidFill>
              </a14:hiddenFill>
            </a:ext>
          </a:extLst>
        </p:spPr>
        <p:txBody>
          <a:bodyPr wrap="none" lIns="25400" tIns="0" rIns="2540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D1B98551-2919-4FFB-A9B0-95FD472CF5A9}" type="datetime'''''''''''''''''''2''''''''''2%'''''''''">
              <a:rPr lang="en-US" sz="1400">
                <a:solidFill>
                  <a:schemeClr val="bg1"/>
                </a:solidFill>
              </a:rPr>
              <a:pPr marL="0" indent="0" algn="ctr">
                <a:spcBef>
                  <a:spcPct val="0"/>
                </a:spcBef>
                <a:buNone/>
              </a:pPr>
              <a:t>22%</a:t>
            </a:fld>
            <a:endParaRPr lang="en-US" sz="1400" dirty="0">
              <a:solidFill>
                <a:schemeClr val="bg1"/>
              </a:solidFill>
              <a:sym typeface="+mn-lt"/>
            </a:endParaRPr>
          </a:p>
        </p:txBody>
      </p:sp>
      <p:sp>
        <p:nvSpPr>
          <p:cNvPr id="15" name="Text Placeholder 15"/>
          <p:cNvSpPr>
            <a:spLocks noGrp="1"/>
          </p:cNvSpPr>
          <p:nvPr>
            <p:custDataLst>
              <p:tags r:id="rId7"/>
            </p:custDataLst>
          </p:nvPr>
        </p:nvSpPr>
        <p:spPr bwMode="gray">
          <a:xfrm>
            <a:off x="6824663" y="2632075"/>
            <a:ext cx="393700" cy="212725"/>
          </a:xfrm>
          <a:prstGeom prst="rect">
            <a:avLst/>
          </a:prstGeom>
          <a:noFill/>
          <a:extLst>
            <a:ext uri="{909E8E84-426E-40DD-AFC4-6F175D3DCCD1}">
              <a14:hiddenFill xmlns:a14="http://schemas.microsoft.com/office/drawing/2010/main" xmlns="">
                <a:solidFill>
                  <a:scrgbClr r="0" g="0" b="0"/>
                </a:solidFill>
              </a14:hiddenFill>
            </a:ext>
          </a:extLst>
        </p:spPr>
        <p:txBody>
          <a:bodyPr wrap="none" lIns="25400" tIns="0" rIns="2540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2F2FB826-F1F9-4D02-8E23-77DCB72CE701}" type="datetime'''''''''''''''1''''''''''''''''1''''''''''%'''''">
              <a:rPr lang="en-US" sz="1400">
                <a:latin typeface="Arial"/>
                <a:sym typeface="Arial"/>
              </a:rPr>
              <a:pPr marL="0" indent="0" algn="ctr">
                <a:spcBef>
                  <a:spcPct val="0"/>
                </a:spcBef>
                <a:buNone/>
              </a:pPr>
              <a:t>11%</a:t>
            </a:fld>
            <a:endParaRPr lang="en-US" sz="1400" dirty="0">
              <a:latin typeface="Arial"/>
              <a:sym typeface="Arial"/>
            </a:endParaRPr>
          </a:p>
        </p:txBody>
      </p:sp>
      <p:sp>
        <p:nvSpPr>
          <p:cNvPr id="21" name="Rectangle 20"/>
          <p:cNvSpPr/>
          <p:nvPr>
            <p:custDataLst>
              <p:tags r:id="rId8"/>
            </p:custDataLst>
          </p:nvPr>
        </p:nvSpPr>
        <p:spPr bwMode="auto">
          <a:xfrm>
            <a:off x="7377113" y="5367338"/>
            <a:ext cx="179388" cy="133350"/>
          </a:xfrm>
          <a:prstGeom prst="rect">
            <a:avLst/>
          </a:prstGeom>
          <a:solidFill>
            <a:schemeClr val="folHlink"/>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custDataLst>
              <p:tags r:id="rId9"/>
            </p:custDataLst>
          </p:nvPr>
        </p:nvSpPr>
        <p:spPr bwMode="auto">
          <a:xfrm>
            <a:off x="6234113" y="5367338"/>
            <a:ext cx="179388" cy="133350"/>
          </a:xfrm>
          <a:prstGeom prst="rect">
            <a:avLst/>
          </a:prstGeom>
          <a:solidFill>
            <a:srgbClr val="00B17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custDataLst>
              <p:tags r:id="rId10"/>
            </p:custDataLst>
          </p:nvPr>
        </p:nvSpPr>
        <p:spPr bwMode="auto">
          <a:xfrm>
            <a:off x="7377113" y="5570538"/>
            <a:ext cx="179388" cy="133350"/>
          </a:xfrm>
          <a:prstGeom prst="rect">
            <a:avLst/>
          </a:prstGeom>
          <a:solidFill>
            <a:srgbClr val="DDDDDD"/>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custDataLst>
              <p:tags r:id="rId11"/>
            </p:custDataLst>
          </p:nvPr>
        </p:nvSpPr>
        <p:spPr bwMode="auto">
          <a:xfrm>
            <a:off x="6234113" y="5773738"/>
            <a:ext cx="179388" cy="133350"/>
          </a:xfrm>
          <a:prstGeom prst="rect">
            <a:avLst/>
          </a:pr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custDataLst>
              <p:tags r:id="rId12"/>
            </p:custDataLst>
          </p:nvPr>
        </p:nvSpPr>
        <p:spPr bwMode="auto">
          <a:xfrm>
            <a:off x="6234113" y="5570538"/>
            <a:ext cx="179388" cy="133350"/>
          </a:xfrm>
          <a:prstGeom prst="rect">
            <a:avLst/>
          </a:prstGeom>
          <a:solidFill>
            <a:srgbClr val="0065BD"/>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2"/>
          <p:cNvSpPr>
            <a:spLocks noGrp="1"/>
          </p:cNvSpPr>
          <p:nvPr>
            <p:custDataLst>
              <p:tags r:id="rId13"/>
            </p:custDataLst>
          </p:nvPr>
        </p:nvSpPr>
        <p:spPr bwMode="auto">
          <a:xfrm>
            <a:off x="6464300" y="5770563"/>
            <a:ext cx="603250" cy="152400"/>
          </a:xfrm>
          <a:prstGeom prst="rect">
            <a:avLst/>
          </a:prstGeom>
          <a:noFill/>
          <a:extLst>
            <a:ext uri="{909E8E84-426E-40DD-AFC4-6F175D3DCCD1}">
              <a14:hiddenFill xmlns:a14="http://schemas.microsoft.com/office/drawing/2010/main" xmlns="">
                <a:solidFill>
                  <a:scrgbClr r="0" g="0" b="0"/>
                </a:solidFill>
              </a14:hiddenFill>
            </a:ext>
          </a:extLst>
        </p:spPr>
        <p:txBody>
          <a:bodyPr wrap="none" lIns="0" tIns="0" rIns="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spcBef>
                <a:spcPct val="0"/>
              </a:spcBef>
              <a:buNone/>
            </a:pPr>
            <a:fld id="{01779EB5-E312-4FFB-BBB6-F6E4268E154E}" type="datetime'''''L''''ab''o''''''''''ra''t''''or''''y'">
              <a:rPr lang="en-US" sz="1000">
                <a:sym typeface="+mn-lt"/>
              </a:rPr>
              <a:pPr marL="0" indent="0">
                <a:spcBef>
                  <a:spcPct val="0"/>
                </a:spcBef>
                <a:buNone/>
              </a:pPr>
              <a:t>Laboratory</a:t>
            </a:fld>
            <a:endParaRPr lang="en-US" sz="1000" dirty="0">
              <a:sym typeface="+mn-lt"/>
            </a:endParaRPr>
          </a:p>
        </p:txBody>
      </p:sp>
      <p:sp>
        <p:nvSpPr>
          <p:cNvPr id="9" name="Text Placeholder 10"/>
          <p:cNvSpPr>
            <a:spLocks noGrp="1"/>
          </p:cNvSpPr>
          <p:nvPr>
            <p:custDataLst>
              <p:tags r:id="rId14"/>
            </p:custDataLst>
          </p:nvPr>
        </p:nvSpPr>
        <p:spPr bwMode="auto">
          <a:xfrm>
            <a:off x="6464300" y="5364163"/>
            <a:ext cx="811213" cy="152400"/>
          </a:xfrm>
          <a:prstGeom prst="rect">
            <a:avLst/>
          </a:prstGeom>
          <a:noFill/>
          <a:extLst>
            <a:ext uri="{909E8E84-426E-40DD-AFC4-6F175D3DCCD1}">
              <a14:hiddenFill xmlns:a14="http://schemas.microsoft.com/office/drawing/2010/main" xmlns="">
                <a:solidFill>
                  <a:scrgbClr r="0" g="0" b="0"/>
                </a:solidFill>
              </a14:hiddenFill>
            </a:ext>
          </a:extLst>
        </p:spPr>
        <p:txBody>
          <a:bodyPr wrap="none" lIns="0" tIns="0" rIns="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spcBef>
                <a:spcPct val="0"/>
              </a:spcBef>
              <a:buNone/>
            </a:pPr>
            <a:fld id="{A5AA90AE-1EEE-4CDF-BF8C-89AF1D24209E}" type="datetime'''''''''Le''''''n''g''''t''''h'''' ''''''o''''f ''St''a''y'''">
              <a:rPr lang="en-US" sz="1000">
                <a:sym typeface="+mn-lt"/>
              </a:rPr>
              <a:pPr marL="0" indent="0">
                <a:spcBef>
                  <a:spcPct val="0"/>
                </a:spcBef>
                <a:buNone/>
              </a:pPr>
              <a:t>Length of Stay</a:t>
            </a:fld>
            <a:endParaRPr lang="en-US" sz="1000" dirty="0">
              <a:sym typeface="+mn-lt"/>
            </a:endParaRPr>
          </a:p>
        </p:txBody>
      </p:sp>
      <p:sp>
        <p:nvSpPr>
          <p:cNvPr id="10" name="Text Placeholder 11"/>
          <p:cNvSpPr>
            <a:spLocks noGrp="1"/>
          </p:cNvSpPr>
          <p:nvPr>
            <p:custDataLst>
              <p:tags r:id="rId15"/>
            </p:custDataLst>
          </p:nvPr>
        </p:nvSpPr>
        <p:spPr bwMode="auto">
          <a:xfrm>
            <a:off x="6464300" y="5567363"/>
            <a:ext cx="338138" cy="152400"/>
          </a:xfrm>
          <a:prstGeom prst="rect">
            <a:avLst/>
          </a:prstGeom>
          <a:noFill/>
          <a:extLst>
            <a:ext uri="{909E8E84-426E-40DD-AFC4-6F175D3DCCD1}">
              <a14:hiddenFill xmlns:a14="http://schemas.microsoft.com/office/drawing/2010/main" xmlns="">
                <a:solidFill>
                  <a:scrgbClr r="0" g="0" b="0"/>
                </a:solidFill>
              </a14:hiddenFill>
            </a:ext>
          </a:extLst>
        </p:spPr>
        <p:txBody>
          <a:bodyPr wrap="none" lIns="0" tIns="0" rIns="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spcBef>
                <a:spcPct val="0"/>
              </a:spcBef>
              <a:buNone/>
            </a:pPr>
            <a:fld id="{9D3EC9F6-6604-4F9B-8696-CDAE41808642}" type="datetime'''''D''r''''''''u''g''''''''''s'''''''''''''''''''''''''''''''">
              <a:rPr lang="en-US" sz="1000">
                <a:sym typeface="+mn-lt"/>
              </a:rPr>
              <a:pPr marL="0" indent="0">
                <a:spcBef>
                  <a:spcPct val="0"/>
                </a:spcBef>
                <a:buNone/>
              </a:pPr>
              <a:t>Drugs</a:t>
            </a:fld>
            <a:endParaRPr lang="en-US" sz="1000" dirty="0">
              <a:sym typeface="+mn-lt"/>
            </a:endParaRPr>
          </a:p>
        </p:txBody>
      </p:sp>
      <p:sp>
        <p:nvSpPr>
          <p:cNvPr id="16" name="Text Placeholder 16"/>
          <p:cNvSpPr>
            <a:spLocks noGrp="1"/>
          </p:cNvSpPr>
          <p:nvPr>
            <p:custDataLst>
              <p:tags r:id="rId16"/>
            </p:custDataLst>
          </p:nvPr>
        </p:nvSpPr>
        <p:spPr bwMode="auto">
          <a:xfrm>
            <a:off x="7607300" y="5567363"/>
            <a:ext cx="801688" cy="152400"/>
          </a:xfrm>
          <a:prstGeom prst="rect">
            <a:avLst/>
          </a:prstGeom>
          <a:noFill/>
          <a:extLst>
            <a:ext uri="{909E8E84-426E-40DD-AFC4-6F175D3DCCD1}">
              <a14:hiddenFill xmlns:a14="http://schemas.microsoft.com/office/drawing/2010/main" xmlns="">
                <a:solidFill>
                  <a:scrgbClr r="0" g="0" b="0"/>
                </a:solidFill>
              </a14:hiddenFill>
            </a:ext>
          </a:extLst>
        </p:spPr>
        <p:txBody>
          <a:bodyPr wrap="none" lIns="0" tIns="0" rIns="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spcBef>
                <a:spcPct val="0"/>
              </a:spcBef>
              <a:buNone/>
            </a:pPr>
            <a:fld id="{0BB3CEAD-489C-405C-B293-50DF4F2D1015}" type="datetime'A''''dmi''''''''''''''ni''s''''''''''''t''''rat''i''''''on'''">
              <a:rPr lang="en-US" sz="1000">
                <a:latin typeface="Arial"/>
                <a:sym typeface="Arial"/>
              </a:rPr>
              <a:pPr marL="0" indent="0">
                <a:spcBef>
                  <a:spcPct val="0"/>
                </a:spcBef>
                <a:buNone/>
              </a:pPr>
              <a:t>Administration</a:t>
            </a:fld>
            <a:endParaRPr lang="en-US" sz="1000" dirty="0">
              <a:latin typeface="Arial"/>
              <a:sym typeface="Arial"/>
            </a:endParaRPr>
          </a:p>
        </p:txBody>
      </p:sp>
      <p:sp>
        <p:nvSpPr>
          <p:cNvPr id="14" name="Text Placeholder 14"/>
          <p:cNvSpPr>
            <a:spLocks noGrp="1"/>
          </p:cNvSpPr>
          <p:nvPr>
            <p:custDataLst>
              <p:tags r:id="rId17"/>
            </p:custDataLst>
          </p:nvPr>
        </p:nvSpPr>
        <p:spPr bwMode="auto">
          <a:xfrm>
            <a:off x="7607300" y="5364163"/>
            <a:ext cx="1074738" cy="152400"/>
          </a:xfrm>
          <a:prstGeom prst="rect">
            <a:avLst/>
          </a:prstGeom>
          <a:noFill/>
          <a:extLst>
            <a:ext uri="{909E8E84-426E-40DD-AFC4-6F175D3DCCD1}">
              <a14:hiddenFill xmlns:a14="http://schemas.microsoft.com/office/drawing/2010/main" xmlns="">
                <a:solidFill>
                  <a:scrgbClr r="0" g="0" b="0"/>
                </a:solidFill>
              </a14:hiddenFill>
            </a:ext>
          </a:extLst>
        </p:spPr>
        <p:txBody>
          <a:bodyPr wrap="none" lIns="0" tIns="0" rIns="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spcBef>
                <a:spcPct val="0"/>
              </a:spcBef>
              <a:buNone/>
            </a:pPr>
            <a:fld id="{349D32C9-B312-48B2-B996-75A52FAAE33B}" type="datetime'''D''ia''''g''''''no''''''s''tic I''''mag''i''''''n''''g'''''">
              <a:rPr lang="en-US" sz="1000">
                <a:sym typeface="+mn-lt"/>
              </a:rPr>
              <a:pPr marL="0" indent="0">
                <a:spcBef>
                  <a:spcPct val="0"/>
                </a:spcBef>
                <a:buNone/>
              </a:pPr>
              <a:t>Diagnostic Imaging</a:t>
            </a:fld>
            <a:endParaRPr lang="en-US" sz="1000" dirty="0">
              <a:sym typeface="+mn-lt"/>
            </a:endParaRPr>
          </a:p>
        </p:txBody>
      </p:sp>
      <p:sp>
        <p:nvSpPr>
          <p:cNvPr id="23" name="TextBox 22"/>
          <p:cNvSpPr txBox="1"/>
          <p:nvPr/>
        </p:nvSpPr>
        <p:spPr>
          <a:xfrm>
            <a:off x="5500688" y="1916113"/>
            <a:ext cx="3808663" cy="307777"/>
          </a:xfrm>
          <a:prstGeom prst="rect">
            <a:avLst/>
          </a:prstGeom>
          <a:noFill/>
        </p:spPr>
        <p:txBody>
          <a:bodyPr wrap="square" rtlCol="0">
            <a:spAutoFit/>
          </a:bodyPr>
          <a:lstStyle/>
          <a:p>
            <a:pPr algn="ctr"/>
            <a:r>
              <a:rPr lang="en-US" sz="1400" b="1" dirty="0" smtClean="0"/>
              <a:t>Areas of Opportunity</a:t>
            </a:r>
            <a:endParaRPr lang="en-US" sz="1400" b="1" dirty="0"/>
          </a:p>
        </p:txBody>
      </p:sp>
      <p:graphicFrame>
        <p:nvGraphicFramePr>
          <p:cNvPr id="24" name="Object 23"/>
          <p:cNvGraphicFramePr>
            <a:graphicFrameLocks/>
          </p:cNvGraphicFramePr>
          <p:nvPr>
            <p:extLst>
              <p:ext uri="{D42A27DB-BD31-4B8C-83A1-F6EECF244321}">
                <p14:modId xmlns:p14="http://schemas.microsoft.com/office/powerpoint/2010/main" xmlns="" val="2906379925"/>
              </p:ext>
            </p:extLst>
          </p:nvPr>
        </p:nvGraphicFramePr>
        <p:xfrm>
          <a:off x="304800" y="2133600"/>
          <a:ext cx="5286252" cy="3352845"/>
        </p:xfrm>
        <a:graphic>
          <a:graphicData uri="http://schemas.openxmlformats.org/presentationml/2006/ole">
            <p:oleObj spid="_x0000_s205828" name="Chart" r:id="rId33" imgW="5286314" imgH="3352856" progId="MSGraph.Chart.8">
              <p:embed followColorScheme="full"/>
            </p:oleObj>
          </a:graphicData>
        </a:graphic>
      </p:graphicFrame>
      <p:sp>
        <p:nvSpPr>
          <p:cNvPr id="26" name="Text Placeholder 18"/>
          <p:cNvSpPr>
            <a:spLocks noGrp="1"/>
          </p:cNvSpPr>
          <p:nvPr>
            <p:custDataLst>
              <p:tags r:id="rId18"/>
            </p:custDataLst>
          </p:nvPr>
        </p:nvSpPr>
        <p:spPr bwMode="auto">
          <a:xfrm>
            <a:off x="939800"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DC7D89BD-3B78-4B17-B716-9A4AFD1C310B}" type="datetime'20''''1''''''''''4''''-''''''1''5'''''''''''''''''''''''''''''">
              <a:rPr lang="en-US" sz="1000" b="1">
                <a:sym typeface="+mn-lt"/>
              </a:rPr>
              <a:pPr marL="0" indent="0" algn="ctr">
                <a:spcBef>
                  <a:spcPct val="0"/>
                </a:spcBef>
                <a:buNone/>
              </a:pPr>
              <a:t>2014-15</a:t>
            </a:fld>
            <a:endParaRPr lang="en-US" sz="1000" b="1" dirty="0">
              <a:sym typeface="+mn-lt"/>
            </a:endParaRPr>
          </a:p>
        </p:txBody>
      </p:sp>
      <p:sp>
        <p:nvSpPr>
          <p:cNvPr id="27" name="Text Placeholder 19"/>
          <p:cNvSpPr>
            <a:spLocks noGrp="1"/>
          </p:cNvSpPr>
          <p:nvPr>
            <p:custDataLst>
              <p:tags r:id="rId19"/>
            </p:custDataLst>
          </p:nvPr>
        </p:nvSpPr>
        <p:spPr bwMode="auto">
          <a:xfrm>
            <a:off x="1449388"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9B3AF145-6EA9-46D7-8AEE-A2EF55BB64D4}" type="datetime'''''''''''''2''''''''''''0''''''1''''5''''-''''''''''''1''6'''">
              <a:rPr lang="en-US" sz="1000" b="1">
                <a:sym typeface="+mn-lt"/>
              </a:rPr>
              <a:pPr marL="0" indent="0" algn="ctr">
                <a:spcBef>
                  <a:spcPct val="0"/>
                </a:spcBef>
                <a:buNone/>
              </a:pPr>
              <a:t>2015-16</a:t>
            </a:fld>
            <a:endParaRPr lang="en-US" sz="1000" b="1" dirty="0">
              <a:sym typeface="+mn-lt"/>
            </a:endParaRPr>
          </a:p>
        </p:txBody>
      </p:sp>
      <p:sp>
        <p:nvSpPr>
          <p:cNvPr id="30" name="Text Placeholder 22"/>
          <p:cNvSpPr>
            <a:spLocks noGrp="1"/>
          </p:cNvSpPr>
          <p:nvPr>
            <p:custDataLst>
              <p:tags r:id="rId20"/>
            </p:custDataLst>
          </p:nvPr>
        </p:nvSpPr>
        <p:spPr bwMode="auto">
          <a:xfrm>
            <a:off x="2968625"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07CB0B54-8974-44B0-AB2C-2B559709EA70}" type="datetime'''2''''''''''''''''0''1''''''8''''''-''1''''''''''9'''''''''">
              <a:rPr lang="en-US" sz="1000" b="1">
                <a:sym typeface="+mn-lt"/>
              </a:rPr>
              <a:pPr marL="0" indent="0" algn="ctr">
                <a:spcBef>
                  <a:spcPct val="0"/>
                </a:spcBef>
                <a:buNone/>
              </a:pPr>
              <a:t>2018-19</a:t>
            </a:fld>
            <a:endParaRPr lang="en-US" sz="1000" b="1" dirty="0">
              <a:sym typeface="+mn-lt"/>
            </a:endParaRPr>
          </a:p>
        </p:txBody>
      </p:sp>
      <p:sp>
        <p:nvSpPr>
          <p:cNvPr id="25" name="Text Placeholder 17"/>
          <p:cNvSpPr>
            <a:spLocks noGrp="1"/>
          </p:cNvSpPr>
          <p:nvPr>
            <p:custDataLst>
              <p:tags r:id="rId21"/>
            </p:custDataLst>
          </p:nvPr>
        </p:nvSpPr>
        <p:spPr bwMode="auto">
          <a:xfrm>
            <a:off x="434975"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A3FE385A-EEF1-4B6B-9BE9-772024A5AD20}" type="datetime'''''''''''''201''''''''''''3''''-''''''''''''''''''1''''''''4'">
              <a:rPr lang="en-US" sz="1000" b="1">
                <a:sym typeface="+mn-lt"/>
              </a:rPr>
              <a:pPr marL="0" indent="0" algn="ctr">
                <a:spcBef>
                  <a:spcPct val="0"/>
                </a:spcBef>
                <a:buNone/>
              </a:pPr>
              <a:t>2013-14</a:t>
            </a:fld>
            <a:endParaRPr lang="en-US" sz="1000" b="1" dirty="0">
              <a:sym typeface="+mn-lt"/>
            </a:endParaRPr>
          </a:p>
        </p:txBody>
      </p:sp>
      <p:sp>
        <p:nvSpPr>
          <p:cNvPr id="28" name="Text Placeholder 20"/>
          <p:cNvSpPr>
            <a:spLocks noGrp="1"/>
          </p:cNvSpPr>
          <p:nvPr>
            <p:custDataLst>
              <p:tags r:id="rId22"/>
            </p:custDataLst>
          </p:nvPr>
        </p:nvSpPr>
        <p:spPr bwMode="auto">
          <a:xfrm>
            <a:off x="1958975"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C0388E8D-540C-4704-B221-321978E10C39}" type="datetime'''''''20''1''''''''''''''6''''''''''''''''-''''''''''''''17'''">
              <a:rPr lang="en-US" sz="1000" b="1">
                <a:sym typeface="+mn-lt"/>
              </a:rPr>
              <a:pPr marL="0" indent="0" algn="ctr">
                <a:spcBef>
                  <a:spcPct val="0"/>
                </a:spcBef>
                <a:buNone/>
              </a:pPr>
              <a:t>2016-17</a:t>
            </a:fld>
            <a:endParaRPr lang="en-US" sz="1000" b="1" dirty="0">
              <a:sym typeface="+mn-lt"/>
            </a:endParaRPr>
          </a:p>
        </p:txBody>
      </p:sp>
      <p:sp>
        <p:nvSpPr>
          <p:cNvPr id="32" name="Text Placeholder 24"/>
          <p:cNvSpPr>
            <a:spLocks noGrp="1"/>
          </p:cNvSpPr>
          <p:nvPr>
            <p:custDataLst>
              <p:tags r:id="rId23"/>
            </p:custDataLst>
          </p:nvPr>
        </p:nvSpPr>
        <p:spPr bwMode="auto">
          <a:xfrm>
            <a:off x="3983038"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6E35B828-1D3E-470A-ACB6-2BD79FAB074D}" type="datetime'''2''''0''''''''2''''''''''''''''0''''-''''''21'''''''''''''''">
              <a:rPr lang="en-US" sz="1000" b="1">
                <a:sym typeface="+mn-lt"/>
              </a:rPr>
              <a:pPr marL="0" indent="0" algn="ctr">
                <a:spcBef>
                  <a:spcPct val="0"/>
                </a:spcBef>
                <a:buNone/>
              </a:pPr>
              <a:t>2020-21</a:t>
            </a:fld>
            <a:endParaRPr lang="en-US" sz="1000" b="1" dirty="0">
              <a:sym typeface="+mn-lt"/>
            </a:endParaRPr>
          </a:p>
        </p:txBody>
      </p:sp>
      <p:sp>
        <p:nvSpPr>
          <p:cNvPr id="29" name="Text Placeholder 21"/>
          <p:cNvSpPr>
            <a:spLocks noGrp="1"/>
          </p:cNvSpPr>
          <p:nvPr>
            <p:custDataLst>
              <p:tags r:id="rId24"/>
            </p:custDataLst>
          </p:nvPr>
        </p:nvSpPr>
        <p:spPr bwMode="auto">
          <a:xfrm>
            <a:off x="2463800"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5C169DB1-B7AA-46D6-B136-7C8EB14B61B2}" type="datetime'''2''''''''''''0''''1''''''''''''7-''''''1''''''''''''''''''8'">
              <a:rPr lang="en-US" sz="1000" b="1">
                <a:sym typeface="+mn-lt"/>
              </a:rPr>
              <a:pPr marL="0" indent="0" algn="ctr">
                <a:spcBef>
                  <a:spcPct val="0"/>
                </a:spcBef>
                <a:buNone/>
              </a:pPr>
              <a:t>2017-18</a:t>
            </a:fld>
            <a:endParaRPr lang="en-US" sz="1000" b="1" dirty="0">
              <a:sym typeface="+mn-lt"/>
            </a:endParaRPr>
          </a:p>
        </p:txBody>
      </p:sp>
      <p:sp>
        <p:nvSpPr>
          <p:cNvPr id="31" name="Text Placeholder 23"/>
          <p:cNvSpPr>
            <a:spLocks noGrp="1"/>
          </p:cNvSpPr>
          <p:nvPr>
            <p:custDataLst>
              <p:tags r:id="rId25"/>
            </p:custDataLst>
          </p:nvPr>
        </p:nvSpPr>
        <p:spPr bwMode="auto">
          <a:xfrm>
            <a:off x="3473450"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E8CA9237-5289-46A8-B0BF-D302FB991FA2}" type="datetime'''''''''''2''''''''''''''''''0''1''9''''''-''''2''''''0'">
              <a:rPr lang="en-US" sz="1000" b="1">
                <a:sym typeface="+mn-lt"/>
              </a:rPr>
              <a:pPr marL="0" indent="0" algn="ctr">
                <a:spcBef>
                  <a:spcPct val="0"/>
                </a:spcBef>
                <a:buNone/>
              </a:pPr>
              <a:t>2019-20</a:t>
            </a:fld>
            <a:endParaRPr lang="en-US" sz="1000" b="1" dirty="0">
              <a:sym typeface="+mn-lt"/>
            </a:endParaRPr>
          </a:p>
        </p:txBody>
      </p:sp>
      <p:sp>
        <p:nvSpPr>
          <p:cNvPr id="33" name="Text Placeholder 25"/>
          <p:cNvSpPr>
            <a:spLocks noGrp="1"/>
          </p:cNvSpPr>
          <p:nvPr>
            <p:custDataLst>
              <p:tags r:id="rId26"/>
            </p:custDataLst>
          </p:nvPr>
        </p:nvSpPr>
        <p:spPr bwMode="auto">
          <a:xfrm>
            <a:off x="4492625"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2489F562-6168-4CC9-8881-12FE5552B35D}" type="datetime'2''''''''0''2''''1''''''-''''2''''''''''''''''2'">
              <a:rPr lang="en-US" sz="1000" b="1">
                <a:sym typeface="+mn-lt"/>
              </a:rPr>
              <a:pPr marL="0" indent="0" algn="ctr">
                <a:spcBef>
                  <a:spcPct val="0"/>
                </a:spcBef>
                <a:buNone/>
              </a:pPr>
              <a:t>2021-22</a:t>
            </a:fld>
            <a:endParaRPr lang="en-US" sz="1000" b="1" dirty="0">
              <a:sym typeface="+mn-lt"/>
            </a:endParaRPr>
          </a:p>
        </p:txBody>
      </p:sp>
      <p:sp>
        <p:nvSpPr>
          <p:cNvPr id="34" name="Text Placeholder 26"/>
          <p:cNvSpPr>
            <a:spLocks noGrp="1"/>
          </p:cNvSpPr>
          <p:nvPr>
            <p:custDataLst>
              <p:tags r:id="rId27"/>
            </p:custDataLst>
          </p:nvPr>
        </p:nvSpPr>
        <p:spPr bwMode="auto">
          <a:xfrm>
            <a:off x="4997450" y="5489575"/>
            <a:ext cx="474663" cy="152400"/>
          </a:xfrm>
          <a:prstGeom prst="rect">
            <a:avLst/>
          </a:prstGeom>
          <a:noFill/>
          <a:extLst>
            <a:ext uri="{909E8E84-426E-40DD-AFC4-6F175D3DCCD1}">
              <a14:hiddenFill xmlns:a14="http://schemas.microsoft.com/office/drawing/2010/main" xmlns="">
                <a:solidFill>
                  <a:scrgbClr r="0" g="0" b="0"/>
                </a:solidFill>
              </a14:hiddenFill>
            </a:ext>
          </a:extLst>
        </p:spPr>
        <p:txBody>
          <a:bodyPr wrap="square" lIns="0" tIns="0" rIns="0" bIns="0" anchor="t"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lgn="ctr">
              <a:spcBef>
                <a:spcPct val="0"/>
              </a:spcBef>
              <a:buNone/>
            </a:pPr>
            <a:fld id="{37D364F3-EF6A-4B4A-974E-6E74787E6353}" type="datetime'''''''''''''''''2''''02''''''''2''-''''''''''''''2''''''''3'''">
              <a:rPr lang="en-US" sz="1000" b="1">
                <a:sym typeface="+mn-lt"/>
              </a:rPr>
              <a:pPr marL="0" indent="0" algn="ctr">
                <a:spcBef>
                  <a:spcPct val="0"/>
                </a:spcBef>
                <a:buNone/>
              </a:pPr>
              <a:t>2022-23</a:t>
            </a:fld>
            <a:endParaRPr lang="en-US" sz="1000" b="1" dirty="0">
              <a:sym typeface="+mn-lt"/>
            </a:endParaRPr>
          </a:p>
        </p:txBody>
      </p:sp>
      <p:sp>
        <p:nvSpPr>
          <p:cNvPr id="45" name="Rectangle 44"/>
          <p:cNvSpPr/>
          <p:nvPr>
            <p:custDataLst>
              <p:tags r:id="rId28"/>
            </p:custDataLst>
          </p:nvPr>
        </p:nvSpPr>
        <p:spPr bwMode="auto">
          <a:xfrm>
            <a:off x="466725" y="5773738"/>
            <a:ext cx="179388" cy="133350"/>
          </a:xfrm>
          <a:prstGeom prst="rect">
            <a:avLst/>
          </a:prstGeom>
          <a:solidFill>
            <a:srgbClr val="0065BD"/>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Placeholder 35"/>
          <p:cNvSpPr>
            <a:spLocks noGrp="1"/>
          </p:cNvSpPr>
          <p:nvPr>
            <p:custDataLst>
              <p:tags r:id="rId29"/>
            </p:custDataLst>
          </p:nvPr>
        </p:nvSpPr>
        <p:spPr bwMode="auto">
          <a:xfrm>
            <a:off x="696913" y="5770563"/>
            <a:ext cx="996950" cy="152400"/>
          </a:xfrm>
          <a:prstGeom prst="rect">
            <a:avLst/>
          </a:prstGeom>
          <a:noFill/>
          <a:extLst>
            <a:ext uri="{909E8E84-426E-40DD-AFC4-6F175D3DCCD1}">
              <a14:hiddenFill xmlns:a14="http://schemas.microsoft.com/office/drawing/2010/main" xmlns="">
                <a:solidFill>
                  <a:scrgbClr r="0" g="0" b="0"/>
                </a:solidFill>
              </a14:hiddenFill>
            </a:ext>
          </a:extLst>
        </p:spPr>
        <p:txBody>
          <a:bodyPr wrap="none" lIns="0" tIns="0" rIns="0" bIns="0" anchor="ctr" anchorCtr="0">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spcBef>
                <a:spcPct val="0"/>
              </a:spcBef>
              <a:buNone/>
            </a:pPr>
            <a:fld id="{2D81E9CA-5C92-4E06-B930-FE6D4F168EF3}" type="datetime'Fin''an''''''''c''''''ia''l'' ''B''''en''''''e''''fits'''">
              <a:rPr lang="en-US" sz="1000"/>
              <a:pPr marL="0" indent="0">
                <a:spcBef>
                  <a:spcPct val="0"/>
                </a:spcBef>
                <a:buNone/>
              </a:pPr>
              <a:t>Financial Benefits</a:t>
            </a:fld>
            <a:endParaRPr lang="en-US" sz="1000" dirty="0">
              <a:sym typeface="+mn-lt"/>
            </a:endParaRPr>
          </a:p>
        </p:txBody>
      </p:sp>
      <p:sp>
        <p:nvSpPr>
          <p:cNvPr id="46" name="TextBox 45"/>
          <p:cNvSpPr txBox="1"/>
          <p:nvPr/>
        </p:nvSpPr>
        <p:spPr>
          <a:xfrm>
            <a:off x="511396" y="1916113"/>
            <a:ext cx="4723386" cy="523220"/>
          </a:xfrm>
          <a:prstGeom prst="rect">
            <a:avLst/>
          </a:prstGeom>
          <a:noFill/>
        </p:spPr>
        <p:txBody>
          <a:bodyPr wrap="square" rtlCol="0">
            <a:spAutoFit/>
          </a:bodyPr>
          <a:lstStyle/>
          <a:p>
            <a:pPr algn="ctr"/>
            <a:r>
              <a:rPr lang="en-US" sz="1400" b="1" dirty="0" smtClean="0"/>
              <a:t>Edmonton Zone CIS – Annual Economic Benefit </a:t>
            </a:r>
          </a:p>
          <a:p>
            <a:pPr algn="ctr"/>
            <a:r>
              <a:rPr lang="en-US" sz="1400" b="1" dirty="0" smtClean="0"/>
              <a:t>Values in $M</a:t>
            </a:r>
            <a:endParaRPr lang="en-US" sz="1400" b="1" dirty="0"/>
          </a:p>
        </p:txBody>
      </p:sp>
      <p:sp>
        <p:nvSpPr>
          <p:cNvPr id="47" name="Rectangular Callout 46"/>
          <p:cNvSpPr/>
          <p:nvPr/>
        </p:nvSpPr>
        <p:spPr>
          <a:xfrm>
            <a:off x="775031" y="2612577"/>
            <a:ext cx="1899445" cy="605549"/>
          </a:xfrm>
          <a:prstGeom prst="wedgeRectCallout">
            <a:avLst>
              <a:gd name="adj1" fmla="val 118583"/>
              <a:gd name="adj2" fmla="val -79139"/>
            </a:avLst>
          </a:prstGeom>
          <a:noFill/>
          <a:ln>
            <a:solidFill>
              <a:srgbClr val="00B1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00B173"/>
                </a:solidFill>
              </a:rPr>
              <a:t>Annual Benefit at Maturity</a:t>
            </a:r>
            <a:endParaRPr lang="en-US" sz="1400" b="1" dirty="0">
              <a:solidFill>
                <a:srgbClr val="00B173"/>
              </a:solidFill>
            </a:endParaRPr>
          </a:p>
        </p:txBody>
      </p:sp>
      <p:sp>
        <p:nvSpPr>
          <p:cNvPr id="48" name="Rectangular Callout 47"/>
          <p:cNvSpPr/>
          <p:nvPr/>
        </p:nvSpPr>
        <p:spPr>
          <a:xfrm>
            <a:off x="270271" y="3908773"/>
            <a:ext cx="1899445" cy="605549"/>
          </a:xfrm>
          <a:prstGeom prst="wedgeRectCallout">
            <a:avLst>
              <a:gd name="adj1" fmla="val 38829"/>
              <a:gd name="adj2" fmla="val 114686"/>
            </a:avLst>
          </a:prstGeom>
          <a:noFill/>
          <a:ln>
            <a:solidFill>
              <a:srgbClr val="00B1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00B173"/>
                </a:solidFill>
              </a:rPr>
              <a:t>1</a:t>
            </a:r>
            <a:r>
              <a:rPr lang="en-US" sz="1400" b="1" baseline="30000" dirty="0" smtClean="0">
                <a:solidFill>
                  <a:srgbClr val="00B173"/>
                </a:solidFill>
              </a:rPr>
              <a:t>st</a:t>
            </a:r>
            <a:r>
              <a:rPr lang="en-US" sz="1400" b="1" dirty="0" smtClean="0">
                <a:solidFill>
                  <a:srgbClr val="00B173"/>
                </a:solidFill>
              </a:rPr>
              <a:t> Go-Live</a:t>
            </a:r>
            <a:endParaRPr lang="en-US" sz="1400" b="1" dirty="0">
              <a:solidFill>
                <a:srgbClr val="00B173"/>
              </a:solidFill>
            </a:endParaRPr>
          </a:p>
        </p:txBody>
      </p:sp>
    </p:spTree>
    <p:extLst>
      <p:ext uri="{BB962C8B-B14F-4D97-AF65-F5344CB8AC3E}">
        <p14:creationId xmlns:p14="http://schemas.microsoft.com/office/powerpoint/2010/main" xmlns="" val="2882395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8"/>
          <p:cNvSpPr>
            <a:spLocks noChangeArrowheads="1"/>
          </p:cNvSpPr>
          <p:nvPr/>
        </p:nvSpPr>
        <p:spPr bwMode="auto">
          <a:xfrm>
            <a:off x="569212" y="1793462"/>
            <a:ext cx="7948612" cy="4356141"/>
          </a:xfrm>
          <a:prstGeom prst="rect">
            <a:avLst/>
          </a:prstGeom>
          <a:noFill/>
          <a:ln w="9525">
            <a:noFill/>
            <a:miter lim="800000"/>
            <a:headEnd/>
            <a:tailEnd/>
          </a:ln>
        </p:spPr>
        <p:txBody>
          <a:bodyPr/>
          <a:lstStyle/>
          <a:p>
            <a:pPr marL="342900" indent="-342900">
              <a:spcBef>
                <a:spcPts val="1200"/>
              </a:spcBef>
              <a:buFont typeface="Wingdings" pitchFamily="2" charset="2"/>
              <a:buChar char="§"/>
            </a:pPr>
            <a:r>
              <a:rPr lang="en-US" dirty="0" smtClean="0"/>
              <a:t>In 2008, Epic selected for Edmonton Zone Ambulatory (</a:t>
            </a:r>
            <a:r>
              <a:rPr lang="en-US" i="1" dirty="0" err="1" smtClean="0"/>
              <a:t>e</a:t>
            </a:r>
            <a:r>
              <a:rPr lang="en-US" dirty="0" err="1" smtClean="0"/>
              <a:t>Clinician</a:t>
            </a:r>
            <a:r>
              <a:rPr lang="en-US" dirty="0" smtClean="0"/>
              <a:t>)</a:t>
            </a:r>
          </a:p>
          <a:p>
            <a:pPr marL="800100" lvl="1" indent="-342900">
              <a:spcBef>
                <a:spcPts val="1200"/>
              </a:spcBef>
              <a:buFont typeface="Wingdings" pitchFamily="2" charset="2"/>
              <a:buChar char="§"/>
            </a:pPr>
            <a:r>
              <a:rPr lang="en-US" sz="1600" dirty="0" smtClean="0"/>
              <a:t>In the process of developing a new project plan that would see completion of scheduling and EMR deployment to all EZ Ambulatory sites by end of the fiscal year </a:t>
            </a:r>
          </a:p>
          <a:p>
            <a:pPr marL="342900" indent="-342900">
              <a:spcBef>
                <a:spcPts val="0"/>
              </a:spcBef>
              <a:buFont typeface="Wingdings" pitchFamily="2" charset="2"/>
              <a:buChar char="§"/>
            </a:pPr>
            <a:endParaRPr lang="en-US" dirty="0" smtClean="0"/>
          </a:p>
          <a:p>
            <a:pPr marL="342900" indent="-342900">
              <a:spcBef>
                <a:spcPts val="0"/>
              </a:spcBef>
              <a:buFont typeface="Wingdings" pitchFamily="2" charset="2"/>
              <a:buChar char="§"/>
            </a:pPr>
            <a:r>
              <a:rPr lang="en-US" dirty="0" smtClean="0"/>
              <a:t>EZ CIS procurement July 2011-April 2013 to replace vulnerable legacy systems and provide comparable CIS capability as other zones</a:t>
            </a:r>
          </a:p>
          <a:p>
            <a:pPr marL="342900" indent="-342900">
              <a:spcBef>
                <a:spcPts val="0"/>
              </a:spcBef>
              <a:buFont typeface="Wingdings" pitchFamily="2" charset="2"/>
              <a:buChar char="§"/>
            </a:pPr>
            <a:endParaRPr lang="en-US" dirty="0" smtClean="0"/>
          </a:p>
          <a:p>
            <a:pPr marL="800100" lvl="1" indent="-342900">
              <a:spcBef>
                <a:spcPts val="0"/>
              </a:spcBef>
              <a:buFont typeface="Wingdings" pitchFamily="2" charset="2"/>
              <a:buChar char="§"/>
            </a:pPr>
            <a:r>
              <a:rPr lang="en-US" sz="1600" dirty="0" smtClean="0"/>
              <a:t>Steering Committee unanimously selected Epic as preferred vendor </a:t>
            </a:r>
          </a:p>
          <a:p>
            <a:pPr marL="342900" indent="-342900">
              <a:spcBef>
                <a:spcPts val="0"/>
              </a:spcBef>
              <a:buFont typeface="Wingdings" pitchFamily="2" charset="2"/>
              <a:buChar char="§"/>
            </a:pPr>
            <a:endParaRPr lang="en-US" sz="1600" b="1" dirty="0" smtClean="0"/>
          </a:p>
          <a:p>
            <a:pPr marL="342900" indent="-342900">
              <a:spcBef>
                <a:spcPts val="0"/>
              </a:spcBef>
              <a:buFont typeface="Wingdings" pitchFamily="2" charset="2"/>
              <a:buChar char="§"/>
            </a:pPr>
            <a:r>
              <a:rPr lang="en-US" dirty="0" smtClean="0"/>
              <a:t>Contract negotiations with Epic nearing conclusion leveraging current Epic Ambulatory install</a:t>
            </a:r>
          </a:p>
          <a:p>
            <a:pPr marL="342900" indent="-342900">
              <a:spcBef>
                <a:spcPts val="0"/>
              </a:spcBef>
              <a:buFont typeface="Wingdings" pitchFamily="2" charset="2"/>
              <a:buChar char="§"/>
            </a:pPr>
            <a:endParaRPr lang="en-US" dirty="0" smtClean="0"/>
          </a:p>
          <a:p>
            <a:pPr marL="342900" indent="-342900">
              <a:spcBef>
                <a:spcPts val="0"/>
              </a:spcBef>
              <a:buFont typeface="Wingdings" pitchFamily="2" charset="2"/>
              <a:buChar char="§"/>
            </a:pPr>
            <a:r>
              <a:rPr lang="en-US" dirty="0" smtClean="0"/>
              <a:t>OA approved year one internal AHS funding</a:t>
            </a:r>
          </a:p>
          <a:p>
            <a:pPr marL="800100" lvl="1" indent="-342900">
              <a:spcBef>
                <a:spcPts val="0"/>
              </a:spcBef>
              <a:buFont typeface="Wingdings" pitchFamily="2" charset="2"/>
              <a:buChar char="§"/>
            </a:pPr>
            <a:endParaRPr lang="en-US" sz="1600" b="1" dirty="0" smtClean="0"/>
          </a:p>
          <a:p>
            <a:pPr marL="800100" lvl="1" indent="-342900">
              <a:spcBef>
                <a:spcPts val="0"/>
              </a:spcBef>
              <a:buFont typeface="Wingdings" pitchFamily="2" charset="2"/>
              <a:buChar char="§"/>
            </a:pPr>
            <a:endParaRPr lang="en-US" sz="1600" dirty="0" smtClean="0"/>
          </a:p>
          <a:p>
            <a:pPr marL="342900" indent="-342900">
              <a:spcBef>
                <a:spcPct val="20000"/>
              </a:spcBef>
            </a:pPr>
            <a:endParaRPr lang="en-US" sz="2400" dirty="0"/>
          </a:p>
        </p:txBody>
      </p:sp>
      <p:sp>
        <p:nvSpPr>
          <p:cNvPr id="4" name="Title 3"/>
          <p:cNvSpPr>
            <a:spLocks noGrp="1"/>
          </p:cNvSpPr>
          <p:nvPr>
            <p:ph type="title"/>
          </p:nvPr>
        </p:nvSpPr>
        <p:spPr>
          <a:xfrm>
            <a:off x="2973388" y="952214"/>
            <a:ext cx="5675312" cy="584775"/>
          </a:xfrm>
          <a:prstGeom prst="rect">
            <a:avLst/>
          </a:prstGeom>
        </p:spPr>
        <p:txBody>
          <a:bodyPr wrap="square">
            <a:spAutoFit/>
            <a:scene3d>
              <a:camera prst="orthographicFront"/>
              <a:lightRig rig="threePt" dir="t"/>
            </a:scene3d>
            <a:sp3d extrusionH="57150">
              <a:bevelT w="38100" h="38100"/>
            </a:sp3d>
          </a:bodyPr>
          <a:lstStyle/>
          <a:p>
            <a:pPr algn="r"/>
            <a:r>
              <a:rPr lang="en-US" sz="3200" dirty="0" smtClean="0">
                <a:latin typeface="Arial" pitchFamily="34" charset="0"/>
                <a:cs typeface="Arial" pitchFamily="34" charset="0"/>
              </a:rPr>
              <a:t>Course to Date</a:t>
            </a:r>
            <a:endParaRPr lang="en-US" sz="4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667000" y="533400"/>
            <a:ext cx="5962650" cy="1066800"/>
          </a:xfrm>
        </p:spPr>
        <p:txBody>
          <a:bodyPr>
            <a:scene3d>
              <a:camera prst="orthographicFront"/>
              <a:lightRig rig="threePt" dir="t"/>
            </a:scene3d>
            <a:sp3d extrusionH="57150">
              <a:bevelT w="38100" h="38100"/>
            </a:sp3d>
          </a:bodyPr>
          <a:lstStyle/>
          <a:p>
            <a:pPr indent="0" algn="r" eaLnBrk="1" hangingPunct="1"/>
            <a:r>
              <a:rPr lang="en-US" sz="1600" dirty="0" smtClean="0">
                <a:solidFill>
                  <a:schemeClr val="tx1"/>
                </a:solidFill>
              </a:rPr>
              <a:t/>
            </a:r>
            <a:br>
              <a:rPr lang="en-US" sz="1600" dirty="0" smtClean="0">
                <a:solidFill>
                  <a:schemeClr val="tx1"/>
                </a:solidFill>
              </a:rPr>
            </a:br>
            <a:r>
              <a:rPr lang="en-US" sz="3200" dirty="0" smtClean="0"/>
              <a:t>But…..</a:t>
            </a:r>
            <a:endParaRPr lang="en-US" sz="3200" dirty="0" smtClean="0"/>
          </a:p>
        </p:txBody>
      </p:sp>
      <p:sp>
        <p:nvSpPr>
          <p:cNvPr id="5123" name="Rectangle 18"/>
          <p:cNvSpPr>
            <a:spLocks noChangeArrowheads="1"/>
          </p:cNvSpPr>
          <p:nvPr/>
        </p:nvSpPr>
        <p:spPr bwMode="auto">
          <a:xfrm>
            <a:off x="604838" y="1990725"/>
            <a:ext cx="7948612" cy="4476750"/>
          </a:xfrm>
          <a:prstGeom prst="rect">
            <a:avLst/>
          </a:prstGeom>
          <a:noFill/>
          <a:ln w="9525">
            <a:noFill/>
            <a:miter lim="800000"/>
            <a:headEnd/>
            <a:tailEnd/>
          </a:ln>
        </p:spPr>
        <p:txBody>
          <a:bodyPr/>
          <a:lstStyle/>
          <a:p>
            <a:pPr marL="342900" indent="-342900">
              <a:spcBef>
                <a:spcPct val="20000"/>
              </a:spcBef>
              <a:buFont typeface="Wingdings" pitchFamily="2" charset="2"/>
              <a:buChar char="§"/>
            </a:pPr>
            <a:r>
              <a:rPr lang="en-US" sz="2000" dirty="0" smtClean="0"/>
              <a:t>To more fully realize the benefits and the provincial aspiration of </a:t>
            </a:r>
            <a:r>
              <a:rPr lang="en-US" sz="2000" i="1" dirty="0" smtClean="0"/>
              <a:t>One Patient, One Record</a:t>
            </a:r>
            <a:r>
              <a:rPr lang="en-US" sz="2000" dirty="0" smtClean="0"/>
              <a:t>, additional scope to be considered:</a:t>
            </a:r>
          </a:p>
          <a:p>
            <a:pPr marL="342900" indent="-342900">
              <a:spcBef>
                <a:spcPct val="20000"/>
              </a:spcBef>
              <a:buFont typeface="Wingdings" pitchFamily="2" charset="2"/>
              <a:buChar char="§"/>
            </a:pPr>
            <a:endParaRPr lang="en-US" sz="2000" dirty="0" smtClean="0"/>
          </a:p>
          <a:p>
            <a:pPr marL="800100" lvl="1" indent="-342900">
              <a:spcBef>
                <a:spcPct val="20000"/>
              </a:spcBef>
              <a:buFont typeface="Wingdings" pitchFamily="2" charset="2"/>
              <a:buChar char="§"/>
            </a:pPr>
            <a:r>
              <a:rPr lang="en-US" sz="2000" dirty="0" smtClean="0"/>
              <a:t>Province wide (Edmonton, Calgary, Rural Zones)</a:t>
            </a:r>
          </a:p>
          <a:p>
            <a:pPr marL="342900" indent="-342900">
              <a:spcBef>
                <a:spcPct val="20000"/>
              </a:spcBef>
              <a:buFont typeface="Wingdings" pitchFamily="2" charset="2"/>
              <a:buChar char="§"/>
            </a:pPr>
            <a:endParaRPr lang="en-US" sz="2000" dirty="0" smtClean="0"/>
          </a:p>
          <a:p>
            <a:pPr marL="800100" lvl="1" indent="-342900">
              <a:spcBef>
                <a:spcPct val="20000"/>
              </a:spcBef>
              <a:buFont typeface="Wingdings" pitchFamily="2" charset="2"/>
              <a:buChar char="§"/>
            </a:pPr>
            <a:r>
              <a:rPr lang="en-US" sz="2000" dirty="0" smtClean="0"/>
              <a:t>Span the continuum of care (acute, ambulatory, community)</a:t>
            </a:r>
          </a:p>
          <a:p>
            <a:pPr marL="342900" indent="-342900">
              <a:spcBef>
                <a:spcPct val="20000"/>
              </a:spcBef>
              <a:buFont typeface="Wingdings" pitchFamily="2" charset="2"/>
              <a:buChar char="§"/>
            </a:pPr>
            <a:endParaRPr lang="en-US" sz="2000" dirty="0" smtClean="0"/>
          </a:p>
          <a:p>
            <a:pPr marL="800100" lvl="1" indent="-342900">
              <a:spcBef>
                <a:spcPct val="20000"/>
              </a:spcBef>
              <a:buFont typeface="Wingdings" pitchFamily="2" charset="2"/>
              <a:buChar char="§"/>
            </a:pPr>
            <a:r>
              <a:rPr lang="en-US" sz="2000" dirty="0" smtClean="0"/>
              <a:t>Support consumer health services (e.g. access to personal health records, scheduling, secure communications)</a:t>
            </a:r>
          </a:p>
          <a:p>
            <a:pPr marL="342900" indent="-342900">
              <a:spcBef>
                <a:spcPct val="20000"/>
              </a:spcBef>
              <a:buFont typeface="Wingdings" pitchFamily="2" charset="2"/>
              <a:buChar char="§"/>
            </a:pPr>
            <a:endParaRPr lang="en-US" sz="2000" dirty="0" smtClean="0"/>
          </a:p>
          <a:p>
            <a:pPr marL="342900" indent="-342900">
              <a:spcBef>
                <a:spcPct val="20000"/>
              </a:spcBef>
              <a:buFont typeface="Wingdings" pitchFamily="2" charset="2"/>
              <a:buChar char="§"/>
            </a:pPr>
            <a:endParaRPr lang="en-US" sz="2400" dirty="0"/>
          </a:p>
          <a:p>
            <a:pPr marL="800100" lvl="1" indent="-342900">
              <a:spcBef>
                <a:spcPct val="20000"/>
              </a:spcBef>
              <a:buFont typeface="Wingdings" pitchFamily="2" charset="2"/>
              <a:buChar char="§"/>
            </a:pPr>
            <a:endParaRPr lang="en-US" sz="2400" dirty="0"/>
          </a:p>
          <a:p>
            <a:pPr marL="342900" indent="-342900">
              <a:spcBef>
                <a:spcPct val="20000"/>
              </a:spcBef>
            </a:pP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1256" y="766763"/>
            <a:ext cx="8369981" cy="1143000"/>
          </a:xfrm>
        </p:spPr>
        <p:txBody>
          <a:bodyPr>
            <a:normAutofit/>
          </a:bodyPr>
          <a:lstStyle/>
          <a:p>
            <a:r>
              <a:rPr lang="en-CA" sz="2000" dirty="0" smtClean="0"/>
              <a:t>Two Alternatives                               </a:t>
            </a:r>
            <a:endParaRPr lang="en-CA" sz="2000" dirty="0"/>
          </a:p>
        </p:txBody>
      </p:sp>
      <p:sp>
        <p:nvSpPr>
          <p:cNvPr id="8" name="TextBox 7"/>
          <p:cNvSpPr txBox="1"/>
          <p:nvPr/>
        </p:nvSpPr>
        <p:spPr>
          <a:xfrm>
            <a:off x="159661" y="5246547"/>
            <a:ext cx="8810171" cy="1261884"/>
          </a:xfrm>
          <a:prstGeom prst="rect">
            <a:avLst/>
          </a:prstGeom>
          <a:solidFill>
            <a:schemeClr val="bg1"/>
          </a:solidFill>
          <a:ln>
            <a:noFill/>
          </a:ln>
        </p:spPr>
        <p:txBody>
          <a:bodyPr wrap="square" rtlCol="0">
            <a:spAutoFit/>
          </a:bodyPr>
          <a:lstStyle/>
          <a:p>
            <a:r>
              <a:rPr lang="en-US" sz="2000" dirty="0" smtClean="0"/>
              <a:t>The roadmap is guided by two long-term alternative investment approaches:</a:t>
            </a:r>
          </a:p>
          <a:p>
            <a:endParaRPr lang="en-US" sz="2000" dirty="0" smtClean="0"/>
          </a:p>
          <a:p>
            <a:pPr marL="342900" indent="-342900">
              <a:buAutoNum type="arabicPeriod"/>
            </a:pPr>
            <a:r>
              <a:rPr lang="en-US" dirty="0" smtClean="0"/>
              <a:t>Implement </a:t>
            </a:r>
            <a:r>
              <a:rPr lang="en-US" dirty="0" smtClean="0"/>
              <a:t>a </a:t>
            </a:r>
            <a:r>
              <a:rPr lang="en-US" dirty="0" smtClean="0"/>
              <a:t>single provincial CIS and augment it with other provincial systems</a:t>
            </a:r>
          </a:p>
          <a:p>
            <a:pPr marL="342900" indent="-342900">
              <a:buAutoNum type="arabicPeriod"/>
            </a:pPr>
            <a:r>
              <a:rPr lang="en-US" dirty="0" smtClean="0"/>
              <a:t>Maintain and optimize existing portfolio of Clinical Information Systems</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9100" y="1690235"/>
            <a:ext cx="8305800" cy="34194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Rectangle 2"/>
          <p:cNvSpPr txBox="1">
            <a:spLocks noChangeArrowheads="1"/>
          </p:cNvSpPr>
          <p:nvPr/>
        </p:nvSpPr>
        <p:spPr bwMode="auto">
          <a:xfrm>
            <a:off x="2527300" y="688274"/>
            <a:ext cx="631538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threePt" dir="t"/>
            </a:scene3d>
            <a:sp3d extrusionH="57150">
              <a:bevelT w="38100" h="38100"/>
            </a:sp3d>
          </a:bodyPr>
          <a:lstStyle/>
          <a:p>
            <a:pPr marL="444500" algn="r"/>
            <a:r>
              <a:rPr lang="en-US" sz="3200" b="1" kern="0" dirty="0" smtClean="0">
                <a:solidFill>
                  <a:srgbClr val="0065BD"/>
                </a:solidFill>
                <a:latin typeface="+mj-lt"/>
                <a:cs typeface="Times New Roman" pitchFamily="18" charset="0"/>
              </a:rPr>
              <a:t>Provincial </a:t>
            </a:r>
            <a:r>
              <a:rPr lang="en-US" sz="3200" b="1" kern="0" dirty="0" smtClean="0">
                <a:solidFill>
                  <a:srgbClr val="0065BD"/>
                </a:solidFill>
                <a:latin typeface="+mj-lt"/>
                <a:cs typeface="Times New Roman" pitchFamily="18" charset="0"/>
              </a:rPr>
              <a:t>CIS </a:t>
            </a:r>
            <a:r>
              <a:rPr lang="en-US" sz="3200" b="1" kern="0" dirty="0" smtClean="0">
                <a:solidFill>
                  <a:srgbClr val="0065BD"/>
                </a:solidFill>
                <a:latin typeface="+mj-lt"/>
                <a:cs typeface="Times New Roman" pitchFamily="18" charset="0"/>
              </a:rPr>
              <a:t>Roadmap</a:t>
            </a:r>
            <a:endParaRPr lang="en-CA" sz="3200" b="1" kern="0" dirty="0" smtClean="0">
              <a:solidFill>
                <a:srgbClr val="0065BD"/>
              </a:solidFill>
              <a:latin typeface="+mj-lt"/>
            </a:endParaRPr>
          </a:p>
        </p:txBody>
      </p:sp>
    </p:spTree>
    <p:extLst>
      <p:ext uri="{BB962C8B-B14F-4D97-AF65-F5344CB8AC3E}">
        <p14:creationId xmlns:p14="http://schemas.microsoft.com/office/powerpoint/2010/main" xmlns="" val="3431482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744788" y="596900"/>
            <a:ext cx="5962650" cy="1066800"/>
          </a:xfrm>
        </p:spPr>
        <p:txBody>
          <a:bodyPr>
            <a:scene3d>
              <a:camera prst="orthographicFront"/>
              <a:lightRig rig="threePt" dir="t"/>
            </a:scene3d>
            <a:sp3d extrusionH="57150">
              <a:bevelT w="38100" h="38100"/>
            </a:sp3d>
          </a:bodyPr>
          <a:lstStyle/>
          <a:p>
            <a:pPr indent="0" algn="r" eaLnBrk="1" hangingPunct="1"/>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3200" b="1" dirty="0" smtClean="0">
                <a:latin typeface="Arial" pitchFamily="34" charset="0"/>
                <a:cs typeface="Arial" pitchFamily="34" charset="0"/>
              </a:rPr>
              <a:t>Work Underway</a:t>
            </a:r>
            <a:endParaRPr lang="en-US" sz="2400" b="1" dirty="0" smtClean="0">
              <a:latin typeface="Arial" pitchFamily="34" charset="0"/>
              <a:cs typeface="Arial" pitchFamily="34" charset="0"/>
            </a:endParaRPr>
          </a:p>
        </p:txBody>
      </p:sp>
      <p:sp>
        <p:nvSpPr>
          <p:cNvPr id="5123" name="Rectangle 18"/>
          <p:cNvSpPr>
            <a:spLocks noChangeArrowheads="1"/>
          </p:cNvSpPr>
          <p:nvPr/>
        </p:nvSpPr>
        <p:spPr bwMode="auto">
          <a:xfrm>
            <a:off x="581087" y="1712313"/>
            <a:ext cx="7948612" cy="4356141"/>
          </a:xfrm>
          <a:prstGeom prst="rect">
            <a:avLst/>
          </a:prstGeom>
          <a:noFill/>
          <a:ln w="9525">
            <a:noFill/>
            <a:miter lim="800000"/>
            <a:headEnd/>
            <a:tailEnd/>
          </a:ln>
        </p:spPr>
        <p:txBody>
          <a:bodyPr/>
          <a:lstStyle/>
          <a:p>
            <a:pPr marL="342900" lvl="1" indent="-342900">
              <a:spcBef>
                <a:spcPts val="1200"/>
              </a:spcBef>
              <a:buFont typeface="Wingdings" pitchFamily="2" charset="2"/>
              <a:buChar char="§"/>
            </a:pPr>
            <a:r>
              <a:rPr lang="en-US" dirty="0" smtClean="0"/>
              <a:t>Initiated EZ CIS governance  with establishment of CIS Executive Steering Committee and the first of three Oversight Councils (Ambulatory) </a:t>
            </a:r>
          </a:p>
          <a:p>
            <a:pPr marL="265113" lvl="1" indent="-265113">
              <a:spcBef>
                <a:spcPts val="1200"/>
              </a:spcBef>
              <a:buFont typeface="Wingdings" pitchFamily="2" charset="2"/>
              <a:buChar char="§"/>
            </a:pPr>
            <a:r>
              <a:rPr lang="en-US" dirty="0" smtClean="0"/>
              <a:t>Advancing provincial standardization of evidence based clinical content and practice (orders, pathways, workflow, decision support) to reduce variation and improve quality, efficiency and outcomes</a:t>
            </a:r>
          </a:p>
          <a:p>
            <a:pPr marL="722313" lvl="2" indent="-265113">
              <a:spcBef>
                <a:spcPts val="1200"/>
              </a:spcBef>
              <a:buFont typeface="Wingdings" pitchFamily="2" charset="2"/>
              <a:buChar char="§"/>
            </a:pPr>
            <a:r>
              <a:rPr lang="en-US" sz="1600" dirty="0" smtClean="0"/>
              <a:t>Broad multi-disciplinary and geographic participation leveraging SCNs</a:t>
            </a:r>
          </a:p>
          <a:p>
            <a:pPr marL="722313" lvl="2" indent="-265113">
              <a:spcBef>
                <a:spcPts val="1200"/>
              </a:spcBef>
              <a:buFont typeface="Wingdings" pitchFamily="2" charset="2"/>
              <a:buChar char="§"/>
            </a:pPr>
            <a:r>
              <a:rPr lang="en-US" sz="1600" dirty="0" smtClean="0"/>
              <a:t>Central content repository – versioning control, maintenance, dissemination</a:t>
            </a:r>
          </a:p>
          <a:p>
            <a:pPr marL="722313" lvl="2" indent="-265113">
              <a:spcBef>
                <a:spcPts val="1200"/>
              </a:spcBef>
              <a:buFont typeface="Wingdings" pitchFamily="2" charset="2"/>
              <a:buChar char="§"/>
            </a:pPr>
            <a:r>
              <a:rPr lang="en-US" sz="1600" dirty="0" smtClean="0"/>
              <a:t>Embedded in CIS with links to evidence</a:t>
            </a:r>
          </a:p>
          <a:p>
            <a:pPr marL="722313" lvl="2" indent="-265113">
              <a:spcBef>
                <a:spcPts val="1200"/>
              </a:spcBef>
              <a:buFont typeface="Wingdings" pitchFamily="2" charset="2"/>
              <a:buChar char="§"/>
            </a:pPr>
            <a:r>
              <a:rPr lang="en-US" sz="1600" dirty="0" smtClean="0"/>
              <a:t>Clinician portal for broader dissemination</a:t>
            </a:r>
          </a:p>
          <a:p>
            <a:pPr marL="265113" lvl="1" indent="-265113">
              <a:spcBef>
                <a:spcPts val="1200"/>
              </a:spcBef>
              <a:buFont typeface="Wingdings" pitchFamily="2" charset="2"/>
              <a:buChar char="§"/>
            </a:pPr>
            <a:r>
              <a:rPr lang="en-US" dirty="0" smtClean="0"/>
              <a:t>Standardization of key operational processes </a:t>
            </a:r>
          </a:p>
          <a:p>
            <a:pPr marL="265113" lvl="1" indent="-265113">
              <a:spcBef>
                <a:spcPts val="1200"/>
              </a:spcBef>
              <a:buFont typeface="Wingdings" pitchFamily="2" charset="2"/>
              <a:buChar char="§"/>
            </a:pPr>
            <a:r>
              <a:rPr lang="en-US" dirty="0" smtClean="0"/>
              <a:t>EZ scope and sequencing</a:t>
            </a:r>
          </a:p>
          <a:p>
            <a:pPr marL="342900" indent="-342900">
              <a:spcBef>
                <a:spcPts val="1200"/>
              </a:spcBef>
              <a:buFont typeface="Wingdings" pitchFamily="2" charset="2"/>
              <a:buChar char="§"/>
            </a:pPr>
            <a:endParaRPr lang="en-US" sz="2000" dirty="0" smtClean="0"/>
          </a:p>
          <a:p>
            <a:pPr marL="800100" lvl="1" indent="-342900">
              <a:spcBef>
                <a:spcPct val="20000"/>
              </a:spcBef>
              <a:buFont typeface="Wingdings" pitchFamily="2" charset="2"/>
              <a:buChar char="§"/>
            </a:pPr>
            <a:endParaRPr lang="en-US" sz="2400" dirty="0"/>
          </a:p>
          <a:p>
            <a:pPr marL="342900" indent="-342900">
              <a:spcBef>
                <a:spcPct val="20000"/>
              </a:spcBef>
            </a:pPr>
            <a:endParaRPr lang="en-US" sz="24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CDKrqUJqpkStym5KQ3fWV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OTJ6YKyPUiqHmofQ9zjo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x7fMJ2CydUiZJYZm8gsqX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gfDnQpHv50ajeF8OOsgJR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SvFDsW3dLUeNtvqG09jfP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qXDf9e4vwEyybpYcZfAso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OorKCJqsNUS5LS5iNFQQw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oPAM1B4W0imi2BlroWc8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N7s9XS_IUeDZLUj_BE9W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N5BaRkD8ck.H4aulHypeh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Cy2nFC8kakmWVxk82g6Ys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WqPvr7OmUS2R7nCJy1sD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X_O_BjhRgEW5sgVDWbElw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23FJieNJD0aXyh.iwD9kS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BEvh2Ido8UOR0o5ya947H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MydgfS4mHkC3eZR_Gir.5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8Xdxr0GD.kCxdZKE_GCe5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sHgOL91E3U2zJUVLXVWfA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ckEco.hHRUKrmLSQ3uF4N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zBWaiYN2KEOs.1lIZzWJS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xvqiFCQBg0OP6rWpG2lnW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kJv8rs0uYUeQl6Dh7lDfn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0xJ6bOTLiEaF0mL_IhZhC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LYq2ybsNBUq6F6a.8oWyK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LYq2ybsNBUq6F6a.8oWyK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LYq2ybsNBUq6F6a.8oWyK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LYq2ybsNBUq6F6a.8oWyK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LYq2ybsNBUq6F6a.8oWyK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LYq2ybsNBUq6F6a.8oWyK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LYq2ybsNBUq6F6a.8oWyK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qT2h5IKa7k2PsjRdobD1Z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lDWqmUBHqE6HVjm4SNvXi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UV5ZEcfPaUCgXCpqTpVuY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LugrGlr97kqe9Qd0O2v9T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DcdcldqZokelxvRvivTnE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T1K_BkCm8UeoNrz42JZnY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ev1HEpnBiE2TdCCs9KmNsw"/>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mplate_x0020_Type xmlns="108b00c6-48c2-43c7-97fa-a9963e2fc0e1">Communications</Template_x0020_Type>
  </documentManagement>
</p:properties>
</file>

<file path=customXml/item3.xml><?xml version="1.0" encoding="utf-8"?>
<?mso-contentType ?>
<SharedContentType xmlns="Microsoft.SharePoint.Taxonomy.ContentTypeSync" SourceId="be7adf94-23b5-4e04-9f58-6bdd5e5a7df3"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024F69B847AF0640A7705CF7EB89F2D8" ma:contentTypeVersion="17" ma:contentTypeDescription="Create a new document." ma:contentTypeScope="" ma:versionID="cb12a2af1e3cb16da5162987be365298">
  <xsd:schema xmlns:xsd="http://www.w3.org/2001/XMLSchema" xmlns:xs="http://www.w3.org/2001/XMLSchema" xmlns:p="http://schemas.microsoft.com/office/2006/metadata/properties" xmlns:ns2="108b00c6-48c2-43c7-97fa-a9963e2fc0e1" targetNamespace="http://schemas.microsoft.com/office/2006/metadata/properties" ma:root="true" ma:fieldsID="84b9886784e50347c252f87656f06fd6" ns2:_="">
    <xsd:import namespace="108b00c6-48c2-43c7-97fa-a9963e2fc0e1"/>
    <xsd:element name="properties">
      <xsd:complexType>
        <xsd:sequence>
          <xsd:element name="documentManagement">
            <xsd:complexType>
              <xsd:all>
                <xsd:element ref="ns2:Template_x0020_Typ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8b00c6-48c2-43c7-97fa-a9963e2fc0e1" elementFormDefault="qualified">
    <xsd:import namespace="http://schemas.microsoft.com/office/2006/documentManagement/types"/>
    <xsd:import namespace="http://schemas.microsoft.com/office/infopath/2007/PartnerControls"/>
    <xsd:element name="Template_x0020_Type" ma:index="8" ma:displayName="Template Type" ma:default="Administrative" ma:format="Dropdown" ma:internalName="Template_x0020_Type">
      <xsd:simpleType>
        <xsd:restriction base="dms:Choice">
          <xsd:enumeration value="Administrative"/>
          <xsd:enumeration value="Communication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DE114F-B3C8-4769-951A-988B8996CFFE}">
  <ds:schemaRefs>
    <ds:schemaRef ds:uri="http://schemas.microsoft.com/sharepoint/v3/contenttype/forms"/>
  </ds:schemaRefs>
</ds:datastoreItem>
</file>

<file path=customXml/itemProps2.xml><?xml version="1.0" encoding="utf-8"?>
<ds:datastoreItem xmlns:ds="http://schemas.openxmlformats.org/officeDocument/2006/customXml" ds:itemID="{8BBE4344-8E65-4D39-95E8-C21A8C334DB0}">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108b00c6-48c2-43c7-97fa-a9963e2fc0e1"/>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5C27B240-B0A2-4B2B-B25E-5F48F8C4B5AB}">
  <ds:schemaRefs>
    <ds:schemaRef ds:uri="Microsoft.SharePoint.Taxonomy.ContentTypeSync"/>
  </ds:schemaRefs>
</ds:datastoreItem>
</file>

<file path=customXml/itemProps4.xml><?xml version="1.0" encoding="utf-8"?>
<ds:datastoreItem xmlns:ds="http://schemas.openxmlformats.org/officeDocument/2006/customXml" ds:itemID="{E9A0CF91-B3B1-4583-8430-07476137DA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8b00c6-48c2-43c7-97fa-a9963e2fc0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3798</TotalTime>
  <Words>1327</Words>
  <Application>Microsoft Office PowerPoint</Application>
  <PresentationFormat>On-screen Show (4:3)</PresentationFormat>
  <Paragraphs>259</Paragraphs>
  <Slides>17</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Default Design</vt:lpstr>
      <vt:lpstr>think-cell Slide</vt:lpstr>
      <vt:lpstr>Chart</vt:lpstr>
      <vt:lpstr>AHS: Clinical Information Systems (CIS) Improving Our Clinical Data Assets  </vt:lpstr>
      <vt:lpstr>Anatomy of CIS</vt:lpstr>
      <vt:lpstr>       What is it?</vt:lpstr>
      <vt:lpstr> </vt:lpstr>
      <vt:lpstr> Breakdown of Opportunity Areas</vt:lpstr>
      <vt:lpstr>Course to Date</vt:lpstr>
      <vt:lpstr> But…..</vt:lpstr>
      <vt:lpstr>Two Alternatives                               </vt:lpstr>
      <vt:lpstr> Work Underway</vt:lpstr>
      <vt:lpstr>Slide 10</vt:lpstr>
      <vt:lpstr>Slide 11</vt:lpstr>
      <vt:lpstr>Slide 12</vt:lpstr>
      <vt:lpstr>Slide 13</vt:lpstr>
      <vt:lpstr>What about Research?</vt:lpstr>
      <vt:lpstr> AHS CMIO Role</vt:lpstr>
      <vt:lpstr>Slide 16</vt:lpstr>
      <vt:lpstr>Thank You!</vt:lpstr>
    </vt:vector>
  </TitlesOfParts>
  <Company>Calgary Health Region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Veitch</dc:creator>
  <cp:lastModifiedBy>sarahmuttitt</cp:lastModifiedBy>
  <cp:revision>781</cp:revision>
  <dcterms:created xsi:type="dcterms:W3CDTF">2009-04-30T19:54:14Z</dcterms:created>
  <dcterms:modified xsi:type="dcterms:W3CDTF">2014-05-28T22:11:48Z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0x010100024F69B847AF0640A7705CF7EB89F2D8</vt:lpwstr>
  </property>
  <property fmtid="{D5CDD505-2E9C-101B-9397-08002B2CF9AE}" pid="3" name="Artifact">
    <vt:lpwstr>Visual Identity/Standards - logos, templates</vt:lpwstr>
  </property>
  <property fmtid="{D5CDD505-2E9C-101B-9397-08002B2CF9AE}" pid="4" name="Channel">
    <vt:lpwstr>No Distribution</vt:lpwstr>
  </property>
  <property fmtid="{D5CDD505-2E9C-101B-9397-08002B2CF9AE}" pid="5" name="Event - Communications">
    <vt:lpwstr>Core Document</vt:lpwstr>
  </property>
  <property fmtid="{D5CDD505-2E9C-101B-9397-08002B2CF9AE}" pid="6" name="Primary Audience">
    <vt:lpwstr>CIS Core Team</vt:lpwstr>
  </property>
  <property fmtid="{D5CDD505-2E9C-101B-9397-08002B2CF9AE}" pid="7" name="Status/Tracking">
    <vt:lpwstr>Published</vt:lpwstr>
  </property>
  <property fmtid="{D5CDD505-2E9C-101B-9397-08002B2CF9AE}" pid="8" name="Deliverable">
    <vt:lpwstr>Yes</vt:lpwstr>
  </property>
  <property fmtid="{D5CDD505-2E9C-101B-9397-08002B2CF9AE}" pid="9" name="Program or Project Document">
    <vt:lpwstr>Both</vt:lpwstr>
  </property>
  <property fmtid="{D5CDD505-2E9C-101B-9397-08002B2CF9AE}" pid="10" name="Internal/External Document">
    <vt:lpwstr>Internal</vt:lpwstr>
  </property>
  <property fmtid="{D5CDD505-2E9C-101B-9397-08002B2CF9AE}" pid="11" name="Order">
    <vt:r8>1300</vt:r8>
  </property>
</Properties>
</file>