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1" r:id="rId3"/>
    <p:sldId id="277" r:id="rId4"/>
    <p:sldId id="258" r:id="rId5"/>
    <p:sldId id="259" r:id="rId6"/>
    <p:sldId id="263" r:id="rId7"/>
    <p:sldId id="264" r:id="rId8"/>
    <p:sldId id="289" r:id="rId9"/>
    <p:sldId id="290" r:id="rId10"/>
    <p:sldId id="278" r:id="rId11"/>
    <p:sldId id="279" r:id="rId12"/>
    <p:sldId id="280" r:id="rId13"/>
    <p:sldId id="281" r:id="rId14"/>
    <p:sldId id="282" r:id="rId15"/>
    <p:sldId id="292" r:id="rId16"/>
    <p:sldId id="283" r:id="rId17"/>
    <p:sldId id="284" r:id="rId18"/>
    <p:sldId id="285" r:id="rId19"/>
    <p:sldId id="286" r:id="rId20"/>
    <p:sldId id="287" r:id="rId21"/>
    <p:sldId id="291" r:id="rId22"/>
    <p:sldId id="293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047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264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015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194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51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61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574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142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263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63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313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A7A83-2640-4CBE-8AB5-CDAEE5360C65}" type="datetimeFigureOut">
              <a:rPr lang="en-CA" smtClean="0"/>
              <a:t>2017-05-05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D1AD-5624-4924-8E67-8708EDB70B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81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661851"/>
            <a:ext cx="4641670" cy="3457303"/>
          </a:xfrm>
        </p:spPr>
        <p:txBody>
          <a:bodyPr>
            <a:noAutofit/>
          </a:bodyPr>
          <a:lstStyle/>
          <a:p>
            <a:r>
              <a:rPr lang="en-CA" sz="4800" dirty="0" smtClean="0"/>
              <a:t>Stories of the Unquiet Dead: </a:t>
            </a:r>
            <a:r>
              <a:rPr lang="en-CA" sz="4800" dirty="0" smtClean="0"/>
              <a:t>Ukrainian </a:t>
            </a:r>
            <a:r>
              <a:rPr lang="en-CA" sz="4800" dirty="0" smtClean="0"/>
              <a:t>Graveyards as the Place of Change</a:t>
            </a:r>
            <a:endParaRPr lang="en-CA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470" y="4545874"/>
            <a:ext cx="4084320" cy="1428206"/>
          </a:xfrm>
        </p:spPr>
        <p:txBody>
          <a:bodyPr>
            <a:normAutofit fontScale="77500" lnSpcReduction="20000"/>
          </a:bodyPr>
          <a:lstStyle/>
          <a:p>
            <a:r>
              <a:rPr lang="en-CA" sz="3200" dirty="0" smtClean="0"/>
              <a:t>Natalie Kononenko </a:t>
            </a:r>
          </a:p>
          <a:p>
            <a:r>
              <a:rPr lang="en-CA" sz="3200" dirty="0" err="1" smtClean="0"/>
              <a:t>Kule</a:t>
            </a:r>
            <a:r>
              <a:rPr lang="en-CA" sz="3200" dirty="0" smtClean="0"/>
              <a:t> Chair in Ukrainian Ethnography </a:t>
            </a:r>
          </a:p>
          <a:p>
            <a:r>
              <a:rPr lang="en-CA" sz="3200" dirty="0" smtClean="0"/>
              <a:t>University of Alberta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48" y="1102811"/>
            <a:ext cx="6929846" cy="461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824"/>
          </a:xfrm>
        </p:spPr>
        <p:txBody>
          <a:bodyPr>
            <a:normAutofit/>
          </a:bodyPr>
          <a:lstStyle/>
          <a:p>
            <a:r>
              <a:rPr lang="en-CA" dirty="0" smtClean="0"/>
              <a:t>Unbaptised infants as unquiet dead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06286"/>
            <a:ext cx="4517571" cy="4870677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Traditional restrictions on burial in consecrated ground = the church cemetery</a:t>
            </a:r>
          </a:p>
          <a:p>
            <a:r>
              <a:rPr lang="en-CA" dirty="0" smtClean="0"/>
              <a:t>Restricted to baptized Christians who died a natural death</a:t>
            </a:r>
          </a:p>
          <a:p>
            <a:r>
              <a:rPr lang="en-CA" dirty="0" smtClean="0"/>
              <a:t>Implication – stillborn and other unbaptised infants cannot be buried</a:t>
            </a:r>
          </a:p>
          <a:p>
            <a:r>
              <a:rPr lang="en-CA" dirty="0" smtClean="0"/>
              <a:t>Unbaptised infants buried to the side, near the trees, or outside the fence</a:t>
            </a:r>
          </a:p>
          <a:p>
            <a:r>
              <a:rPr lang="en-CA" dirty="0" smtClean="0"/>
              <a:t>First step – stories of people cleaning the cemetery and hearing crying babies in the bush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1166950"/>
            <a:ext cx="6499178" cy="4332785"/>
          </a:xfrm>
        </p:spPr>
      </p:pic>
      <p:sp>
        <p:nvSpPr>
          <p:cNvPr id="6" name="TextBox 5"/>
          <p:cNvSpPr txBox="1"/>
          <p:nvPr/>
        </p:nvSpPr>
        <p:spPr>
          <a:xfrm>
            <a:off x="6696890" y="5598253"/>
            <a:ext cx="5294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The graves of the unbaptised separated from the main cemetery – Rama SK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0536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365125"/>
            <a:ext cx="10918371" cy="697321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Change in belief says that children are innocent and should be honored and buried with everyone else 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5" y="1878761"/>
            <a:ext cx="5181600" cy="3454400"/>
          </a:xfrm>
        </p:spPr>
      </p:pic>
      <p:sp>
        <p:nvSpPr>
          <p:cNvPr id="6" name="TextBox 5"/>
          <p:cNvSpPr txBox="1"/>
          <p:nvPr/>
        </p:nvSpPr>
        <p:spPr>
          <a:xfrm>
            <a:off x="407570" y="5333162"/>
            <a:ext cx="5340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Extreme case of separate burial – unbaptised child next to outhouse – Tufnell SK</a:t>
            </a:r>
            <a:endParaRPr lang="en-C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788435" y="4127863"/>
            <a:ext cx="2255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St. Michael’s cemetery, SK</a:t>
            </a:r>
          </a:p>
          <a:p>
            <a:r>
              <a:rPr lang="en-CA" sz="2400" dirty="0" smtClean="0"/>
              <a:t>Unbaptised graves near the bush </a:t>
            </a:r>
            <a:endParaRPr lang="en-CA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50" y="4127863"/>
            <a:ext cx="3615791" cy="241052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4606"/>
            <a:ext cx="4036424" cy="2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Individual protests against denial of burial in cemetery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1776" y="1690688"/>
            <a:ext cx="4273734" cy="4448855"/>
          </a:xfrm>
        </p:spPr>
        <p:txBody>
          <a:bodyPr>
            <a:noAutofit/>
          </a:bodyPr>
          <a:lstStyle/>
          <a:p>
            <a:r>
              <a:rPr lang="en-CA" sz="2400" dirty="0"/>
              <a:t>War veteran dad – dies of old age; buried with son and other unbaptised babies rather than in normal </a:t>
            </a:r>
            <a:r>
              <a:rPr lang="en-CA" sz="2400" dirty="0" smtClean="0"/>
              <a:t>cemetery</a:t>
            </a:r>
          </a:p>
          <a:p>
            <a:r>
              <a:rPr lang="en-CA" sz="2400" dirty="0" smtClean="0"/>
              <a:t>Other </a:t>
            </a:r>
            <a:r>
              <a:rPr lang="en-CA" sz="2400" dirty="0"/>
              <a:t>protests take form of stories told to the interviewer – </a:t>
            </a:r>
            <a:r>
              <a:rPr lang="en-CA" sz="2400" dirty="0" smtClean="0"/>
              <a:t>me</a:t>
            </a:r>
          </a:p>
          <a:p>
            <a:r>
              <a:rPr lang="en-CA" sz="2400" dirty="0" smtClean="0"/>
              <a:t>These are stories about crying infants wanting baptism or other acknowledgement; they are stories about the courageous dad</a:t>
            </a:r>
            <a:endParaRPr lang="en-CA" sz="2400" dirty="0"/>
          </a:p>
        </p:txBody>
      </p:sp>
      <p:pic>
        <p:nvPicPr>
          <p:cNvPr id="7" name="Content Placeholder 4" descr="IMG_16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85510" y="1323703"/>
            <a:ext cx="6984910" cy="523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0926" y="365125"/>
            <a:ext cx="11625942" cy="1325563"/>
          </a:xfrm>
        </p:spPr>
        <p:txBody>
          <a:bodyPr>
            <a:noAutofit/>
          </a:bodyPr>
          <a:lstStyle/>
          <a:p>
            <a:r>
              <a:rPr lang="en-CA" sz="3200" dirty="0" smtClean="0">
                <a:latin typeface="+mn-lt"/>
              </a:rPr>
              <a:t>Moving on to group action</a:t>
            </a:r>
            <a:br>
              <a:rPr lang="en-CA" sz="3200" dirty="0" smtClean="0">
                <a:latin typeface="+mn-lt"/>
              </a:rPr>
            </a:br>
            <a:r>
              <a:rPr lang="en-CA" sz="3200" dirty="0" smtClean="0">
                <a:latin typeface="+mn-lt"/>
              </a:rPr>
              <a:t>Couple in Model Farm who started looking up names of infants; they initiated moving the cemetery fence so that unbaptized infant graves would now be in the cemetery proper </a:t>
            </a:r>
            <a:endParaRPr lang="en-CA" sz="3200" dirty="0">
              <a:latin typeface="+mn-lt"/>
            </a:endParaRPr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0" y="2439395"/>
            <a:ext cx="5693121" cy="3796937"/>
          </a:xfrm>
        </p:spPr>
      </p:pic>
      <p:sp>
        <p:nvSpPr>
          <p:cNvPr id="8" name="TextBox 7"/>
          <p:cNvSpPr txBox="1"/>
          <p:nvPr/>
        </p:nvSpPr>
        <p:spPr>
          <a:xfrm>
            <a:off x="6679475" y="2081348"/>
            <a:ext cx="52773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Mike and </a:t>
            </a:r>
            <a:r>
              <a:rPr lang="en-CA" sz="2400" dirty="0" err="1" smtClean="0"/>
              <a:t>Gerardine</a:t>
            </a:r>
            <a:r>
              <a:rPr lang="en-CA" sz="2400" dirty="0" smtClean="0"/>
              <a:t> </a:t>
            </a:r>
            <a:r>
              <a:rPr lang="en-CA" sz="2400" dirty="0" err="1" smtClean="0"/>
              <a:t>Woitas</a:t>
            </a:r>
            <a:endParaRPr lang="en-CA" sz="2400" dirty="0" smtClean="0"/>
          </a:p>
          <a:p>
            <a:r>
              <a:rPr lang="en-CA" sz="2400" dirty="0" smtClean="0"/>
              <a:t>She was given the name of a brother who died at birth</a:t>
            </a:r>
          </a:p>
          <a:p>
            <a:r>
              <a:rPr lang="en-CA" sz="2400" dirty="0" smtClean="0"/>
              <a:t>He was not buried in the cemetery</a:t>
            </a:r>
          </a:p>
          <a:p>
            <a:r>
              <a:rPr lang="en-CA" sz="2400" dirty="0" smtClean="0"/>
              <a:t>But parents wanted his memory to live on and gave the next born child the same name – feminine version</a:t>
            </a:r>
          </a:p>
          <a:p>
            <a:r>
              <a:rPr lang="en-CA" sz="2400" dirty="0" smtClean="0"/>
              <a:t>Possible i</a:t>
            </a:r>
            <a:r>
              <a:rPr lang="en-CA" sz="2400" dirty="0" smtClean="0"/>
              <a:t>nfluence </a:t>
            </a:r>
            <a:r>
              <a:rPr lang="en-CA" sz="2400" dirty="0" smtClean="0"/>
              <a:t>of hospital births and naming infants in civic record</a:t>
            </a:r>
          </a:p>
          <a:p>
            <a:r>
              <a:rPr lang="en-CA" sz="2400" dirty="0" smtClean="0"/>
              <a:t>This change recognized by </a:t>
            </a:r>
            <a:r>
              <a:rPr lang="en-CA" sz="2400" dirty="0" smtClean="0"/>
              <a:t>church: </a:t>
            </a:r>
            <a:endParaRPr lang="en-CA" sz="2400" dirty="0" smtClean="0"/>
          </a:p>
          <a:p>
            <a:r>
              <a:rPr lang="en-CA" sz="2400" dirty="0" smtClean="0"/>
              <a:t>Father </a:t>
            </a:r>
            <a:r>
              <a:rPr lang="en-CA" sz="2400" dirty="0" err="1" smtClean="0"/>
              <a:t>Kushko</a:t>
            </a:r>
            <a:r>
              <a:rPr lang="en-CA" sz="2400" dirty="0" smtClean="0"/>
              <a:t> blesses the graves</a:t>
            </a:r>
          </a:p>
        </p:txBody>
      </p:sp>
    </p:spTree>
    <p:extLst>
      <p:ext uri="{BB962C8B-B14F-4D97-AF65-F5344CB8AC3E}">
        <p14:creationId xmlns:p14="http://schemas.microsoft.com/office/powerpoint/2010/main" val="38623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03" y="252549"/>
            <a:ext cx="10867697" cy="1133965"/>
          </a:xfrm>
        </p:spPr>
        <p:txBody>
          <a:bodyPr/>
          <a:lstStyle/>
          <a:p>
            <a:r>
              <a:rPr lang="en-CA" dirty="0" smtClean="0"/>
              <a:t>From stories to group action  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3" y="1212342"/>
            <a:ext cx="5287680" cy="3525119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151382"/>
            <a:ext cx="5477691" cy="3429375"/>
          </a:xfrm>
        </p:spPr>
      </p:pic>
      <p:sp>
        <p:nvSpPr>
          <p:cNvPr id="7" name="TextBox 6"/>
          <p:cNvSpPr txBox="1"/>
          <p:nvPr/>
        </p:nvSpPr>
        <p:spPr>
          <a:xfrm>
            <a:off x="296091" y="4824549"/>
            <a:ext cx="1159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Fence moved to include infant burial sites in Model Farm</a:t>
            </a:r>
          </a:p>
          <a:p>
            <a:r>
              <a:rPr lang="en-CA" sz="2400" dirty="0" smtClean="0"/>
              <a:t>Small markers next to graves of parents (Birmingham)  – in the cemetery proper</a:t>
            </a:r>
          </a:p>
          <a:p>
            <a:r>
              <a:rPr lang="en-CA" sz="2400" dirty="0" smtClean="0"/>
              <a:t>Names of unbaptised children recovered from civic records and cenotaph erected – </a:t>
            </a:r>
            <a:r>
              <a:rPr lang="en-CA" sz="2400" dirty="0" err="1" smtClean="0"/>
              <a:t>Kuziw</a:t>
            </a:r>
            <a:r>
              <a:rPr lang="en-CA" sz="2400" dirty="0" smtClean="0"/>
              <a:t> near Rama </a:t>
            </a:r>
            <a:r>
              <a:rPr lang="en-CA" sz="2400" dirty="0" smtClean="0"/>
              <a:t>SK; plaque dedicated to children in unmarked graves in </a:t>
            </a:r>
            <a:r>
              <a:rPr lang="en-CA" sz="2400" dirty="0" err="1" smtClean="0"/>
              <a:t>MacNutt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8515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46" y="365125"/>
            <a:ext cx="10900954" cy="132556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n-lt"/>
              </a:rPr>
              <a:t>Suicides pose the same problem </a:t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Died unnatural death – cannot be buried in the regular cemetery</a:t>
            </a:r>
            <a:endParaRPr lang="en-US" sz="36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4640" y="1825625"/>
            <a:ext cx="4709160" cy="4351338"/>
          </a:xfrm>
        </p:spPr>
        <p:txBody>
          <a:bodyPr/>
          <a:lstStyle/>
          <a:p>
            <a:r>
              <a:rPr lang="en-US" dirty="0"/>
              <a:t>Grave of unbaptized child and suicide, Gorlitz SK </a:t>
            </a:r>
          </a:p>
          <a:p>
            <a:r>
              <a:rPr lang="en-US" dirty="0" smtClean="0"/>
              <a:t>The stories</a:t>
            </a:r>
          </a:p>
          <a:p>
            <a:r>
              <a:rPr lang="en-US" dirty="0"/>
              <a:t>S</a:t>
            </a:r>
            <a:r>
              <a:rPr lang="en-US" dirty="0" smtClean="0"/>
              <a:t>uicides who come in dreams and ask for proper burial</a:t>
            </a:r>
          </a:p>
          <a:p>
            <a:r>
              <a:rPr lang="en-US" dirty="0" smtClean="0"/>
              <a:t>Individual action – wife is buried next to suicide husband rather than in cemetery proper</a:t>
            </a:r>
          </a:p>
          <a:p>
            <a:endParaRPr lang="en-US" dirty="0" smtClean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" y="2331140"/>
            <a:ext cx="5766421" cy="3845823"/>
          </a:xfrm>
        </p:spPr>
      </p:pic>
    </p:spTree>
    <p:extLst>
      <p:ext uri="{BB962C8B-B14F-4D97-AF65-F5344CB8AC3E}">
        <p14:creationId xmlns:p14="http://schemas.microsoft.com/office/powerpoint/2010/main" val="32887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97" y="365125"/>
            <a:ext cx="11260183" cy="1325563"/>
          </a:xfrm>
        </p:spPr>
        <p:txBody>
          <a:bodyPr>
            <a:noAutofit/>
          </a:bodyPr>
          <a:lstStyle/>
          <a:p>
            <a:r>
              <a:rPr lang="en-CA" sz="3000" dirty="0" smtClean="0">
                <a:latin typeface="+mn-lt"/>
              </a:rPr>
              <a:t>Group or open action with suicides more problematic, but does exist</a:t>
            </a:r>
            <a:br>
              <a:rPr lang="en-CA" sz="3000" dirty="0" smtClean="0">
                <a:latin typeface="+mn-lt"/>
              </a:rPr>
            </a:br>
            <a:r>
              <a:rPr lang="en-CA" sz="3000" dirty="0" smtClean="0">
                <a:latin typeface="+mn-lt"/>
              </a:rPr>
              <a:t>Path mowed to the grave of a suicide, located away from the main cemetery</a:t>
            </a:r>
            <a:endParaRPr lang="en-CA" sz="30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91" y="1965813"/>
            <a:ext cx="5181600" cy="3454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9" y="1965813"/>
            <a:ext cx="5181600" cy="3454400"/>
          </a:xfrm>
        </p:spPr>
      </p:pic>
      <p:sp>
        <p:nvSpPr>
          <p:cNvPr id="8" name="TextBox 7"/>
          <p:cNvSpPr txBox="1"/>
          <p:nvPr/>
        </p:nvSpPr>
        <p:spPr>
          <a:xfrm>
            <a:off x="505097" y="5486400"/>
            <a:ext cx="11171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Grave of suicide now clearly evident – no longer hidden behind tall grass or at bottom of a hill </a:t>
            </a:r>
          </a:p>
        </p:txBody>
      </p:sp>
    </p:spTree>
    <p:extLst>
      <p:ext uri="{BB962C8B-B14F-4D97-AF65-F5344CB8AC3E}">
        <p14:creationId xmlns:p14="http://schemas.microsoft.com/office/powerpoint/2010/main" val="27930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97" y="365125"/>
            <a:ext cx="10848703" cy="1325563"/>
          </a:xfrm>
        </p:spPr>
        <p:txBody>
          <a:bodyPr/>
          <a:lstStyle/>
          <a:p>
            <a:r>
              <a:rPr lang="en-CA" dirty="0"/>
              <a:t>C</a:t>
            </a:r>
            <a:r>
              <a:rPr lang="en-CA" dirty="0" smtClean="0"/>
              <a:t>remation – body must be whole at the Last Judgement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097" y="1825625"/>
            <a:ext cx="5573486" cy="4775178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Problem – people who die far from where they were born</a:t>
            </a:r>
          </a:p>
          <a:p>
            <a:r>
              <a:rPr lang="en-CA" dirty="0" smtClean="0"/>
              <a:t>Want to be buried “at home”</a:t>
            </a:r>
          </a:p>
          <a:p>
            <a:r>
              <a:rPr lang="en-CA" dirty="0" smtClean="0"/>
              <a:t>Cannot afford shipping of whole body</a:t>
            </a:r>
          </a:p>
          <a:p>
            <a:r>
              <a:rPr lang="en-CA" dirty="0" smtClean="0"/>
              <a:t>Elect to be shipped in cremated form – and </a:t>
            </a:r>
            <a:r>
              <a:rPr lang="en-CA" dirty="0" smtClean="0"/>
              <a:t>are denied </a:t>
            </a:r>
            <a:r>
              <a:rPr lang="en-CA" dirty="0" smtClean="0"/>
              <a:t>sacraments</a:t>
            </a:r>
          </a:p>
          <a:p>
            <a:r>
              <a:rPr lang="en-CA" dirty="0" smtClean="0"/>
              <a:t>Relatives protest and bury cremated remains on top of other graves at night</a:t>
            </a:r>
          </a:p>
          <a:p>
            <a:r>
              <a:rPr lang="en-CA" dirty="0" smtClean="0"/>
              <a:t>This is south of Foam Lake</a:t>
            </a:r>
          </a:p>
          <a:p>
            <a:r>
              <a:rPr lang="en-CA" dirty="0" smtClean="0"/>
              <a:t>Ashes of cremated parent scattered on grave of son near </a:t>
            </a:r>
            <a:r>
              <a:rPr lang="en-CA" dirty="0" err="1" smtClean="0"/>
              <a:t>Ispas</a:t>
            </a:r>
            <a:r>
              <a:rPr lang="en-CA" dirty="0" smtClean="0"/>
              <a:t>, AB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400" y="1883110"/>
            <a:ext cx="5429442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Different unquiet death issue: people who die young – illness, but mostly accidents 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3086" y="1690688"/>
            <a:ext cx="5170714" cy="4675387"/>
          </a:xfrm>
        </p:spPr>
        <p:txBody>
          <a:bodyPr>
            <a:noAutofit/>
          </a:bodyPr>
          <a:lstStyle/>
          <a:p>
            <a:r>
              <a:rPr lang="en-CA" sz="2400" dirty="0" smtClean="0"/>
              <a:t>Ukrainian method of dealing with early death, especially of those who died unmarried is wedding of the dead</a:t>
            </a:r>
          </a:p>
          <a:p>
            <a:r>
              <a:rPr lang="en-CA" sz="2400" dirty="0" smtClean="0"/>
              <a:t>This will let </a:t>
            </a:r>
            <a:r>
              <a:rPr lang="en-CA" sz="2400" dirty="0" smtClean="0"/>
              <a:t>the deceased </a:t>
            </a:r>
            <a:r>
              <a:rPr lang="en-CA" sz="2400" dirty="0" smtClean="0"/>
              <a:t>rest in peace and not become revenants</a:t>
            </a:r>
          </a:p>
          <a:p>
            <a:r>
              <a:rPr lang="en-CA" sz="2400" dirty="0" smtClean="0"/>
              <a:t>This practice existed in Canada until about 1970</a:t>
            </a:r>
          </a:p>
          <a:p>
            <a:r>
              <a:rPr lang="en-CA" sz="2400" dirty="0" smtClean="0"/>
              <a:t>Edmonton area – </a:t>
            </a:r>
            <a:r>
              <a:rPr lang="en-CA" sz="2400" dirty="0" err="1" smtClean="0"/>
              <a:t>Chipman</a:t>
            </a:r>
            <a:r>
              <a:rPr lang="en-CA" sz="2400" dirty="0" smtClean="0"/>
              <a:t> accident (1960) reported in Edmonton Journal</a:t>
            </a:r>
          </a:p>
          <a:p>
            <a:r>
              <a:rPr lang="en-CA" sz="2400" dirty="0" smtClean="0"/>
              <a:t>Many people still remember such burials and have photos of death weddings </a:t>
            </a:r>
            <a:endParaRPr lang="en-CA" sz="2400" dirty="0"/>
          </a:p>
        </p:txBody>
      </p:sp>
      <p:pic>
        <p:nvPicPr>
          <p:cNvPr id="5" name="Picture 7" descr="Marusia Shatuls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2054927"/>
            <a:ext cx="4857206" cy="3661210"/>
          </a:xfr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574766" y="5904411"/>
            <a:ext cx="5204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Old Canadian photo of a death wedding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627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469" y="365125"/>
            <a:ext cx="11547700" cy="1060439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Contemporary approach – special commemoration desired; takes form of an object that will “live” in the church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2" y="1963404"/>
            <a:ext cx="5535824" cy="369054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4731" y="2399419"/>
            <a:ext cx="4352925" cy="290195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4218" y="2327101"/>
            <a:ext cx="4419597" cy="29463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6978" y="5735739"/>
            <a:ext cx="5387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Icons, typically hand-embroidered, donated to the church</a:t>
            </a:r>
            <a:endParaRPr lang="en-CA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522720" y="6191794"/>
            <a:ext cx="444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Angels are in Edmore SK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5393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5" y="164758"/>
            <a:ext cx="5131879" cy="609599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Sanctuary project: Our team</a:t>
            </a:r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64" y="164758"/>
            <a:ext cx="6172200" cy="462915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80085" y="837814"/>
            <a:ext cx="4769709" cy="1304496"/>
          </a:xfrm>
        </p:spPr>
        <p:txBody>
          <a:bodyPr>
            <a:noAutofit/>
          </a:bodyPr>
          <a:lstStyle/>
          <a:p>
            <a:r>
              <a:rPr lang="en-CA" sz="2400" dirty="0" smtClean="0"/>
              <a:t>John-Paul </a:t>
            </a:r>
            <a:r>
              <a:rPr lang="en-CA" sz="2400" dirty="0" err="1" smtClean="0"/>
              <a:t>Himka</a:t>
            </a:r>
            <a:endParaRPr lang="en-CA" sz="2400" dirty="0" smtClean="0"/>
          </a:p>
          <a:p>
            <a:r>
              <a:rPr lang="en-CA" sz="2400" dirty="0" smtClean="0"/>
              <a:t>Frances </a:t>
            </a:r>
            <a:r>
              <a:rPr lang="en-CA" sz="2400" dirty="0" err="1" smtClean="0"/>
              <a:t>Swyripa</a:t>
            </a:r>
            <a:r>
              <a:rPr lang="en-CA" sz="2400" dirty="0" smtClean="0"/>
              <a:t> </a:t>
            </a:r>
          </a:p>
          <a:p>
            <a:r>
              <a:rPr lang="en-CA" sz="2400" dirty="0" smtClean="0"/>
              <a:t>Me – Natalie </a:t>
            </a:r>
            <a:r>
              <a:rPr lang="en-CA" sz="2400" dirty="0" err="1" smtClean="0"/>
              <a:t>Kononenko</a:t>
            </a:r>
            <a:endParaRPr lang="en-CA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1" y="2325188"/>
            <a:ext cx="5293713" cy="3970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3486" y="5120640"/>
            <a:ext cx="6278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/>
              <a:t>Photo documentation of the church exterior and interior, including photographing all ritual objects</a:t>
            </a:r>
          </a:p>
          <a:p>
            <a:r>
              <a:rPr lang="en-CA" sz="2400" dirty="0"/>
              <a:t>Interviews about ritual practices connected to the church</a:t>
            </a:r>
          </a:p>
        </p:txBody>
      </p:sp>
    </p:spTree>
    <p:extLst>
      <p:ext uri="{BB962C8B-B14F-4D97-AF65-F5344CB8AC3E}">
        <p14:creationId xmlns:p14="http://schemas.microsoft.com/office/powerpoint/2010/main" val="14512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to do with donated objects when a church is closed and scheduled for burning?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3050" y="1985553"/>
            <a:ext cx="4900750" cy="4615544"/>
          </a:xfrm>
        </p:spPr>
        <p:txBody>
          <a:bodyPr>
            <a:normAutofit/>
          </a:bodyPr>
          <a:lstStyle/>
          <a:p>
            <a:r>
              <a:rPr lang="en-CA" sz="2400" dirty="0" smtClean="0"/>
              <a:t>Families want the objects returned</a:t>
            </a:r>
          </a:p>
          <a:p>
            <a:r>
              <a:rPr lang="en-CA" sz="2400" dirty="0" smtClean="0"/>
              <a:t>But do they belong to the family once they have been donated and sanctified?</a:t>
            </a:r>
          </a:p>
          <a:p>
            <a:r>
              <a:rPr lang="en-CA" sz="2400" dirty="0" smtClean="0"/>
              <a:t>Destruction of these objects, usually by burning along with the rest of the church </a:t>
            </a:r>
          </a:p>
          <a:p>
            <a:r>
              <a:rPr lang="en-CA" sz="2400" dirty="0" smtClean="0"/>
              <a:t>Will there be a folk movement like the one affecting cemeteries?</a:t>
            </a:r>
          </a:p>
          <a:p>
            <a:r>
              <a:rPr lang="en-CA" sz="2400" dirty="0" smtClean="0"/>
              <a:t>Some </a:t>
            </a:r>
            <a:r>
              <a:rPr lang="en-CA" sz="2400" dirty="0" smtClean="0"/>
              <a:t>individual action, like taking objects even though this goes against church dictates</a:t>
            </a:r>
            <a:endParaRPr lang="en-CA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7" y="2211977"/>
            <a:ext cx="5945093" cy="39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issue of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66466"/>
          </a:xfrm>
        </p:spPr>
        <p:txBody>
          <a:bodyPr>
            <a:normAutofit/>
          </a:bodyPr>
          <a:lstStyle/>
          <a:p>
            <a:r>
              <a:rPr lang="en-US" b="1" dirty="0" smtClean="0"/>
              <a:t>Graveyard</a:t>
            </a:r>
          </a:p>
          <a:p>
            <a:r>
              <a:rPr lang="en-US" dirty="0" smtClean="0"/>
              <a:t>Liminal place; place of transition</a:t>
            </a:r>
          </a:p>
          <a:p>
            <a:r>
              <a:rPr lang="en-US" dirty="0" smtClean="0"/>
              <a:t>As a liminal place allows transition in church practice</a:t>
            </a:r>
          </a:p>
          <a:p>
            <a:r>
              <a:rPr lang="en-US" dirty="0" smtClean="0"/>
              <a:t>Vernacular religion influences canonical practice </a:t>
            </a:r>
            <a:endParaRPr lang="en-US" dirty="0" smtClean="0"/>
          </a:p>
          <a:p>
            <a:r>
              <a:rPr lang="en-US" dirty="0" smtClean="0"/>
              <a:t>The 3 steps lead to acceptance by the church (both Orthodox and Eastern rite Catholic)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66466"/>
          </a:xfrm>
        </p:spPr>
        <p:txBody>
          <a:bodyPr>
            <a:normAutofit/>
          </a:bodyPr>
          <a:lstStyle/>
          <a:p>
            <a:r>
              <a:rPr lang="en-US" b="1" dirty="0" smtClean="0"/>
              <a:t>Church</a:t>
            </a:r>
          </a:p>
          <a:p>
            <a:r>
              <a:rPr lang="en-US" dirty="0" smtClean="0"/>
              <a:t>Also a liminal space – place where the human can interact with the divine</a:t>
            </a:r>
          </a:p>
          <a:p>
            <a:r>
              <a:rPr lang="en-US" dirty="0" smtClean="0"/>
              <a:t>Place of transformation</a:t>
            </a:r>
            <a:r>
              <a:rPr lang="en-US" dirty="0" smtClean="0"/>
              <a:t> </a:t>
            </a:r>
            <a:r>
              <a:rPr lang="en-US" dirty="0" smtClean="0"/>
              <a:t>of the human spirit</a:t>
            </a:r>
          </a:p>
          <a:p>
            <a:r>
              <a:rPr lang="en-US" dirty="0" smtClean="0"/>
              <a:t>But </a:t>
            </a:r>
            <a:r>
              <a:rPr lang="en-US" dirty="0" smtClean="0"/>
              <a:t>here influence of vernacular religion not allowed</a:t>
            </a:r>
          </a:p>
          <a:p>
            <a:r>
              <a:rPr lang="en-US" dirty="0" smtClean="0"/>
              <a:t>Folk religion cannot affect church practice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284"/>
          </a:xfrm>
        </p:spPr>
        <p:txBody>
          <a:bodyPr/>
          <a:lstStyle/>
          <a:p>
            <a:r>
              <a:rPr lang="en-US" dirty="0" smtClean="0"/>
              <a:t>Westbrook Church of the Holy Ascension (UO)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2672"/>
            <a:ext cx="4186646" cy="279109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29" y="4289696"/>
            <a:ext cx="3303814" cy="220254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6149"/>
            <a:ext cx="4760321" cy="3173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0342" y="4589417"/>
            <a:ext cx="6810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Division between church property and cemetery</a:t>
            </a:r>
          </a:p>
          <a:p>
            <a:r>
              <a:rPr lang="en-US" sz="2400" dirty="0" smtClean="0"/>
              <a:t>Both donated by congregation </a:t>
            </a:r>
          </a:p>
          <a:p>
            <a:r>
              <a:rPr lang="en-US" sz="2400" dirty="0" smtClean="0"/>
              <a:t>As church closes, congregation gets to keep cemetery</a:t>
            </a:r>
          </a:p>
          <a:p>
            <a:r>
              <a:rPr lang="en-US" sz="2400" dirty="0" smtClean="0"/>
              <a:t>Church will be burned and land sold by eparchy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1872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Vernacular religion and place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76863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Vernacular religion is religion as it is lived</a:t>
            </a:r>
          </a:p>
          <a:p>
            <a:r>
              <a:rPr lang="en-US" dirty="0"/>
              <a:t>Closing of churches at the beginning </a:t>
            </a:r>
            <a:r>
              <a:rPr lang="en-US" smtClean="0"/>
              <a:t>of talk</a:t>
            </a:r>
            <a:endParaRPr lang="en-US" dirty="0"/>
          </a:p>
          <a:p>
            <a:r>
              <a:rPr lang="en-US" dirty="0"/>
              <a:t>Will vernacular religion bring life to the church</a:t>
            </a:r>
            <a:r>
              <a:rPr lang="en-US" dirty="0" smtClean="0"/>
              <a:t>?</a:t>
            </a:r>
          </a:p>
          <a:p>
            <a:r>
              <a:rPr lang="en-US" dirty="0" smtClean="0"/>
              <a:t>The church and the cemetery at Plainview</a:t>
            </a:r>
          </a:p>
          <a:p>
            <a:r>
              <a:rPr lang="en-US" dirty="0" smtClean="0"/>
              <a:t>Irony of place of death = cemetery as place where faith lives on 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1382554"/>
            <a:ext cx="4162153" cy="27747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2" y="3742192"/>
            <a:ext cx="429768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3509" y="278674"/>
            <a:ext cx="2804160" cy="3614056"/>
          </a:xfrm>
        </p:spPr>
        <p:txBody>
          <a:bodyPr>
            <a:normAutofit/>
          </a:bodyPr>
          <a:lstStyle/>
          <a:p>
            <a:r>
              <a:rPr lang="en-CA" dirty="0" smtClean="0"/>
              <a:t>The areas where we have worked</a:t>
            </a:r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77" y="278674"/>
            <a:ext cx="8526906" cy="6315119"/>
          </a:xfrm>
        </p:spPr>
      </p:pic>
    </p:spTree>
    <p:extLst>
      <p:ext uri="{BB962C8B-B14F-4D97-AF65-F5344CB8AC3E}">
        <p14:creationId xmlns:p14="http://schemas.microsoft.com/office/powerpoint/2010/main" val="11330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690257" cy="907552"/>
          </a:xfrm>
        </p:spPr>
        <p:txBody>
          <a:bodyPr/>
          <a:lstStyle/>
          <a:p>
            <a:r>
              <a:rPr lang="en-CA" dirty="0" smtClean="0"/>
              <a:t>Why we do it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9" y="1237843"/>
            <a:ext cx="6020140" cy="401342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236288"/>
            <a:ext cx="5181600" cy="3454400"/>
          </a:xfrm>
        </p:spPr>
      </p:pic>
      <p:sp>
        <p:nvSpPr>
          <p:cNvPr id="9" name="TextBox 8"/>
          <p:cNvSpPr txBox="1"/>
          <p:nvPr/>
        </p:nvSpPr>
        <p:spPr>
          <a:xfrm>
            <a:off x="566057" y="5442857"/>
            <a:ext cx="567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The church of the direct descendants of one of the first Ukrainian families to come to Canada; the cemetery </a:t>
            </a:r>
            <a:endParaRPr lang="en-CA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2" y="3823788"/>
            <a:ext cx="4322717" cy="288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9" y="365125"/>
            <a:ext cx="10966621" cy="732155"/>
          </a:xfrm>
        </p:spPr>
        <p:txBody>
          <a:bodyPr/>
          <a:lstStyle/>
          <a:p>
            <a:r>
              <a:rPr lang="en-CA" dirty="0" smtClean="0"/>
              <a:t>Demographic change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179" y="1097280"/>
            <a:ext cx="3601347" cy="5608320"/>
          </a:xfrm>
        </p:spPr>
        <p:txBody>
          <a:bodyPr>
            <a:normAutofit fontScale="92500"/>
          </a:bodyPr>
          <a:lstStyle/>
          <a:p>
            <a:r>
              <a:rPr lang="en-CA" sz="2400" dirty="0" smtClean="0"/>
              <a:t>Mechanization allows smaller number of people to work more land – people move </a:t>
            </a:r>
            <a:r>
              <a:rPr lang="en-CA" sz="2400" dirty="0"/>
              <a:t>to </a:t>
            </a:r>
            <a:r>
              <a:rPr lang="en-CA" sz="2400" dirty="0" smtClean="0"/>
              <a:t>cities</a:t>
            </a:r>
          </a:p>
          <a:p>
            <a:r>
              <a:rPr lang="en-CA" sz="2400" dirty="0" smtClean="0"/>
              <a:t>Churches amalgamated </a:t>
            </a:r>
            <a:r>
              <a:rPr lang="en-CA" sz="2400" dirty="0"/>
              <a:t>into larger and larger districts – number of services decrease</a:t>
            </a:r>
          </a:p>
          <a:p>
            <a:r>
              <a:rPr lang="en-CA" sz="2400" dirty="0" smtClean="0"/>
              <a:t>Smaller </a:t>
            </a:r>
            <a:r>
              <a:rPr lang="en-CA" sz="2400" dirty="0"/>
              <a:t>churches are closed </a:t>
            </a:r>
          </a:p>
          <a:p>
            <a:r>
              <a:rPr lang="en-CA" sz="2400" dirty="0"/>
              <a:t>Services </a:t>
            </a:r>
            <a:r>
              <a:rPr lang="en-CA" sz="2400" dirty="0" smtClean="0"/>
              <a:t>decrease further: one </a:t>
            </a:r>
            <a:r>
              <a:rPr lang="en-CA" sz="2400" dirty="0"/>
              <a:t>per </a:t>
            </a:r>
            <a:r>
              <a:rPr lang="en-CA" sz="2400" dirty="0" smtClean="0"/>
              <a:t>month, then several </a:t>
            </a:r>
            <a:r>
              <a:rPr lang="en-CA" sz="2400" dirty="0"/>
              <a:t>per </a:t>
            </a:r>
            <a:r>
              <a:rPr lang="en-CA" sz="2400" dirty="0" smtClean="0"/>
              <a:t>year – big holidays </a:t>
            </a:r>
            <a:r>
              <a:rPr lang="en-CA" sz="2400" dirty="0"/>
              <a:t>only</a:t>
            </a:r>
          </a:p>
          <a:p>
            <a:r>
              <a:rPr lang="en-CA" sz="2400" dirty="0"/>
              <a:t>Last </a:t>
            </a:r>
            <a:r>
              <a:rPr lang="en-CA" sz="2400" dirty="0" smtClean="0"/>
              <a:t>stage </a:t>
            </a:r>
            <a:r>
              <a:rPr lang="en-CA" sz="2400" dirty="0"/>
              <a:t>is </a:t>
            </a:r>
            <a:r>
              <a:rPr lang="en-CA" sz="2400" dirty="0" err="1"/>
              <a:t>Khram</a:t>
            </a:r>
            <a:r>
              <a:rPr lang="en-CA" sz="2400" dirty="0"/>
              <a:t>/</a:t>
            </a:r>
            <a:r>
              <a:rPr lang="en-CA" sz="2400" dirty="0" err="1"/>
              <a:t>Praznyk</a:t>
            </a:r>
            <a:r>
              <a:rPr lang="en-CA" sz="2400" dirty="0"/>
              <a:t> </a:t>
            </a:r>
            <a:r>
              <a:rPr lang="en-CA" sz="2400" dirty="0" smtClean="0"/>
              <a:t>only – day of the saint after whom the church is named</a:t>
            </a:r>
            <a:endParaRPr lang="en-CA" sz="2400" dirty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65" y="2733402"/>
            <a:ext cx="5181600" cy="3886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461" y="107823"/>
            <a:ext cx="4698202" cy="352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70" y="107093"/>
            <a:ext cx="11164330" cy="733166"/>
          </a:xfrm>
        </p:spPr>
        <p:txBody>
          <a:bodyPr/>
          <a:lstStyle/>
          <a:p>
            <a:r>
              <a:rPr lang="en-CA" dirty="0" smtClean="0"/>
              <a:t>Grave blessings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972" y="214184"/>
            <a:ext cx="6592388" cy="3539209"/>
          </a:xfrm>
        </p:spPr>
        <p:txBody>
          <a:bodyPr>
            <a:noAutofit/>
          </a:bodyPr>
          <a:lstStyle/>
          <a:p>
            <a:r>
              <a:rPr lang="en-CA" sz="2400" dirty="0" smtClean="0"/>
              <a:t>Obligatory part of </a:t>
            </a:r>
            <a:r>
              <a:rPr lang="en-CA" sz="2400" dirty="0" err="1" smtClean="0"/>
              <a:t>Khram</a:t>
            </a:r>
            <a:r>
              <a:rPr lang="en-CA" sz="2400" dirty="0" smtClean="0"/>
              <a:t> or </a:t>
            </a:r>
            <a:r>
              <a:rPr lang="en-CA" sz="2400" dirty="0" err="1" smtClean="0"/>
              <a:t>Praznyk</a:t>
            </a:r>
            <a:endParaRPr lang="en-CA" sz="2400" dirty="0"/>
          </a:p>
          <a:p>
            <a:r>
              <a:rPr lang="en-CA" sz="2400" dirty="0" smtClean="0"/>
              <a:t>So important they “live on” even after church closes</a:t>
            </a:r>
          </a:p>
          <a:p>
            <a:r>
              <a:rPr lang="en-CA" sz="2400" dirty="0" smtClean="0"/>
              <a:t>Celebrated in conjunction with a</a:t>
            </a:r>
            <a:r>
              <a:rPr lang="en-CA" sz="2400" dirty="0"/>
              <a:t> </a:t>
            </a:r>
            <a:r>
              <a:rPr lang="en-CA" sz="2400" dirty="0" err="1" smtClean="0"/>
              <a:t>Khram</a:t>
            </a:r>
            <a:r>
              <a:rPr lang="en-CA" sz="2400" dirty="0" smtClean="0"/>
              <a:t> or </a:t>
            </a:r>
            <a:r>
              <a:rPr lang="en-CA" sz="2400" dirty="0" err="1" smtClean="0"/>
              <a:t>Praznyk</a:t>
            </a:r>
            <a:r>
              <a:rPr lang="en-CA" sz="2400" dirty="0" smtClean="0"/>
              <a:t> at a nearby larger church; grave blessings at larger church are followed by grave blessings at all of the regional churches which have closed </a:t>
            </a:r>
          </a:p>
          <a:p>
            <a:r>
              <a:rPr lang="en-CA" sz="2400" dirty="0" smtClean="0"/>
              <a:t>In the cases of closed churches, oftentimes no building – graves only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2" y="840259"/>
            <a:ext cx="4926227" cy="3694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57" y="3735977"/>
            <a:ext cx="3816709" cy="2862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2" y="3735977"/>
            <a:ext cx="4267199" cy="28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43" y="214184"/>
            <a:ext cx="11780107" cy="54369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importance of graves – liminality supreme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357" y="1051267"/>
            <a:ext cx="4718574" cy="5193013"/>
          </a:xfrm>
        </p:spPr>
        <p:txBody>
          <a:bodyPr>
            <a:normAutofit/>
          </a:bodyPr>
          <a:lstStyle/>
          <a:p>
            <a:r>
              <a:rPr lang="en-CA" sz="2400" dirty="0"/>
              <a:t>Burying ancestors </a:t>
            </a:r>
            <a:r>
              <a:rPr lang="en-CA" sz="2400" dirty="0" smtClean="0"/>
              <a:t>= planting </a:t>
            </a:r>
            <a:r>
              <a:rPr lang="en-CA" sz="2400" dirty="0"/>
              <a:t>one’s family – and one’s roots – in the </a:t>
            </a:r>
            <a:r>
              <a:rPr lang="en-CA" sz="2400" dirty="0" smtClean="0"/>
              <a:t>soil</a:t>
            </a:r>
          </a:p>
          <a:p>
            <a:r>
              <a:rPr lang="en-CA" sz="2400" dirty="0" smtClean="0"/>
              <a:t>Point of transition between life and death, this world and the next</a:t>
            </a:r>
          </a:p>
          <a:p>
            <a:r>
              <a:rPr lang="en-CA" sz="2400" dirty="0" smtClean="0"/>
              <a:t>Interviews indicate that graveyards are also the point where other transitions are negotiated and enacted</a:t>
            </a:r>
          </a:p>
          <a:p>
            <a:r>
              <a:rPr lang="en-CA" sz="2400" dirty="0" smtClean="0"/>
              <a:t>Beliefs brought from Ukraine; demands of life in Canada</a:t>
            </a:r>
          </a:p>
          <a:p>
            <a:r>
              <a:rPr lang="en-CA" sz="2400" dirty="0" smtClean="0"/>
              <a:t>Church doctrine, civil society, and changing attitudes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31" y="757882"/>
            <a:ext cx="5181600" cy="3454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21" y="3614292"/>
            <a:ext cx="4636961" cy="30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503126" cy="897618"/>
          </a:xfrm>
        </p:spPr>
        <p:txBody>
          <a:bodyPr/>
          <a:lstStyle/>
          <a:p>
            <a:r>
              <a:rPr lang="en-CA" dirty="0" smtClean="0"/>
              <a:t>Stories of the unquiet dead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1120"/>
            <a:ext cx="2880360" cy="480100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Told to me in secret – often in the graveyard</a:t>
            </a:r>
          </a:p>
          <a:p>
            <a:r>
              <a:rPr lang="en-CA" dirty="0" smtClean="0"/>
              <a:t>They are important and people feel a great compulsion to tell me</a:t>
            </a:r>
          </a:p>
          <a:p>
            <a:r>
              <a:rPr lang="en-CA" dirty="0" smtClean="0"/>
              <a:t>I do not ask for these stories – they are volunteered or even insisted upon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2761986"/>
            <a:ext cx="4972594" cy="3728486"/>
          </a:xfr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56" y="173564"/>
            <a:ext cx="4904734" cy="367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571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are these stories and how do they develop over time – the process of negotiation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726" y="1471749"/>
            <a:ext cx="4955177" cy="4705214"/>
          </a:xfrm>
        </p:spPr>
        <p:txBody>
          <a:bodyPr>
            <a:normAutofit fontScale="92500" lnSpcReduction="10000"/>
          </a:bodyPr>
          <a:lstStyle/>
          <a:p>
            <a:r>
              <a:rPr lang="en-CA" sz="2600" dirty="0" smtClean="0"/>
              <a:t>Secret </a:t>
            </a:r>
            <a:r>
              <a:rPr lang="en-CA" sz="2600" dirty="0"/>
              <a:t>stories of </a:t>
            </a:r>
            <a:r>
              <a:rPr lang="en-CA" sz="2600" dirty="0" smtClean="0"/>
              <a:t>uncomfortable situations </a:t>
            </a:r>
            <a:r>
              <a:rPr lang="en-CA" sz="2600" dirty="0"/>
              <a:t>– </a:t>
            </a:r>
            <a:r>
              <a:rPr lang="en-CA" sz="2600" dirty="0" smtClean="0"/>
              <a:t>step 1</a:t>
            </a:r>
            <a:endParaRPr lang="en-CA" sz="2600" dirty="0"/>
          </a:p>
          <a:p>
            <a:r>
              <a:rPr lang="en-CA" sz="2600" dirty="0"/>
              <a:t>Lead to/are followed by more public stories and individual protests against old ways of doing things – step 2</a:t>
            </a:r>
          </a:p>
          <a:p>
            <a:r>
              <a:rPr lang="en-CA" sz="2600" dirty="0"/>
              <a:t>Step 3 is group action that is </a:t>
            </a:r>
            <a:r>
              <a:rPr lang="en-CA" sz="2600" dirty="0" smtClean="0"/>
              <a:t>public and </a:t>
            </a:r>
            <a:r>
              <a:rPr lang="en-CA" sz="2600" dirty="0" smtClean="0"/>
              <a:t>available </a:t>
            </a:r>
            <a:r>
              <a:rPr lang="en-CA" sz="2600" dirty="0"/>
              <a:t>for the </a:t>
            </a:r>
            <a:r>
              <a:rPr lang="en-CA" sz="2600" dirty="0" smtClean="0"/>
              <a:t>recording</a:t>
            </a:r>
            <a:endParaRPr lang="en-CA" sz="2600" dirty="0"/>
          </a:p>
          <a:p>
            <a:r>
              <a:rPr lang="en-CA" sz="2600" dirty="0"/>
              <a:t>Some stories seem to come back – perhaps to start the process anew or to negotiate a new, but related, issue</a:t>
            </a:r>
          </a:p>
          <a:p>
            <a:r>
              <a:rPr lang="en-CA" sz="2600" dirty="0"/>
              <a:t>Or stories come back because issues remain unresolved</a:t>
            </a:r>
          </a:p>
          <a:p>
            <a:endParaRPr lang="en-CA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3" y="1601493"/>
            <a:ext cx="6306184" cy="472963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1234</Words>
  <Application>Microsoft Office PowerPoint</Application>
  <PresentationFormat>Widescreen</PresentationFormat>
  <Paragraphs>120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Stories of the Unquiet Dead: Ukrainian Graveyards as the Place of Change</vt:lpstr>
      <vt:lpstr>The Sanctuary project: Our team</vt:lpstr>
      <vt:lpstr>The areas where we have worked</vt:lpstr>
      <vt:lpstr>Why we do it</vt:lpstr>
      <vt:lpstr>Demographic change</vt:lpstr>
      <vt:lpstr>Grave blessings</vt:lpstr>
      <vt:lpstr>The importance of graves – liminality supreme</vt:lpstr>
      <vt:lpstr>Stories of the unquiet dead</vt:lpstr>
      <vt:lpstr>What are these stories and how do they develop over time – the process of negotiation </vt:lpstr>
      <vt:lpstr>Unbaptised infants as unquiet dead</vt:lpstr>
      <vt:lpstr>Change in belief says that children are innocent and should be honored and buried with everyone else </vt:lpstr>
      <vt:lpstr>Individual protests against denial of burial in cemetery</vt:lpstr>
      <vt:lpstr>Moving on to group action Couple in Model Farm who started looking up names of infants; they initiated moving the cemetery fence so that unbaptized infant graves would now be in the cemetery proper </vt:lpstr>
      <vt:lpstr>From stories to group action  </vt:lpstr>
      <vt:lpstr>Suicides pose the same problem  Died unnatural death – cannot be buried in the regular cemetery</vt:lpstr>
      <vt:lpstr>Group or open action with suicides more problematic, but does exist Path mowed to the grave of a suicide, located away from the main cemetery</vt:lpstr>
      <vt:lpstr>Cremation – body must be whole at the Last Judgement </vt:lpstr>
      <vt:lpstr>Different unquiet death issue: people who die young – illness, but mostly accidents </vt:lpstr>
      <vt:lpstr>Contemporary approach – special commemoration desired; takes form of an object that will “live” in the church</vt:lpstr>
      <vt:lpstr>What to do with donated objects when a church is closed and scheduled for burning?</vt:lpstr>
      <vt:lpstr>The issue of place</vt:lpstr>
      <vt:lpstr>Westbrook Church of the Holy Ascension (UO)</vt:lpstr>
      <vt:lpstr>Vernacular religion and place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Alberta  Sanctuary Project documenting Byzantine rite sacral heritage on the prairies</dc:title>
  <dc:creator>nataliek</dc:creator>
  <cp:lastModifiedBy>Natalie Kononenko</cp:lastModifiedBy>
  <cp:revision>79</cp:revision>
  <dcterms:created xsi:type="dcterms:W3CDTF">2016-05-07T23:43:06Z</dcterms:created>
  <dcterms:modified xsi:type="dcterms:W3CDTF">2017-05-06T03:52:35Z</dcterms:modified>
</cp:coreProperties>
</file>