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9"/>
  </p:notesMasterIdLst>
  <p:sldIdLst>
    <p:sldId id="256" r:id="rId3"/>
    <p:sldId id="274" r:id="rId4"/>
    <p:sldId id="257" r:id="rId5"/>
    <p:sldId id="258" r:id="rId6"/>
    <p:sldId id="259" r:id="rId7"/>
    <p:sldId id="276" r:id="rId8"/>
    <p:sldId id="260" r:id="rId9"/>
    <p:sldId id="261" r:id="rId10"/>
    <p:sldId id="262" r:id="rId11"/>
    <p:sldId id="263" r:id="rId12"/>
    <p:sldId id="265" r:id="rId13"/>
    <p:sldId id="266" r:id="rId14"/>
    <p:sldId id="270" r:id="rId15"/>
    <p:sldId id="271" r:id="rId16"/>
    <p:sldId id="272" r:id="rId17"/>
    <p:sldId id="273"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1A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7BCF0B-FF5A-4F4A-A6A2-9F5E3B862900}">
  <a:tblStyle styleId="{FC7BCF0B-FF5A-4F4A-A6A2-9F5E3B862900}"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f2994b4ad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f2994b4ad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f340711642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f340711642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f340711642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f340711642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f340711642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f340711642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f340711642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f340711642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f34071164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2f34071164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f34071164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2f34071164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34071164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2f340711642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298d3805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f298d3805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2f298d38057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298d38057_0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f298d38057_0_3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2f298d38057_0_3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f298d38057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f298d38057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2994b4ad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f2994b4ad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f2994b4ad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f2994b4ad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8" name="Google Shape;58;p14"/>
          <p:cNvSpPr txBox="1">
            <a:spLocks noGrp="1"/>
          </p:cNvSpPr>
          <p:nvPr>
            <p:ph type="ftr" idx="11"/>
          </p:nvPr>
        </p:nvSpPr>
        <p:spPr>
          <a:xfrm>
            <a:off x="3028952"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841773"/>
            <a:ext cx="77724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 name="Google Shape;62;p15"/>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500"/>
              </a:spcBef>
              <a:spcAft>
                <a:spcPts val="0"/>
              </a:spcAft>
              <a:buClr>
                <a:schemeClr val="dk1"/>
              </a:buClr>
              <a:buSzPts val="1300"/>
              <a:buNone/>
              <a:defRPr sz="1300"/>
            </a:lvl1pPr>
            <a:lvl2pPr lvl="1" algn="ctr" rtl="0">
              <a:lnSpc>
                <a:spcPct val="90000"/>
              </a:lnSpc>
              <a:spcBef>
                <a:spcPts val="300"/>
              </a:spcBef>
              <a:spcAft>
                <a:spcPts val="0"/>
              </a:spcAft>
              <a:buClr>
                <a:schemeClr val="dk1"/>
              </a:buClr>
              <a:buSzPts val="1100"/>
              <a:buNone/>
              <a:defRPr sz="1100"/>
            </a:lvl2pPr>
            <a:lvl3pPr lvl="2" algn="ctr" rtl="0">
              <a:lnSpc>
                <a:spcPct val="90000"/>
              </a:lnSpc>
              <a:spcBef>
                <a:spcPts val="300"/>
              </a:spcBef>
              <a:spcAft>
                <a:spcPts val="0"/>
              </a:spcAft>
              <a:buClr>
                <a:schemeClr val="dk1"/>
              </a:buClr>
              <a:buSzPts val="1000"/>
              <a:buNone/>
              <a:defRPr sz="1000"/>
            </a:lvl3pPr>
            <a:lvl4pPr lvl="3" algn="ctr" rtl="0">
              <a:lnSpc>
                <a:spcPct val="90000"/>
              </a:lnSpc>
              <a:spcBef>
                <a:spcPts val="300"/>
              </a:spcBef>
              <a:spcAft>
                <a:spcPts val="0"/>
              </a:spcAft>
              <a:buClr>
                <a:schemeClr val="dk1"/>
              </a:buClr>
              <a:buSzPts val="900"/>
              <a:buNone/>
              <a:defRPr sz="900"/>
            </a:lvl4pPr>
            <a:lvl5pPr lvl="4" algn="ctr" rtl="0">
              <a:lnSpc>
                <a:spcPct val="90000"/>
              </a:lnSpc>
              <a:spcBef>
                <a:spcPts val="300"/>
              </a:spcBef>
              <a:spcAft>
                <a:spcPts val="0"/>
              </a:spcAft>
              <a:buClr>
                <a:schemeClr val="dk1"/>
              </a:buClr>
              <a:buSzPts val="900"/>
              <a:buNone/>
              <a:defRPr sz="900"/>
            </a:lvl5pPr>
            <a:lvl6pPr lvl="5" algn="ctr" rtl="0">
              <a:lnSpc>
                <a:spcPct val="90000"/>
              </a:lnSpc>
              <a:spcBef>
                <a:spcPts val="300"/>
              </a:spcBef>
              <a:spcAft>
                <a:spcPts val="0"/>
              </a:spcAft>
              <a:buClr>
                <a:schemeClr val="dk1"/>
              </a:buClr>
              <a:buSzPts val="900"/>
              <a:buNone/>
              <a:defRPr sz="900"/>
            </a:lvl6pPr>
            <a:lvl7pPr lvl="6" algn="ctr" rtl="0">
              <a:lnSpc>
                <a:spcPct val="90000"/>
              </a:lnSpc>
              <a:spcBef>
                <a:spcPts val="300"/>
              </a:spcBef>
              <a:spcAft>
                <a:spcPts val="0"/>
              </a:spcAft>
              <a:buClr>
                <a:schemeClr val="dk1"/>
              </a:buClr>
              <a:buSzPts val="900"/>
              <a:buNone/>
              <a:defRPr sz="900"/>
            </a:lvl7pPr>
            <a:lvl8pPr lvl="7" algn="ctr" rtl="0">
              <a:lnSpc>
                <a:spcPct val="90000"/>
              </a:lnSpc>
              <a:spcBef>
                <a:spcPts val="300"/>
              </a:spcBef>
              <a:spcAft>
                <a:spcPts val="0"/>
              </a:spcAft>
              <a:buClr>
                <a:schemeClr val="dk1"/>
              </a:buClr>
              <a:buSzPts val="900"/>
              <a:buNone/>
              <a:defRPr sz="900"/>
            </a:lvl8pPr>
            <a:lvl9pPr lvl="8" algn="ctr" rtl="0">
              <a:lnSpc>
                <a:spcPct val="90000"/>
              </a:lnSpc>
              <a:spcBef>
                <a:spcPts val="300"/>
              </a:spcBef>
              <a:spcAft>
                <a:spcPts val="0"/>
              </a:spcAft>
              <a:buClr>
                <a:schemeClr val="dk1"/>
              </a:buClr>
              <a:buSzPts val="900"/>
              <a:buNone/>
              <a:defRPr sz="900"/>
            </a:lvl9pPr>
          </a:lstStyle>
          <a:p>
            <a:endParaRPr/>
          </a:p>
        </p:txBody>
      </p:sp>
      <p:sp>
        <p:nvSpPr>
          <p:cNvPr id="63" name="Google Shape;63;p15"/>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4" name="Google Shape;64;p15"/>
          <p:cNvSpPr txBox="1">
            <a:spLocks noGrp="1"/>
          </p:cNvSpPr>
          <p:nvPr>
            <p:ph type="ftr" idx="11"/>
          </p:nvPr>
        </p:nvSpPr>
        <p:spPr>
          <a:xfrm>
            <a:off x="3028952"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 name="Google Shape;65;p15"/>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865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6"/>
          <p:cNvSpPr txBox="1">
            <a:spLocks noGrp="1"/>
          </p:cNvSpPr>
          <p:nvPr>
            <p:ph type="body" idx="1"/>
          </p:nvPr>
        </p:nvSpPr>
        <p:spPr>
          <a:xfrm>
            <a:off x="628651"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500"/>
              </a:spcBef>
              <a:spcAft>
                <a:spcPts val="0"/>
              </a:spcAft>
              <a:buClr>
                <a:schemeClr val="dk1"/>
              </a:buClr>
              <a:buSzPts val="1400"/>
              <a:buChar char="•"/>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69" name="Google Shape;69;p16"/>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2"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9"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3889" y="3442098"/>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500"/>
              </a:spcBef>
              <a:spcAft>
                <a:spcPts val="0"/>
              </a:spcAft>
              <a:buClr>
                <a:schemeClr val="dk1"/>
              </a:buClr>
              <a:buSzPts val="1300"/>
              <a:buNone/>
              <a:defRPr sz="1300">
                <a:solidFill>
                  <a:schemeClr val="dk1"/>
                </a:solidFill>
              </a:defRPr>
            </a:lvl1pPr>
            <a:lvl2pPr marL="914400" lvl="1" indent="-228600" algn="l" rtl="0">
              <a:lnSpc>
                <a:spcPct val="90000"/>
              </a:lnSpc>
              <a:spcBef>
                <a:spcPts val="300"/>
              </a:spcBef>
              <a:spcAft>
                <a:spcPts val="0"/>
              </a:spcAft>
              <a:buClr>
                <a:srgbClr val="888888"/>
              </a:buClr>
              <a:buSzPts val="1100"/>
              <a:buNone/>
              <a:defRPr sz="1100">
                <a:solidFill>
                  <a:srgbClr val="888888"/>
                </a:solidFill>
              </a:defRPr>
            </a:lvl2pPr>
            <a:lvl3pPr marL="1371600" lvl="2" indent="-228600" algn="l" rtl="0">
              <a:lnSpc>
                <a:spcPct val="90000"/>
              </a:lnSpc>
              <a:spcBef>
                <a:spcPts val="300"/>
              </a:spcBef>
              <a:spcAft>
                <a:spcPts val="0"/>
              </a:spcAft>
              <a:buClr>
                <a:srgbClr val="888888"/>
              </a:buClr>
              <a:buSzPts val="1000"/>
              <a:buNone/>
              <a:defRPr sz="1000">
                <a:solidFill>
                  <a:srgbClr val="888888"/>
                </a:solidFill>
              </a:defRPr>
            </a:lvl3pPr>
            <a:lvl4pPr marL="1828800" lvl="3" indent="-228600" algn="l" rtl="0">
              <a:lnSpc>
                <a:spcPct val="90000"/>
              </a:lnSpc>
              <a:spcBef>
                <a:spcPts val="300"/>
              </a:spcBef>
              <a:spcAft>
                <a:spcPts val="0"/>
              </a:spcAft>
              <a:buClr>
                <a:srgbClr val="888888"/>
              </a:buClr>
              <a:buSzPts val="900"/>
              <a:buNone/>
              <a:defRPr sz="900">
                <a:solidFill>
                  <a:srgbClr val="888888"/>
                </a:solidFill>
              </a:defRPr>
            </a:lvl4pPr>
            <a:lvl5pPr marL="2286000" lvl="4" indent="-228600" algn="l" rtl="0">
              <a:lnSpc>
                <a:spcPct val="90000"/>
              </a:lnSpc>
              <a:spcBef>
                <a:spcPts val="300"/>
              </a:spcBef>
              <a:spcAft>
                <a:spcPts val="0"/>
              </a:spcAft>
              <a:buClr>
                <a:srgbClr val="888888"/>
              </a:buClr>
              <a:buSzPts val="900"/>
              <a:buNone/>
              <a:defRPr sz="900">
                <a:solidFill>
                  <a:srgbClr val="888888"/>
                </a:solidFill>
              </a:defRPr>
            </a:lvl5pPr>
            <a:lvl6pPr marL="2743200" lvl="5" indent="-228600" algn="l" rtl="0">
              <a:lnSpc>
                <a:spcPct val="90000"/>
              </a:lnSpc>
              <a:spcBef>
                <a:spcPts val="300"/>
              </a:spcBef>
              <a:spcAft>
                <a:spcPts val="0"/>
              </a:spcAft>
              <a:buClr>
                <a:srgbClr val="888888"/>
              </a:buClr>
              <a:buSzPts val="900"/>
              <a:buNone/>
              <a:defRPr sz="900">
                <a:solidFill>
                  <a:srgbClr val="888888"/>
                </a:solidFill>
              </a:defRPr>
            </a:lvl6pPr>
            <a:lvl7pPr marL="3200400" lvl="6" indent="-228600" algn="l" rtl="0">
              <a:lnSpc>
                <a:spcPct val="90000"/>
              </a:lnSpc>
              <a:spcBef>
                <a:spcPts val="300"/>
              </a:spcBef>
              <a:spcAft>
                <a:spcPts val="0"/>
              </a:spcAft>
              <a:buClr>
                <a:srgbClr val="888888"/>
              </a:buClr>
              <a:buSzPts val="900"/>
              <a:buNone/>
              <a:defRPr sz="900">
                <a:solidFill>
                  <a:srgbClr val="888888"/>
                </a:solidFill>
              </a:defRPr>
            </a:lvl7pPr>
            <a:lvl8pPr marL="3657600" lvl="7" indent="-228600" algn="l" rtl="0">
              <a:lnSpc>
                <a:spcPct val="90000"/>
              </a:lnSpc>
              <a:spcBef>
                <a:spcPts val="300"/>
              </a:spcBef>
              <a:spcAft>
                <a:spcPts val="0"/>
              </a:spcAft>
              <a:buClr>
                <a:srgbClr val="888888"/>
              </a:buClr>
              <a:buSzPts val="900"/>
              <a:buNone/>
              <a:defRPr sz="900">
                <a:solidFill>
                  <a:srgbClr val="888888"/>
                </a:solidFill>
              </a:defRPr>
            </a:lvl8pPr>
            <a:lvl9pPr marL="4114800" lvl="8" indent="-228600" algn="l" rtl="0">
              <a:lnSpc>
                <a:spcPct val="90000"/>
              </a:lnSpc>
              <a:spcBef>
                <a:spcPts val="300"/>
              </a:spcBef>
              <a:spcAft>
                <a:spcPts val="0"/>
              </a:spcAft>
              <a:buClr>
                <a:srgbClr val="888888"/>
              </a:buClr>
              <a:buSzPts val="900"/>
              <a:buNone/>
              <a:defRPr sz="900">
                <a:solidFill>
                  <a:srgbClr val="888888"/>
                </a:solidFill>
              </a:defRPr>
            </a:lvl9pPr>
          </a:lstStyle>
          <a:p>
            <a:endParaRPr/>
          </a:p>
        </p:txBody>
      </p:sp>
      <p:sp>
        <p:nvSpPr>
          <p:cNvPr id="75" name="Google Shape;75;p17"/>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2"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1"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500"/>
              </a:spcBef>
              <a:spcAft>
                <a:spcPts val="0"/>
              </a:spcAft>
              <a:buClr>
                <a:schemeClr val="dk1"/>
              </a:buClr>
              <a:buSzPts val="1400"/>
              <a:buChar char="•"/>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4629151"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500"/>
              </a:spcBef>
              <a:spcAft>
                <a:spcPts val="0"/>
              </a:spcAft>
              <a:buClr>
                <a:schemeClr val="dk1"/>
              </a:buClr>
              <a:buSzPts val="1400"/>
              <a:buChar char="•"/>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2"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2"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9842" y="1260873"/>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500"/>
              </a:spcBef>
              <a:spcAft>
                <a:spcPts val="0"/>
              </a:spcAft>
              <a:buClr>
                <a:schemeClr val="dk1"/>
              </a:buClr>
              <a:buSzPts val="1300"/>
              <a:buNone/>
              <a:defRPr sz="1300" b="1"/>
            </a:lvl1pPr>
            <a:lvl2pPr marL="914400" lvl="1" indent="-228600" algn="l" rtl="0">
              <a:lnSpc>
                <a:spcPct val="90000"/>
              </a:lnSpc>
              <a:spcBef>
                <a:spcPts val="300"/>
              </a:spcBef>
              <a:spcAft>
                <a:spcPts val="0"/>
              </a:spcAft>
              <a:buClr>
                <a:schemeClr val="dk1"/>
              </a:buClr>
              <a:buSzPts val="1100"/>
              <a:buNone/>
              <a:defRPr sz="1100" b="1"/>
            </a:lvl2pPr>
            <a:lvl3pPr marL="1371600" lvl="2" indent="-228600" algn="l" rtl="0">
              <a:lnSpc>
                <a:spcPct val="90000"/>
              </a:lnSpc>
              <a:spcBef>
                <a:spcPts val="300"/>
              </a:spcBef>
              <a:spcAft>
                <a:spcPts val="0"/>
              </a:spcAft>
              <a:buClr>
                <a:schemeClr val="dk1"/>
              </a:buClr>
              <a:buSzPts val="1000"/>
              <a:buNone/>
              <a:defRPr sz="1000" b="1"/>
            </a:lvl3pPr>
            <a:lvl4pPr marL="1828800" lvl="3" indent="-228600" algn="l" rtl="0">
              <a:lnSpc>
                <a:spcPct val="90000"/>
              </a:lnSpc>
              <a:spcBef>
                <a:spcPts val="300"/>
              </a:spcBef>
              <a:spcAft>
                <a:spcPts val="0"/>
              </a:spcAft>
              <a:buClr>
                <a:schemeClr val="dk1"/>
              </a:buClr>
              <a:buSzPts val="900"/>
              <a:buNone/>
              <a:defRPr sz="900" b="1"/>
            </a:lvl4pPr>
            <a:lvl5pPr marL="2286000" lvl="4" indent="-228600" algn="l" rtl="0">
              <a:lnSpc>
                <a:spcPct val="90000"/>
              </a:lnSpc>
              <a:spcBef>
                <a:spcPts val="300"/>
              </a:spcBef>
              <a:spcAft>
                <a:spcPts val="0"/>
              </a:spcAft>
              <a:buClr>
                <a:schemeClr val="dk1"/>
              </a:buClr>
              <a:buSzPts val="900"/>
              <a:buNone/>
              <a:defRPr sz="900" b="1"/>
            </a:lvl5pPr>
            <a:lvl6pPr marL="2743200" lvl="5" indent="-228600" algn="l" rtl="0">
              <a:lnSpc>
                <a:spcPct val="90000"/>
              </a:lnSpc>
              <a:spcBef>
                <a:spcPts val="300"/>
              </a:spcBef>
              <a:spcAft>
                <a:spcPts val="0"/>
              </a:spcAft>
              <a:buClr>
                <a:schemeClr val="dk1"/>
              </a:buClr>
              <a:buSzPts val="900"/>
              <a:buNone/>
              <a:defRPr sz="900" b="1"/>
            </a:lvl6pPr>
            <a:lvl7pPr marL="3200400" lvl="6" indent="-228600" algn="l" rtl="0">
              <a:lnSpc>
                <a:spcPct val="90000"/>
              </a:lnSpc>
              <a:spcBef>
                <a:spcPts val="300"/>
              </a:spcBef>
              <a:spcAft>
                <a:spcPts val="0"/>
              </a:spcAft>
              <a:buClr>
                <a:schemeClr val="dk1"/>
              </a:buClr>
              <a:buSzPts val="900"/>
              <a:buNone/>
              <a:defRPr sz="900" b="1"/>
            </a:lvl7pPr>
            <a:lvl8pPr marL="3657600" lvl="7" indent="-228600" algn="l" rtl="0">
              <a:lnSpc>
                <a:spcPct val="90000"/>
              </a:lnSpc>
              <a:spcBef>
                <a:spcPts val="300"/>
              </a:spcBef>
              <a:spcAft>
                <a:spcPts val="0"/>
              </a:spcAft>
              <a:buClr>
                <a:schemeClr val="dk1"/>
              </a:buClr>
              <a:buSzPts val="900"/>
              <a:buNone/>
              <a:defRPr sz="900" b="1"/>
            </a:lvl8pPr>
            <a:lvl9pPr marL="4114800" lvl="8" indent="-228600" algn="l" rtl="0">
              <a:lnSpc>
                <a:spcPct val="90000"/>
              </a:lnSpc>
              <a:spcBef>
                <a:spcPts val="300"/>
              </a:spcBef>
              <a:spcAft>
                <a:spcPts val="0"/>
              </a:spcAft>
              <a:buClr>
                <a:schemeClr val="dk1"/>
              </a:buClr>
              <a:buSzPts val="900"/>
              <a:buNone/>
              <a:defRPr sz="900" b="1"/>
            </a:lvl9pPr>
          </a:lstStyle>
          <a:p>
            <a:endParaRPr/>
          </a:p>
        </p:txBody>
      </p:sp>
      <p:sp>
        <p:nvSpPr>
          <p:cNvPr id="88" name="Google Shape;88;p19"/>
          <p:cNvSpPr txBox="1">
            <a:spLocks noGrp="1"/>
          </p:cNvSpPr>
          <p:nvPr>
            <p:ph type="body" idx="2"/>
          </p:nvPr>
        </p:nvSpPr>
        <p:spPr>
          <a:xfrm>
            <a:off x="629842"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500"/>
              </a:spcBef>
              <a:spcAft>
                <a:spcPts val="0"/>
              </a:spcAft>
              <a:buClr>
                <a:schemeClr val="dk1"/>
              </a:buClr>
              <a:buSzPts val="1400"/>
              <a:buChar char="•"/>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4629152" y="1260873"/>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500"/>
              </a:spcBef>
              <a:spcAft>
                <a:spcPts val="0"/>
              </a:spcAft>
              <a:buClr>
                <a:schemeClr val="dk1"/>
              </a:buClr>
              <a:buSzPts val="1300"/>
              <a:buNone/>
              <a:defRPr sz="1300" b="1"/>
            </a:lvl1pPr>
            <a:lvl2pPr marL="914400" lvl="1" indent="-228600" algn="l" rtl="0">
              <a:lnSpc>
                <a:spcPct val="90000"/>
              </a:lnSpc>
              <a:spcBef>
                <a:spcPts val="300"/>
              </a:spcBef>
              <a:spcAft>
                <a:spcPts val="0"/>
              </a:spcAft>
              <a:buClr>
                <a:schemeClr val="dk1"/>
              </a:buClr>
              <a:buSzPts val="1100"/>
              <a:buNone/>
              <a:defRPr sz="1100" b="1"/>
            </a:lvl2pPr>
            <a:lvl3pPr marL="1371600" lvl="2" indent="-228600" algn="l" rtl="0">
              <a:lnSpc>
                <a:spcPct val="90000"/>
              </a:lnSpc>
              <a:spcBef>
                <a:spcPts val="300"/>
              </a:spcBef>
              <a:spcAft>
                <a:spcPts val="0"/>
              </a:spcAft>
              <a:buClr>
                <a:schemeClr val="dk1"/>
              </a:buClr>
              <a:buSzPts val="1000"/>
              <a:buNone/>
              <a:defRPr sz="1000" b="1"/>
            </a:lvl3pPr>
            <a:lvl4pPr marL="1828800" lvl="3" indent="-228600" algn="l" rtl="0">
              <a:lnSpc>
                <a:spcPct val="90000"/>
              </a:lnSpc>
              <a:spcBef>
                <a:spcPts val="300"/>
              </a:spcBef>
              <a:spcAft>
                <a:spcPts val="0"/>
              </a:spcAft>
              <a:buClr>
                <a:schemeClr val="dk1"/>
              </a:buClr>
              <a:buSzPts val="900"/>
              <a:buNone/>
              <a:defRPr sz="900" b="1"/>
            </a:lvl4pPr>
            <a:lvl5pPr marL="2286000" lvl="4" indent="-228600" algn="l" rtl="0">
              <a:lnSpc>
                <a:spcPct val="90000"/>
              </a:lnSpc>
              <a:spcBef>
                <a:spcPts val="300"/>
              </a:spcBef>
              <a:spcAft>
                <a:spcPts val="0"/>
              </a:spcAft>
              <a:buClr>
                <a:schemeClr val="dk1"/>
              </a:buClr>
              <a:buSzPts val="900"/>
              <a:buNone/>
              <a:defRPr sz="900" b="1"/>
            </a:lvl5pPr>
            <a:lvl6pPr marL="2743200" lvl="5" indent="-228600" algn="l" rtl="0">
              <a:lnSpc>
                <a:spcPct val="90000"/>
              </a:lnSpc>
              <a:spcBef>
                <a:spcPts val="300"/>
              </a:spcBef>
              <a:spcAft>
                <a:spcPts val="0"/>
              </a:spcAft>
              <a:buClr>
                <a:schemeClr val="dk1"/>
              </a:buClr>
              <a:buSzPts val="900"/>
              <a:buNone/>
              <a:defRPr sz="900" b="1"/>
            </a:lvl6pPr>
            <a:lvl7pPr marL="3200400" lvl="6" indent="-228600" algn="l" rtl="0">
              <a:lnSpc>
                <a:spcPct val="90000"/>
              </a:lnSpc>
              <a:spcBef>
                <a:spcPts val="300"/>
              </a:spcBef>
              <a:spcAft>
                <a:spcPts val="0"/>
              </a:spcAft>
              <a:buClr>
                <a:schemeClr val="dk1"/>
              </a:buClr>
              <a:buSzPts val="900"/>
              <a:buNone/>
              <a:defRPr sz="900" b="1"/>
            </a:lvl7pPr>
            <a:lvl8pPr marL="3657600" lvl="7" indent="-228600" algn="l" rtl="0">
              <a:lnSpc>
                <a:spcPct val="90000"/>
              </a:lnSpc>
              <a:spcBef>
                <a:spcPts val="300"/>
              </a:spcBef>
              <a:spcAft>
                <a:spcPts val="0"/>
              </a:spcAft>
              <a:buClr>
                <a:schemeClr val="dk1"/>
              </a:buClr>
              <a:buSzPts val="900"/>
              <a:buNone/>
              <a:defRPr sz="900" b="1"/>
            </a:lvl8pPr>
            <a:lvl9pPr marL="4114800" lvl="8" indent="-228600" algn="l" rtl="0">
              <a:lnSpc>
                <a:spcPct val="90000"/>
              </a:lnSpc>
              <a:spcBef>
                <a:spcPts val="300"/>
              </a:spcBef>
              <a:spcAft>
                <a:spcPts val="0"/>
              </a:spcAft>
              <a:buClr>
                <a:schemeClr val="dk1"/>
              </a:buClr>
              <a:buSzPts val="900"/>
              <a:buNone/>
              <a:defRPr sz="900" b="1"/>
            </a:lvl9pPr>
          </a:lstStyle>
          <a:p>
            <a:endParaRPr/>
          </a:p>
        </p:txBody>
      </p:sp>
      <p:sp>
        <p:nvSpPr>
          <p:cNvPr id="90" name="Google Shape;90;p19"/>
          <p:cNvSpPr txBox="1">
            <a:spLocks noGrp="1"/>
          </p:cNvSpPr>
          <p:nvPr>
            <p:ph type="body" idx="4"/>
          </p:nvPr>
        </p:nvSpPr>
        <p:spPr>
          <a:xfrm>
            <a:off x="4629152"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500"/>
              </a:spcBef>
              <a:spcAft>
                <a:spcPts val="0"/>
              </a:spcAft>
              <a:buClr>
                <a:schemeClr val="dk1"/>
              </a:buClr>
              <a:buSzPts val="1400"/>
              <a:buChar char="•"/>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3028952"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2"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2"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1700"/>
              <a:buFont typeface="Calibri"/>
              <a:buNone/>
              <a:defRPr sz="1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70"/>
            <a:ext cx="4629300" cy="3655200"/>
          </a:xfrm>
          <a:prstGeom prst="rect">
            <a:avLst/>
          </a:prstGeom>
          <a:noFill/>
          <a:ln>
            <a:noFill/>
          </a:ln>
        </p:spPr>
        <p:txBody>
          <a:bodyPr spcFirstLastPara="1" wrap="square" lIns="68575" tIns="34275" rIns="68575" bIns="34275" anchor="t" anchorCtr="0">
            <a:normAutofit/>
          </a:bodyPr>
          <a:lstStyle>
            <a:lvl1pPr marL="457200" lvl="0" indent="-336550" algn="l" rtl="0">
              <a:lnSpc>
                <a:spcPct val="90000"/>
              </a:lnSpc>
              <a:spcBef>
                <a:spcPts val="500"/>
              </a:spcBef>
              <a:spcAft>
                <a:spcPts val="0"/>
              </a:spcAft>
              <a:buClr>
                <a:schemeClr val="dk1"/>
              </a:buClr>
              <a:buSzPts val="1700"/>
              <a:buChar char="•"/>
              <a:defRPr sz="1700"/>
            </a:lvl1pPr>
            <a:lvl2pPr marL="914400" lvl="1" indent="-323850" algn="l" rtl="0">
              <a:lnSpc>
                <a:spcPct val="90000"/>
              </a:lnSpc>
              <a:spcBef>
                <a:spcPts val="300"/>
              </a:spcBef>
              <a:spcAft>
                <a:spcPts val="0"/>
              </a:spcAft>
              <a:buClr>
                <a:schemeClr val="dk1"/>
              </a:buClr>
              <a:buSzPts val="1500"/>
              <a:buChar char="•"/>
              <a:defRPr sz="1500"/>
            </a:lvl2pPr>
            <a:lvl3pPr marL="1371600" lvl="2" indent="-311150" algn="l" rtl="0">
              <a:lnSpc>
                <a:spcPct val="90000"/>
              </a:lnSpc>
              <a:spcBef>
                <a:spcPts val="300"/>
              </a:spcBef>
              <a:spcAft>
                <a:spcPts val="0"/>
              </a:spcAft>
              <a:buClr>
                <a:schemeClr val="dk1"/>
              </a:buClr>
              <a:buSzPts val="1300"/>
              <a:buChar char="•"/>
              <a:defRPr sz="1300"/>
            </a:lvl3pPr>
            <a:lvl4pPr marL="1828800" lvl="3" indent="-298450" algn="l" rtl="0">
              <a:lnSpc>
                <a:spcPct val="90000"/>
              </a:lnSpc>
              <a:spcBef>
                <a:spcPts val="300"/>
              </a:spcBef>
              <a:spcAft>
                <a:spcPts val="0"/>
              </a:spcAft>
              <a:buClr>
                <a:schemeClr val="dk1"/>
              </a:buClr>
              <a:buSzPts val="1100"/>
              <a:buChar char="•"/>
              <a:defRPr sz="1100"/>
            </a:lvl4pPr>
            <a:lvl5pPr marL="2286000" lvl="4" indent="-298450" algn="l" rtl="0">
              <a:lnSpc>
                <a:spcPct val="90000"/>
              </a:lnSpc>
              <a:spcBef>
                <a:spcPts val="300"/>
              </a:spcBef>
              <a:spcAft>
                <a:spcPts val="0"/>
              </a:spcAft>
              <a:buClr>
                <a:schemeClr val="dk1"/>
              </a:buClr>
              <a:buSzPts val="1100"/>
              <a:buChar char="•"/>
              <a:defRPr sz="1100"/>
            </a:lvl5pPr>
            <a:lvl6pPr marL="2743200" lvl="5" indent="-298450" algn="l" rtl="0">
              <a:lnSpc>
                <a:spcPct val="90000"/>
              </a:lnSpc>
              <a:spcBef>
                <a:spcPts val="300"/>
              </a:spcBef>
              <a:spcAft>
                <a:spcPts val="0"/>
              </a:spcAft>
              <a:buClr>
                <a:schemeClr val="dk1"/>
              </a:buClr>
              <a:buSzPts val="1100"/>
              <a:buChar char="•"/>
              <a:defRPr sz="1100"/>
            </a:lvl6pPr>
            <a:lvl7pPr marL="3200400" lvl="6" indent="-298450" algn="l" rtl="0">
              <a:lnSpc>
                <a:spcPct val="90000"/>
              </a:lnSpc>
              <a:spcBef>
                <a:spcPts val="300"/>
              </a:spcBef>
              <a:spcAft>
                <a:spcPts val="0"/>
              </a:spcAft>
              <a:buClr>
                <a:schemeClr val="dk1"/>
              </a:buClr>
              <a:buSzPts val="1100"/>
              <a:buChar char="•"/>
              <a:defRPr sz="1100"/>
            </a:lvl7pPr>
            <a:lvl8pPr marL="3657600" lvl="7" indent="-298450" algn="l" rtl="0">
              <a:lnSpc>
                <a:spcPct val="90000"/>
              </a:lnSpc>
              <a:spcBef>
                <a:spcPts val="300"/>
              </a:spcBef>
              <a:spcAft>
                <a:spcPts val="0"/>
              </a:spcAft>
              <a:buClr>
                <a:schemeClr val="dk1"/>
              </a:buClr>
              <a:buSzPts val="1100"/>
              <a:buChar char="•"/>
              <a:defRPr sz="1100"/>
            </a:lvl8pPr>
            <a:lvl9pPr marL="4114800" lvl="8" indent="-298450" algn="l" rtl="0">
              <a:lnSpc>
                <a:spcPct val="90000"/>
              </a:lnSpc>
              <a:spcBef>
                <a:spcPts val="300"/>
              </a:spcBef>
              <a:spcAft>
                <a:spcPts val="0"/>
              </a:spcAft>
              <a:buClr>
                <a:schemeClr val="dk1"/>
              </a:buClr>
              <a:buSzPts val="1100"/>
              <a:buChar char="•"/>
              <a:defRPr sz="1100"/>
            </a:lvl9pPr>
          </a:lstStyle>
          <a:p>
            <a:endParaRPr/>
          </a:p>
        </p:txBody>
      </p:sp>
      <p:sp>
        <p:nvSpPr>
          <p:cNvPr id="102" name="Google Shape;102;p21"/>
          <p:cNvSpPr txBox="1">
            <a:spLocks noGrp="1"/>
          </p:cNvSpPr>
          <p:nvPr>
            <p:ph type="body" idx="2"/>
          </p:nvPr>
        </p:nvSpPr>
        <p:spPr>
          <a:xfrm>
            <a:off x="629842"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500"/>
              </a:spcBef>
              <a:spcAft>
                <a:spcPts val="0"/>
              </a:spcAft>
              <a:buClr>
                <a:schemeClr val="dk1"/>
              </a:buClr>
              <a:buSzPts val="900"/>
              <a:buNone/>
              <a:defRPr sz="900"/>
            </a:lvl1pPr>
            <a:lvl2pPr marL="914400" lvl="1" indent="-228600" algn="l" rtl="0">
              <a:lnSpc>
                <a:spcPct val="90000"/>
              </a:lnSpc>
              <a:spcBef>
                <a:spcPts val="300"/>
              </a:spcBef>
              <a:spcAft>
                <a:spcPts val="0"/>
              </a:spcAft>
              <a:buClr>
                <a:schemeClr val="dk1"/>
              </a:buClr>
              <a:buSzPts val="700"/>
              <a:buNone/>
              <a:defRPr sz="700"/>
            </a:lvl2pPr>
            <a:lvl3pPr marL="1371600" lvl="2" indent="-228600" algn="l" rtl="0">
              <a:lnSpc>
                <a:spcPct val="90000"/>
              </a:lnSpc>
              <a:spcBef>
                <a:spcPts val="300"/>
              </a:spcBef>
              <a:spcAft>
                <a:spcPts val="0"/>
              </a:spcAft>
              <a:buClr>
                <a:schemeClr val="dk1"/>
              </a:buClr>
              <a:buSzPts val="600"/>
              <a:buNone/>
              <a:defRPr sz="600"/>
            </a:lvl3pPr>
            <a:lvl4pPr marL="1828800" lvl="3" indent="-228600" algn="l" rtl="0">
              <a:lnSpc>
                <a:spcPct val="90000"/>
              </a:lnSpc>
              <a:spcBef>
                <a:spcPts val="300"/>
              </a:spcBef>
              <a:spcAft>
                <a:spcPts val="0"/>
              </a:spcAft>
              <a:buClr>
                <a:schemeClr val="dk1"/>
              </a:buClr>
              <a:buSzPts val="500"/>
              <a:buNone/>
              <a:defRPr sz="500"/>
            </a:lvl4pPr>
            <a:lvl5pPr marL="2286000" lvl="4" indent="-228600" algn="l" rtl="0">
              <a:lnSpc>
                <a:spcPct val="90000"/>
              </a:lnSpc>
              <a:spcBef>
                <a:spcPts val="300"/>
              </a:spcBef>
              <a:spcAft>
                <a:spcPts val="0"/>
              </a:spcAft>
              <a:buClr>
                <a:schemeClr val="dk1"/>
              </a:buClr>
              <a:buSzPts val="500"/>
              <a:buNone/>
              <a:defRPr sz="500"/>
            </a:lvl5pPr>
            <a:lvl6pPr marL="2743200" lvl="5" indent="-228600" algn="l" rtl="0">
              <a:lnSpc>
                <a:spcPct val="90000"/>
              </a:lnSpc>
              <a:spcBef>
                <a:spcPts val="300"/>
              </a:spcBef>
              <a:spcAft>
                <a:spcPts val="0"/>
              </a:spcAft>
              <a:buClr>
                <a:schemeClr val="dk1"/>
              </a:buClr>
              <a:buSzPts val="500"/>
              <a:buNone/>
              <a:defRPr sz="500"/>
            </a:lvl6pPr>
            <a:lvl7pPr marL="3200400" lvl="6" indent="-228600" algn="l" rtl="0">
              <a:lnSpc>
                <a:spcPct val="90000"/>
              </a:lnSpc>
              <a:spcBef>
                <a:spcPts val="300"/>
              </a:spcBef>
              <a:spcAft>
                <a:spcPts val="0"/>
              </a:spcAft>
              <a:buClr>
                <a:schemeClr val="dk1"/>
              </a:buClr>
              <a:buSzPts val="500"/>
              <a:buNone/>
              <a:defRPr sz="500"/>
            </a:lvl7pPr>
            <a:lvl8pPr marL="3657600" lvl="7" indent="-228600" algn="l" rtl="0">
              <a:lnSpc>
                <a:spcPct val="90000"/>
              </a:lnSpc>
              <a:spcBef>
                <a:spcPts val="300"/>
              </a:spcBef>
              <a:spcAft>
                <a:spcPts val="0"/>
              </a:spcAft>
              <a:buClr>
                <a:schemeClr val="dk1"/>
              </a:buClr>
              <a:buSzPts val="500"/>
              <a:buNone/>
              <a:defRPr sz="500"/>
            </a:lvl8pPr>
            <a:lvl9pPr marL="4114800" lvl="8" indent="-228600" algn="l" rtl="0">
              <a:lnSpc>
                <a:spcPct val="90000"/>
              </a:lnSpc>
              <a:spcBef>
                <a:spcPts val="3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2"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2"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1700"/>
              <a:buFont typeface="Calibri"/>
              <a:buNone/>
              <a:defRPr sz="1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70"/>
            <a:ext cx="4629300" cy="3655200"/>
          </a:xfrm>
          <a:prstGeom prst="rect">
            <a:avLst/>
          </a:prstGeom>
          <a:noFill/>
          <a:ln>
            <a:noFill/>
          </a:ln>
        </p:spPr>
      </p:sp>
      <p:sp>
        <p:nvSpPr>
          <p:cNvPr id="109" name="Google Shape;109;p22"/>
          <p:cNvSpPr txBox="1">
            <a:spLocks noGrp="1"/>
          </p:cNvSpPr>
          <p:nvPr>
            <p:ph type="body" idx="1"/>
          </p:nvPr>
        </p:nvSpPr>
        <p:spPr>
          <a:xfrm>
            <a:off x="629842"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500"/>
              </a:spcBef>
              <a:spcAft>
                <a:spcPts val="0"/>
              </a:spcAft>
              <a:buClr>
                <a:schemeClr val="dk1"/>
              </a:buClr>
              <a:buSzPts val="900"/>
              <a:buNone/>
              <a:defRPr sz="900"/>
            </a:lvl1pPr>
            <a:lvl2pPr marL="914400" lvl="1" indent="-228600" algn="l" rtl="0">
              <a:lnSpc>
                <a:spcPct val="90000"/>
              </a:lnSpc>
              <a:spcBef>
                <a:spcPts val="300"/>
              </a:spcBef>
              <a:spcAft>
                <a:spcPts val="0"/>
              </a:spcAft>
              <a:buClr>
                <a:schemeClr val="dk1"/>
              </a:buClr>
              <a:buSzPts val="700"/>
              <a:buNone/>
              <a:defRPr sz="700"/>
            </a:lvl2pPr>
            <a:lvl3pPr marL="1371600" lvl="2" indent="-228600" algn="l" rtl="0">
              <a:lnSpc>
                <a:spcPct val="90000"/>
              </a:lnSpc>
              <a:spcBef>
                <a:spcPts val="300"/>
              </a:spcBef>
              <a:spcAft>
                <a:spcPts val="0"/>
              </a:spcAft>
              <a:buClr>
                <a:schemeClr val="dk1"/>
              </a:buClr>
              <a:buSzPts val="600"/>
              <a:buNone/>
              <a:defRPr sz="600"/>
            </a:lvl3pPr>
            <a:lvl4pPr marL="1828800" lvl="3" indent="-228600" algn="l" rtl="0">
              <a:lnSpc>
                <a:spcPct val="90000"/>
              </a:lnSpc>
              <a:spcBef>
                <a:spcPts val="300"/>
              </a:spcBef>
              <a:spcAft>
                <a:spcPts val="0"/>
              </a:spcAft>
              <a:buClr>
                <a:schemeClr val="dk1"/>
              </a:buClr>
              <a:buSzPts val="500"/>
              <a:buNone/>
              <a:defRPr sz="500"/>
            </a:lvl4pPr>
            <a:lvl5pPr marL="2286000" lvl="4" indent="-228600" algn="l" rtl="0">
              <a:lnSpc>
                <a:spcPct val="90000"/>
              </a:lnSpc>
              <a:spcBef>
                <a:spcPts val="300"/>
              </a:spcBef>
              <a:spcAft>
                <a:spcPts val="0"/>
              </a:spcAft>
              <a:buClr>
                <a:schemeClr val="dk1"/>
              </a:buClr>
              <a:buSzPts val="500"/>
              <a:buNone/>
              <a:defRPr sz="500"/>
            </a:lvl5pPr>
            <a:lvl6pPr marL="2743200" lvl="5" indent="-228600" algn="l" rtl="0">
              <a:lnSpc>
                <a:spcPct val="90000"/>
              </a:lnSpc>
              <a:spcBef>
                <a:spcPts val="300"/>
              </a:spcBef>
              <a:spcAft>
                <a:spcPts val="0"/>
              </a:spcAft>
              <a:buClr>
                <a:schemeClr val="dk1"/>
              </a:buClr>
              <a:buSzPts val="500"/>
              <a:buNone/>
              <a:defRPr sz="500"/>
            </a:lvl6pPr>
            <a:lvl7pPr marL="3200400" lvl="6" indent="-228600" algn="l" rtl="0">
              <a:lnSpc>
                <a:spcPct val="90000"/>
              </a:lnSpc>
              <a:spcBef>
                <a:spcPts val="300"/>
              </a:spcBef>
              <a:spcAft>
                <a:spcPts val="0"/>
              </a:spcAft>
              <a:buClr>
                <a:schemeClr val="dk1"/>
              </a:buClr>
              <a:buSzPts val="500"/>
              <a:buNone/>
              <a:defRPr sz="500"/>
            </a:lvl7pPr>
            <a:lvl8pPr marL="3657600" lvl="7" indent="-228600" algn="l" rtl="0">
              <a:lnSpc>
                <a:spcPct val="90000"/>
              </a:lnSpc>
              <a:spcBef>
                <a:spcPts val="300"/>
              </a:spcBef>
              <a:spcAft>
                <a:spcPts val="0"/>
              </a:spcAft>
              <a:buClr>
                <a:schemeClr val="dk1"/>
              </a:buClr>
              <a:buSzPts val="500"/>
              <a:buNone/>
              <a:defRPr sz="500"/>
            </a:lvl8pPr>
            <a:lvl9pPr marL="4114800" lvl="8" indent="-228600" algn="l" rtl="0">
              <a:lnSpc>
                <a:spcPct val="90000"/>
              </a:lnSpc>
              <a:spcBef>
                <a:spcPts val="3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2"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302"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500"/>
              </a:spcBef>
              <a:spcAft>
                <a:spcPts val="0"/>
              </a:spcAft>
              <a:buClr>
                <a:schemeClr val="dk1"/>
              </a:buClr>
              <a:buSzPts val="1400"/>
              <a:buChar char="•"/>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2"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1" y="1467545"/>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476"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500"/>
              </a:spcBef>
              <a:spcAft>
                <a:spcPts val="0"/>
              </a:spcAft>
              <a:buClr>
                <a:schemeClr val="dk1"/>
              </a:buClr>
              <a:buSzPts val="1400"/>
              <a:buChar char="•"/>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2"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1"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300"/>
              <a:buFont typeface="Calibri"/>
              <a:buNone/>
              <a:defRPr sz="2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1"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1pPr>
            <a:lvl2pPr marL="914400" marR="0" lvl="1" indent="-311150" algn="l" rtl="0">
              <a:lnSpc>
                <a:spcPct val="9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3pPr>
            <a:lvl4pPr marL="1828800" marR="0" lvl="3"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2" y="4767264"/>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p:nvPr/>
        </p:nvSpPr>
        <p:spPr>
          <a:xfrm>
            <a:off x="2152798" y="3961765"/>
            <a:ext cx="4838402" cy="679500"/>
          </a:xfrm>
          <a:prstGeom prst="rect">
            <a:avLst/>
          </a:prstGeom>
          <a:noFill/>
          <a:ln>
            <a:solidFill>
              <a:srgbClr val="7D1A58"/>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rgbClr val="7D1A58"/>
                </a:solidFill>
                <a:latin typeface="Times"/>
                <a:ea typeface="Times"/>
                <a:cs typeface="Times"/>
                <a:sym typeface="Times"/>
              </a:rPr>
              <a:t>Figures for Presentations</a:t>
            </a:r>
            <a:endParaRPr sz="3200" b="1" dirty="0">
              <a:solidFill>
                <a:srgbClr val="7D1A58"/>
              </a:solidFill>
              <a:latin typeface="Times"/>
              <a:ea typeface="Times"/>
              <a:cs typeface="Times"/>
              <a:sym typeface="Times"/>
            </a:endParaRPr>
          </a:p>
        </p:txBody>
      </p:sp>
      <p:pic>
        <p:nvPicPr>
          <p:cNvPr id="130" name="Google Shape;130;p25"/>
          <p:cNvPicPr preferRelativeResize="0"/>
          <p:nvPr/>
        </p:nvPicPr>
        <p:blipFill>
          <a:blip r:embed="rId3">
            <a:alphaModFix/>
          </a:blip>
          <a:stretch>
            <a:fillRect/>
          </a:stretch>
        </p:blipFill>
        <p:spPr>
          <a:xfrm>
            <a:off x="192987" y="191518"/>
            <a:ext cx="8758025" cy="3253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32"/>
          <p:cNvSpPr txBox="1"/>
          <p:nvPr/>
        </p:nvSpPr>
        <p:spPr>
          <a:xfrm>
            <a:off x="380250" y="3139200"/>
            <a:ext cx="8492100" cy="16954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dk1"/>
                </a:solidFill>
                <a:highlight>
                  <a:srgbClr val="FFFFFF"/>
                </a:highlight>
              </a:rPr>
              <a:t>Figure 4 A-B.</a:t>
            </a:r>
            <a:r>
              <a:rPr lang="en" sz="1100" dirty="0">
                <a:solidFill>
                  <a:schemeClr val="dk1"/>
                </a:solidFill>
                <a:highlight>
                  <a:srgbClr val="FFFFFF"/>
                </a:highlight>
              </a:rPr>
              <a:t> </a:t>
            </a:r>
            <a:r>
              <a:rPr lang="en-US" sz="1100" dirty="0">
                <a:solidFill>
                  <a:schemeClr val="dk1"/>
                </a:solidFill>
                <a:highlight>
                  <a:srgbClr val="FFFFFF"/>
                </a:highlight>
              </a:rPr>
              <a:t>Protein intake by (A) study arm and timepoint and (B) study arm, timepoint, and sex. Data are presented as mean. Green circles represent the 1.0 g/kg/day protein diet group; purple squares represent the 2.0 g/kg/day protein diet group. The dotted lines represent the target protein intake per study group. Smaller circles represent males; larger circles represent females. Data point with a through line indicates an extreme outlier (significance was not impacted by the extreme outlier). Differences between study arms at each timepoint were assessed by independent samples t-test or Mann-Whitney U test for non-normality. Difference between baseline and week 12 intake by the study arm was assessed by paired samples t-test; 1.0 g/kg/day: 0.1±0.4 g/kg/day (P=0.357) and 2.0 g/kg/day: 0.5±0.4 g/kg/day (P&lt;0.001). g/kg/day, grams of protein per kilogram of body weight per day. Baseline: n=50 (1.0 g/kg/day group: n=25; 2.0 g/kg/day group: n=25); 6 weeks: n=44 (1.0 g/kg/day group: n=24; 2.0 g/kg/day group: n=20); 12 weeks: n=40 (1.0 g/kg/day group: n=23; 2.0 g/kg/day group: n=17).</a:t>
            </a:r>
            <a:endParaRPr sz="16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7A7D3C61-7243-1D25-7855-4A816C66ED68}"/>
              </a:ext>
            </a:extLst>
          </p:cNvPr>
          <p:cNvSpPr txBox="1"/>
          <p:nvPr/>
        </p:nvSpPr>
        <p:spPr>
          <a:xfrm>
            <a:off x="6280514" y="4866501"/>
            <a:ext cx="2863486" cy="276999"/>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Ford et al. </a:t>
            </a:r>
            <a:r>
              <a:rPr lang="en-CA" sz="1200" i="1" dirty="0">
                <a:latin typeface="Times New Roman" panose="02020603050405020304" pitchFamily="18" charset="0"/>
                <a:cs typeface="Times New Roman" panose="02020603050405020304" pitchFamily="18" charset="0"/>
              </a:rPr>
              <a:t>ESMO Open</a:t>
            </a:r>
            <a:r>
              <a:rPr lang="en-CA" sz="1200" dirty="0">
                <a:latin typeface="Times New Roman" panose="02020603050405020304" pitchFamily="18" charset="0"/>
                <a:cs typeface="Times New Roman" panose="02020603050405020304" pitchFamily="18" charset="0"/>
              </a:rPr>
              <a:t>. 2024;9(7):103604. </a:t>
            </a:r>
          </a:p>
        </p:txBody>
      </p:sp>
      <p:pic>
        <p:nvPicPr>
          <p:cNvPr id="6" name="Picture 5">
            <a:extLst>
              <a:ext uri="{FF2B5EF4-FFF2-40B4-BE49-F238E27FC236}">
                <a16:creationId xmlns:a16="http://schemas.microsoft.com/office/drawing/2014/main" id="{62EDCF4B-7A6D-D7DE-FE7D-16CE23955577}"/>
              </a:ext>
            </a:extLst>
          </p:cNvPr>
          <p:cNvPicPr>
            <a:picLocks noChangeAspect="1"/>
          </p:cNvPicPr>
          <p:nvPr/>
        </p:nvPicPr>
        <p:blipFill>
          <a:blip r:embed="rId3"/>
          <a:stretch>
            <a:fillRect/>
          </a:stretch>
        </p:blipFill>
        <p:spPr>
          <a:xfrm>
            <a:off x="1932774" y="206648"/>
            <a:ext cx="5278452" cy="28533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34"/>
          <p:cNvSpPr txBox="1"/>
          <p:nvPr/>
        </p:nvSpPr>
        <p:spPr>
          <a:xfrm>
            <a:off x="479850" y="3916800"/>
            <a:ext cx="8184300" cy="990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dk1"/>
                </a:solidFill>
                <a:highlight>
                  <a:srgbClr val="FFFFFF"/>
                </a:highlight>
              </a:rPr>
              <a:t>Figure 5.</a:t>
            </a:r>
            <a:r>
              <a:rPr lang="en" sz="1100" dirty="0">
                <a:solidFill>
                  <a:schemeClr val="dk1"/>
                </a:solidFill>
                <a:highlight>
                  <a:srgbClr val="FFFFFF"/>
                </a:highlight>
              </a:rPr>
              <a:t> </a:t>
            </a:r>
            <a:r>
              <a:rPr lang="en-US" sz="1100" dirty="0">
                <a:solidFill>
                  <a:schemeClr val="dk1"/>
                </a:solidFill>
                <a:highlight>
                  <a:srgbClr val="FFFFFF"/>
                </a:highlight>
              </a:rPr>
              <a:t>Percent change since baseline in muscle mass estimated by ALSTI. Each data point represents a patient. Black bars represent the group mean. Differences between study groups were assessed by independent samples t-test or Mann-Whitney U test in the case of non-normality. ALSTI, Appendicular Lean Soft Tissue Index; 6 weeks: n=44 (1.0 g/kg/day group: n=24; 2.0 g/kg/day group: n=20); 12 weeks: n=40 (1.0 g/kg/day group: n=23; 2.0 g/kg/day group: n=17).</a:t>
            </a:r>
            <a:endParaRPr sz="1600"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F92143C7-A5AB-1902-3F27-C8846030574A}"/>
              </a:ext>
            </a:extLst>
          </p:cNvPr>
          <p:cNvPicPr>
            <a:picLocks noChangeAspect="1"/>
          </p:cNvPicPr>
          <p:nvPr/>
        </p:nvPicPr>
        <p:blipFill>
          <a:blip r:embed="rId3"/>
          <a:stretch>
            <a:fillRect/>
          </a:stretch>
        </p:blipFill>
        <p:spPr>
          <a:xfrm>
            <a:off x="3664800" y="754439"/>
            <a:ext cx="1814400" cy="2717086"/>
          </a:xfrm>
          <a:prstGeom prst="rect">
            <a:avLst/>
          </a:prstGeom>
        </p:spPr>
      </p:pic>
      <p:sp>
        <p:nvSpPr>
          <p:cNvPr id="4" name="TextBox 3">
            <a:extLst>
              <a:ext uri="{FF2B5EF4-FFF2-40B4-BE49-F238E27FC236}">
                <a16:creationId xmlns:a16="http://schemas.microsoft.com/office/drawing/2014/main" id="{A745E79E-616E-DADA-1615-31897935191D}"/>
              </a:ext>
            </a:extLst>
          </p:cNvPr>
          <p:cNvSpPr txBox="1"/>
          <p:nvPr/>
        </p:nvSpPr>
        <p:spPr>
          <a:xfrm>
            <a:off x="6280514" y="4866501"/>
            <a:ext cx="2863486" cy="276999"/>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Ford et al. </a:t>
            </a:r>
            <a:r>
              <a:rPr lang="en-CA" sz="1200" i="1" dirty="0">
                <a:latin typeface="Times New Roman" panose="02020603050405020304" pitchFamily="18" charset="0"/>
                <a:cs typeface="Times New Roman" panose="02020603050405020304" pitchFamily="18" charset="0"/>
              </a:rPr>
              <a:t>ESMO Open</a:t>
            </a:r>
            <a:r>
              <a:rPr lang="en-CA" sz="1200" dirty="0">
                <a:latin typeface="Times New Roman" panose="02020603050405020304" pitchFamily="18" charset="0"/>
                <a:cs typeface="Times New Roman" panose="02020603050405020304" pitchFamily="18" charset="0"/>
              </a:rPr>
              <a:t>. 2024;9(7):103604.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35"/>
          <p:cNvSpPr txBox="1"/>
          <p:nvPr/>
        </p:nvSpPr>
        <p:spPr>
          <a:xfrm>
            <a:off x="525100" y="4137425"/>
            <a:ext cx="7994100" cy="733200"/>
          </a:xfrm>
          <a:prstGeom prst="rect">
            <a:avLst/>
          </a:prstGeom>
          <a:noFill/>
          <a:ln>
            <a:noFill/>
          </a:ln>
        </p:spPr>
        <p:txBody>
          <a:bodyPr spcFirstLastPara="1" wrap="square" lIns="91425" tIns="91425" rIns="91425" bIns="91425" anchor="t" anchorCtr="0">
            <a:noAutofit/>
          </a:bodyPr>
          <a:lstStyle/>
          <a:p>
            <a:pPr lvl="0"/>
            <a:r>
              <a:rPr lang="en" sz="1100" b="1" dirty="0">
                <a:solidFill>
                  <a:schemeClr val="dk1"/>
                </a:solidFill>
                <a:highlight>
                  <a:srgbClr val="FFFFFF"/>
                </a:highlight>
              </a:rPr>
              <a:t>Figure 6A-B. </a:t>
            </a:r>
            <a:r>
              <a:rPr lang="en" sz="1100" dirty="0">
                <a:solidFill>
                  <a:schemeClr val="dk1"/>
                </a:solidFill>
                <a:highlight>
                  <a:srgbClr val="FFFFFF"/>
                </a:highlight>
              </a:rPr>
              <a:t>Percent change since baseline in ALSTI plotted against percent change in protein intake since baseline at (A) week 6 and (B) week 12 by study arm. Each data point represents a participant. The hashed lines are a marker of no change. ALSTI: appendicular lean soft tissue index.</a:t>
            </a:r>
            <a:endParaRPr sz="16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29C9E313-A997-C807-DD36-E5D5FD012DD1}"/>
              </a:ext>
            </a:extLst>
          </p:cNvPr>
          <p:cNvSpPr txBox="1"/>
          <p:nvPr/>
        </p:nvSpPr>
        <p:spPr>
          <a:xfrm>
            <a:off x="6280514" y="4866501"/>
            <a:ext cx="2863486" cy="276999"/>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Ford et al. </a:t>
            </a:r>
            <a:r>
              <a:rPr lang="en-CA" sz="1200" i="1" dirty="0">
                <a:latin typeface="Times New Roman" panose="02020603050405020304" pitchFamily="18" charset="0"/>
                <a:cs typeface="Times New Roman" panose="02020603050405020304" pitchFamily="18" charset="0"/>
              </a:rPr>
              <a:t>ESMO Open</a:t>
            </a:r>
            <a:r>
              <a:rPr lang="en-CA" sz="1200" dirty="0">
                <a:latin typeface="Times New Roman" panose="02020603050405020304" pitchFamily="18" charset="0"/>
                <a:cs typeface="Times New Roman" panose="02020603050405020304" pitchFamily="18" charset="0"/>
              </a:rPr>
              <a:t>. 2024;9(7):103604. </a:t>
            </a:r>
          </a:p>
        </p:txBody>
      </p:sp>
      <p:pic>
        <p:nvPicPr>
          <p:cNvPr id="4" name="Picture 3">
            <a:extLst>
              <a:ext uri="{FF2B5EF4-FFF2-40B4-BE49-F238E27FC236}">
                <a16:creationId xmlns:a16="http://schemas.microsoft.com/office/drawing/2014/main" id="{9C555185-733F-C725-9EA4-226FE08A37C4}"/>
              </a:ext>
            </a:extLst>
          </p:cNvPr>
          <p:cNvPicPr>
            <a:picLocks noChangeAspect="1"/>
          </p:cNvPicPr>
          <p:nvPr/>
        </p:nvPicPr>
        <p:blipFill>
          <a:blip r:embed="rId3"/>
          <a:stretch>
            <a:fillRect/>
          </a:stretch>
        </p:blipFill>
        <p:spPr>
          <a:xfrm>
            <a:off x="1184425" y="852300"/>
            <a:ext cx="6775150" cy="2704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p:nvPr/>
        </p:nvSpPr>
        <p:spPr>
          <a:xfrm>
            <a:off x="378450" y="3794400"/>
            <a:ext cx="8387100" cy="1042188"/>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 sz="1100" b="1" dirty="0">
                <a:solidFill>
                  <a:schemeClr val="dk1"/>
                </a:solidFill>
                <a:latin typeface="Times New Roman"/>
                <a:ea typeface="Times New Roman"/>
                <a:cs typeface="Times New Roman"/>
                <a:sym typeface="Times New Roman"/>
              </a:rPr>
              <a:t>Supplemental Figure 1</a:t>
            </a:r>
            <a:r>
              <a:rPr lang="en" sz="1100" dirty="0">
                <a:solidFill>
                  <a:schemeClr val="dk1"/>
                </a:solidFill>
                <a:latin typeface="Times New Roman"/>
                <a:ea typeface="Times New Roman"/>
                <a:cs typeface="Times New Roman"/>
                <a:sym typeface="Times New Roman"/>
              </a:rPr>
              <a:t>. Percent change for protein and energy intakes adjusted for body weight from baseline at six and twelve weeks. Boxes represent the mean; dots represent individual patients. Independent samples t-test was used to compare groups for each variable at each time point. All patients who completed the illustrated assessments are included. Six weeks: n=44 (1.0 g/kg/day group: n=24; 2.0 g/kg/day group: n=20); Twelve weeks: n=40 (1.0 g/kg/day group: n=23; 2.0 g/kg/day group: n=17). Δ: change; g/kg: grams per kilogram [body weight]; kcal/kg: kilocalories per kilogram [body weight]. </a:t>
            </a:r>
            <a:endParaRPr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79E730FA-8640-F065-3BC4-A284C825A3CC}"/>
              </a:ext>
            </a:extLst>
          </p:cNvPr>
          <p:cNvSpPr txBox="1"/>
          <p:nvPr/>
        </p:nvSpPr>
        <p:spPr>
          <a:xfrm>
            <a:off x="6280514" y="4866501"/>
            <a:ext cx="2863486" cy="276999"/>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Ford et al. </a:t>
            </a:r>
            <a:r>
              <a:rPr lang="en-CA" sz="1200" i="1" dirty="0">
                <a:latin typeface="Times New Roman" panose="02020603050405020304" pitchFamily="18" charset="0"/>
                <a:cs typeface="Times New Roman" panose="02020603050405020304" pitchFamily="18" charset="0"/>
              </a:rPr>
              <a:t>ESMO Open</a:t>
            </a:r>
            <a:r>
              <a:rPr lang="en-CA" sz="1200" dirty="0">
                <a:latin typeface="Times New Roman" panose="02020603050405020304" pitchFamily="18" charset="0"/>
                <a:cs typeface="Times New Roman" panose="02020603050405020304" pitchFamily="18" charset="0"/>
              </a:rPr>
              <a:t>. 2024;9(7):103604. </a:t>
            </a:r>
          </a:p>
        </p:txBody>
      </p:sp>
      <p:pic>
        <p:nvPicPr>
          <p:cNvPr id="4" name="Picture 3">
            <a:extLst>
              <a:ext uri="{FF2B5EF4-FFF2-40B4-BE49-F238E27FC236}">
                <a16:creationId xmlns:a16="http://schemas.microsoft.com/office/drawing/2014/main" id="{1F574C43-E0C3-70AF-CFAE-D4DF8FA7E098}"/>
              </a:ext>
            </a:extLst>
          </p:cNvPr>
          <p:cNvPicPr>
            <a:picLocks noChangeAspect="1"/>
          </p:cNvPicPr>
          <p:nvPr/>
        </p:nvPicPr>
        <p:blipFill>
          <a:blip r:embed="rId3"/>
          <a:stretch>
            <a:fillRect/>
          </a:stretch>
        </p:blipFill>
        <p:spPr>
          <a:xfrm>
            <a:off x="1540800" y="688928"/>
            <a:ext cx="6062400" cy="24120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3" name="Google Shape;303;p40"/>
          <p:cNvSpPr txBox="1"/>
          <p:nvPr/>
        </p:nvSpPr>
        <p:spPr>
          <a:xfrm>
            <a:off x="339750" y="4000500"/>
            <a:ext cx="8611200" cy="5946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 sz="1100" b="1" dirty="0">
                <a:solidFill>
                  <a:schemeClr val="dk1"/>
                </a:solidFill>
                <a:latin typeface="Times New Roman"/>
                <a:ea typeface="Times New Roman"/>
                <a:cs typeface="Times New Roman"/>
                <a:sym typeface="Times New Roman"/>
              </a:rPr>
              <a:t>Supplemental Figure 2</a:t>
            </a:r>
            <a:r>
              <a:rPr lang="en" sz="1100" dirty="0">
                <a:solidFill>
                  <a:schemeClr val="dk1"/>
                </a:solidFill>
                <a:latin typeface="Times New Roman"/>
                <a:ea typeface="Times New Roman"/>
                <a:cs typeface="Times New Roman"/>
                <a:sym typeface="Times New Roman"/>
              </a:rPr>
              <a:t>. Percent change in appendicular lean soft tissue index by study arm and sex from baseline to six and twelve weeks. Each data point represents a patient. Data point with through line represents extreme outlier (significance was not impacted by extreme outlier). Bars represent the group mean. ALSTI: appendicular lean soft tissue index. Six weeks: n=44 (1.0 g/kg/day group: n=24; 2.0 g/kg/day group: n=20); Twelve weeks: n=40 (1.0 g/kg/day group: n=23; 2.0 g/kg/day group: n=17).</a:t>
            </a:r>
            <a:endParaRPr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1C52B3DC-F583-AF51-649F-6494ED835373}"/>
              </a:ext>
            </a:extLst>
          </p:cNvPr>
          <p:cNvSpPr txBox="1"/>
          <p:nvPr/>
        </p:nvSpPr>
        <p:spPr>
          <a:xfrm>
            <a:off x="6280514" y="4866501"/>
            <a:ext cx="2863486" cy="276999"/>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Ford et al. </a:t>
            </a:r>
            <a:r>
              <a:rPr lang="en-CA" sz="1200" i="1" dirty="0">
                <a:latin typeface="Times New Roman" panose="02020603050405020304" pitchFamily="18" charset="0"/>
                <a:cs typeface="Times New Roman" panose="02020603050405020304" pitchFamily="18" charset="0"/>
              </a:rPr>
              <a:t>ESMO Open</a:t>
            </a:r>
            <a:r>
              <a:rPr lang="en-CA" sz="1200" dirty="0">
                <a:latin typeface="Times New Roman" panose="02020603050405020304" pitchFamily="18" charset="0"/>
                <a:cs typeface="Times New Roman" panose="02020603050405020304" pitchFamily="18" charset="0"/>
              </a:rPr>
              <a:t>. 2024;9(7):103604. </a:t>
            </a:r>
          </a:p>
        </p:txBody>
      </p:sp>
      <p:pic>
        <p:nvPicPr>
          <p:cNvPr id="4" name="Picture 3">
            <a:extLst>
              <a:ext uri="{FF2B5EF4-FFF2-40B4-BE49-F238E27FC236}">
                <a16:creationId xmlns:a16="http://schemas.microsoft.com/office/drawing/2014/main" id="{68B20274-F7AF-EEF8-1418-001B27DCD55F}"/>
              </a:ext>
            </a:extLst>
          </p:cNvPr>
          <p:cNvPicPr>
            <a:picLocks noChangeAspect="1"/>
          </p:cNvPicPr>
          <p:nvPr/>
        </p:nvPicPr>
        <p:blipFill>
          <a:blip r:embed="rId3"/>
          <a:stretch>
            <a:fillRect/>
          </a:stretch>
        </p:blipFill>
        <p:spPr>
          <a:xfrm>
            <a:off x="1561087" y="924801"/>
            <a:ext cx="6168526" cy="23146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1" name="Google Shape;311;p41"/>
          <p:cNvSpPr txBox="1"/>
          <p:nvPr/>
        </p:nvSpPr>
        <p:spPr>
          <a:xfrm>
            <a:off x="594674" y="3540850"/>
            <a:ext cx="7922925" cy="124715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 sz="1100" b="1" dirty="0">
                <a:solidFill>
                  <a:schemeClr val="dk1"/>
                </a:solidFill>
                <a:latin typeface="Times New Roman"/>
                <a:ea typeface="Times New Roman"/>
                <a:cs typeface="Times New Roman"/>
                <a:sym typeface="Times New Roman"/>
              </a:rPr>
              <a:t>Supplemental Figure 3</a:t>
            </a:r>
            <a:r>
              <a:rPr lang="en" sz="1100" dirty="0">
                <a:solidFill>
                  <a:schemeClr val="dk1"/>
                </a:solidFill>
                <a:latin typeface="Times New Roman"/>
                <a:ea typeface="Times New Roman"/>
                <a:cs typeface="Times New Roman"/>
                <a:sym typeface="Times New Roman"/>
              </a:rPr>
              <a:t>. Percent change since baseline in weight, fat mass, fat-free mass, and appendicular lean soft tissue at six and twelve weeks. Boxes represent the mean. Data point with through line represents extreme outlier (significance was not impacted by extreme outlier). Independent samples t-test was used to compare groups for each variable at each time point. All patients who completed the illustrated assessments are included. Six weeks: n=44 (1.0 g/kg/day group: n=24; 2.0 g/kg/day group: n=20); Twelve weeks: n=40 (1.0 g/kg/day group: n=23; 2.0 g/kg/day group: n=17). </a:t>
            </a:r>
            <a:r>
              <a:rPr lang="en" sz="1100" baseline="30000" dirty="0">
                <a:solidFill>
                  <a:schemeClr val="dk1"/>
                </a:solidFill>
                <a:latin typeface="Times New Roman"/>
                <a:ea typeface="Times New Roman"/>
                <a:cs typeface="Times New Roman"/>
                <a:sym typeface="Times New Roman"/>
              </a:rPr>
              <a:t>1</a:t>
            </a:r>
            <a:r>
              <a:rPr lang="en" sz="1100" dirty="0">
                <a:solidFill>
                  <a:schemeClr val="dk1"/>
                </a:solidFill>
                <a:latin typeface="Times New Roman"/>
                <a:ea typeface="Times New Roman"/>
                <a:cs typeface="Times New Roman"/>
                <a:sym typeface="Times New Roman"/>
              </a:rPr>
              <a:t>Weight was obtained from dual-energy X-ray absorptiometry scale. Δ: change; ALST: appendicular lean soft tissue; FFM: fat-free mass; FM: fat mass.</a:t>
            </a:r>
            <a:endParaRPr sz="11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CDC3EEFD-8850-57B1-3258-FFB600ADD056}"/>
              </a:ext>
            </a:extLst>
          </p:cNvPr>
          <p:cNvSpPr txBox="1"/>
          <p:nvPr/>
        </p:nvSpPr>
        <p:spPr>
          <a:xfrm>
            <a:off x="6280514" y="4866501"/>
            <a:ext cx="2863486" cy="276999"/>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Ford et al. </a:t>
            </a:r>
            <a:r>
              <a:rPr lang="en-CA" sz="1200" i="1" dirty="0">
                <a:latin typeface="Times New Roman" panose="02020603050405020304" pitchFamily="18" charset="0"/>
                <a:cs typeface="Times New Roman" panose="02020603050405020304" pitchFamily="18" charset="0"/>
              </a:rPr>
              <a:t>ESMO Open</a:t>
            </a:r>
            <a:r>
              <a:rPr lang="en-CA" sz="1200" dirty="0">
                <a:latin typeface="Times New Roman" panose="02020603050405020304" pitchFamily="18" charset="0"/>
                <a:cs typeface="Times New Roman" panose="02020603050405020304" pitchFamily="18" charset="0"/>
              </a:rPr>
              <a:t>. 2024;9(7):103604. </a:t>
            </a:r>
          </a:p>
        </p:txBody>
      </p:sp>
      <p:pic>
        <p:nvPicPr>
          <p:cNvPr id="4" name="Picture 3">
            <a:extLst>
              <a:ext uri="{FF2B5EF4-FFF2-40B4-BE49-F238E27FC236}">
                <a16:creationId xmlns:a16="http://schemas.microsoft.com/office/drawing/2014/main" id="{F8F0ACAF-27EC-7028-8443-1C61FFE4ED1D}"/>
              </a:ext>
            </a:extLst>
          </p:cNvPr>
          <p:cNvPicPr>
            <a:picLocks noChangeAspect="1"/>
          </p:cNvPicPr>
          <p:nvPr/>
        </p:nvPicPr>
        <p:blipFill>
          <a:blip r:embed="rId3"/>
          <a:stretch>
            <a:fillRect/>
          </a:stretch>
        </p:blipFill>
        <p:spPr>
          <a:xfrm>
            <a:off x="1273763" y="-10150"/>
            <a:ext cx="6596474" cy="3551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42"/>
          <p:cNvSpPr txBox="1"/>
          <p:nvPr/>
        </p:nvSpPr>
        <p:spPr>
          <a:xfrm>
            <a:off x="417050" y="3513950"/>
            <a:ext cx="8225100" cy="11817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 sz="1100" b="1">
                <a:solidFill>
                  <a:schemeClr val="dk1"/>
                </a:solidFill>
                <a:latin typeface="Times New Roman"/>
                <a:ea typeface="Times New Roman"/>
                <a:cs typeface="Times New Roman"/>
                <a:sym typeface="Times New Roman"/>
              </a:rPr>
              <a:t>Supplemental Figure 4</a:t>
            </a:r>
            <a:r>
              <a:rPr lang="en" sz="1100">
                <a:solidFill>
                  <a:schemeClr val="dk1"/>
                </a:solidFill>
                <a:latin typeface="Times New Roman"/>
                <a:ea typeface="Times New Roman"/>
                <a:cs typeface="Times New Roman"/>
                <a:sym typeface="Times New Roman"/>
              </a:rPr>
              <a:t>. Short physical performance battery test scores at baseline, week 6, and week 12. Boxes represent the median; dots represent individual patients. All patients who completed the illustrated assessments are included. Baseline: n=50 (1.0 g/kg/day group: n=25; 2.0 g/kg/day group: n=25); Six weeks: n=44 (1.0 g/kg/day group: n=24; 2.0 g/kg/day group: n=20); Twelve weeks: n=40 (1.0 g/kg/day group: n=23; 2.0 g/kg/day group: n=17). SPPB: short physical performance battery.</a:t>
            </a:r>
            <a:endParaRPr>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D0510AC-58F6-D4AB-B0D3-04909E56B406}"/>
              </a:ext>
            </a:extLst>
          </p:cNvPr>
          <p:cNvPicPr>
            <a:picLocks noChangeAspect="1"/>
          </p:cNvPicPr>
          <p:nvPr/>
        </p:nvPicPr>
        <p:blipFill>
          <a:blip r:embed="rId3"/>
          <a:stretch>
            <a:fillRect/>
          </a:stretch>
        </p:blipFill>
        <p:spPr>
          <a:xfrm>
            <a:off x="1144800" y="890207"/>
            <a:ext cx="6854400" cy="1923086"/>
          </a:xfrm>
          <a:prstGeom prst="rect">
            <a:avLst/>
          </a:prstGeom>
        </p:spPr>
      </p:pic>
      <p:sp>
        <p:nvSpPr>
          <p:cNvPr id="4" name="TextBox 3">
            <a:extLst>
              <a:ext uri="{FF2B5EF4-FFF2-40B4-BE49-F238E27FC236}">
                <a16:creationId xmlns:a16="http://schemas.microsoft.com/office/drawing/2014/main" id="{93DF29D9-2F78-D0AA-6F4E-8CF6AB27FB21}"/>
              </a:ext>
            </a:extLst>
          </p:cNvPr>
          <p:cNvSpPr txBox="1"/>
          <p:nvPr/>
        </p:nvSpPr>
        <p:spPr>
          <a:xfrm>
            <a:off x="6280514" y="4866501"/>
            <a:ext cx="2863486" cy="276999"/>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Ford et al. </a:t>
            </a:r>
            <a:r>
              <a:rPr lang="en-CA" sz="1200" i="1" dirty="0">
                <a:latin typeface="Times New Roman" panose="02020603050405020304" pitchFamily="18" charset="0"/>
                <a:cs typeface="Times New Roman" panose="02020603050405020304" pitchFamily="18" charset="0"/>
              </a:rPr>
              <a:t>ESMO Open</a:t>
            </a:r>
            <a:r>
              <a:rPr lang="en-CA" sz="1200" dirty="0">
                <a:latin typeface="Times New Roman" panose="02020603050405020304" pitchFamily="18" charset="0"/>
                <a:cs typeface="Times New Roman" panose="02020603050405020304" pitchFamily="18" charset="0"/>
              </a:rPr>
              <a:t>. 2024;9(7):103604.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18778A-E306-6055-1FDB-9473C8043651}"/>
              </a:ext>
            </a:extLst>
          </p:cNvPr>
          <p:cNvSpPr>
            <a:spLocks noGrp="1"/>
          </p:cNvSpPr>
          <p:nvPr>
            <p:ph type="title"/>
          </p:nvPr>
        </p:nvSpPr>
        <p:spPr>
          <a:ln>
            <a:solidFill>
              <a:srgbClr val="7D1A58"/>
            </a:solidFill>
          </a:ln>
        </p:spPr>
        <p:txBody>
          <a:bodyPr/>
          <a:lstStyle/>
          <a:p>
            <a:r>
              <a:rPr lang="en-CA" dirty="0">
                <a:solidFill>
                  <a:srgbClr val="7D1A58"/>
                </a:solidFill>
              </a:rPr>
              <a:t>Figures adapted from the paper</a:t>
            </a:r>
          </a:p>
        </p:txBody>
      </p:sp>
    </p:spTree>
    <p:extLst>
      <p:ext uri="{BB962C8B-B14F-4D97-AF65-F5344CB8AC3E}">
        <p14:creationId xmlns:p14="http://schemas.microsoft.com/office/powerpoint/2010/main" val="5361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6"/>
          <p:cNvPicPr preferRelativeResize="0"/>
          <p:nvPr/>
        </p:nvPicPr>
        <p:blipFill rotWithShape="1">
          <a:blip r:embed="rId3">
            <a:alphaModFix/>
          </a:blip>
          <a:srcRect/>
          <a:stretch/>
        </p:blipFill>
        <p:spPr>
          <a:xfrm>
            <a:off x="2687835" y="688050"/>
            <a:ext cx="3768329" cy="2514600"/>
          </a:xfrm>
          <a:prstGeom prst="rect">
            <a:avLst/>
          </a:prstGeom>
          <a:noFill/>
          <a:ln>
            <a:noFill/>
          </a:ln>
        </p:spPr>
      </p:pic>
      <p:sp>
        <p:nvSpPr>
          <p:cNvPr id="2" name="TextBox 1">
            <a:extLst>
              <a:ext uri="{FF2B5EF4-FFF2-40B4-BE49-F238E27FC236}">
                <a16:creationId xmlns:a16="http://schemas.microsoft.com/office/drawing/2014/main" id="{1FD0DCEC-369D-5E50-4287-7AB6224A0DB8}"/>
              </a:ext>
            </a:extLst>
          </p:cNvPr>
          <p:cNvSpPr txBox="1"/>
          <p:nvPr/>
        </p:nvSpPr>
        <p:spPr>
          <a:xfrm>
            <a:off x="5313600" y="4866501"/>
            <a:ext cx="3830400" cy="276999"/>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Adapted from: Ford et al. </a:t>
            </a:r>
            <a:r>
              <a:rPr lang="en-CA" sz="1200" i="1" dirty="0">
                <a:latin typeface="Times New Roman" panose="02020603050405020304" pitchFamily="18" charset="0"/>
                <a:cs typeface="Times New Roman" panose="02020603050405020304" pitchFamily="18" charset="0"/>
              </a:rPr>
              <a:t>ESMO Open</a:t>
            </a:r>
            <a:r>
              <a:rPr lang="en-CA" sz="1200" dirty="0">
                <a:latin typeface="Times New Roman" panose="02020603050405020304" pitchFamily="18" charset="0"/>
                <a:cs typeface="Times New Roman" panose="02020603050405020304" pitchFamily="18" charset="0"/>
              </a:rPr>
              <a:t>. 2024;9(7):103604. </a:t>
            </a:r>
          </a:p>
        </p:txBody>
      </p:sp>
      <p:sp>
        <p:nvSpPr>
          <p:cNvPr id="4" name="TextBox 3">
            <a:extLst>
              <a:ext uri="{FF2B5EF4-FFF2-40B4-BE49-F238E27FC236}">
                <a16:creationId xmlns:a16="http://schemas.microsoft.com/office/drawing/2014/main" id="{5FF39DFB-B1CF-ABA0-59F3-E383C5D5A1D3}"/>
              </a:ext>
            </a:extLst>
          </p:cNvPr>
          <p:cNvSpPr txBox="1"/>
          <p:nvPr/>
        </p:nvSpPr>
        <p:spPr>
          <a:xfrm>
            <a:off x="1070070" y="3711410"/>
            <a:ext cx="7598729" cy="646331"/>
          </a:xfrm>
          <a:prstGeom prst="rect">
            <a:avLst/>
          </a:prstGeom>
          <a:noFill/>
        </p:spPr>
        <p:txBody>
          <a:bodyPr wrap="square">
            <a:spAutoFit/>
          </a:bodyPr>
          <a:lstStyle/>
          <a:p>
            <a:r>
              <a:rPr lang="en-US" sz="1200" b="1" dirty="0">
                <a:latin typeface="Times New Roman" panose="02020603050405020304" pitchFamily="18" charset="0"/>
                <a:cs typeface="Times New Roman" panose="02020603050405020304" pitchFamily="18" charset="0"/>
              </a:rPr>
              <a:t>Mean protein intake by study arm and timepoint.</a:t>
            </a:r>
            <a:r>
              <a:rPr lang="en-US" sz="1200" dirty="0">
                <a:latin typeface="Times New Roman" panose="02020603050405020304" pitchFamily="18" charset="0"/>
                <a:cs typeface="Times New Roman" panose="02020603050405020304" pitchFamily="18" charset="0"/>
              </a:rPr>
              <a:t> The dotted lines represent the target protein intake per study group. Baseline: n=50 (1.0 g/kg/day group: n=25; 2.0 g/kg/day group: n=25); 6 weeks: n=44 (1.0 g/kg/day group: n=24; 2.0 g/kg/day group: n=20); 12 weeks: n=40 (1.0 g/kg/day group: n=23; 2.0 g/kg/day group: n=17).</a:t>
            </a:r>
            <a:endParaRPr lang="en-CA"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7"/>
          <p:cNvPicPr preferRelativeResize="0"/>
          <p:nvPr/>
        </p:nvPicPr>
        <p:blipFill rotWithShape="1">
          <a:blip r:embed="rId3">
            <a:alphaModFix/>
          </a:blip>
          <a:srcRect/>
          <a:stretch/>
        </p:blipFill>
        <p:spPr>
          <a:xfrm>
            <a:off x="1070070" y="658060"/>
            <a:ext cx="3768329" cy="2514600"/>
          </a:xfrm>
          <a:prstGeom prst="rect">
            <a:avLst/>
          </a:prstGeom>
          <a:noFill/>
          <a:ln>
            <a:noFill/>
          </a:ln>
        </p:spPr>
      </p:pic>
      <p:cxnSp>
        <p:nvCxnSpPr>
          <p:cNvPr id="141" name="Google Shape;141;p27"/>
          <p:cNvCxnSpPr/>
          <p:nvPr/>
        </p:nvCxnSpPr>
        <p:spPr>
          <a:xfrm rot="10800000">
            <a:off x="3740717" y="1609369"/>
            <a:ext cx="1019100" cy="0"/>
          </a:xfrm>
          <a:prstGeom prst="straightConnector1">
            <a:avLst/>
          </a:prstGeom>
          <a:noFill/>
          <a:ln w="38100" cap="flat" cmpd="sng">
            <a:solidFill>
              <a:srgbClr val="610051"/>
            </a:solidFill>
            <a:prstDash val="solid"/>
            <a:miter lim="800000"/>
            <a:headEnd type="none" w="sm" len="sm"/>
            <a:tailEnd type="triangle" w="med" len="med"/>
          </a:ln>
        </p:spPr>
      </p:cxnSp>
      <p:cxnSp>
        <p:nvCxnSpPr>
          <p:cNvPr id="142" name="Google Shape;142;p27"/>
          <p:cNvCxnSpPr/>
          <p:nvPr/>
        </p:nvCxnSpPr>
        <p:spPr>
          <a:xfrm rot="10800000">
            <a:off x="3740717" y="2280881"/>
            <a:ext cx="1019100" cy="0"/>
          </a:xfrm>
          <a:prstGeom prst="straightConnector1">
            <a:avLst/>
          </a:prstGeom>
          <a:noFill/>
          <a:ln w="38100" cap="flat" cmpd="sng">
            <a:solidFill>
              <a:srgbClr val="005A00"/>
            </a:solidFill>
            <a:prstDash val="solid"/>
            <a:miter lim="800000"/>
            <a:headEnd type="none" w="sm" len="sm"/>
            <a:tailEnd type="triangle" w="med" len="med"/>
          </a:ln>
        </p:spPr>
      </p:cxnSp>
      <p:sp>
        <p:nvSpPr>
          <p:cNvPr id="143" name="Google Shape;143;p27"/>
          <p:cNvSpPr txBox="1"/>
          <p:nvPr/>
        </p:nvSpPr>
        <p:spPr>
          <a:xfrm>
            <a:off x="4759817" y="1482411"/>
            <a:ext cx="15882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b="1" i="0" u="none" strike="noStrike" cap="none">
                <a:solidFill>
                  <a:srgbClr val="610051"/>
                </a:solidFill>
                <a:latin typeface="Times New Roman"/>
                <a:ea typeface="Times New Roman"/>
                <a:cs typeface="Times New Roman"/>
                <a:sym typeface="Times New Roman"/>
              </a:rPr>
              <a:t>1.6 g/kg/day</a:t>
            </a:r>
            <a:endParaRPr sz="1100"/>
          </a:p>
        </p:txBody>
      </p:sp>
      <p:sp>
        <p:nvSpPr>
          <p:cNvPr id="144" name="Google Shape;144;p27"/>
          <p:cNvSpPr txBox="1"/>
          <p:nvPr/>
        </p:nvSpPr>
        <p:spPr>
          <a:xfrm>
            <a:off x="4759816" y="2153924"/>
            <a:ext cx="15882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b="1">
                <a:solidFill>
                  <a:srgbClr val="005A00"/>
                </a:solidFill>
                <a:latin typeface="Times New Roman"/>
                <a:ea typeface="Times New Roman"/>
                <a:cs typeface="Times New Roman"/>
                <a:sym typeface="Times New Roman"/>
              </a:rPr>
              <a:t>1.2 g/kg/day</a:t>
            </a:r>
            <a:endParaRPr sz="1100"/>
          </a:p>
        </p:txBody>
      </p:sp>
      <p:sp>
        <p:nvSpPr>
          <p:cNvPr id="2" name="TextBox 1">
            <a:extLst>
              <a:ext uri="{FF2B5EF4-FFF2-40B4-BE49-F238E27FC236}">
                <a16:creationId xmlns:a16="http://schemas.microsoft.com/office/drawing/2014/main" id="{E17150ED-7195-97B0-AACD-9D2C24DD041F}"/>
              </a:ext>
            </a:extLst>
          </p:cNvPr>
          <p:cNvSpPr txBox="1"/>
          <p:nvPr/>
        </p:nvSpPr>
        <p:spPr>
          <a:xfrm>
            <a:off x="5313600" y="4866501"/>
            <a:ext cx="3830400" cy="276999"/>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Adapted from: Ford et al. </a:t>
            </a:r>
            <a:r>
              <a:rPr lang="en-CA" sz="1200" i="1" dirty="0">
                <a:latin typeface="Times New Roman" panose="02020603050405020304" pitchFamily="18" charset="0"/>
                <a:cs typeface="Times New Roman" panose="02020603050405020304" pitchFamily="18" charset="0"/>
              </a:rPr>
              <a:t>ESMO Open</a:t>
            </a:r>
            <a:r>
              <a:rPr lang="en-CA" sz="1200" dirty="0">
                <a:latin typeface="Times New Roman" panose="02020603050405020304" pitchFamily="18" charset="0"/>
                <a:cs typeface="Times New Roman" panose="02020603050405020304" pitchFamily="18" charset="0"/>
              </a:rPr>
              <a:t>. 2024;9(7):103604. </a:t>
            </a:r>
          </a:p>
        </p:txBody>
      </p:sp>
      <p:sp>
        <p:nvSpPr>
          <p:cNvPr id="3" name="TextBox 2">
            <a:extLst>
              <a:ext uri="{FF2B5EF4-FFF2-40B4-BE49-F238E27FC236}">
                <a16:creationId xmlns:a16="http://schemas.microsoft.com/office/drawing/2014/main" id="{47ECAA3D-9C5E-26A6-5EDF-FF643DF2BDC0}"/>
              </a:ext>
            </a:extLst>
          </p:cNvPr>
          <p:cNvSpPr txBox="1"/>
          <p:nvPr/>
        </p:nvSpPr>
        <p:spPr>
          <a:xfrm>
            <a:off x="1070070" y="3711410"/>
            <a:ext cx="7598729" cy="830997"/>
          </a:xfrm>
          <a:prstGeom prst="rect">
            <a:avLst/>
          </a:prstGeom>
          <a:noFill/>
        </p:spPr>
        <p:txBody>
          <a:bodyPr wrap="square">
            <a:spAutoFit/>
          </a:bodyPr>
          <a:lstStyle/>
          <a:p>
            <a:r>
              <a:rPr lang="en-US" sz="1200" b="1" dirty="0">
                <a:latin typeface="Times New Roman" panose="02020603050405020304" pitchFamily="18" charset="0"/>
                <a:cs typeface="Times New Roman" panose="02020603050405020304" pitchFamily="18" charset="0"/>
              </a:rPr>
              <a:t>Mean protein intake by study arm and timepoint.</a:t>
            </a:r>
            <a:r>
              <a:rPr lang="en-US" sz="1200" dirty="0">
                <a:latin typeface="Times New Roman" panose="02020603050405020304" pitchFamily="18" charset="0"/>
                <a:cs typeface="Times New Roman" panose="02020603050405020304" pitchFamily="18" charset="0"/>
              </a:rPr>
              <a:t> The dotted lines represent the target protein intake per study group. Solid arrows indicate mean intake achieved at week 12.  Baseline: n=50 (1.0 g/kg/day group: n=25; 2.0 g/kg/day group: n=25); 6 weeks: n=44 (1.0 g/kg/day group: n=24; 2.0 g/kg/day group: n=20); 12 weeks: n=40 (1.0 g/kg/day group: n=23; 2.0 g/kg/day group: n=17).</a:t>
            </a:r>
            <a:endParaRPr lang="en-CA" sz="12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1B8E36E-EF31-E3C8-F483-06AA0A40A2E2}"/>
              </a:ext>
            </a:extLst>
          </p:cNvPr>
          <p:cNvSpPr/>
          <p:nvPr/>
        </p:nvSpPr>
        <p:spPr>
          <a:xfrm>
            <a:off x="6255079" y="1533600"/>
            <a:ext cx="2239200" cy="874124"/>
          </a:xfrm>
          <a:prstGeom prst="rect">
            <a:avLst/>
          </a:prstGeom>
          <a:solidFill>
            <a:srgbClr val="7D1A58"/>
          </a:solidFill>
          <a:ln>
            <a:solidFill>
              <a:srgbClr val="7D1A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latin typeface="Times New Roman" panose="02020603050405020304" pitchFamily="18" charset="0"/>
                <a:cs typeface="Times New Roman" panose="02020603050405020304" pitchFamily="18" charset="0"/>
              </a:rPr>
              <a:t>A 0.4 g/kg/day difference between groups was achieved at week 12 </a:t>
            </a:r>
            <a:r>
              <a:rPr lang="en-CA" sz="1200" i="1" dirty="0">
                <a:latin typeface="Times New Roman" panose="02020603050405020304" pitchFamily="18" charset="0"/>
                <a:cs typeface="Times New Roman" panose="02020603050405020304" pitchFamily="18" charset="0"/>
              </a:rPr>
              <a:t>vs</a:t>
            </a:r>
            <a:r>
              <a:rPr lang="en-CA" sz="1200" dirty="0">
                <a:latin typeface="Times New Roman" panose="02020603050405020304" pitchFamily="18" charset="0"/>
                <a:cs typeface="Times New Roman" panose="02020603050405020304" pitchFamily="18" charset="0"/>
              </a:rPr>
              <a:t>. the intended 1.0 g/kg/day difference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extBox 1">
            <a:extLst>
              <a:ext uri="{FF2B5EF4-FFF2-40B4-BE49-F238E27FC236}">
                <a16:creationId xmlns:a16="http://schemas.microsoft.com/office/drawing/2014/main" id="{38B499EA-13F8-62FE-2E0F-1AD7972C7333}"/>
              </a:ext>
            </a:extLst>
          </p:cNvPr>
          <p:cNvSpPr txBox="1"/>
          <p:nvPr/>
        </p:nvSpPr>
        <p:spPr>
          <a:xfrm>
            <a:off x="5313600" y="4866501"/>
            <a:ext cx="3830400" cy="276999"/>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Adapted from: Ford et al. </a:t>
            </a:r>
            <a:r>
              <a:rPr lang="en-CA" sz="1200" i="1" dirty="0">
                <a:latin typeface="Times New Roman" panose="02020603050405020304" pitchFamily="18" charset="0"/>
                <a:cs typeface="Times New Roman" panose="02020603050405020304" pitchFamily="18" charset="0"/>
              </a:rPr>
              <a:t>ESMO Open</a:t>
            </a:r>
            <a:r>
              <a:rPr lang="en-CA" sz="1200" dirty="0">
                <a:latin typeface="Times New Roman" panose="02020603050405020304" pitchFamily="18" charset="0"/>
                <a:cs typeface="Times New Roman" panose="02020603050405020304" pitchFamily="18" charset="0"/>
              </a:rPr>
              <a:t>. 2024;9(7):103604. </a:t>
            </a:r>
          </a:p>
        </p:txBody>
      </p:sp>
      <p:sp>
        <p:nvSpPr>
          <p:cNvPr id="4" name="TextBox 3">
            <a:extLst>
              <a:ext uri="{FF2B5EF4-FFF2-40B4-BE49-F238E27FC236}">
                <a16:creationId xmlns:a16="http://schemas.microsoft.com/office/drawing/2014/main" id="{1DE93604-6160-3950-2C2A-89E5BED1AE03}"/>
              </a:ext>
            </a:extLst>
          </p:cNvPr>
          <p:cNvSpPr txBox="1"/>
          <p:nvPr/>
        </p:nvSpPr>
        <p:spPr>
          <a:xfrm>
            <a:off x="669600" y="3959538"/>
            <a:ext cx="7804800" cy="461665"/>
          </a:xfrm>
          <a:prstGeom prst="rect">
            <a:avLst/>
          </a:prstGeom>
          <a:noFill/>
        </p:spPr>
        <p:txBody>
          <a:bodyPr wrap="square">
            <a:spAutoFit/>
          </a:bodyPr>
          <a:lstStyle/>
          <a:p>
            <a:r>
              <a:rPr lang="en-US" sz="1200" b="1" dirty="0">
                <a:latin typeface="Times New Roman" panose="02020603050405020304" pitchFamily="18" charset="0"/>
                <a:cs typeface="Times New Roman" panose="02020603050405020304" pitchFamily="18" charset="0"/>
              </a:rPr>
              <a:t>Mean ALSTI at each timepoint</a:t>
            </a:r>
            <a:r>
              <a:rPr lang="en-US" sz="1200" dirty="0">
                <a:latin typeface="Times New Roman" panose="02020603050405020304" pitchFamily="18" charset="0"/>
                <a:cs typeface="Times New Roman" panose="02020603050405020304" pitchFamily="18" charset="0"/>
              </a:rPr>
              <a:t>. ALSTI, Appendicular Lean Soft Tissue Index; 6 weeks: n=44 (1.0 g/kg/day group: n=24; 2.0 g/kg/day group: n=20); 12 weeks: n=40 (1.0 g/kg/day group: n=23; 2.0 g/kg/day group: n=17).</a:t>
            </a:r>
            <a:endParaRPr lang="en-CA" sz="1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7C5324E-B1E2-84EB-A65E-9519FFF1A0AB}"/>
              </a:ext>
            </a:extLst>
          </p:cNvPr>
          <p:cNvPicPr>
            <a:picLocks noChangeAspect="1"/>
          </p:cNvPicPr>
          <p:nvPr/>
        </p:nvPicPr>
        <p:blipFill>
          <a:blip r:embed="rId3"/>
          <a:stretch>
            <a:fillRect/>
          </a:stretch>
        </p:blipFill>
        <p:spPr>
          <a:xfrm>
            <a:off x="3024000" y="590592"/>
            <a:ext cx="3211200" cy="29236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18778A-E306-6055-1FDB-9473C8043651}"/>
              </a:ext>
            </a:extLst>
          </p:cNvPr>
          <p:cNvSpPr>
            <a:spLocks noGrp="1"/>
          </p:cNvSpPr>
          <p:nvPr>
            <p:ph type="title"/>
          </p:nvPr>
        </p:nvSpPr>
        <p:spPr>
          <a:ln>
            <a:solidFill>
              <a:srgbClr val="7D1A58"/>
            </a:solidFill>
          </a:ln>
        </p:spPr>
        <p:txBody>
          <a:bodyPr/>
          <a:lstStyle/>
          <a:p>
            <a:r>
              <a:rPr lang="en-CA" dirty="0">
                <a:solidFill>
                  <a:srgbClr val="7D1A58"/>
                </a:solidFill>
              </a:rPr>
              <a:t>Figures published in the paper</a:t>
            </a:r>
          </a:p>
        </p:txBody>
      </p:sp>
    </p:spTree>
    <p:extLst>
      <p:ext uri="{BB962C8B-B14F-4D97-AF65-F5344CB8AC3E}">
        <p14:creationId xmlns:p14="http://schemas.microsoft.com/office/powerpoint/2010/main" val="367723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01" name="Google Shape;201;p29"/>
          <p:cNvSpPr txBox="1"/>
          <p:nvPr/>
        </p:nvSpPr>
        <p:spPr>
          <a:xfrm>
            <a:off x="88311" y="4007610"/>
            <a:ext cx="8199600" cy="3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1"/>
                </a:solidFill>
                <a:highlight>
                  <a:srgbClr val="FFFFFF"/>
                </a:highlight>
                <a:latin typeface="Times New Roman" panose="02020603050405020304" pitchFamily="18" charset="0"/>
                <a:cs typeface="Times New Roman" panose="02020603050405020304" pitchFamily="18" charset="0"/>
              </a:rPr>
              <a:t>Figure 1.</a:t>
            </a:r>
            <a:r>
              <a:rPr lang="en" sz="1200" dirty="0">
                <a:solidFill>
                  <a:schemeClr val="dk1"/>
                </a:solidFill>
                <a:highlight>
                  <a:srgbClr val="FFFFFF"/>
                </a:highlight>
                <a:latin typeface="Times New Roman" panose="02020603050405020304" pitchFamily="18" charset="0"/>
                <a:cs typeface="Times New Roman" panose="02020603050405020304" pitchFamily="18" charset="0"/>
              </a:rPr>
              <a:t> Graphical illustration of the Protein Recommendation to Increase Muscle (PRIMe) study protocol.</a:t>
            </a:r>
            <a:endParaRPr sz="1200" dirty="0">
              <a:solidFill>
                <a:schemeClr val="dk1"/>
              </a:solidFill>
              <a:latin typeface="Times New Roman" panose="02020603050405020304" pitchFamily="18" charset="0"/>
              <a:ea typeface="Times"/>
              <a:cs typeface="Times New Roman" panose="02020603050405020304" pitchFamily="18" charset="0"/>
              <a:sym typeface="Times"/>
            </a:endParaRPr>
          </a:p>
        </p:txBody>
      </p:sp>
      <p:pic>
        <p:nvPicPr>
          <p:cNvPr id="5" name="Picture 4">
            <a:extLst>
              <a:ext uri="{FF2B5EF4-FFF2-40B4-BE49-F238E27FC236}">
                <a16:creationId xmlns:a16="http://schemas.microsoft.com/office/drawing/2014/main" id="{ADAAED59-F768-EABB-32FD-0E1321662919}"/>
              </a:ext>
            </a:extLst>
          </p:cNvPr>
          <p:cNvPicPr>
            <a:picLocks noChangeAspect="1"/>
          </p:cNvPicPr>
          <p:nvPr/>
        </p:nvPicPr>
        <p:blipFill>
          <a:blip r:embed="rId3"/>
          <a:stretch>
            <a:fillRect/>
          </a:stretch>
        </p:blipFill>
        <p:spPr>
          <a:xfrm>
            <a:off x="0" y="612156"/>
            <a:ext cx="9144000" cy="3295074"/>
          </a:xfrm>
          <a:prstGeom prst="rect">
            <a:avLst/>
          </a:prstGeom>
        </p:spPr>
      </p:pic>
      <p:sp>
        <p:nvSpPr>
          <p:cNvPr id="6" name="TextBox 5">
            <a:extLst>
              <a:ext uri="{FF2B5EF4-FFF2-40B4-BE49-F238E27FC236}">
                <a16:creationId xmlns:a16="http://schemas.microsoft.com/office/drawing/2014/main" id="{260905EE-63D5-0522-DEAD-DA1D103F28FC}"/>
              </a:ext>
            </a:extLst>
          </p:cNvPr>
          <p:cNvSpPr txBox="1"/>
          <p:nvPr/>
        </p:nvSpPr>
        <p:spPr>
          <a:xfrm>
            <a:off x="6280514" y="4866501"/>
            <a:ext cx="2863486" cy="276999"/>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Ford et al. </a:t>
            </a:r>
            <a:r>
              <a:rPr lang="en-CA" sz="1200" i="1" dirty="0">
                <a:latin typeface="Times New Roman" panose="02020603050405020304" pitchFamily="18" charset="0"/>
                <a:cs typeface="Times New Roman" panose="02020603050405020304" pitchFamily="18" charset="0"/>
              </a:rPr>
              <a:t>ESMO Open</a:t>
            </a:r>
            <a:r>
              <a:rPr lang="en-CA" sz="1200" dirty="0">
                <a:latin typeface="Times New Roman" panose="02020603050405020304" pitchFamily="18" charset="0"/>
                <a:cs typeface="Times New Roman" panose="02020603050405020304" pitchFamily="18" charset="0"/>
              </a:rPr>
              <a:t>. 2024;9(7):103604.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37" name="Google Shape;237;p30"/>
          <p:cNvSpPr txBox="1"/>
          <p:nvPr/>
        </p:nvSpPr>
        <p:spPr>
          <a:xfrm>
            <a:off x="633275" y="4681375"/>
            <a:ext cx="7182300" cy="37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highlight>
                  <a:srgbClr val="FFFFFF"/>
                </a:highlight>
              </a:rPr>
              <a:t>Figure 2.</a:t>
            </a:r>
            <a:r>
              <a:rPr lang="en" sz="1100">
                <a:solidFill>
                  <a:schemeClr val="dk1"/>
                </a:solidFill>
                <a:highlight>
                  <a:srgbClr val="FFFFFF"/>
                </a:highlight>
              </a:rPr>
              <a:t> Patient flow through the trial. ITT: intention to treat.</a:t>
            </a:r>
            <a:endParaRPr sz="160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0FCE77A-A361-2299-043D-C498E0C54C72}"/>
              </a:ext>
            </a:extLst>
          </p:cNvPr>
          <p:cNvPicPr>
            <a:picLocks noChangeAspect="1"/>
          </p:cNvPicPr>
          <p:nvPr/>
        </p:nvPicPr>
        <p:blipFill>
          <a:blip r:embed="rId3"/>
          <a:stretch>
            <a:fillRect/>
          </a:stretch>
        </p:blipFill>
        <p:spPr>
          <a:xfrm>
            <a:off x="2468962" y="0"/>
            <a:ext cx="4206076" cy="4681375"/>
          </a:xfrm>
          <a:prstGeom prst="rect">
            <a:avLst/>
          </a:prstGeom>
        </p:spPr>
      </p:pic>
      <p:sp>
        <p:nvSpPr>
          <p:cNvPr id="4" name="TextBox 3">
            <a:extLst>
              <a:ext uri="{FF2B5EF4-FFF2-40B4-BE49-F238E27FC236}">
                <a16:creationId xmlns:a16="http://schemas.microsoft.com/office/drawing/2014/main" id="{B988425D-8026-1A42-E376-F1DF4C25D66D}"/>
              </a:ext>
            </a:extLst>
          </p:cNvPr>
          <p:cNvSpPr txBox="1"/>
          <p:nvPr/>
        </p:nvSpPr>
        <p:spPr>
          <a:xfrm>
            <a:off x="6280514" y="4866501"/>
            <a:ext cx="2863486" cy="276999"/>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Ford et al. </a:t>
            </a:r>
            <a:r>
              <a:rPr lang="en-CA" sz="1200" i="1" dirty="0">
                <a:latin typeface="Times New Roman" panose="02020603050405020304" pitchFamily="18" charset="0"/>
                <a:cs typeface="Times New Roman" panose="02020603050405020304" pitchFamily="18" charset="0"/>
              </a:rPr>
              <a:t>ESMO Open</a:t>
            </a:r>
            <a:r>
              <a:rPr lang="en-CA" sz="1200" dirty="0">
                <a:latin typeface="Times New Roman" panose="02020603050405020304" pitchFamily="18" charset="0"/>
                <a:cs typeface="Times New Roman" panose="02020603050405020304" pitchFamily="18" charset="0"/>
              </a:rPr>
              <a:t>. 2024;9(7):103604.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4" name="Google Shape;244;p31"/>
          <p:cNvSpPr txBox="1"/>
          <p:nvPr/>
        </p:nvSpPr>
        <p:spPr>
          <a:xfrm>
            <a:off x="694800" y="3772958"/>
            <a:ext cx="7523400" cy="10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dk1"/>
                </a:solidFill>
                <a:highlight>
                  <a:srgbClr val="FFFFFF"/>
                </a:highlight>
              </a:rPr>
              <a:t>Figure 3.</a:t>
            </a:r>
            <a:r>
              <a:rPr lang="en" sz="1100" dirty="0">
                <a:solidFill>
                  <a:schemeClr val="dk1"/>
                </a:solidFill>
                <a:highlight>
                  <a:srgbClr val="FFFFFF"/>
                </a:highlight>
              </a:rPr>
              <a:t> Protein intake across study timepoints in patients with newly diagnosed colorectal cancer. &lt;0.8 g/kg: below RDA; 0.8 to &lt;1.0 g/kg: meeting RDA; 1.0 to &lt;1.2 g/kg: ESPEN minimum; 1.2-1.5 g/kg: ESPEN target; &gt;1.5 – 2.0 g/kg: ESPEN high target; &gt;2.0 g/kg: above ESPEN range. Baseline n=50; Week 6 n=44; Week 12 n=40. ESPEN: European Society for Clinical Nutrition and Metabolism; g/kg: grams of protein per kilogram of body weight per day; RDA: recommended dietary allowance.</a:t>
            </a:r>
            <a:endParaRPr sz="1600"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F409D8C4-A834-6E73-E399-185411D462ED}"/>
              </a:ext>
            </a:extLst>
          </p:cNvPr>
          <p:cNvPicPr>
            <a:picLocks noChangeAspect="1"/>
          </p:cNvPicPr>
          <p:nvPr/>
        </p:nvPicPr>
        <p:blipFill>
          <a:blip r:embed="rId3"/>
          <a:stretch>
            <a:fillRect/>
          </a:stretch>
        </p:blipFill>
        <p:spPr>
          <a:xfrm>
            <a:off x="694800" y="386404"/>
            <a:ext cx="7754400" cy="3315711"/>
          </a:xfrm>
          <a:prstGeom prst="rect">
            <a:avLst/>
          </a:prstGeom>
        </p:spPr>
      </p:pic>
      <p:sp>
        <p:nvSpPr>
          <p:cNvPr id="4" name="TextBox 3">
            <a:extLst>
              <a:ext uri="{FF2B5EF4-FFF2-40B4-BE49-F238E27FC236}">
                <a16:creationId xmlns:a16="http://schemas.microsoft.com/office/drawing/2014/main" id="{87B291BD-74F5-4013-07A6-916BE6279257}"/>
              </a:ext>
            </a:extLst>
          </p:cNvPr>
          <p:cNvSpPr txBox="1"/>
          <p:nvPr/>
        </p:nvSpPr>
        <p:spPr>
          <a:xfrm>
            <a:off x="6280514" y="4866501"/>
            <a:ext cx="2863486" cy="276999"/>
          </a:xfrm>
          <a:prstGeom prst="rect">
            <a:avLst/>
          </a:prstGeom>
          <a:noFill/>
        </p:spPr>
        <p:txBody>
          <a:bodyPr wrap="square" rtlCol="0">
            <a:spAutoFit/>
          </a:bodyPr>
          <a:lstStyle/>
          <a:p>
            <a:r>
              <a:rPr lang="en-CA" sz="1200" dirty="0">
                <a:latin typeface="Times New Roman" panose="02020603050405020304" pitchFamily="18" charset="0"/>
                <a:cs typeface="Times New Roman" panose="02020603050405020304" pitchFamily="18" charset="0"/>
              </a:rPr>
              <a:t>Ford et al. </a:t>
            </a:r>
            <a:r>
              <a:rPr lang="en-CA" sz="1200" i="1" dirty="0">
                <a:latin typeface="Times New Roman" panose="02020603050405020304" pitchFamily="18" charset="0"/>
                <a:cs typeface="Times New Roman" panose="02020603050405020304" pitchFamily="18" charset="0"/>
              </a:rPr>
              <a:t>ESMO Open</a:t>
            </a:r>
            <a:r>
              <a:rPr lang="en-CA" sz="1200" dirty="0">
                <a:latin typeface="Times New Roman" panose="02020603050405020304" pitchFamily="18" charset="0"/>
                <a:cs typeface="Times New Roman" panose="02020603050405020304" pitchFamily="18" charset="0"/>
              </a:rPr>
              <a:t>. 2024;9(7):103604. </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3899</TotalTime>
  <Words>1717</Words>
  <Application>Microsoft Office PowerPoint</Application>
  <PresentationFormat>On-screen Show (16:9)</PresentationFormat>
  <Paragraphs>34</Paragraphs>
  <Slides>16</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Times</vt:lpstr>
      <vt:lpstr>Times New Roman</vt:lpstr>
      <vt:lpstr>Simple Light</vt:lpstr>
      <vt:lpstr>1_Office Theme</vt:lpstr>
      <vt:lpstr>PowerPoint Presentation</vt:lpstr>
      <vt:lpstr>Figures adapted from the paper</vt:lpstr>
      <vt:lpstr>PowerPoint Presentation</vt:lpstr>
      <vt:lpstr>PowerPoint Presentation</vt:lpstr>
      <vt:lpstr>PowerPoint Presentation</vt:lpstr>
      <vt:lpstr>Figures published in the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Katherine Ford</dc:creator>
  <cp:lastModifiedBy>Katherine Ford</cp:lastModifiedBy>
  <cp:revision>16</cp:revision>
  <dcterms:modified xsi:type="dcterms:W3CDTF">2024-08-21T20:48:58Z</dcterms:modified>
</cp:coreProperties>
</file>