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891" r:id="rId3"/>
  </p:sldMasterIdLst>
  <p:notesMasterIdLst>
    <p:notesMasterId r:id="rId25"/>
  </p:notesMasterIdLst>
  <p:sldIdLst>
    <p:sldId id="299" r:id="rId4"/>
    <p:sldId id="300" r:id="rId5"/>
    <p:sldId id="328" r:id="rId6"/>
    <p:sldId id="327" r:id="rId7"/>
    <p:sldId id="329" r:id="rId8"/>
    <p:sldId id="330" r:id="rId9"/>
    <p:sldId id="316" r:id="rId10"/>
    <p:sldId id="331" r:id="rId11"/>
    <p:sldId id="333" r:id="rId12"/>
    <p:sldId id="334" r:id="rId13"/>
    <p:sldId id="340" r:id="rId14"/>
    <p:sldId id="335" r:id="rId15"/>
    <p:sldId id="336" r:id="rId16"/>
    <p:sldId id="337" r:id="rId17"/>
    <p:sldId id="338" r:id="rId18"/>
    <p:sldId id="339" r:id="rId19"/>
    <p:sldId id="310" r:id="rId20"/>
    <p:sldId id="307" r:id="rId21"/>
    <p:sldId id="301" r:id="rId22"/>
    <p:sldId id="341" r:id="rId23"/>
    <p:sldId id="325" r:id="rId24"/>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5B5B"/>
    <a:srgbClr val="E83618"/>
    <a:srgbClr val="F50736"/>
    <a:srgbClr val="FF3300"/>
    <a:srgbClr val="A20000"/>
    <a:srgbClr val="920000"/>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3" autoAdjust="0"/>
  </p:normalViewPr>
  <p:slideViewPr>
    <p:cSldViewPr snapToGrid="0">
      <p:cViewPr>
        <p:scale>
          <a:sx n="100" d="100"/>
          <a:sy n="100" d="100"/>
        </p:scale>
        <p:origin x="-294" y="-162"/>
      </p:cViewPr>
      <p:guideLst>
        <p:guide orient="horz" pos="3935"/>
        <p:guide pos="55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A42CC-A5DB-0A40-995E-9FBBFDB4B755}" type="doc">
      <dgm:prSet loTypeId="urn:microsoft.com/office/officeart/2005/8/layout/venn1" loCatId="relationship" qsTypeId="urn:microsoft.com/office/officeart/2005/8/quickstyle/simple4" qsCatId="simple" csTypeId="urn:microsoft.com/office/officeart/2005/8/colors/accent1_2" csCatId="accent1" phldr="1"/>
      <dgm:spPr/>
    </dgm:pt>
    <dgm:pt modelId="{EB4755E5-5257-FE40-AA85-EA94980FC2ED}">
      <dgm:prSet phldrT="[Text]"/>
      <dgm:spPr>
        <a:gradFill flip="none" rotWithShape="1">
          <a:gsLst>
            <a:gs pos="0">
              <a:srgbClr val="FF6D6D"/>
            </a:gs>
            <a:gs pos="100000">
              <a:srgbClr val="FF4747"/>
            </a:gs>
          </a:gsLst>
          <a:lin ang="16200000" scaled="0"/>
          <a:tileRect/>
        </a:gradFill>
      </dgm:spPr>
      <dgm:t>
        <a:bodyPr/>
        <a:lstStyle/>
        <a:p>
          <a:r>
            <a:rPr lang="en-US" dirty="0" smtClean="0">
              <a:latin typeface="Arial" pitchFamily="34" charset="0"/>
              <a:cs typeface="Arial"/>
            </a:rPr>
            <a:t>Psychosocial Understanding</a:t>
          </a:r>
          <a:endParaRPr lang="en-US" dirty="0">
            <a:latin typeface="Arial" pitchFamily="34" charset="0"/>
            <a:cs typeface="Arial"/>
          </a:endParaRPr>
        </a:p>
      </dgm:t>
    </dgm:pt>
    <dgm:pt modelId="{1B0A15C6-4D9A-D34C-A73F-5C7F5ED73496}" type="parTrans" cxnId="{8F287091-83DB-9642-B04B-8D4860E714A0}">
      <dgm:prSet/>
      <dgm:spPr/>
      <dgm:t>
        <a:bodyPr/>
        <a:lstStyle/>
        <a:p>
          <a:endParaRPr lang="en-US"/>
        </a:p>
      </dgm:t>
    </dgm:pt>
    <dgm:pt modelId="{51233C42-6B12-364B-93E9-B5698B9C37F2}" type="sibTrans" cxnId="{8F287091-83DB-9642-B04B-8D4860E714A0}">
      <dgm:prSet/>
      <dgm:spPr/>
      <dgm:t>
        <a:bodyPr/>
        <a:lstStyle/>
        <a:p>
          <a:endParaRPr lang="en-US"/>
        </a:p>
      </dgm:t>
    </dgm:pt>
    <dgm:pt modelId="{57683987-7F8C-9543-9B20-5EC6409DF48F}">
      <dgm:prSet phldrT="[Text]"/>
      <dgm:spPr>
        <a:gradFill rotWithShape="0">
          <a:gsLst>
            <a:gs pos="0">
              <a:srgbClr val="FB9393">
                <a:alpha val="88000"/>
              </a:srgbClr>
            </a:gs>
            <a:gs pos="100000">
              <a:srgbClr val="FFABAB">
                <a:alpha val="50000"/>
              </a:srgbClr>
            </a:gs>
          </a:gsLst>
        </a:gradFill>
      </dgm:spPr>
      <dgm:t>
        <a:bodyPr/>
        <a:lstStyle/>
        <a:p>
          <a:r>
            <a:rPr lang="en-US" dirty="0" smtClean="0">
              <a:solidFill>
                <a:schemeClr val="accent1">
                  <a:lumMod val="50000"/>
                </a:schemeClr>
              </a:solidFill>
              <a:latin typeface="Arial" pitchFamily="34" charset="0"/>
              <a:cs typeface="Arial"/>
            </a:rPr>
            <a:t>Challenges</a:t>
          </a:r>
          <a:endParaRPr lang="en-US" dirty="0">
            <a:solidFill>
              <a:schemeClr val="accent1">
                <a:lumMod val="50000"/>
              </a:schemeClr>
            </a:solidFill>
            <a:latin typeface="Arial" pitchFamily="34" charset="0"/>
            <a:cs typeface="Arial"/>
          </a:endParaRPr>
        </a:p>
      </dgm:t>
    </dgm:pt>
    <dgm:pt modelId="{7E562330-9CB4-F04C-927C-7B9506E4EAFE}" type="parTrans" cxnId="{3B8B8485-CE1B-F041-88E0-1EEE8E03A7D6}">
      <dgm:prSet/>
      <dgm:spPr/>
      <dgm:t>
        <a:bodyPr/>
        <a:lstStyle/>
        <a:p>
          <a:endParaRPr lang="en-US"/>
        </a:p>
      </dgm:t>
    </dgm:pt>
    <dgm:pt modelId="{9323731C-452A-DE40-A23E-11A125DB5DFE}" type="sibTrans" cxnId="{3B8B8485-CE1B-F041-88E0-1EEE8E03A7D6}">
      <dgm:prSet/>
      <dgm:spPr/>
      <dgm:t>
        <a:bodyPr/>
        <a:lstStyle/>
        <a:p>
          <a:endParaRPr lang="en-US"/>
        </a:p>
      </dgm:t>
    </dgm:pt>
    <dgm:pt modelId="{56C66CBA-9F4F-C24B-BF63-710D4F185AC4}">
      <dgm:prSet phldrT="[Text]"/>
      <dgm:spPr>
        <a:gradFill flip="none" rotWithShape="1">
          <a:gsLst>
            <a:gs pos="0">
              <a:srgbClr val="C00000"/>
            </a:gs>
            <a:gs pos="100000">
              <a:srgbClr val="FF0000"/>
            </a:gs>
          </a:gsLst>
          <a:lin ang="16200000" scaled="0"/>
          <a:tileRect/>
        </a:gradFill>
      </dgm:spPr>
      <dgm:t>
        <a:bodyPr/>
        <a:lstStyle/>
        <a:p>
          <a:pPr algn="ctr"/>
          <a:r>
            <a:rPr lang="en-US" dirty="0" smtClean="0"/>
            <a:t>Role of Oncologist &amp; Physicians</a:t>
          </a:r>
          <a:endParaRPr lang="en-US" dirty="0"/>
        </a:p>
      </dgm:t>
    </dgm:pt>
    <dgm:pt modelId="{1518CF2D-74DD-9448-A91C-FD24E72D521F}" type="parTrans" cxnId="{795598E7-B9C9-FD4F-9096-F600292F1294}">
      <dgm:prSet/>
      <dgm:spPr/>
      <dgm:t>
        <a:bodyPr/>
        <a:lstStyle/>
        <a:p>
          <a:endParaRPr lang="en-US"/>
        </a:p>
      </dgm:t>
    </dgm:pt>
    <dgm:pt modelId="{08525B41-86C6-1548-B79D-A1F76D8D8667}" type="sibTrans" cxnId="{795598E7-B9C9-FD4F-9096-F600292F1294}">
      <dgm:prSet/>
      <dgm:spPr/>
      <dgm:t>
        <a:bodyPr/>
        <a:lstStyle/>
        <a:p>
          <a:endParaRPr lang="en-US"/>
        </a:p>
      </dgm:t>
    </dgm:pt>
    <dgm:pt modelId="{F30CEE75-7B49-A64A-A7DA-50F04D788E7E}" type="pres">
      <dgm:prSet presAssocID="{84FA42CC-A5DB-0A40-995E-9FBBFDB4B755}" presName="compositeShape" presStyleCnt="0">
        <dgm:presLayoutVars>
          <dgm:chMax val="7"/>
          <dgm:dir/>
          <dgm:resizeHandles val="exact"/>
        </dgm:presLayoutVars>
      </dgm:prSet>
      <dgm:spPr/>
    </dgm:pt>
    <dgm:pt modelId="{F18A1AB6-6B7E-A241-B5D7-6B83353B0CCD}" type="pres">
      <dgm:prSet presAssocID="{EB4755E5-5257-FE40-AA85-EA94980FC2ED}" presName="circ1" presStyleLbl="vennNode1" presStyleIdx="0" presStyleCnt="3"/>
      <dgm:spPr/>
      <dgm:t>
        <a:bodyPr/>
        <a:lstStyle/>
        <a:p>
          <a:endParaRPr lang="en-US"/>
        </a:p>
      </dgm:t>
    </dgm:pt>
    <dgm:pt modelId="{1A09A159-9D89-B946-9BBF-A6C5E0755235}" type="pres">
      <dgm:prSet presAssocID="{EB4755E5-5257-FE40-AA85-EA94980FC2ED}" presName="circ1Tx" presStyleLbl="revTx" presStyleIdx="0" presStyleCnt="0">
        <dgm:presLayoutVars>
          <dgm:chMax val="0"/>
          <dgm:chPref val="0"/>
          <dgm:bulletEnabled val="1"/>
        </dgm:presLayoutVars>
      </dgm:prSet>
      <dgm:spPr/>
      <dgm:t>
        <a:bodyPr/>
        <a:lstStyle/>
        <a:p>
          <a:endParaRPr lang="en-US"/>
        </a:p>
      </dgm:t>
    </dgm:pt>
    <dgm:pt modelId="{A91382F3-386D-654E-8F08-864327A6B323}" type="pres">
      <dgm:prSet presAssocID="{57683987-7F8C-9543-9B20-5EC6409DF48F}" presName="circ2" presStyleLbl="vennNode1" presStyleIdx="1" presStyleCnt="3"/>
      <dgm:spPr/>
      <dgm:t>
        <a:bodyPr/>
        <a:lstStyle/>
        <a:p>
          <a:endParaRPr lang="en-US"/>
        </a:p>
      </dgm:t>
    </dgm:pt>
    <dgm:pt modelId="{C2BD1E31-601C-B94E-A1C0-685C739CE03E}" type="pres">
      <dgm:prSet presAssocID="{57683987-7F8C-9543-9B20-5EC6409DF48F}" presName="circ2Tx" presStyleLbl="revTx" presStyleIdx="0" presStyleCnt="0">
        <dgm:presLayoutVars>
          <dgm:chMax val="0"/>
          <dgm:chPref val="0"/>
          <dgm:bulletEnabled val="1"/>
        </dgm:presLayoutVars>
      </dgm:prSet>
      <dgm:spPr/>
      <dgm:t>
        <a:bodyPr/>
        <a:lstStyle/>
        <a:p>
          <a:endParaRPr lang="en-US"/>
        </a:p>
      </dgm:t>
    </dgm:pt>
    <dgm:pt modelId="{A37B17B7-17DD-2349-8529-258A5A9295F9}" type="pres">
      <dgm:prSet presAssocID="{56C66CBA-9F4F-C24B-BF63-710D4F185AC4}" presName="circ3" presStyleLbl="vennNode1" presStyleIdx="2" presStyleCnt="3"/>
      <dgm:spPr/>
      <dgm:t>
        <a:bodyPr/>
        <a:lstStyle/>
        <a:p>
          <a:endParaRPr lang="en-US"/>
        </a:p>
      </dgm:t>
    </dgm:pt>
    <dgm:pt modelId="{05A36415-CFCA-0E4B-8B90-A7F203CCC33C}" type="pres">
      <dgm:prSet presAssocID="{56C66CBA-9F4F-C24B-BF63-710D4F185AC4}" presName="circ3Tx" presStyleLbl="revTx" presStyleIdx="0" presStyleCnt="0">
        <dgm:presLayoutVars>
          <dgm:chMax val="0"/>
          <dgm:chPref val="0"/>
          <dgm:bulletEnabled val="1"/>
        </dgm:presLayoutVars>
      </dgm:prSet>
      <dgm:spPr/>
      <dgm:t>
        <a:bodyPr/>
        <a:lstStyle/>
        <a:p>
          <a:endParaRPr lang="en-US"/>
        </a:p>
      </dgm:t>
    </dgm:pt>
  </dgm:ptLst>
  <dgm:cxnLst>
    <dgm:cxn modelId="{F6BD06F6-9996-EC4F-B5D5-190E7E3397F7}" type="presOf" srcId="{57683987-7F8C-9543-9B20-5EC6409DF48F}" destId="{C2BD1E31-601C-B94E-A1C0-685C739CE03E}" srcOrd="1" destOrd="0" presId="urn:microsoft.com/office/officeart/2005/8/layout/venn1"/>
    <dgm:cxn modelId="{426681C7-2FD1-5147-A9F0-A2FD9EFEB682}" type="presOf" srcId="{56C66CBA-9F4F-C24B-BF63-710D4F185AC4}" destId="{A37B17B7-17DD-2349-8529-258A5A9295F9}" srcOrd="0" destOrd="0" presId="urn:microsoft.com/office/officeart/2005/8/layout/venn1"/>
    <dgm:cxn modelId="{3B8B8485-CE1B-F041-88E0-1EEE8E03A7D6}" srcId="{84FA42CC-A5DB-0A40-995E-9FBBFDB4B755}" destId="{57683987-7F8C-9543-9B20-5EC6409DF48F}" srcOrd="1" destOrd="0" parTransId="{7E562330-9CB4-F04C-927C-7B9506E4EAFE}" sibTransId="{9323731C-452A-DE40-A23E-11A125DB5DFE}"/>
    <dgm:cxn modelId="{795598E7-B9C9-FD4F-9096-F600292F1294}" srcId="{84FA42CC-A5DB-0A40-995E-9FBBFDB4B755}" destId="{56C66CBA-9F4F-C24B-BF63-710D4F185AC4}" srcOrd="2" destOrd="0" parTransId="{1518CF2D-74DD-9448-A91C-FD24E72D521F}" sibTransId="{08525B41-86C6-1548-B79D-A1F76D8D8667}"/>
    <dgm:cxn modelId="{8B87B83B-0254-3D40-B845-A18074EE5BBC}" type="presOf" srcId="{EB4755E5-5257-FE40-AA85-EA94980FC2ED}" destId="{F18A1AB6-6B7E-A241-B5D7-6B83353B0CCD}" srcOrd="0" destOrd="0" presId="urn:microsoft.com/office/officeart/2005/8/layout/venn1"/>
    <dgm:cxn modelId="{10EAD631-B615-D545-B1EC-86056F23C0E5}" type="presOf" srcId="{57683987-7F8C-9543-9B20-5EC6409DF48F}" destId="{A91382F3-386D-654E-8F08-864327A6B323}" srcOrd="0" destOrd="0" presId="urn:microsoft.com/office/officeart/2005/8/layout/venn1"/>
    <dgm:cxn modelId="{C18B2729-7CA5-B049-BA5A-50BAE18D0977}" type="presOf" srcId="{EB4755E5-5257-FE40-AA85-EA94980FC2ED}" destId="{1A09A159-9D89-B946-9BBF-A6C5E0755235}" srcOrd="1" destOrd="0" presId="urn:microsoft.com/office/officeart/2005/8/layout/venn1"/>
    <dgm:cxn modelId="{0FEC61DF-C982-874B-8863-954EC5FC909D}" type="presOf" srcId="{56C66CBA-9F4F-C24B-BF63-710D4F185AC4}" destId="{05A36415-CFCA-0E4B-8B90-A7F203CCC33C}" srcOrd="1" destOrd="0" presId="urn:microsoft.com/office/officeart/2005/8/layout/venn1"/>
    <dgm:cxn modelId="{8F287091-83DB-9642-B04B-8D4860E714A0}" srcId="{84FA42CC-A5DB-0A40-995E-9FBBFDB4B755}" destId="{EB4755E5-5257-FE40-AA85-EA94980FC2ED}" srcOrd="0" destOrd="0" parTransId="{1B0A15C6-4D9A-D34C-A73F-5C7F5ED73496}" sibTransId="{51233C42-6B12-364B-93E9-B5698B9C37F2}"/>
    <dgm:cxn modelId="{5ECBA21E-4214-094F-B8F9-E5FFDA930D90}" type="presOf" srcId="{84FA42CC-A5DB-0A40-995E-9FBBFDB4B755}" destId="{F30CEE75-7B49-A64A-A7DA-50F04D788E7E}" srcOrd="0" destOrd="0" presId="urn:microsoft.com/office/officeart/2005/8/layout/venn1"/>
    <dgm:cxn modelId="{02F31C2D-3A83-0642-AF04-926C36F91D87}" type="presParOf" srcId="{F30CEE75-7B49-A64A-A7DA-50F04D788E7E}" destId="{F18A1AB6-6B7E-A241-B5D7-6B83353B0CCD}" srcOrd="0" destOrd="0" presId="urn:microsoft.com/office/officeart/2005/8/layout/venn1"/>
    <dgm:cxn modelId="{083E1206-687C-474F-A038-230C33319CE8}" type="presParOf" srcId="{F30CEE75-7B49-A64A-A7DA-50F04D788E7E}" destId="{1A09A159-9D89-B946-9BBF-A6C5E0755235}" srcOrd="1" destOrd="0" presId="urn:microsoft.com/office/officeart/2005/8/layout/venn1"/>
    <dgm:cxn modelId="{D32A9190-4191-714C-8188-C83055076DB6}" type="presParOf" srcId="{F30CEE75-7B49-A64A-A7DA-50F04D788E7E}" destId="{A91382F3-386D-654E-8F08-864327A6B323}" srcOrd="2" destOrd="0" presId="urn:microsoft.com/office/officeart/2005/8/layout/venn1"/>
    <dgm:cxn modelId="{FBC8D6A7-3648-224C-B384-442FD738B0CF}" type="presParOf" srcId="{F30CEE75-7B49-A64A-A7DA-50F04D788E7E}" destId="{C2BD1E31-601C-B94E-A1C0-685C739CE03E}" srcOrd="3" destOrd="0" presId="urn:microsoft.com/office/officeart/2005/8/layout/venn1"/>
    <dgm:cxn modelId="{F6772B95-AE9C-7347-8363-C013838447FF}" type="presParOf" srcId="{F30CEE75-7B49-A64A-A7DA-50F04D788E7E}" destId="{A37B17B7-17DD-2349-8529-258A5A9295F9}" srcOrd="4" destOrd="0" presId="urn:microsoft.com/office/officeart/2005/8/layout/venn1"/>
    <dgm:cxn modelId="{B4269032-E02D-0742-925E-534AC197C318}" type="presParOf" srcId="{F30CEE75-7B49-A64A-A7DA-50F04D788E7E}" destId="{05A36415-CFCA-0E4B-8B90-A7F203CCC33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A51B52-3AC4-ED4F-89E4-5901821EBF4B}" type="doc">
      <dgm:prSet loTypeId="urn:microsoft.com/office/officeart/2005/8/layout/arrow2" loCatId="process" qsTypeId="urn:microsoft.com/office/officeart/2005/8/quickstyle/simple4" qsCatId="simple" csTypeId="urn:microsoft.com/office/officeart/2005/8/colors/accent1_2" csCatId="accent1" phldr="1"/>
      <dgm:spPr/>
    </dgm:pt>
    <dgm:pt modelId="{81367FA0-8C3B-8740-BC89-98086D8376AB}">
      <dgm:prSet phldrT="[Text]"/>
      <dgm:spPr/>
      <dgm:t>
        <a:bodyPr/>
        <a:lstStyle/>
        <a:p>
          <a:r>
            <a:rPr lang="en-US" dirty="0" smtClean="0">
              <a:solidFill>
                <a:srgbClr val="6C0000"/>
              </a:solidFill>
            </a:rPr>
            <a:t>Identified Grey Area</a:t>
          </a:r>
          <a:endParaRPr lang="en-US" dirty="0">
            <a:solidFill>
              <a:srgbClr val="6C0000"/>
            </a:solidFill>
          </a:endParaRPr>
        </a:p>
      </dgm:t>
    </dgm:pt>
    <dgm:pt modelId="{2C2517EE-EEED-D54E-9963-28B6A7C6320D}" type="parTrans" cxnId="{1A9E0342-8195-A345-97C6-27958D8FE98C}">
      <dgm:prSet/>
      <dgm:spPr/>
      <dgm:t>
        <a:bodyPr/>
        <a:lstStyle/>
        <a:p>
          <a:endParaRPr lang="en-US"/>
        </a:p>
      </dgm:t>
    </dgm:pt>
    <dgm:pt modelId="{D05B3370-65A9-984B-A629-90118080E6F1}" type="sibTrans" cxnId="{1A9E0342-8195-A345-97C6-27958D8FE98C}">
      <dgm:prSet/>
      <dgm:spPr/>
      <dgm:t>
        <a:bodyPr/>
        <a:lstStyle/>
        <a:p>
          <a:endParaRPr lang="en-US"/>
        </a:p>
      </dgm:t>
    </dgm:pt>
    <dgm:pt modelId="{2CD19B97-16CF-1040-A181-14CA907B0738}">
      <dgm:prSet phldrT="[Text]"/>
      <dgm:spPr/>
      <dgm:t>
        <a:bodyPr/>
        <a:lstStyle/>
        <a:p>
          <a:r>
            <a:rPr lang="en-US" dirty="0" smtClean="0">
              <a:solidFill>
                <a:srgbClr val="6C0000"/>
              </a:solidFill>
            </a:rPr>
            <a:t>Potential</a:t>
          </a:r>
          <a:r>
            <a:rPr lang="en-US" baseline="0" dirty="0" smtClean="0">
              <a:solidFill>
                <a:srgbClr val="6C0000"/>
              </a:solidFill>
            </a:rPr>
            <a:t> Consequences</a:t>
          </a:r>
          <a:endParaRPr lang="en-US" dirty="0">
            <a:solidFill>
              <a:srgbClr val="6C0000"/>
            </a:solidFill>
          </a:endParaRPr>
        </a:p>
      </dgm:t>
    </dgm:pt>
    <dgm:pt modelId="{B950B4E9-9B93-BF4F-AC36-B0CE8F747942}" type="parTrans" cxnId="{FBD9F861-4465-8E47-9DA9-F1F07AD566F2}">
      <dgm:prSet/>
      <dgm:spPr/>
      <dgm:t>
        <a:bodyPr/>
        <a:lstStyle/>
        <a:p>
          <a:endParaRPr lang="en-US"/>
        </a:p>
      </dgm:t>
    </dgm:pt>
    <dgm:pt modelId="{9E2F4C2C-4E0C-A947-9779-4E9365F8FCEE}" type="sibTrans" cxnId="{FBD9F861-4465-8E47-9DA9-F1F07AD566F2}">
      <dgm:prSet/>
      <dgm:spPr/>
      <dgm:t>
        <a:bodyPr/>
        <a:lstStyle/>
        <a:p>
          <a:endParaRPr lang="en-US"/>
        </a:p>
      </dgm:t>
    </dgm:pt>
    <dgm:pt modelId="{FBC579DC-5FF1-0D42-ABCE-EB9213E55AE4}">
      <dgm:prSet phldrT="[Text]"/>
      <dgm:spPr/>
      <dgm:t>
        <a:bodyPr/>
        <a:lstStyle/>
        <a:p>
          <a:r>
            <a:rPr lang="en-US" dirty="0" smtClean="0">
              <a:solidFill>
                <a:srgbClr val="6C0000"/>
              </a:solidFill>
            </a:rPr>
            <a:t>Coping Strategy</a:t>
          </a:r>
          <a:endParaRPr lang="en-US" dirty="0">
            <a:solidFill>
              <a:srgbClr val="6C0000"/>
            </a:solidFill>
          </a:endParaRPr>
        </a:p>
      </dgm:t>
    </dgm:pt>
    <dgm:pt modelId="{425D5EE4-23C9-9644-9ABC-771C470AE342}" type="parTrans" cxnId="{6171DD09-1A27-394E-9A35-2B8DC9A9AF6D}">
      <dgm:prSet/>
      <dgm:spPr/>
      <dgm:t>
        <a:bodyPr/>
        <a:lstStyle/>
        <a:p>
          <a:endParaRPr lang="en-US"/>
        </a:p>
      </dgm:t>
    </dgm:pt>
    <dgm:pt modelId="{5A5EC4E8-98F0-9B4E-ABE8-DFFAE8FEACD3}" type="sibTrans" cxnId="{6171DD09-1A27-394E-9A35-2B8DC9A9AF6D}">
      <dgm:prSet/>
      <dgm:spPr/>
      <dgm:t>
        <a:bodyPr/>
        <a:lstStyle/>
        <a:p>
          <a:endParaRPr lang="en-US"/>
        </a:p>
      </dgm:t>
    </dgm:pt>
    <dgm:pt modelId="{BF298954-A3AC-6342-B774-647350D1AA6F}" type="pres">
      <dgm:prSet presAssocID="{16A51B52-3AC4-ED4F-89E4-5901821EBF4B}" presName="arrowDiagram" presStyleCnt="0">
        <dgm:presLayoutVars>
          <dgm:chMax val="5"/>
          <dgm:dir/>
          <dgm:resizeHandles val="exact"/>
        </dgm:presLayoutVars>
      </dgm:prSet>
      <dgm:spPr/>
    </dgm:pt>
    <dgm:pt modelId="{AFC0C313-B5B2-734A-AA4F-15FFA9F5AB83}" type="pres">
      <dgm:prSet presAssocID="{16A51B52-3AC4-ED4F-89E4-5901821EBF4B}" presName="arrow" presStyleLbl="bgShp" presStyleIdx="0" presStyleCnt="1"/>
      <dgm:spPr>
        <a:gradFill flip="none" rotWithShape="1">
          <a:gsLst>
            <a:gs pos="0">
              <a:srgbClr val="FFABAB"/>
            </a:gs>
            <a:gs pos="100000">
              <a:srgbClr val="FB9393"/>
            </a:gs>
          </a:gsLst>
          <a:lin ang="0" scaled="1"/>
          <a:tileRect/>
        </a:gradFill>
      </dgm:spPr>
    </dgm:pt>
    <dgm:pt modelId="{7603F387-A399-5049-B933-7C1CC74B8F3C}" type="pres">
      <dgm:prSet presAssocID="{16A51B52-3AC4-ED4F-89E4-5901821EBF4B}" presName="arrowDiagram3" presStyleCnt="0"/>
      <dgm:spPr/>
    </dgm:pt>
    <dgm:pt modelId="{06970A73-0BDF-7A48-ABCA-FB56D647CEFF}" type="pres">
      <dgm:prSet presAssocID="{81367FA0-8C3B-8740-BC89-98086D8376AB}" presName="bullet3a" presStyleLbl="node1" presStyleIdx="0" presStyleCnt="3" custScaleX="507122" custScaleY="507122"/>
      <dgm:spPr>
        <a:gradFill rotWithShape="0">
          <a:gsLst>
            <a:gs pos="0">
              <a:srgbClr val="FF0000"/>
            </a:gs>
            <a:gs pos="100000">
              <a:srgbClr val="C00000"/>
            </a:gs>
          </a:gsLst>
        </a:gradFill>
      </dgm:spPr>
    </dgm:pt>
    <dgm:pt modelId="{24D49483-C766-6549-90BC-461258ED1729}" type="pres">
      <dgm:prSet presAssocID="{81367FA0-8C3B-8740-BC89-98086D8376AB}" presName="textBox3a" presStyleLbl="revTx" presStyleIdx="0" presStyleCnt="3">
        <dgm:presLayoutVars>
          <dgm:bulletEnabled val="1"/>
        </dgm:presLayoutVars>
      </dgm:prSet>
      <dgm:spPr/>
      <dgm:t>
        <a:bodyPr/>
        <a:lstStyle/>
        <a:p>
          <a:endParaRPr lang="en-US"/>
        </a:p>
      </dgm:t>
    </dgm:pt>
    <dgm:pt modelId="{B943E653-55BE-AF47-86CB-3CD9C8399F83}" type="pres">
      <dgm:prSet presAssocID="{2CD19B97-16CF-1040-A181-14CA907B0738}" presName="bullet3b" presStyleLbl="node1" presStyleIdx="1" presStyleCnt="3" custScaleX="395587" custScaleY="395587"/>
      <dgm:spPr>
        <a:gradFill rotWithShape="0">
          <a:gsLst>
            <a:gs pos="0">
              <a:srgbClr val="FF3300"/>
            </a:gs>
            <a:gs pos="100000">
              <a:srgbClr val="FF6D6D"/>
            </a:gs>
          </a:gsLst>
        </a:gradFill>
      </dgm:spPr>
    </dgm:pt>
    <dgm:pt modelId="{BB9520BA-1B3A-FA4E-A838-146C35BF2ADD}" type="pres">
      <dgm:prSet presAssocID="{2CD19B97-16CF-1040-A181-14CA907B0738}" presName="textBox3b" presStyleLbl="revTx" presStyleIdx="1" presStyleCnt="3">
        <dgm:presLayoutVars>
          <dgm:bulletEnabled val="1"/>
        </dgm:presLayoutVars>
      </dgm:prSet>
      <dgm:spPr/>
      <dgm:t>
        <a:bodyPr/>
        <a:lstStyle/>
        <a:p>
          <a:endParaRPr lang="en-US"/>
        </a:p>
      </dgm:t>
    </dgm:pt>
    <dgm:pt modelId="{E0532683-E277-EA41-8422-7B2EC899A09B}" type="pres">
      <dgm:prSet presAssocID="{FBC579DC-5FF1-0D42-ABCE-EB9213E55AE4}" presName="bullet3c" presStyleLbl="node1" presStyleIdx="2" presStyleCnt="3" custScaleX="358120" custScaleY="358120"/>
      <dgm:spPr>
        <a:gradFill rotWithShape="0">
          <a:gsLst>
            <a:gs pos="0">
              <a:srgbClr val="FF4747"/>
            </a:gs>
            <a:gs pos="100000">
              <a:srgbClr val="FB9393"/>
            </a:gs>
          </a:gsLst>
        </a:gradFill>
      </dgm:spPr>
    </dgm:pt>
    <dgm:pt modelId="{72F40DAD-736C-5B40-866F-9B4FE839E66B}" type="pres">
      <dgm:prSet presAssocID="{FBC579DC-5FF1-0D42-ABCE-EB9213E55AE4}" presName="textBox3c" presStyleLbl="revTx" presStyleIdx="2" presStyleCnt="3">
        <dgm:presLayoutVars>
          <dgm:bulletEnabled val="1"/>
        </dgm:presLayoutVars>
      </dgm:prSet>
      <dgm:spPr/>
      <dgm:t>
        <a:bodyPr/>
        <a:lstStyle/>
        <a:p>
          <a:endParaRPr lang="en-US"/>
        </a:p>
      </dgm:t>
    </dgm:pt>
  </dgm:ptLst>
  <dgm:cxnLst>
    <dgm:cxn modelId="{F7FEF128-653C-FA40-8E2C-AC05C1527146}" type="presOf" srcId="{FBC579DC-5FF1-0D42-ABCE-EB9213E55AE4}" destId="{72F40DAD-736C-5B40-866F-9B4FE839E66B}" srcOrd="0" destOrd="0" presId="urn:microsoft.com/office/officeart/2005/8/layout/arrow2"/>
    <dgm:cxn modelId="{7ED92CA8-1FEC-EC48-83EF-197BAAB05B16}" type="presOf" srcId="{16A51B52-3AC4-ED4F-89E4-5901821EBF4B}" destId="{BF298954-A3AC-6342-B774-647350D1AA6F}" srcOrd="0" destOrd="0" presId="urn:microsoft.com/office/officeart/2005/8/layout/arrow2"/>
    <dgm:cxn modelId="{6171DD09-1A27-394E-9A35-2B8DC9A9AF6D}" srcId="{16A51B52-3AC4-ED4F-89E4-5901821EBF4B}" destId="{FBC579DC-5FF1-0D42-ABCE-EB9213E55AE4}" srcOrd="2" destOrd="0" parTransId="{425D5EE4-23C9-9644-9ABC-771C470AE342}" sibTransId="{5A5EC4E8-98F0-9B4E-ABE8-DFFAE8FEACD3}"/>
    <dgm:cxn modelId="{FBD9F861-4465-8E47-9DA9-F1F07AD566F2}" srcId="{16A51B52-3AC4-ED4F-89E4-5901821EBF4B}" destId="{2CD19B97-16CF-1040-A181-14CA907B0738}" srcOrd="1" destOrd="0" parTransId="{B950B4E9-9B93-BF4F-AC36-B0CE8F747942}" sibTransId="{9E2F4C2C-4E0C-A947-9779-4E9365F8FCEE}"/>
    <dgm:cxn modelId="{1A9E0342-8195-A345-97C6-27958D8FE98C}" srcId="{16A51B52-3AC4-ED4F-89E4-5901821EBF4B}" destId="{81367FA0-8C3B-8740-BC89-98086D8376AB}" srcOrd="0" destOrd="0" parTransId="{2C2517EE-EEED-D54E-9963-28B6A7C6320D}" sibTransId="{D05B3370-65A9-984B-A629-90118080E6F1}"/>
    <dgm:cxn modelId="{690692F8-0AAD-4245-9BCB-7050A1742EBC}" type="presOf" srcId="{81367FA0-8C3B-8740-BC89-98086D8376AB}" destId="{24D49483-C766-6549-90BC-461258ED1729}" srcOrd="0" destOrd="0" presId="urn:microsoft.com/office/officeart/2005/8/layout/arrow2"/>
    <dgm:cxn modelId="{28738BD1-AC43-E54C-90C2-5F860939E3F3}" type="presOf" srcId="{2CD19B97-16CF-1040-A181-14CA907B0738}" destId="{BB9520BA-1B3A-FA4E-A838-146C35BF2ADD}" srcOrd="0" destOrd="0" presId="urn:microsoft.com/office/officeart/2005/8/layout/arrow2"/>
    <dgm:cxn modelId="{793CBBC6-2615-3543-9935-C3F88F497CA2}" type="presParOf" srcId="{BF298954-A3AC-6342-B774-647350D1AA6F}" destId="{AFC0C313-B5B2-734A-AA4F-15FFA9F5AB83}" srcOrd="0" destOrd="0" presId="urn:microsoft.com/office/officeart/2005/8/layout/arrow2"/>
    <dgm:cxn modelId="{B3B19DF2-D5E5-1F4C-A9A4-34D9D801B6D0}" type="presParOf" srcId="{BF298954-A3AC-6342-B774-647350D1AA6F}" destId="{7603F387-A399-5049-B933-7C1CC74B8F3C}" srcOrd="1" destOrd="0" presId="urn:microsoft.com/office/officeart/2005/8/layout/arrow2"/>
    <dgm:cxn modelId="{8778B094-F771-FB41-B12B-75749A7EB379}" type="presParOf" srcId="{7603F387-A399-5049-B933-7C1CC74B8F3C}" destId="{06970A73-0BDF-7A48-ABCA-FB56D647CEFF}" srcOrd="0" destOrd="0" presId="urn:microsoft.com/office/officeart/2005/8/layout/arrow2"/>
    <dgm:cxn modelId="{CA344305-34CB-804E-9605-98EF2D6367A1}" type="presParOf" srcId="{7603F387-A399-5049-B933-7C1CC74B8F3C}" destId="{24D49483-C766-6549-90BC-461258ED1729}" srcOrd="1" destOrd="0" presId="urn:microsoft.com/office/officeart/2005/8/layout/arrow2"/>
    <dgm:cxn modelId="{293DE80F-9797-2748-864F-8F67B9345747}" type="presParOf" srcId="{7603F387-A399-5049-B933-7C1CC74B8F3C}" destId="{B943E653-55BE-AF47-86CB-3CD9C8399F83}" srcOrd="2" destOrd="0" presId="urn:microsoft.com/office/officeart/2005/8/layout/arrow2"/>
    <dgm:cxn modelId="{EA030AED-6FD8-AD46-8C3E-FFDAACA7F66F}" type="presParOf" srcId="{7603F387-A399-5049-B933-7C1CC74B8F3C}" destId="{BB9520BA-1B3A-FA4E-A838-146C35BF2ADD}" srcOrd="3" destOrd="0" presId="urn:microsoft.com/office/officeart/2005/8/layout/arrow2"/>
    <dgm:cxn modelId="{5E84C707-D2C2-4541-90BC-38C7FB944302}" type="presParOf" srcId="{7603F387-A399-5049-B933-7C1CC74B8F3C}" destId="{E0532683-E277-EA41-8422-7B2EC899A09B}" srcOrd="4" destOrd="0" presId="urn:microsoft.com/office/officeart/2005/8/layout/arrow2"/>
    <dgm:cxn modelId="{610A3CE0-D042-8D43-94D1-032962BA5BFA}" type="presParOf" srcId="{7603F387-A399-5049-B933-7C1CC74B8F3C}" destId="{72F40DAD-736C-5B40-866F-9B4FE839E66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1AB6-6B7E-A241-B5D7-6B83353B0CCD}">
      <dsp:nvSpPr>
        <dsp:cNvPr id="0" name=""/>
        <dsp:cNvSpPr/>
      </dsp:nvSpPr>
      <dsp:spPr>
        <a:xfrm>
          <a:off x="1485899" y="41274"/>
          <a:ext cx="1981200" cy="1981200"/>
        </a:xfrm>
        <a:prstGeom prst="ellipse">
          <a:avLst/>
        </a:prstGeom>
        <a:gradFill flip="none" rotWithShape="1">
          <a:gsLst>
            <a:gs pos="0">
              <a:srgbClr val="FF6D6D"/>
            </a:gs>
            <a:gs pos="100000">
              <a:srgbClr val="FF4747"/>
            </a:gs>
          </a:gsLst>
          <a:lin ang="16200000" scaled="0"/>
          <a:tileRect/>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a:rPr>
            <a:t>Psychosocial Understanding</a:t>
          </a:r>
          <a:endParaRPr lang="en-US" sz="1700" kern="1200" dirty="0">
            <a:latin typeface="Arial" pitchFamily="34" charset="0"/>
            <a:cs typeface="Arial"/>
          </a:endParaRPr>
        </a:p>
      </dsp:txBody>
      <dsp:txXfrm>
        <a:off x="1750060" y="387984"/>
        <a:ext cx="1452880" cy="891540"/>
      </dsp:txXfrm>
    </dsp:sp>
    <dsp:sp modelId="{A91382F3-386D-654E-8F08-864327A6B323}">
      <dsp:nvSpPr>
        <dsp:cNvPr id="0" name=""/>
        <dsp:cNvSpPr/>
      </dsp:nvSpPr>
      <dsp:spPr>
        <a:xfrm>
          <a:off x="2200783" y="1279525"/>
          <a:ext cx="1981200" cy="1981200"/>
        </a:xfrm>
        <a:prstGeom prst="ellipse">
          <a:avLst/>
        </a:prstGeom>
        <a:gradFill rotWithShape="0">
          <a:gsLst>
            <a:gs pos="0">
              <a:srgbClr val="FB9393">
                <a:alpha val="88000"/>
              </a:srgbClr>
            </a:gs>
            <a:gs pos="100000">
              <a:srgbClr val="FFABAB">
                <a:alpha val="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accent1">
                  <a:lumMod val="50000"/>
                </a:schemeClr>
              </a:solidFill>
              <a:latin typeface="Arial" pitchFamily="34" charset="0"/>
              <a:cs typeface="Arial"/>
            </a:rPr>
            <a:t>Challenges</a:t>
          </a:r>
          <a:endParaRPr lang="en-US" sz="1700" kern="1200" dirty="0">
            <a:solidFill>
              <a:schemeClr val="accent1">
                <a:lumMod val="50000"/>
              </a:schemeClr>
            </a:solidFill>
            <a:latin typeface="Arial" pitchFamily="34" charset="0"/>
            <a:cs typeface="Arial"/>
          </a:endParaRPr>
        </a:p>
      </dsp:txBody>
      <dsp:txXfrm>
        <a:off x="2806700" y="1791335"/>
        <a:ext cx="1188720" cy="1089660"/>
      </dsp:txXfrm>
    </dsp:sp>
    <dsp:sp modelId="{A37B17B7-17DD-2349-8529-258A5A9295F9}">
      <dsp:nvSpPr>
        <dsp:cNvPr id="0" name=""/>
        <dsp:cNvSpPr/>
      </dsp:nvSpPr>
      <dsp:spPr>
        <a:xfrm>
          <a:off x="771016" y="1279525"/>
          <a:ext cx="1981200" cy="1981200"/>
        </a:xfrm>
        <a:prstGeom prst="ellipse">
          <a:avLst/>
        </a:prstGeom>
        <a:gradFill flip="none" rotWithShape="1">
          <a:gsLst>
            <a:gs pos="0">
              <a:srgbClr val="C00000"/>
            </a:gs>
            <a:gs pos="100000">
              <a:srgbClr val="FF0000"/>
            </a:gs>
          </a:gsLst>
          <a:lin ang="16200000" scaled="0"/>
          <a:tileRect/>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Role of Oncologist &amp; Physicians</a:t>
          </a:r>
          <a:endParaRPr lang="en-US" sz="1700" kern="1200" dirty="0"/>
        </a:p>
      </dsp:txBody>
      <dsp:txXfrm>
        <a:off x="957580" y="1791335"/>
        <a:ext cx="1188720" cy="1089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9A476-B96B-B644-A5DD-5C583F0F98F8}" type="datetimeFigureOut">
              <a:rPr lang="en-US" smtClean="0"/>
              <a:t>4/10/2014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8B5C0-4E03-9F44-91D3-D580390A368F}" type="slidenum">
              <a:rPr lang="en-US" smtClean="0"/>
              <a:t>‹#›</a:t>
            </a:fld>
            <a:endParaRPr lang="en-US"/>
          </a:p>
        </p:txBody>
      </p:sp>
    </p:spTree>
    <p:extLst>
      <p:ext uri="{BB962C8B-B14F-4D97-AF65-F5344CB8AC3E}">
        <p14:creationId xmlns:p14="http://schemas.microsoft.com/office/powerpoint/2010/main" val="13992169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Phase</a:t>
            </a:r>
            <a:r>
              <a:rPr lang="en-US" b="1" u="sng" baseline="0" dirty="0" smtClean="0"/>
              <a:t> I &amp; Phase II of drug development were the main focus of my research study</a:t>
            </a:r>
            <a:endParaRPr lang="en-US" b="1" u="sng" dirty="0" smtClean="0"/>
          </a:p>
          <a:p>
            <a:r>
              <a:rPr lang="en-US" b="1" u="sng" dirty="0" smtClean="0"/>
              <a:t>Phase</a:t>
            </a:r>
            <a:r>
              <a:rPr lang="en-US" b="1" u="sng" baseline="0" dirty="0" smtClean="0"/>
              <a:t> I: </a:t>
            </a:r>
          </a:p>
          <a:p>
            <a:r>
              <a:rPr lang="en-US" b="1" baseline="0" dirty="0" smtClean="0"/>
              <a:t>Commences the testing of an intervention:</a:t>
            </a:r>
          </a:p>
          <a:p>
            <a:r>
              <a:rPr lang="en-US" baseline="0" dirty="0" smtClean="0"/>
              <a:t>-tested for the 1</a:t>
            </a:r>
            <a:r>
              <a:rPr lang="en-US" baseline="30000" dirty="0" smtClean="0"/>
              <a:t>st</a:t>
            </a:r>
            <a:r>
              <a:rPr lang="en-US" baseline="0" dirty="0" smtClean="0"/>
              <a:t> time, or previous trial exposure but is being tested in a different medical setting (</a:t>
            </a:r>
            <a:r>
              <a:rPr lang="en-US" baseline="0" dirty="0" err="1" smtClean="0"/>
              <a:t>ie</a:t>
            </a:r>
            <a:r>
              <a:rPr lang="en-US" baseline="0" dirty="0" smtClean="0"/>
              <a:t> different pathology)</a:t>
            </a:r>
          </a:p>
          <a:p>
            <a:r>
              <a:rPr lang="en-US" baseline="0" dirty="0" smtClean="0"/>
              <a:t>-MTD; maximum dosage of a drug that can be administered before unacceptable toxicity levels are reached</a:t>
            </a:r>
          </a:p>
          <a:p>
            <a:r>
              <a:rPr lang="en-US" b="1" u="sng" baseline="0" dirty="0" smtClean="0"/>
              <a:t>Phase II:</a:t>
            </a:r>
          </a:p>
          <a:p>
            <a:r>
              <a:rPr lang="en-US" b="1" baseline="0" dirty="0" smtClean="0"/>
              <a:t> works to further establish the safety of an intervention</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1458B5C0-4E03-9F44-91D3-D580390A368F}" type="slidenum">
              <a:rPr lang="en-US" smtClean="0"/>
              <a:t>3</a:t>
            </a:fld>
            <a:endParaRPr lang="en-US"/>
          </a:p>
        </p:txBody>
      </p:sp>
    </p:spTree>
    <p:extLst>
      <p:ext uri="{BB962C8B-B14F-4D97-AF65-F5344CB8AC3E}">
        <p14:creationId xmlns:p14="http://schemas.microsoft.com/office/powerpoint/2010/main" val="287115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main theme followed a unique pattern of by which interviewees  </a:t>
            </a:r>
          </a:p>
          <a:p>
            <a:pPr lvl="0"/>
            <a:r>
              <a:rPr lang="en-US" sz="1200" kern="1200" dirty="0" smtClean="0">
                <a:solidFill>
                  <a:schemeClr val="tx1"/>
                </a:solidFill>
                <a:effectLst/>
                <a:latin typeface="+mn-lt"/>
                <a:ea typeface="+mn-ea"/>
                <a:cs typeface="+mn-cs"/>
              </a:rPr>
              <a:t>1. Identified a grey or problem area</a:t>
            </a:r>
            <a:endParaRPr lang="en-US" dirty="0" smtClean="0">
              <a:effectLst/>
            </a:endParaRPr>
          </a:p>
          <a:p>
            <a:pPr lvl="0"/>
            <a:r>
              <a:rPr lang="en-US" sz="1200" kern="1200" dirty="0" smtClean="0">
                <a:solidFill>
                  <a:schemeClr val="tx1"/>
                </a:solidFill>
                <a:effectLst/>
                <a:latin typeface="+mn-lt"/>
                <a:ea typeface="+mn-ea"/>
                <a:cs typeface="+mn-cs"/>
              </a:rPr>
              <a:t>2. Provided a description of the potential consequences that may result from these problem areas.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Identified a strategy for coping with the issue</a:t>
            </a:r>
            <a:endParaRPr lang="en-US" dirty="0" smtClean="0">
              <a:effectLst/>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58B5C0-4E03-9F44-91D3-D580390A368F}" type="slidenum">
              <a:rPr lang="en-US" smtClean="0"/>
              <a:t>16</a:t>
            </a:fld>
            <a:endParaRPr lang="en-US"/>
          </a:p>
        </p:txBody>
      </p:sp>
    </p:spTree>
    <p:extLst>
      <p:ext uri="{BB962C8B-B14F-4D97-AF65-F5344CB8AC3E}">
        <p14:creationId xmlns:p14="http://schemas.microsoft.com/office/powerpoint/2010/main" val="279475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a:t>
            </a:r>
            <a:r>
              <a:rPr lang="en-US" b="1" u="sng" baseline="0" dirty="0" smtClean="0"/>
              <a:t> </a:t>
            </a:r>
            <a:r>
              <a:rPr lang="en-US" baseline="0" dirty="0" smtClean="0"/>
              <a:t>*analyzing pre-collected data from….</a:t>
            </a:r>
          </a:p>
          <a:p>
            <a:r>
              <a:rPr lang="en-US" b="1" u="sng" baseline="0" dirty="0" smtClean="0"/>
              <a:t>-32 interviews: </a:t>
            </a:r>
            <a:r>
              <a:rPr lang="en-US" baseline="0" dirty="0" smtClean="0"/>
              <a:t>face to face; private manner, between may 1</a:t>
            </a:r>
            <a:r>
              <a:rPr lang="en-US" baseline="30000" dirty="0" smtClean="0"/>
              <a:t>st</a:t>
            </a:r>
            <a:r>
              <a:rPr lang="en-US" baseline="0" dirty="0" smtClean="0"/>
              <a:t> and august 1</a:t>
            </a:r>
            <a:r>
              <a:rPr lang="en-US" baseline="30000" dirty="0" smtClean="0"/>
              <a:t>st</a:t>
            </a:r>
            <a:r>
              <a:rPr lang="en-US" baseline="0" dirty="0" smtClean="0"/>
              <a:t>, 2006; interviews were digitally recorded, hand written field notes, English, internal researcher trained in qualitative research</a:t>
            </a:r>
          </a:p>
          <a:p>
            <a:r>
              <a:rPr lang="en-US" b="1" u="sng" baseline="0" dirty="0" smtClean="0"/>
              <a:t>-Semi-structured interview guide:</a:t>
            </a:r>
            <a:r>
              <a:rPr lang="en-US" baseline="0" dirty="0" smtClean="0"/>
              <a:t> open-ended questions; developed by the research team and two external researchers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1" u="sng" baseline="0" dirty="0" smtClean="0"/>
              <a:t>-</a:t>
            </a:r>
            <a:r>
              <a:rPr lang="en-US" b="1" u="sng" dirty="0" smtClean="0"/>
              <a:t>Piloted at the </a:t>
            </a:r>
            <a:r>
              <a:rPr lang="en-US" b="1" u="sng" dirty="0" err="1" smtClean="0"/>
              <a:t>Juravinski</a:t>
            </a:r>
            <a:r>
              <a:rPr lang="en-US" b="1" u="sng" dirty="0" smtClean="0"/>
              <a:t> Cancer Centre, Hamilton Ontario:</a:t>
            </a:r>
            <a:r>
              <a:rPr lang="en-US" dirty="0" smtClean="0"/>
              <a:t> to ensure appropriateness</a:t>
            </a:r>
            <a:r>
              <a:rPr lang="en-US" baseline="0" dirty="0" smtClean="0"/>
              <a:t> and clarity</a:t>
            </a:r>
          </a:p>
          <a:p>
            <a:endParaRPr lang="en-US" baseline="0" dirty="0" smtClean="0"/>
          </a:p>
          <a:p>
            <a:r>
              <a:rPr lang="en-US" b="1" u="sng" dirty="0" smtClean="0"/>
              <a:t>Pre:</a:t>
            </a:r>
            <a:r>
              <a:rPr lang="en-US" b="1" u="sng" baseline="0" dirty="0" smtClean="0"/>
              <a:t> </a:t>
            </a:r>
            <a:r>
              <a:rPr lang="en-US" baseline="0" dirty="0" smtClean="0"/>
              <a:t>*analyzing pre-collected data from….</a:t>
            </a:r>
          </a:p>
          <a:p>
            <a:r>
              <a:rPr lang="en-US" b="1" u="sng" baseline="0" dirty="0" smtClean="0"/>
              <a:t>-32 interviews: </a:t>
            </a:r>
            <a:r>
              <a:rPr lang="en-US" baseline="0" dirty="0" smtClean="0"/>
              <a:t>face to face; private manner, between may 1</a:t>
            </a:r>
            <a:r>
              <a:rPr lang="en-US" baseline="30000" dirty="0" smtClean="0"/>
              <a:t>st</a:t>
            </a:r>
            <a:r>
              <a:rPr lang="en-US" baseline="0" dirty="0" smtClean="0"/>
              <a:t> and august 1</a:t>
            </a:r>
            <a:r>
              <a:rPr lang="en-US" baseline="30000" dirty="0" smtClean="0"/>
              <a:t>st</a:t>
            </a:r>
            <a:r>
              <a:rPr lang="en-US" baseline="0" dirty="0" smtClean="0"/>
              <a:t>, 2006; interviews were digitally recorded, hand written field notes, English, internal researcher trained in qualitative research</a:t>
            </a:r>
          </a:p>
          <a:p>
            <a:r>
              <a:rPr lang="en-US" b="1" u="sng" baseline="0" dirty="0" smtClean="0"/>
              <a:t>-Semi-structured interview guide:</a:t>
            </a:r>
            <a:r>
              <a:rPr lang="en-US" baseline="0" dirty="0" smtClean="0"/>
              <a:t> open-ended questions; developed by the research team and two external researchers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1" u="sng" baseline="0" dirty="0" smtClean="0"/>
              <a:t>-</a:t>
            </a:r>
            <a:r>
              <a:rPr lang="en-US" b="1" u="sng" dirty="0" smtClean="0"/>
              <a:t>Piloted at the </a:t>
            </a:r>
            <a:r>
              <a:rPr lang="en-US" b="1" u="sng" dirty="0" err="1" smtClean="0"/>
              <a:t>Juravinski</a:t>
            </a:r>
            <a:r>
              <a:rPr lang="en-US" b="1" u="sng" dirty="0" smtClean="0"/>
              <a:t> Cancer Centre, Hamilton Ontario:</a:t>
            </a:r>
            <a:r>
              <a:rPr lang="en-US" dirty="0" smtClean="0"/>
              <a:t> to ensure appropriateness</a:t>
            </a:r>
            <a:r>
              <a:rPr lang="en-US" baseline="0" dirty="0" smtClean="0"/>
              <a:t> and clarity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458B5C0-4E03-9F44-91D3-D580390A368F}" type="slidenum">
              <a:rPr lang="en-US" smtClean="0"/>
              <a:t>6</a:t>
            </a:fld>
            <a:endParaRPr lang="en-US"/>
          </a:p>
        </p:txBody>
      </p:sp>
    </p:spTree>
    <p:extLst>
      <p:ext uri="{BB962C8B-B14F-4D97-AF65-F5344CB8AC3E}">
        <p14:creationId xmlns:p14="http://schemas.microsoft.com/office/powerpoint/2010/main" val="343970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BC Cancer Research Centre, the </a:t>
            </a:r>
            <a:r>
              <a:rPr lang="en-US" sz="1200" kern="1200" dirty="0" err="1" smtClean="0">
                <a:solidFill>
                  <a:schemeClr val="tx1"/>
                </a:solidFill>
                <a:effectLst/>
                <a:latin typeface="+mn-lt"/>
                <a:ea typeface="+mn-ea"/>
                <a:cs typeface="+mn-cs"/>
              </a:rPr>
              <a:t>Juravinski</a:t>
            </a:r>
            <a:r>
              <a:rPr lang="en-US" sz="1200" kern="1200" dirty="0" smtClean="0">
                <a:solidFill>
                  <a:schemeClr val="tx1"/>
                </a:solidFill>
                <a:effectLst/>
                <a:latin typeface="+mn-lt"/>
                <a:ea typeface="+mn-ea"/>
                <a:cs typeface="+mn-cs"/>
              </a:rPr>
              <a:t> Cancer Centre, the Kingston Regional Cancer Centre, the London Regional Cancer Centre, and the Ottawa Regional Cancer Centre were used as participant recruitment sites.</a:t>
            </a:r>
            <a:r>
              <a:rPr lang="en-US" dirty="0" smtClean="0">
                <a:effectLst/>
              </a:rPr>
              <a:t> </a:t>
            </a:r>
          </a:p>
          <a:p>
            <a:endParaRPr lang="en-US" dirty="0" smtClean="0">
              <a:effectLst/>
            </a:endParaRPr>
          </a:p>
          <a:p>
            <a:r>
              <a:rPr lang="en-US" sz="1200" kern="1200" dirty="0" smtClean="0">
                <a:solidFill>
                  <a:schemeClr val="tx1"/>
                </a:solidFill>
                <a:effectLst/>
                <a:latin typeface="+mn-lt"/>
                <a:ea typeface="+mn-ea"/>
                <a:cs typeface="+mn-cs"/>
              </a:rPr>
              <a:t>In order to ensure rich data, the original research team used purposeful sampling techniques to recruit participants through the NCIC CTG Investigational New Drug (IND) committee. Only those individuals with experience in phase I and phase II of oncology clinical trials were recruited, resulting in a total 32 participants with a 65% participation rate. </a:t>
            </a:r>
            <a:endParaRPr lang="en-US" dirty="0"/>
          </a:p>
        </p:txBody>
      </p:sp>
      <p:sp>
        <p:nvSpPr>
          <p:cNvPr id="4" name="Slide Number Placeholder 3"/>
          <p:cNvSpPr>
            <a:spLocks noGrp="1"/>
          </p:cNvSpPr>
          <p:nvPr>
            <p:ph type="sldNum" sz="quarter" idx="10"/>
          </p:nvPr>
        </p:nvSpPr>
        <p:spPr/>
        <p:txBody>
          <a:bodyPr/>
          <a:lstStyle/>
          <a:p>
            <a:fld id="{1458B5C0-4E03-9F44-91D3-D580390A368F}" type="slidenum">
              <a:rPr lang="en-US" smtClean="0"/>
              <a:t>7</a:t>
            </a:fld>
            <a:endParaRPr lang="en-US"/>
          </a:p>
        </p:txBody>
      </p:sp>
    </p:spTree>
    <p:extLst>
      <p:ext uri="{BB962C8B-B14F-4D97-AF65-F5344CB8AC3E}">
        <p14:creationId xmlns:p14="http://schemas.microsoft.com/office/powerpoint/2010/main" val="55553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Pre-slide</a:t>
            </a:r>
            <a:r>
              <a:rPr lang="en-US" dirty="0" smtClean="0"/>
              <a:t>: </a:t>
            </a:r>
            <a:r>
              <a:rPr lang="en-US" sz="1200" kern="1200" dirty="0" smtClean="0">
                <a:solidFill>
                  <a:schemeClr val="tx1"/>
                </a:solidFill>
                <a:latin typeface="+mn-lt"/>
                <a:ea typeface="+mn-ea"/>
                <a:cs typeface="+mn-cs"/>
              </a:rPr>
              <a:t>use of the term explication of data over data analysis due to the dangerous implications analysis can have on phenomenological study. The term ‘analysis’ implies breaking something down it to bits and pieces, and if this were the case, within a phenomenological study, the phenomenon as a whole would be lost [62]. On the other hand, explication of the data implies that the phenomenon will remain it its entirety but the various elements of the phenomenon will be investigated [62]. </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-Phenomenological reduction:</a:t>
            </a:r>
            <a:r>
              <a:rPr lang="en-US" dirty="0" smtClean="0"/>
              <a:t> reading over the data repeatedly</a:t>
            </a:r>
            <a:r>
              <a:rPr lang="en-US" baseline="0" dirty="0" smtClean="0"/>
              <a:t> until the meaning starts to emerge</a:t>
            </a:r>
          </a:p>
          <a:p>
            <a:pPr marL="0" marR="0" indent="0" algn="l" defTabSz="457200" rtl="0" eaLnBrk="1" fontAlgn="auto" latinLnBrk="0" hangingPunct="1">
              <a:lnSpc>
                <a:spcPct val="100000"/>
              </a:lnSpc>
              <a:spcBef>
                <a:spcPts val="0"/>
              </a:spcBef>
              <a:spcAft>
                <a:spcPts val="0"/>
              </a:spcAft>
              <a:buClrTx/>
              <a:buSzTx/>
              <a:buFontTx/>
              <a:buNone/>
              <a:tabLst/>
              <a:defRPr/>
            </a:pPr>
            <a:r>
              <a:rPr lang="en-US" b="1" u="sng" baseline="0" dirty="0" smtClean="0"/>
              <a:t>-Gathering a sense of the whole: </a:t>
            </a:r>
            <a:r>
              <a:rPr lang="en-US" baseline="0" dirty="0" smtClean="0"/>
              <a:t>holistic perspective; reviewing the data and making more detailed notes</a:t>
            </a:r>
            <a:endParaRPr lang="en-US" dirty="0" smtClean="0"/>
          </a:p>
          <a:p>
            <a:r>
              <a:rPr lang="en-US" dirty="0" smtClean="0"/>
              <a:t>-</a:t>
            </a:r>
            <a:r>
              <a:rPr lang="en-US" b="1" u="sng" dirty="0" smtClean="0"/>
              <a:t>Delineating meaning</a:t>
            </a:r>
            <a:r>
              <a:rPr lang="en-US" b="1" u="sng" baseline="0" dirty="0" smtClean="0"/>
              <a:t> units: </a:t>
            </a:r>
            <a:r>
              <a:rPr lang="en-US" sz="1200" kern="1200" dirty="0" smtClean="0">
                <a:solidFill>
                  <a:schemeClr val="tx1"/>
                </a:solidFill>
                <a:latin typeface="+mn-lt"/>
                <a:ea typeface="+mn-ea"/>
                <a:cs typeface="+mn-cs"/>
              </a:rPr>
              <a:t>This involves picking out statements, quotes or sentences that bring meaning to the phenomenon  aka </a:t>
            </a:r>
            <a:r>
              <a:rPr lang="en-US" sz="1200" kern="1200" dirty="0" err="1" smtClean="0">
                <a:solidFill>
                  <a:schemeClr val="tx1"/>
                </a:solidFill>
                <a:latin typeface="+mn-lt"/>
                <a:ea typeface="+mn-ea"/>
                <a:cs typeface="+mn-cs"/>
              </a:rPr>
              <a:t>horizontilization</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-Clustering meaning units and forming themes:</a:t>
            </a:r>
            <a:r>
              <a:rPr lang="en-US" dirty="0" smtClean="0"/>
              <a:t> look for meaning units that naturally group together</a:t>
            </a:r>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-Composite</a:t>
            </a:r>
            <a:r>
              <a:rPr lang="en-US" b="1" u="sng" baseline="0" dirty="0" smtClean="0"/>
              <a:t> summary: </a:t>
            </a:r>
            <a:r>
              <a:rPr lang="en-US" baseline="0" dirty="0" smtClean="0"/>
              <a:t>summary that incorporates all themes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458B5C0-4E03-9F44-91D3-D580390A368F}" type="slidenum">
              <a:rPr lang="en-US" smtClean="0"/>
              <a:t>8</a:t>
            </a:fld>
            <a:endParaRPr lang="en-US"/>
          </a:p>
        </p:txBody>
      </p:sp>
    </p:spTree>
    <p:extLst>
      <p:ext uri="{BB962C8B-B14F-4D97-AF65-F5344CB8AC3E}">
        <p14:creationId xmlns:p14="http://schemas.microsoft.com/office/powerpoint/2010/main" val="369102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Between Physicians and Trial Sponsors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instance, the interviewees often had questions about a certain adverse event, but found it difficult to access information that would allow them come to a better understanding of the drug’s pharmacology beyond the investigator’s brochure. Even when writing up adverse event reports, interviewees felt that it would be helpful to know more about the sponsor’s data management. It would help them to understand their role, and understand how companies try to collate the information they send to them. This lack of communication makes it extremely difficult to come to a unanimous decision with the other physicians in the trial.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Between the Physicians</a:t>
            </a:r>
            <a:r>
              <a:rPr lang="en-US" sz="1200" b="1" kern="1200" baseline="0" dirty="0" smtClean="0">
                <a:solidFill>
                  <a:schemeClr val="tx1"/>
                </a:solidFill>
                <a:effectLst/>
                <a:latin typeface="+mn-lt"/>
                <a:ea typeface="+mn-ea"/>
                <a:cs typeface="+mn-cs"/>
              </a:rPr>
              <a:t> and Patients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Different things tend to be reported to different people, depending on the professional position that a person holds within the trial. It is also human nature for patients to forget things. If it is a very serious event, it is likely to be recorded and made known to others working in the clinical trial setting. However, not all patients understand that these professionals are just as interested in the minute events, such as the minor side effects of a treatment.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458B5C0-4E03-9F44-91D3-D580390A368F}" type="slidenum">
              <a:rPr lang="en-US" smtClean="0"/>
              <a:t>11</a:t>
            </a:fld>
            <a:endParaRPr lang="en-US"/>
          </a:p>
        </p:txBody>
      </p:sp>
    </p:spTree>
    <p:extLst>
      <p:ext uri="{BB962C8B-B14F-4D97-AF65-F5344CB8AC3E}">
        <p14:creationId xmlns:p14="http://schemas.microsoft.com/office/powerpoint/2010/main" val="134260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Between Physicians and Trial Sponsors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instance, the interviewees often had questions about a certain adverse event, but found it difficult to access information that would allow them come to a better understanding of the drug’s pharmacology beyond the investigator’s brochure. Even when writing up adverse event reports, interviewees felt that it would be helpful to know more about the sponsor’s data management. It would help them to understand their role, and understand how companies try to collate the information they send to them. This lack of communication makes it extremely difficult to come to a unanimous decision with the other physicians in the trial.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Between the Physicians</a:t>
            </a:r>
            <a:r>
              <a:rPr lang="en-US" sz="1200" b="1" kern="1200" baseline="0" dirty="0" smtClean="0">
                <a:solidFill>
                  <a:schemeClr val="tx1"/>
                </a:solidFill>
                <a:effectLst/>
                <a:latin typeface="+mn-lt"/>
                <a:ea typeface="+mn-ea"/>
                <a:cs typeface="+mn-cs"/>
              </a:rPr>
              <a:t> and Patients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Different things tend to be reported to different people, depending on the professional position that a person holds within the trial. It is also human nature for patients to forget things. If it is a very serious event, it is likely to be recorded and made known to others working in the clinical trial setting. However, not all patients understand that these professionals are just as interested in the minute events, such as the minor side effects of a treatment.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458B5C0-4E03-9F44-91D3-D580390A368F}" type="slidenum">
              <a:rPr lang="en-US" smtClean="0"/>
              <a:t>12</a:t>
            </a:fld>
            <a:endParaRPr lang="en-US"/>
          </a:p>
        </p:txBody>
      </p:sp>
    </p:spTree>
    <p:extLst>
      <p:ext uri="{BB962C8B-B14F-4D97-AF65-F5344CB8AC3E}">
        <p14:creationId xmlns:p14="http://schemas.microsoft.com/office/powerpoint/2010/main" val="134260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Fear of Making the Wrong</a:t>
            </a:r>
            <a:r>
              <a:rPr lang="en-US" sz="1200" b="1" kern="1200" baseline="0" dirty="0" smtClean="0">
                <a:solidFill>
                  <a:schemeClr val="tx1"/>
                </a:solidFill>
                <a:effectLst/>
                <a:latin typeface="+mn-lt"/>
                <a:ea typeface="+mn-ea"/>
                <a:cs typeface="+mn-cs"/>
              </a:rPr>
              <a:t> Decision</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limited resources to aid in assigning causality, these professionals are extremely apprehensive when making attributions. There is this general fear of making the wrong decision, which is primarily based on the very serious consequences of misattributions.</a:t>
            </a:r>
          </a:p>
          <a:p>
            <a:endParaRPr lang="en-US" dirty="0"/>
          </a:p>
        </p:txBody>
      </p:sp>
      <p:sp>
        <p:nvSpPr>
          <p:cNvPr id="4" name="Slide Number Placeholder 3"/>
          <p:cNvSpPr>
            <a:spLocks noGrp="1"/>
          </p:cNvSpPr>
          <p:nvPr>
            <p:ph type="sldNum" sz="quarter" idx="10"/>
          </p:nvPr>
        </p:nvSpPr>
        <p:spPr/>
        <p:txBody>
          <a:bodyPr/>
          <a:lstStyle/>
          <a:p>
            <a:fld id="{1458B5C0-4E03-9F44-91D3-D580390A368F}" type="slidenum">
              <a:rPr lang="en-US" smtClean="0"/>
              <a:t>13</a:t>
            </a:fld>
            <a:endParaRPr lang="en-US"/>
          </a:p>
        </p:txBody>
      </p:sp>
    </p:spTree>
    <p:extLst>
      <p:ext uri="{BB962C8B-B14F-4D97-AF65-F5344CB8AC3E}">
        <p14:creationId xmlns:p14="http://schemas.microsoft.com/office/powerpoint/2010/main" val="134260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 attributing causality to the study drug can contaminate the entire database in terms of the causality of these toxicities. The onus on these professionals is extremely high, because they have the ability to undermine the trial by making an erroneous attribution. This risks the drug not going to the market when it may be a potentially legitimate drug. </a:t>
            </a:r>
            <a:endParaRPr lang="en-US" dirty="0"/>
          </a:p>
        </p:txBody>
      </p:sp>
      <p:sp>
        <p:nvSpPr>
          <p:cNvPr id="4" name="Slide Number Placeholder 3"/>
          <p:cNvSpPr>
            <a:spLocks noGrp="1"/>
          </p:cNvSpPr>
          <p:nvPr>
            <p:ph type="sldNum" sz="quarter" idx="10"/>
          </p:nvPr>
        </p:nvSpPr>
        <p:spPr/>
        <p:txBody>
          <a:bodyPr/>
          <a:lstStyle/>
          <a:p>
            <a:fld id="{1458B5C0-4E03-9F44-91D3-D580390A368F}" type="slidenum">
              <a:rPr lang="en-US" smtClean="0"/>
              <a:t>14</a:t>
            </a:fld>
            <a:endParaRPr lang="en-US"/>
          </a:p>
        </p:txBody>
      </p:sp>
    </p:spTree>
    <p:extLst>
      <p:ext uri="{BB962C8B-B14F-4D97-AF65-F5344CB8AC3E}">
        <p14:creationId xmlns:p14="http://schemas.microsoft.com/office/powerpoint/2010/main" val="134260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many competing goals in the process of a clinical trial, whether it is the workload, timeframe, the patient’s well being, or the development of the drug. Most interestingly are the competing goals between clinicians and patients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458B5C0-4E03-9F44-91D3-D580390A368F}" type="slidenum">
              <a:rPr lang="en-US" smtClean="0"/>
              <a:t>15</a:t>
            </a:fld>
            <a:endParaRPr lang="en-US"/>
          </a:p>
        </p:txBody>
      </p:sp>
    </p:spTree>
    <p:extLst>
      <p:ext uri="{BB962C8B-B14F-4D97-AF65-F5344CB8AC3E}">
        <p14:creationId xmlns:p14="http://schemas.microsoft.com/office/powerpoint/2010/main" val="134260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CA"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073B62CC-05CC-4886-8E88-8DAF6F243F28}" type="datetime1">
              <a:rPr lang="da-DK"/>
              <a:pPr>
                <a:defRPr/>
              </a:pPr>
              <a:t>10-04-2014</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5DDB6A00-92FD-4F76-8510-70B290037FA4}"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CA"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1A6DC43-467D-449E-94A0-D56147AE8E86}" type="datetime1">
              <a:rPr lang="da-DK"/>
              <a:pPr>
                <a:defRPr/>
              </a:pPr>
              <a:t>10-04-2014</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2C37689E-EF9A-435C-9830-4BFB46C47555}"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68350"/>
            <a:ext cx="9144000" cy="1235075"/>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6" name="Billede 3" descr="dreamstime_Hospital doctor.jpg"/>
          <p:cNvPicPr>
            <a:picLocks noChangeAspect="1"/>
          </p:cNvPicPr>
          <p:nvPr userDrawn="1"/>
        </p:nvPicPr>
        <p:blipFill>
          <a:blip r:embed="rId2"/>
          <a:srcRect/>
          <a:stretch>
            <a:fillRect/>
          </a:stretch>
        </p:blipFill>
        <p:spPr bwMode="auto">
          <a:xfrm>
            <a:off x="7454900" y="763588"/>
            <a:ext cx="1689100" cy="1246187"/>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237044A-7D07-45EC-847F-06AC221D2F9F}" type="datetime1">
              <a:rPr lang="da-DK"/>
              <a:pPr>
                <a:defRPr/>
              </a:pPr>
              <a:t>10-04-2014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F124BAE-5ADB-46E5-B4C0-0C1246F1D34C}" type="slidenum">
              <a:rPr lang="da-DK"/>
              <a:pPr>
                <a:defRPr/>
              </a:pPr>
              <a:t>‹#›</a:t>
            </a:fld>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A2B8912-C860-442D-B5C8-43E10014C6FD}" type="datetime1">
              <a:rPr lang="da-DK"/>
              <a:pPr>
                <a:defRPr/>
              </a:pPr>
              <a:t>10-04-2014</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B783B56E-B37D-4C6A-8F5C-3235ADB27661}" type="slidenum">
              <a:rPr lang="da-DK"/>
              <a:pPr>
                <a:defRPr/>
              </a:pPr>
              <a:t>‹#›</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25AB9AC-8C2B-41B2-ABDE-3EEB0543DB7D}" type="datetime1">
              <a:rPr lang="da-DK"/>
              <a:pPr>
                <a:defRPr/>
              </a:pPr>
              <a:t>10-04-2014</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4BF5E44-8A2E-4142-A08F-B67B33DFE6AA}" type="slidenum">
              <a:rPr lang="da-DK"/>
              <a:pPr>
                <a:defRPr/>
              </a:pPr>
              <a:t>‹#›</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961CDDE-BE02-4FDD-A1BC-A4294927D3D3}" type="datetime1">
              <a:rPr lang="da-DK"/>
              <a:pPr>
                <a:defRPr/>
              </a:pPr>
              <a:t>10-04-2014</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ED6F41A-3397-45DF-AF92-813699CF3CD9}" type="slidenum">
              <a:rPr lang="da-DK"/>
              <a:pPr>
                <a:defRPr/>
              </a:pPr>
              <a:t>‹#›</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FDE2D2C-45DD-4E5F-B6D3-FAE36B5046AF}" type="datetime1">
              <a:rPr lang="da-DK"/>
              <a:pPr>
                <a:defRPr/>
              </a:pPr>
              <a:t>10-04-2014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838F0870-DAEF-4C57-9606-92482EE97D92}" type="slidenum">
              <a:rPr lang="da-DK"/>
              <a:pPr>
                <a:defRPr/>
              </a:pPr>
              <a:t>‹#›</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CA"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E7D377F-9A0C-47C1-9718-D345C1DC8C06}" type="datetime1">
              <a:rPr lang="da-DK"/>
              <a:pPr>
                <a:defRPr/>
              </a:pPr>
              <a:t>10-04-2014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9530A44-B423-4A96-8D61-EBF1158249E8}" type="slidenum">
              <a:rPr lang="da-DK"/>
              <a:pPr>
                <a:defRPr/>
              </a:pPr>
              <a:t>‹#›</a:t>
            </a:fld>
            <a:endParaRPr lang="da-DK"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13DC07D-5A1B-475A-8538-723B38D844ED}" type="datetime1">
              <a:rPr lang="da-DK"/>
              <a:pPr>
                <a:defRPr/>
              </a:pPr>
              <a:t>10-04-2014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348EDB8-FB72-4280-8AE4-388D7D3D109A}" type="slidenum">
              <a:rPr lang="da-DK"/>
              <a:pPr>
                <a:defRPr/>
              </a:pPr>
              <a:t>‹#›</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7C54AA2-7B38-45A8-AEFA-B34105299B46}" type="datetime1">
              <a:rPr lang="da-DK"/>
              <a:pPr>
                <a:defRPr/>
              </a:pPr>
              <a:t>10-04-2014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0908307-83D4-4637-B773-7CF986C09FE1}" type="slidenum">
              <a:rPr lang="da-DK"/>
              <a:pPr>
                <a:defRPr/>
              </a:pPr>
              <a:t>‹#›</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CA"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CA"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7E439B4-870C-4CCE-A1FC-E07FCED82A10}" type="datetime1">
              <a:rPr lang="da-DK"/>
              <a:pPr>
                <a:defRPr/>
              </a:pPr>
              <a:t>10-04-2014</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9C525ED-66E9-401D-9E0D-F5CF7806DEC8}"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CA"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EEE2643A-85B3-488B-A442-027285BB5102}" type="datetime1">
              <a:rPr lang="da-DK"/>
              <a:pPr>
                <a:defRPr/>
              </a:pPr>
              <a:t>10-04-2014</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4A950384-4EAA-4A03-A4E2-CB111C47BBFF}"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CA"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C3E296A5-4FE0-4558-AF36-CE4719A374D5}" type="datetime1">
              <a:rPr lang="da-DK"/>
              <a:pPr>
                <a:defRPr/>
              </a:pPr>
              <a:t>10-04-2014</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C7517DFB-6793-4DA8-B49A-13739542CF1E}"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D43378A-0042-4AF6-8C19-950CD23B04AB}" type="datetime1">
              <a:rPr lang="da-DK"/>
              <a:pPr>
                <a:defRPr/>
              </a:pPr>
              <a:t>10-04-2014</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54FE4316-4526-48F1-B4C0-8A309AA381D9}"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CA"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9C5A3271-3E88-41A0-BDA6-D56194849FF1}" type="datetime1">
              <a:rPr lang="da-DK"/>
              <a:pPr>
                <a:defRPr/>
              </a:pPr>
              <a:t>10-04-2014</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26411D1F-8E6F-4F53-9224-607C93DADD2A}"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CA"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BB011C4B-5C51-4D2C-B610-AAAC9A203B2A}" type="datetime1">
              <a:rPr lang="da-DK"/>
              <a:pPr>
                <a:defRPr/>
              </a:pPr>
              <a:t>10-04-2014</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0E7CC0A5-607D-4EE9-9E4C-7A3ACE8F6CE9}"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4007"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400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fontAlgn="base">
        <a:spcBef>
          <a:spcPct val="0"/>
        </a:spcBef>
        <a:spcAft>
          <a:spcPct val="0"/>
        </a:spcAft>
        <a:defRPr sz="4400">
          <a:solidFill>
            <a:schemeClr val="tx1"/>
          </a:solidFill>
          <a:latin typeface="Arial Narrow" pitchFamily="-97" charset="0"/>
        </a:defRPr>
      </a:lvl6pPr>
      <a:lvl7pPr marL="914400" algn="ctr" defTabSz="457200" rtl="0" fontAlgn="base">
        <a:spcBef>
          <a:spcPct val="0"/>
        </a:spcBef>
        <a:spcAft>
          <a:spcPct val="0"/>
        </a:spcAft>
        <a:defRPr sz="4400">
          <a:solidFill>
            <a:schemeClr val="tx1"/>
          </a:solidFill>
          <a:latin typeface="Arial Narrow" pitchFamily="-97" charset="0"/>
        </a:defRPr>
      </a:lvl7pPr>
      <a:lvl8pPr marL="1371600" algn="ctr" defTabSz="457200" rtl="0" fontAlgn="base">
        <a:spcBef>
          <a:spcPct val="0"/>
        </a:spcBef>
        <a:spcAft>
          <a:spcPct val="0"/>
        </a:spcAft>
        <a:defRPr sz="4400">
          <a:solidFill>
            <a:schemeClr val="tx1"/>
          </a:solidFill>
          <a:latin typeface="Arial Narrow" pitchFamily="-97" charset="0"/>
        </a:defRPr>
      </a:lvl8pPr>
      <a:lvl9pPr marL="1828800" algn="ctr" defTabSz="457200" rtl="0" fontAlgn="base">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20" descr="dreamstime_Hospital doctor.jpg"/>
          <p:cNvPicPr>
            <a:picLocks noChangeAspect="1"/>
          </p:cNvPicPr>
          <p:nvPr/>
        </p:nvPicPr>
        <p:blipFill>
          <a:blip r:embed="rId2"/>
          <a:srcRect/>
          <a:stretch>
            <a:fillRect/>
          </a:stretch>
        </p:blipFill>
        <p:spPr bwMode="auto">
          <a:xfrm>
            <a:off x="0" y="0"/>
            <a:ext cx="9159875" cy="6856413"/>
          </a:xfrm>
          <a:prstGeom prst="rect">
            <a:avLst/>
          </a:prstGeom>
          <a:noFill/>
          <a:ln w="9525">
            <a:noFill/>
            <a:miter lim="800000"/>
            <a:headEnd/>
            <a:tailEnd/>
          </a:ln>
        </p:spPr>
      </p:pic>
      <p:sp>
        <p:nvSpPr>
          <p:cNvPr id="9" name="Rektangel 8"/>
          <p:cNvSpPr/>
          <p:nvPr/>
        </p:nvSpPr>
        <p:spPr>
          <a:xfrm>
            <a:off x="-15875" y="5073650"/>
            <a:ext cx="9159875" cy="13462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1508" name="Rectangle 4"/>
          <p:cNvSpPr>
            <a:spLocks noChangeArrowheads="1"/>
          </p:cNvSpPr>
          <p:nvPr/>
        </p:nvSpPr>
        <p:spPr bwMode="gray">
          <a:xfrm>
            <a:off x="512763" y="5848350"/>
            <a:ext cx="7046912" cy="490538"/>
          </a:xfrm>
          <a:prstGeom prst="rect">
            <a:avLst/>
          </a:prstGeom>
          <a:noFill/>
          <a:ln w="9525">
            <a:noFill/>
            <a:miter lim="800000"/>
            <a:headEnd/>
            <a:tailEnd/>
          </a:ln>
        </p:spPr>
        <p:txBody>
          <a:bodyPr lIns="0" tIns="0" rIns="0" bIns="0" anchor="ctr"/>
          <a:lstStyle/>
          <a:p>
            <a:pPr defTabSz="801688"/>
            <a:r>
              <a:rPr lang="en-CA" dirty="0" smtClean="0">
                <a:solidFill>
                  <a:schemeClr val="tx2"/>
                </a:solidFill>
              </a:rPr>
              <a:t>Jacqueline Torti, MA; </a:t>
            </a:r>
            <a:r>
              <a:rPr lang="en-CA" dirty="0" err="1" smtClean="0">
                <a:solidFill>
                  <a:schemeClr val="tx2"/>
                </a:solidFill>
              </a:rPr>
              <a:t>Jarold</a:t>
            </a:r>
            <a:r>
              <a:rPr lang="en-CA" dirty="0" smtClean="0">
                <a:solidFill>
                  <a:schemeClr val="tx2"/>
                </a:solidFill>
              </a:rPr>
              <a:t> Cosby, PhD; Andrew Arnold, MD</a:t>
            </a:r>
            <a:endParaRPr lang="en-US" dirty="0">
              <a:solidFill>
                <a:schemeClr val="tx2"/>
              </a:solidFill>
            </a:endParaRPr>
          </a:p>
        </p:txBody>
      </p:sp>
      <p:sp>
        <p:nvSpPr>
          <p:cNvPr id="21509" name="Rectangle 5"/>
          <p:cNvSpPr txBox="1">
            <a:spLocks noChangeArrowheads="1"/>
          </p:cNvSpPr>
          <p:nvPr/>
        </p:nvSpPr>
        <p:spPr bwMode="gray">
          <a:xfrm>
            <a:off x="512763" y="5195888"/>
            <a:ext cx="8402637" cy="703262"/>
          </a:xfrm>
          <a:prstGeom prst="rect">
            <a:avLst/>
          </a:prstGeom>
          <a:noFill/>
          <a:ln w="9525">
            <a:noFill/>
            <a:miter lim="800000"/>
            <a:headEnd/>
            <a:tailEnd/>
          </a:ln>
        </p:spPr>
        <p:txBody>
          <a:bodyPr lIns="0" rIns="0" anchor="ctr"/>
          <a:lstStyle/>
          <a:p>
            <a:pPr defTabSz="914400" eaLnBrk="0" hangingPunct="0">
              <a:lnSpc>
                <a:spcPct val="95000"/>
              </a:lnSpc>
            </a:pPr>
            <a:r>
              <a:rPr lang="en-US" sz="2400" b="1" dirty="0" smtClean="0"/>
              <a:t>Assigning </a:t>
            </a:r>
            <a:r>
              <a:rPr lang="en-US" sz="2400" b="1" dirty="0"/>
              <a:t>Causality to Anti-Cancer Agents:  Decision Making in Early Phase Oncology Clinical </a:t>
            </a:r>
            <a:r>
              <a:rPr lang="en-US" sz="2400" b="1" dirty="0" smtClean="0"/>
              <a:t>Trials</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el 2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t>Insufficient Resources</a:t>
            </a:r>
            <a:endParaRPr lang="en-US" dirty="0" smtClean="0">
              <a:latin typeface="Arial" charset="0"/>
              <a:ea typeface="ＭＳ Ｐゴシック" charset="-128"/>
            </a:endParaRPr>
          </a:p>
        </p:txBody>
      </p:sp>
      <p:sp>
        <p:nvSpPr>
          <p:cNvPr id="31749" name="Pladsholder til indhold 22"/>
          <p:cNvSpPr>
            <a:spLocks noGrp="1"/>
          </p:cNvSpPr>
          <p:nvPr>
            <p:ph idx="1"/>
          </p:nvPr>
        </p:nvSpPr>
        <p:spPr bwMode="auto">
          <a:xfrm>
            <a:off x="457200" y="2527300"/>
            <a:ext cx="8229600" cy="3573463"/>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t>No training</a:t>
            </a:r>
          </a:p>
          <a:p>
            <a:pPr lvl="1"/>
            <a:r>
              <a:rPr lang="en-US" sz="1600" i="1" dirty="0"/>
              <a:t>“There’s no formal training really, you just kind of got thrown into the position.”- </a:t>
            </a:r>
            <a:r>
              <a:rPr lang="en-US" sz="1600" i="1" dirty="0" smtClean="0"/>
              <a:t>S32</a:t>
            </a:r>
          </a:p>
          <a:p>
            <a:pPr lvl="1"/>
            <a:endParaRPr lang="en-US" sz="1600" dirty="0"/>
          </a:p>
          <a:p>
            <a:r>
              <a:rPr lang="en-US" sz="1600" dirty="0"/>
              <a:t>No tool</a:t>
            </a:r>
          </a:p>
          <a:p>
            <a:pPr lvl="1"/>
            <a:r>
              <a:rPr lang="en-US" sz="1600" i="1" dirty="0"/>
              <a:t>“None. [no] No, well I mean, I guess I shouldn’t say that, none in terms of standardized criteria that’s for sure. Resources, unless you mean basically going back to see maybe the investigator brochure and trying to understand some of the toxicities.” - </a:t>
            </a:r>
            <a:r>
              <a:rPr lang="en-US" sz="1600" i="1" dirty="0" smtClean="0"/>
              <a:t>S13</a:t>
            </a:r>
          </a:p>
          <a:p>
            <a:pPr lvl="1"/>
            <a:endParaRPr lang="en-US" sz="1600" dirty="0"/>
          </a:p>
          <a:p>
            <a:r>
              <a:rPr lang="en-US" sz="1600" dirty="0"/>
              <a:t>Lack of resources</a:t>
            </a:r>
          </a:p>
          <a:p>
            <a:pPr lvl="1"/>
            <a:r>
              <a:rPr lang="en-US" sz="1600" i="1" dirty="0"/>
              <a:t>“It’s more on a, just based on the experience of taking part in the study and the hunch factor. I don’t actually have a tool that I use, so I think something like this would be very handy.” - S10 </a:t>
            </a:r>
            <a:endParaRPr lang="en-US" sz="1600" dirty="0"/>
          </a:p>
          <a:p>
            <a:pPr marL="0" indent="0" eaLnBrk="1" hangingPunct="1">
              <a:buNone/>
            </a:pPr>
            <a:endParaRPr lang="en-US" dirty="0" smtClean="0">
              <a:latin typeface="Arial" charset="0"/>
              <a:ea typeface="ＭＳ Ｐゴシック" charset="-128"/>
            </a:endParaRPr>
          </a:p>
        </p:txBody>
      </p:sp>
    </p:spTree>
    <p:extLst>
      <p:ext uri="{BB962C8B-B14F-4D97-AF65-F5344CB8AC3E}">
        <p14:creationId xmlns:p14="http://schemas.microsoft.com/office/powerpoint/2010/main" val="2050375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el 2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Communication Issues</a:t>
            </a:r>
            <a:endParaRPr lang="en-US" dirty="0" smtClean="0">
              <a:latin typeface="Arial" charset="0"/>
              <a:ea typeface="ＭＳ Ｐゴシック" charset="-128"/>
            </a:endParaRPr>
          </a:p>
        </p:txBody>
      </p:sp>
      <p:sp>
        <p:nvSpPr>
          <p:cNvPr id="31749" name="Pladsholder til indhold 22"/>
          <p:cNvSpPr>
            <a:spLocks noGrp="1"/>
          </p:cNvSpPr>
          <p:nvPr>
            <p:ph idx="1"/>
          </p:nvPr>
        </p:nvSpPr>
        <p:spPr bwMode="auto">
          <a:xfrm>
            <a:off x="457200" y="2527300"/>
            <a:ext cx="8229600" cy="3573463"/>
          </a:xfrm>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t>Between Physicians and Trial Sponsors</a:t>
            </a:r>
            <a:endParaRPr lang="en-US" sz="2000" dirty="0"/>
          </a:p>
          <a:p>
            <a:pPr lvl="1"/>
            <a:r>
              <a:rPr lang="en-US" sz="2000" i="1" dirty="0" smtClean="0"/>
              <a:t>“Well </a:t>
            </a:r>
            <a:r>
              <a:rPr lang="en-US" sz="2000" i="1" dirty="0"/>
              <a:t>usually there’s teleconferences and other meetings to discuss what’s happening with other patients. But a lot of times communication isn’t as good as it could be</a:t>
            </a:r>
            <a:r>
              <a:rPr lang="en-US" sz="2000" i="1" dirty="0" smtClean="0"/>
              <a:t>.”- S07</a:t>
            </a:r>
          </a:p>
          <a:p>
            <a:pPr marL="457200" lvl="1" indent="0">
              <a:buNone/>
            </a:pPr>
            <a:endParaRPr lang="en-US" sz="2000" i="1" dirty="0" smtClean="0"/>
          </a:p>
          <a:p>
            <a:r>
              <a:rPr lang="en-US" sz="2000" u="sng" dirty="0" smtClean="0"/>
              <a:t>Coping Strategy</a:t>
            </a:r>
            <a:r>
              <a:rPr lang="en-US" sz="2000" dirty="0" smtClean="0"/>
              <a:t>: </a:t>
            </a:r>
            <a:r>
              <a:rPr lang="en-US" sz="2000" dirty="0"/>
              <a:t>S</a:t>
            </a:r>
            <a:r>
              <a:rPr lang="en-US" sz="2000" dirty="0" smtClean="0"/>
              <a:t>earching </a:t>
            </a:r>
            <a:r>
              <a:rPr lang="en-US" sz="2000" dirty="0"/>
              <a:t>for additional resources online, and by consulting with other physicians. </a:t>
            </a:r>
          </a:p>
          <a:p>
            <a:endParaRPr lang="en-US" sz="1600" dirty="0" smtClean="0"/>
          </a:p>
          <a:p>
            <a:pPr marL="0" indent="0" eaLnBrk="1" hangingPunct="1">
              <a:buNone/>
            </a:pPr>
            <a:endParaRPr lang="en-US" dirty="0" smtClean="0">
              <a:latin typeface="Arial" charset="0"/>
              <a:ea typeface="ＭＳ Ｐゴシック" charset="-128"/>
            </a:endParaRPr>
          </a:p>
        </p:txBody>
      </p:sp>
    </p:spTree>
    <p:extLst>
      <p:ext uri="{BB962C8B-B14F-4D97-AF65-F5344CB8AC3E}">
        <p14:creationId xmlns:p14="http://schemas.microsoft.com/office/powerpoint/2010/main" val="2841002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el 21"/>
          <p:cNvSpPr>
            <a:spLocks noGrp="1"/>
          </p:cNvSpPr>
          <p:nvPr>
            <p:ph type="title"/>
          </p:nvPr>
        </p:nvSpPr>
        <p:spPr bwMode="auto">
          <a:xfrm>
            <a:off x="177800" y="515938"/>
            <a:ext cx="68453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Communication Issues Continued</a:t>
            </a:r>
            <a:endParaRPr lang="en-US" dirty="0" smtClean="0">
              <a:latin typeface="Arial" charset="0"/>
              <a:ea typeface="ＭＳ Ｐゴシック" charset="-128"/>
            </a:endParaRPr>
          </a:p>
        </p:txBody>
      </p:sp>
      <p:sp>
        <p:nvSpPr>
          <p:cNvPr id="31749" name="Pladsholder til indhold 22"/>
          <p:cNvSpPr>
            <a:spLocks noGrp="1"/>
          </p:cNvSpPr>
          <p:nvPr>
            <p:ph idx="1"/>
          </p:nvPr>
        </p:nvSpPr>
        <p:spPr bwMode="auto">
          <a:xfrm>
            <a:off x="457200" y="2527300"/>
            <a:ext cx="8229600" cy="3573463"/>
          </a:xfrm>
          <a:noFill/>
          <a:ln>
            <a:miter lim="800000"/>
            <a:headEnd/>
            <a:tailEnd/>
          </a:ln>
        </p:spPr>
        <p:txBody>
          <a:bodyPr vert="horz" wrap="square" lIns="91440" tIns="45720" rIns="91440" bIns="45720" numCol="1" anchor="t" anchorCtr="0" compatLnSpc="1">
            <a:prstTxWarp prst="textNoShape">
              <a:avLst/>
            </a:prstTxWarp>
          </a:bodyPr>
          <a:lstStyle/>
          <a:p>
            <a:endParaRPr lang="en-US" sz="1600" dirty="0" smtClean="0"/>
          </a:p>
          <a:p>
            <a:r>
              <a:rPr lang="en-US" sz="1800" dirty="0" smtClean="0"/>
              <a:t>Between Physicians and Patients</a:t>
            </a:r>
          </a:p>
          <a:p>
            <a:pPr lvl="1"/>
            <a:r>
              <a:rPr lang="en-US" sz="1800" i="1" dirty="0" smtClean="0"/>
              <a:t>“A lot of the times I find it’s hard and I don’t think it’s an on purpose thing from patients, but I don’t necessarily think that we do get every single bit of information all the time.”- S11 </a:t>
            </a:r>
          </a:p>
          <a:p>
            <a:pPr marL="457200" lvl="1" indent="0">
              <a:buNone/>
            </a:pPr>
            <a:endParaRPr lang="en-US" sz="1800" i="1" dirty="0" smtClean="0"/>
          </a:p>
          <a:p>
            <a:r>
              <a:rPr lang="en-US" sz="1800" u="sng" dirty="0" smtClean="0"/>
              <a:t>Coping Strategy: </a:t>
            </a:r>
            <a:r>
              <a:rPr lang="en-US" sz="1800" dirty="0"/>
              <a:t>G</a:t>
            </a:r>
            <a:r>
              <a:rPr lang="en-US" sz="1800" dirty="0" smtClean="0"/>
              <a:t>etting </a:t>
            </a:r>
            <a:r>
              <a:rPr lang="en-US" sz="1800" dirty="0"/>
              <a:t>to know their patients. By coming to a better understanding of the patient’s personality and outlook on the trial, both of which are viewed to be very subjective, the physician is better equipped to make more informed decisions when assigning causality. This can also help eliminate the inaccurate representations of adverse events from patients. </a:t>
            </a:r>
          </a:p>
          <a:p>
            <a:endParaRPr lang="en-US" sz="1600" dirty="0"/>
          </a:p>
          <a:p>
            <a:pPr marL="0" indent="0" eaLnBrk="1" hangingPunct="1">
              <a:buNone/>
            </a:pPr>
            <a:endParaRPr lang="en-US" dirty="0" smtClean="0">
              <a:latin typeface="Arial" charset="0"/>
              <a:ea typeface="ＭＳ Ｐゴシック" charset="-128"/>
            </a:endParaRPr>
          </a:p>
        </p:txBody>
      </p:sp>
    </p:spTree>
    <p:extLst>
      <p:ext uri="{BB962C8B-B14F-4D97-AF65-F5344CB8AC3E}">
        <p14:creationId xmlns:p14="http://schemas.microsoft.com/office/powerpoint/2010/main" val="357622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el 21"/>
          <p:cNvSpPr>
            <a:spLocks noGrp="1"/>
          </p:cNvSpPr>
          <p:nvPr>
            <p:ph type="title"/>
          </p:nvPr>
        </p:nvSpPr>
        <p:spPr bwMode="auto">
          <a:xfrm>
            <a:off x="177800" y="515938"/>
            <a:ext cx="50927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Over Attributing Causality</a:t>
            </a:r>
            <a:endParaRPr lang="en-US" dirty="0" smtClean="0">
              <a:latin typeface="Arial" charset="0"/>
              <a:ea typeface="ＭＳ Ｐゴシック" charset="-128"/>
            </a:endParaRPr>
          </a:p>
        </p:txBody>
      </p:sp>
      <p:sp>
        <p:nvSpPr>
          <p:cNvPr id="31749" name="Pladsholder til indhold 22"/>
          <p:cNvSpPr>
            <a:spLocks noGrp="1"/>
          </p:cNvSpPr>
          <p:nvPr>
            <p:ph idx="1"/>
          </p:nvPr>
        </p:nvSpPr>
        <p:spPr bwMode="auto">
          <a:xfrm>
            <a:off x="457200" y="2527300"/>
            <a:ext cx="8229600" cy="3573463"/>
          </a:xfrm>
          <a:noFill/>
          <a:ln>
            <a:miter lim="800000"/>
            <a:headEnd/>
            <a:tailEnd/>
          </a:ln>
        </p:spPr>
        <p:txBody>
          <a:bodyPr vert="horz" wrap="square" lIns="91440" tIns="45720" rIns="91440" bIns="45720" numCol="1" anchor="t" anchorCtr="0" compatLnSpc="1">
            <a:prstTxWarp prst="textNoShape">
              <a:avLst/>
            </a:prstTxWarp>
          </a:bodyPr>
          <a:lstStyle/>
          <a:p>
            <a:r>
              <a:rPr lang="en-US" sz="1800" dirty="0" smtClean="0">
                <a:latin typeface="Arial" charset="0"/>
                <a:ea typeface="ＭＳ Ｐゴシック" charset="-128"/>
              </a:rPr>
              <a:t>Fear of making the wrong attribution</a:t>
            </a:r>
          </a:p>
          <a:p>
            <a:pPr lvl="1"/>
            <a:r>
              <a:rPr lang="en-US" sz="1800" i="1" dirty="0" smtClean="0"/>
              <a:t>“If </a:t>
            </a:r>
            <a:r>
              <a:rPr lang="en-US" sz="1800" i="1" dirty="0"/>
              <a:t>it’s done incorrectly, it’s a pain in the ass for all the trial nurses and all the investigators, all the trial doctors all over the world because it takes time to sort out</a:t>
            </a:r>
            <a:r>
              <a:rPr lang="en-US" sz="1800" i="1" dirty="0" smtClean="0"/>
              <a:t>.”-  S03</a:t>
            </a:r>
          </a:p>
          <a:p>
            <a:pPr marL="457200" lvl="1" indent="0">
              <a:buNone/>
            </a:pPr>
            <a:endParaRPr lang="en-US" sz="1800" i="1" dirty="0" smtClean="0"/>
          </a:p>
          <a:p>
            <a:r>
              <a:rPr lang="en-US" sz="1800" dirty="0" smtClean="0">
                <a:latin typeface="Arial" charset="0"/>
                <a:ea typeface="ＭＳ Ｐゴシック" charset="-128"/>
              </a:rPr>
              <a:t>Over/Under Reporting Adverse Events</a:t>
            </a:r>
            <a:endParaRPr lang="en-US" sz="1800" i="1" dirty="0" smtClean="0"/>
          </a:p>
          <a:p>
            <a:pPr lvl="1"/>
            <a:r>
              <a:rPr lang="en-US" sz="1800" i="1" dirty="0"/>
              <a:t>I think there’s two big concerns. One is if you assign causality and say it’s related improperly then it might tarnish a good drug and stop dose escalation in a way that wouldn’t be appropriate. Alternatively if you ignore it, it might cause further toxicities in others and be potentially dangerous to other patients. I think it’s a very dangerous thing. I also think that sometimes as oncologists we tend to minimize rather then maximize because we’re used to toxicity with drugs and that can be dangerous.- S16</a:t>
            </a:r>
            <a:endParaRPr lang="en-US" sz="1800" dirty="0"/>
          </a:p>
          <a:p>
            <a:pPr lvl="1"/>
            <a:endParaRPr lang="en-US" i="1" dirty="0" smtClean="0"/>
          </a:p>
          <a:p>
            <a:pPr marL="457200" lvl="1" indent="0">
              <a:buNone/>
            </a:pPr>
            <a:endParaRPr lang="en-US" dirty="0"/>
          </a:p>
          <a:p>
            <a:endParaRPr lang="en-US" dirty="0" smtClean="0">
              <a:latin typeface="Arial" charset="0"/>
              <a:ea typeface="ＭＳ Ｐゴシック" charset="-128"/>
            </a:endParaRPr>
          </a:p>
        </p:txBody>
      </p:sp>
    </p:spTree>
    <p:extLst>
      <p:ext uri="{BB962C8B-B14F-4D97-AF65-F5344CB8AC3E}">
        <p14:creationId xmlns:p14="http://schemas.microsoft.com/office/powerpoint/2010/main" val="4242374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el 21"/>
          <p:cNvSpPr>
            <a:spLocks noGrp="1"/>
          </p:cNvSpPr>
          <p:nvPr>
            <p:ph type="title"/>
          </p:nvPr>
        </p:nvSpPr>
        <p:spPr bwMode="auto">
          <a:xfrm>
            <a:off x="177800" y="515938"/>
            <a:ext cx="80391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Over Attributing Causality Continued</a:t>
            </a:r>
            <a:endParaRPr lang="en-US" dirty="0" smtClean="0">
              <a:latin typeface="Arial" charset="0"/>
              <a:ea typeface="ＭＳ Ｐゴシック" charset="-128"/>
            </a:endParaRPr>
          </a:p>
        </p:txBody>
      </p:sp>
      <p:sp>
        <p:nvSpPr>
          <p:cNvPr id="31749" name="Pladsholder til indhold 22"/>
          <p:cNvSpPr>
            <a:spLocks noGrp="1"/>
          </p:cNvSpPr>
          <p:nvPr>
            <p:ph idx="1"/>
          </p:nvPr>
        </p:nvSpPr>
        <p:spPr bwMode="auto">
          <a:xfrm>
            <a:off x="457200" y="2527300"/>
            <a:ext cx="8229600" cy="3573463"/>
          </a:xfrm>
          <a:noFill/>
          <a:ln>
            <a:miter lim="800000"/>
            <a:headEnd/>
            <a:tailEnd/>
          </a:ln>
        </p:spPr>
        <p:txBody>
          <a:bodyPr vert="horz" wrap="square" lIns="91440" tIns="45720" rIns="91440" bIns="45720" numCol="1" anchor="t" anchorCtr="0" compatLnSpc="1">
            <a:prstTxWarp prst="textNoShape">
              <a:avLst/>
            </a:prstTxWarp>
          </a:bodyPr>
          <a:lstStyle/>
          <a:p>
            <a:r>
              <a:rPr lang="en-US" sz="1800" dirty="0" smtClean="0">
                <a:latin typeface="Arial" charset="0"/>
                <a:ea typeface="ＭＳ Ｐゴシック" charset="-128"/>
              </a:rPr>
              <a:t>Consequences of Over Attributing Causality</a:t>
            </a:r>
          </a:p>
          <a:p>
            <a:pPr lvl="1"/>
            <a:r>
              <a:rPr lang="en-US" sz="1800" i="1" dirty="0" smtClean="0"/>
              <a:t>“…I think one concern is over assigning causality. Because patients are, they can get sick, morbidities, multiple medications, actually a lot of reasons and it sometimes it’s easier to blame it on the drug. But I think my fear is that if you do that liberally you’d be, not discrediting the drug but…it could lead to dose reductions, could eventually work their way into an ineffective treatment schedule for that population…”- S04</a:t>
            </a:r>
          </a:p>
          <a:p>
            <a:pPr marL="457200" lvl="1" indent="0">
              <a:buNone/>
            </a:pPr>
            <a:endParaRPr lang="en-US" sz="1800" i="1" dirty="0" smtClean="0"/>
          </a:p>
          <a:p>
            <a:r>
              <a:rPr lang="en-US" sz="1800" u="sng" dirty="0" smtClean="0">
                <a:latin typeface="Arial" charset="0"/>
                <a:ea typeface="ＭＳ Ｐゴシック" charset="-128"/>
              </a:rPr>
              <a:t>Coping Strategy</a:t>
            </a:r>
            <a:r>
              <a:rPr lang="en-US" sz="1800" dirty="0" smtClean="0">
                <a:latin typeface="Arial" charset="0"/>
                <a:ea typeface="ＭＳ Ｐゴシック" charset="-128"/>
              </a:rPr>
              <a:t>: </a:t>
            </a:r>
            <a:r>
              <a:rPr lang="en-US" sz="1800" dirty="0"/>
              <a:t>T</a:t>
            </a:r>
            <a:r>
              <a:rPr lang="en-US" sz="1800" dirty="0" smtClean="0"/>
              <a:t>ry </a:t>
            </a:r>
            <a:r>
              <a:rPr lang="en-US" sz="1800" dirty="0"/>
              <a:t>to better understand the protocol drug and its sister agents in order to better equip themselves to make these important decisions.</a:t>
            </a:r>
          </a:p>
          <a:p>
            <a:endParaRPr lang="en-US" sz="1800" dirty="0"/>
          </a:p>
        </p:txBody>
      </p:sp>
    </p:spTree>
    <p:extLst>
      <p:ext uri="{BB962C8B-B14F-4D97-AF65-F5344CB8AC3E}">
        <p14:creationId xmlns:p14="http://schemas.microsoft.com/office/powerpoint/2010/main" val="3934996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el 21"/>
          <p:cNvSpPr>
            <a:spLocks noGrp="1"/>
          </p:cNvSpPr>
          <p:nvPr>
            <p:ph type="title"/>
          </p:nvPr>
        </p:nvSpPr>
        <p:spPr bwMode="auto">
          <a:xfrm>
            <a:off x="177800" y="515938"/>
            <a:ext cx="80391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Internal Pressures</a:t>
            </a:r>
            <a:endParaRPr lang="en-US" dirty="0" smtClean="0">
              <a:latin typeface="Arial" charset="0"/>
              <a:ea typeface="ＭＳ Ｐゴシック" charset="-128"/>
            </a:endParaRPr>
          </a:p>
        </p:txBody>
      </p:sp>
      <p:sp>
        <p:nvSpPr>
          <p:cNvPr id="31749" name="Pladsholder til indhold 22"/>
          <p:cNvSpPr>
            <a:spLocks noGrp="1"/>
          </p:cNvSpPr>
          <p:nvPr>
            <p:ph idx="1"/>
          </p:nvPr>
        </p:nvSpPr>
        <p:spPr bwMode="auto">
          <a:xfrm>
            <a:off x="457200" y="2527300"/>
            <a:ext cx="8229600" cy="3573463"/>
          </a:xfrm>
          <a:noFill/>
          <a:ln>
            <a:miter lim="800000"/>
            <a:headEnd/>
            <a:tailEnd/>
          </a:ln>
        </p:spPr>
        <p:txBody>
          <a:bodyPr vert="horz" wrap="square" lIns="91440" tIns="45720" rIns="91440" bIns="45720" numCol="1" anchor="t" anchorCtr="0" compatLnSpc="1">
            <a:prstTxWarp prst="textNoShape">
              <a:avLst/>
            </a:prstTxWarp>
          </a:bodyPr>
          <a:lstStyle/>
          <a:p>
            <a:r>
              <a:rPr lang="en-US" sz="1800" dirty="0" smtClean="0">
                <a:latin typeface="Arial" charset="0"/>
                <a:ea typeface="ＭＳ Ｐゴシック" charset="-128"/>
              </a:rPr>
              <a:t>Physicians Feeling Pressured by Patients</a:t>
            </a:r>
          </a:p>
          <a:p>
            <a:pPr lvl="1"/>
            <a:r>
              <a:rPr lang="en-US" sz="1600" i="1" dirty="0" smtClean="0"/>
              <a:t>“…</a:t>
            </a:r>
            <a:r>
              <a:rPr lang="en-US" sz="1600" i="1" dirty="0"/>
              <a:t>But the patients of course feel that they’re on the treatment to help their cancer so there’s a little bit of a disconnect there. So they’re more interested in what the drug is doing for their cancer and they kind of are hunkered down with the idea, many of them are very stoical right they say I’m going to put up with whatever side effects I have to put up with um, to get through this treatment because it’s going to help my cancer</a:t>
            </a:r>
            <a:r>
              <a:rPr lang="en-US" sz="1600" i="1" dirty="0" smtClean="0"/>
              <a:t>…”- S19</a:t>
            </a:r>
          </a:p>
          <a:p>
            <a:pPr lvl="1"/>
            <a:r>
              <a:rPr lang="en-US" sz="1600" i="1" dirty="0" smtClean="0"/>
              <a:t>“….sometimes </a:t>
            </a:r>
            <a:r>
              <a:rPr lang="en-US" sz="1600" i="1" dirty="0"/>
              <a:t>I will have a patient who is having a serious toxicity and I want to stop the drug and the patient is pressuring me to keep on the drug…. if you are going to keep them on the drug then maybe you have to under report the toxicity</a:t>
            </a:r>
            <a:r>
              <a:rPr lang="en-US" sz="1600" i="1" dirty="0" smtClean="0"/>
              <a:t>.”- S21</a:t>
            </a:r>
          </a:p>
          <a:p>
            <a:pPr lvl="1"/>
            <a:endParaRPr lang="en-US" sz="1600" dirty="0"/>
          </a:p>
          <a:p>
            <a:r>
              <a:rPr lang="en-US" sz="1800" u="sng" dirty="0" smtClean="0">
                <a:latin typeface="Arial" charset="0"/>
                <a:ea typeface="ＭＳ Ｐゴシック" charset="-128"/>
              </a:rPr>
              <a:t>Coping Strategy: </a:t>
            </a:r>
            <a:r>
              <a:rPr lang="en-US" sz="1800" dirty="0" smtClean="0"/>
              <a:t>Clinicians cope with patient pressures by reassuring themselves </a:t>
            </a:r>
            <a:r>
              <a:rPr lang="en-US" sz="1800" dirty="0"/>
              <a:t>that patient safety is their top priority. </a:t>
            </a:r>
          </a:p>
          <a:p>
            <a:pPr marL="457200" lvl="1" indent="0">
              <a:buNone/>
            </a:pPr>
            <a:endParaRPr lang="en-US" sz="1800" i="1" dirty="0" smtClean="0"/>
          </a:p>
        </p:txBody>
      </p:sp>
    </p:spTree>
    <p:extLst>
      <p:ext uri="{BB962C8B-B14F-4D97-AF65-F5344CB8AC3E}">
        <p14:creationId xmlns:p14="http://schemas.microsoft.com/office/powerpoint/2010/main" val="2813015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16"/>
          <p:cNvSpPr txBox="1">
            <a:spLocks/>
          </p:cNvSpPr>
          <p:nvPr/>
        </p:nvSpPr>
        <p:spPr bwMode="auto">
          <a:xfrm>
            <a:off x="177800" y="833438"/>
            <a:ext cx="4584700" cy="563562"/>
          </a:xfrm>
          <a:prstGeom prst="rect">
            <a:avLst/>
          </a:prstGeom>
          <a:noFill/>
          <a:ln>
            <a:miter lim="800000"/>
            <a:headEnd/>
            <a:tailEnd/>
          </a:ln>
        </p:spPr>
        <p:txBody>
          <a:bodyPr/>
          <a:lstStyle/>
          <a:p>
            <a:pPr>
              <a:defRPr/>
            </a:pPr>
            <a:r>
              <a:rPr lang="da-DK" sz="3200" dirty="0" err="1" smtClean="0">
                <a:latin typeface="Arial" pitchFamily="34" charset="0"/>
                <a:ea typeface="ＭＳ Ｐゴシック" pitchFamily="-97" charset="-128"/>
                <a:cs typeface="+mj-cs"/>
              </a:rPr>
              <a:t>Conclusion</a:t>
            </a:r>
            <a:endParaRPr lang="da-DK" sz="3200" dirty="0">
              <a:latin typeface="Arial" pitchFamily="34" charset="0"/>
              <a:ea typeface="ＭＳ Ｐゴシック" pitchFamily="-97" charset="-128"/>
              <a:cs typeface="+mj-cs"/>
            </a:endParaRPr>
          </a:p>
        </p:txBody>
      </p:sp>
      <p:sp>
        <p:nvSpPr>
          <p:cNvPr id="39939" name="Pladsholder til tekst 18"/>
          <p:cNvSpPr txBox="1">
            <a:spLocks/>
          </p:cNvSpPr>
          <p:nvPr/>
        </p:nvSpPr>
        <p:spPr bwMode="auto">
          <a:xfrm>
            <a:off x="101600" y="1447800"/>
            <a:ext cx="6489700" cy="358775"/>
          </a:xfrm>
          <a:prstGeom prst="rect">
            <a:avLst/>
          </a:prstGeom>
          <a:noFill/>
          <a:ln w="9525">
            <a:noFill/>
            <a:miter lim="800000"/>
            <a:headEnd/>
            <a:tailEnd/>
          </a:ln>
        </p:spPr>
        <p:txBody>
          <a:bodyPr anchor="b"/>
          <a:lstStyle/>
          <a:p>
            <a:pPr>
              <a:spcBef>
                <a:spcPct val="20000"/>
              </a:spcBef>
              <a:buFont typeface="Arial" charset="0"/>
              <a:buNone/>
            </a:pPr>
            <a:r>
              <a:rPr lang="da-DK" sz="2400" b="1" dirty="0" smtClean="0"/>
              <a:t>Pattern of Main </a:t>
            </a:r>
            <a:r>
              <a:rPr lang="da-DK" sz="2400" b="1" dirty="0" err="1" smtClean="0"/>
              <a:t>Themes</a:t>
            </a:r>
            <a:endParaRPr lang="da-DK" sz="2400" b="1" dirty="0"/>
          </a:p>
        </p:txBody>
      </p:sp>
      <p:graphicFrame>
        <p:nvGraphicFramePr>
          <p:cNvPr id="22" name="Diagram 21"/>
          <p:cNvGraphicFramePr/>
          <p:nvPr>
            <p:extLst>
              <p:ext uri="{D42A27DB-BD31-4B8C-83A1-F6EECF244321}">
                <p14:modId xmlns:p14="http://schemas.microsoft.com/office/powerpoint/2010/main" val="1490796313"/>
              </p:ext>
            </p:extLst>
          </p:nvPr>
        </p:nvGraphicFramePr>
        <p:xfrm>
          <a:off x="1806223" y="2342444"/>
          <a:ext cx="6053667" cy="4035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986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9"/>
          <p:cNvGrpSpPr/>
          <p:nvPr/>
        </p:nvGrpSpPr>
        <p:grpSpPr>
          <a:xfrm rot="10800000">
            <a:off x="0" y="4887913"/>
            <a:ext cx="9144000" cy="1968500"/>
            <a:chOff x="0" y="0"/>
            <a:chExt cx="9144000" cy="1968500"/>
          </a:xfrm>
          <a:effectLst>
            <a:outerShdw blurRad="50800" dist="38100" dir="2700000" algn="tl" rotWithShape="0">
              <a:prstClr val="black">
                <a:alpha val="40000"/>
              </a:prstClr>
            </a:outerShdw>
          </a:effectLst>
        </p:grpSpPr>
        <p:sp>
          <p:nvSpPr>
            <p:cNvPr id="11" name="Rektangel 10"/>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2" name="Rektangel 11"/>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29701" name="Rectangle 4"/>
          <p:cNvSpPr>
            <a:spLocks noChangeArrowheads="1"/>
          </p:cNvSpPr>
          <p:nvPr/>
        </p:nvSpPr>
        <p:spPr bwMode="gray">
          <a:xfrm>
            <a:off x="874713" y="1355725"/>
            <a:ext cx="4852987" cy="358775"/>
          </a:xfrm>
          <a:prstGeom prst="rect">
            <a:avLst/>
          </a:prstGeom>
          <a:noFill/>
          <a:ln w="9525">
            <a:noFill/>
            <a:miter lim="800000"/>
            <a:headEnd/>
            <a:tailEnd/>
          </a:ln>
        </p:spPr>
        <p:txBody>
          <a:bodyPr lIns="0" tIns="0" rIns="0" bIns="0" anchor="ctr"/>
          <a:lstStyle/>
          <a:p>
            <a:pPr defTabSz="801688"/>
            <a:r>
              <a:rPr lang="en-US" sz="2000"/>
              <a:t>Your own sub headline</a:t>
            </a:r>
          </a:p>
          <a:p>
            <a:pPr defTabSz="801688"/>
            <a:endParaRPr lang="en-US" sz="2000"/>
          </a:p>
        </p:txBody>
      </p:sp>
      <p:sp>
        <p:nvSpPr>
          <p:cNvPr id="29702"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a:t>Templates</a:t>
            </a:r>
          </a:p>
        </p:txBody>
      </p:sp>
      <p:sp>
        <p:nvSpPr>
          <p:cNvPr id="29703" name="Tekstboks 71"/>
          <p:cNvSpPr txBox="1">
            <a:spLocks noChangeArrowheads="1"/>
          </p:cNvSpPr>
          <p:nvPr/>
        </p:nvSpPr>
        <p:spPr bwMode="auto">
          <a:xfrm>
            <a:off x="800100" y="5288340"/>
            <a:ext cx="7505700" cy="1569660"/>
          </a:xfrm>
          <a:prstGeom prst="rect">
            <a:avLst/>
          </a:prstGeom>
          <a:noFill/>
          <a:ln w="9525">
            <a:noFill/>
            <a:miter lim="800000"/>
            <a:headEnd/>
            <a:tailEnd/>
          </a:ln>
        </p:spPr>
        <p:txBody>
          <a:bodyPr>
            <a:spAutoFit/>
          </a:bodyPr>
          <a:lstStyle/>
          <a:p>
            <a:pPr algn="ctr"/>
            <a:r>
              <a:rPr lang="en-US" sz="4800" dirty="0" smtClean="0">
                <a:solidFill>
                  <a:schemeClr val="tx2"/>
                </a:solidFill>
              </a:rPr>
              <a:t>The Process of Assigning Causality</a:t>
            </a:r>
            <a:endParaRPr lang="da-DK" sz="4800" dirty="0">
              <a:solidFill>
                <a:schemeClr val="tx2"/>
              </a:solidFill>
            </a:endParaRPr>
          </a:p>
        </p:txBody>
      </p:sp>
      <p:sp>
        <p:nvSpPr>
          <p:cNvPr id="9" name="Tekstboks 9"/>
          <p:cNvSpPr txBox="1">
            <a:spLocks noChangeArrowheads="1"/>
          </p:cNvSpPr>
          <p:nvPr/>
        </p:nvSpPr>
        <p:spPr bwMode="auto">
          <a:xfrm>
            <a:off x="1155700" y="1771650"/>
            <a:ext cx="6997700" cy="400110"/>
          </a:xfrm>
          <a:prstGeom prst="rect">
            <a:avLst/>
          </a:prstGeom>
          <a:noFill/>
          <a:ln w="9525">
            <a:noFill/>
            <a:miter lim="800000"/>
            <a:headEnd/>
            <a:tailEnd/>
          </a:ln>
        </p:spPr>
        <p:txBody>
          <a:bodyPr>
            <a:spAutoFit/>
          </a:bodyPr>
          <a:lstStyle/>
          <a:p>
            <a:pPr lvl="2">
              <a:buFont typeface="Wingdings" pitchFamily="-97" charset="2"/>
              <a:buChar char="ü"/>
              <a:defRPr/>
            </a:pPr>
            <a:r>
              <a:rPr lang="da-DK" sz="2000" dirty="0" smtClean="0">
                <a:solidFill>
                  <a:schemeClr val="tx2"/>
                </a:solidFill>
                <a:latin typeface="Arial" pitchFamily="34" charset="0"/>
                <a:ea typeface="ＭＳ Ｐゴシック" pitchFamily="-97" charset="-128"/>
              </a:rPr>
              <a:t>=</a:t>
            </a:r>
            <a:endParaRPr lang="da-DK" sz="2000" dirty="0">
              <a:solidFill>
                <a:schemeClr val="tx2"/>
              </a:solidFill>
              <a:latin typeface="Arial" pitchFamily="34" charset="0"/>
              <a:ea typeface="ＭＳ Ｐゴシック" pitchFamily="-97" charset="-128"/>
            </a:endParaRPr>
          </a:p>
        </p:txBody>
      </p:sp>
      <p:pic>
        <p:nvPicPr>
          <p:cNvPr id="13" name="Content Placeholder 3"/>
          <p:cNvPicPr>
            <a:picLocks/>
          </p:cNvPicPr>
          <p:nvPr/>
        </p:nvPicPr>
        <p:blipFill>
          <a:blip r:embed="rId2"/>
          <a:srcRect t="-25072" b="-25072"/>
          <a:stretch>
            <a:fillRect/>
          </a:stretch>
        </p:blipFill>
        <p:spPr bwMode="auto">
          <a:xfrm>
            <a:off x="736600" y="228600"/>
            <a:ext cx="7467600" cy="4873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000" dirty="0"/>
              <a:t>It is very difficult to keep consistency between professionals when there is no universally accepted tool to assign causality. </a:t>
            </a:r>
            <a:endParaRPr lang="en-US" sz="2000" dirty="0" smtClean="0"/>
          </a:p>
          <a:p>
            <a:r>
              <a:rPr lang="en-US" sz="2000" dirty="0" smtClean="0"/>
              <a:t>Subsequent </a:t>
            </a:r>
            <a:r>
              <a:rPr lang="en-US" sz="2000" dirty="0"/>
              <a:t>research could include using the information gathered from this study to design and evaluate a standardized tool that can be used for causality assessment in early phase oncology clinical trials. </a:t>
            </a:r>
            <a:endParaRPr lang="en-US" sz="2000" dirty="0" smtClean="0"/>
          </a:p>
          <a:p>
            <a:r>
              <a:rPr lang="en-US" sz="2000" dirty="0" smtClean="0"/>
              <a:t>With </a:t>
            </a:r>
            <a:r>
              <a:rPr lang="en-US" sz="2000" dirty="0"/>
              <a:t>a deep understanding of the decision making process, the goal of designing a standardized tool is closer to reality. </a:t>
            </a:r>
            <a:endParaRPr lang="en-US" sz="2000" dirty="0" smtClean="0"/>
          </a:p>
          <a:p>
            <a:r>
              <a:rPr lang="en-US" sz="2000" dirty="0" smtClean="0"/>
              <a:t>Such </a:t>
            </a:r>
            <a:r>
              <a:rPr lang="en-US" sz="2000" dirty="0"/>
              <a:t>a tool will aid clinicians in dealing with time constraints without sacrificing the quality of their decision-making. </a:t>
            </a:r>
          </a:p>
          <a:p>
            <a:pPr eaLnBrk="1" hangingPunct="1"/>
            <a:endParaRPr lang="en-US" dirty="0" smtClean="0">
              <a:latin typeface="Arial" charset="0"/>
              <a:ea typeface="ＭＳ Ｐゴシック" charset="-128"/>
            </a:endParaRPr>
          </a:p>
        </p:txBody>
      </p:sp>
      <p:sp>
        <p:nvSpPr>
          <p:cNvPr id="27653"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ea typeface="ＭＳ Ｐゴシック" charset="-128"/>
              </a:rPr>
              <a:t>Conclusion</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ea typeface="ＭＳ Ｐゴシック" charset="-128"/>
              </a:rPr>
              <a:t>Main Findings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gray">
          <a:xfrm>
            <a:off x="874713" y="1358900"/>
            <a:ext cx="4852987" cy="355600"/>
          </a:xfrm>
          <a:prstGeom prst="rect">
            <a:avLst/>
          </a:prstGeom>
          <a:noFill/>
          <a:ln w="9525">
            <a:noFill/>
            <a:miter lim="800000"/>
            <a:headEnd/>
            <a:tailEnd/>
          </a:ln>
        </p:spPr>
        <p:txBody>
          <a:bodyPr lIns="0" tIns="0" rIns="0" bIns="0" anchor="ctr"/>
          <a:lstStyle/>
          <a:p>
            <a:pPr defTabSz="801688"/>
            <a:r>
              <a:rPr lang="en-US" sz="2000" dirty="0" smtClean="0">
                <a:solidFill>
                  <a:srgbClr val="171717"/>
                </a:solidFill>
              </a:rPr>
              <a:t>Future Research</a:t>
            </a:r>
            <a:endParaRPr lang="en-US" sz="2000" dirty="0">
              <a:solidFill>
                <a:srgbClr val="171717"/>
              </a:solidFill>
            </a:endParaRPr>
          </a:p>
          <a:p>
            <a:pPr defTabSz="801688"/>
            <a:endParaRPr lang="en-US" sz="2000" dirty="0">
              <a:solidFill>
                <a:srgbClr val="171717"/>
              </a:solidFill>
            </a:endParaRPr>
          </a:p>
        </p:txBody>
      </p:sp>
      <p:sp>
        <p:nvSpPr>
          <p:cNvPr id="24579"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171717"/>
                </a:solidFill>
              </a:rPr>
              <a:t>Conclusion</a:t>
            </a:r>
            <a:endParaRPr lang="en-US" sz="3000" b="1" dirty="0">
              <a:solidFill>
                <a:srgbClr val="171717"/>
              </a:solidFill>
            </a:endParaRPr>
          </a:p>
        </p:txBody>
      </p:sp>
      <p:grpSp>
        <p:nvGrpSpPr>
          <p:cNvPr id="24582" name="Gruppe 30"/>
          <p:cNvGrpSpPr>
            <a:grpSpLocks/>
          </p:cNvGrpSpPr>
          <p:nvPr/>
        </p:nvGrpSpPr>
        <p:grpSpPr bwMode="auto">
          <a:xfrm>
            <a:off x="863600" y="2201863"/>
            <a:ext cx="7378700" cy="3563937"/>
            <a:chOff x="863600" y="2201863"/>
            <a:chExt cx="7378700" cy="3563937"/>
          </a:xfrm>
        </p:grpSpPr>
        <p:sp>
          <p:nvSpPr>
            <p:cNvPr id="33" name="Rektangel 32"/>
            <p:cNvSpPr>
              <a:spLocks noChangeArrowheads="1"/>
            </p:cNvSpPr>
            <p:nvPr/>
          </p:nvSpPr>
          <p:spPr bwMode="auto">
            <a:xfrm>
              <a:off x="4686300" y="2201863"/>
              <a:ext cx="3556000" cy="354012"/>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52" name="Rektangel 51"/>
            <p:cNvSpPr>
              <a:spLocks noChangeArrowheads="1"/>
            </p:cNvSpPr>
            <p:nvPr/>
          </p:nvSpPr>
          <p:spPr bwMode="auto">
            <a:xfrm>
              <a:off x="4686300" y="2628900"/>
              <a:ext cx="3543300" cy="3136900"/>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66" name="Rektangel 65"/>
            <p:cNvSpPr>
              <a:spLocks noChangeArrowheads="1"/>
            </p:cNvSpPr>
            <p:nvPr/>
          </p:nvSpPr>
          <p:spPr bwMode="auto">
            <a:xfrm>
              <a:off x="4800600" y="2801938"/>
              <a:ext cx="344488" cy="3444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24586" name="Tekstboks 68"/>
            <p:cNvSpPr txBox="1">
              <a:spLocks noChangeArrowheads="1"/>
            </p:cNvSpPr>
            <p:nvPr/>
          </p:nvSpPr>
          <p:spPr bwMode="auto">
            <a:xfrm>
              <a:off x="5232400" y="2728913"/>
              <a:ext cx="2819400" cy="2462212"/>
            </a:xfrm>
            <a:prstGeom prst="rect">
              <a:avLst/>
            </a:prstGeom>
            <a:noFill/>
            <a:ln w="9525">
              <a:noFill/>
              <a:miter lim="800000"/>
              <a:headEnd/>
              <a:tailEnd/>
            </a:ln>
          </p:spPr>
          <p:txBody>
            <a:bodyPr>
              <a:spAutoFit/>
            </a:bodyPr>
            <a:lstStyle/>
            <a:p>
              <a:pPr marL="171450" indent="-171450">
                <a:buFont typeface="Arial"/>
                <a:buChar char="•"/>
              </a:pPr>
              <a:r>
                <a:rPr lang="en-US" sz="1100" dirty="0">
                  <a:solidFill>
                    <a:srgbClr val="321900"/>
                  </a:solidFill>
                </a:rPr>
                <a:t>However, if a standardized tool were developed, this could become a standard practice for training. </a:t>
              </a:r>
              <a:endParaRPr lang="en-US" sz="1100" dirty="0" smtClean="0">
                <a:solidFill>
                  <a:srgbClr val="321900"/>
                </a:solidFill>
              </a:endParaRPr>
            </a:p>
            <a:p>
              <a:pPr marL="171450" indent="-171450">
                <a:buFont typeface="Arial"/>
                <a:buChar char="•"/>
              </a:pPr>
              <a:r>
                <a:rPr lang="en-US" sz="1100" dirty="0" smtClean="0">
                  <a:solidFill>
                    <a:srgbClr val="321900"/>
                  </a:solidFill>
                </a:rPr>
                <a:t>This </a:t>
              </a:r>
              <a:r>
                <a:rPr lang="en-US" sz="1100" dirty="0">
                  <a:solidFill>
                    <a:srgbClr val="321900"/>
                  </a:solidFill>
                </a:rPr>
                <a:t>educational process could also be extended to trial sponsors and be used to help inform patients about how decisions are made. </a:t>
              </a:r>
              <a:endParaRPr lang="en-US" sz="1100" dirty="0" smtClean="0">
                <a:solidFill>
                  <a:srgbClr val="321900"/>
                </a:solidFill>
              </a:endParaRPr>
            </a:p>
            <a:p>
              <a:pPr marL="171450" indent="-171450">
                <a:buFont typeface="Arial"/>
                <a:buChar char="•"/>
              </a:pPr>
              <a:r>
                <a:rPr lang="en-US" sz="1100" dirty="0" smtClean="0">
                  <a:solidFill>
                    <a:srgbClr val="321900"/>
                  </a:solidFill>
                </a:rPr>
                <a:t>This </a:t>
              </a:r>
              <a:r>
                <a:rPr lang="en-US" sz="1100" dirty="0">
                  <a:solidFill>
                    <a:srgbClr val="321900"/>
                  </a:solidFill>
                </a:rPr>
                <a:t>type of future research could help eliminate error, improve patient safety, narrow communication gaps, promote more confident attributions, and promote consistency amongst professionals.</a:t>
              </a:r>
            </a:p>
            <a:p>
              <a:pPr algn="just"/>
              <a:endParaRPr lang="da-DK" sz="1100" dirty="0"/>
            </a:p>
          </p:txBody>
        </p:sp>
        <p:sp>
          <p:nvSpPr>
            <p:cNvPr id="24587" name="Rectangle 5"/>
            <p:cNvSpPr txBox="1">
              <a:spLocks noChangeArrowheads="1"/>
            </p:cNvSpPr>
            <p:nvPr/>
          </p:nvSpPr>
          <p:spPr bwMode="gray">
            <a:xfrm>
              <a:off x="4799013" y="2278063"/>
              <a:ext cx="2671762" cy="223837"/>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rPr>
                <a:t>Develop Standardized Tool</a:t>
              </a:r>
              <a:endParaRPr lang="en-US" sz="1200" b="1" dirty="0">
                <a:solidFill>
                  <a:schemeClr val="tx2"/>
                </a:solidFill>
              </a:endParaRPr>
            </a:p>
          </p:txBody>
        </p:sp>
        <p:sp>
          <p:nvSpPr>
            <p:cNvPr id="76" name="Højrepil 75"/>
            <p:cNvSpPr/>
            <p:nvPr/>
          </p:nvSpPr>
          <p:spPr bwMode="auto">
            <a:xfrm>
              <a:off x="4318000" y="2778840"/>
              <a:ext cx="533400" cy="388041"/>
            </a:xfrm>
            <a:prstGeom prst="rightArrow">
              <a:avLst>
                <a:gd name="adj1" fmla="val 50000"/>
                <a:gd name="adj2" fmla="val 82469"/>
              </a:avLst>
            </a:prstGeom>
            <a:gradFill flip="none" rotWithShape="1">
              <a:gsLst>
                <a:gs pos="100000">
                  <a:schemeClr val="accent1">
                    <a:lumMod val="10000"/>
                  </a:schemeClr>
                </a:gs>
                <a:gs pos="0">
                  <a:schemeClr val="accent1">
                    <a:lumMod val="25000"/>
                  </a:schemeClr>
                </a:gs>
              </a:gsLst>
              <a:lin ang="0" scaled="0"/>
              <a:tileRect/>
            </a:gradFill>
            <a:ln w="6350">
              <a:solidFill>
                <a:schemeClr val="bg2">
                  <a:lumMod val="75000"/>
                </a:schemeClr>
              </a:solidFill>
            </a:ln>
            <a:effectLst>
              <a:innerShdw blurRad="66675" dist="50800" dir="13500000">
                <a:srgbClr val="000000">
                  <a:alpha val="18000"/>
                </a:srgbClr>
              </a:inn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64" name="Rektangel 63"/>
            <p:cNvSpPr>
              <a:spLocks noChangeArrowheads="1"/>
            </p:cNvSpPr>
            <p:nvPr/>
          </p:nvSpPr>
          <p:spPr bwMode="auto">
            <a:xfrm>
              <a:off x="863600" y="2214563"/>
              <a:ext cx="3556000" cy="354012"/>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65" name="Rektangel 64"/>
            <p:cNvSpPr>
              <a:spLocks noChangeArrowheads="1"/>
            </p:cNvSpPr>
            <p:nvPr/>
          </p:nvSpPr>
          <p:spPr bwMode="auto">
            <a:xfrm>
              <a:off x="863600" y="2628900"/>
              <a:ext cx="3543300" cy="31369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71" name="Rektangel 70"/>
            <p:cNvSpPr>
              <a:spLocks noChangeArrowheads="1"/>
            </p:cNvSpPr>
            <p:nvPr/>
          </p:nvSpPr>
          <p:spPr bwMode="auto">
            <a:xfrm>
              <a:off x="952500" y="2801938"/>
              <a:ext cx="344488" cy="344487"/>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4353" name="Tekstboks 72"/>
            <p:cNvSpPr txBox="1">
              <a:spLocks noChangeArrowheads="1"/>
            </p:cNvSpPr>
            <p:nvPr/>
          </p:nvSpPr>
          <p:spPr bwMode="auto">
            <a:xfrm>
              <a:off x="1384300" y="2728913"/>
              <a:ext cx="2819400" cy="2800766"/>
            </a:xfrm>
            <a:prstGeom prst="rect">
              <a:avLst/>
            </a:prstGeom>
            <a:noFill/>
            <a:ln w="9525">
              <a:noFill/>
              <a:miter lim="800000"/>
              <a:headEnd/>
              <a:tailEnd/>
            </a:ln>
          </p:spPr>
          <p:txBody>
            <a:bodyPr>
              <a:spAutoFit/>
            </a:bodyPr>
            <a:lstStyle/>
            <a:p>
              <a:pPr marL="171450" indent="-171450">
                <a:buFont typeface="Arial"/>
                <a:buChar char="•"/>
              </a:pPr>
              <a:r>
                <a:rPr lang="en-US" sz="1100" dirty="0">
                  <a:solidFill>
                    <a:srgbClr val="321900"/>
                  </a:solidFill>
                </a:rPr>
                <a:t>Further research direction may include developing a training program for causality assessment in early phase oncology clinical trials. </a:t>
              </a:r>
              <a:endParaRPr lang="en-US" sz="1100" dirty="0" smtClean="0">
                <a:solidFill>
                  <a:srgbClr val="321900"/>
                </a:solidFill>
              </a:endParaRPr>
            </a:p>
            <a:p>
              <a:pPr marL="171450" indent="-171450">
                <a:buFont typeface="Arial"/>
                <a:buChar char="•"/>
              </a:pPr>
              <a:r>
                <a:rPr lang="en-US" sz="1100" dirty="0">
                  <a:solidFill>
                    <a:srgbClr val="321900"/>
                  </a:solidFill>
                </a:rPr>
                <a:t>I</a:t>
              </a:r>
              <a:r>
                <a:rPr lang="en-US" sz="1100" dirty="0" smtClean="0">
                  <a:solidFill>
                    <a:srgbClr val="321900"/>
                  </a:solidFill>
                </a:rPr>
                <a:t>t </a:t>
              </a:r>
              <a:r>
                <a:rPr lang="en-US" sz="1100" dirty="0">
                  <a:solidFill>
                    <a:srgbClr val="321900"/>
                  </a:solidFill>
                </a:rPr>
                <a:t>is hypothesized that the reason for the high utilization of clinical judgment stems from the lack of formal </a:t>
              </a:r>
              <a:r>
                <a:rPr lang="en-US" sz="1100" dirty="0" smtClean="0">
                  <a:solidFill>
                    <a:srgbClr val="321900"/>
                  </a:solidFill>
                </a:rPr>
                <a:t>training.</a:t>
              </a:r>
            </a:p>
            <a:p>
              <a:pPr marL="171450" indent="-171450">
                <a:buFont typeface="Arial"/>
                <a:buChar char="•"/>
              </a:pPr>
              <a:r>
                <a:rPr lang="en-US" sz="1100" dirty="0" smtClean="0">
                  <a:solidFill>
                    <a:srgbClr val="321900"/>
                  </a:solidFill>
                </a:rPr>
                <a:t>Clinical </a:t>
              </a:r>
              <a:r>
                <a:rPr lang="en-US" sz="1100" dirty="0">
                  <a:solidFill>
                    <a:srgbClr val="321900"/>
                  </a:solidFill>
                </a:rPr>
                <a:t>judgment is criticized on aspects of validity primarily because of its low reproducibility rates</a:t>
              </a:r>
              <a:r>
                <a:rPr lang="en-US" sz="1100" dirty="0" smtClean="0">
                  <a:solidFill>
                    <a:srgbClr val="321900"/>
                  </a:solidFill>
                </a:rPr>
                <a:t>.</a:t>
              </a:r>
            </a:p>
            <a:p>
              <a:pPr marL="171450" indent="-171450">
                <a:buFont typeface="Arial"/>
                <a:buChar char="•"/>
              </a:pPr>
              <a:r>
                <a:rPr lang="en-US" sz="1100" dirty="0" smtClean="0">
                  <a:solidFill>
                    <a:srgbClr val="321900"/>
                  </a:solidFill>
                </a:rPr>
                <a:t>If </a:t>
              </a:r>
              <a:r>
                <a:rPr lang="en-US" sz="1100" dirty="0">
                  <a:solidFill>
                    <a:srgbClr val="321900"/>
                  </a:solidFill>
                </a:rPr>
                <a:t>formalized training were introduced, it is hypothesized that this would promote greater consistency when using clinical judgment, and therefore raise reproducibility rates. </a:t>
              </a:r>
            </a:p>
            <a:p>
              <a:pPr algn="just">
                <a:defRPr/>
              </a:pPr>
              <a:endParaRPr lang="da-DK" sz="1100" dirty="0">
                <a:solidFill>
                  <a:schemeClr val="bg2">
                    <a:lumMod val="50000"/>
                  </a:schemeClr>
                </a:solidFill>
                <a:latin typeface="Arial" pitchFamily="34" charset="0"/>
                <a:ea typeface="ＭＳ Ｐゴシック" pitchFamily="-97" charset="-128"/>
              </a:endParaRPr>
            </a:p>
          </p:txBody>
        </p:sp>
        <p:sp>
          <p:nvSpPr>
            <p:cNvPr id="24595" name="Rectangle 5"/>
            <p:cNvSpPr txBox="1">
              <a:spLocks noChangeArrowheads="1"/>
            </p:cNvSpPr>
            <p:nvPr/>
          </p:nvSpPr>
          <p:spPr bwMode="gray">
            <a:xfrm>
              <a:off x="950913" y="2278063"/>
              <a:ext cx="2671762" cy="223837"/>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accent1"/>
                  </a:solidFill>
                </a:rPr>
                <a:t>Develop a Training Program</a:t>
              </a:r>
              <a:endParaRPr lang="en-US" sz="1200" b="1" dirty="0">
                <a:solidFill>
                  <a:schemeClr val="accent1"/>
                </a:solidFill>
              </a:endParaRPr>
            </a:p>
          </p:txBody>
        </p:sp>
        <p:sp>
          <p:nvSpPr>
            <p:cNvPr id="25" name="Tekstboks 24"/>
            <p:cNvSpPr txBox="1">
              <a:spLocks noChangeArrowheads="1"/>
            </p:cNvSpPr>
            <p:nvPr/>
          </p:nvSpPr>
          <p:spPr bwMode="auto">
            <a:xfrm>
              <a:off x="4814888" y="2838450"/>
              <a:ext cx="322262" cy="2762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da-DK" sz="1200" dirty="0">
                  <a:latin typeface="Arial" pitchFamily="34" charset="0"/>
                  <a:ea typeface="ＭＳ Ｐゴシック" pitchFamily="-97" charset="-128"/>
                </a:rPr>
                <a:t>2</a:t>
              </a:r>
            </a:p>
          </p:txBody>
        </p:sp>
        <p:sp>
          <p:nvSpPr>
            <p:cNvPr id="30" name="Tekstboks 29"/>
            <p:cNvSpPr txBox="1">
              <a:spLocks noChangeArrowheads="1"/>
            </p:cNvSpPr>
            <p:nvPr/>
          </p:nvSpPr>
          <p:spPr bwMode="auto">
            <a:xfrm>
              <a:off x="987425" y="2822575"/>
              <a:ext cx="322263" cy="276225"/>
            </a:xfrm>
            <a:prstGeom prst="rect">
              <a:avLst/>
            </a:prstGeom>
            <a:noFill/>
            <a:ln w="25400" cap="flat" cmpd="sng" algn="ctr">
              <a:noFill/>
              <a:prstDash val="solid"/>
            </a:ln>
            <a:effectLst/>
          </p:spPr>
          <p:txBody>
            <a:bodyPr anchor="ctr"/>
            <a:lstStyle/>
            <a:p>
              <a:pPr indent="-342900" fontAlgn="auto">
                <a:spcBef>
                  <a:spcPts val="0"/>
                </a:spcBef>
                <a:spcAft>
                  <a:spcPts val="0"/>
                </a:spcAft>
                <a:defRPr/>
              </a:pPr>
              <a:r>
                <a:rPr lang="da-DK" sz="1200" kern="0" noProof="1">
                  <a:solidFill>
                    <a:schemeClr val="bg2">
                      <a:lumMod val="25000"/>
                    </a:schemeClr>
                  </a:solidFill>
                  <a:effectLst>
                    <a:outerShdw blurRad="38100" dist="38100" dir="2700000" algn="tl">
                      <a:srgbClr val="000000">
                        <a:alpha val="43137"/>
                      </a:srgbClr>
                    </a:outerShdw>
                  </a:effectLst>
                  <a:latin typeface="Arial" pitchFamily="34" charset="0"/>
                  <a:ea typeface="ＭＳ Ｐゴシック" pitchFamily="-97" charset="-128"/>
                </a:rPr>
                <a:t>1</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gray">
          <a:xfrm>
            <a:off x="874713" y="1355725"/>
            <a:ext cx="4852987" cy="358775"/>
          </a:xfrm>
          <a:prstGeom prst="rect">
            <a:avLst/>
          </a:prstGeom>
          <a:noFill/>
          <a:ln w="9525">
            <a:noFill/>
            <a:miter lim="800000"/>
            <a:headEnd/>
            <a:tailEnd/>
          </a:ln>
        </p:spPr>
        <p:txBody>
          <a:bodyPr lIns="0" tIns="0" rIns="0" bIns="0" anchor="ctr"/>
          <a:lstStyle/>
          <a:p>
            <a:pPr defTabSz="801688"/>
            <a:r>
              <a:rPr lang="en-US" sz="2000" dirty="0" smtClean="0">
                <a:solidFill>
                  <a:srgbClr val="171717"/>
                </a:solidFill>
              </a:rPr>
              <a:t>Outline of Presentation</a:t>
            </a:r>
            <a:endParaRPr lang="en-US" sz="2000" dirty="0">
              <a:solidFill>
                <a:srgbClr val="171717"/>
              </a:solidFill>
            </a:endParaRPr>
          </a:p>
          <a:p>
            <a:pPr defTabSz="801688"/>
            <a:endParaRPr lang="en-US" sz="2000" dirty="0">
              <a:solidFill>
                <a:srgbClr val="171717"/>
              </a:solidFill>
            </a:endParaRPr>
          </a:p>
        </p:txBody>
      </p:sp>
      <p:sp>
        <p:nvSpPr>
          <p:cNvPr id="22531"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a:solidFill>
                  <a:srgbClr val="171717"/>
                </a:solidFill>
              </a:rPr>
              <a:t>Agenda</a:t>
            </a:r>
          </a:p>
        </p:txBody>
      </p:sp>
      <p:sp>
        <p:nvSpPr>
          <p:cNvPr id="31" name="Rektangel 30"/>
          <p:cNvSpPr>
            <a:spLocks noChangeArrowheads="1"/>
          </p:cNvSpPr>
          <p:nvPr/>
        </p:nvSpPr>
        <p:spPr bwMode="auto">
          <a:xfrm>
            <a:off x="1260475" y="2500313"/>
            <a:ext cx="4000500" cy="354012"/>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2" name="Rektangel 31"/>
          <p:cNvSpPr>
            <a:spLocks noChangeArrowheads="1"/>
          </p:cNvSpPr>
          <p:nvPr/>
        </p:nvSpPr>
        <p:spPr bwMode="auto">
          <a:xfrm>
            <a:off x="1260475" y="5070475"/>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3" name="Rektangel 32"/>
          <p:cNvSpPr>
            <a:spLocks noChangeArrowheads="1"/>
          </p:cNvSpPr>
          <p:nvPr/>
        </p:nvSpPr>
        <p:spPr bwMode="auto">
          <a:xfrm>
            <a:off x="1260475" y="3357563"/>
            <a:ext cx="4000500" cy="352425"/>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34" name="Rektangel 33"/>
          <p:cNvSpPr>
            <a:spLocks noChangeArrowheads="1"/>
          </p:cNvSpPr>
          <p:nvPr/>
        </p:nvSpPr>
        <p:spPr bwMode="auto">
          <a:xfrm>
            <a:off x="1260475" y="378618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5" name="Rektangel 34"/>
          <p:cNvSpPr>
            <a:spLocks noChangeArrowheads="1"/>
          </p:cNvSpPr>
          <p:nvPr/>
        </p:nvSpPr>
        <p:spPr bwMode="auto">
          <a:xfrm>
            <a:off x="1260475" y="29289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6" name="Rektangel 35"/>
          <p:cNvSpPr>
            <a:spLocks noChangeArrowheads="1"/>
          </p:cNvSpPr>
          <p:nvPr/>
        </p:nvSpPr>
        <p:spPr bwMode="auto">
          <a:xfrm>
            <a:off x="1260475" y="4214813"/>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7" name="Rektangel 36"/>
          <p:cNvSpPr>
            <a:spLocks noChangeArrowheads="1"/>
          </p:cNvSpPr>
          <p:nvPr/>
        </p:nvSpPr>
        <p:spPr bwMode="auto">
          <a:xfrm>
            <a:off x="1260475" y="46434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2540" name="Tekstboks 44"/>
          <p:cNvSpPr txBox="1">
            <a:spLocks noChangeArrowheads="1"/>
          </p:cNvSpPr>
          <p:nvPr/>
        </p:nvSpPr>
        <p:spPr bwMode="auto">
          <a:xfrm>
            <a:off x="1295400" y="2540000"/>
            <a:ext cx="4000500" cy="261938"/>
          </a:xfrm>
          <a:prstGeom prst="rect">
            <a:avLst/>
          </a:prstGeom>
          <a:noFill/>
          <a:ln w="9525">
            <a:noFill/>
            <a:miter lim="800000"/>
            <a:headEnd/>
            <a:tailEnd/>
          </a:ln>
        </p:spPr>
        <p:txBody>
          <a:bodyPr>
            <a:spAutoFit/>
          </a:bodyPr>
          <a:lstStyle/>
          <a:p>
            <a:r>
              <a:rPr lang="en-US" sz="1100" dirty="0" smtClean="0">
                <a:solidFill>
                  <a:srgbClr val="171717"/>
                </a:solidFill>
              </a:rPr>
              <a:t>Introduction</a:t>
            </a:r>
            <a:endParaRPr lang="da-DK" sz="1100" dirty="0"/>
          </a:p>
        </p:txBody>
      </p:sp>
      <p:sp>
        <p:nvSpPr>
          <p:cNvPr id="22541" name="Tekstboks 45"/>
          <p:cNvSpPr txBox="1">
            <a:spLocks noChangeArrowheads="1"/>
          </p:cNvSpPr>
          <p:nvPr/>
        </p:nvSpPr>
        <p:spPr bwMode="auto">
          <a:xfrm>
            <a:off x="1295400" y="5118100"/>
            <a:ext cx="4000500" cy="261938"/>
          </a:xfrm>
          <a:prstGeom prst="rect">
            <a:avLst/>
          </a:prstGeom>
          <a:noFill/>
          <a:ln w="9525">
            <a:noFill/>
            <a:miter lim="800000"/>
            <a:headEnd/>
            <a:tailEnd/>
          </a:ln>
        </p:spPr>
        <p:txBody>
          <a:bodyPr>
            <a:spAutoFit/>
          </a:bodyPr>
          <a:lstStyle/>
          <a:p>
            <a:r>
              <a:rPr lang="en-US" sz="1100" dirty="0" smtClean="0">
                <a:solidFill>
                  <a:srgbClr val="171717"/>
                </a:solidFill>
              </a:rPr>
              <a:t>Conclusion</a:t>
            </a:r>
            <a:endParaRPr lang="da-DK" sz="1100" dirty="0"/>
          </a:p>
        </p:txBody>
      </p:sp>
      <p:sp>
        <p:nvSpPr>
          <p:cNvPr id="22542" name="Tekstboks 46"/>
          <p:cNvSpPr txBox="1">
            <a:spLocks noChangeArrowheads="1"/>
          </p:cNvSpPr>
          <p:nvPr/>
        </p:nvSpPr>
        <p:spPr bwMode="auto">
          <a:xfrm>
            <a:off x="1295400" y="3398838"/>
            <a:ext cx="4000500" cy="261937"/>
          </a:xfrm>
          <a:prstGeom prst="rect">
            <a:avLst/>
          </a:prstGeom>
          <a:noFill/>
          <a:ln w="9525">
            <a:noFill/>
            <a:miter lim="800000"/>
            <a:headEnd/>
            <a:tailEnd/>
          </a:ln>
        </p:spPr>
        <p:txBody>
          <a:bodyPr>
            <a:spAutoFit/>
          </a:bodyPr>
          <a:lstStyle/>
          <a:p>
            <a:r>
              <a:rPr lang="da-DK" sz="1100" dirty="0" smtClean="0">
                <a:solidFill>
                  <a:schemeClr val="tx2"/>
                </a:solidFill>
              </a:rPr>
              <a:t>Rationale </a:t>
            </a:r>
            <a:endParaRPr lang="da-DK" sz="1100" dirty="0">
              <a:solidFill>
                <a:schemeClr val="tx2"/>
              </a:solidFill>
            </a:endParaRPr>
          </a:p>
        </p:txBody>
      </p:sp>
      <p:sp>
        <p:nvSpPr>
          <p:cNvPr id="22543" name="Tekstboks 47"/>
          <p:cNvSpPr txBox="1">
            <a:spLocks noChangeArrowheads="1"/>
          </p:cNvSpPr>
          <p:nvPr/>
        </p:nvSpPr>
        <p:spPr bwMode="auto">
          <a:xfrm>
            <a:off x="1295400" y="4259263"/>
            <a:ext cx="4000500" cy="261937"/>
          </a:xfrm>
          <a:prstGeom prst="rect">
            <a:avLst/>
          </a:prstGeom>
          <a:noFill/>
          <a:ln w="9525">
            <a:noFill/>
            <a:miter lim="800000"/>
            <a:headEnd/>
            <a:tailEnd/>
          </a:ln>
        </p:spPr>
        <p:txBody>
          <a:bodyPr>
            <a:spAutoFit/>
          </a:bodyPr>
          <a:lstStyle/>
          <a:p>
            <a:r>
              <a:rPr lang="en-US" sz="1100" dirty="0" smtClean="0">
                <a:solidFill>
                  <a:srgbClr val="171717"/>
                </a:solidFill>
              </a:rPr>
              <a:t>Data Explication</a:t>
            </a:r>
            <a:endParaRPr lang="da-DK" sz="1100" dirty="0"/>
          </a:p>
        </p:txBody>
      </p:sp>
      <p:sp>
        <p:nvSpPr>
          <p:cNvPr id="22544" name="Tekstboks 48"/>
          <p:cNvSpPr txBox="1">
            <a:spLocks noChangeArrowheads="1"/>
          </p:cNvSpPr>
          <p:nvPr/>
        </p:nvSpPr>
        <p:spPr bwMode="auto">
          <a:xfrm>
            <a:off x="1295400" y="2970213"/>
            <a:ext cx="4000500" cy="261937"/>
          </a:xfrm>
          <a:prstGeom prst="rect">
            <a:avLst/>
          </a:prstGeom>
          <a:noFill/>
          <a:ln w="9525">
            <a:noFill/>
            <a:miter lim="800000"/>
            <a:headEnd/>
            <a:tailEnd/>
          </a:ln>
        </p:spPr>
        <p:txBody>
          <a:bodyPr>
            <a:spAutoFit/>
          </a:bodyPr>
          <a:lstStyle/>
          <a:p>
            <a:r>
              <a:rPr lang="en-US" sz="1100" dirty="0" smtClean="0">
                <a:solidFill>
                  <a:srgbClr val="171717"/>
                </a:solidFill>
              </a:rPr>
              <a:t>Objectives</a:t>
            </a:r>
            <a:endParaRPr lang="da-DK" sz="1100" dirty="0"/>
          </a:p>
        </p:txBody>
      </p:sp>
      <p:sp>
        <p:nvSpPr>
          <p:cNvPr id="22545" name="Tekstboks 49"/>
          <p:cNvSpPr txBox="1">
            <a:spLocks noChangeArrowheads="1"/>
          </p:cNvSpPr>
          <p:nvPr/>
        </p:nvSpPr>
        <p:spPr bwMode="auto">
          <a:xfrm>
            <a:off x="1295400" y="3829050"/>
            <a:ext cx="4000500" cy="261938"/>
          </a:xfrm>
          <a:prstGeom prst="rect">
            <a:avLst/>
          </a:prstGeom>
          <a:noFill/>
          <a:ln w="9525">
            <a:noFill/>
            <a:miter lim="800000"/>
            <a:headEnd/>
            <a:tailEnd/>
          </a:ln>
        </p:spPr>
        <p:txBody>
          <a:bodyPr>
            <a:spAutoFit/>
          </a:bodyPr>
          <a:lstStyle/>
          <a:p>
            <a:r>
              <a:rPr lang="en-US" sz="1100" dirty="0" smtClean="0">
                <a:solidFill>
                  <a:srgbClr val="171717"/>
                </a:solidFill>
              </a:rPr>
              <a:t>Data Collection</a:t>
            </a:r>
            <a:endParaRPr lang="da-DK" sz="1100" dirty="0"/>
          </a:p>
        </p:txBody>
      </p:sp>
      <p:sp>
        <p:nvSpPr>
          <p:cNvPr id="22546" name="Tekstboks 50"/>
          <p:cNvSpPr txBox="1">
            <a:spLocks noChangeArrowheads="1"/>
          </p:cNvSpPr>
          <p:nvPr/>
        </p:nvSpPr>
        <p:spPr bwMode="auto">
          <a:xfrm>
            <a:off x="1295400" y="4687888"/>
            <a:ext cx="4000500" cy="261937"/>
          </a:xfrm>
          <a:prstGeom prst="rect">
            <a:avLst/>
          </a:prstGeom>
          <a:noFill/>
          <a:ln w="9525">
            <a:noFill/>
            <a:miter lim="800000"/>
            <a:headEnd/>
            <a:tailEnd/>
          </a:ln>
        </p:spPr>
        <p:txBody>
          <a:bodyPr>
            <a:spAutoFit/>
          </a:bodyPr>
          <a:lstStyle/>
          <a:p>
            <a:r>
              <a:rPr lang="en-US" sz="1100" dirty="0" smtClean="0">
                <a:solidFill>
                  <a:srgbClr val="171717"/>
                </a:solidFill>
              </a:rPr>
              <a:t>Results</a:t>
            </a:r>
            <a:endParaRPr lang="da-DK" sz="1100" dirty="0"/>
          </a:p>
        </p:txBody>
      </p:sp>
      <p:sp>
        <p:nvSpPr>
          <p:cNvPr id="22547" name="Tekstboks 53"/>
          <p:cNvSpPr txBox="1">
            <a:spLocks noChangeArrowheads="1"/>
          </p:cNvSpPr>
          <p:nvPr/>
        </p:nvSpPr>
        <p:spPr bwMode="auto">
          <a:xfrm>
            <a:off x="533400" y="3365500"/>
            <a:ext cx="304800" cy="369888"/>
          </a:xfrm>
          <a:prstGeom prst="rect">
            <a:avLst/>
          </a:prstGeom>
          <a:noFill/>
          <a:ln w="9525">
            <a:noFill/>
            <a:miter lim="800000"/>
            <a:headEnd/>
            <a:tailEnd/>
          </a:ln>
        </p:spPr>
        <p:txBody>
          <a:bodyPr>
            <a:spAutoFit/>
          </a:bodyPr>
          <a:lstStyle/>
          <a:p>
            <a:r>
              <a:rPr lang="da-DK">
                <a:solidFill>
                  <a:srgbClr val="171717"/>
                </a:solidFill>
                <a:latin typeface="Zapf Dingbats" charset="2"/>
              </a:rPr>
              <a:t>✓</a:t>
            </a:r>
            <a:endParaRPr lang="da-DK">
              <a:solidFill>
                <a:srgbClr val="171717"/>
              </a:solidFill>
            </a:endParaRPr>
          </a:p>
        </p:txBody>
      </p:sp>
      <p:grpSp>
        <p:nvGrpSpPr>
          <p:cNvPr id="22548" name="Gruppe 68"/>
          <p:cNvGrpSpPr>
            <a:grpSpLocks/>
          </p:cNvGrpSpPr>
          <p:nvPr/>
        </p:nvGrpSpPr>
        <p:grpSpPr bwMode="auto">
          <a:xfrm>
            <a:off x="876300" y="2511425"/>
            <a:ext cx="344488" cy="2906713"/>
            <a:chOff x="876300" y="2511425"/>
            <a:chExt cx="344488" cy="2906713"/>
          </a:xfrm>
        </p:grpSpPr>
        <p:grpSp>
          <p:nvGrpSpPr>
            <p:cNvPr id="3" name="Gruppe 51"/>
            <p:cNvGrpSpPr/>
            <p:nvPr/>
          </p:nvGrpSpPr>
          <p:grpSpPr>
            <a:xfrm>
              <a:off x="876300" y="2511425"/>
              <a:ext cx="344488" cy="2906713"/>
              <a:chOff x="876300" y="2511425"/>
              <a:chExt cx="344488" cy="2906713"/>
            </a:xfrm>
            <a:effectLst>
              <a:outerShdw blurRad="50800" dist="38100" dir="2700000" algn="tl" rotWithShape="0">
                <a:prstClr val="black">
                  <a:alpha val="40000"/>
                </a:prstClr>
              </a:outerShdw>
            </a:effectLst>
          </p:grpSpPr>
          <p:sp>
            <p:nvSpPr>
              <p:cNvPr id="10" name="Rektangel 9"/>
              <p:cNvSpPr>
                <a:spLocks noChangeArrowheads="1"/>
              </p:cNvSpPr>
              <p:nvPr/>
            </p:nvSpPr>
            <p:spPr bwMode="auto">
              <a:xfrm>
                <a:off x="876300" y="2936875"/>
                <a:ext cx="344488" cy="3444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nvGrpSpPr>
              <p:cNvPr id="4" name="Gruppe 50"/>
              <p:cNvGrpSpPr/>
              <p:nvPr/>
            </p:nvGrpSpPr>
            <p:grpSpPr>
              <a:xfrm>
                <a:off x="876300" y="2511425"/>
                <a:ext cx="344488" cy="2906713"/>
                <a:chOff x="876300" y="2511425"/>
                <a:chExt cx="344488" cy="2906713"/>
              </a:xfrm>
            </p:grpSpPr>
            <p:sp>
              <p:nvSpPr>
                <p:cNvPr id="21" name="Rektangel 20"/>
                <p:cNvSpPr>
                  <a:spLocks noChangeArrowheads="1"/>
                </p:cNvSpPr>
                <p:nvPr/>
              </p:nvSpPr>
              <p:spPr bwMode="auto">
                <a:xfrm>
                  <a:off x="876300" y="4221163"/>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nvGrpSpPr>
                <p:cNvPr id="5" name="Gruppe 49"/>
                <p:cNvGrpSpPr/>
                <p:nvPr/>
              </p:nvGrpSpPr>
              <p:grpSpPr>
                <a:xfrm>
                  <a:off x="876300" y="2511425"/>
                  <a:ext cx="344488" cy="2906713"/>
                  <a:chOff x="876300" y="2511425"/>
                  <a:chExt cx="344488" cy="2906713"/>
                </a:xfrm>
              </p:grpSpPr>
              <p:sp>
                <p:nvSpPr>
                  <p:cNvPr id="8" name="Rektangel 7"/>
                  <p:cNvSpPr>
                    <a:spLocks noChangeArrowheads="1"/>
                  </p:cNvSpPr>
                  <p:nvPr/>
                </p:nvSpPr>
                <p:spPr bwMode="auto">
                  <a:xfrm>
                    <a:off x="876300" y="2511425"/>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2" name="Rektangel 11"/>
                  <p:cNvSpPr>
                    <a:spLocks noChangeArrowheads="1"/>
                  </p:cNvSpPr>
                  <p:nvPr/>
                </p:nvSpPr>
                <p:spPr bwMode="auto">
                  <a:xfrm>
                    <a:off x="876300" y="3363913"/>
                    <a:ext cx="344488" cy="3444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4" name="Rektangel 13"/>
                  <p:cNvSpPr>
                    <a:spLocks noChangeArrowheads="1"/>
                  </p:cNvSpPr>
                  <p:nvPr/>
                </p:nvSpPr>
                <p:spPr bwMode="auto">
                  <a:xfrm>
                    <a:off x="876300" y="3790950"/>
                    <a:ext cx="344488" cy="347663"/>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4" name="Rektangel 23"/>
                  <p:cNvSpPr>
                    <a:spLocks noChangeArrowheads="1"/>
                  </p:cNvSpPr>
                  <p:nvPr/>
                </p:nvSpPr>
                <p:spPr bwMode="auto">
                  <a:xfrm>
                    <a:off x="876300" y="4646613"/>
                    <a:ext cx="344488" cy="3444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7" name="Rektangel 26"/>
                  <p:cNvSpPr>
                    <a:spLocks noChangeArrowheads="1"/>
                  </p:cNvSpPr>
                  <p:nvPr/>
                </p:nvSpPr>
                <p:spPr bwMode="auto">
                  <a:xfrm>
                    <a:off x="876300" y="5073650"/>
                    <a:ext cx="344488" cy="3444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grpSp>
        </p:grpSp>
        <p:sp>
          <p:nvSpPr>
            <p:cNvPr id="55" name="Tekstboks 54"/>
            <p:cNvSpPr txBox="1">
              <a:spLocks noChangeArrowheads="1"/>
            </p:cNvSpPr>
            <p:nvPr/>
          </p:nvSpPr>
          <p:spPr bwMode="auto">
            <a:xfrm>
              <a:off x="890588" y="2547938"/>
              <a:ext cx="322262" cy="274637"/>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1</a:t>
              </a:r>
            </a:p>
          </p:txBody>
        </p:sp>
        <p:sp>
          <p:nvSpPr>
            <p:cNvPr id="59" name="Tekstboks 58"/>
            <p:cNvSpPr txBox="1">
              <a:spLocks noChangeArrowheads="1"/>
            </p:cNvSpPr>
            <p:nvPr/>
          </p:nvSpPr>
          <p:spPr bwMode="auto">
            <a:xfrm>
              <a:off x="890588" y="2986088"/>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2</a:t>
              </a:r>
            </a:p>
          </p:txBody>
        </p:sp>
        <p:sp>
          <p:nvSpPr>
            <p:cNvPr id="60" name="Tekstboks 59"/>
            <p:cNvSpPr txBox="1">
              <a:spLocks noChangeArrowheads="1"/>
            </p:cNvSpPr>
            <p:nvPr/>
          </p:nvSpPr>
          <p:spPr bwMode="auto">
            <a:xfrm>
              <a:off x="890588" y="3400425"/>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3</a:t>
              </a:r>
            </a:p>
          </p:txBody>
        </p:sp>
        <p:sp>
          <p:nvSpPr>
            <p:cNvPr id="62" name="Tekstboks 61"/>
            <p:cNvSpPr txBox="1">
              <a:spLocks noChangeArrowheads="1"/>
            </p:cNvSpPr>
            <p:nvPr/>
          </p:nvSpPr>
          <p:spPr bwMode="auto">
            <a:xfrm>
              <a:off x="890588" y="3822700"/>
              <a:ext cx="322262" cy="279400"/>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4</a:t>
              </a:r>
            </a:p>
          </p:txBody>
        </p:sp>
        <p:sp>
          <p:nvSpPr>
            <p:cNvPr id="64" name="Tekstboks 63"/>
            <p:cNvSpPr txBox="1">
              <a:spLocks noChangeArrowheads="1"/>
            </p:cNvSpPr>
            <p:nvPr/>
          </p:nvSpPr>
          <p:spPr bwMode="auto">
            <a:xfrm>
              <a:off x="890588" y="4238625"/>
              <a:ext cx="322262" cy="274638"/>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5</a:t>
              </a:r>
            </a:p>
          </p:txBody>
        </p:sp>
        <p:sp>
          <p:nvSpPr>
            <p:cNvPr id="66" name="Tekstboks 65"/>
            <p:cNvSpPr txBox="1">
              <a:spLocks noChangeArrowheads="1"/>
            </p:cNvSpPr>
            <p:nvPr/>
          </p:nvSpPr>
          <p:spPr bwMode="auto">
            <a:xfrm>
              <a:off x="890588" y="4683125"/>
              <a:ext cx="322262" cy="27622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6</a:t>
              </a:r>
            </a:p>
          </p:txBody>
        </p:sp>
        <p:sp>
          <p:nvSpPr>
            <p:cNvPr id="68" name="Tekstboks 67"/>
            <p:cNvSpPr txBox="1">
              <a:spLocks noChangeArrowheads="1"/>
            </p:cNvSpPr>
            <p:nvPr/>
          </p:nvSpPr>
          <p:spPr bwMode="auto">
            <a:xfrm>
              <a:off x="890588" y="5103813"/>
              <a:ext cx="322262" cy="277812"/>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7</a:t>
              </a:r>
            </a:p>
          </p:txBody>
        </p:sp>
      </p:grpSp>
      <p:grpSp>
        <p:nvGrpSpPr>
          <p:cNvPr id="22549" name="Gruppe 47"/>
          <p:cNvGrpSpPr>
            <a:grpSpLocks/>
          </p:cNvGrpSpPr>
          <p:nvPr/>
        </p:nvGrpSpPr>
        <p:grpSpPr bwMode="auto">
          <a:xfrm>
            <a:off x="5340350" y="2489200"/>
            <a:ext cx="2946400" cy="2946400"/>
            <a:chOff x="5340350" y="2489200"/>
            <a:chExt cx="2946400" cy="2946400"/>
          </a:xfrm>
        </p:grpSpPr>
        <p:sp>
          <p:nvSpPr>
            <p:cNvPr id="41" name="Rektangel 40"/>
            <p:cNvSpPr>
              <a:spLocks noChangeArrowheads="1"/>
            </p:cNvSpPr>
            <p:nvPr/>
          </p:nvSpPr>
          <p:spPr bwMode="auto">
            <a:xfrm>
              <a:off x="5340350" y="2489200"/>
              <a:ext cx="2946400" cy="2946400"/>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22552" name="Billede 46" descr="dreamstime_medicine.jpg"/>
            <p:cNvPicPr>
              <a:picLocks noChangeAspect="1"/>
            </p:cNvPicPr>
            <p:nvPr/>
          </p:nvPicPr>
          <p:blipFill>
            <a:blip r:embed="rId2"/>
            <a:srcRect/>
            <a:stretch>
              <a:fillRect/>
            </a:stretch>
          </p:blipFill>
          <p:spPr bwMode="auto">
            <a:xfrm>
              <a:off x="5442944" y="2603082"/>
              <a:ext cx="2741213" cy="269208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dirty="0"/>
              <a:t>The original research project, from which this analysis was based, was funded through an unrestricted research grant from Astra Zeneca, and received ethics approval from the </a:t>
            </a:r>
            <a:r>
              <a:rPr lang="en-US" sz="2400" dirty="0" err="1"/>
              <a:t>Behavioural</a:t>
            </a:r>
            <a:r>
              <a:rPr lang="en-US" sz="2400" dirty="0"/>
              <a:t> Research Ethics Board at McMaster University. </a:t>
            </a:r>
            <a:endParaRPr lang="en-US" sz="2400" dirty="0" smtClean="0"/>
          </a:p>
          <a:p>
            <a:r>
              <a:rPr lang="en-US" sz="2400" dirty="0" smtClean="0"/>
              <a:t>This </a:t>
            </a:r>
            <a:r>
              <a:rPr lang="en-US" sz="2400" dirty="0"/>
              <a:t>secondary data analysis, which was not sponsored, received ethics approval from the </a:t>
            </a:r>
            <a:r>
              <a:rPr lang="en-US" sz="2400" dirty="0" err="1"/>
              <a:t>Behavioural</a:t>
            </a:r>
            <a:r>
              <a:rPr lang="en-US" sz="2400" dirty="0"/>
              <a:t> Research Ethics Board at McMaster University, as well as the Research Ethics Board at Brock University. </a:t>
            </a:r>
          </a:p>
          <a:p>
            <a:pPr eaLnBrk="1" hangingPunct="1"/>
            <a:endParaRPr lang="en-US" dirty="0" smtClean="0">
              <a:latin typeface="Arial" charset="0"/>
              <a:ea typeface="ＭＳ Ｐゴシック" charset="-128"/>
            </a:endParaRPr>
          </a:p>
        </p:txBody>
      </p:sp>
      <p:sp>
        <p:nvSpPr>
          <p:cNvPr id="27653"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ea typeface="ＭＳ Ｐゴシック" charset="-128"/>
              </a:rPr>
              <a:t>Acknowledgements</a:t>
            </a:r>
          </a:p>
        </p:txBody>
      </p:sp>
    </p:spTree>
    <p:extLst>
      <p:ext uri="{BB962C8B-B14F-4D97-AF65-F5344CB8AC3E}">
        <p14:creationId xmlns:p14="http://schemas.microsoft.com/office/powerpoint/2010/main" val="3939055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4747"/>
            </a:gs>
            <a:gs pos="100000">
              <a:srgbClr val="C00000"/>
            </a:gs>
          </a:gsLst>
          <a:lin ang="5400000"/>
        </a:gradFill>
        <a:effectLst/>
      </p:bgPr>
    </p:bg>
    <p:spTree>
      <p:nvGrpSpPr>
        <p:cNvPr id="1" name=""/>
        <p:cNvGrpSpPr/>
        <p:nvPr/>
      </p:nvGrpSpPr>
      <p:grpSpPr>
        <a:xfrm>
          <a:off x="0" y="0"/>
          <a:ext cx="0" cy="0"/>
          <a:chOff x="0" y="0"/>
          <a:chExt cx="0" cy="0"/>
        </a:xfrm>
      </p:grpSpPr>
      <p:sp>
        <p:nvSpPr>
          <p:cNvPr id="43010" name="Rectangle 5"/>
          <p:cNvSpPr txBox="1">
            <a:spLocks noChangeArrowheads="1"/>
          </p:cNvSpPr>
          <p:nvPr/>
        </p:nvSpPr>
        <p:spPr bwMode="gray">
          <a:xfrm>
            <a:off x="0" y="2830513"/>
            <a:ext cx="9144000"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6000" b="1" dirty="0" smtClean="0">
                <a:solidFill>
                  <a:schemeClr val="tx2"/>
                </a:solidFill>
                <a:cs typeface="Arial" charset="0"/>
              </a:rPr>
              <a:t>THANK YOU!</a:t>
            </a:r>
          </a:p>
          <a:p>
            <a:pPr algn="ctr" defTabSz="914400" eaLnBrk="0" hangingPunct="0">
              <a:lnSpc>
                <a:spcPct val="95000"/>
              </a:lnSpc>
            </a:pPr>
            <a:r>
              <a:rPr lang="en-US" sz="6000" b="1" dirty="0" smtClean="0">
                <a:solidFill>
                  <a:schemeClr val="tx2"/>
                </a:solidFill>
                <a:cs typeface="Arial" charset="0"/>
              </a:rPr>
              <a:t>QUESTIONS?</a:t>
            </a:r>
          </a:p>
          <a:p>
            <a:pPr algn="ctr" defTabSz="914400" eaLnBrk="0" hangingPunct="0">
              <a:lnSpc>
                <a:spcPct val="95000"/>
              </a:lnSpc>
            </a:pPr>
            <a:r>
              <a:rPr lang="en-US" sz="3200" b="1" dirty="0" smtClean="0">
                <a:solidFill>
                  <a:schemeClr val="tx2"/>
                </a:solidFill>
                <a:cs typeface="Arial" charset="0"/>
              </a:rPr>
              <a:t>Jacqueline Torti</a:t>
            </a:r>
          </a:p>
          <a:p>
            <a:pPr algn="ctr" defTabSz="914400" eaLnBrk="0" hangingPunct="0">
              <a:lnSpc>
                <a:spcPct val="95000"/>
              </a:lnSpc>
            </a:pPr>
            <a:r>
              <a:rPr lang="en-US" sz="3200" b="1" dirty="0" err="1" smtClean="0">
                <a:solidFill>
                  <a:schemeClr val="tx2"/>
                </a:solidFill>
                <a:cs typeface="Arial" charset="0"/>
              </a:rPr>
              <a:t>torti@ualberta.ca</a:t>
            </a:r>
            <a:endParaRPr lang="en-US" sz="3200" b="1" dirty="0" smtClean="0">
              <a:solidFill>
                <a:schemeClr val="tx2"/>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Billede 14" descr="dreamstime_Hospital doctor.jpg"/>
          <p:cNvPicPr>
            <a:picLocks noChangeAspect="1"/>
          </p:cNvPicPr>
          <p:nvPr/>
        </p:nvPicPr>
        <p:blipFill>
          <a:blip r:embed="rId3"/>
          <a:srcRect/>
          <a:stretch>
            <a:fillRect/>
          </a:stretch>
        </p:blipFill>
        <p:spPr bwMode="auto">
          <a:xfrm>
            <a:off x="0" y="0"/>
            <a:ext cx="9159875" cy="6856413"/>
          </a:xfrm>
          <a:prstGeom prst="rect">
            <a:avLst/>
          </a:prstGeom>
          <a:noFill/>
          <a:ln w="9525">
            <a:noFill/>
            <a:miter lim="800000"/>
            <a:headEnd/>
            <a:tailEnd/>
          </a:ln>
        </p:spPr>
      </p:pic>
      <p:sp>
        <p:nvSpPr>
          <p:cNvPr id="10" name="Rektangel 9"/>
          <p:cNvSpPr/>
          <p:nvPr/>
        </p:nvSpPr>
        <p:spPr>
          <a:xfrm>
            <a:off x="914400" y="884238"/>
            <a:ext cx="7380288" cy="735012"/>
          </a:xfrm>
          <a:prstGeom prst="rect">
            <a:avLst/>
          </a:prstGeom>
          <a:gradFill>
            <a:gsLst>
              <a:gs pos="0">
                <a:schemeClr val="accent1">
                  <a:tint val="100000"/>
                  <a:shade val="100000"/>
                  <a:satMod val="130000"/>
                  <a:alpha val="85000"/>
                </a:schemeClr>
              </a:gs>
              <a:gs pos="100000">
                <a:schemeClr val="accent1">
                  <a:tint val="50000"/>
                  <a:shade val="100000"/>
                  <a:satMod val="350000"/>
                  <a:alpha val="71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8" name="Rektangel 7"/>
          <p:cNvSpPr/>
          <p:nvPr/>
        </p:nvSpPr>
        <p:spPr>
          <a:xfrm>
            <a:off x="914400" y="1722438"/>
            <a:ext cx="7380288" cy="4157662"/>
          </a:xfrm>
          <a:prstGeom prst="rect">
            <a:avLst/>
          </a:prstGeom>
          <a:gradFill>
            <a:gsLst>
              <a:gs pos="0">
                <a:schemeClr val="accent1">
                  <a:tint val="100000"/>
                  <a:shade val="100000"/>
                  <a:satMod val="130000"/>
                  <a:alpha val="85000"/>
                </a:schemeClr>
              </a:gs>
              <a:gs pos="100000">
                <a:schemeClr val="accent1">
                  <a:tint val="50000"/>
                  <a:shade val="100000"/>
                  <a:satMod val="350000"/>
                  <a:alpha val="71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14343" name="Rectangle 4"/>
          <p:cNvSpPr>
            <a:spLocks noChangeArrowheads="1"/>
          </p:cNvSpPr>
          <p:nvPr/>
        </p:nvSpPr>
        <p:spPr bwMode="gray">
          <a:xfrm>
            <a:off x="1198563" y="1412875"/>
            <a:ext cx="4852987" cy="358775"/>
          </a:xfrm>
          <a:prstGeom prst="rect">
            <a:avLst/>
          </a:prstGeom>
          <a:noFill/>
          <a:ln w="9525">
            <a:noFill/>
            <a:miter lim="800000"/>
            <a:headEnd/>
            <a:tailEnd/>
          </a:ln>
        </p:spPr>
        <p:txBody>
          <a:bodyPr lIns="0" tIns="0" rIns="0" bIns="0" anchor="ctr"/>
          <a:lstStyle/>
          <a:p>
            <a:pPr defTabSz="801688">
              <a:defRPr/>
            </a:pPr>
            <a:r>
              <a:rPr lang="en-US" sz="2000" dirty="0" smtClean="0">
                <a:solidFill>
                  <a:schemeClr val="accent1">
                    <a:lumMod val="25000"/>
                  </a:schemeClr>
                </a:solidFill>
                <a:latin typeface="Arial" pitchFamily="34" charset="0"/>
                <a:ea typeface="ＭＳ Ｐゴシック" pitchFamily="-97" charset="-128"/>
              </a:rPr>
              <a:t>Phases of Drug Development</a:t>
            </a:r>
            <a:endParaRPr lang="en-US" sz="2000" dirty="0">
              <a:solidFill>
                <a:schemeClr val="accent1">
                  <a:lumMod val="25000"/>
                </a:schemeClr>
              </a:solidFill>
              <a:latin typeface="Arial" pitchFamily="34" charset="0"/>
              <a:ea typeface="ＭＳ Ｐゴシック" pitchFamily="-97" charset="-128"/>
            </a:endParaRPr>
          </a:p>
          <a:p>
            <a:pPr defTabSz="801688">
              <a:defRPr/>
            </a:pPr>
            <a:endParaRPr lang="en-US" sz="2000" dirty="0">
              <a:solidFill>
                <a:schemeClr val="accent1">
                  <a:lumMod val="25000"/>
                </a:schemeClr>
              </a:solidFill>
              <a:latin typeface="Arial" pitchFamily="34" charset="0"/>
              <a:ea typeface="ＭＳ Ｐゴシック" pitchFamily="-97" charset="-128"/>
            </a:endParaRPr>
          </a:p>
        </p:txBody>
      </p:sp>
      <p:sp>
        <p:nvSpPr>
          <p:cNvPr id="23561" name="Rectangle 5"/>
          <p:cNvSpPr txBox="1">
            <a:spLocks noChangeArrowheads="1"/>
          </p:cNvSpPr>
          <p:nvPr/>
        </p:nvSpPr>
        <p:spPr bwMode="gray">
          <a:xfrm>
            <a:off x="1198562" y="836613"/>
            <a:ext cx="5761038"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FF0000"/>
                </a:solidFill>
              </a:rPr>
              <a:t>The Process of Clinical Trials</a:t>
            </a:r>
            <a:endParaRPr lang="en-US" sz="3000" b="1"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83381058"/>
              </p:ext>
            </p:extLst>
          </p:nvPr>
        </p:nvGraphicFramePr>
        <p:xfrm>
          <a:off x="889001" y="1727199"/>
          <a:ext cx="7404099" cy="4178301"/>
        </p:xfrm>
        <a:graphic>
          <a:graphicData uri="http://schemas.openxmlformats.org/drawingml/2006/table">
            <a:tbl>
              <a:tblPr firstRow="1" bandRow="1">
                <a:tableStyleId>{5C22544A-7EE6-4342-B048-85BDC9FD1C3A}</a:tableStyleId>
              </a:tblPr>
              <a:tblGrid>
                <a:gridCol w="1498599"/>
                <a:gridCol w="3437467"/>
                <a:gridCol w="2468033"/>
              </a:tblGrid>
              <a:tr h="443212">
                <a:tc>
                  <a:txBody>
                    <a:bodyPr/>
                    <a:lstStyle/>
                    <a:p>
                      <a:r>
                        <a:rPr lang="en-US" dirty="0" smtClean="0">
                          <a:solidFill>
                            <a:srgbClr val="E83618"/>
                          </a:solidFill>
                        </a:rPr>
                        <a:t>Phase</a:t>
                      </a:r>
                      <a:endParaRPr lang="en-US" dirty="0">
                        <a:solidFill>
                          <a:srgbClr val="FF0000"/>
                        </a:solidFill>
                      </a:endParaRPr>
                    </a:p>
                  </a:txBody>
                  <a:tcPr>
                    <a:solidFill>
                      <a:srgbClr val="FFFFFF">
                        <a:alpha val="50000"/>
                      </a:srgbClr>
                    </a:solidFill>
                  </a:tcPr>
                </a:tc>
                <a:tc>
                  <a:txBody>
                    <a:bodyPr/>
                    <a:lstStyle/>
                    <a:p>
                      <a:r>
                        <a:rPr lang="en-US" dirty="0" smtClean="0">
                          <a:solidFill>
                            <a:srgbClr val="FF0000"/>
                          </a:solidFill>
                        </a:rPr>
                        <a:t>Objective</a:t>
                      </a:r>
                      <a:endParaRPr lang="en-US" dirty="0">
                        <a:solidFill>
                          <a:srgbClr val="FF0000"/>
                        </a:solidFill>
                      </a:endParaRPr>
                    </a:p>
                  </a:txBody>
                  <a:tcPr>
                    <a:solidFill>
                      <a:srgbClr val="FFFFFF">
                        <a:alpha val="50000"/>
                      </a:srgbClr>
                    </a:solidFill>
                  </a:tcPr>
                </a:tc>
                <a:tc>
                  <a:txBody>
                    <a:bodyPr/>
                    <a:lstStyle/>
                    <a:p>
                      <a:r>
                        <a:rPr lang="en-US" dirty="0" smtClean="0">
                          <a:solidFill>
                            <a:srgbClr val="FF0000"/>
                          </a:solidFill>
                        </a:rPr>
                        <a:t>Size</a:t>
                      </a:r>
                      <a:endParaRPr lang="en-US" dirty="0">
                        <a:solidFill>
                          <a:srgbClr val="FF0000"/>
                        </a:solidFill>
                      </a:endParaRPr>
                    </a:p>
                  </a:txBody>
                  <a:tcPr>
                    <a:solidFill>
                      <a:srgbClr val="FFFFFF">
                        <a:alpha val="50000"/>
                      </a:srgbClr>
                    </a:solidFill>
                  </a:tcPr>
                </a:tc>
              </a:tr>
              <a:tr h="913437">
                <a:tc>
                  <a:txBody>
                    <a:bodyPr/>
                    <a:lstStyle/>
                    <a:p>
                      <a:r>
                        <a:rPr lang="en-US" dirty="0" smtClean="0">
                          <a:solidFill>
                            <a:srgbClr val="000000"/>
                          </a:solidFill>
                        </a:rPr>
                        <a:t>Phase 1</a:t>
                      </a:r>
                      <a:endParaRPr lang="en-US" dirty="0">
                        <a:solidFill>
                          <a:srgbClr val="000000"/>
                        </a:solidFill>
                      </a:endParaRPr>
                    </a:p>
                  </a:txBody>
                  <a:tcPr>
                    <a:solidFill>
                      <a:srgbClr val="FFFFFF">
                        <a:alpha val="5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lumMod val="10000"/>
                            </a:schemeClr>
                          </a:solidFill>
                        </a:rPr>
                        <a:t>Maximally Tolerated Dose (MTD) is determined</a:t>
                      </a:r>
                    </a:p>
                  </a:txBody>
                  <a:tcPr>
                    <a:solidFill>
                      <a:srgbClr val="FFFFFF">
                        <a:alpha val="5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10-80 participants</a:t>
                      </a:r>
                    </a:p>
                    <a:p>
                      <a:endParaRPr lang="en-US" dirty="0">
                        <a:solidFill>
                          <a:srgbClr val="000000"/>
                        </a:solidFill>
                      </a:endParaRPr>
                    </a:p>
                  </a:txBody>
                  <a:tcPr>
                    <a:solidFill>
                      <a:srgbClr val="FFFFFF">
                        <a:alpha val="50000"/>
                      </a:srgbClr>
                    </a:solidFill>
                  </a:tcPr>
                </a:tc>
              </a:tr>
              <a:tr h="1044575">
                <a:tc>
                  <a:txBody>
                    <a:bodyPr/>
                    <a:lstStyle/>
                    <a:p>
                      <a:r>
                        <a:rPr lang="en-US" dirty="0" smtClean="0">
                          <a:solidFill>
                            <a:srgbClr val="000000"/>
                          </a:solidFill>
                        </a:rPr>
                        <a:t>Phase 2</a:t>
                      </a:r>
                      <a:endParaRPr lang="en-US" dirty="0">
                        <a:solidFill>
                          <a:srgbClr val="000000"/>
                        </a:solidFill>
                      </a:endParaRPr>
                    </a:p>
                  </a:txBody>
                  <a:tcPr>
                    <a:solidFill>
                      <a:srgbClr val="FFFFFF">
                        <a:alpha val="5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Measure biologic</a:t>
                      </a:r>
                      <a:r>
                        <a:rPr lang="en-US" baseline="0" dirty="0" smtClean="0">
                          <a:solidFill>
                            <a:srgbClr val="000000"/>
                          </a:solidFill>
                        </a:rPr>
                        <a:t> activity &amp; adverse events</a:t>
                      </a:r>
                      <a:endParaRPr lang="en-US" dirty="0" smtClean="0">
                        <a:solidFill>
                          <a:srgbClr val="000000"/>
                        </a:solidFill>
                      </a:endParaRPr>
                    </a:p>
                    <a:p>
                      <a:endParaRPr lang="en-US" dirty="0">
                        <a:solidFill>
                          <a:srgbClr val="000000"/>
                        </a:solidFill>
                      </a:endParaRPr>
                    </a:p>
                  </a:txBody>
                  <a:tcPr>
                    <a:solidFill>
                      <a:srgbClr val="FFFFFF">
                        <a:alpha val="5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50-300 participants</a:t>
                      </a:r>
                    </a:p>
                    <a:p>
                      <a:endParaRPr lang="en-US" dirty="0">
                        <a:solidFill>
                          <a:srgbClr val="000000"/>
                        </a:solidFill>
                      </a:endParaRPr>
                    </a:p>
                  </a:txBody>
                  <a:tcPr>
                    <a:solidFill>
                      <a:srgbClr val="FFFFFF">
                        <a:alpha val="50000"/>
                      </a:srgbClr>
                    </a:solidFill>
                  </a:tcPr>
                </a:tc>
              </a:tr>
              <a:tr h="1044575">
                <a:tc>
                  <a:txBody>
                    <a:bodyPr/>
                    <a:lstStyle/>
                    <a:p>
                      <a:r>
                        <a:rPr lang="en-US" dirty="0" smtClean="0">
                          <a:solidFill>
                            <a:srgbClr val="000000"/>
                          </a:solidFill>
                        </a:rPr>
                        <a:t>Phase 3</a:t>
                      </a:r>
                    </a:p>
                  </a:txBody>
                  <a:tcPr>
                    <a:solidFill>
                      <a:srgbClr val="FFFFFF">
                        <a:alpha val="5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Evaluate effectiveness</a:t>
                      </a:r>
                      <a:r>
                        <a:rPr lang="en-US" baseline="0" dirty="0" smtClean="0">
                          <a:solidFill>
                            <a:srgbClr val="000000"/>
                          </a:solidFill>
                        </a:rPr>
                        <a:t> of an intervention</a:t>
                      </a:r>
                      <a:endParaRPr lang="en-US" dirty="0" smtClean="0">
                        <a:solidFill>
                          <a:srgbClr val="000000"/>
                        </a:solidFill>
                      </a:endParaRPr>
                    </a:p>
                    <a:p>
                      <a:endParaRPr lang="en-US" dirty="0">
                        <a:solidFill>
                          <a:srgbClr val="000000"/>
                        </a:solidFill>
                      </a:endParaRPr>
                    </a:p>
                  </a:txBody>
                  <a:tcPr>
                    <a:solidFill>
                      <a:srgbClr val="FFFFFF">
                        <a:alpha val="5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100s-1000s</a:t>
                      </a:r>
                      <a:r>
                        <a:rPr lang="en-US" baseline="0" dirty="0" smtClean="0">
                          <a:solidFill>
                            <a:srgbClr val="000000"/>
                          </a:solidFill>
                        </a:rPr>
                        <a:t> of participants</a:t>
                      </a:r>
                      <a:endParaRPr lang="en-US" dirty="0" smtClean="0">
                        <a:solidFill>
                          <a:srgbClr val="000000"/>
                        </a:solidFill>
                      </a:endParaRPr>
                    </a:p>
                    <a:p>
                      <a:endParaRPr lang="en-US" dirty="0">
                        <a:solidFill>
                          <a:srgbClr val="000000"/>
                        </a:solidFill>
                      </a:endParaRPr>
                    </a:p>
                  </a:txBody>
                  <a:tcPr>
                    <a:solidFill>
                      <a:srgbClr val="FFFFFF">
                        <a:alpha val="50000"/>
                      </a:srgbClr>
                    </a:solidFill>
                  </a:tcPr>
                </a:tc>
              </a:tr>
              <a:tr h="732502">
                <a:tc>
                  <a:txBody>
                    <a:bodyPr/>
                    <a:lstStyle/>
                    <a:p>
                      <a:r>
                        <a:rPr lang="en-US" dirty="0" smtClean="0">
                          <a:solidFill>
                            <a:srgbClr val="000000"/>
                          </a:solidFill>
                        </a:rPr>
                        <a:t>Phase 4</a:t>
                      </a:r>
                      <a:endParaRPr lang="en-US" dirty="0">
                        <a:solidFill>
                          <a:srgbClr val="000000"/>
                        </a:solidFill>
                      </a:endParaRPr>
                    </a:p>
                  </a:txBody>
                  <a:tcPr>
                    <a:solidFill>
                      <a:srgbClr val="FFFFFF">
                        <a:alpha val="5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Long</a:t>
                      </a:r>
                      <a:r>
                        <a:rPr lang="en-US" baseline="0" dirty="0" smtClean="0">
                          <a:solidFill>
                            <a:srgbClr val="000000"/>
                          </a:solidFill>
                        </a:rPr>
                        <a:t> term surveillance</a:t>
                      </a:r>
                      <a:endParaRPr lang="en-US" dirty="0" smtClean="0">
                        <a:solidFill>
                          <a:srgbClr val="000000"/>
                        </a:solidFill>
                      </a:endParaRPr>
                    </a:p>
                    <a:p>
                      <a:endParaRPr lang="en-US" dirty="0">
                        <a:solidFill>
                          <a:srgbClr val="000000"/>
                        </a:solidFill>
                      </a:endParaRPr>
                    </a:p>
                  </a:txBody>
                  <a:tcPr>
                    <a:solidFill>
                      <a:srgbClr val="FFFFFF">
                        <a:alpha val="5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Unknown</a:t>
                      </a:r>
                    </a:p>
                    <a:p>
                      <a:endParaRPr lang="en-US" dirty="0">
                        <a:solidFill>
                          <a:srgbClr val="000000"/>
                        </a:solidFill>
                      </a:endParaRPr>
                    </a:p>
                  </a:txBody>
                  <a:tcPr>
                    <a:solidFill>
                      <a:srgbClr val="FFFFFF">
                        <a:alpha val="50000"/>
                      </a:srgbClr>
                    </a:solidFill>
                  </a:tcPr>
                </a:tc>
              </a:tr>
            </a:tbl>
          </a:graphicData>
        </a:graphic>
      </p:graphicFrame>
    </p:spTree>
    <p:extLst>
      <p:ext uri="{BB962C8B-B14F-4D97-AF65-F5344CB8AC3E}">
        <p14:creationId xmlns:p14="http://schemas.microsoft.com/office/powerpoint/2010/main" val="1555545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a:spLocks noChangeArrowheads="1"/>
          </p:cNvSpPr>
          <p:nvPr/>
        </p:nvSpPr>
        <p:spPr bwMode="auto">
          <a:xfrm>
            <a:off x="5029200" y="2298700"/>
            <a:ext cx="3749675" cy="3632200"/>
          </a:xfrm>
          <a:prstGeom prst="rect">
            <a:avLst/>
          </a:prstGeom>
          <a:gradFill rotWithShape="1">
            <a:gsLst>
              <a:gs pos="0">
                <a:srgbClr val="171717">
                  <a:alpha val="49000"/>
                </a:srgbClr>
              </a:gs>
              <a:gs pos="100000">
                <a:srgbClr val="3A3A3A">
                  <a:alpha val="31000"/>
                </a:srgbClr>
              </a:gs>
            </a:gsLst>
            <a:lin ang="54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37891" name="Tekstboks 39"/>
          <p:cNvSpPr txBox="1">
            <a:spLocks noChangeArrowheads="1"/>
          </p:cNvSpPr>
          <p:nvPr/>
        </p:nvSpPr>
        <p:spPr bwMode="auto">
          <a:xfrm>
            <a:off x="5165725" y="2630488"/>
            <a:ext cx="3333750" cy="2246769"/>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sz="1400" dirty="0" smtClean="0">
                <a:solidFill>
                  <a:srgbClr val="FFFFFF"/>
                </a:solidFill>
              </a:rPr>
              <a:t>Come to a psychosocial understanding of causality assessment</a:t>
            </a:r>
          </a:p>
          <a:p>
            <a:pPr marL="342900" indent="-342900">
              <a:buFont typeface="Calibri" pitchFamily="34" charset="0"/>
              <a:buAutoNum type="arabicPeriod"/>
            </a:pPr>
            <a:r>
              <a:rPr lang="en-US" sz="1400" dirty="0" smtClean="0">
                <a:solidFill>
                  <a:srgbClr val="FFFFFF"/>
                </a:solidFill>
              </a:rPr>
              <a:t>Understand the role oncologist and physicians play in this decision making process</a:t>
            </a:r>
          </a:p>
          <a:p>
            <a:pPr marL="342900" indent="-342900">
              <a:buFont typeface="Calibri" pitchFamily="34" charset="0"/>
              <a:buAutoNum type="arabicPeriod"/>
            </a:pPr>
            <a:r>
              <a:rPr lang="en-US" sz="1400" dirty="0" smtClean="0">
                <a:solidFill>
                  <a:srgbClr val="FFFFFF"/>
                </a:solidFill>
              </a:rPr>
              <a:t>Understand the challenges faced by professionals when assigning causality</a:t>
            </a:r>
            <a:endParaRPr lang="da-DK" sz="1400" dirty="0">
              <a:solidFill>
                <a:srgbClr val="FFFFFF"/>
              </a:solidFill>
            </a:endParaRPr>
          </a:p>
          <a:p>
            <a:pPr marL="342900" indent="-342900">
              <a:buFont typeface="Calibri" pitchFamily="34" charset="0"/>
              <a:buAutoNum type="arabicPeriod"/>
            </a:pPr>
            <a:endParaRPr lang="da-DK" sz="1400" dirty="0">
              <a:solidFill>
                <a:srgbClr val="FFFFFF"/>
              </a:solidFill>
            </a:endParaRPr>
          </a:p>
        </p:txBody>
      </p:sp>
      <p:sp>
        <p:nvSpPr>
          <p:cNvPr id="37894"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ea typeface="ＭＳ Ｐゴシック" charset="-128"/>
              </a:rPr>
              <a:t>Research Objectives</a:t>
            </a:r>
          </a:p>
        </p:txBody>
      </p:sp>
      <p:sp>
        <p:nvSpPr>
          <p:cNvPr id="37895"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da-DK" dirty="0" err="1" smtClean="0">
                <a:latin typeface="Arial" charset="0"/>
                <a:ea typeface="ＭＳ Ｐゴシック" charset="-128"/>
              </a:rPr>
              <a:t>Threefold</a:t>
            </a:r>
            <a:r>
              <a:rPr lang="da-DK" dirty="0" smtClean="0">
                <a:latin typeface="Arial" charset="0"/>
                <a:ea typeface="ＭＳ Ｐゴシック" charset="-128"/>
              </a:rPr>
              <a:t>:</a:t>
            </a:r>
          </a:p>
        </p:txBody>
      </p:sp>
      <p:graphicFrame>
        <p:nvGraphicFramePr>
          <p:cNvPr id="12" name="Diagram 11"/>
          <p:cNvGraphicFramePr/>
          <p:nvPr>
            <p:extLst>
              <p:ext uri="{D42A27DB-BD31-4B8C-83A1-F6EECF244321}">
                <p14:modId xmlns:p14="http://schemas.microsoft.com/office/powerpoint/2010/main" val="2942934366"/>
              </p:ext>
            </p:extLst>
          </p:nvPr>
        </p:nvGraphicFramePr>
        <p:xfrm>
          <a:off x="169335" y="2398889"/>
          <a:ext cx="4953000"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30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gray">
          <a:xfrm>
            <a:off x="2146300" y="1355725"/>
            <a:ext cx="4852988" cy="358775"/>
          </a:xfrm>
          <a:prstGeom prst="rect">
            <a:avLst/>
          </a:prstGeom>
          <a:noFill/>
          <a:ln w="9525">
            <a:noFill/>
            <a:miter lim="800000"/>
            <a:headEnd/>
            <a:tailEnd/>
          </a:ln>
        </p:spPr>
        <p:txBody>
          <a:bodyPr lIns="0" tIns="0" rIns="0" bIns="0" anchor="ctr"/>
          <a:lstStyle/>
          <a:p>
            <a:pPr algn="ctr" defTabSz="801688"/>
            <a:r>
              <a:rPr lang="en-US" sz="2000" dirty="0" smtClean="0">
                <a:solidFill>
                  <a:srgbClr val="171717"/>
                </a:solidFill>
              </a:rPr>
              <a:t>Why is it needed?</a:t>
            </a:r>
            <a:endParaRPr lang="en-US" sz="2000" dirty="0">
              <a:solidFill>
                <a:srgbClr val="171717"/>
              </a:solidFill>
            </a:endParaRPr>
          </a:p>
          <a:p>
            <a:pPr algn="ctr" defTabSz="801688"/>
            <a:endParaRPr lang="en-US" sz="2000" dirty="0">
              <a:solidFill>
                <a:srgbClr val="171717"/>
              </a:solidFill>
            </a:endParaRPr>
          </a:p>
        </p:txBody>
      </p:sp>
      <p:sp>
        <p:nvSpPr>
          <p:cNvPr id="35845" name="Rectangle 5"/>
          <p:cNvSpPr txBox="1">
            <a:spLocks noChangeArrowheads="1"/>
          </p:cNvSpPr>
          <p:nvPr/>
        </p:nvSpPr>
        <p:spPr bwMode="gray">
          <a:xfrm>
            <a:off x="1854200" y="779463"/>
            <a:ext cx="5740400"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3000" b="1" dirty="0" smtClean="0">
                <a:solidFill>
                  <a:srgbClr val="171717"/>
                </a:solidFill>
              </a:rPr>
              <a:t>Rationale for this Research</a:t>
            </a:r>
            <a:endParaRPr lang="en-US" sz="3000" b="1" dirty="0">
              <a:solidFill>
                <a:srgbClr val="171717"/>
              </a:solidFill>
            </a:endParaRPr>
          </a:p>
        </p:txBody>
      </p:sp>
      <p:grpSp>
        <p:nvGrpSpPr>
          <p:cNvPr id="35846" name="Gruppe 70"/>
          <p:cNvGrpSpPr>
            <a:grpSpLocks/>
          </p:cNvGrpSpPr>
          <p:nvPr/>
        </p:nvGrpSpPr>
        <p:grpSpPr bwMode="auto">
          <a:xfrm>
            <a:off x="3051175" y="2146300"/>
            <a:ext cx="2781300" cy="3771900"/>
            <a:chOff x="3051175" y="2146300"/>
            <a:chExt cx="2781300" cy="3771900"/>
          </a:xfrm>
        </p:grpSpPr>
        <p:sp>
          <p:nvSpPr>
            <p:cNvPr id="43" name="Rektangel 42"/>
            <p:cNvSpPr>
              <a:spLocks noChangeArrowheads="1"/>
            </p:cNvSpPr>
            <p:nvPr/>
          </p:nvSpPr>
          <p:spPr bwMode="auto">
            <a:xfrm>
              <a:off x="4445000" y="2146300"/>
              <a:ext cx="1333500" cy="1179513"/>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44" name="Højrepil 43"/>
            <p:cNvSpPr/>
            <p:nvPr/>
          </p:nvSpPr>
          <p:spPr bwMode="auto">
            <a:xfrm rot="16200000">
              <a:off x="4893469" y="3056731"/>
              <a:ext cx="485775" cy="354013"/>
            </a:xfrm>
            <a:prstGeom prst="rightArrow">
              <a:avLst>
                <a:gd name="adj1" fmla="val 50000"/>
                <a:gd name="adj2" fmla="val 82469"/>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46" name="Rektangel 45"/>
            <p:cNvSpPr>
              <a:spLocks noChangeArrowheads="1"/>
            </p:cNvSpPr>
            <p:nvPr/>
          </p:nvSpPr>
          <p:spPr bwMode="auto">
            <a:xfrm>
              <a:off x="4445000" y="3443288"/>
              <a:ext cx="1333500" cy="1179512"/>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sp>
          <p:nvSpPr>
            <p:cNvPr id="47" name="Højrepil 46"/>
            <p:cNvSpPr/>
            <p:nvPr/>
          </p:nvSpPr>
          <p:spPr bwMode="auto">
            <a:xfrm rot="16200000">
              <a:off x="4869656" y="4352132"/>
              <a:ext cx="485775" cy="354012"/>
            </a:xfrm>
            <a:prstGeom prst="rightArrow">
              <a:avLst>
                <a:gd name="adj1" fmla="val 50000"/>
                <a:gd name="adj2" fmla="val 82469"/>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48" name="Rektangel 47"/>
            <p:cNvSpPr>
              <a:spLocks noChangeArrowheads="1"/>
            </p:cNvSpPr>
            <p:nvPr/>
          </p:nvSpPr>
          <p:spPr bwMode="auto">
            <a:xfrm>
              <a:off x="4445000" y="4738688"/>
              <a:ext cx="1333500" cy="1179512"/>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63" name="Højrepil 62"/>
            <p:cNvSpPr/>
            <p:nvPr/>
          </p:nvSpPr>
          <p:spPr bwMode="auto">
            <a:xfrm>
              <a:off x="4308120" y="5249298"/>
              <a:ext cx="486171" cy="353627"/>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grpSp>
          <p:nvGrpSpPr>
            <p:cNvPr id="35855" name="Gruppe 28"/>
            <p:cNvGrpSpPr>
              <a:grpSpLocks/>
            </p:cNvGrpSpPr>
            <p:nvPr/>
          </p:nvGrpSpPr>
          <p:grpSpPr bwMode="auto">
            <a:xfrm>
              <a:off x="3051175" y="2146300"/>
              <a:ext cx="1346200" cy="3771900"/>
              <a:chOff x="1222375" y="2146300"/>
              <a:chExt cx="1346200" cy="3771900"/>
            </a:xfrm>
          </p:grpSpPr>
          <p:sp>
            <p:nvSpPr>
              <p:cNvPr id="30" name="Rektangel 29"/>
              <p:cNvSpPr>
                <a:spLocks noChangeArrowheads="1"/>
              </p:cNvSpPr>
              <p:nvPr/>
            </p:nvSpPr>
            <p:spPr bwMode="auto">
              <a:xfrm>
                <a:off x="1231900" y="4738688"/>
                <a:ext cx="1333500" cy="1179512"/>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1" name="Højrepil 30"/>
              <p:cNvSpPr/>
              <p:nvPr/>
            </p:nvSpPr>
            <p:spPr bwMode="auto">
              <a:xfrm rot="5400000">
                <a:off x="1631156" y="4653757"/>
                <a:ext cx="485775" cy="354012"/>
              </a:xfrm>
              <a:prstGeom prst="rightArrow">
                <a:avLst>
                  <a:gd name="adj1" fmla="val 50000"/>
                  <a:gd name="adj2" fmla="val 82469"/>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32" name="Rektangel 31"/>
              <p:cNvSpPr>
                <a:spLocks noChangeArrowheads="1"/>
              </p:cNvSpPr>
              <p:nvPr/>
            </p:nvSpPr>
            <p:spPr bwMode="auto">
              <a:xfrm>
                <a:off x="1231900" y="3441700"/>
                <a:ext cx="1333500" cy="1179513"/>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33" name="Højrepil 32"/>
              <p:cNvSpPr/>
              <p:nvPr/>
            </p:nvSpPr>
            <p:spPr bwMode="auto">
              <a:xfrm rot="5400000">
                <a:off x="1654969" y="3358356"/>
                <a:ext cx="485775" cy="354013"/>
              </a:xfrm>
              <a:prstGeom prst="rightArrow">
                <a:avLst>
                  <a:gd name="adj1" fmla="val 50000"/>
                  <a:gd name="adj2" fmla="val 82469"/>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5" name="Rektangel 34"/>
              <p:cNvSpPr>
                <a:spLocks noChangeArrowheads="1"/>
              </p:cNvSpPr>
              <p:nvPr/>
            </p:nvSpPr>
            <p:spPr bwMode="auto">
              <a:xfrm>
                <a:off x="1231900" y="2146300"/>
                <a:ext cx="1333500" cy="1179513"/>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36" name="Text Box 52"/>
              <p:cNvSpPr txBox="1">
                <a:spLocks noChangeArrowheads="1"/>
              </p:cNvSpPr>
              <p:nvPr/>
            </p:nvSpPr>
            <p:spPr bwMode="gray">
              <a:xfrm>
                <a:off x="1222375" y="5084763"/>
                <a:ext cx="1346200" cy="646331"/>
              </a:xfrm>
              <a:prstGeom prst="rect">
                <a:avLst/>
              </a:prstGeom>
              <a:noFill/>
              <a:ln w="9525">
                <a:noFill/>
                <a:miter lim="800000"/>
                <a:headEnd/>
                <a:tailEnd/>
              </a:ln>
            </p:spPr>
            <p:txBody>
              <a:bodyPr>
                <a:spAutoFit/>
              </a:bodyPr>
              <a:lstStyle/>
              <a:p>
                <a:pPr algn="ctr" defTabSz="801688">
                  <a:spcBef>
                    <a:spcPct val="20000"/>
                  </a:spcBef>
                  <a:defRPr/>
                </a:pPr>
                <a:r>
                  <a:rPr lang="da-DK" sz="1200" noProof="1" smtClean="0">
                    <a:solidFill>
                      <a:schemeClr val="accent1">
                        <a:lumMod val="10000"/>
                      </a:schemeClr>
                    </a:solidFill>
                    <a:latin typeface="Arial" pitchFamily="34" charset="0"/>
                    <a:ea typeface="ＭＳ Ｐゴシック" pitchFamily="-97" charset="-128"/>
                  </a:rPr>
                  <a:t>Constraints of Error Reporting Systems </a:t>
                </a:r>
                <a:endParaRPr lang="da-DK" sz="1200" noProof="1">
                  <a:solidFill>
                    <a:schemeClr val="accent1">
                      <a:lumMod val="10000"/>
                    </a:schemeClr>
                  </a:solidFill>
                  <a:latin typeface="Arial" pitchFamily="34" charset="0"/>
                  <a:ea typeface="ＭＳ Ｐゴシック" pitchFamily="-97" charset="-128"/>
                </a:endParaRPr>
              </a:p>
            </p:txBody>
          </p:sp>
          <p:sp>
            <p:nvSpPr>
              <p:cNvPr id="35865" name="Text Box 52"/>
              <p:cNvSpPr txBox="1">
                <a:spLocks noChangeArrowheads="1"/>
              </p:cNvSpPr>
              <p:nvPr/>
            </p:nvSpPr>
            <p:spPr bwMode="gray">
              <a:xfrm>
                <a:off x="1222375" y="3800121"/>
                <a:ext cx="1346200" cy="276999"/>
              </a:xfrm>
              <a:prstGeom prst="rect">
                <a:avLst/>
              </a:prstGeom>
              <a:noFill/>
              <a:ln w="9525">
                <a:noFill/>
                <a:miter lim="800000"/>
                <a:headEnd/>
                <a:tailEnd/>
              </a:ln>
            </p:spPr>
            <p:txBody>
              <a:bodyPr>
                <a:spAutoFit/>
              </a:bodyPr>
              <a:lstStyle/>
              <a:p>
                <a:pPr algn="ctr" defTabSz="801688">
                  <a:spcBef>
                    <a:spcPct val="20000"/>
                  </a:spcBef>
                </a:pPr>
                <a:r>
                  <a:rPr lang="en-US" sz="1200" noProof="1" smtClean="0">
                    <a:solidFill>
                      <a:schemeClr val="tx2"/>
                    </a:solidFill>
                  </a:rPr>
                  <a:t>Time Constraints </a:t>
                </a:r>
                <a:endParaRPr lang="en-US" sz="1200" noProof="1">
                  <a:solidFill>
                    <a:schemeClr val="tx2"/>
                  </a:solidFill>
                </a:endParaRPr>
              </a:p>
            </p:txBody>
          </p:sp>
          <p:sp>
            <p:nvSpPr>
              <p:cNvPr id="35866" name="Text Box 52"/>
              <p:cNvSpPr txBox="1">
                <a:spLocks noChangeArrowheads="1"/>
              </p:cNvSpPr>
              <p:nvPr/>
            </p:nvSpPr>
            <p:spPr bwMode="gray">
              <a:xfrm>
                <a:off x="1222375" y="2527394"/>
                <a:ext cx="1346200" cy="461665"/>
              </a:xfrm>
              <a:prstGeom prst="rect">
                <a:avLst/>
              </a:prstGeom>
              <a:noFill/>
              <a:ln w="9525">
                <a:noFill/>
                <a:miter lim="800000"/>
                <a:headEnd/>
                <a:tailEnd/>
              </a:ln>
            </p:spPr>
            <p:txBody>
              <a:bodyPr>
                <a:spAutoFit/>
              </a:bodyPr>
              <a:lstStyle/>
              <a:p>
                <a:pPr algn="ctr" defTabSz="801688">
                  <a:spcBef>
                    <a:spcPct val="20000"/>
                  </a:spcBef>
                </a:pPr>
                <a:r>
                  <a:rPr lang="en-US" sz="1200" noProof="1" smtClean="0">
                    <a:solidFill>
                      <a:srgbClr val="171717"/>
                    </a:solidFill>
                  </a:rPr>
                  <a:t>Definition of Harm </a:t>
                </a:r>
                <a:endParaRPr lang="en-US" sz="1200" noProof="1">
                  <a:solidFill>
                    <a:srgbClr val="171717"/>
                  </a:solidFill>
                </a:endParaRPr>
              </a:p>
            </p:txBody>
          </p:sp>
        </p:grpSp>
        <p:sp>
          <p:nvSpPr>
            <p:cNvPr id="35856" name="Text Box 52"/>
            <p:cNvSpPr txBox="1">
              <a:spLocks noChangeArrowheads="1"/>
            </p:cNvSpPr>
            <p:nvPr/>
          </p:nvSpPr>
          <p:spPr bwMode="gray">
            <a:xfrm>
              <a:off x="4486275" y="5059018"/>
              <a:ext cx="1346200" cy="646331"/>
            </a:xfrm>
            <a:prstGeom prst="rect">
              <a:avLst/>
            </a:prstGeom>
            <a:noFill/>
            <a:ln w="9525">
              <a:noFill/>
              <a:miter lim="800000"/>
              <a:headEnd/>
              <a:tailEnd/>
            </a:ln>
          </p:spPr>
          <p:txBody>
            <a:bodyPr>
              <a:spAutoFit/>
            </a:bodyPr>
            <a:lstStyle/>
            <a:p>
              <a:pPr algn="ctr" defTabSz="801688">
                <a:spcBef>
                  <a:spcPct val="20000"/>
                </a:spcBef>
              </a:pPr>
              <a:r>
                <a:rPr lang="en-US" sz="1200" noProof="1" smtClean="0">
                  <a:solidFill>
                    <a:schemeClr val="tx2"/>
                  </a:solidFill>
                </a:rPr>
                <a:t>Under-Reporting</a:t>
              </a:r>
              <a:r>
                <a:rPr lang="en-US" sz="1200" noProof="1" smtClean="0">
                  <a:solidFill>
                    <a:srgbClr val="FF0000"/>
                  </a:solidFill>
                </a:rPr>
                <a:t> </a:t>
              </a:r>
              <a:r>
                <a:rPr lang="en-US" sz="1200" noProof="1" smtClean="0">
                  <a:solidFill>
                    <a:schemeClr val="tx2"/>
                  </a:solidFill>
                </a:rPr>
                <a:t>of Adverse Events</a:t>
              </a:r>
              <a:endParaRPr lang="en-US" sz="1200" noProof="1">
                <a:solidFill>
                  <a:schemeClr val="tx2"/>
                </a:solidFill>
              </a:endParaRPr>
            </a:p>
          </p:txBody>
        </p:sp>
        <p:sp>
          <p:nvSpPr>
            <p:cNvPr id="69" name="Text Box 52"/>
            <p:cNvSpPr txBox="1">
              <a:spLocks noChangeArrowheads="1"/>
            </p:cNvSpPr>
            <p:nvPr/>
          </p:nvSpPr>
          <p:spPr bwMode="gray">
            <a:xfrm>
              <a:off x="4397375" y="3813175"/>
              <a:ext cx="1346200" cy="646331"/>
            </a:xfrm>
            <a:prstGeom prst="rect">
              <a:avLst/>
            </a:prstGeom>
            <a:noFill/>
            <a:ln w="9525">
              <a:noFill/>
              <a:miter lim="800000"/>
              <a:headEnd/>
              <a:tailEnd/>
            </a:ln>
          </p:spPr>
          <p:txBody>
            <a:bodyPr>
              <a:spAutoFit/>
            </a:bodyPr>
            <a:lstStyle/>
            <a:p>
              <a:pPr algn="ctr" defTabSz="801688">
                <a:spcBef>
                  <a:spcPct val="20000"/>
                </a:spcBef>
                <a:defRPr/>
              </a:pPr>
              <a:r>
                <a:rPr lang="da-DK" sz="1200" noProof="1" smtClean="0">
                  <a:solidFill>
                    <a:schemeClr val="accent1">
                      <a:lumMod val="10000"/>
                    </a:schemeClr>
                  </a:solidFill>
                  <a:latin typeface="Arial" pitchFamily="34" charset="0"/>
                  <a:ea typeface="ＭＳ Ｐゴシック" pitchFamily="-97" charset="-128"/>
                </a:rPr>
                <a:t>Current Tools for Assessing Causality </a:t>
              </a:r>
              <a:endParaRPr lang="da-DK" sz="1200" noProof="1">
                <a:solidFill>
                  <a:schemeClr val="accent1">
                    <a:lumMod val="10000"/>
                  </a:schemeClr>
                </a:solidFill>
                <a:latin typeface="Arial" pitchFamily="34" charset="0"/>
                <a:ea typeface="ＭＳ Ｐゴシック" pitchFamily="-97" charset="-128"/>
              </a:endParaRPr>
            </a:p>
          </p:txBody>
        </p:sp>
        <p:sp>
          <p:nvSpPr>
            <p:cNvPr id="35858" name="Text Box 52"/>
            <p:cNvSpPr txBox="1">
              <a:spLocks noChangeArrowheads="1"/>
            </p:cNvSpPr>
            <p:nvPr/>
          </p:nvSpPr>
          <p:spPr bwMode="gray">
            <a:xfrm>
              <a:off x="4397375" y="2311494"/>
              <a:ext cx="1346200" cy="646331"/>
            </a:xfrm>
            <a:prstGeom prst="rect">
              <a:avLst/>
            </a:prstGeom>
            <a:noFill/>
            <a:ln w="9525">
              <a:noFill/>
              <a:miter lim="800000"/>
              <a:headEnd/>
              <a:tailEnd/>
            </a:ln>
          </p:spPr>
          <p:txBody>
            <a:bodyPr>
              <a:spAutoFit/>
            </a:bodyPr>
            <a:lstStyle/>
            <a:p>
              <a:pPr algn="ctr" defTabSz="801688">
                <a:spcBef>
                  <a:spcPct val="20000"/>
                </a:spcBef>
              </a:pPr>
              <a:r>
                <a:rPr lang="en-US" sz="1200" noProof="1" smtClean="0">
                  <a:solidFill>
                    <a:srgbClr val="171717"/>
                  </a:solidFill>
                </a:rPr>
                <a:t>Lack of a Standard Method </a:t>
              </a:r>
              <a:endParaRPr lang="en-US" sz="1200" noProof="1">
                <a:solidFill>
                  <a:srgbClr val="171717"/>
                </a:solidFill>
              </a:endParaRPr>
            </a:p>
          </p:txBody>
        </p:sp>
      </p:grpSp>
    </p:spTree>
    <p:extLst>
      <p:ext uri="{BB962C8B-B14F-4D97-AF65-F5344CB8AC3E}">
        <p14:creationId xmlns:p14="http://schemas.microsoft.com/office/powerpoint/2010/main" val="1469534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a:spLocks noChangeArrowheads="1"/>
          </p:cNvSpPr>
          <p:nvPr/>
        </p:nvSpPr>
        <p:spPr bwMode="auto">
          <a:xfrm>
            <a:off x="3962400" y="2755900"/>
            <a:ext cx="4343400" cy="29464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4821"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ea typeface="ＭＳ Ｐゴシック" charset="-128"/>
              </a:rPr>
              <a:t>Data Generation</a:t>
            </a:r>
          </a:p>
        </p:txBody>
      </p:sp>
      <p:sp>
        <p:nvSpPr>
          <p:cNvPr id="34822" name="Pladsholder til tekst 18"/>
          <p:cNvSpPr>
            <a:spLocks noGrp="1"/>
          </p:cNvSpPr>
          <p:nvPr>
            <p:ph type="body" idx="13"/>
          </p:nvPr>
        </p:nvSpPr>
        <p:spPr bwMode="auto">
          <a:xfrm>
            <a:off x="177800" y="11303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ea typeface="ＭＳ Ｐゴシック" charset="-128"/>
              </a:rPr>
              <a:t>How did we generate the data?</a:t>
            </a:r>
          </a:p>
        </p:txBody>
      </p:sp>
      <p:sp>
        <p:nvSpPr>
          <p:cNvPr id="17" name="Tekstboks 12"/>
          <p:cNvSpPr txBox="1">
            <a:spLocks noChangeArrowheads="1"/>
          </p:cNvSpPr>
          <p:nvPr/>
        </p:nvSpPr>
        <p:spPr bwMode="auto">
          <a:xfrm>
            <a:off x="4111625" y="3113088"/>
            <a:ext cx="3838575" cy="2677656"/>
          </a:xfrm>
          <a:prstGeom prst="rect">
            <a:avLst/>
          </a:prstGeom>
          <a:noFill/>
          <a:ln w="9525">
            <a:noFill/>
            <a:miter lim="800000"/>
            <a:headEnd/>
            <a:tailEnd/>
          </a:ln>
        </p:spPr>
        <p:txBody>
          <a:bodyPr>
            <a:spAutoFit/>
          </a:bodyPr>
          <a:lstStyle/>
          <a:p>
            <a:pPr marL="285750" indent="-285750">
              <a:buFont typeface="Arial"/>
              <a:buChar char="•"/>
            </a:pPr>
            <a:r>
              <a:rPr lang="en-US" sz="1400" dirty="0">
                <a:solidFill>
                  <a:schemeClr val="tx2">
                    <a:lumMod val="50000"/>
                  </a:schemeClr>
                </a:solidFill>
              </a:rPr>
              <a:t>Mukherjee and colleagues 2010 research paper entitled </a:t>
            </a:r>
            <a:r>
              <a:rPr lang="en-US" sz="1400" i="1" dirty="0">
                <a:solidFill>
                  <a:schemeClr val="tx2">
                    <a:lumMod val="50000"/>
                  </a:schemeClr>
                </a:solidFill>
              </a:rPr>
              <a:t>A Qualitative Study Evaluating Causality Attribution for Serious Adverse Events During Early Phase Oncology Clinical Trials</a:t>
            </a:r>
            <a:r>
              <a:rPr lang="en-US" sz="1400" dirty="0">
                <a:solidFill>
                  <a:schemeClr val="tx2">
                    <a:lumMod val="50000"/>
                  </a:schemeClr>
                </a:solidFill>
              </a:rPr>
              <a:t> </a:t>
            </a:r>
          </a:p>
          <a:p>
            <a:pPr>
              <a:buNone/>
            </a:pPr>
            <a:endParaRPr lang="en-US" sz="1400" dirty="0">
              <a:solidFill>
                <a:schemeClr val="tx2">
                  <a:lumMod val="50000"/>
                </a:schemeClr>
              </a:solidFill>
            </a:endParaRPr>
          </a:p>
          <a:p>
            <a:pPr marL="285750" indent="-285750">
              <a:buFont typeface="Arial"/>
              <a:buChar char="•"/>
            </a:pPr>
            <a:r>
              <a:rPr lang="en-US" sz="1400" dirty="0">
                <a:solidFill>
                  <a:schemeClr val="tx2">
                    <a:lumMod val="50000"/>
                  </a:schemeClr>
                </a:solidFill>
              </a:rPr>
              <a:t>32 interviews; 25-50 minutes in length</a:t>
            </a:r>
          </a:p>
          <a:p>
            <a:pPr>
              <a:buNone/>
            </a:pPr>
            <a:endParaRPr lang="en-US" sz="1400" dirty="0">
              <a:solidFill>
                <a:schemeClr val="tx2">
                  <a:lumMod val="50000"/>
                </a:schemeClr>
              </a:solidFill>
            </a:endParaRPr>
          </a:p>
          <a:p>
            <a:pPr marL="285750" indent="-285750">
              <a:buFont typeface="Arial"/>
              <a:buChar char="•"/>
            </a:pPr>
            <a:r>
              <a:rPr lang="en-US" sz="1400" dirty="0">
                <a:solidFill>
                  <a:schemeClr val="tx2">
                    <a:lumMod val="50000"/>
                  </a:schemeClr>
                </a:solidFill>
              </a:rPr>
              <a:t>Semi-structured interview guide</a:t>
            </a:r>
          </a:p>
          <a:p>
            <a:pPr lvl="1">
              <a:spcBef>
                <a:spcPts val="0"/>
              </a:spcBef>
            </a:pPr>
            <a:r>
              <a:rPr lang="en-US" sz="1400" dirty="0">
                <a:solidFill>
                  <a:schemeClr val="tx2">
                    <a:lumMod val="50000"/>
                  </a:schemeClr>
                </a:solidFill>
              </a:rPr>
              <a:t>Piloted at the </a:t>
            </a:r>
            <a:r>
              <a:rPr lang="en-US" sz="1400" dirty="0" err="1">
                <a:solidFill>
                  <a:schemeClr val="tx2">
                    <a:lumMod val="50000"/>
                  </a:schemeClr>
                </a:solidFill>
              </a:rPr>
              <a:t>Juravinski</a:t>
            </a:r>
            <a:r>
              <a:rPr lang="en-US" sz="1400" dirty="0">
                <a:solidFill>
                  <a:schemeClr val="tx2">
                    <a:lumMod val="50000"/>
                  </a:schemeClr>
                </a:solidFill>
              </a:rPr>
              <a:t> Cancer Centre, </a:t>
            </a:r>
          </a:p>
          <a:p>
            <a:pPr lvl="1">
              <a:spcBef>
                <a:spcPts val="0"/>
              </a:spcBef>
              <a:buNone/>
            </a:pPr>
            <a:r>
              <a:rPr lang="en-US" sz="1400" dirty="0">
                <a:solidFill>
                  <a:schemeClr val="tx2">
                    <a:lumMod val="50000"/>
                  </a:schemeClr>
                </a:solidFill>
              </a:rPr>
              <a:t>   Hamilton Ontario</a:t>
            </a:r>
          </a:p>
          <a:p>
            <a:pPr>
              <a:defRPr/>
            </a:pPr>
            <a:endParaRPr lang="da-DK" sz="1400" dirty="0">
              <a:solidFill>
                <a:schemeClr val="tx2">
                  <a:lumMod val="50000"/>
                </a:schemeClr>
              </a:solidFill>
              <a:latin typeface="Arial" pitchFamily="34" charset="0"/>
              <a:ea typeface="ＭＳ Ｐゴシック" pitchFamily="-97" charset="-128"/>
            </a:endParaRPr>
          </a:p>
        </p:txBody>
      </p:sp>
      <p:sp>
        <p:nvSpPr>
          <p:cNvPr id="9" name="Rektangel 8"/>
          <p:cNvSpPr>
            <a:spLocks noChangeArrowheads="1"/>
          </p:cNvSpPr>
          <p:nvPr/>
        </p:nvSpPr>
        <p:spPr bwMode="auto">
          <a:xfrm>
            <a:off x="889000" y="2755900"/>
            <a:ext cx="2946400" cy="2946400"/>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8" name="Billede 28" descr="dreamstime_Doctor and patient.jpg"/>
          <p:cNvPicPr>
            <a:picLocks noChangeAspect="1"/>
          </p:cNvPicPr>
          <p:nvPr/>
        </p:nvPicPr>
        <p:blipFill>
          <a:blip r:embed="rId3"/>
          <a:srcRect/>
          <a:stretch>
            <a:fillRect/>
          </a:stretch>
        </p:blipFill>
        <p:spPr bwMode="auto">
          <a:xfrm>
            <a:off x="991883" y="3345268"/>
            <a:ext cx="2784477" cy="1772831"/>
          </a:xfrm>
          <a:prstGeom prst="rect">
            <a:avLst/>
          </a:prstGeom>
          <a:noFill/>
          <a:ln w="9525">
            <a:noFill/>
            <a:miter lim="800000"/>
            <a:headEnd/>
            <a:tailEnd/>
          </a:ln>
        </p:spPr>
      </p:pic>
    </p:spTree>
    <p:extLst>
      <p:ext uri="{BB962C8B-B14F-4D97-AF65-F5344CB8AC3E}">
        <p14:creationId xmlns:p14="http://schemas.microsoft.com/office/powerpoint/2010/main" val="2679420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txBox="1">
            <a:spLocks noChangeArrowheads="1"/>
          </p:cNvSpPr>
          <p:nvPr/>
        </p:nvSpPr>
        <p:spPr bwMode="gray">
          <a:xfrm>
            <a:off x="874712" y="779463"/>
            <a:ext cx="6173788"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171717"/>
                </a:solidFill>
              </a:rPr>
              <a:t>Participant Characteristics</a:t>
            </a:r>
            <a:endParaRPr lang="en-US" sz="3000" b="1" dirty="0">
              <a:solidFill>
                <a:srgbClr val="171717"/>
              </a:solidFill>
            </a:endParaRPr>
          </a:p>
        </p:txBody>
      </p:sp>
      <p:sp>
        <p:nvSpPr>
          <p:cNvPr id="34" name="Rektangel 33"/>
          <p:cNvSpPr>
            <a:spLocks noChangeArrowheads="1"/>
          </p:cNvSpPr>
          <p:nvPr/>
        </p:nvSpPr>
        <p:spPr bwMode="auto">
          <a:xfrm>
            <a:off x="1917700" y="1600200"/>
            <a:ext cx="4635500" cy="44831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5370" name="Tekstboks 39"/>
          <p:cNvSpPr txBox="1">
            <a:spLocks noChangeArrowheads="1"/>
          </p:cNvSpPr>
          <p:nvPr/>
        </p:nvSpPr>
        <p:spPr bwMode="auto">
          <a:xfrm>
            <a:off x="4340225" y="2630488"/>
            <a:ext cx="3838575" cy="2032000"/>
          </a:xfrm>
          <a:prstGeom prst="rect">
            <a:avLst/>
          </a:prstGeom>
          <a:noFill/>
          <a:ln w="25400" cap="flat" cmpd="sng" algn="ctr">
            <a:noFill/>
            <a:prstDash val="solid"/>
          </a:ln>
          <a:effectLst/>
        </p:spPr>
        <p:txBody>
          <a:bodyPr anchor="ctr"/>
          <a:lstStyle/>
          <a:p>
            <a:pPr defTabSz="914400" fontAlgn="auto">
              <a:spcBef>
                <a:spcPts val="0"/>
              </a:spcBef>
              <a:spcAft>
                <a:spcPts val="0"/>
              </a:spcAft>
              <a:defRPr/>
            </a:pPr>
            <a:endParaRPr lang="da-DK" sz="1400" kern="0" noProof="1">
              <a:solidFill>
                <a:schemeClr val="tx2"/>
              </a:solidFill>
              <a:latin typeface="Arial" pitchFamily="34" charset="0"/>
              <a:ea typeface="ＭＳ Ｐゴシック" pitchFamily="-97" charset="-128"/>
            </a:endParaRPr>
          </a:p>
        </p:txBody>
      </p:sp>
      <p:pic>
        <p:nvPicPr>
          <p:cNvPr id="26" name="Content Placeholder 3" descr="Characteristic.pdf"/>
          <p:cNvPicPr>
            <a:picLocks noGrp="1" noChangeAspect="1"/>
          </p:cNvPicPr>
          <p:nvPr/>
        </p:nvPicPr>
        <p:blipFill>
          <a:blip r:embed="rId3"/>
          <a:srcRect l="-49145" r="-49145"/>
          <a:stretch>
            <a:fillRect/>
          </a:stretch>
        </p:blipFill>
        <p:spPr>
          <a:xfrm>
            <a:off x="-2359243" y="-482600"/>
            <a:ext cx="14641297" cy="95554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a:spLocks noChangeArrowheads="1"/>
          </p:cNvSpPr>
          <p:nvPr/>
        </p:nvSpPr>
        <p:spPr bwMode="auto">
          <a:xfrm>
            <a:off x="1141413" y="1844675"/>
            <a:ext cx="7431087" cy="52387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9" name="Rektangel 18"/>
          <p:cNvSpPr>
            <a:spLocks noChangeArrowheads="1"/>
          </p:cNvSpPr>
          <p:nvPr/>
        </p:nvSpPr>
        <p:spPr bwMode="auto">
          <a:xfrm>
            <a:off x="1141413" y="3116263"/>
            <a:ext cx="7431087" cy="523875"/>
          </a:xfrm>
          <a:prstGeom prst="rect">
            <a:avLst/>
          </a:prstGeom>
          <a:gradFill flip="none" rotWithShape="1">
            <a:gsLst>
              <a:gs pos="89000">
                <a:srgbClr val="C00000"/>
              </a:gs>
              <a:gs pos="20000">
                <a:srgbClr val="F50736"/>
              </a:gs>
              <a:gs pos="11000">
                <a:srgbClr val="F50736"/>
              </a:gs>
            </a:gsLst>
            <a:lin ang="135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0" name="Rektangel 19"/>
          <p:cNvSpPr>
            <a:spLocks noChangeArrowheads="1"/>
          </p:cNvSpPr>
          <p:nvPr/>
        </p:nvSpPr>
        <p:spPr bwMode="auto">
          <a:xfrm>
            <a:off x="1141413" y="3751263"/>
            <a:ext cx="7431087" cy="52387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1" name="Rektangel 20"/>
          <p:cNvSpPr>
            <a:spLocks noChangeArrowheads="1"/>
          </p:cNvSpPr>
          <p:nvPr/>
        </p:nvSpPr>
        <p:spPr bwMode="auto">
          <a:xfrm>
            <a:off x="1141413" y="2479675"/>
            <a:ext cx="7431087" cy="52387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2" name="Rektangel 21"/>
          <p:cNvSpPr>
            <a:spLocks noChangeArrowheads="1"/>
          </p:cNvSpPr>
          <p:nvPr/>
        </p:nvSpPr>
        <p:spPr bwMode="auto">
          <a:xfrm>
            <a:off x="1141413" y="4386263"/>
            <a:ext cx="7431087" cy="52387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3801" name="Tekstboks 6"/>
          <p:cNvSpPr txBox="1">
            <a:spLocks noChangeArrowheads="1"/>
          </p:cNvSpPr>
          <p:nvPr/>
        </p:nvSpPr>
        <p:spPr bwMode="auto">
          <a:xfrm>
            <a:off x="1192213" y="1905000"/>
            <a:ext cx="7380287" cy="646331"/>
          </a:xfrm>
          <a:prstGeom prst="rect">
            <a:avLst/>
          </a:prstGeom>
          <a:noFill/>
          <a:ln w="9525">
            <a:noFill/>
            <a:miter lim="800000"/>
            <a:headEnd/>
            <a:tailEnd/>
          </a:ln>
        </p:spPr>
        <p:txBody>
          <a:bodyPr>
            <a:spAutoFit/>
          </a:bodyPr>
          <a:lstStyle/>
          <a:p>
            <a:r>
              <a:rPr lang="en-US" dirty="0" smtClean="0">
                <a:solidFill>
                  <a:srgbClr val="171717"/>
                </a:solidFill>
              </a:rPr>
              <a:t>Phenomenological Reduction</a:t>
            </a:r>
            <a:endParaRPr lang="da-DK" dirty="0"/>
          </a:p>
          <a:p>
            <a:endParaRPr lang="da-DK" dirty="0"/>
          </a:p>
        </p:txBody>
      </p:sp>
      <p:sp>
        <p:nvSpPr>
          <p:cNvPr id="33803" name="Tekstboks 8"/>
          <p:cNvSpPr txBox="1">
            <a:spLocks noChangeArrowheads="1"/>
          </p:cNvSpPr>
          <p:nvPr/>
        </p:nvSpPr>
        <p:spPr bwMode="auto">
          <a:xfrm>
            <a:off x="1192213" y="3178175"/>
            <a:ext cx="7380287" cy="646331"/>
          </a:xfrm>
          <a:prstGeom prst="rect">
            <a:avLst/>
          </a:prstGeom>
          <a:noFill/>
          <a:ln w="9525">
            <a:noFill/>
            <a:miter lim="800000"/>
            <a:headEnd/>
            <a:tailEnd/>
          </a:ln>
        </p:spPr>
        <p:txBody>
          <a:bodyPr>
            <a:spAutoFit/>
          </a:bodyPr>
          <a:lstStyle/>
          <a:p>
            <a:r>
              <a:rPr lang="en-CA" dirty="0" smtClean="0">
                <a:solidFill>
                  <a:schemeClr val="tx2"/>
                </a:solidFill>
              </a:rPr>
              <a:t>Delineating Meaning Units</a:t>
            </a:r>
            <a:endParaRPr lang="da-DK" dirty="0">
              <a:solidFill>
                <a:schemeClr val="tx2"/>
              </a:solidFill>
            </a:endParaRPr>
          </a:p>
          <a:p>
            <a:endParaRPr lang="da-DK" dirty="0">
              <a:solidFill>
                <a:schemeClr val="tx2"/>
              </a:solidFill>
            </a:endParaRPr>
          </a:p>
        </p:txBody>
      </p:sp>
      <p:sp>
        <p:nvSpPr>
          <p:cNvPr id="33804" name="Tekstboks 9"/>
          <p:cNvSpPr txBox="1">
            <a:spLocks noChangeArrowheads="1"/>
          </p:cNvSpPr>
          <p:nvPr/>
        </p:nvSpPr>
        <p:spPr bwMode="auto">
          <a:xfrm>
            <a:off x="1192213" y="4452938"/>
            <a:ext cx="7380287" cy="369332"/>
          </a:xfrm>
          <a:prstGeom prst="rect">
            <a:avLst/>
          </a:prstGeom>
          <a:noFill/>
          <a:ln w="9525">
            <a:noFill/>
            <a:miter lim="800000"/>
            <a:headEnd/>
            <a:tailEnd/>
          </a:ln>
        </p:spPr>
        <p:txBody>
          <a:bodyPr>
            <a:spAutoFit/>
          </a:bodyPr>
          <a:lstStyle/>
          <a:p>
            <a:r>
              <a:rPr lang="en-CA" dirty="0" smtClean="0">
                <a:solidFill>
                  <a:srgbClr val="171717"/>
                </a:solidFill>
              </a:rPr>
              <a:t>Composite Summary</a:t>
            </a:r>
            <a:endParaRPr lang="da-DK" dirty="0"/>
          </a:p>
        </p:txBody>
      </p:sp>
      <p:sp>
        <p:nvSpPr>
          <p:cNvPr id="33805" name="Tekstboks 10"/>
          <p:cNvSpPr txBox="1">
            <a:spLocks noChangeArrowheads="1"/>
          </p:cNvSpPr>
          <p:nvPr/>
        </p:nvSpPr>
        <p:spPr bwMode="auto">
          <a:xfrm>
            <a:off x="1192213" y="2541588"/>
            <a:ext cx="7380287" cy="369332"/>
          </a:xfrm>
          <a:prstGeom prst="rect">
            <a:avLst/>
          </a:prstGeom>
          <a:noFill/>
          <a:ln w="9525">
            <a:noFill/>
            <a:miter lim="800000"/>
            <a:headEnd/>
            <a:tailEnd/>
          </a:ln>
        </p:spPr>
        <p:txBody>
          <a:bodyPr>
            <a:spAutoFit/>
          </a:bodyPr>
          <a:lstStyle/>
          <a:p>
            <a:r>
              <a:rPr lang="en-US" dirty="0" smtClean="0">
                <a:solidFill>
                  <a:srgbClr val="171717"/>
                </a:solidFill>
              </a:rPr>
              <a:t>Gathering a Sense of the Whole</a:t>
            </a:r>
            <a:endParaRPr lang="da-DK" dirty="0"/>
          </a:p>
        </p:txBody>
      </p:sp>
      <p:sp>
        <p:nvSpPr>
          <p:cNvPr id="33806" name="Tekstboks 11"/>
          <p:cNvSpPr txBox="1">
            <a:spLocks noChangeArrowheads="1"/>
          </p:cNvSpPr>
          <p:nvPr/>
        </p:nvSpPr>
        <p:spPr bwMode="auto">
          <a:xfrm>
            <a:off x="1192213" y="3814763"/>
            <a:ext cx="7380287" cy="646331"/>
          </a:xfrm>
          <a:prstGeom prst="rect">
            <a:avLst/>
          </a:prstGeom>
          <a:noFill/>
          <a:ln w="9525">
            <a:noFill/>
            <a:miter lim="800000"/>
            <a:headEnd/>
            <a:tailEnd/>
          </a:ln>
        </p:spPr>
        <p:txBody>
          <a:bodyPr>
            <a:spAutoFit/>
          </a:bodyPr>
          <a:lstStyle/>
          <a:p>
            <a:r>
              <a:rPr lang="en-CA" dirty="0" smtClean="0">
                <a:solidFill>
                  <a:srgbClr val="171717"/>
                </a:solidFill>
              </a:rPr>
              <a:t>Clustering Meaning Units and Forming Themes</a:t>
            </a:r>
            <a:endParaRPr lang="da-DK" dirty="0"/>
          </a:p>
          <a:p>
            <a:endParaRPr lang="da-DK" dirty="0"/>
          </a:p>
        </p:txBody>
      </p:sp>
      <p:sp>
        <p:nvSpPr>
          <p:cNvPr id="33810" name="Rectangle 4"/>
          <p:cNvSpPr>
            <a:spLocks noChangeArrowheads="1"/>
          </p:cNvSpPr>
          <p:nvPr/>
        </p:nvSpPr>
        <p:spPr bwMode="gray">
          <a:xfrm>
            <a:off x="874713" y="1355725"/>
            <a:ext cx="4852987" cy="358775"/>
          </a:xfrm>
          <a:prstGeom prst="rect">
            <a:avLst/>
          </a:prstGeom>
          <a:noFill/>
          <a:ln w="9525">
            <a:noFill/>
            <a:miter lim="800000"/>
            <a:headEnd/>
            <a:tailEnd/>
          </a:ln>
        </p:spPr>
        <p:txBody>
          <a:bodyPr lIns="0" tIns="0" rIns="0" bIns="0" anchor="ctr"/>
          <a:lstStyle/>
          <a:p>
            <a:pPr defTabSz="801688"/>
            <a:r>
              <a:rPr lang="en-US" sz="2000" dirty="0" smtClean="0">
                <a:solidFill>
                  <a:srgbClr val="171717"/>
                </a:solidFill>
              </a:rPr>
              <a:t>Secondary Data Analysis</a:t>
            </a:r>
            <a:endParaRPr lang="en-US" sz="2000" dirty="0">
              <a:solidFill>
                <a:srgbClr val="171717"/>
              </a:solidFill>
            </a:endParaRPr>
          </a:p>
          <a:p>
            <a:pPr defTabSz="801688"/>
            <a:endParaRPr lang="en-US" sz="2000" dirty="0">
              <a:solidFill>
                <a:srgbClr val="171717"/>
              </a:solidFill>
            </a:endParaRPr>
          </a:p>
        </p:txBody>
      </p:sp>
      <p:sp>
        <p:nvSpPr>
          <p:cNvPr id="33811" name="Rectangle 5"/>
          <p:cNvSpPr txBox="1">
            <a:spLocks noChangeArrowheads="1"/>
          </p:cNvSpPr>
          <p:nvPr/>
        </p:nvSpPr>
        <p:spPr bwMode="gray">
          <a:xfrm>
            <a:off x="874712" y="779463"/>
            <a:ext cx="3227387"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171717"/>
                </a:solidFill>
              </a:rPr>
              <a:t>Data Explication</a:t>
            </a:r>
            <a:endParaRPr lang="en-US" sz="3000" b="1" dirty="0">
              <a:solidFill>
                <a:srgbClr val="171717"/>
              </a:solidFill>
            </a:endParaRPr>
          </a:p>
        </p:txBody>
      </p:sp>
      <p:grpSp>
        <p:nvGrpSpPr>
          <p:cNvPr id="33812" name="Gruppe 55"/>
          <p:cNvGrpSpPr>
            <a:grpSpLocks/>
          </p:cNvGrpSpPr>
          <p:nvPr/>
        </p:nvGrpSpPr>
        <p:grpSpPr bwMode="auto">
          <a:xfrm>
            <a:off x="571500" y="1858963"/>
            <a:ext cx="511175" cy="3048000"/>
            <a:chOff x="571500" y="1858963"/>
            <a:chExt cx="511175" cy="3048000"/>
          </a:xfrm>
        </p:grpSpPr>
        <p:sp>
          <p:nvSpPr>
            <p:cNvPr id="43" name="Rektangel 7"/>
            <p:cNvSpPr>
              <a:spLocks noChangeArrowheads="1"/>
            </p:cNvSpPr>
            <p:nvPr/>
          </p:nvSpPr>
          <p:spPr bwMode="auto">
            <a:xfrm>
              <a:off x="571500" y="1858963"/>
              <a:ext cx="511175" cy="512762"/>
            </a:xfrm>
            <a:prstGeom prst="rect">
              <a:avLst/>
            </a:prstGeom>
            <a:gradFill flip="none" rotWithShape="1">
              <a:gsLst>
                <a:gs pos="0">
                  <a:sysClr val="window" lastClr="FFFFFF">
                    <a:lumMod val="65000"/>
                    <a:shade val="30000"/>
                    <a:satMod val="115000"/>
                  </a:sysClr>
                </a:gs>
                <a:gs pos="10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41" name="Rektangel 40"/>
            <p:cNvSpPr>
              <a:spLocks noChangeArrowheads="1"/>
            </p:cNvSpPr>
            <p:nvPr/>
          </p:nvSpPr>
          <p:spPr bwMode="auto">
            <a:xfrm>
              <a:off x="571500" y="2492375"/>
              <a:ext cx="511175" cy="511175"/>
            </a:xfrm>
            <a:prstGeom prst="rect">
              <a:avLst/>
            </a:prstGeom>
            <a:gradFill flip="none" rotWithShape="1">
              <a:gsLst>
                <a:gs pos="0">
                  <a:sysClr val="window" lastClr="FFFFFF">
                    <a:lumMod val="65000"/>
                    <a:shade val="30000"/>
                    <a:satMod val="115000"/>
                  </a:sysClr>
                </a:gs>
                <a:gs pos="10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9" name="Rektangel 11"/>
            <p:cNvSpPr>
              <a:spLocks noChangeArrowheads="1"/>
            </p:cNvSpPr>
            <p:nvPr/>
          </p:nvSpPr>
          <p:spPr bwMode="auto">
            <a:xfrm>
              <a:off x="571500" y="3125788"/>
              <a:ext cx="511175" cy="511175"/>
            </a:xfrm>
            <a:prstGeom prst="rect">
              <a:avLst/>
            </a:prstGeom>
            <a:gradFill flip="none" rotWithShape="1">
              <a:gsLst>
                <a:gs pos="0">
                  <a:sysClr val="window" lastClr="FFFFFF">
                    <a:lumMod val="65000"/>
                    <a:shade val="30000"/>
                    <a:satMod val="115000"/>
                  </a:sysClr>
                </a:gs>
                <a:gs pos="10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7" name="Rektangel 13"/>
            <p:cNvSpPr>
              <a:spLocks noChangeArrowheads="1"/>
            </p:cNvSpPr>
            <p:nvPr/>
          </p:nvSpPr>
          <p:spPr bwMode="auto">
            <a:xfrm>
              <a:off x="571500" y="3762375"/>
              <a:ext cx="511175" cy="508000"/>
            </a:xfrm>
            <a:prstGeom prst="rect">
              <a:avLst/>
            </a:prstGeom>
            <a:gradFill flip="none" rotWithShape="1">
              <a:gsLst>
                <a:gs pos="0">
                  <a:sysClr val="window" lastClr="FFFFFF">
                    <a:lumMod val="65000"/>
                    <a:shade val="30000"/>
                    <a:satMod val="115000"/>
                  </a:sysClr>
                </a:gs>
                <a:gs pos="10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5" name="Rektangel 34"/>
            <p:cNvSpPr>
              <a:spLocks noChangeArrowheads="1"/>
            </p:cNvSpPr>
            <p:nvPr/>
          </p:nvSpPr>
          <p:spPr bwMode="auto">
            <a:xfrm>
              <a:off x="571500" y="4395788"/>
              <a:ext cx="511175" cy="511175"/>
            </a:xfrm>
            <a:prstGeom prst="rect">
              <a:avLst/>
            </a:prstGeom>
            <a:gradFill flip="none" rotWithShape="1">
              <a:gsLst>
                <a:gs pos="0">
                  <a:sysClr val="window" lastClr="FFFFFF">
                    <a:lumMod val="65000"/>
                    <a:shade val="30000"/>
                    <a:satMod val="115000"/>
                  </a:sysClr>
                </a:gs>
                <a:gs pos="10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49" name="Tekstboks 8"/>
            <p:cNvSpPr txBox="1">
              <a:spLocks noChangeArrowheads="1"/>
            </p:cNvSpPr>
            <p:nvPr/>
          </p:nvSpPr>
          <p:spPr bwMode="auto">
            <a:xfrm>
              <a:off x="592138" y="1989138"/>
              <a:ext cx="479425" cy="279400"/>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1</a:t>
              </a:r>
            </a:p>
          </p:txBody>
        </p:sp>
        <p:sp>
          <p:nvSpPr>
            <p:cNvPr id="50" name="Tekstboks 49"/>
            <p:cNvSpPr txBox="1">
              <a:spLocks noChangeArrowheads="1"/>
            </p:cNvSpPr>
            <p:nvPr/>
          </p:nvSpPr>
          <p:spPr bwMode="auto">
            <a:xfrm>
              <a:off x="592138" y="2641600"/>
              <a:ext cx="479425" cy="277813"/>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2</a:t>
              </a:r>
            </a:p>
          </p:txBody>
        </p:sp>
        <p:sp>
          <p:nvSpPr>
            <p:cNvPr id="51" name="Tekstboks 50"/>
            <p:cNvSpPr txBox="1">
              <a:spLocks noChangeArrowheads="1"/>
            </p:cNvSpPr>
            <p:nvPr/>
          </p:nvSpPr>
          <p:spPr bwMode="auto">
            <a:xfrm>
              <a:off x="592138" y="3255963"/>
              <a:ext cx="479425" cy="277812"/>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3</a:t>
              </a:r>
            </a:p>
          </p:txBody>
        </p:sp>
        <p:sp>
          <p:nvSpPr>
            <p:cNvPr id="52" name="Tekstboks 51"/>
            <p:cNvSpPr txBox="1">
              <a:spLocks noChangeArrowheads="1"/>
            </p:cNvSpPr>
            <p:nvPr/>
          </p:nvSpPr>
          <p:spPr bwMode="auto">
            <a:xfrm>
              <a:off x="592138" y="3884613"/>
              <a:ext cx="479425" cy="274637"/>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4</a:t>
              </a:r>
            </a:p>
          </p:txBody>
        </p:sp>
        <p:sp>
          <p:nvSpPr>
            <p:cNvPr id="53" name="Tekstboks 21"/>
            <p:cNvSpPr txBox="1">
              <a:spLocks noChangeArrowheads="1"/>
            </p:cNvSpPr>
            <p:nvPr/>
          </p:nvSpPr>
          <p:spPr bwMode="auto">
            <a:xfrm>
              <a:off x="592138" y="4525963"/>
              <a:ext cx="479425" cy="277812"/>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5</a:t>
              </a:r>
            </a:p>
          </p:txBody>
        </p:sp>
      </p:grpSp>
    </p:spTree>
    <p:extLst>
      <p:ext uri="{BB962C8B-B14F-4D97-AF65-F5344CB8AC3E}">
        <p14:creationId xmlns:p14="http://schemas.microsoft.com/office/powerpoint/2010/main" val="1982909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222858" y="137806"/>
            <a:ext cx="8774756" cy="6171560"/>
            <a:chOff x="222858" y="137806"/>
            <a:chExt cx="8774756" cy="6171560"/>
          </a:xfrm>
          <a:solidFill>
            <a:srgbClr val="F50736"/>
          </a:solidFill>
        </p:grpSpPr>
        <p:sp>
          <p:nvSpPr>
            <p:cNvPr id="99" name="Rectangle 98"/>
            <p:cNvSpPr/>
            <p:nvPr/>
          </p:nvSpPr>
          <p:spPr>
            <a:xfrm>
              <a:off x="3866501" y="137806"/>
              <a:ext cx="1080000" cy="468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bg1"/>
                  </a:solidFill>
                </a:rPr>
                <a:t>Themes</a:t>
              </a:r>
              <a:endParaRPr lang="en-US" sz="1000" dirty="0">
                <a:solidFill>
                  <a:schemeClr val="bg1"/>
                </a:solidFill>
              </a:endParaRPr>
            </a:p>
          </p:txBody>
        </p:sp>
        <p:cxnSp>
          <p:nvCxnSpPr>
            <p:cNvPr id="100" name="Straight Connector 99"/>
            <p:cNvCxnSpPr>
              <a:endCxn id="99" idx="2"/>
            </p:cNvCxnSpPr>
            <p:nvPr/>
          </p:nvCxnSpPr>
          <p:spPr>
            <a:xfrm rot="16200000" flipV="1">
              <a:off x="3988119" y="1024188"/>
              <a:ext cx="851444" cy="14680"/>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762063" y="1430130"/>
              <a:ext cx="7545576" cy="2382"/>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a:off x="451232" y="1743344"/>
              <a:ext cx="622457" cy="794"/>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a:off x="2241658" y="1755712"/>
              <a:ext cx="646399" cy="3"/>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16200000" flipH="1">
              <a:off x="4098379" y="1755316"/>
              <a:ext cx="646399" cy="794"/>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5400000">
              <a:off x="6188305" y="1767683"/>
              <a:ext cx="671930"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a:off x="7971674" y="1768479"/>
              <a:ext cx="671930"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222858" y="2079707"/>
              <a:ext cx="1080000" cy="468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FFFFFF"/>
                  </a:solidFill>
                </a:rPr>
                <a:t>Coping with Uncertainty</a:t>
              </a:r>
              <a:endParaRPr lang="en-US" sz="1000" dirty="0">
                <a:solidFill>
                  <a:srgbClr val="FFFFFF"/>
                </a:solidFill>
              </a:endParaRPr>
            </a:p>
          </p:txBody>
        </p:sp>
        <p:sp>
          <p:nvSpPr>
            <p:cNvPr id="108" name="Rectangle 107"/>
            <p:cNvSpPr/>
            <p:nvPr/>
          </p:nvSpPr>
          <p:spPr>
            <a:xfrm>
              <a:off x="2016608" y="2079707"/>
              <a:ext cx="1080000" cy="468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FFFFFF"/>
                  </a:solidFill>
                </a:rPr>
                <a:t>Subjective Judgments</a:t>
              </a:r>
              <a:endParaRPr lang="en-US" sz="1000" dirty="0">
                <a:solidFill>
                  <a:srgbClr val="FFFFFF"/>
                </a:solidFill>
              </a:endParaRPr>
            </a:p>
          </p:txBody>
        </p:sp>
        <p:sp>
          <p:nvSpPr>
            <p:cNvPr id="109" name="Rectangle 108"/>
            <p:cNvSpPr/>
            <p:nvPr/>
          </p:nvSpPr>
          <p:spPr>
            <a:xfrm>
              <a:off x="3881975" y="2079707"/>
              <a:ext cx="1080000" cy="468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FFFFFF"/>
                  </a:solidFill>
                </a:rPr>
                <a:t>Insufficient Resources</a:t>
              </a:r>
              <a:endParaRPr lang="en-US" sz="1000" dirty="0">
                <a:solidFill>
                  <a:srgbClr val="FFFFFF"/>
                </a:solidFill>
              </a:endParaRPr>
            </a:p>
          </p:txBody>
        </p:sp>
        <p:sp>
          <p:nvSpPr>
            <p:cNvPr id="110" name="Rectangle 109"/>
            <p:cNvSpPr/>
            <p:nvPr/>
          </p:nvSpPr>
          <p:spPr>
            <a:xfrm>
              <a:off x="5985064" y="2079707"/>
              <a:ext cx="1080000" cy="468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FFFFFF"/>
                  </a:solidFill>
                </a:rPr>
                <a:t>Apprehensive Causality Attributions</a:t>
              </a:r>
              <a:endParaRPr lang="en-US" sz="1000" dirty="0">
                <a:solidFill>
                  <a:srgbClr val="FFFFFF"/>
                </a:solidFill>
              </a:endParaRPr>
            </a:p>
          </p:txBody>
        </p:sp>
        <p:sp>
          <p:nvSpPr>
            <p:cNvPr id="111" name="Rectangle 110"/>
            <p:cNvSpPr/>
            <p:nvPr/>
          </p:nvSpPr>
          <p:spPr>
            <a:xfrm>
              <a:off x="7768433" y="2105238"/>
              <a:ext cx="1080000" cy="468000"/>
            </a:xfrm>
            <a:prstGeom prst="rect">
              <a:avLst/>
            </a:prstGeom>
            <a:grp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FFFFFF"/>
                  </a:solidFill>
                </a:rPr>
                <a:t>Competing Goals</a:t>
              </a:r>
              <a:endParaRPr lang="en-US" sz="1000" dirty="0">
                <a:solidFill>
                  <a:srgbClr val="FFFFFF"/>
                </a:solidFill>
              </a:endParaRPr>
            </a:p>
          </p:txBody>
        </p:sp>
        <p:cxnSp>
          <p:nvCxnSpPr>
            <p:cNvPr id="112" name="Straight Connector 111"/>
            <p:cNvCxnSpPr>
              <a:stCxn id="107" idx="2"/>
            </p:cNvCxnSpPr>
            <p:nvPr/>
          </p:nvCxnSpPr>
          <p:spPr>
            <a:xfrm rot="5400000">
              <a:off x="564314" y="2745457"/>
              <a:ext cx="396295" cy="795"/>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a:off x="222859" y="2944002"/>
              <a:ext cx="539205"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5400000">
              <a:off x="-1370854" y="4540890"/>
              <a:ext cx="3189012"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08" idx="2"/>
            </p:cNvCxnSpPr>
            <p:nvPr/>
          </p:nvCxnSpPr>
          <p:spPr>
            <a:xfrm rot="16200000" flipH="1">
              <a:off x="2362586" y="2741728"/>
              <a:ext cx="396295" cy="825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109" idx="2"/>
            </p:cNvCxnSpPr>
            <p:nvPr/>
          </p:nvCxnSpPr>
          <p:spPr>
            <a:xfrm rot="16200000" flipH="1">
              <a:off x="4223828" y="2745853"/>
              <a:ext cx="396294"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10" idx="2"/>
            </p:cNvCxnSpPr>
            <p:nvPr/>
          </p:nvCxnSpPr>
          <p:spPr>
            <a:xfrm rot="5400000">
              <a:off x="6326917" y="2745854"/>
              <a:ext cx="396294"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111" idx="2"/>
            </p:cNvCxnSpPr>
            <p:nvPr/>
          </p:nvCxnSpPr>
          <p:spPr>
            <a:xfrm rot="5400000">
              <a:off x="8121066" y="2759017"/>
              <a:ext cx="373146"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0800000">
              <a:off x="2016609" y="2946384"/>
              <a:ext cx="548251"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10800000" flipV="1">
              <a:off x="3881977" y="2944001"/>
              <a:ext cx="539204" cy="3974"/>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0800000">
              <a:off x="5985064" y="2949562"/>
              <a:ext cx="540794"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0800000">
              <a:off x="7768433" y="2951150"/>
              <a:ext cx="538412"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5400000">
              <a:off x="1234628" y="3736306"/>
              <a:ext cx="1565549"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3278939" y="3531564"/>
              <a:ext cx="1175124"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16200000" flipH="1">
              <a:off x="5528664" y="3411519"/>
              <a:ext cx="914388"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6866564" y="3856991"/>
              <a:ext cx="1804535" cy="793"/>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222858" y="3183151"/>
              <a:ext cx="107027"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8" name="Rectangle 127"/>
            <p:cNvSpPr/>
            <p:nvPr/>
          </p:nvSpPr>
          <p:spPr>
            <a:xfrm>
              <a:off x="329885" y="3027888"/>
              <a:ext cx="1113361" cy="395832"/>
            </a:xfrm>
            <a:prstGeom prst="rect">
              <a:avLst/>
            </a:prstGeom>
            <a:grpFill/>
            <a:ln>
              <a:solidFill>
                <a:srgbClr val="000000"/>
              </a:solidFill>
            </a:ln>
            <a:effectLst>
              <a:outerShdw blurRad="40000" dist="23000" dir="5400000" rotWithShape="0">
                <a:schemeClr val="accent4">
                  <a:lumMod val="40000"/>
                  <a:lumOff val="6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Consider protocol drug</a:t>
              </a:r>
              <a:endParaRPr lang="en-US" sz="1000" dirty="0">
                <a:solidFill>
                  <a:schemeClr val="tx1"/>
                </a:solidFill>
              </a:endParaRPr>
            </a:p>
          </p:txBody>
        </p:sp>
        <p:sp>
          <p:nvSpPr>
            <p:cNvPr id="129" name="Rectangle 128"/>
            <p:cNvSpPr/>
            <p:nvPr/>
          </p:nvSpPr>
          <p:spPr>
            <a:xfrm>
              <a:off x="331473" y="3473370"/>
              <a:ext cx="1113361" cy="362846"/>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Consider other drugs</a:t>
              </a:r>
              <a:endParaRPr lang="en-US" sz="1000" dirty="0">
                <a:solidFill>
                  <a:schemeClr val="tx1"/>
                </a:solidFill>
              </a:endParaRPr>
            </a:p>
          </p:txBody>
        </p:sp>
        <p:sp>
          <p:nvSpPr>
            <p:cNvPr id="130" name="Rectangle 129"/>
            <p:cNvSpPr/>
            <p:nvPr/>
          </p:nvSpPr>
          <p:spPr>
            <a:xfrm>
              <a:off x="331473" y="3884105"/>
              <a:ext cx="1113361" cy="610241"/>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Cognitive approach: consider all variables</a:t>
              </a:r>
              <a:endParaRPr lang="en-US" sz="1000" dirty="0">
                <a:solidFill>
                  <a:schemeClr val="tx1"/>
                </a:solidFill>
              </a:endParaRPr>
            </a:p>
          </p:txBody>
        </p:sp>
        <p:sp>
          <p:nvSpPr>
            <p:cNvPr id="131" name="Rectangle 130"/>
            <p:cNvSpPr/>
            <p:nvPr/>
          </p:nvSpPr>
          <p:spPr>
            <a:xfrm>
              <a:off x="329885" y="4552069"/>
              <a:ext cx="1113361" cy="387586"/>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Comfort in grey area</a:t>
              </a:r>
              <a:endParaRPr lang="en-US" sz="1000" dirty="0">
                <a:solidFill>
                  <a:schemeClr val="tx1"/>
                </a:solidFill>
              </a:endParaRPr>
            </a:p>
          </p:txBody>
        </p:sp>
        <p:sp>
          <p:nvSpPr>
            <p:cNvPr id="132" name="Rectangle 131"/>
            <p:cNvSpPr/>
            <p:nvPr/>
          </p:nvSpPr>
          <p:spPr>
            <a:xfrm>
              <a:off x="329885" y="4997366"/>
              <a:ext cx="1113361" cy="420572"/>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Temporal association</a:t>
              </a:r>
              <a:endParaRPr lang="en-US" sz="1000" dirty="0">
                <a:solidFill>
                  <a:schemeClr val="tx1"/>
                </a:solidFill>
              </a:endParaRPr>
            </a:p>
          </p:txBody>
        </p:sp>
        <p:sp>
          <p:nvSpPr>
            <p:cNvPr id="133" name="Rectangle 132"/>
            <p:cNvSpPr/>
            <p:nvPr/>
          </p:nvSpPr>
          <p:spPr>
            <a:xfrm>
              <a:off x="331473" y="5492161"/>
              <a:ext cx="1113361" cy="387585"/>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Err on the side of caution</a:t>
              </a:r>
              <a:endParaRPr lang="en-US" sz="1000" dirty="0">
                <a:solidFill>
                  <a:schemeClr val="tx1"/>
                </a:solidFill>
              </a:endParaRPr>
            </a:p>
          </p:txBody>
        </p:sp>
        <p:sp>
          <p:nvSpPr>
            <p:cNvPr id="134" name="Rectangle 133"/>
            <p:cNvSpPr/>
            <p:nvPr/>
          </p:nvSpPr>
          <p:spPr>
            <a:xfrm>
              <a:off x="329885" y="5963013"/>
              <a:ext cx="1113361" cy="346353"/>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solidFill>
                  <a:schemeClr val="tx1"/>
                </a:solidFill>
              </a:endParaRPr>
            </a:p>
            <a:p>
              <a:pPr algn="ctr"/>
              <a:r>
                <a:rPr lang="en-US" sz="1000" dirty="0" smtClean="0">
                  <a:solidFill>
                    <a:schemeClr val="tx1"/>
                  </a:solidFill>
                </a:rPr>
                <a:t>Rely on Experience</a:t>
              </a:r>
            </a:p>
            <a:p>
              <a:pPr algn="ctr"/>
              <a:endParaRPr lang="en-US" dirty="0"/>
            </a:p>
          </p:txBody>
        </p:sp>
        <p:cxnSp>
          <p:nvCxnSpPr>
            <p:cNvPr id="135" name="Straight Connector 134"/>
            <p:cNvCxnSpPr>
              <a:endCxn id="129" idx="1"/>
            </p:cNvCxnSpPr>
            <p:nvPr/>
          </p:nvCxnSpPr>
          <p:spPr>
            <a:xfrm>
              <a:off x="222858" y="3654793"/>
              <a:ext cx="108615"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10800000">
              <a:off x="222859" y="4179084"/>
              <a:ext cx="108623"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a:stCxn id="131" idx="1"/>
            </p:cNvCxnSpPr>
            <p:nvPr/>
          </p:nvCxnSpPr>
          <p:spPr>
            <a:xfrm rot="10800000">
              <a:off x="222859" y="4741742"/>
              <a:ext cx="107027" cy="4120"/>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132" idx="1"/>
            </p:cNvCxnSpPr>
            <p:nvPr/>
          </p:nvCxnSpPr>
          <p:spPr>
            <a:xfrm rot="10800000" flipV="1">
              <a:off x="222859" y="5207651"/>
              <a:ext cx="107027"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a:stCxn id="133" idx="1"/>
            </p:cNvCxnSpPr>
            <p:nvPr/>
          </p:nvCxnSpPr>
          <p:spPr>
            <a:xfrm rot="10800000" flipV="1">
              <a:off x="222859" y="5685953"/>
              <a:ext cx="108615"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134" idx="1"/>
            </p:cNvCxnSpPr>
            <p:nvPr/>
          </p:nvCxnSpPr>
          <p:spPr>
            <a:xfrm rot="10800000">
              <a:off x="222859" y="6136190"/>
              <a:ext cx="107027"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1" name="Rectangle 140"/>
            <p:cNvSpPr/>
            <p:nvPr/>
          </p:nvSpPr>
          <p:spPr>
            <a:xfrm>
              <a:off x="2128554" y="3040409"/>
              <a:ext cx="1112400" cy="396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Variations in experience level</a:t>
              </a:r>
              <a:endParaRPr lang="en-US" sz="1000" dirty="0">
                <a:solidFill>
                  <a:schemeClr val="tx1"/>
                </a:solidFill>
              </a:endParaRPr>
            </a:p>
          </p:txBody>
        </p:sp>
        <p:sp>
          <p:nvSpPr>
            <p:cNvPr id="142" name="Rectangle 141"/>
            <p:cNvSpPr/>
            <p:nvPr/>
          </p:nvSpPr>
          <p:spPr>
            <a:xfrm>
              <a:off x="2127759" y="3471914"/>
              <a:ext cx="1112400" cy="360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Variations in work ethic</a:t>
              </a:r>
              <a:endParaRPr lang="en-US" sz="1000" dirty="0">
                <a:solidFill>
                  <a:schemeClr val="tx1"/>
                </a:solidFill>
              </a:endParaRPr>
            </a:p>
          </p:txBody>
        </p:sp>
        <p:sp>
          <p:nvSpPr>
            <p:cNvPr id="143" name="Rectangle 142"/>
            <p:cNvSpPr/>
            <p:nvPr/>
          </p:nvSpPr>
          <p:spPr>
            <a:xfrm>
              <a:off x="2127759" y="3882753"/>
              <a:ext cx="1112400" cy="360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Patient Subjectivity</a:t>
              </a:r>
              <a:endParaRPr lang="en-US" sz="1000" dirty="0">
                <a:solidFill>
                  <a:schemeClr val="tx1"/>
                </a:solidFill>
              </a:endParaRPr>
            </a:p>
          </p:txBody>
        </p:sp>
        <p:sp>
          <p:nvSpPr>
            <p:cNvPr id="144" name="Rectangle 143"/>
            <p:cNvSpPr/>
            <p:nvPr/>
          </p:nvSpPr>
          <p:spPr>
            <a:xfrm>
              <a:off x="2127759" y="4293963"/>
              <a:ext cx="1112400" cy="450236"/>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Lack of a standardized tool</a:t>
              </a:r>
              <a:endParaRPr lang="en-US" sz="1000" dirty="0">
                <a:solidFill>
                  <a:schemeClr val="tx1"/>
                </a:solidFill>
              </a:endParaRPr>
            </a:p>
          </p:txBody>
        </p:sp>
        <p:cxnSp>
          <p:nvCxnSpPr>
            <p:cNvPr id="145" name="Straight Connector 144"/>
            <p:cNvCxnSpPr>
              <a:endCxn id="141" idx="1"/>
            </p:cNvCxnSpPr>
            <p:nvPr/>
          </p:nvCxnSpPr>
          <p:spPr>
            <a:xfrm flipV="1">
              <a:off x="2018197" y="3238409"/>
              <a:ext cx="110357"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a:endCxn id="142" idx="1"/>
            </p:cNvCxnSpPr>
            <p:nvPr/>
          </p:nvCxnSpPr>
          <p:spPr>
            <a:xfrm>
              <a:off x="2015814" y="3651914"/>
              <a:ext cx="111945"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143" idx="1"/>
            </p:cNvCxnSpPr>
            <p:nvPr/>
          </p:nvCxnSpPr>
          <p:spPr>
            <a:xfrm rot="10800000" flipV="1">
              <a:off x="2015815" y="4062752"/>
              <a:ext cx="111945"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a:stCxn id="144" idx="1"/>
            </p:cNvCxnSpPr>
            <p:nvPr/>
          </p:nvCxnSpPr>
          <p:spPr>
            <a:xfrm rot="10800000">
              <a:off x="2015815" y="4519081"/>
              <a:ext cx="111945"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a:off x="3997319" y="3049754"/>
              <a:ext cx="1112400" cy="374134"/>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No causality tool</a:t>
              </a:r>
              <a:endParaRPr lang="en-US" sz="1000" dirty="0">
                <a:solidFill>
                  <a:schemeClr val="tx1"/>
                </a:solidFill>
              </a:endParaRPr>
            </a:p>
          </p:txBody>
        </p:sp>
        <p:sp>
          <p:nvSpPr>
            <p:cNvPr id="150" name="Rectangle 149"/>
            <p:cNvSpPr/>
            <p:nvPr/>
          </p:nvSpPr>
          <p:spPr>
            <a:xfrm>
              <a:off x="3997319" y="3491441"/>
              <a:ext cx="1112400" cy="34183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Lack of detail</a:t>
              </a:r>
              <a:endParaRPr lang="en-US" sz="1000" dirty="0">
                <a:solidFill>
                  <a:schemeClr val="tx1"/>
                </a:solidFill>
              </a:endParaRPr>
            </a:p>
          </p:txBody>
        </p:sp>
        <p:sp>
          <p:nvSpPr>
            <p:cNvPr id="151" name="Rectangle 150"/>
            <p:cNvSpPr/>
            <p:nvPr/>
          </p:nvSpPr>
          <p:spPr>
            <a:xfrm>
              <a:off x="3997319" y="3900598"/>
              <a:ext cx="1112400" cy="437056"/>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Communication issues</a:t>
              </a:r>
              <a:endParaRPr lang="en-US" sz="1000" dirty="0">
                <a:solidFill>
                  <a:schemeClr val="tx1"/>
                </a:solidFill>
              </a:endParaRPr>
            </a:p>
          </p:txBody>
        </p:sp>
        <p:cxnSp>
          <p:nvCxnSpPr>
            <p:cNvPr id="152" name="Straight Connector 151"/>
            <p:cNvCxnSpPr>
              <a:stCxn id="150" idx="1"/>
            </p:cNvCxnSpPr>
            <p:nvPr/>
          </p:nvCxnSpPr>
          <p:spPr>
            <a:xfrm rot="10800000">
              <a:off x="3866505" y="3662356"/>
              <a:ext cx="130815"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a:endCxn id="149" idx="1"/>
            </p:cNvCxnSpPr>
            <p:nvPr/>
          </p:nvCxnSpPr>
          <p:spPr>
            <a:xfrm>
              <a:off x="3866500" y="3236821"/>
              <a:ext cx="130819"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51" idx="1"/>
            </p:cNvCxnSpPr>
            <p:nvPr/>
          </p:nvCxnSpPr>
          <p:spPr>
            <a:xfrm rot="10800000">
              <a:off x="3866501" y="4119126"/>
              <a:ext cx="130819"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51" idx="2"/>
            </p:cNvCxnSpPr>
            <p:nvPr/>
          </p:nvCxnSpPr>
          <p:spPr>
            <a:xfrm rot="16200000" flipH="1">
              <a:off x="4353817" y="4537355"/>
              <a:ext cx="406547" cy="7143"/>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10800000">
              <a:off x="3997319" y="4725248"/>
              <a:ext cx="556201" cy="4120"/>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16200000" flipH="1">
              <a:off x="3613070" y="5109498"/>
              <a:ext cx="768502" cy="2"/>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8" name="Rectangle 157"/>
            <p:cNvSpPr/>
            <p:nvPr/>
          </p:nvSpPr>
          <p:spPr>
            <a:xfrm>
              <a:off x="4108842" y="4787080"/>
              <a:ext cx="1112400" cy="420572"/>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Sponsor and interviewees</a:t>
              </a:r>
              <a:endParaRPr lang="en-US" sz="1000" dirty="0">
                <a:solidFill>
                  <a:schemeClr val="tx1"/>
                </a:solidFill>
              </a:endParaRPr>
            </a:p>
          </p:txBody>
        </p:sp>
        <p:sp>
          <p:nvSpPr>
            <p:cNvPr id="159" name="Rectangle 158"/>
            <p:cNvSpPr/>
            <p:nvPr/>
          </p:nvSpPr>
          <p:spPr>
            <a:xfrm>
              <a:off x="4108842" y="5266248"/>
              <a:ext cx="1112400" cy="451825"/>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Patient and interviewees</a:t>
              </a:r>
              <a:endParaRPr lang="en-US" sz="1000" dirty="0">
                <a:solidFill>
                  <a:schemeClr val="tx1"/>
                </a:solidFill>
              </a:endParaRPr>
            </a:p>
          </p:txBody>
        </p:sp>
        <p:cxnSp>
          <p:nvCxnSpPr>
            <p:cNvPr id="160" name="Straight Connector 159"/>
            <p:cNvCxnSpPr>
              <a:stCxn id="158" idx="1"/>
            </p:cNvCxnSpPr>
            <p:nvPr/>
          </p:nvCxnSpPr>
          <p:spPr>
            <a:xfrm rot="10800000">
              <a:off x="3997322" y="4997366"/>
              <a:ext cx="111520"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59" idx="1"/>
            </p:cNvCxnSpPr>
            <p:nvPr/>
          </p:nvCxnSpPr>
          <p:spPr>
            <a:xfrm rot="10800000">
              <a:off x="3997318" y="5492161"/>
              <a:ext cx="111524"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2" name="Rectangle 161"/>
            <p:cNvSpPr/>
            <p:nvPr/>
          </p:nvSpPr>
          <p:spPr>
            <a:xfrm>
              <a:off x="6119367" y="3049756"/>
              <a:ext cx="1112400" cy="504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Fear of under attributing causality</a:t>
              </a:r>
              <a:endParaRPr lang="en-US" sz="1000" dirty="0">
                <a:solidFill>
                  <a:schemeClr val="tx1"/>
                </a:solidFill>
              </a:endParaRPr>
            </a:p>
          </p:txBody>
        </p:sp>
        <p:sp>
          <p:nvSpPr>
            <p:cNvPr id="163" name="Rectangle 162"/>
            <p:cNvSpPr/>
            <p:nvPr/>
          </p:nvSpPr>
          <p:spPr>
            <a:xfrm>
              <a:off x="6119367" y="3616715"/>
              <a:ext cx="1112400" cy="504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Fear of over attributing causality</a:t>
              </a:r>
              <a:endParaRPr lang="en-US" sz="1000" dirty="0">
                <a:solidFill>
                  <a:schemeClr val="tx1"/>
                </a:solidFill>
              </a:endParaRPr>
            </a:p>
          </p:txBody>
        </p:sp>
        <p:cxnSp>
          <p:nvCxnSpPr>
            <p:cNvPr id="164" name="Straight Connector 163"/>
            <p:cNvCxnSpPr>
              <a:stCxn id="162" idx="1"/>
            </p:cNvCxnSpPr>
            <p:nvPr/>
          </p:nvCxnSpPr>
          <p:spPr>
            <a:xfrm rot="10800000" flipV="1">
              <a:off x="5984271" y="3301755"/>
              <a:ext cx="135097"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163" idx="1"/>
            </p:cNvCxnSpPr>
            <p:nvPr/>
          </p:nvCxnSpPr>
          <p:spPr>
            <a:xfrm rot="10800000" flipV="1">
              <a:off x="5984271" y="3868714"/>
              <a:ext cx="135097"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7885214" y="3040409"/>
              <a:ext cx="1112400" cy="5004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Patient safety vs. drug development</a:t>
              </a:r>
              <a:endParaRPr lang="en-US" sz="1000" dirty="0">
                <a:solidFill>
                  <a:schemeClr val="tx1"/>
                </a:solidFill>
              </a:endParaRPr>
            </a:p>
          </p:txBody>
        </p:sp>
        <p:sp>
          <p:nvSpPr>
            <p:cNvPr id="167" name="Rectangle 166"/>
            <p:cNvSpPr/>
            <p:nvPr/>
          </p:nvSpPr>
          <p:spPr>
            <a:xfrm>
              <a:off x="7885214" y="3616715"/>
              <a:ext cx="1112400" cy="4896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Accuracy vs. workload and timelines</a:t>
              </a:r>
              <a:endParaRPr lang="en-US" sz="1000" dirty="0">
                <a:solidFill>
                  <a:schemeClr val="tx1"/>
                </a:solidFill>
              </a:endParaRPr>
            </a:p>
          </p:txBody>
        </p:sp>
        <p:sp>
          <p:nvSpPr>
            <p:cNvPr id="168" name="Rectangle 167"/>
            <p:cNvSpPr/>
            <p:nvPr/>
          </p:nvSpPr>
          <p:spPr>
            <a:xfrm>
              <a:off x="7885214" y="4180672"/>
              <a:ext cx="1112400" cy="324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Financial Pressures</a:t>
              </a:r>
              <a:endParaRPr lang="en-US" sz="1000" dirty="0">
                <a:solidFill>
                  <a:schemeClr val="tx1"/>
                </a:solidFill>
              </a:endParaRPr>
            </a:p>
          </p:txBody>
        </p:sp>
        <p:sp>
          <p:nvSpPr>
            <p:cNvPr id="169" name="Rectangle 168"/>
            <p:cNvSpPr/>
            <p:nvPr/>
          </p:nvSpPr>
          <p:spPr>
            <a:xfrm>
              <a:off x="7885214" y="4579655"/>
              <a:ext cx="1112400" cy="3600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Patient vs. physician</a:t>
              </a:r>
              <a:endParaRPr lang="en-US" sz="1000" dirty="0">
                <a:solidFill>
                  <a:schemeClr val="tx1"/>
                </a:solidFill>
              </a:endParaRPr>
            </a:p>
          </p:txBody>
        </p:sp>
        <p:cxnSp>
          <p:nvCxnSpPr>
            <p:cNvPr id="170" name="Straight Connector 169"/>
            <p:cNvCxnSpPr>
              <a:stCxn id="166" idx="1"/>
            </p:cNvCxnSpPr>
            <p:nvPr/>
          </p:nvCxnSpPr>
          <p:spPr>
            <a:xfrm rot="10800000">
              <a:off x="7768434" y="3290609"/>
              <a:ext cx="116781"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a:stCxn id="167" idx="1"/>
            </p:cNvCxnSpPr>
            <p:nvPr/>
          </p:nvCxnSpPr>
          <p:spPr>
            <a:xfrm rot="10800000">
              <a:off x="7768434" y="3861515"/>
              <a:ext cx="116781"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a:stCxn id="168" idx="1"/>
            </p:cNvCxnSpPr>
            <p:nvPr/>
          </p:nvCxnSpPr>
          <p:spPr>
            <a:xfrm rot="10800000" flipV="1">
              <a:off x="7767640" y="4342671"/>
              <a:ext cx="117575"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169" idx="1"/>
            </p:cNvCxnSpPr>
            <p:nvPr/>
          </p:nvCxnSpPr>
          <p:spPr>
            <a:xfrm rot="10800000">
              <a:off x="7768434" y="4759655"/>
              <a:ext cx="116781" cy="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rot="16200000" flipV="1">
              <a:off x="807435" y="1905737"/>
              <a:ext cx="290218" cy="8247"/>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5400000" flipH="1" flipV="1">
              <a:off x="2188828" y="1909861"/>
              <a:ext cx="290219"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956668" y="1764751"/>
              <a:ext cx="1376475"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5400000" flipH="1" flipV="1">
              <a:off x="1315439" y="1480248"/>
              <a:ext cx="560761" cy="8247"/>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16200000" flipV="1">
              <a:off x="2712916" y="1906928"/>
              <a:ext cx="289426" cy="8247"/>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flipH="1" flipV="1">
              <a:off x="3963335" y="1910258"/>
              <a:ext cx="291014"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2861753" y="1764751"/>
              <a:ext cx="1247883"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16200000" flipV="1">
              <a:off x="3223505" y="1478505"/>
              <a:ext cx="560760" cy="16495"/>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flipH="1" flipV="1">
              <a:off x="4629975" y="1911449"/>
              <a:ext cx="290220"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rot="16200000" flipV="1">
              <a:off x="6150379" y="1906928"/>
              <a:ext cx="292602" cy="824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4775879" y="1764751"/>
              <a:ext cx="1516677"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16200000" flipV="1">
              <a:off x="5249318" y="1480247"/>
              <a:ext cx="560760" cy="8247"/>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flipH="1" flipV="1">
              <a:off x="6683511" y="1909861"/>
              <a:ext cx="290219" cy="1588"/>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flipH="1" flipV="1">
              <a:off x="7897427" y="1918900"/>
              <a:ext cx="311780" cy="8247"/>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V="1">
              <a:off x="6829415" y="1764752"/>
              <a:ext cx="1228026" cy="2381"/>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16200000" flipV="1">
              <a:off x="7179145" y="1480247"/>
              <a:ext cx="560760" cy="8247"/>
            </a:xfrm>
            <a:prstGeom prst="line">
              <a:avLst/>
            </a:prstGeom>
            <a:grpFill/>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0" name="Rectangle 189"/>
            <p:cNvSpPr/>
            <p:nvPr/>
          </p:nvSpPr>
          <p:spPr>
            <a:xfrm>
              <a:off x="1043743" y="742185"/>
              <a:ext cx="1112400" cy="4752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Uncertain because there is rarely objectivity</a:t>
              </a:r>
              <a:endParaRPr lang="en-US" sz="1000" dirty="0">
                <a:solidFill>
                  <a:schemeClr val="tx1"/>
                </a:solidFill>
              </a:endParaRPr>
            </a:p>
          </p:txBody>
        </p:sp>
        <p:sp>
          <p:nvSpPr>
            <p:cNvPr id="191" name="Rectangle 190"/>
            <p:cNvSpPr/>
            <p:nvPr/>
          </p:nvSpPr>
          <p:spPr>
            <a:xfrm>
              <a:off x="2948162" y="744567"/>
              <a:ext cx="1112400" cy="461805"/>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1000" dirty="0" smtClean="0">
                  <a:solidFill>
                    <a:schemeClr val="tx1"/>
                  </a:solidFill>
                </a:rPr>
                <a:t>Subjective due to lack of resources</a:t>
              </a:r>
            </a:p>
            <a:p>
              <a:pPr algn="ctr"/>
              <a:endParaRPr lang="en-US" dirty="0" smtClean="0"/>
            </a:p>
          </p:txBody>
        </p:sp>
        <p:sp>
          <p:nvSpPr>
            <p:cNvPr id="192" name="Rectangle 191"/>
            <p:cNvSpPr/>
            <p:nvPr/>
          </p:nvSpPr>
          <p:spPr>
            <a:xfrm>
              <a:off x="4946500" y="742185"/>
              <a:ext cx="1346055" cy="475200"/>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Lack of resources lead to apprehensive </a:t>
              </a:r>
              <a:r>
                <a:rPr lang="en-US" sz="1000" dirty="0" err="1" smtClean="0">
                  <a:solidFill>
                    <a:schemeClr val="tx1"/>
                  </a:solidFill>
                </a:rPr>
                <a:t>behaviour</a:t>
              </a:r>
              <a:endParaRPr lang="en-US" sz="1000" dirty="0">
                <a:solidFill>
                  <a:schemeClr val="tx1"/>
                </a:solidFill>
              </a:endParaRPr>
            </a:p>
          </p:txBody>
        </p:sp>
        <p:sp>
          <p:nvSpPr>
            <p:cNvPr id="193" name="Rectangle 192"/>
            <p:cNvSpPr/>
            <p:nvPr/>
          </p:nvSpPr>
          <p:spPr>
            <a:xfrm>
              <a:off x="6899201" y="742185"/>
              <a:ext cx="1112400" cy="461805"/>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Apprehensive due to competing goals</a:t>
              </a:r>
              <a:endParaRPr lang="en-US" sz="1000" dirty="0">
                <a:solidFill>
                  <a:schemeClr val="tx1"/>
                </a:solidFill>
              </a:endParaRPr>
            </a:p>
          </p:txBody>
        </p:sp>
      </p:grpSp>
    </p:spTree>
    <p:extLst>
      <p:ext uri="{BB962C8B-B14F-4D97-AF65-F5344CB8AC3E}">
        <p14:creationId xmlns:p14="http://schemas.microsoft.com/office/powerpoint/2010/main" val="442867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C Presentation Torti">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4D294EC-8BB3-4C9E-A77D-435A889AE8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ARCC Presentation Torti.potx</Template>
  <TotalTime>8283</TotalTime>
  <Words>2589</Words>
  <Application>Microsoft Office PowerPoint</Application>
  <PresentationFormat>On-screen Show (4:3)</PresentationFormat>
  <Paragraphs>239</Paragraphs>
  <Slides>21</Slides>
  <Notes>10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ARCC Presentation Torti</vt:lpstr>
      <vt:lpstr>1_Kontortema</vt:lpstr>
      <vt:lpstr>PowerPoint Presentation</vt:lpstr>
      <vt:lpstr>PowerPoint Presentation</vt:lpstr>
      <vt:lpstr>PowerPoint Presentation</vt:lpstr>
      <vt:lpstr>Research Objectives</vt:lpstr>
      <vt:lpstr>PowerPoint Presentation</vt:lpstr>
      <vt:lpstr>Data Generation</vt:lpstr>
      <vt:lpstr>PowerPoint Presentation</vt:lpstr>
      <vt:lpstr>PowerPoint Presentation</vt:lpstr>
      <vt:lpstr>PowerPoint Presentation</vt:lpstr>
      <vt:lpstr>Insufficient Resources</vt:lpstr>
      <vt:lpstr>Communication Issues</vt:lpstr>
      <vt:lpstr>Communication Issues Continued</vt:lpstr>
      <vt:lpstr>Over Attributing Causality</vt:lpstr>
      <vt:lpstr>Over Attributing Causality Continued</vt:lpstr>
      <vt:lpstr>Internal Pressures</vt:lpstr>
      <vt:lpstr>PowerPoint Presentation</vt:lpstr>
      <vt:lpstr>PowerPoint Presentation</vt:lpstr>
      <vt:lpstr>Conclusion</vt:lpstr>
      <vt:lpstr>PowerPoint Presentation</vt:lpstr>
      <vt:lpstr>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Zvyagintseva, Lydia</dc:creator>
  <cp:lastModifiedBy>Zvyagintseva, Lydia</cp:lastModifiedBy>
  <cp:revision>349</cp:revision>
  <dcterms:modified xsi:type="dcterms:W3CDTF">2014-04-10T18:56:04Z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TC018754899991</vt:lpwstr>
  </property>
</Properties>
</file>