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32918400" cy="43891200"/>
  <p:notesSz cx="32461200" cy="37947600"/>
  <p:defaultTextStyle>
    <a:defPPr>
      <a:defRPr lang="en-US"/>
    </a:defPPr>
    <a:lvl1pPr marL="0" algn="l" defTabSz="4389120" rtl="0" eaLnBrk="1" latinLnBrk="0" hangingPunct="1">
      <a:defRPr sz="8600" kern="1200">
        <a:solidFill>
          <a:schemeClr val="tx1"/>
        </a:solidFill>
        <a:latin typeface="+mn-lt"/>
        <a:ea typeface="+mn-ea"/>
        <a:cs typeface="+mn-cs"/>
      </a:defRPr>
    </a:lvl1pPr>
    <a:lvl2pPr marL="2194560" algn="l" defTabSz="4389120" rtl="0" eaLnBrk="1" latinLnBrk="0" hangingPunct="1">
      <a:defRPr sz="8600" kern="1200">
        <a:solidFill>
          <a:schemeClr val="tx1"/>
        </a:solidFill>
        <a:latin typeface="+mn-lt"/>
        <a:ea typeface="+mn-ea"/>
        <a:cs typeface="+mn-cs"/>
      </a:defRPr>
    </a:lvl2pPr>
    <a:lvl3pPr marL="4389120" algn="l" defTabSz="4389120" rtl="0" eaLnBrk="1" latinLnBrk="0" hangingPunct="1">
      <a:defRPr sz="8600" kern="1200">
        <a:solidFill>
          <a:schemeClr val="tx1"/>
        </a:solidFill>
        <a:latin typeface="+mn-lt"/>
        <a:ea typeface="+mn-ea"/>
        <a:cs typeface="+mn-cs"/>
      </a:defRPr>
    </a:lvl3pPr>
    <a:lvl4pPr marL="6583680" algn="l" defTabSz="4389120" rtl="0" eaLnBrk="1" latinLnBrk="0" hangingPunct="1">
      <a:defRPr sz="8600" kern="1200">
        <a:solidFill>
          <a:schemeClr val="tx1"/>
        </a:solidFill>
        <a:latin typeface="+mn-lt"/>
        <a:ea typeface="+mn-ea"/>
        <a:cs typeface="+mn-cs"/>
      </a:defRPr>
    </a:lvl4pPr>
    <a:lvl5pPr marL="8778240" algn="l" defTabSz="4389120" rtl="0" eaLnBrk="1" latinLnBrk="0" hangingPunct="1">
      <a:defRPr sz="8600" kern="1200">
        <a:solidFill>
          <a:schemeClr val="tx1"/>
        </a:solidFill>
        <a:latin typeface="+mn-lt"/>
        <a:ea typeface="+mn-ea"/>
        <a:cs typeface="+mn-cs"/>
      </a:defRPr>
    </a:lvl5pPr>
    <a:lvl6pPr marL="10972800" algn="l" defTabSz="4389120" rtl="0" eaLnBrk="1" latinLnBrk="0" hangingPunct="1">
      <a:defRPr sz="8600" kern="1200">
        <a:solidFill>
          <a:schemeClr val="tx1"/>
        </a:solidFill>
        <a:latin typeface="+mn-lt"/>
        <a:ea typeface="+mn-ea"/>
        <a:cs typeface="+mn-cs"/>
      </a:defRPr>
    </a:lvl6pPr>
    <a:lvl7pPr marL="13167360" algn="l" defTabSz="4389120" rtl="0" eaLnBrk="1" latinLnBrk="0" hangingPunct="1">
      <a:defRPr sz="8600" kern="1200">
        <a:solidFill>
          <a:schemeClr val="tx1"/>
        </a:solidFill>
        <a:latin typeface="+mn-lt"/>
        <a:ea typeface="+mn-ea"/>
        <a:cs typeface="+mn-cs"/>
      </a:defRPr>
    </a:lvl7pPr>
    <a:lvl8pPr marL="15361920" algn="l" defTabSz="4389120" rtl="0" eaLnBrk="1" latinLnBrk="0" hangingPunct="1">
      <a:defRPr sz="8600" kern="1200">
        <a:solidFill>
          <a:schemeClr val="tx1"/>
        </a:solidFill>
        <a:latin typeface="+mn-lt"/>
        <a:ea typeface="+mn-ea"/>
        <a:cs typeface="+mn-cs"/>
      </a:defRPr>
    </a:lvl8pPr>
    <a:lvl9pPr marL="17556480" algn="l" defTabSz="4389120" rtl="0" eaLnBrk="1" latinLnBrk="0" hangingPunct="1">
      <a:defRPr sz="8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824">
          <p15:clr>
            <a:srgbClr val="A4A3A4"/>
          </p15:clr>
        </p15:guide>
        <p15:guide id="2" pos="103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50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496" autoAdjust="0"/>
    <p:restoredTop sz="94660"/>
  </p:normalViewPr>
  <p:slideViewPr>
    <p:cSldViewPr>
      <p:cViewPr>
        <p:scale>
          <a:sx n="50" d="100"/>
          <a:sy n="50" d="100"/>
        </p:scale>
        <p:origin x="-570" y="-6006"/>
      </p:cViewPr>
      <p:guideLst>
        <p:guide orient="horz" pos="13824"/>
        <p:guide pos="103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68880" y="13634723"/>
            <a:ext cx="27980640" cy="9408160"/>
          </a:xfrm>
        </p:spPr>
        <p:txBody>
          <a:bodyPr/>
          <a:lstStyle/>
          <a:p>
            <a:r>
              <a:rPr lang="en-US" smtClean="0"/>
              <a:t>Click to edit Master title style</a:t>
            </a:r>
            <a:endParaRPr lang="en-US"/>
          </a:p>
        </p:txBody>
      </p:sp>
      <p:sp>
        <p:nvSpPr>
          <p:cNvPr id="3" name="Subtitle 2"/>
          <p:cNvSpPr>
            <a:spLocks noGrp="1"/>
          </p:cNvSpPr>
          <p:nvPr>
            <p:ph type="subTitle" idx="1"/>
          </p:nvPr>
        </p:nvSpPr>
        <p:spPr>
          <a:xfrm>
            <a:off x="4937760" y="24871680"/>
            <a:ext cx="23042880" cy="11216640"/>
          </a:xfrm>
        </p:spPr>
        <p:txBody>
          <a:bodyPr/>
          <a:lstStyle>
            <a:lvl1pPr marL="0" indent="0" algn="ctr">
              <a:buNone/>
              <a:defRPr>
                <a:solidFill>
                  <a:schemeClr val="tx1">
                    <a:tint val="75000"/>
                  </a:schemeClr>
                </a:solidFill>
              </a:defRPr>
            </a:lvl1pPr>
            <a:lvl2pPr marL="2194560" indent="0" algn="ctr">
              <a:buNone/>
              <a:defRPr>
                <a:solidFill>
                  <a:schemeClr val="tx1">
                    <a:tint val="75000"/>
                  </a:schemeClr>
                </a:solidFill>
              </a:defRPr>
            </a:lvl2pPr>
            <a:lvl3pPr marL="4389120" indent="0" algn="ctr">
              <a:buNone/>
              <a:defRPr>
                <a:solidFill>
                  <a:schemeClr val="tx1">
                    <a:tint val="75000"/>
                  </a:schemeClr>
                </a:solidFill>
              </a:defRPr>
            </a:lvl3pPr>
            <a:lvl4pPr marL="6583680" indent="0" algn="ctr">
              <a:buNone/>
              <a:defRPr>
                <a:solidFill>
                  <a:schemeClr val="tx1">
                    <a:tint val="75000"/>
                  </a:schemeClr>
                </a:solidFill>
              </a:defRPr>
            </a:lvl4pPr>
            <a:lvl5pPr marL="8778240" indent="0" algn="ctr">
              <a:buNone/>
              <a:defRPr>
                <a:solidFill>
                  <a:schemeClr val="tx1">
                    <a:tint val="75000"/>
                  </a:schemeClr>
                </a:solidFill>
              </a:defRPr>
            </a:lvl5pPr>
            <a:lvl6pPr marL="10972800" indent="0" algn="ctr">
              <a:buNone/>
              <a:defRPr>
                <a:solidFill>
                  <a:schemeClr val="tx1">
                    <a:tint val="75000"/>
                  </a:schemeClr>
                </a:solidFill>
              </a:defRPr>
            </a:lvl6pPr>
            <a:lvl7pPr marL="13167360" indent="0" algn="ctr">
              <a:buNone/>
              <a:defRPr>
                <a:solidFill>
                  <a:schemeClr val="tx1">
                    <a:tint val="75000"/>
                  </a:schemeClr>
                </a:solidFill>
              </a:defRPr>
            </a:lvl7pPr>
            <a:lvl8pPr marL="15361920" indent="0" algn="ctr">
              <a:buNone/>
              <a:defRPr>
                <a:solidFill>
                  <a:schemeClr val="tx1">
                    <a:tint val="75000"/>
                  </a:schemeClr>
                </a:solidFill>
              </a:defRPr>
            </a:lvl8pPr>
            <a:lvl9pPr marL="1755648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3EFD081-022A-4853-8E52-2DAB2B7E89AD}" type="datetimeFigureOut">
              <a:rPr lang="en-US" smtClean="0"/>
              <a:t>3/8/2016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241F69-1770-44A8-A86C-EE0B7E568C8A}" type="slidenum">
              <a:rPr lang="en-US" smtClean="0"/>
              <a:t>‹#›</a:t>
            </a:fld>
            <a:endParaRPr lang="en-US"/>
          </a:p>
        </p:txBody>
      </p:sp>
    </p:spTree>
    <p:extLst>
      <p:ext uri="{BB962C8B-B14F-4D97-AF65-F5344CB8AC3E}">
        <p14:creationId xmlns:p14="http://schemas.microsoft.com/office/powerpoint/2010/main" val="35324549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EFD081-022A-4853-8E52-2DAB2B7E89AD}" type="datetimeFigureOut">
              <a:rPr lang="en-US" smtClean="0"/>
              <a:t>3/8/2016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241F69-1770-44A8-A86C-EE0B7E568C8A}" type="slidenum">
              <a:rPr lang="en-US" smtClean="0"/>
              <a:t>‹#›</a:t>
            </a:fld>
            <a:endParaRPr lang="en-US"/>
          </a:p>
        </p:txBody>
      </p:sp>
    </p:spTree>
    <p:extLst>
      <p:ext uri="{BB962C8B-B14F-4D97-AF65-F5344CB8AC3E}">
        <p14:creationId xmlns:p14="http://schemas.microsoft.com/office/powerpoint/2010/main" val="27159016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865840" y="1757686"/>
            <a:ext cx="7406640" cy="3744976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645920" y="1757686"/>
            <a:ext cx="21671280" cy="3744976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EFD081-022A-4853-8E52-2DAB2B7E89AD}" type="datetimeFigureOut">
              <a:rPr lang="en-US" smtClean="0"/>
              <a:t>3/8/2016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241F69-1770-44A8-A86C-EE0B7E568C8A}" type="slidenum">
              <a:rPr lang="en-US" smtClean="0"/>
              <a:t>‹#›</a:t>
            </a:fld>
            <a:endParaRPr lang="en-US"/>
          </a:p>
        </p:txBody>
      </p:sp>
    </p:spTree>
    <p:extLst>
      <p:ext uri="{BB962C8B-B14F-4D97-AF65-F5344CB8AC3E}">
        <p14:creationId xmlns:p14="http://schemas.microsoft.com/office/powerpoint/2010/main" val="5278653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EFD081-022A-4853-8E52-2DAB2B7E89AD}" type="datetimeFigureOut">
              <a:rPr lang="en-US" smtClean="0"/>
              <a:t>3/8/2016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241F69-1770-44A8-A86C-EE0B7E568C8A}" type="slidenum">
              <a:rPr lang="en-US" smtClean="0"/>
              <a:t>‹#›</a:t>
            </a:fld>
            <a:endParaRPr lang="en-US"/>
          </a:p>
        </p:txBody>
      </p:sp>
    </p:spTree>
    <p:extLst>
      <p:ext uri="{BB962C8B-B14F-4D97-AF65-F5344CB8AC3E}">
        <p14:creationId xmlns:p14="http://schemas.microsoft.com/office/powerpoint/2010/main" val="40599271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600327" y="28204163"/>
            <a:ext cx="27980640" cy="8717280"/>
          </a:xfrm>
        </p:spPr>
        <p:txBody>
          <a:bodyPr anchor="t"/>
          <a:lstStyle>
            <a:lvl1pPr algn="l">
              <a:defRPr sz="19200" b="1" cap="all"/>
            </a:lvl1pPr>
          </a:lstStyle>
          <a:p>
            <a:r>
              <a:rPr lang="en-US" smtClean="0"/>
              <a:t>Click to edit Master title style</a:t>
            </a:r>
            <a:endParaRPr lang="en-US"/>
          </a:p>
        </p:txBody>
      </p:sp>
      <p:sp>
        <p:nvSpPr>
          <p:cNvPr id="3" name="Text Placeholder 2"/>
          <p:cNvSpPr>
            <a:spLocks noGrp="1"/>
          </p:cNvSpPr>
          <p:nvPr>
            <p:ph type="body" idx="1"/>
          </p:nvPr>
        </p:nvSpPr>
        <p:spPr>
          <a:xfrm>
            <a:off x="2600327" y="18602966"/>
            <a:ext cx="27980640" cy="9601197"/>
          </a:xfrm>
        </p:spPr>
        <p:txBody>
          <a:bodyPr anchor="b"/>
          <a:lstStyle>
            <a:lvl1pPr marL="0" indent="0">
              <a:buNone/>
              <a:defRPr sz="9600">
                <a:solidFill>
                  <a:schemeClr val="tx1">
                    <a:tint val="75000"/>
                  </a:schemeClr>
                </a:solidFill>
              </a:defRPr>
            </a:lvl1pPr>
            <a:lvl2pPr marL="2194560" indent="0">
              <a:buNone/>
              <a:defRPr sz="8600">
                <a:solidFill>
                  <a:schemeClr val="tx1">
                    <a:tint val="75000"/>
                  </a:schemeClr>
                </a:solidFill>
              </a:defRPr>
            </a:lvl2pPr>
            <a:lvl3pPr marL="4389120" indent="0">
              <a:buNone/>
              <a:defRPr sz="7700">
                <a:solidFill>
                  <a:schemeClr val="tx1">
                    <a:tint val="75000"/>
                  </a:schemeClr>
                </a:solidFill>
              </a:defRPr>
            </a:lvl3pPr>
            <a:lvl4pPr marL="6583680" indent="0">
              <a:buNone/>
              <a:defRPr sz="6700">
                <a:solidFill>
                  <a:schemeClr val="tx1">
                    <a:tint val="75000"/>
                  </a:schemeClr>
                </a:solidFill>
              </a:defRPr>
            </a:lvl4pPr>
            <a:lvl5pPr marL="8778240" indent="0">
              <a:buNone/>
              <a:defRPr sz="6700">
                <a:solidFill>
                  <a:schemeClr val="tx1">
                    <a:tint val="75000"/>
                  </a:schemeClr>
                </a:solidFill>
              </a:defRPr>
            </a:lvl5pPr>
            <a:lvl6pPr marL="10972800" indent="0">
              <a:buNone/>
              <a:defRPr sz="6700">
                <a:solidFill>
                  <a:schemeClr val="tx1">
                    <a:tint val="75000"/>
                  </a:schemeClr>
                </a:solidFill>
              </a:defRPr>
            </a:lvl6pPr>
            <a:lvl7pPr marL="13167360" indent="0">
              <a:buNone/>
              <a:defRPr sz="6700">
                <a:solidFill>
                  <a:schemeClr val="tx1">
                    <a:tint val="75000"/>
                  </a:schemeClr>
                </a:solidFill>
              </a:defRPr>
            </a:lvl7pPr>
            <a:lvl8pPr marL="15361920" indent="0">
              <a:buNone/>
              <a:defRPr sz="6700">
                <a:solidFill>
                  <a:schemeClr val="tx1">
                    <a:tint val="75000"/>
                  </a:schemeClr>
                </a:solidFill>
              </a:defRPr>
            </a:lvl8pPr>
            <a:lvl9pPr marL="17556480" indent="0">
              <a:buNone/>
              <a:defRPr sz="6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3EFD081-022A-4853-8E52-2DAB2B7E89AD}" type="datetimeFigureOut">
              <a:rPr lang="en-US" smtClean="0"/>
              <a:t>3/8/2016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241F69-1770-44A8-A86C-EE0B7E568C8A}" type="slidenum">
              <a:rPr lang="en-US" smtClean="0"/>
              <a:t>‹#›</a:t>
            </a:fld>
            <a:endParaRPr lang="en-US"/>
          </a:p>
        </p:txBody>
      </p:sp>
    </p:spTree>
    <p:extLst>
      <p:ext uri="{BB962C8B-B14F-4D97-AF65-F5344CB8AC3E}">
        <p14:creationId xmlns:p14="http://schemas.microsoft.com/office/powerpoint/2010/main" val="8400485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45920" y="10241283"/>
            <a:ext cx="14538960" cy="28966163"/>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6733520" y="10241283"/>
            <a:ext cx="14538960" cy="28966163"/>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3EFD081-022A-4853-8E52-2DAB2B7E89AD}" type="datetimeFigureOut">
              <a:rPr lang="en-US" smtClean="0"/>
              <a:t>3/8/2016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241F69-1770-44A8-A86C-EE0B7E568C8A}" type="slidenum">
              <a:rPr lang="en-US" smtClean="0"/>
              <a:t>‹#›</a:t>
            </a:fld>
            <a:endParaRPr lang="en-US"/>
          </a:p>
        </p:txBody>
      </p:sp>
    </p:spTree>
    <p:extLst>
      <p:ext uri="{BB962C8B-B14F-4D97-AF65-F5344CB8AC3E}">
        <p14:creationId xmlns:p14="http://schemas.microsoft.com/office/powerpoint/2010/main" val="2187960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645920" y="9824723"/>
            <a:ext cx="14544677" cy="4094477"/>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smtClean="0"/>
              <a:t>Click to edit Master text styles</a:t>
            </a:r>
          </a:p>
        </p:txBody>
      </p:sp>
      <p:sp>
        <p:nvSpPr>
          <p:cNvPr id="4" name="Content Placeholder 3"/>
          <p:cNvSpPr>
            <a:spLocks noGrp="1"/>
          </p:cNvSpPr>
          <p:nvPr>
            <p:ph sz="half" idx="2"/>
          </p:nvPr>
        </p:nvSpPr>
        <p:spPr>
          <a:xfrm>
            <a:off x="1645920" y="13919200"/>
            <a:ext cx="14544677" cy="25288243"/>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6722092" y="9824723"/>
            <a:ext cx="14550390" cy="4094477"/>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smtClean="0"/>
              <a:t>Click to edit Master text styles</a:t>
            </a:r>
          </a:p>
        </p:txBody>
      </p:sp>
      <p:sp>
        <p:nvSpPr>
          <p:cNvPr id="6" name="Content Placeholder 5"/>
          <p:cNvSpPr>
            <a:spLocks noGrp="1"/>
          </p:cNvSpPr>
          <p:nvPr>
            <p:ph sz="quarter" idx="4"/>
          </p:nvPr>
        </p:nvSpPr>
        <p:spPr>
          <a:xfrm>
            <a:off x="16722092" y="13919200"/>
            <a:ext cx="14550390" cy="25288243"/>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3EFD081-022A-4853-8E52-2DAB2B7E89AD}" type="datetimeFigureOut">
              <a:rPr lang="en-US" smtClean="0"/>
              <a:t>3/8/2016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241F69-1770-44A8-A86C-EE0B7E568C8A}" type="slidenum">
              <a:rPr lang="en-US" smtClean="0"/>
              <a:t>‹#›</a:t>
            </a:fld>
            <a:endParaRPr lang="en-US"/>
          </a:p>
        </p:txBody>
      </p:sp>
    </p:spTree>
    <p:extLst>
      <p:ext uri="{BB962C8B-B14F-4D97-AF65-F5344CB8AC3E}">
        <p14:creationId xmlns:p14="http://schemas.microsoft.com/office/powerpoint/2010/main" val="5406586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3EFD081-022A-4853-8E52-2DAB2B7E89AD}" type="datetimeFigureOut">
              <a:rPr lang="en-US" smtClean="0"/>
              <a:t>3/8/2016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241F69-1770-44A8-A86C-EE0B7E568C8A}" type="slidenum">
              <a:rPr lang="en-US" smtClean="0"/>
              <a:t>‹#›</a:t>
            </a:fld>
            <a:endParaRPr lang="en-US"/>
          </a:p>
        </p:txBody>
      </p:sp>
    </p:spTree>
    <p:extLst>
      <p:ext uri="{BB962C8B-B14F-4D97-AF65-F5344CB8AC3E}">
        <p14:creationId xmlns:p14="http://schemas.microsoft.com/office/powerpoint/2010/main" val="39283328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EFD081-022A-4853-8E52-2DAB2B7E89AD}" type="datetimeFigureOut">
              <a:rPr lang="en-US" smtClean="0"/>
              <a:t>3/8/2016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241F69-1770-44A8-A86C-EE0B7E568C8A}" type="slidenum">
              <a:rPr lang="en-US" smtClean="0"/>
              <a:t>‹#›</a:t>
            </a:fld>
            <a:endParaRPr lang="en-US"/>
          </a:p>
        </p:txBody>
      </p:sp>
    </p:spTree>
    <p:extLst>
      <p:ext uri="{BB962C8B-B14F-4D97-AF65-F5344CB8AC3E}">
        <p14:creationId xmlns:p14="http://schemas.microsoft.com/office/powerpoint/2010/main" val="9323607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922" y="1747520"/>
            <a:ext cx="10829927" cy="7437120"/>
          </a:xfrm>
        </p:spPr>
        <p:txBody>
          <a:bodyPr anchor="b"/>
          <a:lstStyle>
            <a:lvl1pPr algn="l">
              <a:defRPr sz="9600" b="1"/>
            </a:lvl1pPr>
          </a:lstStyle>
          <a:p>
            <a:r>
              <a:rPr lang="en-US" smtClean="0"/>
              <a:t>Click to edit Master title style</a:t>
            </a:r>
            <a:endParaRPr lang="en-US"/>
          </a:p>
        </p:txBody>
      </p:sp>
      <p:sp>
        <p:nvSpPr>
          <p:cNvPr id="3" name="Content Placeholder 2"/>
          <p:cNvSpPr>
            <a:spLocks noGrp="1"/>
          </p:cNvSpPr>
          <p:nvPr>
            <p:ph idx="1"/>
          </p:nvPr>
        </p:nvSpPr>
        <p:spPr>
          <a:xfrm>
            <a:off x="12870180" y="1747523"/>
            <a:ext cx="18402300" cy="37459923"/>
          </a:xfrm>
        </p:spPr>
        <p:txBody>
          <a:bodyPr/>
          <a:lstStyle>
            <a:lvl1pPr>
              <a:defRPr sz="15400"/>
            </a:lvl1pPr>
            <a:lvl2pPr>
              <a:defRPr sz="13400"/>
            </a:lvl2pPr>
            <a:lvl3pPr>
              <a:defRPr sz="11500"/>
            </a:lvl3pPr>
            <a:lvl4pPr>
              <a:defRPr sz="9600"/>
            </a:lvl4pPr>
            <a:lvl5pPr>
              <a:defRPr sz="9600"/>
            </a:lvl5pPr>
            <a:lvl6pPr>
              <a:defRPr sz="9600"/>
            </a:lvl6pPr>
            <a:lvl7pPr>
              <a:defRPr sz="9600"/>
            </a:lvl7pPr>
            <a:lvl8pPr>
              <a:defRPr sz="9600"/>
            </a:lvl8pPr>
            <a:lvl9pPr>
              <a:defRPr sz="9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645922" y="9184643"/>
            <a:ext cx="10829927" cy="30022803"/>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EFD081-022A-4853-8E52-2DAB2B7E89AD}" type="datetimeFigureOut">
              <a:rPr lang="en-US" smtClean="0"/>
              <a:t>3/8/2016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241F69-1770-44A8-A86C-EE0B7E568C8A}" type="slidenum">
              <a:rPr lang="en-US" smtClean="0"/>
              <a:t>‹#›</a:t>
            </a:fld>
            <a:endParaRPr lang="en-US"/>
          </a:p>
        </p:txBody>
      </p:sp>
    </p:spTree>
    <p:extLst>
      <p:ext uri="{BB962C8B-B14F-4D97-AF65-F5344CB8AC3E}">
        <p14:creationId xmlns:p14="http://schemas.microsoft.com/office/powerpoint/2010/main" val="22180466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52237" y="30723840"/>
            <a:ext cx="19751040" cy="3627123"/>
          </a:xfrm>
        </p:spPr>
        <p:txBody>
          <a:bodyPr anchor="b"/>
          <a:lstStyle>
            <a:lvl1pPr algn="l">
              <a:defRPr sz="9600" b="1"/>
            </a:lvl1pPr>
          </a:lstStyle>
          <a:p>
            <a:r>
              <a:rPr lang="en-US" smtClean="0"/>
              <a:t>Click to edit Master title style</a:t>
            </a:r>
            <a:endParaRPr lang="en-US"/>
          </a:p>
        </p:txBody>
      </p:sp>
      <p:sp>
        <p:nvSpPr>
          <p:cNvPr id="3" name="Picture Placeholder 2"/>
          <p:cNvSpPr>
            <a:spLocks noGrp="1"/>
          </p:cNvSpPr>
          <p:nvPr>
            <p:ph type="pic" idx="1"/>
          </p:nvPr>
        </p:nvSpPr>
        <p:spPr>
          <a:xfrm>
            <a:off x="6452237" y="3921760"/>
            <a:ext cx="19751040" cy="26334720"/>
          </a:xfrm>
        </p:spPr>
        <p:txBody>
          <a:bodyPr/>
          <a:lstStyle>
            <a:lvl1pPr marL="0" indent="0">
              <a:buNone/>
              <a:defRPr sz="15400"/>
            </a:lvl1pPr>
            <a:lvl2pPr marL="2194560" indent="0">
              <a:buNone/>
              <a:defRPr sz="13400"/>
            </a:lvl2pPr>
            <a:lvl3pPr marL="4389120" indent="0">
              <a:buNone/>
              <a:defRPr sz="1150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endParaRPr lang="en-US"/>
          </a:p>
        </p:txBody>
      </p:sp>
      <p:sp>
        <p:nvSpPr>
          <p:cNvPr id="4" name="Text Placeholder 3"/>
          <p:cNvSpPr>
            <a:spLocks noGrp="1"/>
          </p:cNvSpPr>
          <p:nvPr>
            <p:ph type="body" sz="half" idx="2"/>
          </p:nvPr>
        </p:nvSpPr>
        <p:spPr>
          <a:xfrm>
            <a:off x="6452237" y="34350963"/>
            <a:ext cx="19751040" cy="5151117"/>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EFD081-022A-4853-8E52-2DAB2B7E89AD}" type="datetimeFigureOut">
              <a:rPr lang="en-US" smtClean="0"/>
              <a:t>3/8/2016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241F69-1770-44A8-A86C-EE0B7E568C8A}" type="slidenum">
              <a:rPr lang="en-US" smtClean="0"/>
              <a:t>‹#›</a:t>
            </a:fld>
            <a:endParaRPr lang="en-US"/>
          </a:p>
        </p:txBody>
      </p:sp>
    </p:spTree>
    <p:extLst>
      <p:ext uri="{BB962C8B-B14F-4D97-AF65-F5344CB8AC3E}">
        <p14:creationId xmlns:p14="http://schemas.microsoft.com/office/powerpoint/2010/main" val="25995041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45920" y="1757683"/>
            <a:ext cx="29626560" cy="7315200"/>
          </a:xfrm>
          <a:prstGeom prst="rect">
            <a:avLst/>
          </a:prstGeom>
        </p:spPr>
        <p:txBody>
          <a:bodyPr vert="horz" lIns="438912" tIns="219456" rIns="438912" bIns="21945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645920" y="10241283"/>
            <a:ext cx="29626560" cy="28966163"/>
          </a:xfrm>
          <a:prstGeom prst="rect">
            <a:avLst/>
          </a:prstGeom>
        </p:spPr>
        <p:txBody>
          <a:bodyPr vert="horz" lIns="438912" tIns="219456" rIns="438912" bIns="21945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645920" y="40680643"/>
            <a:ext cx="7680960" cy="2336800"/>
          </a:xfrm>
          <a:prstGeom prst="rect">
            <a:avLst/>
          </a:prstGeom>
        </p:spPr>
        <p:txBody>
          <a:bodyPr vert="horz" lIns="438912" tIns="219456" rIns="438912" bIns="219456" rtlCol="0" anchor="ctr"/>
          <a:lstStyle>
            <a:lvl1pPr algn="l">
              <a:defRPr sz="5800">
                <a:solidFill>
                  <a:schemeClr val="tx1">
                    <a:tint val="75000"/>
                  </a:schemeClr>
                </a:solidFill>
              </a:defRPr>
            </a:lvl1pPr>
          </a:lstStyle>
          <a:p>
            <a:fld id="{43EFD081-022A-4853-8E52-2DAB2B7E89AD}" type="datetimeFigureOut">
              <a:rPr lang="en-US" smtClean="0"/>
              <a:t>3/8/2016</a:t>
            </a:fld>
            <a:endParaRPr lang="en-US"/>
          </a:p>
        </p:txBody>
      </p:sp>
      <p:sp>
        <p:nvSpPr>
          <p:cNvPr id="5" name="Footer Placeholder 4"/>
          <p:cNvSpPr>
            <a:spLocks noGrp="1"/>
          </p:cNvSpPr>
          <p:nvPr>
            <p:ph type="ftr" sz="quarter" idx="3"/>
          </p:nvPr>
        </p:nvSpPr>
        <p:spPr>
          <a:xfrm>
            <a:off x="11247120" y="40680643"/>
            <a:ext cx="10424160" cy="2336800"/>
          </a:xfrm>
          <a:prstGeom prst="rect">
            <a:avLst/>
          </a:prstGeom>
        </p:spPr>
        <p:txBody>
          <a:bodyPr vert="horz" lIns="438912" tIns="219456" rIns="438912" bIns="219456" rtlCol="0" anchor="ctr"/>
          <a:lstStyle>
            <a:lvl1pPr algn="ctr">
              <a:defRPr sz="5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3591520" y="40680643"/>
            <a:ext cx="7680960" cy="2336800"/>
          </a:xfrm>
          <a:prstGeom prst="rect">
            <a:avLst/>
          </a:prstGeom>
        </p:spPr>
        <p:txBody>
          <a:bodyPr vert="horz" lIns="438912" tIns="219456" rIns="438912" bIns="219456" rtlCol="0" anchor="ctr"/>
          <a:lstStyle>
            <a:lvl1pPr algn="r">
              <a:defRPr sz="5800">
                <a:solidFill>
                  <a:schemeClr val="tx1">
                    <a:tint val="75000"/>
                  </a:schemeClr>
                </a:solidFill>
              </a:defRPr>
            </a:lvl1pPr>
          </a:lstStyle>
          <a:p>
            <a:fld id="{50241F69-1770-44A8-A86C-EE0B7E568C8A}" type="slidenum">
              <a:rPr lang="en-US" smtClean="0"/>
              <a:t>‹#›</a:t>
            </a:fld>
            <a:endParaRPr lang="en-US"/>
          </a:p>
        </p:txBody>
      </p:sp>
    </p:spTree>
    <p:extLst>
      <p:ext uri="{BB962C8B-B14F-4D97-AF65-F5344CB8AC3E}">
        <p14:creationId xmlns:p14="http://schemas.microsoft.com/office/powerpoint/2010/main" val="32000532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389120" rtl="0" eaLnBrk="1" latinLnBrk="0" hangingPunct="1">
        <a:spcBef>
          <a:spcPct val="0"/>
        </a:spcBef>
        <a:buNone/>
        <a:defRPr sz="21100" kern="1200">
          <a:solidFill>
            <a:schemeClr val="tx1"/>
          </a:solidFill>
          <a:latin typeface="+mj-lt"/>
          <a:ea typeface="+mj-ea"/>
          <a:cs typeface="+mj-cs"/>
        </a:defRPr>
      </a:lvl1pPr>
    </p:titleStyle>
    <p:bodyStyle>
      <a:lvl1pPr marL="1645920" indent="-1645920" algn="l" defTabSz="4389120" rtl="0" eaLnBrk="1" latinLnBrk="0" hangingPunct="1">
        <a:spcBef>
          <a:spcPct val="20000"/>
        </a:spcBef>
        <a:buFont typeface="Arial" panose="020B0604020202020204" pitchFamily="34" charset="0"/>
        <a:buChar char="•"/>
        <a:defRPr sz="15400" kern="1200">
          <a:solidFill>
            <a:schemeClr val="tx1"/>
          </a:solidFill>
          <a:latin typeface="+mn-lt"/>
          <a:ea typeface="+mn-ea"/>
          <a:cs typeface="+mn-cs"/>
        </a:defRPr>
      </a:lvl1pPr>
      <a:lvl2pPr marL="3566160" indent="-1371600" algn="l" defTabSz="4389120" rtl="0" eaLnBrk="1" latinLnBrk="0" hangingPunct="1">
        <a:spcBef>
          <a:spcPct val="20000"/>
        </a:spcBef>
        <a:buFont typeface="Arial" panose="020B0604020202020204" pitchFamily="34" charset="0"/>
        <a:buChar char="–"/>
        <a:defRPr sz="13400" kern="1200">
          <a:solidFill>
            <a:schemeClr val="tx1"/>
          </a:solidFill>
          <a:latin typeface="+mn-lt"/>
          <a:ea typeface="+mn-ea"/>
          <a:cs typeface="+mn-cs"/>
        </a:defRPr>
      </a:lvl2pPr>
      <a:lvl3pPr marL="5486400" indent="-1097280" algn="l" defTabSz="4389120" rtl="0" eaLnBrk="1" latinLnBrk="0" hangingPunct="1">
        <a:spcBef>
          <a:spcPct val="20000"/>
        </a:spcBef>
        <a:buFont typeface="Arial" panose="020B0604020202020204" pitchFamily="34" charset="0"/>
        <a:buChar char="•"/>
        <a:defRPr sz="11500" kern="1200">
          <a:solidFill>
            <a:schemeClr val="tx1"/>
          </a:solidFill>
          <a:latin typeface="+mn-lt"/>
          <a:ea typeface="+mn-ea"/>
          <a:cs typeface="+mn-cs"/>
        </a:defRPr>
      </a:lvl3pPr>
      <a:lvl4pPr marL="768096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4pPr>
      <a:lvl5pPr marL="987552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5pPr>
      <a:lvl6pPr marL="1207008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6pPr>
      <a:lvl7pPr marL="1426464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7pPr>
      <a:lvl8pPr marL="1645920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8pPr>
      <a:lvl9pPr marL="1865376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9pPr>
    </p:bodyStyle>
    <p:otherStyle>
      <a:defPPr>
        <a:defRPr lang="en-US"/>
      </a:defPPr>
      <a:lvl1pPr marL="0" algn="l" defTabSz="4389120" rtl="0" eaLnBrk="1" latinLnBrk="0" hangingPunct="1">
        <a:defRPr sz="8600" kern="1200">
          <a:solidFill>
            <a:schemeClr val="tx1"/>
          </a:solidFill>
          <a:latin typeface="+mn-lt"/>
          <a:ea typeface="+mn-ea"/>
          <a:cs typeface="+mn-cs"/>
        </a:defRPr>
      </a:lvl1pPr>
      <a:lvl2pPr marL="2194560" algn="l" defTabSz="4389120" rtl="0" eaLnBrk="1" latinLnBrk="0" hangingPunct="1">
        <a:defRPr sz="8600" kern="1200">
          <a:solidFill>
            <a:schemeClr val="tx1"/>
          </a:solidFill>
          <a:latin typeface="+mn-lt"/>
          <a:ea typeface="+mn-ea"/>
          <a:cs typeface="+mn-cs"/>
        </a:defRPr>
      </a:lvl2pPr>
      <a:lvl3pPr marL="4389120" algn="l" defTabSz="4389120" rtl="0" eaLnBrk="1" latinLnBrk="0" hangingPunct="1">
        <a:defRPr sz="8600" kern="1200">
          <a:solidFill>
            <a:schemeClr val="tx1"/>
          </a:solidFill>
          <a:latin typeface="+mn-lt"/>
          <a:ea typeface="+mn-ea"/>
          <a:cs typeface="+mn-cs"/>
        </a:defRPr>
      </a:lvl3pPr>
      <a:lvl4pPr marL="6583680" algn="l" defTabSz="4389120" rtl="0" eaLnBrk="1" latinLnBrk="0" hangingPunct="1">
        <a:defRPr sz="8600" kern="1200">
          <a:solidFill>
            <a:schemeClr val="tx1"/>
          </a:solidFill>
          <a:latin typeface="+mn-lt"/>
          <a:ea typeface="+mn-ea"/>
          <a:cs typeface="+mn-cs"/>
        </a:defRPr>
      </a:lvl4pPr>
      <a:lvl5pPr marL="8778240" algn="l" defTabSz="4389120" rtl="0" eaLnBrk="1" latinLnBrk="0" hangingPunct="1">
        <a:defRPr sz="8600" kern="1200">
          <a:solidFill>
            <a:schemeClr val="tx1"/>
          </a:solidFill>
          <a:latin typeface="+mn-lt"/>
          <a:ea typeface="+mn-ea"/>
          <a:cs typeface="+mn-cs"/>
        </a:defRPr>
      </a:lvl5pPr>
      <a:lvl6pPr marL="10972800" algn="l" defTabSz="4389120" rtl="0" eaLnBrk="1" latinLnBrk="0" hangingPunct="1">
        <a:defRPr sz="8600" kern="1200">
          <a:solidFill>
            <a:schemeClr val="tx1"/>
          </a:solidFill>
          <a:latin typeface="+mn-lt"/>
          <a:ea typeface="+mn-ea"/>
          <a:cs typeface="+mn-cs"/>
        </a:defRPr>
      </a:lvl6pPr>
      <a:lvl7pPr marL="13167360" algn="l" defTabSz="4389120" rtl="0" eaLnBrk="1" latinLnBrk="0" hangingPunct="1">
        <a:defRPr sz="8600" kern="1200">
          <a:solidFill>
            <a:schemeClr val="tx1"/>
          </a:solidFill>
          <a:latin typeface="+mn-lt"/>
          <a:ea typeface="+mn-ea"/>
          <a:cs typeface="+mn-cs"/>
        </a:defRPr>
      </a:lvl7pPr>
      <a:lvl8pPr marL="15361920" algn="l" defTabSz="4389120" rtl="0" eaLnBrk="1" latinLnBrk="0" hangingPunct="1">
        <a:defRPr sz="8600" kern="1200">
          <a:solidFill>
            <a:schemeClr val="tx1"/>
          </a:solidFill>
          <a:latin typeface="+mn-lt"/>
          <a:ea typeface="+mn-ea"/>
          <a:cs typeface="+mn-cs"/>
        </a:defRPr>
      </a:lvl8pPr>
      <a:lvl9pPr marL="17556480" algn="l" defTabSz="438912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tif"/><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t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876300" y="762000"/>
            <a:ext cx="31242000" cy="42672000"/>
          </a:xfrm>
          <a:prstGeom prst="roundRect">
            <a:avLst/>
          </a:prstGeom>
          <a:ln w="88900" cap="rnd" cmpd="tri">
            <a:prstDash val="solid"/>
            <a:beve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7" name="Rounded Rectangle 6"/>
          <p:cNvSpPr/>
          <p:nvPr/>
        </p:nvSpPr>
        <p:spPr>
          <a:xfrm>
            <a:off x="2209800" y="7004538"/>
            <a:ext cx="9982200" cy="17017080"/>
          </a:xfrm>
          <a:prstGeom prst="roundRect">
            <a:avLst/>
          </a:prstGeom>
          <a:ln w="76200"/>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cxnSp>
        <p:nvCxnSpPr>
          <p:cNvPr id="9" name="Straight Connector 8"/>
          <p:cNvCxnSpPr/>
          <p:nvPr/>
        </p:nvCxnSpPr>
        <p:spPr>
          <a:xfrm>
            <a:off x="3200400" y="8909538"/>
            <a:ext cx="4267200" cy="0"/>
          </a:xfrm>
          <a:prstGeom prst="line">
            <a:avLst/>
          </a:prstGeom>
          <a:ln w="254000" cap="rnd"/>
        </p:spPr>
        <p:style>
          <a:lnRef idx="3">
            <a:schemeClr val="accent2"/>
          </a:lnRef>
          <a:fillRef idx="0">
            <a:schemeClr val="accent2"/>
          </a:fillRef>
          <a:effectRef idx="2">
            <a:schemeClr val="accent2"/>
          </a:effectRef>
          <a:fontRef idx="minor">
            <a:schemeClr val="tx1"/>
          </a:fontRef>
        </p:style>
      </p:cxnSp>
      <p:sp>
        <p:nvSpPr>
          <p:cNvPr id="11" name="Up Ribbon 10"/>
          <p:cNvSpPr/>
          <p:nvPr/>
        </p:nvSpPr>
        <p:spPr>
          <a:xfrm>
            <a:off x="2209800" y="2057400"/>
            <a:ext cx="28575000" cy="3657600"/>
          </a:xfrm>
          <a:prstGeom prst="ribbon2">
            <a:avLst/>
          </a:prstGeom>
          <a:effectLst>
            <a:glow rad="101600">
              <a:schemeClr val="accent2">
                <a:satMod val="175000"/>
                <a:alpha val="40000"/>
              </a:schemeClr>
            </a:glow>
            <a:outerShdw blurRad="63500" sx="102000" sy="102000" algn="ctr"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 name="TextBox 1"/>
          <p:cNvSpPr txBox="1"/>
          <p:nvPr/>
        </p:nvSpPr>
        <p:spPr>
          <a:xfrm>
            <a:off x="3200400" y="8147538"/>
            <a:ext cx="2895600" cy="584775"/>
          </a:xfrm>
          <a:prstGeom prst="rect">
            <a:avLst/>
          </a:prstGeom>
          <a:noFill/>
        </p:spPr>
        <p:txBody>
          <a:bodyPr wrap="square" rtlCol="0">
            <a:spAutoFit/>
          </a:bodyPr>
          <a:lstStyle/>
          <a:p>
            <a:r>
              <a:rPr lang="en-CA" sz="3200" b="1" dirty="0" smtClean="0">
                <a:solidFill>
                  <a:srgbClr val="C0504D"/>
                </a:solidFill>
                <a:effectLst>
                  <a:outerShdw blurRad="38100" dist="38100" dir="2700000" algn="tl">
                    <a:srgbClr val="000000">
                      <a:alpha val="43137"/>
                    </a:srgbClr>
                  </a:outerShdw>
                </a:effectLst>
                <a:latin typeface="Algerian" panose="04020705040A02060702" pitchFamily="82" charset="0"/>
              </a:rPr>
              <a:t>Background</a:t>
            </a:r>
            <a:endParaRPr lang="en-CA" sz="3200" b="1" dirty="0">
              <a:solidFill>
                <a:srgbClr val="C0504D"/>
              </a:solidFill>
              <a:effectLst>
                <a:outerShdw blurRad="38100" dist="38100" dir="2700000" algn="tl">
                  <a:srgbClr val="000000">
                    <a:alpha val="43137"/>
                  </a:srgbClr>
                </a:outerShdw>
              </a:effectLst>
              <a:latin typeface="Algerian" panose="04020705040A02060702" pitchFamily="82" charset="0"/>
            </a:endParaRPr>
          </a:p>
        </p:txBody>
      </p:sp>
      <p:sp>
        <p:nvSpPr>
          <p:cNvPr id="3" name="TextBox 2"/>
          <p:cNvSpPr txBox="1"/>
          <p:nvPr/>
        </p:nvSpPr>
        <p:spPr>
          <a:xfrm>
            <a:off x="9296400" y="2363143"/>
            <a:ext cx="14478000" cy="2400657"/>
          </a:xfrm>
          <a:prstGeom prst="rect">
            <a:avLst/>
          </a:prstGeom>
          <a:noFill/>
        </p:spPr>
        <p:txBody>
          <a:bodyPr wrap="square" rtlCol="0">
            <a:spAutoFit/>
          </a:bodyPr>
          <a:lstStyle/>
          <a:p>
            <a:pPr algn="ctr">
              <a:lnSpc>
                <a:spcPct val="150000"/>
              </a:lnSpc>
            </a:pPr>
            <a:r>
              <a:rPr lang="en-US" sz="5000" b="1" dirty="0" err="1">
                <a:solidFill>
                  <a:schemeClr val="bg1"/>
                </a:solidFill>
                <a:latin typeface="Arial Narrow" panose="020B0606020202030204" pitchFamily="34" charset="0"/>
              </a:rPr>
              <a:t>Redliner</a:t>
            </a:r>
            <a:r>
              <a:rPr lang="en-US" sz="5000" b="1" dirty="0">
                <a:solidFill>
                  <a:schemeClr val="bg1"/>
                </a:solidFill>
                <a:latin typeface="Arial Narrow" panose="020B0606020202030204" pitchFamily="34" charset="0"/>
              </a:rPr>
              <a:t>: A device for monitoring wheelchair users’ over-exertion events during functional mobility activities</a:t>
            </a:r>
            <a:endParaRPr lang="en-CA" sz="5000" b="1" dirty="0">
              <a:solidFill>
                <a:schemeClr val="bg1"/>
              </a:solidFill>
              <a:latin typeface="Arial Narrow" panose="020B0606020202030204" pitchFamily="34" charset="0"/>
            </a:endParaRPr>
          </a:p>
        </p:txBody>
      </p:sp>
      <p:sp>
        <p:nvSpPr>
          <p:cNvPr id="5" name="TextBox 4"/>
          <p:cNvSpPr txBox="1"/>
          <p:nvPr/>
        </p:nvSpPr>
        <p:spPr>
          <a:xfrm>
            <a:off x="3886200" y="2298680"/>
            <a:ext cx="5562600" cy="3122714"/>
          </a:xfrm>
          <a:prstGeom prst="rect">
            <a:avLst/>
          </a:prstGeom>
          <a:noFill/>
        </p:spPr>
        <p:txBody>
          <a:bodyPr wrap="square" rtlCol="0">
            <a:spAutoFit/>
          </a:bodyPr>
          <a:lstStyle/>
          <a:p>
            <a:pPr algn="ctr">
              <a:lnSpc>
                <a:spcPct val="300000"/>
              </a:lnSpc>
            </a:pPr>
            <a:r>
              <a:rPr lang="en-US" sz="3600" b="1" u="sng" dirty="0">
                <a:solidFill>
                  <a:schemeClr val="bg1"/>
                </a:solidFill>
              </a:rPr>
              <a:t>Zohreh </a:t>
            </a:r>
            <a:r>
              <a:rPr lang="en-US" sz="3600" b="1" u="sng" dirty="0" smtClean="0">
                <a:solidFill>
                  <a:schemeClr val="bg1"/>
                </a:solidFill>
              </a:rPr>
              <a:t>Salimi</a:t>
            </a:r>
            <a:r>
              <a:rPr lang="en-US" sz="3600" b="1" dirty="0" smtClean="0">
                <a:solidFill>
                  <a:schemeClr val="bg1"/>
                </a:solidFill>
              </a:rPr>
              <a:t>, M.Sc.</a:t>
            </a:r>
            <a:endParaRPr lang="en-US" sz="3600" dirty="0">
              <a:solidFill>
                <a:schemeClr val="bg1"/>
              </a:solidFill>
            </a:endParaRPr>
          </a:p>
          <a:p>
            <a:pPr algn="ctr">
              <a:lnSpc>
                <a:spcPct val="300000"/>
              </a:lnSpc>
            </a:pPr>
            <a:r>
              <a:rPr lang="en-US" sz="3600" b="1" dirty="0" smtClean="0">
                <a:solidFill>
                  <a:schemeClr val="bg1"/>
                </a:solidFill>
              </a:rPr>
              <a:t>Martin Ferguson-Pell, </a:t>
            </a:r>
            <a:r>
              <a:rPr lang="en-US" sz="3600" b="1" dirty="0" err="1" smtClean="0">
                <a:solidFill>
                  <a:schemeClr val="bg1"/>
                </a:solidFill>
              </a:rPr>
              <a:t>Ph.D</a:t>
            </a:r>
            <a:endParaRPr lang="en-CA" sz="3600" b="1" dirty="0">
              <a:solidFill>
                <a:schemeClr val="bg1"/>
              </a:solidFill>
            </a:endParaRPr>
          </a:p>
        </p:txBody>
      </p:sp>
      <p:sp>
        <p:nvSpPr>
          <p:cNvPr id="10" name="TextBox 9"/>
          <p:cNvSpPr txBox="1"/>
          <p:nvPr/>
        </p:nvSpPr>
        <p:spPr>
          <a:xfrm>
            <a:off x="23674754" y="2135086"/>
            <a:ext cx="4876800" cy="3416320"/>
          </a:xfrm>
          <a:prstGeom prst="rect">
            <a:avLst/>
          </a:prstGeom>
          <a:noFill/>
        </p:spPr>
        <p:txBody>
          <a:bodyPr wrap="square" rtlCol="0">
            <a:spAutoFit/>
          </a:bodyPr>
          <a:lstStyle/>
          <a:p>
            <a:pPr algn="ctr">
              <a:lnSpc>
                <a:spcPct val="300000"/>
              </a:lnSpc>
            </a:pPr>
            <a:r>
              <a:rPr lang="en-US" sz="3600" b="1" dirty="0">
                <a:solidFill>
                  <a:schemeClr val="bg1"/>
                </a:solidFill>
              </a:rPr>
              <a:t>Kenton </a:t>
            </a:r>
            <a:r>
              <a:rPr lang="en-US" sz="3600" b="1" dirty="0" err="1" smtClean="0">
                <a:solidFill>
                  <a:schemeClr val="bg1"/>
                </a:solidFill>
              </a:rPr>
              <a:t>Hamaluik</a:t>
            </a:r>
            <a:r>
              <a:rPr lang="en-US" sz="3600" b="1" dirty="0">
                <a:solidFill>
                  <a:schemeClr val="bg1"/>
                </a:solidFill>
              </a:rPr>
              <a:t>, M.Sc.</a:t>
            </a:r>
            <a:endParaRPr lang="en-US" sz="3600" dirty="0">
              <a:solidFill>
                <a:schemeClr val="bg1"/>
              </a:solidFill>
            </a:endParaRPr>
          </a:p>
          <a:p>
            <a:pPr algn="ctr">
              <a:lnSpc>
                <a:spcPct val="300000"/>
              </a:lnSpc>
            </a:pPr>
            <a:r>
              <a:rPr lang="en-US" sz="3600" b="1" dirty="0" smtClean="0">
                <a:solidFill>
                  <a:schemeClr val="bg1"/>
                </a:solidFill>
              </a:rPr>
              <a:t>Adam </a:t>
            </a:r>
            <a:r>
              <a:rPr lang="en-US" sz="3600" b="1" dirty="0" err="1" smtClean="0">
                <a:solidFill>
                  <a:schemeClr val="bg1"/>
                </a:solidFill>
              </a:rPr>
              <a:t>Pinkoski</a:t>
            </a:r>
            <a:r>
              <a:rPr lang="en-US" sz="3600" b="1" dirty="0" smtClean="0">
                <a:solidFill>
                  <a:schemeClr val="bg1"/>
                </a:solidFill>
              </a:rPr>
              <a:t>, B.PE.</a:t>
            </a:r>
            <a:endParaRPr lang="en-CA" sz="3600" dirty="0">
              <a:solidFill>
                <a:schemeClr val="bg1"/>
              </a:solidFill>
            </a:endParaRPr>
          </a:p>
        </p:txBody>
      </p:sp>
      <p:sp>
        <p:nvSpPr>
          <p:cNvPr id="12" name="Rounded Rectangle 11"/>
          <p:cNvSpPr/>
          <p:nvPr/>
        </p:nvSpPr>
        <p:spPr>
          <a:xfrm>
            <a:off x="20802600" y="7022122"/>
            <a:ext cx="9982200" cy="16996191"/>
          </a:xfrm>
          <a:prstGeom prst="roundRect">
            <a:avLst/>
          </a:prstGeom>
          <a:ln w="76200"/>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cxnSp>
        <p:nvCxnSpPr>
          <p:cNvPr id="13" name="Straight Connector 12"/>
          <p:cNvCxnSpPr/>
          <p:nvPr/>
        </p:nvCxnSpPr>
        <p:spPr>
          <a:xfrm>
            <a:off x="21793200" y="8927123"/>
            <a:ext cx="4267200" cy="0"/>
          </a:xfrm>
          <a:prstGeom prst="line">
            <a:avLst/>
          </a:prstGeom>
          <a:ln w="254000" cap="rnd"/>
        </p:spPr>
        <p:style>
          <a:lnRef idx="3">
            <a:schemeClr val="accent2"/>
          </a:lnRef>
          <a:fillRef idx="0">
            <a:schemeClr val="accent2"/>
          </a:fillRef>
          <a:effectRef idx="2">
            <a:schemeClr val="accent2"/>
          </a:effectRef>
          <a:fontRef idx="minor">
            <a:schemeClr val="tx1"/>
          </a:fontRef>
        </p:style>
      </p:cxnSp>
      <p:sp>
        <p:nvSpPr>
          <p:cNvPr id="14" name="TextBox 13"/>
          <p:cNvSpPr txBox="1"/>
          <p:nvPr/>
        </p:nvSpPr>
        <p:spPr>
          <a:xfrm>
            <a:off x="21793200" y="8165123"/>
            <a:ext cx="2667000" cy="584775"/>
          </a:xfrm>
          <a:prstGeom prst="rect">
            <a:avLst/>
          </a:prstGeom>
          <a:noFill/>
        </p:spPr>
        <p:txBody>
          <a:bodyPr wrap="square" rtlCol="0">
            <a:spAutoFit/>
          </a:bodyPr>
          <a:lstStyle/>
          <a:p>
            <a:r>
              <a:rPr lang="en-CA" sz="3200" b="1" dirty="0" smtClean="0">
                <a:solidFill>
                  <a:srgbClr val="C0504D"/>
                </a:solidFill>
                <a:effectLst>
                  <a:outerShdw blurRad="38100" dist="38100" dir="2700000" algn="tl">
                    <a:srgbClr val="000000">
                      <a:alpha val="43137"/>
                    </a:srgbClr>
                  </a:outerShdw>
                </a:effectLst>
                <a:latin typeface="Algerian" panose="04020705040A02060702" pitchFamily="82" charset="0"/>
              </a:rPr>
              <a:t>Results</a:t>
            </a:r>
            <a:endParaRPr lang="en-CA" sz="3200" b="1" dirty="0">
              <a:solidFill>
                <a:srgbClr val="C0504D"/>
              </a:solidFill>
              <a:effectLst>
                <a:outerShdw blurRad="38100" dist="38100" dir="2700000" algn="tl">
                  <a:srgbClr val="000000">
                    <a:alpha val="43137"/>
                  </a:srgbClr>
                </a:outerShdw>
              </a:effectLst>
              <a:latin typeface="Algerian" panose="04020705040A02060702" pitchFamily="82" charset="0"/>
            </a:endParaRPr>
          </a:p>
        </p:txBody>
      </p:sp>
      <p:sp>
        <p:nvSpPr>
          <p:cNvPr id="15" name="Rounded Rectangle 14"/>
          <p:cNvSpPr/>
          <p:nvPr/>
        </p:nvSpPr>
        <p:spPr>
          <a:xfrm>
            <a:off x="2286000" y="25297298"/>
            <a:ext cx="9982200" cy="16309731"/>
          </a:xfrm>
          <a:prstGeom prst="roundRect">
            <a:avLst/>
          </a:prstGeom>
          <a:ln w="76200"/>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cxnSp>
        <p:nvCxnSpPr>
          <p:cNvPr id="16" name="Straight Connector 15"/>
          <p:cNvCxnSpPr/>
          <p:nvPr/>
        </p:nvCxnSpPr>
        <p:spPr>
          <a:xfrm>
            <a:off x="3200400" y="27124269"/>
            <a:ext cx="4267200" cy="0"/>
          </a:xfrm>
          <a:prstGeom prst="line">
            <a:avLst/>
          </a:prstGeom>
          <a:ln w="254000" cap="rnd"/>
        </p:spPr>
        <p:style>
          <a:lnRef idx="3">
            <a:schemeClr val="accent2"/>
          </a:lnRef>
          <a:fillRef idx="0">
            <a:schemeClr val="accent2"/>
          </a:fillRef>
          <a:effectRef idx="2">
            <a:schemeClr val="accent2"/>
          </a:effectRef>
          <a:fontRef idx="minor">
            <a:schemeClr val="tx1"/>
          </a:fontRef>
        </p:style>
      </p:cxnSp>
      <p:sp>
        <p:nvSpPr>
          <p:cNvPr id="17" name="TextBox 16"/>
          <p:cNvSpPr txBox="1"/>
          <p:nvPr/>
        </p:nvSpPr>
        <p:spPr>
          <a:xfrm>
            <a:off x="3200400" y="26362269"/>
            <a:ext cx="2667000" cy="584775"/>
          </a:xfrm>
          <a:prstGeom prst="rect">
            <a:avLst/>
          </a:prstGeom>
          <a:noFill/>
        </p:spPr>
        <p:txBody>
          <a:bodyPr wrap="square" rtlCol="0">
            <a:spAutoFit/>
          </a:bodyPr>
          <a:lstStyle/>
          <a:p>
            <a:r>
              <a:rPr lang="en-CA" sz="3200" b="1" dirty="0" smtClean="0">
                <a:solidFill>
                  <a:srgbClr val="C0504D"/>
                </a:solidFill>
                <a:effectLst>
                  <a:outerShdw blurRad="38100" dist="38100" dir="2700000" algn="tl">
                    <a:srgbClr val="000000">
                      <a:alpha val="43137"/>
                    </a:srgbClr>
                  </a:outerShdw>
                </a:effectLst>
                <a:latin typeface="Algerian" panose="04020705040A02060702" pitchFamily="82" charset="0"/>
              </a:rPr>
              <a:t>Methods</a:t>
            </a:r>
            <a:endParaRPr lang="en-CA" sz="3200" b="1" dirty="0">
              <a:solidFill>
                <a:srgbClr val="C0504D"/>
              </a:solidFill>
              <a:effectLst>
                <a:outerShdw blurRad="38100" dist="38100" dir="2700000" algn="tl">
                  <a:srgbClr val="000000">
                    <a:alpha val="43137"/>
                  </a:srgbClr>
                </a:outerShdw>
              </a:effectLst>
              <a:latin typeface="Algerian" panose="04020705040A02060702" pitchFamily="82" charset="0"/>
            </a:endParaRPr>
          </a:p>
        </p:txBody>
      </p:sp>
      <p:sp>
        <p:nvSpPr>
          <p:cNvPr id="18" name="Rounded Rectangle 17"/>
          <p:cNvSpPr/>
          <p:nvPr/>
        </p:nvSpPr>
        <p:spPr>
          <a:xfrm>
            <a:off x="20802600" y="25228060"/>
            <a:ext cx="9982200" cy="16300939"/>
          </a:xfrm>
          <a:prstGeom prst="roundRect">
            <a:avLst/>
          </a:prstGeom>
          <a:ln w="76200"/>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cxnSp>
        <p:nvCxnSpPr>
          <p:cNvPr id="19" name="Straight Connector 18"/>
          <p:cNvCxnSpPr/>
          <p:nvPr/>
        </p:nvCxnSpPr>
        <p:spPr>
          <a:xfrm>
            <a:off x="21793200" y="27133061"/>
            <a:ext cx="4267200" cy="0"/>
          </a:xfrm>
          <a:prstGeom prst="line">
            <a:avLst/>
          </a:prstGeom>
          <a:ln w="254000" cap="rnd"/>
        </p:spPr>
        <p:style>
          <a:lnRef idx="3">
            <a:schemeClr val="accent2"/>
          </a:lnRef>
          <a:fillRef idx="0">
            <a:schemeClr val="accent2"/>
          </a:fillRef>
          <a:effectRef idx="2">
            <a:schemeClr val="accent2"/>
          </a:effectRef>
          <a:fontRef idx="minor">
            <a:schemeClr val="tx1"/>
          </a:fontRef>
        </p:style>
      </p:cxnSp>
      <p:sp>
        <p:nvSpPr>
          <p:cNvPr id="20" name="TextBox 19"/>
          <p:cNvSpPr txBox="1"/>
          <p:nvPr/>
        </p:nvSpPr>
        <p:spPr>
          <a:xfrm>
            <a:off x="21793200" y="26371061"/>
            <a:ext cx="2667000" cy="584775"/>
          </a:xfrm>
          <a:prstGeom prst="rect">
            <a:avLst/>
          </a:prstGeom>
          <a:noFill/>
        </p:spPr>
        <p:txBody>
          <a:bodyPr wrap="square" rtlCol="0">
            <a:spAutoFit/>
          </a:bodyPr>
          <a:lstStyle/>
          <a:p>
            <a:r>
              <a:rPr lang="en-CA" sz="3200" b="1" dirty="0" smtClean="0">
                <a:solidFill>
                  <a:srgbClr val="C0504D"/>
                </a:solidFill>
                <a:effectLst>
                  <a:outerShdw blurRad="38100" dist="38100" dir="2700000" algn="tl">
                    <a:srgbClr val="000000">
                      <a:alpha val="43137"/>
                    </a:srgbClr>
                  </a:outerShdw>
                </a:effectLst>
                <a:latin typeface="Algerian" panose="04020705040A02060702" pitchFamily="82" charset="0"/>
              </a:rPr>
              <a:t>Conclusion</a:t>
            </a:r>
            <a:endParaRPr lang="en-CA" sz="3200" b="1" dirty="0">
              <a:solidFill>
                <a:srgbClr val="C0504D"/>
              </a:solidFill>
              <a:effectLst>
                <a:outerShdw blurRad="38100" dist="38100" dir="2700000" algn="tl">
                  <a:srgbClr val="000000">
                    <a:alpha val="43137"/>
                  </a:srgbClr>
                </a:outerShdw>
              </a:effectLst>
              <a:latin typeface="Algerian" panose="04020705040A02060702" pitchFamily="82" charset="0"/>
            </a:endParaRPr>
          </a:p>
        </p:txBody>
      </p:sp>
      <p:sp>
        <p:nvSpPr>
          <p:cNvPr id="6" name="TextBox 5"/>
          <p:cNvSpPr txBox="1"/>
          <p:nvPr/>
        </p:nvSpPr>
        <p:spPr>
          <a:xfrm>
            <a:off x="3200400" y="9341719"/>
            <a:ext cx="8153400" cy="10587514"/>
          </a:xfrm>
          <a:prstGeom prst="rect">
            <a:avLst/>
          </a:prstGeom>
          <a:noFill/>
        </p:spPr>
        <p:txBody>
          <a:bodyPr wrap="square" rtlCol="0">
            <a:spAutoFit/>
          </a:bodyPr>
          <a:lstStyle/>
          <a:p>
            <a:pPr indent="177800" algn="just"/>
            <a:r>
              <a:rPr lang="en-US" sz="2200" dirty="0" smtClean="0"/>
              <a:t>Many </a:t>
            </a:r>
            <a:r>
              <a:rPr lang="en-US" sz="2200" dirty="0"/>
              <a:t>wheelchair users suffer from shoulder injuries due to over-use of the structures of the upper </a:t>
            </a:r>
            <a:r>
              <a:rPr lang="en-US" sz="2200" dirty="0" smtClean="0"/>
              <a:t>extremities. </a:t>
            </a:r>
            <a:r>
              <a:rPr lang="en-US" sz="2200" dirty="0"/>
              <a:t>Over-exertion injuries, result in chronic pain, reduced quality of life, increase the dependence of wheelchair on care-givers and lead to further loss of function. </a:t>
            </a:r>
            <a:r>
              <a:rPr lang="nl-BE" sz="2200" dirty="0"/>
              <a:t>Being active </a:t>
            </a:r>
            <a:r>
              <a:rPr lang="nl-BE" sz="2200" dirty="0" smtClean="0"/>
              <a:t>is </a:t>
            </a:r>
            <a:r>
              <a:rPr lang="nl-BE" sz="2200" dirty="0"/>
              <a:t>important for wheelchair users to prevent joint </a:t>
            </a:r>
            <a:r>
              <a:rPr lang="nl-BE" sz="2200" dirty="0" smtClean="0"/>
              <a:t>degenereation</a:t>
            </a:r>
            <a:r>
              <a:rPr lang="nl-BE" sz="2200" baseline="30000" dirty="0" smtClean="0"/>
              <a:t>1</a:t>
            </a:r>
            <a:r>
              <a:rPr lang="nl-BE" sz="2200" dirty="0" smtClean="0"/>
              <a:t>, and to </a:t>
            </a:r>
            <a:r>
              <a:rPr lang="nl-BE" sz="2200" dirty="0"/>
              <a:t>maintain cardiovascular </a:t>
            </a:r>
            <a:r>
              <a:rPr lang="nl-BE" sz="2200" dirty="0" smtClean="0"/>
              <a:t>health</a:t>
            </a:r>
            <a:r>
              <a:rPr lang="nl-BE" sz="2200" baseline="30000" dirty="0" smtClean="0"/>
              <a:t>2</a:t>
            </a:r>
            <a:r>
              <a:rPr lang="en-CA" sz="2200" dirty="0" smtClean="0"/>
              <a:t>.</a:t>
            </a:r>
          </a:p>
          <a:p>
            <a:pPr indent="177800" algn="just"/>
            <a:endParaRPr lang="en-CA" sz="1050" dirty="0"/>
          </a:p>
          <a:p>
            <a:pPr indent="177800" algn="just"/>
            <a:r>
              <a:rPr lang="nl-BE" sz="2200" dirty="0"/>
              <a:t>A number of products have become very popular recently to provide an indication for able bodied persons of everyday levels of activity (Fitbit, Garmin, Polar and many others).  Mainly designed to record walking activity and coupled in some cases to heart rate monitoring, these devices are not intended to be accurate measures of phyiological energy consumption.  Instead they provide a simple means to record and sustain daily levels of activity. Similar devices have not been produced for wheelchair users where the relationship between ambulation and cardiovascular challenge is complex</a:t>
            </a:r>
            <a:r>
              <a:rPr lang="nl-BE" sz="2200" dirty="0" smtClean="0"/>
              <a:t>.</a:t>
            </a:r>
          </a:p>
          <a:p>
            <a:pPr indent="177800" algn="just"/>
            <a:endParaRPr lang="nl-BE" sz="1050" dirty="0" smtClean="0"/>
          </a:p>
          <a:p>
            <a:pPr indent="177800" algn="just"/>
            <a:r>
              <a:rPr lang="nl-BE" sz="2200" dirty="0"/>
              <a:t>A review of studies that have considered the use of activity monitors for measuring meaningful wheelchair activities suggests that they are not reliable. Activity monitors such as Actiwatch</a:t>
            </a:r>
            <a:r>
              <a:rPr lang="nl-BE" sz="2200" baseline="30000" dirty="0"/>
              <a:t>7</a:t>
            </a:r>
            <a:r>
              <a:rPr lang="nl-BE" sz="2200" dirty="0"/>
              <a:t>, CSA</a:t>
            </a:r>
            <a:r>
              <a:rPr lang="nl-BE" sz="2200" baseline="30000" dirty="0"/>
              <a:t>8</a:t>
            </a:r>
            <a:r>
              <a:rPr lang="nl-BE" sz="2200" dirty="0"/>
              <a:t>, and PAMS&amp;GWRM</a:t>
            </a:r>
            <a:r>
              <a:rPr lang="nl-BE" sz="2200" baseline="30000" dirty="0"/>
              <a:t>9</a:t>
            </a:r>
            <a:r>
              <a:rPr lang="nl-BE" sz="2200" dirty="0"/>
              <a:t> have been studied. The Actiwatch</a:t>
            </a:r>
            <a:r>
              <a:rPr lang="nl-BE" sz="2200" baseline="30000" dirty="0"/>
              <a:t>7</a:t>
            </a:r>
            <a:r>
              <a:rPr lang="nl-BE" sz="2200" dirty="0"/>
              <a:t> and CSA</a:t>
            </a:r>
            <a:r>
              <a:rPr lang="nl-BE" sz="2200" baseline="30000" dirty="0"/>
              <a:t>8</a:t>
            </a:r>
            <a:r>
              <a:rPr lang="nl-BE" sz="2200" dirty="0"/>
              <a:t> (Computer Science and Applications Inc.) were shown to have an intermediate correlation (~ 50 to 60%) with self-reported activity level and energy expenditure, respectively. They do not provide measures like push counts that are informative and beneficial for wheelchair users. PAMS&amp;GWRM</a:t>
            </a:r>
            <a:r>
              <a:rPr lang="nl-BE" sz="2200" baseline="30000" dirty="0"/>
              <a:t>9</a:t>
            </a:r>
            <a:r>
              <a:rPr lang="nl-BE" sz="2200" dirty="0"/>
              <a:t> looks promising, but provides very limited information for wheelchair users, and is not commercially available. Instead of measuring acitivity we have broadened the specifications for such a device so that it measures both the level of activity and also the frequency with which the wheelchair user over-uses his/her upper exteremities during wheelchair propulsion in every day activities</a:t>
            </a:r>
            <a:r>
              <a:rPr lang="nl-BE" sz="2200" dirty="0" smtClean="0"/>
              <a:t>.</a:t>
            </a:r>
            <a:endParaRPr lang="en-CA" sz="2200" dirty="0"/>
          </a:p>
        </p:txBody>
      </p:sp>
      <p:sp>
        <p:nvSpPr>
          <p:cNvPr id="8" name="TextBox 7"/>
          <p:cNvSpPr txBox="1"/>
          <p:nvPr/>
        </p:nvSpPr>
        <p:spPr>
          <a:xfrm>
            <a:off x="3200400" y="27432000"/>
            <a:ext cx="8153400" cy="4154984"/>
          </a:xfrm>
          <a:prstGeom prst="rect">
            <a:avLst/>
          </a:prstGeom>
          <a:noFill/>
        </p:spPr>
        <p:txBody>
          <a:bodyPr wrap="square" rtlCol="0">
            <a:spAutoFit/>
          </a:bodyPr>
          <a:lstStyle/>
          <a:p>
            <a:pPr algn="just"/>
            <a:r>
              <a:rPr lang="en-CA" sz="2200" dirty="0" smtClean="0"/>
              <a:t>A low cost device using a proprietary design has been developed and mounted on the wheelchair’s wheels. A series of tests has been performed in real world settings: on grass, linoleum, cobblestones, and asphalt. On each of these surfaces a set of four tests was completed: straight-line pushing, maneuvering, maximal push, and coast down. The maximum acceleration obtained from maximal test in each setting (e.g. asphalt) was used to estimate the maximum force the participant could apply in that setting. Then, all the instances that the participant exceeded 80% (according a study</a:t>
            </a:r>
            <a:r>
              <a:rPr lang="en-CA" sz="2200" baseline="30000" dirty="0" smtClean="0"/>
              <a:t>10</a:t>
            </a:r>
            <a:r>
              <a:rPr lang="en-CA" sz="2200" dirty="0" smtClean="0"/>
              <a:t> conducted by Hills, 2011) of his maximal force was considered to be “red-lining”, or over-exertion.  A threshold of 80% of maximum capacity </a:t>
            </a:r>
            <a:r>
              <a:rPr lang="en-CA" sz="2200" dirty="0" smtClean="0"/>
              <a:t>is </a:t>
            </a:r>
            <a:r>
              <a:rPr lang="en-CA" sz="2200" dirty="0" smtClean="0"/>
              <a:t>widely used in physiological studies as an indicator of over exertion.</a:t>
            </a:r>
            <a:endParaRPr lang="en-CA" sz="2200" dirty="0"/>
          </a:p>
        </p:txBody>
      </p:sp>
      <p:sp>
        <p:nvSpPr>
          <p:cNvPr id="21" name="TextBox 20"/>
          <p:cNvSpPr txBox="1"/>
          <p:nvPr/>
        </p:nvSpPr>
        <p:spPr>
          <a:xfrm>
            <a:off x="21793200" y="27355800"/>
            <a:ext cx="8077200" cy="2462213"/>
          </a:xfrm>
          <a:prstGeom prst="rect">
            <a:avLst/>
          </a:prstGeom>
          <a:noFill/>
        </p:spPr>
        <p:txBody>
          <a:bodyPr wrap="square" rtlCol="0">
            <a:spAutoFit/>
          </a:bodyPr>
          <a:lstStyle/>
          <a:p>
            <a:pPr algn="just"/>
            <a:r>
              <a:rPr lang="en-CA" sz="2200" dirty="0" err="1"/>
              <a:t>Redliner</a:t>
            </a:r>
            <a:r>
              <a:rPr lang="en-CA" sz="2200" dirty="0"/>
              <a:t> is both an activity monitor and a means to detect the frequency and circumstances of over exertion events during wheelchair propulsion. </a:t>
            </a:r>
            <a:r>
              <a:rPr lang="en-CA" sz="2200" dirty="0" smtClean="0"/>
              <a:t>An Android app is also developed to vibrate the device on the occasions of redlining as a real-time feedback, in addition to visualizing the summary of the wheelchair user’s propulsion data. </a:t>
            </a:r>
            <a:r>
              <a:rPr lang="en-CA" sz="2200" dirty="0"/>
              <a:t>An opportunity assessment for the potential commercialization of </a:t>
            </a:r>
            <a:r>
              <a:rPr lang="en-CA" sz="2200" dirty="0" err="1"/>
              <a:t>Redliner</a:t>
            </a:r>
            <a:r>
              <a:rPr lang="en-CA" sz="2200" dirty="0"/>
              <a:t> is being planned</a:t>
            </a:r>
            <a:r>
              <a:rPr lang="en-CA" sz="2200" dirty="0" smtClean="0"/>
              <a:t>.</a:t>
            </a:r>
            <a:endParaRPr lang="en-CA" sz="2200" dirty="0"/>
          </a:p>
        </p:txBody>
      </p:sp>
      <p:sp>
        <p:nvSpPr>
          <p:cNvPr id="22" name="TextBox 21"/>
          <p:cNvSpPr txBox="1"/>
          <p:nvPr/>
        </p:nvSpPr>
        <p:spPr>
          <a:xfrm>
            <a:off x="21793200" y="16369924"/>
            <a:ext cx="8077200" cy="1446550"/>
          </a:xfrm>
          <a:prstGeom prst="rect">
            <a:avLst/>
          </a:prstGeom>
          <a:noFill/>
        </p:spPr>
        <p:txBody>
          <a:bodyPr wrap="square" rtlCol="0">
            <a:spAutoFit/>
          </a:bodyPr>
          <a:lstStyle/>
          <a:p>
            <a:pPr algn="just"/>
            <a:r>
              <a:rPr lang="en-CA" sz="2200" dirty="0" smtClean="0"/>
              <a:t>As </a:t>
            </a:r>
            <a:r>
              <a:rPr lang="en-CA" sz="2200" dirty="0" smtClean="0"/>
              <a:t>a showcase, </a:t>
            </a:r>
            <a:r>
              <a:rPr lang="en-CA" sz="2200" dirty="0" err="1" smtClean="0"/>
              <a:t>Redliner’s</a:t>
            </a:r>
            <a:r>
              <a:rPr lang="en-CA" sz="2200" dirty="0" smtClean="0"/>
              <a:t> </a:t>
            </a:r>
            <a:r>
              <a:rPr lang="en-CA" sz="2200" dirty="0"/>
              <a:t>results for the task of propelling wheelchair in a straight line </a:t>
            </a:r>
            <a:r>
              <a:rPr lang="en-CA" sz="2200" dirty="0" smtClean="0"/>
              <a:t>on grass is shown below. Propelling on grass represents </a:t>
            </a:r>
            <a:r>
              <a:rPr lang="en-CA" sz="2200" dirty="0"/>
              <a:t>a particularly challenging task both for the wheelchair user and for </a:t>
            </a:r>
            <a:r>
              <a:rPr lang="en-CA" sz="2200" dirty="0" err="1"/>
              <a:t>Redliner’s</a:t>
            </a:r>
            <a:r>
              <a:rPr lang="en-CA" sz="2200" dirty="0"/>
              <a:t> sensors. </a:t>
            </a:r>
          </a:p>
        </p:txBody>
      </p:sp>
      <p:pic>
        <p:nvPicPr>
          <p:cNvPr id="26" name="Picture 25"/>
          <p:cNvPicPr>
            <a:picLocks noChangeAspect="1"/>
          </p:cNvPicPr>
          <p:nvPr/>
        </p:nvPicPr>
        <p:blipFill>
          <a:blip r:embed="rId2"/>
          <a:stretch>
            <a:fillRect/>
          </a:stretch>
        </p:blipFill>
        <p:spPr>
          <a:xfrm>
            <a:off x="12687300" y="29794200"/>
            <a:ext cx="7696200" cy="8034767"/>
          </a:xfrm>
          <a:prstGeom prst="rect">
            <a:avLst/>
          </a:prstGeom>
        </p:spPr>
      </p:pic>
      <p:grpSp>
        <p:nvGrpSpPr>
          <p:cNvPr id="27" name="Group 11"/>
          <p:cNvGrpSpPr>
            <a:grpSpLocks/>
          </p:cNvGrpSpPr>
          <p:nvPr/>
        </p:nvGrpSpPr>
        <p:grpSpPr bwMode="auto">
          <a:xfrm>
            <a:off x="14839950" y="23445390"/>
            <a:ext cx="3314700" cy="2628900"/>
            <a:chOff x="-228600" y="0"/>
            <a:chExt cx="3314700" cy="2628900"/>
          </a:xfrm>
        </p:grpSpPr>
        <p:sp>
          <p:nvSpPr>
            <p:cNvPr id="28" name="Oval 4"/>
            <p:cNvSpPr>
              <a:spLocks noChangeArrowheads="1"/>
            </p:cNvSpPr>
            <p:nvPr/>
          </p:nvSpPr>
          <p:spPr bwMode="auto">
            <a:xfrm>
              <a:off x="-228600" y="0"/>
              <a:ext cx="2743200" cy="2628900"/>
            </a:xfrm>
            <a:prstGeom prst="ellipse">
              <a:avLst/>
            </a:prstGeom>
            <a:noFill/>
            <a:ln w="25400">
              <a:solidFill>
                <a:srgbClr val="FF0000"/>
              </a:solidFill>
              <a:round/>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en-CA"/>
            </a:p>
          </p:txBody>
        </p:sp>
        <p:cxnSp>
          <p:nvCxnSpPr>
            <p:cNvPr id="29" name="Straight Connector 8"/>
            <p:cNvCxnSpPr>
              <a:cxnSpLocks noChangeShapeType="1"/>
            </p:cNvCxnSpPr>
            <p:nvPr/>
          </p:nvCxnSpPr>
          <p:spPr bwMode="auto">
            <a:xfrm flipV="1">
              <a:off x="1143000" y="228600"/>
              <a:ext cx="0" cy="1143000"/>
            </a:xfrm>
            <a:prstGeom prst="line">
              <a:avLst/>
            </a:prstGeom>
            <a:noFill/>
            <a:ln w="25400">
              <a:solidFill>
                <a:srgbClr val="FF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30" name="Striped Right Arrow 10"/>
            <p:cNvSpPr>
              <a:spLocks noChangeArrowheads="1"/>
            </p:cNvSpPr>
            <p:nvPr/>
          </p:nvSpPr>
          <p:spPr bwMode="auto">
            <a:xfrm>
              <a:off x="1143000" y="1257300"/>
              <a:ext cx="1943100" cy="484505"/>
            </a:xfrm>
            <a:custGeom>
              <a:avLst/>
              <a:gdLst>
                <a:gd name="G0" fmla="+- 18907 0 0"/>
                <a:gd name="G1" fmla="+- 5400 0 0"/>
                <a:gd name="G2" fmla="+- 21600 0 5400"/>
                <a:gd name="G3" fmla="+- 10800 0 5400"/>
                <a:gd name="G4" fmla="+- 21600 0 18907"/>
                <a:gd name="G5" fmla="*/ G4 G3 10800"/>
                <a:gd name="G6" fmla="+- 21600 0 G5"/>
                <a:gd name="T0" fmla="*/ 18907 w 21600"/>
                <a:gd name="T1" fmla="*/ 0 h 21600"/>
                <a:gd name="T2" fmla="*/ 0 w 21600"/>
                <a:gd name="T3" fmla="*/ 10800 h 21600"/>
                <a:gd name="T4" fmla="*/ 18907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8907" y="0"/>
                  </a:moveTo>
                  <a:lnTo>
                    <a:pt x="18907" y="5400"/>
                  </a:lnTo>
                  <a:lnTo>
                    <a:pt x="3375" y="5400"/>
                  </a:lnTo>
                  <a:lnTo>
                    <a:pt x="3375" y="16200"/>
                  </a:lnTo>
                  <a:lnTo>
                    <a:pt x="18907" y="16200"/>
                  </a:lnTo>
                  <a:lnTo>
                    <a:pt x="18907"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0000"/>
            </a:solidFill>
            <a:ln w="9525">
              <a:solidFill>
                <a:srgbClr val="FF0000"/>
              </a:solidFill>
              <a:miter lim="800000"/>
              <a:headEnd/>
              <a:tailEnd/>
            </a:ln>
            <a:effectLst>
              <a:outerShdw blurRad="40000" dist="23000" dir="5400000" rotWithShape="0">
                <a:srgbClr val="808080">
                  <a:alpha val="34999"/>
                </a:srgbClr>
              </a:outerShdw>
            </a:effectLst>
          </p:spPr>
          <p:txBody>
            <a:bodyPr vert="horz" wrap="square" lIns="91440" tIns="45720" rIns="91440" bIns="45720" numCol="1" anchor="ctr" anchorCtr="0" compatLnSpc="1">
              <a:prstTxWarp prst="textNoShape">
                <a:avLst/>
              </a:prstTxWarp>
            </a:bodyPr>
            <a:lstStyle/>
            <a:p>
              <a:endParaRPr lang="en-CA"/>
            </a:p>
          </p:txBody>
        </p:sp>
      </p:grpSp>
      <p:pic>
        <p:nvPicPr>
          <p:cNvPr id="31" name="Picture 30"/>
          <p:cNvPicPr>
            <a:picLocks noChangeAspect="1"/>
          </p:cNvPicPr>
          <p:nvPr/>
        </p:nvPicPr>
        <p:blipFill rotWithShape="1">
          <a:blip r:embed="rId3"/>
          <a:srcRect t="2619" b="13336"/>
          <a:stretch/>
        </p:blipFill>
        <p:spPr>
          <a:xfrm>
            <a:off x="12850918" y="10466445"/>
            <a:ext cx="7342082" cy="82275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cxnSp>
        <p:nvCxnSpPr>
          <p:cNvPr id="41" name="Straight Connector 40"/>
          <p:cNvCxnSpPr/>
          <p:nvPr/>
        </p:nvCxnSpPr>
        <p:spPr>
          <a:xfrm>
            <a:off x="3200400" y="32842200"/>
            <a:ext cx="4267200" cy="0"/>
          </a:xfrm>
          <a:prstGeom prst="line">
            <a:avLst/>
          </a:prstGeom>
          <a:ln w="254000" cap="rnd"/>
        </p:spPr>
        <p:style>
          <a:lnRef idx="3">
            <a:schemeClr val="accent2"/>
          </a:lnRef>
          <a:fillRef idx="0">
            <a:schemeClr val="accent2"/>
          </a:fillRef>
          <a:effectRef idx="2">
            <a:schemeClr val="accent2"/>
          </a:effectRef>
          <a:fontRef idx="minor">
            <a:schemeClr val="tx1"/>
          </a:fontRef>
        </p:style>
      </p:cxnSp>
      <p:sp>
        <p:nvSpPr>
          <p:cNvPr id="42" name="TextBox 41"/>
          <p:cNvSpPr txBox="1"/>
          <p:nvPr/>
        </p:nvSpPr>
        <p:spPr>
          <a:xfrm>
            <a:off x="3200400" y="32080200"/>
            <a:ext cx="4267200" cy="584775"/>
          </a:xfrm>
          <a:prstGeom prst="rect">
            <a:avLst/>
          </a:prstGeom>
          <a:noFill/>
        </p:spPr>
        <p:txBody>
          <a:bodyPr wrap="square" rtlCol="0">
            <a:spAutoFit/>
          </a:bodyPr>
          <a:lstStyle/>
          <a:p>
            <a:r>
              <a:rPr lang="en-CA" sz="3200" b="1" dirty="0" smtClean="0">
                <a:solidFill>
                  <a:srgbClr val="C0504D"/>
                </a:solidFill>
                <a:effectLst>
                  <a:outerShdw blurRad="38100" dist="38100" dir="2700000" algn="tl">
                    <a:srgbClr val="000000">
                      <a:alpha val="43137"/>
                    </a:srgbClr>
                  </a:outerShdw>
                </a:effectLst>
                <a:latin typeface="Algerian" panose="04020705040A02060702" pitchFamily="82" charset="0"/>
              </a:rPr>
              <a:t>Validation study</a:t>
            </a:r>
            <a:endParaRPr lang="en-CA" sz="3200" b="1" dirty="0">
              <a:solidFill>
                <a:srgbClr val="C0504D"/>
              </a:solidFill>
              <a:effectLst>
                <a:outerShdw blurRad="38100" dist="38100" dir="2700000" algn="tl">
                  <a:srgbClr val="000000">
                    <a:alpha val="43137"/>
                  </a:srgbClr>
                </a:outerShdw>
              </a:effectLst>
              <a:latin typeface="Algerian" panose="04020705040A02060702" pitchFamily="82" charset="0"/>
            </a:endParaRPr>
          </a:p>
        </p:txBody>
      </p:sp>
      <p:sp>
        <p:nvSpPr>
          <p:cNvPr id="43" name="TextBox 42"/>
          <p:cNvSpPr txBox="1"/>
          <p:nvPr/>
        </p:nvSpPr>
        <p:spPr>
          <a:xfrm>
            <a:off x="3200400" y="33174325"/>
            <a:ext cx="8153400" cy="995144"/>
          </a:xfrm>
          <a:prstGeom prst="rect">
            <a:avLst/>
          </a:prstGeom>
          <a:noFill/>
        </p:spPr>
        <p:txBody>
          <a:bodyPr wrap="square" rtlCol="0">
            <a:spAutoFit/>
          </a:bodyPr>
          <a:lstStyle/>
          <a:p>
            <a:pPr algn="just"/>
            <a:r>
              <a:rPr lang="en-CA" sz="2200" dirty="0" smtClean="0"/>
              <a:t>To validate the outcome of </a:t>
            </a:r>
            <a:r>
              <a:rPr lang="en-CA" sz="2200" dirty="0" err="1" smtClean="0"/>
              <a:t>redliner</a:t>
            </a:r>
            <a:r>
              <a:rPr lang="en-CA" sz="2200" dirty="0" smtClean="0"/>
              <a:t>, we tested it against a standard measure of acceleration of wheelchairs: </a:t>
            </a:r>
            <a:r>
              <a:rPr lang="en-CA" sz="2200" dirty="0" smtClean="0"/>
              <a:t> </a:t>
            </a:r>
            <a:r>
              <a:rPr lang="en-CA" sz="2200" dirty="0" err="1" smtClean="0"/>
              <a:t>SMART</a:t>
            </a:r>
            <a:r>
              <a:rPr lang="en-CA" sz="2200" baseline="30000" dirty="0" err="1" smtClean="0"/>
              <a:t>Wheel</a:t>
            </a:r>
            <a:r>
              <a:rPr lang="en-CA" sz="2200" dirty="0"/>
              <a:t>.</a:t>
            </a:r>
          </a:p>
          <a:p>
            <a:pPr algn="just"/>
            <a:endParaRPr lang="en-CA" sz="2200" baseline="30000" dirty="0"/>
          </a:p>
        </p:txBody>
      </p:sp>
      <p:sp>
        <p:nvSpPr>
          <p:cNvPr id="44" name="TextBox 43"/>
          <p:cNvSpPr txBox="1"/>
          <p:nvPr/>
        </p:nvSpPr>
        <p:spPr>
          <a:xfrm>
            <a:off x="21793200" y="33374133"/>
            <a:ext cx="8077200" cy="7571303"/>
          </a:xfrm>
          <a:prstGeom prst="rect">
            <a:avLst/>
          </a:prstGeom>
          <a:noFill/>
        </p:spPr>
        <p:txBody>
          <a:bodyPr wrap="square" rtlCol="0">
            <a:spAutoFit/>
          </a:bodyPr>
          <a:lstStyle/>
          <a:p>
            <a:pPr algn="just"/>
            <a:r>
              <a:rPr lang="en-CA" sz="1800" dirty="0" smtClean="0"/>
              <a:t>1. </a:t>
            </a:r>
            <a:r>
              <a:rPr lang="en-CA" sz="1800" dirty="0"/>
              <a:t>Wylie EJ, </a:t>
            </a:r>
            <a:r>
              <a:rPr lang="en-CA" sz="1800" dirty="0" err="1"/>
              <a:t>Chakera</a:t>
            </a:r>
            <a:r>
              <a:rPr lang="en-CA" sz="1800" dirty="0"/>
              <a:t> TM. Degenerative joint abnormalities in patients with paraplegia of duration greater than 20 years. Paraplegia. 1988;26(2):101–6.</a:t>
            </a:r>
          </a:p>
          <a:p>
            <a:pPr algn="just"/>
            <a:r>
              <a:rPr lang="en-CA" sz="1800" dirty="0" smtClean="0"/>
              <a:t>2. </a:t>
            </a:r>
            <a:r>
              <a:rPr lang="en-CA" sz="1800" dirty="0"/>
              <a:t>Jacobs PL, Nash MS. Exercise recommendations for individuals with spinal cord injury. Sports medicine (Auckland, N.Z.). 2004;34(11):727–51.</a:t>
            </a:r>
          </a:p>
          <a:p>
            <a:pPr algn="just"/>
            <a:r>
              <a:rPr lang="en-CA" sz="1800" dirty="0" smtClean="0"/>
              <a:t>3. </a:t>
            </a:r>
            <a:r>
              <a:rPr lang="en-CA" sz="1800" dirty="0"/>
              <a:t>Reliability of Physiological Cost Index Measurements in Walking Normal Subjects Using Steady-state , Non-steady-state and Post-exercise Heart Rate Recording. 1978.</a:t>
            </a:r>
          </a:p>
          <a:p>
            <a:pPr algn="just"/>
            <a:r>
              <a:rPr lang="en-CA" sz="1800" dirty="0" smtClean="0"/>
              <a:t>4. </a:t>
            </a:r>
            <a:r>
              <a:rPr lang="en-CA" sz="1800" dirty="0"/>
              <a:t>Chin T, </a:t>
            </a:r>
            <a:r>
              <a:rPr lang="en-CA" sz="1800" dirty="0" err="1"/>
              <a:t>Sawamura</a:t>
            </a:r>
            <a:r>
              <a:rPr lang="en-CA" sz="1800" dirty="0"/>
              <a:t> S, Fujita H, Nakajima S, </a:t>
            </a:r>
            <a:r>
              <a:rPr lang="en-CA" sz="1800" dirty="0" err="1"/>
              <a:t>Ojima</a:t>
            </a:r>
            <a:r>
              <a:rPr lang="en-CA" sz="1800" dirty="0"/>
              <a:t> I, </a:t>
            </a:r>
            <a:r>
              <a:rPr lang="en-CA" sz="1800" dirty="0" err="1"/>
              <a:t>Oyabu</a:t>
            </a:r>
            <a:r>
              <a:rPr lang="en-CA" sz="1800" dirty="0"/>
              <a:t> H, </a:t>
            </a:r>
            <a:r>
              <a:rPr lang="en-CA" sz="1800" dirty="0" err="1"/>
              <a:t>Nagakura</a:t>
            </a:r>
            <a:r>
              <a:rPr lang="en-CA" sz="1800" dirty="0"/>
              <a:t> Y, Otsuka H, Nakagawa a. The efficacy of physiological cost index (PCI) measurement of a subject walking with an Intelligent Prosthesis. Prosthetics and orthotics international. 1999;23(1):45–9.</a:t>
            </a:r>
          </a:p>
          <a:p>
            <a:pPr algn="just"/>
            <a:r>
              <a:rPr lang="en-CA" sz="1800" dirty="0" smtClean="0"/>
              <a:t>5. </a:t>
            </a:r>
            <a:r>
              <a:rPr lang="en-CA" sz="1800" dirty="0"/>
              <a:t>Graham RC, Smith NM, White CM, </a:t>
            </a:r>
            <a:r>
              <a:rPr lang="en-CA" sz="1800" dirty="0" err="1"/>
              <a:t>Rc</a:t>
            </a:r>
            <a:r>
              <a:rPr lang="en-CA" sz="1800" dirty="0"/>
              <a:t> AG, Nm S, The WCM. The reliability and validity of the physiological cost index in healthy subjects while walking on 2 different tracks. Archives of physical medicine and rehabilitation. 2005 [accessed 2014 Mar 26];86(10):2041–6.</a:t>
            </a:r>
          </a:p>
          <a:p>
            <a:pPr algn="just"/>
            <a:r>
              <a:rPr lang="en-CA" sz="1800" dirty="0"/>
              <a:t>http://www.ncbi.nlm.nih.gov/pubmed/16213251</a:t>
            </a:r>
          </a:p>
          <a:p>
            <a:pPr algn="just"/>
            <a:r>
              <a:rPr lang="en-CA" sz="1800" dirty="0" smtClean="0"/>
              <a:t>6. </a:t>
            </a:r>
            <a:r>
              <a:rPr lang="en-CA" sz="1800" dirty="0"/>
              <a:t>Salimi Z, Ferguson-Pell MW, Ramadi A, </a:t>
            </a:r>
            <a:r>
              <a:rPr lang="en-CA" sz="1800" dirty="0" err="1"/>
              <a:t>Haennel</a:t>
            </a:r>
            <a:r>
              <a:rPr lang="en-CA" sz="1800" dirty="0"/>
              <a:t> R, </a:t>
            </a:r>
            <a:r>
              <a:rPr lang="en-CA" sz="1800" dirty="0" err="1"/>
              <a:t>Mohammadi</a:t>
            </a:r>
            <a:r>
              <a:rPr lang="en-CA" sz="1800" dirty="0"/>
              <a:t> F, Qi L. Investigating validation of physiological cost index for wheelchair users. In: 15th Biomedical Engineering conference (BME) Program and Proceedings. ; p. 73.</a:t>
            </a:r>
          </a:p>
          <a:p>
            <a:pPr algn="just"/>
            <a:r>
              <a:rPr lang="en-CA" sz="1800" dirty="0" smtClean="0"/>
              <a:t>7. </a:t>
            </a:r>
            <a:r>
              <a:rPr lang="en-CA" sz="1800" dirty="0"/>
              <a:t>Warms CA, </a:t>
            </a:r>
            <a:r>
              <a:rPr lang="en-CA" sz="1800" dirty="0" err="1"/>
              <a:t>Belza</a:t>
            </a:r>
            <a:r>
              <a:rPr lang="en-CA" sz="1800" dirty="0"/>
              <a:t> BL. </a:t>
            </a:r>
            <a:r>
              <a:rPr lang="en-CA" sz="1800" dirty="0" err="1"/>
              <a:t>Actigraphy</a:t>
            </a:r>
            <a:r>
              <a:rPr lang="en-CA" sz="1800" dirty="0"/>
              <a:t> as a measure of physical activity for wheelchair users with spinal cord injury. Nursing Research. 2004;53(2):136–143.</a:t>
            </a:r>
          </a:p>
          <a:p>
            <a:pPr algn="just"/>
            <a:r>
              <a:rPr lang="en-CA" sz="1800" dirty="0" smtClean="0"/>
              <a:t>8. </a:t>
            </a:r>
            <a:r>
              <a:rPr lang="en-CA" sz="1800" dirty="0"/>
              <a:t>Washburn RA, Copay AG. Assessing physical activity during wheelchair pushing: validity of a portable accelerometer. Adapted </a:t>
            </a:r>
            <a:r>
              <a:rPr lang="en-CA" sz="1800" dirty="0" err="1"/>
              <a:t>Physicl</a:t>
            </a:r>
            <a:r>
              <a:rPr lang="en-CA" sz="1800" dirty="0"/>
              <a:t> Activity Quarterly. 1999;16(3):290–299.</a:t>
            </a:r>
          </a:p>
          <a:p>
            <a:pPr algn="just"/>
            <a:r>
              <a:rPr lang="en-CA" sz="1800" dirty="0" smtClean="0"/>
              <a:t>9. </a:t>
            </a:r>
            <a:r>
              <a:rPr lang="en-CA" sz="1800" dirty="0" err="1"/>
              <a:t>Wongsirikul</a:t>
            </a:r>
            <a:r>
              <a:rPr lang="en-CA" sz="1800" dirty="0"/>
              <a:t> N. Field-based usability study of </a:t>
            </a:r>
            <a:r>
              <a:rPr lang="en-CA" sz="1800" dirty="0" err="1"/>
              <a:t>physicL</a:t>
            </a:r>
            <a:r>
              <a:rPr lang="en-CA" sz="1800" dirty="0"/>
              <a:t> activity monitoring and sharing systems for manual wheelchair users with spinal cord </a:t>
            </a:r>
            <a:r>
              <a:rPr lang="en-CA" sz="1800" dirty="0" err="1"/>
              <a:t>injudt</a:t>
            </a:r>
            <a:r>
              <a:rPr lang="en-CA" sz="1800" dirty="0"/>
              <a:t>. University of Pittsburgh; 2014.</a:t>
            </a:r>
          </a:p>
          <a:p>
            <a:pPr algn="just"/>
            <a:r>
              <a:rPr lang="en-CA" sz="1800" dirty="0" smtClean="0"/>
              <a:t>10. </a:t>
            </a:r>
            <a:r>
              <a:rPr lang="en-CA" sz="1800" dirty="0"/>
              <a:t>Hills L. Every push matters. University College London; 2011. 1-141 p. </a:t>
            </a:r>
          </a:p>
        </p:txBody>
      </p:sp>
      <p:cxnSp>
        <p:nvCxnSpPr>
          <p:cNvPr id="45" name="Straight Connector 44"/>
          <p:cNvCxnSpPr/>
          <p:nvPr/>
        </p:nvCxnSpPr>
        <p:spPr>
          <a:xfrm>
            <a:off x="21793200" y="30708600"/>
            <a:ext cx="4267200" cy="0"/>
          </a:xfrm>
          <a:prstGeom prst="line">
            <a:avLst/>
          </a:prstGeom>
          <a:ln w="254000" cap="rnd"/>
        </p:spPr>
        <p:style>
          <a:lnRef idx="3">
            <a:schemeClr val="accent2"/>
          </a:lnRef>
          <a:fillRef idx="0">
            <a:schemeClr val="accent2"/>
          </a:fillRef>
          <a:effectRef idx="2">
            <a:schemeClr val="accent2"/>
          </a:effectRef>
          <a:fontRef idx="minor">
            <a:schemeClr val="tx1"/>
          </a:fontRef>
        </p:style>
      </p:cxnSp>
      <p:sp>
        <p:nvSpPr>
          <p:cNvPr id="46" name="TextBox 45"/>
          <p:cNvSpPr txBox="1"/>
          <p:nvPr/>
        </p:nvSpPr>
        <p:spPr>
          <a:xfrm>
            <a:off x="21793200" y="29946600"/>
            <a:ext cx="4267200" cy="584775"/>
          </a:xfrm>
          <a:prstGeom prst="rect">
            <a:avLst/>
          </a:prstGeom>
          <a:noFill/>
        </p:spPr>
        <p:txBody>
          <a:bodyPr wrap="square" rtlCol="0">
            <a:spAutoFit/>
          </a:bodyPr>
          <a:lstStyle/>
          <a:p>
            <a:r>
              <a:rPr lang="en-CA" sz="3200" b="1" dirty="0" smtClean="0">
                <a:solidFill>
                  <a:srgbClr val="C0504D"/>
                </a:solidFill>
                <a:effectLst>
                  <a:outerShdw blurRad="38100" dist="38100" dir="2700000" algn="tl">
                    <a:srgbClr val="000000">
                      <a:alpha val="43137"/>
                    </a:srgbClr>
                  </a:outerShdw>
                </a:effectLst>
                <a:latin typeface="Algerian" panose="04020705040A02060702" pitchFamily="82" charset="0"/>
              </a:rPr>
              <a:t>Acknowledgement</a:t>
            </a:r>
            <a:endParaRPr lang="en-CA" sz="3200" b="1" dirty="0">
              <a:solidFill>
                <a:srgbClr val="C0504D"/>
              </a:solidFill>
              <a:effectLst>
                <a:outerShdw blurRad="38100" dist="38100" dir="2700000" algn="tl">
                  <a:srgbClr val="000000">
                    <a:alpha val="43137"/>
                  </a:srgbClr>
                </a:outerShdw>
              </a:effectLst>
              <a:latin typeface="Algerian" panose="04020705040A02060702" pitchFamily="82" charset="0"/>
            </a:endParaRPr>
          </a:p>
        </p:txBody>
      </p:sp>
      <p:pic>
        <p:nvPicPr>
          <p:cNvPr id="23" name="Picture 22"/>
          <p:cNvPicPr>
            <a:picLocks noChangeAspect="1"/>
          </p:cNvPicPr>
          <p:nvPr/>
        </p:nvPicPr>
        <p:blipFill rotWithShape="1">
          <a:blip r:embed="rId4">
            <a:extLst>
              <a:ext uri="{28A0092B-C50C-407E-A947-70E740481C1C}">
                <a14:useLocalDpi xmlns:a14="http://schemas.microsoft.com/office/drawing/2010/main" val="0"/>
              </a:ext>
            </a:extLst>
          </a:blip>
          <a:srcRect l="5958" r="7856"/>
          <a:stretch/>
        </p:blipFill>
        <p:spPr>
          <a:xfrm>
            <a:off x="2344578" y="34029326"/>
            <a:ext cx="4709221" cy="4098086"/>
          </a:xfrm>
          <a:prstGeom prst="rect">
            <a:avLst/>
          </a:prstGeom>
        </p:spPr>
      </p:pic>
      <p:sp>
        <p:nvSpPr>
          <p:cNvPr id="36" name="TextBox 35"/>
          <p:cNvSpPr txBox="1"/>
          <p:nvPr/>
        </p:nvSpPr>
        <p:spPr>
          <a:xfrm>
            <a:off x="2917278" y="38127412"/>
            <a:ext cx="4136521" cy="3026470"/>
          </a:xfrm>
          <a:prstGeom prst="rect">
            <a:avLst/>
          </a:prstGeom>
          <a:noFill/>
        </p:spPr>
        <p:txBody>
          <a:bodyPr wrap="square" rtlCol="0">
            <a:spAutoFit/>
          </a:bodyPr>
          <a:lstStyle/>
          <a:p>
            <a:pPr algn="just"/>
            <a:r>
              <a:rPr lang="en-CA" sz="2200" dirty="0" smtClean="0"/>
              <a:t>Validation of </a:t>
            </a:r>
            <a:r>
              <a:rPr lang="en-CA" sz="2200" dirty="0" err="1" smtClean="0"/>
              <a:t>redliner</a:t>
            </a:r>
            <a:r>
              <a:rPr lang="en-CA" sz="2200" dirty="0" smtClean="0"/>
              <a:t> against </a:t>
            </a:r>
            <a:r>
              <a:rPr lang="en-CA" sz="2200" dirty="0" err="1" smtClean="0"/>
              <a:t>SMART</a:t>
            </a:r>
            <a:r>
              <a:rPr lang="en-CA" sz="2200" baseline="30000" dirty="0" err="1" smtClean="0"/>
              <a:t>Wheel</a:t>
            </a:r>
            <a:r>
              <a:rPr lang="en-CA" sz="2200" dirty="0" smtClean="0"/>
              <a:t> for a single maximal push. Pearson correlation coefficient of </a:t>
            </a:r>
            <a:r>
              <a:rPr lang="en-CA" sz="2200" b="1" dirty="0" smtClean="0">
                <a:solidFill>
                  <a:srgbClr val="FF0000"/>
                </a:solidFill>
              </a:rPr>
              <a:t>91.84%</a:t>
            </a:r>
            <a:r>
              <a:rPr lang="en-CA" sz="2200" dirty="0" smtClean="0"/>
              <a:t> and </a:t>
            </a:r>
            <a:r>
              <a:rPr lang="en-CA" sz="2200" dirty="0" err="1" smtClean="0"/>
              <a:t>Intraclass</a:t>
            </a:r>
            <a:r>
              <a:rPr lang="en-CA" sz="2200" dirty="0" smtClean="0"/>
              <a:t> Correlation Coefficient of </a:t>
            </a:r>
            <a:r>
              <a:rPr lang="en-CA" sz="2200" b="1" dirty="0" smtClean="0">
                <a:solidFill>
                  <a:srgbClr val="FF0000"/>
                </a:solidFill>
              </a:rPr>
              <a:t>61.14% </a:t>
            </a:r>
            <a:r>
              <a:rPr lang="en-CA" sz="2200" dirty="0" smtClean="0"/>
              <a:t>shows the high agreement of </a:t>
            </a:r>
            <a:r>
              <a:rPr lang="en-CA" sz="2200" dirty="0" err="1" smtClean="0"/>
              <a:t>redliner</a:t>
            </a:r>
            <a:r>
              <a:rPr lang="en-CA" sz="2200" dirty="0" smtClean="0"/>
              <a:t> data with </a:t>
            </a:r>
            <a:r>
              <a:rPr lang="en-CA" sz="2200" dirty="0" err="1"/>
              <a:t>SMART</a:t>
            </a:r>
            <a:r>
              <a:rPr lang="en-CA" sz="2200" baseline="30000" dirty="0" err="1"/>
              <a:t>Wheel</a:t>
            </a:r>
            <a:r>
              <a:rPr lang="en-CA" sz="2200" baseline="30000" dirty="0"/>
              <a:t> </a:t>
            </a:r>
            <a:r>
              <a:rPr lang="en-CA" sz="2200" dirty="0" smtClean="0"/>
              <a:t>data. </a:t>
            </a:r>
            <a:endParaRPr lang="en-CA" sz="2200" dirty="0"/>
          </a:p>
          <a:p>
            <a:pPr algn="just"/>
            <a:endParaRPr lang="en-CA" sz="2200" baseline="30000" dirty="0"/>
          </a:p>
        </p:txBody>
      </p:sp>
      <p:sp>
        <p:nvSpPr>
          <p:cNvPr id="33" name="Freeform 32"/>
          <p:cNvSpPr/>
          <p:nvPr/>
        </p:nvSpPr>
        <p:spPr>
          <a:xfrm>
            <a:off x="13589794" y="35375850"/>
            <a:ext cx="1393031" cy="683419"/>
          </a:xfrm>
          <a:custGeom>
            <a:avLst/>
            <a:gdLst>
              <a:gd name="connsiteX0" fmla="*/ 0 w 1393031"/>
              <a:gd name="connsiteY0" fmla="*/ 495300 h 683419"/>
              <a:gd name="connsiteX1" fmla="*/ 33337 w 1393031"/>
              <a:gd name="connsiteY1" fmla="*/ 392906 h 683419"/>
              <a:gd name="connsiteX2" fmla="*/ 1233487 w 1393031"/>
              <a:gd name="connsiteY2" fmla="*/ 0 h 683419"/>
              <a:gd name="connsiteX3" fmla="*/ 1393031 w 1393031"/>
              <a:gd name="connsiteY3" fmla="*/ 200025 h 683419"/>
              <a:gd name="connsiteX4" fmla="*/ 1354931 w 1393031"/>
              <a:gd name="connsiteY4" fmla="*/ 304800 h 683419"/>
              <a:gd name="connsiteX5" fmla="*/ 178594 w 1393031"/>
              <a:gd name="connsiteY5" fmla="*/ 683419 h 683419"/>
              <a:gd name="connsiteX6" fmla="*/ 0 w 1393031"/>
              <a:gd name="connsiteY6" fmla="*/ 495300 h 683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3031" h="683419">
                <a:moveTo>
                  <a:pt x="0" y="495300"/>
                </a:moveTo>
                <a:lnTo>
                  <a:pt x="33337" y="392906"/>
                </a:lnTo>
                <a:lnTo>
                  <a:pt x="1233487" y="0"/>
                </a:lnTo>
                <a:lnTo>
                  <a:pt x="1393031" y="200025"/>
                </a:lnTo>
                <a:lnTo>
                  <a:pt x="1354931" y="304800"/>
                </a:lnTo>
                <a:lnTo>
                  <a:pt x="178594" y="683419"/>
                </a:lnTo>
                <a:lnTo>
                  <a:pt x="0" y="495300"/>
                </a:lnTo>
                <a:close/>
              </a:path>
            </a:pathLst>
          </a:cu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CA"/>
          </a:p>
        </p:txBody>
      </p:sp>
      <p:sp>
        <p:nvSpPr>
          <p:cNvPr id="47" name="TextBox 46"/>
          <p:cNvSpPr txBox="1"/>
          <p:nvPr/>
        </p:nvSpPr>
        <p:spPr>
          <a:xfrm>
            <a:off x="21793200" y="23033315"/>
            <a:ext cx="8229600" cy="400110"/>
          </a:xfrm>
          <a:prstGeom prst="rect">
            <a:avLst/>
          </a:prstGeom>
          <a:noFill/>
        </p:spPr>
        <p:txBody>
          <a:bodyPr wrap="square" rtlCol="0">
            <a:spAutoFit/>
          </a:bodyPr>
          <a:lstStyle/>
          <a:p>
            <a:pPr algn="just"/>
            <a:r>
              <a:rPr lang="en-CA" sz="2000" b="1" dirty="0" err="1" smtClean="0"/>
              <a:t>Redliner’s</a:t>
            </a:r>
            <a:r>
              <a:rPr lang="en-CA" sz="2000" b="1" dirty="0" smtClean="0"/>
              <a:t> result for straight-line wheelchair propulsion on </a:t>
            </a:r>
            <a:r>
              <a:rPr lang="en-CA" sz="2000" b="1" dirty="0" smtClean="0"/>
              <a:t>grass</a:t>
            </a:r>
            <a:endParaRPr lang="en-CA" sz="2000" b="1" dirty="0"/>
          </a:p>
        </p:txBody>
      </p:sp>
      <p:sp>
        <p:nvSpPr>
          <p:cNvPr id="48" name="TextBox 47"/>
          <p:cNvSpPr txBox="1"/>
          <p:nvPr/>
        </p:nvSpPr>
        <p:spPr>
          <a:xfrm>
            <a:off x="21736050" y="15468600"/>
            <a:ext cx="8229600" cy="400110"/>
          </a:xfrm>
          <a:prstGeom prst="rect">
            <a:avLst/>
          </a:prstGeom>
          <a:noFill/>
        </p:spPr>
        <p:txBody>
          <a:bodyPr wrap="square" rtlCol="0">
            <a:spAutoFit/>
          </a:bodyPr>
          <a:lstStyle/>
          <a:p>
            <a:pPr algn="just"/>
            <a:r>
              <a:rPr lang="en-CA" sz="2000" b="1" dirty="0" err="1"/>
              <a:t>Redliner</a:t>
            </a:r>
            <a:r>
              <a:rPr lang="en-CA" sz="2000" b="1" dirty="0"/>
              <a:t> </a:t>
            </a:r>
            <a:r>
              <a:rPr lang="en-CA" sz="2000" b="1" dirty="0" smtClean="0"/>
              <a:t>single push acceleration</a:t>
            </a:r>
            <a:endParaRPr lang="en-CA" sz="2000" b="1" dirty="0"/>
          </a:p>
        </p:txBody>
      </p:sp>
      <p:sp>
        <p:nvSpPr>
          <p:cNvPr id="49" name="TextBox 48"/>
          <p:cNvSpPr txBox="1"/>
          <p:nvPr/>
        </p:nvSpPr>
        <p:spPr>
          <a:xfrm>
            <a:off x="21793200" y="31165800"/>
            <a:ext cx="8077200" cy="769441"/>
          </a:xfrm>
          <a:prstGeom prst="rect">
            <a:avLst/>
          </a:prstGeom>
          <a:noFill/>
        </p:spPr>
        <p:txBody>
          <a:bodyPr wrap="square" rtlCol="0">
            <a:spAutoFit/>
          </a:bodyPr>
          <a:lstStyle/>
          <a:p>
            <a:pPr algn="just"/>
            <a:r>
              <a:rPr lang="en-CA" sz="2200" dirty="0" smtClean="0"/>
              <a:t>This project </a:t>
            </a:r>
            <a:r>
              <a:rPr lang="en-CA" sz="2200" smtClean="0"/>
              <a:t>was funded </a:t>
            </a:r>
            <a:r>
              <a:rPr lang="en-CA" sz="2200" dirty="0" smtClean="0"/>
              <a:t>in part by Alberta Paraplegia Foundation, Telus Health Space, and </a:t>
            </a:r>
            <a:r>
              <a:rPr lang="en-CA" sz="2200" dirty="0" err="1" smtClean="0"/>
              <a:t>Mitacs</a:t>
            </a:r>
            <a:r>
              <a:rPr lang="en-CA" sz="2200" dirty="0" smtClean="0"/>
              <a:t>.</a:t>
            </a:r>
            <a:endParaRPr lang="en-CA" sz="2200" dirty="0"/>
          </a:p>
        </p:txBody>
      </p:sp>
      <p:cxnSp>
        <p:nvCxnSpPr>
          <p:cNvPr id="50" name="Straight Connector 49"/>
          <p:cNvCxnSpPr/>
          <p:nvPr/>
        </p:nvCxnSpPr>
        <p:spPr>
          <a:xfrm>
            <a:off x="21793200" y="33070800"/>
            <a:ext cx="4267200" cy="0"/>
          </a:xfrm>
          <a:prstGeom prst="line">
            <a:avLst/>
          </a:prstGeom>
          <a:ln w="254000" cap="rnd"/>
        </p:spPr>
        <p:style>
          <a:lnRef idx="3">
            <a:schemeClr val="accent2"/>
          </a:lnRef>
          <a:fillRef idx="0">
            <a:schemeClr val="accent2"/>
          </a:fillRef>
          <a:effectRef idx="2">
            <a:schemeClr val="accent2"/>
          </a:effectRef>
          <a:fontRef idx="minor">
            <a:schemeClr val="tx1"/>
          </a:fontRef>
        </p:style>
      </p:cxnSp>
      <p:sp>
        <p:nvSpPr>
          <p:cNvPr id="51" name="TextBox 50"/>
          <p:cNvSpPr txBox="1"/>
          <p:nvPr/>
        </p:nvSpPr>
        <p:spPr>
          <a:xfrm>
            <a:off x="21793200" y="32308800"/>
            <a:ext cx="2667000" cy="584775"/>
          </a:xfrm>
          <a:prstGeom prst="rect">
            <a:avLst/>
          </a:prstGeom>
          <a:noFill/>
        </p:spPr>
        <p:txBody>
          <a:bodyPr wrap="square" rtlCol="0">
            <a:spAutoFit/>
          </a:bodyPr>
          <a:lstStyle/>
          <a:p>
            <a:r>
              <a:rPr lang="en-CA" sz="3200" b="1" dirty="0" smtClean="0">
                <a:solidFill>
                  <a:srgbClr val="C0504D"/>
                </a:solidFill>
                <a:effectLst>
                  <a:outerShdw blurRad="38100" dist="38100" dir="2700000" algn="tl">
                    <a:srgbClr val="000000">
                      <a:alpha val="43137"/>
                    </a:srgbClr>
                  </a:outerShdw>
                </a:effectLst>
                <a:latin typeface="Algerian" panose="04020705040A02060702" pitchFamily="82" charset="0"/>
              </a:rPr>
              <a:t>References</a:t>
            </a:r>
            <a:endParaRPr lang="en-CA" sz="3200" b="1" dirty="0">
              <a:solidFill>
                <a:srgbClr val="C0504D"/>
              </a:solidFill>
              <a:effectLst>
                <a:outerShdw blurRad="38100" dist="38100" dir="2700000" algn="tl">
                  <a:srgbClr val="000000">
                    <a:alpha val="43137"/>
                  </a:srgbClr>
                </a:outerShdw>
              </a:effectLst>
              <a:latin typeface="Algerian" panose="04020705040A02060702" pitchFamily="82" charset="0"/>
            </a:endParaRPr>
          </a:p>
        </p:txBody>
      </p:sp>
      <p:cxnSp>
        <p:nvCxnSpPr>
          <p:cNvPr id="52" name="Straight Connector 51"/>
          <p:cNvCxnSpPr/>
          <p:nvPr/>
        </p:nvCxnSpPr>
        <p:spPr>
          <a:xfrm>
            <a:off x="3200400" y="20438252"/>
            <a:ext cx="4267200" cy="0"/>
          </a:xfrm>
          <a:prstGeom prst="line">
            <a:avLst/>
          </a:prstGeom>
          <a:ln w="254000" cap="rnd"/>
        </p:spPr>
        <p:style>
          <a:lnRef idx="3">
            <a:schemeClr val="accent2"/>
          </a:lnRef>
          <a:fillRef idx="0">
            <a:schemeClr val="accent2"/>
          </a:fillRef>
          <a:effectRef idx="2">
            <a:schemeClr val="accent2"/>
          </a:effectRef>
          <a:fontRef idx="minor">
            <a:schemeClr val="tx1"/>
          </a:fontRef>
        </p:style>
      </p:cxnSp>
      <p:sp>
        <p:nvSpPr>
          <p:cNvPr id="53" name="TextBox 52"/>
          <p:cNvSpPr txBox="1"/>
          <p:nvPr/>
        </p:nvSpPr>
        <p:spPr>
          <a:xfrm>
            <a:off x="3200400" y="19676252"/>
            <a:ext cx="2895600" cy="584775"/>
          </a:xfrm>
          <a:prstGeom prst="rect">
            <a:avLst/>
          </a:prstGeom>
          <a:noFill/>
        </p:spPr>
        <p:txBody>
          <a:bodyPr wrap="square" rtlCol="0">
            <a:spAutoFit/>
          </a:bodyPr>
          <a:lstStyle/>
          <a:p>
            <a:r>
              <a:rPr lang="en-CA" sz="3200" b="1" dirty="0" smtClean="0">
                <a:solidFill>
                  <a:srgbClr val="C0504D"/>
                </a:solidFill>
                <a:effectLst>
                  <a:outerShdw blurRad="38100" dist="38100" dir="2700000" algn="tl">
                    <a:srgbClr val="000000">
                      <a:alpha val="43137"/>
                    </a:srgbClr>
                  </a:outerShdw>
                </a:effectLst>
                <a:latin typeface="Algerian" panose="04020705040A02060702" pitchFamily="82" charset="0"/>
              </a:rPr>
              <a:t>PCI</a:t>
            </a:r>
            <a:endParaRPr lang="en-CA" sz="3200" b="1" dirty="0">
              <a:solidFill>
                <a:srgbClr val="C0504D"/>
              </a:solidFill>
              <a:effectLst>
                <a:outerShdw blurRad="38100" dist="38100" dir="2700000" algn="tl">
                  <a:srgbClr val="000000">
                    <a:alpha val="43137"/>
                  </a:srgbClr>
                </a:outerShdw>
              </a:effectLst>
              <a:latin typeface="Algerian" panose="04020705040A02060702" pitchFamily="82" charset="0"/>
            </a:endParaRPr>
          </a:p>
        </p:txBody>
      </p:sp>
      <p:sp>
        <p:nvSpPr>
          <p:cNvPr id="39" name="TextBox 38"/>
          <p:cNvSpPr txBox="1"/>
          <p:nvPr/>
        </p:nvSpPr>
        <p:spPr>
          <a:xfrm>
            <a:off x="3200400" y="20668833"/>
            <a:ext cx="8153400" cy="2800767"/>
          </a:xfrm>
          <a:prstGeom prst="rect">
            <a:avLst/>
          </a:prstGeom>
          <a:noFill/>
        </p:spPr>
        <p:txBody>
          <a:bodyPr wrap="square" rtlCol="0">
            <a:spAutoFit/>
          </a:bodyPr>
          <a:lstStyle/>
          <a:p>
            <a:pPr indent="177800" algn="just"/>
            <a:r>
              <a:rPr lang="nl-BE" sz="2200" dirty="0"/>
              <a:t>The PCI (Physiological Cost Index) is a simple, easy to measure indicator of the physiological cost associated with </a:t>
            </a:r>
            <a:r>
              <a:rPr lang="nl-BE" sz="2200" dirty="0" smtClean="0"/>
              <a:t>walking</a:t>
            </a:r>
            <a:r>
              <a:rPr lang="nl-BE" sz="2200" baseline="30000" dirty="0" smtClean="0"/>
              <a:t>3</a:t>
            </a:r>
            <a:r>
              <a:rPr lang="nl-BE" sz="2200" dirty="0" smtClean="0"/>
              <a:t>. </a:t>
            </a:r>
            <a:r>
              <a:rPr lang="nl-BE" sz="2200" dirty="0"/>
              <a:t>It is an indicator of energy </a:t>
            </a:r>
            <a:r>
              <a:rPr lang="nl-BE" sz="2200" dirty="0" smtClean="0"/>
              <a:t>cost</a:t>
            </a:r>
            <a:r>
              <a:rPr lang="nl-BE" sz="2200" baseline="30000" dirty="0" smtClean="0"/>
              <a:t>4</a:t>
            </a:r>
            <a:r>
              <a:rPr lang="nl-BE" sz="2200" dirty="0" smtClean="0"/>
              <a:t> </a:t>
            </a:r>
            <a:r>
              <a:rPr lang="nl-BE" sz="2200" dirty="0"/>
              <a:t>during walking for a  self-selected </a:t>
            </a:r>
            <a:r>
              <a:rPr lang="nl-BE" sz="2200" dirty="0" smtClean="0"/>
              <a:t>speed</a:t>
            </a:r>
            <a:r>
              <a:rPr lang="en-CA" sz="2200" baseline="30000" dirty="0" smtClean="0"/>
              <a:t>5</a:t>
            </a:r>
            <a:r>
              <a:rPr lang="nl-BE" sz="2200" dirty="0" smtClean="0"/>
              <a:t>. </a:t>
            </a:r>
            <a:r>
              <a:rPr lang="nl-BE" sz="2200" dirty="0"/>
              <a:t>We have investigated its potentail for the remote monitoring of wheelchair user levels of </a:t>
            </a:r>
            <a:r>
              <a:rPr lang="nl-BE" sz="2200" dirty="0" smtClean="0"/>
              <a:t>activity. </a:t>
            </a:r>
            <a:r>
              <a:rPr lang="nl-BE" sz="2200" dirty="0"/>
              <a:t>However, in a recent </a:t>
            </a:r>
            <a:r>
              <a:rPr lang="nl-BE" sz="2200" dirty="0" smtClean="0"/>
              <a:t>study</a:t>
            </a:r>
            <a:r>
              <a:rPr lang="nl-BE" sz="2200" baseline="30000" dirty="0" smtClean="0"/>
              <a:t>6</a:t>
            </a:r>
            <a:r>
              <a:rPr lang="nl-BE" sz="2200" dirty="0" smtClean="0"/>
              <a:t> </a:t>
            </a:r>
            <a:r>
              <a:rPr lang="nl-BE" sz="2200" dirty="0"/>
              <a:t>that we undertaken under carefully controlled conditions we have found that PCI is not a valid measure of the physiological cost of wheelchair ambulation. </a:t>
            </a:r>
            <a:endParaRPr lang="en-CA" sz="2200" dirty="0"/>
          </a:p>
        </p:txBody>
      </p:sp>
      <p:pic>
        <p:nvPicPr>
          <p:cNvPr id="25" name="Picture 2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052555" y="17851703"/>
            <a:ext cx="7482289" cy="5195299"/>
          </a:xfrm>
          <a:prstGeom prst="rect">
            <a:avLst/>
          </a:prstGeom>
        </p:spPr>
      </p:pic>
      <p:pic>
        <p:nvPicPr>
          <p:cNvPr id="32" name="Picture 3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534210" y="10086549"/>
            <a:ext cx="8051069" cy="5522783"/>
          </a:xfrm>
          <a:prstGeom prst="rect">
            <a:avLst/>
          </a:prstGeom>
        </p:spPr>
      </p:pic>
      <p:sp>
        <p:nvSpPr>
          <p:cNvPr id="57" name="TextBox 56"/>
          <p:cNvSpPr txBox="1"/>
          <p:nvPr/>
        </p:nvSpPr>
        <p:spPr>
          <a:xfrm>
            <a:off x="21782799" y="9179343"/>
            <a:ext cx="8077200" cy="769441"/>
          </a:xfrm>
          <a:prstGeom prst="rect">
            <a:avLst/>
          </a:prstGeom>
          <a:noFill/>
        </p:spPr>
        <p:txBody>
          <a:bodyPr wrap="square" rtlCol="0">
            <a:spAutoFit/>
          </a:bodyPr>
          <a:lstStyle/>
          <a:p>
            <a:pPr algn="just"/>
            <a:r>
              <a:rPr lang="en-CA" sz="2200" dirty="0" smtClean="0"/>
              <a:t>Below is shown the </a:t>
            </a:r>
            <a:r>
              <a:rPr lang="en-CA" sz="2200" dirty="0" err="1" smtClean="0"/>
              <a:t>Redliner’s</a:t>
            </a:r>
            <a:r>
              <a:rPr lang="en-CA" sz="2200" dirty="0" smtClean="0"/>
              <a:t> results for one single maximal push. This is how the ‘redline’ is defined for each surface.</a:t>
            </a:r>
            <a:endParaRPr lang="en-CA" sz="2200" dirty="0"/>
          </a:p>
        </p:txBody>
      </p:sp>
      <p:sp>
        <p:nvSpPr>
          <p:cNvPr id="60" name="TextBox 59"/>
          <p:cNvSpPr txBox="1"/>
          <p:nvPr/>
        </p:nvSpPr>
        <p:spPr>
          <a:xfrm>
            <a:off x="7685077" y="38167573"/>
            <a:ext cx="4073548" cy="2687915"/>
          </a:xfrm>
          <a:prstGeom prst="rect">
            <a:avLst/>
          </a:prstGeom>
          <a:noFill/>
        </p:spPr>
        <p:txBody>
          <a:bodyPr wrap="square" rtlCol="0">
            <a:spAutoFit/>
          </a:bodyPr>
          <a:lstStyle/>
          <a:p>
            <a:pPr algn="just"/>
            <a:r>
              <a:rPr lang="en-CA" sz="2200" dirty="0" smtClean="0"/>
              <a:t>Validation of </a:t>
            </a:r>
            <a:r>
              <a:rPr lang="en-CA" sz="2200" dirty="0" err="1" smtClean="0"/>
              <a:t>redliner</a:t>
            </a:r>
            <a:r>
              <a:rPr lang="en-CA" sz="2200" dirty="0" smtClean="0"/>
              <a:t> against </a:t>
            </a:r>
            <a:r>
              <a:rPr lang="en-CA" sz="2200" dirty="0" err="1" smtClean="0"/>
              <a:t>SMART</a:t>
            </a:r>
            <a:r>
              <a:rPr lang="en-CA" sz="2200" baseline="30000" dirty="0" err="1" smtClean="0"/>
              <a:t>Wheel</a:t>
            </a:r>
            <a:r>
              <a:rPr lang="en-CA" sz="2200" dirty="0" smtClean="0"/>
              <a:t> for </a:t>
            </a:r>
            <a:r>
              <a:rPr lang="en-CA" sz="2200" dirty="0" smtClean="0"/>
              <a:t>performing a figure-8 maneuvering task. </a:t>
            </a:r>
            <a:r>
              <a:rPr lang="en-CA" sz="2200" dirty="0" smtClean="0"/>
              <a:t>Pearson correlation coefficient of </a:t>
            </a:r>
            <a:r>
              <a:rPr lang="en-CA" sz="2200" b="1" dirty="0" smtClean="0">
                <a:solidFill>
                  <a:srgbClr val="FF0000"/>
                </a:solidFill>
              </a:rPr>
              <a:t>90.56%</a:t>
            </a:r>
            <a:r>
              <a:rPr lang="en-CA" sz="2200" dirty="0" smtClean="0"/>
              <a:t> shows </a:t>
            </a:r>
            <a:r>
              <a:rPr lang="en-CA" sz="2200" dirty="0" smtClean="0"/>
              <a:t>the high agreement of </a:t>
            </a:r>
            <a:r>
              <a:rPr lang="en-CA" sz="2200" dirty="0" err="1" smtClean="0"/>
              <a:t>redliner</a:t>
            </a:r>
            <a:r>
              <a:rPr lang="en-CA" sz="2200" dirty="0" smtClean="0"/>
              <a:t> data with </a:t>
            </a:r>
            <a:r>
              <a:rPr lang="en-CA" sz="2200" dirty="0" err="1"/>
              <a:t>SMART</a:t>
            </a:r>
            <a:r>
              <a:rPr lang="en-CA" sz="2200" baseline="30000" dirty="0" err="1"/>
              <a:t>Wheel</a:t>
            </a:r>
            <a:r>
              <a:rPr lang="en-CA" sz="2200" baseline="30000" dirty="0"/>
              <a:t> </a:t>
            </a:r>
            <a:r>
              <a:rPr lang="en-CA" sz="2200" dirty="0" smtClean="0"/>
              <a:t>data. </a:t>
            </a:r>
            <a:endParaRPr lang="en-CA" sz="2200" dirty="0"/>
          </a:p>
          <a:p>
            <a:pPr algn="just"/>
            <a:endParaRPr lang="en-CA" sz="2200" baseline="30000" dirty="0"/>
          </a:p>
        </p:txBody>
      </p:sp>
      <p:pic>
        <p:nvPicPr>
          <p:cNvPr id="61" name="Picture 60"/>
          <p:cNvPicPr>
            <a:picLocks noChangeAspect="1"/>
          </p:cNvPicPr>
          <p:nvPr/>
        </p:nvPicPr>
        <p:blipFill rotWithShape="1">
          <a:blip r:embed="rId7">
            <a:extLst>
              <a:ext uri="{28A0092B-C50C-407E-A947-70E740481C1C}">
                <a14:useLocalDpi xmlns:a14="http://schemas.microsoft.com/office/drawing/2010/main" val="0"/>
              </a:ext>
            </a:extLst>
          </a:blip>
          <a:srcRect l="4643" r="8214"/>
          <a:stretch/>
        </p:blipFill>
        <p:spPr>
          <a:xfrm>
            <a:off x="7433521" y="34029326"/>
            <a:ext cx="4761586" cy="4098086"/>
          </a:xfrm>
          <a:prstGeom prst="rect">
            <a:avLst/>
          </a:prstGeom>
        </p:spPr>
      </p:pic>
    </p:spTree>
    <p:extLst>
      <p:ext uri="{BB962C8B-B14F-4D97-AF65-F5344CB8AC3E}">
        <p14:creationId xmlns:p14="http://schemas.microsoft.com/office/powerpoint/2010/main" val="271842189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2824</TotalTime>
  <Words>1192</Words>
  <Application>Microsoft Office PowerPoint</Application>
  <PresentationFormat>Custom</PresentationFormat>
  <Paragraphs>40</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Algerian</vt:lpstr>
      <vt:lpstr>Arial</vt:lpstr>
      <vt:lpstr>Arial Narrow</vt:lpstr>
      <vt:lpstr>Calibri</vt:lpstr>
      <vt:lpstr>Office Theme</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MFP LAB</dc:creator>
  <cp:lastModifiedBy>Zohreh Salimi</cp:lastModifiedBy>
  <cp:revision>50</cp:revision>
  <cp:lastPrinted>2015-06-03T19:03:27Z</cp:lastPrinted>
  <dcterms:created xsi:type="dcterms:W3CDTF">2015-06-02T05:44:41Z</dcterms:created>
  <dcterms:modified xsi:type="dcterms:W3CDTF">2016-03-08T23:11:10Z</dcterms:modified>
</cp:coreProperties>
</file>