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61" r:id="rId1"/>
    <p:sldMasterId id="2147493466" r:id="rId2"/>
    <p:sldMasterId id="2147493469" r:id="rId3"/>
    <p:sldMasterId id="2147493483" r:id="rId4"/>
    <p:sldMasterId id="2147493486" r:id="rId5"/>
  </p:sldMasterIdLst>
  <p:notesMasterIdLst>
    <p:notesMasterId r:id="rId27"/>
  </p:notesMasterIdLst>
  <p:handoutMasterIdLst>
    <p:handoutMasterId r:id="rId28"/>
  </p:handoutMasterIdLst>
  <p:sldIdLst>
    <p:sldId id="341" r:id="rId6"/>
    <p:sldId id="343" r:id="rId7"/>
    <p:sldId id="351" r:id="rId8"/>
    <p:sldId id="345" r:id="rId9"/>
    <p:sldId id="342" r:id="rId10"/>
    <p:sldId id="364" r:id="rId11"/>
    <p:sldId id="354" r:id="rId12"/>
    <p:sldId id="349" r:id="rId13"/>
    <p:sldId id="350" r:id="rId14"/>
    <p:sldId id="339" r:id="rId15"/>
    <p:sldId id="361" r:id="rId16"/>
    <p:sldId id="362" r:id="rId17"/>
    <p:sldId id="360" r:id="rId18"/>
    <p:sldId id="338" r:id="rId19"/>
    <p:sldId id="353" r:id="rId20"/>
    <p:sldId id="352" r:id="rId21"/>
    <p:sldId id="357" r:id="rId22"/>
    <p:sldId id="358" r:id="rId23"/>
    <p:sldId id="340" r:id="rId24"/>
    <p:sldId id="336" r:id="rId25"/>
    <p:sldId id="334" r:id="rId2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9F3D"/>
    <a:srgbClr val="E97381"/>
    <a:srgbClr val="95263F"/>
    <a:srgbClr val="EA89BA"/>
    <a:srgbClr val="004950"/>
    <a:srgbClr val="F7CA00"/>
    <a:srgbClr val="CB53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843" autoAdjust="0"/>
    <p:restoredTop sz="80804"/>
  </p:normalViewPr>
  <p:slideViewPr>
    <p:cSldViewPr snapToGrid="0" snapToObjects="1">
      <p:cViewPr varScale="1">
        <p:scale>
          <a:sx n="80" d="100"/>
          <a:sy n="80" d="100"/>
        </p:scale>
        <p:origin x="696" y="192"/>
      </p:cViewPr>
      <p:guideLst>
        <p:guide orient="horz" pos="2160"/>
        <p:guide pos="3840"/>
      </p:guideLst>
    </p:cSldViewPr>
  </p:slideViewPr>
  <p:notesTextViewPr>
    <p:cViewPr>
      <p:scale>
        <a:sx n="85" d="100"/>
        <a:sy n="85" d="100"/>
      </p:scale>
      <p:origin x="0" y="0"/>
    </p:cViewPr>
  </p:notesTextViewPr>
  <p:notesViewPr>
    <p:cSldViewPr snapToGrid="0" snapToObjects="1">
      <p:cViewPr varScale="1">
        <p:scale>
          <a:sx n="96" d="100"/>
          <a:sy n="96" d="100"/>
        </p:scale>
        <p:origin x="3368" y="1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30580555555555555"/>
          <c:y val="0.87094852726742478"/>
          <c:w val="0.42172222222222222"/>
          <c:h val="0.1059033245844269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n-US"/>
              <a:t> Article</a:t>
            </a:r>
            <a:r>
              <a:rPr lang="en-US" baseline="0"/>
              <a:t> Views</a:t>
            </a:r>
            <a:endParaRPr lang="en-US"/>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title>
    <c:autoTitleDeleted val="0"/>
    <c:plotArea>
      <c:layout/>
      <c:pieChart>
        <c:varyColors val="1"/>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0.30580555555555555"/>
          <c:y val="0.87094852726742478"/>
          <c:w val="0.42172222222222222"/>
          <c:h val="0.1059033245844269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r>
              <a:rPr lang="en-US" sz="2000" b="0" dirty="0">
                <a:solidFill>
                  <a:schemeClr val="tx1"/>
                </a:solidFill>
              </a:rPr>
              <a:t> Article</a:t>
            </a:r>
            <a:r>
              <a:rPr lang="en-US" sz="2000" b="0" baseline="0" dirty="0">
                <a:solidFill>
                  <a:schemeClr val="tx1"/>
                </a:solidFill>
              </a:rPr>
              <a:t> Views</a:t>
            </a:r>
            <a:endParaRPr lang="en-US" sz="2000" b="0" dirty="0">
              <a:solidFill>
                <a:schemeClr val="tx1"/>
              </a:solidFill>
            </a:endParaRPr>
          </a:p>
        </c:rich>
      </c:tx>
      <c:layout>
        <c:manualLayout>
          <c:xMode val="edge"/>
          <c:yMode val="edge"/>
          <c:x val="0.33655308719145544"/>
          <c:y val="8.4795782377967525E-3"/>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Journal Articles</c:v>
                </c:pt>
              </c:strCache>
            </c:strRef>
          </c:tx>
          <c:spPr>
            <a:solidFill>
              <a:schemeClr val="accent1"/>
            </a:solidFill>
          </c:spPr>
          <c:dPt>
            <c:idx val="0"/>
            <c:bubble3D val="0"/>
            <c:spPr>
              <a:solidFill>
                <a:schemeClr val="accent2"/>
              </a:solidFill>
              <a:ln>
                <a:noFill/>
              </a:ln>
              <a:effectLst/>
            </c:spPr>
            <c:extLst>
              <c:ext xmlns:c16="http://schemas.microsoft.com/office/drawing/2014/chart" uri="{C3380CC4-5D6E-409C-BE32-E72D297353CC}">
                <c16:uniqueId val="{00000001-DD0A-2C4C-B4EF-AD48A8CDAC93}"/>
              </c:ext>
            </c:extLst>
          </c:dPt>
          <c:dPt>
            <c:idx val="1"/>
            <c:bubble3D val="0"/>
            <c:spPr>
              <a:solidFill>
                <a:schemeClr val="accent1"/>
              </a:solidFill>
              <a:ln>
                <a:noFill/>
              </a:ln>
              <a:effectLst/>
            </c:spPr>
            <c:extLst>
              <c:ext xmlns:c16="http://schemas.microsoft.com/office/drawing/2014/chart" uri="{C3380CC4-5D6E-409C-BE32-E72D297353CC}">
                <c16:uniqueId val="{00000003-DD0A-2C4C-B4EF-AD48A8CDAC93}"/>
              </c:ext>
            </c:extLst>
          </c:dPt>
          <c:cat>
            <c:strRef>
              <c:f>Sheet1!$A$2:$A$3</c:f>
              <c:strCache>
                <c:ptCount val="2"/>
                <c:pt idx="0">
                  <c:v>Open Access</c:v>
                </c:pt>
                <c:pt idx="1">
                  <c:v>RESTRI</c:v>
                </c:pt>
              </c:strCache>
            </c:strRef>
          </c:cat>
          <c:val>
            <c:numRef>
              <c:f>Sheet1!$B$2:$B$3</c:f>
              <c:numCache>
                <c:formatCode>General</c:formatCode>
                <c:ptCount val="2"/>
                <c:pt idx="0">
                  <c:v>70</c:v>
                </c:pt>
                <c:pt idx="1">
                  <c:v>30</c:v>
                </c:pt>
              </c:numCache>
            </c:numRef>
          </c:val>
          <c:extLst>
            <c:ext xmlns:c16="http://schemas.microsoft.com/office/drawing/2014/chart" uri="{C3380CC4-5D6E-409C-BE32-E72D297353CC}">
              <c16:uniqueId val="{00000004-DD0A-2C4C-B4EF-AD48A8CDAC93}"/>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0"/>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Entry>
      <c:layout>
        <c:manualLayout>
          <c:xMode val="edge"/>
          <c:yMode val="edge"/>
          <c:x val="0.27536134606879209"/>
          <c:y val="0.89409669321615459"/>
          <c:w val="0.42172222222222222"/>
          <c:h val="0.1059033245844269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dirty="0">
                <a:solidFill>
                  <a:schemeClr val="tx1"/>
                </a:solidFill>
              </a:rPr>
              <a:t>Journal Articles</a:t>
            </a:r>
          </a:p>
        </c:rich>
      </c:tx>
      <c:layout>
        <c:manualLayout>
          <c:xMode val="edge"/>
          <c:yMode val="edge"/>
          <c:x val="0.29987682021087864"/>
          <c:y val="2.3463979250698454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Journal Articles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6295-D642-975D-20252E44FB69}"/>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6295-D642-975D-20252E44FB69}"/>
              </c:ext>
            </c:extLst>
          </c:dPt>
          <c:cat>
            <c:strRef>
              <c:f>Sheet1!$A$2:$A$3</c:f>
              <c:strCache>
                <c:ptCount val="2"/>
                <c:pt idx="0">
                  <c:v>Open Access</c:v>
                </c:pt>
                <c:pt idx="1">
                  <c:v>Restricted</c:v>
                </c:pt>
              </c:strCache>
            </c:strRef>
          </c:cat>
          <c:val>
            <c:numRef>
              <c:f>Sheet1!$B$2:$B$3</c:f>
              <c:numCache>
                <c:formatCode>General</c:formatCode>
                <c:ptCount val="2"/>
                <c:pt idx="0">
                  <c:v>44</c:v>
                </c:pt>
                <c:pt idx="1">
                  <c:v>56</c:v>
                </c:pt>
              </c:numCache>
            </c:numRef>
          </c:val>
          <c:extLst>
            <c:ext xmlns:c16="http://schemas.microsoft.com/office/drawing/2014/chart" uri="{C3380CC4-5D6E-409C-BE32-E72D297353CC}">
              <c16:uniqueId val="{00000004-6295-D642-975D-20252E44FB69}"/>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1"/>
        <c:delete val="1"/>
      </c:legendEntry>
      <c:layout>
        <c:manualLayout>
          <c:xMode val="edge"/>
          <c:yMode val="edge"/>
          <c:x val="0.25230487104549115"/>
          <c:y val="0.86520097883592184"/>
          <c:w val="0.46352099737532809"/>
          <c:h val="0.13016951006124233"/>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CCC80FC-DF2C-431C-BF34-F6247055ABA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C92F09D5-EB10-4D50-8AB6-68673EB616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B8479E2-B69D-4506-9AE8-2BB6EDFE9E7E}" type="datetimeFigureOut">
              <a:rPr lang="en-CA" smtClean="0"/>
              <a:t>2020-05-14</a:t>
            </a:fld>
            <a:endParaRPr lang="en-CA"/>
          </a:p>
        </p:txBody>
      </p:sp>
      <p:sp>
        <p:nvSpPr>
          <p:cNvPr id="4" name="Footer Placeholder 3">
            <a:extLst>
              <a:ext uri="{FF2B5EF4-FFF2-40B4-BE49-F238E27FC236}">
                <a16:creationId xmlns:a16="http://schemas.microsoft.com/office/drawing/2014/main" id="{9F9A365E-72BC-4883-AF9C-FA3216C8A7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02F8C47C-6E41-4C25-94E1-908A6B47378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4D32A0-DB85-4C02-B600-A425620B5499}" type="slidenum">
              <a:rPr lang="en-CA" smtClean="0"/>
              <a:t>‹#›</a:t>
            </a:fld>
            <a:endParaRPr lang="en-CA"/>
          </a:p>
        </p:txBody>
      </p:sp>
    </p:spTree>
    <p:extLst>
      <p:ext uri="{BB962C8B-B14F-4D97-AF65-F5344CB8AC3E}">
        <p14:creationId xmlns:p14="http://schemas.microsoft.com/office/powerpoint/2010/main" val="7399456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16D75-DBCD-B149-8845-50B35F1638F5}" type="datetimeFigureOut">
              <a:rPr lang="en-US" smtClean="0"/>
              <a:t>5/14/20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59A8C4-0C62-F94C-981C-DE91E9B672CA}" type="slidenum">
              <a:rPr lang="en-US" smtClean="0"/>
              <a:t>‹#›</a:t>
            </a:fld>
            <a:endParaRPr lang="en-US"/>
          </a:p>
        </p:txBody>
      </p:sp>
    </p:spTree>
    <p:extLst>
      <p:ext uri="{BB962C8B-B14F-4D97-AF65-F5344CB8AC3E}">
        <p14:creationId xmlns:p14="http://schemas.microsoft.com/office/powerpoint/2010/main" val="94128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 Hello and welcome to the University of Alberta’s Opening Up Copyright Instructional Module on licensed library resources.</a:t>
            </a: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a:t>
            </a:fld>
            <a:endParaRPr lang="en-US"/>
          </a:p>
        </p:txBody>
      </p:sp>
    </p:spTree>
    <p:extLst>
      <p:ext uri="{BB962C8B-B14F-4D97-AF65-F5344CB8AC3E}">
        <p14:creationId xmlns:p14="http://schemas.microsoft.com/office/powerpoint/2010/main" val="3182887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11</a:t>
            </a:fld>
            <a:endParaRPr lang="en-US"/>
          </a:p>
        </p:txBody>
      </p:sp>
    </p:spTree>
    <p:extLst>
      <p:ext uri="{BB962C8B-B14F-4D97-AF65-F5344CB8AC3E}">
        <p14:creationId xmlns:p14="http://schemas.microsoft.com/office/powerpoint/2010/main" val="2786272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12</a:t>
            </a:fld>
            <a:endParaRPr lang="en-US"/>
          </a:p>
        </p:txBody>
      </p:sp>
    </p:spTree>
    <p:extLst>
      <p:ext uri="{BB962C8B-B14F-4D97-AF65-F5344CB8AC3E}">
        <p14:creationId xmlns:p14="http://schemas.microsoft.com/office/powerpoint/2010/main" val="3648205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13</a:t>
            </a:fld>
            <a:endParaRPr lang="en-US"/>
          </a:p>
        </p:txBody>
      </p:sp>
    </p:spTree>
    <p:extLst>
      <p:ext uri="{BB962C8B-B14F-4D97-AF65-F5344CB8AC3E}">
        <p14:creationId xmlns:p14="http://schemas.microsoft.com/office/powerpoint/2010/main" val="4164176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17</a:t>
            </a:fld>
            <a:endParaRPr lang="en-US"/>
          </a:p>
        </p:txBody>
      </p:sp>
    </p:spTree>
    <p:extLst>
      <p:ext uri="{BB962C8B-B14F-4D97-AF65-F5344CB8AC3E}">
        <p14:creationId xmlns:p14="http://schemas.microsoft.com/office/powerpoint/2010/main" val="2284844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21</a:t>
            </a:fld>
            <a:endParaRPr lang="en-US"/>
          </a:p>
        </p:txBody>
      </p:sp>
    </p:spTree>
    <p:extLst>
      <p:ext uri="{BB962C8B-B14F-4D97-AF65-F5344CB8AC3E}">
        <p14:creationId xmlns:p14="http://schemas.microsoft.com/office/powerpoint/2010/main" val="2162886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Simone has to read an article for a class that starts in seven hours but is not able to open the article using the link provided by their Teaching Assistant or “TA.” What’s going on? Why would a TA give her a dead link? Searching the web for the article doesn’t help. If the article assigned by the instructor was an open access article, there’s a good chance that Simone would have been able to read it from home without much effort. However, the majority of all academic literature is not freely available online.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Simone is likely trying to access an article that is behind a paywall. They might also access content behind a paywall when paying for music on iTunes or subscribing to Netflix to watch TV and movies. When it comes to academic articles, books, and streaming media, however, the library is usually the one paying to access the content and that access is then generally restricted to students and other members of that university. The TAs link to the article likely would have worked if Simone were connected to the university’s computing network, whether on campus or remotely.</a:t>
            </a:r>
            <a:endParaRPr lang="en-US" dirty="0"/>
          </a:p>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2</a:t>
            </a:fld>
            <a:endParaRPr lang="en-US"/>
          </a:p>
        </p:txBody>
      </p:sp>
    </p:spTree>
    <p:extLst>
      <p:ext uri="{BB962C8B-B14F-4D97-AF65-F5344CB8AC3E}">
        <p14:creationId xmlns:p14="http://schemas.microsoft.com/office/powerpoint/2010/main" val="2634404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 Simone has to read an article for a class that starts in seven hours but is not able to open the article using the link provided by their Teaching Assistant or “TA.” What’s going on? Why would a TA give them a dead link? Searching the web for the article doesn’t help. If the article assigned by the instructor was an open access article, there’s a good chance that Simone would have been able to read it from home without much effort. However, the majority of all academic literature is not freely available online.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Simone is likely trying to access an article that is behind a paywall. She might also access content behind a paywall when paying for music on iTunes or subscribing to Netflix to watch TV and movies. When it comes to academic articles, books, and streaming media, however, the library is usually the one paying to access the content and that access is then generally restricted to students and other members of that university. The TAs link to the article likely would have worked if Simone were connected to the university’s computing network, whether on campus or remotely.</a:t>
            </a:r>
            <a:endParaRPr lang="en-US" dirty="0"/>
          </a:p>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3</a:t>
            </a:fld>
            <a:endParaRPr lang="en-US"/>
          </a:p>
        </p:txBody>
      </p:sp>
    </p:spTree>
    <p:extLst>
      <p:ext uri="{BB962C8B-B14F-4D97-AF65-F5344CB8AC3E}">
        <p14:creationId xmlns:p14="http://schemas.microsoft.com/office/powerpoint/2010/main" val="2624345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600" b="0" i="0" u="none" strike="noStrike" kern="1200" dirty="0">
                <a:solidFill>
                  <a:schemeClr val="tx1"/>
                </a:solidFill>
                <a:effectLst/>
                <a:latin typeface="+mn-lt"/>
                <a:ea typeface="+mn-ea"/>
                <a:cs typeface="+mn-cs"/>
              </a:rPr>
              <a:t>Academic libraries purchase or subscribe to a wide range of electronic journals, e-books, and databases from commercial vendors. Because libraries sign licence agreements that enable access to these things, these are often called "licensed library resources.” The terms of use for these licensed resources include things like price (how much the university pays for access), who can access the database content (students, faculty, etc.) and what they can do with those articles and </a:t>
            </a:r>
            <a:r>
              <a:rPr lang="en-CA" sz="1600" b="0" i="0" u="none" strike="noStrike" kern="1200" dirty="0" err="1">
                <a:solidFill>
                  <a:schemeClr val="tx1"/>
                </a:solidFill>
                <a:effectLst/>
                <a:latin typeface="+mn-lt"/>
                <a:ea typeface="+mn-ea"/>
                <a:cs typeface="+mn-cs"/>
              </a:rPr>
              <a:t>ebooks</a:t>
            </a:r>
            <a:r>
              <a:rPr lang="en-CA" sz="1600" b="0" i="0" u="none" strike="noStrike" kern="1200" dirty="0">
                <a:solidFill>
                  <a:schemeClr val="tx1"/>
                </a:solidFill>
                <a:effectLst/>
                <a:latin typeface="+mn-lt"/>
                <a:ea typeface="+mn-ea"/>
                <a:cs typeface="+mn-cs"/>
              </a:rPr>
              <a:t> (copy or share and where or how). Most licence agreements are negotiated by academic librarians for their institutions.  These agreements allow for educational uses like posting copies of the articles on a restricted learning management system or including the content in a student assignment that is submitted directly to an instructor for grading. </a:t>
            </a:r>
            <a:r>
              <a:rPr lang="en-CA" sz="1600" b="0" i="0" u="none" strike="noStrike" kern="1200">
                <a:solidFill>
                  <a:schemeClr val="tx1"/>
                </a:solidFill>
                <a:effectLst/>
                <a:latin typeface="+mn-lt"/>
                <a:ea typeface="+mn-ea"/>
                <a:cs typeface="+mn-cs"/>
              </a:rPr>
              <a:t>In most </a:t>
            </a:r>
            <a:r>
              <a:rPr lang="en-CA" sz="1600" b="0" i="0" u="none" strike="noStrike" kern="1200" dirty="0">
                <a:solidFill>
                  <a:schemeClr val="tx1"/>
                </a:solidFill>
                <a:effectLst/>
                <a:latin typeface="+mn-lt"/>
                <a:ea typeface="+mn-ea"/>
                <a:cs typeface="+mn-cs"/>
              </a:rPr>
              <a:t>cases, these licence agreements also allow for members of the public to walk in and use the databases at a library workstation, but not access them from off-campus. Off-campus access is usually limited to members of the university community. </a:t>
            </a:r>
          </a:p>
          <a:p>
            <a:pPr rtl="0"/>
            <a:endParaRPr lang="en-CA" sz="1200" b="0" i="0" u="none" strike="noStrike" kern="1200" dirty="0">
              <a:solidFill>
                <a:schemeClr val="tx1"/>
              </a:solidFill>
              <a:effectLst/>
              <a:latin typeface="+mn-lt"/>
              <a:ea typeface="+mn-ea"/>
              <a:cs typeface="+mn-cs"/>
            </a:endParaRPr>
          </a:p>
          <a:p>
            <a:pPr rtl="0"/>
            <a:r>
              <a:rPr lang="en-CA" sz="1200" b="0" i="0" u="none" strike="noStrike" kern="1200" dirty="0">
                <a:solidFill>
                  <a:schemeClr val="tx1"/>
                </a:solidFill>
                <a:effectLst/>
                <a:latin typeface="+mn-lt"/>
                <a:ea typeface="+mn-ea"/>
                <a:cs typeface="+mn-cs"/>
              </a:rPr>
              <a:t>Simone: “Don’t profs just write articles and then the library provides access? And, how is copyright involved in all of this?”</a:t>
            </a:r>
            <a:endParaRPr lang="en-CA" b="0" dirty="0">
              <a:effectLst/>
            </a:endParaRPr>
          </a:p>
          <a:p>
            <a:br>
              <a:rPr lang="en-CA" b="0" dirty="0">
                <a:effectLst/>
              </a:rPr>
            </a:br>
            <a:r>
              <a:rPr lang="en-CA" sz="1200" b="0" i="0" u="none" strike="noStrike" kern="1200" dirty="0">
                <a:solidFill>
                  <a:schemeClr val="tx1"/>
                </a:solidFill>
                <a:effectLst/>
                <a:latin typeface="+mn-lt"/>
                <a:ea typeface="+mn-ea"/>
                <a:cs typeface="+mn-cs"/>
              </a:rPr>
              <a:t>It’s a bit more complicated than that, although some open access publishing models are moving in that direction. Right now, however, it’s more likely that books and articles written by professors, such as Professor Pam [H5P link to Publishing Agreements], and graduate students will be published in an academic journal.</a:t>
            </a:r>
            <a:endParaRPr lang="en-US" dirty="0"/>
          </a:p>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4</a:t>
            </a:fld>
            <a:endParaRPr lang="en-US"/>
          </a:p>
        </p:txBody>
      </p:sp>
    </p:spTree>
    <p:extLst>
      <p:ext uri="{BB962C8B-B14F-4D97-AF65-F5344CB8AC3E}">
        <p14:creationId xmlns:p14="http://schemas.microsoft.com/office/powerpoint/2010/main" val="1080556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The steps between writing and accessing the book or article may vary but, in general, it involves the author, the academic publisher, content aggregators , and libraries. </a:t>
            </a:r>
            <a:endParaRPr lang="en-CA" b="0" dirty="0">
              <a:effectLst/>
            </a:endParaRPr>
          </a:p>
          <a:p>
            <a:pPr rtl="0"/>
            <a:br>
              <a:rPr lang="en-CA" b="0" dirty="0">
                <a:effectLst/>
              </a:rPr>
            </a:br>
            <a:r>
              <a:rPr lang="en-CA" sz="1200" b="0" i="0" u="none" strike="noStrike" kern="1200" dirty="0">
                <a:solidFill>
                  <a:schemeClr val="tx1"/>
                </a:solidFill>
                <a:effectLst/>
                <a:latin typeface="+mn-lt"/>
                <a:ea typeface="+mn-ea"/>
                <a:cs typeface="+mn-cs"/>
              </a:rPr>
              <a:t>Once the book or article has been accepted for publication, the author almost always  transfers some or all of their rights under copyright to the academic publisher. Academics are often willing to license or transfer their copyrights because publishers can help with distribution of their work, especially to libraries and traditional retailers. </a:t>
            </a:r>
            <a:endParaRPr lang="en-CA" b="0" dirty="0">
              <a:effectLst/>
            </a:endParaRPr>
          </a:p>
          <a:p>
            <a:pPr rtl="0"/>
            <a:endParaRPr lang="en-CA" sz="1200" b="0" i="0" u="none" strike="noStrike" kern="1200" dirty="0">
              <a:solidFill>
                <a:schemeClr val="tx1"/>
              </a:solidFill>
              <a:effectLst/>
              <a:latin typeface="+mn-lt"/>
              <a:ea typeface="+mn-ea"/>
              <a:cs typeface="+mn-cs"/>
            </a:endParaRPr>
          </a:p>
          <a:p>
            <a:pPr rtl="0"/>
            <a:r>
              <a:rPr lang="en-CA" sz="1200" b="0" i="0" u="none" strike="noStrike" kern="1200" dirty="0">
                <a:solidFill>
                  <a:schemeClr val="tx1"/>
                </a:solidFill>
                <a:effectLst/>
                <a:latin typeface="+mn-lt"/>
                <a:ea typeface="+mn-ea"/>
                <a:cs typeface="+mn-cs"/>
              </a:rPr>
              <a:t>Publishers either distribute the articles and books via platforms and databases they build and maintain themselves or sell access to the articles and books via other companies known as content aggregators that  combine content from multiple publishers. </a:t>
            </a:r>
            <a:endParaRPr lang="en-CA" b="0" dirty="0">
              <a:effectLst/>
            </a:endParaRPr>
          </a:p>
          <a:p>
            <a:pPr rtl="0"/>
            <a:br>
              <a:rPr lang="en-CA" b="0" dirty="0">
                <a:effectLst/>
              </a:rPr>
            </a:br>
            <a:r>
              <a:rPr lang="en-CA" b="0" dirty="0">
                <a:effectLst/>
              </a:rPr>
              <a:t>Simone: “</a:t>
            </a:r>
            <a:r>
              <a:rPr lang="en-CA" sz="1200" b="0" i="0" u="none" strike="noStrike" kern="1200" dirty="0">
                <a:solidFill>
                  <a:schemeClr val="tx1"/>
                </a:solidFill>
                <a:effectLst/>
                <a:latin typeface="+mn-lt"/>
                <a:ea typeface="+mn-ea"/>
                <a:cs typeface="+mn-cs"/>
              </a:rPr>
              <a:t>So academics give these companies the right to sell their works to university libraries?”</a:t>
            </a:r>
            <a:endParaRPr lang="en-CA" b="0" dirty="0">
              <a:effectLst/>
            </a:endParaRPr>
          </a:p>
          <a:p>
            <a:pPr rtl="0"/>
            <a:br>
              <a:rPr lang="en-CA" b="0" dirty="0">
                <a:effectLst/>
              </a:rPr>
            </a:br>
            <a:r>
              <a:rPr lang="en-CA" sz="1200" b="0" i="0" u="none" strike="noStrike" kern="1200" dirty="0">
                <a:solidFill>
                  <a:schemeClr val="tx1"/>
                </a:solidFill>
                <a:effectLst/>
                <a:latin typeface="+mn-lt"/>
                <a:ea typeface="+mn-ea"/>
                <a:cs typeface="+mn-cs"/>
              </a:rPr>
              <a:t>Yes, the publishing agreements signed by authors usually give the publisher the right to sell the article or book, either directly to libraries or through content aggregators that provide access to library licensed resources. Put another way, the publisher has obtained the copyright or a licence from the author to reproduce and provide access to the content, which can then be sold to the university.”</a:t>
            </a:r>
          </a:p>
          <a:p>
            <a:pPr rtl="0"/>
            <a:endParaRPr lang="en-CA"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Simone: “So academic authors must get paid for that, right?”</a:t>
            </a:r>
            <a:endParaRPr lang="en-CA" b="0" dirty="0">
              <a:effectLst/>
            </a:endParaRPr>
          </a:p>
          <a:p>
            <a:pPr rtl="0"/>
            <a:endParaRPr lang="en-CA" b="0" dirty="0">
              <a:effectLst/>
            </a:endParaRPr>
          </a:p>
          <a:p>
            <a:br>
              <a:rPr lang="en-CA" dirty="0"/>
            </a:b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5</a:t>
            </a:fld>
            <a:endParaRPr lang="en-US"/>
          </a:p>
        </p:txBody>
      </p:sp>
    </p:spTree>
    <p:extLst>
      <p:ext uri="{BB962C8B-B14F-4D97-AF65-F5344CB8AC3E}">
        <p14:creationId xmlns:p14="http://schemas.microsoft.com/office/powerpoint/2010/main" val="1175815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Academic authors rarely make additional income publishing their articles and books. Academic journal articles are normally published without any royalties or payments to the author. And while some academic books may result in royalties, these royalties are usually calculated as a percentage of net sales, and the amounts are normally very small. Of course, there are a few exceptions. </a:t>
            </a:r>
            <a:endParaRPr lang="en-CA" b="0" dirty="0">
              <a:effectLst/>
            </a:endParaRPr>
          </a:p>
          <a:p>
            <a:br>
              <a:rPr lang="en-CA" dirty="0"/>
            </a:br>
            <a:endParaRPr lang="en-US" dirty="0"/>
          </a:p>
          <a:p>
            <a:pPr rtl="0"/>
            <a:endParaRPr lang="en-CA" b="0" dirty="0">
              <a:effectLst/>
            </a:endParaRPr>
          </a:p>
          <a:p>
            <a:br>
              <a:rPr lang="en-CA" dirty="0"/>
            </a:b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6</a:t>
            </a:fld>
            <a:endParaRPr lang="en-US"/>
          </a:p>
        </p:txBody>
      </p:sp>
    </p:spTree>
    <p:extLst>
      <p:ext uri="{BB962C8B-B14F-4D97-AF65-F5344CB8AC3E}">
        <p14:creationId xmlns:p14="http://schemas.microsoft.com/office/powerpoint/2010/main" val="29036922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The growth of open access funding and mandates, along with the development of open educational resources, is changing the the shape of the academic publishing industry.  In fact, an article published in October 2019  estimated “that by 2025: 44% of all journal articles will be available as OA.  70% of article views will be to OA articles. The declining relevance of closed access articles is likely to change the landscape of scholarly communication in the years to come” (H. Piwowar, J. </a:t>
            </a:r>
            <a:r>
              <a:rPr lang="en-CA" sz="1200" b="0" i="0" u="none" strike="noStrike" kern="1200" dirty="0" err="1">
                <a:solidFill>
                  <a:schemeClr val="tx1"/>
                </a:solidFill>
                <a:effectLst/>
                <a:latin typeface="+mn-lt"/>
                <a:ea typeface="+mn-ea"/>
                <a:cs typeface="+mn-cs"/>
              </a:rPr>
              <a:t>Priem</a:t>
            </a:r>
            <a:r>
              <a:rPr lang="en-CA" sz="1200" b="0" i="0" u="none" strike="noStrike" kern="1200" dirty="0">
                <a:solidFill>
                  <a:schemeClr val="tx1"/>
                </a:solidFill>
                <a:effectLst/>
                <a:latin typeface="+mn-lt"/>
                <a:ea typeface="+mn-ea"/>
                <a:cs typeface="+mn-cs"/>
              </a:rPr>
              <a:t>, &amp; R. Orr,  2019). </a:t>
            </a:r>
            <a:endParaRPr lang="en-US" dirty="0"/>
          </a:p>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7</a:t>
            </a:fld>
            <a:endParaRPr lang="en-US"/>
          </a:p>
        </p:txBody>
      </p:sp>
    </p:spTree>
    <p:extLst>
      <p:ext uri="{BB962C8B-B14F-4D97-AF65-F5344CB8AC3E}">
        <p14:creationId xmlns:p14="http://schemas.microsoft.com/office/powerpoint/2010/main" val="1480103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While more academic authors are choosing to make their articles and books freely available on the open web, there are still millions of articles and books that are only available via licensed library resources. </a:t>
            </a:r>
            <a:endParaRPr lang="en-CA" b="0" dirty="0">
              <a:effectLst/>
            </a:endParaRPr>
          </a:p>
          <a:p>
            <a:pPr rtl="0"/>
            <a:br>
              <a:rPr lang="en-CA" b="0" dirty="0">
                <a:effectLst/>
              </a:rPr>
            </a:br>
            <a:r>
              <a:rPr lang="en-CA" sz="1200" b="0" i="0" u="none" strike="noStrike" kern="1200" dirty="0">
                <a:solidFill>
                  <a:schemeClr val="tx1"/>
                </a:solidFill>
                <a:effectLst/>
                <a:latin typeface="+mn-lt"/>
                <a:ea typeface="+mn-ea"/>
                <a:cs typeface="+mn-cs"/>
              </a:rPr>
              <a:t>Simone: “So I only have access to content behind my university library’s paywall while I am a student?”</a:t>
            </a:r>
            <a:endParaRPr lang="en-CA" b="0" dirty="0">
              <a:effectLst/>
            </a:endParaRPr>
          </a:p>
          <a:p>
            <a:pPr rtl="0"/>
            <a:br>
              <a:rPr lang="en-CA" b="0" dirty="0">
                <a:effectLst/>
              </a:rPr>
            </a:br>
            <a:r>
              <a:rPr lang="en-CA" sz="1200" b="0" i="0" u="none" strike="noStrike" kern="1200" dirty="0">
                <a:solidFill>
                  <a:schemeClr val="tx1"/>
                </a:solidFill>
                <a:effectLst/>
                <a:latin typeface="+mn-lt"/>
                <a:ea typeface="+mn-ea"/>
                <a:cs typeface="+mn-cs"/>
              </a:rPr>
              <a:t>That’s right, unless you visit a university library in person and obtain a guest ID and password. Information about off-campus access while you are a student can be found on your library’s website. No more worrying about dead links at 1am!</a:t>
            </a:r>
            <a:endParaRPr lang="en-CA" b="0" dirty="0">
              <a:effectLst/>
            </a:endParaRPr>
          </a:p>
          <a:p>
            <a:pPr rtl="0"/>
            <a:br>
              <a:rPr lang="en-CA" b="0" dirty="0">
                <a:effectLst/>
              </a:rPr>
            </a:br>
            <a:r>
              <a:rPr lang="en-CA" sz="1200" b="0" i="0" u="none" strike="noStrike" kern="1200" dirty="0">
                <a:solidFill>
                  <a:schemeClr val="tx1"/>
                </a:solidFill>
                <a:effectLst/>
                <a:latin typeface="+mn-lt"/>
                <a:ea typeface="+mn-ea"/>
                <a:cs typeface="+mn-cs"/>
              </a:rPr>
              <a:t>Don’t forget --  your public library may also have licensed library resources available to you through your public library account. </a:t>
            </a:r>
            <a:endParaRPr lang="en-CA" b="0" dirty="0">
              <a:effectLst/>
            </a:endParaRPr>
          </a:p>
          <a:p>
            <a:br>
              <a:rPr lang="en-CA" dirty="0"/>
            </a:br>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8</a:t>
            </a:fld>
            <a:endParaRPr lang="en-US"/>
          </a:p>
        </p:txBody>
      </p:sp>
    </p:spTree>
    <p:extLst>
      <p:ext uri="{BB962C8B-B14F-4D97-AF65-F5344CB8AC3E}">
        <p14:creationId xmlns:p14="http://schemas.microsoft.com/office/powerpoint/2010/main" val="2620990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You should now be able to:</a:t>
            </a:r>
            <a:endParaRPr lang="en-CA" sz="2400" b="0" dirty="0">
              <a:effectLst/>
            </a:endParaRPr>
          </a:p>
          <a:p>
            <a:pPr marL="171450"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Explain why licensed library resources are only accessible to members of the library’s parent organization or community. </a:t>
            </a:r>
          </a:p>
          <a:p>
            <a:pPr marL="171450"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Describe the role of publishing and licence agreements in relation to licensed library resources</a:t>
            </a:r>
          </a:p>
          <a:p>
            <a:pPr marL="171450" indent="-171450" rtl="0" fontAlgn="base">
              <a:buFont typeface="Arial" panose="020B0604020202020204" pitchFamily="34" charset="0"/>
              <a:buChar char="•"/>
            </a:pPr>
            <a:r>
              <a:rPr lang="en-CA" sz="1200" b="0" i="0" u="none" strike="noStrike" kern="1200" dirty="0">
                <a:solidFill>
                  <a:schemeClr val="tx1"/>
                </a:solidFill>
                <a:effectLst/>
                <a:latin typeface="+mn-lt"/>
                <a:ea typeface="+mn-ea"/>
                <a:cs typeface="+mn-cs"/>
              </a:rPr>
              <a:t>Recognize how the future of scholarly publishing is becoming more open</a:t>
            </a:r>
          </a:p>
          <a:p>
            <a:endParaRPr lang="en-US" dirty="0"/>
          </a:p>
        </p:txBody>
      </p:sp>
      <p:sp>
        <p:nvSpPr>
          <p:cNvPr id="4" name="Slide Number Placeholder 3"/>
          <p:cNvSpPr>
            <a:spLocks noGrp="1"/>
          </p:cNvSpPr>
          <p:nvPr>
            <p:ph type="sldNum" sz="quarter" idx="5"/>
          </p:nvPr>
        </p:nvSpPr>
        <p:spPr/>
        <p:txBody>
          <a:bodyPr/>
          <a:lstStyle/>
          <a:p>
            <a:fld id="{3059A8C4-0C62-F94C-981C-DE91E9B672CA}" type="slidenum">
              <a:rPr lang="en-US" smtClean="0"/>
              <a:t>9</a:t>
            </a:fld>
            <a:endParaRPr lang="en-US"/>
          </a:p>
        </p:txBody>
      </p:sp>
    </p:spTree>
    <p:extLst>
      <p:ext uri="{BB962C8B-B14F-4D97-AF65-F5344CB8AC3E}">
        <p14:creationId xmlns:p14="http://schemas.microsoft.com/office/powerpoint/2010/main" val="37000137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0.png"/><Relationship Id="rId1" Type="http://schemas.openxmlformats.org/officeDocument/2006/relationships/slideMaster" Target="../slideMasters/slideMaster3.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hyperlink" Target="https://creativecommons.org/licenses/by/4.0/legalcode" TargetMode="Externa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4.png"/><Relationship Id="rId1" Type="http://schemas.openxmlformats.org/officeDocument/2006/relationships/slideMaster" Target="../slideMasters/slideMaster5.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95263F"/>
                </a:solidFill>
                <a:latin typeface="Arial" panose="020B0604020202020204" pitchFamily="34" charset="0"/>
              </a:defRPr>
            </a:lvl1pPr>
          </a:lstStyle>
          <a:p>
            <a:r>
              <a:rPr lang="en-US" dirty="0"/>
              <a:t>Level 1</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4579D63F-D0B5-E141-ACCF-9BA1FF3390FE}"/>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8A1D796D-C3F4-644D-AFE2-C1D569F25E1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359AE153-4C4A-6144-9B44-62D21BBF296A}"/>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6" name="TextBox 5"/>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instructional module is not intended as legal advice.  All Opening Up Copyright modules are made available under a </a:t>
            </a:r>
            <a:r>
              <a:rPr lang="en-US" sz="1100" u="sng" kern="1200" dirty="0">
                <a:solidFill>
                  <a:schemeClr val="tx1"/>
                </a:solidFill>
                <a:effectLst/>
                <a:latin typeface="+mn-lt"/>
                <a:ea typeface="+mn-ea"/>
                <a:cs typeface="+mn-cs"/>
                <a:hlinkClick r:id="rId4"/>
              </a:rPr>
              <a:t>Creative Commons Attribution 4.0 (CC-BY-4.0) International license</a:t>
            </a:r>
            <a:r>
              <a:rPr lang="en-US" sz="1100" kern="1200" dirty="0">
                <a:solidFill>
                  <a:schemeClr val="tx1"/>
                </a:solidFill>
                <a:effectLst/>
                <a:latin typeface="+mn-lt"/>
                <a:ea typeface="+mn-ea"/>
                <a:cs typeface="+mn-cs"/>
              </a:rPr>
              <a:t>. </a:t>
            </a:r>
          </a:p>
          <a:p>
            <a:endParaRPr lang="en-US" sz="1400" dirty="0"/>
          </a:p>
        </p:txBody>
      </p:sp>
    </p:spTree>
    <p:extLst>
      <p:ext uri="{BB962C8B-B14F-4D97-AF65-F5344CB8AC3E}">
        <p14:creationId xmlns:p14="http://schemas.microsoft.com/office/powerpoint/2010/main" val="1429562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CB534C"/>
                </a:solidFill>
                <a:latin typeface="Arial" panose="020B0604020202020204" pitchFamily="34" charset="0"/>
              </a:defRPr>
            </a:lvl1pPr>
          </a:lstStyle>
          <a:p>
            <a:r>
              <a:rPr lang="en-US" dirty="0"/>
              <a:t>Level 2</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48E4DE09-2500-C34F-A397-F2517C31113E}"/>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57FEA955-E437-1E4E-AB6A-69EAEFEAB99F}"/>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F48AA489-7CA3-E74E-B8E1-3FDA2879F75B}"/>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7" name="TextBox 6"/>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instructional module is not intended as legal advice.  All Opening Up Copyright modules are made available under a </a:t>
            </a:r>
            <a:r>
              <a:rPr lang="en-US" sz="1100" u="sng" kern="1200" dirty="0">
                <a:solidFill>
                  <a:schemeClr val="tx1"/>
                </a:solidFill>
                <a:effectLst/>
                <a:latin typeface="+mn-lt"/>
                <a:ea typeface="+mn-ea"/>
                <a:cs typeface="+mn-cs"/>
                <a:hlinkClick r:id="rId4"/>
              </a:rPr>
              <a:t>Creative Commons Attribution 4.0 (CC-BY-4.0) International license</a:t>
            </a:r>
            <a:r>
              <a:rPr lang="en-US" sz="1100" kern="1200" dirty="0">
                <a:solidFill>
                  <a:schemeClr val="tx1"/>
                </a:solidFill>
                <a:effectLst/>
                <a:latin typeface="+mn-lt"/>
                <a:ea typeface="+mn-ea"/>
                <a:cs typeface="+mn-cs"/>
              </a:rPr>
              <a:t>. </a:t>
            </a:r>
          </a:p>
          <a:p>
            <a:endParaRPr lang="en-US" sz="140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C3051362-0DFD-9349-8175-499A8D2F626F}"/>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2</a:t>
            </a:r>
            <a:br>
              <a:rPr lang="en-US" dirty="0"/>
            </a:br>
            <a:r>
              <a:rPr lang="en-US" dirty="0"/>
              <a:t>Title Placeholder</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Content Placeholder 7">
            <a:extLst>
              <a:ext uri="{FF2B5EF4-FFF2-40B4-BE49-F238E27FC236}">
                <a16:creationId xmlns:a16="http://schemas.microsoft.com/office/drawing/2014/main" id="{85A7E338-9047-0C49-8254-39900F42A5D5}"/>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B6F46EBA-A8FD-1B4B-B743-C5ACA991245D}"/>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3423900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8012BEB-CDCB-A440-8ED0-8A8DFCDEBD24}"/>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AFBFF81B-EA04-2746-9935-45EC4CF8F2D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1810844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D769670-BC84-6640-80F0-3B603F746786}"/>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F519BBCC-D32E-0842-A6AD-0156BDA40B75}"/>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2660703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0AC4C0D0-9108-E343-9E29-C6F91436C29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D3B536F9-F6EF-A642-9C22-0AAA97C6C26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2058270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E55339B-9601-F84C-B345-0E9C19932EAD}"/>
              </a:ext>
            </a:extLst>
          </p:cNvPr>
          <p:cNvSpPr txBox="1"/>
          <p:nvPr userDrawn="1"/>
        </p:nvSpPr>
        <p:spPr>
          <a:xfrm>
            <a:off x="1455738" y="3441680"/>
            <a:ext cx="9898062" cy="3108543"/>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4" name="Text Placeholder 3">
            <a:extLst>
              <a:ext uri="{FF2B5EF4-FFF2-40B4-BE49-F238E27FC236}">
                <a16:creationId xmlns:a16="http://schemas.microsoft.com/office/drawing/2014/main" id="{A8D1A24E-9694-574F-A52C-0CC44A8DF0FC}"/>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CA" dirty="0"/>
          </a:p>
          <a:p>
            <a:pPr lvl="0"/>
            <a:endParaRPr lang="en-CA" dirty="0"/>
          </a:p>
          <a:p>
            <a:pPr lvl="0"/>
            <a:endParaRPr lang="en-CA" dirty="0"/>
          </a:p>
          <a:p>
            <a:pPr lvl="0"/>
            <a:endParaRPr lang="en-US" dirty="0"/>
          </a:p>
        </p:txBody>
      </p:sp>
      <p:sp>
        <p:nvSpPr>
          <p:cNvPr id="5" name="TextBox 4">
            <a:extLst>
              <a:ext uri="{FF2B5EF4-FFF2-40B4-BE49-F238E27FC236}">
                <a16:creationId xmlns:a16="http://schemas.microsoft.com/office/drawing/2014/main" id="{26B4B9B2-BF5E-E542-89E2-2A154D3F58BB}"/>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7" name="TextBox 6">
            <a:extLst>
              <a:ext uri="{FF2B5EF4-FFF2-40B4-BE49-F238E27FC236}">
                <a16:creationId xmlns:a16="http://schemas.microsoft.com/office/drawing/2014/main" id="{B77FE9AC-6BDF-884B-AC43-57A59DF5D7F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1198142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8AC36D5-2C66-DD4B-B2E1-F7E0A8E89452}"/>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5" name="Rectangle 4">
            <a:extLst>
              <a:ext uri="{FF2B5EF4-FFF2-40B4-BE49-F238E27FC236}">
                <a16:creationId xmlns:a16="http://schemas.microsoft.com/office/drawing/2014/main" id="{F4AB2F73-AA72-9B45-B56F-5714BB551923}"/>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6" name="Rectangle 5">
            <a:extLst>
              <a:ext uri="{FF2B5EF4-FFF2-40B4-BE49-F238E27FC236}">
                <a16:creationId xmlns:a16="http://schemas.microsoft.com/office/drawing/2014/main" id="{DCE2F1AD-46F0-DD45-A25E-E48BCBA3B115}"/>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8" name="Rectangle 7">
            <a:extLst>
              <a:ext uri="{FF2B5EF4-FFF2-40B4-BE49-F238E27FC236}">
                <a16:creationId xmlns:a16="http://schemas.microsoft.com/office/drawing/2014/main" id="{A10864C0-EF45-BA47-9034-BC1DFCA5CE7B}"/>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10" name="Rectangle 9">
            <a:extLst>
              <a:ext uri="{FF2B5EF4-FFF2-40B4-BE49-F238E27FC236}">
                <a16:creationId xmlns:a16="http://schemas.microsoft.com/office/drawing/2014/main" id="{330ADD80-AE04-714D-B57B-8EB232D2161E}"/>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11" name="TextBox 10">
            <a:extLst>
              <a:ext uri="{FF2B5EF4-FFF2-40B4-BE49-F238E27FC236}">
                <a16:creationId xmlns:a16="http://schemas.microsoft.com/office/drawing/2014/main" id="{6495B3A9-DC6D-BA4C-AB65-601383371BCD}"/>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2" name="TextBox 11">
            <a:extLst>
              <a:ext uri="{FF2B5EF4-FFF2-40B4-BE49-F238E27FC236}">
                <a16:creationId xmlns:a16="http://schemas.microsoft.com/office/drawing/2014/main" id="{2FA340A0-4136-5347-92B1-F4072E788C07}"/>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DB99CC51-F6EC-684B-A055-908766515B32}"/>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4" name="TextBox 13">
            <a:extLst>
              <a:ext uri="{FF2B5EF4-FFF2-40B4-BE49-F238E27FC236}">
                <a16:creationId xmlns:a16="http://schemas.microsoft.com/office/drawing/2014/main" id="{0017AB78-8441-CD47-9BF9-874140D2940A}"/>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5" name="TextBox 14">
            <a:extLst>
              <a:ext uri="{FF2B5EF4-FFF2-40B4-BE49-F238E27FC236}">
                <a16:creationId xmlns:a16="http://schemas.microsoft.com/office/drawing/2014/main" id="{01D5E255-63D8-6445-BB62-23049C353689}"/>
              </a:ext>
            </a:extLst>
          </p:cNvPr>
          <p:cNvSpPr txBox="1"/>
          <p:nvPr userDrawn="1"/>
        </p:nvSpPr>
        <p:spPr>
          <a:xfrm>
            <a:off x="7033365" y="4870679"/>
            <a:ext cx="2215138" cy="1089529"/>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Luc </a:t>
            </a:r>
            <a:r>
              <a:rPr lang="en-US" dirty="0" err="1">
                <a:solidFill>
                  <a:schemeClr val="bg2">
                    <a:lumMod val="50000"/>
                  </a:schemeClr>
                </a:solidFill>
                <a:latin typeface="Arial" panose="020B0604020202020204" pitchFamily="34" charset="0"/>
                <a:cs typeface="Arial" panose="020B0604020202020204" pitchFamily="34" charset="0"/>
              </a:rPr>
              <a:t>Fagnan</a:t>
            </a:r>
            <a:endParaRPr lang="en-US" dirty="0">
              <a:solidFill>
                <a:schemeClr val="bg2">
                  <a:lumMod val="5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6" name="TextBox 15">
            <a:extLst>
              <a:ext uri="{FF2B5EF4-FFF2-40B4-BE49-F238E27FC236}">
                <a16:creationId xmlns:a16="http://schemas.microsoft.com/office/drawing/2014/main" id="{D9876829-F464-184F-BFFE-480173F8661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1116949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3870E22-D3D2-624E-AF9E-3E05930D55E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5" name="TextBox 4">
            <a:extLst>
              <a:ext uri="{FF2B5EF4-FFF2-40B4-BE49-F238E27FC236}">
                <a16:creationId xmlns:a16="http://schemas.microsoft.com/office/drawing/2014/main" id="{9C19D730-2A94-5745-8E71-D16B78BB4A5D}"/>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6" name="TextBox 5">
            <a:extLst>
              <a:ext uri="{FF2B5EF4-FFF2-40B4-BE49-F238E27FC236}">
                <a16:creationId xmlns:a16="http://schemas.microsoft.com/office/drawing/2014/main" id="{FE39E2A1-D1F8-F849-A85E-FA17C3913CD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1653725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F7CA00"/>
                </a:solidFill>
                <a:latin typeface="Arial" panose="020B0604020202020204" pitchFamily="34" charset="0"/>
              </a:defRPr>
            </a:lvl1pPr>
          </a:lstStyle>
          <a:p>
            <a:r>
              <a:rPr lang="en-US" dirty="0"/>
              <a:t>Level 3</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DE912162-4DF4-DC48-9D9E-EEA138835229}"/>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98379867-4123-0F4E-B462-BF544A8E6E31}"/>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0A21B7B0-4B19-2747-9BBC-ACC22F9164AD}"/>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7" name="TextBox 6"/>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instructional module is not intended as legal advice.  All Opening Up Copyright modules are made available under a </a:t>
            </a:r>
            <a:r>
              <a:rPr lang="en-US" sz="1100" u="sng" kern="1200" dirty="0">
                <a:solidFill>
                  <a:schemeClr val="tx1"/>
                </a:solidFill>
                <a:effectLst/>
                <a:latin typeface="+mn-lt"/>
                <a:ea typeface="+mn-ea"/>
                <a:cs typeface="+mn-cs"/>
                <a:hlinkClick r:id="rId4"/>
              </a:rPr>
              <a:t>Creative Commons Attribution 4.0 (CC-BY-4.0) International license</a:t>
            </a:r>
            <a:r>
              <a:rPr lang="en-US" sz="1100" kern="1200" dirty="0">
                <a:solidFill>
                  <a:schemeClr val="tx1"/>
                </a:solidFill>
                <a:effectLst/>
                <a:latin typeface="+mn-lt"/>
                <a:ea typeface="+mn-ea"/>
                <a:cs typeface="+mn-cs"/>
              </a:rPr>
              <a:t>. </a:t>
            </a:r>
          </a:p>
          <a:p>
            <a:endParaRPr lang="en-US" sz="140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1282" y="512064"/>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1</a:t>
            </a:r>
            <a:br>
              <a:rPr lang="en-US" dirty="0"/>
            </a:br>
            <a:r>
              <a:rPr lang="en-US" dirty="0"/>
              <a:t>Title Placeholder</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710339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0" i="0" baseline="0">
                <a:solidFill>
                  <a:srgbClr val="F7CA00"/>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to Related Modules</a:t>
            </a:r>
          </a:p>
        </p:txBody>
      </p:sp>
      <p:sp>
        <p:nvSpPr>
          <p:cNvPr id="6" name="Title 1">
            <a:extLst>
              <a:ext uri="{FF2B5EF4-FFF2-40B4-BE49-F238E27FC236}">
                <a16:creationId xmlns:a16="http://schemas.microsoft.com/office/drawing/2014/main" id="{B00D2005-1638-D145-A3AA-4604EF5F2187}"/>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3</a:t>
            </a:r>
            <a:br>
              <a:rPr lang="en-US" dirty="0"/>
            </a:br>
            <a:r>
              <a:rPr lang="en-US" dirty="0"/>
              <a:t>Title Placeholder</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Content Placeholder 7">
            <a:extLst>
              <a:ext uri="{FF2B5EF4-FFF2-40B4-BE49-F238E27FC236}">
                <a16:creationId xmlns:a16="http://schemas.microsoft.com/office/drawing/2014/main" id="{D71B6D7B-91A1-E44E-9C3E-3CF6164B667B}"/>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C3377E9F-F72D-D346-A023-587315F6F938}"/>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40335652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588692-E5A2-DC4C-8C4C-E7D74342CE31}"/>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7C4CA8E0-8C56-9B48-BF92-FD290582BDF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41575465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EFD900-0255-F445-BE1C-1DF2270C913B}"/>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37AE39D8-DE47-5149-BF37-9229513418D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16770085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59B4EB-FBA7-6448-95F2-E6B852C5E61F}"/>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60FBAA09-CF2D-BB43-B73B-D63FECDAC48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18016671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6F4EC9-63B6-7A49-A259-9A160623224B}"/>
              </a:ext>
            </a:extLst>
          </p:cNvPr>
          <p:cNvSpPr txBox="1"/>
          <p:nvPr userDrawn="1"/>
        </p:nvSpPr>
        <p:spPr>
          <a:xfrm>
            <a:off x="1455738" y="3441680"/>
            <a:ext cx="9898062" cy="3108543"/>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r>
              <a:rPr lang="en-CA"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4" name="Text Placeholder 3">
            <a:extLst>
              <a:ext uri="{FF2B5EF4-FFF2-40B4-BE49-F238E27FC236}">
                <a16:creationId xmlns:a16="http://schemas.microsoft.com/office/drawing/2014/main" id="{08C7B41D-8AEA-1A4D-9D69-442CA4452281}"/>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CA" dirty="0"/>
          </a:p>
          <a:p>
            <a:pPr lvl="0"/>
            <a:endParaRPr lang="en-CA" dirty="0"/>
          </a:p>
          <a:p>
            <a:pPr lvl="0"/>
            <a:endParaRPr lang="en-CA" dirty="0"/>
          </a:p>
          <a:p>
            <a:pPr lvl="0"/>
            <a:endParaRPr lang="en-US" dirty="0"/>
          </a:p>
        </p:txBody>
      </p:sp>
      <p:sp>
        <p:nvSpPr>
          <p:cNvPr id="5" name="TextBox 4">
            <a:extLst>
              <a:ext uri="{FF2B5EF4-FFF2-40B4-BE49-F238E27FC236}">
                <a16:creationId xmlns:a16="http://schemas.microsoft.com/office/drawing/2014/main" id="{5F375636-EBC4-F148-9EAD-6E9EF7D64139}"/>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7" name="TextBox 6">
            <a:extLst>
              <a:ext uri="{FF2B5EF4-FFF2-40B4-BE49-F238E27FC236}">
                <a16:creationId xmlns:a16="http://schemas.microsoft.com/office/drawing/2014/main" id="{AD368455-4297-3D40-B408-AA05480ABD5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19059003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7BBDAD3-F7F2-AD4D-81B9-DBE7A7E9DC97}"/>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4" name="Rectangle 3">
            <a:extLst>
              <a:ext uri="{FF2B5EF4-FFF2-40B4-BE49-F238E27FC236}">
                <a16:creationId xmlns:a16="http://schemas.microsoft.com/office/drawing/2014/main" id="{35164054-E794-B041-9245-E5BB0051CE9F}"/>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5" name="Rectangle 4">
            <a:extLst>
              <a:ext uri="{FF2B5EF4-FFF2-40B4-BE49-F238E27FC236}">
                <a16:creationId xmlns:a16="http://schemas.microsoft.com/office/drawing/2014/main" id="{C3DA9209-4BE5-F44D-9E18-46E5D7447351}"/>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7" name="Rectangle 6">
            <a:extLst>
              <a:ext uri="{FF2B5EF4-FFF2-40B4-BE49-F238E27FC236}">
                <a16:creationId xmlns:a16="http://schemas.microsoft.com/office/drawing/2014/main" id="{6475A6AA-AB49-BF48-88F9-1261351ABBB8}"/>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8" name="Rectangle 7">
            <a:extLst>
              <a:ext uri="{FF2B5EF4-FFF2-40B4-BE49-F238E27FC236}">
                <a16:creationId xmlns:a16="http://schemas.microsoft.com/office/drawing/2014/main" id="{99A0D4A3-6954-8448-BEE8-6D7B34B7AD78}"/>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9" name="TextBox 8">
            <a:extLst>
              <a:ext uri="{FF2B5EF4-FFF2-40B4-BE49-F238E27FC236}">
                <a16:creationId xmlns:a16="http://schemas.microsoft.com/office/drawing/2014/main" id="{3CD0F2B1-1FE2-0E49-BEB4-81128D7F98FA}"/>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AC8D7018-FE0C-914A-8D5B-C62A4EDDF500}"/>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3D49D376-AFAD-5F45-9CE4-D798E54EBA87}"/>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2" name="TextBox 11">
            <a:extLst>
              <a:ext uri="{FF2B5EF4-FFF2-40B4-BE49-F238E27FC236}">
                <a16:creationId xmlns:a16="http://schemas.microsoft.com/office/drawing/2014/main" id="{C6591802-AF25-BA45-8F51-C1AA78507743}"/>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FBE4418B-2C46-9247-A68A-F7A59ED745FF}"/>
              </a:ext>
            </a:extLst>
          </p:cNvPr>
          <p:cNvSpPr txBox="1"/>
          <p:nvPr userDrawn="1"/>
        </p:nvSpPr>
        <p:spPr>
          <a:xfrm>
            <a:off x="7033365" y="4870679"/>
            <a:ext cx="2215138" cy="1089529"/>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lang="en-US" dirty="0">
                <a:solidFill>
                  <a:schemeClr val="bg2">
                    <a:lumMod val="50000"/>
                  </a:schemeClr>
                </a:solidFill>
                <a:latin typeface="Arial" panose="020B0604020202020204" pitchFamily="34" charset="0"/>
                <a:cs typeface="Arial" panose="020B0604020202020204" pitchFamily="34" charset="0"/>
              </a:rPr>
              <a:t>Luc </a:t>
            </a:r>
            <a:r>
              <a:rPr lang="en-US" dirty="0" err="1">
                <a:solidFill>
                  <a:schemeClr val="bg2">
                    <a:lumMod val="50000"/>
                  </a:schemeClr>
                </a:solidFill>
                <a:latin typeface="Arial" panose="020B0604020202020204" pitchFamily="34" charset="0"/>
                <a:cs typeface="Arial" panose="020B0604020202020204" pitchFamily="34" charset="0"/>
              </a:rPr>
              <a:t>Fagnan</a:t>
            </a:r>
            <a:endParaRPr lang="en-US" dirty="0">
              <a:solidFill>
                <a:schemeClr val="bg2">
                  <a:lumMod val="5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4" name="TextBox 13">
            <a:extLst>
              <a:ext uri="{FF2B5EF4-FFF2-40B4-BE49-F238E27FC236}">
                <a16:creationId xmlns:a16="http://schemas.microsoft.com/office/drawing/2014/main" id="{6D52F16A-22BD-6448-BC29-BAF6A0CDBCA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22644603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C343038-A838-0C41-95D7-9CFCD29FE65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10" name="TextBox 9">
            <a:extLst>
              <a:ext uri="{FF2B5EF4-FFF2-40B4-BE49-F238E27FC236}">
                <a16:creationId xmlns:a16="http://schemas.microsoft.com/office/drawing/2014/main" id="{3FC2E465-7B94-AB46-AD00-394DD61EF84A}"/>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5" name="TextBox 4">
            <a:extLst>
              <a:ext uri="{FF2B5EF4-FFF2-40B4-BE49-F238E27FC236}">
                <a16:creationId xmlns:a16="http://schemas.microsoft.com/office/drawing/2014/main" id="{635790B6-AE76-C145-98F2-9683FF1673C5}"/>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7597936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879F3D"/>
                </a:solidFill>
                <a:latin typeface="Arial" panose="020B0604020202020204" pitchFamily="34" charset="0"/>
              </a:defRPr>
            </a:lvl1pPr>
          </a:lstStyle>
          <a:p>
            <a:r>
              <a:rPr lang="en-US" dirty="0"/>
              <a:t>Level 4</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EAA55123-175B-DF46-AA5A-53254D74F9A2}"/>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1F80558F-4391-2944-8442-5C26834E3C5D}"/>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7D0D2FCC-AC68-6B46-AF07-20394F20DF07}"/>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7" name="TextBox 6"/>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instructional module is not intended as legal advice.  All Opening Up Copyright modules are made available under a </a:t>
            </a:r>
            <a:r>
              <a:rPr lang="en-US" sz="1100" u="sng" kern="1200" dirty="0">
                <a:solidFill>
                  <a:schemeClr val="tx1"/>
                </a:solidFill>
                <a:effectLst/>
                <a:latin typeface="+mn-lt"/>
                <a:ea typeface="+mn-ea"/>
                <a:cs typeface="+mn-cs"/>
                <a:hlinkClick r:id="rId4"/>
              </a:rPr>
              <a:t>Creative Commons Attribution 4.0 (CC-BY-4.0) International license</a:t>
            </a:r>
            <a:r>
              <a:rPr lang="en-US" sz="1100" kern="1200" dirty="0">
                <a:solidFill>
                  <a:schemeClr val="tx1"/>
                </a:solidFill>
                <a:effectLst/>
                <a:latin typeface="+mn-lt"/>
                <a:ea typeface="+mn-ea"/>
                <a:cs typeface="+mn-cs"/>
              </a:rPr>
              <a:t>. </a:t>
            </a:r>
          </a:p>
          <a:p>
            <a:endParaRPr lang="en-US" sz="1400"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E95FE837-4B48-E942-AF08-6D436A9EC429}"/>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4</a:t>
            </a:r>
            <a:br>
              <a:rPr lang="en-US" dirty="0"/>
            </a:br>
            <a:r>
              <a:rPr lang="en-US" dirty="0"/>
              <a:t>Title Placeholder</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Content Placeholder 7">
            <a:extLst>
              <a:ext uri="{FF2B5EF4-FFF2-40B4-BE49-F238E27FC236}">
                <a16:creationId xmlns:a16="http://schemas.microsoft.com/office/drawing/2014/main" id="{373814AB-D8BC-0C42-8757-616EC731D8BC}"/>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3" name="TextBox 2">
            <a:extLst>
              <a:ext uri="{FF2B5EF4-FFF2-40B4-BE49-F238E27FC236}">
                <a16:creationId xmlns:a16="http://schemas.microsoft.com/office/drawing/2014/main" id="{84020D6F-A312-6C44-BA9C-67342DADCEFA}"/>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387890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Content Placeholder 7">
            <a:extLst>
              <a:ext uri="{FF2B5EF4-FFF2-40B4-BE49-F238E27FC236}">
                <a16:creationId xmlns:a16="http://schemas.microsoft.com/office/drawing/2014/main" id="{391F00A9-737A-1146-92A4-5829B9A5AA6A}"/>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F11A851A-BABB-6040-A2CB-A19AE34F86A8}"/>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21940173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42F574-B92E-3447-9812-1E6BAD5BE56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A5BACD67-8F37-E94B-A68F-F142AC94137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21885602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896F0E2-16C5-024A-B360-E40F0382DBD5}"/>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161200C4-8EC0-5A48-AF35-9A3ECBDC1FB3}"/>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1389508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EAD414-CA57-FA4A-A3D7-AD29DDF5841B}"/>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DB3D0953-9425-B44C-8765-813DA7D606C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39913674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AF85E-984E-2243-BDCD-E5EC5DF65993}"/>
              </a:ext>
            </a:extLst>
          </p:cNvPr>
          <p:cNvSpPr txBox="1"/>
          <p:nvPr userDrawn="1"/>
        </p:nvSpPr>
        <p:spPr>
          <a:xfrm>
            <a:off x="1455738" y="3441680"/>
            <a:ext cx="9898062" cy="3108543"/>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r>
              <a:rPr lang="en-CA"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4" name="Text Placeholder 3">
            <a:extLst>
              <a:ext uri="{FF2B5EF4-FFF2-40B4-BE49-F238E27FC236}">
                <a16:creationId xmlns:a16="http://schemas.microsoft.com/office/drawing/2014/main" id="{878644E4-8450-FE44-88F6-FC7EB7EAD768}"/>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CA" dirty="0"/>
          </a:p>
          <a:p>
            <a:pPr lvl="0"/>
            <a:endParaRPr lang="en-CA" dirty="0"/>
          </a:p>
          <a:p>
            <a:pPr lvl="0"/>
            <a:endParaRPr lang="en-US" dirty="0"/>
          </a:p>
        </p:txBody>
      </p:sp>
      <p:sp>
        <p:nvSpPr>
          <p:cNvPr id="5" name="TextBox 4">
            <a:extLst>
              <a:ext uri="{FF2B5EF4-FFF2-40B4-BE49-F238E27FC236}">
                <a16:creationId xmlns:a16="http://schemas.microsoft.com/office/drawing/2014/main" id="{80DCE080-A6C7-9241-81A6-5323D758EDB5}"/>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7" name="TextBox 6">
            <a:extLst>
              <a:ext uri="{FF2B5EF4-FFF2-40B4-BE49-F238E27FC236}">
                <a16:creationId xmlns:a16="http://schemas.microsoft.com/office/drawing/2014/main" id="{DB68A3B7-23E6-C94F-AE98-26E36E065A0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113421767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7C12BB-6710-DE49-908B-EE1CA386FC4F}"/>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4" name="Rectangle 3">
            <a:extLst>
              <a:ext uri="{FF2B5EF4-FFF2-40B4-BE49-F238E27FC236}">
                <a16:creationId xmlns:a16="http://schemas.microsoft.com/office/drawing/2014/main" id="{17537D2A-4C78-5242-B06E-D83E3FD35BE4}"/>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5" name="Rectangle 4">
            <a:extLst>
              <a:ext uri="{FF2B5EF4-FFF2-40B4-BE49-F238E27FC236}">
                <a16:creationId xmlns:a16="http://schemas.microsoft.com/office/drawing/2014/main" id="{DC84965B-745A-354F-9DA6-00B0B29223ED}"/>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7" name="Rectangle 6">
            <a:extLst>
              <a:ext uri="{FF2B5EF4-FFF2-40B4-BE49-F238E27FC236}">
                <a16:creationId xmlns:a16="http://schemas.microsoft.com/office/drawing/2014/main" id="{946F9044-534F-A045-B776-24B57C032E14}"/>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8" name="Rectangle 7">
            <a:extLst>
              <a:ext uri="{FF2B5EF4-FFF2-40B4-BE49-F238E27FC236}">
                <a16:creationId xmlns:a16="http://schemas.microsoft.com/office/drawing/2014/main" id="{44FA4EEC-3F55-4B4A-A3A1-848EED7085A2}"/>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9" name="TextBox 8">
            <a:extLst>
              <a:ext uri="{FF2B5EF4-FFF2-40B4-BE49-F238E27FC236}">
                <a16:creationId xmlns:a16="http://schemas.microsoft.com/office/drawing/2014/main" id="{E7119F9C-9A80-9A45-A136-8125D5F25092}"/>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0" name="TextBox 9">
            <a:extLst>
              <a:ext uri="{FF2B5EF4-FFF2-40B4-BE49-F238E27FC236}">
                <a16:creationId xmlns:a16="http://schemas.microsoft.com/office/drawing/2014/main" id="{C2167649-29B2-2A41-9342-0ED3192DF0CF}"/>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74AA82D0-1DEE-8F41-8C72-B522D2FB0DD6}"/>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2" name="TextBox 11">
            <a:extLst>
              <a:ext uri="{FF2B5EF4-FFF2-40B4-BE49-F238E27FC236}">
                <a16:creationId xmlns:a16="http://schemas.microsoft.com/office/drawing/2014/main" id="{0B2ACF80-C46F-8048-9EB4-950C9E222B3D}"/>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3" name="TextBox 12">
            <a:extLst>
              <a:ext uri="{FF2B5EF4-FFF2-40B4-BE49-F238E27FC236}">
                <a16:creationId xmlns:a16="http://schemas.microsoft.com/office/drawing/2014/main" id="{40719E68-A586-2E4E-AA56-218C503D4F4E}"/>
              </a:ext>
            </a:extLst>
          </p:cNvPr>
          <p:cNvSpPr txBox="1"/>
          <p:nvPr userDrawn="1"/>
        </p:nvSpPr>
        <p:spPr>
          <a:xfrm>
            <a:off x="7033365" y="4870679"/>
            <a:ext cx="2215138" cy="1089529"/>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Luc </a:t>
            </a:r>
            <a:r>
              <a:rPr lang="en-US" dirty="0" err="1">
                <a:solidFill>
                  <a:schemeClr val="bg2">
                    <a:lumMod val="50000"/>
                  </a:schemeClr>
                </a:solidFill>
                <a:latin typeface="Arial" panose="020B0604020202020204" pitchFamily="34" charset="0"/>
                <a:cs typeface="Arial" panose="020B0604020202020204" pitchFamily="34" charset="0"/>
              </a:rPr>
              <a:t>Fagnan</a:t>
            </a:r>
            <a:endParaRPr lang="en-US" dirty="0">
              <a:solidFill>
                <a:schemeClr val="bg2">
                  <a:lumMod val="5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4" name="TextBox 13">
            <a:extLst>
              <a:ext uri="{FF2B5EF4-FFF2-40B4-BE49-F238E27FC236}">
                <a16:creationId xmlns:a16="http://schemas.microsoft.com/office/drawing/2014/main" id="{68DE1BED-9DC3-D247-9201-574B7094B04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35937905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A6978B-C00C-A74C-8724-630D758163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4" name="TextBox 3">
            <a:extLst>
              <a:ext uri="{FF2B5EF4-FFF2-40B4-BE49-F238E27FC236}">
                <a16:creationId xmlns:a16="http://schemas.microsoft.com/office/drawing/2014/main" id="{DDBAA813-2419-E547-A898-563F99DEF3F4}"/>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5" name="TextBox 4">
            <a:extLst>
              <a:ext uri="{FF2B5EF4-FFF2-40B4-BE49-F238E27FC236}">
                <a16:creationId xmlns:a16="http://schemas.microsoft.com/office/drawing/2014/main" id="{ED0E2942-34EE-7D4A-A7C8-5B01D8AF2F9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21684306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004950"/>
                </a:solidFill>
                <a:latin typeface="Arial" panose="020B0604020202020204" pitchFamily="34" charset="0"/>
              </a:defRPr>
            </a:lvl1pPr>
          </a:lstStyle>
          <a:p>
            <a:r>
              <a:rPr lang="en-US" dirty="0"/>
              <a:t>Level 5</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5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4" name="Picture 3">
            <a:extLst>
              <a:ext uri="{FF2B5EF4-FFF2-40B4-BE49-F238E27FC236}">
                <a16:creationId xmlns:a16="http://schemas.microsoft.com/office/drawing/2014/main" id="{836574F0-4DF2-414D-9E50-AD1B0BFD0763}"/>
              </a:ext>
            </a:extLst>
          </p:cNvPr>
          <p:cNvPicPr>
            <a:picLocks noChangeAspect="1"/>
          </p:cNvPicPr>
          <p:nvPr userDrawn="1"/>
        </p:nvPicPr>
        <p:blipFill>
          <a:blip r:embed="rId3"/>
          <a:stretch>
            <a:fillRect/>
          </a:stretch>
        </p:blipFill>
        <p:spPr>
          <a:xfrm>
            <a:off x="4736474" y="4396582"/>
            <a:ext cx="2719052" cy="640135"/>
          </a:xfrm>
          <a:prstGeom prst="rect">
            <a:avLst/>
          </a:prstGeom>
        </p:spPr>
      </p:pic>
      <p:pic>
        <p:nvPicPr>
          <p:cNvPr id="5" name="Picture 2" descr="Image result for cc-by">
            <a:hlinkClick r:id="rId4"/>
            <a:extLst>
              <a:ext uri="{FF2B5EF4-FFF2-40B4-BE49-F238E27FC236}">
                <a16:creationId xmlns:a16="http://schemas.microsoft.com/office/drawing/2014/main" id="{0A184503-A0DC-8740-942C-725B38E95C6C}"/>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4EDC62F5-229E-3B49-A44F-9DCD1D73E240}"/>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7" name="TextBox 6"/>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instructional module is not intended as legal advice.  All Opening Up Copyright modules are made available under a </a:t>
            </a:r>
            <a:r>
              <a:rPr lang="en-US" sz="1100" u="sng" kern="1200" dirty="0">
                <a:solidFill>
                  <a:schemeClr val="tx1"/>
                </a:solidFill>
                <a:effectLst/>
                <a:latin typeface="+mn-lt"/>
                <a:ea typeface="+mn-ea"/>
                <a:cs typeface="+mn-cs"/>
                <a:hlinkClick r:id="rId4"/>
              </a:rPr>
              <a:t>Creative Commons Attribution 4.0 (CC-BY-4.0) International license</a:t>
            </a:r>
            <a:r>
              <a:rPr lang="en-US" sz="1100" kern="1200" dirty="0">
                <a:solidFill>
                  <a:schemeClr val="tx1"/>
                </a:solidFill>
                <a:effectLst/>
                <a:latin typeface="+mn-lt"/>
                <a:ea typeface="+mn-ea"/>
                <a:cs typeface="+mn-cs"/>
              </a:rPr>
              <a:t>. </a:t>
            </a:r>
          </a:p>
          <a:p>
            <a:endParaRPr lang="en-US" sz="1400"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50000"/>
                  </a:schemeClr>
                </a:solidFill>
                <a:latin typeface="Arial" panose="020B0604020202020204" pitchFamily="34" charset="0"/>
              </a:defRPr>
            </a:lvl1pPr>
            <a:lvl2pPr>
              <a:defRPr b="0" i="0" baseline="0">
                <a:solidFill>
                  <a:schemeClr val="bg2">
                    <a:lumMod val="50000"/>
                  </a:schemeClr>
                </a:solidFill>
                <a:latin typeface="Arial" panose="020B0604020202020204" pitchFamily="34" charset="0"/>
              </a:defRPr>
            </a:lvl2pPr>
            <a:lvl3pPr>
              <a:defRPr b="0" i="0" baseline="0">
                <a:solidFill>
                  <a:schemeClr val="bg2">
                    <a:lumMod val="50000"/>
                  </a:schemeClr>
                </a:solidFill>
                <a:latin typeface="Arial" panose="020B0604020202020204" pitchFamily="34" charset="0"/>
              </a:defRPr>
            </a:lvl3pPr>
            <a:lvl4pPr>
              <a:defRPr b="0" i="0" baseline="0">
                <a:solidFill>
                  <a:schemeClr val="bg2">
                    <a:lumMod val="50000"/>
                  </a:schemeClr>
                </a:solidFill>
                <a:latin typeface="Arial" panose="020B0604020202020204" pitchFamily="34" charset="0"/>
              </a:defRPr>
            </a:lvl4pPr>
            <a:lvl5pPr>
              <a:defRPr b="0" i="0" baseline="0">
                <a:solidFill>
                  <a:schemeClr val="bg2">
                    <a:lumMod val="5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DE87C7C1-3175-7D47-B0F6-A14B65210A9B}"/>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a:t>Level 5</a:t>
            </a:r>
            <a:br>
              <a:rPr lang="en-US" dirty="0"/>
            </a:br>
            <a:r>
              <a:rPr lang="en-US" dirty="0"/>
              <a:t>Title Placeholder</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hank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Content Placeholder 7">
            <a:extLst>
              <a:ext uri="{FF2B5EF4-FFF2-40B4-BE49-F238E27FC236}">
                <a16:creationId xmlns:a16="http://schemas.microsoft.com/office/drawing/2014/main" id="{50BDAE9C-4B7B-314A-85F5-72FBA7F74EEA}"/>
              </a:ext>
            </a:extLst>
          </p:cNvPr>
          <p:cNvPicPr>
            <a:picLocks noChangeAspect="1"/>
          </p:cNvPicPr>
          <p:nvPr userDrawn="1"/>
        </p:nvPicPr>
        <p:blipFill>
          <a:blip r:embed="rId3"/>
          <a:stretch>
            <a:fillRect/>
          </a:stretch>
        </p:blipFill>
        <p:spPr>
          <a:xfrm>
            <a:off x="411231" y="2517212"/>
            <a:ext cx="11369538" cy="2849485"/>
          </a:xfrm>
          <a:prstGeom prst="rect">
            <a:avLst/>
          </a:prstGeom>
        </p:spPr>
      </p:pic>
      <p:sp>
        <p:nvSpPr>
          <p:cNvPr id="4" name="TextBox 3">
            <a:extLst>
              <a:ext uri="{FF2B5EF4-FFF2-40B4-BE49-F238E27FC236}">
                <a16:creationId xmlns:a16="http://schemas.microsoft.com/office/drawing/2014/main" id="{8994EEDD-FF07-6D45-BFC9-5577D3EB2006}"/>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spTree>
    <p:extLst>
      <p:ext uri="{BB962C8B-B14F-4D97-AF65-F5344CB8AC3E}">
        <p14:creationId xmlns:p14="http://schemas.microsoft.com/office/powerpoint/2010/main" val="1719481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2AD040F-3190-ED40-A683-FF66B09A0EA6}"/>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a:t>Edit Master text styles</a:t>
            </a:r>
          </a:p>
        </p:txBody>
      </p:sp>
      <p:sp>
        <p:nvSpPr>
          <p:cNvPr id="5" name="TextBox 4">
            <a:extLst>
              <a:ext uri="{FF2B5EF4-FFF2-40B4-BE49-F238E27FC236}">
                <a16:creationId xmlns:a16="http://schemas.microsoft.com/office/drawing/2014/main" id="{6CCE1B68-E4AC-6F4B-A909-BD58B58E26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39064782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References &amp; Resour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3DA107-6991-D743-BFF9-91C702F60A5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684AA2D9-69DC-6747-B80C-A8EA1E59F4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12826904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ases and Legisl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B6C41C9-4394-064A-BEEB-25895413825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5A43551B-05EE-A24E-8E4C-4E668B20191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4893444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mage &amp;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69F7ED0-55FE-1F49-94C4-341FBBCC21C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dirty="0"/>
              <a:t>Edit Master text styles</a:t>
            </a:r>
          </a:p>
        </p:txBody>
      </p:sp>
      <p:sp>
        <p:nvSpPr>
          <p:cNvPr id="7" name="TextBox 6">
            <a:extLst>
              <a:ext uri="{FF2B5EF4-FFF2-40B4-BE49-F238E27FC236}">
                <a16:creationId xmlns:a16="http://schemas.microsoft.com/office/drawing/2014/main" id="{6645C1BA-C3E8-3546-A1C9-74A2592E2C1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3217843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icensing &amp; Attribu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6CE8261-6617-C044-9F75-000FA01FCDDB}"/>
              </a:ext>
            </a:extLst>
          </p:cNvPr>
          <p:cNvSpPr>
            <a:spLocks noGrp="1"/>
          </p:cNvSpPr>
          <p:nvPr>
            <p:ph type="body" sz="quarter" idx="10" hasCustomPrompt="1"/>
          </p:nvPr>
        </p:nvSpPr>
        <p:spPr>
          <a:xfrm>
            <a:off x="2063510" y="2253164"/>
            <a:ext cx="9290290" cy="1024263"/>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CA" dirty="0"/>
          </a:p>
          <a:p>
            <a:pPr lvl="0"/>
            <a:endParaRPr lang="en-CA" dirty="0"/>
          </a:p>
          <a:p>
            <a:pPr lvl="0"/>
            <a:endParaRPr lang="en-US" dirty="0"/>
          </a:p>
        </p:txBody>
      </p:sp>
      <p:sp>
        <p:nvSpPr>
          <p:cNvPr id="11" name="TextBox 10">
            <a:extLst>
              <a:ext uri="{FF2B5EF4-FFF2-40B4-BE49-F238E27FC236}">
                <a16:creationId xmlns:a16="http://schemas.microsoft.com/office/drawing/2014/main" id="{71B58B3E-5BD6-D141-BC4F-9A5614470387}"/>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12" name="TextBox 11">
            <a:extLst>
              <a:ext uri="{FF2B5EF4-FFF2-40B4-BE49-F238E27FC236}">
                <a16:creationId xmlns:a16="http://schemas.microsoft.com/office/drawing/2014/main" id="{1D9D56A7-AD3F-0F4F-91A0-5A615987AC59}"/>
              </a:ext>
            </a:extLst>
          </p:cNvPr>
          <p:cNvSpPr txBox="1"/>
          <p:nvPr userDrawn="1"/>
        </p:nvSpPr>
        <p:spPr>
          <a:xfrm>
            <a:off x="1455738" y="3441680"/>
            <a:ext cx="9898062" cy="3108543"/>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r>
              <a:rPr lang="en-CA" sz="2000" dirty="0">
                <a:solidFill>
                  <a:schemeClr val="bg2">
                    <a:lumMod val="50000"/>
                  </a:schemeClr>
                </a:solidFill>
                <a:latin typeface="Arial" panose="020B0604020202020204" pitchFamily="34" charset="0"/>
                <a:cs typeface="Arial" panose="020B0604020202020204" pitchFamily="34" charset="0"/>
              </a:rPr>
              <a:t> </a:t>
            </a: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7" name="TextBox 6">
            <a:extLst>
              <a:ext uri="{FF2B5EF4-FFF2-40B4-BE49-F238E27FC236}">
                <a16:creationId xmlns:a16="http://schemas.microsoft.com/office/drawing/2014/main" id="{FDCE6B1C-113D-5646-8A6A-9A17B208DF8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22066756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2803499-54B1-8443-A129-1C7C7CA43E7A}"/>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23" name="Rectangle 22">
            <a:extLst>
              <a:ext uri="{FF2B5EF4-FFF2-40B4-BE49-F238E27FC236}">
                <a16:creationId xmlns:a16="http://schemas.microsoft.com/office/drawing/2014/main" id="{8703AE52-3449-3D47-ADED-C9B56808870D}"/>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24" name="Rectangle 23">
            <a:extLst>
              <a:ext uri="{FF2B5EF4-FFF2-40B4-BE49-F238E27FC236}">
                <a16:creationId xmlns:a16="http://schemas.microsoft.com/office/drawing/2014/main" id="{51A5008C-6F0A-CA42-912D-BA512A422733}"/>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25" name="Rectangle 24">
            <a:extLst>
              <a:ext uri="{FF2B5EF4-FFF2-40B4-BE49-F238E27FC236}">
                <a16:creationId xmlns:a16="http://schemas.microsoft.com/office/drawing/2014/main" id="{9D943834-1542-E04C-88BD-6511A1B7B32F}"/>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26" name="Rectangle 25">
            <a:extLst>
              <a:ext uri="{FF2B5EF4-FFF2-40B4-BE49-F238E27FC236}">
                <a16:creationId xmlns:a16="http://schemas.microsoft.com/office/drawing/2014/main" id="{C2601C88-3044-994F-BF60-3910500351A4}"/>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27" name="TextBox 26">
            <a:extLst>
              <a:ext uri="{FF2B5EF4-FFF2-40B4-BE49-F238E27FC236}">
                <a16:creationId xmlns:a16="http://schemas.microsoft.com/office/drawing/2014/main" id="{1F7DC342-82E6-D945-A8DE-12B7D47C1C5C}"/>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28" name="TextBox 27">
            <a:extLst>
              <a:ext uri="{FF2B5EF4-FFF2-40B4-BE49-F238E27FC236}">
                <a16:creationId xmlns:a16="http://schemas.microsoft.com/office/drawing/2014/main" id="{73CBFBA1-6765-D14F-92B2-395E8EA4A6B7}"/>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3C8960F4-C1EA-FA49-997F-C1FC9FEE8964}"/>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30" name="TextBox 29">
            <a:extLst>
              <a:ext uri="{FF2B5EF4-FFF2-40B4-BE49-F238E27FC236}">
                <a16:creationId xmlns:a16="http://schemas.microsoft.com/office/drawing/2014/main" id="{04C50E83-525F-DE44-B74F-32E3B0E8182E}"/>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31" name="TextBox 30">
            <a:extLst>
              <a:ext uri="{FF2B5EF4-FFF2-40B4-BE49-F238E27FC236}">
                <a16:creationId xmlns:a16="http://schemas.microsoft.com/office/drawing/2014/main" id="{225F0AAF-6B51-DF45-A1F4-F2518756A204}"/>
              </a:ext>
            </a:extLst>
          </p:cNvPr>
          <p:cNvSpPr txBox="1"/>
          <p:nvPr userDrawn="1"/>
        </p:nvSpPr>
        <p:spPr>
          <a:xfrm>
            <a:off x="7033365" y="4870679"/>
            <a:ext cx="2215138" cy="1089529"/>
          </a:xfrm>
          <a:prstGeom prst="rect">
            <a:avLst/>
          </a:prstGeom>
          <a:noFill/>
        </p:spPr>
        <p:txBody>
          <a:bodyPr wrap="square" rtlCol="0">
            <a:spAutoFit/>
          </a:bodyPr>
          <a:lstStyle/>
          <a:p>
            <a:pPr marL="0" marR="0" lvl="0" indent="0" algn="ctr" defTabSz="457200" rtl="0" eaLnBrk="1" fontAlgn="auto" latinLnBrk="0" hangingPunct="1">
              <a:lnSpc>
                <a:spcPct val="120000"/>
              </a:lnSpc>
              <a:spcBef>
                <a:spcPts val="0"/>
              </a:spcBef>
              <a:spcAft>
                <a:spcPts val="0"/>
              </a:spcAft>
              <a:buClrTx/>
              <a:buSzTx/>
              <a:buFontTx/>
              <a:buNone/>
              <a:tabLst/>
              <a:defRPr/>
            </a:pPr>
            <a:r>
              <a:rPr lang="en-US" dirty="0">
                <a:solidFill>
                  <a:schemeClr val="bg2">
                    <a:lumMod val="50000"/>
                  </a:schemeClr>
                </a:solidFill>
                <a:latin typeface="Arial" panose="020B0604020202020204" pitchFamily="34" charset="0"/>
                <a:cs typeface="Arial" panose="020B0604020202020204" pitchFamily="34" charset="0"/>
              </a:rPr>
              <a:t>Luc </a:t>
            </a:r>
            <a:r>
              <a:rPr lang="en-US" dirty="0" err="1">
                <a:solidFill>
                  <a:schemeClr val="bg2">
                    <a:lumMod val="50000"/>
                  </a:schemeClr>
                </a:solidFill>
                <a:latin typeface="Arial" panose="020B0604020202020204" pitchFamily="34" charset="0"/>
                <a:cs typeface="Arial" panose="020B0604020202020204" pitchFamily="34" charset="0"/>
              </a:rPr>
              <a:t>Fagnan</a:t>
            </a:r>
            <a:endParaRPr lang="en-US" dirty="0">
              <a:solidFill>
                <a:schemeClr val="bg2">
                  <a:lumMod val="5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3" name="TextBox 12">
            <a:extLst>
              <a:ext uri="{FF2B5EF4-FFF2-40B4-BE49-F238E27FC236}">
                <a16:creationId xmlns:a16="http://schemas.microsoft.com/office/drawing/2014/main" id="{C1EEF3B8-42A5-C347-B5B6-6EA33594331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39787988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C2D213-AB25-BB4D-A28C-E44A3C370CB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2" name="TextBox 1">
            <a:extLst>
              <a:ext uri="{FF2B5EF4-FFF2-40B4-BE49-F238E27FC236}">
                <a16:creationId xmlns:a16="http://schemas.microsoft.com/office/drawing/2014/main" id="{383F96F9-5956-7848-8666-1498845ADCF6}"/>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5" name="TextBox 4">
            <a:extLst>
              <a:ext uri="{FF2B5EF4-FFF2-40B4-BE49-F238E27FC236}">
                <a16:creationId xmlns:a16="http://schemas.microsoft.com/office/drawing/2014/main" id="{47A62C95-003F-9942-B5B9-0B262D32D629}"/>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2627873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EA8CE4ED-71EB-7040-BFDA-C702ACC12067}"/>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a:t>Edit Master text styles</a:t>
            </a:r>
          </a:p>
        </p:txBody>
      </p:sp>
      <p:sp>
        <p:nvSpPr>
          <p:cNvPr id="5" name="TextBox 4">
            <a:extLst>
              <a:ext uri="{FF2B5EF4-FFF2-40B4-BE49-F238E27FC236}">
                <a16:creationId xmlns:a16="http://schemas.microsoft.com/office/drawing/2014/main" id="{C8B1FA85-4136-C241-B684-CAC6F56F4E4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667282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F3DE19D0-2174-1D4B-BFF7-B8CCBB5101C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50000"/>
                  </a:schemeClr>
                </a:solidFill>
              </a:defRPr>
            </a:lvl1pPr>
          </a:lstStyle>
          <a:p>
            <a:pPr lvl="0"/>
            <a:r>
              <a:rPr lang="en-US"/>
              <a:t>Edit Master text styles</a:t>
            </a:r>
          </a:p>
        </p:txBody>
      </p:sp>
      <p:sp>
        <p:nvSpPr>
          <p:cNvPr id="5" name="TextBox 4">
            <a:extLst>
              <a:ext uri="{FF2B5EF4-FFF2-40B4-BE49-F238E27FC236}">
                <a16:creationId xmlns:a16="http://schemas.microsoft.com/office/drawing/2014/main" id="{F6757F4D-6918-0B40-8638-50EC6BE7B381}"/>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10695152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E1C14736-2D5D-114C-8E34-7866B882738C}"/>
              </a:ext>
            </a:extLst>
          </p:cNvPr>
          <p:cNvSpPr>
            <a:spLocks noGrp="1"/>
          </p:cNvSpPr>
          <p:nvPr>
            <p:ph type="body" sz="quarter" idx="10" hasCustomPrompt="1"/>
          </p:nvPr>
        </p:nvSpPr>
        <p:spPr>
          <a:xfrm>
            <a:off x="2063510" y="2253164"/>
            <a:ext cx="9290290" cy="870739"/>
          </a:xfrm>
          <a:prstGeom prst="rect">
            <a:avLst/>
          </a:prstGeom>
        </p:spPr>
        <p:txBody>
          <a:bodyPr/>
          <a:lstStyle>
            <a:lvl1pPr marL="0" indent="0">
              <a:buNone/>
              <a:defRPr sz="2000" i="0">
                <a:solidFill>
                  <a:schemeClr val="bg2">
                    <a:lumMod val="50000"/>
                  </a:schemeClr>
                </a:solidFill>
                <a:latin typeface="Arial" panose="020B0604020202020204" pitchFamily="34" charset="0"/>
                <a:cs typeface="Arial" panose="020B0604020202020204" pitchFamily="34" charset="0"/>
              </a:defRPr>
            </a:lvl1pPr>
            <a:lvl2pPr marL="457200" indent="0">
              <a:buNone/>
              <a:defRPr sz="2000">
                <a:solidFill>
                  <a:schemeClr val="tx1">
                    <a:lumMod val="75000"/>
                    <a:lumOff val="25000"/>
                  </a:schemeClr>
                </a:solidFill>
                <a:latin typeface="Arial" panose="020B0604020202020204" pitchFamily="34" charset="0"/>
                <a:cs typeface="Arial" panose="020B0604020202020204" pitchFamily="34" charset="0"/>
              </a:defRPr>
            </a:lvl2pPr>
          </a:lstStyle>
          <a:p>
            <a:pPr lvl="0"/>
            <a:r>
              <a:rPr lang="en-CA" dirty="0"/>
              <a:t>University of Alberta. 2019. “Title of Module.” Opening Up Copyright Instructional Module. https://</a:t>
            </a:r>
            <a:r>
              <a:rPr lang="en-CA" dirty="0" err="1"/>
              <a:t>sites.library.ualberta.ca</a:t>
            </a:r>
            <a:r>
              <a:rPr lang="en-CA" dirty="0"/>
              <a:t>/copyright/</a:t>
            </a:r>
          </a:p>
          <a:p>
            <a:pPr lvl="0"/>
            <a:endParaRPr lang="en-US" dirty="0"/>
          </a:p>
        </p:txBody>
      </p:sp>
      <p:sp>
        <p:nvSpPr>
          <p:cNvPr id="12" name="TextBox 11">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50000"/>
                  </a:schemeClr>
                </a:solidFill>
                <a:latin typeface="Arial" panose="020B0604020202020204" pitchFamily="34" charset="0"/>
                <a:cs typeface="Arial" panose="020B0604020202020204" pitchFamily="34" charset="0"/>
              </a:rPr>
              <a:t>Suggested Citation:</a:t>
            </a:r>
          </a:p>
        </p:txBody>
      </p:sp>
      <p:sp>
        <p:nvSpPr>
          <p:cNvPr id="13" name="TextBox 12">
            <a:extLst>
              <a:ext uri="{FF2B5EF4-FFF2-40B4-BE49-F238E27FC236}">
                <a16:creationId xmlns:a16="http://schemas.microsoft.com/office/drawing/2014/main" id="{903FCD8B-1F64-0A40-BE7B-88E76136209D}"/>
              </a:ext>
            </a:extLst>
          </p:cNvPr>
          <p:cNvSpPr txBox="1"/>
          <p:nvPr userDrawn="1"/>
        </p:nvSpPr>
        <p:spPr>
          <a:xfrm>
            <a:off x="1455738" y="3441680"/>
            <a:ext cx="9898062" cy="3108543"/>
          </a:xfrm>
          <a:prstGeom prst="rect">
            <a:avLst/>
          </a:prstGeom>
          <a:noFill/>
        </p:spPr>
        <p:txBody>
          <a:bodyPr wrap="square" rtlCol="0">
            <a:spAutoFit/>
          </a:bodyPr>
          <a:lstStyle/>
          <a:p>
            <a:r>
              <a:rPr lang="en-CA" sz="2000" dirty="0">
                <a:solidFill>
                  <a:schemeClr val="bg2">
                    <a:lumMod val="5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5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Questions, comments, and suggestions should be directed to the University of Alberta’s Copyright Office at: </a:t>
            </a:r>
            <a:r>
              <a:rPr lang="en-CA" sz="2000" dirty="0">
                <a:solidFill>
                  <a:schemeClr val="bg2">
                    <a:lumMod val="50000"/>
                  </a:schemeClr>
                </a:solidFill>
                <a:latin typeface="Arial" panose="020B0604020202020204" pitchFamily="34" charset="0"/>
                <a:cs typeface="Arial" panose="020B0604020202020204" pitchFamily="34" charset="0"/>
                <a:hlinkClick r:id="rId4"/>
              </a:rPr>
              <a:t>copyright@ualberta.ca</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sz="2000" dirty="0">
              <a:solidFill>
                <a:schemeClr val="bg2">
                  <a:lumMod val="50000"/>
                </a:schemeClr>
              </a:solidFill>
              <a:latin typeface="Arial" panose="020B0604020202020204" pitchFamily="34" charset="0"/>
              <a:cs typeface="Arial" panose="020B0604020202020204" pitchFamily="34" charset="0"/>
            </a:endParaRPr>
          </a:p>
          <a:p>
            <a:r>
              <a:rPr lang="en-CA" sz="2000" dirty="0">
                <a:solidFill>
                  <a:schemeClr val="bg2">
                    <a:lumMod val="5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50000"/>
                  </a:schemeClr>
                </a:solidFill>
                <a:latin typeface="Arial" panose="020B0604020202020204" pitchFamily="34" charset="0"/>
                <a:cs typeface="Arial" panose="020B0604020202020204" pitchFamily="34" charset="0"/>
                <a:hlinkClick r:id="rId5"/>
              </a:rPr>
              <a:t>Creative Commons Attribution 4.0 International Licence</a:t>
            </a:r>
            <a:endParaRPr lang="en-CA" sz="2000" dirty="0">
              <a:solidFill>
                <a:schemeClr val="bg2">
                  <a:lumMod val="50000"/>
                </a:schemeClr>
              </a:solidFill>
              <a:latin typeface="Arial" panose="020B0604020202020204" pitchFamily="34" charset="0"/>
              <a:cs typeface="Arial" panose="020B0604020202020204" pitchFamily="34" charset="0"/>
            </a:endParaRPr>
          </a:p>
          <a:p>
            <a:endParaRPr lang="en-CA" dirty="0"/>
          </a:p>
          <a:p>
            <a:endParaRPr lang="en-US" dirty="0"/>
          </a:p>
        </p:txBody>
      </p:sp>
      <p:sp>
        <p:nvSpPr>
          <p:cNvPr id="6" name="TextBox 5">
            <a:extLst>
              <a:ext uri="{FF2B5EF4-FFF2-40B4-BE49-F238E27FC236}">
                <a16:creationId xmlns:a16="http://schemas.microsoft.com/office/drawing/2014/main" id="{944982ED-AD70-0842-ACC8-701F56A32F4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Tree>
    <p:extLst>
      <p:ext uri="{BB962C8B-B14F-4D97-AF65-F5344CB8AC3E}">
        <p14:creationId xmlns:p14="http://schemas.microsoft.com/office/powerpoint/2010/main" val="3094027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0FAE2F-7CF1-FF46-B622-5CBD6D1E6A7B}"/>
              </a:ext>
            </a:extLst>
          </p:cNvPr>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5" name="Rectangle 4">
            <a:extLst>
              <a:ext uri="{FF2B5EF4-FFF2-40B4-BE49-F238E27FC236}">
                <a16:creationId xmlns:a16="http://schemas.microsoft.com/office/drawing/2014/main" id="{935F79D7-5F90-F749-B30D-50505C1E4BE7}"/>
              </a:ext>
            </a:extLst>
          </p:cNvPr>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6" name="Rectangle 5">
            <a:extLst>
              <a:ext uri="{FF2B5EF4-FFF2-40B4-BE49-F238E27FC236}">
                <a16:creationId xmlns:a16="http://schemas.microsoft.com/office/drawing/2014/main" id="{5D83A11A-29A3-EF40-A968-DAB629BF172E}"/>
              </a:ext>
            </a:extLst>
          </p:cNvPr>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7" name="Rectangle 6">
            <a:extLst>
              <a:ext uri="{FF2B5EF4-FFF2-40B4-BE49-F238E27FC236}">
                <a16:creationId xmlns:a16="http://schemas.microsoft.com/office/drawing/2014/main" id="{EFBB9845-E88A-4F4A-BE3F-659CCD2DB4A4}"/>
              </a:ext>
            </a:extLst>
          </p:cNvPr>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Libraries </a:t>
            </a:r>
          </a:p>
        </p:txBody>
      </p:sp>
      <p:sp>
        <p:nvSpPr>
          <p:cNvPr id="8" name="Rectangle 7">
            <a:extLst>
              <a:ext uri="{FF2B5EF4-FFF2-40B4-BE49-F238E27FC236}">
                <a16:creationId xmlns:a16="http://schemas.microsoft.com/office/drawing/2014/main" id="{4BCBBED0-00DE-524C-B384-A7EA4F5F6B30}"/>
              </a:ext>
            </a:extLst>
          </p:cNvPr>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15" name="TextBox 14">
            <a:extLst>
              <a:ext uri="{FF2B5EF4-FFF2-40B4-BE49-F238E27FC236}">
                <a16:creationId xmlns:a16="http://schemas.microsoft.com/office/drawing/2014/main" id="{23E2F271-6045-CF41-8359-10D2A65DA420}"/>
              </a:ext>
            </a:extLst>
          </p:cNvPr>
          <p:cNvSpPr txBox="1"/>
          <p:nvPr userDrawn="1"/>
        </p:nvSpPr>
        <p:spPr>
          <a:xfrm>
            <a:off x="1268630" y="2590961"/>
            <a:ext cx="2074460" cy="747897"/>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Amanda </a:t>
            </a:r>
            <a:r>
              <a:rPr lang="en-US" dirty="0" err="1">
                <a:solidFill>
                  <a:schemeClr val="bg2">
                    <a:lumMod val="50000"/>
                  </a:schemeClr>
                </a:solidFill>
                <a:latin typeface="Arial" panose="020B0604020202020204" pitchFamily="34" charset="0"/>
                <a:cs typeface="Arial" panose="020B0604020202020204" pitchFamily="34" charset="0"/>
              </a:rPr>
              <a:t>Wakaruk</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6" name="TextBox 15">
            <a:extLst>
              <a:ext uri="{FF2B5EF4-FFF2-40B4-BE49-F238E27FC236}">
                <a16:creationId xmlns:a16="http://schemas.microsoft.com/office/drawing/2014/main" id="{A76FBA01-6A42-D54A-BEDF-3A388A42417B}"/>
              </a:ext>
            </a:extLst>
          </p:cNvPr>
          <p:cNvSpPr txBox="1"/>
          <p:nvPr userDrawn="1"/>
        </p:nvSpPr>
        <p:spPr>
          <a:xfrm>
            <a:off x="8944970" y="2585367"/>
            <a:ext cx="2074460" cy="726546"/>
          </a:xfrm>
          <a:prstGeom prst="rect">
            <a:avLst/>
          </a:prstGeom>
          <a:noFill/>
        </p:spPr>
        <p:txBody>
          <a:bodyPr wrap="square" rtlCol="0">
            <a:spAutoFit/>
          </a:bodyPr>
          <a:lstStyle/>
          <a:p>
            <a:pPr algn="ctr">
              <a:lnSpc>
                <a:spcPct val="120000"/>
              </a:lnSpc>
            </a:pPr>
            <a:r>
              <a:rPr lang="en-US" dirty="0" err="1">
                <a:solidFill>
                  <a:schemeClr val="bg2">
                    <a:lumMod val="50000"/>
                  </a:schemeClr>
                </a:solidFill>
                <a:latin typeface="Arial" panose="020B0604020202020204" pitchFamily="34" charset="0"/>
                <a:cs typeface="Arial" panose="020B0604020202020204" pitchFamily="34" charset="0"/>
              </a:rPr>
              <a:t>Anwen</a:t>
            </a:r>
            <a:r>
              <a:rPr lang="en-US" dirty="0">
                <a:solidFill>
                  <a:schemeClr val="bg2">
                    <a:lumMod val="50000"/>
                  </a:schemeClr>
                </a:solidFill>
                <a:latin typeface="Arial" panose="020B0604020202020204" pitchFamily="34" charset="0"/>
                <a:cs typeface="Arial" panose="020B0604020202020204" pitchFamily="34" charset="0"/>
              </a:rPr>
              <a:t> Burk</a:t>
            </a:r>
          </a:p>
          <a:p>
            <a:pPr algn="ctr">
              <a:lnSpc>
                <a:spcPct val="120000"/>
              </a:lnSpc>
            </a:pPr>
            <a:endParaRPr lang="en-US" dirty="0">
              <a:solidFill>
                <a:schemeClr val="bg2">
                  <a:lumMod val="50000"/>
                </a:schemeClr>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17E7EE5-ABF5-0044-9A8D-2C4BC63E9478}"/>
              </a:ext>
            </a:extLst>
          </p:cNvPr>
          <p:cNvSpPr txBox="1"/>
          <p:nvPr userDrawn="1"/>
        </p:nvSpPr>
        <p:spPr>
          <a:xfrm>
            <a:off x="4929098" y="2585367"/>
            <a:ext cx="2191049" cy="1080296"/>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Cosette</a:t>
            </a:r>
            <a:r>
              <a:rPr lang="en-US" dirty="0">
                <a:solidFill>
                  <a:schemeClr val="bg2">
                    <a:lumMod val="50000"/>
                  </a:schemeClr>
                </a:solidFill>
                <a:latin typeface="Arial" panose="020B0604020202020204" pitchFamily="34" charset="0"/>
                <a:cs typeface="Arial" panose="020B0604020202020204" pitchFamily="34" charset="0"/>
              </a:rPr>
              <a:t> </a:t>
            </a:r>
            <a:r>
              <a:rPr lang="en-US" dirty="0" err="1">
                <a:solidFill>
                  <a:schemeClr val="bg2">
                    <a:lumMod val="50000"/>
                  </a:schemeClr>
                </a:solidFill>
                <a:latin typeface="Arial" panose="020B0604020202020204" pitchFamily="34" charset="0"/>
                <a:cs typeface="Arial" panose="020B0604020202020204" pitchFamily="34" charset="0"/>
              </a:rPr>
              <a:t>Lemelin</a:t>
            </a:r>
            <a:r>
              <a:rPr lang="en-US" dirty="0">
                <a:solidFill>
                  <a:schemeClr val="bg2">
                    <a:lumMod val="50000"/>
                  </a:schemeClr>
                </a:solidFill>
                <a:latin typeface="Arial" panose="020B0604020202020204" pitchFamily="34" charset="0"/>
                <a:cs typeface="Arial" panose="020B0604020202020204" pitchFamily="34" charset="0"/>
              </a:rPr>
              <a:t>   </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Graeme Pate</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   Krysta McNutt</a:t>
            </a:r>
          </a:p>
        </p:txBody>
      </p:sp>
      <p:sp>
        <p:nvSpPr>
          <p:cNvPr id="18" name="TextBox 17">
            <a:extLst>
              <a:ext uri="{FF2B5EF4-FFF2-40B4-BE49-F238E27FC236}">
                <a16:creationId xmlns:a16="http://schemas.microsoft.com/office/drawing/2014/main" id="{DD7CF573-89CA-234D-BECE-37B476FDC351}"/>
              </a:ext>
            </a:extLst>
          </p:cNvPr>
          <p:cNvSpPr txBox="1"/>
          <p:nvPr userDrawn="1"/>
        </p:nvSpPr>
        <p:spPr>
          <a:xfrm>
            <a:off x="3196726" y="4873752"/>
            <a:ext cx="2074460" cy="369332"/>
          </a:xfrm>
          <a:prstGeom prst="rect">
            <a:avLst/>
          </a:prstGeom>
          <a:noFill/>
        </p:spPr>
        <p:txBody>
          <a:bodyPr wrap="square" rtlCol="0">
            <a:spAutoFit/>
          </a:bodyPr>
          <a:lstStyle/>
          <a:p>
            <a:pPr algn="ctr"/>
            <a:r>
              <a:rPr lang="en-US" dirty="0">
                <a:solidFill>
                  <a:schemeClr val="bg2">
                    <a:lumMod val="50000"/>
                  </a:schemeClr>
                </a:solidFill>
                <a:latin typeface="Arial" panose="020B0604020202020204" pitchFamily="34" charset="0"/>
                <a:cs typeface="Arial" panose="020B0604020202020204" pitchFamily="34" charset="0"/>
              </a:rPr>
              <a:t>Michelle </a:t>
            </a:r>
            <a:r>
              <a:rPr lang="en-US" dirty="0" err="1">
                <a:solidFill>
                  <a:schemeClr val="bg2">
                    <a:lumMod val="50000"/>
                  </a:schemeClr>
                </a:solidFill>
                <a:latin typeface="Arial" panose="020B0604020202020204" pitchFamily="34" charset="0"/>
                <a:cs typeface="Arial" panose="020B0604020202020204" pitchFamily="34" charset="0"/>
              </a:rPr>
              <a:t>Brailey</a:t>
            </a:r>
            <a:r>
              <a:rPr lang="en-US" dirty="0">
                <a:solidFill>
                  <a:schemeClr val="bg2">
                    <a:lumMod val="50000"/>
                  </a:schemeClr>
                </a:solidFill>
                <a:latin typeface="Arial" panose="020B0604020202020204" pitchFamily="34" charset="0"/>
                <a:cs typeface="Arial" panose="020B0604020202020204" pitchFamily="34" charset="0"/>
              </a:rPr>
              <a:t> </a:t>
            </a:r>
          </a:p>
        </p:txBody>
      </p:sp>
      <p:sp>
        <p:nvSpPr>
          <p:cNvPr id="19" name="TextBox 18">
            <a:extLst>
              <a:ext uri="{FF2B5EF4-FFF2-40B4-BE49-F238E27FC236}">
                <a16:creationId xmlns:a16="http://schemas.microsoft.com/office/drawing/2014/main" id="{217B8E0D-0B6F-9D47-AF0C-F6151E7CAAD2}"/>
              </a:ext>
            </a:extLst>
          </p:cNvPr>
          <p:cNvSpPr txBox="1"/>
          <p:nvPr userDrawn="1"/>
        </p:nvSpPr>
        <p:spPr>
          <a:xfrm>
            <a:off x="7033365" y="4870679"/>
            <a:ext cx="2215138" cy="1089529"/>
          </a:xfrm>
          <a:prstGeom prst="rect">
            <a:avLst/>
          </a:prstGeom>
          <a:noFill/>
        </p:spPr>
        <p:txBody>
          <a:bodyPr wrap="square" rtlCol="0">
            <a:spAutoFit/>
          </a:bodyPr>
          <a:lstStyle/>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Luc </a:t>
            </a:r>
            <a:r>
              <a:rPr lang="en-US" dirty="0" err="1">
                <a:solidFill>
                  <a:schemeClr val="bg2">
                    <a:lumMod val="50000"/>
                  </a:schemeClr>
                </a:solidFill>
                <a:latin typeface="Arial" panose="020B0604020202020204" pitchFamily="34" charset="0"/>
                <a:cs typeface="Arial" panose="020B0604020202020204" pitchFamily="34" charset="0"/>
              </a:rPr>
              <a:t>Fagnan</a:t>
            </a:r>
            <a:endParaRPr lang="en-US" dirty="0">
              <a:solidFill>
                <a:schemeClr val="bg2">
                  <a:lumMod val="5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Julia Guy</a:t>
            </a:r>
          </a:p>
          <a:p>
            <a:pPr algn="ctr">
              <a:lnSpc>
                <a:spcPct val="120000"/>
              </a:lnSpc>
            </a:pPr>
            <a:r>
              <a:rPr lang="en-US" dirty="0">
                <a:solidFill>
                  <a:schemeClr val="bg2">
                    <a:lumMod val="50000"/>
                  </a:schemeClr>
                </a:solidFill>
                <a:latin typeface="Arial" panose="020B0604020202020204" pitchFamily="34" charset="0"/>
                <a:cs typeface="Arial" panose="020B0604020202020204" pitchFamily="34" charset="0"/>
              </a:rPr>
              <a:t>Michael B. McNally </a:t>
            </a:r>
          </a:p>
        </p:txBody>
      </p:sp>
      <p:sp>
        <p:nvSpPr>
          <p:cNvPr id="13" name="TextBox 12">
            <a:extLst>
              <a:ext uri="{FF2B5EF4-FFF2-40B4-BE49-F238E27FC236}">
                <a16:creationId xmlns:a16="http://schemas.microsoft.com/office/drawing/2014/main" id="{D852F126-933A-FA43-9035-32C425EA391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Tree>
    <p:extLst>
      <p:ext uri="{BB962C8B-B14F-4D97-AF65-F5344CB8AC3E}">
        <p14:creationId xmlns:p14="http://schemas.microsoft.com/office/powerpoint/2010/main" val="27095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9EEAD43-96CA-9648-BF3D-5576835BA1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8731" y="4886866"/>
            <a:ext cx="2478798" cy="702490"/>
          </a:xfrm>
          <a:prstGeom prst="rect">
            <a:avLst/>
          </a:prstGeom>
        </p:spPr>
      </p:pic>
      <p:sp>
        <p:nvSpPr>
          <p:cNvPr id="5" name="TextBox 4">
            <a:extLst>
              <a:ext uri="{FF2B5EF4-FFF2-40B4-BE49-F238E27FC236}">
                <a16:creationId xmlns:a16="http://schemas.microsoft.com/office/drawing/2014/main" id="{44BB178F-D283-E149-90BE-65D27420814F}"/>
              </a:ext>
            </a:extLst>
          </p:cNvPr>
          <p:cNvSpPr txBox="1"/>
          <p:nvPr userDrawn="1"/>
        </p:nvSpPr>
        <p:spPr>
          <a:xfrm>
            <a:off x="1595717" y="2097172"/>
            <a:ext cx="8964707" cy="221599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50000"/>
                  </a:schemeClr>
                </a:solidFill>
                <a:latin typeface="Arial" panose="020B0604020202020204" pitchFamily="34" charset="0"/>
                <a:cs typeface="Arial" panose="020B0604020202020204" pitchFamily="34" charset="0"/>
              </a:rPr>
              <a:t>Opening Up Copyright modules were initially funded through the University of Alberta, Centre for Teaching and Learning’s Teaching and Learning Enhancement Fund (TLEF) with in kind contributions from the Copyright Office and the School of Library and Information Studies. </a:t>
            </a:r>
          </a:p>
          <a:p>
            <a:endParaRPr lang="en-US" dirty="0"/>
          </a:p>
        </p:txBody>
      </p:sp>
      <p:sp>
        <p:nvSpPr>
          <p:cNvPr id="6" name="TextBox 5">
            <a:extLst>
              <a:ext uri="{FF2B5EF4-FFF2-40B4-BE49-F238E27FC236}">
                <a16:creationId xmlns:a16="http://schemas.microsoft.com/office/drawing/2014/main" id="{A0A180F4-11A4-6144-A33B-3A7FED4DAAA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spTree>
    <p:extLst>
      <p:ext uri="{BB962C8B-B14F-4D97-AF65-F5344CB8AC3E}">
        <p14:creationId xmlns:p14="http://schemas.microsoft.com/office/powerpoint/2010/main" val="2718776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4396668"/>
      </p:ext>
    </p:extLst>
  </p:cSld>
  <p:clrMap bg1="lt1" tx1="dk1" bg2="lt2" tx2="dk2" accent1="accent1" accent2="accent2" accent3="accent3" accent4="accent4" accent5="accent5" accent6="accent6" hlink="hlink" folHlink="folHlink"/>
  <p:sldLayoutIdLst>
    <p:sldLayoutId id="2147493462" r:id="rId1"/>
    <p:sldLayoutId id="2147493465" r:id="rId2"/>
    <p:sldLayoutId id="2147493509" r:id="rId3"/>
    <p:sldLayoutId id="2147493510" r:id="rId4"/>
    <p:sldLayoutId id="2147493511" r:id="rId5"/>
    <p:sldLayoutId id="2147493512" r:id="rId6"/>
    <p:sldLayoutId id="2147493513" r:id="rId7"/>
    <p:sldLayoutId id="2147493514" r:id="rId8"/>
    <p:sldLayoutId id="2147493515"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2370854"/>
      </p:ext>
    </p:extLst>
  </p:cSld>
  <p:clrMap bg1="lt1" tx1="dk1" bg2="lt2" tx2="dk2" accent1="accent1" accent2="accent2" accent3="accent3" accent4="accent4" accent5="accent5" accent6="accent6" hlink="hlink" folHlink="folHlink"/>
  <p:sldLayoutIdLst>
    <p:sldLayoutId id="2147493467" r:id="rId1"/>
    <p:sldLayoutId id="2147493468" r:id="rId2"/>
    <p:sldLayoutId id="2147493516" r:id="rId3"/>
    <p:sldLayoutId id="2147493517" r:id="rId4"/>
    <p:sldLayoutId id="2147493518" r:id="rId5"/>
    <p:sldLayoutId id="2147493519" r:id="rId6"/>
    <p:sldLayoutId id="2147493520" r:id="rId7"/>
    <p:sldLayoutId id="2147493521" r:id="rId8"/>
    <p:sldLayoutId id="214749352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304486"/>
      </p:ext>
    </p:extLst>
  </p:cSld>
  <p:clrMap bg1="lt1" tx1="dk1" bg2="lt2" tx2="dk2" accent1="accent1" accent2="accent2" accent3="accent3" accent4="accent4" accent5="accent5" accent6="accent6" hlink="hlink" folHlink="folHlink"/>
  <p:sldLayoutIdLst>
    <p:sldLayoutId id="2147493481" r:id="rId1"/>
    <p:sldLayoutId id="2147493482" r:id="rId2"/>
    <p:sldLayoutId id="2147493524" r:id="rId3"/>
    <p:sldLayoutId id="2147493525" r:id="rId4"/>
    <p:sldLayoutId id="2147493526" r:id="rId5"/>
    <p:sldLayoutId id="2147493527" r:id="rId6"/>
    <p:sldLayoutId id="2147493528" r:id="rId7"/>
    <p:sldLayoutId id="2147493529" r:id="rId8"/>
    <p:sldLayoutId id="2147493523"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746470"/>
      </p:ext>
    </p:extLst>
  </p:cSld>
  <p:clrMap bg1="lt1" tx1="dk1" bg2="lt2" tx2="dk2" accent1="accent1" accent2="accent2" accent3="accent3" accent4="accent4" accent5="accent5" accent6="accent6" hlink="hlink" folHlink="folHlink"/>
  <p:sldLayoutIdLst>
    <p:sldLayoutId id="2147493484" r:id="rId1"/>
    <p:sldLayoutId id="2147493485" r:id="rId2"/>
    <p:sldLayoutId id="2147493530" r:id="rId3"/>
    <p:sldLayoutId id="2147493531" r:id="rId4"/>
    <p:sldLayoutId id="2147493532" r:id="rId5"/>
    <p:sldLayoutId id="2147493533" r:id="rId6"/>
    <p:sldLayoutId id="2147493534" r:id="rId7"/>
    <p:sldLayoutId id="2147493535" r:id="rId8"/>
    <p:sldLayoutId id="2147493536"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08359"/>
      </p:ext>
    </p:extLst>
  </p:cSld>
  <p:clrMap bg1="lt1" tx1="dk1" bg2="lt2" tx2="dk2" accent1="accent1" accent2="accent2" accent3="accent3" accent4="accent4" accent5="accent5" accent6="accent6" hlink="hlink" folHlink="folHlink"/>
  <p:sldLayoutIdLst>
    <p:sldLayoutId id="2147493487" r:id="rId1"/>
    <p:sldLayoutId id="2147493488" r:id="rId2"/>
    <p:sldLayoutId id="2147493501" r:id="rId3"/>
    <p:sldLayoutId id="2147493502" r:id="rId4"/>
    <p:sldLayoutId id="2147493503" r:id="rId5"/>
    <p:sldLayoutId id="2147493504" r:id="rId6"/>
    <p:sldLayoutId id="2147493505" r:id="rId7"/>
    <p:sldLayoutId id="2147493507" r:id="rId8"/>
    <p:sldLayoutId id="2147493508"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8" Type="http://schemas.openxmlformats.org/officeDocument/2006/relationships/hyperlink" Target="https://thenounproject.com/search/?q=wall&amp;i=1647938" TargetMode="External"/><Relationship Id="rId3" Type="http://schemas.openxmlformats.org/officeDocument/2006/relationships/hyperlink" Target="https://thenounproject.com/search/?q=clock%201%20pm&amp;i=1193576" TargetMode="External"/><Relationship Id="rId7" Type="http://schemas.openxmlformats.org/officeDocument/2006/relationships/hyperlink" Target="https://pixabay.com/en/creative-commons-licenses-icons-by-783531/" TargetMode="External"/><Relationship Id="rId2" Type="http://schemas.openxmlformats.org/officeDocument/2006/relationships/hyperlink" Target="https://pixabay.com/vectors/programmer-computer-woman-support-3607627/" TargetMode="External"/><Relationship Id="rId1" Type="http://schemas.openxmlformats.org/officeDocument/2006/relationships/slideLayout" Target="../slideLayouts/slideLayout33.xml"/><Relationship Id="rId6" Type="http://schemas.openxmlformats.org/officeDocument/2006/relationships/hyperlink" Target="https://thenounproject.com/search/?q=ARTICLE&amp;i=645939" TargetMode="External"/><Relationship Id="rId5" Type="http://schemas.openxmlformats.org/officeDocument/2006/relationships/hyperlink" Target="https://thenounproject.com/tanyasolo1986/uploads/?i=2460596" TargetMode="External"/><Relationship Id="rId4" Type="http://schemas.openxmlformats.org/officeDocument/2006/relationships/hyperlink" Target="https://freesound.org/people/straget/sounds/405423/"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commons.wikimedia.org/wiki/File:ITunes_logo.svg#/media/File:ITunes_12.2_logo.png" TargetMode="External"/><Relationship Id="rId7" Type="http://schemas.openxmlformats.org/officeDocument/2006/relationships/hyperlink" Target="https://thenounproject.com/search/?q=stairs%20person%20&amp;i=32888" TargetMode="External"/><Relationship Id="rId2" Type="http://schemas.openxmlformats.org/officeDocument/2006/relationships/hyperlink" Target="https://commons.wikimedia.org/wiki/Category:Netflix_logos#/media/File:Logo_Netflix.png" TargetMode="External"/><Relationship Id="rId1" Type="http://schemas.openxmlformats.org/officeDocument/2006/relationships/slideLayout" Target="../slideLayouts/slideLayout33.xml"/><Relationship Id="rId6" Type="http://schemas.openxmlformats.org/officeDocument/2006/relationships/hyperlink" Target="https://thenounproject.com/search/?q=database&amp;i=1472004" TargetMode="External"/><Relationship Id="rId5" Type="http://schemas.openxmlformats.org/officeDocument/2006/relationships/hyperlink" Target="https://thenounproject.com/search/?q=article%20online&amp;i=43708" TargetMode="External"/><Relationship Id="rId4" Type="http://schemas.openxmlformats.org/officeDocument/2006/relationships/hyperlink" Target="https://thenounproject.com/search/?q=article%20mockup&amp;i=244221"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thenounproject.com/search/?q=computer&amp;i=2387560" TargetMode="External"/><Relationship Id="rId3" Type="http://schemas.openxmlformats.org/officeDocument/2006/relationships/hyperlink" Target="https://thenounproject.com/search/?q=essay&amp;i=1353220" TargetMode="External"/><Relationship Id="rId7" Type="http://schemas.openxmlformats.org/officeDocument/2006/relationships/hyperlink" Target="https://thenounproject.com/search/?q=database&amp;i=2864695" TargetMode="External"/><Relationship Id="rId2" Type="http://schemas.openxmlformats.org/officeDocument/2006/relationships/hyperlink" Target="https://thenounproject.com/search/?q=arrow%20with%20dotted%20line&amp;i=2793910" TargetMode="External"/><Relationship Id="rId1" Type="http://schemas.openxmlformats.org/officeDocument/2006/relationships/slideLayout" Target="../slideLayouts/slideLayout33.xml"/><Relationship Id="rId6" Type="http://schemas.openxmlformats.org/officeDocument/2006/relationships/hyperlink" Target="https://thenounproject.com/icon/869929/" TargetMode="External"/><Relationship Id="rId5" Type="http://schemas.openxmlformats.org/officeDocument/2006/relationships/hyperlink" Target="https://thenounproject.com/crosswellrob/uploads/?i=1122689" TargetMode="External"/><Relationship Id="rId4" Type="http://schemas.openxmlformats.org/officeDocument/2006/relationships/hyperlink" Target="https://thenounproject.com/icon/86670/"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guides.library.ualberta.ca/az.php?" TargetMode="External"/><Relationship Id="rId7" Type="http://schemas.openxmlformats.org/officeDocument/2006/relationships/hyperlink" Target="https://www.infodocket.com/2019/10/09/research-article-the-future-of-oa-a-large-scale-analysis-projecting-open-access-publication-and-readership-preprint/" TargetMode="External"/><Relationship Id="rId2" Type="http://schemas.openxmlformats.org/officeDocument/2006/relationships/notesSlide" Target="../notesSlides/notesSlide13.xml"/><Relationship Id="rId1" Type="http://schemas.openxmlformats.org/officeDocument/2006/relationships/slideLayout" Target="../slideLayouts/slideLayout31.xml"/><Relationship Id="rId6" Type="http://schemas.openxmlformats.org/officeDocument/2006/relationships/hyperlink" Target="https://www.epl.ca/resources/" TargetMode="External"/><Relationship Id="rId5" Type="http://schemas.openxmlformats.org/officeDocument/2006/relationships/hyperlink" Target="https://www.library.ualberta.ca/services/off-campus-access" TargetMode="External"/><Relationship Id="rId4" Type="http://schemas.openxmlformats.org/officeDocument/2006/relationships/hyperlink" Target="https://web.archive.org/web/20190301135907/https:/www.thestar.com/news/gta/2011/02/04/the_house_that_math_built.html"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f1000research.com/articles/5-632/v1" TargetMode="External"/><Relationship Id="rId2" Type="http://schemas.openxmlformats.org/officeDocument/2006/relationships/hyperlink" Target="https://doi.org/10.7717/peerj.4375" TargetMode="External"/><Relationship Id="rId1" Type="http://schemas.openxmlformats.org/officeDocument/2006/relationships/slideLayout" Target="../slideLayouts/slideLayout31.xml"/><Relationship Id="rId5" Type="http://schemas.openxmlformats.org/officeDocument/2006/relationships/hyperlink" Target="https://www.library.ualberta.ca/tutorials/foundational/where-do-you-find-information" TargetMode="External"/><Relationship Id="rId4" Type="http://schemas.openxmlformats.org/officeDocument/2006/relationships/hyperlink" Target="https://www.springernature.com/gp/open-research/about/what-is-open-access"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hyperlink" Target="https://sites.library.ualberta.ca/copyright/" TargetMode="External"/><Relationship Id="rId1" Type="http://schemas.openxmlformats.org/officeDocument/2006/relationships/slideLayout" Target="../slideLayouts/slideLayout3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6.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15.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4.sv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5.png"/><Relationship Id="rId7" Type="http://schemas.openxmlformats.org/officeDocument/2006/relationships/image" Target="../media/image31.png"/><Relationship Id="rId12"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8.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26.png"/><Relationship Id="rId3" Type="http://schemas.openxmlformats.org/officeDocument/2006/relationships/image" Target="../media/image39.png"/><Relationship Id="rId7" Type="http://schemas.openxmlformats.org/officeDocument/2006/relationships/image" Target="../media/image40.png"/><Relationship Id="rId12"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25.png"/><Relationship Id="rId11" Type="http://schemas.openxmlformats.org/officeDocument/2006/relationships/image" Target="../media/image33.png"/><Relationship Id="rId5" Type="http://schemas.openxmlformats.org/officeDocument/2006/relationships/image" Target="../media/image36.jpeg"/><Relationship Id="rId10" Type="http://schemas.openxmlformats.org/officeDocument/2006/relationships/image" Target="../media/image43.jpeg"/><Relationship Id="rId4" Type="http://schemas.openxmlformats.org/officeDocument/2006/relationships/image" Target="../media/image35.png"/><Relationship Id="rId9" Type="http://schemas.openxmlformats.org/officeDocument/2006/relationships/image" Target="../media/image42.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9.png"/><Relationship Id="rId7"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33.png"/><Relationship Id="rId5" Type="http://schemas.openxmlformats.org/officeDocument/2006/relationships/image" Target="../media/image25.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9.xml"/><Relationship Id="rId7" Type="http://schemas.openxmlformats.org/officeDocument/2006/relationships/image" Target="../media/image38.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notesSlide" Target="../notesSlides/notesSlide8.xml"/><Relationship Id="rId9" Type="http://schemas.openxmlformats.org/officeDocument/2006/relationships/image" Target="../media/image4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1CC59-CD5D-FD4D-A836-28F3C9614E4A}"/>
              </a:ext>
            </a:extLst>
          </p:cNvPr>
          <p:cNvSpPr>
            <a:spLocks noGrp="1"/>
          </p:cNvSpPr>
          <p:nvPr>
            <p:ph type="ctrTitle"/>
          </p:nvPr>
        </p:nvSpPr>
        <p:spPr>
          <a:xfrm>
            <a:off x="1524000" y="1600200"/>
            <a:ext cx="9144000" cy="2387600"/>
          </a:xfrm>
        </p:spPr>
        <p:txBody>
          <a:bodyPr/>
          <a:lstStyle/>
          <a:p>
            <a:r>
              <a:rPr lang="en-US" dirty="0"/>
              <a:t>LICENSED LIBRARY RESOURCES</a:t>
            </a:r>
          </a:p>
        </p:txBody>
      </p:sp>
      <p:sp>
        <p:nvSpPr>
          <p:cNvPr id="3" name="Subtitle 2">
            <a:extLst>
              <a:ext uri="{FF2B5EF4-FFF2-40B4-BE49-F238E27FC236}">
                <a16:creationId xmlns:a16="http://schemas.microsoft.com/office/drawing/2014/main" id="{57B28152-8DBA-D24C-8039-C92CF7E086E1}"/>
              </a:ext>
            </a:extLst>
          </p:cNvPr>
          <p:cNvSpPr>
            <a:spLocks noGrp="1"/>
          </p:cNvSpPr>
          <p:nvPr>
            <p:ph type="subTitle" idx="1"/>
          </p:nvPr>
        </p:nvSpPr>
        <p:spPr/>
        <p:txBody>
          <a:bodyPr/>
          <a:lstStyle/>
          <a:p>
            <a:endParaRPr lang="en-US" dirty="0"/>
          </a:p>
        </p:txBody>
      </p:sp>
      <p:sp>
        <p:nvSpPr>
          <p:cNvPr id="4" name="Text Placeholder 3">
            <a:extLst>
              <a:ext uri="{FF2B5EF4-FFF2-40B4-BE49-F238E27FC236}">
                <a16:creationId xmlns:a16="http://schemas.microsoft.com/office/drawing/2014/main" id="{D967BB06-D3DC-3F41-A297-643CDA7C18AD}"/>
              </a:ext>
            </a:extLst>
          </p:cNvPr>
          <p:cNvSpPr>
            <a:spLocks noGrp="1"/>
          </p:cNvSpPr>
          <p:nvPr>
            <p:ph type="body" sz="quarter" idx="10"/>
          </p:nvPr>
        </p:nvSpPr>
        <p:spPr>
          <a:xfrm>
            <a:off x="10083114" y="6320052"/>
            <a:ext cx="2220570" cy="374650"/>
          </a:xfrm>
        </p:spPr>
        <p:txBody>
          <a:bodyPr/>
          <a:lstStyle/>
          <a:p>
            <a:r>
              <a:rPr lang="en-US" dirty="0"/>
              <a:t>November 2019</a:t>
            </a:r>
          </a:p>
        </p:txBody>
      </p:sp>
    </p:spTree>
    <p:extLst>
      <p:ext uri="{BB962C8B-B14F-4D97-AF65-F5344CB8AC3E}">
        <p14:creationId xmlns:p14="http://schemas.microsoft.com/office/powerpoint/2010/main" val="6347836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612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58F7A1-02A3-3E46-B589-37F942E4E719}"/>
              </a:ext>
            </a:extLst>
          </p:cNvPr>
          <p:cNvSpPr>
            <a:spLocks noGrp="1"/>
          </p:cNvSpPr>
          <p:nvPr>
            <p:ph type="title"/>
          </p:nvPr>
        </p:nvSpPr>
        <p:spPr/>
        <p:txBody>
          <a:bodyPr/>
          <a:lstStyle/>
          <a:p>
            <a:r>
              <a:rPr lang="en-US" dirty="0"/>
              <a:t>QUESTIONS</a:t>
            </a:r>
          </a:p>
        </p:txBody>
      </p:sp>
      <p:sp>
        <p:nvSpPr>
          <p:cNvPr id="2" name="TextBox 1">
            <a:extLst>
              <a:ext uri="{FF2B5EF4-FFF2-40B4-BE49-F238E27FC236}">
                <a16:creationId xmlns:a16="http://schemas.microsoft.com/office/drawing/2014/main" id="{EB4DC4A4-148B-2B43-AED1-0B6A67C4375D}"/>
              </a:ext>
            </a:extLst>
          </p:cNvPr>
          <p:cNvSpPr txBox="1"/>
          <p:nvPr/>
        </p:nvSpPr>
        <p:spPr>
          <a:xfrm>
            <a:off x="148857" y="1845733"/>
            <a:ext cx="6586868" cy="4955203"/>
          </a:xfrm>
          <a:prstGeom prst="rect">
            <a:avLst/>
          </a:prstGeom>
          <a:noFill/>
        </p:spPr>
        <p:txBody>
          <a:bodyPr wrap="square" rtlCol="0">
            <a:spAutoFit/>
          </a:bodyPr>
          <a:lstStyle/>
          <a:p>
            <a:r>
              <a:rPr lang="en-CA" sz="2000" dirty="0">
                <a:latin typeface="+mj-lt"/>
              </a:rPr>
              <a:t>Licensed library resources are only available to authorized users (such as university staff and students) because:</a:t>
            </a:r>
          </a:p>
          <a:p>
            <a:endParaRPr lang="en-CA" sz="2000" dirty="0">
              <a:latin typeface="+mj-lt"/>
            </a:endParaRPr>
          </a:p>
          <a:p>
            <a:pPr marL="457200" indent="-457200">
              <a:buFont typeface="+mj-lt"/>
              <a:buAutoNum type="alphaLcPeriod"/>
            </a:pPr>
            <a:r>
              <a:rPr lang="en-CA" sz="2000" dirty="0">
                <a:latin typeface="+mj-lt"/>
              </a:rPr>
              <a:t>Of the restrictions outlined in s.30.2 of the </a:t>
            </a:r>
            <a:r>
              <a:rPr lang="en-CA" sz="2000" i="1" dirty="0">
                <a:latin typeface="+mj-lt"/>
              </a:rPr>
              <a:t>Copyright Act</a:t>
            </a:r>
          </a:p>
          <a:p>
            <a:pPr marL="457200" indent="-457200">
              <a:buFont typeface="+mj-lt"/>
              <a:buAutoNum type="alphaLcPeriod"/>
            </a:pPr>
            <a:r>
              <a:rPr lang="en-CA" sz="2000" dirty="0">
                <a:solidFill>
                  <a:schemeClr val="accent6"/>
                </a:solidFill>
                <a:latin typeface="+mj-lt"/>
              </a:rPr>
              <a:t>Terms and conditions in licence agreements negotiated by librarians restrict access to authorized users</a:t>
            </a:r>
          </a:p>
          <a:p>
            <a:pPr marL="457200" indent="-457200">
              <a:buFont typeface="+mj-lt"/>
              <a:buAutoNum type="alphaLcPeriod"/>
            </a:pPr>
            <a:r>
              <a:rPr lang="en-CA" sz="2000" dirty="0">
                <a:latin typeface="+mj-lt"/>
              </a:rPr>
              <a:t>Academic articles should not be used by the general public because they have better things to do with their time</a:t>
            </a:r>
          </a:p>
          <a:p>
            <a:pPr marL="457200" indent="-457200">
              <a:buFont typeface="+mj-lt"/>
              <a:buAutoNum type="alphaLcPeriod"/>
            </a:pPr>
            <a:r>
              <a:rPr lang="en-CA" sz="2000" dirty="0">
                <a:latin typeface="+mj-lt"/>
              </a:rPr>
              <a:t>Libraries want to make as much money as possible</a:t>
            </a:r>
          </a:p>
          <a:p>
            <a:pPr marL="914400" lvl="1" indent="-457200">
              <a:buFont typeface="+mj-lt"/>
              <a:buAutoNum type="alphaLcPeriod"/>
            </a:pPr>
            <a:endParaRPr lang="en-CA" sz="2000" dirty="0">
              <a:latin typeface="+mj-lt"/>
            </a:endParaRPr>
          </a:p>
          <a:p>
            <a:br>
              <a:rPr lang="en-CA" dirty="0"/>
            </a:br>
            <a:endParaRPr lang="en-US" dirty="0"/>
          </a:p>
        </p:txBody>
      </p:sp>
      <p:sp>
        <p:nvSpPr>
          <p:cNvPr id="3" name="TextBox 2">
            <a:extLst>
              <a:ext uri="{FF2B5EF4-FFF2-40B4-BE49-F238E27FC236}">
                <a16:creationId xmlns:a16="http://schemas.microsoft.com/office/drawing/2014/main" id="{B7121719-41A4-8F49-859C-9AE804095D18}"/>
              </a:ext>
            </a:extLst>
          </p:cNvPr>
          <p:cNvSpPr txBox="1"/>
          <p:nvPr/>
        </p:nvSpPr>
        <p:spPr>
          <a:xfrm>
            <a:off x="6962552" y="1828800"/>
            <a:ext cx="5080591" cy="3724096"/>
          </a:xfrm>
          <a:prstGeom prst="rect">
            <a:avLst/>
          </a:prstGeom>
          <a:noFill/>
        </p:spPr>
        <p:txBody>
          <a:bodyPr wrap="square" rtlCol="0">
            <a:spAutoFit/>
          </a:bodyPr>
          <a:lstStyle/>
          <a:p>
            <a:pPr indent="20638"/>
            <a:r>
              <a:rPr lang="en-CA" sz="2000" dirty="0">
                <a:latin typeface="+mj-lt"/>
              </a:rPr>
              <a:t>To compensate for transferring their rights to publishers, academics normally receive:</a:t>
            </a:r>
          </a:p>
          <a:p>
            <a:endParaRPr lang="en-CA" sz="2000" dirty="0">
              <a:latin typeface="+mj-lt"/>
            </a:endParaRPr>
          </a:p>
          <a:p>
            <a:pPr marL="465138" indent="-465138">
              <a:buFont typeface="+mj-lt"/>
              <a:buAutoNum type="alphaLcPeriod"/>
            </a:pPr>
            <a:r>
              <a:rPr lang="en-CA" sz="2000" dirty="0">
                <a:latin typeface="+mj-lt"/>
              </a:rPr>
              <a:t>Generous royalty payments from academic publishers</a:t>
            </a:r>
          </a:p>
          <a:p>
            <a:pPr marL="457200" indent="-457200">
              <a:buFont typeface="+mj-lt"/>
              <a:buAutoNum type="alphaLcPeriod"/>
            </a:pPr>
            <a:r>
              <a:rPr lang="en-CA" sz="2000" dirty="0">
                <a:latin typeface="+mj-lt"/>
              </a:rPr>
              <a:t>First class travel to academic conferences</a:t>
            </a:r>
          </a:p>
          <a:p>
            <a:pPr marL="457200" indent="-457200">
              <a:buFont typeface="+mj-lt"/>
              <a:buAutoNum type="alphaLcPeriod"/>
            </a:pPr>
            <a:r>
              <a:rPr lang="en-CA" sz="2000" dirty="0">
                <a:latin typeface="+mj-lt"/>
              </a:rPr>
              <a:t>Free access to that academic journal for life </a:t>
            </a:r>
          </a:p>
          <a:p>
            <a:pPr marL="457200" indent="-457200">
              <a:buFont typeface="+mj-lt"/>
              <a:buAutoNum type="alphaLcPeriod"/>
            </a:pPr>
            <a:r>
              <a:rPr lang="en-CA" sz="2000" dirty="0">
                <a:solidFill>
                  <a:schemeClr val="accent6"/>
                </a:solidFill>
                <a:latin typeface="+mj-lt"/>
              </a:rPr>
              <a:t>Nothing but prestige </a:t>
            </a:r>
          </a:p>
          <a:p>
            <a:br>
              <a:rPr lang="en-CA" dirty="0"/>
            </a:br>
            <a:endParaRPr lang="en-US" dirty="0"/>
          </a:p>
        </p:txBody>
      </p:sp>
    </p:spTree>
    <p:extLst>
      <p:ext uri="{BB962C8B-B14F-4D97-AF65-F5344CB8AC3E}">
        <p14:creationId xmlns:p14="http://schemas.microsoft.com/office/powerpoint/2010/main" val="21056901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58F7A1-02A3-3E46-B589-37F942E4E719}"/>
              </a:ext>
            </a:extLst>
          </p:cNvPr>
          <p:cNvSpPr>
            <a:spLocks noGrp="1"/>
          </p:cNvSpPr>
          <p:nvPr>
            <p:ph type="title"/>
          </p:nvPr>
        </p:nvSpPr>
        <p:spPr/>
        <p:txBody>
          <a:bodyPr/>
          <a:lstStyle/>
          <a:p>
            <a:r>
              <a:rPr lang="en-US" dirty="0"/>
              <a:t>QUESTIONS</a:t>
            </a:r>
          </a:p>
        </p:txBody>
      </p:sp>
      <p:sp>
        <p:nvSpPr>
          <p:cNvPr id="2" name="TextBox 1">
            <a:extLst>
              <a:ext uri="{FF2B5EF4-FFF2-40B4-BE49-F238E27FC236}">
                <a16:creationId xmlns:a16="http://schemas.microsoft.com/office/drawing/2014/main" id="{D6CEC893-F2EF-3044-8B92-4251F45B5F63}"/>
              </a:ext>
            </a:extLst>
          </p:cNvPr>
          <p:cNvSpPr txBox="1"/>
          <p:nvPr/>
        </p:nvSpPr>
        <p:spPr>
          <a:xfrm>
            <a:off x="935664" y="2068529"/>
            <a:ext cx="5160335" cy="3108543"/>
          </a:xfrm>
          <a:prstGeom prst="rect">
            <a:avLst/>
          </a:prstGeom>
          <a:noFill/>
        </p:spPr>
        <p:txBody>
          <a:bodyPr wrap="square" rtlCol="0">
            <a:spAutoFit/>
          </a:bodyPr>
          <a:lstStyle/>
          <a:p>
            <a:r>
              <a:rPr lang="en-CA" sz="2000" dirty="0">
                <a:latin typeface="+mj-lt"/>
              </a:rPr>
              <a:t>All licence agreements for library resources:</a:t>
            </a:r>
          </a:p>
          <a:p>
            <a:endParaRPr lang="en-CA" sz="2000" dirty="0">
              <a:latin typeface="+mj-lt"/>
            </a:endParaRPr>
          </a:p>
          <a:p>
            <a:pPr marL="342900" indent="-342900">
              <a:buFont typeface="+mj-lt"/>
              <a:buAutoNum type="alphaLcPeriod"/>
            </a:pPr>
            <a:r>
              <a:rPr lang="en-CA" sz="2000" dirty="0">
                <a:latin typeface="+mj-lt"/>
              </a:rPr>
              <a:t>Have terms and conditions</a:t>
            </a:r>
          </a:p>
          <a:p>
            <a:pPr marL="342900" indent="-342900">
              <a:buFont typeface="+mj-lt"/>
              <a:buAutoNum type="alphaLcPeriod"/>
            </a:pPr>
            <a:r>
              <a:rPr lang="en-CA" sz="2000" dirty="0">
                <a:latin typeface="+mj-lt"/>
              </a:rPr>
              <a:t>Are negotiated by librarians based on their professional expertise</a:t>
            </a:r>
          </a:p>
          <a:p>
            <a:pPr marL="342900" indent="-342900">
              <a:buFont typeface="+mj-lt"/>
              <a:buAutoNum type="alphaLcPeriod"/>
            </a:pPr>
            <a:r>
              <a:rPr lang="en-CA" sz="2000" dirty="0">
                <a:latin typeface="+mj-lt"/>
              </a:rPr>
              <a:t>Should reflect the needs of the user community (e.g. typical academic uses)</a:t>
            </a:r>
          </a:p>
          <a:p>
            <a:pPr marL="342900" indent="-342900">
              <a:buFont typeface="+mj-lt"/>
              <a:buAutoNum type="alphaLcPeriod"/>
            </a:pPr>
            <a:r>
              <a:rPr lang="en-CA" sz="2000" dirty="0">
                <a:solidFill>
                  <a:schemeClr val="accent6"/>
                </a:solidFill>
                <a:latin typeface="+mj-lt"/>
              </a:rPr>
              <a:t>All of the above</a:t>
            </a:r>
          </a:p>
          <a:p>
            <a:br>
              <a:rPr lang="en-CA" dirty="0"/>
            </a:br>
            <a:endParaRPr lang="en-US" dirty="0"/>
          </a:p>
        </p:txBody>
      </p:sp>
      <p:sp>
        <p:nvSpPr>
          <p:cNvPr id="3" name="TextBox 2">
            <a:extLst>
              <a:ext uri="{FF2B5EF4-FFF2-40B4-BE49-F238E27FC236}">
                <a16:creationId xmlns:a16="http://schemas.microsoft.com/office/drawing/2014/main" id="{E62B6A03-6766-8E45-AAEF-ABB52BA2D4DB}"/>
              </a:ext>
            </a:extLst>
          </p:cNvPr>
          <p:cNvSpPr txBox="1"/>
          <p:nvPr/>
        </p:nvSpPr>
        <p:spPr>
          <a:xfrm>
            <a:off x="6756795" y="2138925"/>
            <a:ext cx="4954772" cy="1908215"/>
          </a:xfrm>
          <a:prstGeom prst="rect">
            <a:avLst/>
          </a:prstGeom>
          <a:noFill/>
        </p:spPr>
        <p:txBody>
          <a:bodyPr wrap="square" rtlCol="0">
            <a:spAutoFit/>
          </a:bodyPr>
          <a:lstStyle/>
          <a:p>
            <a:r>
              <a:rPr lang="en-CA" sz="2000" dirty="0">
                <a:latin typeface="+mj-lt"/>
              </a:rPr>
              <a:t>If you are not a member of the university community you might be able to access licensed library resources by logging into an academic library workstation with a temporary password. </a:t>
            </a:r>
            <a:r>
              <a:rPr lang="en-CA" sz="2000" dirty="0">
                <a:solidFill>
                  <a:schemeClr val="accent6"/>
                </a:solidFill>
                <a:latin typeface="+mj-lt"/>
              </a:rPr>
              <a:t>True</a:t>
            </a:r>
            <a:r>
              <a:rPr lang="en-CA" sz="2000" dirty="0">
                <a:latin typeface="+mj-lt"/>
              </a:rPr>
              <a:t> or False?</a:t>
            </a:r>
            <a:br>
              <a:rPr lang="en-CA" dirty="0">
                <a:latin typeface="+mj-lt"/>
              </a:rPr>
            </a:br>
            <a:endParaRPr lang="en-US" dirty="0">
              <a:latin typeface="+mj-lt"/>
            </a:endParaRPr>
          </a:p>
        </p:txBody>
      </p:sp>
    </p:spTree>
    <p:extLst>
      <p:ext uri="{BB962C8B-B14F-4D97-AF65-F5344CB8AC3E}">
        <p14:creationId xmlns:p14="http://schemas.microsoft.com/office/powerpoint/2010/main" val="18063255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58F7A1-02A3-3E46-B589-37F942E4E719}"/>
              </a:ext>
            </a:extLst>
          </p:cNvPr>
          <p:cNvSpPr>
            <a:spLocks noGrp="1"/>
          </p:cNvSpPr>
          <p:nvPr>
            <p:ph type="title"/>
          </p:nvPr>
        </p:nvSpPr>
        <p:spPr/>
        <p:txBody>
          <a:bodyPr/>
          <a:lstStyle/>
          <a:p>
            <a:r>
              <a:rPr lang="en-US" dirty="0"/>
              <a:t>QUESTIONS</a:t>
            </a:r>
          </a:p>
        </p:txBody>
      </p:sp>
      <p:sp>
        <p:nvSpPr>
          <p:cNvPr id="3" name="TextBox 2">
            <a:extLst>
              <a:ext uri="{FF2B5EF4-FFF2-40B4-BE49-F238E27FC236}">
                <a16:creationId xmlns:a16="http://schemas.microsoft.com/office/drawing/2014/main" id="{2246E3E0-A886-FA46-9BEE-F072C2A38DD3}"/>
              </a:ext>
            </a:extLst>
          </p:cNvPr>
          <p:cNvSpPr txBox="1"/>
          <p:nvPr/>
        </p:nvSpPr>
        <p:spPr>
          <a:xfrm>
            <a:off x="935665" y="2071189"/>
            <a:ext cx="5160335" cy="3416320"/>
          </a:xfrm>
          <a:prstGeom prst="rect">
            <a:avLst/>
          </a:prstGeom>
          <a:noFill/>
        </p:spPr>
        <p:txBody>
          <a:bodyPr wrap="square" rtlCol="0">
            <a:spAutoFit/>
          </a:bodyPr>
          <a:lstStyle/>
          <a:p>
            <a:r>
              <a:rPr lang="en-CA" sz="2000" dirty="0">
                <a:latin typeface="+mj-lt"/>
              </a:rPr>
              <a:t>Simone could not access the article her TA assigned because: </a:t>
            </a:r>
          </a:p>
          <a:p>
            <a:endParaRPr lang="en-CA" sz="2000" dirty="0">
              <a:solidFill>
                <a:schemeClr val="accent6">
                  <a:lumMod val="60000"/>
                  <a:lumOff val="40000"/>
                </a:schemeClr>
              </a:solidFill>
              <a:latin typeface="+mj-lt"/>
            </a:endParaRPr>
          </a:p>
          <a:p>
            <a:pPr marL="342900" indent="-342900">
              <a:buAutoNum type="alphaLcPeriod"/>
            </a:pPr>
            <a:r>
              <a:rPr lang="en-CA" sz="2000" dirty="0">
                <a:solidFill>
                  <a:schemeClr val="accent6"/>
                </a:solidFill>
                <a:latin typeface="+mj-lt"/>
              </a:rPr>
              <a:t>She was not logged into her account on the university </a:t>
            </a:r>
            <a:r>
              <a:rPr lang="en-CA" sz="2000" dirty="0" err="1">
                <a:solidFill>
                  <a:schemeClr val="accent6"/>
                </a:solidFill>
                <a:latin typeface="+mj-lt"/>
              </a:rPr>
              <a:t>networt</a:t>
            </a:r>
            <a:endParaRPr lang="en-CA" sz="2000" dirty="0">
              <a:solidFill>
                <a:schemeClr val="accent6"/>
              </a:solidFill>
              <a:latin typeface="+mj-lt"/>
            </a:endParaRPr>
          </a:p>
          <a:p>
            <a:pPr marL="342900" indent="-342900">
              <a:buAutoNum type="alphaLcPeriod"/>
            </a:pPr>
            <a:r>
              <a:rPr lang="en-CA" sz="2000" dirty="0">
                <a:latin typeface="+mj-lt"/>
              </a:rPr>
              <a:t>The TA hopes to sabotage Simone’s GPA</a:t>
            </a:r>
          </a:p>
          <a:p>
            <a:pPr marL="342900" indent="-342900">
              <a:buAutoNum type="alphaLcPeriod"/>
            </a:pPr>
            <a:r>
              <a:rPr lang="en-CA" sz="2000" dirty="0">
                <a:latin typeface="+mj-lt"/>
              </a:rPr>
              <a:t>She is not an authorized user</a:t>
            </a:r>
          </a:p>
          <a:p>
            <a:pPr marL="342900" indent="-342900">
              <a:buAutoNum type="alphaLcPeriod"/>
            </a:pPr>
            <a:r>
              <a:rPr lang="en-CA" sz="2000" dirty="0">
                <a:latin typeface="+mj-lt"/>
              </a:rPr>
              <a:t>Sunspot activity</a:t>
            </a:r>
          </a:p>
          <a:p>
            <a:br>
              <a:rPr lang="en-CA" dirty="0"/>
            </a:br>
            <a:endParaRPr lang="en-US" dirty="0"/>
          </a:p>
        </p:txBody>
      </p:sp>
      <p:sp>
        <p:nvSpPr>
          <p:cNvPr id="5" name="TextBox 4">
            <a:extLst>
              <a:ext uri="{FF2B5EF4-FFF2-40B4-BE49-F238E27FC236}">
                <a16:creationId xmlns:a16="http://schemas.microsoft.com/office/drawing/2014/main" id="{3DA282E1-5744-3B43-907A-764FEEA69390}"/>
              </a:ext>
            </a:extLst>
          </p:cNvPr>
          <p:cNvSpPr txBox="1"/>
          <p:nvPr/>
        </p:nvSpPr>
        <p:spPr>
          <a:xfrm>
            <a:off x="6536266" y="2071189"/>
            <a:ext cx="5401733" cy="3477875"/>
          </a:xfrm>
          <a:prstGeom prst="rect">
            <a:avLst/>
          </a:prstGeom>
          <a:noFill/>
        </p:spPr>
        <p:txBody>
          <a:bodyPr wrap="square" rtlCol="0">
            <a:spAutoFit/>
          </a:bodyPr>
          <a:lstStyle/>
          <a:p>
            <a:pPr fontAlgn="base"/>
            <a:r>
              <a:rPr lang="en-CA" sz="2000" dirty="0">
                <a:latin typeface="+mj-lt"/>
              </a:rPr>
              <a:t>The nature of scholarly communications is becoming more open, in part, because:</a:t>
            </a:r>
          </a:p>
          <a:p>
            <a:pPr marL="342900" indent="-342900" fontAlgn="base">
              <a:buAutoNum type="alphaLcPeriod"/>
            </a:pPr>
            <a:r>
              <a:rPr lang="en-CA" sz="2000" dirty="0">
                <a:solidFill>
                  <a:schemeClr val="accent6"/>
                </a:solidFill>
                <a:latin typeface="+mj-lt"/>
              </a:rPr>
              <a:t>Of the rise of open access mandates and open educational resources</a:t>
            </a:r>
          </a:p>
          <a:p>
            <a:pPr marL="342900" indent="-342900" fontAlgn="base">
              <a:buAutoNum type="alphaLcPeriod"/>
            </a:pPr>
            <a:r>
              <a:rPr lang="en-CA" sz="2000" dirty="0">
                <a:latin typeface="+mj-lt"/>
              </a:rPr>
              <a:t>Academic publishers want to reinvest in creators</a:t>
            </a:r>
          </a:p>
          <a:p>
            <a:pPr marL="342900" indent="-342900" fontAlgn="base">
              <a:buAutoNum type="alphaLcPeriod"/>
            </a:pPr>
            <a:r>
              <a:rPr lang="en-CA" sz="2000" dirty="0">
                <a:latin typeface="+mj-lt"/>
              </a:rPr>
              <a:t>Of the </a:t>
            </a:r>
            <a:r>
              <a:rPr lang="en-CA" sz="2000" dirty="0" err="1">
                <a:latin typeface="+mj-lt"/>
              </a:rPr>
              <a:t>intrawebz</a:t>
            </a:r>
            <a:endParaRPr lang="en-CA" sz="2000" dirty="0">
              <a:latin typeface="+mj-lt"/>
            </a:endParaRPr>
          </a:p>
          <a:p>
            <a:pPr marL="342900" indent="-342900" fontAlgn="base">
              <a:buAutoNum type="alphaLcPeriod"/>
            </a:pPr>
            <a:r>
              <a:rPr lang="en-CA" sz="2000" dirty="0">
                <a:latin typeface="+mj-lt"/>
              </a:rPr>
              <a:t>There isn’t any money in academic publishing anyway </a:t>
            </a:r>
          </a:p>
          <a:p>
            <a:br>
              <a:rPr lang="en-CA" sz="2000" dirty="0">
                <a:latin typeface="+mj-lt"/>
              </a:rPr>
            </a:br>
            <a:endParaRPr lang="en-US" sz="2000" dirty="0">
              <a:latin typeface="+mj-lt"/>
            </a:endParaRPr>
          </a:p>
        </p:txBody>
      </p:sp>
    </p:spTree>
    <p:extLst>
      <p:ext uri="{BB962C8B-B14F-4D97-AF65-F5344CB8AC3E}">
        <p14:creationId xmlns:p14="http://schemas.microsoft.com/office/powerpoint/2010/main" val="2168821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2797CD-1809-AD49-B4F9-BD73F7AAA8E2}"/>
              </a:ext>
            </a:extLst>
          </p:cNvPr>
          <p:cNvSpPr>
            <a:spLocks noGrp="1"/>
          </p:cNvSpPr>
          <p:nvPr>
            <p:ph type="body" sz="quarter" idx="15"/>
          </p:nvPr>
        </p:nvSpPr>
        <p:spPr>
          <a:xfrm>
            <a:off x="696214" y="1697131"/>
            <a:ext cx="11233516" cy="4500902"/>
          </a:xfrm>
        </p:spPr>
        <p:txBody>
          <a:bodyPr/>
          <a:lstStyle/>
          <a:p>
            <a:pPr marL="719138" indent="-719138"/>
            <a:r>
              <a:rPr lang="en-CA" sz="1800" dirty="0" err="1">
                <a:latin typeface="+mj-lt"/>
                <a:cs typeface="Arial" panose="020B0604020202020204" pitchFamily="34" charset="0"/>
              </a:rPr>
              <a:t>Mohamad_Hassan</a:t>
            </a:r>
            <a:r>
              <a:rPr lang="en-CA" sz="1800" dirty="0">
                <a:latin typeface="+mj-lt"/>
                <a:cs typeface="Arial" panose="020B0604020202020204" pitchFamily="34" charset="0"/>
              </a:rPr>
              <a:t> (n.d.). [Simone].</a:t>
            </a:r>
            <a:r>
              <a:rPr lang="en-CA" sz="1800" i="1" dirty="0">
                <a:latin typeface="+mj-lt"/>
                <a:cs typeface="Arial" panose="020B0604020202020204" pitchFamily="34" charset="0"/>
              </a:rPr>
              <a:t> </a:t>
            </a:r>
            <a:r>
              <a:rPr lang="en-CA" sz="1800" i="1" dirty="0" err="1">
                <a:latin typeface="+mj-lt"/>
                <a:cs typeface="Arial" panose="020B0604020202020204" pitchFamily="34" charset="0"/>
              </a:rPr>
              <a:t>Pixabay</a:t>
            </a:r>
            <a:r>
              <a:rPr lang="en-CA" sz="1800" i="1" dirty="0">
                <a:latin typeface="+mj-lt"/>
                <a:cs typeface="Arial" panose="020B0604020202020204" pitchFamily="34" charset="0"/>
              </a:rPr>
              <a:t>. </a:t>
            </a:r>
            <a:r>
              <a:rPr lang="en-CA" sz="1800" dirty="0">
                <a:latin typeface="+mj-lt"/>
                <a:hlinkClick r:id="rId2"/>
              </a:rPr>
              <a:t>https://pixabay.com/vectors/programmer-computer-woman-support-3607627/</a:t>
            </a:r>
            <a:endParaRPr lang="en-CA" sz="1800" dirty="0">
              <a:latin typeface="+mj-lt"/>
            </a:endParaRPr>
          </a:p>
          <a:p>
            <a:pPr marL="719138" indent="-719138"/>
            <a:r>
              <a:rPr lang="en-CA" sz="1800" dirty="0" err="1">
                <a:latin typeface="+mj-lt"/>
                <a:cs typeface="Arial" panose="020B0604020202020204" pitchFamily="34" charset="0"/>
              </a:rPr>
              <a:t>Fahmihorizon</a:t>
            </a:r>
            <a:r>
              <a:rPr lang="en-CA" sz="1800" dirty="0">
                <a:latin typeface="+mj-lt"/>
                <a:cs typeface="Arial" panose="020B0604020202020204" pitchFamily="34" charset="0"/>
              </a:rPr>
              <a:t> ID (n.d.). Time. </a:t>
            </a:r>
            <a:r>
              <a:rPr lang="en-CA" sz="1800" i="1" dirty="0">
                <a:latin typeface="+mj-lt"/>
                <a:cs typeface="Arial" panose="020B0604020202020204" pitchFamily="34" charset="0"/>
              </a:rPr>
              <a:t>The Noun Project. </a:t>
            </a:r>
            <a:r>
              <a:rPr lang="en-CA" sz="1800" dirty="0">
                <a:latin typeface="+mj-lt"/>
                <a:cs typeface="Arial" panose="020B0604020202020204" pitchFamily="34" charset="0"/>
              </a:rPr>
              <a:t>CC BY. </a:t>
            </a:r>
            <a:r>
              <a:rPr lang="en-CA" sz="1800" dirty="0">
                <a:latin typeface="+mj-lt"/>
                <a:hlinkClick r:id="rId3"/>
              </a:rPr>
              <a:t>https://thenounproject.com/search/?q=clock%201%20pm&amp;i=1193576</a:t>
            </a:r>
            <a:endParaRPr lang="en-CA" sz="1800" dirty="0">
              <a:latin typeface="+mj-lt"/>
            </a:endParaRPr>
          </a:p>
          <a:p>
            <a:pPr marL="719138" indent="-719138"/>
            <a:r>
              <a:rPr lang="en-CA" sz="1800" dirty="0" err="1">
                <a:latin typeface="+mj-lt"/>
                <a:cs typeface="Arial" panose="020B0604020202020204" pitchFamily="34" charset="0"/>
              </a:rPr>
              <a:t>Straget</a:t>
            </a:r>
            <a:r>
              <a:rPr lang="en-CA" sz="1800" dirty="0">
                <a:latin typeface="+mj-lt"/>
                <a:cs typeface="Arial" panose="020B0604020202020204" pitchFamily="34" charset="0"/>
              </a:rPr>
              <a:t> (2017). Clock Ticking. </a:t>
            </a:r>
            <a:r>
              <a:rPr lang="en-CA" sz="1800" i="1" dirty="0" err="1">
                <a:latin typeface="+mj-lt"/>
                <a:cs typeface="Arial" panose="020B0604020202020204" pitchFamily="34" charset="0"/>
              </a:rPr>
              <a:t>Freesound</a:t>
            </a:r>
            <a:r>
              <a:rPr lang="en-CA" sz="1800" i="1" dirty="0">
                <a:latin typeface="+mj-lt"/>
                <a:cs typeface="Arial" panose="020B0604020202020204" pitchFamily="34" charset="0"/>
              </a:rPr>
              <a:t>. </a:t>
            </a:r>
            <a:r>
              <a:rPr lang="en-CA" sz="1800" dirty="0">
                <a:latin typeface="+mj-lt"/>
                <a:hlinkClick r:id="rId4"/>
              </a:rPr>
              <a:t>https://freesound.org/people/straget/sounds/405423/</a:t>
            </a:r>
            <a:endParaRPr lang="en-CA" sz="1800" dirty="0">
              <a:latin typeface="+mj-lt"/>
            </a:endParaRPr>
          </a:p>
          <a:p>
            <a:pPr marL="719138" indent="-719138"/>
            <a:r>
              <a:rPr lang="en-CA" sz="1800" dirty="0">
                <a:latin typeface="+mj-lt"/>
                <a:cs typeface="Arial" panose="020B0604020202020204" pitchFamily="34" charset="0"/>
              </a:rPr>
              <a:t>Tatyana RU (n.d.). Question Mark and Exclamation Mark. </a:t>
            </a:r>
            <a:r>
              <a:rPr lang="en-CA" sz="1800" i="1" dirty="0">
                <a:latin typeface="+mj-lt"/>
                <a:cs typeface="Arial" panose="020B0604020202020204" pitchFamily="34" charset="0"/>
              </a:rPr>
              <a:t>The Noun Project. </a:t>
            </a:r>
            <a:r>
              <a:rPr lang="en-CA" sz="1800" dirty="0">
                <a:latin typeface="+mj-lt"/>
                <a:cs typeface="Arial" panose="020B0604020202020204" pitchFamily="34" charset="0"/>
              </a:rPr>
              <a:t>CC BY. </a:t>
            </a:r>
            <a:r>
              <a:rPr lang="en-CA" sz="1800" dirty="0">
                <a:latin typeface="+mj-lt"/>
                <a:hlinkClick r:id="rId5"/>
              </a:rPr>
              <a:t>https://thenounproject.com/tanyasolo1986/uploads/?i=2460596</a:t>
            </a:r>
            <a:endParaRPr lang="en-CA" sz="1800" dirty="0">
              <a:latin typeface="+mj-lt"/>
            </a:endParaRPr>
          </a:p>
          <a:p>
            <a:pPr marL="719138" indent="-719138"/>
            <a:r>
              <a:rPr lang="en-CA" sz="1800" dirty="0" err="1">
                <a:latin typeface="+mj-lt"/>
                <a:cs typeface="Arial" panose="020B0604020202020204" pitchFamily="34" charset="0"/>
              </a:rPr>
              <a:t>Rflor</a:t>
            </a:r>
            <a:r>
              <a:rPr lang="en-CA" sz="1800" dirty="0">
                <a:latin typeface="+mj-lt"/>
                <a:cs typeface="Arial" panose="020B0604020202020204" pitchFamily="34" charset="0"/>
              </a:rPr>
              <a:t> (n.d.). Article. </a:t>
            </a:r>
            <a:r>
              <a:rPr lang="en-CA" sz="1800" i="1" dirty="0">
                <a:latin typeface="+mj-lt"/>
                <a:cs typeface="Arial" panose="020B0604020202020204" pitchFamily="34" charset="0"/>
              </a:rPr>
              <a:t>The Noun Project</a:t>
            </a:r>
            <a:r>
              <a:rPr lang="en-CA" sz="1800" dirty="0">
                <a:latin typeface="+mj-lt"/>
                <a:cs typeface="Arial" panose="020B0604020202020204" pitchFamily="34" charset="0"/>
              </a:rPr>
              <a:t>. CC BY. </a:t>
            </a:r>
            <a:r>
              <a:rPr lang="en-CA" sz="1800" dirty="0">
                <a:latin typeface="+mj-lt"/>
                <a:hlinkClick r:id="rId6"/>
              </a:rPr>
              <a:t>https://thenounproject.com/search/?q=ARTICLE&amp;i=645939</a:t>
            </a:r>
            <a:endParaRPr lang="en-CA" sz="1800" dirty="0">
              <a:latin typeface="+mj-lt"/>
            </a:endParaRPr>
          </a:p>
          <a:p>
            <a:pPr marL="719138" indent="-719138"/>
            <a:r>
              <a:rPr lang="en-CA" sz="1800" dirty="0">
                <a:latin typeface="+mj-lt"/>
                <a:cs typeface="Arial" panose="020B0604020202020204" pitchFamily="34" charset="0"/>
              </a:rPr>
              <a:t>Progressor (2015). [Creative Commons]. </a:t>
            </a:r>
            <a:r>
              <a:rPr lang="en-CA" sz="1800" i="1" dirty="0" err="1">
                <a:latin typeface="+mj-lt"/>
                <a:cs typeface="Arial" panose="020B0604020202020204" pitchFamily="34" charset="0"/>
              </a:rPr>
              <a:t>Pixabay</a:t>
            </a:r>
            <a:r>
              <a:rPr lang="en-CA" sz="1800" dirty="0">
                <a:latin typeface="+mj-lt"/>
                <a:cs typeface="Arial" panose="020B0604020202020204" pitchFamily="34" charset="0"/>
              </a:rPr>
              <a:t>. CC0. </a:t>
            </a:r>
            <a:r>
              <a:rPr lang="en-CA" sz="1800" dirty="0">
                <a:latin typeface="+mj-lt"/>
                <a:cs typeface="Arial" panose="020B0604020202020204" pitchFamily="34" charset="0"/>
                <a:hlinkClick r:id="rId7"/>
              </a:rPr>
              <a:t>https://pixabay.com/en/creative-commons-licenses-icons-by-783531/</a:t>
            </a:r>
            <a:endParaRPr lang="en-CA" sz="1800" dirty="0">
              <a:latin typeface="+mj-lt"/>
              <a:cs typeface="Arial" panose="020B0604020202020204" pitchFamily="34" charset="0"/>
            </a:endParaRPr>
          </a:p>
          <a:p>
            <a:pPr marL="719138" indent="-719138"/>
            <a:r>
              <a:rPr lang="en-CA" sz="1800" dirty="0" err="1">
                <a:latin typeface="+mj-lt"/>
              </a:rPr>
              <a:t>arif</a:t>
            </a:r>
            <a:r>
              <a:rPr lang="en-CA" sz="1800" dirty="0">
                <a:latin typeface="+mj-lt"/>
              </a:rPr>
              <a:t> </a:t>
            </a:r>
            <a:r>
              <a:rPr lang="en-CA" sz="1800" dirty="0" err="1">
                <a:latin typeface="+mj-lt"/>
              </a:rPr>
              <a:t>dajar</a:t>
            </a:r>
            <a:r>
              <a:rPr lang="en-CA" sz="1800" dirty="0">
                <a:latin typeface="+mj-lt"/>
              </a:rPr>
              <a:t> </a:t>
            </a:r>
            <a:r>
              <a:rPr lang="en-CA" sz="1800" dirty="0" err="1">
                <a:latin typeface="+mj-lt"/>
              </a:rPr>
              <a:t>yulianto</a:t>
            </a:r>
            <a:r>
              <a:rPr lang="en-CA" sz="1800" dirty="0">
                <a:latin typeface="+mj-lt"/>
              </a:rPr>
              <a:t> (n.d.). Wall. </a:t>
            </a:r>
            <a:r>
              <a:rPr lang="en-CA" sz="1800" i="1" dirty="0">
                <a:latin typeface="+mj-lt"/>
              </a:rPr>
              <a:t>The Noun Project. </a:t>
            </a:r>
            <a:r>
              <a:rPr lang="en-CA" sz="1800" dirty="0">
                <a:latin typeface="+mj-lt"/>
              </a:rPr>
              <a:t>CC BY. </a:t>
            </a:r>
            <a:r>
              <a:rPr lang="en-CA" sz="1800" dirty="0">
                <a:latin typeface="+mj-lt"/>
                <a:hlinkClick r:id="rId8"/>
              </a:rPr>
              <a:t>https://thenounproject.com/search/?q=wall&amp;i=1647938</a:t>
            </a:r>
            <a:endParaRPr lang="en-CA" sz="1800" dirty="0">
              <a:latin typeface="+mj-lt"/>
              <a:cs typeface="Arial" panose="020B0604020202020204" pitchFamily="34" charset="0"/>
            </a:endParaRPr>
          </a:p>
          <a:p>
            <a:pPr marL="719138" indent="-719138"/>
            <a:r>
              <a:rPr lang="en-CA" sz="1800" dirty="0" err="1">
                <a:latin typeface="+mj-lt"/>
                <a:cs typeface="Arial" panose="020B0604020202020204" pitchFamily="34" charset="0"/>
              </a:rPr>
              <a:t>Bareform</a:t>
            </a:r>
            <a:r>
              <a:rPr lang="en-CA" sz="1800" dirty="0">
                <a:latin typeface="+mj-lt"/>
                <a:cs typeface="Arial" panose="020B0604020202020204" pitchFamily="34" charset="0"/>
              </a:rPr>
              <a:t> (2014). Boom Bang. </a:t>
            </a:r>
            <a:r>
              <a:rPr lang="en-CA" sz="1800" i="1" dirty="0" err="1">
                <a:latin typeface="+mj-lt"/>
                <a:cs typeface="Arial" panose="020B0604020202020204" pitchFamily="34" charset="0"/>
              </a:rPr>
              <a:t>Freesound</a:t>
            </a:r>
            <a:r>
              <a:rPr lang="en-CA" sz="1800" i="1" dirty="0">
                <a:latin typeface="+mj-lt"/>
                <a:cs typeface="Arial" panose="020B0604020202020204" pitchFamily="34" charset="0"/>
              </a:rPr>
              <a:t>. </a:t>
            </a:r>
            <a:r>
              <a:rPr lang="en-CA" sz="1800" dirty="0">
                <a:hlinkClick r:id="rId8"/>
              </a:rPr>
              <a:t>https://thenounproject.com/search/?q=wall&amp;i=1647938</a:t>
            </a:r>
            <a:endParaRPr lang="en-CA" sz="1800" dirty="0"/>
          </a:p>
          <a:p>
            <a:endParaRPr lang="en-CA" sz="1600" dirty="0"/>
          </a:p>
          <a:p>
            <a:endParaRPr lang="en-US" dirty="0"/>
          </a:p>
        </p:txBody>
      </p:sp>
    </p:spTree>
    <p:extLst>
      <p:ext uri="{BB962C8B-B14F-4D97-AF65-F5344CB8AC3E}">
        <p14:creationId xmlns:p14="http://schemas.microsoft.com/office/powerpoint/2010/main" val="441312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E1BA0D-5CF0-904E-88BA-B9F9E5F251C2}"/>
              </a:ext>
            </a:extLst>
          </p:cNvPr>
          <p:cNvSpPr>
            <a:spLocks noGrp="1"/>
          </p:cNvSpPr>
          <p:nvPr>
            <p:ph type="body" sz="quarter" idx="15"/>
          </p:nvPr>
        </p:nvSpPr>
        <p:spPr>
          <a:xfrm>
            <a:off x="638541" y="1671156"/>
            <a:ext cx="10502608" cy="4250430"/>
          </a:xfrm>
        </p:spPr>
        <p:txBody>
          <a:bodyPr/>
          <a:lstStyle/>
          <a:p>
            <a:pPr marL="719138" indent="-719138"/>
            <a:r>
              <a:rPr lang="en-CA" sz="1800" dirty="0" err="1">
                <a:cs typeface="Arial" panose="020B0604020202020204" pitchFamily="34" charset="0"/>
              </a:rPr>
              <a:t>Danimasetoma</a:t>
            </a:r>
            <a:r>
              <a:rPr lang="en-CA" sz="1800" dirty="0">
                <a:cs typeface="Arial" panose="020B0604020202020204" pitchFamily="34" charset="0"/>
              </a:rPr>
              <a:t> (2017). Logo Netflix. </a:t>
            </a:r>
            <a:r>
              <a:rPr lang="en-CA" sz="1800" i="1" dirty="0">
                <a:cs typeface="Arial" panose="020B0604020202020204" pitchFamily="34" charset="0"/>
              </a:rPr>
              <a:t>Wikimedia Commons. </a:t>
            </a:r>
            <a:r>
              <a:rPr lang="en-CA" sz="1800" dirty="0">
                <a:cs typeface="Arial" panose="020B0604020202020204" pitchFamily="34" charset="0"/>
              </a:rPr>
              <a:t>CC BY SA. </a:t>
            </a:r>
            <a:r>
              <a:rPr lang="en-CA" sz="1800" dirty="0">
                <a:hlinkClick r:id="rId2"/>
              </a:rPr>
              <a:t>https://commons.wikimedia.org/wiki/Category:Netflix_logos#/media/File:Logo_Netflix.png</a:t>
            </a:r>
            <a:endParaRPr lang="en-CA" sz="1800" dirty="0">
              <a:cs typeface="Arial" panose="020B0604020202020204" pitchFamily="34" charset="0"/>
            </a:endParaRPr>
          </a:p>
          <a:p>
            <a:pPr marL="719138" indent="-719138"/>
            <a:r>
              <a:rPr lang="en-CA" sz="1800" dirty="0">
                <a:cs typeface="Arial" panose="020B0604020202020204" pitchFamily="34" charset="0"/>
              </a:rPr>
              <a:t>Apple Inc. [</a:t>
            </a:r>
            <a:r>
              <a:rPr lang="en-CA" sz="1800" dirty="0" err="1">
                <a:cs typeface="Arial" panose="020B0604020202020204" pitchFamily="34" charset="0"/>
              </a:rPr>
              <a:t>Itunes</a:t>
            </a:r>
            <a:r>
              <a:rPr lang="en-CA" sz="1800" dirty="0">
                <a:cs typeface="Arial" panose="020B0604020202020204" pitchFamily="34" charset="0"/>
              </a:rPr>
              <a:t> logo]. </a:t>
            </a:r>
            <a:r>
              <a:rPr lang="en-CA" sz="1800" i="1" dirty="0">
                <a:cs typeface="Arial" panose="020B0604020202020204" pitchFamily="34" charset="0"/>
              </a:rPr>
              <a:t>Wikimedia Commons. </a:t>
            </a:r>
            <a:r>
              <a:rPr lang="en-CA" sz="1800" dirty="0">
                <a:cs typeface="Arial" panose="020B0604020202020204" pitchFamily="34" charset="0"/>
              </a:rPr>
              <a:t>Public Domain. </a:t>
            </a:r>
            <a:r>
              <a:rPr lang="en-CA" sz="1800" dirty="0">
                <a:hlinkClick r:id="rId3"/>
              </a:rPr>
              <a:t>https://commons.wikimedia.org/wiki/File:ITunes_logo.svg#/media/File:ITunes_12.2_logo.png</a:t>
            </a:r>
            <a:endParaRPr lang="en-CA" sz="1800" dirty="0">
              <a:cs typeface="Arial" panose="020B0604020202020204" pitchFamily="34" charset="0"/>
            </a:endParaRPr>
          </a:p>
          <a:p>
            <a:pPr marL="719138" indent="-719138"/>
            <a:r>
              <a:rPr lang="en-CA" sz="1800" dirty="0" err="1">
                <a:cs typeface="Arial" panose="020B0604020202020204" pitchFamily="34" charset="0"/>
              </a:rPr>
              <a:t>Dawid</a:t>
            </a:r>
            <a:r>
              <a:rPr lang="en-CA" sz="1800" dirty="0">
                <a:cs typeface="Arial" panose="020B0604020202020204" pitchFamily="34" charset="0"/>
              </a:rPr>
              <a:t> Sobolewski (n.d.). [Online article]. </a:t>
            </a:r>
            <a:r>
              <a:rPr lang="en-CA" sz="1800" i="1" dirty="0">
                <a:cs typeface="Arial" panose="020B0604020202020204" pitchFamily="34" charset="0"/>
              </a:rPr>
              <a:t>The Noun Project</a:t>
            </a:r>
            <a:r>
              <a:rPr lang="en-CA" sz="1800" dirty="0">
                <a:cs typeface="Arial" panose="020B0604020202020204" pitchFamily="34" charset="0"/>
              </a:rPr>
              <a:t>. CC BY. </a:t>
            </a:r>
            <a:r>
              <a:rPr lang="en-CA" sz="1800" dirty="0">
                <a:hlinkClick r:id="rId4"/>
              </a:rPr>
              <a:t>https://thenounproject.com/search/?q=article%20mockup&amp;i=244221</a:t>
            </a:r>
            <a:endParaRPr lang="en-CA" sz="1800" dirty="0">
              <a:cs typeface="Arial" panose="020B0604020202020204" pitchFamily="34" charset="0"/>
            </a:endParaRPr>
          </a:p>
          <a:p>
            <a:pPr marL="719138" indent="-719138"/>
            <a:r>
              <a:rPr lang="en-CA" sz="1800" dirty="0" err="1">
                <a:cs typeface="Arial" panose="020B0604020202020204" pitchFamily="34" charset="0"/>
              </a:rPr>
              <a:t>TukTuk</a:t>
            </a:r>
            <a:r>
              <a:rPr lang="en-CA" sz="1800" dirty="0">
                <a:cs typeface="Arial" panose="020B0604020202020204" pitchFamily="34" charset="0"/>
              </a:rPr>
              <a:t> Design (n.d.). [</a:t>
            </a:r>
            <a:r>
              <a:rPr lang="en-CA" sz="1800" dirty="0" err="1">
                <a:cs typeface="Arial" panose="020B0604020202020204" pitchFamily="34" charset="0"/>
              </a:rPr>
              <a:t>ebook</a:t>
            </a:r>
            <a:r>
              <a:rPr lang="en-CA" sz="1800" dirty="0">
                <a:cs typeface="Arial" panose="020B0604020202020204" pitchFamily="34" charset="0"/>
              </a:rPr>
              <a:t>]. </a:t>
            </a:r>
            <a:r>
              <a:rPr lang="en-CA" sz="1800" i="1" dirty="0">
                <a:cs typeface="Arial" panose="020B0604020202020204" pitchFamily="34" charset="0"/>
              </a:rPr>
              <a:t>The Noun Project. </a:t>
            </a:r>
            <a:r>
              <a:rPr lang="en-CA" sz="1800" dirty="0">
                <a:cs typeface="Arial" panose="020B0604020202020204" pitchFamily="34" charset="0"/>
              </a:rPr>
              <a:t>CC BY. </a:t>
            </a:r>
            <a:r>
              <a:rPr lang="en-CA" sz="1800" dirty="0">
                <a:hlinkClick r:id="rId5"/>
              </a:rPr>
              <a:t>https://thenounproject.com/search/?q=article%20online&amp;i=43708</a:t>
            </a:r>
            <a:endParaRPr lang="en-CA" sz="1800" dirty="0"/>
          </a:p>
          <a:p>
            <a:pPr marL="719138" indent="-719138"/>
            <a:r>
              <a:rPr lang="en-CA" sz="1800" dirty="0" err="1">
                <a:cs typeface="Arial" panose="020B0604020202020204" pitchFamily="34" charset="0"/>
              </a:rPr>
              <a:t>Icomoon</a:t>
            </a:r>
            <a:r>
              <a:rPr lang="en-CA" sz="1800" dirty="0">
                <a:cs typeface="Arial" panose="020B0604020202020204" pitchFamily="34" charset="0"/>
              </a:rPr>
              <a:t> (n.d.). Database. </a:t>
            </a:r>
            <a:r>
              <a:rPr lang="en-CA" sz="1800" i="1" dirty="0">
                <a:cs typeface="Arial" panose="020B0604020202020204" pitchFamily="34" charset="0"/>
              </a:rPr>
              <a:t>The Noun Project. </a:t>
            </a:r>
            <a:r>
              <a:rPr lang="en-CA" sz="1800" dirty="0">
                <a:cs typeface="Arial" panose="020B0604020202020204" pitchFamily="34" charset="0"/>
              </a:rPr>
              <a:t>CC BY. </a:t>
            </a:r>
            <a:r>
              <a:rPr lang="en-CA" sz="1800" dirty="0">
                <a:hlinkClick r:id="rId6"/>
              </a:rPr>
              <a:t>https://thenounproject.com/search/?q=database&amp;i=1472004</a:t>
            </a:r>
            <a:endParaRPr lang="en-CA" sz="1800" dirty="0">
              <a:cs typeface="Arial" panose="020B0604020202020204" pitchFamily="34" charset="0"/>
            </a:endParaRPr>
          </a:p>
          <a:p>
            <a:pPr marL="719138" indent="-719138"/>
            <a:r>
              <a:rPr lang="en-CA" sz="1800" dirty="0">
                <a:cs typeface="Arial" panose="020B0604020202020204" pitchFamily="34" charset="0"/>
              </a:rPr>
              <a:t>Eric Benoit (n.d.). Upstairs. </a:t>
            </a:r>
            <a:r>
              <a:rPr lang="en-CA" sz="1800" i="1" dirty="0">
                <a:cs typeface="Arial" panose="020B0604020202020204" pitchFamily="34" charset="0"/>
              </a:rPr>
              <a:t>The Noun Project</a:t>
            </a:r>
            <a:r>
              <a:rPr lang="en-CA" sz="1800" dirty="0">
                <a:cs typeface="Arial" panose="020B0604020202020204" pitchFamily="34" charset="0"/>
              </a:rPr>
              <a:t>. CC BY. </a:t>
            </a:r>
            <a:r>
              <a:rPr lang="en-CA" sz="1800" dirty="0">
                <a:hlinkClick r:id="rId7"/>
              </a:rPr>
              <a:t>https://thenounproject.com/search/?q=stairs%20person%20&amp;i=32888</a:t>
            </a:r>
            <a:endParaRPr lang="en-CA" sz="1800" dirty="0"/>
          </a:p>
          <a:p>
            <a:pPr marL="719138" indent="-719138"/>
            <a:r>
              <a:rPr lang="en-CA" sz="1800" dirty="0" err="1">
                <a:cs typeface="Arial" panose="020B0604020202020204" pitchFamily="34" charset="0"/>
              </a:rPr>
              <a:t>Icomoon</a:t>
            </a:r>
            <a:r>
              <a:rPr lang="en-CA" sz="1800" dirty="0">
                <a:cs typeface="Arial" panose="020B0604020202020204" pitchFamily="34" charset="0"/>
              </a:rPr>
              <a:t> (n.d.). Database [Content aggregator]. The </a:t>
            </a:r>
            <a:r>
              <a:rPr lang="en-CA" sz="1800" i="1" dirty="0">
                <a:cs typeface="Arial" panose="020B0604020202020204" pitchFamily="34" charset="0"/>
              </a:rPr>
              <a:t>Noun Project. </a:t>
            </a:r>
            <a:r>
              <a:rPr lang="en-CA" sz="1800" dirty="0">
                <a:cs typeface="Arial" panose="020B0604020202020204" pitchFamily="34" charset="0"/>
              </a:rPr>
              <a:t>CC BY. </a:t>
            </a:r>
            <a:r>
              <a:rPr lang="en-CA" sz="1800" dirty="0">
                <a:hlinkClick r:id="rId6"/>
              </a:rPr>
              <a:t>https://thenounproject.com/search/?q=database&amp;i=1472004</a:t>
            </a:r>
            <a:endParaRPr lang="en-CA" sz="1800" dirty="0"/>
          </a:p>
          <a:p>
            <a:pPr marL="719138" indent="-719138"/>
            <a:endParaRPr lang="en-CA" sz="1800" dirty="0">
              <a:cs typeface="Arial" panose="020B0604020202020204" pitchFamily="34" charset="0"/>
            </a:endParaRPr>
          </a:p>
          <a:p>
            <a:endParaRPr lang="en-CA" dirty="0"/>
          </a:p>
          <a:p>
            <a:endParaRPr lang="en-US" dirty="0"/>
          </a:p>
        </p:txBody>
      </p:sp>
    </p:spTree>
    <p:extLst>
      <p:ext uri="{BB962C8B-B14F-4D97-AF65-F5344CB8AC3E}">
        <p14:creationId xmlns:p14="http://schemas.microsoft.com/office/powerpoint/2010/main" val="164727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165205-91C6-0143-BAB5-4FA7BD77C4E9}"/>
              </a:ext>
            </a:extLst>
          </p:cNvPr>
          <p:cNvSpPr>
            <a:spLocks noGrp="1"/>
          </p:cNvSpPr>
          <p:nvPr>
            <p:ph type="body" sz="quarter" idx="15"/>
          </p:nvPr>
        </p:nvSpPr>
        <p:spPr>
          <a:xfrm>
            <a:off x="361908" y="1786435"/>
            <a:ext cx="11830092" cy="4250430"/>
          </a:xfrm>
        </p:spPr>
        <p:txBody>
          <a:bodyPr/>
          <a:lstStyle/>
          <a:p>
            <a:pPr marL="719138" indent="-698500"/>
            <a:r>
              <a:rPr lang="en-CA" sz="1800" dirty="0" err="1">
                <a:latin typeface="+mj-lt"/>
                <a:cs typeface="Arial" panose="020B0604020202020204" pitchFamily="34" charset="0"/>
              </a:rPr>
              <a:t>IconTrack</a:t>
            </a:r>
            <a:r>
              <a:rPr lang="en-CA" sz="1800" dirty="0">
                <a:latin typeface="+mj-lt"/>
                <a:cs typeface="Arial" panose="020B0604020202020204" pitchFamily="34" charset="0"/>
              </a:rPr>
              <a:t> (n.d.). Arrow. </a:t>
            </a:r>
            <a:r>
              <a:rPr lang="en-CA" sz="1800" i="1" dirty="0">
                <a:latin typeface="+mj-lt"/>
                <a:cs typeface="Arial" panose="020B0604020202020204" pitchFamily="34" charset="0"/>
              </a:rPr>
              <a:t>The Noun Project</a:t>
            </a:r>
            <a:r>
              <a:rPr lang="en-CA" sz="1800" dirty="0">
                <a:latin typeface="+mj-lt"/>
                <a:cs typeface="Arial" panose="020B0604020202020204" pitchFamily="34" charset="0"/>
              </a:rPr>
              <a:t>. CC BY. </a:t>
            </a:r>
            <a:r>
              <a:rPr lang="en-CA" sz="1800" dirty="0">
                <a:latin typeface="+mj-lt"/>
                <a:hlinkClick r:id="rId2"/>
              </a:rPr>
              <a:t>https://thenounproject.com/search/?q=arrow%20with%20dotted%20line&amp;i=2793910</a:t>
            </a:r>
            <a:endParaRPr lang="en-CA" sz="1800" dirty="0">
              <a:latin typeface="+mj-lt"/>
              <a:cs typeface="Arial" panose="020B0604020202020204" pitchFamily="34" charset="0"/>
            </a:endParaRPr>
          </a:p>
          <a:p>
            <a:pPr marL="719138" indent="-698500"/>
            <a:r>
              <a:rPr lang="en-CA" sz="1800" dirty="0" err="1">
                <a:latin typeface="+mj-lt"/>
                <a:cs typeface="Arial" panose="020B0604020202020204" pitchFamily="34" charset="0"/>
              </a:rPr>
              <a:t>Chrystalizabeth</a:t>
            </a:r>
            <a:r>
              <a:rPr lang="en-CA" sz="1800" dirty="0">
                <a:latin typeface="+mj-lt"/>
                <a:cs typeface="Arial" panose="020B0604020202020204" pitchFamily="34" charset="0"/>
              </a:rPr>
              <a:t> (n.d.). [Pam] </a:t>
            </a:r>
            <a:r>
              <a:rPr lang="en-CA" sz="1800" u="sng" dirty="0">
                <a:latin typeface="+mj-lt"/>
                <a:cs typeface="Arial" panose="020B0604020202020204" pitchFamily="34" charset="0"/>
              </a:rPr>
              <a:t>https://</a:t>
            </a:r>
            <a:r>
              <a:rPr lang="en-CA" sz="1800" u="sng" dirty="0" err="1">
                <a:latin typeface="+mj-lt"/>
                <a:cs typeface="Arial" panose="020B0604020202020204" pitchFamily="34" charset="0"/>
              </a:rPr>
              <a:t>pixabay.com</a:t>
            </a:r>
            <a:r>
              <a:rPr lang="en-CA" sz="1800" u="sng" dirty="0">
                <a:latin typeface="+mj-lt"/>
                <a:cs typeface="Arial" panose="020B0604020202020204" pitchFamily="34" charset="0"/>
              </a:rPr>
              <a:t>/</a:t>
            </a:r>
            <a:r>
              <a:rPr lang="en-CA" sz="1800" u="sng" dirty="0" err="1">
                <a:latin typeface="+mj-lt"/>
                <a:cs typeface="Arial" panose="020B0604020202020204" pitchFamily="34" charset="0"/>
              </a:rPr>
              <a:t>en</a:t>
            </a:r>
            <a:r>
              <a:rPr lang="en-CA" sz="1800" u="sng" dirty="0">
                <a:latin typeface="+mj-lt"/>
                <a:cs typeface="Arial" panose="020B0604020202020204" pitchFamily="34" charset="0"/>
              </a:rPr>
              <a:t>/teacher-bookworm-glasses-professor-359311/</a:t>
            </a:r>
            <a:r>
              <a:rPr lang="en-CA" sz="1800" dirty="0">
                <a:latin typeface="+mj-lt"/>
                <a:cs typeface="Arial" panose="020B0604020202020204" pitchFamily="34" charset="0"/>
              </a:rPr>
              <a:t> </a:t>
            </a:r>
          </a:p>
          <a:p>
            <a:pPr marL="719138" indent="-698500"/>
            <a:r>
              <a:rPr lang="en-CA" sz="1800" dirty="0">
                <a:latin typeface="+mj-lt"/>
                <a:cs typeface="Arial" panose="020B0604020202020204" pitchFamily="34" charset="0"/>
              </a:rPr>
              <a:t>Daria </a:t>
            </a:r>
            <a:r>
              <a:rPr lang="en-CA" sz="1800" dirty="0" err="1">
                <a:latin typeface="+mj-lt"/>
                <a:cs typeface="Arial" panose="020B0604020202020204" pitchFamily="34" charset="0"/>
              </a:rPr>
              <a:t>Szymonowicz</a:t>
            </a:r>
            <a:r>
              <a:rPr lang="en-CA" sz="1800" dirty="0">
                <a:latin typeface="+mj-lt"/>
                <a:cs typeface="Arial" panose="020B0604020202020204" pitchFamily="34" charset="0"/>
              </a:rPr>
              <a:t> (n.d.). Essay. </a:t>
            </a:r>
            <a:r>
              <a:rPr lang="en-CA" sz="1800" i="1" dirty="0">
                <a:latin typeface="+mj-lt"/>
                <a:cs typeface="Arial" panose="020B0604020202020204" pitchFamily="34" charset="0"/>
              </a:rPr>
              <a:t>The Noun Project.</a:t>
            </a:r>
            <a:r>
              <a:rPr lang="en-CA" sz="1800" dirty="0">
                <a:latin typeface="+mj-lt"/>
                <a:cs typeface="Arial" panose="020B0604020202020204" pitchFamily="34" charset="0"/>
              </a:rPr>
              <a:t> CC BY. </a:t>
            </a:r>
            <a:r>
              <a:rPr lang="en-CA" sz="1800" u="sng" dirty="0">
                <a:latin typeface="+mj-lt"/>
                <a:cs typeface="Arial" panose="020B0604020202020204" pitchFamily="34" charset="0"/>
                <a:hlinkClick r:id="rId3"/>
              </a:rPr>
              <a:t>https://thenounproject.com/search/?q=essay&amp;i=1353220#</a:t>
            </a:r>
            <a:r>
              <a:rPr lang="en-CA" sz="1800" dirty="0">
                <a:latin typeface="+mj-lt"/>
                <a:cs typeface="Arial" panose="020B0604020202020204" pitchFamily="34" charset="0"/>
              </a:rPr>
              <a:t> </a:t>
            </a:r>
          </a:p>
          <a:p>
            <a:pPr marL="719138" indent="-698500"/>
            <a:r>
              <a:rPr lang="en-CA" sz="1800" dirty="0">
                <a:latin typeface="+mj-lt"/>
                <a:cs typeface="Arial" panose="020B0604020202020204" pitchFamily="34" charset="0"/>
              </a:rPr>
              <a:t>Michael Wohlwend (n.d.). Gutenberg press. </a:t>
            </a:r>
            <a:r>
              <a:rPr lang="en-CA" sz="1800" i="1" dirty="0">
                <a:latin typeface="+mj-lt"/>
                <a:cs typeface="Arial" panose="020B0604020202020204" pitchFamily="34" charset="0"/>
              </a:rPr>
              <a:t>The Noun Project</a:t>
            </a:r>
            <a:r>
              <a:rPr lang="en-CA" sz="1800" dirty="0">
                <a:latin typeface="+mj-lt"/>
                <a:cs typeface="Arial" panose="020B0604020202020204" pitchFamily="34" charset="0"/>
              </a:rPr>
              <a:t>. CC BY.  </a:t>
            </a:r>
            <a:r>
              <a:rPr lang="en-CA" sz="1800" dirty="0">
                <a:latin typeface="+mj-lt"/>
                <a:cs typeface="Arial" panose="020B0604020202020204" pitchFamily="34" charset="0"/>
                <a:hlinkClick r:id="rId4"/>
              </a:rPr>
              <a:t>https://thenounproject.com/icon/86670/</a:t>
            </a:r>
            <a:endParaRPr lang="en-CA" sz="1800" dirty="0">
              <a:latin typeface="+mj-lt"/>
              <a:cs typeface="Arial" panose="020B0604020202020204" pitchFamily="34" charset="0"/>
            </a:endParaRPr>
          </a:p>
          <a:p>
            <a:pPr marL="719138" indent="-698500"/>
            <a:r>
              <a:rPr lang="en-CA" sz="1800" dirty="0">
                <a:latin typeface="+mj-lt"/>
                <a:cs typeface="Arial" panose="020B0604020202020204" pitchFamily="34" charset="0"/>
              </a:rPr>
              <a:t>Rob </a:t>
            </a:r>
            <a:r>
              <a:rPr lang="en-CA" sz="1800" dirty="0" err="1">
                <a:latin typeface="+mj-lt"/>
                <a:cs typeface="Arial" panose="020B0604020202020204" pitchFamily="34" charset="0"/>
              </a:rPr>
              <a:t>Crosswell</a:t>
            </a:r>
            <a:r>
              <a:rPr lang="en-CA" sz="1800" dirty="0">
                <a:latin typeface="+mj-lt"/>
                <a:cs typeface="Arial" panose="020B0604020202020204" pitchFamily="34" charset="0"/>
              </a:rPr>
              <a:t> (n.d.). Library. </a:t>
            </a:r>
            <a:r>
              <a:rPr lang="en-CA" sz="1800" i="1" dirty="0">
                <a:latin typeface="+mj-lt"/>
                <a:cs typeface="Arial" panose="020B0604020202020204" pitchFamily="34" charset="0"/>
              </a:rPr>
              <a:t>The Noun Project. </a:t>
            </a:r>
            <a:r>
              <a:rPr lang="en-CA" sz="1800" dirty="0">
                <a:latin typeface="+mj-lt"/>
                <a:cs typeface="Arial" panose="020B0604020202020204" pitchFamily="34" charset="0"/>
              </a:rPr>
              <a:t>CC BY. </a:t>
            </a:r>
            <a:r>
              <a:rPr lang="en-CA" sz="1800" dirty="0">
                <a:latin typeface="+mj-lt"/>
                <a:cs typeface="Arial" panose="020B0604020202020204" pitchFamily="34" charset="0"/>
                <a:hlinkClick r:id="rId5"/>
              </a:rPr>
              <a:t>https://thenounproject.com/crosswellrob/uploads/?i=1122689</a:t>
            </a:r>
            <a:endParaRPr lang="en-CA" sz="1800" dirty="0">
              <a:latin typeface="+mj-lt"/>
              <a:cs typeface="Arial" panose="020B0604020202020204" pitchFamily="34" charset="0"/>
            </a:endParaRPr>
          </a:p>
          <a:p>
            <a:pPr marL="719138" indent="-698500"/>
            <a:r>
              <a:rPr lang="en-CA" sz="1800" dirty="0">
                <a:latin typeface="+mj-lt"/>
                <a:cs typeface="Arial" panose="020B0604020202020204" pitchFamily="34" charset="0"/>
              </a:rPr>
              <a:t>Vladimir </a:t>
            </a:r>
            <a:r>
              <a:rPr lang="en-CA" sz="1800" dirty="0" err="1">
                <a:latin typeface="+mj-lt"/>
                <a:cs typeface="Arial" panose="020B0604020202020204" pitchFamily="34" charset="0"/>
              </a:rPr>
              <a:t>Belochkin</a:t>
            </a:r>
            <a:r>
              <a:rPr lang="en-CA" sz="1800" dirty="0">
                <a:latin typeface="+mj-lt"/>
                <a:cs typeface="Arial" panose="020B0604020202020204" pitchFamily="34" charset="0"/>
              </a:rPr>
              <a:t> (n.d.). Contract. </a:t>
            </a:r>
            <a:r>
              <a:rPr lang="en-CA" sz="1800" i="1" dirty="0">
                <a:latin typeface="+mj-lt"/>
                <a:cs typeface="Arial" panose="020B0604020202020204" pitchFamily="34" charset="0"/>
              </a:rPr>
              <a:t>The Noun Project. </a:t>
            </a:r>
            <a:r>
              <a:rPr lang="en-CA" sz="1800" dirty="0">
                <a:latin typeface="+mj-lt"/>
                <a:cs typeface="Arial" panose="020B0604020202020204" pitchFamily="34" charset="0"/>
              </a:rPr>
              <a:t>CC BY. </a:t>
            </a:r>
            <a:r>
              <a:rPr lang="en-CA" sz="1800" dirty="0">
                <a:latin typeface="+mj-lt"/>
                <a:cs typeface="Arial" panose="020B0604020202020204" pitchFamily="34" charset="0"/>
                <a:hlinkClick r:id="rId6"/>
              </a:rPr>
              <a:t>https://thenounproject.com/icon/869929/</a:t>
            </a:r>
            <a:endParaRPr lang="en-CA" sz="1800" dirty="0">
              <a:latin typeface="+mj-lt"/>
              <a:cs typeface="Arial" panose="020B0604020202020204" pitchFamily="34" charset="0"/>
            </a:endParaRPr>
          </a:p>
          <a:p>
            <a:pPr marL="719138" indent="-698500"/>
            <a:r>
              <a:rPr lang="en-CA" sz="1800" dirty="0">
                <a:latin typeface="+mj-lt"/>
                <a:cs typeface="Arial" panose="020B0604020202020204" pitchFamily="34" charset="0"/>
              </a:rPr>
              <a:t>Priyanka (n.d.). Database. </a:t>
            </a:r>
            <a:r>
              <a:rPr lang="en-CA" sz="1800" i="1" dirty="0">
                <a:latin typeface="+mj-lt"/>
                <a:cs typeface="Arial" panose="020B0604020202020204" pitchFamily="34" charset="0"/>
              </a:rPr>
              <a:t>The Noun Project. </a:t>
            </a:r>
            <a:r>
              <a:rPr lang="en-CA" sz="1800" dirty="0">
                <a:latin typeface="+mj-lt"/>
                <a:cs typeface="Arial" panose="020B0604020202020204" pitchFamily="34" charset="0"/>
              </a:rPr>
              <a:t>CC BY. </a:t>
            </a:r>
            <a:r>
              <a:rPr lang="en-CA" sz="1800" dirty="0">
                <a:latin typeface="+mj-lt"/>
                <a:hlinkClick r:id="rId7"/>
              </a:rPr>
              <a:t>https://thenounproject.com/search/?q=database&amp;i=2864695</a:t>
            </a:r>
            <a:endParaRPr lang="en-CA" sz="1800" dirty="0">
              <a:latin typeface="+mj-lt"/>
            </a:endParaRPr>
          </a:p>
          <a:p>
            <a:pPr marL="719138" indent="-698500"/>
            <a:r>
              <a:rPr lang="en-CA" sz="1800" dirty="0">
                <a:latin typeface="+mj-lt"/>
                <a:cs typeface="Arial" panose="020B0604020202020204" pitchFamily="34" charset="0"/>
              </a:rPr>
              <a:t>Tafsir </a:t>
            </a:r>
            <a:r>
              <a:rPr lang="en-CA" sz="1800" dirty="0" err="1">
                <a:latin typeface="+mj-lt"/>
                <a:cs typeface="Arial" panose="020B0604020202020204" pitchFamily="34" charset="0"/>
              </a:rPr>
              <a:t>Jalalain</a:t>
            </a:r>
            <a:r>
              <a:rPr lang="en-CA" sz="1800" dirty="0">
                <a:latin typeface="+mj-lt"/>
                <a:cs typeface="Arial" panose="020B0604020202020204" pitchFamily="34" charset="0"/>
              </a:rPr>
              <a:t> (n.d.). Computer. </a:t>
            </a:r>
            <a:r>
              <a:rPr lang="en-CA" sz="1800" i="1" dirty="0">
                <a:latin typeface="+mj-lt"/>
                <a:cs typeface="Arial" panose="020B0604020202020204" pitchFamily="34" charset="0"/>
              </a:rPr>
              <a:t>The Noun Project. </a:t>
            </a:r>
            <a:r>
              <a:rPr lang="en-CA" sz="1800" dirty="0">
                <a:latin typeface="+mj-lt"/>
                <a:cs typeface="Arial" panose="020B0604020202020204" pitchFamily="34" charset="0"/>
              </a:rPr>
              <a:t>CC BY. </a:t>
            </a:r>
            <a:r>
              <a:rPr lang="en-CA" sz="1800" dirty="0">
                <a:latin typeface="+mj-lt"/>
                <a:hlinkClick r:id="rId8"/>
              </a:rPr>
              <a:t>https://thenounproject.com/search/?q=computer&amp;i=2387560</a:t>
            </a:r>
            <a:endParaRPr lang="en-CA" sz="1800" dirty="0">
              <a:latin typeface="+mj-lt"/>
              <a:cs typeface="Arial" panose="020B0604020202020204" pitchFamily="34" charset="0"/>
            </a:endParaRPr>
          </a:p>
          <a:p>
            <a:endParaRPr lang="en-CA" dirty="0">
              <a:cs typeface="Arial" panose="020B0604020202020204" pitchFamily="34" charset="0"/>
            </a:endParaRPr>
          </a:p>
          <a:p>
            <a:endParaRPr lang="en-CA" dirty="0">
              <a:cs typeface="Arial" panose="020B0604020202020204" pitchFamily="34" charset="0"/>
            </a:endParaRPr>
          </a:p>
          <a:p>
            <a:endParaRPr lang="en-CA" sz="2800" dirty="0">
              <a:cs typeface="Arial" panose="020B0604020202020204" pitchFamily="34" charset="0"/>
            </a:endParaRPr>
          </a:p>
          <a:p>
            <a:endParaRPr lang="en-US" dirty="0"/>
          </a:p>
        </p:txBody>
      </p:sp>
    </p:spTree>
    <p:extLst>
      <p:ext uri="{BB962C8B-B14F-4D97-AF65-F5344CB8AC3E}">
        <p14:creationId xmlns:p14="http://schemas.microsoft.com/office/powerpoint/2010/main" val="2606975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798A48-1202-8045-A2D1-BE0F827F4B44}"/>
              </a:ext>
            </a:extLst>
          </p:cNvPr>
          <p:cNvSpPr>
            <a:spLocks noGrp="1"/>
          </p:cNvSpPr>
          <p:nvPr>
            <p:ph type="body" sz="quarter" idx="15"/>
          </p:nvPr>
        </p:nvSpPr>
        <p:spPr>
          <a:xfrm>
            <a:off x="352646" y="1729090"/>
            <a:ext cx="11486708" cy="4250430"/>
          </a:xfrm>
        </p:spPr>
        <p:txBody>
          <a:bodyPr/>
          <a:lstStyle/>
          <a:p>
            <a:pPr marL="719138" indent="-719138"/>
            <a:r>
              <a:rPr lang="en-CA" sz="1800" dirty="0"/>
              <a:t>A-Z Databases (n.d.). University of Alberta Libraries [website].</a:t>
            </a:r>
            <a:r>
              <a:rPr lang="en-CA" sz="1800" dirty="0">
                <a:hlinkClick r:id="rId3"/>
              </a:rPr>
              <a:t> </a:t>
            </a:r>
            <a:r>
              <a:rPr lang="en-CA" sz="1800" u="sng" dirty="0">
                <a:hlinkClick r:id="rId3"/>
              </a:rPr>
              <a:t>https://guides.library.ualberta.ca/az.php?</a:t>
            </a:r>
            <a:endParaRPr lang="en-CA" sz="1800" u="sng" dirty="0"/>
          </a:p>
          <a:p>
            <a:pPr marL="719138" indent="-719138"/>
            <a:r>
              <a:rPr lang="en-CA" sz="1800" dirty="0"/>
              <a:t>Daubs, K. (2011). The house that math built. </a:t>
            </a:r>
            <a:r>
              <a:rPr lang="en-CA" sz="1800" i="1" dirty="0"/>
              <a:t>The Toronto Star. </a:t>
            </a:r>
            <a:r>
              <a:rPr lang="en-CA" sz="1800" dirty="0"/>
              <a:t>Retrieved from:</a:t>
            </a:r>
            <a:r>
              <a:rPr lang="en-CA" sz="1800" dirty="0">
                <a:hlinkClick r:id="rId4"/>
              </a:rPr>
              <a:t> </a:t>
            </a:r>
            <a:r>
              <a:rPr lang="en-CA" sz="1800" u="sng" dirty="0">
                <a:hlinkClick r:id="rId4"/>
              </a:rPr>
              <a:t>https://web.archive.org/web/20190301135907/https://www.thestar.com/news/gta/2011/02/04/the_house_that_math_built.html</a:t>
            </a:r>
            <a:endParaRPr lang="en-US" sz="1800" dirty="0"/>
          </a:p>
          <a:p>
            <a:pPr marL="719138" indent="-719138"/>
            <a:r>
              <a:rPr lang="en-CA" sz="1800" dirty="0"/>
              <a:t>Off-Campus Access (n.d.). University of Alberta Libraries [website].</a:t>
            </a:r>
            <a:r>
              <a:rPr lang="en-CA" sz="1800" dirty="0">
                <a:hlinkClick r:id="rId5"/>
              </a:rPr>
              <a:t> </a:t>
            </a:r>
            <a:r>
              <a:rPr lang="en-CA" sz="1800" u="sng" dirty="0">
                <a:hlinkClick r:id="rId5"/>
              </a:rPr>
              <a:t>https://www.library.ualberta.ca/services/off-campus-access</a:t>
            </a:r>
            <a:endParaRPr lang="en-CA" sz="1800" dirty="0"/>
          </a:p>
          <a:p>
            <a:pPr marL="719138" indent="-719138"/>
            <a:r>
              <a:rPr lang="en-CA" sz="1800" dirty="0"/>
              <a:t>Online Resources (n.d.). Edmonton Public Library [website].</a:t>
            </a:r>
            <a:r>
              <a:rPr lang="en-CA" sz="1800" dirty="0">
                <a:hlinkClick r:id="rId6"/>
              </a:rPr>
              <a:t> </a:t>
            </a:r>
            <a:r>
              <a:rPr lang="en-CA" sz="1800" u="sng" dirty="0">
                <a:hlinkClick r:id="rId6"/>
              </a:rPr>
              <a:t>https://www.epl.ca/resources/</a:t>
            </a:r>
            <a:endParaRPr lang="en-CA" sz="1800" dirty="0"/>
          </a:p>
          <a:p>
            <a:pPr marL="719138" indent="-719138"/>
            <a:r>
              <a:rPr lang="en-CA" sz="1800" dirty="0"/>
              <a:t>Piwowar, H., </a:t>
            </a:r>
            <a:r>
              <a:rPr lang="en-CA" sz="1800" dirty="0" err="1"/>
              <a:t>Priem</a:t>
            </a:r>
            <a:r>
              <a:rPr lang="en-CA" sz="1800" dirty="0"/>
              <a:t>, J., &amp; Orr, R. (2019). “The future of OA: A large-scale analysis projecting open access publication and readership.” </a:t>
            </a:r>
            <a:r>
              <a:rPr lang="en-CA" sz="1800" i="1" dirty="0" err="1"/>
              <a:t>INFOdocket</a:t>
            </a:r>
            <a:r>
              <a:rPr lang="en-CA" sz="1800" dirty="0"/>
              <a:t> [website]. Retrieved from:</a:t>
            </a:r>
            <a:r>
              <a:rPr lang="en-CA" sz="1800" dirty="0">
                <a:hlinkClick r:id="rId7"/>
              </a:rPr>
              <a:t> </a:t>
            </a:r>
            <a:r>
              <a:rPr lang="en-CA" sz="1800" u="sng" dirty="0">
                <a:hlinkClick r:id="rId7"/>
              </a:rPr>
              <a:t>https://www.infodocket.com/2019/10/09/research-article-the-future-of-oa-a-large-scale-analysis-projecting-open-access-publication-and-readership-preprint/</a:t>
            </a:r>
            <a:endParaRPr lang="en-CA" sz="1800" dirty="0"/>
          </a:p>
        </p:txBody>
      </p:sp>
    </p:spTree>
    <p:extLst>
      <p:ext uri="{BB962C8B-B14F-4D97-AF65-F5344CB8AC3E}">
        <p14:creationId xmlns:p14="http://schemas.microsoft.com/office/powerpoint/2010/main" val="1790994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39F84B-D244-884B-97C5-A8F652A17208}"/>
              </a:ext>
            </a:extLst>
          </p:cNvPr>
          <p:cNvSpPr>
            <a:spLocks noGrp="1"/>
          </p:cNvSpPr>
          <p:nvPr>
            <p:ph type="body" sz="quarter" idx="15"/>
          </p:nvPr>
        </p:nvSpPr>
        <p:spPr/>
        <p:txBody>
          <a:bodyPr/>
          <a:lstStyle/>
          <a:p>
            <a:pPr marL="719138" indent="-719138"/>
            <a:r>
              <a:rPr lang="en-CA" sz="1800" dirty="0"/>
              <a:t>Piwowar, H., </a:t>
            </a:r>
            <a:r>
              <a:rPr lang="en-CA" sz="1800" dirty="0" err="1"/>
              <a:t>Priem</a:t>
            </a:r>
            <a:r>
              <a:rPr lang="en-CA" sz="1800" dirty="0"/>
              <a:t>, J., </a:t>
            </a:r>
            <a:r>
              <a:rPr lang="en-CA" sz="1800" dirty="0" err="1"/>
              <a:t>Larivière</a:t>
            </a:r>
            <a:r>
              <a:rPr lang="en-CA" sz="1800" dirty="0"/>
              <a:t>, V., </a:t>
            </a:r>
            <a:r>
              <a:rPr lang="en-CA" sz="1800" dirty="0" err="1"/>
              <a:t>Alperin</a:t>
            </a:r>
            <a:r>
              <a:rPr lang="en-CA" sz="1800" dirty="0"/>
              <a:t>, J.P., Matthias, L., Norlander, B., Farley, A., West, J., &amp; </a:t>
            </a:r>
            <a:r>
              <a:rPr lang="en-CA" sz="1800" dirty="0" err="1"/>
              <a:t>Haustein</a:t>
            </a:r>
            <a:r>
              <a:rPr lang="en-CA" sz="1800" dirty="0"/>
              <a:t>, S. (2018). The state of OA: A large-scale analysis of the prevalence and impact of Open Access articles. </a:t>
            </a:r>
            <a:r>
              <a:rPr lang="en-CA" sz="1800" i="1" dirty="0" err="1"/>
              <a:t>PeerJ</a:t>
            </a:r>
            <a:r>
              <a:rPr lang="en-CA" sz="1800" dirty="0"/>
              <a:t> 6:e4375</a:t>
            </a:r>
            <a:r>
              <a:rPr lang="en-CA" sz="1800" dirty="0">
                <a:hlinkClick r:id="rId2"/>
              </a:rPr>
              <a:t> </a:t>
            </a:r>
            <a:r>
              <a:rPr lang="en-CA" sz="1800" u="sng" dirty="0">
                <a:hlinkClick r:id="rId2"/>
              </a:rPr>
              <a:t>https://doi.org/10.7717/peerj.4375</a:t>
            </a:r>
            <a:r>
              <a:rPr lang="en-CA" sz="1800" dirty="0"/>
              <a:t> </a:t>
            </a:r>
          </a:p>
          <a:p>
            <a:pPr marL="719138" indent="-719138"/>
            <a:r>
              <a:rPr lang="en-CA" sz="1800" dirty="0"/>
              <a:t>Tennant, J.P., Waldner, F., Jacques, D.C., </a:t>
            </a:r>
            <a:r>
              <a:rPr lang="en-CA" sz="1800" dirty="0" err="1"/>
              <a:t>Masuzzo</a:t>
            </a:r>
            <a:r>
              <a:rPr lang="en-CA" sz="1800" dirty="0"/>
              <a:t>, P., </a:t>
            </a:r>
            <a:r>
              <a:rPr lang="en-CA" sz="1800" dirty="0" err="1"/>
              <a:t>Collister</a:t>
            </a:r>
            <a:r>
              <a:rPr lang="en-CA" sz="1800" dirty="0"/>
              <a:t>, L.B., &amp; </a:t>
            </a:r>
            <a:r>
              <a:rPr lang="en-CA" sz="1800" dirty="0" err="1"/>
              <a:t>Hartgerink</a:t>
            </a:r>
            <a:r>
              <a:rPr lang="en-CA" sz="1800" dirty="0"/>
              <a:t>, C.H.J. (2016). “The academic, economic, and societal impacts of open access: An evidence-based </a:t>
            </a:r>
            <a:r>
              <a:rPr lang="en-CA" sz="1800" dirty="0" err="1"/>
              <a:t>reivew</a:t>
            </a:r>
            <a:r>
              <a:rPr lang="en-CA" sz="1800" dirty="0"/>
              <a:t>” [Version 3]. </a:t>
            </a:r>
            <a:r>
              <a:rPr lang="en-CA" sz="1800" i="1" dirty="0"/>
              <a:t>F1000 Research. </a:t>
            </a:r>
            <a:r>
              <a:rPr lang="en-CA" sz="1800" dirty="0"/>
              <a:t>Retrieved from:</a:t>
            </a:r>
            <a:r>
              <a:rPr lang="en-CA" sz="1800" dirty="0">
                <a:hlinkClick r:id="rId3"/>
              </a:rPr>
              <a:t> </a:t>
            </a:r>
            <a:r>
              <a:rPr lang="en-CA" sz="1800" u="sng" dirty="0">
                <a:hlinkClick r:id="rId3"/>
              </a:rPr>
              <a:t>https://f1000research.com/articles/5-632/v1</a:t>
            </a:r>
            <a:r>
              <a:rPr lang="en-CA" sz="1800" dirty="0"/>
              <a:t> </a:t>
            </a:r>
          </a:p>
          <a:p>
            <a:pPr marL="719138" indent="-719138"/>
            <a:r>
              <a:rPr lang="en-CA" sz="1800" dirty="0"/>
              <a:t>What is Open Access? (n.d.). Springer Nature [website]. Retrieved from: </a:t>
            </a:r>
            <a:r>
              <a:rPr lang="en-CA" sz="1800" dirty="0">
                <a:hlinkClick r:id="rId4"/>
              </a:rPr>
              <a:t>https://www.springernature.com/gp/open-research/about/what-is-open-access</a:t>
            </a:r>
            <a:endParaRPr lang="en-CA" sz="1800" dirty="0"/>
          </a:p>
          <a:p>
            <a:pPr marL="719138" indent="-719138"/>
            <a:r>
              <a:rPr lang="en-CA" sz="1800" dirty="0"/>
              <a:t>Where do you find information? [video] (n.d.). University of Alberta Libraries [website]. Retrieved from:</a:t>
            </a:r>
            <a:r>
              <a:rPr lang="en-CA" sz="1800" dirty="0">
                <a:hlinkClick r:id="rId5"/>
              </a:rPr>
              <a:t> </a:t>
            </a:r>
            <a:r>
              <a:rPr lang="en-CA" sz="1800" u="sng" dirty="0">
                <a:hlinkClick r:id="rId5"/>
              </a:rPr>
              <a:t>https://www.library.ualberta.ca/tutorials/foundational/where-do-you-find-information</a:t>
            </a:r>
            <a:endParaRPr lang="en-CA" sz="1800" u="sng" dirty="0"/>
          </a:p>
          <a:p>
            <a:pPr marL="719138" indent="-719138"/>
            <a:endParaRPr lang="en-CA" sz="1800" dirty="0"/>
          </a:p>
          <a:p>
            <a:endParaRPr lang="en-US" dirty="0"/>
          </a:p>
        </p:txBody>
      </p:sp>
    </p:spTree>
    <p:extLst>
      <p:ext uri="{BB962C8B-B14F-4D97-AF65-F5344CB8AC3E}">
        <p14:creationId xmlns:p14="http://schemas.microsoft.com/office/powerpoint/2010/main" val="39742024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411D0D-AD42-3E42-B92A-AA99345EB444}"/>
              </a:ext>
            </a:extLst>
          </p:cNvPr>
          <p:cNvSpPr txBox="1"/>
          <p:nvPr/>
        </p:nvSpPr>
        <p:spPr>
          <a:xfrm>
            <a:off x="3125972" y="5252484"/>
            <a:ext cx="2360428" cy="369332"/>
          </a:xfrm>
          <a:prstGeom prst="rect">
            <a:avLst/>
          </a:prstGeom>
          <a:noFill/>
        </p:spPr>
        <p:txBody>
          <a:bodyPr wrap="square" rtlCol="0">
            <a:spAutoFit/>
          </a:bodyPr>
          <a:lstStyle/>
          <a:p>
            <a:r>
              <a:rPr lang="en-US" dirty="0">
                <a:solidFill>
                  <a:schemeClr val="bg2">
                    <a:lumMod val="50000"/>
                  </a:schemeClr>
                </a:solidFill>
              </a:rPr>
              <a:t>Sarah Polkinghorne</a:t>
            </a:r>
          </a:p>
        </p:txBody>
      </p:sp>
    </p:spTree>
    <p:extLst>
      <p:ext uri="{BB962C8B-B14F-4D97-AF65-F5344CB8AC3E}">
        <p14:creationId xmlns:p14="http://schemas.microsoft.com/office/powerpoint/2010/main" val="42402283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768A40-198A-2844-8614-225817BCDABE}"/>
              </a:ext>
            </a:extLst>
          </p:cNvPr>
          <p:cNvSpPr>
            <a:spLocks noGrp="1"/>
          </p:cNvSpPr>
          <p:nvPr>
            <p:ph type="title"/>
          </p:nvPr>
        </p:nvSpPr>
        <p:spPr/>
        <p:txBody>
          <a:bodyPr/>
          <a:lstStyle/>
          <a:p>
            <a:r>
              <a:rPr lang="en-US" dirty="0"/>
              <a:t>TROUBLE ACCESSING ARTICLES</a:t>
            </a:r>
          </a:p>
        </p:txBody>
      </p:sp>
      <p:pic>
        <p:nvPicPr>
          <p:cNvPr id="3" name="Picture 2" descr="A close up of a logo&#10;&#10;Description automatically generated">
            <a:extLst>
              <a:ext uri="{FF2B5EF4-FFF2-40B4-BE49-F238E27FC236}">
                <a16:creationId xmlns:a16="http://schemas.microsoft.com/office/drawing/2014/main" id="{BA5112E1-62F1-1649-8CCD-1A723F2FD2CC}"/>
              </a:ext>
            </a:extLst>
          </p:cNvPr>
          <p:cNvPicPr>
            <a:picLocks noChangeAspect="1"/>
          </p:cNvPicPr>
          <p:nvPr/>
        </p:nvPicPr>
        <p:blipFill>
          <a:blip r:embed="rId3"/>
          <a:stretch>
            <a:fillRect/>
          </a:stretch>
        </p:blipFill>
        <p:spPr>
          <a:xfrm>
            <a:off x="4378590" y="3663278"/>
            <a:ext cx="3741835" cy="3198099"/>
          </a:xfrm>
          <a:prstGeom prst="rect">
            <a:avLst/>
          </a:prstGeom>
        </p:spPr>
      </p:pic>
      <p:pic>
        <p:nvPicPr>
          <p:cNvPr id="5" name="Picture 4" descr="A close up of a logo&#10;&#10;Description automatically generated">
            <a:extLst>
              <a:ext uri="{FF2B5EF4-FFF2-40B4-BE49-F238E27FC236}">
                <a16:creationId xmlns:a16="http://schemas.microsoft.com/office/drawing/2014/main" id="{09DBF04C-000D-C14C-9EB4-E70ACE471F9F}"/>
              </a:ext>
            </a:extLst>
          </p:cNvPr>
          <p:cNvPicPr>
            <a:picLocks noChangeAspect="1"/>
          </p:cNvPicPr>
          <p:nvPr/>
        </p:nvPicPr>
        <p:blipFill>
          <a:blip r:embed="rId4"/>
          <a:stretch>
            <a:fillRect/>
          </a:stretch>
        </p:blipFill>
        <p:spPr>
          <a:xfrm>
            <a:off x="4128672" y="1605470"/>
            <a:ext cx="756224" cy="807049"/>
          </a:xfrm>
          <a:prstGeom prst="rect">
            <a:avLst/>
          </a:prstGeom>
        </p:spPr>
      </p:pic>
      <p:pic>
        <p:nvPicPr>
          <p:cNvPr id="14" name="Picture 13" descr="A close up of a logo&#10;&#10;Description automatically generated">
            <a:extLst>
              <a:ext uri="{FF2B5EF4-FFF2-40B4-BE49-F238E27FC236}">
                <a16:creationId xmlns:a16="http://schemas.microsoft.com/office/drawing/2014/main" id="{EA1CAE97-7E3C-6A43-A0B5-07A32D388567}"/>
              </a:ext>
            </a:extLst>
          </p:cNvPr>
          <p:cNvPicPr>
            <a:picLocks noChangeAspect="1"/>
          </p:cNvPicPr>
          <p:nvPr/>
        </p:nvPicPr>
        <p:blipFill>
          <a:blip r:embed="rId5"/>
          <a:stretch>
            <a:fillRect/>
          </a:stretch>
        </p:blipFill>
        <p:spPr>
          <a:xfrm rot="20030784">
            <a:off x="5311256" y="2763789"/>
            <a:ext cx="590513" cy="1158240"/>
          </a:xfrm>
          <a:prstGeom prst="rect">
            <a:avLst/>
          </a:prstGeom>
        </p:spPr>
      </p:pic>
      <p:pic>
        <p:nvPicPr>
          <p:cNvPr id="11" name="Picture 10" descr="A close up of a logo&#10;&#10;Description automatically generated">
            <a:extLst>
              <a:ext uri="{FF2B5EF4-FFF2-40B4-BE49-F238E27FC236}">
                <a16:creationId xmlns:a16="http://schemas.microsoft.com/office/drawing/2014/main" id="{B42A71C7-5767-9B43-976A-A7FA2891F36D}"/>
              </a:ext>
            </a:extLst>
          </p:cNvPr>
          <p:cNvPicPr>
            <a:picLocks noChangeAspect="1"/>
          </p:cNvPicPr>
          <p:nvPr/>
        </p:nvPicPr>
        <p:blipFill>
          <a:blip r:embed="rId6"/>
          <a:stretch>
            <a:fillRect/>
          </a:stretch>
        </p:blipFill>
        <p:spPr>
          <a:xfrm rot="1937142">
            <a:off x="8093344" y="2636067"/>
            <a:ext cx="977573" cy="911892"/>
          </a:xfrm>
          <a:prstGeom prst="rect">
            <a:avLst/>
          </a:prstGeom>
        </p:spPr>
      </p:pic>
      <p:pic>
        <p:nvPicPr>
          <p:cNvPr id="13" name="Picture 12" descr="A close up of a logo&#10;&#10;Description automatically generated">
            <a:extLst>
              <a:ext uri="{FF2B5EF4-FFF2-40B4-BE49-F238E27FC236}">
                <a16:creationId xmlns:a16="http://schemas.microsoft.com/office/drawing/2014/main" id="{990382F5-B303-974E-956A-2EE9139162FD}"/>
              </a:ext>
            </a:extLst>
          </p:cNvPr>
          <p:cNvPicPr>
            <a:picLocks noChangeAspect="1"/>
          </p:cNvPicPr>
          <p:nvPr/>
        </p:nvPicPr>
        <p:blipFill>
          <a:blip r:embed="rId5"/>
          <a:stretch>
            <a:fillRect/>
          </a:stretch>
        </p:blipFill>
        <p:spPr>
          <a:xfrm rot="21400221">
            <a:off x="6717284" y="1826032"/>
            <a:ext cx="590513" cy="1158240"/>
          </a:xfrm>
          <a:prstGeom prst="rect">
            <a:avLst/>
          </a:prstGeom>
        </p:spPr>
      </p:pic>
      <p:cxnSp>
        <p:nvCxnSpPr>
          <p:cNvPr id="22" name="Straight Arrow Connector 21">
            <a:extLst>
              <a:ext uri="{FF2B5EF4-FFF2-40B4-BE49-F238E27FC236}">
                <a16:creationId xmlns:a16="http://schemas.microsoft.com/office/drawing/2014/main" id="{39C72A9E-9FD9-A449-B7BF-285257B23EFC}"/>
              </a:ext>
            </a:extLst>
          </p:cNvPr>
          <p:cNvCxnSpPr>
            <a:cxnSpLocks/>
          </p:cNvCxnSpPr>
          <p:nvPr/>
        </p:nvCxnSpPr>
        <p:spPr>
          <a:xfrm flipH="1" flipV="1">
            <a:off x="7891097" y="3992880"/>
            <a:ext cx="1999663" cy="451283"/>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4" name="Straight Arrow Connector 23">
            <a:extLst>
              <a:ext uri="{FF2B5EF4-FFF2-40B4-BE49-F238E27FC236}">
                <a16:creationId xmlns:a16="http://schemas.microsoft.com/office/drawing/2014/main" id="{239A3F87-1806-1C48-8B05-1CCEC1C50670}"/>
              </a:ext>
            </a:extLst>
          </p:cNvPr>
          <p:cNvCxnSpPr>
            <a:cxnSpLocks/>
          </p:cNvCxnSpPr>
          <p:nvPr/>
        </p:nvCxnSpPr>
        <p:spPr>
          <a:xfrm flipV="1">
            <a:off x="2496298" y="4599521"/>
            <a:ext cx="1509587" cy="542723"/>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a:extLst>
              <a:ext uri="{FF2B5EF4-FFF2-40B4-BE49-F238E27FC236}">
                <a16:creationId xmlns:a16="http://schemas.microsoft.com/office/drawing/2014/main" id="{91B894BA-8D13-4445-B338-7E6A19C46C89}"/>
              </a:ext>
            </a:extLst>
          </p:cNvPr>
          <p:cNvCxnSpPr>
            <a:cxnSpLocks/>
          </p:cNvCxnSpPr>
          <p:nvPr/>
        </p:nvCxnSpPr>
        <p:spPr>
          <a:xfrm>
            <a:off x="3120642" y="1853102"/>
            <a:ext cx="732512" cy="0"/>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29" name="TextBox 28">
            <a:extLst>
              <a:ext uri="{FF2B5EF4-FFF2-40B4-BE49-F238E27FC236}">
                <a16:creationId xmlns:a16="http://schemas.microsoft.com/office/drawing/2014/main" id="{D6D72AA3-0599-894B-B56B-213BC39ADDAB}"/>
              </a:ext>
            </a:extLst>
          </p:cNvPr>
          <p:cNvSpPr txBox="1"/>
          <p:nvPr/>
        </p:nvSpPr>
        <p:spPr>
          <a:xfrm>
            <a:off x="10012680" y="4291762"/>
            <a:ext cx="1003202" cy="369332"/>
          </a:xfrm>
          <a:prstGeom prst="rect">
            <a:avLst/>
          </a:prstGeom>
          <a:noFill/>
        </p:spPr>
        <p:txBody>
          <a:bodyPr wrap="square" rtlCol="0">
            <a:spAutoFit/>
          </a:bodyPr>
          <a:lstStyle/>
          <a:p>
            <a:r>
              <a:rPr lang="en-US" dirty="0"/>
              <a:t>Simone</a:t>
            </a:r>
          </a:p>
        </p:txBody>
      </p:sp>
      <p:sp>
        <p:nvSpPr>
          <p:cNvPr id="31" name="TextBox 30">
            <a:extLst>
              <a:ext uri="{FF2B5EF4-FFF2-40B4-BE49-F238E27FC236}">
                <a16:creationId xmlns:a16="http://schemas.microsoft.com/office/drawing/2014/main" id="{D03EFBA7-E892-D74D-A5C6-44FD0AA7BE1A}"/>
              </a:ext>
            </a:extLst>
          </p:cNvPr>
          <p:cNvSpPr txBox="1"/>
          <p:nvPr/>
        </p:nvSpPr>
        <p:spPr>
          <a:xfrm>
            <a:off x="1121645" y="1605470"/>
            <a:ext cx="2107402" cy="646331"/>
          </a:xfrm>
          <a:prstGeom prst="rect">
            <a:avLst/>
          </a:prstGeom>
          <a:noFill/>
        </p:spPr>
        <p:txBody>
          <a:bodyPr wrap="square" rtlCol="0">
            <a:spAutoFit/>
          </a:bodyPr>
          <a:lstStyle/>
          <a:p>
            <a:pPr algn="ctr"/>
            <a:r>
              <a:rPr lang="en-US" dirty="0"/>
              <a:t>Harbinger of Impending Doom</a:t>
            </a:r>
          </a:p>
        </p:txBody>
      </p:sp>
      <p:sp>
        <p:nvSpPr>
          <p:cNvPr id="32" name="TextBox 31">
            <a:extLst>
              <a:ext uri="{FF2B5EF4-FFF2-40B4-BE49-F238E27FC236}">
                <a16:creationId xmlns:a16="http://schemas.microsoft.com/office/drawing/2014/main" id="{EEB4ABCC-0834-054D-AA83-0EAB9D371A26}"/>
              </a:ext>
            </a:extLst>
          </p:cNvPr>
          <p:cNvSpPr txBox="1"/>
          <p:nvPr/>
        </p:nvSpPr>
        <p:spPr>
          <a:xfrm>
            <a:off x="84672" y="4870882"/>
            <a:ext cx="2431677" cy="923330"/>
          </a:xfrm>
          <a:prstGeom prst="rect">
            <a:avLst/>
          </a:prstGeom>
          <a:noFill/>
        </p:spPr>
        <p:txBody>
          <a:bodyPr wrap="square" rtlCol="0">
            <a:spAutoFit/>
          </a:bodyPr>
          <a:lstStyle/>
          <a:p>
            <a:pPr algn="ctr"/>
            <a:r>
              <a:rPr lang="en-US" dirty="0"/>
              <a:t>Magical Box That is Supposed to Show Her the Article </a:t>
            </a:r>
          </a:p>
        </p:txBody>
      </p:sp>
    </p:spTree>
    <p:extLst>
      <p:ext uri="{BB962C8B-B14F-4D97-AF65-F5344CB8AC3E}">
        <p14:creationId xmlns:p14="http://schemas.microsoft.com/office/powerpoint/2010/main" val="269858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250" fill="hold"/>
                                        <p:tgtEl>
                                          <p:spTgt spid="13"/>
                                        </p:tgtEl>
                                        <p:attrNameLst>
                                          <p:attrName>ppt_w</p:attrName>
                                        </p:attrNameLst>
                                      </p:cBhvr>
                                      <p:tavLst>
                                        <p:tav tm="0">
                                          <p:val>
                                            <p:fltVal val="0"/>
                                          </p:val>
                                        </p:tav>
                                        <p:tav tm="100000">
                                          <p:val>
                                            <p:strVal val="#ppt_w"/>
                                          </p:val>
                                        </p:tav>
                                      </p:tavLst>
                                    </p:anim>
                                    <p:anim calcmode="lin" valueType="num">
                                      <p:cBhvr>
                                        <p:cTn id="24" dur="250" fill="hold"/>
                                        <p:tgtEl>
                                          <p:spTgt spid="13"/>
                                        </p:tgtEl>
                                        <p:attrNameLst>
                                          <p:attrName>ppt_h</p:attrName>
                                        </p:attrNameLst>
                                      </p:cBhvr>
                                      <p:tavLst>
                                        <p:tav tm="0">
                                          <p:val>
                                            <p:fltVal val="0"/>
                                          </p:val>
                                        </p:tav>
                                        <p:tav tm="100000">
                                          <p:val>
                                            <p:strVal val="#ppt_h"/>
                                          </p:val>
                                        </p:tav>
                                      </p:tavLst>
                                    </p:anim>
                                    <p:animEffect transition="in" filter="fade">
                                      <p:cBhvr>
                                        <p:cTn id="25" dur="250"/>
                                        <p:tgtEl>
                                          <p:spTgt spid="13"/>
                                        </p:tgtEl>
                                      </p:cBhvr>
                                    </p:animEffect>
                                  </p:childTnLst>
                                </p:cTn>
                              </p:par>
                            </p:childTnLst>
                          </p:cTn>
                        </p:par>
                        <p:par>
                          <p:cTn id="26" fill="hold">
                            <p:stCondLst>
                              <p:cond delay="250"/>
                            </p:stCondLst>
                            <p:childTnLst>
                              <p:par>
                                <p:cTn id="27" presetID="53" presetClass="entr" presetSubtype="16" fill="hold" nodeType="afterEffect">
                                  <p:stCondLst>
                                    <p:cond delay="1000"/>
                                  </p:stCondLst>
                                  <p:childTnLst>
                                    <p:set>
                                      <p:cBhvr>
                                        <p:cTn id="28" dur="1" fill="hold">
                                          <p:stCondLst>
                                            <p:cond delay="0"/>
                                          </p:stCondLst>
                                        </p:cTn>
                                        <p:tgtEl>
                                          <p:spTgt spid="14"/>
                                        </p:tgtEl>
                                        <p:attrNameLst>
                                          <p:attrName>style.visibility</p:attrName>
                                        </p:attrNameLst>
                                      </p:cBhvr>
                                      <p:to>
                                        <p:strVal val="visible"/>
                                      </p:to>
                                    </p:set>
                                    <p:anim calcmode="lin" valueType="num">
                                      <p:cBhvr>
                                        <p:cTn id="29" dur="250" fill="hold"/>
                                        <p:tgtEl>
                                          <p:spTgt spid="14"/>
                                        </p:tgtEl>
                                        <p:attrNameLst>
                                          <p:attrName>ppt_w</p:attrName>
                                        </p:attrNameLst>
                                      </p:cBhvr>
                                      <p:tavLst>
                                        <p:tav tm="0">
                                          <p:val>
                                            <p:fltVal val="0"/>
                                          </p:val>
                                        </p:tav>
                                        <p:tav tm="100000">
                                          <p:val>
                                            <p:strVal val="#ppt_w"/>
                                          </p:val>
                                        </p:tav>
                                      </p:tavLst>
                                    </p:anim>
                                    <p:anim calcmode="lin" valueType="num">
                                      <p:cBhvr>
                                        <p:cTn id="30" dur="250" fill="hold"/>
                                        <p:tgtEl>
                                          <p:spTgt spid="14"/>
                                        </p:tgtEl>
                                        <p:attrNameLst>
                                          <p:attrName>ppt_h</p:attrName>
                                        </p:attrNameLst>
                                      </p:cBhvr>
                                      <p:tavLst>
                                        <p:tav tm="0">
                                          <p:val>
                                            <p:fltVal val="0"/>
                                          </p:val>
                                        </p:tav>
                                        <p:tav tm="100000">
                                          <p:val>
                                            <p:strVal val="#ppt_h"/>
                                          </p:val>
                                        </p:tav>
                                      </p:tavLst>
                                    </p:anim>
                                    <p:animEffect transition="in" filter="fade">
                                      <p:cBhvr>
                                        <p:cTn id="31" dur="250"/>
                                        <p:tgtEl>
                                          <p:spTgt spid="14"/>
                                        </p:tgtEl>
                                      </p:cBhvr>
                                    </p:animEffect>
                                  </p:childTnLst>
                                </p:cTn>
                              </p:par>
                            </p:childTnLst>
                          </p:cTn>
                        </p:par>
                        <p:par>
                          <p:cTn id="32" fill="hold">
                            <p:stCondLst>
                              <p:cond delay="1500"/>
                            </p:stCondLst>
                            <p:childTnLst>
                              <p:par>
                                <p:cTn id="33" presetID="53" presetClass="entr" presetSubtype="16" fill="hold" nodeType="afterEffect">
                                  <p:stCondLst>
                                    <p:cond delay="1000"/>
                                  </p:stCondLst>
                                  <p:childTnLst>
                                    <p:set>
                                      <p:cBhvr>
                                        <p:cTn id="34" dur="1" fill="hold">
                                          <p:stCondLst>
                                            <p:cond delay="0"/>
                                          </p:stCondLst>
                                        </p:cTn>
                                        <p:tgtEl>
                                          <p:spTgt spid="11"/>
                                        </p:tgtEl>
                                        <p:attrNameLst>
                                          <p:attrName>style.visibility</p:attrName>
                                        </p:attrNameLst>
                                      </p:cBhvr>
                                      <p:to>
                                        <p:strVal val="visible"/>
                                      </p:to>
                                    </p:set>
                                    <p:anim calcmode="lin" valueType="num">
                                      <p:cBhvr>
                                        <p:cTn id="35" dur="250" fill="hold"/>
                                        <p:tgtEl>
                                          <p:spTgt spid="11"/>
                                        </p:tgtEl>
                                        <p:attrNameLst>
                                          <p:attrName>ppt_w</p:attrName>
                                        </p:attrNameLst>
                                      </p:cBhvr>
                                      <p:tavLst>
                                        <p:tav tm="0">
                                          <p:val>
                                            <p:fltVal val="0"/>
                                          </p:val>
                                        </p:tav>
                                        <p:tav tm="100000">
                                          <p:val>
                                            <p:strVal val="#ppt_w"/>
                                          </p:val>
                                        </p:tav>
                                      </p:tavLst>
                                    </p:anim>
                                    <p:anim calcmode="lin" valueType="num">
                                      <p:cBhvr>
                                        <p:cTn id="36" dur="250" fill="hold"/>
                                        <p:tgtEl>
                                          <p:spTgt spid="11"/>
                                        </p:tgtEl>
                                        <p:attrNameLst>
                                          <p:attrName>ppt_h</p:attrName>
                                        </p:attrNameLst>
                                      </p:cBhvr>
                                      <p:tavLst>
                                        <p:tav tm="0">
                                          <p:val>
                                            <p:fltVal val="0"/>
                                          </p:val>
                                        </p:tav>
                                        <p:tav tm="100000">
                                          <p:val>
                                            <p:strVal val="#ppt_h"/>
                                          </p:val>
                                        </p:tav>
                                      </p:tavLst>
                                    </p:anim>
                                    <p:animEffect transition="in" filter="fade">
                                      <p:cBhvr>
                                        <p:cTn id="37"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63ED93-B90F-754D-A463-D61D06428FB0}"/>
              </a:ext>
            </a:extLst>
          </p:cNvPr>
          <p:cNvSpPr>
            <a:spLocks noGrp="1"/>
          </p:cNvSpPr>
          <p:nvPr>
            <p:ph type="body" sz="quarter" idx="10"/>
          </p:nvPr>
        </p:nvSpPr>
        <p:spPr>
          <a:xfrm>
            <a:off x="1588022" y="2253164"/>
            <a:ext cx="9290290" cy="870739"/>
          </a:xfrm>
        </p:spPr>
        <p:txBody>
          <a:bodyPr/>
          <a:lstStyle/>
          <a:p>
            <a:r>
              <a:rPr lang="en" dirty="0">
                <a:sym typeface="Calibri"/>
              </a:rPr>
              <a:t>University of Alberta. 2019. “</a:t>
            </a:r>
            <a:r>
              <a:rPr lang="en-CA" dirty="0">
                <a:sym typeface="Calibri"/>
              </a:rPr>
              <a:t>Licenced Library Resources</a:t>
            </a:r>
            <a:r>
              <a:rPr lang="en" dirty="0">
                <a:sym typeface="Calibri"/>
              </a:rPr>
              <a:t>.” </a:t>
            </a:r>
            <a:r>
              <a:rPr lang="en" i="1" dirty="0">
                <a:sym typeface="Calibri"/>
              </a:rPr>
              <a:t>Opening Up Copyright Instructional Module</a:t>
            </a:r>
            <a:r>
              <a:rPr lang="en" dirty="0">
                <a:sym typeface="Calibri"/>
              </a:rPr>
              <a:t>. </a:t>
            </a:r>
            <a:r>
              <a:rPr lang="en-CA" dirty="0">
                <a:hlinkClick r:id="rId2"/>
              </a:rPr>
              <a:t>https://sites.library.ualberta.ca/copyright/</a:t>
            </a:r>
            <a:endParaRPr lang="en" dirty="0">
              <a:sym typeface="Calibri"/>
            </a:endParaRPr>
          </a:p>
          <a:p>
            <a:endParaRPr lang="en-US" dirty="0"/>
          </a:p>
        </p:txBody>
      </p:sp>
    </p:spTree>
    <p:extLst>
      <p:ext uri="{BB962C8B-B14F-4D97-AF65-F5344CB8AC3E}">
        <p14:creationId xmlns:p14="http://schemas.microsoft.com/office/powerpoint/2010/main" val="23311502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78887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768A40-198A-2844-8614-225817BCDABE}"/>
              </a:ext>
            </a:extLst>
          </p:cNvPr>
          <p:cNvSpPr>
            <a:spLocks noGrp="1"/>
          </p:cNvSpPr>
          <p:nvPr>
            <p:ph type="title"/>
          </p:nvPr>
        </p:nvSpPr>
        <p:spPr/>
        <p:txBody>
          <a:bodyPr/>
          <a:lstStyle/>
          <a:p>
            <a:r>
              <a:rPr lang="en-US" dirty="0"/>
              <a:t>TROUBLE ACCESSING ARTICLES</a:t>
            </a:r>
          </a:p>
        </p:txBody>
      </p:sp>
      <p:pic>
        <p:nvPicPr>
          <p:cNvPr id="6" name="Picture 5" descr="A close up of a logo&#10;&#10;Description automatically generated">
            <a:extLst>
              <a:ext uri="{FF2B5EF4-FFF2-40B4-BE49-F238E27FC236}">
                <a16:creationId xmlns:a16="http://schemas.microsoft.com/office/drawing/2014/main" id="{FD0A6967-63C4-B940-80ED-77DC53CB2593}"/>
              </a:ext>
            </a:extLst>
          </p:cNvPr>
          <p:cNvPicPr>
            <a:picLocks noChangeAspect="1"/>
          </p:cNvPicPr>
          <p:nvPr/>
        </p:nvPicPr>
        <p:blipFill>
          <a:blip r:embed="rId3"/>
          <a:stretch>
            <a:fillRect/>
          </a:stretch>
        </p:blipFill>
        <p:spPr>
          <a:xfrm>
            <a:off x="1390790" y="2238008"/>
            <a:ext cx="2379300" cy="2843785"/>
          </a:xfrm>
          <a:prstGeom prst="rect">
            <a:avLst/>
          </a:prstGeom>
        </p:spPr>
      </p:pic>
      <p:pic>
        <p:nvPicPr>
          <p:cNvPr id="8" name="Picture 7" descr="A drawing of a person&#10;&#10;Description automatically generated">
            <a:extLst>
              <a:ext uri="{FF2B5EF4-FFF2-40B4-BE49-F238E27FC236}">
                <a16:creationId xmlns:a16="http://schemas.microsoft.com/office/drawing/2014/main" id="{7B60FAB5-3CB9-8B4D-8545-616ECF6A0A4A}"/>
              </a:ext>
            </a:extLst>
          </p:cNvPr>
          <p:cNvPicPr>
            <a:picLocks noChangeAspect="1"/>
          </p:cNvPicPr>
          <p:nvPr/>
        </p:nvPicPr>
        <p:blipFill>
          <a:blip r:embed="rId4"/>
          <a:stretch>
            <a:fillRect/>
          </a:stretch>
        </p:blipFill>
        <p:spPr>
          <a:xfrm>
            <a:off x="1694578" y="4528578"/>
            <a:ext cx="1019338" cy="362008"/>
          </a:xfrm>
          <a:prstGeom prst="rect">
            <a:avLst/>
          </a:prstGeom>
        </p:spPr>
      </p:pic>
      <p:pic>
        <p:nvPicPr>
          <p:cNvPr id="18" name="Picture 17" descr="A close up of a logo&#10;&#10;Description automatically generated">
            <a:extLst>
              <a:ext uri="{FF2B5EF4-FFF2-40B4-BE49-F238E27FC236}">
                <a16:creationId xmlns:a16="http://schemas.microsoft.com/office/drawing/2014/main" id="{DD9C5A10-353F-2F43-AD6D-C839C41D2376}"/>
              </a:ext>
            </a:extLst>
          </p:cNvPr>
          <p:cNvPicPr>
            <a:picLocks noChangeAspect="1"/>
          </p:cNvPicPr>
          <p:nvPr/>
        </p:nvPicPr>
        <p:blipFill>
          <a:blip r:embed="rId5"/>
          <a:stretch>
            <a:fillRect/>
          </a:stretch>
        </p:blipFill>
        <p:spPr>
          <a:xfrm>
            <a:off x="8858298" y="4709582"/>
            <a:ext cx="2492667" cy="2130451"/>
          </a:xfrm>
          <a:prstGeom prst="rect">
            <a:avLst/>
          </a:prstGeom>
        </p:spPr>
      </p:pic>
      <p:sp>
        <p:nvSpPr>
          <p:cNvPr id="16" name="Rectangle 15">
            <a:extLst>
              <a:ext uri="{FF2B5EF4-FFF2-40B4-BE49-F238E27FC236}">
                <a16:creationId xmlns:a16="http://schemas.microsoft.com/office/drawing/2014/main" id="{C18B2BE9-1B8B-F049-8BB4-CDAB87DB02F6}"/>
              </a:ext>
            </a:extLst>
          </p:cNvPr>
          <p:cNvSpPr/>
          <p:nvPr/>
        </p:nvSpPr>
        <p:spPr>
          <a:xfrm>
            <a:off x="2988631" y="3894284"/>
            <a:ext cx="2856540" cy="2283417"/>
          </a:xfrm>
          <a:prstGeom prst="rect">
            <a:avLst/>
          </a:prstGeom>
          <a:solidFill>
            <a:schemeClr val="accent3">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close up of a logo&#10;&#10;Description automatically generated">
            <a:extLst>
              <a:ext uri="{FF2B5EF4-FFF2-40B4-BE49-F238E27FC236}">
                <a16:creationId xmlns:a16="http://schemas.microsoft.com/office/drawing/2014/main" id="{8211AFEB-7862-4C41-9DF8-53CA92666507}"/>
              </a:ext>
            </a:extLst>
          </p:cNvPr>
          <p:cNvPicPr>
            <a:picLocks noChangeAspect="1"/>
          </p:cNvPicPr>
          <p:nvPr/>
        </p:nvPicPr>
        <p:blipFill>
          <a:blip r:embed="rId6"/>
          <a:stretch>
            <a:fillRect/>
          </a:stretch>
        </p:blipFill>
        <p:spPr>
          <a:xfrm flipH="1">
            <a:off x="2618987" y="3680460"/>
            <a:ext cx="3323340" cy="2577745"/>
          </a:xfrm>
          <a:prstGeom prst="rect">
            <a:avLst/>
          </a:prstGeom>
        </p:spPr>
      </p:pic>
      <p:pic>
        <p:nvPicPr>
          <p:cNvPr id="20" name="Picture 19" descr="A close up of a sign&#10;&#10;Description automatically generated">
            <a:extLst>
              <a:ext uri="{FF2B5EF4-FFF2-40B4-BE49-F238E27FC236}">
                <a16:creationId xmlns:a16="http://schemas.microsoft.com/office/drawing/2014/main" id="{05731DF6-0362-8E4D-BFC7-4203A63C10EA}"/>
              </a:ext>
            </a:extLst>
          </p:cNvPr>
          <p:cNvPicPr>
            <a:picLocks noChangeAspect="1"/>
          </p:cNvPicPr>
          <p:nvPr/>
        </p:nvPicPr>
        <p:blipFill>
          <a:blip r:embed="rId7"/>
          <a:stretch>
            <a:fillRect/>
          </a:stretch>
        </p:blipFill>
        <p:spPr>
          <a:xfrm rot="20959699">
            <a:off x="7560944" y="2430805"/>
            <a:ext cx="2012642" cy="1132111"/>
          </a:xfrm>
          <a:prstGeom prst="rect">
            <a:avLst/>
          </a:prstGeom>
        </p:spPr>
      </p:pic>
      <p:pic>
        <p:nvPicPr>
          <p:cNvPr id="23" name="Graphic 22">
            <a:extLst>
              <a:ext uri="{FF2B5EF4-FFF2-40B4-BE49-F238E27FC236}">
                <a16:creationId xmlns:a16="http://schemas.microsoft.com/office/drawing/2014/main" id="{4BD49224-1D5C-1745-A42C-787ACFD5CB0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160210" y="2537979"/>
            <a:ext cx="863419" cy="868684"/>
          </a:xfrm>
          <a:prstGeom prst="rect">
            <a:avLst/>
          </a:prstGeom>
        </p:spPr>
      </p:pic>
      <p:cxnSp>
        <p:nvCxnSpPr>
          <p:cNvPr id="30" name="Straight Arrow Connector 29">
            <a:extLst>
              <a:ext uri="{FF2B5EF4-FFF2-40B4-BE49-F238E27FC236}">
                <a16:creationId xmlns:a16="http://schemas.microsoft.com/office/drawing/2014/main" id="{6DC5BE2C-9CE7-B64A-8433-149ACFC346FF}"/>
              </a:ext>
            </a:extLst>
          </p:cNvPr>
          <p:cNvCxnSpPr>
            <a:cxnSpLocks/>
          </p:cNvCxnSpPr>
          <p:nvPr/>
        </p:nvCxnSpPr>
        <p:spPr>
          <a:xfrm>
            <a:off x="1379528" y="5819810"/>
            <a:ext cx="630100" cy="0"/>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33" name="TextBox 32">
            <a:extLst>
              <a:ext uri="{FF2B5EF4-FFF2-40B4-BE49-F238E27FC236}">
                <a16:creationId xmlns:a16="http://schemas.microsoft.com/office/drawing/2014/main" id="{9E38CAA9-82CE-E044-8C32-C63E56E0E782}"/>
              </a:ext>
            </a:extLst>
          </p:cNvPr>
          <p:cNvSpPr txBox="1"/>
          <p:nvPr/>
        </p:nvSpPr>
        <p:spPr>
          <a:xfrm>
            <a:off x="387588" y="5635144"/>
            <a:ext cx="1003202" cy="369332"/>
          </a:xfrm>
          <a:prstGeom prst="rect">
            <a:avLst/>
          </a:prstGeom>
          <a:noFill/>
        </p:spPr>
        <p:txBody>
          <a:bodyPr wrap="square" rtlCol="0">
            <a:spAutoFit/>
          </a:bodyPr>
          <a:lstStyle/>
          <a:p>
            <a:r>
              <a:rPr lang="en-US" dirty="0"/>
              <a:t>Paywall</a:t>
            </a:r>
          </a:p>
        </p:txBody>
      </p:sp>
      <p:pic>
        <p:nvPicPr>
          <p:cNvPr id="34" name="Picture 33">
            <a:extLst>
              <a:ext uri="{FF2B5EF4-FFF2-40B4-BE49-F238E27FC236}">
                <a16:creationId xmlns:a16="http://schemas.microsoft.com/office/drawing/2014/main" id="{6089A46A-8B05-7B46-AF71-E2144BED424A}"/>
              </a:ext>
            </a:extLst>
          </p:cNvPr>
          <p:cNvPicPr>
            <a:picLocks noChangeAspect="1"/>
          </p:cNvPicPr>
          <p:nvPr/>
        </p:nvPicPr>
        <p:blipFill>
          <a:blip r:embed="rId10"/>
          <a:stretch>
            <a:fillRect/>
          </a:stretch>
        </p:blipFill>
        <p:spPr>
          <a:xfrm>
            <a:off x="6168256" y="5131532"/>
            <a:ext cx="1449565" cy="1744078"/>
          </a:xfrm>
          <a:prstGeom prst="rect">
            <a:avLst/>
          </a:prstGeom>
        </p:spPr>
      </p:pic>
      <p:pic>
        <p:nvPicPr>
          <p:cNvPr id="36" name="Picture 35">
            <a:extLst>
              <a:ext uri="{FF2B5EF4-FFF2-40B4-BE49-F238E27FC236}">
                <a16:creationId xmlns:a16="http://schemas.microsoft.com/office/drawing/2014/main" id="{01092106-7247-EE4C-8A9B-7885A8FE400D}"/>
              </a:ext>
            </a:extLst>
          </p:cNvPr>
          <p:cNvPicPr>
            <a:picLocks noChangeAspect="1"/>
          </p:cNvPicPr>
          <p:nvPr/>
        </p:nvPicPr>
        <p:blipFill>
          <a:blip r:embed="rId11"/>
          <a:stretch>
            <a:fillRect/>
          </a:stretch>
        </p:blipFill>
        <p:spPr>
          <a:xfrm rot="20559010">
            <a:off x="7059729" y="7152772"/>
            <a:ext cx="945485" cy="686968"/>
          </a:xfrm>
          <a:prstGeom prst="rect">
            <a:avLst/>
          </a:prstGeom>
        </p:spPr>
      </p:pic>
      <p:pic>
        <p:nvPicPr>
          <p:cNvPr id="43" name="Picture 42" descr="A close up of a logo&#10;&#10;Description automatically generated">
            <a:extLst>
              <a:ext uri="{FF2B5EF4-FFF2-40B4-BE49-F238E27FC236}">
                <a16:creationId xmlns:a16="http://schemas.microsoft.com/office/drawing/2014/main" id="{F67D0978-154B-8241-8F1E-5B8A3A8A123E}"/>
              </a:ext>
            </a:extLst>
          </p:cNvPr>
          <p:cNvPicPr>
            <a:picLocks noChangeAspect="1"/>
          </p:cNvPicPr>
          <p:nvPr/>
        </p:nvPicPr>
        <p:blipFill>
          <a:blip r:embed="rId12"/>
          <a:stretch>
            <a:fillRect/>
          </a:stretch>
        </p:blipFill>
        <p:spPr>
          <a:xfrm>
            <a:off x="7863187" y="4354131"/>
            <a:ext cx="869247" cy="733084"/>
          </a:xfrm>
          <a:prstGeom prst="rect">
            <a:avLst/>
          </a:prstGeom>
        </p:spPr>
      </p:pic>
      <p:sp>
        <p:nvSpPr>
          <p:cNvPr id="44" name="TextBox 43">
            <a:extLst>
              <a:ext uri="{FF2B5EF4-FFF2-40B4-BE49-F238E27FC236}">
                <a16:creationId xmlns:a16="http://schemas.microsoft.com/office/drawing/2014/main" id="{361121D8-B427-9446-A9A6-740C2FDEC710}"/>
              </a:ext>
            </a:extLst>
          </p:cNvPr>
          <p:cNvSpPr txBox="1"/>
          <p:nvPr/>
        </p:nvSpPr>
        <p:spPr>
          <a:xfrm>
            <a:off x="8297810" y="1584498"/>
            <a:ext cx="2492667" cy="369332"/>
          </a:xfrm>
          <a:prstGeom prst="rect">
            <a:avLst/>
          </a:prstGeom>
          <a:noFill/>
        </p:spPr>
        <p:txBody>
          <a:bodyPr wrap="square" rtlCol="0">
            <a:spAutoFit/>
          </a:bodyPr>
          <a:lstStyle/>
          <a:p>
            <a:r>
              <a:rPr lang="en-US" dirty="0"/>
              <a:t>Simone pays for these </a:t>
            </a:r>
          </a:p>
        </p:txBody>
      </p:sp>
      <p:cxnSp>
        <p:nvCxnSpPr>
          <p:cNvPr id="45" name="Straight Arrow Connector 44">
            <a:extLst>
              <a:ext uri="{FF2B5EF4-FFF2-40B4-BE49-F238E27FC236}">
                <a16:creationId xmlns:a16="http://schemas.microsoft.com/office/drawing/2014/main" id="{99BC4AB1-2481-BF43-AA73-3A844E22E362}"/>
              </a:ext>
            </a:extLst>
          </p:cNvPr>
          <p:cNvCxnSpPr>
            <a:cxnSpLocks/>
          </p:cNvCxnSpPr>
          <p:nvPr/>
        </p:nvCxnSpPr>
        <p:spPr>
          <a:xfrm>
            <a:off x="9886933" y="1973685"/>
            <a:ext cx="273277" cy="332982"/>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46" name="Straight Arrow Connector 45">
            <a:extLst>
              <a:ext uri="{FF2B5EF4-FFF2-40B4-BE49-F238E27FC236}">
                <a16:creationId xmlns:a16="http://schemas.microsoft.com/office/drawing/2014/main" id="{256FEA74-BFD1-2B4B-AA10-5205DF4DF55F}"/>
              </a:ext>
            </a:extLst>
          </p:cNvPr>
          <p:cNvCxnSpPr>
            <a:cxnSpLocks/>
          </p:cNvCxnSpPr>
          <p:nvPr/>
        </p:nvCxnSpPr>
        <p:spPr>
          <a:xfrm flipH="1">
            <a:off x="8918047" y="2016470"/>
            <a:ext cx="236176" cy="436942"/>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51" name="TextBox 50">
            <a:extLst>
              <a:ext uri="{FF2B5EF4-FFF2-40B4-BE49-F238E27FC236}">
                <a16:creationId xmlns:a16="http://schemas.microsoft.com/office/drawing/2014/main" id="{81AEB5AE-20C3-3A4F-9467-D2C238D03D5F}"/>
              </a:ext>
            </a:extLst>
          </p:cNvPr>
          <p:cNvSpPr txBox="1"/>
          <p:nvPr/>
        </p:nvSpPr>
        <p:spPr>
          <a:xfrm>
            <a:off x="2309219" y="1584498"/>
            <a:ext cx="3853829" cy="369332"/>
          </a:xfrm>
          <a:prstGeom prst="rect">
            <a:avLst/>
          </a:prstGeom>
          <a:noFill/>
        </p:spPr>
        <p:txBody>
          <a:bodyPr wrap="square" rtlCol="0">
            <a:spAutoFit/>
          </a:bodyPr>
          <a:lstStyle/>
          <a:p>
            <a:r>
              <a:rPr lang="en-US" dirty="0"/>
              <a:t>The library pays for these </a:t>
            </a:r>
          </a:p>
        </p:txBody>
      </p:sp>
      <p:cxnSp>
        <p:nvCxnSpPr>
          <p:cNvPr id="52" name="Straight Arrow Connector 51">
            <a:extLst>
              <a:ext uri="{FF2B5EF4-FFF2-40B4-BE49-F238E27FC236}">
                <a16:creationId xmlns:a16="http://schemas.microsoft.com/office/drawing/2014/main" id="{B08649BB-57F4-DD4F-88FF-E39A1B57A8CC}"/>
              </a:ext>
            </a:extLst>
          </p:cNvPr>
          <p:cNvCxnSpPr>
            <a:cxnSpLocks/>
          </p:cNvCxnSpPr>
          <p:nvPr/>
        </p:nvCxnSpPr>
        <p:spPr>
          <a:xfrm flipH="1">
            <a:off x="4151954" y="2034714"/>
            <a:ext cx="253498" cy="311982"/>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3" name="Rounded Rectangle 2">
            <a:extLst>
              <a:ext uri="{FF2B5EF4-FFF2-40B4-BE49-F238E27FC236}">
                <a16:creationId xmlns:a16="http://schemas.microsoft.com/office/drawing/2014/main" id="{CDB295A2-DB30-2D4C-9DAF-96316910ED70}"/>
              </a:ext>
            </a:extLst>
          </p:cNvPr>
          <p:cNvSpPr/>
          <p:nvPr/>
        </p:nvSpPr>
        <p:spPr>
          <a:xfrm>
            <a:off x="6482900" y="2502483"/>
            <a:ext cx="4973655" cy="1092235"/>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CA" sz="2000" dirty="0">
                <a:solidFill>
                  <a:schemeClr val="tx1"/>
                </a:solidFill>
              </a:rPr>
              <a:t>Open Access refers to free, unrestricted online access to research outputs such as journal articles and books.</a:t>
            </a:r>
            <a:endParaRPr lang="en-US" sz="2000" dirty="0">
              <a:solidFill>
                <a:schemeClr val="tx1"/>
              </a:solidFill>
            </a:endParaRPr>
          </a:p>
        </p:txBody>
      </p:sp>
      <p:sp>
        <p:nvSpPr>
          <p:cNvPr id="5" name="TextBox 4">
            <a:extLst>
              <a:ext uri="{FF2B5EF4-FFF2-40B4-BE49-F238E27FC236}">
                <a16:creationId xmlns:a16="http://schemas.microsoft.com/office/drawing/2014/main" id="{822A9851-8F6D-F949-A75F-6606A7A01443}"/>
              </a:ext>
            </a:extLst>
          </p:cNvPr>
          <p:cNvSpPr txBox="1"/>
          <p:nvPr/>
        </p:nvSpPr>
        <p:spPr>
          <a:xfrm>
            <a:off x="7520163" y="5078838"/>
            <a:ext cx="1449565" cy="646331"/>
          </a:xfrm>
          <a:prstGeom prst="rect">
            <a:avLst/>
          </a:prstGeom>
          <a:noFill/>
        </p:spPr>
        <p:txBody>
          <a:bodyPr wrap="square" rtlCol="0">
            <a:spAutoFit/>
          </a:bodyPr>
          <a:lstStyle/>
          <a:p>
            <a:pPr algn="ctr"/>
            <a:r>
              <a:rPr lang="en-US" dirty="0"/>
              <a:t>University</a:t>
            </a:r>
          </a:p>
          <a:p>
            <a:pPr algn="ctr"/>
            <a:r>
              <a:rPr lang="en-US" dirty="0"/>
              <a:t>Network</a:t>
            </a:r>
          </a:p>
        </p:txBody>
      </p:sp>
      <p:sp>
        <p:nvSpPr>
          <p:cNvPr id="2" name="TextBox 1">
            <a:extLst>
              <a:ext uri="{FF2B5EF4-FFF2-40B4-BE49-F238E27FC236}">
                <a16:creationId xmlns:a16="http://schemas.microsoft.com/office/drawing/2014/main" id="{1976E189-116C-2E4E-A28E-6BB03510A8B6}"/>
              </a:ext>
            </a:extLst>
          </p:cNvPr>
          <p:cNvSpPr txBox="1"/>
          <p:nvPr/>
        </p:nvSpPr>
        <p:spPr>
          <a:xfrm>
            <a:off x="6586828" y="3718655"/>
            <a:ext cx="5134790" cy="338554"/>
          </a:xfrm>
          <a:prstGeom prst="rect">
            <a:avLst/>
          </a:prstGeom>
          <a:noFill/>
        </p:spPr>
        <p:txBody>
          <a:bodyPr wrap="square" rtlCol="0">
            <a:spAutoFit/>
          </a:bodyPr>
          <a:lstStyle/>
          <a:p>
            <a:r>
              <a:rPr lang="en-US" sz="1600" dirty="0"/>
              <a:t>“What is Open Access?” Springer Nature [website]   </a:t>
            </a:r>
          </a:p>
        </p:txBody>
      </p:sp>
    </p:spTree>
    <p:extLst>
      <p:ext uri="{BB962C8B-B14F-4D97-AF65-F5344CB8AC3E}">
        <p14:creationId xmlns:p14="http://schemas.microsoft.com/office/powerpoint/2010/main" val="31151536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nodeType="clickEffect">
                                  <p:stCondLst>
                                    <p:cond delay="0"/>
                                  </p:stCondLst>
                                  <p:childTnLst>
                                    <p:animEffect transition="out" filter="dissolv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ntr" presetSubtype="1"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0-#ppt_h/2"/>
                                          </p:val>
                                        </p:tav>
                                        <p:tav tm="100000">
                                          <p:val>
                                            <p:strVal val="#ppt_y"/>
                                          </p:val>
                                        </p:tav>
                                      </p:tavLst>
                                    </p:anim>
                                  </p:childTnLst>
                                </p:cTn>
                              </p:par>
                            </p:childTnLst>
                          </p:cTn>
                        </p:par>
                        <p:par>
                          <p:cTn id="33" fill="hold">
                            <p:stCondLst>
                              <p:cond delay="1000"/>
                            </p:stCondLst>
                            <p:childTnLst>
                              <p:par>
                                <p:cTn id="34" presetID="1" presetClass="entr" presetSubtype="0" fill="hold" grpId="0" nodeType="afterEffect">
                                  <p:stCondLst>
                                    <p:cond delay="0"/>
                                  </p:stCondLst>
                                  <p:childTnLst>
                                    <p:set>
                                      <p:cBhvr>
                                        <p:cTn id="35" dur="1" fill="hold">
                                          <p:stCondLst>
                                            <p:cond delay="0"/>
                                          </p:stCondLst>
                                        </p:cTn>
                                        <p:tgtEl>
                                          <p:spTgt spid="33"/>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left)">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6"/>
                                        </p:tgtEl>
                                      </p:cBhvr>
                                    </p:animEffect>
                                    <p:animScale>
                                      <p:cBhvr>
                                        <p:cTn id="59" dur="250" autoRev="1" fill="hold"/>
                                        <p:tgtEl>
                                          <p:spTgt spid="6"/>
                                        </p:tgtEl>
                                      </p:cBhvr>
                                      <p:by x="105000" y="105000"/>
                                    </p:animScale>
                                  </p:childTnLst>
                                </p:cTn>
                              </p:par>
                            </p:childTnLst>
                          </p:cTn>
                        </p:par>
                        <p:par>
                          <p:cTn id="60" fill="hold">
                            <p:stCondLst>
                              <p:cond delay="500"/>
                            </p:stCondLst>
                            <p:childTnLst>
                              <p:par>
                                <p:cTn id="61" presetID="52" presetClass="entr" presetSubtype="0" fill="hold" nodeType="afterEffect">
                                  <p:stCondLst>
                                    <p:cond delay="0"/>
                                  </p:stCondLst>
                                  <p:childTnLst>
                                    <p:set>
                                      <p:cBhvr>
                                        <p:cTn id="62" dur="1" fill="hold">
                                          <p:stCondLst>
                                            <p:cond delay="0"/>
                                          </p:stCondLst>
                                        </p:cTn>
                                        <p:tgtEl>
                                          <p:spTgt spid="34"/>
                                        </p:tgtEl>
                                        <p:attrNameLst>
                                          <p:attrName>style.visibility</p:attrName>
                                        </p:attrNameLst>
                                      </p:cBhvr>
                                      <p:to>
                                        <p:strVal val="visible"/>
                                      </p:to>
                                    </p:set>
                                    <p:animScale>
                                      <p:cBhvr>
                                        <p:cTn id="63" dur="1000" decel="50000" fill="hold">
                                          <p:stCondLst>
                                            <p:cond delay="0"/>
                                          </p:stCondLst>
                                        </p:cTn>
                                        <p:tgtEl>
                                          <p:spTgt spid="3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4" dur="1000" decel="50000" fill="hold">
                                          <p:stCondLst>
                                            <p:cond delay="0"/>
                                          </p:stCondLst>
                                        </p:cTn>
                                        <p:tgtEl>
                                          <p:spTgt spid="34"/>
                                        </p:tgtEl>
                                        <p:attrNameLst>
                                          <p:attrName>ppt_x</p:attrName>
                                          <p:attrName>ppt_y</p:attrName>
                                        </p:attrNameLst>
                                      </p:cBhvr>
                                    </p:animMotion>
                                    <p:animEffect transition="in" filter="fade">
                                      <p:cBhvr>
                                        <p:cTn id="65" dur="1000"/>
                                        <p:tgtEl>
                                          <p:spTgt spid="34"/>
                                        </p:tgtEl>
                                      </p:cBhvr>
                                    </p:animEffect>
                                  </p:childTnLst>
                                </p:cTn>
                              </p:par>
                              <p:par>
                                <p:cTn id="66" presetID="1" presetClass="entr" presetSubtype="0" fill="hold" grpId="0" nodeType="withEffect">
                                  <p:stCondLst>
                                    <p:cond delay="0"/>
                                  </p:stCondLst>
                                  <p:childTnLst>
                                    <p:set>
                                      <p:cBhvr>
                                        <p:cTn id="67" dur="1" fill="hold">
                                          <p:stCondLst>
                                            <p:cond delay="0"/>
                                          </p:stCondLst>
                                        </p:cTn>
                                        <p:tgtEl>
                                          <p:spTgt spid="51"/>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52"/>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22" presetClass="exit" presetSubtype="8" fill="hold" nodeType="clickEffect">
                                  <p:stCondLst>
                                    <p:cond delay="0"/>
                                  </p:stCondLst>
                                  <p:childTnLst>
                                    <p:animEffect transition="out" filter="wipe(left)">
                                      <p:cBhvr>
                                        <p:cTn id="73" dur="500"/>
                                        <p:tgtEl>
                                          <p:spTgt spid="20"/>
                                        </p:tgtEl>
                                      </p:cBhvr>
                                    </p:animEffect>
                                    <p:set>
                                      <p:cBhvr>
                                        <p:cTn id="74" dur="1" fill="hold">
                                          <p:stCondLst>
                                            <p:cond delay="499"/>
                                          </p:stCondLst>
                                        </p:cTn>
                                        <p:tgtEl>
                                          <p:spTgt spid="20"/>
                                        </p:tgtEl>
                                        <p:attrNameLst>
                                          <p:attrName>style.visibility</p:attrName>
                                        </p:attrNameLst>
                                      </p:cBhvr>
                                      <p:to>
                                        <p:strVal val="hidden"/>
                                      </p:to>
                                    </p:set>
                                  </p:childTnLst>
                                </p:cTn>
                              </p:par>
                              <p:par>
                                <p:cTn id="75" presetID="22" presetClass="exit" presetSubtype="8" fill="hold" nodeType="withEffect">
                                  <p:stCondLst>
                                    <p:cond delay="0"/>
                                  </p:stCondLst>
                                  <p:childTnLst>
                                    <p:animEffect transition="out" filter="wipe(left)">
                                      <p:cBhvr>
                                        <p:cTn id="76" dur="500"/>
                                        <p:tgtEl>
                                          <p:spTgt spid="23"/>
                                        </p:tgtEl>
                                      </p:cBhvr>
                                    </p:animEffect>
                                    <p:set>
                                      <p:cBhvr>
                                        <p:cTn id="77" dur="1" fill="hold">
                                          <p:stCondLst>
                                            <p:cond delay="499"/>
                                          </p:stCondLst>
                                        </p:cTn>
                                        <p:tgtEl>
                                          <p:spTgt spid="23"/>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44"/>
                                        </p:tgtEl>
                                      </p:cBhvr>
                                    </p:animEffect>
                                    <p:set>
                                      <p:cBhvr>
                                        <p:cTn id="80" dur="1" fill="hold">
                                          <p:stCondLst>
                                            <p:cond delay="499"/>
                                          </p:stCondLst>
                                        </p:cTn>
                                        <p:tgtEl>
                                          <p:spTgt spid="44"/>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46"/>
                                        </p:tgtEl>
                                      </p:cBhvr>
                                    </p:animEffect>
                                    <p:set>
                                      <p:cBhvr>
                                        <p:cTn id="83" dur="1" fill="hold">
                                          <p:stCondLst>
                                            <p:cond delay="499"/>
                                          </p:stCondLst>
                                        </p:cTn>
                                        <p:tgtEl>
                                          <p:spTgt spid="46"/>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45"/>
                                        </p:tgtEl>
                                      </p:cBhvr>
                                    </p:animEffect>
                                    <p:set>
                                      <p:cBhvr>
                                        <p:cTn id="86" dur="1" fill="hold">
                                          <p:stCondLst>
                                            <p:cond delay="499"/>
                                          </p:stCondLst>
                                        </p:cTn>
                                        <p:tgtEl>
                                          <p:spTgt spid="45"/>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33"/>
                                        </p:tgtEl>
                                      </p:cBhvr>
                                    </p:animEffect>
                                    <p:set>
                                      <p:cBhvr>
                                        <p:cTn id="89" dur="1" fill="hold">
                                          <p:stCondLst>
                                            <p:cond delay="499"/>
                                          </p:stCondLst>
                                        </p:cTn>
                                        <p:tgtEl>
                                          <p:spTgt spid="33"/>
                                        </p:tgtEl>
                                        <p:attrNameLst>
                                          <p:attrName>style.visibility</p:attrName>
                                        </p:attrNameLst>
                                      </p:cBhvr>
                                      <p:to>
                                        <p:strVal val="hidden"/>
                                      </p:to>
                                    </p:set>
                                  </p:childTnLst>
                                </p:cTn>
                              </p:par>
                              <p:par>
                                <p:cTn id="90" presetID="10" presetClass="exit" presetSubtype="0" fill="hold" grpId="1" nodeType="withEffect">
                                  <p:stCondLst>
                                    <p:cond delay="0"/>
                                  </p:stCondLst>
                                  <p:childTnLst>
                                    <p:animEffect transition="out" filter="fade">
                                      <p:cBhvr>
                                        <p:cTn id="91" dur="500"/>
                                        <p:tgtEl>
                                          <p:spTgt spid="51"/>
                                        </p:tgtEl>
                                      </p:cBhvr>
                                    </p:animEffect>
                                    <p:set>
                                      <p:cBhvr>
                                        <p:cTn id="92" dur="1" fill="hold">
                                          <p:stCondLst>
                                            <p:cond delay="499"/>
                                          </p:stCondLst>
                                        </p:cTn>
                                        <p:tgtEl>
                                          <p:spTgt spid="51"/>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52"/>
                                        </p:tgtEl>
                                      </p:cBhvr>
                                    </p:animEffect>
                                    <p:set>
                                      <p:cBhvr>
                                        <p:cTn id="95" dur="1" fill="hold">
                                          <p:stCondLst>
                                            <p:cond delay="499"/>
                                          </p:stCondLst>
                                        </p:cTn>
                                        <p:tgtEl>
                                          <p:spTgt spid="52"/>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30"/>
                                        </p:tgtEl>
                                      </p:cBhvr>
                                    </p:animEffect>
                                    <p:set>
                                      <p:cBhvr>
                                        <p:cTn id="98" dur="1" fill="hold">
                                          <p:stCondLst>
                                            <p:cond delay="499"/>
                                          </p:stCondLst>
                                        </p:cTn>
                                        <p:tgtEl>
                                          <p:spTgt spid="30"/>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0" presetClass="path" presetSubtype="0" accel="50000" decel="50000" fill="hold" nodeType="clickEffect">
                                  <p:stCondLst>
                                    <p:cond delay="0"/>
                                  </p:stCondLst>
                                  <p:childTnLst>
                                    <p:animMotion origin="layout" path="M -0.03542 0.01504 C 0.00521 -0.39792 0.04557 -0.81019 0.00404 -0.90625 C -0.0375 -1.00255 -0.2474 -0.60371 -0.28399 -0.56343 C -0.32044 -0.52246 -0.21471 -0.6625 -0.21511 -0.66274 L -0.21471 -0.6625 " pathEditMode="relative" rAng="2460000" ptsTypes="AAAAA">
                                      <p:cBhvr>
                                        <p:cTn id="102" dur="2000" fill="hold"/>
                                        <p:tgtEl>
                                          <p:spTgt spid="36"/>
                                        </p:tgtEl>
                                        <p:attrNameLst>
                                          <p:attrName>ppt_x</p:attrName>
                                          <p:attrName>ppt_y</p:attrName>
                                        </p:attrNameLst>
                                      </p:cBhvr>
                                      <p:rCtr x="-1563" y="-51597"/>
                                    </p:animMotion>
                                  </p:childTnLst>
                                </p:cTn>
                              </p:par>
                            </p:childTnLst>
                          </p:cTn>
                        </p:par>
                        <p:par>
                          <p:cTn id="103" fill="hold">
                            <p:stCondLst>
                              <p:cond delay="2000"/>
                            </p:stCondLst>
                            <p:childTnLst>
                              <p:par>
                                <p:cTn id="104" presetID="9" presetClass="exit" presetSubtype="0" fill="hold" nodeType="afterEffect">
                                  <p:stCondLst>
                                    <p:cond delay="0"/>
                                  </p:stCondLst>
                                  <p:childTnLst>
                                    <p:animEffect transition="out" filter="dissolve">
                                      <p:cBhvr>
                                        <p:cTn id="105" dur="500"/>
                                        <p:tgtEl>
                                          <p:spTgt spid="15"/>
                                        </p:tgtEl>
                                      </p:cBhvr>
                                    </p:animEffect>
                                    <p:set>
                                      <p:cBhvr>
                                        <p:cTn id="106" dur="1" fill="hold">
                                          <p:stCondLst>
                                            <p:cond delay="499"/>
                                          </p:stCondLst>
                                        </p:cTn>
                                        <p:tgtEl>
                                          <p:spTgt spid="15"/>
                                        </p:tgtEl>
                                        <p:attrNameLst>
                                          <p:attrName>style.visibility</p:attrName>
                                        </p:attrNameLst>
                                      </p:cBhvr>
                                      <p:to>
                                        <p:strVal val="hidden"/>
                                      </p:to>
                                    </p:set>
                                  </p:childTnLst>
                                </p:cTn>
                              </p:par>
                              <p:par>
                                <p:cTn id="107" presetID="9" presetClass="exit" presetSubtype="0" fill="hold" grpId="1" nodeType="withEffect">
                                  <p:stCondLst>
                                    <p:cond delay="0"/>
                                  </p:stCondLst>
                                  <p:childTnLst>
                                    <p:animEffect transition="out" filter="dissolve">
                                      <p:cBhvr>
                                        <p:cTn id="108" dur="500"/>
                                        <p:tgtEl>
                                          <p:spTgt spid="16"/>
                                        </p:tgtEl>
                                      </p:cBhvr>
                                    </p:animEffect>
                                    <p:set>
                                      <p:cBhvr>
                                        <p:cTn id="109" dur="1" fill="hold">
                                          <p:stCondLst>
                                            <p:cond delay="499"/>
                                          </p:stCondLst>
                                        </p:cTn>
                                        <p:tgtEl>
                                          <p:spTgt spid="16"/>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22" presetClass="entr" presetSubtype="4" fill="hold" nodeType="clickEffect">
                                  <p:stCondLst>
                                    <p:cond delay="0"/>
                                  </p:stCondLst>
                                  <p:childTnLst>
                                    <p:set>
                                      <p:cBhvr>
                                        <p:cTn id="113" dur="1" fill="hold">
                                          <p:stCondLst>
                                            <p:cond delay="0"/>
                                          </p:stCondLst>
                                        </p:cTn>
                                        <p:tgtEl>
                                          <p:spTgt spid="43"/>
                                        </p:tgtEl>
                                        <p:attrNameLst>
                                          <p:attrName>style.visibility</p:attrName>
                                        </p:attrNameLst>
                                      </p:cBhvr>
                                      <p:to>
                                        <p:strVal val="visible"/>
                                      </p:to>
                                    </p:set>
                                    <p:animEffect transition="in" filter="wipe(down)">
                                      <p:cBhvr>
                                        <p:cTn id="114" dur="500"/>
                                        <p:tgtEl>
                                          <p:spTgt spid="43"/>
                                        </p:tgtEl>
                                      </p:cBhvr>
                                    </p:animEffect>
                                  </p:childTnLst>
                                </p:cTn>
                              </p:par>
                              <p:par>
                                <p:cTn id="115" presetID="10" presetClass="entr" presetSubtype="0" fill="hold" grpId="0" nodeType="withEffect">
                                  <p:stCondLst>
                                    <p:cond delay="0"/>
                                  </p:stCondLst>
                                  <p:childTnLst>
                                    <p:set>
                                      <p:cBhvr>
                                        <p:cTn id="116" dur="1" fill="hold">
                                          <p:stCondLst>
                                            <p:cond delay="0"/>
                                          </p:stCondLst>
                                        </p:cTn>
                                        <p:tgtEl>
                                          <p:spTgt spid="5"/>
                                        </p:tgtEl>
                                        <p:attrNameLst>
                                          <p:attrName>style.visibility</p:attrName>
                                        </p:attrNameLst>
                                      </p:cBhvr>
                                      <p:to>
                                        <p:strVal val="visible"/>
                                      </p:to>
                                    </p:set>
                                    <p:animEffect transition="in" filter="fade">
                                      <p:cBhvr>
                                        <p:cTn id="1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33" grpId="0"/>
      <p:bldP spid="33" grpId="1"/>
      <p:bldP spid="44" grpId="0"/>
      <p:bldP spid="44" grpId="1"/>
      <p:bldP spid="51" grpId="0"/>
      <p:bldP spid="51" grpId="1"/>
      <p:bldP spid="3" grpId="0" animBg="1"/>
      <p:bldP spid="3" grpId="1" animBg="1"/>
      <p:bldP spid="5" grpId="0"/>
      <p:bldP spid="2" grpId="0"/>
      <p:bldP spid="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luetitle">
            <a:extLst>
              <a:ext uri="{FF2B5EF4-FFF2-40B4-BE49-F238E27FC236}">
                <a16:creationId xmlns:a16="http://schemas.microsoft.com/office/drawing/2014/main" id="{445C8F8A-4AA0-C648-BAB1-B75CF1E20C46}"/>
              </a:ext>
            </a:extLst>
          </p:cNvPr>
          <p:cNvSpPr>
            <a:spLocks noGrp="1"/>
          </p:cNvSpPr>
          <p:nvPr>
            <p:ph type="title"/>
          </p:nvPr>
        </p:nvSpPr>
        <p:spPr>
          <a:xfrm>
            <a:off x="2733992" y="466992"/>
            <a:ext cx="8682518" cy="938785"/>
          </a:xfrm>
        </p:spPr>
        <p:txBody>
          <a:bodyPr/>
          <a:lstStyle/>
          <a:p>
            <a:r>
              <a:rPr lang="en-US" dirty="0"/>
              <a:t>LICENCE AGREEMENTS</a:t>
            </a:r>
          </a:p>
        </p:txBody>
      </p:sp>
      <p:pic>
        <p:nvPicPr>
          <p:cNvPr id="5" name="Library">
            <a:extLst>
              <a:ext uri="{FF2B5EF4-FFF2-40B4-BE49-F238E27FC236}">
                <a16:creationId xmlns:a16="http://schemas.microsoft.com/office/drawing/2014/main" id="{9AA426B0-216B-B746-8D86-67BC560BA784}"/>
              </a:ext>
            </a:extLst>
          </p:cNvPr>
          <p:cNvPicPr>
            <a:picLocks noChangeAspect="1"/>
          </p:cNvPicPr>
          <p:nvPr/>
        </p:nvPicPr>
        <p:blipFill>
          <a:blip r:embed="rId3"/>
          <a:stretch>
            <a:fillRect/>
          </a:stretch>
        </p:blipFill>
        <p:spPr>
          <a:xfrm>
            <a:off x="4839830" y="3818025"/>
            <a:ext cx="2526631" cy="3039975"/>
          </a:xfrm>
          <a:prstGeom prst="rect">
            <a:avLst/>
          </a:prstGeom>
        </p:spPr>
      </p:pic>
      <p:pic>
        <p:nvPicPr>
          <p:cNvPr id="15" name="ebook" descr="A close up of a logo&#10;&#10;Description automatically generated">
            <a:extLst>
              <a:ext uri="{FF2B5EF4-FFF2-40B4-BE49-F238E27FC236}">
                <a16:creationId xmlns:a16="http://schemas.microsoft.com/office/drawing/2014/main" id="{3F5427E5-1780-5344-8F00-C1DD1EF1C027}"/>
              </a:ext>
            </a:extLst>
          </p:cNvPr>
          <p:cNvPicPr>
            <a:picLocks noChangeAspect="1"/>
          </p:cNvPicPr>
          <p:nvPr/>
        </p:nvPicPr>
        <p:blipFill>
          <a:blip r:embed="rId4"/>
          <a:stretch>
            <a:fillRect/>
          </a:stretch>
        </p:blipFill>
        <p:spPr>
          <a:xfrm>
            <a:off x="1903386" y="1865986"/>
            <a:ext cx="1282223" cy="1682917"/>
          </a:xfrm>
          <a:prstGeom prst="rect">
            <a:avLst/>
          </a:prstGeom>
        </p:spPr>
      </p:pic>
      <p:pic>
        <p:nvPicPr>
          <p:cNvPr id="17" name="onlinearticle" descr="A close up of a logo&#10;&#10;Description automatically generated">
            <a:extLst>
              <a:ext uri="{FF2B5EF4-FFF2-40B4-BE49-F238E27FC236}">
                <a16:creationId xmlns:a16="http://schemas.microsoft.com/office/drawing/2014/main" id="{0764F60E-38E2-344B-8DAB-50C072B4071B}"/>
              </a:ext>
            </a:extLst>
          </p:cNvPr>
          <p:cNvPicPr>
            <a:picLocks noChangeAspect="1"/>
          </p:cNvPicPr>
          <p:nvPr/>
        </p:nvPicPr>
        <p:blipFill>
          <a:blip r:embed="rId5"/>
          <a:stretch>
            <a:fillRect/>
          </a:stretch>
        </p:blipFill>
        <p:spPr>
          <a:xfrm>
            <a:off x="548389" y="3818025"/>
            <a:ext cx="1339533" cy="1363582"/>
          </a:xfrm>
          <a:prstGeom prst="rect">
            <a:avLst/>
          </a:prstGeom>
        </p:spPr>
      </p:pic>
      <p:pic>
        <p:nvPicPr>
          <p:cNvPr id="21" name="database" descr="A close up of a logo&#10;&#10;Description automatically generated">
            <a:extLst>
              <a:ext uri="{FF2B5EF4-FFF2-40B4-BE49-F238E27FC236}">
                <a16:creationId xmlns:a16="http://schemas.microsoft.com/office/drawing/2014/main" id="{FBEE3DCD-933F-9540-8C6D-0B230360E626}"/>
              </a:ext>
            </a:extLst>
          </p:cNvPr>
          <p:cNvPicPr>
            <a:picLocks noChangeAspect="1"/>
          </p:cNvPicPr>
          <p:nvPr/>
        </p:nvPicPr>
        <p:blipFill>
          <a:blip r:embed="rId6"/>
          <a:stretch>
            <a:fillRect/>
          </a:stretch>
        </p:blipFill>
        <p:spPr>
          <a:xfrm>
            <a:off x="3543785" y="1606175"/>
            <a:ext cx="1266355" cy="1446567"/>
          </a:xfrm>
          <a:prstGeom prst="rect">
            <a:avLst/>
          </a:prstGeom>
        </p:spPr>
      </p:pic>
      <p:cxnSp>
        <p:nvCxnSpPr>
          <p:cNvPr id="22" name="arrowdatabase">
            <a:extLst>
              <a:ext uri="{FF2B5EF4-FFF2-40B4-BE49-F238E27FC236}">
                <a16:creationId xmlns:a16="http://schemas.microsoft.com/office/drawing/2014/main" id="{60C76CF5-537D-8E41-BF81-8B635B8672CC}"/>
              </a:ext>
            </a:extLst>
          </p:cNvPr>
          <p:cNvCxnSpPr>
            <a:cxnSpLocks/>
          </p:cNvCxnSpPr>
          <p:nvPr/>
        </p:nvCxnSpPr>
        <p:spPr>
          <a:xfrm flipV="1">
            <a:off x="4005964" y="3563015"/>
            <a:ext cx="170999" cy="945058"/>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4" name="articlearrow">
            <a:extLst>
              <a:ext uri="{FF2B5EF4-FFF2-40B4-BE49-F238E27FC236}">
                <a16:creationId xmlns:a16="http://schemas.microsoft.com/office/drawing/2014/main" id="{5B8BAFFE-5290-8540-AB02-622FE16DFA71}"/>
              </a:ext>
            </a:extLst>
          </p:cNvPr>
          <p:cNvCxnSpPr>
            <a:cxnSpLocks/>
          </p:cNvCxnSpPr>
          <p:nvPr/>
        </p:nvCxnSpPr>
        <p:spPr>
          <a:xfrm flipH="1" flipV="1">
            <a:off x="2017538" y="4839867"/>
            <a:ext cx="884717" cy="1"/>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25" name="ebookarrow">
            <a:extLst>
              <a:ext uri="{FF2B5EF4-FFF2-40B4-BE49-F238E27FC236}">
                <a16:creationId xmlns:a16="http://schemas.microsoft.com/office/drawing/2014/main" id="{018BCAAD-04D0-5444-9C83-221FD8B4F692}"/>
              </a:ext>
            </a:extLst>
          </p:cNvPr>
          <p:cNvCxnSpPr>
            <a:cxnSpLocks/>
          </p:cNvCxnSpPr>
          <p:nvPr/>
        </p:nvCxnSpPr>
        <p:spPr>
          <a:xfrm flipH="1" flipV="1">
            <a:off x="2902255" y="3749766"/>
            <a:ext cx="249513" cy="571556"/>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28" name="&quot;Licensed Library&quot;">
            <a:extLst>
              <a:ext uri="{FF2B5EF4-FFF2-40B4-BE49-F238E27FC236}">
                <a16:creationId xmlns:a16="http://schemas.microsoft.com/office/drawing/2014/main" id="{C2CC3259-0529-6646-9BF8-B7D22F68F306}"/>
              </a:ext>
            </a:extLst>
          </p:cNvPr>
          <p:cNvSpPr txBox="1"/>
          <p:nvPr/>
        </p:nvSpPr>
        <p:spPr>
          <a:xfrm flipH="1">
            <a:off x="2566768" y="4569448"/>
            <a:ext cx="2016404" cy="923330"/>
          </a:xfrm>
          <a:prstGeom prst="rect">
            <a:avLst/>
          </a:prstGeom>
          <a:noFill/>
        </p:spPr>
        <p:txBody>
          <a:bodyPr wrap="square" rtlCol="0">
            <a:spAutoFit/>
          </a:bodyPr>
          <a:lstStyle/>
          <a:p>
            <a:pPr algn="ctr"/>
            <a:r>
              <a:rPr lang="en-US" dirty="0"/>
              <a:t>Licensed </a:t>
            </a:r>
          </a:p>
          <a:p>
            <a:pPr algn="ctr"/>
            <a:r>
              <a:rPr lang="en-US" dirty="0"/>
              <a:t>Library Resources </a:t>
            </a:r>
          </a:p>
        </p:txBody>
      </p:sp>
      <p:sp>
        <p:nvSpPr>
          <p:cNvPr id="29" name="terms of use text">
            <a:extLst>
              <a:ext uri="{FF2B5EF4-FFF2-40B4-BE49-F238E27FC236}">
                <a16:creationId xmlns:a16="http://schemas.microsoft.com/office/drawing/2014/main" id="{433760DB-5790-0F49-9F48-7BB9705D9E60}"/>
              </a:ext>
            </a:extLst>
          </p:cNvPr>
          <p:cNvSpPr txBox="1"/>
          <p:nvPr/>
        </p:nvSpPr>
        <p:spPr>
          <a:xfrm>
            <a:off x="7623119" y="2270848"/>
            <a:ext cx="3989615" cy="2677656"/>
          </a:xfrm>
          <a:prstGeom prst="rect">
            <a:avLst/>
          </a:prstGeom>
          <a:noFill/>
        </p:spPr>
        <p:txBody>
          <a:bodyPr wrap="square" rtlCol="0">
            <a:spAutoFit/>
          </a:bodyPr>
          <a:lstStyle/>
          <a:p>
            <a:r>
              <a:rPr lang="en-US" sz="2400" u="sng" dirty="0"/>
              <a:t>Terms of Use Include:</a:t>
            </a:r>
          </a:p>
          <a:p>
            <a:endParaRPr lang="en-US" sz="2400" dirty="0"/>
          </a:p>
          <a:p>
            <a:pPr marL="285750" indent="-285750">
              <a:buFont typeface="Arial" panose="020B0604020202020204" pitchFamily="34" charset="0"/>
              <a:buChar char="•"/>
            </a:pPr>
            <a:r>
              <a:rPr lang="en-US" sz="2400" dirty="0"/>
              <a:t>Price</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Restrictions on access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Restrictions on use </a:t>
            </a:r>
          </a:p>
        </p:txBody>
      </p:sp>
      <p:pic>
        <p:nvPicPr>
          <p:cNvPr id="33" name="steps" descr="A close up of a logo&#10;&#10;Description automatically generated">
            <a:extLst>
              <a:ext uri="{FF2B5EF4-FFF2-40B4-BE49-F238E27FC236}">
                <a16:creationId xmlns:a16="http://schemas.microsoft.com/office/drawing/2014/main" id="{D5DC7C60-EF3B-6142-8E80-A07931C4EE2D}"/>
              </a:ext>
            </a:extLst>
          </p:cNvPr>
          <p:cNvPicPr>
            <a:picLocks noChangeAspect="1"/>
          </p:cNvPicPr>
          <p:nvPr/>
        </p:nvPicPr>
        <p:blipFill>
          <a:blip r:embed="rId7"/>
          <a:stretch>
            <a:fillRect/>
          </a:stretch>
        </p:blipFill>
        <p:spPr>
          <a:xfrm>
            <a:off x="7285108" y="5864351"/>
            <a:ext cx="405073" cy="938785"/>
          </a:xfrm>
          <a:prstGeom prst="rect">
            <a:avLst/>
          </a:prstGeom>
        </p:spPr>
      </p:pic>
      <p:pic>
        <p:nvPicPr>
          <p:cNvPr id="37" name="simonesbody">
            <a:extLst>
              <a:ext uri="{FF2B5EF4-FFF2-40B4-BE49-F238E27FC236}">
                <a16:creationId xmlns:a16="http://schemas.microsoft.com/office/drawing/2014/main" id="{49A6714E-8179-264A-BA21-6B60B0DE9C89}"/>
              </a:ext>
            </a:extLst>
          </p:cNvPr>
          <p:cNvPicPr>
            <a:picLocks noChangeAspect="1"/>
          </p:cNvPicPr>
          <p:nvPr/>
        </p:nvPicPr>
        <p:blipFill>
          <a:blip r:embed="rId8"/>
          <a:srcRect/>
          <a:stretch/>
        </p:blipFill>
        <p:spPr>
          <a:xfrm>
            <a:off x="10596586" y="5204179"/>
            <a:ext cx="1311425" cy="1678295"/>
          </a:xfrm>
          <a:prstGeom prst="rect">
            <a:avLst/>
          </a:prstGeom>
        </p:spPr>
      </p:pic>
      <p:pic>
        <p:nvPicPr>
          <p:cNvPr id="39" name="simoneshead" descr="A close up of a logo&#10;&#10;Description automatically generated">
            <a:extLst>
              <a:ext uri="{FF2B5EF4-FFF2-40B4-BE49-F238E27FC236}">
                <a16:creationId xmlns:a16="http://schemas.microsoft.com/office/drawing/2014/main" id="{9EDD6E59-C77D-4B45-AFE1-387F81B122B9}"/>
              </a:ext>
            </a:extLst>
          </p:cNvPr>
          <p:cNvPicPr>
            <a:picLocks noChangeAspect="1"/>
          </p:cNvPicPr>
          <p:nvPr/>
        </p:nvPicPr>
        <p:blipFill>
          <a:blip r:embed="rId9"/>
          <a:stretch>
            <a:fillRect/>
          </a:stretch>
        </p:blipFill>
        <p:spPr>
          <a:xfrm rot="1702605">
            <a:off x="11158332" y="5286222"/>
            <a:ext cx="751677" cy="924438"/>
          </a:xfrm>
          <a:prstGeom prst="rect">
            <a:avLst/>
          </a:prstGeom>
        </p:spPr>
      </p:pic>
      <p:pic>
        <p:nvPicPr>
          <p:cNvPr id="44" name="simoneshand" descr="A picture containing drawing&#10;&#10;Description automatically generated">
            <a:extLst>
              <a:ext uri="{FF2B5EF4-FFF2-40B4-BE49-F238E27FC236}">
                <a16:creationId xmlns:a16="http://schemas.microsoft.com/office/drawing/2014/main" id="{BE1DA913-73DB-074C-A619-C2FC78A163E4}"/>
              </a:ext>
            </a:extLst>
          </p:cNvPr>
          <p:cNvPicPr>
            <a:picLocks noChangeAspect="1"/>
          </p:cNvPicPr>
          <p:nvPr/>
        </p:nvPicPr>
        <p:blipFill>
          <a:blip r:embed="rId10"/>
          <a:stretch>
            <a:fillRect/>
          </a:stretch>
        </p:blipFill>
        <p:spPr>
          <a:xfrm>
            <a:off x="10785564" y="6069250"/>
            <a:ext cx="312956" cy="392064"/>
          </a:xfrm>
          <a:prstGeom prst="rect">
            <a:avLst/>
          </a:prstGeom>
        </p:spPr>
      </p:pic>
      <p:pic>
        <p:nvPicPr>
          <p:cNvPr id="45" name="Pam">
            <a:extLst>
              <a:ext uri="{FF2B5EF4-FFF2-40B4-BE49-F238E27FC236}">
                <a16:creationId xmlns:a16="http://schemas.microsoft.com/office/drawing/2014/main" id="{5FD91960-7D1F-654D-8AB3-666756260C52}"/>
              </a:ext>
            </a:extLst>
          </p:cNvPr>
          <p:cNvPicPr>
            <a:picLocks noChangeAspect="1"/>
          </p:cNvPicPr>
          <p:nvPr/>
        </p:nvPicPr>
        <p:blipFill>
          <a:blip r:embed="rId11"/>
          <a:stretch>
            <a:fillRect/>
          </a:stretch>
        </p:blipFill>
        <p:spPr>
          <a:xfrm>
            <a:off x="107473" y="5204179"/>
            <a:ext cx="1878562" cy="1853305"/>
          </a:xfrm>
          <a:prstGeom prst="rect">
            <a:avLst/>
          </a:prstGeom>
        </p:spPr>
      </p:pic>
      <p:pic>
        <p:nvPicPr>
          <p:cNvPr id="47" name="pams article">
            <a:extLst>
              <a:ext uri="{FF2B5EF4-FFF2-40B4-BE49-F238E27FC236}">
                <a16:creationId xmlns:a16="http://schemas.microsoft.com/office/drawing/2014/main" id="{42C91DEB-095C-B046-8984-128D62DF1B08}"/>
              </a:ext>
            </a:extLst>
          </p:cNvPr>
          <p:cNvPicPr>
            <a:picLocks noChangeAspect="1"/>
          </p:cNvPicPr>
          <p:nvPr/>
        </p:nvPicPr>
        <p:blipFill>
          <a:blip r:embed="rId12"/>
          <a:stretch>
            <a:fillRect/>
          </a:stretch>
        </p:blipFill>
        <p:spPr>
          <a:xfrm rot="769096">
            <a:off x="1686299" y="5841811"/>
            <a:ext cx="767313" cy="905494"/>
          </a:xfrm>
          <a:prstGeom prst="rect">
            <a:avLst/>
          </a:prstGeom>
        </p:spPr>
      </p:pic>
      <p:cxnSp>
        <p:nvCxnSpPr>
          <p:cNvPr id="48" name="Straight Arrow Connector 47">
            <a:extLst>
              <a:ext uri="{FF2B5EF4-FFF2-40B4-BE49-F238E27FC236}">
                <a16:creationId xmlns:a16="http://schemas.microsoft.com/office/drawing/2014/main" id="{545D1E93-09FE-F943-A161-E1EAD38A6FA4}"/>
              </a:ext>
            </a:extLst>
          </p:cNvPr>
          <p:cNvCxnSpPr>
            <a:cxnSpLocks/>
          </p:cNvCxnSpPr>
          <p:nvPr/>
        </p:nvCxnSpPr>
        <p:spPr>
          <a:xfrm>
            <a:off x="4720727" y="2957171"/>
            <a:ext cx="361627" cy="853923"/>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51" name="TextBox 50">
            <a:extLst>
              <a:ext uri="{FF2B5EF4-FFF2-40B4-BE49-F238E27FC236}">
                <a16:creationId xmlns:a16="http://schemas.microsoft.com/office/drawing/2014/main" id="{722AB318-1E25-B846-8103-EAEF5B8CD648}"/>
              </a:ext>
            </a:extLst>
          </p:cNvPr>
          <p:cNvSpPr txBox="1"/>
          <p:nvPr/>
        </p:nvSpPr>
        <p:spPr>
          <a:xfrm>
            <a:off x="3245033" y="2396740"/>
            <a:ext cx="3130213" cy="369332"/>
          </a:xfrm>
          <a:prstGeom prst="rect">
            <a:avLst/>
          </a:prstGeom>
          <a:noFill/>
        </p:spPr>
        <p:txBody>
          <a:bodyPr wrap="square" rtlCol="0">
            <a:spAutoFit/>
          </a:bodyPr>
          <a:lstStyle/>
          <a:p>
            <a:r>
              <a:rPr lang="en-US" dirty="0"/>
              <a:t>Expert Negotiators </a:t>
            </a:r>
          </a:p>
        </p:txBody>
      </p:sp>
      <p:sp>
        <p:nvSpPr>
          <p:cNvPr id="52" name="bluetitle">
            <a:extLst>
              <a:ext uri="{FF2B5EF4-FFF2-40B4-BE49-F238E27FC236}">
                <a16:creationId xmlns:a16="http://schemas.microsoft.com/office/drawing/2014/main" id="{3189952E-A6B3-824F-A1E7-75B765508C44}"/>
              </a:ext>
            </a:extLst>
          </p:cNvPr>
          <p:cNvSpPr txBox="1">
            <a:spLocks/>
          </p:cNvSpPr>
          <p:nvPr/>
        </p:nvSpPr>
        <p:spPr>
          <a:xfrm>
            <a:off x="2733992" y="470823"/>
            <a:ext cx="8682518" cy="938785"/>
          </a:xfrm>
          <a:prstGeom prst="rect">
            <a:avLst/>
          </a:prstGeom>
        </p:spPr>
        <p:txBody>
          <a:bodyPr anchor="ctr" anchorCtr="0"/>
          <a:lstStyle>
            <a:lvl1pPr algn="ctr" defTabSz="914400" rtl="0" eaLnBrk="1" latinLnBrk="0" hangingPunct="1">
              <a:lnSpc>
                <a:spcPct val="70000"/>
              </a:lnSpc>
              <a:spcBef>
                <a:spcPct val="0"/>
              </a:spcBef>
              <a:buNone/>
              <a:defRPr sz="4000" b="1" i="0" kern="1200" baseline="0">
                <a:solidFill>
                  <a:schemeClr val="bg1"/>
                </a:solidFill>
                <a:latin typeface="Arial" panose="020B0604020202020204" pitchFamily="34" charset="0"/>
                <a:ea typeface="+mj-ea"/>
                <a:cs typeface="+mj-cs"/>
              </a:defRPr>
            </a:lvl1pPr>
          </a:lstStyle>
          <a:p>
            <a:r>
              <a:rPr lang="en-US" dirty="0">
                <a:solidFill>
                  <a:schemeClr val="accent1">
                    <a:lumMod val="75000"/>
                  </a:schemeClr>
                </a:solidFill>
              </a:rPr>
              <a:t>LICENCE AGREEMENTS</a:t>
            </a:r>
          </a:p>
        </p:txBody>
      </p:sp>
      <p:pic>
        <p:nvPicPr>
          <p:cNvPr id="6" name="dotted arrow" descr="A close up of a logo&#10;&#10;Description automatically generated">
            <a:extLst>
              <a:ext uri="{FF2B5EF4-FFF2-40B4-BE49-F238E27FC236}">
                <a16:creationId xmlns:a16="http://schemas.microsoft.com/office/drawing/2014/main" id="{C8BD7787-1DFA-4042-A220-81B9D8F8CA04}"/>
              </a:ext>
            </a:extLst>
          </p:cNvPr>
          <p:cNvPicPr>
            <a:picLocks noChangeAspect="1"/>
          </p:cNvPicPr>
          <p:nvPr/>
        </p:nvPicPr>
        <p:blipFill>
          <a:blip r:embed="rId13"/>
          <a:stretch>
            <a:fillRect/>
          </a:stretch>
        </p:blipFill>
        <p:spPr>
          <a:xfrm rot="13329361">
            <a:off x="1895891" y="3536860"/>
            <a:ext cx="2637331" cy="2353061"/>
          </a:xfrm>
          <a:prstGeom prst="rect">
            <a:avLst/>
          </a:prstGeom>
        </p:spPr>
      </p:pic>
      <p:pic>
        <p:nvPicPr>
          <p:cNvPr id="26" name="questionmar" descr="A close up of a logo&#10;&#10;Description automatically generated">
            <a:extLst>
              <a:ext uri="{FF2B5EF4-FFF2-40B4-BE49-F238E27FC236}">
                <a16:creationId xmlns:a16="http://schemas.microsoft.com/office/drawing/2014/main" id="{AC7F2F2C-A874-874C-B8DB-BB68A6D272A8}"/>
              </a:ext>
            </a:extLst>
          </p:cNvPr>
          <p:cNvPicPr>
            <a:picLocks noChangeAspect="1"/>
          </p:cNvPicPr>
          <p:nvPr/>
        </p:nvPicPr>
        <p:blipFill>
          <a:blip r:embed="rId14"/>
          <a:stretch>
            <a:fillRect/>
          </a:stretch>
        </p:blipFill>
        <p:spPr>
          <a:xfrm rot="20030784">
            <a:off x="2626720" y="3022436"/>
            <a:ext cx="590513" cy="1158240"/>
          </a:xfrm>
          <a:prstGeom prst="rect">
            <a:avLst/>
          </a:prstGeom>
        </p:spPr>
      </p:pic>
      <p:pic>
        <p:nvPicPr>
          <p:cNvPr id="27" name="computer" descr="A close up of a logo&#10;&#10;Description automatically generated">
            <a:extLst>
              <a:ext uri="{FF2B5EF4-FFF2-40B4-BE49-F238E27FC236}">
                <a16:creationId xmlns:a16="http://schemas.microsoft.com/office/drawing/2014/main" id="{B937727F-7B0C-8743-BE68-E4D13D004553}"/>
              </a:ext>
            </a:extLst>
          </p:cNvPr>
          <p:cNvPicPr>
            <a:picLocks noChangeAspect="1"/>
          </p:cNvPicPr>
          <p:nvPr/>
        </p:nvPicPr>
        <p:blipFill>
          <a:blip r:embed="rId15"/>
          <a:stretch>
            <a:fillRect/>
          </a:stretch>
        </p:blipFill>
        <p:spPr>
          <a:xfrm>
            <a:off x="9034271" y="4948504"/>
            <a:ext cx="2516498" cy="1962677"/>
          </a:xfrm>
          <a:prstGeom prst="rect">
            <a:avLst/>
          </a:prstGeom>
          <a:scene3d>
            <a:camera prst="orthographicFront">
              <a:rot lat="0" lon="19499973" rev="0"/>
            </a:camera>
            <a:lightRig rig="threePt" dir="t"/>
          </a:scene3d>
        </p:spPr>
      </p:pic>
      <p:pic>
        <p:nvPicPr>
          <p:cNvPr id="30" name="smallarticle" descr="A close up of a logo&#10;&#10;Description automatically generated">
            <a:extLst>
              <a:ext uri="{FF2B5EF4-FFF2-40B4-BE49-F238E27FC236}">
                <a16:creationId xmlns:a16="http://schemas.microsoft.com/office/drawing/2014/main" id="{DF8F1832-3B91-C34B-B869-7E5680102D18}"/>
              </a:ext>
            </a:extLst>
          </p:cNvPr>
          <p:cNvPicPr>
            <a:picLocks noChangeAspect="1"/>
          </p:cNvPicPr>
          <p:nvPr/>
        </p:nvPicPr>
        <p:blipFill>
          <a:blip r:embed="rId5"/>
          <a:stretch>
            <a:fillRect/>
          </a:stretch>
        </p:blipFill>
        <p:spPr>
          <a:xfrm>
            <a:off x="10294472" y="5327276"/>
            <a:ext cx="720827" cy="733768"/>
          </a:xfrm>
          <a:prstGeom prst="rect">
            <a:avLst/>
          </a:prstGeom>
        </p:spPr>
      </p:pic>
      <p:sp>
        <p:nvSpPr>
          <p:cNvPr id="7" name="&quot;eclass&quot;">
            <a:extLst>
              <a:ext uri="{FF2B5EF4-FFF2-40B4-BE49-F238E27FC236}">
                <a16:creationId xmlns:a16="http://schemas.microsoft.com/office/drawing/2014/main" id="{7546F39D-7A27-9B46-960A-9A981AB576AC}"/>
              </a:ext>
            </a:extLst>
          </p:cNvPr>
          <p:cNvSpPr txBox="1"/>
          <p:nvPr/>
        </p:nvSpPr>
        <p:spPr>
          <a:xfrm>
            <a:off x="9451386" y="5140615"/>
            <a:ext cx="1175186" cy="307777"/>
          </a:xfrm>
          <a:prstGeom prst="rect">
            <a:avLst/>
          </a:prstGeom>
          <a:noFill/>
        </p:spPr>
        <p:txBody>
          <a:bodyPr wrap="square" rtlCol="0">
            <a:spAutoFit/>
          </a:bodyPr>
          <a:lstStyle/>
          <a:p>
            <a:r>
              <a:rPr lang="en-US" sz="1400" dirty="0" err="1"/>
              <a:t>eClass</a:t>
            </a:r>
            <a:endParaRPr lang="en-US" sz="1400" dirty="0"/>
          </a:p>
        </p:txBody>
      </p:sp>
    </p:spTree>
    <p:extLst>
      <p:ext uri="{BB962C8B-B14F-4D97-AF65-F5344CB8AC3E}">
        <p14:creationId xmlns:p14="http://schemas.microsoft.com/office/powerpoint/2010/main" val="4054042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2">
                                            <p:txEl>
                                              <p:pRg st="0" end="0"/>
                                            </p:txEl>
                                          </p:spTgt>
                                        </p:tgtEl>
                                        <p:attrNameLst>
                                          <p:attrName>style.visibility</p:attrName>
                                        </p:attrNameLst>
                                      </p:cBhvr>
                                      <p:to>
                                        <p:strVal val="visible"/>
                                      </p:to>
                                    </p:set>
                                    <p:animEffect transition="in" filter="wipe(left)">
                                      <p:cBhvr>
                                        <p:cTn id="22" dur="500"/>
                                        <p:tgtEl>
                                          <p:spTgt spid="52">
                                            <p:txEl>
                                              <p:pRg st="0" end="0"/>
                                            </p:txEl>
                                          </p:spTgt>
                                        </p:tgtEl>
                                      </p:cBhvr>
                                    </p:animEffect>
                                  </p:childTnLst>
                                </p:cTn>
                              </p:par>
                            </p:childTnLst>
                          </p:cTn>
                        </p:par>
                        <p:par>
                          <p:cTn id="23" fill="hold">
                            <p:stCondLst>
                              <p:cond delay="500"/>
                            </p:stCondLst>
                            <p:childTnLst>
                              <p:par>
                                <p:cTn id="24" presetID="22" presetClass="exit" presetSubtype="8" fill="hold" nodeType="afterEffect">
                                  <p:stCondLst>
                                    <p:cond delay="1000"/>
                                  </p:stCondLst>
                                  <p:childTnLst>
                                    <p:animEffect transition="out" filter="wipe(left)">
                                      <p:cBhvr>
                                        <p:cTn id="25" dur="500"/>
                                        <p:tgtEl>
                                          <p:spTgt spid="52">
                                            <p:txEl>
                                              <p:pRg st="0" end="0"/>
                                            </p:txEl>
                                          </p:spTgt>
                                        </p:tgtEl>
                                      </p:cBhvr>
                                    </p:animEffect>
                                    <p:set>
                                      <p:cBhvr>
                                        <p:cTn id="26" dur="1" fill="hold">
                                          <p:stCondLst>
                                            <p:cond delay="499"/>
                                          </p:stCondLst>
                                        </p:cTn>
                                        <p:tgtEl>
                                          <p:spTgt spid="52">
                                            <p:txEl>
                                              <p:pRg st="0" end="0"/>
                                            </p:txEl>
                                          </p:spTgt>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0"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xEl>
                                              <p:pRg st="0" end="0"/>
                                            </p:txEl>
                                          </p:spTgt>
                                        </p:tgtEl>
                                        <p:attrNameLst>
                                          <p:attrName>style.visibility</p:attrName>
                                        </p:attrNameLst>
                                      </p:cBhvr>
                                      <p:to>
                                        <p:strVal val="visible"/>
                                      </p:to>
                                    </p:set>
                                    <p:animEffect transition="in" filter="fade">
                                      <p:cBhvr>
                                        <p:cTn id="42" dur="500"/>
                                        <p:tgtEl>
                                          <p:spTgt spid="2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9">
                                            <p:txEl>
                                              <p:pRg st="2" end="2"/>
                                            </p:txEl>
                                          </p:spTgt>
                                        </p:tgtEl>
                                        <p:attrNameLst>
                                          <p:attrName>style.visibility</p:attrName>
                                        </p:attrNameLst>
                                      </p:cBhvr>
                                      <p:to>
                                        <p:strVal val="visible"/>
                                      </p:to>
                                    </p:set>
                                    <p:animEffect transition="in" filter="fade">
                                      <p:cBhvr>
                                        <p:cTn id="47" dur="500"/>
                                        <p:tgtEl>
                                          <p:spTgt spid="29">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9">
                                            <p:txEl>
                                              <p:pRg st="4" end="4"/>
                                            </p:txEl>
                                          </p:spTgt>
                                        </p:tgtEl>
                                        <p:attrNameLst>
                                          <p:attrName>style.visibility</p:attrName>
                                        </p:attrNameLst>
                                      </p:cBhvr>
                                      <p:to>
                                        <p:strVal val="visible"/>
                                      </p:to>
                                    </p:set>
                                    <p:animEffect transition="in" filter="fade">
                                      <p:cBhvr>
                                        <p:cTn id="52" dur="500"/>
                                        <p:tgtEl>
                                          <p:spTgt spid="29">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9">
                                            <p:txEl>
                                              <p:pRg st="6" end="6"/>
                                            </p:txEl>
                                          </p:spTgt>
                                        </p:tgtEl>
                                        <p:attrNameLst>
                                          <p:attrName>style.visibility</p:attrName>
                                        </p:attrNameLst>
                                      </p:cBhvr>
                                      <p:to>
                                        <p:strVal val="visible"/>
                                      </p:to>
                                    </p:set>
                                    <p:animEffect transition="in" filter="fade">
                                      <p:cBhvr>
                                        <p:cTn id="57" dur="500"/>
                                        <p:tgtEl>
                                          <p:spTgt spid="29">
                                            <p:txEl>
                                              <p:pRg st="6" end="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17"/>
                                        </p:tgtEl>
                                      </p:cBhvr>
                                    </p:animEffect>
                                    <p:set>
                                      <p:cBhvr>
                                        <p:cTn id="65" dur="1" fill="hold">
                                          <p:stCondLst>
                                            <p:cond delay="499"/>
                                          </p:stCondLst>
                                        </p:cTn>
                                        <p:tgtEl>
                                          <p:spTgt spid="17"/>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21"/>
                                        </p:tgtEl>
                                      </p:cBhvr>
                                    </p:animEffect>
                                    <p:set>
                                      <p:cBhvr>
                                        <p:cTn id="68" dur="1" fill="hold">
                                          <p:stCondLst>
                                            <p:cond delay="499"/>
                                          </p:stCondLst>
                                        </p:cTn>
                                        <p:tgtEl>
                                          <p:spTgt spid="21"/>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2"/>
                                        </p:tgtEl>
                                      </p:cBhvr>
                                    </p:animEffect>
                                    <p:set>
                                      <p:cBhvr>
                                        <p:cTn id="71" dur="1" fill="hold">
                                          <p:stCondLst>
                                            <p:cond delay="499"/>
                                          </p:stCondLst>
                                        </p:cTn>
                                        <p:tgtEl>
                                          <p:spTgt spid="22"/>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24"/>
                                        </p:tgtEl>
                                      </p:cBhvr>
                                    </p:animEffect>
                                    <p:set>
                                      <p:cBhvr>
                                        <p:cTn id="74" dur="1" fill="hold">
                                          <p:stCondLst>
                                            <p:cond delay="499"/>
                                          </p:stCondLst>
                                        </p:cTn>
                                        <p:tgtEl>
                                          <p:spTgt spid="24"/>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28"/>
                                        </p:tgtEl>
                                      </p:cBhvr>
                                    </p:animEffect>
                                    <p:set>
                                      <p:cBhvr>
                                        <p:cTn id="80" dur="1" fill="hold">
                                          <p:stCondLst>
                                            <p:cond delay="499"/>
                                          </p:stCondLst>
                                        </p:cTn>
                                        <p:tgtEl>
                                          <p:spTgt spid="28"/>
                                        </p:tgtEl>
                                        <p:attrNameLst>
                                          <p:attrName>style.visibility</p:attrName>
                                        </p:attrNameLst>
                                      </p:cBhvr>
                                      <p:to>
                                        <p:strVal val="hidden"/>
                                      </p:to>
                                    </p:set>
                                  </p:childTnLst>
                                </p:cTn>
                              </p:par>
                              <p:par>
                                <p:cTn id="81" presetID="10" presetClass="exit" presetSubtype="0" fill="hold" grpId="0" nodeType="withEffect">
                                  <p:stCondLst>
                                    <p:cond delay="0"/>
                                  </p:stCondLst>
                                  <p:childTnLst>
                                    <p:animEffect transition="out" filter="fade">
                                      <p:cBhvr>
                                        <p:cTn id="82" dur="500"/>
                                        <p:tgtEl>
                                          <p:spTgt spid="29">
                                            <p:txEl>
                                              <p:pRg st="0" end="0"/>
                                            </p:txEl>
                                          </p:spTgt>
                                        </p:tgtEl>
                                      </p:cBhvr>
                                    </p:animEffect>
                                    <p:set>
                                      <p:cBhvr>
                                        <p:cTn id="83" dur="1" fill="hold">
                                          <p:stCondLst>
                                            <p:cond delay="499"/>
                                          </p:stCondLst>
                                        </p:cTn>
                                        <p:tgtEl>
                                          <p:spTgt spid="29">
                                            <p:txEl>
                                              <p:pRg st="0" end="0"/>
                                            </p:txEl>
                                          </p:spTgt>
                                        </p:tgtEl>
                                        <p:attrNameLst>
                                          <p:attrName>style.visibility</p:attrName>
                                        </p:attrNameLst>
                                      </p:cBhvr>
                                      <p:to>
                                        <p:strVal val="hidden"/>
                                      </p:to>
                                    </p:set>
                                  </p:childTnLst>
                                </p:cTn>
                              </p:par>
                              <p:par>
                                <p:cTn id="84" presetID="10" presetClass="exit" presetSubtype="0" fill="hold" grpId="0" nodeType="withEffect">
                                  <p:stCondLst>
                                    <p:cond delay="0"/>
                                  </p:stCondLst>
                                  <p:childTnLst>
                                    <p:animEffect transition="out" filter="fade">
                                      <p:cBhvr>
                                        <p:cTn id="85" dur="500"/>
                                        <p:tgtEl>
                                          <p:spTgt spid="29">
                                            <p:txEl>
                                              <p:pRg st="2" end="2"/>
                                            </p:txEl>
                                          </p:spTgt>
                                        </p:tgtEl>
                                      </p:cBhvr>
                                    </p:animEffect>
                                    <p:set>
                                      <p:cBhvr>
                                        <p:cTn id="86" dur="1" fill="hold">
                                          <p:stCondLst>
                                            <p:cond delay="499"/>
                                          </p:stCondLst>
                                        </p:cTn>
                                        <p:tgtEl>
                                          <p:spTgt spid="29">
                                            <p:txEl>
                                              <p:pRg st="2" end="2"/>
                                            </p:txEl>
                                          </p:spTgt>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500"/>
                                        <p:tgtEl>
                                          <p:spTgt spid="29">
                                            <p:txEl>
                                              <p:pRg st="4" end="4"/>
                                            </p:txEl>
                                          </p:spTgt>
                                        </p:tgtEl>
                                      </p:cBhvr>
                                    </p:animEffect>
                                    <p:set>
                                      <p:cBhvr>
                                        <p:cTn id="89" dur="1" fill="hold">
                                          <p:stCondLst>
                                            <p:cond delay="499"/>
                                          </p:stCondLst>
                                        </p:cTn>
                                        <p:tgtEl>
                                          <p:spTgt spid="29">
                                            <p:txEl>
                                              <p:pRg st="4" end="4"/>
                                            </p:txEl>
                                          </p:spTgt>
                                        </p:tgtEl>
                                        <p:attrNameLst>
                                          <p:attrName>style.visibility</p:attrName>
                                        </p:attrNameLst>
                                      </p:cBhvr>
                                      <p:to>
                                        <p:strVal val="hidden"/>
                                      </p:to>
                                    </p:set>
                                  </p:childTnLst>
                                </p:cTn>
                              </p:par>
                              <p:par>
                                <p:cTn id="90" presetID="10" presetClass="exit" presetSubtype="0" fill="hold" grpId="0" nodeType="withEffect">
                                  <p:stCondLst>
                                    <p:cond delay="0"/>
                                  </p:stCondLst>
                                  <p:childTnLst>
                                    <p:animEffect transition="out" filter="fade">
                                      <p:cBhvr>
                                        <p:cTn id="91" dur="500"/>
                                        <p:tgtEl>
                                          <p:spTgt spid="29">
                                            <p:txEl>
                                              <p:pRg st="6" end="6"/>
                                            </p:txEl>
                                          </p:spTgt>
                                        </p:tgtEl>
                                      </p:cBhvr>
                                    </p:animEffect>
                                    <p:set>
                                      <p:cBhvr>
                                        <p:cTn id="92" dur="1" fill="hold">
                                          <p:stCondLst>
                                            <p:cond delay="499"/>
                                          </p:stCondLst>
                                        </p:cTn>
                                        <p:tgtEl>
                                          <p:spTgt spid="29">
                                            <p:txEl>
                                              <p:pRg st="6" end="6"/>
                                            </p:txEl>
                                          </p:spTgt>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26" presetClass="emph" presetSubtype="0" fill="hold" nodeType="clickEffect">
                                  <p:stCondLst>
                                    <p:cond delay="0"/>
                                  </p:stCondLst>
                                  <p:childTnLst>
                                    <p:animEffect transition="out" filter="fade">
                                      <p:cBhvr>
                                        <p:cTn id="96" dur="500" tmFilter="0, 0; .2, .5; .8, .5; 1, 0"/>
                                        <p:tgtEl>
                                          <p:spTgt spid="5"/>
                                        </p:tgtEl>
                                      </p:cBhvr>
                                    </p:animEffect>
                                    <p:animScale>
                                      <p:cBhvr>
                                        <p:cTn id="97" dur="250" autoRev="1" fill="hold"/>
                                        <p:tgtEl>
                                          <p:spTgt spid="5"/>
                                        </p:tgtEl>
                                      </p:cBhvr>
                                      <p:by x="105000" y="105000"/>
                                    </p:animScale>
                                  </p:childTnLst>
                                </p:cTn>
                              </p:par>
                            </p:childTnLst>
                          </p:cTn>
                        </p:par>
                        <p:par>
                          <p:cTn id="98" fill="hold">
                            <p:stCondLst>
                              <p:cond delay="500"/>
                            </p:stCondLst>
                            <p:childTnLst>
                              <p:par>
                                <p:cTn id="99" presetID="10" presetClass="entr" presetSubtype="0" fill="hold" grpId="0" nodeType="afterEffect">
                                  <p:stCondLst>
                                    <p:cond delay="0"/>
                                  </p:stCondLst>
                                  <p:childTnLst>
                                    <p:set>
                                      <p:cBhvr>
                                        <p:cTn id="100" dur="1" fill="hold">
                                          <p:stCondLst>
                                            <p:cond delay="0"/>
                                          </p:stCondLst>
                                        </p:cTn>
                                        <p:tgtEl>
                                          <p:spTgt spid="51"/>
                                        </p:tgtEl>
                                        <p:attrNameLst>
                                          <p:attrName>style.visibility</p:attrName>
                                        </p:attrNameLst>
                                      </p:cBhvr>
                                      <p:to>
                                        <p:strVal val="visible"/>
                                      </p:to>
                                    </p:set>
                                    <p:animEffect transition="in" filter="fade">
                                      <p:cBhvr>
                                        <p:cTn id="101" dur="500"/>
                                        <p:tgtEl>
                                          <p:spTgt spid="51"/>
                                        </p:tgtEl>
                                      </p:cBhvr>
                                    </p:animEffect>
                                  </p:childTnLst>
                                </p:cTn>
                              </p:par>
                              <p:par>
                                <p:cTn id="102" presetID="1" presetClass="entr" presetSubtype="0" fill="hold" nodeType="withEffect">
                                  <p:stCondLst>
                                    <p:cond delay="0"/>
                                  </p:stCondLst>
                                  <p:childTnLst>
                                    <p:set>
                                      <p:cBhvr>
                                        <p:cTn id="103" dur="1" fill="hold">
                                          <p:stCondLst>
                                            <p:cond delay="0"/>
                                          </p:stCondLst>
                                        </p:cTn>
                                        <p:tgtEl>
                                          <p:spTgt spid="48"/>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0" presetClass="exit" presetSubtype="0" fill="hold" grpId="1" nodeType="clickEffect">
                                  <p:stCondLst>
                                    <p:cond delay="0"/>
                                  </p:stCondLst>
                                  <p:childTnLst>
                                    <p:animEffect transition="out" filter="fade">
                                      <p:cBhvr>
                                        <p:cTn id="107" dur="500"/>
                                        <p:tgtEl>
                                          <p:spTgt spid="51"/>
                                        </p:tgtEl>
                                      </p:cBhvr>
                                    </p:animEffect>
                                    <p:set>
                                      <p:cBhvr>
                                        <p:cTn id="108" dur="1" fill="hold">
                                          <p:stCondLst>
                                            <p:cond delay="499"/>
                                          </p:stCondLst>
                                        </p:cTn>
                                        <p:tgtEl>
                                          <p:spTgt spid="51"/>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500"/>
                                        <p:tgtEl>
                                          <p:spTgt spid="48"/>
                                        </p:tgtEl>
                                      </p:cBhvr>
                                    </p:animEffect>
                                    <p:set>
                                      <p:cBhvr>
                                        <p:cTn id="111" dur="1" fill="hold">
                                          <p:stCondLst>
                                            <p:cond delay="499"/>
                                          </p:stCondLst>
                                        </p:cTn>
                                        <p:tgtEl>
                                          <p:spTgt spid="48"/>
                                        </p:tgtEl>
                                        <p:attrNameLst>
                                          <p:attrName>style.visibility</p:attrName>
                                        </p:attrNameLst>
                                      </p:cBhvr>
                                      <p:to>
                                        <p:strVal val="hidden"/>
                                      </p:to>
                                    </p:set>
                                  </p:childTnLst>
                                </p:cTn>
                              </p:par>
                              <p:par>
                                <p:cTn id="112" presetID="10" presetClass="entr" presetSubtype="0" fill="hold" grpId="0" nodeType="withEffect">
                                  <p:stCondLst>
                                    <p:cond delay="0"/>
                                  </p:stCondLst>
                                  <p:childTnLst>
                                    <p:set>
                                      <p:cBhvr>
                                        <p:cTn id="113" dur="1" fill="hold">
                                          <p:stCondLst>
                                            <p:cond delay="0"/>
                                          </p:stCondLst>
                                        </p:cTn>
                                        <p:tgtEl>
                                          <p:spTgt spid="7"/>
                                        </p:tgtEl>
                                        <p:attrNameLst>
                                          <p:attrName>style.visibility</p:attrName>
                                        </p:attrNameLst>
                                      </p:cBhvr>
                                      <p:to>
                                        <p:strVal val="visible"/>
                                      </p:to>
                                    </p:set>
                                    <p:animEffect transition="in" filter="fade">
                                      <p:cBhvr>
                                        <p:cTn id="114" dur="500"/>
                                        <p:tgtEl>
                                          <p:spTgt spid="7"/>
                                        </p:tgtEl>
                                      </p:cBhvr>
                                    </p:animEffect>
                                  </p:childTnLst>
                                </p:cTn>
                              </p:par>
                              <p:par>
                                <p:cTn id="115" presetID="10" presetClass="entr" presetSubtype="0" fill="hold" nodeType="withEffect">
                                  <p:stCondLst>
                                    <p:cond delay="0"/>
                                  </p:stCondLst>
                                  <p:childTnLst>
                                    <p:set>
                                      <p:cBhvr>
                                        <p:cTn id="116" dur="1" fill="hold">
                                          <p:stCondLst>
                                            <p:cond delay="0"/>
                                          </p:stCondLst>
                                        </p:cTn>
                                        <p:tgtEl>
                                          <p:spTgt spid="27"/>
                                        </p:tgtEl>
                                        <p:attrNameLst>
                                          <p:attrName>style.visibility</p:attrName>
                                        </p:attrNameLst>
                                      </p:cBhvr>
                                      <p:to>
                                        <p:strVal val="visible"/>
                                      </p:to>
                                    </p:set>
                                    <p:animEffect transition="in" filter="fade">
                                      <p:cBhvr>
                                        <p:cTn id="117" dur="500"/>
                                        <p:tgtEl>
                                          <p:spTgt spid="27"/>
                                        </p:tgtEl>
                                      </p:cBhvr>
                                    </p:animEffect>
                                  </p:childTnLst>
                                </p:cTn>
                              </p:par>
                              <p:par>
                                <p:cTn id="118" presetID="10" presetClass="entr" presetSubtype="0" fill="hold" nodeType="withEffect">
                                  <p:stCondLst>
                                    <p:cond delay="0"/>
                                  </p:stCondLst>
                                  <p:childTnLst>
                                    <p:set>
                                      <p:cBhvr>
                                        <p:cTn id="119" dur="1" fill="hold">
                                          <p:stCondLst>
                                            <p:cond delay="0"/>
                                          </p:stCondLst>
                                        </p:cTn>
                                        <p:tgtEl>
                                          <p:spTgt spid="30"/>
                                        </p:tgtEl>
                                        <p:attrNameLst>
                                          <p:attrName>style.visibility</p:attrName>
                                        </p:attrNameLst>
                                      </p:cBhvr>
                                      <p:to>
                                        <p:strVal val="visible"/>
                                      </p:to>
                                    </p:set>
                                    <p:animEffect transition="in" filter="fade">
                                      <p:cBhvr>
                                        <p:cTn id="120" dur="500"/>
                                        <p:tgtEl>
                                          <p:spTgt spid="30"/>
                                        </p:tgtEl>
                                      </p:cBhvr>
                                    </p:animEffect>
                                  </p:childTnLst>
                                </p:cTn>
                              </p:par>
                            </p:childTnLst>
                          </p:cTn>
                        </p:par>
                      </p:childTnLst>
                    </p:cTn>
                  </p:par>
                  <p:par>
                    <p:cTn id="121" fill="hold">
                      <p:stCondLst>
                        <p:cond delay="indefinite"/>
                      </p:stCondLst>
                      <p:childTnLst>
                        <p:par>
                          <p:cTn id="122" fill="hold">
                            <p:stCondLst>
                              <p:cond delay="0"/>
                            </p:stCondLst>
                            <p:childTnLst>
                              <p:par>
                                <p:cTn id="123" presetID="49" presetClass="exit" presetSubtype="0" accel="100000" fill="hold" nodeType="clickEffect">
                                  <p:stCondLst>
                                    <p:cond delay="0"/>
                                  </p:stCondLst>
                                  <p:childTnLst>
                                    <p:anim calcmode="lin" valueType="num">
                                      <p:cBhvr>
                                        <p:cTn id="124" dur="500"/>
                                        <p:tgtEl>
                                          <p:spTgt spid="30"/>
                                        </p:tgtEl>
                                        <p:attrNameLst>
                                          <p:attrName>ppt_w</p:attrName>
                                        </p:attrNameLst>
                                      </p:cBhvr>
                                      <p:tavLst>
                                        <p:tav tm="0">
                                          <p:val>
                                            <p:strVal val="ppt_w"/>
                                          </p:val>
                                        </p:tav>
                                        <p:tav tm="100000">
                                          <p:val>
                                            <p:fltVal val="0"/>
                                          </p:val>
                                        </p:tav>
                                      </p:tavLst>
                                    </p:anim>
                                    <p:anim calcmode="lin" valueType="num">
                                      <p:cBhvr>
                                        <p:cTn id="125" dur="500"/>
                                        <p:tgtEl>
                                          <p:spTgt spid="30"/>
                                        </p:tgtEl>
                                        <p:attrNameLst>
                                          <p:attrName>ppt_h</p:attrName>
                                        </p:attrNameLst>
                                      </p:cBhvr>
                                      <p:tavLst>
                                        <p:tav tm="0">
                                          <p:val>
                                            <p:strVal val="ppt_h"/>
                                          </p:val>
                                        </p:tav>
                                        <p:tav tm="100000">
                                          <p:val>
                                            <p:fltVal val="0"/>
                                          </p:val>
                                        </p:tav>
                                      </p:tavLst>
                                    </p:anim>
                                    <p:anim calcmode="lin" valueType="num">
                                      <p:cBhvr>
                                        <p:cTn id="126" dur="500"/>
                                        <p:tgtEl>
                                          <p:spTgt spid="30"/>
                                        </p:tgtEl>
                                        <p:attrNameLst>
                                          <p:attrName>style.rotation</p:attrName>
                                        </p:attrNameLst>
                                      </p:cBhvr>
                                      <p:tavLst>
                                        <p:tav tm="0">
                                          <p:val>
                                            <p:fltVal val="0"/>
                                          </p:val>
                                        </p:tav>
                                        <p:tav tm="100000">
                                          <p:val>
                                            <p:fltVal val="360"/>
                                          </p:val>
                                        </p:tav>
                                      </p:tavLst>
                                    </p:anim>
                                    <p:animEffect transition="out" filter="fade">
                                      <p:cBhvr>
                                        <p:cTn id="127" dur="500"/>
                                        <p:tgtEl>
                                          <p:spTgt spid="30"/>
                                        </p:tgtEl>
                                      </p:cBhvr>
                                    </p:animEffect>
                                    <p:set>
                                      <p:cBhvr>
                                        <p:cTn id="128" dur="1" fill="hold">
                                          <p:stCondLst>
                                            <p:cond delay="499"/>
                                          </p:stCondLst>
                                        </p:cTn>
                                        <p:tgtEl>
                                          <p:spTgt spid="30"/>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nodeType="clickEffect">
                                  <p:stCondLst>
                                    <p:cond delay="0"/>
                                  </p:stCondLst>
                                  <p:childTnLst>
                                    <p:set>
                                      <p:cBhvr>
                                        <p:cTn id="132" dur="1" fill="hold">
                                          <p:stCondLst>
                                            <p:cond delay="0"/>
                                          </p:stCondLst>
                                        </p:cTn>
                                        <p:tgtEl>
                                          <p:spTgt spid="33"/>
                                        </p:tgtEl>
                                        <p:attrNameLst>
                                          <p:attrName>style.visibility</p:attrName>
                                        </p:attrNameLst>
                                      </p:cBhvr>
                                      <p:to>
                                        <p:strVal val="visible"/>
                                      </p:to>
                                    </p:set>
                                    <p:anim calcmode="lin" valueType="num">
                                      <p:cBhvr additive="base">
                                        <p:cTn id="133" dur="500" fill="hold"/>
                                        <p:tgtEl>
                                          <p:spTgt spid="33"/>
                                        </p:tgtEl>
                                        <p:attrNameLst>
                                          <p:attrName>ppt_x</p:attrName>
                                        </p:attrNameLst>
                                      </p:cBhvr>
                                      <p:tavLst>
                                        <p:tav tm="0">
                                          <p:val>
                                            <p:strVal val="#ppt_x"/>
                                          </p:val>
                                        </p:tav>
                                        <p:tav tm="100000">
                                          <p:val>
                                            <p:strVal val="#ppt_x"/>
                                          </p:val>
                                        </p:tav>
                                      </p:tavLst>
                                    </p:anim>
                                    <p:anim calcmode="lin" valueType="num">
                                      <p:cBhvr additive="base">
                                        <p:cTn id="13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6" presetClass="emph" presetSubtype="0" fill="hold" nodeType="clickEffect">
                                  <p:stCondLst>
                                    <p:cond delay="0"/>
                                  </p:stCondLst>
                                  <p:childTnLst>
                                    <p:animScale>
                                      <p:cBhvr>
                                        <p:cTn id="138" dur="2000" fill="hold"/>
                                        <p:tgtEl>
                                          <p:spTgt spid="27"/>
                                        </p:tgtEl>
                                      </p:cBhvr>
                                      <p:by x="50000" y="50000"/>
                                    </p:animScale>
                                  </p:childTnLst>
                                </p:cTn>
                              </p:par>
                              <p:par>
                                <p:cTn id="139" presetID="10" presetClass="exit" presetSubtype="0" fill="hold" grpId="1" nodeType="withEffect">
                                  <p:stCondLst>
                                    <p:cond delay="0"/>
                                  </p:stCondLst>
                                  <p:childTnLst>
                                    <p:animEffect transition="out" filter="fade">
                                      <p:cBhvr>
                                        <p:cTn id="140" dur="500"/>
                                        <p:tgtEl>
                                          <p:spTgt spid="7"/>
                                        </p:tgtEl>
                                      </p:cBhvr>
                                    </p:animEffect>
                                    <p:set>
                                      <p:cBhvr>
                                        <p:cTn id="141" dur="1" fill="hold">
                                          <p:stCondLst>
                                            <p:cond delay="499"/>
                                          </p:stCondLst>
                                        </p:cTn>
                                        <p:tgtEl>
                                          <p:spTgt spid="7"/>
                                        </p:tgtEl>
                                        <p:attrNameLst>
                                          <p:attrName>style.visibility</p:attrName>
                                        </p:attrNameLst>
                                      </p:cBhvr>
                                      <p:to>
                                        <p:strVal val="hidden"/>
                                      </p:to>
                                    </p:set>
                                  </p:childTnLst>
                                </p:cTn>
                              </p:par>
                            </p:childTnLst>
                          </p:cTn>
                        </p:par>
                      </p:childTnLst>
                    </p:cTn>
                  </p:par>
                  <p:par>
                    <p:cTn id="142" fill="hold">
                      <p:stCondLst>
                        <p:cond delay="indefinite"/>
                      </p:stCondLst>
                      <p:childTnLst>
                        <p:par>
                          <p:cTn id="143" fill="hold">
                            <p:stCondLst>
                              <p:cond delay="0"/>
                            </p:stCondLst>
                            <p:childTnLst>
                              <p:par>
                                <p:cTn id="144" presetID="2" presetClass="entr" presetSubtype="4" fill="hold" nodeType="clickEffect">
                                  <p:stCondLst>
                                    <p:cond delay="0"/>
                                  </p:stCondLst>
                                  <p:childTnLst>
                                    <p:set>
                                      <p:cBhvr>
                                        <p:cTn id="145" dur="1" fill="hold">
                                          <p:stCondLst>
                                            <p:cond delay="0"/>
                                          </p:stCondLst>
                                        </p:cTn>
                                        <p:tgtEl>
                                          <p:spTgt spid="37"/>
                                        </p:tgtEl>
                                        <p:attrNameLst>
                                          <p:attrName>style.visibility</p:attrName>
                                        </p:attrNameLst>
                                      </p:cBhvr>
                                      <p:to>
                                        <p:strVal val="visible"/>
                                      </p:to>
                                    </p:set>
                                    <p:anim calcmode="lin" valueType="num">
                                      <p:cBhvr additive="base">
                                        <p:cTn id="146" dur="200" fill="hold"/>
                                        <p:tgtEl>
                                          <p:spTgt spid="37"/>
                                        </p:tgtEl>
                                        <p:attrNameLst>
                                          <p:attrName>ppt_x</p:attrName>
                                        </p:attrNameLst>
                                      </p:cBhvr>
                                      <p:tavLst>
                                        <p:tav tm="0">
                                          <p:val>
                                            <p:strVal val="#ppt_x"/>
                                          </p:val>
                                        </p:tav>
                                        <p:tav tm="100000">
                                          <p:val>
                                            <p:strVal val="#ppt_x"/>
                                          </p:val>
                                        </p:tav>
                                      </p:tavLst>
                                    </p:anim>
                                    <p:anim calcmode="lin" valueType="num">
                                      <p:cBhvr additive="base">
                                        <p:cTn id="147" dur="200" fill="hold"/>
                                        <p:tgtEl>
                                          <p:spTgt spid="37"/>
                                        </p:tgtEl>
                                        <p:attrNameLst>
                                          <p:attrName>ppt_y</p:attrName>
                                        </p:attrNameLst>
                                      </p:cBhvr>
                                      <p:tavLst>
                                        <p:tav tm="0">
                                          <p:val>
                                            <p:strVal val="1+#ppt_h/2"/>
                                          </p:val>
                                        </p:tav>
                                        <p:tav tm="100000">
                                          <p:val>
                                            <p:strVal val="#ppt_y"/>
                                          </p:val>
                                        </p:tav>
                                      </p:tavLst>
                                    </p:anim>
                                  </p:childTnLst>
                                </p:cTn>
                              </p:par>
                              <p:par>
                                <p:cTn id="148" presetID="2" presetClass="entr" presetSubtype="4" fill="hold" nodeType="withEffect">
                                  <p:stCondLst>
                                    <p:cond delay="0"/>
                                  </p:stCondLst>
                                  <p:childTnLst>
                                    <p:set>
                                      <p:cBhvr>
                                        <p:cTn id="149" dur="1" fill="hold">
                                          <p:stCondLst>
                                            <p:cond delay="0"/>
                                          </p:stCondLst>
                                        </p:cTn>
                                        <p:tgtEl>
                                          <p:spTgt spid="39"/>
                                        </p:tgtEl>
                                        <p:attrNameLst>
                                          <p:attrName>style.visibility</p:attrName>
                                        </p:attrNameLst>
                                      </p:cBhvr>
                                      <p:to>
                                        <p:strVal val="visible"/>
                                      </p:to>
                                    </p:set>
                                    <p:anim calcmode="lin" valueType="num">
                                      <p:cBhvr additive="base">
                                        <p:cTn id="150" dur="200" fill="hold"/>
                                        <p:tgtEl>
                                          <p:spTgt spid="39"/>
                                        </p:tgtEl>
                                        <p:attrNameLst>
                                          <p:attrName>ppt_x</p:attrName>
                                        </p:attrNameLst>
                                      </p:cBhvr>
                                      <p:tavLst>
                                        <p:tav tm="0">
                                          <p:val>
                                            <p:strVal val="#ppt_x"/>
                                          </p:val>
                                        </p:tav>
                                        <p:tav tm="100000">
                                          <p:val>
                                            <p:strVal val="#ppt_x"/>
                                          </p:val>
                                        </p:tav>
                                      </p:tavLst>
                                    </p:anim>
                                    <p:anim calcmode="lin" valueType="num">
                                      <p:cBhvr additive="base">
                                        <p:cTn id="151" dur="200" fill="hold"/>
                                        <p:tgtEl>
                                          <p:spTgt spid="39"/>
                                        </p:tgtEl>
                                        <p:attrNameLst>
                                          <p:attrName>ppt_y</p:attrName>
                                        </p:attrNameLst>
                                      </p:cBhvr>
                                      <p:tavLst>
                                        <p:tav tm="0">
                                          <p:val>
                                            <p:strVal val="1+#ppt_h/2"/>
                                          </p:val>
                                        </p:tav>
                                        <p:tav tm="100000">
                                          <p:val>
                                            <p:strVal val="#ppt_y"/>
                                          </p:val>
                                        </p:tav>
                                      </p:tavLst>
                                    </p:anim>
                                  </p:childTnLst>
                                </p:cTn>
                              </p:par>
                              <p:par>
                                <p:cTn id="152" presetID="2" presetClass="entr" presetSubtype="4" fill="hold" nodeType="withEffect">
                                  <p:stCondLst>
                                    <p:cond delay="0"/>
                                  </p:stCondLst>
                                  <p:childTnLst>
                                    <p:set>
                                      <p:cBhvr>
                                        <p:cTn id="153" dur="1" fill="hold">
                                          <p:stCondLst>
                                            <p:cond delay="0"/>
                                          </p:stCondLst>
                                        </p:cTn>
                                        <p:tgtEl>
                                          <p:spTgt spid="44"/>
                                        </p:tgtEl>
                                        <p:attrNameLst>
                                          <p:attrName>style.visibility</p:attrName>
                                        </p:attrNameLst>
                                      </p:cBhvr>
                                      <p:to>
                                        <p:strVal val="visible"/>
                                      </p:to>
                                    </p:set>
                                    <p:anim calcmode="lin" valueType="num">
                                      <p:cBhvr additive="base">
                                        <p:cTn id="154" dur="270" fill="hold"/>
                                        <p:tgtEl>
                                          <p:spTgt spid="44"/>
                                        </p:tgtEl>
                                        <p:attrNameLst>
                                          <p:attrName>ppt_x</p:attrName>
                                        </p:attrNameLst>
                                      </p:cBhvr>
                                      <p:tavLst>
                                        <p:tav tm="0">
                                          <p:val>
                                            <p:strVal val="#ppt_x"/>
                                          </p:val>
                                        </p:tav>
                                        <p:tav tm="100000">
                                          <p:val>
                                            <p:strVal val="#ppt_x"/>
                                          </p:val>
                                        </p:tav>
                                      </p:tavLst>
                                    </p:anim>
                                    <p:anim calcmode="lin" valueType="num">
                                      <p:cBhvr additive="base">
                                        <p:cTn id="155" dur="27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56" fill="hold">
                      <p:stCondLst>
                        <p:cond delay="indefinite"/>
                      </p:stCondLst>
                      <p:childTnLst>
                        <p:par>
                          <p:cTn id="157" fill="hold">
                            <p:stCondLst>
                              <p:cond delay="0"/>
                            </p:stCondLst>
                            <p:childTnLst>
                              <p:par>
                                <p:cTn id="158" presetID="2" presetClass="entr" presetSubtype="4" fill="hold" nodeType="clickEffect">
                                  <p:stCondLst>
                                    <p:cond delay="0"/>
                                  </p:stCondLst>
                                  <p:childTnLst>
                                    <p:set>
                                      <p:cBhvr>
                                        <p:cTn id="159" dur="1" fill="hold">
                                          <p:stCondLst>
                                            <p:cond delay="0"/>
                                          </p:stCondLst>
                                        </p:cTn>
                                        <p:tgtEl>
                                          <p:spTgt spid="45"/>
                                        </p:tgtEl>
                                        <p:attrNameLst>
                                          <p:attrName>style.visibility</p:attrName>
                                        </p:attrNameLst>
                                      </p:cBhvr>
                                      <p:to>
                                        <p:strVal val="visible"/>
                                      </p:to>
                                    </p:set>
                                    <p:anim calcmode="lin" valueType="num">
                                      <p:cBhvr additive="base">
                                        <p:cTn id="160" dur="500" fill="hold"/>
                                        <p:tgtEl>
                                          <p:spTgt spid="45"/>
                                        </p:tgtEl>
                                        <p:attrNameLst>
                                          <p:attrName>ppt_x</p:attrName>
                                        </p:attrNameLst>
                                      </p:cBhvr>
                                      <p:tavLst>
                                        <p:tav tm="0">
                                          <p:val>
                                            <p:strVal val="#ppt_x"/>
                                          </p:val>
                                        </p:tav>
                                        <p:tav tm="100000">
                                          <p:val>
                                            <p:strVal val="#ppt_x"/>
                                          </p:val>
                                        </p:tav>
                                      </p:tavLst>
                                    </p:anim>
                                    <p:anim calcmode="lin" valueType="num">
                                      <p:cBhvr additive="base">
                                        <p:cTn id="161" dur="500" fill="hold"/>
                                        <p:tgtEl>
                                          <p:spTgt spid="45"/>
                                        </p:tgtEl>
                                        <p:attrNameLst>
                                          <p:attrName>ppt_y</p:attrName>
                                        </p:attrNameLst>
                                      </p:cBhvr>
                                      <p:tavLst>
                                        <p:tav tm="0">
                                          <p:val>
                                            <p:strVal val="1+#ppt_h/2"/>
                                          </p:val>
                                        </p:tav>
                                        <p:tav tm="100000">
                                          <p:val>
                                            <p:strVal val="#ppt_y"/>
                                          </p:val>
                                        </p:tav>
                                      </p:tavLst>
                                    </p:anim>
                                  </p:childTnLst>
                                </p:cTn>
                              </p:par>
                            </p:childTnLst>
                          </p:cTn>
                        </p:par>
                        <p:par>
                          <p:cTn id="162" fill="hold">
                            <p:stCondLst>
                              <p:cond delay="500"/>
                            </p:stCondLst>
                            <p:childTnLst>
                              <p:par>
                                <p:cTn id="163" presetID="2" presetClass="entr" presetSubtype="4" fill="hold" nodeType="afterEffect">
                                  <p:stCondLst>
                                    <p:cond delay="0"/>
                                  </p:stCondLst>
                                  <p:childTnLst>
                                    <p:set>
                                      <p:cBhvr>
                                        <p:cTn id="164" dur="1" fill="hold">
                                          <p:stCondLst>
                                            <p:cond delay="0"/>
                                          </p:stCondLst>
                                        </p:cTn>
                                        <p:tgtEl>
                                          <p:spTgt spid="47"/>
                                        </p:tgtEl>
                                        <p:attrNameLst>
                                          <p:attrName>style.visibility</p:attrName>
                                        </p:attrNameLst>
                                      </p:cBhvr>
                                      <p:to>
                                        <p:strVal val="visible"/>
                                      </p:to>
                                    </p:set>
                                    <p:anim calcmode="lin" valueType="num">
                                      <p:cBhvr additive="base">
                                        <p:cTn id="165" dur="1000" fill="hold"/>
                                        <p:tgtEl>
                                          <p:spTgt spid="47"/>
                                        </p:tgtEl>
                                        <p:attrNameLst>
                                          <p:attrName>ppt_x</p:attrName>
                                        </p:attrNameLst>
                                      </p:cBhvr>
                                      <p:tavLst>
                                        <p:tav tm="0">
                                          <p:val>
                                            <p:strVal val="#ppt_x"/>
                                          </p:val>
                                        </p:tav>
                                        <p:tav tm="100000">
                                          <p:val>
                                            <p:strVal val="#ppt_x"/>
                                          </p:val>
                                        </p:tav>
                                      </p:tavLst>
                                    </p:anim>
                                    <p:anim calcmode="lin" valueType="num">
                                      <p:cBhvr additive="base">
                                        <p:cTn id="166" dur="1000" fill="hold"/>
                                        <p:tgtEl>
                                          <p:spTgt spid="47"/>
                                        </p:tgtEl>
                                        <p:attrNameLst>
                                          <p:attrName>ppt_y</p:attrName>
                                        </p:attrNameLst>
                                      </p:cBhvr>
                                      <p:tavLst>
                                        <p:tav tm="0">
                                          <p:val>
                                            <p:strVal val="1+#ppt_h/2"/>
                                          </p:val>
                                        </p:tav>
                                        <p:tav tm="100000">
                                          <p:val>
                                            <p:strVal val="#ppt_y"/>
                                          </p:val>
                                        </p:tav>
                                      </p:tavLst>
                                    </p:anim>
                                  </p:childTnLst>
                                </p:cTn>
                              </p:par>
                            </p:childTnLst>
                          </p:cTn>
                        </p:par>
                        <p:par>
                          <p:cTn id="167" fill="hold">
                            <p:stCondLst>
                              <p:cond delay="1500"/>
                            </p:stCondLst>
                            <p:childTnLst>
                              <p:par>
                                <p:cTn id="168" presetID="10" presetClass="entr" presetSubtype="0" fill="hold" nodeType="afterEffect">
                                  <p:stCondLst>
                                    <p:cond delay="0"/>
                                  </p:stCondLst>
                                  <p:childTnLst>
                                    <p:set>
                                      <p:cBhvr>
                                        <p:cTn id="169" dur="1" fill="hold">
                                          <p:stCondLst>
                                            <p:cond delay="0"/>
                                          </p:stCondLst>
                                        </p:cTn>
                                        <p:tgtEl>
                                          <p:spTgt spid="6"/>
                                        </p:tgtEl>
                                        <p:attrNameLst>
                                          <p:attrName>style.visibility</p:attrName>
                                        </p:attrNameLst>
                                      </p:cBhvr>
                                      <p:to>
                                        <p:strVal val="visible"/>
                                      </p:to>
                                    </p:set>
                                    <p:animEffect transition="in" filter="fade">
                                      <p:cBhvr>
                                        <p:cTn id="170" dur="500"/>
                                        <p:tgtEl>
                                          <p:spTgt spid="6"/>
                                        </p:tgtEl>
                                      </p:cBhvr>
                                    </p:animEffect>
                                  </p:childTnLst>
                                </p:cTn>
                              </p:par>
                            </p:childTnLst>
                          </p:cTn>
                        </p:par>
                        <p:par>
                          <p:cTn id="171" fill="hold">
                            <p:stCondLst>
                              <p:cond delay="2000"/>
                            </p:stCondLst>
                            <p:childTnLst>
                              <p:par>
                                <p:cTn id="172" presetID="53" presetClass="entr" presetSubtype="16" fill="hold" nodeType="afterEffect">
                                  <p:stCondLst>
                                    <p:cond delay="0"/>
                                  </p:stCondLst>
                                  <p:childTnLst>
                                    <p:set>
                                      <p:cBhvr>
                                        <p:cTn id="173" dur="1" fill="hold">
                                          <p:stCondLst>
                                            <p:cond delay="0"/>
                                          </p:stCondLst>
                                        </p:cTn>
                                        <p:tgtEl>
                                          <p:spTgt spid="26"/>
                                        </p:tgtEl>
                                        <p:attrNameLst>
                                          <p:attrName>style.visibility</p:attrName>
                                        </p:attrNameLst>
                                      </p:cBhvr>
                                      <p:to>
                                        <p:strVal val="visible"/>
                                      </p:to>
                                    </p:set>
                                    <p:anim calcmode="lin" valueType="num">
                                      <p:cBhvr>
                                        <p:cTn id="174" dur="250" fill="hold"/>
                                        <p:tgtEl>
                                          <p:spTgt spid="26"/>
                                        </p:tgtEl>
                                        <p:attrNameLst>
                                          <p:attrName>ppt_w</p:attrName>
                                        </p:attrNameLst>
                                      </p:cBhvr>
                                      <p:tavLst>
                                        <p:tav tm="0">
                                          <p:val>
                                            <p:fltVal val="0"/>
                                          </p:val>
                                        </p:tav>
                                        <p:tav tm="100000">
                                          <p:val>
                                            <p:strVal val="#ppt_w"/>
                                          </p:val>
                                        </p:tav>
                                      </p:tavLst>
                                    </p:anim>
                                    <p:anim calcmode="lin" valueType="num">
                                      <p:cBhvr>
                                        <p:cTn id="175" dur="250" fill="hold"/>
                                        <p:tgtEl>
                                          <p:spTgt spid="26"/>
                                        </p:tgtEl>
                                        <p:attrNameLst>
                                          <p:attrName>ppt_h</p:attrName>
                                        </p:attrNameLst>
                                      </p:cBhvr>
                                      <p:tavLst>
                                        <p:tav tm="0">
                                          <p:val>
                                            <p:fltVal val="0"/>
                                          </p:val>
                                        </p:tav>
                                        <p:tav tm="100000">
                                          <p:val>
                                            <p:strVal val="#ppt_h"/>
                                          </p:val>
                                        </p:tav>
                                      </p:tavLst>
                                    </p:anim>
                                    <p:animEffect transition="in" filter="fade">
                                      <p:cBhvr>
                                        <p:cTn id="176" dur="250"/>
                                        <p:tgtEl>
                                          <p:spTgt spid="26"/>
                                        </p:tgtEl>
                                      </p:cBhvr>
                                    </p:animEffect>
                                  </p:childTnLst>
                                </p:cTn>
                              </p:par>
                            </p:childTnLst>
                          </p:cTn>
                        </p:par>
                      </p:childTnLst>
                    </p:cTn>
                  </p:par>
                  <p:par>
                    <p:cTn id="177" fill="hold">
                      <p:stCondLst>
                        <p:cond delay="indefinite"/>
                      </p:stCondLst>
                      <p:childTnLst>
                        <p:par>
                          <p:cTn id="178" fill="hold">
                            <p:stCondLst>
                              <p:cond delay="0"/>
                            </p:stCondLst>
                            <p:childTnLst>
                              <p:par>
                                <p:cTn id="179" presetID="10" presetClass="exit" presetSubtype="0" fill="hold" nodeType="clickEffect">
                                  <p:stCondLst>
                                    <p:cond delay="0"/>
                                  </p:stCondLst>
                                  <p:childTnLst>
                                    <p:animEffect transition="out" filter="fade">
                                      <p:cBhvr>
                                        <p:cTn id="180" dur="500"/>
                                        <p:tgtEl>
                                          <p:spTgt spid="26"/>
                                        </p:tgtEl>
                                      </p:cBhvr>
                                    </p:animEffect>
                                    <p:set>
                                      <p:cBhvr>
                                        <p:cTn id="181" dur="1" fill="hold">
                                          <p:stCondLst>
                                            <p:cond delay="499"/>
                                          </p:stCondLst>
                                        </p:cTn>
                                        <p:tgtEl>
                                          <p:spTgt spid="26"/>
                                        </p:tgtEl>
                                        <p:attrNameLst>
                                          <p:attrName>style.visibility</p:attrName>
                                        </p:attrNameLst>
                                      </p:cBhvr>
                                      <p:to>
                                        <p:strVal val="hidden"/>
                                      </p:to>
                                    </p:set>
                                  </p:childTnLst>
                                </p:cTn>
                              </p:par>
                              <p:par>
                                <p:cTn id="182" presetID="10" presetClass="exit" presetSubtype="0" fill="hold" nodeType="withEffect">
                                  <p:stCondLst>
                                    <p:cond delay="0"/>
                                  </p:stCondLst>
                                  <p:childTnLst>
                                    <p:animEffect transition="out" filter="fade">
                                      <p:cBhvr>
                                        <p:cTn id="183" dur="500"/>
                                        <p:tgtEl>
                                          <p:spTgt spid="6"/>
                                        </p:tgtEl>
                                      </p:cBhvr>
                                    </p:animEffect>
                                    <p:set>
                                      <p:cBhvr>
                                        <p:cTn id="184" dur="1" fill="hold">
                                          <p:stCondLst>
                                            <p:cond delay="499"/>
                                          </p:stCondLst>
                                        </p:cTn>
                                        <p:tgtEl>
                                          <p:spTgt spid="6"/>
                                        </p:tgtEl>
                                        <p:attrNameLst>
                                          <p:attrName>style.visibility</p:attrName>
                                        </p:attrNameLst>
                                      </p:cBhvr>
                                      <p:to>
                                        <p:strVal val="hidden"/>
                                      </p:to>
                                    </p:set>
                                  </p:childTnLst>
                                </p:cTn>
                              </p:par>
                            </p:childTnLst>
                          </p:cTn>
                        </p:par>
                      </p:childTnLst>
                    </p:cTn>
                  </p:par>
                  <p:par>
                    <p:cTn id="185" fill="hold">
                      <p:stCondLst>
                        <p:cond delay="indefinite"/>
                      </p:stCondLst>
                      <p:childTnLst>
                        <p:par>
                          <p:cTn id="186" fill="hold">
                            <p:stCondLst>
                              <p:cond delay="0"/>
                            </p:stCondLst>
                            <p:childTnLst>
                              <p:par>
                                <p:cTn id="187" presetID="26" presetClass="emph" presetSubtype="0" fill="hold" nodeType="clickEffect">
                                  <p:stCondLst>
                                    <p:cond delay="0"/>
                                  </p:stCondLst>
                                  <p:childTnLst>
                                    <p:animEffect transition="out" filter="fade">
                                      <p:cBhvr>
                                        <p:cTn id="188" dur="500" tmFilter="0, 0; .2, .5; .8, .5; 1, 0"/>
                                        <p:tgtEl>
                                          <p:spTgt spid="47"/>
                                        </p:tgtEl>
                                      </p:cBhvr>
                                    </p:animEffect>
                                    <p:animScale>
                                      <p:cBhvr>
                                        <p:cTn id="189" dur="250" autoRev="1" fill="hold"/>
                                        <p:tgtEl>
                                          <p:spTgt spid="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8" grpId="1"/>
      <p:bldP spid="29" grpId="0" build="allAtOnce"/>
      <p:bldP spid="51" grpId="0"/>
      <p:bldP spid="51" grpId="1"/>
      <p:bldP spid="52" grpId="0" build="allAtOnce"/>
      <p:bldP spid="7" grpId="0"/>
      <p:bldP spid="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768A40-198A-2844-8614-225817BCDABE}"/>
              </a:ext>
            </a:extLst>
          </p:cNvPr>
          <p:cNvSpPr>
            <a:spLocks noGrp="1"/>
          </p:cNvSpPr>
          <p:nvPr>
            <p:ph type="title"/>
          </p:nvPr>
        </p:nvSpPr>
        <p:spPr>
          <a:xfrm>
            <a:off x="2686169" y="470127"/>
            <a:ext cx="8682518" cy="938785"/>
          </a:xfrm>
        </p:spPr>
        <p:txBody>
          <a:bodyPr/>
          <a:lstStyle/>
          <a:p>
            <a:r>
              <a:rPr lang="en-US" dirty="0"/>
              <a:t>JOURNEY OF AN ACADEMIC ARTICLE</a:t>
            </a:r>
          </a:p>
        </p:txBody>
      </p:sp>
      <p:grpSp>
        <p:nvGrpSpPr>
          <p:cNvPr id="8" name="Publisher">
            <a:extLst>
              <a:ext uri="{FF2B5EF4-FFF2-40B4-BE49-F238E27FC236}">
                <a16:creationId xmlns:a16="http://schemas.microsoft.com/office/drawing/2014/main" id="{CC85CADB-81A7-6B49-B5BD-72020FB8A9D4}"/>
              </a:ext>
            </a:extLst>
          </p:cNvPr>
          <p:cNvGrpSpPr/>
          <p:nvPr/>
        </p:nvGrpSpPr>
        <p:grpSpPr>
          <a:xfrm>
            <a:off x="4078867" y="3725964"/>
            <a:ext cx="1256088" cy="1858906"/>
            <a:chOff x="3685393" y="3008079"/>
            <a:chExt cx="1554540" cy="2404035"/>
          </a:xfrm>
        </p:grpSpPr>
        <p:pic>
          <p:nvPicPr>
            <p:cNvPr id="6" name="Publisher">
              <a:extLst>
                <a:ext uri="{FF2B5EF4-FFF2-40B4-BE49-F238E27FC236}">
                  <a16:creationId xmlns:a16="http://schemas.microsoft.com/office/drawing/2014/main" id="{B172DABD-BE33-DB47-A4FE-5BA0C13BD35C}"/>
                </a:ext>
              </a:extLst>
            </p:cNvPr>
            <p:cNvPicPr>
              <a:picLocks noChangeAspect="1"/>
            </p:cNvPicPr>
            <p:nvPr/>
          </p:nvPicPr>
          <p:blipFill>
            <a:blip r:embed="rId3"/>
            <a:stretch>
              <a:fillRect/>
            </a:stretch>
          </p:blipFill>
          <p:spPr>
            <a:xfrm>
              <a:off x="3691446" y="3008079"/>
              <a:ext cx="1422278" cy="1975012"/>
            </a:xfrm>
            <a:prstGeom prst="rect">
              <a:avLst/>
            </a:prstGeom>
          </p:spPr>
        </p:pic>
        <p:sp>
          <p:nvSpPr>
            <p:cNvPr id="7" name="TextBox 6">
              <a:extLst>
                <a:ext uri="{FF2B5EF4-FFF2-40B4-BE49-F238E27FC236}">
                  <a16:creationId xmlns:a16="http://schemas.microsoft.com/office/drawing/2014/main" id="{F5AD66DA-55F9-A94A-B82D-0EF12532AC67}"/>
                </a:ext>
              </a:extLst>
            </p:cNvPr>
            <p:cNvSpPr txBox="1"/>
            <p:nvPr/>
          </p:nvSpPr>
          <p:spPr>
            <a:xfrm>
              <a:off x="3685393" y="4934475"/>
              <a:ext cx="1554540" cy="477639"/>
            </a:xfrm>
            <a:prstGeom prst="rect">
              <a:avLst/>
            </a:prstGeom>
            <a:noFill/>
          </p:spPr>
          <p:txBody>
            <a:bodyPr wrap="square" rtlCol="0">
              <a:spAutoFit/>
            </a:bodyPr>
            <a:lstStyle/>
            <a:p>
              <a:r>
                <a:rPr lang="en-US" dirty="0"/>
                <a:t>Publisher</a:t>
              </a:r>
            </a:p>
          </p:txBody>
        </p:sp>
      </p:grpSp>
      <p:grpSp>
        <p:nvGrpSpPr>
          <p:cNvPr id="10" name="Pam">
            <a:extLst>
              <a:ext uri="{FF2B5EF4-FFF2-40B4-BE49-F238E27FC236}">
                <a16:creationId xmlns:a16="http://schemas.microsoft.com/office/drawing/2014/main" id="{27EE3C77-D911-C642-94E7-C594D9DBB033}"/>
              </a:ext>
            </a:extLst>
          </p:cNvPr>
          <p:cNvGrpSpPr/>
          <p:nvPr/>
        </p:nvGrpSpPr>
        <p:grpSpPr>
          <a:xfrm>
            <a:off x="177299" y="3163335"/>
            <a:ext cx="1908597" cy="2690752"/>
            <a:chOff x="491554" y="3387622"/>
            <a:chExt cx="1803382" cy="2708634"/>
          </a:xfrm>
        </p:grpSpPr>
        <p:pic>
          <p:nvPicPr>
            <p:cNvPr id="5" name="Pam">
              <a:extLst>
                <a:ext uri="{FF2B5EF4-FFF2-40B4-BE49-F238E27FC236}">
                  <a16:creationId xmlns:a16="http://schemas.microsoft.com/office/drawing/2014/main" id="{32F7DAAA-1E2D-4F4E-97D4-E676DEBC33F3}"/>
                </a:ext>
              </a:extLst>
            </p:cNvPr>
            <p:cNvPicPr>
              <a:picLocks noChangeAspect="1"/>
            </p:cNvPicPr>
            <p:nvPr/>
          </p:nvPicPr>
          <p:blipFill>
            <a:blip r:embed="rId4"/>
            <a:stretch>
              <a:fillRect/>
            </a:stretch>
          </p:blipFill>
          <p:spPr>
            <a:xfrm>
              <a:off x="491554" y="3387622"/>
              <a:ext cx="1803382" cy="1895448"/>
            </a:xfrm>
            <a:prstGeom prst="rect">
              <a:avLst/>
            </a:prstGeom>
          </p:spPr>
        </p:pic>
        <p:sp>
          <p:nvSpPr>
            <p:cNvPr id="9" name="TextBox 8">
              <a:extLst>
                <a:ext uri="{FF2B5EF4-FFF2-40B4-BE49-F238E27FC236}">
                  <a16:creationId xmlns:a16="http://schemas.microsoft.com/office/drawing/2014/main" id="{3116AF6E-9415-3A47-A979-258D252402EB}"/>
                </a:ext>
              </a:extLst>
            </p:cNvPr>
            <p:cNvSpPr txBox="1"/>
            <p:nvPr/>
          </p:nvSpPr>
          <p:spPr>
            <a:xfrm>
              <a:off x="710864" y="5449925"/>
              <a:ext cx="1190446" cy="646331"/>
            </a:xfrm>
            <a:prstGeom prst="rect">
              <a:avLst/>
            </a:prstGeom>
            <a:noFill/>
          </p:spPr>
          <p:txBody>
            <a:bodyPr wrap="square" rtlCol="0">
              <a:spAutoFit/>
            </a:bodyPr>
            <a:lstStyle/>
            <a:p>
              <a:pPr algn="ctr"/>
              <a:r>
                <a:rPr lang="en-US" dirty="0"/>
                <a:t>Academic </a:t>
              </a:r>
            </a:p>
            <a:p>
              <a:pPr algn="ctr"/>
              <a:r>
                <a:rPr lang="en-US" dirty="0"/>
                <a:t>Author </a:t>
              </a:r>
            </a:p>
          </p:txBody>
        </p:sp>
      </p:grpSp>
      <p:pic>
        <p:nvPicPr>
          <p:cNvPr id="45" name="Picture 44">
            <a:extLst>
              <a:ext uri="{FF2B5EF4-FFF2-40B4-BE49-F238E27FC236}">
                <a16:creationId xmlns:a16="http://schemas.microsoft.com/office/drawing/2014/main" id="{E915D254-3A5B-7249-B485-42C86A8E925C}"/>
              </a:ext>
            </a:extLst>
          </p:cNvPr>
          <p:cNvPicPr>
            <a:picLocks noChangeAspect="1"/>
          </p:cNvPicPr>
          <p:nvPr/>
        </p:nvPicPr>
        <p:blipFill>
          <a:blip r:embed="rId5"/>
          <a:stretch>
            <a:fillRect/>
          </a:stretch>
        </p:blipFill>
        <p:spPr>
          <a:xfrm>
            <a:off x="2215366" y="5741317"/>
            <a:ext cx="767313" cy="905494"/>
          </a:xfrm>
          <a:prstGeom prst="rect">
            <a:avLst/>
          </a:prstGeom>
        </p:spPr>
      </p:pic>
      <p:grpSp>
        <p:nvGrpSpPr>
          <p:cNvPr id="13" name="Library">
            <a:extLst>
              <a:ext uri="{FF2B5EF4-FFF2-40B4-BE49-F238E27FC236}">
                <a16:creationId xmlns:a16="http://schemas.microsoft.com/office/drawing/2014/main" id="{BD91169B-0970-6B42-89E0-2E1FD7E7C382}"/>
              </a:ext>
            </a:extLst>
          </p:cNvPr>
          <p:cNvGrpSpPr/>
          <p:nvPr/>
        </p:nvGrpSpPr>
        <p:grpSpPr>
          <a:xfrm>
            <a:off x="7919965" y="3725964"/>
            <a:ext cx="1256089" cy="1807091"/>
            <a:chOff x="8886275" y="3137012"/>
            <a:chExt cx="1955998" cy="2904265"/>
          </a:xfrm>
        </p:grpSpPr>
        <p:pic>
          <p:nvPicPr>
            <p:cNvPr id="11" name="Library">
              <a:extLst>
                <a:ext uri="{FF2B5EF4-FFF2-40B4-BE49-F238E27FC236}">
                  <a16:creationId xmlns:a16="http://schemas.microsoft.com/office/drawing/2014/main" id="{DC85C9E8-77DA-C34D-9CCF-8594383A7315}"/>
                </a:ext>
              </a:extLst>
            </p:cNvPr>
            <p:cNvPicPr>
              <a:picLocks noChangeAspect="1"/>
            </p:cNvPicPr>
            <p:nvPr/>
          </p:nvPicPr>
          <p:blipFill>
            <a:blip r:embed="rId6"/>
            <a:stretch>
              <a:fillRect/>
            </a:stretch>
          </p:blipFill>
          <p:spPr>
            <a:xfrm>
              <a:off x="8886275" y="3137012"/>
              <a:ext cx="1955998" cy="2454384"/>
            </a:xfrm>
            <a:prstGeom prst="rect">
              <a:avLst/>
            </a:prstGeom>
          </p:spPr>
        </p:pic>
        <p:sp>
          <p:nvSpPr>
            <p:cNvPr id="12" name="TextBox 11">
              <a:extLst>
                <a:ext uri="{FF2B5EF4-FFF2-40B4-BE49-F238E27FC236}">
                  <a16:creationId xmlns:a16="http://schemas.microsoft.com/office/drawing/2014/main" id="{8213FAD6-09F6-EF48-A199-CE74AAABE804}"/>
                </a:ext>
              </a:extLst>
            </p:cNvPr>
            <p:cNvSpPr txBox="1"/>
            <p:nvPr/>
          </p:nvSpPr>
          <p:spPr>
            <a:xfrm>
              <a:off x="9149114" y="5671945"/>
              <a:ext cx="1535502" cy="369332"/>
            </a:xfrm>
            <a:prstGeom prst="rect">
              <a:avLst/>
            </a:prstGeom>
            <a:noFill/>
          </p:spPr>
          <p:txBody>
            <a:bodyPr wrap="square" rtlCol="0">
              <a:spAutoFit/>
            </a:bodyPr>
            <a:lstStyle/>
            <a:p>
              <a:r>
                <a:rPr lang="en-US" dirty="0"/>
                <a:t>Library</a:t>
              </a:r>
            </a:p>
          </p:txBody>
        </p:sp>
      </p:grpSp>
      <p:pic>
        <p:nvPicPr>
          <p:cNvPr id="17" name="Picture 16">
            <a:extLst>
              <a:ext uri="{FF2B5EF4-FFF2-40B4-BE49-F238E27FC236}">
                <a16:creationId xmlns:a16="http://schemas.microsoft.com/office/drawing/2014/main" id="{747ECE83-FF28-CD48-A255-89176ED06296}"/>
              </a:ext>
            </a:extLst>
          </p:cNvPr>
          <p:cNvPicPr>
            <a:picLocks noChangeAspect="1"/>
          </p:cNvPicPr>
          <p:nvPr/>
        </p:nvPicPr>
        <p:blipFill>
          <a:blip r:embed="rId7"/>
          <a:stretch>
            <a:fillRect/>
          </a:stretch>
        </p:blipFill>
        <p:spPr>
          <a:xfrm>
            <a:off x="1177812" y="4830955"/>
            <a:ext cx="1530980" cy="1648748"/>
          </a:xfrm>
          <a:prstGeom prst="rect">
            <a:avLst/>
          </a:prstGeom>
        </p:spPr>
      </p:pic>
      <p:grpSp>
        <p:nvGrpSpPr>
          <p:cNvPr id="21" name="Database">
            <a:extLst>
              <a:ext uri="{FF2B5EF4-FFF2-40B4-BE49-F238E27FC236}">
                <a16:creationId xmlns:a16="http://schemas.microsoft.com/office/drawing/2014/main" id="{A61133D9-A5F7-0B4B-9600-A40CFA76251E}"/>
              </a:ext>
            </a:extLst>
          </p:cNvPr>
          <p:cNvGrpSpPr/>
          <p:nvPr/>
        </p:nvGrpSpPr>
        <p:grpSpPr>
          <a:xfrm>
            <a:off x="5798974" y="2221250"/>
            <a:ext cx="1857943" cy="1461466"/>
            <a:chOff x="7045829" y="3474788"/>
            <a:chExt cx="1674319" cy="1449184"/>
          </a:xfrm>
        </p:grpSpPr>
        <p:pic>
          <p:nvPicPr>
            <p:cNvPr id="19" name="Database" descr="A close up of a logo&#10;&#10;Description automatically generated">
              <a:extLst>
                <a:ext uri="{FF2B5EF4-FFF2-40B4-BE49-F238E27FC236}">
                  <a16:creationId xmlns:a16="http://schemas.microsoft.com/office/drawing/2014/main" id="{D3FE8453-E7FB-D345-A9C2-7C1C2A3F26C5}"/>
                </a:ext>
              </a:extLst>
            </p:cNvPr>
            <p:cNvPicPr>
              <a:picLocks noChangeAspect="1"/>
            </p:cNvPicPr>
            <p:nvPr/>
          </p:nvPicPr>
          <p:blipFill>
            <a:blip r:embed="rId8"/>
            <a:stretch>
              <a:fillRect/>
            </a:stretch>
          </p:blipFill>
          <p:spPr>
            <a:xfrm>
              <a:off x="7410685" y="3474788"/>
              <a:ext cx="945904" cy="869323"/>
            </a:xfrm>
            <a:prstGeom prst="rect">
              <a:avLst/>
            </a:prstGeom>
          </p:spPr>
        </p:pic>
        <p:sp>
          <p:nvSpPr>
            <p:cNvPr id="20" name="TextBox 19">
              <a:extLst>
                <a:ext uri="{FF2B5EF4-FFF2-40B4-BE49-F238E27FC236}">
                  <a16:creationId xmlns:a16="http://schemas.microsoft.com/office/drawing/2014/main" id="{304376B8-DD8A-314D-AB72-54B7EC391FEB}"/>
                </a:ext>
              </a:extLst>
            </p:cNvPr>
            <p:cNvSpPr txBox="1"/>
            <p:nvPr/>
          </p:nvSpPr>
          <p:spPr>
            <a:xfrm>
              <a:off x="7045829" y="4344111"/>
              <a:ext cx="1674319" cy="579861"/>
            </a:xfrm>
            <a:prstGeom prst="rect">
              <a:avLst/>
            </a:prstGeom>
            <a:noFill/>
          </p:spPr>
          <p:txBody>
            <a:bodyPr wrap="square" rtlCol="0">
              <a:spAutoFit/>
            </a:bodyPr>
            <a:lstStyle/>
            <a:p>
              <a:pPr algn="ctr"/>
              <a:r>
                <a:rPr lang="en-US" sz="1600" dirty="0"/>
                <a:t>Content Aggregator  </a:t>
              </a:r>
            </a:p>
          </p:txBody>
        </p:sp>
      </p:grpSp>
      <p:sp>
        <p:nvSpPr>
          <p:cNvPr id="25" name="Right Arrow 24">
            <a:extLst>
              <a:ext uri="{FF2B5EF4-FFF2-40B4-BE49-F238E27FC236}">
                <a16:creationId xmlns:a16="http://schemas.microsoft.com/office/drawing/2014/main" id="{EA87E0EB-7AE8-484E-B84F-F8999AB2FB0F}"/>
              </a:ext>
            </a:extLst>
          </p:cNvPr>
          <p:cNvSpPr/>
          <p:nvPr/>
        </p:nvSpPr>
        <p:spPr>
          <a:xfrm>
            <a:off x="1973641" y="4781478"/>
            <a:ext cx="1530981" cy="15339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ublisher">
            <a:extLst>
              <a:ext uri="{FF2B5EF4-FFF2-40B4-BE49-F238E27FC236}">
                <a16:creationId xmlns:a16="http://schemas.microsoft.com/office/drawing/2014/main" id="{18822D6A-3F14-AF4D-8F3B-24CFC984C427}"/>
              </a:ext>
            </a:extLst>
          </p:cNvPr>
          <p:cNvPicPr>
            <a:picLocks noChangeAspect="1"/>
          </p:cNvPicPr>
          <p:nvPr/>
        </p:nvPicPr>
        <p:blipFill>
          <a:blip r:embed="rId3"/>
          <a:stretch>
            <a:fillRect/>
          </a:stretch>
        </p:blipFill>
        <p:spPr>
          <a:xfrm>
            <a:off x="4829772" y="1715011"/>
            <a:ext cx="505139" cy="634265"/>
          </a:xfrm>
          <a:prstGeom prst="rect">
            <a:avLst/>
          </a:prstGeom>
        </p:spPr>
      </p:pic>
      <p:cxnSp>
        <p:nvCxnSpPr>
          <p:cNvPr id="3" name="Straight Arrow Connector 2">
            <a:extLst>
              <a:ext uri="{FF2B5EF4-FFF2-40B4-BE49-F238E27FC236}">
                <a16:creationId xmlns:a16="http://schemas.microsoft.com/office/drawing/2014/main" id="{7C1779CF-0E0C-5440-AA00-51ABB5BB69F1}"/>
              </a:ext>
            </a:extLst>
          </p:cNvPr>
          <p:cNvCxnSpPr>
            <a:cxnSpLocks/>
          </p:cNvCxnSpPr>
          <p:nvPr/>
        </p:nvCxnSpPr>
        <p:spPr>
          <a:xfrm>
            <a:off x="5362972" y="2237013"/>
            <a:ext cx="500860" cy="1950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C44A1EE6-1EB2-5D47-A14E-9943AC9AE8B5}"/>
              </a:ext>
            </a:extLst>
          </p:cNvPr>
          <p:cNvCxnSpPr>
            <a:cxnSpLocks/>
          </p:cNvCxnSpPr>
          <p:nvPr/>
        </p:nvCxnSpPr>
        <p:spPr>
          <a:xfrm flipH="1">
            <a:off x="7434792" y="2224884"/>
            <a:ext cx="583110" cy="2031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Rounded Rectangular Callout 38">
            <a:extLst>
              <a:ext uri="{FF2B5EF4-FFF2-40B4-BE49-F238E27FC236}">
                <a16:creationId xmlns:a16="http://schemas.microsoft.com/office/drawing/2014/main" id="{03B5C96A-DF46-D142-9020-E3CA1CE154E8}"/>
              </a:ext>
            </a:extLst>
          </p:cNvPr>
          <p:cNvSpPr/>
          <p:nvPr/>
        </p:nvSpPr>
        <p:spPr>
          <a:xfrm>
            <a:off x="1581882" y="1673525"/>
            <a:ext cx="1696156" cy="553065"/>
          </a:xfrm>
          <a:prstGeom prst="wedgeRoundRectCallout">
            <a:avLst>
              <a:gd name="adj1" fmla="val -38125"/>
              <a:gd name="adj2" fmla="val 13547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HUZZAH!</a:t>
            </a:r>
          </a:p>
        </p:txBody>
      </p:sp>
      <p:sp>
        <p:nvSpPr>
          <p:cNvPr id="40" name="Rounded Rectangular Callout 39">
            <a:extLst>
              <a:ext uri="{FF2B5EF4-FFF2-40B4-BE49-F238E27FC236}">
                <a16:creationId xmlns:a16="http://schemas.microsoft.com/office/drawing/2014/main" id="{E2722418-1D3E-3442-B8F0-DA1EF4B446DD}"/>
              </a:ext>
            </a:extLst>
          </p:cNvPr>
          <p:cNvSpPr/>
          <p:nvPr/>
        </p:nvSpPr>
        <p:spPr>
          <a:xfrm>
            <a:off x="1528414" y="1491367"/>
            <a:ext cx="2388178" cy="857909"/>
          </a:xfrm>
          <a:prstGeom prst="wedgeRoundRectCallout">
            <a:avLst>
              <a:gd name="adj1" fmla="val -39659"/>
              <a:gd name="adj2" fmla="val 11246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 STOP DISSEMINATION STATION!</a:t>
            </a:r>
          </a:p>
        </p:txBody>
      </p:sp>
      <p:sp>
        <p:nvSpPr>
          <p:cNvPr id="41" name="Right Arrow 40">
            <a:extLst>
              <a:ext uri="{FF2B5EF4-FFF2-40B4-BE49-F238E27FC236}">
                <a16:creationId xmlns:a16="http://schemas.microsoft.com/office/drawing/2014/main" id="{04D17EA6-853F-4941-9B7B-4788F2D2FE15}"/>
              </a:ext>
            </a:extLst>
          </p:cNvPr>
          <p:cNvSpPr/>
          <p:nvPr/>
        </p:nvSpPr>
        <p:spPr>
          <a:xfrm>
            <a:off x="5811815" y="4812338"/>
            <a:ext cx="1857943" cy="1558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ight Arrow 41">
            <a:extLst>
              <a:ext uri="{FF2B5EF4-FFF2-40B4-BE49-F238E27FC236}">
                <a16:creationId xmlns:a16="http://schemas.microsoft.com/office/drawing/2014/main" id="{1155985F-47B7-6641-BA2F-6F69306B15D0}"/>
              </a:ext>
            </a:extLst>
          </p:cNvPr>
          <p:cNvSpPr/>
          <p:nvPr/>
        </p:nvSpPr>
        <p:spPr>
          <a:xfrm rot="19663814" flipV="1">
            <a:off x="5551616" y="3977062"/>
            <a:ext cx="1008264" cy="15167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ight Arrow 42">
            <a:extLst>
              <a:ext uri="{FF2B5EF4-FFF2-40B4-BE49-F238E27FC236}">
                <a16:creationId xmlns:a16="http://schemas.microsoft.com/office/drawing/2014/main" id="{C1B7A0C1-9C16-ED40-BBCA-B864187F6A3D}"/>
              </a:ext>
            </a:extLst>
          </p:cNvPr>
          <p:cNvSpPr/>
          <p:nvPr/>
        </p:nvSpPr>
        <p:spPr>
          <a:xfrm rot="1796520">
            <a:off x="6875338" y="4003834"/>
            <a:ext cx="970402" cy="16233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ublisher">
            <a:extLst>
              <a:ext uri="{FF2B5EF4-FFF2-40B4-BE49-F238E27FC236}">
                <a16:creationId xmlns:a16="http://schemas.microsoft.com/office/drawing/2014/main" id="{34423EB8-5BDB-0244-A884-79BFBECFE803}"/>
              </a:ext>
            </a:extLst>
          </p:cNvPr>
          <p:cNvPicPr>
            <a:picLocks noChangeAspect="1"/>
          </p:cNvPicPr>
          <p:nvPr/>
        </p:nvPicPr>
        <p:blipFill>
          <a:blip r:embed="rId3"/>
          <a:stretch>
            <a:fillRect/>
          </a:stretch>
        </p:blipFill>
        <p:spPr>
          <a:xfrm>
            <a:off x="8120980" y="1715012"/>
            <a:ext cx="505138" cy="634264"/>
          </a:xfrm>
          <a:prstGeom prst="rect">
            <a:avLst/>
          </a:prstGeom>
        </p:spPr>
      </p:pic>
      <p:pic>
        <p:nvPicPr>
          <p:cNvPr id="18" name="Picture 17">
            <a:extLst>
              <a:ext uri="{FF2B5EF4-FFF2-40B4-BE49-F238E27FC236}">
                <a16:creationId xmlns:a16="http://schemas.microsoft.com/office/drawing/2014/main" id="{A5A9B32A-B8F3-9646-AD54-F0B3BB3F36BB}"/>
              </a:ext>
            </a:extLst>
          </p:cNvPr>
          <p:cNvPicPr>
            <a:picLocks noChangeAspect="1"/>
          </p:cNvPicPr>
          <p:nvPr/>
        </p:nvPicPr>
        <p:blipFill>
          <a:blip r:embed="rId9"/>
          <a:stretch>
            <a:fillRect/>
          </a:stretch>
        </p:blipFill>
        <p:spPr>
          <a:xfrm>
            <a:off x="10737371" y="4038977"/>
            <a:ext cx="1303411" cy="1020371"/>
          </a:xfrm>
          <a:prstGeom prst="rect">
            <a:avLst/>
          </a:prstGeom>
        </p:spPr>
      </p:pic>
      <p:grpSp>
        <p:nvGrpSpPr>
          <p:cNvPr id="32" name="Agreement">
            <a:extLst>
              <a:ext uri="{FF2B5EF4-FFF2-40B4-BE49-F238E27FC236}">
                <a16:creationId xmlns:a16="http://schemas.microsoft.com/office/drawing/2014/main" id="{21834C9D-3807-9A4F-BD9D-E58580D0D618}"/>
              </a:ext>
            </a:extLst>
          </p:cNvPr>
          <p:cNvGrpSpPr/>
          <p:nvPr/>
        </p:nvGrpSpPr>
        <p:grpSpPr>
          <a:xfrm>
            <a:off x="2226990" y="2881296"/>
            <a:ext cx="1396285" cy="1483635"/>
            <a:chOff x="2384843" y="2082826"/>
            <a:chExt cx="1308631" cy="1580665"/>
          </a:xfrm>
        </p:grpSpPr>
        <p:pic>
          <p:nvPicPr>
            <p:cNvPr id="33" name="Pub Agreement">
              <a:extLst>
                <a:ext uri="{FF2B5EF4-FFF2-40B4-BE49-F238E27FC236}">
                  <a16:creationId xmlns:a16="http://schemas.microsoft.com/office/drawing/2014/main" id="{5469632C-3E5A-A14E-A63C-F375875201D7}"/>
                </a:ext>
              </a:extLst>
            </p:cNvPr>
            <p:cNvPicPr>
              <a:picLocks noChangeAspect="1"/>
            </p:cNvPicPr>
            <p:nvPr/>
          </p:nvPicPr>
          <p:blipFill>
            <a:blip r:embed="rId10"/>
            <a:stretch>
              <a:fillRect/>
            </a:stretch>
          </p:blipFill>
          <p:spPr>
            <a:xfrm>
              <a:off x="2730943" y="2082826"/>
              <a:ext cx="691905" cy="934333"/>
            </a:xfrm>
            <a:prstGeom prst="rect">
              <a:avLst/>
            </a:prstGeom>
          </p:spPr>
        </p:pic>
        <p:sp>
          <p:nvSpPr>
            <p:cNvPr id="34" name="TextBox 33">
              <a:extLst>
                <a:ext uri="{FF2B5EF4-FFF2-40B4-BE49-F238E27FC236}">
                  <a16:creationId xmlns:a16="http://schemas.microsoft.com/office/drawing/2014/main" id="{AAD65418-F129-B04F-9F90-ABB9D542CABF}"/>
                </a:ext>
              </a:extLst>
            </p:cNvPr>
            <p:cNvSpPr txBox="1"/>
            <p:nvPr/>
          </p:nvSpPr>
          <p:spPr>
            <a:xfrm>
              <a:off x="2384843" y="3017160"/>
              <a:ext cx="1308631" cy="646331"/>
            </a:xfrm>
            <a:prstGeom prst="rect">
              <a:avLst/>
            </a:prstGeom>
            <a:noFill/>
          </p:spPr>
          <p:txBody>
            <a:bodyPr wrap="square" rtlCol="0">
              <a:spAutoFit/>
            </a:bodyPr>
            <a:lstStyle/>
            <a:p>
              <a:pPr algn="ctr"/>
              <a:r>
                <a:rPr lang="en-US" sz="1600" dirty="0"/>
                <a:t>Publishing </a:t>
              </a:r>
            </a:p>
            <a:p>
              <a:pPr algn="ctr"/>
              <a:r>
                <a:rPr lang="en-US" sz="1600" dirty="0"/>
                <a:t>Agreement</a:t>
              </a:r>
            </a:p>
          </p:txBody>
        </p:sp>
      </p:grpSp>
      <p:sp>
        <p:nvSpPr>
          <p:cNvPr id="38" name="Right Arrow 37">
            <a:extLst>
              <a:ext uri="{FF2B5EF4-FFF2-40B4-BE49-F238E27FC236}">
                <a16:creationId xmlns:a16="http://schemas.microsoft.com/office/drawing/2014/main" id="{EE7699FD-6DB9-FA4C-B36A-DEB20E1E0577}"/>
              </a:ext>
            </a:extLst>
          </p:cNvPr>
          <p:cNvSpPr/>
          <p:nvPr/>
        </p:nvSpPr>
        <p:spPr>
          <a:xfrm flipV="1">
            <a:off x="9504966" y="4812338"/>
            <a:ext cx="945617" cy="165634"/>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F0AC2585-C8CA-1449-9FE4-2C21090062DE}"/>
              </a:ext>
            </a:extLst>
          </p:cNvPr>
          <p:cNvSpPr txBox="1"/>
          <p:nvPr/>
        </p:nvSpPr>
        <p:spPr>
          <a:xfrm>
            <a:off x="10683130" y="5094986"/>
            <a:ext cx="1480985" cy="646331"/>
          </a:xfrm>
          <a:prstGeom prst="rect">
            <a:avLst/>
          </a:prstGeom>
          <a:noFill/>
        </p:spPr>
        <p:txBody>
          <a:bodyPr wrap="square" rtlCol="0">
            <a:spAutoFit/>
          </a:bodyPr>
          <a:lstStyle/>
          <a:p>
            <a:pPr algn="ctr"/>
            <a:r>
              <a:rPr lang="en-US" dirty="0"/>
              <a:t>University Community</a:t>
            </a:r>
          </a:p>
        </p:txBody>
      </p:sp>
      <p:pic>
        <p:nvPicPr>
          <p:cNvPr id="35" name="Picture 34" descr="A close up of a logo&#10;&#10;Description automatically generated">
            <a:extLst>
              <a:ext uri="{FF2B5EF4-FFF2-40B4-BE49-F238E27FC236}">
                <a16:creationId xmlns:a16="http://schemas.microsoft.com/office/drawing/2014/main" id="{E9FB005C-E184-B540-B111-D1D104D005A8}"/>
              </a:ext>
            </a:extLst>
          </p:cNvPr>
          <p:cNvPicPr>
            <a:picLocks noChangeAspect="1"/>
          </p:cNvPicPr>
          <p:nvPr/>
        </p:nvPicPr>
        <p:blipFill>
          <a:blip r:embed="rId11"/>
          <a:stretch>
            <a:fillRect/>
          </a:stretch>
        </p:blipFill>
        <p:spPr>
          <a:xfrm rot="1284584">
            <a:off x="9855231" y="5318219"/>
            <a:ext cx="780816" cy="960274"/>
          </a:xfrm>
          <a:prstGeom prst="rect">
            <a:avLst/>
          </a:prstGeom>
        </p:spPr>
      </p:pic>
      <p:pic>
        <p:nvPicPr>
          <p:cNvPr id="36" name="Picture 35">
            <a:extLst>
              <a:ext uri="{FF2B5EF4-FFF2-40B4-BE49-F238E27FC236}">
                <a16:creationId xmlns:a16="http://schemas.microsoft.com/office/drawing/2014/main" id="{9B699EBE-39BB-5E4F-91B4-E3E31DFCE7CA}"/>
              </a:ext>
            </a:extLst>
          </p:cNvPr>
          <p:cNvPicPr>
            <a:picLocks noChangeAspect="1"/>
          </p:cNvPicPr>
          <p:nvPr/>
        </p:nvPicPr>
        <p:blipFill>
          <a:blip r:embed="rId12"/>
          <a:srcRect/>
          <a:stretch/>
        </p:blipFill>
        <p:spPr>
          <a:xfrm>
            <a:off x="9433017" y="5312155"/>
            <a:ext cx="1207046" cy="1649162"/>
          </a:xfrm>
          <a:prstGeom prst="rect">
            <a:avLst/>
          </a:prstGeom>
        </p:spPr>
      </p:pic>
      <p:pic>
        <p:nvPicPr>
          <p:cNvPr id="44" name="Picture 43">
            <a:extLst>
              <a:ext uri="{FF2B5EF4-FFF2-40B4-BE49-F238E27FC236}">
                <a16:creationId xmlns:a16="http://schemas.microsoft.com/office/drawing/2014/main" id="{1871CBE6-CD8A-A143-96C5-2D2D9D59F0CB}"/>
              </a:ext>
            </a:extLst>
          </p:cNvPr>
          <p:cNvPicPr>
            <a:picLocks noChangeAspect="1"/>
          </p:cNvPicPr>
          <p:nvPr/>
        </p:nvPicPr>
        <p:blipFill>
          <a:blip r:embed="rId13"/>
          <a:stretch>
            <a:fillRect/>
          </a:stretch>
        </p:blipFill>
        <p:spPr>
          <a:xfrm rot="19973812">
            <a:off x="7197015" y="5592652"/>
            <a:ext cx="945485" cy="686968"/>
          </a:xfrm>
          <a:prstGeom prst="rect">
            <a:avLst/>
          </a:prstGeom>
        </p:spPr>
      </p:pic>
    </p:spTree>
    <p:extLst>
      <p:ext uri="{BB962C8B-B14F-4D97-AF65-F5344CB8AC3E}">
        <p14:creationId xmlns:p14="http://schemas.microsoft.com/office/powerpoint/2010/main" val="369296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8"/>
                                        </p:tgtEl>
                                      </p:cBhvr>
                                    </p:animEffect>
                                    <p:animScale>
                                      <p:cBhvr>
                                        <p:cTn id="12" dur="250" autoRev="1" fill="hold"/>
                                        <p:tgtEl>
                                          <p:spTgt spid="8"/>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21"/>
                                        </p:tgtEl>
                                      </p:cBhvr>
                                    </p:animEffect>
                                    <p:animScale>
                                      <p:cBhvr>
                                        <p:cTn id="17" dur="250" autoRev="1" fill="hold"/>
                                        <p:tgtEl>
                                          <p:spTgt spid="21"/>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3"/>
                                        </p:tgtEl>
                                      </p:cBhvr>
                                    </p:animEffect>
                                    <p:animScale>
                                      <p:cBhvr>
                                        <p:cTn id="22" dur="250" autoRev="1" fill="hold"/>
                                        <p:tgtEl>
                                          <p:spTgt spid="13"/>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par>
                          <p:cTn id="31" fill="hold">
                            <p:stCondLst>
                              <p:cond delay="500"/>
                            </p:stCondLst>
                            <p:childTnLst>
                              <p:par>
                                <p:cTn id="32" presetID="10" presetClass="exit" presetSubtype="0" fill="hold" grpId="1" nodeType="afterEffect">
                                  <p:stCondLst>
                                    <p:cond delay="2000"/>
                                  </p:stCondLst>
                                  <p:childTnLst>
                                    <p:animEffect transition="out" filter="fade">
                                      <p:cBhvr>
                                        <p:cTn id="33" dur="500"/>
                                        <p:tgtEl>
                                          <p:spTgt spid="39"/>
                                        </p:tgtEl>
                                      </p:cBhvr>
                                    </p:animEffect>
                                    <p:set>
                                      <p:cBhvr>
                                        <p:cTn id="34" dur="1" fill="hold">
                                          <p:stCondLst>
                                            <p:cond delay="499"/>
                                          </p:stCondLst>
                                        </p:cTn>
                                        <p:tgtEl>
                                          <p:spTgt spid="3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nodeType="clickEffect">
                                  <p:stCondLst>
                                    <p:cond delay="0"/>
                                  </p:stCondLst>
                                  <p:childTnLst>
                                    <p:animMotion origin="layout" path="M 5E-6 2.96296E-6 L 0.14714 2.96296E-6 " pathEditMode="relative" rAng="0" ptsTypes="AA">
                                      <p:cBhvr>
                                        <p:cTn id="38" dur="2000" fill="hold"/>
                                        <p:tgtEl>
                                          <p:spTgt spid="17"/>
                                        </p:tgtEl>
                                        <p:attrNameLst>
                                          <p:attrName>ppt_x</p:attrName>
                                          <p:attrName>ppt_y</p:attrName>
                                        </p:attrNameLst>
                                      </p:cBhvr>
                                      <p:rCtr x="7357" y="0"/>
                                    </p:animMotion>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40"/>
                                        </p:tgtEl>
                                      </p:cBhvr>
                                    </p:animEffect>
                                    <p:set>
                                      <p:cBhvr>
                                        <p:cTn id="47" dur="1" fill="hold">
                                          <p:stCondLst>
                                            <p:cond delay="499"/>
                                          </p:stCondLst>
                                        </p:cTn>
                                        <p:tgtEl>
                                          <p:spTgt spid="40"/>
                                        </p:tgtEl>
                                        <p:attrNameLst>
                                          <p:attrName>style.visibility</p:attrName>
                                        </p:attrNameLst>
                                      </p:cBhvr>
                                      <p:to>
                                        <p:strVal val="hidden"/>
                                      </p:to>
                                    </p:set>
                                  </p:childTnLst>
                                </p:cTn>
                              </p:par>
                              <p:par>
                                <p:cTn id="48" presetID="10" presetClass="entr" presetSubtype="0" fill="hold" grpId="2" nodeType="with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fade">
                                      <p:cBhvr>
                                        <p:cTn id="50" dur="500"/>
                                        <p:tgtEl>
                                          <p:spTgt spid="4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41"/>
                                        </p:tgtEl>
                                      </p:cBhvr>
                                    </p:animEffect>
                                    <p:set>
                                      <p:cBhvr>
                                        <p:cTn id="55" dur="1" fill="hold">
                                          <p:stCondLst>
                                            <p:cond delay="499"/>
                                          </p:stCondLst>
                                        </p:cTn>
                                        <p:tgtEl>
                                          <p:spTgt spid="41"/>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fade">
                                      <p:cBhvr>
                                        <p:cTn id="58" dur="500"/>
                                        <p:tgtEl>
                                          <p:spTgt spid="42"/>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fade">
                                      <p:cBhvr>
                                        <p:cTn id="61" dur="500"/>
                                        <p:tgtEl>
                                          <p:spTgt spid="43"/>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500"/>
                                        <p:tgtEl>
                                          <p:spTgt spid="31"/>
                                        </p:tgtEl>
                                      </p:cBhvr>
                                    </p:animEffect>
                                  </p:childTnLst>
                                </p:cTn>
                              </p:par>
                              <p:par>
                                <p:cTn id="67" presetID="10" presetClass="entr" presetSubtype="0" fill="hold" nodeType="withEffect">
                                  <p:stCondLst>
                                    <p:cond delay="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500"/>
                                        <p:tgtEl>
                                          <p:spTgt spid="37"/>
                                        </p:tgtEl>
                                      </p:cBhvr>
                                    </p:animEffect>
                                  </p:childTnLst>
                                </p:cTn>
                              </p:par>
                              <p:par>
                                <p:cTn id="70" presetID="10" presetClass="entr" presetSubtype="0" fill="hold" nodeType="with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fade">
                                      <p:cBhvr>
                                        <p:cTn id="72" dur="500"/>
                                        <p:tgtEl>
                                          <p:spTgt spid="3"/>
                                        </p:tgtEl>
                                      </p:cBhvr>
                                    </p:animEffect>
                                  </p:childTnLst>
                                </p:cTn>
                              </p:par>
                              <p:par>
                                <p:cTn id="73" presetID="10" presetClass="entr" presetSubtype="0" fill="hold" nodeType="with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fade">
                                      <p:cBhvr>
                                        <p:cTn id="75" dur="500"/>
                                        <p:tgtEl>
                                          <p:spTgt spid="29"/>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31"/>
                                        </p:tgtEl>
                                      </p:cBhvr>
                                    </p:animEffect>
                                    <p:set>
                                      <p:cBhvr>
                                        <p:cTn id="80" dur="1" fill="hold">
                                          <p:stCondLst>
                                            <p:cond delay="499"/>
                                          </p:stCondLst>
                                        </p:cTn>
                                        <p:tgtEl>
                                          <p:spTgt spid="31"/>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29"/>
                                        </p:tgtEl>
                                      </p:cBhvr>
                                    </p:animEffect>
                                    <p:set>
                                      <p:cBhvr>
                                        <p:cTn id="83" dur="1" fill="hold">
                                          <p:stCondLst>
                                            <p:cond delay="499"/>
                                          </p:stCondLst>
                                        </p:cTn>
                                        <p:tgtEl>
                                          <p:spTgt spid="29"/>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3"/>
                                        </p:tgtEl>
                                      </p:cBhvr>
                                    </p:animEffect>
                                    <p:set>
                                      <p:cBhvr>
                                        <p:cTn id="86" dur="1" fill="hold">
                                          <p:stCondLst>
                                            <p:cond delay="499"/>
                                          </p:stCondLst>
                                        </p:cTn>
                                        <p:tgtEl>
                                          <p:spTgt spid="3"/>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7"/>
                                        </p:tgtEl>
                                      </p:cBhvr>
                                    </p:animEffect>
                                    <p:set>
                                      <p:cBhvr>
                                        <p:cTn id="89" dur="1" fill="hold">
                                          <p:stCondLst>
                                            <p:cond delay="499"/>
                                          </p:stCondLst>
                                        </p:cTn>
                                        <p:tgtEl>
                                          <p:spTgt spid="37"/>
                                        </p:tgtEl>
                                        <p:attrNameLst>
                                          <p:attrName>style.visibility</p:attrName>
                                        </p:attrNameLst>
                                      </p:cBhvr>
                                      <p:to>
                                        <p:strVal val="hidden"/>
                                      </p:to>
                                    </p:set>
                                  </p:childTnLst>
                                </p:cTn>
                              </p:par>
                              <p:par>
                                <p:cTn id="90" presetID="2" presetClass="entr" presetSubtype="4" fill="hold" nodeType="withEffect">
                                  <p:stCondLst>
                                    <p:cond delay="0"/>
                                  </p:stCondLst>
                                  <p:childTnLst>
                                    <p:set>
                                      <p:cBhvr>
                                        <p:cTn id="91" dur="1" fill="hold">
                                          <p:stCondLst>
                                            <p:cond delay="0"/>
                                          </p:stCondLst>
                                        </p:cTn>
                                        <p:tgtEl>
                                          <p:spTgt spid="35"/>
                                        </p:tgtEl>
                                        <p:attrNameLst>
                                          <p:attrName>style.visibility</p:attrName>
                                        </p:attrNameLst>
                                      </p:cBhvr>
                                      <p:to>
                                        <p:strVal val="visible"/>
                                      </p:to>
                                    </p:set>
                                    <p:anim calcmode="lin" valueType="num">
                                      <p:cBhvr additive="base">
                                        <p:cTn id="92" dur="500" fill="hold"/>
                                        <p:tgtEl>
                                          <p:spTgt spid="35"/>
                                        </p:tgtEl>
                                        <p:attrNameLst>
                                          <p:attrName>ppt_x</p:attrName>
                                        </p:attrNameLst>
                                      </p:cBhvr>
                                      <p:tavLst>
                                        <p:tav tm="0">
                                          <p:val>
                                            <p:strVal val="#ppt_x"/>
                                          </p:val>
                                        </p:tav>
                                        <p:tav tm="100000">
                                          <p:val>
                                            <p:strVal val="#ppt_x"/>
                                          </p:val>
                                        </p:tav>
                                      </p:tavLst>
                                    </p:anim>
                                    <p:anim calcmode="lin" valueType="num">
                                      <p:cBhvr additive="base">
                                        <p:cTn id="93" dur="500" fill="hold"/>
                                        <p:tgtEl>
                                          <p:spTgt spid="35"/>
                                        </p:tgtEl>
                                        <p:attrNameLst>
                                          <p:attrName>ppt_y</p:attrName>
                                        </p:attrNameLst>
                                      </p:cBhvr>
                                      <p:tavLst>
                                        <p:tav tm="0">
                                          <p:val>
                                            <p:strVal val="1+#ppt_h/2"/>
                                          </p:val>
                                        </p:tav>
                                        <p:tav tm="100000">
                                          <p:val>
                                            <p:strVal val="#ppt_y"/>
                                          </p:val>
                                        </p:tav>
                                      </p:tavLst>
                                    </p:anim>
                                  </p:childTnLst>
                                </p:cTn>
                              </p:par>
                              <p:par>
                                <p:cTn id="94" presetID="2" presetClass="entr" presetSubtype="4" fill="hold" nodeType="withEffect">
                                  <p:stCondLst>
                                    <p:cond delay="0"/>
                                  </p:stCondLst>
                                  <p:childTnLst>
                                    <p:set>
                                      <p:cBhvr>
                                        <p:cTn id="95" dur="1" fill="hold">
                                          <p:stCondLst>
                                            <p:cond delay="0"/>
                                          </p:stCondLst>
                                        </p:cTn>
                                        <p:tgtEl>
                                          <p:spTgt spid="36"/>
                                        </p:tgtEl>
                                        <p:attrNameLst>
                                          <p:attrName>style.visibility</p:attrName>
                                        </p:attrNameLst>
                                      </p:cBhvr>
                                      <p:to>
                                        <p:strVal val="visible"/>
                                      </p:to>
                                    </p:set>
                                    <p:anim calcmode="lin" valueType="num">
                                      <p:cBhvr additive="base">
                                        <p:cTn id="96" dur="500" fill="hold"/>
                                        <p:tgtEl>
                                          <p:spTgt spid="36"/>
                                        </p:tgtEl>
                                        <p:attrNameLst>
                                          <p:attrName>ppt_x</p:attrName>
                                        </p:attrNameLst>
                                      </p:cBhvr>
                                      <p:tavLst>
                                        <p:tav tm="0">
                                          <p:val>
                                            <p:strVal val="#ppt_x"/>
                                          </p:val>
                                        </p:tav>
                                        <p:tav tm="100000">
                                          <p:val>
                                            <p:strVal val="#ppt_x"/>
                                          </p:val>
                                        </p:tav>
                                      </p:tavLst>
                                    </p:anim>
                                    <p:anim calcmode="lin" valueType="num">
                                      <p:cBhvr additive="base">
                                        <p:cTn id="97"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1" presetClass="entr" presetSubtype="0" fill="hold" nodeType="clickEffect">
                                  <p:stCondLst>
                                    <p:cond delay="0"/>
                                  </p:stCondLst>
                                  <p:childTnLst>
                                    <p:set>
                                      <p:cBhvr>
                                        <p:cTn id="101" dur="1" fill="hold">
                                          <p:stCondLst>
                                            <p:cond delay="0"/>
                                          </p:stCondLst>
                                        </p:cTn>
                                        <p:tgtEl>
                                          <p:spTgt spid="32"/>
                                        </p:tgtEl>
                                        <p:attrNameLst>
                                          <p:attrName>style.visibility</p:attrName>
                                        </p:attrNameLst>
                                      </p:cBhvr>
                                      <p:to>
                                        <p:strVal val="visible"/>
                                      </p:to>
                                    </p:set>
                                  </p:childTnLst>
                                </p:cTn>
                              </p:par>
                            </p:childTnLst>
                          </p:cTn>
                        </p:par>
                        <p:par>
                          <p:cTn id="102" fill="hold">
                            <p:stCondLst>
                              <p:cond delay="0"/>
                            </p:stCondLst>
                            <p:childTnLst>
                              <p:par>
                                <p:cTn id="103" presetID="2" presetClass="entr" presetSubtype="4" fill="hold" nodeType="afterEffect">
                                  <p:stCondLst>
                                    <p:cond delay="1000"/>
                                  </p:stCondLst>
                                  <p:childTnLst>
                                    <p:set>
                                      <p:cBhvr>
                                        <p:cTn id="104" dur="1" fill="hold">
                                          <p:stCondLst>
                                            <p:cond delay="0"/>
                                          </p:stCondLst>
                                        </p:cTn>
                                        <p:tgtEl>
                                          <p:spTgt spid="45"/>
                                        </p:tgtEl>
                                        <p:attrNameLst>
                                          <p:attrName>style.visibility</p:attrName>
                                        </p:attrNameLst>
                                      </p:cBhvr>
                                      <p:to>
                                        <p:strVal val="visible"/>
                                      </p:to>
                                    </p:set>
                                    <p:anim calcmode="lin" valueType="num">
                                      <p:cBhvr additive="base">
                                        <p:cTn id="105" dur="500" fill="hold"/>
                                        <p:tgtEl>
                                          <p:spTgt spid="45"/>
                                        </p:tgtEl>
                                        <p:attrNameLst>
                                          <p:attrName>ppt_x</p:attrName>
                                        </p:attrNameLst>
                                      </p:cBhvr>
                                      <p:tavLst>
                                        <p:tav tm="0">
                                          <p:val>
                                            <p:strVal val="#ppt_x"/>
                                          </p:val>
                                        </p:tav>
                                        <p:tav tm="100000">
                                          <p:val>
                                            <p:strVal val="#ppt_x"/>
                                          </p:val>
                                        </p:tav>
                                      </p:tavLst>
                                    </p:anim>
                                    <p:anim calcmode="lin" valueType="num">
                                      <p:cBhvr additive="base">
                                        <p:cTn id="10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2" presetClass="path" presetSubtype="0" accel="50000" decel="50000" fill="hold" nodeType="clickEffect">
                                  <p:stCondLst>
                                    <p:cond delay="0"/>
                                  </p:stCondLst>
                                  <p:childTnLst>
                                    <p:animMotion origin="layout" path="M -1.04167E-6 -7.40741E-7 L 0.453 -0.00046 " pathEditMode="relative" rAng="0" ptsTypes="AA">
                                      <p:cBhvr>
                                        <p:cTn id="110" dur="3000" fill="hold"/>
                                        <p:tgtEl>
                                          <p:spTgt spid="45"/>
                                        </p:tgtEl>
                                        <p:attrNameLst>
                                          <p:attrName>ppt_x</p:attrName>
                                          <p:attrName>ppt_y</p:attrName>
                                        </p:attrNameLst>
                                      </p:cBhvr>
                                      <p:rCtr x="22643" y="-23"/>
                                    </p:animMotion>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44"/>
                                        </p:tgtEl>
                                        <p:attrNameLst>
                                          <p:attrName>style.visibility</p:attrName>
                                        </p:attrNameLst>
                                      </p:cBhvr>
                                      <p:to>
                                        <p:strVal val="visible"/>
                                      </p:to>
                                    </p:set>
                                  </p:childTnLst>
                                </p:cTn>
                              </p:par>
                            </p:childTnLst>
                          </p:cTn>
                        </p:par>
                        <p:par>
                          <p:cTn id="115" fill="hold">
                            <p:stCondLst>
                              <p:cond delay="0"/>
                            </p:stCondLst>
                            <p:childTnLst>
                              <p:par>
                                <p:cTn id="116" presetID="0" presetClass="path" presetSubtype="0" accel="50000" decel="50000" fill="hold" nodeType="afterEffect">
                                  <p:stCondLst>
                                    <p:cond delay="0"/>
                                  </p:stCondLst>
                                  <p:childTnLst>
                                    <p:animMotion origin="layout" path="M 0.03711 0.03727 C -0.01784 -0.00162 -0.07357 -0.04352 -0.10274 -0.03981 C -0.13203 -0.04282 -0.13451 0.02917 -0.13946 0.03935 C -0.14479 0.04977 -0.13334 0.01921 -0.13373 0.01921 L -0.13334 0.01921 " pathEditMode="relative" rAng="21360000" ptsTypes="AAAAA">
                                      <p:cBhvr>
                                        <p:cTn id="117" dur="2000" fill="hold"/>
                                        <p:tgtEl>
                                          <p:spTgt spid="44"/>
                                        </p:tgtEl>
                                        <p:attrNameLst>
                                          <p:attrName>ppt_x</p:attrName>
                                          <p:attrName>ppt_y</p:attrName>
                                        </p:attrNameLst>
                                      </p:cBhvr>
                                      <p:rCtr x="-9049" y="-37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9" grpId="0" animBg="1"/>
      <p:bldP spid="39" grpId="1" animBg="1"/>
      <p:bldP spid="40" grpId="0" animBg="1"/>
      <p:bldP spid="40" grpId="1" animBg="1"/>
      <p:bldP spid="41" grpId="1" animBg="1"/>
      <p:bldP spid="41" grpId="2" animBg="1"/>
      <p:bldP spid="42" grpId="0" animBg="1"/>
      <p:bldP spid="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1768A40-198A-2844-8614-225817BCDABE}"/>
              </a:ext>
            </a:extLst>
          </p:cNvPr>
          <p:cNvSpPr>
            <a:spLocks noGrp="1"/>
          </p:cNvSpPr>
          <p:nvPr>
            <p:ph type="title"/>
          </p:nvPr>
        </p:nvSpPr>
        <p:spPr>
          <a:xfrm>
            <a:off x="2686169" y="583047"/>
            <a:ext cx="8682518" cy="938785"/>
          </a:xfrm>
        </p:spPr>
        <p:txBody>
          <a:bodyPr/>
          <a:lstStyle/>
          <a:p>
            <a:r>
              <a:rPr lang="en-US" dirty="0"/>
              <a:t>TRADITIONAL ACADEMIC PUBLISHING</a:t>
            </a:r>
          </a:p>
        </p:txBody>
      </p:sp>
      <p:grpSp>
        <p:nvGrpSpPr>
          <p:cNvPr id="8" name="Publisher">
            <a:extLst>
              <a:ext uri="{FF2B5EF4-FFF2-40B4-BE49-F238E27FC236}">
                <a16:creationId xmlns:a16="http://schemas.microsoft.com/office/drawing/2014/main" id="{CC85CADB-81A7-6B49-B5BD-72020FB8A9D4}"/>
              </a:ext>
            </a:extLst>
          </p:cNvPr>
          <p:cNvGrpSpPr/>
          <p:nvPr/>
        </p:nvGrpSpPr>
        <p:grpSpPr>
          <a:xfrm>
            <a:off x="4078867" y="3725964"/>
            <a:ext cx="1256088" cy="1858906"/>
            <a:chOff x="3685393" y="3008079"/>
            <a:chExt cx="1554540" cy="2404035"/>
          </a:xfrm>
        </p:grpSpPr>
        <p:pic>
          <p:nvPicPr>
            <p:cNvPr id="6" name="Publisher">
              <a:extLst>
                <a:ext uri="{FF2B5EF4-FFF2-40B4-BE49-F238E27FC236}">
                  <a16:creationId xmlns:a16="http://schemas.microsoft.com/office/drawing/2014/main" id="{B172DABD-BE33-DB47-A4FE-5BA0C13BD35C}"/>
                </a:ext>
              </a:extLst>
            </p:cNvPr>
            <p:cNvPicPr>
              <a:picLocks noChangeAspect="1"/>
            </p:cNvPicPr>
            <p:nvPr/>
          </p:nvPicPr>
          <p:blipFill>
            <a:blip r:embed="rId3"/>
            <a:stretch>
              <a:fillRect/>
            </a:stretch>
          </p:blipFill>
          <p:spPr>
            <a:xfrm>
              <a:off x="3691446" y="3008079"/>
              <a:ext cx="1422278" cy="1975012"/>
            </a:xfrm>
            <a:prstGeom prst="rect">
              <a:avLst/>
            </a:prstGeom>
          </p:spPr>
        </p:pic>
        <p:sp>
          <p:nvSpPr>
            <p:cNvPr id="7" name="TextBox 6">
              <a:extLst>
                <a:ext uri="{FF2B5EF4-FFF2-40B4-BE49-F238E27FC236}">
                  <a16:creationId xmlns:a16="http://schemas.microsoft.com/office/drawing/2014/main" id="{F5AD66DA-55F9-A94A-B82D-0EF12532AC67}"/>
                </a:ext>
              </a:extLst>
            </p:cNvPr>
            <p:cNvSpPr txBox="1"/>
            <p:nvPr/>
          </p:nvSpPr>
          <p:spPr>
            <a:xfrm>
              <a:off x="3685393" y="4934475"/>
              <a:ext cx="1554540" cy="477639"/>
            </a:xfrm>
            <a:prstGeom prst="rect">
              <a:avLst/>
            </a:prstGeom>
            <a:noFill/>
          </p:spPr>
          <p:txBody>
            <a:bodyPr wrap="square" rtlCol="0">
              <a:spAutoFit/>
            </a:bodyPr>
            <a:lstStyle/>
            <a:p>
              <a:r>
                <a:rPr lang="en-US" dirty="0"/>
                <a:t>Publisher</a:t>
              </a:r>
            </a:p>
          </p:txBody>
        </p:sp>
      </p:grpSp>
      <p:grpSp>
        <p:nvGrpSpPr>
          <p:cNvPr id="10" name="Pam">
            <a:extLst>
              <a:ext uri="{FF2B5EF4-FFF2-40B4-BE49-F238E27FC236}">
                <a16:creationId xmlns:a16="http://schemas.microsoft.com/office/drawing/2014/main" id="{27EE3C77-D911-C642-94E7-C594D9DBB033}"/>
              </a:ext>
            </a:extLst>
          </p:cNvPr>
          <p:cNvGrpSpPr/>
          <p:nvPr/>
        </p:nvGrpSpPr>
        <p:grpSpPr>
          <a:xfrm>
            <a:off x="177299" y="3163335"/>
            <a:ext cx="1908597" cy="2690752"/>
            <a:chOff x="491554" y="3387622"/>
            <a:chExt cx="1803382" cy="2708634"/>
          </a:xfrm>
        </p:grpSpPr>
        <p:pic>
          <p:nvPicPr>
            <p:cNvPr id="5" name="Pam">
              <a:extLst>
                <a:ext uri="{FF2B5EF4-FFF2-40B4-BE49-F238E27FC236}">
                  <a16:creationId xmlns:a16="http://schemas.microsoft.com/office/drawing/2014/main" id="{32F7DAAA-1E2D-4F4E-97D4-E676DEBC33F3}"/>
                </a:ext>
              </a:extLst>
            </p:cNvPr>
            <p:cNvPicPr>
              <a:picLocks noChangeAspect="1"/>
            </p:cNvPicPr>
            <p:nvPr/>
          </p:nvPicPr>
          <p:blipFill>
            <a:blip r:embed="rId4"/>
            <a:stretch>
              <a:fillRect/>
            </a:stretch>
          </p:blipFill>
          <p:spPr>
            <a:xfrm>
              <a:off x="491554" y="3387622"/>
              <a:ext cx="1803382" cy="1895448"/>
            </a:xfrm>
            <a:prstGeom prst="rect">
              <a:avLst/>
            </a:prstGeom>
          </p:spPr>
        </p:pic>
        <p:sp>
          <p:nvSpPr>
            <p:cNvPr id="9" name="TextBox 8">
              <a:extLst>
                <a:ext uri="{FF2B5EF4-FFF2-40B4-BE49-F238E27FC236}">
                  <a16:creationId xmlns:a16="http://schemas.microsoft.com/office/drawing/2014/main" id="{3116AF6E-9415-3A47-A979-258D252402EB}"/>
                </a:ext>
              </a:extLst>
            </p:cNvPr>
            <p:cNvSpPr txBox="1"/>
            <p:nvPr/>
          </p:nvSpPr>
          <p:spPr>
            <a:xfrm>
              <a:off x="710864" y="5449925"/>
              <a:ext cx="1190446" cy="646331"/>
            </a:xfrm>
            <a:prstGeom prst="rect">
              <a:avLst/>
            </a:prstGeom>
            <a:noFill/>
          </p:spPr>
          <p:txBody>
            <a:bodyPr wrap="square" rtlCol="0">
              <a:spAutoFit/>
            </a:bodyPr>
            <a:lstStyle/>
            <a:p>
              <a:pPr algn="ctr"/>
              <a:r>
                <a:rPr lang="en-US" dirty="0"/>
                <a:t>Academic </a:t>
              </a:r>
            </a:p>
            <a:p>
              <a:pPr algn="ctr"/>
              <a:r>
                <a:rPr lang="en-US" dirty="0"/>
                <a:t>Author </a:t>
              </a:r>
            </a:p>
          </p:txBody>
        </p:sp>
      </p:grpSp>
      <p:grpSp>
        <p:nvGrpSpPr>
          <p:cNvPr id="13" name="Library">
            <a:extLst>
              <a:ext uri="{FF2B5EF4-FFF2-40B4-BE49-F238E27FC236}">
                <a16:creationId xmlns:a16="http://schemas.microsoft.com/office/drawing/2014/main" id="{BD91169B-0970-6B42-89E0-2E1FD7E7C382}"/>
              </a:ext>
            </a:extLst>
          </p:cNvPr>
          <p:cNvGrpSpPr/>
          <p:nvPr/>
        </p:nvGrpSpPr>
        <p:grpSpPr>
          <a:xfrm>
            <a:off x="7919965" y="3725964"/>
            <a:ext cx="1256089" cy="1807091"/>
            <a:chOff x="8886275" y="3137012"/>
            <a:chExt cx="1955998" cy="2904265"/>
          </a:xfrm>
        </p:grpSpPr>
        <p:pic>
          <p:nvPicPr>
            <p:cNvPr id="11" name="Library">
              <a:extLst>
                <a:ext uri="{FF2B5EF4-FFF2-40B4-BE49-F238E27FC236}">
                  <a16:creationId xmlns:a16="http://schemas.microsoft.com/office/drawing/2014/main" id="{DC85C9E8-77DA-C34D-9CCF-8594383A7315}"/>
                </a:ext>
              </a:extLst>
            </p:cNvPr>
            <p:cNvPicPr>
              <a:picLocks noChangeAspect="1"/>
            </p:cNvPicPr>
            <p:nvPr/>
          </p:nvPicPr>
          <p:blipFill>
            <a:blip r:embed="rId5"/>
            <a:stretch>
              <a:fillRect/>
            </a:stretch>
          </p:blipFill>
          <p:spPr>
            <a:xfrm>
              <a:off x="8886275" y="3137012"/>
              <a:ext cx="1955998" cy="2454384"/>
            </a:xfrm>
            <a:prstGeom prst="rect">
              <a:avLst/>
            </a:prstGeom>
          </p:spPr>
        </p:pic>
        <p:sp>
          <p:nvSpPr>
            <p:cNvPr id="12" name="TextBox 11">
              <a:extLst>
                <a:ext uri="{FF2B5EF4-FFF2-40B4-BE49-F238E27FC236}">
                  <a16:creationId xmlns:a16="http://schemas.microsoft.com/office/drawing/2014/main" id="{8213FAD6-09F6-EF48-A199-CE74AAABE804}"/>
                </a:ext>
              </a:extLst>
            </p:cNvPr>
            <p:cNvSpPr txBox="1"/>
            <p:nvPr/>
          </p:nvSpPr>
          <p:spPr>
            <a:xfrm>
              <a:off x="9149114" y="5671945"/>
              <a:ext cx="1535502" cy="369332"/>
            </a:xfrm>
            <a:prstGeom prst="rect">
              <a:avLst/>
            </a:prstGeom>
            <a:noFill/>
          </p:spPr>
          <p:txBody>
            <a:bodyPr wrap="square" rtlCol="0">
              <a:spAutoFit/>
            </a:bodyPr>
            <a:lstStyle/>
            <a:p>
              <a:r>
                <a:rPr lang="en-US" dirty="0"/>
                <a:t>Library</a:t>
              </a:r>
            </a:p>
          </p:txBody>
        </p:sp>
      </p:grpSp>
      <p:pic>
        <p:nvPicPr>
          <p:cNvPr id="35" name="Picture 34" descr="A close up of a logo&#10;&#10;Description automatically generated">
            <a:extLst>
              <a:ext uri="{FF2B5EF4-FFF2-40B4-BE49-F238E27FC236}">
                <a16:creationId xmlns:a16="http://schemas.microsoft.com/office/drawing/2014/main" id="{E9FB005C-E184-B540-B111-D1D104D005A8}"/>
              </a:ext>
            </a:extLst>
          </p:cNvPr>
          <p:cNvPicPr>
            <a:picLocks noChangeAspect="1"/>
          </p:cNvPicPr>
          <p:nvPr/>
        </p:nvPicPr>
        <p:blipFill>
          <a:blip r:embed="rId6"/>
          <a:stretch>
            <a:fillRect/>
          </a:stretch>
        </p:blipFill>
        <p:spPr>
          <a:xfrm rot="1284584">
            <a:off x="9855231" y="5318219"/>
            <a:ext cx="780816" cy="960274"/>
          </a:xfrm>
          <a:prstGeom prst="rect">
            <a:avLst/>
          </a:prstGeom>
        </p:spPr>
      </p:pic>
      <p:pic>
        <p:nvPicPr>
          <p:cNvPr id="36" name="Picture 35">
            <a:extLst>
              <a:ext uri="{FF2B5EF4-FFF2-40B4-BE49-F238E27FC236}">
                <a16:creationId xmlns:a16="http://schemas.microsoft.com/office/drawing/2014/main" id="{9B699EBE-39BB-5E4F-91B4-E3E31DFCE7CA}"/>
              </a:ext>
            </a:extLst>
          </p:cNvPr>
          <p:cNvPicPr>
            <a:picLocks noChangeAspect="1"/>
          </p:cNvPicPr>
          <p:nvPr/>
        </p:nvPicPr>
        <p:blipFill>
          <a:blip r:embed="rId7"/>
          <a:srcRect/>
          <a:stretch/>
        </p:blipFill>
        <p:spPr>
          <a:xfrm>
            <a:off x="9433017" y="5312155"/>
            <a:ext cx="1207046" cy="1649162"/>
          </a:xfrm>
          <a:prstGeom prst="rect">
            <a:avLst/>
          </a:prstGeom>
        </p:spPr>
      </p:pic>
      <p:pic>
        <p:nvPicPr>
          <p:cNvPr id="44" name="Picture 43">
            <a:extLst>
              <a:ext uri="{FF2B5EF4-FFF2-40B4-BE49-F238E27FC236}">
                <a16:creationId xmlns:a16="http://schemas.microsoft.com/office/drawing/2014/main" id="{1871CBE6-CD8A-A143-96C5-2D2D9D59F0CB}"/>
              </a:ext>
            </a:extLst>
          </p:cNvPr>
          <p:cNvPicPr>
            <a:picLocks noChangeAspect="1"/>
          </p:cNvPicPr>
          <p:nvPr/>
        </p:nvPicPr>
        <p:blipFill>
          <a:blip r:embed="rId8"/>
          <a:stretch>
            <a:fillRect/>
          </a:stretch>
        </p:blipFill>
        <p:spPr>
          <a:xfrm rot="19973812">
            <a:off x="5178260" y="5705178"/>
            <a:ext cx="945485" cy="686968"/>
          </a:xfrm>
          <a:prstGeom prst="rect">
            <a:avLst/>
          </a:prstGeom>
        </p:spPr>
      </p:pic>
      <p:sp>
        <p:nvSpPr>
          <p:cNvPr id="49" name="Rounded Rectangular Callout 48">
            <a:extLst>
              <a:ext uri="{FF2B5EF4-FFF2-40B4-BE49-F238E27FC236}">
                <a16:creationId xmlns:a16="http://schemas.microsoft.com/office/drawing/2014/main" id="{1EC7B142-26A1-064D-9F69-B85E6EFB347B}"/>
              </a:ext>
            </a:extLst>
          </p:cNvPr>
          <p:cNvSpPr/>
          <p:nvPr/>
        </p:nvSpPr>
        <p:spPr>
          <a:xfrm>
            <a:off x="5073683" y="2571091"/>
            <a:ext cx="2388178" cy="857909"/>
          </a:xfrm>
          <a:prstGeom prst="wedgeRoundRectCallout">
            <a:avLst>
              <a:gd name="adj1" fmla="val -39659"/>
              <a:gd name="adj2" fmla="val 112463"/>
              <a:gd name="adj3" fmla="val 1666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 JUST KIDDING!</a:t>
            </a:r>
          </a:p>
        </p:txBody>
      </p:sp>
      <p:sp>
        <p:nvSpPr>
          <p:cNvPr id="50" name="TextBox 49">
            <a:extLst>
              <a:ext uri="{FF2B5EF4-FFF2-40B4-BE49-F238E27FC236}">
                <a16:creationId xmlns:a16="http://schemas.microsoft.com/office/drawing/2014/main" id="{360C8C24-887E-2541-9F75-E2E8367EE320}"/>
              </a:ext>
            </a:extLst>
          </p:cNvPr>
          <p:cNvSpPr txBox="1"/>
          <p:nvPr/>
        </p:nvSpPr>
        <p:spPr>
          <a:xfrm>
            <a:off x="1777109" y="1902424"/>
            <a:ext cx="2725271" cy="646331"/>
          </a:xfrm>
          <a:prstGeom prst="rect">
            <a:avLst/>
          </a:prstGeom>
          <a:noFill/>
        </p:spPr>
        <p:txBody>
          <a:bodyPr wrap="square" rtlCol="0">
            <a:spAutoFit/>
          </a:bodyPr>
          <a:lstStyle/>
          <a:p>
            <a:pPr algn="ctr"/>
            <a:r>
              <a:rPr lang="en-US" dirty="0"/>
              <a:t>Sad Author </a:t>
            </a:r>
          </a:p>
          <a:p>
            <a:pPr algn="ctr"/>
            <a:r>
              <a:rPr lang="en-US" dirty="0"/>
              <a:t>(AKA Professor Pam)</a:t>
            </a:r>
          </a:p>
        </p:txBody>
      </p:sp>
      <p:cxnSp>
        <p:nvCxnSpPr>
          <p:cNvPr id="51" name="Straight Arrow Connector 50">
            <a:extLst>
              <a:ext uri="{FF2B5EF4-FFF2-40B4-BE49-F238E27FC236}">
                <a16:creationId xmlns:a16="http://schemas.microsoft.com/office/drawing/2014/main" id="{F7CFA001-735E-C941-9FEE-0C6DD0BB8177}"/>
              </a:ext>
            </a:extLst>
          </p:cNvPr>
          <p:cNvCxnSpPr>
            <a:cxnSpLocks/>
          </p:cNvCxnSpPr>
          <p:nvPr/>
        </p:nvCxnSpPr>
        <p:spPr>
          <a:xfrm flipH="1">
            <a:off x="2025491" y="2713279"/>
            <a:ext cx="937481" cy="900112"/>
          </a:xfrm>
          <a:prstGeom prst="straightConnector1">
            <a:avLst/>
          </a:prstGeom>
          <a:ln w="57150">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52" name="Rounded Rectangular Callout 51">
            <a:extLst>
              <a:ext uri="{FF2B5EF4-FFF2-40B4-BE49-F238E27FC236}">
                <a16:creationId xmlns:a16="http://schemas.microsoft.com/office/drawing/2014/main" id="{250224AD-8357-514B-A806-340370BEF5FA}"/>
              </a:ext>
            </a:extLst>
          </p:cNvPr>
          <p:cNvSpPr/>
          <p:nvPr/>
        </p:nvSpPr>
        <p:spPr>
          <a:xfrm>
            <a:off x="2047361" y="1786564"/>
            <a:ext cx="2526236" cy="1088130"/>
          </a:xfrm>
          <a:prstGeom prst="wedgeRoundRectCallout">
            <a:avLst>
              <a:gd name="adj1" fmla="val -52956"/>
              <a:gd name="adj2" fmla="val 10217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I’M LOOKING INTO PUBLISHING OPEN ACCESS NEXT TIME…</a:t>
            </a:r>
          </a:p>
        </p:txBody>
      </p:sp>
    </p:spTree>
    <p:extLst>
      <p:ext uri="{BB962C8B-B14F-4D97-AF65-F5344CB8AC3E}">
        <p14:creationId xmlns:p14="http://schemas.microsoft.com/office/powerpoint/2010/main" val="2970512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nodeType="afterEffect">
                                  <p:stCondLst>
                                    <p:cond delay="0"/>
                                  </p:stCondLst>
                                  <p:childTnLst>
                                    <p:animMotion origin="layout" path="M 0.00052 0.00487 C 0.11003 -0.06597 0.17305 -0.25625 0.14011 -0.41713 C 0.10716 -0.578 -0.00976 -0.65 -0.11914 -0.57916 C -0.22917 -0.50833 -0.29062 -0.3206 -0.25768 -0.15972 C -0.22474 0.00116 -0.10963 0.0757 0.00052 0.00487 Z " pathEditMode="relative" rAng="20400000" ptsTypes="AAAAA">
                                      <p:cBhvr>
                                        <p:cTn id="6" dur="5000" fill="hold"/>
                                        <p:tgtEl>
                                          <p:spTgt spid="44"/>
                                        </p:tgtEl>
                                        <p:attrNameLst>
                                          <p:attrName>ppt_x</p:attrName>
                                          <p:attrName>ppt_y</p:attrName>
                                        </p:attrNameLst>
                                      </p:cBhvr>
                                      <p:rCtr x="-5924" y="-29259"/>
                                    </p:animMotion>
                                  </p:childTnLst>
                                </p:cTn>
                              </p:par>
                              <p:par>
                                <p:cTn id="7" presetID="1" presetClass="entr" presetSubtype="0" fill="hold" grpId="0" nodeType="withEffect">
                                  <p:stCondLst>
                                    <p:cond delay="3000"/>
                                  </p:stCondLst>
                                  <p:childTnLst>
                                    <p:set>
                                      <p:cBhvr>
                                        <p:cTn id="8" dur="1" fill="hold">
                                          <p:stCondLst>
                                            <p:cond delay="0"/>
                                          </p:stCondLst>
                                        </p:cTn>
                                        <p:tgtEl>
                                          <p:spTgt spid="49"/>
                                        </p:tgtEl>
                                        <p:attrNameLst>
                                          <p:attrName>style.visibility</p:attrName>
                                        </p:attrNameLst>
                                      </p:cBhvr>
                                      <p:to>
                                        <p:strVal val="visible"/>
                                      </p:to>
                                    </p:set>
                                  </p:childTnLst>
                                </p:cTn>
                              </p:par>
                            </p:childTnLst>
                          </p:cTn>
                        </p:par>
                        <p:par>
                          <p:cTn id="9" fill="hold">
                            <p:stCondLst>
                              <p:cond delay="5000"/>
                            </p:stCondLst>
                            <p:childTnLst>
                              <p:par>
                                <p:cTn id="10" presetID="10" presetClass="exit" presetSubtype="0" fill="hold" grpId="1" nodeType="afterEffect">
                                  <p:stCondLst>
                                    <p:cond delay="1500"/>
                                  </p:stCondLst>
                                  <p:childTnLst>
                                    <p:animEffect transition="out" filter="fade">
                                      <p:cBhvr>
                                        <p:cTn id="11" dur="500"/>
                                        <p:tgtEl>
                                          <p:spTgt spid="49"/>
                                        </p:tgtEl>
                                      </p:cBhvr>
                                    </p:animEffect>
                                    <p:set>
                                      <p:cBhvr>
                                        <p:cTn id="12" dur="1" fill="hold">
                                          <p:stCondLst>
                                            <p:cond delay="499"/>
                                          </p:stCondLst>
                                        </p:cTn>
                                        <p:tgtEl>
                                          <p:spTgt spid="4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50"/>
                                        </p:tgtEl>
                                      </p:cBhvr>
                                    </p:animEffect>
                                    <p:set>
                                      <p:cBhvr>
                                        <p:cTn id="23" dur="1" fill="hold">
                                          <p:stCondLst>
                                            <p:cond delay="499"/>
                                          </p:stCondLst>
                                        </p:cTn>
                                        <p:tgtEl>
                                          <p:spTgt spid="50"/>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51"/>
                                        </p:tgtEl>
                                      </p:cBhvr>
                                    </p:animEffect>
                                    <p:set>
                                      <p:cBhvr>
                                        <p:cTn id="26" dur="1" fill="hold">
                                          <p:stCondLst>
                                            <p:cond delay="499"/>
                                          </p:stCondLst>
                                        </p:cTn>
                                        <p:tgtEl>
                                          <p:spTgt spid="5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52"/>
                                        </p:tgtEl>
                                      </p:cBhvr>
                                    </p:animEffect>
                                    <p:set>
                                      <p:cBhvr>
                                        <p:cTn id="35" dur="1" fill="hold">
                                          <p:stCondLst>
                                            <p:cond delay="499"/>
                                          </p:stCondLst>
                                        </p:cTn>
                                        <p:tgtEl>
                                          <p:spTgt spid="52"/>
                                        </p:tgtEl>
                                        <p:attrNameLst>
                                          <p:attrName>style.visibility</p:attrName>
                                        </p:attrNameLst>
                                      </p:cBhvr>
                                      <p:to>
                                        <p:strVal val="hidden"/>
                                      </p:to>
                                    </p:set>
                                  </p:childTnLst>
                                </p:cTn>
                              </p:par>
                              <p:par>
                                <p:cTn id="36" presetID="2" presetClass="exit" presetSubtype="8" fill="hold" nodeType="withEffect">
                                  <p:stCondLst>
                                    <p:cond delay="0"/>
                                  </p:stCondLst>
                                  <p:childTnLst>
                                    <p:anim calcmode="lin" valueType="num">
                                      <p:cBhvr additive="base">
                                        <p:cTn id="37" dur="1000"/>
                                        <p:tgtEl>
                                          <p:spTgt spid="10"/>
                                        </p:tgtEl>
                                        <p:attrNameLst>
                                          <p:attrName>ppt_x</p:attrName>
                                        </p:attrNameLst>
                                      </p:cBhvr>
                                      <p:tavLst>
                                        <p:tav tm="0">
                                          <p:val>
                                            <p:strVal val="ppt_x"/>
                                          </p:val>
                                        </p:tav>
                                        <p:tav tm="100000">
                                          <p:val>
                                            <p:strVal val="0-ppt_w/2"/>
                                          </p:val>
                                        </p:tav>
                                      </p:tavLst>
                                    </p:anim>
                                    <p:anim calcmode="lin" valueType="num">
                                      <p:cBhvr additive="base">
                                        <p:cTn id="38" dur="1000"/>
                                        <p:tgtEl>
                                          <p:spTgt spid="10"/>
                                        </p:tgtEl>
                                        <p:attrNameLst>
                                          <p:attrName>ppt_y</p:attrName>
                                        </p:attrNameLst>
                                      </p:cBhvr>
                                      <p:tavLst>
                                        <p:tav tm="0">
                                          <p:val>
                                            <p:strVal val="ppt_y"/>
                                          </p:val>
                                        </p:tav>
                                        <p:tav tm="100000">
                                          <p:val>
                                            <p:strVal val="ppt_y"/>
                                          </p:val>
                                        </p:tav>
                                      </p:tavLst>
                                    </p:anim>
                                    <p:set>
                                      <p:cBhvr>
                                        <p:cTn id="39"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50" grpId="0"/>
      <p:bldP spid="50" grpId="1"/>
      <p:bldP spid="52" grpId="0" animBg="1"/>
      <p:bldP spid="5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225AD5A-C969-C84F-95B3-A5B1D862C3F8}"/>
              </a:ext>
            </a:extLst>
          </p:cNvPr>
          <p:cNvSpPr>
            <a:spLocks noGrp="1"/>
          </p:cNvSpPr>
          <p:nvPr>
            <p:ph type="title"/>
          </p:nvPr>
        </p:nvSpPr>
        <p:spPr/>
        <p:txBody>
          <a:bodyPr/>
          <a:lstStyle/>
          <a:p>
            <a:r>
              <a:rPr lang="en-US" dirty="0"/>
              <a:t>PUBLISHING OPEN ACCESS</a:t>
            </a:r>
          </a:p>
        </p:txBody>
      </p:sp>
      <p:graphicFrame>
        <p:nvGraphicFramePr>
          <p:cNvPr id="5" name="Chart 4">
            <a:extLst>
              <a:ext uri="{FF2B5EF4-FFF2-40B4-BE49-F238E27FC236}">
                <a16:creationId xmlns:a16="http://schemas.microsoft.com/office/drawing/2014/main" id="{57642D68-3E2A-354B-8A27-C646647BA09E}"/>
              </a:ext>
            </a:extLst>
          </p:cNvPr>
          <p:cNvGraphicFramePr>
            <a:graphicFrameLocks/>
          </p:cNvGraphicFramePr>
          <p:nvPr>
            <p:extLst>
              <p:ext uri="{D42A27DB-BD31-4B8C-83A1-F6EECF244321}">
                <p14:modId xmlns:p14="http://schemas.microsoft.com/office/powerpoint/2010/main" val="1045309046"/>
              </p:ext>
            </p:extLst>
          </p:nvPr>
        </p:nvGraphicFramePr>
        <p:xfrm>
          <a:off x="1862685" y="2342291"/>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1626105E-5D3F-E743-B675-A2884AAD90AA}"/>
              </a:ext>
            </a:extLst>
          </p:cNvPr>
          <p:cNvGraphicFramePr>
            <a:graphicFrameLocks/>
          </p:cNvGraphicFramePr>
          <p:nvPr>
            <p:extLst>
              <p:ext uri="{D42A27DB-BD31-4B8C-83A1-F6EECF244321}">
                <p14:modId xmlns:p14="http://schemas.microsoft.com/office/powerpoint/2010/main" val="2278187328"/>
              </p:ext>
            </p:extLst>
          </p:nvPr>
        </p:nvGraphicFramePr>
        <p:xfrm>
          <a:off x="6016557" y="2242381"/>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1626105E-5D3F-E743-B675-A2884AAD90AA}"/>
              </a:ext>
            </a:extLst>
          </p:cNvPr>
          <p:cNvGraphicFramePr>
            <a:graphicFrameLocks/>
          </p:cNvGraphicFramePr>
          <p:nvPr>
            <p:extLst>
              <p:ext uri="{D42A27DB-BD31-4B8C-83A1-F6EECF244321}">
                <p14:modId xmlns:p14="http://schemas.microsoft.com/office/powerpoint/2010/main" val="3388603142"/>
              </p:ext>
            </p:extLst>
          </p:nvPr>
        </p:nvGraphicFramePr>
        <p:xfrm>
          <a:off x="6008688" y="2510861"/>
          <a:ext cx="5005866" cy="3180099"/>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a:extLst>
              <a:ext uri="{FF2B5EF4-FFF2-40B4-BE49-F238E27FC236}">
                <a16:creationId xmlns:a16="http://schemas.microsoft.com/office/drawing/2014/main" id="{D31CB376-7FD3-1546-B47D-B97A0DD58A63}"/>
              </a:ext>
            </a:extLst>
          </p:cNvPr>
          <p:cNvGraphicFramePr>
            <a:graphicFrameLocks/>
          </p:cNvGraphicFramePr>
          <p:nvPr>
            <p:extLst>
              <p:ext uri="{D42A27DB-BD31-4B8C-83A1-F6EECF244321}">
                <p14:modId xmlns:p14="http://schemas.microsoft.com/office/powerpoint/2010/main" val="2750740886"/>
              </p:ext>
            </p:extLst>
          </p:nvPr>
        </p:nvGraphicFramePr>
        <p:xfrm>
          <a:off x="1473890" y="2477146"/>
          <a:ext cx="4684210" cy="3247531"/>
        </p:xfrm>
        <a:graphic>
          <a:graphicData uri="http://schemas.openxmlformats.org/drawingml/2006/chart">
            <c:chart xmlns:c="http://schemas.openxmlformats.org/drawingml/2006/chart" xmlns:r="http://schemas.openxmlformats.org/officeDocument/2006/relationships" r:id="rId6"/>
          </a:graphicData>
        </a:graphic>
      </p:graphicFrame>
      <p:sp>
        <p:nvSpPr>
          <p:cNvPr id="9" name="TextBox 8">
            <a:extLst>
              <a:ext uri="{FF2B5EF4-FFF2-40B4-BE49-F238E27FC236}">
                <a16:creationId xmlns:a16="http://schemas.microsoft.com/office/drawing/2014/main" id="{274E745A-2DD9-AB4E-9F39-CB8F335B5E94}"/>
              </a:ext>
            </a:extLst>
          </p:cNvPr>
          <p:cNvSpPr txBox="1"/>
          <p:nvPr/>
        </p:nvSpPr>
        <p:spPr>
          <a:xfrm>
            <a:off x="2687895" y="1715860"/>
            <a:ext cx="1649706" cy="461665"/>
          </a:xfrm>
          <a:prstGeom prst="rect">
            <a:avLst/>
          </a:prstGeom>
          <a:noFill/>
        </p:spPr>
        <p:txBody>
          <a:bodyPr wrap="square" rtlCol="0">
            <a:spAutoFit/>
          </a:bodyPr>
          <a:lstStyle/>
          <a:p>
            <a:r>
              <a:rPr lang="en-US" sz="2400" dirty="0"/>
              <a:t>By 2025 :</a:t>
            </a:r>
          </a:p>
        </p:txBody>
      </p:sp>
      <p:pic>
        <p:nvPicPr>
          <p:cNvPr id="10" name="Picture 9">
            <a:extLst>
              <a:ext uri="{FF2B5EF4-FFF2-40B4-BE49-F238E27FC236}">
                <a16:creationId xmlns:a16="http://schemas.microsoft.com/office/drawing/2014/main" id="{EEFC1FD3-16B1-C241-A5CB-F926EB894481}"/>
              </a:ext>
            </a:extLst>
          </p:cNvPr>
          <p:cNvPicPr>
            <a:picLocks noChangeAspect="1"/>
          </p:cNvPicPr>
          <p:nvPr/>
        </p:nvPicPr>
        <p:blipFill>
          <a:blip r:embed="rId7"/>
          <a:stretch>
            <a:fillRect/>
          </a:stretch>
        </p:blipFill>
        <p:spPr>
          <a:xfrm>
            <a:off x="5830617" y="3564294"/>
            <a:ext cx="692705" cy="1082351"/>
          </a:xfrm>
          <a:prstGeom prst="rect">
            <a:avLst/>
          </a:prstGeom>
        </p:spPr>
      </p:pic>
      <p:sp>
        <p:nvSpPr>
          <p:cNvPr id="13" name="TextBox 12">
            <a:extLst>
              <a:ext uri="{FF2B5EF4-FFF2-40B4-BE49-F238E27FC236}">
                <a16:creationId xmlns:a16="http://schemas.microsoft.com/office/drawing/2014/main" id="{1BAA6C3D-A1C9-BC40-8FBF-7B2D4F345402}"/>
              </a:ext>
            </a:extLst>
          </p:cNvPr>
          <p:cNvSpPr txBox="1"/>
          <p:nvPr/>
        </p:nvSpPr>
        <p:spPr>
          <a:xfrm>
            <a:off x="10007974" y="5288058"/>
            <a:ext cx="2141034" cy="369332"/>
          </a:xfrm>
          <a:prstGeom prst="rect">
            <a:avLst/>
          </a:prstGeom>
          <a:noFill/>
        </p:spPr>
        <p:txBody>
          <a:bodyPr wrap="square" rtlCol="0">
            <a:spAutoFit/>
          </a:bodyPr>
          <a:lstStyle/>
          <a:p>
            <a:r>
              <a:rPr lang="en-US" dirty="0"/>
              <a:t>Like this one.</a:t>
            </a:r>
          </a:p>
        </p:txBody>
      </p:sp>
      <p:sp>
        <p:nvSpPr>
          <p:cNvPr id="2" name="TextBox 1">
            <a:extLst>
              <a:ext uri="{FF2B5EF4-FFF2-40B4-BE49-F238E27FC236}">
                <a16:creationId xmlns:a16="http://schemas.microsoft.com/office/drawing/2014/main" id="{DFEA4895-B44B-E148-93F1-CD8E5A268B39}"/>
              </a:ext>
            </a:extLst>
          </p:cNvPr>
          <p:cNvSpPr txBox="1"/>
          <p:nvPr/>
        </p:nvSpPr>
        <p:spPr>
          <a:xfrm>
            <a:off x="2687895" y="6078339"/>
            <a:ext cx="7320079" cy="646331"/>
          </a:xfrm>
          <a:prstGeom prst="rect">
            <a:avLst/>
          </a:prstGeom>
          <a:noFill/>
        </p:spPr>
        <p:txBody>
          <a:bodyPr wrap="square" rtlCol="0">
            <a:spAutoFit/>
          </a:bodyPr>
          <a:lstStyle/>
          <a:p>
            <a:r>
              <a:rPr lang="en-CA" dirty="0"/>
              <a:t>H. Piwowar, J. </a:t>
            </a:r>
            <a:r>
              <a:rPr lang="en-CA" dirty="0" err="1"/>
              <a:t>Priem</a:t>
            </a:r>
            <a:r>
              <a:rPr lang="en-CA" dirty="0"/>
              <a:t>, &amp; R. Orr (2019). “The Future of OA: A Large-Scale Analysis Projecting Open Access Publication and Readership” </a:t>
            </a:r>
            <a:endParaRPr lang="en-US" dirty="0"/>
          </a:p>
        </p:txBody>
      </p:sp>
      <p:sp>
        <p:nvSpPr>
          <p:cNvPr id="3" name="TextBox 2">
            <a:extLst>
              <a:ext uri="{FF2B5EF4-FFF2-40B4-BE49-F238E27FC236}">
                <a16:creationId xmlns:a16="http://schemas.microsoft.com/office/drawing/2014/main" id="{81476FA7-5E82-E541-89B6-27CA84BC6B03}"/>
              </a:ext>
            </a:extLst>
          </p:cNvPr>
          <p:cNvSpPr txBox="1"/>
          <p:nvPr/>
        </p:nvSpPr>
        <p:spPr>
          <a:xfrm>
            <a:off x="4007142" y="3732936"/>
            <a:ext cx="660917" cy="369332"/>
          </a:xfrm>
          <a:prstGeom prst="rect">
            <a:avLst/>
          </a:prstGeom>
          <a:noFill/>
        </p:spPr>
        <p:txBody>
          <a:bodyPr wrap="square" rtlCol="0">
            <a:spAutoFit/>
          </a:bodyPr>
          <a:lstStyle/>
          <a:p>
            <a:r>
              <a:rPr lang="en-US" dirty="0"/>
              <a:t>44%</a:t>
            </a:r>
          </a:p>
        </p:txBody>
      </p:sp>
      <p:sp>
        <p:nvSpPr>
          <p:cNvPr id="14" name="TextBox 13">
            <a:extLst>
              <a:ext uri="{FF2B5EF4-FFF2-40B4-BE49-F238E27FC236}">
                <a16:creationId xmlns:a16="http://schemas.microsoft.com/office/drawing/2014/main" id="{E604D212-2FAC-5749-B2F6-E1EFB81EF1AD}"/>
              </a:ext>
            </a:extLst>
          </p:cNvPr>
          <p:cNvSpPr txBox="1"/>
          <p:nvPr/>
        </p:nvSpPr>
        <p:spPr>
          <a:xfrm>
            <a:off x="8635991" y="3733243"/>
            <a:ext cx="660917" cy="369332"/>
          </a:xfrm>
          <a:prstGeom prst="rect">
            <a:avLst/>
          </a:prstGeom>
          <a:noFill/>
        </p:spPr>
        <p:txBody>
          <a:bodyPr wrap="square" rtlCol="0">
            <a:spAutoFit/>
          </a:bodyPr>
          <a:lstStyle/>
          <a:p>
            <a:r>
              <a:rPr lang="en-US" dirty="0"/>
              <a:t>70%</a:t>
            </a:r>
          </a:p>
        </p:txBody>
      </p:sp>
    </p:spTree>
    <p:extLst>
      <p:ext uri="{BB962C8B-B14F-4D97-AF65-F5344CB8AC3E}">
        <p14:creationId xmlns:p14="http://schemas.microsoft.com/office/powerpoint/2010/main" val="92876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000" fill="hold"/>
                                        <p:tgtEl>
                                          <p:spTgt spid="10"/>
                                        </p:tgtEl>
                                      </p:cBhvr>
                                      <p:by x="175000" y="175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par>
                          <p:cTn id="22" fill="hold">
                            <p:stCondLst>
                              <p:cond delay="500"/>
                            </p:stCondLst>
                            <p:childTnLst>
                              <p:par>
                                <p:cTn id="23" presetID="10" presetClass="entr" presetSubtype="0" fill="hold" grpId="0" nodeType="afterEffect">
                                  <p:stCondLst>
                                    <p:cond delay="5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Graphic spid="8" grpId="0">
        <p:bldAsOne/>
      </p:bldGraphic>
      <p:bldP spid="9" grpId="0"/>
      <p:bldP spid="13" grpId="0"/>
      <p:bldP spid="13" grpId="1"/>
      <p:bldP spid="2" grpId="0"/>
      <p:bldP spid="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F9D325-BAAA-EC40-AD4A-A7D8F70B2294}"/>
              </a:ext>
            </a:extLst>
          </p:cNvPr>
          <p:cNvPicPr>
            <a:picLocks noChangeAspect="1"/>
          </p:cNvPicPr>
          <p:nvPr/>
        </p:nvPicPr>
        <p:blipFill>
          <a:blip r:embed="rId5"/>
          <a:stretch>
            <a:fillRect/>
          </a:stretch>
        </p:blipFill>
        <p:spPr>
          <a:xfrm>
            <a:off x="5830617" y="3564294"/>
            <a:ext cx="692705" cy="1082351"/>
          </a:xfrm>
          <a:prstGeom prst="rect">
            <a:avLst/>
          </a:prstGeom>
        </p:spPr>
      </p:pic>
      <p:pic>
        <p:nvPicPr>
          <p:cNvPr id="11" name="Online Media 10" descr="LLRscreen.mov">
            <a:hlinkClick r:id="" action="ppaction://media"/>
            <a:extLst>
              <a:ext uri="{FF2B5EF4-FFF2-40B4-BE49-F238E27FC236}">
                <a16:creationId xmlns:a16="http://schemas.microsoft.com/office/drawing/2014/main" id="{A469A997-533B-1348-8ACD-C3BE7A0767E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777767" y="2683557"/>
            <a:ext cx="4798404" cy="2843824"/>
          </a:xfrm>
          <a:prstGeom prst="rect">
            <a:avLst/>
          </a:prstGeom>
        </p:spPr>
      </p:pic>
      <p:sp>
        <p:nvSpPr>
          <p:cNvPr id="4" name="Title 3">
            <a:extLst>
              <a:ext uri="{FF2B5EF4-FFF2-40B4-BE49-F238E27FC236}">
                <a16:creationId xmlns:a16="http://schemas.microsoft.com/office/drawing/2014/main" id="{6AB8E7CB-3AC6-B742-87CD-8CB31495576E}"/>
              </a:ext>
            </a:extLst>
          </p:cNvPr>
          <p:cNvSpPr>
            <a:spLocks noGrp="1"/>
          </p:cNvSpPr>
          <p:nvPr>
            <p:ph type="title"/>
          </p:nvPr>
        </p:nvSpPr>
        <p:spPr/>
        <p:txBody>
          <a:bodyPr/>
          <a:lstStyle/>
          <a:p>
            <a:r>
              <a:rPr lang="en-US" dirty="0"/>
              <a:t>ACCESS TO LLRs</a:t>
            </a:r>
          </a:p>
        </p:txBody>
      </p:sp>
      <p:pic>
        <p:nvPicPr>
          <p:cNvPr id="6" name="Picture 5" descr="A close up of a logo&#10;&#10;Description automatically generated">
            <a:extLst>
              <a:ext uri="{FF2B5EF4-FFF2-40B4-BE49-F238E27FC236}">
                <a16:creationId xmlns:a16="http://schemas.microsoft.com/office/drawing/2014/main" id="{44651E5B-F861-5247-A65B-DDDBFE0547C0}"/>
              </a:ext>
            </a:extLst>
          </p:cNvPr>
          <p:cNvPicPr>
            <a:picLocks noChangeAspect="1"/>
          </p:cNvPicPr>
          <p:nvPr/>
        </p:nvPicPr>
        <p:blipFill>
          <a:blip r:embed="rId7"/>
          <a:stretch>
            <a:fillRect/>
          </a:stretch>
        </p:blipFill>
        <p:spPr>
          <a:xfrm>
            <a:off x="2823544" y="2307581"/>
            <a:ext cx="6544911" cy="5104534"/>
          </a:xfrm>
          <a:prstGeom prst="rect">
            <a:avLst/>
          </a:prstGeom>
          <a:scene3d>
            <a:camera prst="orthographicFront">
              <a:rot lat="0" lon="19499973" rev="0"/>
            </a:camera>
            <a:lightRig rig="threePt" dir="t"/>
          </a:scene3d>
        </p:spPr>
      </p:pic>
      <p:pic>
        <p:nvPicPr>
          <p:cNvPr id="8" name="Picture 7" descr="A close up of a logo&#10;&#10;Description automatically generated">
            <a:extLst>
              <a:ext uri="{FF2B5EF4-FFF2-40B4-BE49-F238E27FC236}">
                <a16:creationId xmlns:a16="http://schemas.microsoft.com/office/drawing/2014/main" id="{F839A77D-38C3-3741-87B8-16C953F0BE8B}"/>
              </a:ext>
            </a:extLst>
          </p:cNvPr>
          <p:cNvPicPr>
            <a:picLocks noChangeAspect="1"/>
          </p:cNvPicPr>
          <p:nvPr/>
        </p:nvPicPr>
        <p:blipFill>
          <a:blip r:embed="rId8"/>
          <a:stretch>
            <a:fillRect/>
          </a:stretch>
        </p:blipFill>
        <p:spPr>
          <a:xfrm rot="1702605">
            <a:off x="9645686" y="3433050"/>
            <a:ext cx="1734745" cy="2133449"/>
          </a:xfrm>
          <a:prstGeom prst="rect">
            <a:avLst/>
          </a:prstGeom>
        </p:spPr>
      </p:pic>
      <p:pic>
        <p:nvPicPr>
          <p:cNvPr id="13" name="Picture 12">
            <a:extLst>
              <a:ext uri="{FF2B5EF4-FFF2-40B4-BE49-F238E27FC236}">
                <a16:creationId xmlns:a16="http://schemas.microsoft.com/office/drawing/2014/main" id="{BFEB3074-D0E3-4140-BD46-89CAC325CA74}"/>
              </a:ext>
            </a:extLst>
          </p:cNvPr>
          <p:cNvPicPr>
            <a:picLocks noChangeAspect="1"/>
          </p:cNvPicPr>
          <p:nvPr/>
        </p:nvPicPr>
        <p:blipFill>
          <a:blip r:embed="rId9"/>
          <a:srcRect/>
          <a:stretch/>
        </p:blipFill>
        <p:spPr>
          <a:xfrm>
            <a:off x="8772040" y="3597340"/>
            <a:ext cx="2386525" cy="3260660"/>
          </a:xfrm>
          <a:prstGeom prst="rect">
            <a:avLst/>
          </a:prstGeom>
        </p:spPr>
      </p:pic>
    </p:spTree>
    <p:extLst>
      <p:ext uri="{BB962C8B-B14F-4D97-AF65-F5344CB8AC3E}">
        <p14:creationId xmlns:p14="http://schemas.microsoft.com/office/powerpoint/2010/main" val="5982657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mediacall" presetSubtype="0" fill="hold" nodeType="withEffect">
                                  <p:stCondLst>
                                    <p:cond delay="0"/>
                                  </p:stCondLst>
                                  <p:childTnLst>
                                    <p:cmd type="call" cmd="playFrom(0.0)">
                                      <p:cBhvr>
                                        <p:cTn id="16" dur="6991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11"/>
                </p:tgtEl>
              </p:cMediaNode>
            </p:video>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176689B-39FB-E946-933D-62AEF5DF09D4}"/>
              </a:ext>
            </a:extLst>
          </p:cNvPr>
          <p:cNvSpPr>
            <a:spLocks noGrp="1"/>
          </p:cNvSpPr>
          <p:nvPr>
            <p:ph sz="half" idx="1"/>
          </p:nvPr>
        </p:nvSpPr>
        <p:spPr>
          <a:xfrm>
            <a:off x="838199" y="1825625"/>
            <a:ext cx="10048103" cy="4351338"/>
          </a:xfrm>
        </p:spPr>
        <p:txBody>
          <a:bodyPr/>
          <a:lstStyle/>
          <a:p>
            <a:pPr marL="0" indent="0">
              <a:buNone/>
            </a:pPr>
            <a:r>
              <a:rPr lang="en-US" sz="2400" dirty="0">
                <a:solidFill>
                  <a:schemeClr val="tx1"/>
                </a:solidFill>
              </a:rPr>
              <a:t>You should now be able to:</a:t>
            </a:r>
          </a:p>
          <a:p>
            <a:pPr marL="0" indent="0">
              <a:buNone/>
            </a:pPr>
            <a:endParaRPr lang="en-US" sz="2400" dirty="0">
              <a:solidFill>
                <a:schemeClr val="tx1"/>
              </a:solidFill>
            </a:endParaRPr>
          </a:p>
          <a:p>
            <a:pPr lvl="1" fontAlgn="base"/>
            <a:r>
              <a:rPr lang="en-CA" dirty="0">
                <a:solidFill>
                  <a:schemeClr val="tx1"/>
                </a:solidFill>
              </a:rPr>
              <a:t>Explain why licensed library resources are only accessible to members of the library’s parent organization or community</a:t>
            </a:r>
          </a:p>
          <a:p>
            <a:pPr lvl="1" fontAlgn="base"/>
            <a:endParaRPr lang="en-CA" dirty="0">
              <a:solidFill>
                <a:schemeClr val="tx1"/>
              </a:solidFill>
            </a:endParaRPr>
          </a:p>
          <a:p>
            <a:pPr lvl="1" fontAlgn="base"/>
            <a:r>
              <a:rPr lang="en-CA" dirty="0">
                <a:solidFill>
                  <a:schemeClr val="tx1"/>
                </a:solidFill>
              </a:rPr>
              <a:t>Describe the role of publishing and licence agreements in relation to licensed library resources</a:t>
            </a:r>
          </a:p>
          <a:p>
            <a:pPr lvl="1" fontAlgn="base"/>
            <a:endParaRPr lang="en-CA" dirty="0">
              <a:solidFill>
                <a:schemeClr val="tx1"/>
              </a:solidFill>
            </a:endParaRPr>
          </a:p>
          <a:p>
            <a:pPr lvl="1" fontAlgn="base"/>
            <a:r>
              <a:rPr lang="en-CA" dirty="0">
                <a:solidFill>
                  <a:schemeClr val="tx1"/>
                </a:solidFill>
              </a:rPr>
              <a:t>Recognize how the future of scholarly publishing is becoming more open</a:t>
            </a:r>
          </a:p>
          <a:p>
            <a:pPr lvl="1" fontAlgn="base"/>
            <a:endParaRPr lang="en-CA" dirty="0">
              <a:solidFill>
                <a:schemeClr val="tx1"/>
              </a:solidFill>
            </a:endParaRPr>
          </a:p>
          <a:p>
            <a:pPr marL="0" indent="0">
              <a:buNone/>
            </a:pPr>
            <a:endParaRPr lang="en-US" dirty="0"/>
          </a:p>
        </p:txBody>
      </p:sp>
      <p:sp>
        <p:nvSpPr>
          <p:cNvPr id="4" name="Title 3">
            <a:extLst>
              <a:ext uri="{FF2B5EF4-FFF2-40B4-BE49-F238E27FC236}">
                <a16:creationId xmlns:a16="http://schemas.microsoft.com/office/drawing/2014/main" id="{0B195127-B523-1E4F-B34A-3D5613972B9D}"/>
              </a:ext>
            </a:extLst>
          </p:cNvPr>
          <p:cNvSpPr>
            <a:spLocks noGrp="1"/>
          </p:cNvSpPr>
          <p:nvPr>
            <p:ph type="title"/>
          </p:nvPr>
        </p:nvSpPr>
        <p:spPr/>
        <p:txBody>
          <a:bodyPr/>
          <a:lstStyle/>
          <a:p>
            <a:r>
              <a:rPr lang="en-US" dirty="0"/>
              <a:t>LEARNING OBJECTIVES </a:t>
            </a:r>
          </a:p>
        </p:txBody>
      </p:sp>
    </p:spTree>
    <p:extLst>
      <p:ext uri="{BB962C8B-B14F-4D97-AF65-F5344CB8AC3E}">
        <p14:creationId xmlns:p14="http://schemas.microsoft.com/office/powerpoint/2010/main" val="3549135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evel 1">
  <a:themeElements>
    <a:clrScheme name="Custom 1">
      <a:dk1>
        <a:srgbClr val="75707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4C67CBCE-DFDA-6745-9959-BC713BE9E948}"/>
    </a:ext>
  </a:extLst>
</a:theme>
</file>

<file path=ppt/theme/theme2.xml><?xml version="1.0" encoding="utf-8"?>
<a:theme xmlns:a="http://schemas.openxmlformats.org/drawingml/2006/main" name="Level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8B9FDB8F-EBBA-1E4D-9B03-02A803C87649}"/>
    </a:ext>
  </a:extLst>
</a:theme>
</file>

<file path=ppt/theme/theme3.xml><?xml version="1.0" encoding="utf-8"?>
<a:theme xmlns:a="http://schemas.openxmlformats.org/drawingml/2006/main" name="Level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16964AC1-EF38-134A-A4A4-FB428F678D40}"/>
    </a:ext>
  </a:extLst>
</a:theme>
</file>

<file path=ppt/theme/theme4.xml><?xml version="1.0" encoding="utf-8"?>
<a:theme xmlns:a="http://schemas.openxmlformats.org/drawingml/2006/main" name="Level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8282F2B2-FEA9-564A-B27D-208CC4779EB1}"/>
    </a:ext>
  </a:extLst>
</a:theme>
</file>

<file path=ppt/theme/theme5.xml><?xml version="1.0" encoding="utf-8"?>
<a:theme xmlns:a="http://schemas.openxmlformats.org/drawingml/2006/main" name="Level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DE6CFC58-F008-0C44-9AE6-C329ED73EC6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OER_CopyrightProject_Version12_2019-06-28</Template>
  <TotalTime>9125</TotalTime>
  <Words>2969</Words>
  <Application>Microsoft Macintosh PowerPoint</Application>
  <PresentationFormat>Widescreen</PresentationFormat>
  <Paragraphs>188</Paragraphs>
  <Slides>21</Slides>
  <Notes>14</Notes>
  <HiddenSlides>0</HiddenSlides>
  <MMClips>1</MMClips>
  <ScaleCrop>false</ScaleCrop>
  <HeadingPairs>
    <vt:vector size="6" baseType="variant">
      <vt:variant>
        <vt:lpstr>Fonts Used</vt:lpstr>
      </vt:variant>
      <vt:variant>
        <vt:i4>2</vt:i4>
      </vt:variant>
      <vt:variant>
        <vt:lpstr>Theme</vt:lpstr>
      </vt:variant>
      <vt:variant>
        <vt:i4>5</vt:i4>
      </vt:variant>
      <vt:variant>
        <vt:lpstr>Slide Titles</vt:lpstr>
      </vt:variant>
      <vt:variant>
        <vt:i4>21</vt:i4>
      </vt:variant>
    </vt:vector>
  </HeadingPairs>
  <TitlesOfParts>
    <vt:vector size="28" baseType="lpstr">
      <vt:lpstr>Arial</vt:lpstr>
      <vt:lpstr>Calibri</vt:lpstr>
      <vt:lpstr>Level 1</vt:lpstr>
      <vt:lpstr>Level 2</vt:lpstr>
      <vt:lpstr>Level 3</vt:lpstr>
      <vt:lpstr>Level 4</vt:lpstr>
      <vt:lpstr>Level 5</vt:lpstr>
      <vt:lpstr>LICENSED LIBRARY RESOURCES</vt:lpstr>
      <vt:lpstr>TROUBLE ACCESSING ARTICLES</vt:lpstr>
      <vt:lpstr>TROUBLE ACCESSING ARTICLES</vt:lpstr>
      <vt:lpstr>LICENCE AGREEMENTS</vt:lpstr>
      <vt:lpstr>JOURNEY OF AN ACADEMIC ARTICLE</vt:lpstr>
      <vt:lpstr>TRADITIONAL ACADEMIC PUBLISHING</vt:lpstr>
      <vt:lpstr>PUBLISHING OPEN ACCESS</vt:lpstr>
      <vt:lpstr>ACCESS TO LLRs</vt:lpstr>
      <vt:lpstr>LEARNING OBJECTIVES </vt:lpstr>
      <vt:lpstr>PowerPoint Presentation</vt:lpstr>
      <vt:lpstr>QUESTIONS</vt:lpstr>
      <vt:lpstr>QUESTIONS</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Julia Guy</cp:lastModifiedBy>
  <cp:revision>98</cp:revision>
  <dcterms:created xsi:type="dcterms:W3CDTF">2019-10-03T17:13:49Z</dcterms:created>
  <dcterms:modified xsi:type="dcterms:W3CDTF">2020-05-14T15:39:58Z</dcterms:modified>
</cp:coreProperties>
</file>