
<file path=[Content_Types].xml><?xml version="1.0" encoding="utf-8"?>
<Types xmlns="http://schemas.openxmlformats.org/package/2006/content-types">
  <Default Extension="png" ContentType="image/png"/>
  <Default Extension="svg" ContentType="image/svg+xml"/>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537" r:id="rId1"/>
    <p:sldMasterId id="2147493548" r:id="rId2"/>
    <p:sldMasterId id="2147493559" r:id="rId3"/>
    <p:sldMasterId id="2147493570" r:id="rId4"/>
    <p:sldMasterId id="2147493581" r:id="rId5"/>
    <p:sldMasterId id="2147493483" r:id="rId6"/>
  </p:sldMasterIdLst>
  <p:notesMasterIdLst>
    <p:notesMasterId r:id="rId29"/>
  </p:notesMasterIdLst>
  <p:handoutMasterIdLst>
    <p:handoutMasterId r:id="rId30"/>
  </p:handoutMasterIdLst>
  <p:sldIdLst>
    <p:sldId id="365" r:id="rId7"/>
    <p:sldId id="343" r:id="rId8"/>
    <p:sldId id="351" r:id="rId9"/>
    <p:sldId id="345" r:id="rId10"/>
    <p:sldId id="342" r:id="rId11"/>
    <p:sldId id="364" r:id="rId12"/>
    <p:sldId id="354" r:id="rId13"/>
    <p:sldId id="349" r:id="rId14"/>
    <p:sldId id="350" r:id="rId15"/>
    <p:sldId id="366" r:id="rId16"/>
    <p:sldId id="370" r:id="rId17"/>
    <p:sldId id="371" r:id="rId18"/>
    <p:sldId id="372" r:id="rId19"/>
    <p:sldId id="374" r:id="rId20"/>
    <p:sldId id="377" r:id="rId21"/>
    <p:sldId id="373" r:id="rId22"/>
    <p:sldId id="375" r:id="rId23"/>
    <p:sldId id="376" r:id="rId24"/>
    <p:sldId id="378" r:id="rId25"/>
    <p:sldId id="367" r:id="rId26"/>
    <p:sldId id="369" r:id="rId27"/>
    <p:sldId id="36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E97381"/>
    <a:srgbClr val="95263F"/>
    <a:srgbClr val="EA89BA"/>
    <a:srgbClr val="004950"/>
    <a:srgbClr val="F7CA00"/>
    <a:srgbClr val="CB5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9184" autoAdjust="0"/>
  </p:normalViewPr>
  <p:slideViewPr>
    <p:cSldViewPr snapToGrid="0" snapToObjects="1">
      <p:cViewPr varScale="1">
        <p:scale>
          <a:sx n="82" d="100"/>
          <a:sy n="82" d="100"/>
        </p:scale>
        <p:origin x="210" y="90"/>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0580555555555555"/>
          <c:y val="0.87094852726742478"/>
          <c:w val="0.42172222222222222"/>
          <c:h val="0.105903324584426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 Article</a:t>
            </a:r>
            <a:r>
              <a:rPr lang="en-US" baseline="0"/>
              <a:t> Views</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0580555555555555"/>
          <c:y val="0.87094852726742478"/>
          <c:w val="0.42172222222222222"/>
          <c:h val="0.105903324584426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b="0" dirty="0">
                <a:solidFill>
                  <a:schemeClr val="tx1"/>
                </a:solidFill>
              </a:rPr>
              <a:t> Article</a:t>
            </a:r>
            <a:r>
              <a:rPr lang="en-US" sz="2000" b="0" baseline="0" dirty="0">
                <a:solidFill>
                  <a:schemeClr val="tx1"/>
                </a:solidFill>
              </a:rPr>
              <a:t> Views</a:t>
            </a:r>
            <a:endParaRPr lang="en-US" sz="2000" b="0" dirty="0">
              <a:solidFill>
                <a:schemeClr val="tx1"/>
              </a:solidFill>
            </a:endParaRPr>
          </a:p>
        </c:rich>
      </c:tx>
      <c:layout>
        <c:manualLayout>
          <c:xMode val="edge"/>
          <c:yMode val="edge"/>
          <c:x val="0.33655308719145544"/>
          <c:y val="8.4795782377967525E-3"/>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Journal Articles</c:v>
                </c:pt>
              </c:strCache>
            </c:strRef>
          </c:tx>
          <c:spPr>
            <a:solidFill>
              <a:schemeClr val="accent1"/>
            </a:solidFill>
          </c:spPr>
          <c:dPt>
            <c:idx val="0"/>
            <c:bubble3D val="0"/>
            <c:spPr>
              <a:solidFill>
                <a:schemeClr val="accent2"/>
              </a:solidFill>
              <a:ln>
                <a:noFill/>
              </a:ln>
              <a:effectLst/>
            </c:spPr>
            <c:extLst>
              <c:ext xmlns:c16="http://schemas.microsoft.com/office/drawing/2014/chart" uri="{C3380CC4-5D6E-409C-BE32-E72D297353CC}">
                <c16:uniqueId val="{00000001-DD0A-2C4C-B4EF-AD48A8CDAC93}"/>
              </c:ext>
            </c:extLst>
          </c:dPt>
          <c:dPt>
            <c:idx val="1"/>
            <c:bubble3D val="0"/>
            <c:spPr>
              <a:solidFill>
                <a:schemeClr val="accent1"/>
              </a:solidFill>
              <a:ln>
                <a:noFill/>
              </a:ln>
              <a:effectLst/>
            </c:spPr>
            <c:extLst>
              <c:ext xmlns:c16="http://schemas.microsoft.com/office/drawing/2014/chart" uri="{C3380CC4-5D6E-409C-BE32-E72D297353CC}">
                <c16:uniqueId val="{00000003-DD0A-2C4C-B4EF-AD48A8CDAC93}"/>
              </c:ext>
            </c:extLst>
          </c:dPt>
          <c:cat>
            <c:strRef>
              <c:f>Sheet1!$A$2:$A$3</c:f>
              <c:strCache>
                <c:ptCount val="2"/>
                <c:pt idx="0">
                  <c:v>Open Access</c:v>
                </c:pt>
                <c:pt idx="1">
                  <c:v>RESTRI</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DD0A-2C4C-B4EF-AD48A8CDAC9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Entry>
      <c:layout>
        <c:manualLayout>
          <c:xMode val="edge"/>
          <c:yMode val="edge"/>
          <c:x val="0.27536134606879209"/>
          <c:y val="0.89409669321615459"/>
          <c:w val="0.42172222222222222"/>
          <c:h val="0.105903324584426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dirty="0">
                <a:solidFill>
                  <a:schemeClr val="tx1"/>
                </a:solidFill>
              </a:rPr>
              <a:t>Journal Articles</a:t>
            </a:r>
          </a:p>
        </c:rich>
      </c:tx>
      <c:layout>
        <c:manualLayout>
          <c:xMode val="edge"/>
          <c:yMode val="edge"/>
          <c:x val="0.29987682021087864"/>
          <c:y val="2.346397925069845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Journal Articles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295-D642-975D-20252E44FB6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295-D642-975D-20252E44FB69}"/>
              </c:ext>
            </c:extLst>
          </c:dPt>
          <c:cat>
            <c:strRef>
              <c:f>Sheet1!$A$2:$A$3</c:f>
              <c:strCache>
                <c:ptCount val="2"/>
                <c:pt idx="0">
                  <c:v>Open Access</c:v>
                </c:pt>
                <c:pt idx="1">
                  <c:v>Restricted</c:v>
                </c:pt>
              </c:strCache>
            </c:strRef>
          </c:cat>
          <c:val>
            <c:numRef>
              <c:f>Sheet1!$B$2:$B$3</c:f>
              <c:numCache>
                <c:formatCode>General</c:formatCode>
                <c:ptCount val="2"/>
                <c:pt idx="0">
                  <c:v>44</c:v>
                </c:pt>
                <c:pt idx="1">
                  <c:v>56</c:v>
                </c:pt>
              </c:numCache>
            </c:numRef>
          </c:val>
          <c:extLst>
            <c:ext xmlns:c16="http://schemas.microsoft.com/office/drawing/2014/chart" uri="{C3380CC4-5D6E-409C-BE32-E72D297353CC}">
              <c16:uniqueId val="{00000004-6295-D642-975D-20252E44FB6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delete val="1"/>
      </c:legendEntry>
      <c:layout>
        <c:manualLayout>
          <c:xMode val="edge"/>
          <c:yMode val="edge"/>
          <c:x val="0.25230487104549115"/>
          <c:y val="0.86520097883592184"/>
          <c:w val="0.46352099737532809"/>
          <c:h val="0.1301695100612423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2024/08/14</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*Updated:</a:t>
            </a:r>
            <a:r>
              <a:rPr lang="en-CA" sz="1200" b="0" i="0" u="none" strike="noStrike" kern="1200" baseline="0" dirty="0" smtClean="0">
                <a:solidFill>
                  <a:schemeClr val="tx1"/>
                </a:solidFill>
                <a:effectLst/>
                <a:latin typeface="+mn-lt"/>
                <a:ea typeface="+mn-ea"/>
                <a:cs typeface="+mn-cs"/>
              </a:rPr>
              <a:t> August 2024</a:t>
            </a:r>
            <a:r>
              <a:rPr lang="en-CA" sz="1200" b="0" i="0" u="none" strike="noStrike"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Hello and welcome to the University of Alberta’s Opening Up Copyright instructional module on licensed library resources.</a:t>
            </a:r>
            <a:endParaRPr lang="en-US" sz="1200" dirty="0" smtClean="0">
              <a:latin typeface="+mn-lt"/>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311360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This has been the University of Alberta’s Opening Up Copyright instructional module on licensed library resources. Thank you for your attention.</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3390907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263000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Simone has to read an article for a class that starts in seven hours but is not able to open the article using the link provided by their Teaching Assistant or “TA.” What’s going on? Why would a TA give her a dead link? Searching the web for the article doesn’t help</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263440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If </a:t>
            </a:r>
            <a:r>
              <a:rPr lang="en-CA" sz="1200" b="0" i="0" u="none" strike="noStrike" kern="1200" dirty="0">
                <a:solidFill>
                  <a:schemeClr val="tx1"/>
                </a:solidFill>
                <a:effectLst/>
                <a:latin typeface="+mn-lt"/>
                <a:ea typeface="+mn-ea"/>
                <a:cs typeface="+mn-cs"/>
              </a:rPr>
              <a:t>the article assigned by the instructor was an open access article, there’s a good chance that Simone would have been able to read it from home without much effort. However, the majority of all academic literature is not freely available online</a:t>
            </a:r>
            <a:r>
              <a:rPr lang="en-CA" sz="1200" b="0" i="0" u="none" strike="noStrike" kern="1200" dirty="0" smtClean="0">
                <a:solidFill>
                  <a:schemeClr val="tx1"/>
                </a:solidFill>
                <a:effectLst/>
                <a:latin typeface="+mn-lt"/>
                <a:ea typeface="+mn-ea"/>
                <a:cs typeface="+mn-cs"/>
              </a:rPr>
              <a:t>.</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Simone is likely trying to access an article that is behind a paywall. She might also access content behind a paywall when paying for music on iTunes or subscribing to Netflix to watch TV and movies. When it comes to academic articles, books, and streaming media, however, the library is usually the one paying to access the content and that access is then generally restricted to students and other members of </a:t>
            </a:r>
            <a:r>
              <a:rPr lang="en-CA" sz="1200" b="0" i="0" u="none" strike="noStrike" kern="1200" dirty="0" smtClean="0">
                <a:solidFill>
                  <a:schemeClr val="tx1"/>
                </a:solidFill>
                <a:effectLst/>
                <a:latin typeface="+mn-lt"/>
                <a:ea typeface="+mn-ea"/>
                <a:cs typeface="+mn-cs"/>
              </a:rPr>
              <a:t>the university community. </a:t>
            </a:r>
            <a:r>
              <a:rPr lang="en-CA" sz="1200" b="0" i="0" u="none" strike="noStrike" kern="1200" dirty="0">
                <a:solidFill>
                  <a:schemeClr val="tx1"/>
                </a:solidFill>
                <a:effectLst/>
                <a:latin typeface="+mn-lt"/>
                <a:ea typeface="+mn-ea"/>
                <a:cs typeface="+mn-cs"/>
              </a:rPr>
              <a:t>The </a:t>
            </a:r>
            <a:r>
              <a:rPr lang="en-CA" sz="1200" b="0" i="0" u="none" strike="noStrike" kern="1200" dirty="0" smtClean="0">
                <a:solidFill>
                  <a:schemeClr val="tx1"/>
                </a:solidFill>
                <a:effectLst/>
                <a:latin typeface="+mn-lt"/>
                <a:ea typeface="+mn-ea"/>
                <a:cs typeface="+mn-cs"/>
              </a:rPr>
              <a:t>TA’s </a:t>
            </a:r>
            <a:r>
              <a:rPr lang="en-CA" sz="1200" b="0" i="0" u="none" strike="noStrike" kern="1200" dirty="0">
                <a:solidFill>
                  <a:schemeClr val="tx1"/>
                </a:solidFill>
                <a:effectLst/>
                <a:latin typeface="+mn-lt"/>
                <a:ea typeface="+mn-ea"/>
                <a:cs typeface="+mn-cs"/>
              </a:rPr>
              <a:t>link to the article likely would have worked if Simone were connected to the university’s computing network, whether on campus or remotely</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2624345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Academic libraries purchase or subscribe to a wide range of electronic journals, </a:t>
            </a:r>
            <a:r>
              <a:rPr lang="en-CA" sz="1200" b="0" i="0" u="none" strike="noStrike" kern="1200" dirty="0" err="1" smtClean="0">
                <a:solidFill>
                  <a:schemeClr val="tx1"/>
                </a:solidFill>
                <a:effectLst/>
                <a:latin typeface="+mn-lt"/>
                <a:ea typeface="+mn-ea"/>
                <a:cs typeface="+mn-cs"/>
              </a:rPr>
              <a:t>ebooks</a:t>
            </a:r>
            <a:r>
              <a:rPr lang="en-CA" sz="1200" b="0" i="0" u="none" strike="noStrike" kern="1200" dirty="0">
                <a:solidFill>
                  <a:schemeClr val="tx1"/>
                </a:solidFill>
                <a:effectLst/>
                <a:latin typeface="+mn-lt"/>
                <a:ea typeface="+mn-ea"/>
                <a:cs typeface="+mn-cs"/>
              </a:rPr>
              <a:t>, and databases from commercial vendors. Because libraries sign licence agreements that enable access to these things, these are often called "licensed library resources.” The terms of use for these licensed resources include things like price (how much the university pays for access), who can access the database content (students, faculty, etc.) and what they can do with those articles and </a:t>
            </a:r>
            <a:r>
              <a:rPr lang="en-CA" sz="1200" b="0" i="0" u="none" strike="noStrike" kern="1200" dirty="0" err="1">
                <a:solidFill>
                  <a:schemeClr val="tx1"/>
                </a:solidFill>
                <a:effectLst/>
                <a:latin typeface="+mn-lt"/>
                <a:ea typeface="+mn-ea"/>
                <a:cs typeface="+mn-cs"/>
              </a:rPr>
              <a:t>ebooks</a:t>
            </a:r>
            <a:r>
              <a:rPr lang="en-CA" sz="1200" b="0" i="0" u="none" strike="noStrike" kern="1200" dirty="0">
                <a:solidFill>
                  <a:schemeClr val="tx1"/>
                </a:solidFill>
                <a:effectLst/>
                <a:latin typeface="+mn-lt"/>
                <a:ea typeface="+mn-ea"/>
                <a:cs typeface="+mn-cs"/>
              </a:rPr>
              <a:t> (copy or share and where or how). Most licence agreements are negotiated by academic librarians for their institutions</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These agreements allow for educational uses like posting copies of the articles on a restricted learning management system or including the content in a student assignment that is submitted directly to an instructor for grading. In most cases, these licence agreements also allow for members of the public to walk in and use the databases at a library workstation, but not access them from </a:t>
            </a:r>
            <a:r>
              <a:rPr lang="en-CA" sz="1200" b="0" i="0" u="none" strike="noStrike" kern="1200" dirty="0" smtClean="0">
                <a:solidFill>
                  <a:schemeClr val="tx1"/>
                </a:solidFill>
                <a:effectLst/>
                <a:latin typeface="+mn-lt"/>
                <a:ea typeface="+mn-ea"/>
                <a:cs typeface="+mn-cs"/>
              </a:rPr>
              <a:t>off campus</a:t>
            </a:r>
            <a:r>
              <a:rPr lang="en-CA" sz="1200" b="0" i="0" u="none" strike="noStrike" kern="1200" dirty="0">
                <a:solidFill>
                  <a:schemeClr val="tx1"/>
                </a:solidFill>
                <a:effectLst/>
                <a:latin typeface="+mn-lt"/>
                <a:ea typeface="+mn-ea"/>
                <a:cs typeface="+mn-cs"/>
              </a:rPr>
              <a:t>. Off-campus access is usually limited to members of the university community</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rtl="0"/>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Simone: “Don’t profs just write articles and then the library provides access? And, how is copyright involved in all of this?”</a:t>
            </a:r>
            <a:endParaRPr lang="en-CA" sz="1200" b="0" dirty="0">
              <a:effectLst/>
            </a:endParaRPr>
          </a:p>
          <a:p>
            <a:r>
              <a:rPr lang="en-CA" sz="1200" b="0" dirty="0">
                <a:effectLst/>
              </a:rPr>
              <a:t/>
            </a:r>
            <a:br>
              <a:rPr lang="en-CA" sz="1200" b="0" dirty="0">
                <a:effectLst/>
              </a:rPr>
            </a:br>
            <a:r>
              <a:rPr lang="en-CA" sz="1200" b="0" dirty="0" smtClean="0">
                <a:effectLst/>
              </a:rPr>
              <a:t>Oh, hi</a:t>
            </a:r>
            <a:r>
              <a:rPr lang="en-CA" sz="1200" b="0" baseline="0" dirty="0" smtClean="0">
                <a:effectLst/>
              </a:rPr>
              <a:t> Simone. </a:t>
            </a:r>
            <a:r>
              <a:rPr lang="en-CA" sz="1200" b="0" i="0" u="none" strike="noStrike" kern="1200" dirty="0" smtClean="0">
                <a:solidFill>
                  <a:schemeClr val="tx1"/>
                </a:solidFill>
                <a:effectLst/>
                <a:latin typeface="+mn-lt"/>
                <a:ea typeface="+mn-ea"/>
                <a:cs typeface="+mn-cs"/>
              </a:rPr>
              <a:t>It’s </a:t>
            </a:r>
            <a:r>
              <a:rPr lang="en-CA" sz="1200" b="0" i="0" u="none" strike="noStrike" kern="1200" dirty="0">
                <a:solidFill>
                  <a:schemeClr val="tx1"/>
                </a:solidFill>
                <a:effectLst/>
                <a:latin typeface="+mn-lt"/>
                <a:ea typeface="+mn-ea"/>
                <a:cs typeface="+mn-cs"/>
              </a:rPr>
              <a:t>a bit more complicated than that, although some open access publishing models are moving in that direction. Right now, however, it’s more likely that books and articles written by </a:t>
            </a:r>
            <a:r>
              <a:rPr lang="en-CA" sz="1200" b="0" i="0" u="none" strike="noStrike" kern="1200" dirty="0" smtClean="0">
                <a:solidFill>
                  <a:schemeClr val="tx1"/>
                </a:solidFill>
                <a:effectLst/>
                <a:latin typeface="+mn-lt"/>
                <a:ea typeface="+mn-ea"/>
                <a:cs typeface="+mn-cs"/>
              </a:rPr>
              <a:t>professors, </a:t>
            </a:r>
            <a:r>
              <a:rPr lang="en-CA" sz="1200" b="0" i="0" u="none" strike="noStrike" kern="1200" dirty="0">
                <a:solidFill>
                  <a:schemeClr val="tx1"/>
                </a:solidFill>
                <a:effectLst/>
                <a:latin typeface="+mn-lt"/>
                <a:ea typeface="+mn-ea"/>
                <a:cs typeface="+mn-cs"/>
              </a:rPr>
              <a:t>such as Professor </a:t>
            </a:r>
            <a:r>
              <a:rPr lang="en-CA" sz="1200" b="0" i="0" u="none" strike="noStrike" kern="1200" dirty="0" smtClean="0">
                <a:solidFill>
                  <a:schemeClr val="tx1"/>
                </a:solidFill>
                <a:effectLst/>
                <a:latin typeface="+mn-lt"/>
                <a:ea typeface="+mn-ea"/>
                <a:cs typeface="+mn-cs"/>
              </a:rPr>
              <a:t>Pam, </a:t>
            </a:r>
            <a:r>
              <a:rPr lang="en-CA" sz="1200" b="0" i="0" u="none" strike="noStrike" kern="1200" dirty="0">
                <a:solidFill>
                  <a:schemeClr val="tx1"/>
                </a:solidFill>
                <a:effectLst/>
                <a:latin typeface="+mn-lt"/>
                <a:ea typeface="+mn-ea"/>
                <a:cs typeface="+mn-cs"/>
              </a:rPr>
              <a:t>and graduate </a:t>
            </a:r>
            <a:r>
              <a:rPr lang="en-CA" sz="1200" b="0" i="0" u="none" strike="noStrike" kern="1200" dirty="0" smtClean="0">
                <a:solidFill>
                  <a:schemeClr val="tx1"/>
                </a:solidFill>
                <a:effectLst/>
                <a:latin typeface="+mn-lt"/>
                <a:ea typeface="+mn-ea"/>
                <a:cs typeface="+mn-cs"/>
              </a:rPr>
              <a:t>students </a:t>
            </a:r>
            <a:r>
              <a:rPr lang="en-CA" sz="1200" b="0" i="0" u="none" strike="noStrike" kern="1200" dirty="0">
                <a:solidFill>
                  <a:schemeClr val="tx1"/>
                </a:solidFill>
                <a:effectLst/>
                <a:latin typeface="+mn-lt"/>
                <a:ea typeface="+mn-ea"/>
                <a:cs typeface="+mn-cs"/>
              </a:rPr>
              <a:t>will be published in an academic journal</a:t>
            </a:r>
            <a:r>
              <a:rPr lang="en-CA" sz="1200" b="0" i="0" u="none" strike="noStrike" kern="1200" dirty="0" smtClean="0">
                <a:solidFill>
                  <a:schemeClr val="tx1"/>
                </a:solidFill>
                <a:effectLst/>
                <a:latin typeface="+mn-lt"/>
                <a:ea typeface="+mn-ea"/>
                <a:cs typeface="+mn-cs"/>
              </a:rPr>
              <a:t>.</a:t>
            </a:r>
            <a:endParaRPr lang="en-US" sz="1200"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108055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The steps between writing and accessing the book or article may vary but, in general, it involves </a:t>
            </a:r>
            <a:r>
              <a:rPr lang="en-CA" sz="1200" b="0" i="0" u="none" strike="noStrike" kern="1200" dirty="0" smtClean="0">
                <a:solidFill>
                  <a:schemeClr val="tx1"/>
                </a:solidFill>
                <a:effectLst/>
                <a:latin typeface="+mn-lt"/>
                <a:ea typeface="+mn-ea"/>
                <a:cs typeface="+mn-cs"/>
              </a:rPr>
              <a:t>the author</a:t>
            </a:r>
            <a:r>
              <a:rPr lang="en-CA" sz="1200" b="0" i="0" u="none" strike="noStrike" kern="1200" dirty="0">
                <a:solidFill>
                  <a:schemeClr val="tx1"/>
                </a:solidFill>
                <a:effectLst/>
                <a:latin typeface="+mn-lt"/>
                <a:ea typeface="+mn-ea"/>
                <a:cs typeface="+mn-cs"/>
              </a:rPr>
              <a:t>, the </a:t>
            </a:r>
            <a:r>
              <a:rPr lang="en-CA" sz="1200" b="0" i="0" u="none" strike="noStrike" kern="1200" dirty="0" smtClean="0">
                <a:solidFill>
                  <a:schemeClr val="tx1"/>
                </a:solidFill>
                <a:effectLst/>
                <a:latin typeface="+mn-lt"/>
                <a:ea typeface="+mn-ea"/>
                <a:cs typeface="+mn-cs"/>
              </a:rPr>
              <a:t>academic </a:t>
            </a:r>
            <a:r>
              <a:rPr lang="en-CA" sz="1200" b="0" i="0" u="none" strike="noStrike" kern="1200" dirty="0">
                <a:solidFill>
                  <a:schemeClr val="tx1"/>
                </a:solidFill>
                <a:effectLst/>
                <a:latin typeface="+mn-lt"/>
                <a:ea typeface="+mn-ea"/>
                <a:cs typeface="+mn-cs"/>
              </a:rPr>
              <a:t>publisher, </a:t>
            </a:r>
            <a:r>
              <a:rPr lang="en-CA" sz="1200" b="0" i="0" u="none" strike="noStrike" kern="1200" dirty="0" smtClean="0">
                <a:solidFill>
                  <a:schemeClr val="tx1"/>
                </a:solidFill>
                <a:effectLst/>
                <a:latin typeface="+mn-lt"/>
                <a:ea typeface="+mn-ea"/>
                <a:cs typeface="+mn-cs"/>
              </a:rPr>
              <a:t>content aggregators, </a:t>
            </a:r>
            <a:r>
              <a:rPr lang="en-CA" sz="1200" b="0" i="0" u="none" strike="noStrike" kern="1200" dirty="0">
                <a:solidFill>
                  <a:schemeClr val="tx1"/>
                </a:solidFill>
                <a:effectLst/>
                <a:latin typeface="+mn-lt"/>
                <a:ea typeface="+mn-ea"/>
                <a:cs typeface="+mn-cs"/>
              </a:rPr>
              <a:t>and </a:t>
            </a:r>
            <a:r>
              <a:rPr lang="en-CA" sz="1200" b="0" i="0" u="none" strike="noStrike" kern="1200" dirty="0" smtClean="0">
                <a:solidFill>
                  <a:schemeClr val="tx1"/>
                </a:solidFill>
                <a:effectLst/>
                <a:latin typeface="+mn-lt"/>
                <a:ea typeface="+mn-ea"/>
                <a:cs typeface="+mn-cs"/>
              </a:rPr>
              <a:t>libraries</a:t>
            </a:r>
            <a:r>
              <a:rPr lang="en-CA" sz="1200" b="0" i="0" u="none" strike="noStrike" kern="1200" dirty="0">
                <a:solidFill>
                  <a:schemeClr val="tx1"/>
                </a:solidFill>
                <a:effectLst/>
                <a:latin typeface="+mn-lt"/>
                <a:ea typeface="+mn-ea"/>
                <a:cs typeface="+mn-cs"/>
              </a:rPr>
              <a:t>. </a:t>
            </a:r>
            <a:endParaRPr lang="en-CA" b="0" dirty="0">
              <a:effectLst/>
            </a:endParaRPr>
          </a:p>
          <a:p>
            <a:pPr rtl="0"/>
            <a:r>
              <a:rPr lang="en-CA" b="0" dirty="0">
                <a:effectLst/>
              </a:rPr>
              <a:t/>
            </a:r>
            <a:br>
              <a:rPr lang="en-CA" b="0" dirty="0">
                <a:effectLst/>
              </a:rPr>
            </a:br>
            <a:r>
              <a:rPr lang="en-CA" sz="1200" b="0" i="0" u="none" strike="noStrike" kern="1200" dirty="0">
                <a:solidFill>
                  <a:schemeClr val="tx1"/>
                </a:solidFill>
                <a:effectLst/>
                <a:latin typeface="+mn-lt"/>
                <a:ea typeface="+mn-ea"/>
                <a:cs typeface="+mn-cs"/>
              </a:rPr>
              <a:t>Once the book or article has been accepted for </a:t>
            </a:r>
            <a:r>
              <a:rPr lang="en-CA" sz="1200" b="0" i="0" u="none" strike="noStrike" kern="1200" dirty="0" smtClean="0">
                <a:solidFill>
                  <a:schemeClr val="tx1"/>
                </a:solidFill>
                <a:effectLst/>
                <a:latin typeface="+mn-lt"/>
                <a:ea typeface="+mn-ea"/>
                <a:cs typeface="+mn-cs"/>
              </a:rPr>
              <a:t>publication, </a:t>
            </a:r>
            <a:r>
              <a:rPr lang="en-CA" sz="1200" b="0" i="0" u="none" strike="noStrike" kern="1200" dirty="0">
                <a:solidFill>
                  <a:schemeClr val="tx1"/>
                </a:solidFill>
                <a:effectLst/>
                <a:latin typeface="+mn-lt"/>
                <a:ea typeface="+mn-ea"/>
                <a:cs typeface="+mn-cs"/>
              </a:rPr>
              <a:t>the author almost always </a:t>
            </a:r>
            <a:r>
              <a:rPr lang="en-CA" sz="1200" b="0" i="0" u="none" strike="noStrike" kern="1200" dirty="0" smtClean="0">
                <a:solidFill>
                  <a:schemeClr val="tx1"/>
                </a:solidFill>
                <a:effectLst/>
                <a:latin typeface="+mn-lt"/>
                <a:ea typeface="+mn-ea"/>
                <a:cs typeface="+mn-cs"/>
              </a:rPr>
              <a:t>transfers some or </a:t>
            </a:r>
            <a:r>
              <a:rPr lang="en-CA" sz="1200" b="0" i="0" u="none" strike="noStrike" kern="1200" dirty="0">
                <a:solidFill>
                  <a:schemeClr val="tx1"/>
                </a:solidFill>
                <a:effectLst/>
                <a:latin typeface="+mn-lt"/>
                <a:ea typeface="+mn-ea"/>
                <a:cs typeface="+mn-cs"/>
              </a:rPr>
              <a:t>all of their rights under copyright to the academic publisher. </a:t>
            </a:r>
            <a:r>
              <a:rPr lang="en-CA" sz="1200" b="0" i="0" u="none" strike="noStrike" kern="1200" dirty="0" smtClean="0">
                <a:solidFill>
                  <a:schemeClr val="tx1"/>
                </a:solidFill>
                <a:effectLst/>
                <a:latin typeface="+mn-lt"/>
                <a:ea typeface="+mn-ea"/>
                <a:cs typeface="+mn-cs"/>
              </a:rPr>
              <a:t>Academics </a:t>
            </a:r>
            <a:r>
              <a:rPr lang="en-CA" sz="1200" b="0" i="0" u="none" strike="noStrike" kern="1200" dirty="0">
                <a:solidFill>
                  <a:schemeClr val="tx1"/>
                </a:solidFill>
                <a:effectLst/>
                <a:latin typeface="+mn-lt"/>
                <a:ea typeface="+mn-ea"/>
                <a:cs typeface="+mn-cs"/>
              </a:rPr>
              <a:t>are often willing to license or transfer their copyrights </a:t>
            </a:r>
            <a:r>
              <a:rPr lang="en-CA" sz="1200" b="0" i="0" u="none" strike="noStrike" kern="1200" dirty="0" smtClean="0">
                <a:solidFill>
                  <a:schemeClr val="tx1"/>
                </a:solidFill>
                <a:effectLst/>
                <a:latin typeface="+mn-lt"/>
                <a:ea typeface="+mn-ea"/>
                <a:cs typeface="+mn-cs"/>
              </a:rPr>
              <a:t>because </a:t>
            </a:r>
            <a:r>
              <a:rPr lang="en-CA" sz="1200" b="0" i="0" u="none" strike="noStrike" kern="1200" dirty="0">
                <a:solidFill>
                  <a:schemeClr val="tx1"/>
                </a:solidFill>
                <a:effectLst/>
                <a:latin typeface="+mn-lt"/>
                <a:ea typeface="+mn-ea"/>
                <a:cs typeface="+mn-cs"/>
              </a:rPr>
              <a:t>publishers can help with distribution of their work, especially </a:t>
            </a:r>
            <a:r>
              <a:rPr lang="en-CA" sz="1200" b="0" i="0" u="none" strike="noStrike" kern="1200" dirty="0" smtClean="0">
                <a:solidFill>
                  <a:schemeClr val="tx1"/>
                </a:solidFill>
                <a:effectLst/>
                <a:latin typeface="+mn-lt"/>
                <a:ea typeface="+mn-ea"/>
                <a:cs typeface="+mn-cs"/>
              </a:rPr>
              <a:t>to libraries </a:t>
            </a:r>
            <a:r>
              <a:rPr lang="en-CA" sz="1200" b="0" i="0" u="none" strike="noStrike" kern="1200" dirty="0">
                <a:solidFill>
                  <a:schemeClr val="tx1"/>
                </a:solidFill>
                <a:effectLst/>
                <a:latin typeface="+mn-lt"/>
                <a:ea typeface="+mn-ea"/>
                <a:cs typeface="+mn-cs"/>
              </a:rPr>
              <a:t>and traditional retailers</a:t>
            </a:r>
            <a:r>
              <a:rPr lang="en-CA" sz="1200" b="0" i="0" u="none" strike="noStrike" kern="1200" dirty="0" smtClean="0">
                <a:solidFill>
                  <a:schemeClr val="tx1"/>
                </a:solidFill>
                <a:effectLst/>
                <a:latin typeface="+mn-lt"/>
                <a:ea typeface="+mn-ea"/>
                <a:cs typeface="+mn-cs"/>
              </a:rPr>
              <a:t>.</a:t>
            </a:r>
            <a:endParaRPr lang="en-CA" b="0" dirty="0">
              <a:effectLst/>
            </a:endParaRPr>
          </a:p>
          <a:p>
            <a:pPr rtl="0"/>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Publishers either distribute the articles and books via platforms and databases they build and maintain themselves </a:t>
            </a:r>
            <a:r>
              <a:rPr lang="en-CA" sz="1200" b="0" i="0" u="none" strike="noStrike" kern="1200" dirty="0" smtClean="0">
                <a:solidFill>
                  <a:schemeClr val="tx1"/>
                </a:solidFill>
                <a:effectLst/>
                <a:latin typeface="+mn-lt"/>
                <a:ea typeface="+mn-ea"/>
                <a:cs typeface="+mn-cs"/>
              </a:rPr>
              <a:t>or sell </a:t>
            </a:r>
            <a:r>
              <a:rPr lang="en-CA" sz="1200" b="0" i="0" u="none" strike="noStrike" kern="1200" dirty="0">
                <a:solidFill>
                  <a:schemeClr val="tx1"/>
                </a:solidFill>
                <a:effectLst/>
                <a:latin typeface="+mn-lt"/>
                <a:ea typeface="+mn-ea"/>
                <a:cs typeface="+mn-cs"/>
              </a:rPr>
              <a:t>access to the articles and books via other companies known as content aggregators that </a:t>
            </a:r>
            <a:r>
              <a:rPr lang="en-CA" sz="1200" b="0" i="0" u="none" strike="noStrike" kern="1200" dirty="0" smtClean="0">
                <a:solidFill>
                  <a:schemeClr val="tx1"/>
                </a:solidFill>
                <a:effectLst/>
                <a:latin typeface="+mn-lt"/>
                <a:ea typeface="+mn-ea"/>
                <a:cs typeface="+mn-cs"/>
              </a:rPr>
              <a:t>combine </a:t>
            </a:r>
            <a:r>
              <a:rPr lang="en-CA" sz="1200" b="0" i="0" u="none" strike="noStrike" kern="1200" dirty="0">
                <a:solidFill>
                  <a:schemeClr val="tx1"/>
                </a:solidFill>
                <a:effectLst/>
                <a:latin typeface="+mn-lt"/>
                <a:ea typeface="+mn-ea"/>
                <a:cs typeface="+mn-cs"/>
              </a:rPr>
              <a:t>content from </a:t>
            </a:r>
            <a:r>
              <a:rPr lang="en-CA" sz="1200" b="0" i="0" u="none" strike="noStrike" kern="1200" dirty="0" smtClean="0">
                <a:solidFill>
                  <a:schemeClr val="tx1"/>
                </a:solidFill>
                <a:effectLst/>
                <a:latin typeface="+mn-lt"/>
                <a:ea typeface="+mn-ea"/>
                <a:cs typeface="+mn-cs"/>
              </a:rPr>
              <a:t>multiple </a:t>
            </a:r>
            <a:r>
              <a:rPr lang="en-CA" sz="1200" b="0" i="0" u="none" strike="noStrike" kern="1200" dirty="0">
                <a:solidFill>
                  <a:schemeClr val="tx1"/>
                </a:solidFill>
                <a:effectLst/>
                <a:latin typeface="+mn-lt"/>
                <a:ea typeface="+mn-ea"/>
                <a:cs typeface="+mn-cs"/>
              </a:rPr>
              <a:t>publishers</a:t>
            </a:r>
            <a:r>
              <a:rPr lang="en-CA" sz="1200" b="0" i="0" u="none" strike="noStrike" kern="1200" dirty="0" smtClean="0">
                <a:solidFill>
                  <a:schemeClr val="tx1"/>
                </a:solidFill>
                <a:effectLst/>
                <a:latin typeface="+mn-lt"/>
                <a:ea typeface="+mn-ea"/>
                <a:cs typeface="+mn-cs"/>
              </a:rPr>
              <a:t>.</a:t>
            </a:r>
            <a:endParaRPr lang="en-CA" b="0" dirty="0">
              <a:effectLst/>
            </a:endParaRPr>
          </a:p>
          <a:p>
            <a:pPr rtl="0"/>
            <a:r>
              <a:rPr lang="en-CA" b="0" dirty="0">
                <a:effectLst/>
              </a:rPr>
              <a:t/>
            </a:r>
            <a:br>
              <a:rPr lang="en-CA" b="0" dirty="0">
                <a:effectLst/>
              </a:rPr>
            </a:br>
            <a:r>
              <a:rPr lang="en-CA" b="0" dirty="0">
                <a:effectLst/>
              </a:rPr>
              <a:t>Simone: “</a:t>
            </a:r>
            <a:r>
              <a:rPr lang="en-CA" sz="1200" b="0" i="0" u="none" strike="noStrike" kern="1200" dirty="0">
                <a:solidFill>
                  <a:schemeClr val="tx1"/>
                </a:solidFill>
                <a:effectLst/>
                <a:latin typeface="+mn-lt"/>
                <a:ea typeface="+mn-ea"/>
                <a:cs typeface="+mn-cs"/>
              </a:rPr>
              <a:t>So academics give these companies the right to sell their works to university libraries?”</a:t>
            </a:r>
            <a:endParaRPr lang="en-CA" b="0" dirty="0">
              <a:effectLst/>
            </a:endParaRPr>
          </a:p>
          <a:p>
            <a:pPr rtl="0"/>
            <a:r>
              <a:rPr lang="en-CA" b="0" dirty="0">
                <a:effectLst/>
              </a:rPr>
              <a:t/>
            </a:r>
            <a:br>
              <a:rPr lang="en-CA" b="0" dirty="0">
                <a:effectLst/>
              </a:rPr>
            </a:br>
            <a:r>
              <a:rPr lang="en-CA" sz="1200" b="0" i="0" u="none" strike="noStrike" kern="1200" dirty="0">
                <a:solidFill>
                  <a:schemeClr val="tx1"/>
                </a:solidFill>
                <a:effectLst/>
                <a:latin typeface="+mn-lt"/>
                <a:ea typeface="+mn-ea"/>
                <a:cs typeface="+mn-cs"/>
              </a:rPr>
              <a:t>Yes</a:t>
            </a:r>
            <a:r>
              <a:rPr lang="en-CA" sz="1200" b="0" i="0" u="none" strike="noStrike" kern="1200" dirty="0" smtClean="0">
                <a:solidFill>
                  <a:schemeClr val="tx1"/>
                </a:solidFill>
                <a:effectLst/>
                <a:latin typeface="+mn-lt"/>
                <a:ea typeface="+mn-ea"/>
                <a:cs typeface="+mn-cs"/>
              </a:rPr>
              <a:t>, exactly. The publishing </a:t>
            </a:r>
            <a:r>
              <a:rPr lang="en-CA" sz="1200" b="0" i="0" u="none" strike="noStrike" kern="1200" dirty="0">
                <a:solidFill>
                  <a:schemeClr val="tx1"/>
                </a:solidFill>
                <a:effectLst/>
                <a:latin typeface="+mn-lt"/>
                <a:ea typeface="+mn-ea"/>
                <a:cs typeface="+mn-cs"/>
              </a:rPr>
              <a:t>agreements signed </a:t>
            </a:r>
            <a:r>
              <a:rPr lang="en-CA" sz="1200" b="0" i="0" u="none" strike="noStrike" kern="1200" dirty="0" smtClean="0">
                <a:solidFill>
                  <a:schemeClr val="tx1"/>
                </a:solidFill>
                <a:effectLst/>
                <a:latin typeface="+mn-lt"/>
                <a:ea typeface="+mn-ea"/>
                <a:cs typeface="+mn-cs"/>
              </a:rPr>
              <a:t>by </a:t>
            </a:r>
            <a:r>
              <a:rPr lang="en-CA" sz="1200" b="0" i="0" u="none" strike="noStrike" kern="1200" dirty="0">
                <a:solidFill>
                  <a:schemeClr val="tx1"/>
                </a:solidFill>
                <a:effectLst/>
                <a:latin typeface="+mn-lt"/>
                <a:ea typeface="+mn-ea"/>
                <a:cs typeface="+mn-cs"/>
              </a:rPr>
              <a:t>authors usually give the publisher the right to sell the article or book, either directly to libraries or through content aggregators that provide access to </a:t>
            </a:r>
            <a:r>
              <a:rPr lang="en-CA" sz="1200" b="0" i="0" u="none" strike="noStrike" kern="1200" dirty="0" smtClean="0">
                <a:solidFill>
                  <a:schemeClr val="tx1"/>
                </a:solidFill>
                <a:effectLst/>
                <a:latin typeface="+mn-lt"/>
                <a:ea typeface="+mn-ea"/>
                <a:cs typeface="+mn-cs"/>
              </a:rPr>
              <a:t>licensed library resources</a:t>
            </a:r>
            <a:r>
              <a:rPr lang="en-CA" sz="1200" b="0" i="0" u="none" strike="noStrike" kern="1200" dirty="0">
                <a:solidFill>
                  <a:schemeClr val="tx1"/>
                </a:solidFill>
                <a:effectLst/>
                <a:latin typeface="+mn-lt"/>
                <a:ea typeface="+mn-ea"/>
                <a:cs typeface="+mn-cs"/>
              </a:rPr>
              <a:t>. Put another way, the publisher has </a:t>
            </a:r>
            <a:r>
              <a:rPr lang="en-CA" sz="1200" b="0" i="0" u="none" strike="noStrike" kern="1200" dirty="0" smtClean="0">
                <a:solidFill>
                  <a:schemeClr val="tx1"/>
                </a:solidFill>
                <a:effectLst/>
                <a:latin typeface="+mn-lt"/>
                <a:ea typeface="+mn-ea"/>
                <a:cs typeface="+mn-cs"/>
              </a:rPr>
              <a:t>obtained </a:t>
            </a:r>
            <a:r>
              <a:rPr lang="en-CA" sz="1200" b="0" i="0" u="none" strike="noStrike" kern="1200" dirty="0">
                <a:solidFill>
                  <a:schemeClr val="tx1"/>
                </a:solidFill>
                <a:effectLst/>
                <a:latin typeface="+mn-lt"/>
                <a:ea typeface="+mn-ea"/>
                <a:cs typeface="+mn-cs"/>
              </a:rPr>
              <a:t>the copyright or a licence from the author to reproduce and provide access to the content, which can then </a:t>
            </a:r>
            <a:r>
              <a:rPr lang="en-CA" sz="1200" b="0" i="0" u="none" strike="noStrike" kern="1200" dirty="0" smtClean="0">
                <a:solidFill>
                  <a:schemeClr val="tx1"/>
                </a:solidFill>
                <a:effectLst/>
                <a:latin typeface="+mn-lt"/>
                <a:ea typeface="+mn-ea"/>
                <a:cs typeface="+mn-cs"/>
              </a:rPr>
              <a:t>be </a:t>
            </a:r>
            <a:r>
              <a:rPr lang="en-CA" sz="1200" b="0" i="0" u="none" strike="noStrike" kern="1200" dirty="0">
                <a:solidFill>
                  <a:schemeClr val="tx1"/>
                </a:solidFill>
                <a:effectLst/>
                <a:latin typeface="+mn-lt"/>
                <a:ea typeface="+mn-ea"/>
                <a:cs typeface="+mn-cs"/>
              </a:rPr>
              <a:t>sold to the university</a:t>
            </a:r>
            <a:r>
              <a:rPr lang="en-CA" sz="1200" b="0" i="0" u="none" strike="noStrike" kern="1200" dirty="0" smtClean="0">
                <a:solidFill>
                  <a:schemeClr val="tx1"/>
                </a:solidFill>
                <a:effectLst/>
                <a:latin typeface="+mn-lt"/>
                <a:ea typeface="+mn-ea"/>
                <a:cs typeface="+mn-cs"/>
              </a:rPr>
              <a:t>.”</a:t>
            </a:r>
          </a:p>
          <a:p>
            <a:pPr rtl="0"/>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Simone: “So academic authors must get paid for that, right</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175815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Academic authors rarely make additional income publishing their articles and books. Academic journal articles are normally published without any royalties or payments to the author. </a:t>
            </a:r>
            <a:r>
              <a:rPr lang="en-CA" sz="1200" b="0" i="0" u="none" strike="noStrike" kern="1200" dirty="0" smtClean="0">
                <a:solidFill>
                  <a:schemeClr val="tx1"/>
                </a:solidFill>
                <a:effectLst/>
                <a:latin typeface="+mn-lt"/>
                <a:ea typeface="+mn-ea"/>
                <a:cs typeface="+mn-cs"/>
              </a:rPr>
              <a:t>And </a:t>
            </a:r>
            <a:r>
              <a:rPr lang="en-CA" sz="1200" b="0" i="0" u="none" strike="noStrike" kern="1200" dirty="0">
                <a:solidFill>
                  <a:schemeClr val="tx1"/>
                </a:solidFill>
                <a:effectLst/>
                <a:latin typeface="+mn-lt"/>
                <a:ea typeface="+mn-ea"/>
                <a:cs typeface="+mn-cs"/>
              </a:rPr>
              <a:t>while some academic books may result in royalties, </a:t>
            </a:r>
            <a:r>
              <a:rPr lang="en-CA" sz="1200" b="0" i="0" u="none" strike="noStrike" kern="1200" dirty="0" smtClean="0">
                <a:solidFill>
                  <a:schemeClr val="tx1"/>
                </a:solidFill>
                <a:effectLst/>
                <a:latin typeface="+mn-lt"/>
                <a:ea typeface="+mn-ea"/>
                <a:cs typeface="+mn-cs"/>
              </a:rPr>
              <a:t>these </a:t>
            </a:r>
            <a:r>
              <a:rPr lang="en-CA" sz="1200" b="0" i="0" u="none" strike="noStrike" kern="1200" dirty="0">
                <a:solidFill>
                  <a:schemeClr val="tx1"/>
                </a:solidFill>
                <a:effectLst/>
                <a:latin typeface="+mn-lt"/>
                <a:ea typeface="+mn-ea"/>
                <a:cs typeface="+mn-cs"/>
              </a:rPr>
              <a:t>royalties are usually calculated as a percentage of net sales, and the amounts are normally very </a:t>
            </a:r>
            <a:r>
              <a:rPr lang="en-CA" sz="1200" b="0" i="0" u="none" strike="noStrike" kern="1200" dirty="0" smtClean="0">
                <a:solidFill>
                  <a:schemeClr val="tx1"/>
                </a:solidFill>
                <a:effectLst/>
                <a:latin typeface="+mn-lt"/>
                <a:ea typeface="+mn-ea"/>
                <a:cs typeface="+mn-cs"/>
              </a:rPr>
              <a:t>small</a:t>
            </a:r>
            <a:r>
              <a:rPr lang="en-CA" sz="1200" b="0" i="0" u="none" strike="noStrike" kern="1200" dirty="0">
                <a:solidFill>
                  <a:schemeClr val="tx1"/>
                </a:solidFill>
                <a:effectLst/>
                <a:latin typeface="+mn-lt"/>
                <a:ea typeface="+mn-ea"/>
                <a:cs typeface="+mn-cs"/>
              </a:rPr>
              <a:t>. Of course, there are </a:t>
            </a:r>
            <a:r>
              <a:rPr lang="en-CA" sz="1200" b="0" i="0" u="none" strike="noStrike" kern="1200" dirty="0" smtClean="0">
                <a:solidFill>
                  <a:schemeClr val="tx1"/>
                </a:solidFill>
                <a:effectLst/>
                <a:latin typeface="+mn-lt"/>
                <a:ea typeface="+mn-ea"/>
                <a:cs typeface="+mn-cs"/>
              </a:rPr>
              <a:t>a </a:t>
            </a:r>
            <a:r>
              <a:rPr lang="en-CA" sz="1200" b="0" i="0" u="none" strike="noStrike" kern="1200" dirty="0">
                <a:solidFill>
                  <a:schemeClr val="tx1"/>
                </a:solidFill>
                <a:effectLst/>
                <a:latin typeface="+mn-lt"/>
                <a:ea typeface="+mn-ea"/>
                <a:cs typeface="+mn-cs"/>
              </a:rPr>
              <a:t>few </a:t>
            </a:r>
            <a:r>
              <a:rPr lang="en-CA" sz="1200" b="0" i="0" u="none" strike="noStrike" kern="1200">
                <a:solidFill>
                  <a:schemeClr val="tx1"/>
                </a:solidFill>
                <a:effectLst/>
                <a:latin typeface="+mn-lt"/>
                <a:ea typeface="+mn-ea"/>
                <a:cs typeface="+mn-cs"/>
              </a:rPr>
              <a:t>exceptions</a:t>
            </a:r>
            <a:r>
              <a:rPr lang="en-CA" sz="1200" b="0" i="0" u="none" strike="noStrike" kern="120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2903692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The growth of open access funding and mandates, along with the development of open educational resources, is changing the </a:t>
            </a:r>
            <a:r>
              <a:rPr lang="en-CA" sz="1200" b="0" i="0" u="none" strike="noStrike" kern="1200" dirty="0" smtClean="0">
                <a:solidFill>
                  <a:schemeClr val="tx1"/>
                </a:solidFill>
                <a:effectLst/>
                <a:latin typeface="+mn-lt"/>
                <a:ea typeface="+mn-ea"/>
                <a:cs typeface="+mn-cs"/>
              </a:rPr>
              <a:t>shape </a:t>
            </a:r>
            <a:r>
              <a:rPr lang="en-CA" sz="1200" b="0" i="0" u="none" strike="noStrike" kern="1200" dirty="0">
                <a:solidFill>
                  <a:schemeClr val="tx1"/>
                </a:solidFill>
                <a:effectLst/>
                <a:latin typeface="+mn-lt"/>
                <a:ea typeface="+mn-ea"/>
                <a:cs typeface="+mn-cs"/>
              </a:rPr>
              <a:t>of the academic publishing industry. </a:t>
            </a:r>
            <a:r>
              <a:rPr lang="en-CA" sz="1200" b="0" i="0" u="none" strike="noStrike" kern="1200" dirty="0" smtClean="0">
                <a:solidFill>
                  <a:schemeClr val="tx1"/>
                </a:solidFill>
                <a:effectLst/>
                <a:latin typeface="+mn-lt"/>
                <a:ea typeface="+mn-ea"/>
                <a:cs typeface="+mn-cs"/>
              </a:rPr>
              <a:t>In </a:t>
            </a:r>
            <a:r>
              <a:rPr lang="en-CA" sz="1200" b="0" i="0" u="none" strike="noStrike" kern="1200" dirty="0">
                <a:solidFill>
                  <a:schemeClr val="tx1"/>
                </a:solidFill>
                <a:effectLst/>
                <a:latin typeface="+mn-lt"/>
                <a:ea typeface="+mn-ea"/>
                <a:cs typeface="+mn-cs"/>
              </a:rPr>
              <a:t>fact, an article published in October 2019 </a:t>
            </a:r>
            <a:r>
              <a:rPr lang="en-CA" sz="1200" b="0" i="0" u="none" strike="noStrike" kern="1200" dirty="0" smtClean="0">
                <a:solidFill>
                  <a:schemeClr val="tx1"/>
                </a:solidFill>
                <a:effectLst/>
                <a:latin typeface="+mn-lt"/>
                <a:ea typeface="+mn-ea"/>
                <a:cs typeface="+mn-cs"/>
              </a:rPr>
              <a:t>estimated </a:t>
            </a:r>
            <a:r>
              <a:rPr lang="en-CA" sz="1200" b="0" i="0" u="none" strike="noStrike" kern="1200" dirty="0">
                <a:solidFill>
                  <a:schemeClr val="tx1"/>
                </a:solidFill>
                <a:effectLst/>
                <a:latin typeface="+mn-lt"/>
                <a:ea typeface="+mn-ea"/>
                <a:cs typeface="+mn-cs"/>
              </a:rPr>
              <a:t>“that by 2025: 44% of all journal articles will be available as OA. </a:t>
            </a:r>
            <a:r>
              <a:rPr lang="en-CA" sz="1200" b="0" i="0" u="none" strike="noStrike" kern="1200" dirty="0" smtClean="0">
                <a:solidFill>
                  <a:schemeClr val="tx1"/>
                </a:solidFill>
                <a:effectLst/>
                <a:latin typeface="+mn-lt"/>
                <a:ea typeface="+mn-ea"/>
                <a:cs typeface="+mn-cs"/>
              </a:rPr>
              <a:t>70</a:t>
            </a:r>
            <a:r>
              <a:rPr lang="en-CA" sz="1200" b="0" i="0" u="none" strike="noStrike" kern="1200" dirty="0">
                <a:solidFill>
                  <a:schemeClr val="tx1"/>
                </a:solidFill>
                <a:effectLst/>
                <a:latin typeface="+mn-lt"/>
                <a:ea typeface="+mn-ea"/>
                <a:cs typeface="+mn-cs"/>
              </a:rPr>
              <a:t>% of article views will be to OA articles. The declining relevance of closed access articles is likely to change the landscape of scholarly communication in the years to come” (H. Piwowar, J. </a:t>
            </a:r>
            <a:r>
              <a:rPr lang="en-CA" sz="1200" b="0" i="0" u="none" strike="noStrike" kern="1200" dirty="0" err="1">
                <a:solidFill>
                  <a:schemeClr val="tx1"/>
                </a:solidFill>
                <a:effectLst/>
                <a:latin typeface="+mn-lt"/>
                <a:ea typeface="+mn-ea"/>
                <a:cs typeface="+mn-cs"/>
              </a:rPr>
              <a:t>Priem</a:t>
            </a:r>
            <a:r>
              <a:rPr lang="en-CA" sz="1200" b="0" i="0" u="none" strike="noStrike" kern="1200" dirty="0">
                <a:solidFill>
                  <a:schemeClr val="tx1"/>
                </a:solidFill>
                <a:effectLst/>
                <a:latin typeface="+mn-lt"/>
                <a:ea typeface="+mn-ea"/>
                <a:cs typeface="+mn-cs"/>
              </a:rPr>
              <a:t>, &amp; R. Orr,  2019</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1480103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While more academic authors are choosing to make their articles and books freely available on the open web, there are still millions of articles and books that are only available via licensed library resources</a:t>
            </a:r>
            <a:r>
              <a:rPr lang="en-CA" sz="1200" b="0" i="0" u="none" strike="noStrike" kern="1200" dirty="0" smtClean="0">
                <a:solidFill>
                  <a:schemeClr val="tx1"/>
                </a:solidFill>
                <a:effectLst/>
                <a:latin typeface="+mn-lt"/>
                <a:ea typeface="+mn-ea"/>
                <a:cs typeface="+mn-cs"/>
              </a:rPr>
              <a:t>.</a:t>
            </a:r>
            <a:endParaRPr lang="en-CA" b="0" dirty="0">
              <a:effectLst/>
            </a:endParaRPr>
          </a:p>
          <a:p>
            <a:pPr rtl="0"/>
            <a:r>
              <a:rPr lang="en-CA" b="0" dirty="0">
                <a:effectLst/>
              </a:rPr>
              <a:t/>
            </a:r>
            <a:br>
              <a:rPr lang="en-CA" b="0" dirty="0">
                <a:effectLst/>
              </a:rPr>
            </a:br>
            <a:r>
              <a:rPr lang="en-CA" sz="1200" b="0" i="0" u="none" strike="noStrike" kern="1200" dirty="0">
                <a:solidFill>
                  <a:schemeClr val="tx1"/>
                </a:solidFill>
                <a:effectLst/>
                <a:latin typeface="+mn-lt"/>
                <a:ea typeface="+mn-ea"/>
                <a:cs typeface="+mn-cs"/>
              </a:rPr>
              <a:t>Simone: “So I only have access to content behind my university library’s paywall while I am a student?”</a:t>
            </a:r>
            <a:endParaRPr lang="en-CA" b="0" dirty="0">
              <a:effectLst/>
            </a:endParaRPr>
          </a:p>
          <a:p>
            <a:pPr rtl="0"/>
            <a:r>
              <a:rPr lang="en-CA" b="0" dirty="0">
                <a:effectLst/>
              </a:rPr>
              <a:t/>
            </a:r>
            <a:br>
              <a:rPr lang="en-CA" b="0" dirty="0">
                <a:effectLst/>
              </a:rPr>
            </a:br>
            <a:r>
              <a:rPr lang="en-CA" sz="1200" b="0" i="0" u="none" strike="noStrike" kern="1200" dirty="0">
                <a:solidFill>
                  <a:schemeClr val="tx1"/>
                </a:solidFill>
                <a:effectLst/>
                <a:latin typeface="+mn-lt"/>
                <a:ea typeface="+mn-ea"/>
                <a:cs typeface="+mn-cs"/>
              </a:rPr>
              <a:t>That’s right, unless you visit a university library in person and obtain a guest ID and password. Information about off-campus access while you are a student can be found on your library’s website. No more worrying about dead links at </a:t>
            </a:r>
            <a:r>
              <a:rPr lang="en-CA" sz="1200" b="0" i="0" u="none" strike="noStrike" kern="1200" dirty="0" smtClean="0">
                <a:solidFill>
                  <a:schemeClr val="tx1"/>
                </a:solidFill>
                <a:effectLst/>
                <a:latin typeface="+mn-lt"/>
                <a:ea typeface="+mn-ea"/>
                <a:cs typeface="+mn-cs"/>
              </a:rPr>
              <a:t>1 a.m.</a:t>
            </a:r>
            <a:endParaRPr lang="en-CA" b="0" dirty="0">
              <a:effectLst/>
            </a:endParaRPr>
          </a:p>
          <a:p>
            <a:pPr rtl="0"/>
            <a:r>
              <a:rPr lang="en-CA" b="0" dirty="0">
                <a:effectLst/>
              </a:rPr>
              <a:t/>
            </a:r>
            <a:br>
              <a:rPr lang="en-CA" b="0" dirty="0">
                <a:effectLst/>
              </a:rPr>
            </a:br>
            <a:r>
              <a:rPr lang="en-CA" sz="1200" b="0" i="0" u="none" strike="noStrike" kern="1200" dirty="0">
                <a:solidFill>
                  <a:schemeClr val="tx1"/>
                </a:solidFill>
                <a:effectLst/>
                <a:latin typeface="+mn-lt"/>
                <a:ea typeface="+mn-ea"/>
                <a:cs typeface="+mn-cs"/>
              </a:rPr>
              <a:t>Don’t forget </a:t>
            </a:r>
            <a:r>
              <a:rPr lang="en-CA" sz="1200" b="0" i="0" u="none" strike="noStrike" kern="1200" dirty="0" smtClean="0">
                <a:solidFill>
                  <a:schemeClr val="tx1"/>
                </a:solidFill>
                <a:effectLst/>
                <a:latin typeface="+mn-lt"/>
                <a:ea typeface="+mn-ea"/>
                <a:cs typeface="+mn-cs"/>
              </a:rPr>
              <a:t>–</a:t>
            </a:r>
            <a:r>
              <a:rPr lang="en-CA" sz="1200" b="0" i="0" u="none" strike="noStrike" kern="1200" dirty="0">
                <a:solidFill>
                  <a:schemeClr val="tx1"/>
                </a:solidFill>
                <a:effectLst/>
                <a:latin typeface="+mn-lt"/>
                <a:ea typeface="+mn-ea"/>
                <a:cs typeface="+mn-cs"/>
              </a:rPr>
              <a:t> </a:t>
            </a:r>
            <a:r>
              <a:rPr lang="en-CA" sz="1200" b="0" i="0" u="none" strike="noStrike" kern="1200" dirty="0" smtClean="0">
                <a:solidFill>
                  <a:schemeClr val="tx1"/>
                </a:solidFill>
                <a:effectLst/>
                <a:latin typeface="+mn-lt"/>
                <a:ea typeface="+mn-ea"/>
                <a:cs typeface="+mn-cs"/>
              </a:rPr>
              <a:t>your </a:t>
            </a:r>
            <a:r>
              <a:rPr lang="en-CA" sz="1200" b="0" i="0" u="none" strike="noStrike" kern="1200" dirty="0">
                <a:solidFill>
                  <a:schemeClr val="tx1"/>
                </a:solidFill>
                <a:effectLst/>
                <a:latin typeface="+mn-lt"/>
                <a:ea typeface="+mn-ea"/>
                <a:cs typeface="+mn-cs"/>
              </a:rPr>
              <a:t>public library may also have licensed library resources available to you through your public library account.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2620990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to:</a:t>
            </a:r>
            <a:endParaRPr lang="en-CA" sz="2400" b="0" dirty="0">
              <a:effectLst/>
            </a:endParaRP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Explain why licensed library resources are only accessible to members of the library’s parent organization or </a:t>
            </a:r>
            <a:r>
              <a:rPr lang="en-CA" sz="1200" b="0" i="0" u="none" strike="noStrike" kern="1200" dirty="0" smtClean="0">
                <a:solidFill>
                  <a:schemeClr val="tx1"/>
                </a:solidFill>
                <a:effectLst/>
                <a:latin typeface="+mn-lt"/>
                <a:ea typeface="+mn-ea"/>
                <a:cs typeface="+mn-cs"/>
              </a:rPr>
              <a:t>community</a:t>
            </a:r>
            <a:endParaRPr lang="en-CA"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Describe the role of publishing and licence agreements in relation to licensed library resources</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Recognize how the future of scholarly publishing is becoming more </a:t>
            </a:r>
            <a:r>
              <a:rPr lang="en-CA" sz="1200" b="0" i="0" u="none" strike="noStrike" kern="1200" dirty="0" smtClean="0">
                <a:solidFill>
                  <a:schemeClr val="tx1"/>
                </a:solidFill>
                <a:effectLst/>
                <a:latin typeface="+mn-lt"/>
                <a:ea typeface="+mn-ea"/>
                <a:cs typeface="+mn-cs"/>
              </a:rPr>
              <a:t>open</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3700013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solidFill>
                  <a:schemeClr val="bg2">
                    <a:lumMod val="10000"/>
                  </a:schemeClr>
                </a:solidFill>
              </a:defRPr>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6586950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0" name="TextBox 9">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367852011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36194848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2</a:t>
            </a:r>
            <a:br>
              <a:rPr lang="en-US" dirty="0" smtClean="0"/>
            </a:br>
            <a:r>
              <a:rPr lang="en-US" dirty="0" smtClean="0"/>
              <a:t>TITLE PLACEHOLDER</a:t>
            </a:r>
            <a:endParaRPr lang="en-US" dirty="0"/>
          </a:p>
        </p:txBody>
      </p:sp>
    </p:spTree>
    <p:extLst>
      <p:ext uri="{BB962C8B-B14F-4D97-AF65-F5344CB8AC3E}">
        <p14:creationId xmlns:p14="http://schemas.microsoft.com/office/powerpoint/2010/main" val="327177490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28069611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6"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7"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6428687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7069211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915715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16166389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8" name="TextBox 7">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9" name="TextBox 8">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10"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2740033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083F97C2-CE08-D419-55DE-E495AD860F0B}"/>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144E2CD6-A0FA-7551-C40C-6EA771E3B2E0}"/>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AFB745A2-305C-9D3D-1EE6-63199EA68F8C}"/>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6E73E1D8-8ED7-190F-312D-61DDA6077B5F}"/>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2BC4C087-AA79-0328-A4BE-3903579F4EAD}"/>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B0F293E1-DFFE-D465-8B5F-9DB0598C6788}"/>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07E48524-0C87-B1CF-CC28-9C976AAF0A95}"/>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D70D42-49E6-6857-9BCC-0619BAA3834E}"/>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4220367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1</a:t>
            </a:r>
            <a:br>
              <a:rPr lang="en-US" dirty="0" smtClean="0"/>
            </a:br>
            <a:r>
              <a:rPr lang="en-US" dirty="0" smtClean="0"/>
              <a:t>TITLE PLACEHOLDER</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943816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1" name="TextBox 10">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0681021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2909082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3</a:t>
            </a:r>
            <a:br>
              <a:rPr lang="en-US" dirty="0" smtClean="0"/>
            </a:br>
            <a:r>
              <a:rPr lang="en-US" dirty="0" smtClean="0"/>
              <a:t>TITLE PLACEHOLDER</a:t>
            </a:r>
            <a:endParaRPr lang="en-US" dirty="0"/>
          </a:p>
        </p:txBody>
      </p:sp>
    </p:spTree>
    <p:extLst>
      <p:ext uri="{BB962C8B-B14F-4D97-AF65-F5344CB8AC3E}">
        <p14:creationId xmlns:p14="http://schemas.microsoft.com/office/powerpoint/2010/main" val="57294689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413655867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53732784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60939278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58894257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24800931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70222968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FCD53651-6320-51E6-F6CE-81F9FFF227FC}"/>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AD97DAC6-EE35-AE9D-7E3C-3248D90AF77D}"/>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642EA7BE-D37C-921A-5030-F19629C163E3}"/>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48D25A76-9CF6-34AA-D505-7131ECEA7FA6}"/>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6248D49B-94C4-A652-A5FE-C871A1A03782}"/>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0FC9296B-B060-0A68-DA83-7F260A51B9FD}"/>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BA3E0F4D-E40D-2A9C-A382-D8C598CC1A9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E9FD3AE-6425-CA47-46DA-D446ED8EF5A5}"/>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15965881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37357138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115634559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00960495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4</a:t>
            </a:r>
            <a:br>
              <a:rPr lang="en-US" dirty="0" smtClean="0"/>
            </a:br>
            <a:r>
              <a:rPr lang="en-US" dirty="0" smtClean="0"/>
              <a:t>TITLE PLACEHOLDER</a:t>
            </a:r>
            <a:endParaRPr lang="en-US" dirty="0"/>
          </a:p>
        </p:txBody>
      </p:sp>
    </p:spTree>
    <p:extLst>
      <p:ext uri="{BB962C8B-B14F-4D97-AF65-F5344CB8AC3E}">
        <p14:creationId xmlns:p14="http://schemas.microsoft.com/office/powerpoint/2010/main" val="243216084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40373474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27609949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46000579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3744097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67803461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381788459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11" name="Rectangle 10">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12" name="Rectangle 11">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13" name="Rectangle 12">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15" name="Rectangle 14">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 </a:t>
            </a:r>
            <a:endParaRPr lang="en-US"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7" name="TextBox 16">
            <a:extLst>
              <a:ext uri="{FF2B5EF4-FFF2-40B4-BE49-F238E27FC236}">
                <a16:creationId xmlns:a16="http://schemas.microsoft.com/office/drawing/2014/main" id="{E7119F9C-9A80-9A45-A136-8125D5F25092}"/>
              </a:ext>
            </a:extLst>
          </p:cNvPr>
          <p:cNvSpPr txBox="1"/>
          <p:nvPr userDrawn="1"/>
        </p:nvSpPr>
        <p:spPr>
          <a:xfrm>
            <a:off x="934260" y="2590961"/>
            <a:ext cx="2743200" cy="1089529"/>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tx1"/>
                </a:solidFill>
                <a:latin typeface="Arial" panose="020B0604020202020204" pitchFamily="34" charset="0"/>
                <a:cs typeface="Arial" panose="020B0604020202020204" pitchFamily="34" charset="0"/>
              </a:rPr>
              <a:t>Amanda </a:t>
            </a:r>
            <a:r>
              <a:rPr lang="en-US" dirty="0" err="1" smtClean="0">
                <a:solidFill>
                  <a:schemeClr val="tx1"/>
                </a:solidFill>
                <a:latin typeface="Arial" panose="020B0604020202020204" pitchFamily="34" charset="0"/>
                <a:cs typeface="Arial" panose="020B0604020202020204" pitchFamily="34" charset="0"/>
              </a:rPr>
              <a:t>Wakaruk</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Mireille Smith </a:t>
            </a:r>
            <a:endParaRPr lang="en-US"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2167649-29B2-2A41-9342-0ED3192DF0CF}"/>
              </a:ext>
            </a:extLst>
          </p:cNvPr>
          <p:cNvSpPr txBox="1"/>
          <p:nvPr userDrawn="1"/>
        </p:nvSpPr>
        <p:spPr>
          <a:xfrm>
            <a:off x="8610600" y="2585367"/>
            <a:ext cx="2743200" cy="757130"/>
          </a:xfrm>
          <a:prstGeom prst="rect">
            <a:avLst/>
          </a:prstGeom>
          <a:noFill/>
        </p:spPr>
        <p:txBody>
          <a:bodyPr wrap="square" rtlCol="0">
            <a:spAutoFit/>
          </a:bodyPr>
          <a:lstStyle/>
          <a:p>
            <a:pPr algn="ctr">
              <a:lnSpc>
                <a:spcPct val="120000"/>
              </a:lnSpc>
            </a:pPr>
            <a:r>
              <a:rPr lang="en-US" dirty="0" err="1">
                <a:solidFill>
                  <a:schemeClr val="tx1"/>
                </a:solidFill>
                <a:latin typeface="Arial" panose="020B0604020202020204" pitchFamily="34" charset="0"/>
                <a:cs typeface="Arial" panose="020B0604020202020204" pitchFamily="34" charset="0"/>
              </a:rPr>
              <a:t>Anwen</a:t>
            </a:r>
            <a:r>
              <a:rPr lang="en-US" dirty="0">
                <a:solidFill>
                  <a:schemeClr val="tx1"/>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4AA82D0-1DEE-8F41-8C72-B522D2FB0DD6}"/>
              </a:ext>
            </a:extLst>
          </p:cNvPr>
          <p:cNvSpPr txBox="1"/>
          <p:nvPr userDrawn="1"/>
        </p:nvSpPr>
        <p:spPr>
          <a:xfrm>
            <a:off x="4772430" y="2585367"/>
            <a:ext cx="2743200" cy="1080296"/>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Cosette</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Lemelin</a:t>
            </a:r>
            <a:r>
              <a:rPr lang="en-US" dirty="0">
                <a:solidFill>
                  <a:schemeClr val="tx1"/>
                </a:solidFill>
                <a:latin typeface="Arial" panose="020B0604020202020204" pitchFamily="34" charset="0"/>
                <a:cs typeface="Arial" panose="020B0604020202020204" pitchFamily="34" charset="0"/>
              </a:rPr>
              <a:t>   </a:t>
            </a:r>
          </a:p>
          <a:p>
            <a:pPr algn="ctr">
              <a:lnSpc>
                <a:spcPct val="120000"/>
              </a:lnSpc>
            </a:pPr>
            <a:r>
              <a:rPr lang="en-US" dirty="0">
                <a:solidFill>
                  <a:schemeClr val="tx1"/>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tx1"/>
                </a:solidFill>
                <a:latin typeface="Arial" panose="020B0604020202020204" pitchFamily="34" charset="0"/>
                <a:cs typeface="Arial" panose="020B0604020202020204" pitchFamily="34" charset="0"/>
              </a:rPr>
              <a:t>   Krysta McNutt</a:t>
            </a:r>
          </a:p>
        </p:txBody>
      </p:sp>
      <p:sp>
        <p:nvSpPr>
          <p:cNvPr id="21" name="TextBox 20">
            <a:extLst>
              <a:ext uri="{FF2B5EF4-FFF2-40B4-BE49-F238E27FC236}">
                <a16:creationId xmlns:a16="http://schemas.microsoft.com/office/drawing/2014/main" id="{0B2ACF80-C46F-8048-9EB4-950C9E222B3D}"/>
              </a:ext>
            </a:extLst>
          </p:cNvPr>
          <p:cNvSpPr txBox="1"/>
          <p:nvPr userDrawn="1"/>
        </p:nvSpPr>
        <p:spPr>
          <a:xfrm>
            <a:off x="2862356" y="4873752"/>
            <a:ext cx="2743200" cy="923330"/>
          </a:xfrm>
          <a:prstGeom prst="rect">
            <a:avLst/>
          </a:prstGeom>
          <a:noFill/>
        </p:spPr>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Michelle </a:t>
            </a:r>
            <a:r>
              <a:rPr lang="en-US" dirty="0" err="1" smtClean="0">
                <a:solidFill>
                  <a:schemeClr val="tx1"/>
                </a:solidFill>
                <a:latin typeface="Arial" panose="020B0604020202020204" pitchFamily="34" charset="0"/>
                <a:cs typeface="Arial" panose="020B0604020202020204" pitchFamily="34" charset="0"/>
              </a:rPr>
              <a:t>Brailey</a:t>
            </a:r>
            <a:endParaRPr lang="en-US" dirty="0" smtClean="0">
              <a:solidFill>
                <a:schemeClr val="tx1"/>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Sarah </a:t>
            </a:r>
            <a:r>
              <a:rPr lang="en-US" dirty="0" err="1" smtClean="0">
                <a:solidFill>
                  <a:schemeClr val="tx1"/>
                </a:solidFill>
              </a:rPr>
              <a:t>Polkinghorne</a:t>
            </a:r>
            <a:endParaRPr lang="en-US" dirty="0" smtClean="0">
              <a:solidFill>
                <a:schemeClr val="tx1"/>
              </a:solidFill>
            </a:endParaRPr>
          </a:p>
          <a:p>
            <a:pPr algn="ctr"/>
            <a:r>
              <a:rPr lang="en-US" dirty="0" smtClean="0">
                <a:solidFill>
                  <a:schemeClr val="tx1"/>
                </a:solidFill>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0719E68-A586-2E4E-AA56-218C503D4F4E}"/>
              </a:ext>
            </a:extLst>
          </p:cNvPr>
          <p:cNvSpPr txBox="1"/>
          <p:nvPr userDrawn="1"/>
        </p:nvSpPr>
        <p:spPr>
          <a:xfrm>
            <a:off x="6698995" y="4870679"/>
            <a:ext cx="2743200" cy="1089529"/>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Luc </a:t>
            </a:r>
            <a:r>
              <a:rPr lang="en-US" dirty="0" err="1">
                <a:solidFill>
                  <a:schemeClr val="tx1"/>
                </a:solidFill>
                <a:latin typeface="Arial" panose="020B0604020202020204" pitchFamily="34" charset="0"/>
                <a:cs typeface="Arial" panose="020B0604020202020204" pitchFamily="34" charset="0"/>
              </a:rPr>
              <a:t>Fagnan</a:t>
            </a:r>
            <a:endParaRPr lang="en-US" dirty="0">
              <a:solidFill>
                <a:schemeClr val="tx1"/>
              </a:solidFill>
              <a:latin typeface="Arial" panose="020B0604020202020204" pitchFamily="34" charset="0"/>
              <a:cs typeface="Arial" panose="020B0604020202020204" pitchFamily="34" charset="0"/>
            </a:endParaRPr>
          </a:p>
          <a:p>
            <a:pPr algn="ctr">
              <a:lnSpc>
                <a:spcPct val="120000"/>
              </a:lnSpc>
            </a:pPr>
            <a:r>
              <a:rPr lang="en-US" dirty="0">
                <a:solidFill>
                  <a:schemeClr val="tx1"/>
                </a:solidFill>
                <a:latin typeface="Arial" panose="020B0604020202020204" pitchFamily="34" charset="0"/>
                <a:cs typeface="Arial" panose="020B0604020202020204" pitchFamily="34" charset="0"/>
              </a:rPr>
              <a:t>Julia Guy</a:t>
            </a:r>
          </a:p>
          <a:p>
            <a:pPr algn="ctr">
              <a:lnSpc>
                <a:spcPct val="120000"/>
              </a:lnSpc>
            </a:pPr>
            <a:r>
              <a:rPr lang="en-US" dirty="0">
                <a:solidFill>
                  <a:schemeClr val="tx1"/>
                </a:solidFill>
                <a:latin typeface="Arial" panose="020B0604020202020204" pitchFamily="34" charset="0"/>
                <a:cs typeface="Arial" panose="020B0604020202020204" pitchFamily="34" charset="0"/>
              </a:rPr>
              <a:t>Michael B. McNally </a:t>
            </a:r>
          </a:p>
        </p:txBody>
      </p:sp>
    </p:spTree>
    <p:extLst>
      <p:ext uri="{BB962C8B-B14F-4D97-AF65-F5344CB8AC3E}">
        <p14:creationId xmlns:p14="http://schemas.microsoft.com/office/powerpoint/2010/main" val="30481540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1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1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0554461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02768601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371688378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5</a:t>
            </a:r>
            <a:br>
              <a:rPr lang="en-US" dirty="0" smtClean="0"/>
            </a:br>
            <a:r>
              <a:rPr lang="en-US" dirty="0" smtClean="0"/>
              <a:t>TITLE PLACEHOLDER</a:t>
            </a:r>
            <a:endParaRPr lang="en-US" dirty="0"/>
          </a:p>
        </p:txBody>
      </p:sp>
    </p:spTree>
    <p:extLst>
      <p:ext uri="{BB962C8B-B14F-4D97-AF65-F5344CB8AC3E}">
        <p14:creationId xmlns:p14="http://schemas.microsoft.com/office/powerpoint/2010/main" val="234774423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273328065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190989087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53817888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95356438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442094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256661753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DF930C37-0BBC-5913-1242-AB3B9E88F4EA}"/>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9EAA1936-B0F6-D195-D4E5-92F19A0AEC4C}"/>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E9A4B056-3C4F-AECF-D7F9-A261F10EBD74}"/>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AB53A4CD-06E7-74DA-DBD4-D4AD2A8D68B1}"/>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950F8B14-5E2C-EA02-B2E5-630F55BBC6B0}"/>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EEEB0023-3F66-7451-7DF3-D72EB94B9A5F}"/>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4F3CEA1F-A0A6-9999-5C35-2EB3F8BC055F}"/>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5DEC11A-3115-30A4-CFE8-3CE78B51190A}"/>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31224614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40676409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7" name="TextBox 6">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94452430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7545787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6"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Tree>
    <p:extLst>
      <p:ext uri="{BB962C8B-B14F-4D97-AF65-F5344CB8AC3E}">
        <p14:creationId xmlns:p14="http://schemas.microsoft.com/office/powerpoint/2010/main" val="18424754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7"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37221876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2" name="Rectangle 2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23" name="TextBox 22">
            <a:extLst>
              <a:ext uri="{FF2B5EF4-FFF2-40B4-BE49-F238E27FC236}">
                <a16:creationId xmlns:a16="http://schemas.microsoft.com/office/drawing/2014/main" id="{FE66C7D3-19C1-4BAD-B0C1-841BE2D84F4F}"/>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0D49E313-F656-4404-8957-9B5A4E62B2CA}"/>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25" name="Rectangle 24">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26" name="TextBox 25">
            <a:extLst>
              <a:ext uri="{FF2B5EF4-FFF2-40B4-BE49-F238E27FC236}">
                <a16:creationId xmlns:a16="http://schemas.microsoft.com/office/drawing/2014/main" id="{71637D57-9827-4F0A-800A-879120662C7D}"/>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27" name="TextBox 26">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9" name="Rectangle 8">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C4C9E9-5061-4539-9ADC-03AFCCD14397}"/>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0166731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928255"/>
      </p:ext>
    </p:extLst>
  </p:cSld>
  <p:clrMap bg1="lt1" tx1="dk1" bg2="lt2" tx2="dk2" accent1="accent1" accent2="accent2" accent3="accent3" accent4="accent4" accent5="accent5" accent6="accent6" hlink="hlink" folHlink="folHlink"/>
  <p:sldLayoutIdLst>
    <p:sldLayoutId id="2147493538" r:id="rId1"/>
    <p:sldLayoutId id="2147493539" r:id="rId2"/>
    <p:sldLayoutId id="2147493540" r:id="rId3"/>
    <p:sldLayoutId id="2147493541" r:id="rId4"/>
    <p:sldLayoutId id="2147493542" r:id="rId5"/>
    <p:sldLayoutId id="2147493543" r:id="rId6"/>
    <p:sldLayoutId id="2147493544" r:id="rId7"/>
    <p:sldLayoutId id="2147493545" r:id="rId8"/>
    <p:sldLayoutId id="2147493546" r:id="rId9"/>
    <p:sldLayoutId id="2147493547"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126446"/>
      </p:ext>
    </p:extLst>
  </p:cSld>
  <p:clrMap bg1="lt1" tx1="dk1" bg2="lt2" tx2="dk2" accent1="accent1" accent2="accent2" accent3="accent3" accent4="accent4" accent5="accent5" accent6="accent6" hlink="hlink" folHlink="folHlink"/>
  <p:sldLayoutIdLst>
    <p:sldLayoutId id="2147493549" r:id="rId1"/>
    <p:sldLayoutId id="2147493550" r:id="rId2"/>
    <p:sldLayoutId id="2147493551" r:id="rId3"/>
    <p:sldLayoutId id="2147493552" r:id="rId4"/>
    <p:sldLayoutId id="2147493553" r:id="rId5"/>
    <p:sldLayoutId id="2147493554" r:id="rId6"/>
    <p:sldLayoutId id="2147493555" r:id="rId7"/>
    <p:sldLayoutId id="2147493556" r:id="rId8"/>
    <p:sldLayoutId id="2147493557" r:id="rId9"/>
    <p:sldLayoutId id="21474935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955642"/>
      </p:ext>
    </p:extLst>
  </p:cSld>
  <p:clrMap bg1="lt1" tx1="dk1" bg2="lt2" tx2="dk2" accent1="accent1" accent2="accent2" accent3="accent3" accent4="accent4" accent5="accent5" accent6="accent6" hlink="hlink" folHlink="folHlink"/>
  <p:sldLayoutIdLst>
    <p:sldLayoutId id="2147493560" r:id="rId1"/>
    <p:sldLayoutId id="2147493561" r:id="rId2"/>
    <p:sldLayoutId id="2147493562" r:id="rId3"/>
    <p:sldLayoutId id="2147493563" r:id="rId4"/>
    <p:sldLayoutId id="2147493564" r:id="rId5"/>
    <p:sldLayoutId id="2147493565" r:id="rId6"/>
    <p:sldLayoutId id="2147493566" r:id="rId7"/>
    <p:sldLayoutId id="2147493567" r:id="rId8"/>
    <p:sldLayoutId id="2147493568" r:id="rId9"/>
    <p:sldLayoutId id="2147493569"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397590"/>
      </p:ext>
    </p:extLst>
  </p:cSld>
  <p:clrMap bg1="lt1" tx1="dk1" bg2="lt2" tx2="dk2" accent1="accent1" accent2="accent2" accent3="accent3" accent4="accent4" accent5="accent5" accent6="accent6" hlink="hlink" folHlink="folHlink"/>
  <p:sldLayoutIdLst>
    <p:sldLayoutId id="2147493571" r:id="rId1"/>
    <p:sldLayoutId id="2147493572" r:id="rId2"/>
    <p:sldLayoutId id="2147493573" r:id="rId3"/>
    <p:sldLayoutId id="2147493574" r:id="rId4"/>
    <p:sldLayoutId id="2147493575" r:id="rId5"/>
    <p:sldLayoutId id="2147493576" r:id="rId6"/>
    <p:sldLayoutId id="2147493577" r:id="rId7"/>
    <p:sldLayoutId id="2147493578" r:id="rId8"/>
    <p:sldLayoutId id="2147493579" r:id="rId9"/>
    <p:sldLayoutId id="2147493580"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681032"/>
      </p:ext>
    </p:extLst>
  </p:cSld>
  <p:clrMap bg1="lt1" tx1="dk1" bg2="lt2" tx2="dk2" accent1="accent1" accent2="accent2" accent3="accent3" accent4="accent4" accent5="accent5" accent6="accent6" hlink="hlink" folHlink="folHlink"/>
  <p:sldLayoutIdLst>
    <p:sldLayoutId id="2147493582" r:id="rId1"/>
    <p:sldLayoutId id="2147493583" r:id="rId2"/>
    <p:sldLayoutId id="2147493584" r:id="rId3"/>
    <p:sldLayoutId id="2147493585" r:id="rId4"/>
    <p:sldLayoutId id="2147493586" r:id="rId5"/>
    <p:sldLayoutId id="2147493587" r:id="rId6"/>
    <p:sldLayoutId id="2147493588" r:id="rId7"/>
    <p:sldLayoutId id="2147493589" r:id="rId8"/>
    <p:sldLayoutId id="2147493590" r:id="rId9"/>
    <p:sldLayoutId id="2147493591"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5" r:id="rId1"/>
    <p:sldLayoutId id="2147493531" r:id="rId2"/>
    <p:sldLayoutId id="2147493533"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hyperlink" Target="https://www.epl.ca/resources/" TargetMode="External"/><Relationship Id="rId2" Type="http://schemas.openxmlformats.org/officeDocument/2006/relationships/hyperlink" Target="https://web.archive.org/web/20190301135907/https:/www.thestar.com/news/gta/2011/02/04/the_house_that_math_built.html" TargetMode="External"/><Relationship Id="rId1" Type="http://schemas.openxmlformats.org/officeDocument/2006/relationships/slideLayout" Target="../slideLayouts/slideLayout35.xml"/><Relationship Id="rId6" Type="http://schemas.openxmlformats.org/officeDocument/2006/relationships/hyperlink" Target="https://www.springernature.com/gp/open-research/about/what-is-open-access" TargetMode="External"/><Relationship Id="rId5" Type="http://schemas.openxmlformats.org/officeDocument/2006/relationships/hyperlink" Target="https://www.infodocket.com/2019/10/09/research-article-the-future-of-oa-a-large-scale-analysis-projecting-open-access-publication-and-readership-preprint/" TargetMode="External"/><Relationship Id="rId4" Type="http://schemas.openxmlformats.org/officeDocument/2006/relationships/hyperlink" Target="https://doi.org/10.7717/peerj.4375"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2.library.ualberta.ca/tutorials/foundational/2-1-where-do-you-find-information.mp4" TargetMode="External"/><Relationship Id="rId2" Type="http://schemas.openxmlformats.org/officeDocument/2006/relationships/hyperlink" Target="https://f1000research.com/articles/5-632/v1" TargetMode="External"/><Relationship Id="rId1" Type="http://schemas.openxmlformats.org/officeDocument/2006/relationships/slideLayout" Target="../slideLayouts/slideLayout35.xml"/><Relationship Id="rId5" Type="http://schemas.openxmlformats.org/officeDocument/2006/relationships/hyperlink" Target="https://www.library.ualberta.ca/services/off-campus-access" TargetMode="External"/><Relationship Id="rId4" Type="http://schemas.openxmlformats.org/officeDocument/2006/relationships/hyperlink" Target="https://guides.library.ualberta.ca/az/database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thenounproject.com/icon/wall-1647938/" TargetMode="External"/><Relationship Id="rId3" Type="http://schemas.openxmlformats.org/officeDocument/2006/relationships/hyperlink" Target="https://thenounproject.com/icon/time-1193576/" TargetMode="External"/><Relationship Id="rId7" Type="http://schemas.openxmlformats.org/officeDocument/2006/relationships/hyperlink" Target="https://pixabay.com/en/creative-commons-licenses-icons-by-783531/" TargetMode="External"/><Relationship Id="rId2" Type="http://schemas.openxmlformats.org/officeDocument/2006/relationships/hyperlink" Target="https://pixabay.com/vectors/programmer-computer-woman-support-3607627/" TargetMode="External"/><Relationship Id="rId1" Type="http://schemas.openxmlformats.org/officeDocument/2006/relationships/slideLayout" Target="../slideLayouts/slideLayout37.xml"/><Relationship Id="rId6" Type="http://schemas.openxmlformats.org/officeDocument/2006/relationships/hyperlink" Target="https://thenounproject.com/icon/article-645939/" TargetMode="External"/><Relationship Id="rId5" Type="http://schemas.openxmlformats.org/officeDocument/2006/relationships/hyperlink" Target="https://thenounproject.com/icon/question-and-exclamation-mark-2460596/" TargetMode="External"/><Relationship Id="rId4" Type="http://schemas.openxmlformats.org/officeDocument/2006/relationships/hyperlink" Target="https://freesound.org/people/straget/sounds/405423/" TargetMode="External"/><Relationship Id="rId9" Type="http://schemas.openxmlformats.org/officeDocument/2006/relationships/hyperlink" Target="https://freesound.org/people/bareform/sounds/218721/"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thenounproject.com/icon/arrow-2793910/" TargetMode="External"/><Relationship Id="rId3" Type="http://schemas.openxmlformats.org/officeDocument/2006/relationships/hyperlink" Target="https://commons.wikimedia.org/wiki/File:ITunes_logo.svg#/media/File:ITunes_12.2_logo.png" TargetMode="External"/><Relationship Id="rId7" Type="http://schemas.openxmlformats.org/officeDocument/2006/relationships/hyperlink" Target="https://thenounproject.com/icon/upstairs-32888/" TargetMode="External"/><Relationship Id="rId2" Type="http://schemas.openxmlformats.org/officeDocument/2006/relationships/hyperlink" Target="https://commons.wikimedia.org/wiki/Category:Netflix_logos#/media/File:Logo_Netflix.png" TargetMode="External"/><Relationship Id="rId1" Type="http://schemas.openxmlformats.org/officeDocument/2006/relationships/slideLayout" Target="../slideLayouts/slideLayout37.xml"/><Relationship Id="rId6" Type="http://schemas.openxmlformats.org/officeDocument/2006/relationships/hyperlink" Target="https://thenounproject.com/search/?q=database&amp;i=1472004" TargetMode="External"/><Relationship Id="rId5" Type="http://schemas.openxmlformats.org/officeDocument/2006/relationships/hyperlink" Target="https://thenounproject.com/icon/document-4852107/" TargetMode="External"/><Relationship Id="rId4" Type="http://schemas.openxmlformats.org/officeDocument/2006/relationships/hyperlink" Target="https://thenounproject.com/icon/mockup-article-244221/"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thenounproject.com/icon/computer-2387560/" TargetMode="External"/><Relationship Id="rId3" Type="http://schemas.openxmlformats.org/officeDocument/2006/relationships/hyperlink" Target="https://thenounproject.com/icon/documents-1353220/" TargetMode="External"/><Relationship Id="rId7" Type="http://schemas.openxmlformats.org/officeDocument/2006/relationships/hyperlink" Target="https://thenounproject.com/icon/database-2864695/" TargetMode="External"/><Relationship Id="rId2" Type="http://schemas.openxmlformats.org/officeDocument/2006/relationships/hyperlink" Target="https://pixabay.com/en/teacher-bookworm-glasses-professor-359311/" TargetMode="External"/><Relationship Id="rId1" Type="http://schemas.openxmlformats.org/officeDocument/2006/relationships/slideLayout" Target="../slideLayouts/slideLayout37.xml"/><Relationship Id="rId6" Type="http://schemas.openxmlformats.org/officeDocument/2006/relationships/hyperlink" Target="https://thenounproject.com/icon/contract-869929/" TargetMode="External"/><Relationship Id="rId5" Type="http://schemas.openxmlformats.org/officeDocument/2006/relationships/hyperlink" Target="https://thenounproject.com/icon/library-1122689/" TargetMode="External"/><Relationship Id="rId4" Type="http://schemas.openxmlformats.org/officeDocument/2006/relationships/hyperlink" Target="https://thenounproject.com/icon/gutenberg-press-86670/"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www.hooksounds.com/" TargetMode="Externa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4.png"/><Relationship Id="rId3"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23.png"/><Relationship Id="rId11" Type="http://schemas.openxmlformats.org/officeDocument/2006/relationships/image" Target="../media/image31.png"/><Relationship Id="rId5" Type="http://schemas.openxmlformats.org/officeDocument/2006/relationships/image" Target="../media/image34.jpeg"/><Relationship Id="rId10" Type="http://schemas.openxmlformats.org/officeDocument/2006/relationships/image" Target="../media/image41.jpeg"/><Relationship Id="rId4" Type="http://schemas.openxmlformats.org/officeDocument/2006/relationships/image" Target="../media/image33.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23.png"/><Relationship Id="rId5" Type="http://schemas.openxmlformats.org/officeDocument/2006/relationships/image" Target="../media/image33.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51.xml"/><Relationship Id="rId7" Type="http://schemas.openxmlformats.org/officeDocument/2006/relationships/image" Target="../media/image3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8.xml"/><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Licensed Library Resources</a:t>
            </a:r>
            <a:endParaRPr lang="en-CA" dirty="0"/>
          </a:p>
        </p:txBody>
      </p:sp>
      <p:sp>
        <p:nvSpPr>
          <p:cNvPr id="3" name="Subtitle 2"/>
          <p:cNvSpPr>
            <a:spLocks noGrp="1"/>
          </p:cNvSpPr>
          <p:nvPr>
            <p:ph type="subTitle" idx="1"/>
          </p:nvPr>
        </p:nvSpPr>
        <p:spPr/>
        <p:txBody>
          <a:bodyPr/>
          <a:lstStyle/>
          <a:p>
            <a:endParaRPr lang="en-CA"/>
          </a:p>
        </p:txBody>
      </p:sp>
      <p:sp>
        <p:nvSpPr>
          <p:cNvPr id="4" name="Text Placeholder 3"/>
          <p:cNvSpPr>
            <a:spLocks noGrp="1"/>
          </p:cNvSpPr>
          <p:nvPr>
            <p:ph type="body" sz="quarter" idx="10"/>
          </p:nvPr>
        </p:nvSpPr>
        <p:spPr>
          <a:xfrm>
            <a:off x="10083800" y="6270625"/>
            <a:ext cx="1941513" cy="374650"/>
          </a:xfrm>
        </p:spPr>
        <p:txBody>
          <a:bodyPr/>
          <a:lstStyle/>
          <a:p>
            <a:r>
              <a:rPr lang="en-US" dirty="0" smtClean="0"/>
              <a:t>*November 2019</a:t>
            </a:r>
            <a:endParaRPr lang="en-CA" dirty="0"/>
          </a:p>
        </p:txBody>
      </p:sp>
    </p:spTree>
    <p:extLst>
      <p:ext uri="{BB962C8B-B14F-4D97-AF65-F5344CB8AC3E}">
        <p14:creationId xmlns:p14="http://schemas.microsoft.com/office/powerpoint/2010/main" val="2981440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0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t>If you are not a member of the university community you might be able to access licensed library resources by logging into an academic library workstation with a temporary password.</a:t>
            </a:r>
          </a:p>
          <a:p>
            <a:pPr lvl="1"/>
            <a:r>
              <a:rPr lang="en-US" b="1" dirty="0">
                <a:solidFill>
                  <a:srgbClr val="879F3D"/>
                </a:solidFill>
              </a:rPr>
              <a:t>True</a:t>
            </a:r>
          </a:p>
          <a:p>
            <a:pPr lvl="1"/>
            <a:r>
              <a:rPr lang="en-US" dirty="0"/>
              <a:t>False</a:t>
            </a:r>
            <a:endParaRPr lang="en-CA" dirty="0"/>
          </a:p>
          <a:p>
            <a:endParaRPr lang="en-CA" dirty="0"/>
          </a:p>
        </p:txBody>
      </p:sp>
      <p:sp>
        <p:nvSpPr>
          <p:cNvPr id="3" name="Text Placeholder 2"/>
          <p:cNvSpPr>
            <a:spLocks noGrp="1"/>
          </p:cNvSpPr>
          <p:nvPr>
            <p:ph type="body" sz="quarter" idx="16"/>
          </p:nvPr>
        </p:nvSpPr>
        <p:spPr/>
        <p:txBody>
          <a:bodyPr/>
          <a:lstStyle/>
          <a:p>
            <a:r>
              <a:rPr lang="en-CA" dirty="0"/>
              <a:t>Licensed library resources are only available to authorized users (such as university staff and students) </a:t>
            </a:r>
            <a:r>
              <a:rPr lang="en-CA" dirty="0" smtClean="0"/>
              <a:t>because:</a:t>
            </a:r>
          </a:p>
          <a:p>
            <a:pPr lvl="1"/>
            <a:r>
              <a:rPr lang="en-CA" dirty="0" smtClean="0"/>
              <a:t>Of </a:t>
            </a:r>
            <a:r>
              <a:rPr lang="en-CA" dirty="0"/>
              <a:t>the restrictions outlined in s</a:t>
            </a:r>
            <a:r>
              <a:rPr lang="en-CA" dirty="0" smtClean="0"/>
              <a:t>. 30.2 </a:t>
            </a:r>
            <a:r>
              <a:rPr lang="en-CA" dirty="0"/>
              <a:t>of the </a:t>
            </a:r>
            <a:r>
              <a:rPr lang="en-CA" i="1" dirty="0"/>
              <a:t>Copyright </a:t>
            </a:r>
            <a:r>
              <a:rPr lang="en-CA" i="1" dirty="0" smtClean="0"/>
              <a:t>Act</a:t>
            </a:r>
          </a:p>
          <a:p>
            <a:pPr lvl="1"/>
            <a:r>
              <a:rPr lang="en-CA" b="1" dirty="0" smtClean="0">
                <a:solidFill>
                  <a:srgbClr val="879F3D"/>
                </a:solidFill>
              </a:rPr>
              <a:t>Terms </a:t>
            </a:r>
            <a:r>
              <a:rPr lang="en-CA" b="1" dirty="0">
                <a:solidFill>
                  <a:srgbClr val="879F3D"/>
                </a:solidFill>
              </a:rPr>
              <a:t>and conditions in licence agreements negotiated by librarians restrict access to authorized </a:t>
            </a:r>
            <a:r>
              <a:rPr lang="en-CA" b="1" dirty="0" smtClean="0">
                <a:solidFill>
                  <a:srgbClr val="879F3D"/>
                </a:solidFill>
              </a:rPr>
              <a:t>users</a:t>
            </a:r>
          </a:p>
          <a:p>
            <a:pPr lvl="1"/>
            <a:r>
              <a:rPr lang="en-CA" dirty="0" smtClean="0"/>
              <a:t>Academic </a:t>
            </a:r>
            <a:r>
              <a:rPr lang="en-CA" dirty="0"/>
              <a:t>articles should not be used by the general public because they have better things to do with their </a:t>
            </a:r>
            <a:r>
              <a:rPr lang="en-CA" dirty="0" smtClean="0"/>
              <a:t>time</a:t>
            </a:r>
          </a:p>
          <a:p>
            <a:pPr lvl="1"/>
            <a:r>
              <a:rPr lang="en-CA" dirty="0" smtClean="0"/>
              <a:t>Libraries </a:t>
            </a:r>
            <a:r>
              <a:rPr lang="en-CA" dirty="0"/>
              <a:t>want to make as much money as possible</a:t>
            </a:r>
          </a:p>
          <a:p>
            <a:endParaRPr lang="en-CA" dirty="0"/>
          </a:p>
        </p:txBody>
      </p:sp>
    </p:spTree>
    <p:extLst>
      <p:ext uri="{BB962C8B-B14F-4D97-AF65-F5344CB8AC3E}">
        <p14:creationId xmlns:p14="http://schemas.microsoft.com/office/powerpoint/2010/main" val="1402285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Font typeface="+mj-lt"/>
              <a:buAutoNum type="arabicPeriod" startAt="4"/>
            </a:pPr>
            <a:r>
              <a:rPr lang="en-US" dirty="0"/>
              <a:t>Simone could not access the article her TA assigned because: </a:t>
            </a:r>
          </a:p>
          <a:p>
            <a:pPr lvl="1"/>
            <a:r>
              <a:rPr lang="en-US" b="1" dirty="0">
                <a:solidFill>
                  <a:srgbClr val="879F3D"/>
                </a:solidFill>
              </a:rPr>
              <a:t>She was not logged into her account on the university network</a:t>
            </a:r>
          </a:p>
          <a:p>
            <a:pPr lvl="1"/>
            <a:r>
              <a:rPr lang="en-US" dirty="0"/>
              <a:t>The TA hopes to sabotage Simone’s GPA</a:t>
            </a:r>
          </a:p>
          <a:p>
            <a:pPr lvl="1"/>
            <a:r>
              <a:rPr lang="en-US" dirty="0"/>
              <a:t>She is not an authorized user</a:t>
            </a:r>
          </a:p>
          <a:p>
            <a:pPr lvl="1"/>
            <a:r>
              <a:rPr lang="en-US" dirty="0"/>
              <a:t>Sunspot activity</a:t>
            </a:r>
            <a:endParaRPr lang="en-CA" dirty="0"/>
          </a:p>
        </p:txBody>
      </p:sp>
      <p:sp>
        <p:nvSpPr>
          <p:cNvPr id="3" name="Text Placeholder 2"/>
          <p:cNvSpPr>
            <a:spLocks noGrp="1"/>
          </p:cNvSpPr>
          <p:nvPr>
            <p:ph type="body" sz="quarter" idx="16"/>
          </p:nvPr>
        </p:nvSpPr>
        <p:spPr/>
        <p:txBody>
          <a:bodyPr/>
          <a:lstStyle/>
          <a:p>
            <a:pPr>
              <a:buFont typeface="+mj-lt"/>
              <a:buAutoNum type="arabicPeriod" startAt="3"/>
            </a:pPr>
            <a:r>
              <a:rPr lang="en-US" dirty="0"/>
              <a:t>To compensate </a:t>
            </a:r>
            <a:r>
              <a:rPr lang="en-US" dirty="0" smtClean="0"/>
              <a:t>them for </a:t>
            </a:r>
            <a:r>
              <a:rPr lang="en-US" dirty="0"/>
              <a:t>transferring their rights to publishers, academics normally receive:</a:t>
            </a:r>
          </a:p>
          <a:p>
            <a:pPr lvl="1"/>
            <a:r>
              <a:rPr lang="en-US" dirty="0"/>
              <a:t>Generous royalty payments from academic publishers</a:t>
            </a:r>
          </a:p>
          <a:p>
            <a:pPr lvl="1"/>
            <a:r>
              <a:rPr lang="en-US" dirty="0"/>
              <a:t>First class travel to academic conferences</a:t>
            </a:r>
          </a:p>
          <a:p>
            <a:pPr lvl="1"/>
            <a:r>
              <a:rPr lang="en-US" dirty="0"/>
              <a:t>Free access to that academic journal for life</a:t>
            </a:r>
          </a:p>
          <a:p>
            <a:pPr lvl="1"/>
            <a:r>
              <a:rPr lang="en-US" b="1" dirty="0">
                <a:solidFill>
                  <a:srgbClr val="879F3D"/>
                </a:solidFill>
              </a:rPr>
              <a:t>Nothing but prestige</a:t>
            </a:r>
          </a:p>
        </p:txBody>
      </p:sp>
    </p:spTree>
    <p:extLst>
      <p:ext uri="{BB962C8B-B14F-4D97-AF65-F5344CB8AC3E}">
        <p14:creationId xmlns:p14="http://schemas.microsoft.com/office/powerpoint/2010/main" val="3652325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Font typeface="+mj-lt"/>
              <a:buAutoNum type="arabicPeriod" startAt="6"/>
            </a:pPr>
            <a:r>
              <a:rPr lang="en-US" dirty="0"/>
              <a:t>The nature of scholarly communications is becoming more open, in part, </a:t>
            </a:r>
            <a:r>
              <a:rPr lang="en-US" dirty="0" smtClean="0"/>
              <a:t>because:</a:t>
            </a:r>
          </a:p>
          <a:p>
            <a:pPr lvl="1"/>
            <a:r>
              <a:rPr lang="en-US" b="1" dirty="0" smtClean="0">
                <a:solidFill>
                  <a:srgbClr val="879F3D"/>
                </a:solidFill>
              </a:rPr>
              <a:t>Of </a:t>
            </a:r>
            <a:r>
              <a:rPr lang="en-US" b="1" dirty="0">
                <a:solidFill>
                  <a:srgbClr val="879F3D"/>
                </a:solidFill>
              </a:rPr>
              <a:t>the rise of open access mandates and open educational </a:t>
            </a:r>
            <a:r>
              <a:rPr lang="en-US" b="1" dirty="0" smtClean="0">
                <a:solidFill>
                  <a:srgbClr val="879F3D"/>
                </a:solidFill>
              </a:rPr>
              <a:t>resources</a:t>
            </a:r>
          </a:p>
          <a:p>
            <a:pPr lvl="1"/>
            <a:r>
              <a:rPr lang="en-US" dirty="0" smtClean="0"/>
              <a:t>Academic </a:t>
            </a:r>
            <a:r>
              <a:rPr lang="en-US" dirty="0"/>
              <a:t>publishers want to reinvest in </a:t>
            </a:r>
            <a:r>
              <a:rPr lang="en-US" dirty="0" smtClean="0"/>
              <a:t>creators</a:t>
            </a:r>
          </a:p>
          <a:p>
            <a:pPr lvl="1"/>
            <a:r>
              <a:rPr lang="en-US" dirty="0" smtClean="0"/>
              <a:t>Of </a:t>
            </a:r>
            <a:r>
              <a:rPr lang="en-US" dirty="0"/>
              <a:t>the </a:t>
            </a:r>
            <a:r>
              <a:rPr lang="en-US" dirty="0" err="1" smtClean="0"/>
              <a:t>intrawebz</a:t>
            </a:r>
            <a:endParaRPr lang="en-US" dirty="0" smtClean="0"/>
          </a:p>
          <a:p>
            <a:pPr lvl="1"/>
            <a:r>
              <a:rPr lang="en-US" dirty="0" smtClean="0"/>
              <a:t>There </a:t>
            </a:r>
            <a:r>
              <a:rPr lang="en-US" dirty="0"/>
              <a:t>isn’t any money in academic publishing anyway </a:t>
            </a:r>
          </a:p>
          <a:p>
            <a:pPr>
              <a:buAutoNum type="arabicPeriod" startAt="6"/>
            </a:pPr>
            <a:endParaRPr lang="en-CA" dirty="0"/>
          </a:p>
        </p:txBody>
      </p:sp>
      <p:sp>
        <p:nvSpPr>
          <p:cNvPr id="3" name="Text Placeholder 2"/>
          <p:cNvSpPr>
            <a:spLocks noGrp="1"/>
          </p:cNvSpPr>
          <p:nvPr>
            <p:ph type="body" sz="quarter" idx="16"/>
          </p:nvPr>
        </p:nvSpPr>
        <p:spPr/>
        <p:txBody>
          <a:bodyPr/>
          <a:lstStyle/>
          <a:p>
            <a:pPr>
              <a:buFont typeface="+mj-lt"/>
              <a:buAutoNum type="arabicPeriod" startAt="5"/>
            </a:pPr>
            <a:r>
              <a:rPr lang="en-US" dirty="0"/>
              <a:t>All </a:t>
            </a:r>
            <a:r>
              <a:rPr lang="en-US" dirty="0" err="1"/>
              <a:t>licence</a:t>
            </a:r>
            <a:r>
              <a:rPr lang="en-US" dirty="0"/>
              <a:t> agreements for library resources:</a:t>
            </a:r>
          </a:p>
          <a:p>
            <a:pPr lvl="1"/>
            <a:r>
              <a:rPr lang="en-US" dirty="0"/>
              <a:t>Have terms and conditions</a:t>
            </a:r>
          </a:p>
          <a:p>
            <a:pPr lvl="1"/>
            <a:r>
              <a:rPr lang="en-US" dirty="0"/>
              <a:t>Are negotiated by librarians based on their professional expertise</a:t>
            </a:r>
          </a:p>
          <a:p>
            <a:pPr lvl="1"/>
            <a:r>
              <a:rPr lang="en-US" dirty="0"/>
              <a:t>Should reflect the needs of the user community (e.g., typical academic uses)</a:t>
            </a:r>
          </a:p>
          <a:p>
            <a:pPr lvl="1"/>
            <a:r>
              <a:rPr lang="en-US" b="1" dirty="0">
                <a:solidFill>
                  <a:srgbClr val="879F3D"/>
                </a:solidFill>
              </a:rPr>
              <a:t>All of the above</a:t>
            </a:r>
            <a:endParaRPr lang="en-CA" dirty="0"/>
          </a:p>
        </p:txBody>
      </p:sp>
    </p:spTree>
    <p:extLst>
      <p:ext uri="{BB962C8B-B14F-4D97-AF65-F5344CB8AC3E}">
        <p14:creationId xmlns:p14="http://schemas.microsoft.com/office/powerpoint/2010/main" val="2498120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US" sz="1800" dirty="0" smtClean="0"/>
              <a:t>Daubs</a:t>
            </a:r>
            <a:r>
              <a:rPr lang="en-US" sz="1800" dirty="0"/>
              <a:t>, K. (2011). The house that math built. </a:t>
            </a:r>
            <a:r>
              <a:rPr lang="en-US" sz="1800" i="1" dirty="0"/>
              <a:t>The Toronto Star</a:t>
            </a:r>
            <a:r>
              <a:rPr lang="en-US" sz="1800" dirty="0"/>
              <a:t>. </a:t>
            </a:r>
            <a:r>
              <a:rPr lang="en-US" sz="1800" dirty="0" smtClean="0">
                <a:hlinkClick r:id="rId2"/>
              </a:rPr>
              <a:t>https</a:t>
            </a:r>
            <a:r>
              <a:rPr lang="en-US" sz="1800" dirty="0">
                <a:hlinkClick r:id="rId2"/>
              </a:rPr>
              <a:t>://web.archive.org/web/20190301135907/https://www.thestar.com/news/gta/2011/02/04/the_house_that_math_built.html</a:t>
            </a:r>
            <a:endParaRPr lang="en-US" sz="1800" dirty="0"/>
          </a:p>
          <a:p>
            <a:pPr marL="457200" indent="-457200"/>
            <a:r>
              <a:rPr lang="en-US" sz="1800" dirty="0" smtClean="0"/>
              <a:t>Edmonton </a:t>
            </a:r>
            <a:r>
              <a:rPr lang="en-US" sz="1800" dirty="0"/>
              <a:t>Public Library. </a:t>
            </a:r>
            <a:r>
              <a:rPr lang="en-US" sz="1800" dirty="0" smtClean="0"/>
              <a:t>(</a:t>
            </a:r>
            <a:r>
              <a:rPr lang="en-US" sz="1800" dirty="0" err="1" smtClean="0"/>
              <a:t>n.d.</a:t>
            </a:r>
            <a:r>
              <a:rPr lang="en-US" sz="1800" dirty="0" smtClean="0"/>
              <a:t>). </a:t>
            </a:r>
            <a:r>
              <a:rPr lang="en-US" sz="1800" i="1" dirty="0" smtClean="0"/>
              <a:t>Online Resources</a:t>
            </a:r>
            <a:r>
              <a:rPr lang="en-US" sz="1800" dirty="0" smtClean="0"/>
              <a:t>. </a:t>
            </a:r>
            <a:r>
              <a:rPr lang="en-US" sz="1800" dirty="0" smtClean="0">
                <a:hlinkClick r:id="rId3"/>
              </a:rPr>
              <a:t>https</a:t>
            </a:r>
            <a:r>
              <a:rPr lang="en-US" sz="1800" dirty="0">
                <a:hlinkClick r:id="rId3"/>
              </a:rPr>
              <a:t>://www.epl.ca/resources/</a:t>
            </a:r>
            <a:endParaRPr lang="en-US" sz="1800" dirty="0"/>
          </a:p>
          <a:p>
            <a:pPr marL="457200" indent="-457200"/>
            <a:r>
              <a:rPr lang="en-CA" sz="1800" dirty="0" err="1" smtClean="0"/>
              <a:t>Piwowar</a:t>
            </a:r>
            <a:r>
              <a:rPr lang="en-CA" sz="1800" dirty="0"/>
              <a:t>, H., </a:t>
            </a:r>
            <a:r>
              <a:rPr lang="en-CA" sz="1800" dirty="0" err="1"/>
              <a:t>Priem</a:t>
            </a:r>
            <a:r>
              <a:rPr lang="en-CA" sz="1800" dirty="0"/>
              <a:t>, J., </a:t>
            </a:r>
            <a:r>
              <a:rPr lang="en-CA" sz="1800" dirty="0" err="1"/>
              <a:t>Larivière</a:t>
            </a:r>
            <a:r>
              <a:rPr lang="en-CA" sz="1800" dirty="0"/>
              <a:t>, V., </a:t>
            </a:r>
            <a:r>
              <a:rPr lang="en-CA" sz="1800" dirty="0" err="1"/>
              <a:t>Alperin</a:t>
            </a:r>
            <a:r>
              <a:rPr lang="en-CA" sz="1800" dirty="0"/>
              <a:t>, J. P., Matthias, L., Norlander, B., Farley, A., West, J., &amp; </a:t>
            </a:r>
            <a:r>
              <a:rPr lang="en-CA" sz="1800" dirty="0" err="1"/>
              <a:t>Haustein</a:t>
            </a:r>
            <a:r>
              <a:rPr lang="en-CA" sz="1800" dirty="0"/>
              <a:t>, S. (2018). The state of OA: A large-scale analysis of the prevalence and impact of open access articles. </a:t>
            </a:r>
            <a:r>
              <a:rPr lang="en-CA" sz="1800" i="1" dirty="0" err="1"/>
              <a:t>PeerJ</a:t>
            </a:r>
            <a:r>
              <a:rPr lang="en-CA" sz="1800" dirty="0"/>
              <a:t>, 6:e4375. </a:t>
            </a:r>
            <a:r>
              <a:rPr lang="en-CA" sz="1800" dirty="0">
                <a:hlinkClick r:id="rId4"/>
              </a:rPr>
              <a:t>https://doi.org/10.7717/peerj.4375</a:t>
            </a:r>
            <a:r>
              <a:rPr lang="en-CA" sz="1800" dirty="0"/>
              <a:t> </a:t>
            </a:r>
          </a:p>
          <a:p>
            <a:pPr marL="457200" indent="-457200"/>
            <a:r>
              <a:rPr lang="en-US" sz="1800" dirty="0" err="1"/>
              <a:t>Piwowar</a:t>
            </a:r>
            <a:r>
              <a:rPr lang="en-US" sz="1800" dirty="0"/>
              <a:t>, H., </a:t>
            </a:r>
            <a:r>
              <a:rPr lang="en-US" sz="1800" dirty="0" err="1"/>
              <a:t>Priem</a:t>
            </a:r>
            <a:r>
              <a:rPr lang="en-US" sz="1800" dirty="0"/>
              <a:t>, J., &amp; Orr, R. (2019). The future of OA: A large-scale analysis projecting open access publication and readership. </a:t>
            </a:r>
            <a:r>
              <a:rPr lang="en-US" sz="1800" i="1" dirty="0" err="1"/>
              <a:t>INFOdocket</a:t>
            </a:r>
            <a:r>
              <a:rPr lang="en-US" sz="1800" dirty="0"/>
              <a:t>. </a:t>
            </a:r>
            <a:r>
              <a:rPr lang="en-US" sz="1800" dirty="0">
                <a:hlinkClick r:id="rId5"/>
              </a:rPr>
              <a:t>https://www.infodocket.com/2019/10/09/research-article-the-future-of-oa-a-large-scale-analysis-projecting-open-access-publication-and-readership-preprint/</a:t>
            </a:r>
            <a:endParaRPr lang="en-US" sz="1800" dirty="0"/>
          </a:p>
          <a:p>
            <a:pPr marL="457200" indent="-457200"/>
            <a:r>
              <a:rPr lang="en-CA" sz="1800" dirty="0"/>
              <a:t>Springer Nature. (</a:t>
            </a:r>
            <a:r>
              <a:rPr lang="en-CA" sz="1800" dirty="0" err="1"/>
              <a:t>n.d.</a:t>
            </a:r>
            <a:r>
              <a:rPr lang="en-CA" sz="1800" dirty="0"/>
              <a:t>). </a:t>
            </a:r>
            <a:r>
              <a:rPr lang="en-CA" sz="1800" i="1" dirty="0"/>
              <a:t>What is open access?</a:t>
            </a:r>
            <a:r>
              <a:rPr lang="en-CA" sz="1800" dirty="0"/>
              <a:t> </a:t>
            </a:r>
            <a:r>
              <a:rPr lang="en-CA" sz="1800" dirty="0">
                <a:hlinkClick r:id="rId6"/>
              </a:rPr>
              <a:t>https://www.springernature.com/gp/open-research/about/what-is-open-access</a:t>
            </a:r>
            <a:endParaRPr lang="en-CA" sz="1800" dirty="0"/>
          </a:p>
          <a:p>
            <a:pPr marL="457200" indent="-457200"/>
            <a:endParaRPr lang="en-CA" sz="1800" dirty="0"/>
          </a:p>
        </p:txBody>
      </p:sp>
    </p:spTree>
    <p:extLst>
      <p:ext uri="{BB962C8B-B14F-4D97-AF65-F5344CB8AC3E}">
        <p14:creationId xmlns:p14="http://schemas.microsoft.com/office/powerpoint/2010/main" val="2957817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sz="1800" dirty="0" smtClean="0"/>
              <a:t>Tennant</a:t>
            </a:r>
            <a:r>
              <a:rPr lang="en-CA" sz="1800" dirty="0"/>
              <a:t>, J</a:t>
            </a:r>
            <a:r>
              <a:rPr lang="en-CA" sz="1800" dirty="0" smtClean="0"/>
              <a:t>. P</a:t>
            </a:r>
            <a:r>
              <a:rPr lang="en-CA" sz="1800" dirty="0"/>
              <a:t>., Waldner, F., Jacques, D</a:t>
            </a:r>
            <a:r>
              <a:rPr lang="en-CA" sz="1800" dirty="0" smtClean="0"/>
              <a:t>. C</a:t>
            </a:r>
            <a:r>
              <a:rPr lang="en-CA" sz="1800" dirty="0"/>
              <a:t>., </a:t>
            </a:r>
            <a:r>
              <a:rPr lang="en-CA" sz="1800" dirty="0" err="1"/>
              <a:t>Masuzzo</a:t>
            </a:r>
            <a:r>
              <a:rPr lang="en-CA" sz="1800" dirty="0"/>
              <a:t>, P., </a:t>
            </a:r>
            <a:r>
              <a:rPr lang="en-CA" sz="1800" dirty="0" err="1"/>
              <a:t>Collister</a:t>
            </a:r>
            <a:r>
              <a:rPr lang="en-CA" sz="1800" dirty="0"/>
              <a:t>, L</a:t>
            </a:r>
            <a:r>
              <a:rPr lang="en-CA" sz="1800" dirty="0" smtClean="0"/>
              <a:t>. B</a:t>
            </a:r>
            <a:r>
              <a:rPr lang="en-CA" sz="1800" dirty="0"/>
              <a:t>., &amp; </a:t>
            </a:r>
            <a:r>
              <a:rPr lang="en-CA" sz="1800" dirty="0" err="1"/>
              <a:t>Hartgerink</a:t>
            </a:r>
            <a:r>
              <a:rPr lang="en-CA" sz="1800" dirty="0"/>
              <a:t>, C</a:t>
            </a:r>
            <a:r>
              <a:rPr lang="en-CA" sz="1800" dirty="0" smtClean="0"/>
              <a:t>. H. J</a:t>
            </a:r>
            <a:r>
              <a:rPr lang="en-CA" sz="1800" dirty="0"/>
              <a:t>. (2016). </a:t>
            </a:r>
            <a:r>
              <a:rPr lang="en-CA" sz="1800" dirty="0" smtClean="0"/>
              <a:t>The </a:t>
            </a:r>
            <a:r>
              <a:rPr lang="en-CA" sz="1800" dirty="0"/>
              <a:t>academic, economic, and societal impacts of open access: An evidence-based </a:t>
            </a:r>
            <a:r>
              <a:rPr lang="en-CA" sz="1800" dirty="0" smtClean="0"/>
              <a:t>review [</a:t>
            </a:r>
            <a:r>
              <a:rPr lang="en-CA" sz="1800" dirty="0"/>
              <a:t>Version 3]. </a:t>
            </a:r>
            <a:r>
              <a:rPr lang="en-CA" sz="1800" i="1" dirty="0"/>
              <a:t>F1000 Research</a:t>
            </a:r>
            <a:r>
              <a:rPr lang="en-CA" sz="1800" dirty="0"/>
              <a:t>. </a:t>
            </a:r>
            <a:r>
              <a:rPr lang="en-CA" sz="1800" dirty="0" smtClean="0">
                <a:hlinkClick r:id="rId2"/>
              </a:rPr>
              <a:t>https</a:t>
            </a:r>
            <a:r>
              <a:rPr lang="en-CA" sz="1800" dirty="0">
                <a:hlinkClick r:id="rId2"/>
              </a:rPr>
              <a:t>://f1000research.com/articles/5-632/v1</a:t>
            </a:r>
            <a:r>
              <a:rPr lang="en-CA" sz="1800" dirty="0"/>
              <a:t> </a:t>
            </a:r>
          </a:p>
          <a:p>
            <a:pPr marL="457200" indent="-457200"/>
            <a:r>
              <a:rPr lang="en-CA" sz="1800" dirty="0" smtClean="0"/>
              <a:t>University </a:t>
            </a:r>
            <a:r>
              <a:rPr lang="en-CA" sz="1800" dirty="0"/>
              <a:t>of Alberta </a:t>
            </a:r>
            <a:r>
              <a:rPr lang="en-CA" sz="1800" dirty="0" smtClean="0"/>
              <a:t>Libraries. (</a:t>
            </a:r>
            <a:r>
              <a:rPr lang="en-CA" sz="1800" dirty="0" err="1" smtClean="0"/>
              <a:t>n.d.</a:t>
            </a:r>
            <a:r>
              <a:rPr lang="en-CA" sz="1800" dirty="0" smtClean="0"/>
              <a:t>). </a:t>
            </a:r>
            <a:r>
              <a:rPr lang="en-CA" sz="1800" i="1" dirty="0" smtClean="0"/>
              <a:t>Where </a:t>
            </a:r>
            <a:r>
              <a:rPr lang="en-CA" sz="1800" i="1" dirty="0"/>
              <a:t>do you find information?</a:t>
            </a:r>
            <a:r>
              <a:rPr lang="en-CA" sz="1800" dirty="0"/>
              <a:t> [video</a:t>
            </a:r>
            <a:r>
              <a:rPr lang="en-CA" sz="1800" dirty="0" smtClean="0"/>
              <a:t>]. University of Alberta Library. </a:t>
            </a:r>
            <a:r>
              <a:rPr lang="en-CA" sz="1800" dirty="0" smtClean="0">
                <a:hlinkClick r:id="rId3"/>
              </a:rPr>
              <a:t>https</a:t>
            </a:r>
            <a:r>
              <a:rPr lang="en-CA" sz="1800" dirty="0">
                <a:hlinkClick r:id="rId3"/>
              </a:rPr>
              <a:t>://</a:t>
            </a:r>
            <a:r>
              <a:rPr lang="en-CA" sz="1800" dirty="0" smtClean="0">
                <a:hlinkClick r:id="rId3"/>
              </a:rPr>
              <a:t>www2.library.ualberta.ca/tutorials/foundational/2-1-where-do-you-find-information.mp4</a:t>
            </a:r>
            <a:endParaRPr lang="en-CA" sz="1800" dirty="0" smtClean="0"/>
          </a:p>
          <a:p>
            <a:pPr marL="457200" indent="-457200"/>
            <a:r>
              <a:rPr lang="en-US" sz="1800" dirty="0"/>
              <a:t>University of Alberta Library. (</a:t>
            </a:r>
            <a:r>
              <a:rPr lang="en-US" sz="1800" dirty="0" err="1"/>
              <a:t>n.d.</a:t>
            </a:r>
            <a:r>
              <a:rPr lang="en-US" sz="1800" dirty="0"/>
              <a:t>). </a:t>
            </a:r>
            <a:r>
              <a:rPr lang="en-US" sz="1800" i="1" dirty="0"/>
              <a:t>A-Z Databases</a:t>
            </a:r>
            <a:r>
              <a:rPr lang="en-US" sz="1800" dirty="0"/>
              <a:t>. </a:t>
            </a:r>
            <a:r>
              <a:rPr lang="en-US" sz="1800" dirty="0">
                <a:hlinkClick r:id="rId4"/>
              </a:rPr>
              <a:t>https://</a:t>
            </a:r>
            <a:r>
              <a:rPr lang="en-US" sz="1800" dirty="0" smtClean="0">
                <a:hlinkClick r:id="rId4"/>
              </a:rPr>
              <a:t>guides.library.ualberta.ca/az/databases</a:t>
            </a:r>
            <a:endParaRPr lang="en-US" sz="1800" dirty="0" smtClean="0"/>
          </a:p>
          <a:p>
            <a:pPr marL="457200" indent="-457200"/>
            <a:r>
              <a:rPr lang="en-US" sz="1800" dirty="0"/>
              <a:t>University of Alberta Library. (</a:t>
            </a:r>
            <a:r>
              <a:rPr lang="en-US" sz="1800" dirty="0" err="1"/>
              <a:t>n.d.</a:t>
            </a:r>
            <a:r>
              <a:rPr lang="en-US" sz="1800" dirty="0"/>
              <a:t>). </a:t>
            </a:r>
            <a:r>
              <a:rPr lang="en-US" sz="1800" i="1" dirty="0"/>
              <a:t>Off Campus Access</a:t>
            </a:r>
            <a:r>
              <a:rPr lang="en-US" sz="1800" dirty="0"/>
              <a:t>. </a:t>
            </a:r>
            <a:r>
              <a:rPr lang="en-US" sz="1800" dirty="0">
                <a:hlinkClick r:id="rId5"/>
              </a:rPr>
              <a:t>https://www.library.ualberta.ca/services/off-campus-access</a:t>
            </a:r>
            <a:endParaRPr lang="en-US" sz="1800" dirty="0"/>
          </a:p>
          <a:p>
            <a:pPr marL="457200" indent="-457200"/>
            <a:endParaRPr lang="en-US" sz="1800" dirty="0"/>
          </a:p>
          <a:p>
            <a:pPr marL="457200" indent="-457200"/>
            <a:endParaRPr lang="en-CA" sz="1800" dirty="0"/>
          </a:p>
        </p:txBody>
      </p:sp>
    </p:spTree>
    <p:extLst>
      <p:ext uri="{BB962C8B-B14F-4D97-AF65-F5344CB8AC3E}">
        <p14:creationId xmlns:p14="http://schemas.microsoft.com/office/powerpoint/2010/main" val="2942465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sz="1800" dirty="0" err="1" smtClean="0"/>
              <a:t>Mohamad_Hassan</a:t>
            </a:r>
            <a:r>
              <a:rPr lang="en-CA" sz="1800" dirty="0" smtClean="0"/>
              <a:t>. </a:t>
            </a:r>
            <a:r>
              <a:rPr lang="en-CA" sz="1800" dirty="0"/>
              <a:t>(</a:t>
            </a:r>
            <a:r>
              <a:rPr lang="en-CA" sz="1800" dirty="0" err="1"/>
              <a:t>n.d.</a:t>
            </a:r>
            <a:r>
              <a:rPr lang="en-CA" sz="1800" dirty="0"/>
              <a:t>). [Simone]. </a:t>
            </a:r>
            <a:r>
              <a:rPr lang="en-CA" sz="1800" i="1" dirty="0" err="1"/>
              <a:t>Pixabay</a:t>
            </a:r>
            <a:r>
              <a:rPr lang="en-CA" sz="1800" dirty="0"/>
              <a:t>. </a:t>
            </a:r>
            <a:r>
              <a:rPr lang="en-CA" sz="1800" dirty="0">
                <a:hlinkClick r:id="rId2"/>
              </a:rPr>
              <a:t>https://pixabay.com/vectors/programmer-computer-woman-support-3607627/</a:t>
            </a:r>
            <a:endParaRPr lang="en-CA" sz="1800" dirty="0"/>
          </a:p>
          <a:p>
            <a:pPr marL="457200" indent="-457200"/>
            <a:r>
              <a:rPr lang="en-CA" sz="1800" dirty="0" err="1" smtClean="0"/>
              <a:t>Fahmihorizon</a:t>
            </a:r>
            <a:r>
              <a:rPr lang="en-CA" sz="1800" dirty="0" smtClean="0"/>
              <a:t>. (2017). </a:t>
            </a:r>
            <a:r>
              <a:rPr lang="en-CA" sz="1800" dirty="0"/>
              <a:t>Time. </a:t>
            </a:r>
            <a:r>
              <a:rPr lang="en-CA" sz="1800" i="1" dirty="0"/>
              <a:t>The Noun Project</a:t>
            </a:r>
            <a:r>
              <a:rPr lang="en-CA" sz="1800" dirty="0"/>
              <a:t>. CC BY. </a:t>
            </a:r>
            <a:r>
              <a:rPr lang="en-CA" sz="1800" dirty="0">
                <a:hlinkClick r:id="rId3"/>
              </a:rPr>
              <a:t>https://thenounproject.com/icon/time-1193576/</a:t>
            </a:r>
            <a:endParaRPr lang="en-CA" sz="1800" dirty="0"/>
          </a:p>
          <a:p>
            <a:pPr marL="457200" indent="-457200"/>
            <a:r>
              <a:rPr lang="en-CA" sz="1800" dirty="0" err="1" smtClean="0"/>
              <a:t>straget</a:t>
            </a:r>
            <a:r>
              <a:rPr lang="en-CA" sz="1800" dirty="0" smtClean="0"/>
              <a:t>. </a:t>
            </a:r>
            <a:r>
              <a:rPr lang="en-CA" sz="1800" dirty="0"/>
              <a:t>(2017). Clock </a:t>
            </a:r>
            <a:r>
              <a:rPr lang="en-CA" sz="1800" dirty="0" smtClean="0"/>
              <a:t>ticking</a:t>
            </a:r>
            <a:r>
              <a:rPr lang="en-CA" sz="1800" dirty="0"/>
              <a:t>. </a:t>
            </a:r>
            <a:r>
              <a:rPr lang="en-CA" sz="1800" i="1" dirty="0" err="1"/>
              <a:t>Freesound</a:t>
            </a:r>
            <a:r>
              <a:rPr lang="en-CA" sz="1800" dirty="0"/>
              <a:t>. </a:t>
            </a:r>
            <a:r>
              <a:rPr lang="en-CA" sz="1800" dirty="0">
                <a:hlinkClick r:id="rId4"/>
              </a:rPr>
              <a:t>https://freesound.org/people/straget/sounds/405423/</a:t>
            </a:r>
            <a:endParaRPr lang="en-CA" sz="1800" dirty="0"/>
          </a:p>
          <a:p>
            <a:pPr marL="457200" indent="-457200"/>
            <a:r>
              <a:rPr lang="en-CA" sz="1800" dirty="0" smtClean="0"/>
              <a:t>Tatyana. (2019). </a:t>
            </a:r>
            <a:r>
              <a:rPr lang="en-CA" sz="1800" dirty="0"/>
              <a:t>Question </a:t>
            </a:r>
            <a:r>
              <a:rPr lang="en-CA" sz="1800" dirty="0" smtClean="0"/>
              <a:t>mark </a:t>
            </a:r>
            <a:r>
              <a:rPr lang="en-CA" sz="1800" dirty="0"/>
              <a:t>and e</a:t>
            </a:r>
            <a:r>
              <a:rPr lang="en-CA" sz="1800" dirty="0" smtClean="0"/>
              <a:t>xclamation mark</a:t>
            </a:r>
            <a:r>
              <a:rPr lang="en-CA" sz="1800" dirty="0"/>
              <a:t>. </a:t>
            </a:r>
            <a:r>
              <a:rPr lang="en-CA" sz="1800" i="1" dirty="0"/>
              <a:t>The Noun Project</a:t>
            </a:r>
            <a:r>
              <a:rPr lang="en-CA" sz="1800" dirty="0"/>
              <a:t>. CC BY. </a:t>
            </a:r>
            <a:r>
              <a:rPr lang="en-CA" sz="1800" dirty="0">
                <a:hlinkClick r:id="rId5"/>
              </a:rPr>
              <a:t>https://thenounproject.com/icon/question-and-exclamation-mark-2460596/</a:t>
            </a:r>
            <a:endParaRPr lang="en-CA" sz="1800" dirty="0"/>
          </a:p>
          <a:p>
            <a:pPr marL="457200" indent="-457200"/>
            <a:r>
              <a:rPr lang="en-CA" sz="1800" dirty="0" err="1" smtClean="0"/>
              <a:t>Rflor</a:t>
            </a:r>
            <a:r>
              <a:rPr lang="en-CA" sz="1800" dirty="0" smtClean="0"/>
              <a:t>. (2016). </a:t>
            </a:r>
            <a:r>
              <a:rPr lang="en-CA" sz="1800" dirty="0"/>
              <a:t>Article. </a:t>
            </a:r>
            <a:r>
              <a:rPr lang="en-CA" sz="1800" i="1" dirty="0"/>
              <a:t>The Noun Project</a:t>
            </a:r>
            <a:r>
              <a:rPr lang="en-CA" sz="1800" dirty="0"/>
              <a:t>. CC BY. </a:t>
            </a:r>
            <a:r>
              <a:rPr lang="en-CA" sz="1800" dirty="0">
                <a:hlinkClick r:id="rId6"/>
              </a:rPr>
              <a:t>https://thenounproject.com/icon/article-645939/</a:t>
            </a:r>
            <a:endParaRPr lang="en-CA" sz="1800" dirty="0"/>
          </a:p>
          <a:p>
            <a:pPr marL="457200" indent="-457200"/>
            <a:r>
              <a:rPr lang="en-CA" sz="1800" dirty="0" err="1" smtClean="0"/>
              <a:t>progressor</a:t>
            </a:r>
            <a:r>
              <a:rPr lang="en-CA" sz="1800" dirty="0" smtClean="0"/>
              <a:t>. </a:t>
            </a:r>
            <a:r>
              <a:rPr lang="en-CA" sz="1800" dirty="0"/>
              <a:t>(2015). [Creative Commons]. </a:t>
            </a:r>
            <a:r>
              <a:rPr lang="en-CA" sz="1800" i="1" dirty="0" err="1"/>
              <a:t>Pixabay</a:t>
            </a:r>
            <a:r>
              <a:rPr lang="en-CA" sz="1800" dirty="0"/>
              <a:t>. CC0. </a:t>
            </a:r>
            <a:r>
              <a:rPr lang="en-CA" sz="1800" dirty="0">
                <a:hlinkClick r:id="rId7"/>
              </a:rPr>
              <a:t>https://pixabay.com/en/creative-commons-licenses-icons-by-783531/</a:t>
            </a:r>
            <a:endParaRPr lang="en-CA" sz="1800" dirty="0"/>
          </a:p>
          <a:p>
            <a:pPr marL="457200" indent="-457200"/>
            <a:r>
              <a:rPr lang="en-CA" sz="1800" dirty="0" err="1"/>
              <a:t>arif</a:t>
            </a:r>
            <a:r>
              <a:rPr lang="en-CA" sz="1800" dirty="0"/>
              <a:t> </a:t>
            </a:r>
            <a:r>
              <a:rPr lang="en-CA" sz="1800" dirty="0" err="1" smtClean="0"/>
              <a:t>fajar</a:t>
            </a:r>
            <a:r>
              <a:rPr lang="en-CA" sz="1800" dirty="0" smtClean="0"/>
              <a:t> </a:t>
            </a:r>
            <a:r>
              <a:rPr lang="en-CA" sz="1800" dirty="0" err="1" smtClean="0"/>
              <a:t>yulianto</a:t>
            </a:r>
            <a:r>
              <a:rPr lang="en-CA" sz="1800" dirty="0" smtClean="0"/>
              <a:t>. (2018). </a:t>
            </a:r>
            <a:r>
              <a:rPr lang="en-CA" sz="1800" dirty="0"/>
              <a:t>Wall. </a:t>
            </a:r>
            <a:r>
              <a:rPr lang="en-CA" sz="1800" i="1" dirty="0"/>
              <a:t>The Noun Project</a:t>
            </a:r>
            <a:r>
              <a:rPr lang="en-CA" sz="1800" dirty="0"/>
              <a:t>. CC BY. </a:t>
            </a:r>
            <a:r>
              <a:rPr lang="en-CA" sz="1800" dirty="0">
                <a:hlinkClick r:id="rId8"/>
              </a:rPr>
              <a:t>https://thenounproject.com/icon/wall-1647938/</a:t>
            </a:r>
            <a:endParaRPr lang="en-CA" sz="1800" dirty="0"/>
          </a:p>
          <a:p>
            <a:pPr marL="457200" indent="-457200"/>
            <a:r>
              <a:rPr lang="en-CA" sz="1800" dirty="0" err="1" smtClean="0"/>
              <a:t>bareform</a:t>
            </a:r>
            <a:r>
              <a:rPr lang="en-CA" sz="1800" dirty="0" smtClean="0"/>
              <a:t>. </a:t>
            </a:r>
            <a:r>
              <a:rPr lang="en-CA" sz="1800" dirty="0"/>
              <a:t>(2014). Boom </a:t>
            </a:r>
            <a:r>
              <a:rPr lang="en-CA" sz="1800" dirty="0" smtClean="0"/>
              <a:t>bang</a:t>
            </a:r>
            <a:r>
              <a:rPr lang="en-CA" sz="1800" dirty="0"/>
              <a:t>. </a:t>
            </a:r>
            <a:r>
              <a:rPr lang="en-CA" sz="1800" i="1" dirty="0" err="1"/>
              <a:t>Freesound</a:t>
            </a:r>
            <a:r>
              <a:rPr lang="en-CA" sz="1800" dirty="0"/>
              <a:t>. </a:t>
            </a:r>
            <a:r>
              <a:rPr lang="en-CA" sz="1800" dirty="0">
                <a:hlinkClick r:id="rId9"/>
              </a:rPr>
              <a:t>https://freesound.org/people/bareform/sounds/218721/</a:t>
            </a:r>
            <a:endParaRPr lang="en-CA" sz="1800" dirty="0"/>
          </a:p>
          <a:p>
            <a:pPr marL="457200" indent="-457200"/>
            <a:endParaRPr lang="en-CA" sz="1800" dirty="0"/>
          </a:p>
        </p:txBody>
      </p:sp>
    </p:spTree>
    <p:extLst>
      <p:ext uri="{BB962C8B-B14F-4D97-AF65-F5344CB8AC3E}">
        <p14:creationId xmlns:p14="http://schemas.microsoft.com/office/powerpoint/2010/main" val="1767787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sz="1800" dirty="0" err="1" smtClean="0"/>
              <a:t>Danimasetoma</a:t>
            </a:r>
            <a:r>
              <a:rPr lang="en-CA" sz="1800" dirty="0" smtClean="0"/>
              <a:t>. </a:t>
            </a:r>
            <a:r>
              <a:rPr lang="en-CA" sz="1800" dirty="0"/>
              <a:t>(2017). Logo Netflix. </a:t>
            </a:r>
            <a:r>
              <a:rPr lang="en-CA" sz="1800" i="1" dirty="0"/>
              <a:t>Wikimedia Commons</a:t>
            </a:r>
            <a:r>
              <a:rPr lang="en-CA" sz="1800" dirty="0"/>
              <a:t>. CC BY SA. </a:t>
            </a:r>
            <a:r>
              <a:rPr lang="en-CA" sz="1800" dirty="0">
                <a:hlinkClick r:id="rId2"/>
              </a:rPr>
              <a:t>https://commons.wikimedia.org/wiki/Category:Netflix_logos#/media/File:Logo_Netflix.png</a:t>
            </a:r>
            <a:endParaRPr lang="en-CA" sz="1800" dirty="0"/>
          </a:p>
          <a:p>
            <a:pPr marL="457200" indent="-457200"/>
            <a:r>
              <a:rPr lang="en-CA" sz="1800" dirty="0"/>
              <a:t>Apple Inc. </a:t>
            </a:r>
            <a:r>
              <a:rPr lang="en-CA" sz="1800" dirty="0" smtClean="0"/>
              <a:t>(2015). [</a:t>
            </a:r>
            <a:r>
              <a:rPr lang="en-CA" sz="1800" dirty="0" err="1" smtClean="0"/>
              <a:t>Itunes</a:t>
            </a:r>
            <a:r>
              <a:rPr lang="en-CA" sz="1800" dirty="0" smtClean="0"/>
              <a:t> </a:t>
            </a:r>
            <a:r>
              <a:rPr lang="en-CA" sz="1800" dirty="0"/>
              <a:t>logo]. </a:t>
            </a:r>
            <a:r>
              <a:rPr lang="en-CA" sz="1800" i="1" dirty="0"/>
              <a:t>Wikimedia Commons</a:t>
            </a:r>
            <a:r>
              <a:rPr lang="en-CA" sz="1800" dirty="0"/>
              <a:t>. Public Domain. </a:t>
            </a:r>
            <a:r>
              <a:rPr lang="en-CA" sz="1800" dirty="0">
                <a:hlinkClick r:id="rId3"/>
              </a:rPr>
              <a:t>https://commons.wikimedia.org/wiki/File:ITunes_logo.svg#/media/File:ITunes_12.2_logo.png</a:t>
            </a:r>
            <a:endParaRPr lang="en-CA" sz="1800" dirty="0"/>
          </a:p>
          <a:p>
            <a:pPr marL="457200" indent="-457200"/>
            <a:r>
              <a:rPr lang="en-CA" sz="1800" dirty="0" err="1"/>
              <a:t>Dawid</a:t>
            </a:r>
            <a:r>
              <a:rPr lang="en-CA" sz="1800" dirty="0"/>
              <a:t> </a:t>
            </a:r>
            <a:r>
              <a:rPr lang="en-CA" sz="1800" dirty="0" err="1" smtClean="0"/>
              <a:t>Sobolewski</a:t>
            </a:r>
            <a:r>
              <a:rPr lang="en-CA" sz="1800" dirty="0" smtClean="0"/>
              <a:t>. (2015). </a:t>
            </a:r>
            <a:r>
              <a:rPr lang="en-CA" sz="1800" dirty="0" err="1" smtClean="0"/>
              <a:t>Mockup</a:t>
            </a:r>
            <a:r>
              <a:rPr lang="en-CA" sz="1800" dirty="0" smtClean="0"/>
              <a:t> article. </a:t>
            </a:r>
            <a:r>
              <a:rPr lang="en-CA" sz="1800" i="1" dirty="0"/>
              <a:t>The Noun Project</a:t>
            </a:r>
            <a:r>
              <a:rPr lang="en-CA" sz="1800" dirty="0"/>
              <a:t>. CC BY. </a:t>
            </a:r>
            <a:r>
              <a:rPr lang="en-CA" sz="1800" dirty="0">
                <a:hlinkClick r:id="rId4"/>
              </a:rPr>
              <a:t>https://thenounproject.com/icon/mockup-article-244221/</a:t>
            </a:r>
            <a:endParaRPr lang="en-CA" sz="1800" dirty="0"/>
          </a:p>
          <a:p>
            <a:pPr marL="457200" indent="-457200"/>
            <a:r>
              <a:rPr lang="en-CA" sz="1800" dirty="0"/>
              <a:t>Wilson Joseph. </a:t>
            </a:r>
            <a:r>
              <a:rPr lang="en-CA" sz="1800" dirty="0" smtClean="0"/>
              <a:t>(2022). Document. </a:t>
            </a:r>
            <a:r>
              <a:rPr lang="en-CA" sz="1800" i="1" dirty="0"/>
              <a:t>The Noun Project</a:t>
            </a:r>
            <a:r>
              <a:rPr lang="en-CA" sz="1800" dirty="0"/>
              <a:t>. CC BY. </a:t>
            </a:r>
            <a:r>
              <a:rPr lang="en-CA" sz="1800" dirty="0">
                <a:hlinkClick r:id="rId5"/>
              </a:rPr>
              <a:t>https://thenounproject.com/icon/document-4852107/</a:t>
            </a:r>
            <a:endParaRPr lang="en-CA" sz="1800" dirty="0"/>
          </a:p>
          <a:p>
            <a:pPr marL="457200" indent="-457200"/>
            <a:r>
              <a:rPr lang="en-CA" sz="1800" dirty="0" err="1" smtClean="0"/>
              <a:t>Icomoon</a:t>
            </a:r>
            <a:r>
              <a:rPr lang="en-CA" sz="1800" dirty="0" smtClean="0"/>
              <a:t>. </a:t>
            </a:r>
            <a:r>
              <a:rPr lang="en-CA" sz="1800" dirty="0"/>
              <a:t>(</a:t>
            </a:r>
            <a:r>
              <a:rPr lang="en-CA" sz="1800" dirty="0" err="1"/>
              <a:t>n.d.</a:t>
            </a:r>
            <a:r>
              <a:rPr lang="en-CA" sz="1800" dirty="0"/>
              <a:t>). Database. </a:t>
            </a:r>
            <a:r>
              <a:rPr lang="en-CA" sz="1800" i="1" dirty="0"/>
              <a:t>The Noun Project</a:t>
            </a:r>
            <a:r>
              <a:rPr lang="en-CA" sz="1800" dirty="0"/>
              <a:t>. CC BY. </a:t>
            </a:r>
            <a:r>
              <a:rPr lang="en-CA" sz="1800" dirty="0">
                <a:hlinkClick r:id="rId6"/>
              </a:rPr>
              <a:t>https://thenounproject.com/search/?q=database&amp;i=1472004</a:t>
            </a:r>
            <a:endParaRPr lang="en-CA" sz="1800" dirty="0"/>
          </a:p>
          <a:p>
            <a:pPr marL="457200" indent="-457200"/>
            <a:r>
              <a:rPr lang="en-CA" sz="1800" dirty="0"/>
              <a:t>Eric </a:t>
            </a:r>
            <a:r>
              <a:rPr lang="en-CA" sz="1800" dirty="0" smtClean="0"/>
              <a:t>Benoit. (2014). </a:t>
            </a:r>
            <a:r>
              <a:rPr lang="en-CA" sz="1800" dirty="0"/>
              <a:t>Upstairs. </a:t>
            </a:r>
            <a:r>
              <a:rPr lang="en-CA" sz="1800" i="1" dirty="0"/>
              <a:t>The Noun Project</a:t>
            </a:r>
            <a:r>
              <a:rPr lang="en-CA" sz="1800" dirty="0"/>
              <a:t>. CC BY. </a:t>
            </a:r>
            <a:r>
              <a:rPr lang="en-CA" sz="1800" dirty="0">
                <a:hlinkClick r:id="rId7"/>
              </a:rPr>
              <a:t>https://thenounproject.com/icon/upstairs-32888/</a:t>
            </a:r>
            <a:endParaRPr lang="en-CA" sz="1800" dirty="0"/>
          </a:p>
          <a:p>
            <a:pPr marL="457200" indent="-457200"/>
            <a:r>
              <a:rPr lang="en-CA" sz="1800" dirty="0" err="1"/>
              <a:t>IconTrack</a:t>
            </a:r>
            <a:r>
              <a:rPr lang="en-CA" sz="1800" dirty="0"/>
              <a:t>. (2019). Arrow. </a:t>
            </a:r>
            <a:r>
              <a:rPr lang="en-CA" sz="1800" i="1" dirty="0"/>
              <a:t>The Noun Project</a:t>
            </a:r>
            <a:r>
              <a:rPr lang="en-CA" sz="1800" dirty="0"/>
              <a:t>. CC BY. </a:t>
            </a:r>
            <a:r>
              <a:rPr lang="en-CA" sz="1800" dirty="0">
                <a:hlinkClick r:id="rId8"/>
              </a:rPr>
              <a:t>https://thenounproject.com/icon/arrow-2793910/</a:t>
            </a:r>
            <a:endParaRPr lang="en-CA" sz="1800" dirty="0"/>
          </a:p>
          <a:p>
            <a:pPr marL="457200" indent="-457200"/>
            <a:endParaRPr lang="en-CA" sz="1800" dirty="0"/>
          </a:p>
        </p:txBody>
      </p:sp>
    </p:spTree>
    <p:extLst>
      <p:ext uri="{BB962C8B-B14F-4D97-AF65-F5344CB8AC3E}">
        <p14:creationId xmlns:p14="http://schemas.microsoft.com/office/powerpoint/2010/main" val="719234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sz="1800" dirty="0" err="1" smtClean="0"/>
              <a:t>chrystalizabeth</a:t>
            </a:r>
            <a:r>
              <a:rPr lang="en-CA" sz="1800" dirty="0" smtClean="0"/>
              <a:t>. </a:t>
            </a:r>
            <a:r>
              <a:rPr lang="en-CA" sz="1800" dirty="0"/>
              <a:t>(</a:t>
            </a:r>
            <a:r>
              <a:rPr lang="en-CA" sz="1800" dirty="0" err="1"/>
              <a:t>n.d.</a:t>
            </a:r>
            <a:r>
              <a:rPr lang="en-CA" sz="1800" dirty="0"/>
              <a:t>). [Pam</a:t>
            </a:r>
            <a:r>
              <a:rPr lang="en-CA" sz="1800" dirty="0" smtClean="0"/>
              <a:t>]. </a:t>
            </a:r>
            <a:r>
              <a:rPr lang="en-CA" sz="1800" i="1" dirty="0" err="1" smtClean="0"/>
              <a:t>Pixabay</a:t>
            </a:r>
            <a:r>
              <a:rPr lang="en-CA" sz="1800" dirty="0" smtClean="0"/>
              <a:t>. </a:t>
            </a:r>
            <a:r>
              <a:rPr lang="en-CA" sz="1800" dirty="0" smtClean="0">
                <a:hlinkClick r:id="rId2"/>
              </a:rPr>
              <a:t>https</a:t>
            </a:r>
            <a:r>
              <a:rPr lang="en-CA" sz="1800" dirty="0">
                <a:hlinkClick r:id="rId2"/>
              </a:rPr>
              <a:t>://pixabay.com/en/teacher-bookworm-glasses-professor-359311/ </a:t>
            </a:r>
            <a:endParaRPr lang="en-CA" sz="1800" dirty="0"/>
          </a:p>
          <a:p>
            <a:pPr marL="457200" indent="-457200"/>
            <a:r>
              <a:rPr lang="en-CA" sz="1800" dirty="0"/>
              <a:t>Daria </a:t>
            </a:r>
            <a:r>
              <a:rPr lang="en-CA" sz="1800" dirty="0" err="1" smtClean="0"/>
              <a:t>Szymonowicz</a:t>
            </a:r>
            <a:r>
              <a:rPr lang="en-CA" sz="1800" dirty="0" smtClean="0"/>
              <a:t>. (2017). Documents. </a:t>
            </a:r>
            <a:r>
              <a:rPr lang="en-CA" sz="1800" i="1" dirty="0"/>
              <a:t>The Noun Project</a:t>
            </a:r>
            <a:r>
              <a:rPr lang="en-CA" sz="1800" dirty="0"/>
              <a:t>. CC BY. </a:t>
            </a:r>
            <a:r>
              <a:rPr lang="en-CA" sz="1800" dirty="0">
                <a:hlinkClick r:id="rId3"/>
              </a:rPr>
              <a:t>https://thenounproject.com/icon/documents-1353220/</a:t>
            </a:r>
            <a:endParaRPr lang="en-CA" sz="1800" dirty="0"/>
          </a:p>
          <a:p>
            <a:pPr marL="457200" indent="-457200"/>
            <a:r>
              <a:rPr lang="en-CA" sz="1800" dirty="0"/>
              <a:t>Michael </a:t>
            </a:r>
            <a:r>
              <a:rPr lang="en-CA" sz="1800" dirty="0" err="1" smtClean="0"/>
              <a:t>Wohlwend</a:t>
            </a:r>
            <a:r>
              <a:rPr lang="en-CA" sz="1800" dirty="0" smtClean="0"/>
              <a:t>. (2014). </a:t>
            </a:r>
            <a:r>
              <a:rPr lang="en-CA" sz="1800" dirty="0"/>
              <a:t>Gutenberg press. </a:t>
            </a:r>
            <a:r>
              <a:rPr lang="en-CA" sz="1800" i="1" dirty="0"/>
              <a:t>The Noun Project</a:t>
            </a:r>
            <a:r>
              <a:rPr lang="en-CA" sz="1800" dirty="0"/>
              <a:t>. CC BY. </a:t>
            </a:r>
            <a:r>
              <a:rPr lang="en-CA" sz="1800" dirty="0">
                <a:hlinkClick r:id="rId4"/>
              </a:rPr>
              <a:t>https://thenounproject.com/icon/gutenberg-press-86670</a:t>
            </a:r>
            <a:r>
              <a:rPr lang="en-CA" sz="1800" dirty="0" smtClean="0">
                <a:hlinkClick r:id="rId4"/>
              </a:rPr>
              <a:t>/</a:t>
            </a:r>
            <a:endParaRPr lang="en-CA" sz="1800" dirty="0" smtClean="0"/>
          </a:p>
          <a:p>
            <a:pPr marL="457200" indent="-457200"/>
            <a:r>
              <a:rPr lang="en-CA" sz="1800" dirty="0" smtClean="0"/>
              <a:t>Rob </a:t>
            </a:r>
            <a:r>
              <a:rPr lang="en-CA" sz="1800" dirty="0" err="1" smtClean="0"/>
              <a:t>Crosswell</a:t>
            </a:r>
            <a:r>
              <a:rPr lang="en-CA" sz="1800" dirty="0" smtClean="0"/>
              <a:t>. (2017). </a:t>
            </a:r>
            <a:r>
              <a:rPr lang="en-CA" sz="1800" dirty="0"/>
              <a:t>Library. </a:t>
            </a:r>
            <a:r>
              <a:rPr lang="en-CA" sz="1800" i="1" dirty="0"/>
              <a:t>The Noun Project</a:t>
            </a:r>
            <a:r>
              <a:rPr lang="en-CA" sz="1800" dirty="0"/>
              <a:t>. CC BY. </a:t>
            </a:r>
            <a:r>
              <a:rPr lang="en-CA" sz="1800" dirty="0">
                <a:hlinkClick r:id="rId5"/>
              </a:rPr>
              <a:t>https://thenounproject.com/icon/library-1122689/</a:t>
            </a:r>
            <a:endParaRPr lang="en-CA" sz="1800" dirty="0"/>
          </a:p>
          <a:p>
            <a:pPr marL="457200" indent="-457200"/>
            <a:r>
              <a:rPr lang="en-CA" sz="1800" dirty="0" smtClean="0"/>
              <a:t>James Smith. (2017). </a:t>
            </a:r>
            <a:r>
              <a:rPr lang="en-CA" sz="1800" dirty="0"/>
              <a:t>Contract. </a:t>
            </a:r>
            <a:r>
              <a:rPr lang="en-CA" sz="1800" i="1" dirty="0"/>
              <a:t>The Noun Project</a:t>
            </a:r>
            <a:r>
              <a:rPr lang="en-CA" sz="1800" dirty="0"/>
              <a:t>. CC BY. </a:t>
            </a:r>
            <a:r>
              <a:rPr lang="en-CA" sz="1800" dirty="0">
                <a:hlinkClick r:id="rId6"/>
              </a:rPr>
              <a:t>https://thenounproject.com/icon/contract-869929</a:t>
            </a:r>
            <a:r>
              <a:rPr lang="en-CA" sz="1800" dirty="0" smtClean="0">
                <a:hlinkClick r:id="rId6"/>
              </a:rPr>
              <a:t>/</a:t>
            </a:r>
            <a:endParaRPr lang="en-CA" sz="1800" dirty="0" smtClean="0"/>
          </a:p>
          <a:p>
            <a:pPr marL="457200" indent="-457200"/>
            <a:r>
              <a:rPr lang="en-CA" sz="1800" dirty="0"/>
              <a:t>WEBTECHOPS </a:t>
            </a:r>
            <a:r>
              <a:rPr lang="en-CA" sz="1800" dirty="0" smtClean="0"/>
              <a:t>LLP. (2019). Database [Content aggregator]. </a:t>
            </a:r>
            <a:r>
              <a:rPr lang="en-CA" sz="1800" i="1" dirty="0"/>
              <a:t>The Noun Project</a:t>
            </a:r>
            <a:r>
              <a:rPr lang="en-CA" sz="1800" dirty="0"/>
              <a:t>. CC BY. </a:t>
            </a:r>
            <a:r>
              <a:rPr lang="en-CA" sz="1800" dirty="0">
                <a:hlinkClick r:id="rId7"/>
              </a:rPr>
              <a:t>https://thenounproject.com/icon/database-2864695</a:t>
            </a:r>
            <a:r>
              <a:rPr lang="en-CA" sz="1800" dirty="0" smtClean="0">
                <a:hlinkClick r:id="rId7"/>
              </a:rPr>
              <a:t>/</a:t>
            </a:r>
            <a:endParaRPr lang="en-CA" sz="1800" dirty="0" smtClean="0"/>
          </a:p>
          <a:p>
            <a:pPr marL="457200" indent="-457200"/>
            <a:r>
              <a:rPr lang="en-CA" sz="1800" dirty="0" err="1"/>
              <a:t>Trisula</a:t>
            </a:r>
            <a:r>
              <a:rPr lang="en-CA" sz="1800" dirty="0"/>
              <a:t>. (2019). Computer. </a:t>
            </a:r>
            <a:r>
              <a:rPr lang="en-CA" sz="1800" i="1" dirty="0"/>
              <a:t>The Noun Project</a:t>
            </a:r>
            <a:r>
              <a:rPr lang="en-CA" sz="1800" dirty="0"/>
              <a:t>. CC BY. </a:t>
            </a:r>
            <a:r>
              <a:rPr lang="en-CA" sz="1800" dirty="0">
                <a:hlinkClick r:id="rId8"/>
              </a:rPr>
              <a:t>https://thenounproject.com/icon/computer-2387560</a:t>
            </a:r>
            <a:r>
              <a:rPr lang="en-CA" sz="1800" dirty="0" smtClean="0">
                <a:hlinkClick r:id="rId8"/>
              </a:rPr>
              <a:t>/</a:t>
            </a:r>
            <a:endParaRPr lang="en-CA" sz="1800" dirty="0"/>
          </a:p>
          <a:p>
            <a:pPr marL="457200" indent="-457200"/>
            <a:endParaRPr lang="en-CA" sz="1800" dirty="0"/>
          </a:p>
          <a:p>
            <a:pPr marL="457200" indent="-457200"/>
            <a:endParaRPr lang="en-CA" sz="1800" dirty="0"/>
          </a:p>
          <a:p>
            <a:pPr marL="457200" indent="-457200"/>
            <a:endParaRPr lang="en-CA" sz="1800" dirty="0"/>
          </a:p>
        </p:txBody>
      </p:sp>
    </p:spTree>
    <p:extLst>
      <p:ext uri="{BB962C8B-B14F-4D97-AF65-F5344CB8AC3E}">
        <p14:creationId xmlns:p14="http://schemas.microsoft.com/office/powerpoint/2010/main" val="139043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841277"/>
            <a:ext cx="10502608" cy="4160278"/>
          </a:xfrm>
        </p:spPr>
        <p:txBody>
          <a:bodyPr/>
          <a:lstStyle/>
          <a:p>
            <a:pPr marL="457200" indent="-457200">
              <a:spcBef>
                <a:spcPts val="1400"/>
              </a:spcBef>
            </a:pPr>
            <a:r>
              <a:rPr lang="en-US" sz="1800" dirty="0">
                <a:solidFill>
                  <a:schemeClr val="tx1"/>
                </a:solidFill>
              </a:rPr>
              <a:t>Closing Slides Music: </a:t>
            </a:r>
            <a:r>
              <a:rPr lang="en-US" sz="1800" dirty="0" err="1">
                <a:solidFill>
                  <a:schemeClr val="tx1"/>
                </a:solidFill>
              </a:rPr>
              <a:t>Rybak</a:t>
            </a:r>
            <a:r>
              <a:rPr lang="en-US" sz="1800" dirty="0">
                <a:solidFill>
                  <a:schemeClr val="tx1"/>
                </a:solidFill>
              </a:rPr>
              <a:t>, </a:t>
            </a:r>
            <a:r>
              <a:rPr lang="en-US" sz="1800" dirty="0" err="1">
                <a:solidFill>
                  <a:schemeClr val="tx1"/>
                </a:solidFill>
              </a:rPr>
              <a:t>Nazar</a:t>
            </a:r>
            <a:r>
              <a:rPr lang="en-US" sz="1800" dirty="0">
                <a:solidFill>
                  <a:schemeClr val="tx1"/>
                </a:solidFill>
              </a:rPr>
              <a:t>. (</a:t>
            </a:r>
            <a:r>
              <a:rPr lang="en-US" sz="1800" dirty="0" err="1">
                <a:solidFill>
                  <a:schemeClr val="tx1"/>
                </a:solidFill>
              </a:rPr>
              <a:t>n.d.</a:t>
            </a:r>
            <a:r>
              <a:rPr lang="en-US" sz="1800" dirty="0">
                <a:solidFill>
                  <a:schemeClr val="tx1"/>
                </a:solidFill>
              </a:rPr>
              <a:t>). Corporate Inspired. </a:t>
            </a:r>
            <a:r>
              <a:rPr lang="en-US" sz="1800" i="1" dirty="0" err="1">
                <a:solidFill>
                  <a:schemeClr val="tx1"/>
                </a:solidFill>
              </a:rPr>
              <a:t>HookSounds</a:t>
            </a:r>
            <a:r>
              <a:rPr lang="en-US" sz="1800" dirty="0">
                <a:solidFill>
                  <a:schemeClr val="tx1"/>
                </a:solidFill>
              </a:rPr>
              <a:t>. CC BY. </a:t>
            </a:r>
            <a:r>
              <a:rPr lang="en-US" sz="1800" dirty="0">
                <a:hlinkClick r:id="rId2"/>
              </a:rPr>
              <a:t>http://www.hooksounds.com/</a:t>
            </a:r>
            <a:r>
              <a:rPr lang="en-US" sz="1800" dirty="0"/>
              <a:t> </a:t>
            </a:r>
          </a:p>
          <a:p>
            <a:pPr>
              <a:spcBef>
                <a:spcPts val="1400"/>
              </a:spcBef>
            </a:pPr>
            <a:r>
              <a:rPr lang="en-US" sz="1800" dirty="0">
                <a:solidFill>
                  <a:schemeClr val="tx1"/>
                </a:solidFill>
              </a:rPr>
              <a:t>Unattributed materials are contributions from the Opening Up Copyright Project Team and placed in the Public Domain</a:t>
            </a:r>
            <a:r>
              <a:rPr lang="en-US" sz="1800" dirty="0" smtClean="0">
                <a:solidFill>
                  <a:schemeClr val="tx1"/>
                </a:solidFill>
              </a:rPr>
              <a:t>.</a:t>
            </a:r>
            <a:endParaRPr lang="en-US" sz="1800" dirty="0">
              <a:solidFill>
                <a:schemeClr val="tx1"/>
              </a:solidFill>
            </a:endParaRPr>
          </a:p>
        </p:txBody>
      </p:sp>
    </p:spTree>
    <p:extLst>
      <p:ext uri="{BB962C8B-B14F-4D97-AF65-F5344CB8AC3E}">
        <p14:creationId xmlns:p14="http://schemas.microsoft.com/office/powerpoint/2010/main" val="100725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768A40-198A-2844-8614-225817BCDABE}"/>
              </a:ext>
            </a:extLst>
          </p:cNvPr>
          <p:cNvSpPr>
            <a:spLocks noGrp="1"/>
          </p:cNvSpPr>
          <p:nvPr>
            <p:ph type="title"/>
          </p:nvPr>
        </p:nvSpPr>
        <p:spPr/>
        <p:txBody>
          <a:bodyPr/>
          <a:lstStyle/>
          <a:p>
            <a:r>
              <a:rPr lang="en-US" dirty="0"/>
              <a:t>TROUBLE ACCESSING ARTICLES</a:t>
            </a:r>
          </a:p>
        </p:txBody>
      </p:sp>
      <p:pic>
        <p:nvPicPr>
          <p:cNvPr id="3" name="Picture 2" descr="A close up of a logo&#10;&#10;Description automatically generated">
            <a:extLst>
              <a:ext uri="{FF2B5EF4-FFF2-40B4-BE49-F238E27FC236}">
                <a16:creationId xmlns:a16="http://schemas.microsoft.com/office/drawing/2014/main" id="{BA5112E1-62F1-1649-8CCD-1A723F2FD2CC}"/>
              </a:ext>
            </a:extLst>
          </p:cNvPr>
          <p:cNvPicPr>
            <a:picLocks noChangeAspect="1"/>
          </p:cNvPicPr>
          <p:nvPr/>
        </p:nvPicPr>
        <p:blipFill>
          <a:blip r:embed="rId3"/>
          <a:stretch>
            <a:fillRect/>
          </a:stretch>
        </p:blipFill>
        <p:spPr>
          <a:xfrm>
            <a:off x="4378590" y="3663278"/>
            <a:ext cx="3741835" cy="3198099"/>
          </a:xfrm>
          <a:prstGeom prst="rect">
            <a:avLst/>
          </a:prstGeom>
        </p:spPr>
      </p:pic>
      <p:pic>
        <p:nvPicPr>
          <p:cNvPr id="5" name="Picture 4" descr="A close up of a logo&#10;&#10;Description automatically generated">
            <a:extLst>
              <a:ext uri="{FF2B5EF4-FFF2-40B4-BE49-F238E27FC236}">
                <a16:creationId xmlns:a16="http://schemas.microsoft.com/office/drawing/2014/main" id="{09DBF04C-000D-C14C-9EB4-E70ACE471F9F}"/>
              </a:ext>
            </a:extLst>
          </p:cNvPr>
          <p:cNvPicPr>
            <a:picLocks noChangeAspect="1"/>
          </p:cNvPicPr>
          <p:nvPr/>
        </p:nvPicPr>
        <p:blipFill>
          <a:blip r:embed="rId4"/>
          <a:stretch>
            <a:fillRect/>
          </a:stretch>
        </p:blipFill>
        <p:spPr>
          <a:xfrm>
            <a:off x="4128672" y="1605470"/>
            <a:ext cx="756224" cy="807049"/>
          </a:xfrm>
          <a:prstGeom prst="rect">
            <a:avLst/>
          </a:prstGeom>
        </p:spPr>
      </p:pic>
      <p:pic>
        <p:nvPicPr>
          <p:cNvPr id="14" name="Picture 13" descr="A close up of a logo&#10;&#10;Description automatically generated">
            <a:extLst>
              <a:ext uri="{FF2B5EF4-FFF2-40B4-BE49-F238E27FC236}">
                <a16:creationId xmlns:a16="http://schemas.microsoft.com/office/drawing/2014/main" id="{EA1CAE97-7E3C-6A43-A0B5-07A32D388567}"/>
              </a:ext>
            </a:extLst>
          </p:cNvPr>
          <p:cNvPicPr>
            <a:picLocks noChangeAspect="1"/>
          </p:cNvPicPr>
          <p:nvPr/>
        </p:nvPicPr>
        <p:blipFill>
          <a:blip r:embed="rId5"/>
          <a:stretch>
            <a:fillRect/>
          </a:stretch>
        </p:blipFill>
        <p:spPr>
          <a:xfrm rot="20030784">
            <a:off x="5311256" y="2763789"/>
            <a:ext cx="590513" cy="1158240"/>
          </a:xfrm>
          <a:prstGeom prst="rect">
            <a:avLst/>
          </a:prstGeom>
        </p:spPr>
      </p:pic>
      <p:pic>
        <p:nvPicPr>
          <p:cNvPr id="11" name="Picture 10" descr="A close up of a logo&#10;&#10;Description automatically generated">
            <a:extLst>
              <a:ext uri="{FF2B5EF4-FFF2-40B4-BE49-F238E27FC236}">
                <a16:creationId xmlns:a16="http://schemas.microsoft.com/office/drawing/2014/main" id="{B42A71C7-5767-9B43-976A-A7FA2891F36D}"/>
              </a:ext>
            </a:extLst>
          </p:cNvPr>
          <p:cNvPicPr>
            <a:picLocks noChangeAspect="1"/>
          </p:cNvPicPr>
          <p:nvPr/>
        </p:nvPicPr>
        <p:blipFill>
          <a:blip r:embed="rId6"/>
          <a:stretch>
            <a:fillRect/>
          </a:stretch>
        </p:blipFill>
        <p:spPr>
          <a:xfrm rot="1937142">
            <a:off x="8093344" y="2636067"/>
            <a:ext cx="977573" cy="911892"/>
          </a:xfrm>
          <a:prstGeom prst="rect">
            <a:avLst/>
          </a:prstGeom>
        </p:spPr>
      </p:pic>
      <p:pic>
        <p:nvPicPr>
          <p:cNvPr id="13" name="Picture 12" descr="A close up of a logo&#10;&#10;Description automatically generated">
            <a:extLst>
              <a:ext uri="{FF2B5EF4-FFF2-40B4-BE49-F238E27FC236}">
                <a16:creationId xmlns:a16="http://schemas.microsoft.com/office/drawing/2014/main" id="{990382F5-B303-974E-956A-2EE9139162FD}"/>
              </a:ext>
            </a:extLst>
          </p:cNvPr>
          <p:cNvPicPr>
            <a:picLocks noChangeAspect="1"/>
          </p:cNvPicPr>
          <p:nvPr/>
        </p:nvPicPr>
        <p:blipFill>
          <a:blip r:embed="rId5"/>
          <a:stretch>
            <a:fillRect/>
          </a:stretch>
        </p:blipFill>
        <p:spPr>
          <a:xfrm rot="21400221">
            <a:off x="6717284" y="1826032"/>
            <a:ext cx="590513" cy="1158240"/>
          </a:xfrm>
          <a:prstGeom prst="rect">
            <a:avLst/>
          </a:prstGeom>
        </p:spPr>
      </p:pic>
      <p:cxnSp>
        <p:nvCxnSpPr>
          <p:cNvPr id="22" name="Straight Arrow Connector 21">
            <a:extLst>
              <a:ext uri="{FF2B5EF4-FFF2-40B4-BE49-F238E27FC236}">
                <a16:creationId xmlns:a16="http://schemas.microsoft.com/office/drawing/2014/main" id="{39C72A9E-9FD9-A449-B7BF-285257B23EFC}"/>
              </a:ext>
            </a:extLst>
          </p:cNvPr>
          <p:cNvCxnSpPr>
            <a:cxnSpLocks/>
          </p:cNvCxnSpPr>
          <p:nvPr/>
        </p:nvCxnSpPr>
        <p:spPr>
          <a:xfrm flipH="1" flipV="1">
            <a:off x="7891097" y="3992880"/>
            <a:ext cx="1999663" cy="45128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239A3F87-1806-1C48-8B05-1CCEC1C50670}"/>
              </a:ext>
            </a:extLst>
          </p:cNvPr>
          <p:cNvCxnSpPr>
            <a:cxnSpLocks/>
          </p:cNvCxnSpPr>
          <p:nvPr/>
        </p:nvCxnSpPr>
        <p:spPr>
          <a:xfrm flipV="1">
            <a:off x="2496298" y="4599521"/>
            <a:ext cx="1509587" cy="54272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91B894BA-8D13-4445-B338-7E6A19C46C89}"/>
              </a:ext>
            </a:extLst>
          </p:cNvPr>
          <p:cNvCxnSpPr>
            <a:cxnSpLocks/>
          </p:cNvCxnSpPr>
          <p:nvPr/>
        </p:nvCxnSpPr>
        <p:spPr>
          <a:xfrm>
            <a:off x="3120642" y="1853102"/>
            <a:ext cx="732512" cy="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a16="http://schemas.microsoft.com/office/drawing/2014/main" id="{D6D72AA3-0599-894B-B56B-213BC39ADDAB}"/>
              </a:ext>
            </a:extLst>
          </p:cNvPr>
          <p:cNvSpPr txBox="1"/>
          <p:nvPr/>
        </p:nvSpPr>
        <p:spPr>
          <a:xfrm>
            <a:off x="10012680" y="4291762"/>
            <a:ext cx="1003202" cy="369332"/>
          </a:xfrm>
          <a:prstGeom prst="rect">
            <a:avLst/>
          </a:prstGeom>
          <a:noFill/>
        </p:spPr>
        <p:txBody>
          <a:bodyPr wrap="square" rtlCol="0">
            <a:spAutoFit/>
          </a:bodyPr>
          <a:lstStyle/>
          <a:p>
            <a:r>
              <a:rPr lang="en-US" dirty="0"/>
              <a:t>Simone</a:t>
            </a:r>
          </a:p>
        </p:txBody>
      </p:sp>
      <p:sp>
        <p:nvSpPr>
          <p:cNvPr id="31" name="TextBox 30">
            <a:extLst>
              <a:ext uri="{FF2B5EF4-FFF2-40B4-BE49-F238E27FC236}">
                <a16:creationId xmlns:a16="http://schemas.microsoft.com/office/drawing/2014/main" id="{D03EFBA7-E892-D74D-A5C6-44FD0AA7BE1A}"/>
              </a:ext>
            </a:extLst>
          </p:cNvPr>
          <p:cNvSpPr txBox="1"/>
          <p:nvPr/>
        </p:nvSpPr>
        <p:spPr>
          <a:xfrm>
            <a:off x="1121645" y="1605470"/>
            <a:ext cx="2107402" cy="646331"/>
          </a:xfrm>
          <a:prstGeom prst="rect">
            <a:avLst/>
          </a:prstGeom>
          <a:noFill/>
        </p:spPr>
        <p:txBody>
          <a:bodyPr wrap="square" rtlCol="0">
            <a:spAutoFit/>
          </a:bodyPr>
          <a:lstStyle/>
          <a:p>
            <a:pPr algn="ctr"/>
            <a:r>
              <a:rPr lang="en-US" dirty="0"/>
              <a:t>Harbinger of Impending Doom</a:t>
            </a:r>
          </a:p>
        </p:txBody>
      </p:sp>
      <p:sp>
        <p:nvSpPr>
          <p:cNvPr id="32" name="TextBox 31">
            <a:extLst>
              <a:ext uri="{FF2B5EF4-FFF2-40B4-BE49-F238E27FC236}">
                <a16:creationId xmlns:a16="http://schemas.microsoft.com/office/drawing/2014/main" id="{EEB4ABCC-0834-054D-AA83-0EAB9D371A26}"/>
              </a:ext>
            </a:extLst>
          </p:cNvPr>
          <p:cNvSpPr txBox="1"/>
          <p:nvPr/>
        </p:nvSpPr>
        <p:spPr>
          <a:xfrm>
            <a:off x="84672" y="4870882"/>
            <a:ext cx="2431677" cy="923330"/>
          </a:xfrm>
          <a:prstGeom prst="rect">
            <a:avLst/>
          </a:prstGeom>
          <a:noFill/>
        </p:spPr>
        <p:txBody>
          <a:bodyPr wrap="square" rtlCol="0">
            <a:spAutoFit/>
          </a:bodyPr>
          <a:lstStyle/>
          <a:p>
            <a:pPr algn="ctr"/>
            <a:r>
              <a:rPr lang="en-US" dirty="0"/>
              <a:t>Magical Box That is Supposed to Show Her the Article </a:t>
            </a:r>
          </a:p>
        </p:txBody>
      </p:sp>
    </p:spTree>
    <p:extLst>
      <p:ext uri="{BB962C8B-B14F-4D97-AF65-F5344CB8AC3E}">
        <p14:creationId xmlns:p14="http://schemas.microsoft.com/office/powerpoint/2010/main" val="269858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50" fill="hold"/>
                                        <p:tgtEl>
                                          <p:spTgt spid="13"/>
                                        </p:tgtEl>
                                        <p:attrNameLst>
                                          <p:attrName>ppt_w</p:attrName>
                                        </p:attrNameLst>
                                      </p:cBhvr>
                                      <p:tavLst>
                                        <p:tav tm="0">
                                          <p:val>
                                            <p:fltVal val="0"/>
                                          </p:val>
                                        </p:tav>
                                        <p:tav tm="100000">
                                          <p:val>
                                            <p:strVal val="#ppt_w"/>
                                          </p:val>
                                        </p:tav>
                                      </p:tavLst>
                                    </p:anim>
                                    <p:anim calcmode="lin" valueType="num">
                                      <p:cBhvr>
                                        <p:cTn id="24" dur="250" fill="hold"/>
                                        <p:tgtEl>
                                          <p:spTgt spid="13"/>
                                        </p:tgtEl>
                                        <p:attrNameLst>
                                          <p:attrName>ppt_h</p:attrName>
                                        </p:attrNameLst>
                                      </p:cBhvr>
                                      <p:tavLst>
                                        <p:tav tm="0">
                                          <p:val>
                                            <p:fltVal val="0"/>
                                          </p:val>
                                        </p:tav>
                                        <p:tav tm="100000">
                                          <p:val>
                                            <p:strVal val="#ppt_h"/>
                                          </p:val>
                                        </p:tav>
                                      </p:tavLst>
                                    </p:anim>
                                    <p:animEffect transition="in" filter="fade">
                                      <p:cBhvr>
                                        <p:cTn id="25" dur="250"/>
                                        <p:tgtEl>
                                          <p:spTgt spid="13"/>
                                        </p:tgtEl>
                                      </p:cBhvr>
                                    </p:animEffect>
                                  </p:childTnLst>
                                </p:cTn>
                              </p:par>
                            </p:childTnLst>
                          </p:cTn>
                        </p:par>
                        <p:par>
                          <p:cTn id="26" fill="hold">
                            <p:stCondLst>
                              <p:cond delay="250"/>
                            </p:stCondLst>
                            <p:childTnLst>
                              <p:par>
                                <p:cTn id="27" presetID="53" presetClass="entr" presetSubtype="16" fill="hold" nodeType="afterEffect">
                                  <p:stCondLst>
                                    <p:cond delay="1000"/>
                                  </p:stCondLst>
                                  <p:childTnLst>
                                    <p:set>
                                      <p:cBhvr>
                                        <p:cTn id="28" dur="1" fill="hold">
                                          <p:stCondLst>
                                            <p:cond delay="0"/>
                                          </p:stCondLst>
                                        </p:cTn>
                                        <p:tgtEl>
                                          <p:spTgt spid="14"/>
                                        </p:tgtEl>
                                        <p:attrNameLst>
                                          <p:attrName>style.visibility</p:attrName>
                                        </p:attrNameLst>
                                      </p:cBhvr>
                                      <p:to>
                                        <p:strVal val="visible"/>
                                      </p:to>
                                    </p:set>
                                    <p:anim calcmode="lin" valueType="num">
                                      <p:cBhvr>
                                        <p:cTn id="29" dur="250" fill="hold"/>
                                        <p:tgtEl>
                                          <p:spTgt spid="14"/>
                                        </p:tgtEl>
                                        <p:attrNameLst>
                                          <p:attrName>ppt_w</p:attrName>
                                        </p:attrNameLst>
                                      </p:cBhvr>
                                      <p:tavLst>
                                        <p:tav tm="0">
                                          <p:val>
                                            <p:fltVal val="0"/>
                                          </p:val>
                                        </p:tav>
                                        <p:tav tm="100000">
                                          <p:val>
                                            <p:strVal val="#ppt_w"/>
                                          </p:val>
                                        </p:tav>
                                      </p:tavLst>
                                    </p:anim>
                                    <p:anim calcmode="lin" valueType="num">
                                      <p:cBhvr>
                                        <p:cTn id="30" dur="250" fill="hold"/>
                                        <p:tgtEl>
                                          <p:spTgt spid="14"/>
                                        </p:tgtEl>
                                        <p:attrNameLst>
                                          <p:attrName>ppt_h</p:attrName>
                                        </p:attrNameLst>
                                      </p:cBhvr>
                                      <p:tavLst>
                                        <p:tav tm="0">
                                          <p:val>
                                            <p:fltVal val="0"/>
                                          </p:val>
                                        </p:tav>
                                        <p:tav tm="100000">
                                          <p:val>
                                            <p:strVal val="#ppt_h"/>
                                          </p:val>
                                        </p:tav>
                                      </p:tavLst>
                                    </p:anim>
                                    <p:animEffect transition="in" filter="fade">
                                      <p:cBhvr>
                                        <p:cTn id="31" dur="250"/>
                                        <p:tgtEl>
                                          <p:spTgt spid="14"/>
                                        </p:tgtEl>
                                      </p:cBhvr>
                                    </p:animEffect>
                                  </p:childTnLst>
                                </p:cTn>
                              </p:par>
                            </p:childTnLst>
                          </p:cTn>
                        </p:par>
                        <p:par>
                          <p:cTn id="32" fill="hold">
                            <p:stCondLst>
                              <p:cond delay="1500"/>
                            </p:stCondLst>
                            <p:childTnLst>
                              <p:par>
                                <p:cTn id="33" presetID="53" presetClass="entr" presetSubtype="16" fill="hold" nodeType="afterEffect">
                                  <p:stCondLst>
                                    <p:cond delay="10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250" fill="hold"/>
                                        <p:tgtEl>
                                          <p:spTgt spid="11"/>
                                        </p:tgtEl>
                                        <p:attrNameLst>
                                          <p:attrName>ppt_w</p:attrName>
                                        </p:attrNameLst>
                                      </p:cBhvr>
                                      <p:tavLst>
                                        <p:tav tm="0">
                                          <p:val>
                                            <p:fltVal val="0"/>
                                          </p:val>
                                        </p:tav>
                                        <p:tav tm="100000">
                                          <p:val>
                                            <p:strVal val="#ppt_w"/>
                                          </p:val>
                                        </p:tav>
                                      </p:tavLst>
                                    </p:anim>
                                    <p:anim calcmode="lin" valueType="num">
                                      <p:cBhvr>
                                        <p:cTn id="36" dur="250" fill="hold"/>
                                        <p:tgtEl>
                                          <p:spTgt spid="11"/>
                                        </p:tgtEl>
                                        <p:attrNameLst>
                                          <p:attrName>ppt_h</p:attrName>
                                        </p:attrNameLst>
                                      </p:cBhvr>
                                      <p:tavLst>
                                        <p:tav tm="0">
                                          <p:val>
                                            <p:fltVal val="0"/>
                                          </p:val>
                                        </p:tav>
                                        <p:tav tm="100000">
                                          <p:val>
                                            <p:strVal val="#ppt_h"/>
                                          </p:val>
                                        </p:tav>
                                      </p:tavLst>
                                    </p:anim>
                                    <p:animEffect transition="in" filter="fade">
                                      <p:cBhvr>
                                        <p:cTn id="3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5207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University of Alberta. (2019). Licensed Library Resources. </a:t>
            </a:r>
            <a:r>
              <a:rPr lang="en-US" i="1" dirty="0" smtClean="0"/>
              <a:t>Opening Up Copyright Instructional Module</a:t>
            </a:r>
            <a:r>
              <a:rPr lang="en-US" dirty="0"/>
              <a:t>. </a:t>
            </a:r>
            <a:r>
              <a:rPr lang="en-US" dirty="0">
                <a:hlinkClick r:id="rId2"/>
              </a:rPr>
              <a:t>https://sites.library.ualberta.ca/copyright</a:t>
            </a:r>
            <a:r>
              <a:rPr lang="en-US" dirty="0" smtClean="0">
                <a:hlinkClick r:id="rId2"/>
              </a:rPr>
              <a:t>/</a:t>
            </a:r>
            <a:endParaRPr lang="en-US" dirty="0" smtClean="0"/>
          </a:p>
        </p:txBody>
      </p:sp>
    </p:spTree>
    <p:extLst>
      <p:ext uri="{BB962C8B-B14F-4D97-AF65-F5344CB8AC3E}">
        <p14:creationId xmlns:p14="http://schemas.microsoft.com/office/powerpoint/2010/main" val="2155780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02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768A40-198A-2844-8614-225817BCDABE}"/>
              </a:ext>
            </a:extLst>
          </p:cNvPr>
          <p:cNvSpPr>
            <a:spLocks noGrp="1"/>
          </p:cNvSpPr>
          <p:nvPr>
            <p:ph type="title"/>
          </p:nvPr>
        </p:nvSpPr>
        <p:spPr/>
        <p:txBody>
          <a:bodyPr/>
          <a:lstStyle/>
          <a:p>
            <a:r>
              <a:rPr lang="en-US" dirty="0"/>
              <a:t>TROUBLE ACCESSING ARTICLES</a:t>
            </a:r>
          </a:p>
        </p:txBody>
      </p:sp>
      <p:pic>
        <p:nvPicPr>
          <p:cNvPr id="6" name="Picture 5" descr="A close up of a logo&#10;&#10;Description automatically generated">
            <a:extLst>
              <a:ext uri="{FF2B5EF4-FFF2-40B4-BE49-F238E27FC236}">
                <a16:creationId xmlns:a16="http://schemas.microsoft.com/office/drawing/2014/main" id="{FD0A6967-63C4-B940-80ED-77DC53CB2593}"/>
              </a:ext>
            </a:extLst>
          </p:cNvPr>
          <p:cNvPicPr>
            <a:picLocks noChangeAspect="1"/>
          </p:cNvPicPr>
          <p:nvPr/>
        </p:nvPicPr>
        <p:blipFill>
          <a:blip r:embed="rId3"/>
          <a:stretch>
            <a:fillRect/>
          </a:stretch>
        </p:blipFill>
        <p:spPr>
          <a:xfrm>
            <a:off x="1390790" y="2238008"/>
            <a:ext cx="2379300" cy="2843785"/>
          </a:xfrm>
          <a:prstGeom prst="rect">
            <a:avLst/>
          </a:prstGeom>
        </p:spPr>
      </p:pic>
      <p:pic>
        <p:nvPicPr>
          <p:cNvPr id="8" name="Picture 7" descr="A drawing of a person&#10;&#10;Description automatically generated">
            <a:extLst>
              <a:ext uri="{FF2B5EF4-FFF2-40B4-BE49-F238E27FC236}">
                <a16:creationId xmlns:a16="http://schemas.microsoft.com/office/drawing/2014/main" id="{7B60FAB5-3CB9-8B4D-8545-616ECF6A0A4A}"/>
              </a:ext>
            </a:extLst>
          </p:cNvPr>
          <p:cNvPicPr>
            <a:picLocks noChangeAspect="1"/>
          </p:cNvPicPr>
          <p:nvPr/>
        </p:nvPicPr>
        <p:blipFill>
          <a:blip r:embed="rId4"/>
          <a:stretch>
            <a:fillRect/>
          </a:stretch>
        </p:blipFill>
        <p:spPr>
          <a:xfrm>
            <a:off x="1694578" y="4528578"/>
            <a:ext cx="1019338" cy="362008"/>
          </a:xfrm>
          <a:prstGeom prst="rect">
            <a:avLst/>
          </a:prstGeom>
        </p:spPr>
      </p:pic>
      <p:pic>
        <p:nvPicPr>
          <p:cNvPr id="18" name="Picture 17" descr="A close up of a logo&#10;&#10;Description automatically generated">
            <a:extLst>
              <a:ext uri="{FF2B5EF4-FFF2-40B4-BE49-F238E27FC236}">
                <a16:creationId xmlns:a16="http://schemas.microsoft.com/office/drawing/2014/main" id="{DD9C5A10-353F-2F43-AD6D-C839C41D2376}"/>
              </a:ext>
            </a:extLst>
          </p:cNvPr>
          <p:cNvPicPr>
            <a:picLocks noChangeAspect="1"/>
          </p:cNvPicPr>
          <p:nvPr/>
        </p:nvPicPr>
        <p:blipFill>
          <a:blip r:embed="rId5"/>
          <a:stretch>
            <a:fillRect/>
          </a:stretch>
        </p:blipFill>
        <p:spPr>
          <a:xfrm>
            <a:off x="8858298" y="4709582"/>
            <a:ext cx="2492667" cy="2130451"/>
          </a:xfrm>
          <a:prstGeom prst="rect">
            <a:avLst/>
          </a:prstGeom>
        </p:spPr>
      </p:pic>
      <p:sp>
        <p:nvSpPr>
          <p:cNvPr id="16" name="Rectangle 15">
            <a:extLst>
              <a:ext uri="{FF2B5EF4-FFF2-40B4-BE49-F238E27FC236}">
                <a16:creationId xmlns:a16="http://schemas.microsoft.com/office/drawing/2014/main" id="{C18B2BE9-1B8B-F049-8BB4-CDAB87DB02F6}"/>
              </a:ext>
            </a:extLst>
          </p:cNvPr>
          <p:cNvSpPr/>
          <p:nvPr/>
        </p:nvSpPr>
        <p:spPr>
          <a:xfrm>
            <a:off x="2988631" y="3894284"/>
            <a:ext cx="2856540" cy="2283417"/>
          </a:xfrm>
          <a:prstGeom prst="rect">
            <a:avLst/>
          </a:prstGeom>
          <a:solidFill>
            <a:schemeClr val="accent3">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logo&#10;&#10;Description automatically generated">
            <a:extLst>
              <a:ext uri="{FF2B5EF4-FFF2-40B4-BE49-F238E27FC236}">
                <a16:creationId xmlns:a16="http://schemas.microsoft.com/office/drawing/2014/main" id="{8211AFEB-7862-4C41-9DF8-53CA92666507}"/>
              </a:ext>
            </a:extLst>
          </p:cNvPr>
          <p:cNvPicPr>
            <a:picLocks noChangeAspect="1"/>
          </p:cNvPicPr>
          <p:nvPr/>
        </p:nvPicPr>
        <p:blipFill>
          <a:blip r:embed="rId6"/>
          <a:stretch>
            <a:fillRect/>
          </a:stretch>
        </p:blipFill>
        <p:spPr>
          <a:xfrm flipH="1">
            <a:off x="2618987" y="3680460"/>
            <a:ext cx="3323340" cy="2577745"/>
          </a:xfrm>
          <a:prstGeom prst="rect">
            <a:avLst/>
          </a:prstGeom>
        </p:spPr>
      </p:pic>
      <p:pic>
        <p:nvPicPr>
          <p:cNvPr id="20" name="Picture 19" descr="A close up of a sign&#10;&#10;Description automatically generated">
            <a:extLst>
              <a:ext uri="{FF2B5EF4-FFF2-40B4-BE49-F238E27FC236}">
                <a16:creationId xmlns:a16="http://schemas.microsoft.com/office/drawing/2014/main" id="{05731DF6-0362-8E4D-BFC7-4203A63C10EA}"/>
              </a:ext>
            </a:extLst>
          </p:cNvPr>
          <p:cNvPicPr>
            <a:picLocks noChangeAspect="1"/>
          </p:cNvPicPr>
          <p:nvPr/>
        </p:nvPicPr>
        <p:blipFill>
          <a:blip r:embed="rId7"/>
          <a:stretch>
            <a:fillRect/>
          </a:stretch>
        </p:blipFill>
        <p:spPr>
          <a:xfrm rot="20959699">
            <a:off x="7560944" y="2430805"/>
            <a:ext cx="2012642" cy="1132111"/>
          </a:xfrm>
          <a:prstGeom prst="rect">
            <a:avLst/>
          </a:prstGeom>
        </p:spPr>
      </p:pic>
      <p:pic>
        <p:nvPicPr>
          <p:cNvPr id="23" name="Graphic 22">
            <a:extLst>
              <a:ext uri="{FF2B5EF4-FFF2-40B4-BE49-F238E27FC236}">
                <a16:creationId xmlns:a16="http://schemas.microsoft.com/office/drawing/2014/main" id="{4BD49224-1D5C-1745-A42C-787ACFD5CB0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160210" y="2537979"/>
            <a:ext cx="863419" cy="868684"/>
          </a:xfrm>
          <a:prstGeom prst="rect">
            <a:avLst/>
          </a:prstGeom>
        </p:spPr>
      </p:pic>
      <p:cxnSp>
        <p:nvCxnSpPr>
          <p:cNvPr id="30" name="Straight Arrow Connector 29">
            <a:extLst>
              <a:ext uri="{FF2B5EF4-FFF2-40B4-BE49-F238E27FC236}">
                <a16:creationId xmlns:a16="http://schemas.microsoft.com/office/drawing/2014/main" id="{6DC5BE2C-9CE7-B64A-8433-149ACFC346FF}"/>
              </a:ext>
            </a:extLst>
          </p:cNvPr>
          <p:cNvCxnSpPr>
            <a:cxnSpLocks/>
          </p:cNvCxnSpPr>
          <p:nvPr/>
        </p:nvCxnSpPr>
        <p:spPr>
          <a:xfrm>
            <a:off x="1379528" y="5819810"/>
            <a:ext cx="630100" cy="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9E38CAA9-82CE-E044-8C32-C63E56E0E782}"/>
              </a:ext>
            </a:extLst>
          </p:cNvPr>
          <p:cNvSpPr txBox="1"/>
          <p:nvPr/>
        </p:nvSpPr>
        <p:spPr>
          <a:xfrm>
            <a:off x="387588" y="5635144"/>
            <a:ext cx="1003202" cy="369332"/>
          </a:xfrm>
          <a:prstGeom prst="rect">
            <a:avLst/>
          </a:prstGeom>
          <a:noFill/>
        </p:spPr>
        <p:txBody>
          <a:bodyPr wrap="square" rtlCol="0">
            <a:spAutoFit/>
          </a:bodyPr>
          <a:lstStyle/>
          <a:p>
            <a:r>
              <a:rPr lang="en-US" dirty="0"/>
              <a:t>Paywall</a:t>
            </a:r>
          </a:p>
        </p:txBody>
      </p:sp>
      <p:pic>
        <p:nvPicPr>
          <p:cNvPr id="34" name="Picture 33">
            <a:extLst>
              <a:ext uri="{FF2B5EF4-FFF2-40B4-BE49-F238E27FC236}">
                <a16:creationId xmlns:a16="http://schemas.microsoft.com/office/drawing/2014/main" id="{6089A46A-8B05-7B46-AF71-E2144BED424A}"/>
              </a:ext>
            </a:extLst>
          </p:cNvPr>
          <p:cNvPicPr>
            <a:picLocks noChangeAspect="1"/>
          </p:cNvPicPr>
          <p:nvPr/>
        </p:nvPicPr>
        <p:blipFill>
          <a:blip r:embed="rId10"/>
          <a:stretch>
            <a:fillRect/>
          </a:stretch>
        </p:blipFill>
        <p:spPr>
          <a:xfrm>
            <a:off x="6168256" y="5131532"/>
            <a:ext cx="1449565" cy="1744078"/>
          </a:xfrm>
          <a:prstGeom prst="rect">
            <a:avLst/>
          </a:prstGeom>
        </p:spPr>
      </p:pic>
      <p:pic>
        <p:nvPicPr>
          <p:cNvPr id="36" name="Picture 35">
            <a:extLst>
              <a:ext uri="{FF2B5EF4-FFF2-40B4-BE49-F238E27FC236}">
                <a16:creationId xmlns:a16="http://schemas.microsoft.com/office/drawing/2014/main" id="{01092106-7247-EE4C-8A9B-7885A8FE400D}"/>
              </a:ext>
            </a:extLst>
          </p:cNvPr>
          <p:cNvPicPr>
            <a:picLocks noChangeAspect="1"/>
          </p:cNvPicPr>
          <p:nvPr/>
        </p:nvPicPr>
        <p:blipFill>
          <a:blip r:embed="rId11"/>
          <a:stretch>
            <a:fillRect/>
          </a:stretch>
        </p:blipFill>
        <p:spPr>
          <a:xfrm rot="20559010">
            <a:off x="7059729" y="7152772"/>
            <a:ext cx="945485" cy="686968"/>
          </a:xfrm>
          <a:prstGeom prst="rect">
            <a:avLst/>
          </a:prstGeom>
        </p:spPr>
      </p:pic>
      <p:pic>
        <p:nvPicPr>
          <p:cNvPr id="43" name="Picture 42" descr="A close up of a logo&#10;&#10;Description automatically generated">
            <a:extLst>
              <a:ext uri="{FF2B5EF4-FFF2-40B4-BE49-F238E27FC236}">
                <a16:creationId xmlns:a16="http://schemas.microsoft.com/office/drawing/2014/main" id="{F67D0978-154B-8241-8F1E-5B8A3A8A123E}"/>
              </a:ext>
            </a:extLst>
          </p:cNvPr>
          <p:cNvPicPr>
            <a:picLocks noChangeAspect="1"/>
          </p:cNvPicPr>
          <p:nvPr/>
        </p:nvPicPr>
        <p:blipFill>
          <a:blip r:embed="rId12"/>
          <a:stretch>
            <a:fillRect/>
          </a:stretch>
        </p:blipFill>
        <p:spPr>
          <a:xfrm>
            <a:off x="7863187" y="4354131"/>
            <a:ext cx="869247" cy="733084"/>
          </a:xfrm>
          <a:prstGeom prst="rect">
            <a:avLst/>
          </a:prstGeom>
        </p:spPr>
      </p:pic>
      <p:sp>
        <p:nvSpPr>
          <p:cNvPr id="44" name="TextBox 43">
            <a:extLst>
              <a:ext uri="{FF2B5EF4-FFF2-40B4-BE49-F238E27FC236}">
                <a16:creationId xmlns:a16="http://schemas.microsoft.com/office/drawing/2014/main" id="{361121D8-B427-9446-A9A6-740C2FDEC710}"/>
              </a:ext>
            </a:extLst>
          </p:cNvPr>
          <p:cNvSpPr txBox="1"/>
          <p:nvPr/>
        </p:nvSpPr>
        <p:spPr>
          <a:xfrm>
            <a:off x="8297810" y="1584498"/>
            <a:ext cx="2492667" cy="369332"/>
          </a:xfrm>
          <a:prstGeom prst="rect">
            <a:avLst/>
          </a:prstGeom>
          <a:noFill/>
        </p:spPr>
        <p:txBody>
          <a:bodyPr wrap="square" rtlCol="0">
            <a:spAutoFit/>
          </a:bodyPr>
          <a:lstStyle/>
          <a:p>
            <a:r>
              <a:rPr lang="en-US" dirty="0"/>
              <a:t>Simone pays for these </a:t>
            </a:r>
          </a:p>
        </p:txBody>
      </p:sp>
      <p:cxnSp>
        <p:nvCxnSpPr>
          <p:cNvPr id="45" name="Straight Arrow Connector 44">
            <a:extLst>
              <a:ext uri="{FF2B5EF4-FFF2-40B4-BE49-F238E27FC236}">
                <a16:creationId xmlns:a16="http://schemas.microsoft.com/office/drawing/2014/main" id="{99BC4AB1-2481-BF43-AA73-3A844E22E362}"/>
              </a:ext>
            </a:extLst>
          </p:cNvPr>
          <p:cNvCxnSpPr>
            <a:cxnSpLocks/>
          </p:cNvCxnSpPr>
          <p:nvPr/>
        </p:nvCxnSpPr>
        <p:spPr>
          <a:xfrm>
            <a:off x="9886933" y="1973685"/>
            <a:ext cx="273277" cy="332982"/>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256FEA74-BFD1-2B4B-AA10-5205DF4DF55F}"/>
              </a:ext>
            </a:extLst>
          </p:cNvPr>
          <p:cNvCxnSpPr>
            <a:cxnSpLocks/>
          </p:cNvCxnSpPr>
          <p:nvPr/>
        </p:nvCxnSpPr>
        <p:spPr>
          <a:xfrm flipH="1">
            <a:off x="8918047" y="2016470"/>
            <a:ext cx="236176" cy="436942"/>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51" name="TextBox 50">
            <a:extLst>
              <a:ext uri="{FF2B5EF4-FFF2-40B4-BE49-F238E27FC236}">
                <a16:creationId xmlns:a16="http://schemas.microsoft.com/office/drawing/2014/main" id="{81AEB5AE-20C3-3A4F-9467-D2C238D03D5F}"/>
              </a:ext>
            </a:extLst>
          </p:cNvPr>
          <p:cNvSpPr txBox="1"/>
          <p:nvPr/>
        </p:nvSpPr>
        <p:spPr>
          <a:xfrm>
            <a:off x="2309219" y="1584498"/>
            <a:ext cx="3853829" cy="369332"/>
          </a:xfrm>
          <a:prstGeom prst="rect">
            <a:avLst/>
          </a:prstGeom>
          <a:noFill/>
        </p:spPr>
        <p:txBody>
          <a:bodyPr wrap="square" rtlCol="0">
            <a:spAutoFit/>
          </a:bodyPr>
          <a:lstStyle/>
          <a:p>
            <a:r>
              <a:rPr lang="en-US" dirty="0"/>
              <a:t>The library pays for these </a:t>
            </a:r>
          </a:p>
        </p:txBody>
      </p:sp>
      <p:cxnSp>
        <p:nvCxnSpPr>
          <p:cNvPr id="52" name="Straight Arrow Connector 51">
            <a:extLst>
              <a:ext uri="{FF2B5EF4-FFF2-40B4-BE49-F238E27FC236}">
                <a16:creationId xmlns:a16="http://schemas.microsoft.com/office/drawing/2014/main" id="{B08649BB-57F4-DD4F-88FF-E39A1B57A8CC}"/>
              </a:ext>
            </a:extLst>
          </p:cNvPr>
          <p:cNvCxnSpPr>
            <a:cxnSpLocks/>
          </p:cNvCxnSpPr>
          <p:nvPr/>
        </p:nvCxnSpPr>
        <p:spPr>
          <a:xfrm flipH="1">
            <a:off x="4151954" y="2034714"/>
            <a:ext cx="253498" cy="311982"/>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 name="Rounded Rectangle 2">
            <a:extLst>
              <a:ext uri="{FF2B5EF4-FFF2-40B4-BE49-F238E27FC236}">
                <a16:creationId xmlns:a16="http://schemas.microsoft.com/office/drawing/2014/main" id="{CDB295A2-DB30-2D4C-9DAF-96316910ED70}"/>
              </a:ext>
            </a:extLst>
          </p:cNvPr>
          <p:cNvSpPr/>
          <p:nvPr/>
        </p:nvSpPr>
        <p:spPr>
          <a:xfrm>
            <a:off x="6482900" y="2502483"/>
            <a:ext cx="4973655" cy="109223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dirty="0">
                <a:solidFill>
                  <a:schemeClr val="tx1"/>
                </a:solidFill>
              </a:rPr>
              <a:t>Open Access refers to free, unrestricted online access to research outputs such as journal articles and books.</a:t>
            </a:r>
            <a:endParaRPr lang="en-US" sz="2000" dirty="0">
              <a:solidFill>
                <a:schemeClr val="tx1"/>
              </a:solidFill>
            </a:endParaRPr>
          </a:p>
        </p:txBody>
      </p:sp>
      <p:sp>
        <p:nvSpPr>
          <p:cNvPr id="5" name="TextBox 4">
            <a:extLst>
              <a:ext uri="{FF2B5EF4-FFF2-40B4-BE49-F238E27FC236}">
                <a16:creationId xmlns:a16="http://schemas.microsoft.com/office/drawing/2014/main" id="{822A9851-8F6D-F949-A75F-6606A7A01443}"/>
              </a:ext>
            </a:extLst>
          </p:cNvPr>
          <p:cNvSpPr txBox="1"/>
          <p:nvPr/>
        </p:nvSpPr>
        <p:spPr>
          <a:xfrm>
            <a:off x="7520163" y="5078838"/>
            <a:ext cx="1449565" cy="646331"/>
          </a:xfrm>
          <a:prstGeom prst="rect">
            <a:avLst/>
          </a:prstGeom>
          <a:noFill/>
        </p:spPr>
        <p:txBody>
          <a:bodyPr wrap="square" rtlCol="0">
            <a:spAutoFit/>
          </a:bodyPr>
          <a:lstStyle/>
          <a:p>
            <a:pPr algn="ctr"/>
            <a:r>
              <a:rPr lang="en-US" dirty="0"/>
              <a:t>University</a:t>
            </a:r>
          </a:p>
          <a:p>
            <a:pPr algn="ctr"/>
            <a:r>
              <a:rPr lang="en-US" dirty="0"/>
              <a:t>Network</a:t>
            </a:r>
          </a:p>
        </p:txBody>
      </p:sp>
      <p:sp>
        <p:nvSpPr>
          <p:cNvPr id="2" name="TextBox 1">
            <a:extLst>
              <a:ext uri="{FF2B5EF4-FFF2-40B4-BE49-F238E27FC236}">
                <a16:creationId xmlns:a16="http://schemas.microsoft.com/office/drawing/2014/main" id="{1976E189-116C-2E4E-A28E-6BB03510A8B6}"/>
              </a:ext>
            </a:extLst>
          </p:cNvPr>
          <p:cNvSpPr txBox="1"/>
          <p:nvPr/>
        </p:nvSpPr>
        <p:spPr>
          <a:xfrm>
            <a:off x="6586828" y="3718655"/>
            <a:ext cx="5134790" cy="338554"/>
          </a:xfrm>
          <a:prstGeom prst="rect">
            <a:avLst/>
          </a:prstGeom>
          <a:noFill/>
        </p:spPr>
        <p:txBody>
          <a:bodyPr wrap="square" rtlCol="0">
            <a:spAutoFit/>
          </a:bodyPr>
          <a:lstStyle/>
          <a:p>
            <a:r>
              <a:rPr lang="en-US" sz="1600" dirty="0"/>
              <a:t>“What is Open Access?” Springer Nature [website]   </a:t>
            </a:r>
          </a:p>
        </p:txBody>
      </p:sp>
    </p:spTree>
    <p:extLst>
      <p:ext uri="{BB962C8B-B14F-4D97-AF65-F5344CB8AC3E}">
        <p14:creationId xmlns:p14="http://schemas.microsoft.com/office/powerpoint/2010/main" val="3115153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childTnLst>
                          </p:cTn>
                        </p:par>
                        <p:par>
                          <p:cTn id="60" fill="hold">
                            <p:stCondLst>
                              <p:cond delay="500"/>
                            </p:stCondLst>
                            <p:childTnLst>
                              <p:par>
                                <p:cTn id="61" presetID="52" presetClass="entr" presetSubtype="0"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Scale>
                                      <p:cBhvr>
                                        <p:cTn id="63"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34"/>
                                        </p:tgtEl>
                                        <p:attrNameLst>
                                          <p:attrName>ppt_x</p:attrName>
                                          <p:attrName>ppt_y</p:attrName>
                                        </p:attrNameLst>
                                      </p:cBhvr>
                                    </p:animMotion>
                                    <p:animEffect transition="in" filter="fade">
                                      <p:cBhvr>
                                        <p:cTn id="65" dur="1000"/>
                                        <p:tgtEl>
                                          <p:spTgt spid="34"/>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xit" presetSubtype="8" fill="hold" nodeType="clickEffect">
                                  <p:stCondLst>
                                    <p:cond delay="0"/>
                                  </p:stCondLst>
                                  <p:childTnLst>
                                    <p:animEffect transition="out" filter="wipe(left)">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22" presetClass="exit" presetSubtype="8" fill="hold" nodeType="withEffect">
                                  <p:stCondLst>
                                    <p:cond delay="0"/>
                                  </p:stCondLst>
                                  <p:childTnLst>
                                    <p:animEffect transition="out" filter="wipe(left)">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44"/>
                                        </p:tgtEl>
                                      </p:cBhvr>
                                    </p:animEffect>
                                    <p:set>
                                      <p:cBhvr>
                                        <p:cTn id="80" dur="1" fill="hold">
                                          <p:stCondLst>
                                            <p:cond delay="499"/>
                                          </p:stCondLst>
                                        </p:cTn>
                                        <p:tgtEl>
                                          <p:spTgt spid="4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6"/>
                                        </p:tgtEl>
                                      </p:cBhvr>
                                    </p:animEffect>
                                    <p:set>
                                      <p:cBhvr>
                                        <p:cTn id="83" dur="1" fill="hold">
                                          <p:stCondLst>
                                            <p:cond delay="499"/>
                                          </p:stCondLst>
                                        </p:cTn>
                                        <p:tgtEl>
                                          <p:spTgt spid="4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5"/>
                                        </p:tgtEl>
                                      </p:cBhvr>
                                    </p:animEffect>
                                    <p:set>
                                      <p:cBhvr>
                                        <p:cTn id="86" dur="1" fill="hold">
                                          <p:stCondLst>
                                            <p:cond delay="499"/>
                                          </p:stCondLst>
                                        </p:cTn>
                                        <p:tgtEl>
                                          <p:spTgt spid="4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3"/>
                                        </p:tgtEl>
                                      </p:cBhvr>
                                    </p:animEffect>
                                    <p:set>
                                      <p:cBhvr>
                                        <p:cTn id="89" dur="1" fill="hold">
                                          <p:stCondLst>
                                            <p:cond delay="499"/>
                                          </p:stCondLst>
                                        </p:cTn>
                                        <p:tgtEl>
                                          <p:spTgt spid="3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51"/>
                                        </p:tgtEl>
                                      </p:cBhvr>
                                    </p:animEffect>
                                    <p:set>
                                      <p:cBhvr>
                                        <p:cTn id="92" dur="1" fill="hold">
                                          <p:stCondLst>
                                            <p:cond delay="499"/>
                                          </p:stCondLst>
                                        </p:cTn>
                                        <p:tgtEl>
                                          <p:spTgt spid="51"/>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52"/>
                                        </p:tgtEl>
                                      </p:cBhvr>
                                    </p:animEffect>
                                    <p:set>
                                      <p:cBhvr>
                                        <p:cTn id="95" dur="1" fill="hold">
                                          <p:stCondLst>
                                            <p:cond delay="499"/>
                                          </p:stCondLst>
                                        </p:cTn>
                                        <p:tgtEl>
                                          <p:spTgt spid="5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0" presetClass="path" presetSubtype="0" accel="50000" decel="50000" fill="hold" nodeType="clickEffect">
                                  <p:stCondLst>
                                    <p:cond delay="0"/>
                                  </p:stCondLst>
                                  <p:childTnLst>
                                    <p:animMotion origin="layout" path="M -0.03542 0.01504 C 0.00521 -0.39792 0.04557 -0.81019 0.00404 -0.90625 C -0.0375 -1.00255 -0.2474 -0.60371 -0.28399 -0.56343 C -0.32044 -0.52246 -0.21471 -0.6625 -0.21511 -0.66274 L -0.21471 -0.6625 " pathEditMode="relative" rAng="2460000" ptsTypes="AAAAA">
                                      <p:cBhvr>
                                        <p:cTn id="102" dur="2000" fill="hold"/>
                                        <p:tgtEl>
                                          <p:spTgt spid="36"/>
                                        </p:tgtEl>
                                        <p:attrNameLst>
                                          <p:attrName>ppt_x</p:attrName>
                                          <p:attrName>ppt_y</p:attrName>
                                        </p:attrNameLst>
                                      </p:cBhvr>
                                      <p:rCtr x="-1563" y="-51597"/>
                                    </p:animMotion>
                                  </p:childTnLst>
                                </p:cTn>
                              </p:par>
                            </p:childTnLst>
                          </p:cTn>
                        </p:par>
                        <p:par>
                          <p:cTn id="103" fill="hold">
                            <p:stCondLst>
                              <p:cond delay="2000"/>
                            </p:stCondLst>
                            <p:childTnLst>
                              <p:par>
                                <p:cTn id="104" presetID="9" presetClass="exit" presetSubtype="0" fill="hold" nodeType="afterEffect">
                                  <p:stCondLst>
                                    <p:cond delay="0"/>
                                  </p:stCondLst>
                                  <p:childTnLst>
                                    <p:animEffect transition="out" filter="dissolve">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fade">
                                      <p:cBhvr>
                                        <p:cTn id="1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3" grpId="0"/>
      <p:bldP spid="33" grpId="1"/>
      <p:bldP spid="44" grpId="0"/>
      <p:bldP spid="44" grpId="1"/>
      <p:bldP spid="51" grpId="0"/>
      <p:bldP spid="51" grpId="1"/>
      <p:bldP spid="3" grpId="0" animBg="1"/>
      <p:bldP spid="3" grpId="1" animBg="1"/>
      <p:bldP spid="5" grpId="0"/>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uetitle">
            <a:extLst>
              <a:ext uri="{FF2B5EF4-FFF2-40B4-BE49-F238E27FC236}">
                <a16:creationId xmlns:a16="http://schemas.microsoft.com/office/drawing/2014/main" id="{445C8F8A-4AA0-C648-BAB1-B75CF1E20C46}"/>
              </a:ext>
            </a:extLst>
          </p:cNvPr>
          <p:cNvSpPr>
            <a:spLocks noGrp="1"/>
          </p:cNvSpPr>
          <p:nvPr>
            <p:ph type="title"/>
          </p:nvPr>
        </p:nvSpPr>
        <p:spPr>
          <a:xfrm>
            <a:off x="2733992" y="466992"/>
            <a:ext cx="8682518" cy="938785"/>
          </a:xfrm>
        </p:spPr>
        <p:txBody>
          <a:bodyPr/>
          <a:lstStyle/>
          <a:p>
            <a:r>
              <a:rPr lang="en-US" dirty="0"/>
              <a:t>LICENCE AGREEMENTS</a:t>
            </a:r>
          </a:p>
        </p:txBody>
      </p:sp>
      <p:pic>
        <p:nvPicPr>
          <p:cNvPr id="5" name="Library">
            <a:extLst>
              <a:ext uri="{FF2B5EF4-FFF2-40B4-BE49-F238E27FC236}">
                <a16:creationId xmlns:a16="http://schemas.microsoft.com/office/drawing/2014/main" id="{9AA426B0-216B-B746-8D86-67BC560BA784}"/>
              </a:ext>
            </a:extLst>
          </p:cNvPr>
          <p:cNvPicPr>
            <a:picLocks noChangeAspect="1"/>
          </p:cNvPicPr>
          <p:nvPr/>
        </p:nvPicPr>
        <p:blipFill>
          <a:blip r:embed="rId3"/>
          <a:stretch>
            <a:fillRect/>
          </a:stretch>
        </p:blipFill>
        <p:spPr>
          <a:xfrm>
            <a:off x="4839830" y="3818025"/>
            <a:ext cx="2526631" cy="3039975"/>
          </a:xfrm>
          <a:prstGeom prst="rect">
            <a:avLst/>
          </a:prstGeom>
        </p:spPr>
      </p:pic>
      <p:pic>
        <p:nvPicPr>
          <p:cNvPr id="15" name="ebook" descr="A close up of a logo&#10;&#10;Description automatically generated">
            <a:extLst>
              <a:ext uri="{FF2B5EF4-FFF2-40B4-BE49-F238E27FC236}">
                <a16:creationId xmlns:a16="http://schemas.microsoft.com/office/drawing/2014/main" id="{3F5427E5-1780-5344-8F00-C1DD1EF1C027}"/>
              </a:ext>
            </a:extLst>
          </p:cNvPr>
          <p:cNvPicPr>
            <a:picLocks noChangeAspect="1"/>
          </p:cNvPicPr>
          <p:nvPr/>
        </p:nvPicPr>
        <p:blipFill>
          <a:blip r:embed="rId4"/>
          <a:stretch>
            <a:fillRect/>
          </a:stretch>
        </p:blipFill>
        <p:spPr>
          <a:xfrm>
            <a:off x="1903386" y="1865986"/>
            <a:ext cx="1282223" cy="1682917"/>
          </a:xfrm>
          <a:prstGeom prst="rect">
            <a:avLst/>
          </a:prstGeom>
        </p:spPr>
      </p:pic>
      <p:pic>
        <p:nvPicPr>
          <p:cNvPr id="17" name="onlinearticle" descr="A close up of a logo&#10;&#10;Description automatically generated">
            <a:extLst>
              <a:ext uri="{FF2B5EF4-FFF2-40B4-BE49-F238E27FC236}">
                <a16:creationId xmlns:a16="http://schemas.microsoft.com/office/drawing/2014/main" id="{0764F60E-38E2-344B-8DAB-50C072B4071B}"/>
              </a:ext>
            </a:extLst>
          </p:cNvPr>
          <p:cNvPicPr>
            <a:picLocks noChangeAspect="1"/>
          </p:cNvPicPr>
          <p:nvPr/>
        </p:nvPicPr>
        <p:blipFill>
          <a:blip r:embed="rId5"/>
          <a:stretch>
            <a:fillRect/>
          </a:stretch>
        </p:blipFill>
        <p:spPr>
          <a:xfrm>
            <a:off x="548389" y="3818025"/>
            <a:ext cx="1339533" cy="1363582"/>
          </a:xfrm>
          <a:prstGeom prst="rect">
            <a:avLst/>
          </a:prstGeom>
        </p:spPr>
      </p:pic>
      <p:pic>
        <p:nvPicPr>
          <p:cNvPr id="21" name="database" descr="A close up of a logo&#10;&#10;Description automatically generated">
            <a:extLst>
              <a:ext uri="{FF2B5EF4-FFF2-40B4-BE49-F238E27FC236}">
                <a16:creationId xmlns:a16="http://schemas.microsoft.com/office/drawing/2014/main" id="{FBEE3DCD-933F-9540-8C6D-0B230360E626}"/>
              </a:ext>
            </a:extLst>
          </p:cNvPr>
          <p:cNvPicPr>
            <a:picLocks noChangeAspect="1"/>
          </p:cNvPicPr>
          <p:nvPr/>
        </p:nvPicPr>
        <p:blipFill>
          <a:blip r:embed="rId6"/>
          <a:stretch>
            <a:fillRect/>
          </a:stretch>
        </p:blipFill>
        <p:spPr>
          <a:xfrm>
            <a:off x="3543785" y="1606175"/>
            <a:ext cx="1266355" cy="1446567"/>
          </a:xfrm>
          <a:prstGeom prst="rect">
            <a:avLst/>
          </a:prstGeom>
        </p:spPr>
      </p:pic>
      <p:cxnSp>
        <p:nvCxnSpPr>
          <p:cNvPr id="22" name="arrowdatabase">
            <a:extLst>
              <a:ext uri="{FF2B5EF4-FFF2-40B4-BE49-F238E27FC236}">
                <a16:creationId xmlns:a16="http://schemas.microsoft.com/office/drawing/2014/main" id="{60C76CF5-537D-8E41-BF81-8B635B8672CC}"/>
              </a:ext>
            </a:extLst>
          </p:cNvPr>
          <p:cNvCxnSpPr>
            <a:cxnSpLocks/>
          </p:cNvCxnSpPr>
          <p:nvPr/>
        </p:nvCxnSpPr>
        <p:spPr>
          <a:xfrm flipV="1">
            <a:off x="4005964" y="3563015"/>
            <a:ext cx="170999" cy="945058"/>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4" name="articlearrow">
            <a:extLst>
              <a:ext uri="{FF2B5EF4-FFF2-40B4-BE49-F238E27FC236}">
                <a16:creationId xmlns:a16="http://schemas.microsoft.com/office/drawing/2014/main" id="{5B8BAFFE-5290-8540-AB02-622FE16DFA71}"/>
              </a:ext>
            </a:extLst>
          </p:cNvPr>
          <p:cNvCxnSpPr>
            <a:cxnSpLocks/>
          </p:cNvCxnSpPr>
          <p:nvPr/>
        </p:nvCxnSpPr>
        <p:spPr>
          <a:xfrm flipH="1" flipV="1">
            <a:off x="2017538" y="4839867"/>
            <a:ext cx="884717" cy="1"/>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5" name="ebookarrow">
            <a:extLst>
              <a:ext uri="{FF2B5EF4-FFF2-40B4-BE49-F238E27FC236}">
                <a16:creationId xmlns:a16="http://schemas.microsoft.com/office/drawing/2014/main" id="{018BCAAD-04D0-5444-9C83-221FD8B4F692}"/>
              </a:ext>
            </a:extLst>
          </p:cNvPr>
          <p:cNvCxnSpPr>
            <a:cxnSpLocks/>
          </p:cNvCxnSpPr>
          <p:nvPr/>
        </p:nvCxnSpPr>
        <p:spPr>
          <a:xfrm flipH="1" flipV="1">
            <a:off x="2902255" y="3749766"/>
            <a:ext cx="249513" cy="571556"/>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8" name="&quot;Licensed Library&quot;">
            <a:extLst>
              <a:ext uri="{FF2B5EF4-FFF2-40B4-BE49-F238E27FC236}">
                <a16:creationId xmlns:a16="http://schemas.microsoft.com/office/drawing/2014/main" id="{C2CC3259-0529-6646-9BF8-B7D22F68F306}"/>
              </a:ext>
            </a:extLst>
          </p:cNvPr>
          <p:cNvSpPr txBox="1"/>
          <p:nvPr/>
        </p:nvSpPr>
        <p:spPr>
          <a:xfrm flipH="1">
            <a:off x="2566768" y="4569448"/>
            <a:ext cx="2016404" cy="923330"/>
          </a:xfrm>
          <a:prstGeom prst="rect">
            <a:avLst/>
          </a:prstGeom>
          <a:noFill/>
        </p:spPr>
        <p:txBody>
          <a:bodyPr wrap="square" rtlCol="0">
            <a:spAutoFit/>
          </a:bodyPr>
          <a:lstStyle/>
          <a:p>
            <a:pPr algn="ctr"/>
            <a:r>
              <a:rPr lang="en-US" dirty="0"/>
              <a:t>Licensed </a:t>
            </a:r>
          </a:p>
          <a:p>
            <a:pPr algn="ctr"/>
            <a:r>
              <a:rPr lang="en-US" dirty="0"/>
              <a:t>Library Resources </a:t>
            </a:r>
          </a:p>
        </p:txBody>
      </p:sp>
      <p:sp>
        <p:nvSpPr>
          <p:cNvPr id="29" name="terms of use text">
            <a:extLst>
              <a:ext uri="{FF2B5EF4-FFF2-40B4-BE49-F238E27FC236}">
                <a16:creationId xmlns:a16="http://schemas.microsoft.com/office/drawing/2014/main" id="{433760DB-5790-0F49-9F48-7BB9705D9E60}"/>
              </a:ext>
            </a:extLst>
          </p:cNvPr>
          <p:cNvSpPr txBox="1"/>
          <p:nvPr/>
        </p:nvSpPr>
        <p:spPr>
          <a:xfrm>
            <a:off x="7623119" y="2270848"/>
            <a:ext cx="3989615" cy="2677656"/>
          </a:xfrm>
          <a:prstGeom prst="rect">
            <a:avLst/>
          </a:prstGeom>
          <a:noFill/>
        </p:spPr>
        <p:txBody>
          <a:bodyPr wrap="square" rtlCol="0">
            <a:spAutoFit/>
          </a:bodyPr>
          <a:lstStyle/>
          <a:p>
            <a:r>
              <a:rPr lang="en-US" sz="2400" u="sng" dirty="0"/>
              <a:t>Terms of Use Include:</a:t>
            </a:r>
          </a:p>
          <a:p>
            <a:endParaRPr lang="en-US" sz="2400" dirty="0"/>
          </a:p>
          <a:p>
            <a:pPr marL="285750" indent="-285750">
              <a:buFont typeface="Arial" panose="020B0604020202020204" pitchFamily="34" charset="0"/>
              <a:buChar char="•"/>
            </a:pPr>
            <a:r>
              <a:rPr lang="en-US" sz="2400" dirty="0"/>
              <a:t>Price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Restrictions on access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Restrictions on use </a:t>
            </a:r>
          </a:p>
        </p:txBody>
      </p:sp>
      <p:pic>
        <p:nvPicPr>
          <p:cNvPr id="33" name="steps" descr="A close up of a logo&#10;&#10;Description automatically generated">
            <a:extLst>
              <a:ext uri="{FF2B5EF4-FFF2-40B4-BE49-F238E27FC236}">
                <a16:creationId xmlns:a16="http://schemas.microsoft.com/office/drawing/2014/main" id="{D5DC7C60-EF3B-6142-8E80-A07931C4EE2D}"/>
              </a:ext>
            </a:extLst>
          </p:cNvPr>
          <p:cNvPicPr>
            <a:picLocks noChangeAspect="1"/>
          </p:cNvPicPr>
          <p:nvPr/>
        </p:nvPicPr>
        <p:blipFill>
          <a:blip r:embed="rId7"/>
          <a:stretch>
            <a:fillRect/>
          </a:stretch>
        </p:blipFill>
        <p:spPr>
          <a:xfrm>
            <a:off x="7285108" y="5864351"/>
            <a:ext cx="405073" cy="938785"/>
          </a:xfrm>
          <a:prstGeom prst="rect">
            <a:avLst/>
          </a:prstGeom>
        </p:spPr>
      </p:pic>
      <p:pic>
        <p:nvPicPr>
          <p:cNvPr id="37" name="simonesbody">
            <a:extLst>
              <a:ext uri="{FF2B5EF4-FFF2-40B4-BE49-F238E27FC236}">
                <a16:creationId xmlns:a16="http://schemas.microsoft.com/office/drawing/2014/main" id="{49A6714E-8179-264A-BA21-6B60B0DE9C89}"/>
              </a:ext>
            </a:extLst>
          </p:cNvPr>
          <p:cNvPicPr>
            <a:picLocks noChangeAspect="1"/>
          </p:cNvPicPr>
          <p:nvPr/>
        </p:nvPicPr>
        <p:blipFill>
          <a:blip r:embed="rId8"/>
          <a:srcRect/>
          <a:stretch/>
        </p:blipFill>
        <p:spPr>
          <a:xfrm>
            <a:off x="10596586" y="5204179"/>
            <a:ext cx="1311425" cy="1678295"/>
          </a:xfrm>
          <a:prstGeom prst="rect">
            <a:avLst/>
          </a:prstGeom>
        </p:spPr>
      </p:pic>
      <p:pic>
        <p:nvPicPr>
          <p:cNvPr id="39" name="simoneshead" descr="A close up of a logo&#10;&#10;Description automatically generated">
            <a:extLst>
              <a:ext uri="{FF2B5EF4-FFF2-40B4-BE49-F238E27FC236}">
                <a16:creationId xmlns:a16="http://schemas.microsoft.com/office/drawing/2014/main" id="{9EDD6E59-C77D-4B45-AFE1-387F81B122B9}"/>
              </a:ext>
            </a:extLst>
          </p:cNvPr>
          <p:cNvPicPr>
            <a:picLocks noChangeAspect="1"/>
          </p:cNvPicPr>
          <p:nvPr/>
        </p:nvPicPr>
        <p:blipFill>
          <a:blip r:embed="rId9"/>
          <a:stretch>
            <a:fillRect/>
          </a:stretch>
        </p:blipFill>
        <p:spPr>
          <a:xfrm rot="1702605">
            <a:off x="11158332" y="5286222"/>
            <a:ext cx="751677" cy="924438"/>
          </a:xfrm>
          <a:prstGeom prst="rect">
            <a:avLst/>
          </a:prstGeom>
        </p:spPr>
      </p:pic>
      <p:pic>
        <p:nvPicPr>
          <p:cNvPr id="44" name="simoneshand" descr="A picture containing drawing&#10;&#10;Description automatically generated">
            <a:extLst>
              <a:ext uri="{FF2B5EF4-FFF2-40B4-BE49-F238E27FC236}">
                <a16:creationId xmlns:a16="http://schemas.microsoft.com/office/drawing/2014/main" id="{BE1DA913-73DB-074C-A619-C2FC78A163E4}"/>
              </a:ext>
            </a:extLst>
          </p:cNvPr>
          <p:cNvPicPr>
            <a:picLocks noChangeAspect="1"/>
          </p:cNvPicPr>
          <p:nvPr/>
        </p:nvPicPr>
        <p:blipFill>
          <a:blip r:embed="rId10"/>
          <a:stretch>
            <a:fillRect/>
          </a:stretch>
        </p:blipFill>
        <p:spPr>
          <a:xfrm>
            <a:off x="10785564" y="6069250"/>
            <a:ext cx="312956" cy="392064"/>
          </a:xfrm>
          <a:prstGeom prst="rect">
            <a:avLst/>
          </a:prstGeom>
        </p:spPr>
      </p:pic>
      <p:pic>
        <p:nvPicPr>
          <p:cNvPr id="45" name="Pam">
            <a:extLst>
              <a:ext uri="{FF2B5EF4-FFF2-40B4-BE49-F238E27FC236}">
                <a16:creationId xmlns:a16="http://schemas.microsoft.com/office/drawing/2014/main" id="{5FD91960-7D1F-654D-8AB3-666756260C52}"/>
              </a:ext>
            </a:extLst>
          </p:cNvPr>
          <p:cNvPicPr>
            <a:picLocks noChangeAspect="1"/>
          </p:cNvPicPr>
          <p:nvPr/>
        </p:nvPicPr>
        <p:blipFill>
          <a:blip r:embed="rId11"/>
          <a:stretch>
            <a:fillRect/>
          </a:stretch>
        </p:blipFill>
        <p:spPr>
          <a:xfrm>
            <a:off x="107473" y="5204179"/>
            <a:ext cx="1878562" cy="1853305"/>
          </a:xfrm>
          <a:prstGeom prst="rect">
            <a:avLst/>
          </a:prstGeom>
        </p:spPr>
      </p:pic>
      <p:pic>
        <p:nvPicPr>
          <p:cNvPr id="47" name="pams article">
            <a:extLst>
              <a:ext uri="{FF2B5EF4-FFF2-40B4-BE49-F238E27FC236}">
                <a16:creationId xmlns:a16="http://schemas.microsoft.com/office/drawing/2014/main" id="{42C91DEB-095C-B046-8984-128D62DF1B08}"/>
              </a:ext>
            </a:extLst>
          </p:cNvPr>
          <p:cNvPicPr>
            <a:picLocks noChangeAspect="1"/>
          </p:cNvPicPr>
          <p:nvPr/>
        </p:nvPicPr>
        <p:blipFill>
          <a:blip r:embed="rId12"/>
          <a:stretch>
            <a:fillRect/>
          </a:stretch>
        </p:blipFill>
        <p:spPr>
          <a:xfrm rot="769096">
            <a:off x="1686299" y="5841811"/>
            <a:ext cx="767313" cy="905494"/>
          </a:xfrm>
          <a:prstGeom prst="rect">
            <a:avLst/>
          </a:prstGeom>
        </p:spPr>
      </p:pic>
      <p:cxnSp>
        <p:nvCxnSpPr>
          <p:cNvPr id="48" name="Straight Arrow Connector 47">
            <a:extLst>
              <a:ext uri="{FF2B5EF4-FFF2-40B4-BE49-F238E27FC236}">
                <a16:creationId xmlns:a16="http://schemas.microsoft.com/office/drawing/2014/main" id="{545D1E93-09FE-F943-A161-E1EAD38A6FA4}"/>
              </a:ext>
            </a:extLst>
          </p:cNvPr>
          <p:cNvCxnSpPr>
            <a:cxnSpLocks/>
          </p:cNvCxnSpPr>
          <p:nvPr/>
        </p:nvCxnSpPr>
        <p:spPr>
          <a:xfrm>
            <a:off x="4720727" y="2957171"/>
            <a:ext cx="361627" cy="85392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51" name="TextBox 50">
            <a:extLst>
              <a:ext uri="{FF2B5EF4-FFF2-40B4-BE49-F238E27FC236}">
                <a16:creationId xmlns:a16="http://schemas.microsoft.com/office/drawing/2014/main" id="{722AB318-1E25-B846-8103-EAEF5B8CD648}"/>
              </a:ext>
            </a:extLst>
          </p:cNvPr>
          <p:cNvSpPr txBox="1"/>
          <p:nvPr/>
        </p:nvSpPr>
        <p:spPr>
          <a:xfrm>
            <a:off x="3245033" y="2396740"/>
            <a:ext cx="3130213" cy="369332"/>
          </a:xfrm>
          <a:prstGeom prst="rect">
            <a:avLst/>
          </a:prstGeom>
          <a:noFill/>
        </p:spPr>
        <p:txBody>
          <a:bodyPr wrap="square" rtlCol="0">
            <a:spAutoFit/>
          </a:bodyPr>
          <a:lstStyle/>
          <a:p>
            <a:r>
              <a:rPr lang="en-US" dirty="0"/>
              <a:t>Expert Negotiators </a:t>
            </a:r>
          </a:p>
        </p:txBody>
      </p:sp>
      <p:sp>
        <p:nvSpPr>
          <p:cNvPr id="52" name="bluetitle">
            <a:extLst>
              <a:ext uri="{FF2B5EF4-FFF2-40B4-BE49-F238E27FC236}">
                <a16:creationId xmlns:a16="http://schemas.microsoft.com/office/drawing/2014/main" id="{3189952E-A6B3-824F-A1E7-75B765508C44}"/>
              </a:ext>
            </a:extLst>
          </p:cNvPr>
          <p:cNvSpPr txBox="1">
            <a:spLocks/>
          </p:cNvSpPr>
          <p:nvPr/>
        </p:nvSpPr>
        <p:spPr>
          <a:xfrm>
            <a:off x="2733992" y="470823"/>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lumMod val="75000"/>
                  </a:schemeClr>
                </a:solidFill>
              </a:rPr>
              <a:t>LICENCE AGREEMENTS</a:t>
            </a:r>
          </a:p>
        </p:txBody>
      </p:sp>
      <p:pic>
        <p:nvPicPr>
          <p:cNvPr id="6" name="dotted arrow" descr="A close up of a logo&#10;&#10;Description automatically generated">
            <a:extLst>
              <a:ext uri="{FF2B5EF4-FFF2-40B4-BE49-F238E27FC236}">
                <a16:creationId xmlns:a16="http://schemas.microsoft.com/office/drawing/2014/main" id="{C8BD7787-1DFA-4042-A220-81B9D8F8CA04}"/>
              </a:ext>
            </a:extLst>
          </p:cNvPr>
          <p:cNvPicPr>
            <a:picLocks noChangeAspect="1"/>
          </p:cNvPicPr>
          <p:nvPr/>
        </p:nvPicPr>
        <p:blipFill>
          <a:blip r:embed="rId13"/>
          <a:stretch>
            <a:fillRect/>
          </a:stretch>
        </p:blipFill>
        <p:spPr>
          <a:xfrm rot="13329361">
            <a:off x="1895891" y="3536860"/>
            <a:ext cx="2637331" cy="2353061"/>
          </a:xfrm>
          <a:prstGeom prst="rect">
            <a:avLst/>
          </a:prstGeom>
        </p:spPr>
      </p:pic>
      <p:pic>
        <p:nvPicPr>
          <p:cNvPr id="26" name="questionmar" descr="A close up of a logo&#10;&#10;Description automatically generated">
            <a:extLst>
              <a:ext uri="{FF2B5EF4-FFF2-40B4-BE49-F238E27FC236}">
                <a16:creationId xmlns:a16="http://schemas.microsoft.com/office/drawing/2014/main" id="{AC7F2F2C-A874-874C-B8DB-BB68A6D272A8}"/>
              </a:ext>
            </a:extLst>
          </p:cNvPr>
          <p:cNvPicPr>
            <a:picLocks noChangeAspect="1"/>
          </p:cNvPicPr>
          <p:nvPr/>
        </p:nvPicPr>
        <p:blipFill>
          <a:blip r:embed="rId14"/>
          <a:stretch>
            <a:fillRect/>
          </a:stretch>
        </p:blipFill>
        <p:spPr>
          <a:xfrm rot="20030784">
            <a:off x="2626720" y="3022436"/>
            <a:ext cx="590513" cy="1158240"/>
          </a:xfrm>
          <a:prstGeom prst="rect">
            <a:avLst/>
          </a:prstGeom>
        </p:spPr>
      </p:pic>
      <p:pic>
        <p:nvPicPr>
          <p:cNvPr id="27" name="computer" descr="A close up of a logo&#10;&#10;Description automatically generated">
            <a:extLst>
              <a:ext uri="{FF2B5EF4-FFF2-40B4-BE49-F238E27FC236}">
                <a16:creationId xmlns:a16="http://schemas.microsoft.com/office/drawing/2014/main" id="{B937727F-7B0C-8743-BE68-E4D13D004553}"/>
              </a:ext>
            </a:extLst>
          </p:cNvPr>
          <p:cNvPicPr>
            <a:picLocks noChangeAspect="1"/>
          </p:cNvPicPr>
          <p:nvPr/>
        </p:nvPicPr>
        <p:blipFill>
          <a:blip r:embed="rId15"/>
          <a:stretch>
            <a:fillRect/>
          </a:stretch>
        </p:blipFill>
        <p:spPr>
          <a:xfrm>
            <a:off x="9034271" y="4948504"/>
            <a:ext cx="2516498" cy="1962677"/>
          </a:xfrm>
          <a:prstGeom prst="rect">
            <a:avLst/>
          </a:prstGeom>
          <a:scene3d>
            <a:camera prst="orthographicFront">
              <a:rot lat="0" lon="19499973" rev="0"/>
            </a:camera>
            <a:lightRig rig="threePt" dir="t"/>
          </a:scene3d>
        </p:spPr>
      </p:pic>
      <p:pic>
        <p:nvPicPr>
          <p:cNvPr id="30" name="smallarticle" descr="A close up of a logo&#10;&#10;Description automatically generated">
            <a:extLst>
              <a:ext uri="{FF2B5EF4-FFF2-40B4-BE49-F238E27FC236}">
                <a16:creationId xmlns:a16="http://schemas.microsoft.com/office/drawing/2014/main" id="{DF8F1832-3B91-C34B-B869-7E5680102D18}"/>
              </a:ext>
            </a:extLst>
          </p:cNvPr>
          <p:cNvPicPr>
            <a:picLocks noChangeAspect="1"/>
          </p:cNvPicPr>
          <p:nvPr/>
        </p:nvPicPr>
        <p:blipFill>
          <a:blip r:embed="rId5"/>
          <a:stretch>
            <a:fillRect/>
          </a:stretch>
        </p:blipFill>
        <p:spPr>
          <a:xfrm>
            <a:off x="10294472" y="5327276"/>
            <a:ext cx="720827" cy="733768"/>
          </a:xfrm>
          <a:prstGeom prst="rect">
            <a:avLst/>
          </a:prstGeom>
        </p:spPr>
      </p:pic>
      <p:sp>
        <p:nvSpPr>
          <p:cNvPr id="7" name="&quot;eclass&quot;">
            <a:extLst>
              <a:ext uri="{FF2B5EF4-FFF2-40B4-BE49-F238E27FC236}">
                <a16:creationId xmlns:a16="http://schemas.microsoft.com/office/drawing/2014/main" id="{7546F39D-7A27-9B46-960A-9A981AB576AC}"/>
              </a:ext>
            </a:extLst>
          </p:cNvPr>
          <p:cNvSpPr txBox="1"/>
          <p:nvPr/>
        </p:nvSpPr>
        <p:spPr>
          <a:xfrm>
            <a:off x="9451386" y="5140615"/>
            <a:ext cx="1175186" cy="307777"/>
          </a:xfrm>
          <a:prstGeom prst="rect">
            <a:avLst/>
          </a:prstGeom>
          <a:noFill/>
        </p:spPr>
        <p:txBody>
          <a:bodyPr wrap="square" rtlCol="0">
            <a:spAutoFit/>
          </a:bodyPr>
          <a:lstStyle/>
          <a:p>
            <a:r>
              <a:rPr lang="en-US" sz="1400" dirty="0" err="1"/>
              <a:t>eClass</a:t>
            </a:r>
            <a:endParaRPr lang="en-US" sz="1400" dirty="0"/>
          </a:p>
        </p:txBody>
      </p:sp>
    </p:spTree>
    <p:extLst>
      <p:ext uri="{BB962C8B-B14F-4D97-AF65-F5344CB8AC3E}">
        <p14:creationId xmlns:p14="http://schemas.microsoft.com/office/powerpoint/2010/main" val="4054042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2">
                                            <p:txEl>
                                              <p:pRg st="0" end="0"/>
                                            </p:txEl>
                                          </p:spTgt>
                                        </p:tgtEl>
                                        <p:attrNameLst>
                                          <p:attrName>style.visibility</p:attrName>
                                        </p:attrNameLst>
                                      </p:cBhvr>
                                      <p:to>
                                        <p:strVal val="visible"/>
                                      </p:to>
                                    </p:set>
                                    <p:animEffect transition="in" filter="wipe(left)">
                                      <p:cBhvr>
                                        <p:cTn id="22" dur="500"/>
                                        <p:tgtEl>
                                          <p:spTgt spid="52">
                                            <p:txEl>
                                              <p:pRg st="0" end="0"/>
                                            </p:txEl>
                                          </p:spTgt>
                                        </p:tgtEl>
                                      </p:cBhvr>
                                    </p:animEffect>
                                  </p:childTnLst>
                                </p:cTn>
                              </p:par>
                            </p:childTnLst>
                          </p:cTn>
                        </p:par>
                        <p:par>
                          <p:cTn id="23" fill="hold">
                            <p:stCondLst>
                              <p:cond delay="500"/>
                            </p:stCondLst>
                            <p:childTnLst>
                              <p:par>
                                <p:cTn id="24" presetID="22" presetClass="exit" presetSubtype="8" fill="hold" nodeType="afterEffect">
                                  <p:stCondLst>
                                    <p:cond delay="1000"/>
                                  </p:stCondLst>
                                  <p:childTnLst>
                                    <p:animEffect transition="out" filter="wipe(left)">
                                      <p:cBhvr>
                                        <p:cTn id="25" dur="500"/>
                                        <p:tgtEl>
                                          <p:spTgt spid="52">
                                            <p:txEl>
                                              <p:pRg st="0" end="0"/>
                                            </p:txEl>
                                          </p:spTgt>
                                        </p:tgtEl>
                                      </p:cBhvr>
                                    </p:animEffect>
                                    <p:set>
                                      <p:cBhvr>
                                        <p:cTn id="26" dur="1" fill="hold">
                                          <p:stCondLst>
                                            <p:cond delay="499"/>
                                          </p:stCondLst>
                                        </p:cTn>
                                        <p:tgtEl>
                                          <p:spTgt spid="52">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fade">
                                      <p:cBhvr>
                                        <p:cTn id="47" dur="500"/>
                                        <p:tgtEl>
                                          <p:spTgt spid="2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xEl>
                                              <p:pRg st="4" end="4"/>
                                            </p:txEl>
                                          </p:spTgt>
                                        </p:tgtEl>
                                        <p:attrNameLst>
                                          <p:attrName>style.visibility</p:attrName>
                                        </p:attrNameLst>
                                      </p:cBhvr>
                                      <p:to>
                                        <p:strVal val="visible"/>
                                      </p:to>
                                    </p:set>
                                    <p:animEffect transition="in" filter="fade">
                                      <p:cBhvr>
                                        <p:cTn id="52" dur="500"/>
                                        <p:tgtEl>
                                          <p:spTgt spid="29">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
                                            <p:txEl>
                                              <p:pRg st="6" end="6"/>
                                            </p:txEl>
                                          </p:spTgt>
                                        </p:tgtEl>
                                        <p:attrNameLst>
                                          <p:attrName>style.visibility</p:attrName>
                                        </p:attrNameLst>
                                      </p:cBhvr>
                                      <p:to>
                                        <p:strVal val="visible"/>
                                      </p:to>
                                    </p:set>
                                    <p:animEffect transition="in" filter="fade">
                                      <p:cBhvr>
                                        <p:cTn id="57" dur="500"/>
                                        <p:tgtEl>
                                          <p:spTgt spid="29">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9">
                                            <p:txEl>
                                              <p:pRg st="0" end="0"/>
                                            </p:txEl>
                                          </p:spTgt>
                                        </p:tgtEl>
                                      </p:cBhvr>
                                    </p:animEffect>
                                    <p:set>
                                      <p:cBhvr>
                                        <p:cTn id="83" dur="1" fill="hold">
                                          <p:stCondLst>
                                            <p:cond delay="499"/>
                                          </p:stCondLst>
                                        </p:cTn>
                                        <p:tgtEl>
                                          <p:spTgt spid="29">
                                            <p:txEl>
                                              <p:pRg st="0" end="0"/>
                                            </p:txEl>
                                          </p:spTgt>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9">
                                            <p:txEl>
                                              <p:pRg st="2" end="2"/>
                                            </p:txEl>
                                          </p:spTgt>
                                        </p:tgtEl>
                                      </p:cBhvr>
                                    </p:animEffect>
                                    <p:set>
                                      <p:cBhvr>
                                        <p:cTn id="86" dur="1" fill="hold">
                                          <p:stCondLst>
                                            <p:cond delay="499"/>
                                          </p:stCondLst>
                                        </p:cTn>
                                        <p:tgtEl>
                                          <p:spTgt spid="29">
                                            <p:txEl>
                                              <p:pRg st="2" end="2"/>
                                            </p:txEl>
                                          </p:spTgt>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29">
                                            <p:txEl>
                                              <p:pRg st="4" end="4"/>
                                            </p:txEl>
                                          </p:spTgt>
                                        </p:tgtEl>
                                      </p:cBhvr>
                                    </p:animEffect>
                                    <p:set>
                                      <p:cBhvr>
                                        <p:cTn id="89" dur="1" fill="hold">
                                          <p:stCondLst>
                                            <p:cond delay="499"/>
                                          </p:stCondLst>
                                        </p:cTn>
                                        <p:tgtEl>
                                          <p:spTgt spid="29">
                                            <p:txEl>
                                              <p:pRg st="4" end="4"/>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29">
                                            <p:txEl>
                                              <p:pRg st="6" end="6"/>
                                            </p:txEl>
                                          </p:spTgt>
                                        </p:tgtEl>
                                      </p:cBhvr>
                                    </p:animEffect>
                                    <p:set>
                                      <p:cBhvr>
                                        <p:cTn id="92" dur="1" fill="hold">
                                          <p:stCondLst>
                                            <p:cond delay="499"/>
                                          </p:stCondLst>
                                        </p:cTn>
                                        <p:tgtEl>
                                          <p:spTgt spid="29">
                                            <p:txEl>
                                              <p:pRg st="6" end="6"/>
                                            </p:txEl>
                                          </p:spTgt>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5"/>
                                        </p:tgtEl>
                                      </p:cBhvr>
                                    </p:animEffect>
                                    <p:animScale>
                                      <p:cBhvr>
                                        <p:cTn id="97" dur="250" autoRev="1" fill="hold"/>
                                        <p:tgtEl>
                                          <p:spTgt spid="5"/>
                                        </p:tgtEl>
                                      </p:cBhvr>
                                      <p:by x="105000" y="105000"/>
                                    </p:animScale>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fade">
                                      <p:cBhvr>
                                        <p:cTn id="101" dur="500"/>
                                        <p:tgtEl>
                                          <p:spTgt spid="51"/>
                                        </p:tgtEl>
                                      </p:cBhvr>
                                    </p:animEffect>
                                  </p:childTnLst>
                                </p:cTn>
                              </p:par>
                              <p:par>
                                <p:cTn id="102" presetID="1" presetClass="entr" presetSubtype="0" fill="hold" nodeType="withEffect">
                                  <p:stCondLst>
                                    <p:cond delay="0"/>
                                  </p:stCondLst>
                                  <p:childTnLst>
                                    <p:set>
                                      <p:cBhvr>
                                        <p:cTn id="103" dur="1" fill="hold">
                                          <p:stCondLst>
                                            <p:cond delay="0"/>
                                          </p:stCondLst>
                                        </p:cTn>
                                        <p:tgtEl>
                                          <p:spTgt spid="48"/>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51"/>
                                        </p:tgtEl>
                                      </p:cBhvr>
                                    </p:animEffect>
                                    <p:set>
                                      <p:cBhvr>
                                        <p:cTn id="108" dur="1" fill="hold">
                                          <p:stCondLst>
                                            <p:cond delay="499"/>
                                          </p:stCondLst>
                                        </p:cTn>
                                        <p:tgtEl>
                                          <p:spTgt spid="5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48"/>
                                        </p:tgtEl>
                                      </p:cBhvr>
                                    </p:animEffect>
                                    <p:set>
                                      <p:cBhvr>
                                        <p:cTn id="111" dur="1" fill="hold">
                                          <p:stCondLst>
                                            <p:cond delay="499"/>
                                          </p:stCondLst>
                                        </p:cTn>
                                        <p:tgtEl>
                                          <p:spTgt spid="48"/>
                                        </p:tgtEl>
                                        <p:attrNameLst>
                                          <p:attrName>style.visibility</p:attrName>
                                        </p:attrNameLst>
                                      </p:cBhvr>
                                      <p:to>
                                        <p:strVal val="hidden"/>
                                      </p:to>
                                    </p:set>
                                  </p:childTnLst>
                                </p:cTn>
                              </p:par>
                              <p:par>
                                <p:cTn id="112" presetID="10" presetClass="entr" presetSubtype="0" fill="hold" grpId="0" nodeType="with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fade">
                                      <p:cBhvr>
                                        <p:cTn id="114" dur="500"/>
                                        <p:tgtEl>
                                          <p:spTgt spid="7"/>
                                        </p:tgtEl>
                                      </p:cBhvr>
                                    </p:animEffect>
                                  </p:childTnLst>
                                </p:cTn>
                              </p:par>
                              <p:par>
                                <p:cTn id="115" presetID="10" presetClass="entr" presetSubtype="0" fill="hold" nodeType="with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500"/>
                                        <p:tgtEl>
                                          <p:spTgt spid="27"/>
                                        </p:tgtEl>
                                      </p:cBhvr>
                                    </p:animEffect>
                                  </p:childTnLst>
                                </p:cTn>
                              </p:par>
                              <p:par>
                                <p:cTn id="118" presetID="10" presetClass="entr" presetSubtype="0" fill="hold" nodeType="with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49" presetClass="exit" presetSubtype="0" accel="100000" fill="hold" nodeType="clickEffect">
                                  <p:stCondLst>
                                    <p:cond delay="0"/>
                                  </p:stCondLst>
                                  <p:childTnLst>
                                    <p:anim calcmode="lin" valueType="num">
                                      <p:cBhvr>
                                        <p:cTn id="124" dur="500"/>
                                        <p:tgtEl>
                                          <p:spTgt spid="30"/>
                                        </p:tgtEl>
                                        <p:attrNameLst>
                                          <p:attrName>ppt_w</p:attrName>
                                        </p:attrNameLst>
                                      </p:cBhvr>
                                      <p:tavLst>
                                        <p:tav tm="0">
                                          <p:val>
                                            <p:strVal val="ppt_w"/>
                                          </p:val>
                                        </p:tav>
                                        <p:tav tm="100000">
                                          <p:val>
                                            <p:fltVal val="0"/>
                                          </p:val>
                                        </p:tav>
                                      </p:tavLst>
                                    </p:anim>
                                    <p:anim calcmode="lin" valueType="num">
                                      <p:cBhvr>
                                        <p:cTn id="125" dur="500"/>
                                        <p:tgtEl>
                                          <p:spTgt spid="30"/>
                                        </p:tgtEl>
                                        <p:attrNameLst>
                                          <p:attrName>ppt_h</p:attrName>
                                        </p:attrNameLst>
                                      </p:cBhvr>
                                      <p:tavLst>
                                        <p:tav tm="0">
                                          <p:val>
                                            <p:strVal val="ppt_h"/>
                                          </p:val>
                                        </p:tav>
                                        <p:tav tm="100000">
                                          <p:val>
                                            <p:fltVal val="0"/>
                                          </p:val>
                                        </p:tav>
                                      </p:tavLst>
                                    </p:anim>
                                    <p:anim calcmode="lin" valueType="num">
                                      <p:cBhvr>
                                        <p:cTn id="126" dur="500"/>
                                        <p:tgtEl>
                                          <p:spTgt spid="30"/>
                                        </p:tgtEl>
                                        <p:attrNameLst>
                                          <p:attrName>style.rotation</p:attrName>
                                        </p:attrNameLst>
                                      </p:cBhvr>
                                      <p:tavLst>
                                        <p:tav tm="0">
                                          <p:val>
                                            <p:fltVal val="0"/>
                                          </p:val>
                                        </p:tav>
                                        <p:tav tm="100000">
                                          <p:val>
                                            <p:fltVal val="360"/>
                                          </p:val>
                                        </p:tav>
                                      </p:tavLst>
                                    </p:anim>
                                    <p:animEffect transition="out" filter="fade">
                                      <p:cBhvr>
                                        <p:cTn id="127" dur="500"/>
                                        <p:tgtEl>
                                          <p:spTgt spid="30"/>
                                        </p:tgtEl>
                                      </p:cBhvr>
                                    </p:animEffect>
                                    <p:set>
                                      <p:cBhvr>
                                        <p:cTn id="128" dur="1" fill="hold">
                                          <p:stCondLst>
                                            <p:cond delay="499"/>
                                          </p:stCondLst>
                                        </p:cTn>
                                        <p:tgtEl>
                                          <p:spTgt spid="3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33"/>
                                        </p:tgtEl>
                                        <p:attrNameLst>
                                          <p:attrName>style.visibility</p:attrName>
                                        </p:attrNameLst>
                                      </p:cBhvr>
                                      <p:to>
                                        <p:strVal val="visible"/>
                                      </p:to>
                                    </p:set>
                                    <p:anim calcmode="lin" valueType="num">
                                      <p:cBhvr additive="base">
                                        <p:cTn id="133" dur="500" fill="hold"/>
                                        <p:tgtEl>
                                          <p:spTgt spid="33"/>
                                        </p:tgtEl>
                                        <p:attrNameLst>
                                          <p:attrName>ppt_x</p:attrName>
                                        </p:attrNameLst>
                                      </p:cBhvr>
                                      <p:tavLst>
                                        <p:tav tm="0">
                                          <p:val>
                                            <p:strVal val="#ppt_x"/>
                                          </p:val>
                                        </p:tav>
                                        <p:tav tm="100000">
                                          <p:val>
                                            <p:strVal val="#ppt_x"/>
                                          </p:val>
                                        </p:tav>
                                      </p:tavLst>
                                    </p:anim>
                                    <p:anim calcmode="lin" valueType="num">
                                      <p:cBhvr additive="base">
                                        <p:cTn id="13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6" presetClass="emph" presetSubtype="0" fill="hold" nodeType="clickEffect">
                                  <p:stCondLst>
                                    <p:cond delay="0"/>
                                  </p:stCondLst>
                                  <p:childTnLst>
                                    <p:animScale>
                                      <p:cBhvr>
                                        <p:cTn id="138" dur="2000" fill="hold"/>
                                        <p:tgtEl>
                                          <p:spTgt spid="27"/>
                                        </p:tgtEl>
                                      </p:cBhvr>
                                      <p:by x="50000" y="50000"/>
                                    </p:animScale>
                                  </p:childTnLst>
                                </p:cTn>
                              </p:par>
                              <p:par>
                                <p:cTn id="139" presetID="10" presetClass="exit" presetSubtype="0" fill="hold" grpId="1" nodeType="withEffect">
                                  <p:stCondLst>
                                    <p:cond delay="0"/>
                                  </p:stCondLst>
                                  <p:childTnLst>
                                    <p:animEffect transition="out" filter="fade">
                                      <p:cBhvr>
                                        <p:cTn id="140" dur="500"/>
                                        <p:tgtEl>
                                          <p:spTgt spid="7"/>
                                        </p:tgtEl>
                                      </p:cBhvr>
                                    </p:animEffect>
                                    <p:set>
                                      <p:cBhvr>
                                        <p:cTn id="141" dur="1" fill="hold">
                                          <p:stCondLst>
                                            <p:cond delay="499"/>
                                          </p:stCondLst>
                                        </p:cTn>
                                        <p:tgtEl>
                                          <p:spTgt spid="7"/>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nodeType="clickEffect">
                                  <p:stCondLst>
                                    <p:cond delay="0"/>
                                  </p:stCondLst>
                                  <p:childTnLst>
                                    <p:set>
                                      <p:cBhvr>
                                        <p:cTn id="145" dur="1" fill="hold">
                                          <p:stCondLst>
                                            <p:cond delay="0"/>
                                          </p:stCondLst>
                                        </p:cTn>
                                        <p:tgtEl>
                                          <p:spTgt spid="37"/>
                                        </p:tgtEl>
                                        <p:attrNameLst>
                                          <p:attrName>style.visibility</p:attrName>
                                        </p:attrNameLst>
                                      </p:cBhvr>
                                      <p:to>
                                        <p:strVal val="visible"/>
                                      </p:to>
                                    </p:set>
                                    <p:anim calcmode="lin" valueType="num">
                                      <p:cBhvr additive="base">
                                        <p:cTn id="146" dur="200" fill="hold"/>
                                        <p:tgtEl>
                                          <p:spTgt spid="37"/>
                                        </p:tgtEl>
                                        <p:attrNameLst>
                                          <p:attrName>ppt_x</p:attrName>
                                        </p:attrNameLst>
                                      </p:cBhvr>
                                      <p:tavLst>
                                        <p:tav tm="0">
                                          <p:val>
                                            <p:strVal val="#ppt_x"/>
                                          </p:val>
                                        </p:tav>
                                        <p:tav tm="100000">
                                          <p:val>
                                            <p:strVal val="#ppt_x"/>
                                          </p:val>
                                        </p:tav>
                                      </p:tavLst>
                                    </p:anim>
                                    <p:anim calcmode="lin" valueType="num">
                                      <p:cBhvr additive="base">
                                        <p:cTn id="147" dur="200" fill="hold"/>
                                        <p:tgtEl>
                                          <p:spTgt spid="37"/>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39"/>
                                        </p:tgtEl>
                                        <p:attrNameLst>
                                          <p:attrName>style.visibility</p:attrName>
                                        </p:attrNameLst>
                                      </p:cBhvr>
                                      <p:to>
                                        <p:strVal val="visible"/>
                                      </p:to>
                                    </p:set>
                                    <p:anim calcmode="lin" valueType="num">
                                      <p:cBhvr additive="base">
                                        <p:cTn id="150" dur="200" fill="hold"/>
                                        <p:tgtEl>
                                          <p:spTgt spid="39"/>
                                        </p:tgtEl>
                                        <p:attrNameLst>
                                          <p:attrName>ppt_x</p:attrName>
                                        </p:attrNameLst>
                                      </p:cBhvr>
                                      <p:tavLst>
                                        <p:tav tm="0">
                                          <p:val>
                                            <p:strVal val="#ppt_x"/>
                                          </p:val>
                                        </p:tav>
                                        <p:tav tm="100000">
                                          <p:val>
                                            <p:strVal val="#ppt_x"/>
                                          </p:val>
                                        </p:tav>
                                      </p:tavLst>
                                    </p:anim>
                                    <p:anim calcmode="lin" valueType="num">
                                      <p:cBhvr additive="base">
                                        <p:cTn id="151" dur="200" fill="hold"/>
                                        <p:tgtEl>
                                          <p:spTgt spid="39"/>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44"/>
                                        </p:tgtEl>
                                        <p:attrNameLst>
                                          <p:attrName>style.visibility</p:attrName>
                                        </p:attrNameLst>
                                      </p:cBhvr>
                                      <p:to>
                                        <p:strVal val="visible"/>
                                      </p:to>
                                    </p:set>
                                    <p:anim calcmode="lin" valueType="num">
                                      <p:cBhvr additive="base">
                                        <p:cTn id="154" dur="270" fill="hold"/>
                                        <p:tgtEl>
                                          <p:spTgt spid="44"/>
                                        </p:tgtEl>
                                        <p:attrNameLst>
                                          <p:attrName>ppt_x</p:attrName>
                                        </p:attrNameLst>
                                      </p:cBhvr>
                                      <p:tavLst>
                                        <p:tav tm="0">
                                          <p:val>
                                            <p:strVal val="#ppt_x"/>
                                          </p:val>
                                        </p:tav>
                                        <p:tav tm="100000">
                                          <p:val>
                                            <p:strVal val="#ppt_x"/>
                                          </p:val>
                                        </p:tav>
                                      </p:tavLst>
                                    </p:anim>
                                    <p:anim calcmode="lin" valueType="num">
                                      <p:cBhvr additive="base">
                                        <p:cTn id="155" dur="27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nodeType="clickEffect">
                                  <p:stCondLst>
                                    <p:cond delay="0"/>
                                  </p:stCondLst>
                                  <p:childTnLst>
                                    <p:set>
                                      <p:cBhvr>
                                        <p:cTn id="159" dur="1" fill="hold">
                                          <p:stCondLst>
                                            <p:cond delay="0"/>
                                          </p:stCondLst>
                                        </p:cTn>
                                        <p:tgtEl>
                                          <p:spTgt spid="45"/>
                                        </p:tgtEl>
                                        <p:attrNameLst>
                                          <p:attrName>style.visibility</p:attrName>
                                        </p:attrNameLst>
                                      </p:cBhvr>
                                      <p:to>
                                        <p:strVal val="visible"/>
                                      </p:to>
                                    </p:set>
                                    <p:anim calcmode="lin" valueType="num">
                                      <p:cBhvr additive="base">
                                        <p:cTn id="160" dur="500" fill="hold"/>
                                        <p:tgtEl>
                                          <p:spTgt spid="45"/>
                                        </p:tgtEl>
                                        <p:attrNameLst>
                                          <p:attrName>ppt_x</p:attrName>
                                        </p:attrNameLst>
                                      </p:cBhvr>
                                      <p:tavLst>
                                        <p:tav tm="0">
                                          <p:val>
                                            <p:strVal val="#ppt_x"/>
                                          </p:val>
                                        </p:tav>
                                        <p:tav tm="100000">
                                          <p:val>
                                            <p:strVal val="#ppt_x"/>
                                          </p:val>
                                        </p:tav>
                                      </p:tavLst>
                                    </p:anim>
                                    <p:anim calcmode="lin" valueType="num">
                                      <p:cBhvr additive="base">
                                        <p:cTn id="161" dur="500" fill="hold"/>
                                        <p:tgtEl>
                                          <p:spTgt spid="45"/>
                                        </p:tgtEl>
                                        <p:attrNameLst>
                                          <p:attrName>ppt_y</p:attrName>
                                        </p:attrNameLst>
                                      </p:cBhvr>
                                      <p:tavLst>
                                        <p:tav tm="0">
                                          <p:val>
                                            <p:strVal val="1+#ppt_h/2"/>
                                          </p:val>
                                        </p:tav>
                                        <p:tav tm="100000">
                                          <p:val>
                                            <p:strVal val="#ppt_y"/>
                                          </p:val>
                                        </p:tav>
                                      </p:tavLst>
                                    </p:anim>
                                  </p:childTnLst>
                                </p:cTn>
                              </p:par>
                            </p:childTnLst>
                          </p:cTn>
                        </p:par>
                        <p:par>
                          <p:cTn id="162" fill="hold">
                            <p:stCondLst>
                              <p:cond delay="500"/>
                            </p:stCondLst>
                            <p:childTnLst>
                              <p:par>
                                <p:cTn id="163" presetID="2" presetClass="entr" presetSubtype="4" fill="hold" nodeType="afterEffect">
                                  <p:stCondLst>
                                    <p:cond delay="0"/>
                                  </p:stCondLst>
                                  <p:childTnLst>
                                    <p:set>
                                      <p:cBhvr>
                                        <p:cTn id="164" dur="1" fill="hold">
                                          <p:stCondLst>
                                            <p:cond delay="0"/>
                                          </p:stCondLst>
                                        </p:cTn>
                                        <p:tgtEl>
                                          <p:spTgt spid="47"/>
                                        </p:tgtEl>
                                        <p:attrNameLst>
                                          <p:attrName>style.visibility</p:attrName>
                                        </p:attrNameLst>
                                      </p:cBhvr>
                                      <p:to>
                                        <p:strVal val="visible"/>
                                      </p:to>
                                    </p:set>
                                    <p:anim calcmode="lin" valueType="num">
                                      <p:cBhvr additive="base">
                                        <p:cTn id="165" dur="1000" fill="hold"/>
                                        <p:tgtEl>
                                          <p:spTgt spid="47"/>
                                        </p:tgtEl>
                                        <p:attrNameLst>
                                          <p:attrName>ppt_x</p:attrName>
                                        </p:attrNameLst>
                                      </p:cBhvr>
                                      <p:tavLst>
                                        <p:tav tm="0">
                                          <p:val>
                                            <p:strVal val="#ppt_x"/>
                                          </p:val>
                                        </p:tav>
                                        <p:tav tm="100000">
                                          <p:val>
                                            <p:strVal val="#ppt_x"/>
                                          </p:val>
                                        </p:tav>
                                      </p:tavLst>
                                    </p:anim>
                                    <p:anim calcmode="lin" valueType="num">
                                      <p:cBhvr additive="base">
                                        <p:cTn id="166" dur="1000" fill="hold"/>
                                        <p:tgtEl>
                                          <p:spTgt spid="47"/>
                                        </p:tgtEl>
                                        <p:attrNameLst>
                                          <p:attrName>ppt_y</p:attrName>
                                        </p:attrNameLst>
                                      </p:cBhvr>
                                      <p:tavLst>
                                        <p:tav tm="0">
                                          <p:val>
                                            <p:strVal val="1+#ppt_h/2"/>
                                          </p:val>
                                        </p:tav>
                                        <p:tav tm="100000">
                                          <p:val>
                                            <p:strVal val="#ppt_y"/>
                                          </p:val>
                                        </p:tav>
                                      </p:tavLst>
                                    </p:anim>
                                  </p:childTnLst>
                                </p:cTn>
                              </p:par>
                            </p:childTnLst>
                          </p:cTn>
                        </p:par>
                        <p:par>
                          <p:cTn id="167" fill="hold">
                            <p:stCondLst>
                              <p:cond delay="1500"/>
                            </p:stCondLst>
                            <p:childTnLst>
                              <p:par>
                                <p:cTn id="168" presetID="10" presetClass="entr" presetSubtype="0" fill="hold" nodeType="afterEffect">
                                  <p:stCondLst>
                                    <p:cond delay="0"/>
                                  </p:stCondLst>
                                  <p:childTnLst>
                                    <p:set>
                                      <p:cBhvr>
                                        <p:cTn id="169" dur="1" fill="hold">
                                          <p:stCondLst>
                                            <p:cond delay="0"/>
                                          </p:stCondLst>
                                        </p:cTn>
                                        <p:tgtEl>
                                          <p:spTgt spid="6"/>
                                        </p:tgtEl>
                                        <p:attrNameLst>
                                          <p:attrName>style.visibility</p:attrName>
                                        </p:attrNameLst>
                                      </p:cBhvr>
                                      <p:to>
                                        <p:strVal val="visible"/>
                                      </p:to>
                                    </p:set>
                                    <p:animEffect transition="in" filter="fade">
                                      <p:cBhvr>
                                        <p:cTn id="170" dur="500"/>
                                        <p:tgtEl>
                                          <p:spTgt spid="6"/>
                                        </p:tgtEl>
                                      </p:cBhvr>
                                    </p:animEffect>
                                  </p:childTnLst>
                                </p:cTn>
                              </p:par>
                            </p:childTnLst>
                          </p:cTn>
                        </p:par>
                        <p:par>
                          <p:cTn id="171" fill="hold">
                            <p:stCondLst>
                              <p:cond delay="2000"/>
                            </p:stCondLst>
                            <p:childTnLst>
                              <p:par>
                                <p:cTn id="172" presetID="53" presetClass="entr" presetSubtype="16" fill="hold" nodeType="afterEffect">
                                  <p:stCondLst>
                                    <p:cond delay="0"/>
                                  </p:stCondLst>
                                  <p:childTnLst>
                                    <p:set>
                                      <p:cBhvr>
                                        <p:cTn id="173" dur="1" fill="hold">
                                          <p:stCondLst>
                                            <p:cond delay="0"/>
                                          </p:stCondLst>
                                        </p:cTn>
                                        <p:tgtEl>
                                          <p:spTgt spid="26"/>
                                        </p:tgtEl>
                                        <p:attrNameLst>
                                          <p:attrName>style.visibility</p:attrName>
                                        </p:attrNameLst>
                                      </p:cBhvr>
                                      <p:to>
                                        <p:strVal val="visible"/>
                                      </p:to>
                                    </p:set>
                                    <p:anim calcmode="lin" valueType="num">
                                      <p:cBhvr>
                                        <p:cTn id="174" dur="250" fill="hold"/>
                                        <p:tgtEl>
                                          <p:spTgt spid="26"/>
                                        </p:tgtEl>
                                        <p:attrNameLst>
                                          <p:attrName>ppt_w</p:attrName>
                                        </p:attrNameLst>
                                      </p:cBhvr>
                                      <p:tavLst>
                                        <p:tav tm="0">
                                          <p:val>
                                            <p:fltVal val="0"/>
                                          </p:val>
                                        </p:tav>
                                        <p:tav tm="100000">
                                          <p:val>
                                            <p:strVal val="#ppt_w"/>
                                          </p:val>
                                        </p:tav>
                                      </p:tavLst>
                                    </p:anim>
                                    <p:anim calcmode="lin" valueType="num">
                                      <p:cBhvr>
                                        <p:cTn id="175" dur="250" fill="hold"/>
                                        <p:tgtEl>
                                          <p:spTgt spid="26"/>
                                        </p:tgtEl>
                                        <p:attrNameLst>
                                          <p:attrName>ppt_h</p:attrName>
                                        </p:attrNameLst>
                                      </p:cBhvr>
                                      <p:tavLst>
                                        <p:tav tm="0">
                                          <p:val>
                                            <p:fltVal val="0"/>
                                          </p:val>
                                        </p:tav>
                                        <p:tav tm="100000">
                                          <p:val>
                                            <p:strVal val="#ppt_h"/>
                                          </p:val>
                                        </p:tav>
                                      </p:tavLst>
                                    </p:anim>
                                    <p:animEffect transition="in" filter="fade">
                                      <p:cBhvr>
                                        <p:cTn id="176" dur="250"/>
                                        <p:tgtEl>
                                          <p:spTgt spid="26"/>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26"/>
                                        </p:tgtEl>
                                      </p:cBhvr>
                                    </p:animEffect>
                                    <p:set>
                                      <p:cBhvr>
                                        <p:cTn id="181" dur="1" fill="hold">
                                          <p:stCondLst>
                                            <p:cond delay="499"/>
                                          </p:stCondLst>
                                        </p:cTn>
                                        <p:tgtEl>
                                          <p:spTgt spid="26"/>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6"/>
                                        </p:tgtEl>
                                      </p:cBhvr>
                                    </p:animEffect>
                                    <p:set>
                                      <p:cBhvr>
                                        <p:cTn id="184" dur="1" fill="hold">
                                          <p:stCondLst>
                                            <p:cond delay="499"/>
                                          </p:stCondLst>
                                        </p:cTn>
                                        <p:tgtEl>
                                          <p:spTgt spid="6"/>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26" presetClass="emph" presetSubtype="0" fill="hold" nodeType="clickEffect">
                                  <p:stCondLst>
                                    <p:cond delay="0"/>
                                  </p:stCondLst>
                                  <p:childTnLst>
                                    <p:animEffect transition="out" filter="fade">
                                      <p:cBhvr>
                                        <p:cTn id="188" dur="500" tmFilter="0, 0; .2, .5; .8, .5; 1, 0"/>
                                        <p:tgtEl>
                                          <p:spTgt spid="47"/>
                                        </p:tgtEl>
                                      </p:cBhvr>
                                    </p:animEffect>
                                    <p:animScale>
                                      <p:cBhvr>
                                        <p:cTn id="189"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build="allAtOnce"/>
      <p:bldP spid="51" grpId="0"/>
      <p:bldP spid="51" grpId="1"/>
      <p:bldP spid="52" grpId="0" build="allAtOnce"/>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768A40-198A-2844-8614-225817BCDABE}"/>
              </a:ext>
            </a:extLst>
          </p:cNvPr>
          <p:cNvSpPr>
            <a:spLocks noGrp="1"/>
          </p:cNvSpPr>
          <p:nvPr>
            <p:ph type="title"/>
          </p:nvPr>
        </p:nvSpPr>
        <p:spPr>
          <a:xfrm>
            <a:off x="2686169" y="524991"/>
            <a:ext cx="8682518" cy="938785"/>
          </a:xfrm>
        </p:spPr>
        <p:txBody>
          <a:bodyPr/>
          <a:lstStyle/>
          <a:p>
            <a:r>
              <a:rPr lang="en-US" dirty="0"/>
              <a:t>JOURNEY OF AN ACADEMIC ARTICLE</a:t>
            </a:r>
          </a:p>
        </p:txBody>
      </p:sp>
      <p:grpSp>
        <p:nvGrpSpPr>
          <p:cNvPr id="8" name="Publisher">
            <a:extLst>
              <a:ext uri="{FF2B5EF4-FFF2-40B4-BE49-F238E27FC236}">
                <a16:creationId xmlns:a16="http://schemas.microsoft.com/office/drawing/2014/main" id="{CC85CADB-81A7-6B49-B5BD-72020FB8A9D4}"/>
              </a:ext>
            </a:extLst>
          </p:cNvPr>
          <p:cNvGrpSpPr/>
          <p:nvPr/>
        </p:nvGrpSpPr>
        <p:grpSpPr>
          <a:xfrm>
            <a:off x="4078867" y="3725964"/>
            <a:ext cx="1256088" cy="1858906"/>
            <a:chOff x="3685393" y="3008079"/>
            <a:chExt cx="1554540" cy="2404035"/>
          </a:xfrm>
        </p:grpSpPr>
        <p:pic>
          <p:nvPicPr>
            <p:cNvPr id="6" name="Publisher">
              <a:extLst>
                <a:ext uri="{FF2B5EF4-FFF2-40B4-BE49-F238E27FC236}">
                  <a16:creationId xmlns:a16="http://schemas.microsoft.com/office/drawing/2014/main" id="{B172DABD-BE33-DB47-A4FE-5BA0C13BD35C}"/>
                </a:ext>
              </a:extLst>
            </p:cNvPr>
            <p:cNvPicPr>
              <a:picLocks noChangeAspect="1"/>
            </p:cNvPicPr>
            <p:nvPr/>
          </p:nvPicPr>
          <p:blipFill>
            <a:blip r:embed="rId3"/>
            <a:stretch>
              <a:fillRect/>
            </a:stretch>
          </p:blipFill>
          <p:spPr>
            <a:xfrm>
              <a:off x="3691446" y="3008079"/>
              <a:ext cx="1422278" cy="1975012"/>
            </a:xfrm>
            <a:prstGeom prst="rect">
              <a:avLst/>
            </a:prstGeom>
          </p:spPr>
        </p:pic>
        <p:sp>
          <p:nvSpPr>
            <p:cNvPr id="7" name="TextBox 6">
              <a:extLst>
                <a:ext uri="{FF2B5EF4-FFF2-40B4-BE49-F238E27FC236}">
                  <a16:creationId xmlns:a16="http://schemas.microsoft.com/office/drawing/2014/main" id="{F5AD66DA-55F9-A94A-B82D-0EF12532AC67}"/>
                </a:ext>
              </a:extLst>
            </p:cNvPr>
            <p:cNvSpPr txBox="1"/>
            <p:nvPr/>
          </p:nvSpPr>
          <p:spPr>
            <a:xfrm>
              <a:off x="3685393" y="4934475"/>
              <a:ext cx="1554540" cy="477639"/>
            </a:xfrm>
            <a:prstGeom prst="rect">
              <a:avLst/>
            </a:prstGeom>
            <a:noFill/>
          </p:spPr>
          <p:txBody>
            <a:bodyPr wrap="square" rtlCol="0">
              <a:spAutoFit/>
            </a:bodyPr>
            <a:lstStyle/>
            <a:p>
              <a:r>
                <a:rPr lang="en-US" dirty="0"/>
                <a:t>Publisher</a:t>
              </a:r>
            </a:p>
          </p:txBody>
        </p:sp>
      </p:grpSp>
      <p:grpSp>
        <p:nvGrpSpPr>
          <p:cNvPr id="10" name="Pam">
            <a:extLst>
              <a:ext uri="{FF2B5EF4-FFF2-40B4-BE49-F238E27FC236}">
                <a16:creationId xmlns:a16="http://schemas.microsoft.com/office/drawing/2014/main" id="{27EE3C77-D911-C642-94E7-C594D9DBB033}"/>
              </a:ext>
            </a:extLst>
          </p:cNvPr>
          <p:cNvGrpSpPr/>
          <p:nvPr/>
        </p:nvGrpSpPr>
        <p:grpSpPr>
          <a:xfrm>
            <a:off x="177299" y="3163335"/>
            <a:ext cx="1908597" cy="2690752"/>
            <a:chOff x="491554" y="3387622"/>
            <a:chExt cx="1803382" cy="2708634"/>
          </a:xfrm>
        </p:grpSpPr>
        <p:pic>
          <p:nvPicPr>
            <p:cNvPr id="5" name="Pam">
              <a:extLst>
                <a:ext uri="{FF2B5EF4-FFF2-40B4-BE49-F238E27FC236}">
                  <a16:creationId xmlns:a16="http://schemas.microsoft.com/office/drawing/2014/main" id="{32F7DAAA-1E2D-4F4E-97D4-E676DEBC33F3}"/>
                </a:ext>
              </a:extLst>
            </p:cNvPr>
            <p:cNvPicPr>
              <a:picLocks noChangeAspect="1"/>
            </p:cNvPicPr>
            <p:nvPr/>
          </p:nvPicPr>
          <p:blipFill>
            <a:blip r:embed="rId4"/>
            <a:stretch>
              <a:fillRect/>
            </a:stretch>
          </p:blipFill>
          <p:spPr>
            <a:xfrm>
              <a:off x="491554" y="3387622"/>
              <a:ext cx="1803382" cy="1895448"/>
            </a:xfrm>
            <a:prstGeom prst="rect">
              <a:avLst/>
            </a:prstGeom>
          </p:spPr>
        </p:pic>
        <p:sp>
          <p:nvSpPr>
            <p:cNvPr id="9" name="TextBox 8">
              <a:extLst>
                <a:ext uri="{FF2B5EF4-FFF2-40B4-BE49-F238E27FC236}">
                  <a16:creationId xmlns:a16="http://schemas.microsoft.com/office/drawing/2014/main" id="{3116AF6E-9415-3A47-A979-258D252402EB}"/>
                </a:ext>
              </a:extLst>
            </p:cNvPr>
            <p:cNvSpPr txBox="1"/>
            <p:nvPr/>
          </p:nvSpPr>
          <p:spPr>
            <a:xfrm>
              <a:off x="710864" y="5449925"/>
              <a:ext cx="1190446" cy="646331"/>
            </a:xfrm>
            <a:prstGeom prst="rect">
              <a:avLst/>
            </a:prstGeom>
            <a:noFill/>
          </p:spPr>
          <p:txBody>
            <a:bodyPr wrap="square" rtlCol="0">
              <a:spAutoFit/>
            </a:bodyPr>
            <a:lstStyle/>
            <a:p>
              <a:pPr algn="ctr"/>
              <a:r>
                <a:rPr lang="en-US" dirty="0"/>
                <a:t>Academic </a:t>
              </a:r>
            </a:p>
            <a:p>
              <a:pPr algn="ctr"/>
              <a:r>
                <a:rPr lang="en-US" dirty="0"/>
                <a:t>Author </a:t>
              </a:r>
            </a:p>
          </p:txBody>
        </p:sp>
      </p:grpSp>
      <p:pic>
        <p:nvPicPr>
          <p:cNvPr id="45" name="Picture 44">
            <a:extLst>
              <a:ext uri="{FF2B5EF4-FFF2-40B4-BE49-F238E27FC236}">
                <a16:creationId xmlns:a16="http://schemas.microsoft.com/office/drawing/2014/main" id="{E915D254-3A5B-7249-B485-42C86A8E925C}"/>
              </a:ext>
            </a:extLst>
          </p:cNvPr>
          <p:cNvPicPr>
            <a:picLocks noChangeAspect="1"/>
          </p:cNvPicPr>
          <p:nvPr/>
        </p:nvPicPr>
        <p:blipFill>
          <a:blip r:embed="rId5"/>
          <a:stretch>
            <a:fillRect/>
          </a:stretch>
        </p:blipFill>
        <p:spPr>
          <a:xfrm>
            <a:off x="2215366" y="5741317"/>
            <a:ext cx="767313" cy="905494"/>
          </a:xfrm>
          <a:prstGeom prst="rect">
            <a:avLst/>
          </a:prstGeom>
        </p:spPr>
      </p:pic>
      <p:grpSp>
        <p:nvGrpSpPr>
          <p:cNvPr id="13" name="Library">
            <a:extLst>
              <a:ext uri="{FF2B5EF4-FFF2-40B4-BE49-F238E27FC236}">
                <a16:creationId xmlns:a16="http://schemas.microsoft.com/office/drawing/2014/main" id="{BD91169B-0970-6B42-89E0-2E1FD7E7C382}"/>
              </a:ext>
            </a:extLst>
          </p:cNvPr>
          <p:cNvGrpSpPr/>
          <p:nvPr/>
        </p:nvGrpSpPr>
        <p:grpSpPr>
          <a:xfrm>
            <a:off x="7919965" y="3725964"/>
            <a:ext cx="1256089" cy="1807091"/>
            <a:chOff x="8886275" y="3137012"/>
            <a:chExt cx="1955998" cy="2904265"/>
          </a:xfrm>
        </p:grpSpPr>
        <p:pic>
          <p:nvPicPr>
            <p:cNvPr id="11" name="Library">
              <a:extLst>
                <a:ext uri="{FF2B5EF4-FFF2-40B4-BE49-F238E27FC236}">
                  <a16:creationId xmlns:a16="http://schemas.microsoft.com/office/drawing/2014/main" id="{DC85C9E8-77DA-C34D-9CCF-8594383A7315}"/>
                </a:ext>
              </a:extLst>
            </p:cNvPr>
            <p:cNvPicPr>
              <a:picLocks noChangeAspect="1"/>
            </p:cNvPicPr>
            <p:nvPr/>
          </p:nvPicPr>
          <p:blipFill>
            <a:blip r:embed="rId6"/>
            <a:stretch>
              <a:fillRect/>
            </a:stretch>
          </p:blipFill>
          <p:spPr>
            <a:xfrm>
              <a:off x="8886275" y="3137012"/>
              <a:ext cx="1955998" cy="2454384"/>
            </a:xfrm>
            <a:prstGeom prst="rect">
              <a:avLst/>
            </a:prstGeom>
          </p:spPr>
        </p:pic>
        <p:sp>
          <p:nvSpPr>
            <p:cNvPr id="12" name="TextBox 11">
              <a:extLst>
                <a:ext uri="{FF2B5EF4-FFF2-40B4-BE49-F238E27FC236}">
                  <a16:creationId xmlns:a16="http://schemas.microsoft.com/office/drawing/2014/main" id="{8213FAD6-09F6-EF48-A199-CE74AAABE804}"/>
                </a:ext>
              </a:extLst>
            </p:cNvPr>
            <p:cNvSpPr txBox="1"/>
            <p:nvPr/>
          </p:nvSpPr>
          <p:spPr>
            <a:xfrm>
              <a:off x="9149114" y="5671945"/>
              <a:ext cx="1535502" cy="369332"/>
            </a:xfrm>
            <a:prstGeom prst="rect">
              <a:avLst/>
            </a:prstGeom>
            <a:noFill/>
          </p:spPr>
          <p:txBody>
            <a:bodyPr wrap="square" rtlCol="0">
              <a:spAutoFit/>
            </a:bodyPr>
            <a:lstStyle/>
            <a:p>
              <a:r>
                <a:rPr lang="en-US" dirty="0"/>
                <a:t>Library</a:t>
              </a:r>
            </a:p>
          </p:txBody>
        </p:sp>
      </p:grpSp>
      <p:pic>
        <p:nvPicPr>
          <p:cNvPr id="17" name="Picture 16">
            <a:extLst>
              <a:ext uri="{FF2B5EF4-FFF2-40B4-BE49-F238E27FC236}">
                <a16:creationId xmlns:a16="http://schemas.microsoft.com/office/drawing/2014/main" id="{747ECE83-FF28-CD48-A255-89176ED06296}"/>
              </a:ext>
            </a:extLst>
          </p:cNvPr>
          <p:cNvPicPr>
            <a:picLocks noChangeAspect="1"/>
          </p:cNvPicPr>
          <p:nvPr/>
        </p:nvPicPr>
        <p:blipFill>
          <a:blip r:embed="rId7"/>
          <a:stretch>
            <a:fillRect/>
          </a:stretch>
        </p:blipFill>
        <p:spPr>
          <a:xfrm>
            <a:off x="1177812" y="4830955"/>
            <a:ext cx="1530980" cy="1648748"/>
          </a:xfrm>
          <a:prstGeom prst="rect">
            <a:avLst/>
          </a:prstGeom>
        </p:spPr>
      </p:pic>
      <p:grpSp>
        <p:nvGrpSpPr>
          <p:cNvPr id="21" name="Database">
            <a:extLst>
              <a:ext uri="{FF2B5EF4-FFF2-40B4-BE49-F238E27FC236}">
                <a16:creationId xmlns:a16="http://schemas.microsoft.com/office/drawing/2014/main" id="{A61133D9-A5F7-0B4B-9600-A40CFA76251E}"/>
              </a:ext>
            </a:extLst>
          </p:cNvPr>
          <p:cNvGrpSpPr/>
          <p:nvPr/>
        </p:nvGrpSpPr>
        <p:grpSpPr>
          <a:xfrm>
            <a:off x="5798974" y="2221250"/>
            <a:ext cx="1857943" cy="1461466"/>
            <a:chOff x="7045829" y="3474788"/>
            <a:chExt cx="1674319" cy="1449184"/>
          </a:xfrm>
        </p:grpSpPr>
        <p:pic>
          <p:nvPicPr>
            <p:cNvPr id="19" name="Database" descr="A close up of a logo&#10;&#10;Description automatically generated">
              <a:extLst>
                <a:ext uri="{FF2B5EF4-FFF2-40B4-BE49-F238E27FC236}">
                  <a16:creationId xmlns:a16="http://schemas.microsoft.com/office/drawing/2014/main" id="{D3FE8453-E7FB-D345-A9C2-7C1C2A3F26C5}"/>
                </a:ext>
              </a:extLst>
            </p:cNvPr>
            <p:cNvPicPr>
              <a:picLocks noChangeAspect="1"/>
            </p:cNvPicPr>
            <p:nvPr/>
          </p:nvPicPr>
          <p:blipFill>
            <a:blip r:embed="rId8"/>
            <a:stretch>
              <a:fillRect/>
            </a:stretch>
          </p:blipFill>
          <p:spPr>
            <a:xfrm>
              <a:off x="7410685" y="3474788"/>
              <a:ext cx="945904" cy="869323"/>
            </a:xfrm>
            <a:prstGeom prst="rect">
              <a:avLst/>
            </a:prstGeom>
          </p:spPr>
        </p:pic>
        <p:sp>
          <p:nvSpPr>
            <p:cNvPr id="20" name="TextBox 19">
              <a:extLst>
                <a:ext uri="{FF2B5EF4-FFF2-40B4-BE49-F238E27FC236}">
                  <a16:creationId xmlns:a16="http://schemas.microsoft.com/office/drawing/2014/main" id="{304376B8-DD8A-314D-AB72-54B7EC391FEB}"/>
                </a:ext>
              </a:extLst>
            </p:cNvPr>
            <p:cNvSpPr txBox="1"/>
            <p:nvPr/>
          </p:nvSpPr>
          <p:spPr>
            <a:xfrm>
              <a:off x="7045829" y="4344111"/>
              <a:ext cx="1674319" cy="579861"/>
            </a:xfrm>
            <a:prstGeom prst="rect">
              <a:avLst/>
            </a:prstGeom>
            <a:noFill/>
          </p:spPr>
          <p:txBody>
            <a:bodyPr wrap="square" rtlCol="0">
              <a:spAutoFit/>
            </a:bodyPr>
            <a:lstStyle/>
            <a:p>
              <a:pPr algn="ctr"/>
              <a:r>
                <a:rPr lang="en-US" sz="1600" dirty="0"/>
                <a:t>Content Aggregator  </a:t>
              </a:r>
            </a:p>
          </p:txBody>
        </p:sp>
      </p:grpSp>
      <p:sp>
        <p:nvSpPr>
          <p:cNvPr id="25" name="Right Arrow 24">
            <a:extLst>
              <a:ext uri="{FF2B5EF4-FFF2-40B4-BE49-F238E27FC236}">
                <a16:creationId xmlns:a16="http://schemas.microsoft.com/office/drawing/2014/main" id="{EA87E0EB-7AE8-484E-B84F-F8999AB2FB0F}"/>
              </a:ext>
            </a:extLst>
          </p:cNvPr>
          <p:cNvSpPr/>
          <p:nvPr/>
        </p:nvSpPr>
        <p:spPr>
          <a:xfrm>
            <a:off x="1973641" y="4781478"/>
            <a:ext cx="1530981" cy="15339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ublisher">
            <a:extLst>
              <a:ext uri="{FF2B5EF4-FFF2-40B4-BE49-F238E27FC236}">
                <a16:creationId xmlns:a16="http://schemas.microsoft.com/office/drawing/2014/main" id="{18822D6A-3F14-AF4D-8F3B-24CFC984C427}"/>
              </a:ext>
            </a:extLst>
          </p:cNvPr>
          <p:cNvPicPr>
            <a:picLocks noChangeAspect="1"/>
          </p:cNvPicPr>
          <p:nvPr/>
        </p:nvPicPr>
        <p:blipFill>
          <a:blip r:embed="rId3"/>
          <a:stretch>
            <a:fillRect/>
          </a:stretch>
        </p:blipFill>
        <p:spPr>
          <a:xfrm>
            <a:off x="4829772" y="1715011"/>
            <a:ext cx="505139" cy="634265"/>
          </a:xfrm>
          <a:prstGeom prst="rect">
            <a:avLst/>
          </a:prstGeom>
        </p:spPr>
      </p:pic>
      <p:cxnSp>
        <p:nvCxnSpPr>
          <p:cNvPr id="3" name="Straight Arrow Connector 2">
            <a:extLst>
              <a:ext uri="{FF2B5EF4-FFF2-40B4-BE49-F238E27FC236}">
                <a16:creationId xmlns:a16="http://schemas.microsoft.com/office/drawing/2014/main" id="{7C1779CF-0E0C-5440-AA00-51ABB5BB69F1}"/>
              </a:ext>
            </a:extLst>
          </p:cNvPr>
          <p:cNvCxnSpPr>
            <a:cxnSpLocks/>
          </p:cNvCxnSpPr>
          <p:nvPr/>
        </p:nvCxnSpPr>
        <p:spPr>
          <a:xfrm>
            <a:off x="5362972" y="2237013"/>
            <a:ext cx="500860" cy="1950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44A1EE6-1EB2-5D47-A14E-9943AC9AE8B5}"/>
              </a:ext>
            </a:extLst>
          </p:cNvPr>
          <p:cNvCxnSpPr>
            <a:cxnSpLocks/>
          </p:cNvCxnSpPr>
          <p:nvPr/>
        </p:nvCxnSpPr>
        <p:spPr>
          <a:xfrm flipH="1">
            <a:off x="7434792" y="2224884"/>
            <a:ext cx="583110" cy="203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ular Callout 38">
            <a:extLst>
              <a:ext uri="{FF2B5EF4-FFF2-40B4-BE49-F238E27FC236}">
                <a16:creationId xmlns:a16="http://schemas.microsoft.com/office/drawing/2014/main" id="{03B5C96A-DF46-D142-9020-E3CA1CE154E8}"/>
              </a:ext>
            </a:extLst>
          </p:cNvPr>
          <p:cNvSpPr/>
          <p:nvPr/>
        </p:nvSpPr>
        <p:spPr>
          <a:xfrm>
            <a:off x="1581882" y="1673525"/>
            <a:ext cx="1696156" cy="553065"/>
          </a:xfrm>
          <a:prstGeom prst="wedgeRoundRectCallout">
            <a:avLst>
              <a:gd name="adj1" fmla="val -38125"/>
              <a:gd name="adj2" fmla="val 1354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HUZZAH!</a:t>
            </a:r>
          </a:p>
        </p:txBody>
      </p:sp>
      <p:sp>
        <p:nvSpPr>
          <p:cNvPr id="40" name="Rounded Rectangular Callout 39">
            <a:extLst>
              <a:ext uri="{FF2B5EF4-FFF2-40B4-BE49-F238E27FC236}">
                <a16:creationId xmlns:a16="http://schemas.microsoft.com/office/drawing/2014/main" id="{E2722418-1D3E-3442-B8F0-DA1EF4B446DD}"/>
              </a:ext>
            </a:extLst>
          </p:cNvPr>
          <p:cNvSpPr/>
          <p:nvPr/>
        </p:nvSpPr>
        <p:spPr>
          <a:xfrm>
            <a:off x="1528414" y="1491367"/>
            <a:ext cx="2388178" cy="857909"/>
          </a:xfrm>
          <a:prstGeom prst="wedgeRoundRectCallout">
            <a:avLst>
              <a:gd name="adj1" fmla="val -39659"/>
              <a:gd name="adj2" fmla="val 1124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STOP DISSEMINATION STATION!</a:t>
            </a:r>
          </a:p>
        </p:txBody>
      </p:sp>
      <p:sp>
        <p:nvSpPr>
          <p:cNvPr id="41" name="Right Arrow 40">
            <a:extLst>
              <a:ext uri="{FF2B5EF4-FFF2-40B4-BE49-F238E27FC236}">
                <a16:creationId xmlns:a16="http://schemas.microsoft.com/office/drawing/2014/main" id="{04D17EA6-853F-4941-9B7B-4788F2D2FE15}"/>
              </a:ext>
            </a:extLst>
          </p:cNvPr>
          <p:cNvSpPr/>
          <p:nvPr/>
        </p:nvSpPr>
        <p:spPr>
          <a:xfrm>
            <a:off x="5811815" y="4812338"/>
            <a:ext cx="1857943" cy="1558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1155985F-47B7-6641-BA2F-6F69306B15D0}"/>
              </a:ext>
            </a:extLst>
          </p:cNvPr>
          <p:cNvSpPr/>
          <p:nvPr/>
        </p:nvSpPr>
        <p:spPr>
          <a:xfrm rot="19663814" flipV="1">
            <a:off x="5551616" y="3977062"/>
            <a:ext cx="1008264" cy="1516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C1B7A0C1-9C16-ED40-BBCA-B864187F6A3D}"/>
              </a:ext>
            </a:extLst>
          </p:cNvPr>
          <p:cNvSpPr/>
          <p:nvPr/>
        </p:nvSpPr>
        <p:spPr>
          <a:xfrm rot="1796520">
            <a:off x="6875338" y="4003834"/>
            <a:ext cx="970402" cy="16233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ublisher">
            <a:extLst>
              <a:ext uri="{FF2B5EF4-FFF2-40B4-BE49-F238E27FC236}">
                <a16:creationId xmlns:a16="http://schemas.microsoft.com/office/drawing/2014/main" id="{34423EB8-5BDB-0244-A884-79BFBECFE803}"/>
              </a:ext>
            </a:extLst>
          </p:cNvPr>
          <p:cNvPicPr>
            <a:picLocks noChangeAspect="1"/>
          </p:cNvPicPr>
          <p:nvPr/>
        </p:nvPicPr>
        <p:blipFill>
          <a:blip r:embed="rId3"/>
          <a:stretch>
            <a:fillRect/>
          </a:stretch>
        </p:blipFill>
        <p:spPr>
          <a:xfrm>
            <a:off x="8120980" y="1715012"/>
            <a:ext cx="505138" cy="634264"/>
          </a:xfrm>
          <a:prstGeom prst="rect">
            <a:avLst/>
          </a:prstGeom>
        </p:spPr>
      </p:pic>
      <p:pic>
        <p:nvPicPr>
          <p:cNvPr id="18" name="Picture 17">
            <a:extLst>
              <a:ext uri="{FF2B5EF4-FFF2-40B4-BE49-F238E27FC236}">
                <a16:creationId xmlns:a16="http://schemas.microsoft.com/office/drawing/2014/main" id="{A5A9B32A-B8F3-9646-AD54-F0B3BB3F36BB}"/>
              </a:ext>
            </a:extLst>
          </p:cNvPr>
          <p:cNvPicPr>
            <a:picLocks noChangeAspect="1"/>
          </p:cNvPicPr>
          <p:nvPr/>
        </p:nvPicPr>
        <p:blipFill>
          <a:blip r:embed="rId9"/>
          <a:stretch>
            <a:fillRect/>
          </a:stretch>
        </p:blipFill>
        <p:spPr>
          <a:xfrm>
            <a:off x="10737371" y="4038977"/>
            <a:ext cx="1303411" cy="1020371"/>
          </a:xfrm>
          <a:prstGeom prst="rect">
            <a:avLst/>
          </a:prstGeom>
        </p:spPr>
      </p:pic>
      <p:grpSp>
        <p:nvGrpSpPr>
          <p:cNvPr id="32" name="Agreement">
            <a:extLst>
              <a:ext uri="{FF2B5EF4-FFF2-40B4-BE49-F238E27FC236}">
                <a16:creationId xmlns:a16="http://schemas.microsoft.com/office/drawing/2014/main" id="{21834C9D-3807-9A4F-BD9D-E58580D0D618}"/>
              </a:ext>
            </a:extLst>
          </p:cNvPr>
          <p:cNvGrpSpPr/>
          <p:nvPr/>
        </p:nvGrpSpPr>
        <p:grpSpPr>
          <a:xfrm>
            <a:off x="2226990" y="2881296"/>
            <a:ext cx="1396285" cy="1483635"/>
            <a:chOff x="2384843" y="2082826"/>
            <a:chExt cx="1308631" cy="1580665"/>
          </a:xfrm>
        </p:grpSpPr>
        <p:pic>
          <p:nvPicPr>
            <p:cNvPr id="33" name="Pub Agreement">
              <a:extLst>
                <a:ext uri="{FF2B5EF4-FFF2-40B4-BE49-F238E27FC236}">
                  <a16:creationId xmlns:a16="http://schemas.microsoft.com/office/drawing/2014/main" id="{5469632C-3E5A-A14E-A63C-F375875201D7}"/>
                </a:ext>
              </a:extLst>
            </p:cNvPr>
            <p:cNvPicPr>
              <a:picLocks noChangeAspect="1"/>
            </p:cNvPicPr>
            <p:nvPr/>
          </p:nvPicPr>
          <p:blipFill>
            <a:blip r:embed="rId10"/>
            <a:stretch>
              <a:fillRect/>
            </a:stretch>
          </p:blipFill>
          <p:spPr>
            <a:xfrm>
              <a:off x="2730943" y="2082826"/>
              <a:ext cx="691905" cy="934333"/>
            </a:xfrm>
            <a:prstGeom prst="rect">
              <a:avLst/>
            </a:prstGeom>
          </p:spPr>
        </p:pic>
        <p:sp>
          <p:nvSpPr>
            <p:cNvPr id="34" name="TextBox 33">
              <a:extLst>
                <a:ext uri="{FF2B5EF4-FFF2-40B4-BE49-F238E27FC236}">
                  <a16:creationId xmlns:a16="http://schemas.microsoft.com/office/drawing/2014/main" id="{AAD65418-F129-B04F-9F90-ABB9D542CABF}"/>
                </a:ext>
              </a:extLst>
            </p:cNvPr>
            <p:cNvSpPr txBox="1"/>
            <p:nvPr/>
          </p:nvSpPr>
          <p:spPr>
            <a:xfrm>
              <a:off x="2384843" y="3017160"/>
              <a:ext cx="1308631" cy="646331"/>
            </a:xfrm>
            <a:prstGeom prst="rect">
              <a:avLst/>
            </a:prstGeom>
            <a:noFill/>
          </p:spPr>
          <p:txBody>
            <a:bodyPr wrap="square" rtlCol="0">
              <a:spAutoFit/>
            </a:bodyPr>
            <a:lstStyle/>
            <a:p>
              <a:pPr algn="ctr"/>
              <a:r>
                <a:rPr lang="en-US" sz="1600" dirty="0"/>
                <a:t>Publishing </a:t>
              </a:r>
            </a:p>
            <a:p>
              <a:pPr algn="ctr"/>
              <a:r>
                <a:rPr lang="en-US" sz="1600" dirty="0"/>
                <a:t>Agreement</a:t>
              </a:r>
            </a:p>
          </p:txBody>
        </p:sp>
      </p:grpSp>
      <p:sp>
        <p:nvSpPr>
          <p:cNvPr id="38" name="Right Arrow 37">
            <a:extLst>
              <a:ext uri="{FF2B5EF4-FFF2-40B4-BE49-F238E27FC236}">
                <a16:creationId xmlns:a16="http://schemas.microsoft.com/office/drawing/2014/main" id="{EE7699FD-6DB9-FA4C-B36A-DEB20E1E0577}"/>
              </a:ext>
            </a:extLst>
          </p:cNvPr>
          <p:cNvSpPr/>
          <p:nvPr/>
        </p:nvSpPr>
        <p:spPr>
          <a:xfrm flipV="1">
            <a:off x="9504966" y="4812338"/>
            <a:ext cx="945617" cy="1656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0AC2585-C8CA-1449-9FE4-2C21090062DE}"/>
              </a:ext>
            </a:extLst>
          </p:cNvPr>
          <p:cNvSpPr txBox="1"/>
          <p:nvPr/>
        </p:nvSpPr>
        <p:spPr>
          <a:xfrm>
            <a:off x="10683130" y="5094986"/>
            <a:ext cx="1480985" cy="646331"/>
          </a:xfrm>
          <a:prstGeom prst="rect">
            <a:avLst/>
          </a:prstGeom>
          <a:noFill/>
        </p:spPr>
        <p:txBody>
          <a:bodyPr wrap="square" rtlCol="0">
            <a:spAutoFit/>
          </a:bodyPr>
          <a:lstStyle/>
          <a:p>
            <a:pPr algn="ctr"/>
            <a:r>
              <a:rPr lang="en-US" dirty="0"/>
              <a:t>University Community</a:t>
            </a:r>
          </a:p>
        </p:txBody>
      </p:sp>
      <p:pic>
        <p:nvPicPr>
          <p:cNvPr id="35" name="Picture 34" descr="A close up of a logo&#10;&#10;Description automatically generated">
            <a:extLst>
              <a:ext uri="{FF2B5EF4-FFF2-40B4-BE49-F238E27FC236}">
                <a16:creationId xmlns:a16="http://schemas.microsoft.com/office/drawing/2014/main" id="{E9FB005C-E184-B540-B111-D1D104D005A8}"/>
              </a:ext>
            </a:extLst>
          </p:cNvPr>
          <p:cNvPicPr>
            <a:picLocks noChangeAspect="1"/>
          </p:cNvPicPr>
          <p:nvPr/>
        </p:nvPicPr>
        <p:blipFill>
          <a:blip r:embed="rId11"/>
          <a:stretch>
            <a:fillRect/>
          </a:stretch>
        </p:blipFill>
        <p:spPr>
          <a:xfrm rot="1284584">
            <a:off x="9855231" y="5318219"/>
            <a:ext cx="780816" cy="960274"/>
          </a:xfrm>
          <a:prstGeom prst="rect">
            <a:avLst/>
          </a:prstGeom>
        </p:spPr>
      </p:pic>
      <p:pic>
        <p:nvPicPr>
          <p:cNvPr id="36" name="Picture 35">
            <a:extLst>
              <a:ext uri="{FF2B5EF4-FFF2-40B4-BE49-F238E27FC236}">
                <a16:creationId xmlns:a16="http://schemas.microsoft.com/office/drawing/2014/main" id="{9B699EBE-39BB-5E4F-91B4-E3E31DFCE7CA}"/>
              </a:ext>
            </a:extLst>
          </p:cNvPr>
          <p:cNvPicPr>
            <a:picLocks noChangeAspect="1"/>
          </p:cNvPicPr>
          <p:nvPr/>
        </p:nvPicPr>
        <p:blipFill>
          <a:blip r:embed="rId12"/>
          <a:srcRect/>
          <a:stretch/>
        </p:blipFill>
        <p:spPr>
          <a:xfrm>
            <a:off x="9433017" y="5312155"/>
            <a:ext cx="1207046" cy="1649162"/>
          </a:xfrm>
          <a:prstGeom prst="rect">
            <a:avLst/>
          </a:prstGeom>
        </p:spPr>
      </p:pic>
      <p:pic>
        <p:nvPicPr>
          <p:cNvPr id="44" name="Picture 43">
            <a:extLst>
              <a:ext uri="{FF2B5EF4-FFF2-40B4-BE49-F238E27FC236}">
                <a16:creationId xmlns:a16="http://schemas.microsoft.com/office/drawing/2014/main" id="{1871CBE6-CD8A-A143-96C5-2D2D9D59F0CB}"/>
              </a:ext>
            </a:extLst>
          </p:cNvPr>
          <p:cNvPicPr>
            <a:picLocks noChangeAspect="1"/>
          </p:cNvPicPr>
          <p:nvPr/>
        </p:nvPicPr>
        <p:blipFill>
          <a:blip r:embed="rId13"/>
          <a:stretch>
            <a:fillRect/>
          </a:stretch>
        </p:blipFill>
        <p:spPr>
          <a:xfrm rot="19973812">
            <a:off x="7197015" y="5592652"/>
            <a:ext cx="945485" cy="686968"/>
          </a:xfrm>
          <a:prstGeom prst="rect">
            <a:avLst/>
          </a:prstGeom>
        </p:spPr>
      </p:pic>
    </p:spTree>
    <p:extLst>
      <p:ext uri="{BB962C8B-B14F-4D97-AF65-F5344CB8AC3E}">
        <p14:creationId xmlns:p14="http://schemas.microsoft.com/office/powerpoint/2010/main" val="3692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1"/>
                                        </p:tgtEl>
                                      </p:cBhvr>
                                    </p:animEffect>
                                    <p:animScale>
                                      <p:cBhvr>
                                        <p:cTn id="17" dur="250" autoRev="1" fill="hold"/>
                                        <p:tgtEl>
                                          <p:spTgt spid="2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500"/>
                            </p:stCondLst>
                            <p:childTnLst>
                              <p:par>
                                <p:cTn id="32" presetID="10" presetClass="exit" presetSubtype="0" fill="hold" grpId="1" nodeType="afterEffect">
                                  <p:stCondLst>
                                    <p:cond delay="2000"/>
                                  </p:stCondLst>
                                  <p:childTnLst>
                                    <p:animEffect transition="out" filter="fade">
                                      <p:cBhvr>
                                        <p:cTn id="33" dur="500"/>
                                        <p:tgtEl>
                                          <p:spTgt spid="39"/>
                                        </p:tgtEl>
                                      </p:cBhvr>
                                    </p:animEffect>
                                    <p:set>
                                      <p:cBhvr>
                                        <p:cTn id="34" dur="1" fill="hold">
                                          <p:stCondLst>
                                            <p:cond delay="499"/>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5E-6 2.96296E-6 L 0.14714 2.96296E-6 " pathEditMode="relative" rAng="0" ptsTypes="AA">
                                      <p:cBhvr>
                                        <p:cTn id="38" dur="2000" fill="hold"/>
                                        <p:tgtEl>
                                          <p:spTgt spid="17"/>
                                        </p:tgtEl>
                                        <p:attrNameLst>
                                          <p:attrName>ppt_x</p:attrName>
                                          <p:attrName>ppt_y</p:attrName>
                                        </p:attrNameLst>
                                      </p:cBhvr>
                                      <p:rCtr x="7357" y="0"/>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par>
                                <p:cTn id="48" presetID="10" presetClass="entr" presetSubtype="0" fill="hold" grpId="2"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par>
                                <p:cTn id="73" presetID="10" presetClass="entr" presetSubtype="0"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31"/>
                                        </p:tgtEl>
                                      </p:cBhvr>
                                    </p:animEffect>
                                    <p:set>
                                      <p:cBhvr>
                                        <p:cTn id="80" dur="1" fill="hold">
                                          <p:stCondLst>
                                            <p:cond delay="499"/>
                                          </p:stCondLst>
                                        </p:cTn>
                                        <p:tgtEl>
                                          <p:spTgt spid="3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
                                        </p:tgtEl>
                                      </p:cBhvr>
                                    </p:animEffect>
                                    <p:set>
                                      <p:cBhvr>
                                        <p:cTn id="86" dur="1" fill="hold">
                                          <p:stCondLst>
                                            <p:cond delay="499"/>
                                          </p:stCondLst>
                                        </p:cTn>
                                        <p:tgtEl>
                                          <p:spTgt spid="3"/>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7"/>
                                        </p:tgtEl>
                                      </p:cBhvr>
                                    </p:animEffect>
                                    <p:set>
                                      <p:cBhvr>
                                        <p:cTn id="89" dur="1" fill="hold">
                                          <p:stCondLst>
                                            <p:cond delay="499"/>
                                          </p:stCondLst>
                                        </p:cTn>
                                        <p:tgtEl>
                                          <p:spTgt spid="37"/>
                                        </p:tgtEl>
                                        <p:attrNameLst>
                                          <p:attrName>style.visibility</p:attrName>
                                        </p:attrNameLst>
                                      </p:cBhvr>
                                      <p:to>
                                        <p:strVal val="hidden"/>
                                      </p:to>
                                    </p:set>
                                  </p:childTnLst>
                                </p:cTn>
                              </p:par>
                              <p:par>
                                <p:cTn id="90" presetID="2" presetClass="entr" presetSubtype="4"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ppt_x"/>
                                          </p:val>
                                        </p:tav>
                                        <p:tav tm="100000">
                                          <p:val>
                                            <p:strVal val="#ppt_x"/>
                                          </p:val>
                                        </p:tav>
                                      </p:tavLst>
                                    </p:anim>
                                    <p:anim calcmode="lin" valueType="num">
                                      <p:cBhvr additive="base">
                                        <p:cTn id="93" dur="500" fill="hold"/>
                                        <p:tgtEl>
                                          <p:spTgt spid="35"/>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anim calcmode="lin" valueType="num">
                                      <p:cBhvr additive="base">
                                        <p:cTn id="96" dur="500" fill="hold"/>
                                        <p:tgtEl>
                                          <p:spTgt spid="36"/>
                                        </p:tgtEl>
                                        <p:attrNameLst>
                                          <p:attrName>ppt_x</p:attrName>
                                        </p:attrNameLst>
                                      </p:cBhvr>
                                      <p:tavLst>
                                        <p:tav tm="0">
                                          <p:val>
                                            <p:strVal val="#ppt_x"/>
                                          </p:val>
                                        </p:tav>
                                        <p:tav tm="100000">
                                          <p:val>
                                            <p:strVal val="#ppt_x"/>
                                          </p:val>
                                        </p:tav>
                                      </p:tavLst>
                                    </p:anim>
                                    <p:anim calcmode="lin" valueType="num">
                                      <p:cBhvr additive="base">
                                        <p:cTn id="9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32"/>
                                        </p:tgtEl>
                                        <p:attrNameLst>
                                          <p:attrName>style.visibility</p:attrName>
                                        </p:attrNameLst>
                                      </p:cBhvr>
                                      <p:to>
                                        <p:strVal val="visible"/>
                                      </p:to>
                                    </p:set>
                                  </p:childTnLst>
                                </p:cTn>
                              </p:par>
                            </p:childTnLst>
                          </p:cTn>
                        </p:par>
                        <p:par>
                          <p:cTn id="102" fill="hold">
                            <p:stCondLst>
                              <p:cond delay="0"/>
                            </p:stCondLst>
                            <p:childTnLst>
                              <p:par>
                                <p:cTn id="103" presetID="2" presetClass="entr" presetSubtype="4" fill="hold" nodeType="afterEffect">
                                  <p:stCondLst>
                                    <p:cond delay="1000"/>
                                  </p:stCondLst>
                                  <p:childTnLst>
                                    <p:set>
                                      <p:cBhvr>
                                        <p:cTn id="104" dur="1" fill="hold">
                                          <p:stCondLst>
                                            <p:cond delay="0"/>
                                          </p:stCondLst>
                                        </p:cTn>
                                        <p:tgtEl>
                                          <p:spTgt spid="45"/>
                                        </p:tgtEl>
                                        <p:attrNameLst>
                                          <p:attrName>style.visibility</p:attrName>
                                        </p:attrNameLst>
                                      </p:cBhvr>
                                      <p:to>
                                        <p:strVal val="visible"/>
                                      </p:to>
                                    </p:set>
                                    <p:anim calcmode="lin" valueType="num">
                                      <p:cBhvr additive="base">
                                        <p:cTn id="105" dur="500" fill="hold"/>
                                        <p:tgtEl>
                                          <p:spTgt spid="45"/>
                                        </p:tgtEl>
                                        <p:attrNameLst>
                                          <p:attrName>ppt_x</p:attrName>
                                        </p:attrNameLst>
                                      </p:cBhvr>
                                      <p:tavLst>
                                        <p:tav tm="0">
                                          <p:val>
                                            <p:strVal val="#ppt_x"/>
                                          </p:val>
                                        </p:tav>
                                        <p:tav tm="100000">
                                          <p:val>
                                            <p:strVal val="#ppt_x"/>
                                          </p:val>
                                        </p:tav>
                                      </p:tavLst>
                                    </p:anim>
                                    <p:anim calcmode="lin" valueType="num">
                                      <p:cBhvr additive="base">
                                        <p:cTn id="10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nodeType="clickEffect">
                                  <p:stCondLst>
                                    <p:cond delay="0"/>
                                  </p:stCondLst>
                                  <p:childTnLst>
                                    <p:animMotion origin="layout" path="M -1.04167E-6 -7.40741E-7 L 0.453 -0.00046 " pathEditMode="relative" rAng="0" ptsTypes="AA">
                                      <p:cBhvr>
                                        <p:cTn id="110" dur="3000" fill="hold"/>
                                        <p:tgtEl>
                                          <p:spTgt spid="45"/>
                                        </p:tgtEl>
                                        <p:attrNameLst>
                                          <p:attrName>ppt_x</p:attrName>
                                          <p:attrName>ppt_y</p:attrName>
                                        </p:attrNameLst>
                                      </p:cBhvr>
                                      <p:rCtr x="22643" y="-23"/>
                                    </p:animMotion>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childTnLst>
                          </p:cTn>
                        </p:par>
                        <p:par>
                          <p:cTn id="115" fill="hold">
                            <p:stCondLst>
                              <p:cond delay="0"/>
                            </p:stCondLst>
                            <p:childTnLst>
                              <p:par>
                                <p:cTn id="116" presetID="0" presetClass="path" presetSubtype="0" accel="50000" decel="50000" fill="hold" nodeType="afterEffect">
                                  <p:stCondLst>
                                    <p:cond delay="0"/>
                                  </p:stCondLst>
                                  <p:childTnLst>
                                    <p:animMotion origin="layout" path="M 0.03711 0.03727 C -0.01784 -0.00162 -0.07357 -0.04352 -0.10274 -0.03981 C -0.13203 -0.04282 -0.13451 0.02917 -0.13946 0.03935 C -0.14479 0.04977 -0.13334 0.01921 -0.13373 0.01921 L -0.13334 0.01921 " pathEditMode="relative" rAng="21360000" ptsTypes="AAAAA">
                                      <p:cBhvr>
                                        <p:cTn id="117" dur="2000" fill="hold"/>
                                        <p:tgtEl>
                                          <p:spTgt spid="44"/>
                                        </p:tgtEl>
                                        <p:attrNameLst>
                                          <p:attrName>ppt_x</p:attrName>
                                          <p:attrName>ppt_y</p:attrName>
                                        </p:attrNameLst>
                                      </p:cBhvr>
                                      <p:rCtr x="-9049" y="-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animBg="1"/>
      <p:bldP spid="39" grpId="1" animBg="1"/>
      <p:bldP spid="40" grpId="0" animBg="1"/>
      <p:bldP spid="40" grpId="1" animBg="1"/>
      <p:bldP spid="41" grpId="1" animBg="1"/>
      <p:bldP spid="41" grpId="2"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B699EBE-39BB-5E4F-91B4-E3E31DFCE7CA}"/>
              </a:ext>
            </a:extLst>
          </p:cNvPr>
          <p:cNvPicPr>
            <a:picLocks noChangeAspect="1"/>
          </p:cNvPicPr>
          <p:nvPr/>
        </p:nvPicPr>
        <p:blipFill>
          <a:blip r:embed="rId3"/>
          <a:srcRect/>
          <a:stretch/>
        </p:blipFill>
        <p:spPr>
          <a:xfrm>
            <a:off x="9433017" y="5312155"/>
            <a:ext cx="1207046" cy="1649162"/>
          </a:xfrm>
          <a:prstGeom prst="rect">
            <a:avLst/>
          </a:prstGeom>
        </p:spPr>
      </p:pic>
      <p:sp>
        <p:nvSpPr>
          <p:cNvPr id="4" name="Title 3">
            <a:extLst>
              <a:ext uri="{FF2B5EF4-FFF2-40B4-BE49-F238E27FC236}">
                <a16:creationId xmlns:a16="http://schemas.microsoft.com/office/drawing/2014/main" id="{31768A40-198A-2844-8614-225817BCDABE}"/>
              </a:ext>
            </a:extLst>
          </p:cNvPr>
          <p:cNvSpPr>
            <a:spLocks noGrp="1"/>
          </p:cNvSpPr>
          <p:nvPr>
            <p:ph type="title"/>
          </p:nvPr>
        </p:nvSpPr>
        <p:spPr>
          <a:xfrm>
            <a:off x="2686169" y="528183"/>
            <a:ext cx="8682518" cy="938785"/>
          </a:xfrm>
        </p:spPr>
        <p:txBody>
          <a:bodyPr/>
          <a:lstStyle/>
          <a:p>
            <a:r>
              <a:rPr lang="en-US" dirty="0"/>
              <a:t>TRADITIONAL ACADEMIC PUBLISHING</a:t>
            </a:r>
          </a:p>
        </p:txBody>
      </p:sp>
      <p:grpSp>
        <p:nvGrpSpPr>
          <p:cNvPr id="8" name="Publisher">
            <a:extLst>
              <a:ext uri="{FF2B5EF4-FFF2-40B4-BE49-F238E27FC236}">
                <a16:creationId xmlns:a16="http://schemas.microsoft.com/office/drawing/2014/main" id="{CC85CADB-81A7-6B49-B5BD-72020FB8A9D4}"/>
              </a:ext>
            </a:extLst>
          </p:cNvPr>
          <p:cNvGrpSpPr/>
          <p:nvPr/>
        </p:nvGrpSpPr>
        <p:grpSpPr>
          <a:xfrm>
            <a:off x="4078867" y="3725964"/>
            <a:ext cx="1256088" cy="1858906"/>
            <a:chOff x="3685393" y="3008079"/>
            <a:chExt cx="1554540" cy="2404035"/>
          </a:xfrm>
        </p:grpSpPr>
        <p:pic>
          <p:nvPicPr>
            <p:cNvPr id="6" name="Publisher">
              <a:extLst>
                <a:ext uri="{FF2B5EF4-FFF2-40B4-BE49-F238E27FC236}">
                  <a16:creationId xmlns:a16="http://schemas.microsoft.com/office/drawing/2014/main" id="{B172DABD-BE33-DB47-A4FE-5BA0C13BD35C}"/>
                </a:ext>
              </a:extLst>
            </p:cNvPr>
            <p:cNvPicPr>
              <a:picLocks noChangeAspect="1"/>
            </p:cNvPicPr>
            <p:nvPr/>
          </p:nvPicPr>
          <p:blipFill>
            <a:blip r:embed="rId4"/>
            <a:stretch>
              <a:fillRect/>
            </a:stretch>
          </p:blipFill>
          <p:spPr>
            <a:xfrm>
              <a:off x="3691446" y="3008079"/>
              <a:ext cx="1422278" cy="1975012"/>
            </a:xfrm>
            <a:prstGeom prst="rect">
              <a:avLst/>
            </a:prstGeom>
          </p:spPr>
        </p:pic>
        <p:sp>
          <p:nvSpPr>
            <p:cNvPr id="7" name="TextBox 6">
              <a:extLst>
                <a:ext uri="{FF2B5EF4-FFF2-40B4-BE49-F238E27FC236}">
                  <a16:creationId xmlns:a16="http://schemas.microsoft.com/office/drawing/2014/main" id="{F5AD66DA-55F9-A94A-B82D-0EF12532AC67}"/>
                </a:ext>
              </a:extLst>
            </p:cNvPr>
            <p:cNvSpPr txBox="1"/>
            <p:nvPr/>
          </p:nvSpPr>
          <p:spPr>
            <a:xfrm>
              <a:off x="3685393" y="4934475"/>
              <a:ext cx="1554540" cy="477639"/>
            </a:xfrm>
            <a:prstGeom prst="rect">
              <a:avLst/>
            </a:prstGeom>
            <a:noFill/>
          </p:spPr>
          <p:txBody>
            <a:bodyPr wrap="square" rtlCol="0">
              <a:spAutoFit/>
            </a:bodyPr>
            <a:lstStyle/>
            <a:p>
              <a:r>
                <a:rPr lang="en-US" dirty="0"/>
                <a:t>Publisher</a:t>
              </a:r>
            </a:p>
          </p:txBody>
        </p:sp>
      </p:grpSp>
      <p:grpSp>
        <p:nvGrpSpPr>
          <p:cNvPr id="10" name="Pam">
            <a:extLst>
              <a:ext uri="{FF2B5EF4-FFF2-40B4-BE49-F238E27FC236}">
                <a16:creationId xmlns:a16="http://schemas.microsoft.com/office/drawing/2014/main" id="{27EE3C77-D911-C642-94E7-C594D9DBB033}"/>
              </a:ext>
            </a:extLst>
          </p:cNvPr>
          <p:cNvGrpSpPr/>
          <p:nvPr/>
        </p:nvGrpSpPr>
        <p:grpSpPr>
          <a:xfrm>
            <a:off x="177299" y="3163335"/>
            <a:ext cx="1908597" cy="2690752"/>
            <a:chOff x="491554" y="3387622"/>
            <a:chExt cx="1803382" cy="2708634"/>
          </a:xfrm>
        </p:grpSpPr>
        <p:pic>
          <p:nvPicPr>
            <p:cNvPr id="5" name="Pam">
              <a:extLst>
                <a:ext uri="{FF2B5EF4-FFF2-40B4-BE49-F238E27FC236}">
                  <a16:creationId xmlns:a16="http://schemas.microsoft.com/office/drawing/2014/main" id="{32F7DAAA-1E2D-4F4E-97D4-E676DEBC33F3}"/>
                </a:ext>
              </a:extLst>
            </p:cNvPr>
            <p:cNvPicPr>
              <a:picLocks noChangeAspect="1"/>
            </p:cNvPicPr>
            <p:nvPr/>
          </p:nvPicPr>
          <p:blipFill>
            <a:blip r:embed="rId5"/>
            <a:stretch>
              <a:fillRect/>
            </a:stretch>
          </p:blipFill>
          <p:spPr>
            <a:xfrm>
              <a:off x="491554" y="3387622"/>
              <a:ext cx="1803382" cy="1895448"/>
            </a:xfrm>
            <a:prstGeom prst="rect">
              <a:avLst/>
            </a:prstGeom>
          </p:spPr>
        </p:pic>
        <p:sp>
          <p:nvSpPr>
            <p:cNvPr id="9" name="TextBox 8">
              <a:extLst>
                <a:ext uri="{FF2B5EF4-FFF2-40B4-BE49-F238E27FC236}">
                  <a16:creationId xmlns:a16="http://schemas.microsoft.com/office/drawing/2014/main" id="{3116AF6E-9415-3A47-A979-258D252402EB}"/>
                </a:ext>
              </a:extLst>
            </p:cNvPr>
            <p:cNvSpPr txBox="1"/>
            <p:nvPr/>
          </p:nvSpPr>
          <p:spPr>
            <a:xfrm>
              <a:off x="710864" y="5449925"/>
              <a:ext cx="1190446" cy="646331"/>
            </a:xfrm>
            <a:prstGeom prst="rect">
              <a:avLst/>
            </a:prstGeom>
            <a:noFill/>
          </p:spPr>
          <p:txBody>
            <a:bodyPr wrap="square" rtlCol="0">
              <a:spAutoFit/>
            </a:bodyPr>
            <a:lstStyle/>
            <a:p>
              <a:pPr algn="ctr"/>
              <a:r>
                <a:rPr lang="en-US" dirty="0"/>
                <a:t>Academic </a:t>
              </a:r>
            </a:p>
            <a:p>
              <a:pPr algn="ctr"/>
              <a:r>
                <a:rPr lang="en-US" dirty="0"/>
                <a:t>Author </a:t>
              </a:r>
            </a:p>
          </p:txBody>
        </p:sp>
      </p:grpSp>
      <p:grpSp>
        <p:nvGrpSpPr>
          <p:cNvPr id="13" name="Library">
            <a:extLst>
              <a:ext uri="{FF2B5EF4-FFF2-40B4-BE49-F238E27FC236}">
                <a16:creationId xmlns:a16="http://schemas.microsoft.com/office/drawing/2014/main" id="{BD91169B-0970-6B42-89E0-2E1FD7E7C382}"/>
              </a:ext>
            </a:extLst>
          </p:cNvPr>
          <p:cNvGrpSpPr/>
          <p:nvPr/>
        </p:nvGrpSpPr>
        <p:grpSpPr>
          <a:xfrm>
            <a:off x="7919965" y="3725964"/>
            <a:ext cx="1256089" cy="1807091"/>
            <a:chOff x="8886275" y="3137012"/>
            <a:chExt cx="1955998" cy="2904265"/>
          </a:xfrm>
        </p:grpSpPr>
        <p:pic>
          <p:nvPicPr>
            <p:cNvPr id="11" name="Library">
              <a:extLst>
                <a:ext uri="{FF2B5EF4-FFF2-40B4-BE49-F238E27FC236}">
                  <a16:creationId xmlns:a16="http://schemas.microsoft.com/office/drawing/2014/main" id="{DC85C9E8-77DA-C34D-9CCF-8594383A7315}"/>
                </a:ext>
              </a:extLst>
            </p:cNvPr>
            <p:cNvPicPr>
              <a:picLocks noChangeAspect="1"/>
            </p:cNvPicPr>
            <p:nvPr/>
          </p:nvPicPr>
          <p:blipFill>
            <a:blip r:embed="rId6"/>
            <a:stretch>
              <a:fillRect/>
            </a:stretch>
          </p:blipFill>
          <p:spPr>
            <a:xfrm>
              <a:off x="8886275" y="3137012"/>
              <a:ext cx="1955998" cy="2454384"/>
            </a:xfrm>
            <a:prstGeom prst="rect">
              <a:avLst/>
            </a:prstGeom>
          </p:spPr>
        </p:pic>
        <p:sp>
          <p:nvSpPr>
            <p:cNvPr id="12" name="TextBox 11">
              <a:extLst>
                <a:ext uri="{FF2B5EF4-FFF2-40B4-BE49-F238E27FC236}">
                  <a16:creationId xmlns:a16="http://schemas.microsoft.com/office/drawing/2014/main" id="{8213FAD6-09F6-EF48-A199-CE74AAABE804}"/>
                </a:ext>
              </a:extLst>
            </p:cNvPr>
            <p:cNvSpPr txBox="1"/>
            <p:nvPr/>
          </p:nvSpPr>
          <p:spPr>
            <a:xfrm>
              <a:off x="9149114" y="5671945"/>
              <a:ext cx="1535502" cy="369332"/>
            </a:xfrm>
            <a:prstGeom prst="rect">
              <a:avLst/>
            </a:prstGeom>
            <a:noFill/>
          </p:spPr>
          <p:txBody>
            <a:bodyPr wrap="square" rtlCol="0">
              <a:spAutoFit/>
            </a:bodyPr>
            <a:lstStyle/>
            <a:p>
              <a:r>
                <a:rPr lang="en-US" dirty="0"/>
                <a:t>Library</a:t>
              </a:r>
            </a:p>
          </p:txBody>
        </p:sp>
      </p:grpSp>
      <p:pic>
        <p:nvPicPr>
          <p:cNvPr id="35" name="Picture 34" descr="A close up of a logo&#10;&#10;Description automatically generated">
            <a:extLst>
              <a:ext uri="{FF2B5EF4-FFF2-40B4-BE49-F238E27FC236}">
                <a16:creationId xmlns:a16="http://schemas.microsoft.com/office/drawing/2014/main" id="{E9FB005C-E184-B540-B111-D1D104D005A8}"/>
              </a:ext>
            </a:extLst>
          </p:cNvPr>
          <p:cNvPicPr>
            <a:picLocks noChangeAspect="1"/>
          </p:cNvPicPr>
          <p:nvPr/>
        </p:nvPicPr>
        <p:blipFill>
          <a:blip r:embed="rId7"/>
          <a:stretch>
            <a:fillRect/>
          </a:stretch>
        </p:blipFill>
        <p:spPr>
          <a:xfrm rot="1284584">
            <a:off x="9855231" y="5318219"/>
            <a:ext cx="780816" cy="960274"/>
          </a:xfrm>
          <a:prstGeom prst="rect">
            <a:avLst/>
          </a:prstGeom>
        </p:spPr>
      </p:pic>
      <p:pic>
        <p:nvPicPr>
          <p:cNvPr id="44" name="Picture 43">
            <a:extLst>
              <a:ext uri="{FF2B5EF4-FFF2-40B4-BE49-F238E27FC236}">
                <a16:creationId xmlns:a16="http://schemas.microsoft.com/office/drawing/2014/main" id="{1871CBE6-CD8A-A143-96C5-2D2D9D59F0CB}"/>
              </a:ext>
            </a:extLst>
          </p:cNvPr>
          <p:cNvPicPr>
            <a:picLocks noChangeAspect="1"/>
          </p:cNvPicPr>
          <p:nvPr/>
        </p:nvPicPr>
        <p:blipFill>
          <a:blip r:embed="rId8"/>
          <a:stretch>
            <a:fillRect/>
          </a:stretch>
        </p:blipFill>
        <p:spPr>
          <a:xfrm rot="19973812">
            <a:off x="5178260" y="5705178"/>
            <a:ext cx="945485" cy="686968"/>
          </a:xfrm>
          <a:prstGeom prst="rect">
            <a:avLst/>
          </a:prstGeom>
        </p:spPr>
      </p:pic>
      <p:sp>
        <p:nvSpPr>
          <p:cNvPr id="49" name="Rounded Rectangular Callout 48">
            <a:extLst>
              <a:ext uri="{FF2B5EF4-FFF2-40B4-BE49-F238E27FC236}">
                <a16:creationId xmlns:a16="http://schemas.microsoft.com/office/drawing/2014/main" id="{1EC7B142-26A1-064D-9F69-B85E6EFB347B}"/>
              </a:ext>
            </a:extLst>
          </p:cNvPr>
          <p:cNvSpPr/>
          <p:nvPr/>
        </p:nvSpPr>
        <p:spPr>
          <a:xfrm>
            <a:off x="5073683" y="2571091"/>
            <a:ext cx="2388178" cy="857909"/>
          </a:xfrm>
          <a:prstGeom prst="wedgeRoundRectCallout">
            <a:avLst>
              <a:gd name="adj1" fmla="val -39659"/>
              <a:gd name="adj2" fmla="val 112463"/>
              <a:gd name="adj3" fmla="val 16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 JUST KIDDING!</a:t>
            </a:r>
          </a:p>
        </p:txBody>
      </p:sp>
      <p:sp>
        <p:nvSpPr>
          <p:cNvPr id="50" name="TextBox 49">
            <a:extLst>
              <a:ext uri="{FF2B5EF4-FFF2-40B4-BE49-F238E27FC236}">
                <a16:creationId xmlns:a16="http://schemas.microsoft.com/office/drawing/2014/main" id="{360C8C24-887E-2541-9F75-E2E8367EE320}"/>
              </a:ext>
            </a:extLst>
          </p:cNvPr>
          <p:cNvSpPr txBox="1"/>
          <p:nvPr/>
        </p:nvSpPr>
        <p:spPr>
          <a:xfrm>
            <a:off x="1777109" y="1902424"/>
            <a:ext cx="2725271" cy="646331"/>
          </a:xfrm>
          <a:prstGeom prst="rect">
            <a:avLst/>
          </a:prstGeom>
          <a:noFill/>
        </p:spPr>
        <p:txBody>
          <a:bodyPr wrap="square" rtlCol="0">
            <a:spAutoFit/>
          </a:bodyPr>
          <a:lstStyle/>
          <a:p>
            <a:pPr algn="ctr"/>
            <a:r>
              <a:rPr lang="en-US" dirty="0"/>
              <a:t>Sad Author </a:t>
            </a:r>
          </a:p>
          <a:p>
            <a:pPr algn="ctr"/>
            <a:r>
              <a:rPr lang="en-US" dirty="0"/>
              <a:t>(AKA Professor Pam)</a:t>
            </a:r>
          </a:p>
        </p:txBody>
      </p:sp>
      <p:cxnSp>
        <p:nvCxnSpPr>
          <p:cNvPr id="51" name="Straight Arrow Connector 50">
            <a:extLst>
              <a:ext uri="{FF2B5EF4-FFF2-40B4-BE49-F238E27FC236}">
                <a16:creationId xmlns:a16="http://schemas.microsoft.com/office/drawing/2014/main" id="{F7CFA001-735E-C941-9FEE-0C6DD0BB8177}"/>
              </a:ext>
            </a:extLst>
          </p:cNvPr>
          <p:cNvCxnSpPr>
            <a:cxnSpLocks/>
          </p:cNvCxnSpPr>
          <p:nvPr/>
        </p:nvCxnSpPr>
        <p:spPr>
          <a:xfrm flipH="1">
            <a:off x="2025491" y="2713279"/>
            <a:ext cx="937481" cy="900112"/>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52" name="Rounded Rectangular Callout 51">
            <a:extLst>
              <a:ext uri="{FF2B5EF4-FFF2-40B4-BE49-F238E27FC236}">
                <a16:creationId xmlns:a16="http://schemas.microsoft.com/office/drawing/2014/main" id="{250224AD-8357-514B-A806-340370BEF5FA}"/>
              </a:ext>
            </a:extLst>
          </p:cNvPr>
          <p:cNvSpPr/>
          <p:nvPr/>
        </p:nvSpPr>
        <p:spPr>
          <a:xfrm>
            <a:off x="2047361" y="1786564"/>
            <a:ext cx="2526236" cy="1088130"/>
          </a:xfrm>
          <a:prstGeom prst="wedgeRoundRectCallout">
            <a:avLst>
              <a:gd name="adj1" fmla="val -52956"/>
              <a:gd name="adj2" fmla="val 1021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LOOKING INTO PUBLISHING OPEN ACCESS NEXT TIME…</a:t>
            </a:r>
          </a:p>
        </p:txBody>
      </p:sp>
    </p:spTree>
    <p:extLst>
      <p:ext uri="{BB962C8B-B14F-4D97-AF65-F5344CB8AC3E}">
        <p14:creationId xmlns:p14="http://schemas.microsoft.com/office/powerpoint/2010/main" val="2970512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52 0.00487 C 0.11003 -0.06597 0.17305 -0.25625 0.14011 -0.41713 C 0.10716 -0.578 -0.00976 -0.65 -0.11914 -0.57916 C -0.22917 -0.50833 -0.29062 -0.3206 -0.25768 -0.15972 C -0.22474 0.00116 -0.10963 0.0757 0.00052 0.00487 Z " pathEditMode="relative" rAng="20400000" ptsTypes="AAAAA">
                                      <p:cBhvr>
                                        <p:cTn id="6" dur="5000" fill="hold"/>
                                        <p:tgtEl>
                                          <p:spTgt spid="44"/>
                                        </p:tgtEl>
                                        <p:attrNameLst>
                                          <p:attrName>ppt_x</p:attrName>
                                          <p:attrName>ppt_y</p:attrName>
                                        </p:attrNameLst>
                                      </p:cBhvr>
                                      <p:rCtr x="-5924" y="-29259"/>
                                    </p:animMotion>
                                  </p:childTnLst>
                                </p:cTn>
                              </p:par>
                              <p:par>
                                <p:cTn id="7" presetID="1" presetClass="entr" presetSubtype="0" fill="hold" grpId="0" nodeType="withEffect">
                                  <p:stCondLst>
                                    <p:cond delay="3000"/>
                                  </p:stCondLst>
                                  <p:childTnLst>
                                    <p:set>
                                      <p:cBhvr>
                                        <p:cTn id="8" dur="1" fill="hold">
                                          <p:stCondLst>
                                            <p:cond delay="0"/>
                                          </p:stCondLst>
                                        </p:cTn>
                                        <p:tgtEl>
                                          <p:spTgt spid="49"/>
                                        </p:tgtEl>
                                        <p:attrNameLst>
                                          <p:attrName>style.visibility</p:attrName>
                                        </p:attrNameLst>
                                      </p:cBhvr>
                                      <p:to>
                                        <p:strVal val="visible"/>
                                      </p:to>
                                    </p:set>
                                  </p:childTnLst>
                                </p:cTn>
                              </p:par>
                            </p:childTnLst>
                          </p:cTn>
                        </p:par>
                        <p:par>
                          <p:cTn id="9" fill="hold">
                            <p:stCondLst>
                              <p:cond delay="5000"/>
                            </p:stCondLst>
                            <p:childTnLst>
                              <p:par>
                                <p:cTn id="10" presetID="10" presetClass="exit" presetSubtype="0" fill="hold" grpId="1" nodeType="afterEffect">
                                  <p:stCondLst>
                                    <p:cond delay="150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0"/>
                                        </p:tgtEl>
                                      </p:cBhvr>
                                    </p:animEffect>
                                    <p:set>
                                      <p:cBhvr>
                                        <p:cTn id="23" dur="1" fill="hold">
                                          <p:stCondLst>
                                            <p:cond delay="499"/>
                                          </p:stCondLst>
                                        </p:cTn>
                                        <p:tgtEl>
                                          <p:spTgt spid="5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1"/>
                                        </p:tgtEl>
                                      </p:cBhvr>
                                    </p:animEffect>
                                    <p:set>
                                      <p:cBhvr>
                                        <p:cTn id="26" dur="1" fill="hold">
                                          <p:stCondLst>
                                            <p:cond delay="499"/>
                                          </p:stCondLst>
                                        </p:cTn>
                                        <p:tgtEl>
                                          <p:spTgt spid="5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par>
                                <p:cTn id="36" presetID="2" presetClass="exit" presetSubtype="8" fill="hold" nodeType="withEffect">
                                  <p:stCondLst>
                                    <p:cond delay="0"/>
                                  </p:stCondLst>
                                  <p:childTnLst>
                                    <p:anim calcmode="lin" valueType="num">
                                      <p:cBhvr additive="base">
                                        <p:cTn id="37" dur="1000"/>
                                        <p:tgtEl>
                                          <p:spTgt spid="10"/>
                                        </p:tgtEl>
                                        <p:attrNameLst>
                                          <p:attrName>ppt_x</p:attrName>
                                        </p:attrNameLst>
                                      </p:cBhvr>
                                      <p:tavLst>
                                        <p:tav tm="0">
                                          <p:val>
                                            <p:strVal val="ppt_x"/>
                                          </p:val>
                                        </p:tav>
                                        <p:tav tm="100000">
                                          <p:val>
                                            <p:strVal val="0-ppt_w/2"/>
                                          </p:val>
                                        </p:tav>
                                      </p:tavLst>
                                    </p:anim>
                                    <p:anim calcmode="lin" valueType="num">
                                      <p:cBhvr additive="base">
                                        <p:cTn id="38" dur="1000"/>
                                        <p:tgtEl>
                                          <p:spTgt spid="10"/>
                                        </p:tgtEl>
                                        <p:attrNameLst>
                                          <p:attrName>ppt_y</p:attrName>
                                        </p:attrNameLst>
                                      </p:cBhvr>
                                      <p:tavLst>
                                        <p:tav tm="0">
                                          <p:val>
                                            <p:strVal val="ppt_y"/>
                                          </p:val>
                                        </p:tav>
                                        <p:tav tm="100000">
                                          <p:val>
                                            <p:strVal val="ppt_y"/>
                                          </p:val>
                                        </p:tav>
                                      </p:tavLst>
                                    </p:anim>
                                    <p:set>
                                      <p:cBhvr>
                                        <p:cTn id="39" dur="1" fill="hold">
                                          <p:stCondLst>
                                            <p:cond delay="999"/>
                                          </p:stCondLst>
                                        </p:cTn>
                                        <p:tgtEl>
                                          <p:spTgt spid="1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44"/>
                                        </p:tgtEl>
                                      </p:cBhvr>
                                    </p:animEffect>
                                    <p:set>
                                      <p:cBhvr>
                                        <p:cTn id="42" dur="1" fill="hold">
                                          <p:stCondLst>
                                            <p:cond delay="499"/>
                                          </p:stCondLst>
                                        </p:cTn>
                                        <p:tgtEl>
                                          <p:spTgt spid="4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6"/>
                                        </p:tgtEl>
                                      </p:cBhvr>
                                    </p:animEffect>
                                    <p:set>
                                      <p:cBhvr>
                                        <p:cTn id="51" dur="1" fill="hold">
                                          <p:stCondLst>
                                            <p:cond delay="499"/>
                                          </p:stCondLst>
                                        </p:cTn>
                                        <p:tgtEl>
                                          <p:spTgt spid="36"/>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9" grpId="0" animBg="1"/>
      <p:bldP spid="49" grpId="1" animBg="1"/>
      <p:bldP spid="50" grpId="0"/>
      <p:bldP spid="50" grpId="1"/>
      <p:bldP spid="52" grpId="0" animBg="1"/>
      <p:bldP spid="5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25AD5A-C969-C84F-95B3-A5B1D862C3F8}"/>
              </a:ext>
            </a:extLst>
          </p:cNvPr>
          <p:cNvSpPr>
            <a:spLocks noGrp="1"/>
          </p:cNvSpPr>
          <p:nvPr>
            <p:ph type="title"/>
          </p:nvPr>
        </p:nvSpPr>
        <p:spPr/>
        <p:txBody>
          <a:bodyPr/>
          <a:lstStyle/>
          <a:p>
            <a:r>
              <a:rPr lang="en-US" dirty="0"/>
              <a:t>PUBLISHING OPEN ACCESS</a:t>
            </a:r>
          </a:p>
        </p:txBody>
      </p:sp>
      <p:graphicFrame>
        <p:nvGraphicFramePr>
          <p:cNvPr id="5" name="Chart 4">
            <a:extLst>
              <a:ext uri="{FF2B5EF4-FFF2-40B4-BE49-F238E27FC236}">
                <a16:creationId xmlns:a16="http://schemas.microsoft.com/office/drawing/2014/main" id="{57642D68-3E2A-354B-8A27-C646647BA09E}"/>
              </a:ext>
            </a:extLst>
          </p:cNvPr>
          <p:cNvGraphicFramePr>
            <a:graphicFrameLocks/>
          </p:cNvGraphicFramePr>
          <p:nvPr>
            <p:extLst>
              <p:ext uri="{D42A27DB-BD31-4B8C-83A1-F6EECF244321}">
                <p14:modId xmlns:p14="http://schemas.microsoft.com/office/powerpoint/2010/main" val="1045309046"/>
              </p:ext>
            </p:extLst>
          </p:nvPr>
        </p:nvGraphicFramePr>
        <p:xfrm>
          <a:off x="1862685" y="234229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1626105E-5D3F-E743-B675-A2884AAD90AA}"/>
              </a:ext>
            </a:extLst>
          </p:cNvPr>
          <p:cNvGraphicFramePr>
            <a:graphicFrameLocks/>
          </p:cNvGraphicFramePr>
          <p:nvPr>
            <p:extLst>
              <p:ext uri="{D42A27DB-BD31-4B8C-83A1-F6EECF244321}">
                <p14:modId xmlns:p14="http://schemas.microsoft.com/office/powerpoint/2010/main" val="2278187328"/>
              </p:ext>
            </p:extLst>
          </p:nvPr>
        </p:nvGraphicFramePr>
        <p:xfrm>
          <a:off x="6016557" y="224238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1626105E-5D3F-E743-B675-A2884AAD90AA}"/>
              </a:ext>
            </a:extLst>
          </p:cNvPr>
          <p:cNvGraphicFramePr>
            <a:graphicFrameLocks/>
          </p:cNvGraphicFramePr>
          <p:nvPr>
            <p:extLst>
              <p:ext uri="{D42A27DB-BD31-4B8C-83A1-F6EECF244321}">
                <p14:modId xmlns:p14="http://schemas.microsoft.com/office/powerpoint/2010/main" val="3388603142"/>
              </p:ext>
            </p:extLst>
          </p:nvPr>
        </p:nvGraphicFramePr>
        <p:xfrm>
          <a:off x="6008688" y="2510861"/>
          <a:ext cx="5005866" cy="31800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D31CB376-7FD3-1546-B47D-B97A0DD58A63}"/>
              </a:ext>
            </a:extLst>
          </p:cNvPr>
          <p:cNvGraphicFramePr>
            <a:graphicFrameLocks/>
          </p:cNvGraphicFramePr>
          <p:nvPr>
            <p:extLst>
              <p:ext uri="{D42A27DB-BD31-4B8C-83A1-F6EECF244321}">
                <p14:modId xmlns:p14="http://schemas.microsoft.com/office/powerpoint/2010/main" val="2750740886"/>
              </p:ext>
            </p:extLst>
          </p:nvPr>
        </p:nvGraphicFramePr>
        <p:xfrm>
          <a:off x="1473890" y="2477146"/>
          <a:ext cx="4684210" cy="3247531"/>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274E745A-2DD9-AB4E-9F39-CB8F335B5E94}"/>
              </a:ext>
            </a:extLst>
          </p:cNvPr>
          <p:cNvSpPr txBox="1"/>
          <p:nvPr/>
        </p:nvSpPr>
        <p:spPr>
          <a:xfrm>
            <a:off x="2687895" y="1715860"/>
            <a:ext cx="1649706" cy="461665"/>
          </a:xfrm>
          <a:prstGeom prst="rect">
            <a:avLst/>
          </a:prstGeom>
          <a:noFill/>
        </p:spPr>
        <p:txBody>
          <a:bodyPr wrap="square" rtlCol="0">
            <a:spAutoFit/>
          </a:bodyPr>
          <a:lstStyle/>
          <a:p>
            <a:r>
              <a:rPr lang="en-US" sz="2400" dirty="0"/>
              <a:t>By 2025 :</a:t>
            </a:r>
          </a:p>
        </p:txBody>
      </p:sp>
      <p:pic>
        <p:nvPicPr>
          <p:cNvPr id="10" name="Picture 9">
            <a:extLst>
              <a:ext uri="{FF2B5EF4-FFF2-40B4-BE49-F238E27FC236}">
                <a16:creationId xmlns:a16="http://schemas.microsoft.com/office/drawing/2014/main" id="{EEFC1FD3-16B1-C241-A5CB-F926EB894481}"/>
              </a:ext>
            </a:extLst>
          </p:cNvPr>
          <p:cNvPicPr>
            <a:picLocks noChangeAspect="1"/>
          </p:cNvPicPr>
          <p:nvPr/>
        </p:nvPicPr>
        <p:blipFill>
          <a:blip r:embed="rId7"/>
          <a:stretch>
            <a:fillRect/>
          </a:stretch>
        </p:blipFill>
        <p:spPr>
          <a:xfrm>
            <a:off x="5830617" y="3564294"/>
            <a:ext cx="692705" cy="1082351"/>
          </a:xfrm>
          <a:prstGeom prst="rect">
            <a:avLst/>
          </a:prstGeom>
        </p:spPr>
      </p:pic>
      <p:sp>
        <p:nvSpPr>
          <p:cNvPr id="13" name="TextBox 12">
            <a:extLst>
              <a:ext uri="{FF2B5EF4-FFF2-40B4-BE49-F238E27FC236}">
                <a16:creationId xmlns:a16="http://schemas.microsoft.com/office/drawing/2014/main" id="{1BAA6C3D-A1C9-BC40-8FBF-7B2D4F345402}"/>
              </a:ext>
            </a:extLst>
          </p:cNvPr>
          <p:cNvSpPr txBox="1"/>
          <p:nvPr/>
        </p:nvSpPr>
        <p:spPr>
          <a:xfrm>
            <a:off x="4373445" y="5353409"/>
            <a:ext cx="3814363" cy="830997"/>
          </a:xfrm>
          <a:prstGeom prst="rect">
            <a:avLst/>
          </a:prstGeom>
          <a:noFill/>
        </p:spPr>
        <p:txBody>
          <a:bodyPr wrap="square" rtlCol="0">
            <a:spAutoFit/>
          </a:bodyPr>
          <a:lstStyle/>
          <a:p>
            <a:r>
              <a:rPr lang="en-US" sz="4800" dirty="0"/>
              <a:t>Like this </a:t>
            </a:r>
            <a:r>
              <a:rPr lang="en-US" sz="4800" dirty="0" smtClean="0"/>
              <a:t>one.</a:t>
            </a:r>
            <a:endParaRPr lang="en-US" sz="4800" dirty="0"/>
          </a:p>
        </p:txBody>
      </p:sp>
      <p:sp>
        <p:nvSpPr>
          <p:cNvPr id="2" name="TextBox 1">
            <a:extLst>
              <a:ext uri="{FF2B5EF4-FFF2-40B4-BE49-F238E27FC236}">
                <a16:creationId xmlns:a16="http://schemas.microsoft.com/office/drawing/2014/main" id="{DFEA4895-B44B-E148-93F1-CD8E5A268B39}"/>
              </a:ext>
            </a:extLst>
          </p:cNvPr>
          <p:cNvSpPr txBox="1"/>
          <p:nvPr/>
        </p:nvSpPr>
        <p:spPr>
          <a:xfrm>
            <a:off x="2687895" y="6078339"/>
            <a:ext cx="7320079" cy="646331"/>
          </a:xfrm>
          <a:prstGeom prst="rect">
            <a:avLst/>
          </a:prstGeom>
          <a:noFill/>
        </p:spPr>
        <p:txBody>
          <a:bodyPr wrap="square" rtlCol="0">
            <a:spAutoFit/>
          </a:bodyPr>
          <a:lstStyle/>
          <a:p>
            <a:r>
              <a:rPr lang="en-CA" dirty="0"/>
              <a:t>H. Piwowar, J. </a:t>
            </a:r>
            <a:r>
              <a:rPr lang="en-CA" dirty="0" err="1"/>
              <a:t>Priem</a:t>
            </a:r>
            <a:r>
              <a:rPr lang="en-CA" dirty="0"/>
              <a:t>, &amp; R. Orr (2019). “The Future of OA: A Large-Scale Analysis Projecting Open Access Publication and Readership” </a:t>
            </a:r>
            <a:endParaRPr lang="en-US" dirty="0"/>
          </a:p>
        </p:txBody>
      </p:sp>
      <p:sp>
        <p:nvSpPr>
          <p:cNvPr id="3" name="TextBox 2">
            <a:extLst>
              <a:ext uri="{FF2B5EF4-FFF2-40B4-BE49-F238E27FC236}">
                <a16:creationId xmlns:a16="http://schemas.microsoft.com/office/drawing/2014/main" id="{81476FA7-5E82-E541-89B6-27CA84BC6B03}"/>
              </a:ext>
            </a:extLst>
          </p:cNvPr>
          <p:cNvSpPr txBox="1"/>
          <p:nvPr/>
        </p:nvSpPr>
        <p:spPr>
          <a:xfrm>
            <a:off x="4007142" y="3732936"/>
            <a:ext cx="660917" cy="369332"/>
          </a:xfrm>
          <a:prstGeom prst="rect">
            <a:avLst/>
          </a:prstGeom>
          <a:noFill/>
        </p:spPr>
        <p:txBody>
          <a:bodyPr wrap="square" rtlCol="0">
            <a:spAutoFit/>
          </a:bodyPr>
          <a:lstStyle/>
          <a:p>
            <a:r>
              <a:rPr lang="en-US" dirty="0"/>
              <a:t>44%</a:t>
            </a:r>
          </a:p>
        </p:txBody>
      </p:sp>
      <p:sp>
        <p:nvSpPr>
          <p:cNvPr id="14" name="TextBox 13">
            <a:extLst>
              <a:ext uri="{FF2B5EF4-FFF2-40B4-BE49-F238E27FC236}">
                <a16:creationId xmlns:a16="http://schemas.microsoft.com/office/drawing/2014/main" id="{E604D212-2FAC-5749-B2F6-E1EFB81EF1AD}"/>
              </a:ext>
            </a:extLst>
          </p:cNvPr>
          <p:cNvSpPr txBox="1"/>
          <p:nvPr/>
        </p:nvSpPr>
        <p:spPr>
          <a:xfrm>
            <a:off x="8635991" y="3733243"/>
            <a:ext cx="660917" cy="369332"/>
          </a:xfrm>
          <a:prstGeom prst="rect">
            <a:avLst/>
          </a:prstGeom>
          <a:noFill/>
        </p:spPr>
        <p:txBody>
          <a:bodyPr wrap="square" rtlCol="0">
            <a:spAutoFit/>
          </a:bodyPr>
          <a:lstStyle/>
          <a:p>
            <a:r>
              <a:rPr lang="en-US" dirty="0"/>
              <a:t>70%</a:t>
            </a:r>
          </a:p>
        </p:txBody>
      </p:sp>
    </p:spTree>
    <p:extLst>
      <p:ext uri="{BB962C8B-B14F-4D97-AF65-F5344CB8AC3E}">
        <p14:creationId xmlns:p14="http://schemas.microsoft.com/office/powerpoint/2010/main" val="92876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0"/>
                                        </p:tgtEl>
                                      </p:cBhvr>
                                      <p:by x="175000" y="175000"/>
                                    </p:animScale>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2" nodeType="clickEffect">
                                  <p:stCondLst>
                                    <p:cond delay="0"/>
                                  </p:stCondLst>
                                  <p:iterate type="lt">
                                    <p:tmPct val="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26" presetClass="emph" presetSubtype="0" fill="hold" grpId="3" nodeType="afterEffect">
                                  <p:stCondLst>
                                    <p:cond delay="0"/>
                                  </p:stCondLst>
                                  <p:iterate type="lt">
                                    <p:tmPct val="0"/>
                                  </p:iterate>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iterate type="lt">
                                    <p:tmPct val="0"/>
                                  </p:iterate>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500"/>
                            </p:stCondLst>
                            <p:childTnLst>
                              <p:par>
                                <p:cTn id="28" presetID="10" presetClass="entr" presetSubtype="0" fill="hold" grpId="0" nodeType="afterEffect">
                                  <p:stCondLst>
                                    <p:cond delay="5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P spid="9" grpId="0"/>
      <p:bldP spid="13" grpId="1"/>
      <p:bldP spid="13" grpId="2"/>
      <p:bldP spid="13" grpId="3"/>
      <p:bldP spid="2" grpId="0"/>
      <p:bldP spid="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F9D325-BAAA-EC40-AD4A-A7D8F70B2294}"/>
              </a:ext>
            </a:extLst>
          </p:cNvPr>
          <p:cNvPicPr>
            <a:picLocks noChangeAspect="1"/>
          </p:cNvPicPr>
          <p:nvPr/>
        </p:nvPicPr>
        <p:blipFill>
          <a:blip r:embed="rId5"/>
          <a:stretch>
            <a:fillRect/>
          </a:stretch>
        </p:blipFill>
        <p:spPr>
          <a:xfrm>
            <a:off x="5830617" y="3564294"/>
            <a:ext cx="692705" cy="1082351"/>
          </a:xfrm>
          <a:prstGeom prst="rect">
            <a:avLst/>
          </a:prstGeom>
        </p:spPr>
      </p:pic>
      <p:pic>
        <p:nvPicPr>
          <p:cNvPr id="11" name="Online Media 10" descr="LLRscreen.mov">
            <a:hlinkClick r:id="" action="ppaction://media"/>
            <a:extLst>
              <a:ext uri="{FF2B5EF4-FFF2-40B4-BE49-F238E27FC236}">
                <a16:creationId xmlns:a16="http://schemas.microsoft.com/office/drawing/2014/main" id="{A469A997-533B-1348-8ACD-C3BE7A0767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77767" y="2683557"/>
            <a:ext cx="4798404" cy="2843824"/>
          </a:xfrm>
          <a:prstGeom prst="rect">
            <a:avLst/>
          </a:prstGeom>
        </p:spPr>
      </p:pic>
      <p:sp>
        <p:nvSpPr>
          <p:cNvPr id="4" name="Title 3">
            <a:extLst>
              <a:ext uri="{FF2B5EF4-FFF2-40B4-BE49-F238E27FC236}">
                <a16:creationId xmlns:a16="http://schemas.microsoft.com/office/drawing/2014/main" id="{6AB8E7CB-3AC6-B742-87CD-8CB31495576E}"/>
              </a:ext>
            </a:extLst>
          </p:cNvPr>
          <p:cNvSpPr>
            <a:spLocks noGrp="1"/>
          </p:cNvSpPr>
          <p:nvPr>
            <p:ph type="title"/>
          </p:nvPr>
        </p:nvSpPr>
        <p:spPr/>
        <p:txBody>
          <a:bodyPr/>
          <a:lstStyle/>
          <a:p>
            <a:r>
              <a:rPr lang="en-US" dirty="0"/>
              <a:t>ACCESS TO LLRs</a:t>
            </a:r>
          </a:p>
        </p:txBody>
      </p:sp>
      <p:pic>
        <p:nvPicPr>
          <p:cNvPr id="6" name="Picture 5" descr="A close up of a logo&#10;&#10;Description automatically generated">
            <a:extLst>
              <a:ext uri="{FF2B5EF4-FFF2-40B4-BE49-F238E27FC236}">
                <a16:creationId xmlns:a16="http://schemas.microsoft.com/office/drawing/2014/main" id="{44651E5B-F861-5247-A65B-DDDBFE0547C0}"/>
              </a:ext>
            </a:extLst>
          </p:cNvPr>
          <p:cNvPicPr>
            <a:picLocks noChangeAspect="1"/>
          </p:cNvPicPr>
          <p:nvPr/>
        </p:nvPicPr>
        <p:blipFill>
          <a:blip r:embed="rId7"/>
          <a:stretch>
            <a:fillRect/>
          </a:stretch>
        </p:blipFill>
        <p:spPr>
          <a:xfrm>
            <a:off x="2823544" y="2307581"/>
            <a:ext cx="6544911" cy="5104534"/>
          </a:xfrm>
          <a:prstGeom prst="rect">
            <a:avLst/>
          </a:prstGeom>
          <a:scene3d>
            <a:camera prst="orthographicFront">
              <a:rot lat="0" lon="19499973" rev="0"/>
            </a:camera>
            <a:lightRig rig="threePt" dir="t"/>
          </a:scene3d>
        </p:spPr>
      </p:pic>
      <p:pic>
        <p:nvPicPr>
          <p:cNvPr id="8" name="Picture 7" descr="A close up of a logo&#10;&#10;Description automatically generated">
            <a:extLst>
              <a:ext uri="{FF2B5EF4-FFF2-40B4-BE49-F238E27FC236}">
                <a16:creationId xmlns:a16="http://schemas.microsoft.com/office/drawing/2014/main" id="{F839A77D-38C3-3741-87B8-16C953F0BE8B}"/>
              </a:ext>
            </a:extLst>
          </p:cNvPr>
          <p:cNvPicPr>
            <a:picLocks noChangeAspect="1"/>
          </p:cNvPicPr>
          <p:nvPr/>
        </p:nvPicPr>
        <p:blipFill>
          <a:blip r:embed="rId8"/>
          <a:stretch>
            <a:fillRect/>
          </a:stretch>
        </p:blipFill>
        <p:spPr>
          <a:xfrm rot="1702605">
            <a:off x="9645686" y="3433050"/>
            <a:ext cx="1734745" cy="2133449"/>
          </a:xfrm>
          <a:prstGeom prst="rect">
            <a:avLst/>
          </a:prstGeom>
        </p:spPr>
      </p:pic>
      <p:pic>
        <p:nvPicPr>
          <p:cNvPr id="13" name="Picture 12">
            <a:extLst>
              <a:ext uri="{FF2B5EF4-FFF2-40B4-BE49-F238E27FC236}">
                <a16:creationId xmlns:a16="http://schemas.microsoft.com/office/drawing/2014/main" id="{BFEB3074-D0E3-4140-BD46-89CAC325CA74}"/>
              </a:ext>
            </a:extLst>
          </p:cNvPr>
          <p:cNvPicPr>
            <a:picLocks noChangeAspect="1"/>
          </p:cNvPicPr>
          <p:nvPr/>
        </p:nvPicPr>
        <p:blipFill>
          <a:blip r:embed="rId9"/>
          <a:srcRect/>
          <a:stretch/>
        </p:blipFill>
        <p:spPr>
          <a:xfrm>
            <a:off x="8772040" y="3597340"/>
            <a:ext cx="2386525" cy="3260660"/>
          </a:xfrm>
          <a:prstGeom prst="rect">
            <a:avLst/>
          </a:prstGeom>
        </p:spPr>
      </p:pic>
    </p:spTree>
    <p:extLst>
      <p:ext uri="{BB962C8B-B14F-4D97-AF65-F5344CB8AC3E}">
        <p14:creationId xmlns:p14="http://schemas.microsoft.com/office/powerpoint/2010/main" val="598265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699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76689B-39FB-E946-933D-62AEF5DF09D4}"/>
              </a:ext>
            </a:extLst>
          </p:cNvPr>
          <p:cNvSpPr>
            <a:spLocks noGrp="1"/>
          </p:cNvSpPr>
          <p:nvPr>
            <p:ph sz="half" idx="1"/>
          </p:nvPr>
        </p:nvSpPr>
        <p:spPr>
          <a:xfrm>
            <a:off x="838199" y="1825625"/>
            <a:ext cx="10048103" cy="4351338"/>
          </a:xfrm>
        </p:spPr>
        <p:txBody>
          <a:bodyPr/>
          <a:lstStyle/>
          <a:p>
            <a:pPr marL="0" indent="0">
              <a:buNone/>
            </a:pPr>
            <a:r>
              <a:rPr lang="en-US" sz="2400" dirty="0">
                <a:solidFill>
                  <a:schemeClr val="tx1"/>
                </a:solidFill>
              </a:rPr>
              <a:t>You should now be able to:</a:t>
            </a:r>
          </a:p>
          <a:p>
            <a:pPr marL="0" indent="0">
              <a:buNone/>
            </a:pPr>
            <a:endParaRPr lang="en-US" sz="2400" dirty="0">
              <a:solidFill>
                <a:schemeClr val="tx1"/>
              </a:solidFill>
            </a:endParaRPr>
          </a:p>
          <a:p>
            <a:pPr lvl="1" fontAlgn="base"/>
            <a:r>
              <a:rPr lang="en-CA" dirty="0">
                <a:solidFill>
                  <a:schemeClr val="tx1"/>
                </a:solidFill>
              </a:rPr>
              <a:t>Explain why licensed library resources are only accessible to members of the library’s parent organization or community</a:t>
            </a:r>
          </a:p>
          <a:p>
            <a:pPr lvl="1" fontAlgn="base"/>
            <a:endParaRPr lang="en-CA" dirty="0">
              <a:solidFill>
                <a:schemeClr val="tx1"/>
              </a:solidFill>
            </a:endParaRPr>
          </a:p>
          <a:p>
            <a:pPr lvl="1" fontAlgn="base"/>
            <a:r>
              <a:rPr lang="en-CA" dirty="0">
                <a:solidFill>
                  <a:schemeClr val="tx1"/>
                </a:solidFill>
              </a:rPr>
              <a:t>Describe the role of publishing and licence agreements in relation to licensed library resources</a:t>
            </a:r>
          </a:p>
          <a:p>
            <a:pPr lvl="1" fontAlgn="base"/>
            <a:endParaRPr lang="en-CA" dirty="0">
              <a:solidFill>
                <a:schemeClr val="tx1"/>
              </a:solidFill>
            </a:endParaRPr>
          </a:p>
          <a:p>
            <a:pPr lvl="1" fontAlgn="base"/>
            <a:r>
              <a:rPr lang="en-CA" dirty="0">
                <a:solidFill>
                  <a:schemeClr val="tx1"/>
                </a:solidFill>
              </a:rPr>
              <a:t>Recognize how the future of scholarly publishing is becoming more open</a:t>
            </a:r>
          </a:p>
          <a:p>
            <a:pPr lvl="1" fontAlgn="base"/>
            <a:endParaRPr lang="en-CA" dirty="0">
              <a:solidFill>
                <a:schemeClr val="tx1"/>
              </a:solidFill>
            </a:endParaRPr>
          </a:p>
          <a:p>
            <a:pPr marL="0" indent="0">
              <a:buNone/>
            </a:pPr>
            <a:endParaRPr lang="en-US" dirty="0"/>
          </a:p>
        </p:txBody>
      </p:sp>
      <p:sp>
        <p:nvSpPr>
          <p:cNvPr id="4" name="Title 3">
            <a:extLst>
              <a:ext uri="{FF2B5EF4-FFF2-40B4-BE49-F238E27FC236}">
                <a16:creationId xmlns:a16="http://schemas.microsoft.com/office/drawing/2014/main" id="{0B195127-B523-1E4F-B34A-3D5613972B9D}"/>
              </a:ext>
            </a:extLst>
          </p:cNvPr>
          <p:cNvSpPr>
            <a:spLocks noGrp="1"/>
          </p:cNvSpPr>
          <p:nvPr>
            <p:ph type="title"/>
          </p:nvPr>
        </p:nvSpPr>
        <p:spPr/>
        <p:txBody>
          <a:bodyPr/>
          <a:lstStyle/>
          <a:p>
            <a:r>
              <a:rPr lang="en-US" dirty="0"/>
              <a:t>LEARNING OBJECTIVES </a:t>
            </a:r>
          </a:p>
        </p:txBody>
      </p:sp>
    </p:spTree>
    <p:extLst>
      <p:ext uri="{BB962C8B-B14F-4D97-AF65-F5344CB8AC3E}">
        <p14:creationId xmlns:p14="http://schemas.microsoft.com/office/powerpoint/2010/main" val="35491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1_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1_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1_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1_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9769</TotalTime>
  <Words>2382</Words>
  <Application>Microsoft Office PowerPoint</Application>
  <PresentationFormat>Widescreen</PresentationFormat>
  <Paragraphs>168</Paragraphs>
  <Slides>22</Slides>
  <Notes>11</Notes>
  <HiddenSlides>0</HiddenSlides>
  <MMClips>1</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22</vt:i4>
      </vt:variant>
    </vt:vector>
  </HeadingPairs>
  <TitlesOfParts>
    <vt:vector size="30" baseType="lpstr">
      <vt:lpstr>Arial</vt:lpstr>
      <vt:lpstr>Calibri</vt:lpstr>
      <vt:lpstr>1_Level 1</vt:lpstr>
      <vt:lpstr>1_Level 2</vt:lpstr>
      <vt:lpstr>1_Level 3</vt:lpstr>
      <vt:lpstr>1_Level 4</vt:lpstr>
      <vt:lpstr>1_Level 5</vt:lpstr>
      <vt:lpstr>Level 4</vt:lpstr>
      <vt:lpstr>Licensed Library Resources</vt:lpstr>
      <vt:lpstr>TROUBLE ACCESSING ARTICLES</vt:lpstr>
      <vt:lpstr>TROUBLE ACCESSING ARTICLES</vt:lpstr>
      <vt:lpstr>LICENCE AGREEMENTS</vt:lpstr>
      <vt:lpstr>JOURNEY OF AN ACADEMIC ARTICLE</vt:lpstr>
      <vt:lpstr>TRADITIONAL ACADEMIC PUBLISHING</vt:lpstr>
      <vt:lpstr>PUBLISHING OPEN ACCESS</vt:lpstr>
      <vt:lpstr>ACCESS TO LLRs</vt:lpstr>
      <vt:lpstr>LEARNING 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Smith, Mireille</cp:lastModifiedBy>
  <cp:revision>138</cp:revision>
  <dcterms:created xsi:type="dcterms:W3CDTF">2019-10-03T17:13:49Z</dcterms:created>
  <dcterms:modified xsi:type="dcterms:W3CDTF">2024-08-14T21:33:54Z</dcterms:modified>
</cp:coreProperties>
</file>