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tiff" ContentType="image/tif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2" r:id="rId1"/>
  </p:sldMasterIdLst>
  <p:sldIdLst>
    <p:sldId id="256" r:id="rId2"/>
    <p:sldId id="371" r:id="rId3"/>
    <p:sldId id="372" r:id="rId4"/>
    <p:sldId id="378" r:id="rId5"/>
    <p:sldId id="393" r:id="rId6"/>
    <p:sldId id="373" r:id="rId7"/>
    <p:sldId id="359" r:id="rId8"/>
    <p:sldId id="332" r:id="rId9"/>
    <p:sldId id="300" r:id="rId10"/>
    <p:sldId id="394" r:id="rId11"/>
    <p:sldId id="374" r:id="rId12"/>
    <p:sldId id="389" r:id="rId13"/>
    <p:sldId id="388" r:id="rId14"/>
    <p:sldId id="395" r:id="rId15"/>
    <p:sldId id="375" r:id="rId16"/>
    <p:sldId id="379" r:id="rId17"/>
    <p:sldId id="380" r:id="rId18"/>
    <p:sldId id="391" r:id="rId19"/>
    <p:sldId id="396" r:id="rId20"/>
    <p:sldId id="381" r:id="rId21"/>
    <p:sldId id="387" r:id="rId22"/>
    <p:sldId id="392" r:id="rId23"/>
    <p:sldId id="408" r:id="rId24"/>
    <p:sldId id="382" r:id="rId25"/>
    <p:sldId id="397" r:id="rId26"/>
    <p:sldId id="398" r:id="rId27"/>
    <p:sldId id="399" r:id="rId28"/>
    <p:sldId id="386" r:id="rId29"/>
    <p:sldId id="404" r:id="rId30"/>
    <p:sldId id="405" r:id="rId31"/>
    <p:sldId id="400" r:id="rId32"/>
    <p:sldId id="376" r:id="rId33"/>
    <p:sldId id="377" r:id="rId34"/>
    <p:sldId id="385" r:id="rId35"/>
    <p:sldId id="384" r:id="rId36"/>
    <p:sldId id="383" r:id="rId37"/>
    <p:sldId id="406" r:id="rId38"/>
    <p:sldId id="407" r:id="rId39"/>
    <p:sldId id="402" r:id="rId40"/>
    <p:sldId id="403" r:id="rId41"/>
    <p:sldId id="340" r:id="rId42"/>
    <p:sldId id="339" r:id="rId43"/>
    <p:sldId id="322" r:id="rId44"/>
    <p:sldId id="306" r:id="rId45"/>
    <p:sldId id="307" r:id="rId46"/>
    <p:sldId id="260" r:id="rId47"/>
    <p:sldId id="293" r:id="rId48"/>
    <p:sldId id="324" r:id="rId49"/>
    <p:sldId id="257" r:id="rId50"/>
    <p:sldId id="302" r:id="rId51"/>
    <p:sldId id="304" r:id="rId52"/>
    <p:sldId id="284" r:id="rId53"/>
    <p:sldId id="282" r:id="rId54"/>
    <p:sldId id="334" r:id="rId55"/>
    <p:sldId id="333" r:id="rId56"/>
    <p:sldId id="303" r:id="rId57"/>
    <p:sldId id="283" r:id="rId58"/>
    <p:sldId id="361"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62"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386"/>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71CAA96B-6F71-4FAE-B0BF-B07C1C7EB0D4}" type="datetimeFigureOut">
              <a:rPr lang="en-GB" smtClean="0"/>
              <a:pPr/>
              <a:t>07/05/2012</a:t>
            </a:fld>
            <a:endParaRPr lang="en-GB"/>
          </a:p>
        </p:txBody>
      </p:sp>
      <p:sp>
        <p:nvSpPr>
          <p:cNvPr id="17" name="Footer Placeholder 16"/>
          <p:cNvSpPr>
            <a:spLocks noGrp="1"/>
          </p:cNvSpPr>
          <p:nvPr>
            <p:ph type="ftr" sz="quarter" idx="11"/>
          </p:nvPr>
        </p:nvSpPr>
        <p:spPr>
          <a:xfrm>
            <a:off x="2898648" y="6355080"/>
            <a:ext cx="3474720" cy="365760"/>
          </a:xfrm>
        </p:spPr>
        <p:txBody>
          <a:bodyPr/>
          <a:lstStyle/>
          <a:p>
            <a:endParaRPr lang="en-GB"/>
          </a:p>
        </p:txBody>
      </p:sp>
      <p:sp>
        <p:nvSpPr>
          <p:cNvPr id="29" name="Slide Number Placeholder 28"/>
          <p:cNvSpPr>
            <a:spLocks noGrp="1"/>
          </p:cNvSpPr>
          <p:nvPr>
            <p:ph type="sldNum" sz="quarter" idx="12"/>
          </p:nvPr>
        </p:nvSpPr>
        <p:spPr>
          <a:xfrm>
            <a:off x="1216152" y="6355080"/>
            <a:ext cx="1219200" cy="365760"/>
          </a:xfrm>
        </p:spPr>
        <p:txBody>
          <a:bodyPr/>
          <a:lstStyle/>
          <a:p>
            <a:r>
              <a:rPr lang="en-GB" dirty="0" smtClean="0"/>
              <a:t>S Grange</a:t>
            </a:r>
            <a:endParaRPr lang="en-GB" dirty="0"/>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1CAA96B-6F71-4FAE-B0BF-B07C1C7EB0D4}" type="datetimeFigureOut">
              <a:rPr lang="en-GB" smtClean="0"/>
              <a:pPr/>
              <a:t>07/05/2012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863AF7-B96A-4822-8FC0-4E9A362A85BF}"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1CAA96B-6F71-4FAE-B0BF-B07C1C7EB0D4}" type="datetimeFigureOut">
              <a:rPr lang="en-GB" smtClean="0"/>
              <a:pPr/>
              <a:t>07/05/2012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863AF7-B96A-4822-8FC0-4E9A362A85BF}" type="slidenum">
              <a:rPr lang="en-GB" smtClean="0"/>
              <a:pPr/>
              <a:t>‹#›</a:t>
            </a:fld>
            <a:endParaRPr lang="en-GB"/>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71CAA96B-6F71-4FAE-B0BF-B07C1C7EB0D4}" type="datetimeFigureOut">
              <a:rPr lang="en-GB" smtClean="0"/>
              <a:pPr/>
              <a:t>07/05/2012</a:t>
            </a:fld>
            <a:endParaRPr lang="en-GB"/>
          </a:p>
        </p:txBody>
      </p:sp>
      <p:sp>
        <p:nvSpPr>
          <p:cNvPr id="5" name="Footer Placeholder 4"/>
          <p:cNvSpPr>
            <a:spLocks noGrp="1"/>
          </p:cNvSpPr>
          <p:nvPr>
            <p:ph type="ftr" sz="quarter" idx="11"/>
          </p:nvPr>
        </p:nvSpPr>
        <p:spPr/>
        <p:txBody>
          <a:bodyPr/>
          <a:lstStyle/>
          <a:p>
            <a:r>
              <a:rPr lang="en-GB" dirty="0" smtClean="0"/>
              <a:t>Mc Caig Institute, Calgary</a:t>
            </a:r>
            <a:endParaRPr lang="en-GB" dirty="0"/>
          </a:p>
        </p:txBody>
      </p:sp>
      <p:sp>
        <p:nvSpPr>
          <p:cNvPr id="6" name="Slide Number Placeholder 5"/>
          <p:cNvSpPr>
            <a:spLocks noGrp="1"/>
          </p:cNvSpPr>
          <p:nvPr>
            <p:ph type="sldNum" sz="quarter" idx="12"/>
          </p:nvPr>
        </p:nvSpPr>
        <p:spPr/>
        <p:txBody>
          <a:bodyPr/>
          <a:lstStyle/>
          <a:p>
            <a:fld id="{11863AF7-B96A-4822-8FC0-4E9A362A85BF}" type="slidenum">
              <a:rPr lang="en-GB" smtClean="0"/>
              <a:pPr/>
              <a:t>‹#›</a:t>
            </a:fld>
            <a:r>
              <a:rPr lang="en-GB" dirty="0" smtClean="0"/>
              <a:t>  S Grange</a:t>
            </a:r>
            <a:endParaRPr lang="en-GB" dirty="0"/>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71CAA96B-6F71-4FAE-B0BF-B07C1C7EB0D4}" type="datetimeFigureOut">
              <a:rPr lang="en-GB" smtClean="0"/>
              <a:pPr/>
              <a:t>07/05/2012</a:t>
            </a:fld>
            <a:endParaRPr lang="en-GB"/>
          </a:p>
        </p:txBody>
      </p:sp>
      <p:sp>
        <p:nvSpPr>
          <p:cNvPr id="5" name="Footer Placeholder 4"/>
          <p:cNvSpPr>
            <a:spLocks noGrp="1"/>
          </p:cNvSpPr>
          <p:nvPr>
            <p:ph type="ftr" sz="quarter" idx="11"/>
          </p:nvPr>
        </p:nvSpPr>
        <p:spPr>
          <a:xfrm>
            <a:off x="2898648" y="6355080"/>
            <a:ext cx="3474720" cy="365760"/>
          </a:xfrm>
        </p:spPr>
        <p:txBody>
          <a:bodyPr/>
          <a:lstStyle/>
          <a:p>
            <a:endParaRPr lang="en-GB"/>
          </a:p>
        </p:txBody>
      </p:sp>
      <p:sp>
        <p:nvSpPr>
          <p:cNvPr id="6" name="Slide Number Placeholder 5"/>
          <p:cNvSpPr>
            <a:spLocks noGrp="1"/>
          </p:cNvSpPr>
          <p:nvPr>
            <p:ph type="sldNum" sz="quarter" idx="12"/>
          </p:nvPr>
        </p:nvSpPr>
        <p:spPr>
          <a:xfrm>
            <a:off x="1069848" y="6355080"/>
            <a:ext cx="1520952" cy="365760"/>
          </a:xfrm>
        </p:spPr>
        <p:txBody>
          <a:bodyPr/>
          <a:lstStyle/>
          <a:p>
            <a:r>
              <a:rPr lang="en-GB" dirty="0" smtClean="0"/>
              <a:t>S Grange</a:t>
            </a:r>
            <a:endParaRPr lang="en-GB" dirty="0"/>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71CAA96B-6F71-4FAE-B0BF-B07C1C7EB0D4}" type="datetimeFigureOut">
              <a:rPr lang="en-GB" smtClean="0"/>
              <a:pPr/>
              <a:t>07/05/2012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1863AF7-B96A-4822-8FC0-4E9A362A85BF}" type="slidenum">
              <a:rPr lang="en-GB" smtClean="0"/>
              <a:pPr/>
              <a:t>‹#›</a:t>
            </a:fld>
            <a:endParaRPr lang="en-GB"/>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71CAA96B-6F71-4FAE-B0BF-B07C1C7EB0D4}" type="datetimeFigureOut">
              <a:rPr lang="en-GB" smtClean="0"/>
              <a:pPr/>
              <a:t>07/05/2012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1863AF7-B96A-4822-8FC0-4E9A362A85BF}" type="slidenum">
              <a:rPr lang="en-GB" smtClean="0"/>
              <a:pPr/>
              <a:t>‹#›</a:t>
            </a:fld>
            <a:endParaRPr lang="en-GB"/>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1CAA96B-6F71-4FAE-B0BF-B07C1C7EB0D4}" type="datetimeFigureOut">
              <a:rPr lang="en-GB" smtClean="0"/>
              <a:pPr/>
              <a:t>07/05/2012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1863AF7-B96A-4822-8FC0-4E9A362A85BF}" type="slidenum">
              <a:rPr lang="en-GB" smtClean="0"/>
              <a:pPr/>
              <a:t>‹#›</a:t>
            </a:fld>
            <a:endParaRPr lang="en-GB"/>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CAA96B-6F71-4FAE-B0BF-B07C1C7EB0D4}" type="datetimeFigureOut">
              <a:rPr lang="en-GB" smtClean="0"/>
              <a:pPr/>
              <a:t>07/05/2012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1863AF7-B96A-4822-8FC0-4E9A362A85BF}" type="slidenum">
              <a:rPr lang="en-GB" smtClean="0"/>
              <a:pPr/>
              <a:t>‹#›</a:t>
            </a:fld>
            <a:endParaRPr lang="en-GB"/>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1CAA96B-6F71-4FAE-B0BF-B07C1C7EB0D4}" type="datetimeFigureOut">
              <a:rPr lang="en-GB" smtClean="0"/>
              <a:pPr/>
              <a:t>07/05/2012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1863AF7-B96A-4822-8FC0-4E9A362A85BF}" type="slidenum">
              <a:rPr lang="en-GB" smtClean="0"/>
              <a:pPr/>
              <a:t>‹#›</a:t>
            </a:fld>
            <a:endParaRPr lang="en-GB"/>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1CAA96B-6F71-4FAE-B0BF-B07C1C7EB0D4}" type="datetimeFigureOut">
              <a:rPr lang="en-GB" smtClean="0"/>
              <a:pPr/>
              <a:t>07/05/2012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r>
              <a:rPr lang="en-GB" dirty="0" smtClean="0"/>
              <a:t>S Grange</a:t>
            </a:r>
            <a:endParaRPr lang="en-GB" dirty="0"/>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71CAA96B-6F71-4FAE-B0BF-B07C1C7EB0D4}" type="datetimeFigureOut">
              <a:rPr lang="en-GB" smtClean="0"/>
              <a:pPr/>
              <a:t>07/05/2012</a:t>
            </a:fld>
            <a:endParaRPr lang="en-GB"/>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en-GB"/>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r>
              <a:rPr lang="en-GB" dirty="0" smtClean="0"/>
              <a:t>S Grange</a:t>
            </a:r>
            <a:endParaRPr lang="en-GB" dirty="0"/>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hyperlink" Target="http://www.ucalgary.ca/"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hyperlink" Target="http://www.ualberta.ca/"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9.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9.xml"/><Relationship Id="rId5" Type="http://schemas.openxmlformats.org/officeDocument/2006/relationships/image" Target="../media/image35.jpeg"/><Relationship Id="rId4" Type="http://schemas.openxmlformats.org/officeDocument/2006/relationships/image" Target="../media/image3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9.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764704"/>
            <a:ext cx="7848872" cy="2427316"/>
          </a:xfrm>
        </p:spPr>
        <p:txBody>
          <a:bodyPr>
            <a:normAutofit/>
          </a:bodyPr>
          <a:lstStyle/>
          <a:p>
            <a:r>
              <a:rPr lang="en-GB" dirty="0" smtClean="0"/>
              <a:t>Non-Operative </a:t>
            </a:r>
            <a:br>
              <a:rPr lang="en-GB" dirty="0" smtClean="0"/>
            </a:br>
            <a:r>
              <a:rPr lang="en-GB" dirty="0" smtClean="0"/>
              <a:t>Full Thickness Rotator Cuff Tear</a:t>
            </a:r>
            <a:endParaRPr lang="en-GB" dirty="0"/>
          </a:p>
        </p:txBody>
      </p:sp>
      <p:sp>
        <p:nvSpPr>
          <p:cNvPr id="3" name="Subtitle 2"/>
          <p:cNvSpPr>
            <a:spLocks noGrp="1"/>
          </p:cNvSpPr>
          <p:nvPr>
            <p:ph type="subTitle" idx="1"/>
          </p:nvPr>
        </p:nvSpPr>
        <p:spPr>
          <a:xfrm>
            <a:off x="1835696" y="5085184"/>
            <a:ext cx="6400800" cy="720080"/>
          </a:xfrm>
        </p:spPr>
        <p:txBody>
          <a:bodyPr/>
          <a:lstStyle/>
          <a:p>
            <a:r>
              <a:rPr lang="en-GB" dirty="0" smtClean="0"/>
              <a:t>Rotator Cuff, Full Thickness Tear, Rehabilitation</a:t>
            </a:r>
            <a:endParaRPr lang="en-GB" dirty="0"/>
          </a:p>
        </p:txBody>
      </p:sp>
      <p:sp>
        <p:nvSpPr>
          <p:cNvPr id="4" name="Rectangle 3"/>
          <p:cNvSpPr/>
          <p:nvPr/>
        </p:nvSpPr>
        <p:spPr>
          <a:xfrm>
            <a:off x="539552" y="2204864"/>
            <a:ext cx="7638876" cy="2677656"/>
          </a:xfrm>
          <a:prstGeom prst="rect">
            <a:avLst/>
          </a:prstGeom>
        </p:spPr>
        <p:txBody>
          <a:bodyPr wrap="square">
            <a:spAutoFit/>
          </a:bodyPr>
          <a:lstStyle/>
          <a:p>
            <a:pPr algn="r"/>
            <a:r>
              <a:rPr lang="en-GB" sz="2400" dirty="0" smtClean="0">
                <a:solidFill>
                  <a:prstClr val="black"/>
                </a:solidFill>
                <a:latin typeface="Bookman Old Style"/>
                <a:ea typeface="+mj-ea"/>
                <a:cs typeface="+mj-cs"/>
              </a:rPr>
              <a:t>Fellow: Dr Simon Grange</a:t>
            </a:r>
          </a:p>
          <a:p>
            <a:pPr algn="r"/>
            <a:r>
              <a:rPr lang="en-GB" sz="2400" dirty="0" smtClean="0">
                <a:solidFill>
                  <a:prstClr val="black"/>
                </a:solidFill>
                <a:latin typeface="Bookman Old Style"/>
                <a:ea typeface="+mj-ea"/>
                <a:cs typeface="+mj-cs"/>
              </a:rPr>
              <a:t>Preceptor: Dr Richard Boorman</a:t>
            </a:r>
          </a:p>
          <a:p>
            <a:pPr algn="r"/>
            <a:r>
              <a:rPr lang="en-GB" sz="2400" dirty="0" smtClean="0">
                <a:solidFill>
                  <a:prstClr val="black"/>
                </a:solidFill>
                <a:latin typeface="Bookman Old Style"/>
                <a:ea typeface="+mj-ea"/>
                <a:cs typeface="+mj-cs"/>
              </a:rPr>
              <a:t>Advisor: Kristie Moore</a:t>
            </a:r>
          </a:p>
          <a:p>
            <a:pPr algn="r"/>
            <a:r>
              <a:rPr lang="en-GB" sz="2400" dirty="0" smtClean="0">
                <a:solidFill>
                  <a:prstClr val="black"/>
                </a:solidFill>
                <a:latin typeface="Bookman Old Style"/>
                <a:ea typeface="+mj-ea"/>
                <a:cs typeface="+mj-cs"/>
              </a:rPr>
              <a:t/>
            </a:r>
            <a:br>
              <a:rPr lang="en-GB" sz="2400" dirty="0" smtClean="0">
                <a:solidFill>
                  <a:prstClr val="black"/>
                </a:solidFill>
                <a:latin typeface="Bookman Old Style"/>
                <a:ea typeface="+mj-ea"/>
                <a:cs typeface="+mj-cs"/>
              </a:rPr>
            </a:br>
            <a:r>
              <a:rPr lang="en-GB" sz="2400" dirty="0" smtClean="0">
                <a:solidFill>
                  <a:prstClr val="black"/>
                </a:solidFill>
                <a:latin typeface="Bookman Old Style"/>
                <a:ea typeface="+mj-ea"/>
                <a:cs typeface="+mj-cs"/>
              </a:rPr>
              <a:t>Sport Medicine Clinic, University of Calgary</a:t>
            </a:r>
          </a:p>
          <a:p>
            <a:pPr algn="r"/>
            <a:r>
              <a:rPr lang="en-GB" sz="2400" i="1" dirty="0" smtClean="0">
                <a:solidFill>
                  <a:prstClr val="black"/>
                </a:solidFill>
                <a:latin typeface="Bookman Old Style"/>
                <a:ea typeface="+mj-ea"/>
                <a:cs typeface="+mj-cs"/>
              </a:rPr>
              <a:t>Alberta Bone and Joint Health Institute </a:t>
            </a:r>
            <a:br>
              <a:rPr lang="en-GB" sz="2400" i="1" dirty="0" smtClean="0">
                <a:solidFill>
                  <a:prstClr val="black"/>
                </a:solidFill>
                <a:latin typeface="Bookman Old Style"/>
                <a:ea typeface="+mj-ea"/>
                <a:cs typeface="+mj-cs"/>
              </a:rPr>
            </a:br>
            <a:r>
              <a:rPr lang="en-GB" sz="2400" i="1" dirty="0" smtClean="0">
                <a:solidFill>
                  <a:prstClr val="black"/>
                </a:solidFill>
                <a:latin typeface="Bookman Old Style"/>
                <a:ea typeface="+mj-ea"/>
                <a:cs typeface="+mj-cs"/>
              </a:rPr>
              <a:t>McCaig Institute</a:t>
            </a:r>
            <a:endParaRPr lang="en-GB" sz="1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Methodology</a:t>
            </a:r>
            <a:endParaRPr lang="en-GB" dirty="0"/>
          </a:p>
        </p:txBody>
      </p:sp>
      <p:sp>
        <p:nvSpPr>
          <p:cNvPr id="3" name="Text Placeholder 2"/>
          <p:cNvSpPr>
            <a:spLocks noGrp="1"/>
          </p:cNvSpPr>
          <p:nvPr>
            <p:ph type="body" idx="1"/>
          </p:nvPr>
        </p:nvSpPr>
        <p:spPr/>
        <p:txBody>
          <a:bodyPr/>
          <a:lstStyle/>
          <a:p>
            <a:endParaRPr lang="en-GB"/>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 </a:t>
            </a:r>
            <a:endParaRPr lang="en-GB" dirty="0"/>
          </a:p>
        </p:txBody>
      </p:sp>
      <p:sp>
        <p:nvSpPr>
          <p:cNvPr id="3" name="Content Placeholder 2"/>
          <p:cNvSpPr>
            <a:spLocks noGrp="1"/>
          </p:cNvSpPr>
          <p:nvPr>
            <p:ph sz="quarter" idx="1"/>
          </p:nvPr>
        </p:nvSpPr>
        <p:spPr>
          <a:xfrm>
            <a:off x="457200" y="1219200"/>
            <a:ext cx="4834880" cy="4937760"/>
          </a:xfrm>
        </p:spPr>
        <p:txBody>
          <a:bodyPr/>
          <a:lstStyle/>
          <a:p>
            <a:r>
              <a:rPr lang="en-US" dirty="0" smtClean="0"/>
              <a:t>Subjects were drawn from the population of subjects attending;</a:t>
            </a:r>
          </a:p>
          <a:p>
            <a:pPr lvl="1"/>
            <a:r>
              <a:rPr lang="en-US" dirty="0" smtClean="0"/>
              <a:t>University of Calgary (UoC) </a:t>
            </a:r>
          </a:p>
          <a:p>
            <a:pPr lvl="1"/>
            <a:r>
              <a:rPr lang="en-US" dirty="0" smtClean="0"/>
              <a:t>Sport &amp; Exercise Medicine Clinic (SMC)</a:t>
            </a:r>
          </a:p>
          <a:p>
            <a:r>
              <a:rPr lang="en-US" dirty="0" smtClean="0"/>
              <a:t>Managed using;</a:t>
            </a:r>
          </a:p>
          <a:p>
            <a:pPr lvl="1"/>
            <a:r>
              <a:rPr lang="en-US" sz="2500" dirty="0" smtClean="0"/>
              <a:t>UoC Non-operative </a:t>
            </a:r>
          </a:p>
          <a:p>
            <a:pPr lvl="1"/>
            <a:r>
              <a:rPr lang="en-US" sz="2500" dirty="0" smtClean="0"/>
              <a:t>Rotator Cuff </a:t>
            </a:r>
          </a:p>
          <a:p>
            <a:pPr lvl="1"/>
            <a:r>
              <a:rPr lang="en-US" sz="2500" dirty="0" smtClean="0"/>
              <a:t>Home Rehabilitation Program</a:t>
            </a:r>
            <a:endParaRPr lang="en-GB" sz="2500" dirty="0"/>
          </a:p>
        </p:txBody>
      </p:sp>
      <p:pic>
        <p:nvPicPr>
          <p:cNvPr id="6" name="Content Placeholder 5" descr="NonOpCuffRehab1.tif"/>
          <p:cNvPicPr>
            <a:picLocks noGrp="1" noChangeAspect="1"/>
          </p:cNvPicPr>
          <p:nvPr>
            <p:ph sz="quarter" idx="2"/>
          </p:nvPr>
        </p:nvPicPr>
        <p:blipFill>
          <a:blip r:embed="rId2" cstate="print"/>
          <a:srcRect l="73334" t="5845" b="28738"/>
          <a:stretch>
            <a:fillRect/>
          </a:stretch>
        </p:blipFill>
        <p:spPr>
          <a:xfrm>
            <a:off x="5364088" y="1192659"/>
            <a:ext cx="2880320" cy="5003469"/>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nOpCuffRehab2.tif"/>
          <p:cNvPicPr>
            <a:picLocks noChangeAspect="1"/>
          </p:cNvPicPr>
          <p:nvPr/>
        </p:nvPicPr>
        <p:blipFill>
          <a:blip r:embed="rId2" cstate="print"/>
          <a:stretch>
            <a:fillRect/>
          </a:stretch>
        </p:blipFill>
        <p:spPr>
          <a:xfrm>
            <a:off x="-595109" y="0"/>
            <a:ext cx="9739109" cy="6896222"/>
          </a:xfrm>
          <a:prstGeom prst="rect">
            <a:avLst/>
          </a:prstGeom>
        </p:spPr>
      </p:pic>
      <p:sp>
        <p:nvSpPr>
          <p:cNvPr id="3" name="TextBox 2"/>
          <p:cNvSpPr txBox="1"/>
          <p:nvPr/>
        </p:nvSpPr>
        <p:spPr>
          <a:xfrm>
            <a:off x="179512" y="1268760"/>
            <a:ext cx="2664296" cy="830997"/>
          </a:xfrm>
          <a:prstGeom prst="rect">
            <a:avLst/>
          </a:prstGeom>
          <a:solidFill>
            <a:schemeClr val="accent2">
              <a:lumMod val="40000"/>
              <a:lumOff val="60000"/>
            </a:schemeClr>
          </a:solidFill>
          <a:ln>
            <a:solidFill>
              <a:schemeClr val="accent1"/>
            </a:solidFill>
          </a:ln>
        </p:spPr>
        <p:txBody>
          <a:bodyPr wrap="square" rtlCol="0">
            <a:spAutoFit/>
          </a:bodyPr>
          <a:lstStyle/>
          <a:p>
            <a:pPr algn="ctr"/>
            <a:r>
              <a:rPr lang="en-GB" sz="4800" dirty="0" smtClean="0">
                <a:solidFill>
                  <a:schemeClr val="accent2">
                    <a:lumMod val="50000"/>
                  </a:schemeClr>
                </a:solidFill>
              </a:rPr>
              <a:t>Stretching</a:t>
            </a:r>
            <a:endParaRPr lang="en-GB" sz="4800" dirty="0">
              <a:solidFill>
                <a:schemeClr val="accent2">
                  <a:lumMod val="50000"/>
                </a:schemeClr>
              </a:solidFill>
            </a:endParaRPr>
          </a:p>
        </p:txBody>
      </p:sp>
      <p:sp>
        <p:nvSpPr>
          <p:cNvPr id="4" name="TextBox 3"/>
          <p:cNvSpPr txBox="1"/>
          <p:nvPr/>
        </p:nvSpPr>
        <p:spPr>
          <a:xfrm>
            <a:off x="6300192" y="4077072"/>
            <a:ext cx="2664296" cy="830997"/>
          </a:xfrm>
          <a:prstGeom prst="rect">
            <a:avLst/>
          </a:prstGeom>
          <a:solidFill>
            <a:schemeClr val="accent2">
              <a:lumMod val="40000"/>
              <a:lumOff val="60000"/>
            </a:schemeClr>
          </a:solidFill>
          <a:ln>
            <a:solidFill>
              <a:schemeClr val="accent1"/>
            </a:solidFill>
          </a:ln>
        </p:spPr>
        <p:txBody>
          <a:bodyPr wrap="square" rtlCol="0">
            <a:spAutoFit/>
          </a:bodyPr>
          <a:lstStyle/>
          <a:p>
            <a:pPr algn="ctr"/>
            <a:r>
              <a:rPr lang="en-GB" sz="4800" dirty="0" smtClean="0">
                <a:solidFill>
                  <a:schemeClr val="accent2">
                    <a:lumMod val="50000"/>
                  </a:schemeClr>
                </a:solidFill>
              </a:rPr>
              <a:t>Strength</a:t>
            </a:r>
            <a:endParaRPr lang="en-GB" sz="4800" dirty="0">
              <a:solidFill>
                <a:schemeClr val="accent2">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onOpCuffRehab1.tif"/>
          <p:cNvPicPr>
            <a:picLocks noChangeAspect="1"/>
          </p:cNvPicPr>
          <p:nvPr/>
        </p:nvPicPr>
        <p:blipFill>
          <a:blip r:embed="rId2" cstate="print"/>
          <a:stretch>
            <a:fillRect/>
          </a:stretch>
        </p:blipFill>
        <p:spPr>
          <a:xfrm>
            <a:off x="-612575" y="-1"/>
            <a:ext cx="9756576" cy="6908591"/>
          </a:xfrm>
          <a:prstGeom prst="rect">
            <a:avLst/>
          </a:prstGeom>
        </p:spPr>
      </p:pic>
      <p:sp>
        <p:nvSpPr>
          <p:cNvPr id="6" name="TextBox 5"/>
          <p:cNvSpPr txBox="1"/>
          <p:nvPr/>
        </p:nvSpPr>
        <p:spPr>
          <a:xfrm>
            <a:off x="395536" y="1196752"/>
            <a:ext cx="2664296" cy="830997"/>
          </a:xfrm>
          <a:prstGeom prst="rect">
            <a:avLst/>
          </a:prstGeom>
          <a:solidFill>
            <a:schemeClr val="accent2">
              <a:lumMod val="40000"/>
              <a:lumOff val="60000"/>
            </a:schemeClr>
          </a:solidFill>
          <a:ln>
            <a:solidFill>
              <a:schemeClr val="accent1"/>
            </a:solidFill>
          </a:ln>
        </p:spPr>
        <p:txBody>
          <a:bodyPr wrap="square" rtlCol="0">
            <a:spAutoFit/>
          </a:bodyPr>
          <a:lstStyle/>
          <a:p>
            <a:pPr algn="ctr"/>
            <a:r>
              <a:rPr lang="en-GB" sz="4800" dirty="0" smtClean="0">
                <a:solidFill>
                  <a:schemeClr val="accent2">
                    <a:lumMod val="50000"/>
                  </a:schemeClr>
                </a:solidFill>
              </a:rPr>
              <a:t>Strength</a:t>
            </a:r>
            <a:endParaRPr lang="en-GB" sz="4800" dirty="0">
              <a:solidFill>
                <a:schemeClr val="accent2">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Results</a:t>
            </a:r>
            <a:endParaRPr lang="en-GB" dirty="0"/>
          </a:p>
        </p:txBody>
      </p:sp>
      <p:sp>
        <p:nvSpPr>
          <p:cNvPr id="3" name="Text Placeholder 2"/>
          <p:cNvSpPr>
            <a:spLocks noGrp="1"/>
          </p:cNvSpPr>
          <p:nvPr>
            <p:ph type="body" idx="1"/>
          </p:nvPr>
        </p:nvSpPr>
        <p:spPr/>
        <p:txBody>
          <a:bodyPr/>
          <a:lstStyle/>
          <a:p>
            <a:endParaRPr lang="en-GB"/>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a:t>
            </a:r>
            <a:endParaRPr lang="en-GB" dirty="0"/>
          </a:p>
        </p:txBody>
      </p:sp>
      <p:sp>
        <p:nvSpPr>
          <p:cNvPr id="3" name="Content Placeholder 2"/>
          <p:cNvSpPr>
            <a:spLocks noGrp="1"/>
          </p:cNvSpPr>
          <p:nvPr>
            <p:ph sz="quarter" idx="1"/>
          </p:nvPr>
        </p:nvSpPr>
        <p:spPr/>
        <p:txBody>
          <a:bodyPr/>
          <a:lstStyle/>
          <a:p>
            <a:r>
              <a:rPr lang="en-US" sz="3200" dirty="0" smtClean="0"/>
              <a:t>The non-operative management group had mean scores comparable to the operative management group at 2 years (p=0.05) </a:t>
            </a:r>
          </a:p>
          <a:p>
            <a:r>
              <a:rPr lang="en-US" sz="3200" dirty="0" smtClean="0"/>
              <a:t>Significant reduction in the incidence of pain following rehabilitation compared with the operative group (</a:t>
            </a:r>
            <a:r>
              <a:rPr lang="en-US" sz="3200" i="1" dirty="0" smtClean="0"/>
              <a:t>n</a:t>
            </a:r>
            <a:r>
              <a:rPr lang="en-US" sz="3200" dirty="0" smtClean="0"/>
              <a:t>=159)</a:t>
            </a:r>
            <a:endParaRPr lang="en-GB" sz="3200" dirty="0" smtClean="0"/>
          </a:p>
          <a:p>
            <a:endParaRPr lang="en-GB"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Continuous Variables Considered</a:t>
            </a:r>
            <a:endParaRPr lang="en-GB" dirty="0"/>
          </a:p>
        </p:txBody>
      </p:sp>
      <p:graphicFrame>
        <p:nvGraphicFramePr>
          <p:cNvPr id="5" name="Content Placeholder 4"/>
          <p:cNvGraphicFramePr>
            <a:graphicFrameLocks noGrp="1"/>
          </p:cNvGraphicFramePr>
          <p:nvPr>
            <p:ph type="pic" idx="1"/>
          </p:nvPr>
        </p:nvGraphicFramePr>
        <p:xfrm>
          <a:off x="251520" y="1664716"/>
          <a:ext cx="8640959" cy="3017520"/>
        </p:xfrm>
        <a:graphic>
          <a:graphicData uri="http://schemas.openxmlformats.org/drawingml/2006/table">
            <a:tbl>
              <a:tblPr firstRow="1" bandRow="1">
                <a:tableStyleId>{18603FDC-E32A-4AB5-989C-0864C3EAD2B8}</a:tableStyleId>
              </a:tblPr>
              <a:tblGrid>
                <a:gridCol w="4752528"/>
                <a:gridCol w="1584176"/>
                <a:gridCol w="1152128"/>
                <a:gridCol w="1152127"/>
              </a:tblGrid>
              <a:tr h="443404">
                <a:tc>
                  <a:txBody>
                    <a:bodyPr/>
                    <a:lstStyle/>
                    <a:p>
                      <a:pPr indent="228600">
                        <a:lnSpc>
                          <a:spcPct val="150000"/>
                        </a:lnSpc>
                        <a:spcAft>
                          <a:spcPts val="0"/>
                        </a:spcAft>
                      </a:pPr>
                      <a:r>
                        <a:rPr lang="en-US" sz="2200" dirty="0"/>
                        <a:t>Variable</a:t>
                      </a:r>
                      <a:endParaRPr lang="en-GB" sz="2200" dirty="0">
                        <a:solidFill>
                          <a:srgbClr val="000000"/>
                        </a:solidFill>
                        <a:latin typeface="Calibri"/>
                        <a:ea typeface="Times New Roman"/>
                        <a:cs typeface="Times New Roman"/>
                      </a:endParaRPr>
                    </a:p>
                  </a:txBody>
                  <a:tcPr marL="76852" marR="76852" marT="0" marB="0"/>
                </a:tc>
                <a:tc>
                  <a:txBody>
                    <a:bodyPr/>
                    <a:lstStyle/>
                    <a:p>
                      <a:pPr indent="228600">
                        <a:lnSpc>
                          <a:spcPct val="150000"/>
                        </a:lnSpc>
                        <a:spcAft>
                          <a:spcPts val="0"/>
                        </a:spcAft>
                      </a:pPr>
                      <a:r>
                        <a:rPr lang="en-US" sz="2200"/>
                        <a:t>Range</a:t>
                      </a:r>
                      <a:endParaRPr lang="en-GB" sz="2200">
                        <a:solidFill>
                          <a:srgbClr val="000000"/>
                        </a:solidFill>
                        <a:latin typeface="Calibri"/>
                        <a:ea typeface="Times New Roman"/>
                        <a:cs typeface="Times New Roman"/>
                      </a:endParaRPr>
                    </a:p>
                  </a:txBody>
                  <a:tcPr marL="76852" marR="76852" marT="0" marB="0"/>
                </a:tc>
                <a:tc>
                  <a:txBody>
                    <a:bodyPr/>
                    <a:lstStyle/>
                    <a:p>
                      <a:pPr indent="228600">
                        <a:lnSpc>
                          <a:spcPct val="150000"/>
                        </a:lnSpc>
                        <a:spcAft>
                          <a:spcPts val="0"/>
                        </a:spcAft>
                      </a:pPr>
                      <a:r>
                        <a:rPr lang="en-US" sz="2200"/>
                        <a:t>Mean</a:t>
                      </a:r>
                      <a:endParaRPr lang="en-GB" sz="2200">
                        <a:solidFill>
                          <a:srgbClr val="000000"/>
                        </a:solidFill>
                        <a:latin typeface="Calibri"/>
                        <a:ea typeface="Times New Roman"/>
                        <a:cs typeface="Times New Roman"/>
                      </a:endParaRPr>
                    </a:p>
                  </a:txBody>
                  <a:tcPr marL="76852" marR="76852" marT="0" marB="0"/>
                </a:tc>
                <a:tc>
                  <a:txBody>
                    <a:bodyPr/>
                    <a:lstStyle/>
                    <a:p>
                      <a:pPr indent="228600">
                        <a:lnSpc>
                          <a:spcPct val="150000"/>
                        </a:lnSpc>
                        <a:spcAft>
                          <a:spcPts val="0"/>
                        </a:spcAft>
                      </a:pPr>
                      <a:r>
                        <a:rPr lang="en-US" sz="2200"/>
                        <a:t>SD</a:t>
                      </a:r>
                      <a:endParaRPr lang="en-GB" sz="2200">
                        <a:solidFill>
                          <a:srgbClr val="000000"/>
                        </a:solidFill>
                        <a:latin typeface="Calibri"/>
                        <a:ea typeface="Times New Roman"/>
                        <a:cs typeface="Times New Roman"/>
                      </a:endParaRPr>
                    </a:p>
                  </a:txBody>
                  <a:tcPr marL="76852" marR="76852" marT="0" marB="0"/>
                </a:tc>
              </a:tr>
              <a:tr h="443404">
                <a:tc>
                  <a:txBody>
                    <a:bodyPr/>
                    <a:lstStyle/>
                    <a:p>
                      <a:pPr indent="228600">
                        <a:lnSpc>
                          <a:spcPct val="150000"/>
                        </a:lnSpc>
                        <a:spcAft>
                          <a:spcPts val="0"/>
                        </a:spcAft>
                      </a:pPr>
                      <a:r>
                        <a:rPr lang="en-US" sz="2200" dirty="0"/>
                        <a:t>Age</a:t>
                      </a:r>
                      <a:endParaRPr lang="en-GB" sz="2200" dirty="0">
                        <a:solidFill>
                          <a:srgbClr val="000000"/>
                        </a:solidFill>
                        <a:latin typeface="Calibri"/>
                        <a:ea typeface="Times New Roman"/>
                        <a:cs typeface="Times New Roman"/>
                      </a:endParaRPr>
                    </a:p>
                  </a:txBody>
                  <a:tcPr marL="76852" marR="76852" marT="0" marB="0"/>
                </a:tc>
                <a:tc>
                  <a:txBody>
                    <a:bodyPr/>
                    <a:lstStyle/>
                    <a:p>
                      <a:pPr indent="228600">
                        <a:lnSpc>
                          <a:spcPct val="150000"/>
                        </a:lnSpc>
                        <a:spcAft>
                          <a:spcPts val="0"/>
                        </a:spcAft>
                      </a:pPr>
                      <a:r>
                        <a:rPr lang="en-US" sz="2200" dirty="0"/>
                        <a:t>33 – 85</a:t>
                      </a:r>
                      <a:endParaRPr lang="en-GB" sz="2200" dirty="0">
                        <a:solidFill>
                          <a:srgbClr val="000000"/>
                        </a:solidFill>
                        <a:latin typeface="Calibri"/>
                        <a:ea typeface="Times New Roman"/>
                        <a:cs typeface="Times New Roman"/>
                      </a:endParaRPr>
                    </a:p>
                  </a:txBody>
                  <a:tcPr marL="76852" marR="76852" marT="0" marB="0"/>
                </a:tc>
                <a:tc>
                  <a:txBody>
                    <a:bodyPr/>
                    <a:lstStyle/>
                    <a:p>
                      <a:pPr indent="228600">
                        <a:lnSpc>
                          <a:spcPct val="150000"/>
                        </a:lnSpc>
                        <a:spcAft>
                          <a:spcPts val="0"/>
                        </a:spcAft>
                      </a:pPr>
                      <a:r>
                        <a:rPr lang="en-US" sz="2200"/>
                        <a:t>58.5</a:t>
                      </a:r>
                      <a:endParaRPr lang="en-GB" sz="2200">
                        <a:solidFill>
                          <a:srgbClr val="000000"/>
                        </a:solidFill>
                        <a:latin typeface="Calibri"/>
                        <a:ea typeface="Times New Roman"/>
                        <a:cs typeface="Times New Roman"/>
                      </a:endParaRPr>
                    </a:p>
                  </a:txBody>
                  <a:tcPr marL="76852" marR="76852" marT="0" marB="0"/>
                </a:tc>
                <a:tc>
                  <a:txBody>
                    <a:bodyPr/>
                    <a:lstStyle/>
                    <a:p>
                      <a:pPr indent="228600">
                        <a:lnSpc>
                          <a:spcPct val="150000"/>
                        </a:lnSpc>
                        <a:spcAft>
                          <a:spcPts val="0"/>
                        </a:spcAft>
                      </a:pPr>
                      <a:r>
                        <a:rPr lang="en-US" sz="2200"/>
                        <a:t>9.8</a:t>
                      </a:r>
                      <a:endParaRPr lang="en-GB" sz="2200">
                        <a:solidFill>
                          <a:srgbClr val="000000"/>
                        </a:solidFill>
                        <a:latin typeface="Calibri"/>
                        <a:ea typeface="Times New Roman"/>
                        <a:cs typeface="Times New Roman"/>
                      </a:endParaRPr>
                    </a:p>
                  </a:txBody>
                  <a:tcPr marL="76852" marR="76852" marT="0" marB="0"/>
                </a:tc>
              </a:tr>
              <a:tr h="443404">
                <a:tc>
                  <a:txBody>
                    <a:bodyPr/>
                    <a:lstStyle/>
                    <a:p>
                      <a:pPr indent="228600">
                        <a:lnSpc>
                          <a:spcPct val="150000"/>
                        </a:lnSpc>
                        <a:spcAft>
                          <a:spcPts val="0"/>
                        </a:spcAft>
                      </a:pPr>
                      <a:r>
                        <a:rPr lang="en-CA" sz="2200" dirty="0"/>
                        <a:t>Full External  </a:t>
                      </a:r>
                      <a:r>
                        <a:rPr lang="en-CA" sz="2200" dirty="0" smtClean="0"/>
                        <a:t>Range of Motion (ROM)</a:t>
                      </a:r>
                      <a:endParaRPr lang="en-GB" sz="2200" dirty="0">
                        <a:solidFill>
                          <a:srgbClr val="000000"/>
                        </a:solidFill>
                        <a:latin typeface="Arial"/>
                        <a:ea typeface="Times New Roman"/>
                        <a:cs typeface="Times New Roman"/>
                      </a:endParaRPr>
                    </a:p>
                  </a:txBody>
                  <a:tcPr marL="76852" marR="76852" marT="0" marB="0"/>
                </a:tc>
                <a:tc>
                  <a:txBody>
                    <a:bodyPr/>
                    <a:lstStyle/>
                    <a:p>
                      <a:pPr indent="228600">
                        <a:lnSpc>
                          <a:spcPct val="150000"/>
                        </a:lnSpc>
                        <a:spcAft>
                          <a:spcPts val="0"/>
                        </a:spcAft>
                      </a:pPr>
                      <a:r>
                        <a:rPr lang="en-CA" sz="2200" dirty="0"/>
                        <a:t>30 – 180</a:t>
                      </a:r>
                      <a:endParaRPr lang="en-GB" sz="2200" dirty="0">
                        <a:solidFill>
                          <a:srgbClr val="000000"/>
                        </a:solidFill>
                        <a:latin typeface="Arial"/>
                        <a:ea typeface="Times New Roman"/>
                        <a:cs typeface="Times New Roman"/>
                      </a:endParaRPr>
                    </a:p>
                  </a:txBody>
                  <a:tcPr marL="76852" marR="76852" marT="0" marB="0"/>
                </a:tc>
                <a:tc>
                  <a:txBody>
                    <a:bodyPr/>
                    <a:lstStyle/>
                    <a:p>
                      <a:pPr indent="228600">
                        <a:lnSpc>
                          <a:spcPct val="150000"/>
                        </a:lnSpc>
                        <a:spcAft>
                          <a:spcPts val="0"/>
                        </a:spcAft>
                      </a:pPr>
                      <a:r>
                        <a:rPr lang="en-US" sz="2200" dirty="0"/>
                        <a:t>157</a:t>
                      </a:r>
                      <a:endParaRPr lang="en-GB" sz="2200" dirty="0">
                        <a:solidFill>
                          <a:srgbClr val="000000"/>
                        </a:solidFill>
                        <a:latin typeface="Calibri"/>
                        <a:ea typeface="Times New Roman"/>
                        <a:cs typeface="Times New Roman"/>
                      </a:endParaRPr>
                    </a:p>
                  </a:txBody>
                  <a:tcPr marL="76852" marR="76852" marT="0" marB="0"/>
                </a:tc>
                <a:tc>
                  <a:txBody>
                    <a:bodyPr/>
                    <a:lstStyle/>
                    <a:p>
                      <a:pPr indent="228600">
                        <a:lnSpc>
                          <a:spcPct val="150000"/>
                        </a:lnSpc>
                        <a:spcAft>
                          <a:spcPts val="0"/>
                        </a:spcAft>
                      </a:pPr>
                      <a:r>
                        <a:rPr lang="en-US" sz="2200"/>
                        <a:t>25.9</a:t>
                      </a:r>
                      <a:endParaRPr lang="en-GB" sz="2200">
                        <a:solidFill>
                          <a:srgbClr val="000000"/>
                        </a:solidFill>
                        <a:latin typeface="Calibri"/>
                        <a:ea typeface="Times New Roman"/>
                        <a:cs typeface="Times New Roman"/>
                      </a:endParaRPr>
                    </a:p>
                  </a:txBody>
                  <a:tcPr marL="76852" marR="76852" marT="0" marB="0"/>
                </a:tc>
              </a:tr>
              <a:tr h="483366">
                <a:tc>
                  <a:txBody>
                    <a:bodyPr/>
                    <a:lstStyle/>
                    <a:p>
                      <a:pPr indent="228600">
                        <a:lnSpc>
                          <a:spcPct val="150000"/>
                        </a:lnSpc>
                        <a:spcAft>
                          <a:spcPts val="0"/>
                        </a:spcAft>
                      </a:pPr>
                      <a:r>
                        <a:rPr lang="en-CA" sz="2200" dirty="0"/>
                        <a:t>RCQOL</a:t>
                      </a:r>
                      <a:endParaRPr lang="en-GB" sz="2200" dirty="0">
                        <a:solidFill>
                          <a:srgbClr val="000000"/>
                        </a:solidFill>
                        <a:latin typeface="Arial"/>
                        <a:ea typeface="Times New Roman"/>
                        <a:cs typeface="Times New Roman"/>
                      </a:endParaRPr>
                    </a:p>
                  </a:txBody>
                  <a:tcPr marL="76852" marR="76852" marT="0" marB="0"/>
                </a:tc>
                <a:tc>
                  <a:txBody>
                    <a:bodyPr/>
                    <a:lstStyle/>
                    <a:p>
                      <a:pPr indent="228600">
                        <a:lnSpc>
                          <a:spcPct val="150000"/>
                        </a:lnSpc>
                        <a:spcAft>
                          <a:spcPts val="0"/>
                        </a:spcAft>
                      </a:pPr>
                      <a:r>
                        <a:rPr lang="en-CA" sz="2200" dirty="0"/>
                        <a:t>0 – 100</a:t>
                      </a:r>
                      <a:endParaRPr lang="en-GB" sz="2200" dirty="0">
                        <a:solidFill>
                          <a:srgbClr val="000000"/>
                        </a:solidFill>
                        <a:latin typeface="Arial"/>
                        <a:ea typeface="Times New Roman"/>
                        <a:cs typeface="Times New Roman"/>
                      </a:endParaRPr>
                    </a:p>
                  </a:txBody>
                  <a:tcPr marL="76852" marR="76852" marT="0" marB="0"/>
                </a:tc>
                <a:tc>
                  <a:txBody>
                    <a:bodyPr/>
                    <a:lstStyle/>
                    <a:p>
                      <a:pPr indent="228600">
                        <a:lnSpc>
                          <a:spcPct val="150000"/>
                        </a:lnSpc>
                        <a:spcAft>
                          <a:spcPts val="0"/>
                        </a:spcAft>
                      </a:pPr>
                      <a:r>
                        <a:rPr lang="en-US" sz="2200" dirty="0"/>
                        <a:t>41.54</a:t>
                      </a:r>
                      <a:endParaRPr lang="en-GB" sz="2200" dirty="0">
                        <a:solidFill>
                          <a:srgbClr val="000000"/>
                        </a:solidFill>
                        <a:latin typeface="Calibri"/>
                        <a:ea typeface="Times New Roman"/>
                        <a:cs typeface="Times New Roman"/>
                      </a:endParaRPr>
                    </a:p>
                  </a:txBody>
                  <a:tcPr marL="76852" marR="76852" marT="0" marB="0"/>
                </a:tc>
                <a:tc>
                  <a:txBody>
                    <a:bodyPr/>
                    <a:lstStyle/>
                    <a:p>
                      <a:pPr indent="228600">
                        <a:lnSpc>
                          <a:spcPct val="150000"/>
                        </a:lnSpc>
                        <a:spcAft>
                          <a:spcPts val="0"/>
                        </a:spcAft>
                      </a:pPr>
                      <a:endParaRPr lang="en-US" sz="2200" dirty="0">
                        <a:solidFill>
                          <a:srgbClr val="000000"/>
                        </a:solidFill>
                        <a:latin typeface="Calibri"/>
                        <a:ea typeface="Times New Roman"/>
                        <a:cs typeface="Calibri"/>
                      </a:endParaRPr>
                    </a:p>
                  </a:txBody>
                  <a:tcPr marL="76852" marR="76852" marT="0" marB="0"/>
                </a:tc>
              </a:tr>
              <a:tr h="443404">
                <a:tc>
                  <a:txBody>
                    <a:bodyPr/>
                    <a:lstStyle/>
                    <a:p>
                      <a:pPr indent="228600">
                        <a:lnSpc>
                          <a:spcPct val="150000"/>
                        </a:lnSpc>
                        <a:spcAft>
                          <a:spcPts val="0"/>
                        </a:spcAft>
                      </a:pPr>
                      <a:r>
                        <a:rPr lang="en-CA" sz="2200"/>
                        <a:t>Size of Tear (mm)</a:t>
                      </a:r>
                      <a:endParaRPr lang="en-GB" sz="2200">
                        <a:solidFill>
                          <a:srgbClr val="000000"/>
                        </a:solidFill>
                        <a:latin typeface="Arial"/>
                        <a:ea typeface="Times New Roman"/>
                        <a:cs typeface="Times New Roman"/>
                      </a:endParaRPr>
                    </a:p>
                  </a:txBody>
                  <a:tcPr marL="76852" marR="76852" marT="0" marB="0"/>
                </a:tc>
                <a:tc>
                  <a:txBody>
                    <a:bodyPr/>
                    <a:lstStyle/>
                    <a:p>
                      <a:pPr indent="228600">
                        <a:lnSpc>
                          <a:spcPct val="150000"/>
                        </a:lnSpc>
                        <a:spcAft>
                          <a:spcPts val="0"/>
                        </a:spcAft>
                      </a:pPr>
                      <a:r>
                        <a:rPr lang="en-US" sz="2200"/>
                        <a:t>5 – 60</a:t>
                      </a:r>
                      <a:endParaRPr lang="en-GB" sz="2200">
                        <a:solidFill>
                          <a:srgbClr val="000000"/>
                        </a:solidFill>
                        <a:latin typeface="Calibri"/>
                        <a:ea typeface="Times New Roman"/>
                        <a:cs typeface="Times New Roman"/>
                      </a:endParaRPr>
                    </a:p>
                  </a:txBody>
                  <a:tcPr marL="76852" marR="76852" marT="0" marB="0"/>
                </a:tc>
                <a:tc>
                  <a:txBody>
                    <a:bodyPr/>
                    <a:lstStyle/>
                    <a:p>
                      <a:pPr indent="228600">
                        <a:lnSpc>
                          <a:spcPct val="150000"/>
                        </a:lnSpc>
                        <a:spcAft>
                          <a:spcPts val="0"/>
                        </a:spcAft>
                      </a:pPr>
                      <a:r>
                        <a:rPr lang="en-US" sz="2200" dirty="0"/>
                        <a:t>18.5</a:t>
                      </a:r>
                      <a:endParaRPr lang="en-GB" sz="2200" dirty="0">
                        <a:solidFill>
                          <a:srgbClr val="000000"/>
                        </a:solidFill>
                        <a:latin typeface="Calibri"/>
                        <a:ea typeface="Times New Roman"/>
                        <a:cs typeface="Times New Roman"/>
                      </a:endParaRPr>
                    </a:p>
                  </a:txBody>
                  <a:tcPr marL="76852" marR="76852" marT="0" marB="0"/>
                </a:tc>
                <a:tc>
                  <a:txBody>
                    <a:bodyPr/>
                    <a:lstStyle/>
                    <a:p>
                      <a:pPr indent="228600">
                        <a:lnSpc>
                          <a:spcPct val="150000"/>
                        </a:lnSpc>
                        <a:spcAft>
                          <a:spcPts val="0"/>
                        </a:spcAft>
                      </a:pPr>
                      <a:r>
                        <a:rPr lang="en-US" sz="2200" dirty="0"/>
                        <a:t>11.3</a:t>
                      </a:r>
                      <a:endParaRPr lang="en-GB" sz="2200" dirty="0">
                        <a:solidFill>
                          <a:srgbClr val="000000"/>
                        </a:solidFill>
                        <a:latin typeface="Calibri"/>
                        <a:ea typeface="Times New Roman"/>
                        <a:cs typeface="Times New Roman"/>
                      </a:endParaRPr>
                    </a:p>
                  </a:txBody>
                  <a:tcPr marL="76852" marR="76852" marT="0" marB="0"/>
                </a:tc>
              </a:tr>
              <a:tr h="443404">
                <a:tc>
                  <a:txBody>
                    <a:bodyPr/>
                    <a:lstStyle/>
                    <a:p>
                      <a:pPr indent="228600">
                        <a:lnSpc>
                          <a:spcPct val="150000"/>
                        </a:lnSpc>
                        <a:spcAft>
                          <a:spcPts val="0"/>
                        </a:spcAft>
                      </a:pPr>
                      <a:r>
                        <a:rPr lang="en-CA" sz="2200" dirty="0"/>
                        <a:t>Duration Symptoms (months)</a:t>
                      </a:r>
                      <a:endParaRPr lang="en-GB" sz="2200" dirty="0">
                        <a:solidFill>
                          <a:srgbClr val="000000"/>
                        </a:solidFill>
                        <a:latin typeface="Arial"/>
                        <a:ea typeface="Times New Roman"/>
                        <a:cs typeface="Times New Roman"/>
                      </a:endParaRPr>
                    </a:p>
                  </a:txBody>
                  <a:tcPr marL="76852" marR="76852" marT="0" marB="0"/>
                </a:tc>
                <a:tc>
                  <a:txBody>
                    <a:bodyPr/>
                    <a:lstStyle/>
                    <a:p>
                      <a:pPr indent="228600">
                        <a:lnSpc>
                          <a:spcPct val="150000"/>
                        </a:lnSpc>
                        <a:spcAft>
                          <a:spcPts val="0"/>
                        </a:spcAft>
                      </a:pPr>
                      <a:r>
                        <a:rPr lang="en-CA" sz="2200"/>
                        <a:t>3 – 180</a:t>
                      </a:r>
                      <a:endParaRPr lang="en-GB" sz="2200">
                        <a:solidFill>
                          <a:srgbClr val="000000"/>
                        </a:solidFill>
                        <a:latin typeface="Arial"/>
                        <a:ea typeface="Times New Roman"/>
                        <a:cs typeface="Times New Roman"/>
                      </a:endParaRPr>
                    </a:p>
                  </a:txBody>
                  <a:tcPr marL="76852" marR="76852" marT="0" marB="0"/>
                </a:tc>
                <a:tc>
                  <a:txBody>
                    <a:bodyPr/>
                    <a:lstStyle/>
                    <a:p>
                      <a:pPr indent="228600">
                        <a:lnSpc>
                          <a:spcPct val="150000"/>
                        </a:lnSpc>
                        <a:spcAft>
                          <a:spcPts val="0"/>
                        </a:spcAft>
                      </a:pPr>
                      <a:r>
                        <a:rPr lang="en-US" sz="2200"/>
                        <a:t>23.1</a:t>
                      </a:r>
                      <a:endParaRPr lang="en-GB" sz="2200">
                        <a:solidFill>
                          <a:srgbClr val="000000"/>
                        </a:solidFill>
                        <a:latin typeface="Calibri"/>
                        <a:ea typeface="Times New Roman"/>
                        <a:cs typeface="Times New Roman"/>
                      </a:endParaRPr>
                    </a:p>
                  </a:txBody>
                  <a:tcPr marL="76852" marR="76852" marT="0" marB="0"/>
                </a:tc>
                <a:tc>
                  <a:txBody>
                    <a:bodyPr/>
                    <a:lstStyle/>
                    <a:p>
                      <a:pPr indent="228600">
                        <a:lnSpc>
                          <a:spcPct val="150000"/>
                        </a:lnSpc>
                        <a:spcAft>
                          <a:spcPts val="0"/>
                        </a:spcAft>
                      </a:pPr>
                      <a:r>
                        <a:rPr lang="en-US" sz="2200" dirty="0"/>
                        <a:t>29.9</a:t>
                      </a:r>
                      <a:endParaRPr lang="en-GB" sz="2200" dirty="0">
                        <a:solidFill>
                          <a:srgbClr val="000000"/>
                        </a:solidFill>
                        <a:latin typeface="Calibri"/>
                        <a:ea typeface="Times New Roman"/>
                        <a:cs typeface="Times New Roman"/>
                      </a:endParaRPr>
                    </a:p>
                  </a:txBody>
                  <a:tcPr marL="76852" marR="76852" marT="0" marB="0"/>
                </a:tc>
              </a:tr>
            </a:tbl>
          </a:graphicData>
        </a:graphic>
      </p:graphicFrame>
      <p:sp>
        <p:nvSpPr>
          <p:cNvPr id="7" name="Text Placeholder 6"/>
          <p:cNvSpPr>
            <a:spLocks noGrp="1"/>
          </p:cNvSpPr>
          <p:nvPr>
            <p:ph type="body" sz="half" idx="2"/>
          </p:nvPr>
        </p:nvSpPr>
        <p:spPr>
          <a:xfrm>
            <a:off x="539552" y="5661248"/>
            <a:ext cx="8229600" cy="533400"/>
          </a:xfrm>
        </p:spPr>
        <p:txBody>
          <a:bodyPr>
            <a:noAutofit/>
          </a:bodyPr>
          <a:lstStyle/>
          <a:p>
            <a:r>
              <a:rPr lang="en-GB" sz="2000" dirty="0" smtClean="0">
                <a:solidFill>
                  <a:schemeClr val="accent2">
                    <a:lumMod val="60000"/>
                    <a:lumOff val="40000"/>
                  </a:schemeClr>
                </a:solidFill>
              </a:rPr>
              <a:t>http://www.bjjprocs.boneandjoint.org.uk/content/93-B/SUPP_IV/570.5.abstract  </a:t>
            </a:r>
            <a:r>
              <a:rPr lang="en-GB" sz="2000" dirty="0" smtClean="0"/>
              <a:t>for Rotator Cuff Quality of Life score (RCQOL) information</a:t>
            </a:r>
            <a:endParaRPr lang="en-GB" sz="20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Discrete Variables Considered</a:t>
            </a:r>
            <a:endParaRPr lang="en-GB" dirty="0"/>
          </a:p>
        </p:txBody>
      </p:sp>
      <p:graphicFrame>
        <p:nvGraphicFramePr>
          <p:cNvPr id="5" name="Content Placeholder 4"/>
          <p:cNvGraphicFramePr>
            <a:graphicFrameLocks noGrp="1"/>
          </p:cNvGraphicFramePr>
          <p:nvPr>
            <p:ph type="pic" idx="1"/>
          </p:nvPr>
        </p:nvGraphicFramePr>
        <p:xfrm>
          <a:off x="467544" y="1916832"/>
          <a:ext cx="8352928" cy="3348167"/>
        </p:xfrm>
        <a:graphic>
          <a:graphicData uri="http://schemas.openxmlformats.org/drawingml/2006/table">
            <a:tbl>
              <a:tblPr firstRow="1" bandRow="1">
                <a:tableStyleId>{18603FDC-E32A-4AB5-989C-0864C3EAD2B8}</a:tableStyleId>
              </a:tblPr>
              <a:tblGrid>
                <a:gridCol w="3954901"/>
                <a:gridCol w="1013651"/>
                <a:gridCol w="864096"/>
                <a:gridCol w="1728192"/>
                <a:gridCol w="792088"/>
              </a:tblGrid>
              <a:tr h="744049">
                <a:tc>
                  <a:txBody>
                    <a:bodyPr/>
                    <a:lstStyle/>
                    <a:p>
                      <a:pPr indent="228600">
                        <a:lnSpc>
                          <a:spcPct val="150000"/>
                        </a:lnSpc>
                        <a:spcAft>
                          <a:spcPts val="0"/>
                        </a:spcAft>
                      </a:pPr>
                      <a:r>
                        <a:rPr lang="en-GB" sz="2800" dirty="0" smtClean="0">
                          <a:solidFill>
                            <a:schemeClr val="tx1"/>
                          </a:solidFill>
                          <a:latin typeface="Calibri"/>
                          <a:ea typeface="Times New Roman"/>
                          <a:cs typeface="Times New Roman"/>
                        </a:rPr>
                        <a:t>Variable</a:t>
                      </a:r>
                      <a:endParaRPr lang="en-GB" sz="2800" dirty="0">
                        <a:solidFill>
                          <a:schemeClr val="tx1"/>
                        </a:solidFill>
                        <a:latin typeface="Calibri"/>
                        <a:ea typeface="Times New Roman"/>
                        <a:cs typeface="Times New Roman"/>
                      </a:endParaRPr>
                    </a:p>
                  </a:txBody>
                  <a:tcPr marL="31330" marR="31330" marT="0" marB="0"/>
                </a:tc>
                <a:tc>
                  <a:txBody>
                    <a:bodyPr/>
                    <a:lstStyle/>
                    <a:p>
                      <a:pPr indent="228600" algn="r">
                        <a:lnSpc>
                          <a:spcPct val="150000"/>
                        </a:lnSpc>
                        <a:spcAft>
                          <a:spcPts val="0"/>
                        </a:spcAft>
                      </a:pPr>
                      <a:r>
                        <a:rPr lang="en-GB" sz="2400" dirty="0" smtClean="0">
                          <a:solidFill>
                            <a:schemeClr val="tx1"/>
                          </a:solidFill>
                          <a:latin typeface="Calibri"/>
                          <a:ea typeface="Times New Roman"/>
                          <a:cs typeface="Times New Roman"/>
                        </a:rPr>
                        <a:t>Value</a:t>
                      </a:r>
                      <a:endParaRPr lang="en-GB" sz="2400" dirty="0">
                        <a:solidFill>
                          <a:schemeClr val="tx1"/>
                        </a:solidFill>
                        <a:latin typeface="Calibri"/>
                        <a:ea typeface="Times New Roman"/>
                        <a:cs typeface="Times New Roman"/>
                      </a:endParaRPr>
                    </a:p>
                  </a:txBody>
                  <a:tcPr marL="31330" marR="31330" marT="0" marB="0"/>
                </a:tc>
                <a:tc>
                  <a:txBody>
                    <a:bodyPr/>
                    <a:lstStyle/>
                    <a:p>
                      <a:pPr indent="228600" algn="r">
                        <a:lnSpc>
                          <a:spcPct val="150000"/>
                        </a:lnSpc>
                        <a:spcAft>
                          <a:spcPts val="0"/>
                        </a:spcAft>
                      </a:pPr>
                      <a:r>
                        <a:rPr lang="en-GB" sz="2400" dirty="0" smtClean="0">
                          <a:solidFill>
                            <a:schemeClr val="tx1"/>
                          </a:solidFill>
                          <a:latin typeface="Calibri"/>
                          <a:ea typeface="Times New Roman"/>
                          <a:cs typeface="Times New Roman"/>
                        </a:rPr>
                        <a:t>No.</a:t>
                      </a:r>
                      <a:endParaRPr lang="en-GB" sz="2400" dirty="0">
                        <a:solidFill>
                          <a:schemeClr val="tx1"/>
                        </a:solidFill>
                        <a:latin typeface="Calibri"/>
                        <a:ea typeface="Times New Roman"/>
                        <a:cs typeface="Times New Roman"/>
                      </a:endParaRPr>
                    </a:p>
                  </a:txBody>
                  <a:tcPr marL="31330" marR="31330" marT="0" marB="0"/>
                </a:tc>
                <a:tc>
                  <a:txBody>
                    <a:bodyPr/>
                    <a:lstStyle/>
                    <a:p>
                      <a:pPr indent="228600" algn="r">
                        <a:lnSpc>
                          <a:spcPct val="150000"/>
                        </a:lnSpc>
                        <a:spcAft>
                          <a:spcPts val="0"/>
                        </a:spcAft>
                      </a:pPr>
                      <a:r>
                        <a:rPr lang="en-GB" sz="2400" dirty="0" smtClean="0">
                          <a:solidFill>
                            <a:schemeClr val="tx1"/>
                          </a:solidFill>
                          <a:latin typeface="Calibri"/>
                          <a:ea typeface="Times New Roman"/>
                          <a:cs typeface="Times New Roman"/>
                        </a:rPr>
                        <a:t>Value</a:t>
                      </a:r>
                      <a:endParaRPr lang="en-GB" sz="2400" dirty="0">
                        <a:solidFill>
                          <a:schemeClr val="tx1"/>
                        </a:solidFill>
                        <a:latin typeface="Calibri"/>
                        <a:ea typeface="Times New Roman"/>
                        <a:cs typeface="Times New Roman"/>
                      </a:endParaRPr>
                    </a:p>
                  </a:txBody>
                  <a:tcPr marL="31330" marR="31330" marT="0" marB="0"/>
                </a:tc>
                <a:tc>
                  <a:txBody>
                    <a:bodyPr/>
                    <a:lstStyle/>
                    <a:p>
                      <a:pPr indent="228600" algn="r">
                        <a:lnSpc>
                          <a:spcPct val="150000"/>
                        </a:lnSpc>
                        <a:spcAft>
                          <a:spcPts val="0"/>
                        </a:spcAft>
                      </a:pPr>
                      <a:r>
                        <a:rPr lang="en-GB" sz="2400" dirty="0" smtClean="0">
                          <a:solidFill>
                            <a:schemeClr val="tx1"/>
                          </a:solidFill>
                          <a:latin typeface="Calibri"/>
                          <a:ea typeface="Times New Roman"/>
                          <a:cs typeface="Times New Roman"/>
                        </a:rPr>
                        <a:t>No.</a:t>
                      </a:r>
                      <a:endParaRPr lang="en-GB" sz="2400" dirty="0">
                        <a:solidFill>
                          <a:schemeClr val="tx1"/>
                        </a:solidFill>
                        <a:latin typeface="Calibri"/>
                        <a:ea typeface="Times New Roman"/>
                        <a:cs typeface="Times New Roman"/>
                      </a:endParaRPr>
                    </a:p>
                  </a:txBody>
                  <a:tcPr marL="31330" marR="31330" marT="0" marB="0"/>
                </a:tc>
              </a:tr>
              <a:tr h="744049">
                <a:tc>
                  <a:txBody>
                    <a:bodyPr/>
                    <a:lstStyle/>
                    <a:p>
                      <a:pPr indent="228600">
                        <a:lnSpc>
                          <a:spcPct val="150000"/>
                        </a:lnSpc>
                        <a:spcAft>
                          <a:spcPts val="0"/>
                        </a:spcAft>
                      </a:pPr>
                      <a:r>
                        <a:rPr lang="en-US" sz="2400" dirty="0"/>
                        <a:t>Onset</a:t>
                      </a:r>
                      <a:endParaRPr lang="en-GB" sz="3200" dirty="0">
                        <a:solidFill>
                          <a:srgbClr val="000000"/>
                        </a:solidFill>
                        <a:latin typeface="Calibri"/>
                        <a:ea typeface="Times New Roman"/>
                        <a:cs typeface="Times New Roman"/>
                      </a:endParaRPr>
                    </a:p>
                  </a:txBody>
                  <a:tcPr marL="31330" marR="31330" marT="0" marB="0"/>
                </a:tc>
                <a:tc>
                  <a:txBody>
                    <a:bodyPr/>
                    <a:lstStyle/>
                    <a:p>
                      <a:pPr indent="228600" algn="r">
                        <a:lnSpc>
                          <a:spcPct val="150000"/>
                        </a:lnSpc>
                        <a:spcAft>
                          <a:spcPts val="0"/>
                        </a:spcAft>
                      </a:pPr>
                      <a:r>
                        <a:rPr lang="en-US" sz="2000" dirty="0" smtClean="0"/>
                        <a:t>Acute</a:t>
                      </a:r>
                      <a:endParaRPr lang="en-GB" sz="2800" dirty="0">
                        <a:solidFill>
                          <a:srgbClr val="000000"/>
                        </a:solidFill>
                        <a:latin typeface="Calibri"/>
                        <a:ea typeface="Times New Roman"/>
                        <a:cs typeface="Times New Roman"/>
                      </a:endParaRPr>
                    </a:p>
                  </a:txBody>
                  <a:tcPr marL="31330" marR="31330" marT="0" marB="0"/>
                </a:tc>
                <a:tc>
                  <a:txBody>
                    <a:bodyPr/>
                    <a:lstStyle/>
                    <a:p>
                      <a:pPr indent="228600" algn="r">
                        <a:lnSpc>
                          <a:spcPct val="150000"/>
                        </a:lnSpc>
                        <a:spcAft>
                          <a:spcPts val="0"/>
                        </a:spcAft>
                      </a:pPr>
                      <a:r>
                        <a:rPr lang="en-US" sz="2000" dirty="0"/>
                        <a:t>83</a:t>
                      </a:r>
                      <a:endParaRPr lang="en-GB" sz="2800" dirty="0">
                        <a:solidFill>
                          <a:srgbClr val="000000"/>
                        </a:solidFill>
                        <a:latin typeface="Calibri"/>
                        <a:ea typeface="Times New Roman"/>
                        <a:cs typeface="Times New Roman"/>
                      </a:endParaRPr>
                    </a:p>
                  </a:txBody>
                  <a:tcPr marL="31330" marR="31330" marT="0" marB="0"/>
                </a:tc>
                <a:tc>
                  <a:txBody>
                    <a:bodyPr/>
                    <a:lstStyle/>
                    <a:p>
                      <a:pPr indent="228600" algn="r">
                        <a:lnSpc>
                          <a:spcPct val="150000"/>
                        </a:lnSpc>
                        <a:spcAft>
                          <a:spcPts val="0"/>
                        </a:spcAft>
                      </a:pPr>
                      <a:r>
                        <a:rPr lang="en-US" sz="2000" dirty="0"/>
                        <a:t>I</a:t>
                      </a:r>
                      <a:r>
                        <a:rPr lang="en-US" sz="2000" dirty="0" smtClean="0"/>
                        <a:t>nsidious</a:t>
                      </a:r>
                      <a:endParaRPr lang="en-GB" sz="2800" dirty="0">
                        <a:solidFill>
                          <a:srgbClr val="000000"/>
                        </a:solidFill>
                        <a:latin typeface="Calibri"/>
                        <a:ea typeface="Times New Roman"/>
                        <a:cs typeface="Times New Roman"/>
                      </a:endParaRPr>
                    </a:p>
                  </a:txBody>
                  <a:tcPr marL="31330" marR="31330" marT="0" marB="0"/>
                </a:tc>
                <a:tc>
                  <a:txBody>
                    <a:bodyPr/>
                    <a:lstStyle/>
                    <a:p>
                      <a:pPr indent="228600" algn="r">
                        <a:lnSpc>
                          <a:spcPct val="150000"/>
                        </a:lnSpc>
                        <a:spcAft>
                          <a:spcPts val="0"/>
                        </a:spcAft>
                      </a:pPr>
                      <a:r>
                        <a:rPr lang="en-US" sz="2000" dirty="0"/>
                        <a:t>72</a:t>
                      </a:r>
                      <a:endParaRPr lang="en-GB" sz="2800" dirty="0">
                        <a:solidFill>
                          <a:srgbClr val="000000"/>
                        </a:solidFill>
                        <a:latin typeface="Calibri"/>
                        <a:ea typeface="Times New Roman"/>
                        <a:cs typeface="Times New Roman"/>
                      </a:endParaRPr>
                    </a:p>
                  </a:txBody>
                  <a:tcPr marL="31330" marR="31330" marT="0" marB="0"/>
                </a:tc>
              </a:tr>
              <a:tr h="620023">
                <a:tc>
                  <a:txBody>
                    <a:bodyPr/>
                    <a:lstStyle/>
                    <a:p>
                      <a:pPr indent="228600">
                        <a:lnSpc>
                          <a:spcPct val="150000"/>
                        </a:lnSpc>
                        <a:spcAft>
                          <a:spcPts val="0"/>
                        </a:spcAft>
                      </a:pPr>
                      <a:r>
                        <a:rPr lang="en-US" sz="2000" dirty="0"/>
                        <a:t>External Rotation Strength</a:t>
                      </a:r>
                      <a:endParaRPr lang="en-GB" sz="2800" dirty="0">
                        <a:solidFill>
                          <a:srgbClr val="000000"/>
                        </a:solidFill>
                        <a:latin typeface="Calibri"/>
                        <a:ea typeface="Times New Roman"/>
                        <a:cs typeface="Times New Roman"/>
                      </a:endParaRPr>
                    </a:p>
                  </a:txBody>
                  <a:tcPr marL="31330" marR="31330" marT="0" marB="0"/>
                </a:tc>
                <a:tc>
                  <a:txBody>
                    <a:bodyPr/>
                    <a:lstStyle/>
                    <a:p>
                      <a:pPr indent="228600" algn="r">
                        <a:lnSpc>
                          <a:spcPct val="150000"/>
                        </a:lnSpc>
                        <a:spcAft>
                          <a:spcPts val="0"/>
                        </a:spcAft>
                      </a:pPr>
                      <a:r>
                        <a:rPr lang="en-CA" sz="2000" dirty="0"/>
                        <a:t>Full </a:t>
                      </a:r>
                      <a:endParaRPr lang="en-GB" sz="3200" dirty="0">
                        <a:solidFill>
                          <a:srgbClr val="000000"/>
                        </a:solidFill>
                        <a:latin typeface="Arial"/>
                        <a:ea typeface="Times New Roman"/>
                        <a:cs typeface="Times New Roman"/>
                      </a:endParaRPr>
                    </a:p>
                  </a:txBody>
                  <a:tcPr marL="31330" marR="31330" marT="0" marB="0"/>
                </a:tc>
                <a:tc>
                  <a:txBody>
                    <a:bodyPr/>
                    <a:lstStyle/>
                    <a:p>
                      <a:pPr indent="228600" algn="r">
                        <a:lnSpc>
                          <a:spcPct val="150000"/>
                        </a:lnSpc>
                        <a:spcAft>
                          <a:spcPts val="0"/>
                        </a:spcAft>
                      </a:pPr>
                      <a:r>
                        <a:rPr lang="en-CA" sz="2000" dirty="0"/>
                        <a:t>114</a:t>
                      </a:r>
                      <a:endParaRPr lang="en-GB" sz="3200" dirty="0">
                        <a:solidFill>
                          <a:srgbClr val="000000"/>
                        </a:solidFill>
                        <a:latin typeface="Arial"/>
                        <a:ea typeface="Times New Roman"/>
                        <a:cs typeface="Times New Roman"/>
                      </a:endParaRPr>
                    </a:p>
                  </a:txBody>
                  <a:tcPr marL="31330" marR="31330" marT="0" marB="0"/>
                </a:tc>
                <a:tc>
                  <a:txBody>
                    <a:bodyPr/>
                    <a:lstStyle/>
                    <a:p>
                      <a:pPr indent="228600" algn="r">
                        <a:lnSpc>
                          <a:spcPct val="150000"/>
                        </a:lnSpc>
                        <a:spcAft>
                          <a:spcPts val="0"/>
                        </a:spcAft>
                      </a:pPr>
                      <a:r>
                        <a:rPr lang="en-CA" sz="2000" dirty="0"/>
                        <a:t>Less than full </a:t>
                      </a:r>
                      <a:endParaRPr lang="en-GB" sz="3200" dirty="0">
                        <a:solidFill>
                          <a:srgbClr val="000000"/>
                        </a:solidFill>
                        <a:latin typeface="Arial"/>
                        <a:ea typeface="Times New Roman"/>
                        <a:cs typeface="Times New Roman"/>
                      </a:endParaRPr>
                    </a:p>
                  </a:txBody>
                  <a:tcPr marL="31330" marR="31330" marT="0" marB="0"/>
                </a:tc>
                <a:tc>
                  <a:txBody>
                    <a:bodyPr/>
                    <a:lstStyle/>
                    <a:p>
                      <a:pPr indent="228600" algn="r">
                        <a:lnSpc>
                          <a:spcPct val="150000"/>
                        </a:lnSpc>
                        <a:spcAft>
                          <a:spcPts val="0"/>
                        </a:spcAft>
                      </a:pPr>
                      <a:r>
                        <a:rPr lang="en-CA" sz="2000"/>
                        <a:t>41</a:t>
                      </a:r>
                      <a:endParaRPr lang="en-GB" sz="3200">
                        <a:solidFill>
                          <a:srgbClr val="000000"/>
                        </a:solidFill>
                        <a:latin typeface="Arial"/>
                        <a:ea typeface="Times New Roman"/>
                        <a:cs typeface="Times New Roman"/>
                      </a:endParaRPr>
                    </a:p>
                  </a:txBody>
                  <a:tcPr marL="31330" marR="31330" marT="0" marB="0"/>
                </a:tc>
              </a:tr>
              <a:tr h="620023">
                <a:tc>
                  <a:txBody>
                    <a:bodyPr/>
                    <a:lstStyle/>
                    <a:p>
                      <a:pPr indent="228600">
                        <a:lnSpc>
                          <a:spcPct val="150000"/>
                        </a:lnSpc>
                        <a:spcAft>
                          <a:spcPts val="0"/>
                        </a:spcAft>
                      </a:pPr>
                      <a:r>
                        <a:rPr lang="en-US" sz="2000" dirty="0"/>
                        <a:t>Smoker</a:t>
                      </a:r>
                      <a:endParaRPr lang="en-GB" sz="2800" dirty="0">
                        <a:solidFill>
                          <a:srgbClr val="000000"/>
                        </a:solidFill>
                        <a:latin typeface="Calibri"/>
                        <a:ea typeface="Times New Roman"/>
                        <a:cs typeface="Times New Roman"/>
                      </a:endParaRPr>
                    </a:p>
                  </a:txBody>
                  <a:tcPr marL="31330" marR="31330" marT="0" marB="0"/>
                </a:tc>
                <a:tc>
                  <a:txBody>
                    <a:bodyPr/>
                    <a:lstStyle/>
                    <a:p>
                      <a:pPr indent="228600" algn="r">
                        <a:lnSpc>
                          <a:spcPct val="150000"/>
                        </a:lnSpc>
                        <a:spcAft>
                          <a:spcPts val="0"/>
                        </a:spcAft>
                      </a:pPr>
                      <a:r>
                        <a:rPr lang="en-CA" sz="2000" dirty="0" smtClean="0"/>
                        <a:t>Yes</a:t>
                      </a:r>
                      <a:endParaRPr lang="en-GB" sz="3200" dirty="0">
                        <a:solidFill>
                          <a:srgbClr val="000000"/>
                        </a:solidFill>
                        <a:latin typeface="Arial"/>
                        <a:ea typeface="Times New Roman"/>
                        <a:cs typeface="Times New Roman"/>
                      </a:endParaRPr>
                    </a:p>
                  </a:txBody>
                  <a:tcPr marL="31330" marR="31330" marT="0" marB="0"/>
                </a:tc>
                <a:tc>
                  <a:txBody>
                    <a:bodyPr/>
                    <a:lstStyle/>
                    <a:p>
                      <a:pPr indent="228600" algn="r">
                        <a:lnSpc>
                          <a:spcPct val="150000"/>
                        </a:lnSpc>
                        <a:spcAft>
                          <a:spcPts val="0"/>
                        </a:spcAft>
                      </a:pPr>
                      <a:r>
                        <a:rPr lang="en-CA" sz="2000" dirty="0"/>
                        <a:t>17</a:t>
                      </a:r>
                      <a:endParaRPr lang="en-GB" sz="3200" dirty="0">
                        <a:solidFill>
                          <a:srgbClr val="000000"/>
                        </a:solidFill>
                        <a:latin typeface="Arial"/>
                        <a:ea typeface="Times New Roman"/>
                        <a:cs typeface="Times New Roman"/>
                      </a:endParaRPr>
                    </a:p>
                  </a:txBody>
                  <a:tcPr marL="31330" marR="31330" marT="0" marB="0"/>
                </a:tc>
                <a:tc>
                  <a:txBody>
                    <a:bodyPr/>
                    <a:lstStyle/>
                    <a:p>
                      <a:pPr indent="228600" algn="r">
                        <a:lnSpc>
                          <a:spcPct val="150000"/>
                        </a:lnSpc>
                        <a:spcAft>
                          <a:spcPts val="0"/>
                        </a:spcAft>
                      </a:pPr>
                      <a:r>
                        <a:rPr lang="en-CA" sz="2000" dirty="0"/>
                        <a:t>N</a:t>
                      </a:r>
                      <a:r>
                        <a:rPr lang="en-CA" sz="2000" dirty="0" smtClean="0"/>
                        <a:t>o</a:t>
                      </a:r>
                      <a:endParaRPr lang="en-GB" sz="3200" dirty="0">
                        <a:solidFill>
                          <a:srgbClr val="000000"/>
                        </a:solidFill>
                        <a:latin typeface="Arial"/>
                        <a:ea typeface="Times New Roman"/>
                        <a:cs typeface="Times New Roman"/>
                      </a:endParaRPr>
                    </a:p>
                  </a:txBody>
                  <a:tcPr marL="31330" marR="31330" marT="0" marB="0"/>
                </a:tc>
                <a:tc>
                  <a:txBody>
                    <a:bodyPr/>
                    <a:lstStyle/>
                    <a:p>
                      <a:pPr indent="228600" algn="r">
                        <a:lnSpc>
                          <a:spcPct val="150000"/>
                        </a:lnSpc>
                        <a:spcAft>
                          <a:spcPts val="0"/>
                        </a:spcAft>
                      </a:pPr>
                      <a:r>
                        <a:rPr lang="en-CA" sz="2000" dirty="0"/>
                        <a:t>131</a:t>
                      </a:r>
                      <a:endParaRPr lang="en-GB" sz="3200" dirty="0">
                        <a:solidFill>
                          <a:srgbClr val="000000"/>
                        </a:solidFill>
                        <a:latin typeface="Arial"/>
                        <a:ea typeface="Times New Roman"/>
                        <a:cs typeface="Times New Roman"/>
                      </a:endParaRPr>
                    </a:p>
                  </a:txBody>
                  <a:tcPr marL="31330" marR="31330" marT="0" marB="0"/>
                </a:tc>
              </a:tr>
              <a:tr h="620023">
                <a:tc>
                  <a:txBody>
                    <a:bodyPr/>
                    <a:lstStyle/>
                    <a:p>
                      <a:pPr indent="228600">
                        <a:lnSpc>
                          <a:spcPct val="150000"/>
                        </a:lnSpc>
                        <a:spcAft>
                          <a:spcPts val="0"/>
                        </a:spcAft>
                      </a:pPr>
                      <a:r>
                        <a:rPr lang="en-US" sz="2000" dirty="0"/>
                        <a:t>Dominant </a:t>
                      </a:r>
                      <a:r>
                        <a:rPr lang="en-US" sz="2000" dirty="0" smtClean="0"/>
                        <a:t>Side </a:t>
                      </a:r>
                      <a:r>
                        <a:rPr lang="en-US" sz="2000" dirty="0"/>
                        <a:t>I</a:t>
                      </a:r>
                      <a:r>
                        <a:rPr lang="en-US" sz="2000" dirty="0" smtClean="0"/>
                        <a:t>nvolved</a:t>
                      </a:r>
                      <a:endParaRPr lang="en-GB" sz="2800" dirty="0">
                        <a:solidFill>
                          <a:srgbClr val="000000"/>
                        </a:solidFill>
                        <a:latin typeface="Calibri"/>
                        <a:ea typeface="Times New Roman"/>
                        <a:cs typeface="Times New Roman"/>
                      </a:endParaRPr>
                    </a:p>
                  </a:txBody>
                  <a:tcPr marL="31330" marR="31330" marT="0" marB="0"/>
                </a:tc>
                <a:tc>
                  <a:txBody>
                    <a:bodyPr/>
                    <a:lstStyle/>
                    <a:p>
                      <a:pPr indent="228600" algn="r">
                        <a:lnSpc>
                          <a:spcPct val="150000"/>
                        </a:lnSpc>
                        <a:spcAft>
                          <a:spcPts val="0"/>
                        </a:spcAft>
                      </a:pPr>
                      <a:r>
                        <a:rPr lang="en-CA" sz="2000"/>
                        <a:t>Yes</a:t>
                      </a:r>
                      <a:endParaRPr lang="en-GB" sz="3200">
                        <a:solidFill>
                          <a:srgbClr val="000000"/>
                        </a:solidFill>
                        <a:latin typeface="Arial"/>
                        <a:ea typeface="Times New Roman"/>
                        <a:cs typeface="Times New Roman"/>
                      </a:endParaRPr>
                    </a:p>
                  </a:txBody>
                  <a:tcPr marL="31330" marR="31330" marT="0" marB="0"/>
                </a:tc>
                <a:tc>
                  <a:txBody>
                    <a:bodyPr/>
                    <a:lstStyle/>
                    <a:p>
                      <a:pPr indent="228600" algn="r">
                        <a:lnSpc>
                          <a:spcPct val="150000"/>
                        </a:lnSpc>
                        <a:spcAft>
                          <a:spcPts val="0"/>
                        </a:spcAft>
                      </a:pPr>
                      <a:r>
                        <a:rPr lang="en-CA" sz="2000"/>
                        <a:t>109</a:t>
                      </a:r>
                      <a:endParaRPr lang="en-GB" sz="3200">
                        <a:solidFill>
                          <a:srgbClr val="000000"/>
                        </a:solidFill>
                        <a:latin typeface="Arial"/>
                        <a:ea typeface="Times New Roman"/>
                        <a:cs typeface="Times New Roman"/>
                      </a:endParaRPr>
                    </a:p>
                  </a:txBody>
                  <a:tcPr marL="31330" marR="31330" marT="0" marB="0"/>
                </a:tc>
                <a:tc>
                  <a:txBody>
                    <a:bodyPr/>
                    <a:lstStyle/>
                    <a:p>
                      <a:pPr indent="228600" algn="r">
                        <a:lnSpc>
                          <a:spcPct val="150000"/>
                        </a:lnSpc>
                        <a:spcAft>
                          <a:spcPts val="0"/>
                        </a:spcAft>
                      </a:pPr>
                      <a:r>
                        <a:rPr lang="en-CA" sz="2000" dirty="0"/>
                        <a:t>No</a:t>
                      </a:r>
                      <a:endParaRPr lang="en-GB" sz="3200" dirty="0">
                        <a:solidFill>
                          <a:srgbClr val="000000"/>
                        </a:solidFill>
                        <a:latin typeface="Arial"/>
                        <a:ea typeface="Times New Roman"/>
                        <a:cs typeface="Times New Roman"/>
                      </a:endParaRPr>
                    </a:p>
                  </a:txBody>
                  <a:tcPr marL="31330" marR="31330" marT="0" marB="0"/>
                </a:tc>
                <a:tc>
                  <a:txBody>
                    <a:bodyPr/>
                    <a:lstStyle/>
                    <a:p>
                      <a:pPr indent="228600" algn="r">
                        <a:lnSpc>
                          <a:spcPct val="150000"/>
                        </a:lnSpc>
                        <a:spcAft>
                          <a:spcPts val="0"/>
                        </a:spcAft>
                      </a:pPr>
                      <a:r>
                        <a:rPr lang="en-CA" sz="2000" dirty="0"/>
                        <a:t>46</a:t>
                      </a:r>
                      <a:endParaRPr lang="en-GB" sz="3200" dirty="0">
                        <a:solidFill>
                          <a:srgbClr val="000000"/>
                        </a:solidFill>
                        <a:latin typeface="Arial"/>
                        <a:ea typeface="Times New Roman"/>
                        <a:cs typeface="Times New Roman"/>
                      </a:endParaRPr>
                    </a:p>
                  </a:txBody>
                  <a:tcPr marL="31330" marR="31330" marT="0" marB="0"/>
                </a:tc>
              </a:tr>
            </a:tbl>
          </a:graphicData>
        </a:graphic>
      </p:graphicFrame>
      <p:sp>
        <p:nvSpPr>
          <p:cNvPr id="7" name="Text Placeholder 6"/>
          <p:cNvSpPr>
            <a:spLocks noGrp="1"/>
          </p:cNvSpPr>
          <p:nvPr>
            <p:ph type="body" sz="half" idx="2"/>
          </p:nvPr>
        </p:nvSpPr>
        <p:spPr/>
        <p:txBody>
          <a:bodyPr/>
          <a:lstStyle/>
          <a:p>
            <a:r>
              <a:rPr lang="en-GB" dirty="0" smtClean="0"/>
              <a:t>                                                            </a:t>
            </a:r>
            <a:endParaRPr lang="en-GB"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Comparison Between </a:t>
            </a:r>
            <a:br>
              <a:rPr lang="en-US" dirty="0" smtClean="0"/>
            </a:br>
            <a:r>
              <a:rPr lang="en-US" dirty="0" smtClean="0"/>
              <a:t>Two Groups of Subjects</a:t>
            </a:r>
            <a:br>
              <a:rPr lang="en-US" dirty="0" smtClean="0"/>
            </a:br>
            <a:r>
              <a:rPr lang="en-GB" dirty="0" smtClean="0"/>
              <a:t/>
            </a:r>
            <a:br>
              <a:rPr lang="en-GB" dirty="0" smtClean="0"/>
            </a:br>
            <a:endParaRPr lang="en-GB" dirty="0"/>
          </a:p>
        </p:txBody>
      </p:sp>
      <p:sp>
        <p:nvSpPr>
          <p:cNvPr id="3" name="Text Placeholder 2"/>
          <p:cNvSpPr>
            <a:spLocks noGrp="1"/>
          </p:cNvSpPr>
          <p:nvPr>
            <p:ph type="body" idx="1"/>
          </p:nvPr>
        </p:nvSpPr>
        <p:spPr/>
        <p:txBody>
          <a:bodyPr/>
          <a:lstStyle/>
          <a:p>
            <a:r>
              <a:rPr lang="en-US" dirty="0" smtClean="0"/>
              <a:t>‘Successful’ and ‘Failed’ non-operative therapy </a:t>
            </a:r>
          </a:p>
          <a:p>
            <a:r>
              <a:rPr lang="en-US" dirty="0" smtClean="0"/>
              <a:t>for full thickness rotator cuff tears</a:t>
            </a:r>
            <a:endParaRPr lang="en-GB"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Univariate Models </a:t>
            </a:r>
            <a:endParaRPr lang="en-GB" dirty="0"/>
          </a:p>
        </p:txBody>
      </p:sp>
      <p:sp>
        <p:nvSpPr>
          <p:cNvPr id="3" name="Text Placeholder 2"/>
          <p:cNvSpPr>
            <a:spLocks noGrp="1"/>
          </p:cNvSpPr>
          <p:nvPr>
            <p:ph type="body" idx="1"/>
          </p:nvPr>
        </p:nvSpPr>
        <p:spPr/>
        <p:txBody>
          <a:bodyPr/>
          <a:lstStyle/>
          <a:p>
            <a:r>
              <a:rPr lang="en-US" dirty="0" smtClean="0"/>
              <a:t>Non-Op Retrospective Regression Analysis</a:t>
            </a:r>
            <a:endParaRPr lang="en-GB" dirty="0" smtClean="0"/>
          </a:p>
          <a:p>
            <a:endParaRPr lang="en-GB"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476672"/>
            <a:ext cx="6858000" cy="4400128"/>
          </a:xfrm>
        </p:spPr>
        <p:txBody>
          <a:bodyPr>
            <a:normAutofit fontScale="90000"/>
          </a:bodyPr>
          <a:lstStyle/>
          <a:p>
            <a:r>
              <a:rPr lang="en-GB" dirty="0" smtClean="0"/>
              <a:t>Identification of Favourable Prognostic Factors </a:t>
            </a:r>
            <a:br>
              <a:rPr lang="en-GB" dirty="0" smtClean="0"/>
            </a:br>
            <a:r>
              <a:rPr lang="en-GB" sz="2200" dirty="0" smtClean="0">
                <a:solidFill>
                  <a:schemeClr val="bg1">
                    <a:lumMod val="50000"/>
                  </a:schemeClr>
                </a:solidFill>
              </a:rPr>
              <a:t>For Non-Operative Management of Full Thickness Rotator Cuff Tears </a:t>
            </a:r>
            <a:br>
              <a:rPr lang="en-GB" sz="2200" dirty="0" smtClean="0">
                <a:solidFill>
                  <a:schemeClr val="bg1">
                    <a:lumMod val="50000"/>
                  </a:schemeClr>
                </a:solidFill>
              </a:rPr>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US" sz="2400" dirty="0" smtClean="0"/>
              <a:t>Grange SAW</a:t>
            </a:r>
            <a:r>
              <a:rPr lang="en-US" sz="2400" baseline="30000" dirty="0" smtClean="0"/>
              <a:t>1, </a:t>
            </a:r>
            <a:r>
              <a:rPr lang="en-US" sz="2400" baseline="30000" dirty="0" smtClean="0"/>
              <a:t>2, 3</a:t>
            </a:r>
            <a:r>
              <a:rPr lang="en-US" sz="2400" dirty="0" smtClean="0"/>
              <a:t>, </a:t>
            </a:r>
            <a:r>
              <a:rPr lang="en-US" sz="2400" dirty="0" smtClean="0"/>
              <a:t>Moore K</a:t>
            </a:r>
            <a:r>
              <a:rPr lang="en-US" sz="2400" baseline="30000" dirty="0" smtClean="0"/>
              <a:t>1</a:t>
            </a:r>
            <a:r>
              <a:rPr lang="en-US" sz="2400" dirty="0" smtClean="0"/>
              <a:t>, Boorman RS</a:t>
            </a:r>
            <a:r>
              <a:rPr lang="en-US" sz="2400" baseline="30000" dirty="0" smtClean="0"/>
              <a:t>1</a:t>
            </a:r>
            <a:endParaRPr lang="en-GB" dirty="0"/>
          </a:p>
        </p:txBody>
      </p:sp>
      <p:sp>
        <p:nvSpPr>
          <p:cNvPr id="3" name="Subtitle 2"/>
          <p:cNvSpPr>
            <a:spLocks noGrp="1"/>
          </p:cNvSpPr>
          <p:nvPr>
            <p:ph type="subTitle" idx="1"/>
          </p:nvPr>
        </p:nvSpPr>
        <p:spPr>
          <a:xfrm>
            <a:off x="1219200" y="5124450"/>
            <a:ext cx="6953200" cy="608806"/>
          </a:xfrm>
        </p:spPr>
        <p:txBody>
          <a:bodyPr>
            <a:normAutofit fontScale="40000" lnSpcReduction="20000"/>
          </a:bodyPr>
          <a:lstStyle/>
          <a:p>
            <a:r>
              <a:rPr lang="en-US" dirty="0" smtClean="0"/>
              <a:t>[1] Sport Medicine Clinic, University of Calgary</a:t>
            </a:r>
            <a:endParaRPr lang="en-GB" dirty="0" smtClean="0"/>
          </a:p>
          <a:p>
            <a:r>
              <a:rPr lang="en-US" dirty="0" smtClean="0"/>
              <a:t>[2] Alberta Bone and Joint Health </a:t>
            </a:r>
            <a:r>
              <a:rPr lang="en-US" dirty="0" smtClean="0"/>
              <a:t>Institute</a:t>
            </a:r>
          </a:p>
          <a:p>
            <a:r>
              <a:rPr lang="en-US" dirty="0" smtClean="0"/>
              <a:t>[3] Faculty of Rehabilitation Medicine, University of Alberta</a:t>
            </a:r>
            <a:endParaRPr lang="en-GB" dirty="0" smtClean="0"/>
          </a:p>
          <a:p>
            <a:endParaRPr lang="en-GB"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44339"/>
          <a:ext cx="9144000" cy="6902343"/>
        </p:xfrm>
        <a:graphic>
          <a:graphicData uri="http://schemas.openxmlformats.org/drawingml/2006/table">
            <a:tbl>
              <a:tblPr firstRow="1" firstCol="1">
                <a:tableStyleId>{18603FDC-E32A-4AB5-989C-0864C3EAD2B8}</a:tableStyleId>
              </a:tblPr>
              <a:tblGrid>
                <a:gridCol w="3707904"/>
                <a:gridCol w="2143926"/>
                <a:gridCol w="2250705"/>
                <a:gridCol w="1041465"/>
              </a:tblGrid>
              <a:tr h="979343">
                <a:tc>
                  <a:txBody>
                    <a:bodyPr/>
                    <a:lstStyle/>
                    <a:p>
                      <a:pPr indent="228600">
                        <a:lnSpc>
                          <a:spcPct val="150000"/>
                        </a:lnSpc>
                      </a:pP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Successful (n=77) </a:t>
                      </a:r>
                      <a:r>
                        <a:rPr lang="en-US" sz="2000" dirty="0" smtClean="0"/>
                        <a:t> # </a:t>
                      </a:r>
                      <a:r>
                        <a:rPr lang="en-US" sz="2000" dirty="0"/>
                        <a:t>(SD)</a:t>
                      </a: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Failed </a:t>
                      </a:r>
                      <a:endParaRPr lang="en-US" sz="2000" dirty="0" smtClean="0"/>
                    </a:p>
                    <a:p>
                      <a:pPr indent="228600" algn="ctr">
                        <a:lnSpc>
                          <a:spcPct val="150000"/>
                        </a:lnSpc>
                        <a:spcAft>
                          <a:spcPts val="0"/>
                        </a:spcAft>
                      </a:pPr>
                      <a:r>
                        <a:rPr lang="en-US" sz="2000" dirty="0" smtClean="0"/>
                        <a:t>(</a:t>
                      </a:r>
                      <a:r>
                        <a:rPr lang="en-US" sz="2000" dirty="0"/>
                        <a:t>n = 78) </a:t>
                      </a:r>
                      <a:r>
                        <a:rPr lang="en-US" sz="2000" dirty="0" smtClean="0"/>
                        <a:t> # </a:t>
                      </a:r>
                      <a:r>
                        <a:rPr lang="en-US" sz="2000" dirty="0"/>
                        <a:t>(SD)</a:t>
                      </a:r>
                      <a:endParaRPr lang="en-GB" sz="2400" dirty="0">
                        <a:solidFill>
                          <a:srgbClr val="000000"/>
                        </a:solidFill>
                        <a:latin typeface="+mn-lt"/>
                        <a:ea typeface="Times New Roman"/>
                        <a:cs typeface="Times New Roman"/>
                      </a:endParaRPr>
                    </a:p>
                  </a:txBody>
                  <a:tcPr marL="28222" marR="28222" marT="0" marB="0"/>
                </a:tc>
                <a:tc>
                  <a:txBody>
                    <a:bodyPr/>
                    <a:lstStyle/>
                    <a:p>
                      <a:pPr indent="228600">
                        <a:lnSpc>
                          <a:spcPct val="150000"/>
                        </a:lnSpc>
                        <a:spcAft>
                          <a:spcPts val="0"/>
                        </a:spcAft>
                      </a:pPr>
                      <a:r>
                        <a:rPr lang="en-US" sz="2000"/>
                        <a:t>Sig</a:t>
                      </a:r>
                      <a:endParaRPr lang="en-GB" sz="2400"/>
                    </a:p>
                    <a:p>
                      <a:pPr indent="228600">
                        <a:lnSpc>
                          <a:spcPct val="150000"/>
                        </a:lnSpc>
                        <a:spcAft>
                          <a:spcPts val="0"/>
                        </a:spcAft>
                      </a:pPr>
                      <a:r>
                        <a:rPr lang="en-US" sz="2000"/>
                        <a:t>*&lt;0.25</a:t>
                      </a:r>
                      <a:endParaRPr lang="en-GB" sz="2400">
                        <a:solidFill>
                          <a:srgbClr val="000000"/>
                        </a:solidFill>
                        <a:latin typeface="+mn-lt"/>
                        <a:ea typeface="Times New Roman"/>
                        <a:cs typeface="Times New Roman"/>
                      </a:endParaRPr>
                    </a:p>
                  </a:txBody>
                  <a:tcPr marL="28222" marR="28222" marT="0" marB="0"/>
                </a:tc>
              </a:tr>
              <a:tr h="489672">
                <a:tc>
                  <a:txBody>
                    <a:bodyPr/>
                    <a:lstStyle/>
                    <a:p>
                      <a:pPr indent="228600">
                        <a:lnSpc>
                          <a:spcPct val="150000"/>
                        </a:lnSpc>
                        <a:spcAft>
                          <a:spcPts val="0"/>
                        </a:spcAft>
                      </a:pPr>
                      <a:r>
                        <a:rPr lang="en-US" sz="2000" dirty="0"/>
                        <a:t>Age (years)</a:t>
                      </a: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59.96 (9.9)</a:t>
                      </a:r>
                      <a:endParaRPr lang="en-GB" sz="24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57.15 (9.6)</a:t>
                      </a:r>
                      <a:endParaRPr lang="en-GB" sz="24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0.077*</a:t>
                      </a:r>
                      <a:endParaRPr lang="en-GB" sz="2400" dirty="0">
                        <a:solidFill>
                          <a:srgbClr val="000000"/>
                        </a:solidFill>
                        <a:latin typeface="+mn-lt"/>
                        <a:ea typeface="Times New Roman"/>
                        <a:cs typeface="Times New Roman"/>
                      </a:endParaRPr>
                    </a:p>
                  </a:txBody>
                  <a:tcPr marL="28222" marR="28222" marT="0" marB="0"/>
                </a:tc>
              </a:tr>
              <a:tr h="484049">
                <a:tc>
                  <a:txBody>
                    <a:bodyPr/>
                    <a:lstStyle/>
                    <a:p>
                      <a:pPr indent="228600">
                        <a:lnSpc>
                          <a:spcPct val="150000"/>
                        </a:lnSpc>
                        <a:spcAft>
                          <a:spcPts val="0"/>
                        </a:spcAft>
                      </a:pPr>
                      <a:r>
                        <a:rPr lang="en-US" sz="1600" dirty="0"/>
                        <a:t>     range</a:t>
                      </a:r>
                      <a:endParaRPr lang="en-GB" sz="18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600" dirty="0"/>
                        <a:t>33 - 85</a:t>
                      </a:r>
                      <a:endParaRPr lang="en-GB" sz="18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600" dirty="0"/>
                        <a:t>40 - 80</a:t>
                      </a:r>
                      <a:endParaRPr lang="en-GB" sz="18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600" dirty="0"/>
                        <a:t> </a:t>
                      </a:r>
                      <a:endParaRPr lang="en-GB" sz="1800" dirty="0">
                        <a:solidFill>
                          <a:srgbClr val="000000"/>
                        </a:solidFill>
                        <a:latin typeface="+mn-lt"/>
                        <a:ea typeface="Times New Roman"/>
                        <a:cs typeface="Times New Roman"/>
                      </a:endParaRPr>
                    </a:p>
                  </a:txBody>
                  <a:tcPr marL="28222" marR="28222" marT="0" marB="0"/>
                </a:tc>
              </a:tr>
              <a:tr h="489672">
                <a:tc>
                  <a:txBody>
                    <a:bodyPr/>
                    <a:lstStyle/>
                    <a:p>
                      <a:pPr indent="228600">
                        <a:lnSpc>
                          <a:spcPct val="150000"/>
                        </a:lnSpc>
                        <a:spcAft>
                          <a:spcPts val="0"/>
                        </a:spcAft>
                      </a:pPr>
                      <a:r>
                        <a:rPr lang="en-US" sz="2000" dirty="0"/>
                        <a:t>FE ROM (degrees)</a:t>
                      </a: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160 (20)</a:t>
                      </a: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154 (30)</a:t>
                      </a:r>
                      <a:endParaRPr lang="en-GB" sz="24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0.144*</a:t>
                      </a:r>
                      <a:endParaRPr lang="en-GB" sz="2400">
                        <a:solidFill>
                          <a:srgbClr val="000000"/>
                        </a:solidFill>
                        <a:latin typeface="+mn-lt"/>
                        <a:ea typeface="Times New Roman"/>
                        <a:cs typeface="Times New Roman"/>
                      </a:endParaRPr>
                    </a:p>
                  </a:txBody>
                  <a:tcPr marL="28222" marR="28222" marT="0" marB="0"/>
                </a:tc>
              </a:tr>
              <a:tr h="484049">
                <a:tc>
                  <a:txBody>
                    <a:bodyPr/>
                    <a:lstStyle/>
                    <a:p>
                      <a:pPr indent="228600">
                        <a:lnSpc>
                          <a:spcPct val="150000"/>
                        </a:lnSpc>
                        <a:spcAft>
                          <a:spcPts val="0"/>
                        </a:spcAft>
                      </a:pPr>
                      <a:r>
                        <a:rPr lang="en-US" sz="1600" dirty="0"/>
                        <a:t>     range</a:t>
                      </a:r>
                      <a:endParaRPr lang="en-GB" sz="18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600" dirty="0"/>
                        <a:t>90 - 180</a:t>
                      </a:r>
                      <a:endParaRPr lang="en-GB" sz="18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600" dirty="0"/>
                        <a:t>30 -180</a:t>
                      </a:r>
                      <a:endParaRPr lang="en-GB" sz="18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600" dirty="0"/>
                        <a:t> </a:t>
                      </a:r>
                      <a:endParaRPr lang="en-GB" sz="1800" dirty="0">
                        <a:solidFill>
                          <a:srgbClr val="000000"/>
                        </a:solidFill>
                        <a:latin typeface="+mn-lt"/>
                        <a:ea typeface="Times New Roman"/>
                        <a:cs typeface="Times New Roman"/>
                      </a:endParaRPr>
                    </a:p>
                  </a:txBody>
                  <a:tcPr marL="28222" marR="28222" marT="0" marB="0"/>
                </a:tc>
              </a:tr>
              <a:tr h="489672">
                <a:tc>
                  <a:txBody>
                    <a:bodyPr/>
                    <a:lstStyle/>
                    <a:p>
                      <a:pPr indent="228600">
                        <a:lnSpc>
                          <a:spcPct val="150000"/>
                        </a:lnSpc>
                        <a:spcAft>
                          <a:spcPts val="0"/>
                        </a:spcAft>
                      </a:pPr>
                      <a:r>
                        <a:rPr lang="en-US" sz="2000" dirty="0"/>
                        <a:t>RCQOL (/100)</a:t>
                      </a: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47.8 (22.2)</a:t>
                      </a:r>
                      <a:endParaRPr lang="en-GB" sz="24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35.4 (18.8)</a:t>
                      </a:r>
                      <a:endParaRPr lang="en-GB" sz="24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0.000*</a:t>
                      </a:r>
                      <a:endParaRPr lang="en-GB" sz="2400">
                        <a:solidFill>
                          <a:srgbClr val="000000"/>
                        </a:solidFill>
                        <a:latin typeface="+mn-lt"/>
                        <a:ea typeface="Times New Roman"/>
                        <a:cs typeface="Times New Roman"/>
                      </a:endParaRPr>
                    </a:p>
                  </a:txBody>
                  <a:tcPr marL="28222" marR="28222" marT="0" marB="0"/>
                </a:tc>
              </a:tr>
              <a:tr h="484049">
                <a:tc>
                  <a:txBody>
                    <a:bodyPr/>
                    <a:lstStyle/>
                    <a:p>
                      <a:pPr indent="228600">
                        <a:lnSpc>
                          <a:spcPct val="150000"/>
                        </a:lnSpc>
                        <a:spcAft>
                          <a:spcPts val="0"/>
                        </a:spcAft>
                      </a:pPr>
                      <a:r>
                        <a:rPr lang="en-US" sz="1600" dirty="0"/>
                        <a:t>     range</a:t>
                      </a:r>
                      <a:endParaRPr lang="en-GB" sz="18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600" dirty="0"/>
                        <a:t>0 - 90</a:t>
                      </a:r>
                      <a:endParaRPr lang="en-GB" sz="18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600" dirty="0"/>
                        <a:t>0.46 - 82</a:t>
                      </a:r>
                      <a:endParaRPr lang="en-GB" sz="18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600" dirty="0"/>
                        <a:t> </a:t>
                      </a:r>
                      <a:endParaRPr lang="en-GB" sz="1800" dirty="0">
                        <a:solidFill>
                          <a:srgbClr val="000000"/>
                        </a:solidFill>
                        <a:latin typeface="+mn-lt"/>
                        <a:ea typeface="Times New Roman"/>
                        <a:cs typeface="Times New Roman"/>
                      </a:endParaRPr>
                    </a:p>
                  </a:txBody>
                  <a:tcPr marL="28222" marR="28222" marT="0" marB="0"/>
                </a:tc>
              </a:tr>
              <a:tr h="489672">
                <a:tc>
                  <a:txBody>
                    <a:bodyPr/>
                    <a:lstStyle/>
                    <a:p>
                      <a:pPr indent="228600">
                        <a:lnSpc>
                          <a:spcPct val="150000"/>
                        </a:lnSpc>
                        <a:spcAft>
                          <a:spcPts val="0"/>
                        </a:spcAft>
                      </a:pPr>
                      <a:r>
                        <a:rPr lang="en-US" sz="2000" dirty="0"/>
                        <a:t>Duration Symptoms </a:t>
                      </a:r>
                      <a:r>
                        <a:rPr lang="en-US" sz="2000" dirty="0" smtClean="0"/>
                        <a:t>  </a:t>
                      </a:r>
                      <a:r>
                        <a:rPr lang="en-US" sz="1400" dirty="0" smtClean="0"/>
                        <a:t>(months</a:t>
                      </a:r>
                      <a:r>
                        <a:rPr lang="en-US" sz="1400" dirty="0"/>
                        <a:t>)</a:t>
                      </a: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27 (32)</a:t>
                      </a:r>
                      <a:endParaRPr lang="en-GB" sz="24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19 (28)</a:t>
                      </a: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0.109*</a:t>
                      </a:r>
                      <a:endParaRPr lang="en-GB" sz="2400">
                        <a:solidFill>
                          <a:srgbClr val="000000"/>
                        </a:solidFill>
                        <a:latin typeface="+mn-lt"/>
                        <a:ea typeface="Times New Roman"/>
                        <a:cs typeface="Times New Roman"/>
                      </a:endParaRPr>
                    </a:p>
                  </a:txBody>
                  <a:tcPr marL="28222" marR="28222" marT="0" marB="0"/>
                </a:tc>
              </a:tr>
              <a:tr h="484049">
                <a:tc>
                  <a:txBody>
                    <a:bodyPr/>
                    <a:lstStyle/>
                    <a:p>
                      <a:pPr indent="228600">
                        <a:lnSpc>
                          <a:spcPct val="150000"/>
                        </a:lnSpc>
                        <a:spcAft>
                          <a:spcPts val="0"/>
                        </a:spcAft>
                      </a:pPr>
                      <a:r>
                        <a:rPr lang="en-US" sz="1600" dirty="0"/>
                        <a:t>     range</a:t>
                      </a:r>
                      <a:endParaRPr lang="en-GB" sz="18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600" dirty="0"/>
                        <a:t>4 - 180</a:t>
                      </a:r>
                      <a:endParaRPr lang="en-GB" sz="18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600" dirty="0"/>
                        <a:t>3 - 180</a:t>
                      </a:r>
                      <a:endParaRPr lang="en-GB" sz="18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600" dirty="0"/>
                        <a:t> </a:t>
                      </a:r>
                      <a:endParaRPr lang="en-GB" sz="1800" dirty="0">
                        <a:solidFill>
                          <a:srgbClr val="000000"/>
                        </a:solidFill>
                        <a:latin typeface="+mn-lt"/>
                        <a:ea typeface="Times New Roman"/>
                        <a:cs typeface="Times New Roman"/>
                      </a:endParaRPr>
                    </a:p>
                  </a:txBody>
                  <a:tcPr marL="28222" marR="28222" marT="0" marB="0"/>
                </a:tc>
              </a:tr>
              <a:tr h="489672">
                <a:tc>
                  <a:txBody>
                    <a:bodyPr/>
                    <a:lstStyle/>
                    <a:p>
                      <a:pPr indent="228600">
                        <a:lnSpc>
                          <a:spcPct val="150000"/>
                        </a:lnSpc>
                        <a:spcAft>
                          <a:spcPts val="0"/>
                        </a:spcAft>
                      </a:pPr>
                      <a:r>
                        <a:rPr lang="en-US" sz="2000" dirty="0"/>
                        <a:t>Size of Tear (mm)</a:t>
                      </a: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15.4 (7.3)</a:t>
                      </a:r>
                      <a:endParaRPr lang="en-GB" sz="24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21.7 (13.6)</a:t>
                      </a: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0.007*</a:t>
                      </a:r>
                      <a:endParaRPr lang="en-GB" sz="2400">
                        <a:solidFill>
                          <a:srgbClr val="000000"/>
                        </a:solidFill>
                        <a:latin typeface="+mn-lt"/>
                        <a:ea typeface="Times New Roman"/>
                        <a:cs typeface="Times New Roman"/>
                      </a:endParaRPr>
                    </a:p>
                  </a:txBody>
                  <a:tcPr marL="28222" marR="28222" marT="0" marB="0"/>
                </a:tc>
              </a:tr>
              <a:tr h="484049">
                <a:tc>
                  <a:txBody>
                    <a:bodyPr/>
                    <a:lstStyle/>
                    <a:p>
                      <a:pPr indent="228600">
                        <a:lnSpc>
                          <a:spcPct val="150000"/>
                        </a:lnSpc>
                        <a:spcAft>
                          <a:spcPts val="0"/>
                        </a:spcAft>
                      </a:pPr>
                      <a:r>
                        <a:rPr lang="en-US" sz="1600" dirty="0"/>
                        <a:t>     range</a:t>
                      </a:r>
                      <a:endParaRPr lang="en-GB" sz="18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600" dirty="0"/>
                        <a:t>5 to 50</a:t>
                      </a:r>
                      <a:endParaRPr lang="en-GB" sz="18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600" dirty="0"/>
                        <a:t>5 to 60</a:t>
                      </a:r>
                      <a:endParaRPr lang="en-GB" sz="18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600" dirty="0"/>
                        <a:t> </a:t>
                      </a:r>
                      <a:endParaRPr lang="en-GB" sz="1800" dirty="0">
                        <a:solidFill>
                          <a:srgbClr val="000000"/>
                        </a:solidFill>
                        <a:latin typeface="+mn-lt"/>
                        <a:ea typeface="Times New Roman"/>
                        <a:cs typeface="Times New Roman"/>
                      </a:endParaRPr>
                    </a:p>
                  </a:txBody>
                  <a:tcPr marL="28222" marR="28222" marT="0" marB="0"/>
                </a:tc>
              </a:tr>
              <a:tr h="564723">
                <a:tc>
                  <a:txBody>
                    <a:bodyPr/>
                    <a:lstStyle/>
                    <a:p>
                      <a:pPr marL="0" marR="0" indent="228600" algn="l" defTabSz="914400" rtl="0" eaLnBrk="1" fontAlgn="auto" latinLnBrk="0" hangingPunct="1">
                        <a:lnSpc>
                          <a:spcPct val="150000"/>
                        </a:lnSpc>
                        <a:spcBef>
                          <a:spcPts val="0"/>
                        </a:spcBef>
                        <a:spcAft>
                          <a:spcPts val="0"/>
                        </a:spcAft>
                        <a:buClrTx/>
                        <a:buSzTx/>
                        <a:buFontTx/>
                        <a:buNone/>
                        <a:tabLst/>
                        <a:defRPr/>
                      </a:pPr>
                      <a:r>
                        <a:rPr lang="en-US" sz="2000" dirty="0" smtClean="0"/>
                        <a:t>Gender                        Male</a:t>
                      </a: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46 (60%)</a:t>
                      </a: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42 (54%)</a:t>
                      </a: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0.459</a:t>
                      </a:r>
                      <a:endParaRPr lang="en-GB" sz="2400">
                        <a:solidFill>
                          <a:srgbClr val="000000"/>
                        </a:solidFill>
                        <a:latin typeface="+mn-lt"/>
                        <a:ea typeface="Times New Roman"/>
                        <a:cs typeface="Times New Roman"/>
                      </a:endParaRPr>
                    </a:p>
                  </a:txBody>
                  <a:tcPr marL="28222" marR="28222" marT="0" marB="0"/>
                </a:tc>
              </a:tr>
              <a:tr h="489672">
                <a:tc>
                  <a:txBody>
                    <a:bodyPr/>
                    <a:lstStyle/>
                    <a:p>
                      <a:pPr indent="228600" algn="r">
                        <a:lnSpc>
                          <a:spcPct val="150000"/>
                        </a:lnSpc>
                        <a:spcAft>
                          <a:spcPts val="0"/>
                        </a:spcAft>
                      </a:pPr>
                      <a:r>
                        <a:rPr lang="en-US" sz="2000" dirty="0" smtClean="0"/>
                        <a:t> Female   </a:t>
                      </a: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31 (40%)</a:t>
                      </a:r>
                      <a:endParaRPr lang="en-GB" sz="24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36 (46%)</a:t>
                      </a:r>
                      <a:endParaRPr lang="en-GB" sz="24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 </a:t>
                      </a:r>
                      <a:endParaRPr lang="en-GB" sz="2400" dirty="0">
                        <a:solidFill>
                          <a:srgbClr val="000000"/>
                        </a:solidFill>
                        <a:latin typeface="+mn-lt"/>
                        <a:ea typeface="Times New Roman"/>
                        <a:cs typeface="Times New Roman"/>
                      </a:endParaRPr>
                    </a:p>
                  </a:txBody>
                  <a:tcPr marL="28222" marR="28222" marT="0" marB="0"/>
                </a:tc>
              </a:tr>
            </a:tbl>
          </a:graphicData>
        </a:graphic>
      </p:graphicFrame>
      <p:sp>
        <p:nvSpPr>
          <p:cNvPr id="6" name="Oval 5"/>
          <p:cNvSpPr/>
          <p:nvPr/>
        </p:nvSpPr>
        <p:spPr>
          <a:xfrm>
            <a:off x="8172400" y="2780928"/>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8172400" y="980728"/>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8172400" y="1916832"/>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8172400" y="3789040"/>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8172400" y="4797152"/>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1"/>
          <a:ext cx="9143999" cy="6857998"/>
        </p:xfrm>
        <a:graphic>
          <a:graphicData uri="http://schemas.openxmlformats.org/drawingml/2006/table">
            <a:tbl>
              <a:tblPr firstRow="1" firstCol="1">
                <a:tableStyleId>{18603FDC-E32A-4AB5-989C-0864C3EAD2B8}</a:tableStyleId>
              </a:tblPr>
              <a:tblGrid>
                <a:gridCol w="3563888"/>
                <a:gridCol w="1944216"/>
                <a:gridCol w="2016224"/>
                <a:gridCol w="1619671"/>
              </a:tblGrid>
              <a:tr h="955522">
                <a:tc>
                  <a:txBody>
                    <a:bodyPr/>
                    <a:lstStyle/>
                    <a:p>
                      <a:pPr indent="228600">
                        <a:lnSpc>
                          <a:spcPct val="150000"/>
                        </a:lnSpc>
                      </a:pP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Successful </a:t>
                      </a:r>
                      <a:endParaRPr lang="en-US" sz="2000" dirty="0" smtClean="0"/>
                    </a:p>
                    <a:p>
                      <a:pPr indent="228600" algn="ctr">
                        <a:lnSpc>
                          <a:spcPct val="150000"/>
                        </a:lnSpc>
                        <a:spcAft>
                          <a:spcPts val="0"/>
                        </a:spcAft>
                      </a:pPr>
                      <a:r>
                        <a:rPr lang="en-US" sz="1800" dirty="0" smtClean="0"/>
                        <a:t>(</a:t>
                      </a:r>
                      <a:r>
                        <a:rPr lang="en-US" sz="1800" i="1" dirty="0" smtClean="0"/>
                        <a:t>n </a:t>
                      </a:r>
                      <a:r>
                        <a:rPr lang="en-US" sz="1800" dirty="0" smtClean="0"/>
                        <a:t>= 77</a:t>
                      </a:r>
                      <a:r>
                        <a:rPr lang="en-US" sz="1800" dirty="0"/>
                        <a:t>) </a:t>
                      </a:r>
                      <a:r>
                        <a:rPr lang="en-US" sz="1800" dirty="0" smtClean="0"/>
                        <a:t> # </a:t>
                      </a:r>
                      <a:r>
                        <a:rPr lang="en-US" sz="1800" dirty="0"/>
                        <a:t>(SD)</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Failed </a:t>
                      </a:r>
                      <a:endParaRPr lang="en-US" sz="2000" dirty="0" smtClean="0"/>
                    </a:p>
                    <a:p>
                      <a:pPr indent="228600" algn="ctr">
                        <a:lnSpc>
                          <a:spcPct val="150000"/>
                        </a:lnSpc>
                        <a:spcAft>
                          <a:spcPts val="0"/>
                        </a:spcAft>
                      </a:pPr>
                      <a:r>
                        <a:rPr lang="en-US" sz="1800" dirty="0" smtClean="0"/>
                        <a:t>(</a:t>
                      </a:r>
                      <a:r>
                        <a:rPr lang="en-US" sz="1800" i="1" dirty="0"/>
                        <a:t>n</a:t>
                      </a:r>
                      <a:r>
                        <a:rPr lang="en-US" sz="1800" dirty="0"/>
                        <a:t> = 78</a:t>
                      </a:r>
                      <a:r>
                        <a:rPr lang="en-US" sz="1800" dirty="0" smtClean="0"/>
                        <a:t>) # </a:t>
                      </a:r>
                      <a:r>
                        <a:rPr lang="en-US" sz="1800" dirty="0"/>
                        <a:t>(SD)</a:t>
                      </a:r>
                      <a:endParaRPr lang="en-GB" sz="2000" dirty="0">
                        <a:solidFill>
                          <a:srgbClr val="000000"/>
                        </a:solidFill>
                        <a:latin typeface="+mn-lt"/>
                        <a:ea typeface="Times New Roman"/>
                        <a:cs typeface="Times New Roman"/>
                      </a:endParaRPr>
                    </a:p>
                  </a:txBody>
                  <a:tcPr marL="28222" marR="28222" marT="0" marB="0"/>
                </a:tc>
                <a:tc>
                  <a:txBody>
                    <a:bodyPr/>
                    <a:lstStyle/>
                    <a:p>
                      <a:pPr indent="228600">
                        <a:lnSpc>
                          <a:spcPct val="150000"/>
                        </a:lnSpc>
                        <a:spcAft>
                          <a:spcPts val="0"/>
                        </a:spcAft>
                      </a:pPr>
                      <a:r>
                        <a:rPr lang="en-US" sz="2000" dirty="0" smtClean="0"/>
                        <a:t>Sig  </a:t>
                      </a:r>
                    </a:p>
                    <a:p>
                      <a:pPr indent="228600">
                        <a:lnSpc>
                          <a:spcPct val="150000"/>
                        </a:lnSpc>
                        <a:spcAft>
                          <a:spcPts val="0"/>
                        </a:spcAft>
                      </a:pPr>
                      <a:r>
                        <a:rPr lang="en-US" sz="2000" dirty="0" smtClean="0"/>
                        <a:t>*&lt;</a:t>
                      </a:r>
                      <a:r>
                        <a:rPr lang="en-US" sz="2000" dirty="0"/>
                        <a:t>0.25</a:t>
                      </a:r>
                      <a:endParaRPr lang="en-GB" sz="2400" dirty="0">
                        <a:solidFill>
                          <a:srgbClr val="000000"/>
                        </a:solidFill>
                        <a:latin typeface="+mn-lt"/>
                        <a:ea typeface="Times New Roman"/>
                        <a:cs typeface="Times New Roman"/>
                      </a:endParaRPr>
                    </a:p>
                  </a:txBody>
                  <a:tcPr marL="28222" marR="28222" marT="0" marB="0"/>
                </a:tc>
              </a:tr>
              <a:tr h="455362">
                <a:tc>
                  <a:txBody>
                    <a:bodyPr/>
                    <a:lstStyle/>
                    <a:p>
                      <a:pPr indent="228600">
                        <a:lnSpc>
                          <a:spcPct val="150000"/>
                        </a:lnSpc>
                        <a:spcAft>
                          <a:spcPts val="0"/>
                        </a:spcAft>
                      </a:pPr>
                      <a:r>
                        <a:rPr lang="en-US" sz="2000" dirty="0"/>
                        <a:t>Age (years)</a:t>
                      </a: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59.96 (9.9)</a:t>
                      </a:r>
                      <a:endParaRPr lang="en-GB" sz="24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57.15 (9.6)</a:t>
                      </a:r>
                      <a:endParaRPr lang="en-GB" sz="24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0.077*</a:t>
                      </a:r>
                      <a:endParaRPr lang="en-GB" sz="2400">
                        <a:solidFill>
                          <a:srgbClr val="000000"/>
                        </a:solidFill>
                        <a:latin typeface="+mn-lt"/>
                        <a:ea typeface="Times New Roman"/>
                        <a:cs typeface="Times New Roman"/>
                      </a:endParaRPr>
                    </a:p>
                  </a:txBody>
                  <a:tcPr marL="28222" marR="28222" marT="0" marB="0"/>
                </a:tc>
              </a:tr>
              <a:tr h="451916">
                <a:tc>
                  <a:txBody>
                    <a:bodyPr/>
                    <a:lstStyle/>
                    <a:p>
                      <a:pPr indent="228600">
                        <a:lnSpc>
                          <a:spcPct val="150000"/>
                        </a:lnSpc>
                        <a:spcAft>
                          <a:spcPts val="0"/>
                        </a:spcAft>
                      </a:pPr>
                      <a:r>
                        <a:rPr lang="en-US" sz="1800" dirty="0"/>
                        <a:t>     range</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800" dirty="0"/>
                        <a:t>33 - 85</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800" dirty="0"/>
                        <a:t>40 - 80</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800" dirty="0"/>
                        <a:t> </a:t>
                      </a:r>
                      <a:endParaRPr lang="en-GB" sz="2000" dirty="0">
                        <a:solidFill>
                          <a:srgbClr val="000000"/>
                        </a:solidFill>
                        <a:latin typeface="+mn-lt"/>
                        <a:ea typeface="Times New Roman"/>
                        <a:cs typeface="Times New Roman"/>
                      </a:endParaRPr>
                    </a:p>
                  </a:txBody>
                  <a:tcPr marL="28222" marR="28222" marT="0" marB="0"/>
                </a:tc>
              </a:tr>
              <a:tr h="455362">
                <a:tc>
                  <a:txBody>
                    <a:bodyPr/>
                    <a:lstStyle/>
                    <a:p>
                      <a:pPr indent="228600">
                        <a:lnSpc>
                          <a:spcPct val="150000"/>
                        </a:lnSpc>
                        <a:spcAft>
                          <a:spcPts val="0"/>
                        </a:spcAft>
                      </a:pPr>
                      <a:r>
                        <a:rPr lang="en-US" sz="2000" dirty="0"/>
                        <a:t>FE ROM (degrees)</a:t>
                      </a: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160 (20)</a:t>
                      </a: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154 (30)</a:t>
                      </a:r>
                      <a:endParaRPr lang="en-GB" sz="24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0.144*</a:t>
                      </a:r>
                      <a:endParaRPr lang="en-GB" sz="2400">
                        <a:solidFill>
                          <a:srgbClr val="000000"/>
                        </a:solidFill>
                        <a:latin typeface="+mn-lt"/>
                        <a:ea typeface="Times New Roman"/>
                        <a:cs typeface="Times New Roman"/>
                      </a:endParaRPr>
                    </a:p>
                  </a:txBody>
                  <a:tcPr marL="28222" marR="28222" marT="0" marB="0"/>
                </a:tc>
              </a:tr>
              <a:tr h="451916">
                <a:tc>
                  <a:txBody>
                    <a:bodyPr/>
                    <a:lstStyle/>
                    <a:p>
                      <a:pPr indent="228600">
                        <a:lnSpc>
                          <a:spcPct val="150000"/>
                        </a:lnSpc>
                        <a:spcAft>
                          <a:spcPts val="0"/>
                        </a:spcAft>
                      </a:pPr>
                      <a:r>
                        <a:rPr lang="en-US" sz="1800" dirty="0"/>
                        <a:t>     range</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800" dirty="0"/>
                        <a:t>90 - 180</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800" dirty="0"/>
                        <a:t>30 -180</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800" dirty="0"/>
                        <a:t> </a:t>
                      </a:r>
                      <a:endParaRPr lang="en-GB" sz="2000" dirty="0">
                        <a:solidFill>
                          <a:srgbClr val="000000"/>
                        </a:solidFill>
                        <a:latin typeface="+mn-lt"/>
                        <a:ea typeface="Times New Roman"/>
                        <a:cs typeface="Times New Roman"/>
                      </a:endParaRPr>
                    </a:p>
                  </a:txBody>
                  <a:tcPr marL="28222" marR="28222" marT="0" marB="0"/>
                </a:tc>
              </a:tr>
              <a:tr h="455362">
                <a:tc>
                  <a:txBody>
                    <a:bodyPr/>
                    <a:lstStyle/>
                    <a:p>
                      <a:pPr indent="228600">
                        <a:lnSpc>
                          <a:spcPct val="150000"/>
                        </a:lnSpc>
                        <a:spcAft>
                          <a:spcPts val="0"/>
                        </a:spcAft>
                      </a:pPr>
                      <a:r>
                        <a:rPr lang="en-US" sz="2000"/>
                        <a:t>RCQOL (/100)</a:t>
                      </a:r>
                      <a:endParaRPr lang="en-GB" sz="24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47.8 (22.2)</a:t>
                      </a: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35.4 (18.8)</a:t>
                      </a: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0.000*</a:t>
                      </a:r>
                      <a:endParaRPr lang="en-GB" sz="2400">
                        <a:solidFill>
                          <a:srgbClr val="000000"/>
                        </a:solidFill>
                        <a:latin typeface="+mn-lt"/>
                        <a:ea typeface="Times New Roman"/>
                        <a:cs typeface="Times New Roman"/>
                      </a:endParaRPr>
                    </a:p>
                  </a:txBody>
                  <a:tcPr marL="28222" marR="28222" marT="0" marB="0"/>
                </a:tc>
              </a:tr>
              <a:tr h="451916">
                <a:tc>
                  <a:txBody>
                    <a:bodyPr/>
                    <a:lstStyle/>
                    <a:p>
                      <a:pPr indent="228600">
                        <a:lnSpc>
                          <a:spcPct val="150000"/>
                        </a:lnSpc>
                        <a:spcAft>
                          <a:spcPts val="0"/>
                        </a:spcAft>
                      </a:pPr>
                      <a:r>
                        <a:rPr lang="en-US" sz="1800" dirty="0"/>
                        <a:t>     range</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800" dirty="0"/>
                        <a:t>0 - 90</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800" dirty="0"/>
                        <a:t>0.46 - 82</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800" dirty="0"/>
                        <a:t> </a:t>
                      </a:r>
                      <a:endParaRPr lang="en-GB" sz="2000" dirty="0">
                        <a:solidFill>
                          <a:srgbClr val="000000"/>
                        </a:solidFill>
                        <a:latin typeface="+mn-lt"/>
                        <a:ea typeface="Times New Roman"/>
                        <a:cs typeface="Times New Roman"/>
                      </a:endParaRPr>
                    </a:p>
                  </a:txBody>
                  <a:tcPr marL="28222" marR="28222" marT="0" marB="0"/>
                </a:tc>
              </a:tr>
              <a:tr h="455362">
                <a:tc>
                  <a:txBody>
                    <a:bodyPr/>
                    <a:lstStyle/>
                    <a:p>
                      <a:pPr indent="228600">
                        <a:lnSpc>
                          <a:spcPct val="150000"/>
                        </a:lnSpc>
                        <a:spcAft>
                          <a:spcPts val="0"/>
                        </a:spcAft>
                      </a:pPr>
                      <a:r>
                        <a:rPr lang="en-US" sz="1800" dirty="0"/>
                        <a:t>Duration Symptoms (months)</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27 (32)</a:t>
                      </a: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19 (28)</a:t>
                      </a: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0.109*</a:t>
                      </a:r>
                      <a:endParaRPr lang="en-GB" sz="2400">
                        <a:solidFill>
                          <a:srgbClr val="000000"/>
                        </a:solidFill>
                        <a:latin typeface="+mn-lt"/>
                        <a:ea typeface="Times New Roman"/>
                        <a:cs typeface="Times New Roman"/>
                      </a:endParaRPr>
                    </a:p>
                  </a:txBody>
                  <a:tcPr marL="28222" marR="28222" marT="0" marB="0"/>
                </a:tc>
              </a:tr>
              <a:tr h="451916">
                <a:tc>
                  <a:txBody>
                    <a:bodyPr/>
                    <a:lstStyle/>
                    <a:p>
                      <a:pPr indent="228600">
                        <a:lnSpc>
                          <a:spcPct val="150000"/>
                        </a:lnSpc>
                        <a:spcAft>
                          <a:spcPts val="0"/>
                        </a:spcAft>
                      </a:pPr>
                      <a:r>
                        <a:rPr lang="en-US" sz="1800" dirty="0"/>
                        <a:t>     range</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800" dirty="0"/>
                        <a:t>4 - 180</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800" dirty="0"/>
                        <a:t>3 - 180</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800" dirty="0"/>
                        <a:t> </a:t>
                      </a:r>
                      <a:endParaRPr lang="en-GB" sz="2000" dirty="0">
                        <a:solidFill>
                          <a:srgbClr val="000000"/>
                        </a:solidFill>
                        <a:latin typeface="+mn-lt"/>
                        <a:ea typeface="Times New Roman"/>
                        <a:cs typeface="Times New Roman"/>
                      </a:endParaRPr>
                    </a:p>
                  </a:txBody>
                  <a:tcPr marL="28222" marR="28222" marT="0" marB="0"/>
                </a:tc>
              </a:tr>
              <a:tr h="455362">
                <a:tc>
                  <a:txBody>
                    <a:bodyPr/>
                    <a:lstStyle/>
                    <a:p>
                      <a:pPr indent="228600">
                        <a:lnSpc>
                          <a:spcPct val="150000"/>
                        </a:lnSpc>
                        <a:spcAft>
                          <a:spcPts val="0"/>
                        </a:spcAft>
                      </a:pPr>
                      <a:r>
                        <a:rPr lang="en-US" sz="2000" dirty="0"/>
                        <a:t>Size of Tear (mm)</a:t>
                      </a: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15.4 (7.3)</a:t>
                      </a:r>
                      <a:endParaRPr lang="en-GB" sz="24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21.7 (13.6)</a:t>
                      </a: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0.007*</a:t>
                      </a:r>
                      <a:endParaRPr lang="en-GB" sz="2400">
                        <a:solidFill>
                          <a:srgbClr val="000000"/>
                        </a:solidFill>
                        <a:latin typeface="+mn-lt"/>
                        <a:ea typeface="Times New Roman"/>
                        <a:cs typeface="Times New Roman"/>
                      </a:endParaRPr>
                    </a:p>
                  </a:txBody>
                  <a:tcPr marL="28222" marR="28222" marT="0" marB="0"/>
                </a:tc>
              </a:tr>
              <a:tr h="451916">
                <a:tc>
                  <a:txBody>
                    <a:bodyPr/>
                    <a:lstStyle/>
                    <a:p>
                      <a:pPr indent="228600">
                        <a:lnSpc>
                          <a:spcPct val="150000"/>
                        </a:lnSpc>
                        <a:spcAft>
                          <a:spcPts val="0"/>
                        </a:spcAft>
                      </a:pPr>
                      <a:r>
                        <a:rPr lang="en-US" sz="1800" dirty="0"/>
                        <a:t>     range</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800" dirty="0"/>
                        <a:t>5 to 50</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800" dirty="0"/>
                        <a:t>5 to 60</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800" dirty="0"/>
                        <a:t> </a:t>
                      </a:r>
                      <a:endParaRPr lang="en-GB" sz="2000" dirty="0">
                        <a:solidFill>
                          <a:srgbClr val="000000"/>
                        </a:solidFill>
                        <a:latin typeface="+mn-lt"/>
                        <a:ea typeface="Times New Roman"/>
                        <a:cs typeface="Times New Roman"/>
                      </a:endParaRPr>
                    </a:p>
                  </a:txBody>
                  <a:tcPr marL="28222" marR="28222" marT="0" marB="0"/>
                </a:tc>
              </a:tr>
              <a:tr h="455362">
                <a:tc>
                  <a:txBody>
                    <a:bodyPr/>
                    <a:lstStyle/>
                    <a:p>
                      <a:pPr indent="228600">
                        <a:lnSpc>
                          <a:spcPct val="150000"/>
                        </a:lnSpc>
                        <a:spcAft>
                          <a:spcPts val="0"/>
                        </a:spcAft>
                      </a:pPr>
                      <a:r>
                        <a:rPr lang="en-US" sz="2000"/>
                        <a:t>Gender</a:t>
                      </a:r>
                      <a:endParaRPr lang="en-GB" sz="24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 </a:t>
                      </a:r>
                      <a:endParaRPr lang="en-GB" sz="24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 </a:t>
                      </a: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 </a:t>
                      </a:r>
                      <a:endParaRPr lang="en-GB" sz="2400">
                        <a:solidFill>
                          <a:srgbClr val="000000"/>
                        </a:solidFill>
                        <a:latin typeface="+mn-lt"/>
                        <a:ea typeface="Times New Roman"/>
                        <a:cs typeface="Times New Roman"/>
                      </a:endParaRPr>
                    </a:p>
                  </a:txBody>
                  <a:tcPr marL="28222" marR="28222" marT="0" marB="0"/>
                </a:tc>
              </a:tr>
              <a:tr h="455362">
                <a:tc>
                  <a:txBody>
                    <a:bodyPr/>
                    <a:lstStyle/>
                    <a:p>
                      <a:pPr indent="228600" algn="r">
                        <a:lnSpc>
                          <a:spcPct val="150000"/>
                        </a:lnSpc>
                        <a:spcAft>
                          <a:spcPts val="0"/>
                        </a:spcAft>
                      </a:pPr>
                      <a:r>
                        <a:rPr lang="en-US" sz="2000"/>
                        <a:t>   Male</a:t>
                      </a:r>
                      <a:endParaRPr lang="en-GB" sz="24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46 (60%)</a:t>
                      </a:r>
                      <a:endParaRPr lang="en-GB" sz="24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42 (54%)</a:t>
                      </a:r>
                      <a:endParaRPr lang="en-GB" sz="24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0.459</a:t>
                      </a:r>
                      <a:endParaRPr lang="en-GB" sz="2400" dirty="0">
                        <a:solidFill>
                          <a:srgbClr val="000000"/>
                        </a:solidFill>
                        <a:latin typeface="+mn-lt"/>
                        <a:ea typeface="Times New Roman"/>
                        <a:cs typeface="Times New Roman"/>
                      </a:endParaRPr>
                    </a:p>
                  </a:txBody>
                  <a:tcPr marL="28222" marR="28222" marT="0" marB="0"/>
                </a:tc>
              </a:tr>
              <a:tr h="455362">
                <a:tc>
                  <a:txBody>
                    <a:bodyPr/>
                    <a:lstStyle/>
                    <a:p>
                      <a:pPr indent="228600" algn="r">
                        <a:lnSpc>
                          <a:spcPct val="150000"/>
                        </a:lnSpc>
                        <a:spcAft>
                          <a:spcPts val="0"/>
                        </a:spcAft>
                      </a:pPr>
                      <a:r>
                        <a:rPr lang="en-US" sz="2000"/>
                        <a:t>   Female</a:t>
                      </a:r>
                      <a:endParaRPr lang="en-GB" sz="24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31 (40%)</a:t>
                      </a: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36 (46%)</a:t>
                      </a:r>
                      <a:endParaRPr lang="en-GB" sz="24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 </a:t>
                      </a:r>
                      <a:endParaRPr lang="en-GB" sz="2400" dirty="0">
                        <a:solidFill>
                          <a:srgbClr val="000000"/>
                        </a:solidFill>
                        <a:latin typeface="+mn-lt"/>
                        <a:ea typeface="Times New Roman"/>
                        <a:cs typeface="Times New Roman"/>
                      </a:endParaRPr>
                    </a:p>
                  </a:txBody>
                  <a:tcPr marL="28222" marR="28222" marT="0" marB="0"/>
                </a:tc>
              </a:tr>
            </a:tbl>
          </a:graphicData>
        </a:graphic>
      </p:graphicFrame>
      <p:sp>
        <p:nvSpPr>
          <p:cNvPr id="6" name="Oval 5"/>
          <p:cNvSpPr/>
          <p:nvPr/>
        </p:nvSpPr>
        <p:spPr>
          <a:xfrm>
            <a:off x="7884368" y="908720"/>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7884368" y="1844824"/>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7884368" y="2708920"/>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7884368" y="3645024"/>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7884368" y="4581128"/>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 y="0"/>
          <a:ext cx="9143999" cy="6858005"/>
        </p:xfrm>
        <a:graphic>
          <a:graphicData uri="http://schemas.openxmlformats.org/drawingml/2006/table">
            <a:tbl>
              <a:tblPr firstRow="1" firstCol="1">
                <a:tableStyleId>{18603FDC-E32A-4AB5-989C-0864C3EAD2B8}</a:tableStyleId>
              </a:tblPr>
              <a:tblGrid>
                <a:gridCol w="3203847"/>
                <a:gridCol w="2520280"/>
                <a:gridCol w="2088232"/>
                <a:gridCol w="1331640"/>
              </a:tblGrid>
              <a:tr h="942459">
                <a:tc>
                  <a:txBody>
                    <a:bodyPr/>
                    <a:lstStyle/>
                    <a:p>
                      <a:pPr indent="228600">
                        <a:lnSpc>
                          <a:spcPct val="150000"/>
                        </a:lnSpc>
                      </a:pP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Successful </a:t>
                      </a:r>
                      <a:endParaRPr lang="en-US" sz="2000" dirty="0" smtClean="0"/>
                    </a:p>
                    <a:p>
                      <a:pPr indent="228600" algn="ctr">
                        <a:lnSpc>
                          <a:spcPct val="150000"/>
                        </a:lnSpc>
                        <a:spcAft>
                          <a:spcPts val="0"/>
                        </a:spcAft>
                      </a:pPr>
                      <a:r>
                        <a:rPr lang="en-US" sz="2000" dirty="0" smtClean="0"/>
                        <a:t>(</a:t>
                      </a:r>
                      <a:r>
                        <a:rPr lang="en-US" sz="2000" dirty="0"/>
                        <a:t>n=77) </a:t>
                      </a:r>
                      <a:r>
                        <a:rPr lang="en-US" sz="2000" dirty="0" smtClean="0"/>
                        <a:t> # </a:t>
                      </a:r>
                      <a:r>
                        <a:rPr lang="en-US" sz="2000" dirty="0"/>
                        <a:t>(SD)</a:t>
                      </a: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Failed </a:t>
                      </a:r>
                      <a:endParaRPr lang="en-US" sz="2000" dirty="0" smtClean="0"/>
                    </a:p>
                    <a:p>
                      <a:pPr indent="228600" algn="ctr">
                        <a:lnSpc>
                          <a:spcPct val="150000"/>
                        </a:lnSpc>
                        <a:spcAft>
                          <a:spcPts val="0"/>
                        </a:spcAft>
                      </a:pPr>
                      <a:r>
                        <a:rPr lang="en-US" sz="2000" dirty="0" smtClean="0"/>
                        <a:t>(</a:t>
                      </a:r>
                      <a:r>
                        <a:rPr lang="en-US" sz="2000" dirty="0"/>
                        <a:t>n = 78</a:t>
                      </a:r>
                      <a:r>
                        <a:rPr lang="en-US" sz="2000" dirty="0" smtClean="0"/>
                        <a:t>) # </a:t>
                      </a:r>
                      <a:r>
                        <a:rPr lang="en-US" sz="2000" dirty="0"/>
                        <a:t>(SD)</a:t>
                      </a:r>
                      <a:endParaRPr lang="en-GB" sz="2400" dirty="0">
                        <a:solidFill>
                          <a:srgbClr val="000000"/>
                        </a:solidFill>
                        <a:latin typeface="+mn-lt"/>
                        <a:ea typeface="Times New Roman"/>
                        <a:cs typeface="Times New Roman"/>
                      </a:endParaRPr>
                    </a:p>
                  </a:txBody>
                  <a:tcPr marL="28222" marR="28222" marT="0" marB="0"/>
                </a:tc>
                <a:tc>
                  <a:txBody>
                    <a:bodyPr/>
                    <a:lstStyle/>
                    <a:p>
                      <a:pPr indent="228600">
                        <a:lnSpc>
                          <a:spcPct val="150000"/>
                        </a:lnSpc>
                        <a:spcAft>
                          <a:spcPts val="0"/>
                        </a:spcAft>
                      </a:pPr>
                      <a:r>
                        <a:rPr lang="en-US" sz="1800" dirty="0" smtClean="0"/>
                        <a:t>Sig *&lt;</a:t>
                      </a:r>
                      <a:r>
                        <a:rPr lang="en-US" sz="1800" dirty="0"/>
                        <a:t>0.25</a:t>
                      </a:r>
                      <a:endParaRPr lang="en-GB" sz="2000" dirty="0">
                        <a:solidFill>
                          <a:srgbClr val="000000"/>
                        </a:solidFill>
                        <a:latin typeface="+mn-lt"/>
                        <a:ea typeface="Times New Roman"/>
                        <a:cs typeface="Times New Roman"/>
                      </a:endParaRPr>
                    </a:p>
                  </a:txBody>
                  <a:tcPr marL="0" marR="28222" marT="0" marB="0"/>
                </a:tc>
              </a:tr>
              <a:tr h="490278">
                <a:tc>
                  <a:txBody>
                    <a:bodyPr/>
                    <a:lstStyle/>
                    <a:p>
                      <a:pPr indent="228600">
                        <a:lnSpc>
                          <a:spcPct val="150000"/>
                        </a:lnSpc>
                        <a:spcAft>
                          <a:spcPts val="0"/>
                        </a:spcAft>
                      </a:pPr>
                      <a:r>
                        <a:rPr lang="en-US" sz="2000" dirty="0"/>
                        <a:t>ER Strength</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 </a:t>
                      </a:r>
                      <a:endParaRPr lang="en-GB" sz="20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 </a:t>
                      </a:r>
                      <a:endParaRPr lang="en-GB" sz="20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 </a:t>
                      </a:r>
                      <a:endParaRPr lang="en-GB" sz="2000" dirty="0">
                        <a:solidFill>
                          <a:srgbClr val="000000"/>
                        </a:solidFill>
                        <a:latin typeface="+mn-lt"/>
                        <a:ea typeface="Times New Roman"/>
                        <a:cs typeface="Times New Roman"/>
                      </a:endParaRPr>
                    </a:p>
                  </a:txBody>
                  <a:tcPr marL="28222" marR="28222" marT="0" marB="0"/>
                </a:tc>
              </a:tr>
              <a:tr h="490278">
                <a:tc>
                  <a:txBody>
                    <a:bodyPr/>
                    <a:lstStyle/>
                    <a:p>
                      <a:pPr indent="228600" algn="r">
                        <a:lnSpc>
                          <a:spcPct val="150000"/>
                        </a:lnSpc>
                        <a:spcAft>
                          <a:spcPts val="0"/>
                        </a:spcAft>
                      </a:pPr>
                      <a:r>
                        <a:rPr lang="en-US" sz="2000" dirty="0"/>
                        <a:t>Full</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29 (38%)</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12 (15%)</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0.002*</a:t>
                      </a:r>
                      <a:endParaRPr lang="en-GB" sz="2000" dirty="0">
                        <a:solidFill>
                          <a:srgbClr val="000000"/>
                        </a:solidFill>
                        <a:latin typeface="+mn-lt"/>
                        <a:ea typeface="Times New Roman"/>
                        <a:cs typeface="Times New Roman"/>
                      </a:endParaRPr>
                    </a:p>
                  </a:txBody>
                  <a:tcPr marL="28222" marR="28222" marT="0" marB="0"/>
                </a:tc>
              </a:tr>
              <a:tr h="490278">
                <a:tc>
                  <a:txBody>
                    <a:bodyPr/>
                    <a:lstStyle/>
                    <a:p>
                      <a:pPr indent="228600" algn="r">
                        <a:lnSpc>
                          <a:spcPct val="150000"/>
                        </a:lnSpc>
                        <a:spcAft>
                          <a:spcPts val="0"/>
                        </a:spcAft>
                      </a:pPr>
                      <a:r>
                        <a:rPr lang="en-US" sz="2000" dirty="0"/>
                        <a:t>Less than full </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48 (62%)</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66 (85%)</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 </a:t>
                      </a:r>
                      <a:endParaRPr lang="en-GB" sz="2000" dirty="0">
                        <a:solidFill>
                          <a:srgbClr val="000000"/>
                        </a:solidFill>
                        <a:latin typeface="+mn-lt"/>
                        <a:ea typeface="Times New Roman"/>
                        <a:cs typeface="Times New Roman"/>
                      </a:endParaRPr>
                    </a:p>
                  </a:txBody>
                  <a:tcPr marL="28222" marR="28222" marT="0" marB="0"/>
                </a:tc>
              </a:tr>
              <a:tr h="522488">
                <a:tc>
                  <a:txBody>
                    <a:bodyPr/>
                    <a:lstStyle/>
                    <a:p>
                      <a:pPr indent="228600">
                        <a:lnSpc>
                          <a:spcPct val="150000"/>
                        </a:lnSpc>
                        <a:spcAft>
                          <a:spcPts val="0"/>
                        </a:spcAft>
                      </a:pPr>
                      <a:r>
                        <a:rPr lang="en-US" sz="2000" dirty="0"/>
                        <a:t>Dominant Side </a:t>
                      </a:r>
                      <a:r>
                        <a:rPr lang="en-US" sz="2000" dirty="0" smtClean="0"/>
                        <a:t>Involved</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 </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 </a:t>
                      </a:r>
                      <a:endParaRPr lang="en-GB" sz="20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0.177*</a:t>
                      </a:r>
                      <a:endParaRPr lang="en-GB" sz="2000" dirty="0">
                        <a:solidFill>
                          <a:srgbClr val="000000"/>
                        </a:solidFill>
                        <a:latin typeface="+mn-lt"/>
                        <a:ea typeface="Times New Roman"/>
                        <a:cs typeface="Times New Roman"/>
                      </a:endParaRPr>
                    </a:p>
                  </a:txBody>
                  <a:tcPr marL="28222" marR="28222" marT="0" marB="0"/>
                </a:tc>
              </a:tr>
              <a:tr h="490278">
                <a:tc>
                  <a:txBody>
                    <a:bodyPr/>
                    <a:lstStyle/>
                    <a:p>
                      <a:pPr indent="228600" algn="r">
                        <a:lnSpc>
                          <a:spcPct val="150000"/>
                        </a:lnSpc>
                        <a:spcAft>
                          <a:spcPts val="0"/>
                        </a:spcAft>
                      </a:pPr>
                      <a:r>
                        <a:rPr lang="en-US" sz="2000" dirty="0"/>
                        <a:t>yes</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58 (75%)</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51 (65%)</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 </a:t>
                      </a:r>
                      <a:endParaRPr lang="en-GB" sz="2000" dirty="0">
                        <a:solidFill>
                          <a:srgbClr val="000000"/>
                        </a:solidFill>
                        <a:latin typeface="+mn-lt"/>
                        <a:ea typeface="Times New Roman"/>
                        <a:cs typeface="Times New Roman"/>
                      </a:endParaRPr>
                    </a:p>
                  </a:txBody>
                  <a:tcPr marL="28222" marR="28222" marT="0" marB="0"/>
                </a:tc>
              </a:tr>
              <a:tr h="490278">
                <a:tc>
                  <a:txBody>
                    <a:bodyPr/>
                    <a:lstStyle/>
                    <a:p>
                      <a:pPr indent="228600" algn="r">
                        <a:lnSpc>
                          <a:spcPct val="150000"/>
                        </a:lnSpc>
                        <a:spcAft>
                          <a:spcPts val="0"/>
                        </a:spcAft>
                      </a:pPr>
                      <a:r>
                        <a:rPr lang="en-US" sz="2000"/>
                        <a:t>no</a:t>
                      </a:r>
                      <a:endParaRPr lang="en-GB" sz="20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19 (25%)</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27 (35%)</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 </a:t>
                      </a:r>
                      <a:endParaRPr lang="en-GB" sz="2000" dirty="0">
                        <a:solidFill>
                          <a:srgbClr val="000000"/>
                        </a:solidFill>
                        <a:latin typeface="+mn-lt"/>
                        <a:ea typeface="Times New Roman"/>
                        <a:cs typeface="Times New Roman"/>
                      </a:endParaRPr>
                    </a:p>
                  </a:txBody>
                  <a:tcPr marL="28222" marR="28222" marT="0" marB="0"/>
                </a:tc>
              </a:tr>
              <a:tr h="490278">
                <a:tc>
                  <a:txBody>
                    <a:bodyPr/>
                    <a:lstStyle/>
                    <a:p>
                      <a:pPr indent="228600">
                        <a:lnSpc>
                          <a:spcPct val="150000"/>
                        </a:lnSpc>
                        <a:spcAft>
                          <a:spcPts val="0"/>
                        </a:spcAft>
                      </a:pPr>
                      <a:r>
                        <a:rPr lang="en-US" sz="2000" dirty="0"/>
                        <a:t>Onset</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 </a:t>
                      </a:r>
                      <a:endParaRPr lang="en-GB" sz="20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 </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0.093*</a:t>
                      </a:r>
                      <a:endParaRPr lang="en-GB" sz="2000">
                        <a:solidFill>
                          <a:srgbClr val="000000"/>
                        </a:solidFill>
                        <a:latin typeface="+mn-lt"/>
                        <a:ea typeface="Times New Roman"/>
                        <a:cs typeface="Times New Roman"/>
                      </a:endParaRPr>
                    </a:p>
                  </a:txBody>
                  <a:tcPr marL="28222" marR="28222" marT="0" marB="0"/>
                </a:tc>
              </a:tr>
              <a:tr h="490278">
                <a:tc>
                  <a:txBody>
                    <a:bodyPr/>
                    <a:lstStyle/>
                    <a:p>
                      <a:pPr indent="228600" algn="r">
                        <a:lnSpc>
                          <a:spcPct val="150000"/>
                        </a:lnSpc>
                        <a:spcAft>
                          <a:spcPts val="0"/>
                        </a:spcAft>
                      </a:pPr>
                      <a:r>
                        <a:rPr lang="en-US" sz="2000" dirty="0"/>
                        <a:t>acute</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36 (47%)</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47 (60%)</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 </a:t>
                      </a:r>
                      <a:endParaRPr lang="en-GB" sz="2000">
                        <a:solidFill>
                          <a:srgbClr val="000000"/>
                        </a:solidFill>
                        <a:latin typeface="+mn-lt"/>
                        <a:ea typeface="Times New Roman"/>
                        <a:cs typeface="Times New Roman"/>
                      </a:endParaRPr>
                    </a:p>
                  </a:txBody>
                  <a:tcPr marL="28222" marR="28222" marT="0" marB="0"/>
                </a:tc>
              </a:tr>
              <a:tr h="490278">
                <a:tc>
                  <a:txBody>
                    <a:bodyPr/>
                    <a:lstStyle/>
                    <a:p>
                      <a:pPr indent="228600" algn="r">
                        <a:lnSpc>
                          <a:spcPct val="150000"/>
                        </a:lnSpc>
                        <a:spcAft>
                          <a:spcPts val="0"/>
                        </a:spcAft>
                      </a:pPr>
                      <a:r>
                        <a:rPr lang="en-US" sz="2000"/>
                        <a:t>insidious</a:t>
                      </a:r>
                      <a:endParaRPr lang="en-GB" sz="20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41 (53%)</a:t>
                      </a:r>
                      <a:endParaRPr lang="en-GB" sz="20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31 (40%)</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 </a:t>
                      </a:r>
                      <a:endParaRPr lang="en-GB" sz="2000" dirty="0">
                        <a:solidFill>
                          <a:srgbClr val="000000"/>
                        </a:solidFill>
                        <a:latin typeface="+mn-lt"/>
                        <a:ea typeface="Times New Roman"/>
                        <a:cs typeface="Times New Roman"/>
                      </a:endParaRPr>
                    </a:p>
                  </a:txBody>
                  <a:tcPr marL="28222" marR="28222" marT="0" marB="0"/>
                </a:tc>
              </a:tr>
              <a:tr h="490278">
                <a:tc>
                  <a:txBody>
                    <a:bodyPr/>
                    <a:lstStyle/>
                    <a:p>
                      <a:pPr indent="228600">
                        <a:lnSpc>
                          <a:spcPct val="150000"/>
                        </a:lnSpc>
                        <a:spcAft>
                          <a:spcPts val="0"/>
                        </a:spcAft>
                      </a:pPr>
                      <a:r>
                        <a:rPr lang="en-US" sz="2000" dirty="0"/>
                        <a:t>Smoker</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 </a:t>
                      </a:r>
                      <a:endParaRPr lang="en-GB" sz="20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 </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0.889</a:t>
                      </a:r>
                      <a:endParaRPr lang="en-GB" sz="2000" dirty="0">
                        <a:solidFill>
                          <a:srgbClr val="000000"/>
                        </a:solidFill>
                        <a:latin typeface="+mn-lt"/>
                        <a:ea typeface="Times New Roman"/>
                        <a:cs typeface="Times New Roman"/>
                      </a:endParaRPr>
                    </a:p>
                  </a:txBody>
                  <a:tcPr marL="28222" marR="28222" marT="0" marB="0"/>
                </a:tc>
              </a:tr>
              <a:tr h="490278">
                <a:tc>
                  <a:txBody>
                    <a:bodyPr/>
                    <a:lstStyle/>
                    <a:p>
                      <a:pPr indent="228600" algn="r">
                        <a:lnSpc>
                          <a:spcPct val="150000"/>
                        </a:lnSpc>
                        <a:spcAft>
                          <a:spcPts val="0"/>
                        </a:spcAft>
                      </a:pPr>
                      <a:r>
                        <a:rPr lang="en-US" sz="2000" dirty="0"/>
                        <a:t>yes</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8 (11%)</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9 (12%)</a:t>
                      </a:r>
                      <a:endParaRPr lang="en-GB" sz="20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 </a:t>
                      </a:r>
                      <a:endParaRPr lang="en-GB" sz="2000" dirty="0">
                        <a:solidFill>
                          <a:srgbClr val="000000"/>
                        </a:solidFill>
                        <a:latin typeface="+mn-lt"/>
                        <a:ea typeface="Times New Roman"/>
                        <a:cs typeface="Times New Roman"/>
                      </a:endParaRPr>
                    </a:p>
                  </a:txBody>
                  <a:tcPr marL="28222" marR="28222" marT="0" marB="0"/>
                </a:tc>
              </a:tr>
              <a:tr h="490278">
                <a:tc>
                  <a:txBody>
                    <a:bodyPr/>
                    <a:lstStyle/>
                    <a:p>
                      <a:pPr indent="228600" algn="r">
                        <a:lnSpc>
                          <a:spcPct val="150000"/>
                        </a:lnSpc>
                        <a:spcAft>
                          <a:spcPts val="0"/>
                        </a:spcAft>
                      </a:pPr>
                      <a:r>
                        <a:rPr lang="en-US" sz="2000"/>
                        <a:t>no </a:t>
                      </a:r>
                      <a:endParaRPr lang="en-GB" sz="20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64 (89%)</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67 (88%)</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 </a:t>
                      </a:r>
                      <a:endParaRPr lang="en-GB" sz="2000" dirty="0">
                        <a:solidFill>
                          <a:srgbClr val="000000"/>
                        </a:solidFill>
                        <a:latin typeface="+mn-lt"/>
                        <a:ea typeface="Times New Roman"/>
                        <a:cs typeface="Times New Roman"/>
                      </a:endParaRPr>
                    </a:p>
                  </a:txBody>
                  <a:tcPr marL="28222" marR="28222" marT="0" marB="0"/>
                </a:tc>
              </a:tr>
            </a:tbl>
          </a:graphicData>
        </a:graphic>
      </p:graphicFrame>
      <p:sp>
        <p:nvSpPr>
          <p:cNvPr id="3" name="Oval 2"/>
          <p:cNvSpPr/>
          <p:nvPr/>
        </p:nvSpPr>
        <p:spPr>
          <a:xfrm>
            <a:off x="8028384" y="1412776"/>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8028384" y="2348880"/>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8028384" y="3861048"/>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Bivariate Models </a:t>
            </a:r>
            <a:endParaRPr lang="en-GB" dirty="0"/>
          </a:p>
        </p:txBody>
      </p:sp>
      <p:sp>
        <p:nvSpPr>
          <p:cNvPr id="3" name="Text Placeholder 2"/>
          <p:cNvSpPr>
            <a:spLocks noGrp="1"/>
          </p:cNvSpPr>
          <p:nvPr>
            <p:ph type="body" idx="1"/>
          </p:nvPr>
        </p:nvSpPr>
        <p:spPr/>
        <p:txBody>
          <a:bodyPr/>
          <a:lstStyle/>
          <a:p>
            <a:r>
              <a:rPr lang="en-US" dirty="0" smtClean="0"/>
              <a:t>Non-Op Retrospective Regression Analysis (I)</a:t>
            </a:r>
            <a:endParaRPr lang="en-GB" dirty="0" smtClean="0"/>
          </a:p>
          <a:p>
            <a:endParaRPr lang="en-GB"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13"/>
          <a:ext cx="9144001" cy="6858011"/>
        </p:xfrm>
        <a:graphic>
          <a:graphicData uri="http://schemas.openxmlformats.org/drawingml/2006/table">
            <a:tbl>
              <a:tblPr firstRow="1" firstCol="1">
                <a:tableStyleId>{18603FDC-E32A-4AB5-989C-0864C3EAD2B8}</a:tableStyleId>
              </a:tblPr>
              <a:tblGrid>
                <a:gridCol w="2555776"/>
                <a:gridCol w="830686"/>
                <a:gridCol w="934162"/>
                <a:gridCol w="1184444"/>
                <a:gridCol w="1155164"/>
                <a:gridCol w="1296144"/>
                <a:gridCol w="1187625"/>
              </a:tblGrid>
              <a:tr h="862995">
                <a:tc>
                  <a:txBody>
                    <a:bodyPr/>
                    <a:lstStyle/>
                    <a:p>
                      <a:pPr indent="228600" algn="l">
                        <a:lnSpc>
                          <a:spcPct val="150000"/>
                        </a:lnSpc>
                        <a:spcAft>
                          <a:spcPts val="0"/>
                        </a:spcAft>
                      </a:pPr>
                      <a:endParaRPr lang="en-GB" sz="24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smtClean="0"/>
                        <a:t>2LL</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Nag R</a:t>
                      </a:r>
                      <a:r>
                        <a:rPr lang="en-US" sz="1800" baseline="30000" dirty="0"/>
                        <a:t>2</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P</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Exp(B)</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95%CI lower</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95% CI upper</a:t>
                      </a:r>
                      <a:endParaRPr lang="en-GB" sz="2000" dirty="0">
                        <a:solidFill>
                          <a:srgbClr val="000000"/>
                        </a:solidFill>
                        <a:latin typeface="Calibri"/>
                        <a:ea typeface="Times New Roman"/>
                        <a:cs typeface="Times New Roman"/>
                      </a:endParaRPr>
                    </a:p>
                  </a:txBody>
                  <a:tcPr marL="16127" marR="16127" marT="0" marB="0"/>
                </a:tc>
              </a:tr>
              <a:tr h="479442">
                <a:tc>
                  <a:txBody>
                    <a:bodyPr/>
                    <a:lstStyle/>
                    <a:p>
                      <a:pPr indent="228600" algn="l">
                        <a:lnSpc>
                          <a:spcPct val="150000"/>
                        </a:lnSpc>
                        <a:spcAft>
                          <a:spcPts val="0"/>
                        </a:spcAft>
                      </a:pPr>
                      <a:r>
                        <a:rPr lang="en-US" sz="1800"/>
                        <a:t>RCQOL + AGE</a:t>
                      </a:r>
                      <a:endParaRPr lang="en-GB" sz="20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198</a:t>
                      </a:r>
                      <a:endParaRPr lang="en-GB" sz="20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0.14</a:t>
                      </a:r>
                      <a:endParaRPr lang="en-GB" sz="200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20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0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0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000">
                        <a:solidFill>
                          <a:srgbClr val="000000"/>
                        </a:solidFill>
                        <a:latin typeface="Cambria"/>
                        <a:ea typeface="Times New Roman"/>
                        <a:cs typeface="Times New Roman"/>
                      </a:endParaRPr>
                    </a:p>
                  </a:txBody>
                  <a:tcPr marL="16127" marR="16127" marT="0" marB="0"/>
                </a:tc>
              </a:tr>
              <a:tr h="431497">
                <a:tc>
                  <a:txBody>
                    <a:bodyPr/>
                    <a:lstStyle/>
                    <a:p>
                      <a:pPr indent="228600" algn="r">
                        <a:lnSpc>
                          <a:spcPct val="150000"/>
                        </a:lnSpc>
                        <a:spcAft>
                          <a:spcPts val="0"/>
                        </a:spcAft>
                      </a:pPr>
                      <a:r>
                        <a:rPr lang="en-US" sz="1600"/>
                        <a:t>RCQOL</a:t>
                      </a:r>
                      <a:endParaRPr lang="en-GB" sz="180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18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1800">
                        <a:solidFill>
                          <a:srgbClr val="000000"/>
                        </a:solidFill>
                        <a:latin typeface="Cambria"/>
                        <a:ea typeface="Times New Roman"/>
                        <a:cs typeface="Times New Roman"/>
                      </a:endParaRPr>
                    </a:p>
                  </a:txBody>
                  <a:tcPr marL="16127" marR="16127" marT="0" marB="0"/>
                </a:tc>
                <a:tc>
                  <a:txBody>
                    <a:bodyPr/>
                    <a:lstStyle/>
                    <a:p>
                      <a:pPr indent="228600" algn="ctr">
                        <a:lnSpc>
                          <a:spcPct val="150000"/>
                        </a:lnSpc>
                        <a:spcAft>
                          <a:spcPts val="0"/>
                        </a:spcAft>
                      </a:pPr>
                      <a:r>
                        <a:rPr lang="en-US" sz="1600"/>
                        <a:t>0.000</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1.031</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1.013</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1.048</a:t>
                      </a:r>
                      <a:endParaRPr lang="en-GB" sz="1800">
                        <a:solidFill>
                          <a:srgbClr val="000000"/>
                        </a:solidFill>
                        <a:latin typeface="Calibri"/>
                        <a:ea typeface="Times New Roman"/>
                        <a:cs typeface="Times New Roman"/>
                      </a:endParaRPr>
                    </a:p>
                  </a:txBody>
                  <a:tcPr marL="16127" marR="16127" marT="0" marB="0"/>
                </a:tc>
              </a:tr>
              <a:tr h="383553">
                <a:tc>
                  <a:txBody>
                    <a:bodyPr/>
                    <a:lstStyle/>
                    <a:p>
                      <a:pPr indent="228600" algn="r">
                        <a:lnSpc>
                          <a:spcPct val="150000"/>
                        </a:lnSpc>
                        <a:spcAft>
                          <a:spcPts val="0"/>
                        </a:spcAft>
                      </a:pPr>
                      <a:r>
                        <a:rPr lang="en-US" sz="1600"/>
                        <a:t>AGE</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 </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dirty="0"/>
                        <a:t> </a:t>
                      </a:r>
                      <a:endParaRPr lang="en-GB" sz="18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0.064</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1.033</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0.998</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dirty="0"/>
                        <a:t>1.069</a:t>
                      </a:r>
                      <a:endParaRPr lang="en-GB" sz="1800" dirty="0">
                        <a:solidFill>
                          <a:srgbClr val="000000"/>
                        </a:solidFill>
                        <a:latin typeface="Calibri"/>
                        <a:ea typeface="Times New Roman"/>
                        <a:cs typeface="Times New Roman"/>
                      </a:endParaRPr>
                    </a:p>
                  </a:txBody>
                  <a:tcPr marL="16127" marR="16127" marT="0" marB="0"/>
                </a:tc>
              </a:tr>
              <a:tr h="479442">
                <a:tc>
                  <a:txBody>
                    <a:bodyPr/>
                    <a:lstStyle/>
                    <a:p>
                      <a:pPr indent="228600" algn="l">
                        <a:lnSpc>
                          <a:spcPct val="150000"/>
                        </a:lnSpc>
                        <a:spcAft>
                          <a:spcPts val="0"/>
                        </a:spcAft>
                      </a:pPr>
                      <a:r>
                        <a:rPr lang="en-US" sz="1800"/>
                        <a:t>RCQOL + Onset</a:t>
                      </a:r>
                      <a:endParaRPr lang="en-GB" sz="20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197</a:t>
                      </a:r>
                      <a:endParaRPr lang="en-GB" sz="20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0.14</a:t>
                      </a:r>
                      <a:endParaRPr lang="en-GB" sz="200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20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0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0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000">
                        <a:solidFill>
                          <a:srgbClr val="000000"/>
                        </a:solidFill>
                        <a:latin typeface="Cambria"/>
                        <a:ea typeface="Times New Roman"/>
                        <a:cs typeface="Times New Roman"/>
                      </a:endParaRPr>
                    </a:p>
                  </a:txBody>
                  <a:tcPr marL="16127" marR="16127" marT="0" marB="0"/>
                </a:tc>
              </a:tr>
              <a:tr h="431497">
                <a:tc>
                  <a:txBody>
                    <a:bodyPr/>
                    <a:lstStyle/>
                    <a:p>
                      <a:pPr indent="228600" algn="r">
                        <a:lnSpc>
                          <a:spcPct val="150000"/>
                        </a:lnSpc>
                        <a:spcAft>
                          <a:spcPts val="0"/>
                        </a:spcAft>
                      </a:pPr>
                      <a:r>
                        <a:rPr lang="en-US" sz="1600"/>
                        <a:t>RCQOL</a:t>
                      </a:r>
                      <a:endParaRPr lang="en-GB" sz="180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18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1800">
                        <a:solidFill>
                          <a:srgbClr val="000000"/>
                        </a:solidFill>
                        <a:latin typeface="Cambria"/>
                        <a:ea typeface="Times New Roman"/>
                        <a:cs typeface="Times New Roman"/>
                      </a:endParaRPr>
                    </a:p>
                  </a:txBody>
                  <a:tcPr marL="16127" marR="16127" marT="0" marB="0"/>
                </a:tc>
                <a:tc>
                  <a:txBody>
                    <a:bodyPr/>
                    <a:lstStyle/>
                    <a:p>
                      <a:pPr indent="228600" algn="ctr">
                        <a:lnSpc>
                          <a:spcPct val="150000"/>
                        </a:lnSpc>
                        <a:spcAft>
                          <a:spcPts val="0"/>
                        </a:spcAft>
                      </a:pPr>
                      <a:r>
                        <a:rPr lang="en-US" sz="1600"/>
                        <a:t>0.000</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1.031</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1.014</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1.049</a:t>
                      </a:r>
                      <a:endParaRPr lang="en-GB" sz="1800">
                        <a:solidFill>
                          <a:srgbClr val="000000"/>
                        </a:solidFill>
                        <a:latin typeface="Calibri"/>
                        <a:ea typeface="Times New Roman"/>
                        <a:cs typeface="Times New Roman"/>
                      </a:endParaRPr>
                    </a:p>
                  </a:txBody>
                  <a:tcPr marL="16127" marR="16127" marT="0" marB="0"/>
                </a:tc>
              </a:tr>
              <a:tr h="383553">
                <a:tc>
                  <a:txBody>
                    <a:bodyPr/>
                    <a:lstStyle/>
                    <a:p>
                      <a:pPr indent="228600" algn="r">
                        <a:lnSpc>
                          <a:spcPct val="150000"/>
                        </a:lnSpc>
                        <a:spcAft>
                          <a:spcPts val="0"/>
                        </a:spcAft>
                      </a:pPr>
                      <a:r>
                        <a:rPr lang="en-US" sz="1600"/>
                        <a:t>Onset</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 </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 </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0.055</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1.934</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0.986</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dirty="0"/>
                        <a:t>3.794</a:t>
                      </a:r>
                      <a:endParaRPr lang="en-GB" sz="1800" dirty="0">
                        <a:solidFill>
                          <a:srgbClr val="000000"/>
                        </a:solidFill>
                        <a:latin typeface="Calibri"/>
                        <a:ea typeface="Times New Roman"/>
                        <a:cs typeface="Times New Roman"/>
                      </a:endParaRPr>
                    </a:p>
                  </a:txBody>
                  <a:tcPr marL="16127" marR="16127" marT="0" marB="0"/>
                </a:tc>
              </a:tr>
              <a:tr h="479442">
                <a:tc>
                  <a:txBody>
                    <a:bodyPr/>
                    <a:lstStyle/>
                    <a:p>
                      <a:pPr indent="228600" algn="l">
                        <a:lnSpc>
                          <a:spcPct val="150000"/>
                        </a:lnSpc>
                        <a:spcAft>
                          <a:spcPts val="0"/>
                        </a:spcAft>
                      </a:pPr>
                      <a:r>
                        <a:rPr lang="en-US" sz="1800"/>
                        <a:t>RCQOL + Full ER St</a:t>
                      </a:r>
                      <a:endParaRPr lang="en-GB" sz="20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194</a:t>
                      </a:r>
                      <a:endParaRPr lang="en-GB" sz="20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0.17</a:t>
                      </a:r>
                      <a:endParaRPr lang="en-GB" sz="200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20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0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0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000">
                        <a:solidFill>
                          <a:srgbClr val="000000"/>
                        </a:solidFill>
                        <a:latin typeface="Cambria"/>
                        <a:ea typeface="Times New Roman"/>
                        <a:cs typeface="Times New Roman"/>
                      </a:endParaRPr>
                    </a:p>
                  </a:txBody>
                  <a:tcPr marL="16127" marR="16127" marT="0" marB="0"/>
                </a:tc>
              </a:tr>
              <a:tr h="431497">
                <a:tc>
                  <a:txBody>
                    <a:bodyPr/>
                    <a:lstStyle/>
                    <a:p>
                      <a:pPr indent="228600" algn="r">
                        <a:lnSpc>
                          <a:spcPct val="150000"/>
                        </a:lnSpc>
                        <a:spcAft>
                          <a:spcPts val="0"/>
                        </a:spcAft>
                      </a:pPr>
                      <a:r>
                        <a:rPr lang="en-US" sz="1600"/>
                        <a:t>RCOQL</a:t>
                      </a:r>
                      <a:endParaRPr lang="en-GB" sz="180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18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1800">
                        <a:solidFill>
                          <a:srgbClr val="000000"/>
                        </a:solidFill>
                        <a:latin typeface="Cambria"/>
                        <a:ea typeface="Times New Roman"/>
                        <a:cs typeface="Times New Roman"/>
                      </a:endParaRPr>
                    </a:p>
                  </a:txBody>
                  <a:tcPr marL="16127" marR="16127" marT="0" marB="0"/>
                </a:tc>
                <a:tc>
                  <a:txBody>
                    <a:bodyPr/>
                    <a:lstStyle/>
                    <a:p>
                      <a:pPr indent="228600" algn="ctr">
                        <a:lnSpc>
                          <a:spcPct val="150000"/>
                        </a:lnSpc>
                        <a:spcAft>
                          <a:spcPts val="0"/>
                        </a:spcAft>
                      </a:pPr>
                      <a:r>
                        <a:rPr lang="en-US" sz="1600"/>
                        <a:t>0.002</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1.028</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1.010</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1.045</a:t>
                      </a:r>
                      <a:endParaRPr lang="en-GB" sz="1800">
                        <a:solidFill>
                          <a:srgbClr val="000000"/>
                        </a:solidFill>
                        <a:latin typeface="Calibri"/>
                        <a:ea typeface="Times New Roman"/>
                        <a:cs typeface="Times New Roman"/>
                      </a:endParaRPr>
                    </a:p>
                  </a:txBody>
                  <a:tcPr marL="16127" marR="16127" marT="0" marB="0"/>
                </a:tc>
              </a:tr>
              <a:tr h="383553">
                <a:tc>
                  <a:txBody>
                    <a:bodyPr/>
                    <a:lstStyle/>
                    <a:p>
                      <a:pPr indent="228600" algn="r">
                        <a:lnSpc>
                          <a:spcPct val="150000"/>
                        </a:lnSpc>
                        <a:spcAft>
                          <a:spcPts val="0"/>
                        </a:spcAft>
                      </a:pPr>
                      <a:r>
                        <a:rPr lang="en-US" sz="1600"/>
                        <a:t>ER st</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 </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 </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0.008</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0.341</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0.154</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dirty="0"/>
                        <a:t>0.754</a:t>
                      </a:r>
                      <a:endParaRPr lang="en-GB" sz="1800" dirty="0">
                        <a:solidFill>
                          <a:srgbClr val="000000"/>
                        </a:solidFill>
                        <a:latin typeface="Calibri"/>
                        <a:ea typeface="Times New Roman"/>
                        <a:cs typeface="Times New Roman"/>
                      </a:endParaRPr>
                    </a:p>
                  </a:txBody>
                  <a:tcPr marL="16127" marR="16127" marT="0" marB="0"/>
                </a:tc>
              </a:tr>
              <a:tr h="479442">
                <a:tc>
                  <a:txBody>
                    <a:bodyPr/>
                    <a:lstStyle/>
                    <a:p>
                      <a:pPr indent="228600" algn="l">
                        <a:lnSpc>
                          <a:spcPct val="150000"/>
                        </a:lnSpc>
                        <a:spcAft>
                          <a:spcPts val="0"/>
                        </a:spcAft>
                      </a:pPr>
                      <a:r>
                        <a:rPr lang="en-US" sz="1800" dirty="0"/>
                        <a:t>RCQOL + Tear Size</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141</a:t>
                      </a:r>
                      <a:endParaRPr lang="en-GB" sz="20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0.153</a:t>
                      </a:r>
                      <a:endParaRPr lang="en-GB" sz="200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20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0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0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000">
                        <a:solidFill>
                          <a:srgbClr val="000000"/>
                        </a:solidFill>
                        <a:latin typeface="Cambria"/>
                        <a:ea typeface="Times New Roman"/>
                        <a:cs typeface="Times New Roman"/>
                      </a:endParaRPr>
                    </a:p>
                  </a:txBody>
                  <a:tcPr marL="16127" marR="16127" marT="0" marB="0"/>
                </a:tc>
              </a:tr>
              <a:tr h="431497">
                <a:tc>
                  <a:txBody>
                    <a:bodyPr/>
                    <a:lstStyle/>
                    <a:p>
                      <a:pPr indent="228600" algn="r">
                        <a:lnSpc>
                          <a:spcPct val="150000"/>
                        </a:lnSpc>
                        <a:spcAft>
                          <a:spcPts val="0"/>
                        </a:spcAft>
                      </a:pPr>
                      <a:r>
                        <a:rPr lang="en-US" sz="1600"/>
                        <a:t>RCQOL</a:t>
                      </a:r>
                      <a:endParaRPr lang="en-GB" sz="180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18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1800">
                        <a:solidFill>
                          <a:srgbClr val="000000"/>
                        </a:solidFill>
                        <a:latin typeface="Cambria"/>
                        <a:ea typeface="Times New Roman"/>
                        <a:cs typeface="Times New Roman"/>
                      </a:endParaRPr>
                    </a:p>
                  </a:txBody>
                  <a:tcPr marL="16127" marR="16127" marT="0" marB="0"/>
                </a:tc>
                <a:tc>
                  <a:txBody>
                    <a:bodyPr/>
                    <a:lstStyle/>
                    <a:p>
                      <a:pPr indent="228600" algn="ctr">
                        <a:lnSpc>
                          <a:spcPct val="150000"/>
                        </a:lnSpc>
                        <a:spcAft>
                          <a:spcPts val="0"/>
                        </a:spcAft>
                      </a:pPr>
                      <a:r>
                        <a:rPr lang="en-US" sz="1600"/>
                        <a:t>0.051</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1.018</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1.000</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1.037</a:t>
                      </a:r>
                      <a:endParaRPr lang="en-GB" sz="1800">
                        <a:solidFill>
                          <a:srgbClr val="000000"/>
                        </a:solidFill>
                        <a:latin typeface="Calibri"/>
                        <a:ea typeface="Times New Roman"/>
                        <a:cs typeface="Times New Roman"/>
                      </a:endParaRPr>
                    </a:p>
                  </a:txBody>
                  <a:tcPr marL="16127" marR="16127" marT="0" marB="0"/>
                </a:tc>
              </a:tr>
              <a:tr h="383553">
                <a:tc>
                  <a:txBody>
                    <a:bodyPr/>
                    <a:lstStyle/>
                    <a:p>
                      <a:pPr indent="228600" algn="r">
                        <a:lnSpc>
                          <a:spcPct val="150000"/>
                        </a:lnSpc>
                        <a:spcAft>
                          <a:spcPts val="0"/>
                        </a:spcAft>
                      </a:pPr>
                      <a:r>
                        <a:rPr lang="en-US" sz="1600"/>
                        <a:t>Tear Size (mm)</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 </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 </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0.007</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0.939</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0.897</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dirty="0"/>
                        <a:t>0.983</a:t>
                      </a:r>
                      <a:endParaRPr lang="en-GB" sz="1800" dirty="0">
                        <a:solidFill>
                          <a:srgbClr val="000000"/>
                        </a:solidFill>
                        <a:latin typeface="Calibri"/>
                        <a:ea typeface="Times New Roman"/>
                        <a:cs typeface="Times New Roman"/>
                      </a:endParaRPr>
                    </a:p>
                  </a:txBody>
                  <a:tcPr marL="16127" marR="16127" marT="0" marB="0"/>
                </a:tc>
              </a:tr>
              <a:tr h="817048">
                <a:tc gridSpan="4">
                  <a:txBody>
                    <a:bodyPr/>
                    <a:lstStyle/>
                    <a:p>
                      <a:pPr indent="228600" algn="l">
                        <a:lnSpc>
                          <a:spcPct val="100000"/>
                        </a:lnSpc>
                        <a:spcAft>
                          <a:spcPts val="0"/>
                        </a:spcAft>
                      </a:pPr>
                      <a:r>
                        <a:rPr lang="en-US" sz="1600" dirty="0"/>
                        <a:t>Variables included were p&lt;0.1 in univariate analyses</a:t>
                      </a:r>
                      <a:endParaRPr lang="en-GB" sz="1800" dirty="0">
                        <a:solidFill>
                          <a:srgbClr val="000000"/>
                        </a:solidFill>
                        <a:latin typeface="Calibri"/>
                        <a:ea typeface="Times New Roman"/>
                        <a:cs typeface="Times New Roman"/>
                      </a:endParaRPr>
                    </a:p>
                  </a:txBody>
                  <a:tcPr marL="16127" marR="16127" marT="0" marB="0"/>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indent="228600" algn="l">
                        <a:lnSpc>
                          <a:spcPct val="150000"/>
                        </a:lnSpc>
                      </a:pPr>
                      <a:endParaRPr lang="en-GB" sz="2000" dirty="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000" dirty="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000" dirty="0">
                        <a:solidFill>
                          <a:srgbClr val="000000"/>
                        </a:solidFill>
                        <a:latin typeface="Cambria"/>
                        <a:ea typeface="Times New Roman"/>
                        <a:cs typeface="Times New Roman"/>
                      </a:endParaRPr>
                    </a:p>
                  </a:txBody>
                  <a:tcPr marL="16127" marR="16127" marT="0" marB="0"/>
                </a:tc>
              </a:tr>
            </a:tbl>
          </a:graphicData>
        </a:graphic>
      </p:graphicFrame>
      <p:sp>
        <p:nvSpPr>
          <p:cNvPr id="8" name="Oval 7"/>
          <p:cNvSpPr/>
          <p:nvPr/>
        </p:nvSpPr>
        <p:spPr>
          <a:xfrm>
            <a:off x="4499992" y="1268760"/>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4499992" y="2564904"/>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4499992" y="3789040"/>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4572000" y="5589240"/>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7"/>
          <a:ext cx="9144001" cy="6858006"/>
        </p:xfrm>
        <a:graphic>
          <a:graphicData uri="http://schemas.openxmlformats.org/drawingml/2006/table">
            <a:tbl>
              <a:tblPr firstRow="1" firstCol="1">
                <a:tableStyleId>{18603FDC-E32A-4AB5-989C-0864C3EAD2B8}</a:tableStyleId>
              </a:tblPr>
              <a:tblGrid>
                <a:gridCol w="2297527"/>
                <a:gridCol w="1088935"/>
                <a:gridCol w="1185538"/>
                <a:gridCol w="933068"/>
                <a:gridCol w="1299180"/>
                <a:gridCol w="1152128"/>
                <a:gridCol w="1187625"/>
              </a:tblGrid>
              <a:tr h="904731">
                <a:tc>
                  <a:txBody>
                    <a:bodyPr/>
                    <a:lstStyle/>
                    <a:p>
                      <a:pPr indent="228600" algn="l">
                        <a:lnSpc>
                          <a:spcPct val="150000"/>
                        </a:lnSpc>
                        <a:spcAft>
                          <a:spcPts val="0"/>
                        </a:spcAft>
                      </a:pPr>
                      <a:endParaRPr lang="en-GB" sz="24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smtClean="0"/>
                        <a:t>2LL</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Nag R</a:t>
                      </a:r>
                      <a:r>
                        <a:rPr lang="en-US" sz="1800" baseline="30000" dirty="0"/>
                        <a:t>2</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P</a:t>
                      </a:r>
                      <a:endParaRPr lang="en-GB" sz="2000" dirty="0">
                        <a:solidFill>
                          <a:srgbClr val="000000"/>
                        </a:solidFill>
                        <a:latin typeface="Calibri"/>
                        <a:ea typeface="Times New Roman"/>
                        <a:cs typeface="Times New Roman"/>
                      </a:endParaRPr>
                    </a:p>
                  </a:txBody>
                  <a:tcPr marL="16127" marR="16127" marT="0" marB="0"/>
                </a:tc>
                <a:tc>
                  <a:txBody>
                    <a:bodyPr/>
                    <a:lstStyle/>
                    <a:p>
                      <a:pPr lvl="0" indent="228600" algn="ctr">
                        <a:lnSpc>
                          <a:spcPct val="150000"/>
                        </a:lnSpc>
                        <a:spcAft>
                          <a:spcPts val="0"/>
                        </a:spcAft>
                        <a:buFont typeface="Arial" pitchFamily="34" charset="0"/>
                        <a:buNone/>
                      </a:pPr>
                      <a:r>
                        <a:rPr lang="en-US" sz="1800" dirty="0"/>
                        <a:t>Exp(B)</a:t>
                      </a:r>
                      <a:endParaRPr lang="en-GB" sz="2000" dirty="0">
                        <a:solidFill>
                          <a:srgbClr val="000000"/>
                        </a:solidFill>
                        <a:latin typeface="Calibri"/>
                        <a:ea typeface="Times New Roman"/>
                        <a:cs typeface="Times New Roman"/>
                      </a:endParaRPr>
                    </a:p>
                  </a:txBody>
                  <a:tcPr marL="0" marR="16127" marT="0" marB="0"/>
                </a:tc>
                <a:tc>
                  <a:txBody>
                    <a:bodyPr/>
                    <a:lstStyle/>
                    <a:p>
                      <a:pPr indent="228600" algn="ctr">
                        <a:lnSpc>
                          <a:spcPct val="150000"/>
                        </a:lnSpc>
                        <a:spcAft>
                          <a:spcPts val="0"/>
                        </a:spcAft>
                      </a:pPr>
                      <a:r>
                        <a:rPr lang="en-US" sz="1800" dirty="0"/>
                        <a:t>95%CI lower</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95% CI upper</a:t>
                      </a:r>
                      <a:endParaRPr lang="en-GB" sz="2000" dirty="0">
                        <a:solidFill>
                          <a:srgbClr val="000000"/>
                        </a:solidFill>
                        <a:latin typeface="Calibri"/>
                        <a:ea typeface="Times New Roman"/>
                        <a:cs typeface="Times New Roman"/>
                      </a:endParaRPr>
                    </a:p>
                  </a:txBody>
                  <a:tcPr marL="16127" marR="16127" marT="0" marB="0"/>
                </a:tc>
              </a:tr>
              <a:tr h="564701">
                <a:tc>
                  <a:txBody>
                    <a:bodyPr/>
                    <a:lstStyle/>
                    <a:p>
                      <a:pPr indent="228600" algn="l">
                        <a:lnSpc>
                          <a:spcPct val="150000"/>
                        </a:lnSpc>
                        <a:spcAft>
                          <a:spcPts val="0"/>
                        </a:spcAft>
                      </a:pPr>
                      <a:r>
                        <a:rPr lang="en-US" sz="1800" dirty="0"/>
                        <a:t>Age + Onset</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210</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0.042</a:t>
                      </a:r>
                      <a:endParaRPr lang="en-GB" sz="240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r>
              <a:tr h="564701">
                <a:tc>
                  <a:txBody>
                    <a:bodyPr/>
                    <a:lstStyle/>
                    <a:p>
                      <a:pPr indent="228600" algn="r">
                        <a:lnSpc>
                          <a:spcPct val="150000"/>
                        </a:lnSpc>
                        <a:spcAft>
                          <a:spcPts val="0"/>
                        </a:spcAft>
                      </a:pPr>
                      <a:r>
                        <a:rPr lang="en-US" sz="1800" dirty="0"/>
                        <a:t>Age</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ctr">
                        <a:lnSpc>
                          <a:spcPct val="150000"/>
                        </a:lnSpc>
                        <a:spcAft>
                          <a:spcPts val="0"/>
                        </a:spcAft>
                      </a:pPr>
                      <a:r>
                        <a:rPr lang="en-US" sz="2000"/>
                        <a:t>0.148</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1.025</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0.991</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1.060</a:t>
                      </a:r>
                      <a:endParaRPr lang="en-GB" sz="2400">
                        <a:solidFill>
                          <a:srgbClr val="000000"/>
                        </a:solidFill>
                        <a:latin typeface="Calibri"/>
                        <a:ea typeface="Times New Roman"/>
                        <a:cs typeface="Times New Roman"/>
                      </a:endParaRPr>
                    </a:p>
                  </a:txBody>
                  <a:tcPr marL="16127" marR="16127" marT="0" marB="0"/>
                </a:tc>
              </a:tr>
              <a:tr h="553446">
                <a:tc>
                  <a:txBody>
                    <a:bodyPr/>
                    <a:lstStyle/>
                    <a:p>
                      <a:pPr indent="228600" algn="r">
                        <a:lnSpc>
                          <a:spcPct val="150000"/>
                        </a:lnSpc>
                        <a:spcAft>
                          <a:spcPts val="0"/>
                        </a:spcAft>
                      </a:pPr>
                      <a:r>
                        <a:rPr lang="en-US" sz="1800" dirty="0"/>
                        <a:t>Onset</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 </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 </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0.184</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0.642</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0.333</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1.235</a:t>
                      </a:r>
                      <a:endParaRPr lang="en-GB" sz="2400">
                        <a:solidFill>
                          <a:srgbClr val="000000"/>
                        </a:solidFill>
                        <a:latin typeface="Calibri"/>
                        <a:ea typeface="Times New Roman"/>
                        <a:cs typeface="Times New Roman"/>
                      </a:endParaRPr>
                    </a:p>
                  </a:txBody>
                  <a:tcPr marL="16127" marR="16127" marT="0" marB="0"/>
                </a:tc>
              </a:tr>
              <a:tr h="564701">
                <a:tc>
                  <a:txBody>
                    <a:bodyPr/>
                    <a:lstStyle/>
                    <a:p>
                      <a:pPr indent="228600" algn="l">
                        <a:lnSpc>
                          <a:spcPct val="150000"/>
                        </a:lnSpc>
                        <a:spcAft>
                          <a:spcPts val="0"/>
                        </a:spcAft>
                      </a:pPr>
                      <a:r>
                        <a:rPr lang="en-US" sz="1800" dirty="0"/>
                        <a:t>Age + Full ER st</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200</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0.122</a:t>
                      </a:r>
                      <a:endParaRPr lang="en-GB" sz="240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r>
              <a:tr h="564701">
                <a:tc>
                  <a:txBody>
                    <a:bodyPr/>
                    <a:lstStyle/>
                    <a:p>
                      <a:pPr indent="228600" algn="r">
                        <a:lnSpc>
                          <a:spcPct val="150000"/>
                        </a:lnSpc>
                        <a:spcAft>
                          <a:spcPts val="0"/>
                        </a:spcAft>
                      </a:pPr>
                      <a:r>
                        <a:rPr lang="en-US" sz="1800" dirty="0"/>
                        <a:t>Age</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dirty="0">
                        <a:solidFill>
                          <a:srgbClr val="000000"/>
                        </a:solidFill>
                        <a:latin typeface="Cambria"/>
                        <a:ea typeface="Times New Roman"/>
                        <a:cs typeface="Times New Roman"/>
                      </a:endParaRPr>
                    </a:p>
                  </a:txBody>
                  <a:tcPr marL="16127" marR="16127" marT="0" marB="0"/>
                </a:tc>
                <a:tc>
                  <a:txBody>
                    <a:bodyPr/>
                    <a:lstStyle/>
                    <a:p>
                      <a:pPr indent="228600" algn="ctr">
                        <a:lnSpc>
                          <a:spcPct val="150000"/>
                        </a:lnSpc>
                        <a:spcAft>
                          <a:spcPts val="0"/>
                        </a:spcAft>
                      </a:pPr>
                      <a:r>
                        <a:rPr lang="en-US" sz="2000"/>
                        <a:t>0.033</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1.039</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1.003</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1.075</a:t>
                      </a:r>
                      <a:endParaRPr lang="en-GB" sz="2400">
                        <a:solidFill>
                          <a:srgbClr val="000000"/>
                        </a:solidFill>
                        <a:latin typeface="Calibri"/>
                        <a:ea typeface="Times New Roman"/>
                        <a:cs typeface="Times New Roman"/>
                      </a:endParaRPr>
                    </a:p>
                  </a:txBody>
                  <a:tcPr marL="16127" marR="16127" marT="0" marB="0"/>
                </a:tc>
              </a:tr>
              <a:tr h="553446">
                <a:tc>
                  <a:txBody>
                    <a:bodyPr/>
                    <a:lstStyle/>
                    <a:p>
                      <a:pPr indent="228600" algn="r">
                        <a:lnSpc>
                          <a:spcPct val="150000"/>
                        </a:lnSpc>
                        <a:spcAft>
                          <a:spcPts val="0"/>
                        </a:spcAft>
                      </a:pPr>
                      <a:r>
                        <a:rPr lang="en-US" sz="1800" dirty="0"/>
                        <a:t>ER st</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 </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 </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0.001</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0.268</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0.121</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0.590</a:t>
                      </a:r>
                      <a:endParaRPr lang="en-GB" sz="2400">
                        <a:solidFill>
                          <a:srgbClr val="000000"/>
                        </a:solidFill>
                        <a:latin typeface="Calibri"/>
                        <a:ea typeface="Times New Roman"/>
                        <a:cs typeface="Times New Roman"/>
                      </a:endParaRPr>
                    </a:p>
                  </a:txBody>
                  <a:tcPr marL="16127" marR="16127" marT="0" marB="0"/>
                </a:tc>
              </a:tr>
              <a:tr h="564701">
                <a:tc>
                  <a:txBody>
                    <a:bodyPr/>
                    <a:lstStyle/>
                    <a:p>
                      <a:pPr indent="228600" algn="l">
                        <a:lnSpc>
                          <a:spcPct val="150000"/>
                        </a:lnSpc>
                        <a:spcAft>
                          <a:spcPts val="0"/>
                        </a:spcAft>
                      </a:pPr>
                      <a:r>
                        <a:rPr lang="en-US" sz="1800" dirty="0"/>
                        <a:t>Age + Tear Size</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144</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0.131</a:t>
                      </a:r>
                      <a:endParaRPr lang="en-GB" sz="240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r>
              <a:tr h="564701">
                <a:tc>
                  <a:txBody>
                    <a:bodyPr/>
                    <a:lstStyle/>
                    <a:p>
                      <a:pPr indent="228600" algn="r">
                        <a:lnSpc>
                          <a:spcPct val="150000"/>
                        </a:lnSpc>
                        <a:spcAft>
                          <a:spcPts val="0"/>
                        </a:spcAft>
                      </a:pPr>
                      <a:r>
                        <a:rPr lang="en-US" sz="1800" dirty="0"/>
                        <a:t>Age</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ctr">
                        <a:lnSpc>
                          <a:spcPct val="150000"/>
                        </a:lnSpc>
                        <a:spcAft>
                          <a:spcPts val="0"/>
                        </a:spcAft>
                      </a:pPr>
                      <a:r>
                        <a:rPr lang="en-US" sz="2000"/>
                        <a:t>0.170</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1.028</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0.988</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1.069</a:t>
                      </a:r>
                      <a:endParaRPr lang="en-GB" sz="2400">
                        <a:solidFill>
                          <a:srgbClr val="000000"/>
                        </a:solidFill>
                        <a:latin typeface="Calibri"/>
                        <a:ea typeface="Times New Roman"/>
                        <a:cs typeface="Times New Roman"/>
                      </a:endParaRPr>
                    </a:p>
                  </a:txBody>
                  <a:tcPr marL="16127" marR="16127" marT="0" marB="0"/>
                </a:tc>
              </a:tr>
              <a:tr h="553446">
                <a:tc>
                  <a:txBody>
                    <a:bodyPr/>
                    <a:lstStyle/>
                    <a:p>
                      <a:pPr indent="228600" algn="r">
                        <a:lnSpc>
                          <a:spcPct val="150000"/>
                        </a:lnSpc>
                        <a:spcAft>
                          <a:spcPts val="0"/>
                        </a:spcAft>
                      </a:pPr>
                      <a:r>
                        <a:rPr lang="en-US" sz="1800" dirty="0"/>
                        <a:t>Tear Size (mm)</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 </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 </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0.005</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0.937</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0.896</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0.981</a:t>
                      </a:r>
                      <a:endParaRPr lang="en-GB" sz="2400">
                        <a:solidFill>
                          <a:srgbClr val="000000"/>
                        </a:solidFill>
                        <a:latin typeface="Calibri"/>
                        <a:ea typeface="Times New Roman"/>
                        <a:cs typeface="Times New Roman"/>
                      </a:endParaRPr>
                    </a:p>
                  </a:txBody>
                  <a:tcPr marL="16127" marR="16127" marT="0" marB="0"/>
                </a:tc>
              </a:tr>
              <a:tr h="904731">
                <a:tc gridSpan="4">
                  <a:txBody>
                    <a:bodyPr/>
                    <a:lstStyle/>
                    <a:p>
                      <a:pPr indent="228600" algn="l">
                        <a:lnSpc>
                          <a:spcPct val="150000"/>
                        </a:lnSpc>
                        <a:spcAft>
                          <a:spcPts val="0"/>
                        </a:spcAft>
                      </a:pPr>
                      <a:r>
                        <a:rPr lang="en-US" sz="1800" dirty="0"/>
                        <a:t>Variables included were p&lt;0.1 </a:t>
                      </a:r>
                      <a:endParaRPr lang="en-US" sz="1800" dirty="0" smtClean="0"/>
                    </a:p>
                    <a:p>
                      <a:pPr indent="228600" algn="l">
                        <a:lnSpc>
                          <a:spcPct val="150000"/>
                        </a:lnSpc>
                        <a:spcAft>
                          <a:spcPts val="0"/>
                        </a:spcAft>
                      </a:pPr>
                      <a:r>
                        <a:rPr lang="en-US" sz="1800" dirty="0" smtClean="0"/>
                        <a:t>in </a:t>
                      </a:r>
                      <a:r>
                        <a:rPr lang="en-US" sz="1800" dirty="0"/>
                        <a:t>univariate analyses</a:t>
                      </a:r>
                      <a:endParaRPr lang="en-GB" sz="2000" dirty="0">
                        <a:solidFill>
                          <a:srgbClr val="000000"/>
                        </a:solidFill>
                        <a:latin typeface="Calibri"/>
                        <a:ea typeface="Times New Roman"/>
                        <a:cs typeface="Times New Roman"/>
                      </a:endParaRPr>
                    </a:p>
                  </a:txBody>
                  <a:tcPr marL="16127" marR="16127" marT="0" marB="0"/>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dirty="0">
                        <a:solidFill>
                          <a:srgbClr val="000000"/>
                        </a:solidFill>
                        <a:latin typeface="Cambria"/>
                        <a:ea typeface="Times New Roman"/>
                        <a:cs typeface="Times New Roman"/>
                      </a:endParaRPr>
                    </a:p>
                  </a:txBody>
                  <a:tcPr marL="16127" marR="16127" marT="0" marB="0"/>
                </a:tc>
              </a:tr>
            </a:tbl>
          </a:graphicData>
        </a:graphic>
      </p:graphicFrame>
      <p:sp>
        <p:nvSpPr>
          <p:cNvPr id="4" name="Oval 3"/>
          <p:cNvSpPr/>
          <p:nvPr/>
        </p:nvSpPr>
        <p:spPr>
          <a:xfrm>
            <a:off x="4644008" y="3068960"/>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4644008" y="3717032"/>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4644008" y="5373216"/>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10"/>
          <a:ext cx="9144001" cy="6858009"/>
        </p:xfrm>
        <a:graphic>
          <a:graphicData uri="http://schemas.openxmlformats.org/drawingml/2006/table">
            <a:tbl>
              <a:tblPr firstRow="1" firstCol="1">
                <a:tableStyleId>{18603FDC-E32A-4AB5-989C-0864C3EAD2B8}</a:tableStyleId>
              </a:tblPr>
              <a:tblGrid>
                <a:gridCol w="2699792"/>
                <a:gridCol w="864096"/>
                <a:gridCol w="1152128"/>
                <a:gridCol w="1008112"/>
                <a:gridCol w="1080120"/>
                <a:gridCol w="1224136"/>
                <a:gridCol w="1115617"/>
              </a:tblGrid>
              <a:tr h="931178">
                <a:tc>
                  <a:txBody>
                    <a:bodyPr/>
                    <a:lstStyle/>
                    <a:p>
                      <a:pPr indent="228600" algn="l">
                        <a:lnSpc>
                          <a:spcPct val="150000"/>
                        </a:lnSpc>
                        <a:spcAft>
                          <a:spcPts val="0"/>
                        </a:spcAft>
                      </a:pPr>
                      <a:endParaRPr lang="en-GB" sz="24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"-2LL</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Nag R</a:t>
                      </a:r>
                      <a:r>
                        <a:rPr lang="en-US" sz="1800" baseline="30000"/>
                        <a:t>2</a:t>
                      </a:r>
                      <a:endParaRPr lang="en-GB" sz="20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P</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Exp(B)</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95%CI lower</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95% CI upper</a:t>
                      </a:r>
                      <a:endParaRPr lang="en-GB" sz="2000" dirty="0">
                        <a:solidFill>
                          <a:srgbClr val="000000"/>
                        </a:solidFill>
                        <a:latin typeface="Calibri"/>
                        <a:ea typeface="Times New Roman"/>
                        <a:cs typeface="Times New Roman"/>
                      </a:endParaRPr>
                    </a:p>
                  </a:txBody>
                  <a:tcPr marL="16127" marR="16127" marT="0" marB="0"/>
                </a:tc>
              </a:tr>
              <a:tr h="590096">
                <a:tc>
                  <a:txBody>
                    <a:bodyPr/>
                    <a:lstStyle/>
                    <a:p>
                      <a:pPr indent="228600" algn="l">
                        <a:lnSpc>
                          <a:spcPct val="150000"/>
                        </a:lnSpc>
                        <a:spcAft>
                          <a:spcPts val="0"/>
                        </a:spcAft>
                      </a:pPr>
                      <a:r>
                        <a:rPr lang="en-US" sz="1800" dirty="0"/>
                        <a:t>Onset + Full ER st</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201</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0.111</a:t>
                      </a:r>
                      <a:endParaRPr lang="en-GB" sz="240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dirty="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r>
              <a:tr h="590096">
                <a:tc>
                  <a:txBody>
                    <a:bodyPr/>
                    <a:lstStyle/>
                    <a:p>
                      <a:pPr indent="228600" algn="r">
                        <a:lnSpc>
                          <a:spcPct val="150000"/>
                        </a:lnSpc>
                        <a:spcAft>
                          <a:spcPts val="0"/>
                        </a:spcAft>
                      </a:pPr>
                      <a:r>
                        <a:rPr lang="en-US" sz="1800" dirty="0"/>
                        <a:t>Onset </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ctr">
                        <a:lnSpc>
                          <a:spcPct val="150000"/>
                        </a:lnSpc>
                        <a:spcAft>
                          <a:spcPts val="0"/>
                        </a:spcAft>
                      </a:pPr>
                      <a:r>
                        <a:rPr lang="en-US" sz="2000"/>
                        <a:t>0.067</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0.538</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0.277</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1.044</a:t>
                      </a:r>
                      <a:endParaRPr lang="en-GB" sz="2400">
                        <a:solidFill>
                          <a:srgbClr val="000000"/>
                        </a:solidFill>
                        <a:latin typeface="Calibri"/>
                        <a:ea typeface="Times New Roman"/>
                        <a:cs typeface="Times New Roman"/>
                      </a:endParaRPr>
                    </a:p>
                  </a:txBody>
                  <a:tcPr marL="16127" marR="16127" marT="0" marB="0"/>
                </a:tc>
              </a:tr>
              <a:tr h="470820">
                <a:tc>
                  <a:txBody>
                    <a:bodyPr/>
                    <a:lstStyle/>
                    <a:p>
                      <a:pPr indent="228600" algn="r">
                        <a:lnSpc>
                          <a:spcPct val="150000"/>
                        </a:lnSpc>
                        <a:spcAft>
                          <a:spcPts val="0"/>
                        </a:spcAft>
                      </a:pPr>
                      <a:r>
                        <a:rPr lang="en-US" sz="1800" dirty="0"/>
                        <a:t>ER </a:t>
                      </a:r>
                      <a:r>
                        <a:rPr lang="en-US" sz="1800" dirty="0" smtClean="0"/>
                        <a:t>strength</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 </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 </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0.002</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0.287</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0.131</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0.626</a:t>
                      </a:r>
                      <a:endParaRPr lang="en-GB" sz="2400">
                        <a:solidFill>
                          <a:srgbClr val="000000"/>
                        </a:solidFill>
                        <a:latin typeface="Calibri"/>
                        <a:ea typeface="Times New Roman"/>
                        <a:cs typeface="Times New Roman"/>
                      </a:endParaRPr>
                    </a:p>
                  </a:txBody>
                  <a:tcPr marL="16127" marR="16127" marT="0" marB="0"/>
                </a:tc>
              </a:tr>
              <a:tr h="590096">
                <a:tc>
                  <a:txBody>
                    <a:bodyPr/>
                    <a:lstStyle/>
                    <a:p>
                      <a:pPr indent="228600" algn="l">
                        <a:lnSpc>
                          <a:spcPct val="150000"/>
                        </a:lnSpc>
                        <a:spcAft>
                          <a:spcPts val="0"/>
                        </a:spcAft>
                      </a:pPr>
                      <a:r>
                        <a:rPr lang="en-US" sz="1800" dirty="0"/>
                        <a:t>Onset + Tear Size</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144</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0.132</a:t>
                      </a:r>
                      <a:endParaRPr lang="en-GB" sz="240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r>
              <a:tr h="590096">
                <a:tc>
                  <a:txBody>
                    <a:bodyPr/>
                    <a:lstStyle/>
                    <a:p>
                      <a:pPr indent="228600" algn="r">
                        <a:lnSpc>
                          <a:spcPct val="150000"/>
                        </a:lnSpc>
                        <a:spcAft>
                          <a:spcPts val="0"/>
                        </a:spcAft>
                      </a:pPr>
                      <a:r>
                        <a:rPr lang="en-US" sz="1800" dirty="0"/>
                        <a:t>Onset </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ctr">
                        <a:lnSpc>
                          <a:spcPct val="150000"/>
                        </a:lnSpc>
                        <a:spcAft>
                          <a:spcPts val="0"/>
                        </a:spcAft>
                      </a:pPr>
                      <a:r>
                        <a:rPr lang="en-US" sz="2000"/>
                        <a:t>0.157</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0.568</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0.260</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1.243</a:t>
                      </a:r>
                      <a:endParaRPr lang="en-GB" sz="2400">
                        <a:solidFill>
                          <a:srgbClr val="000000"/>
                        </a:solidFill>
                        <a:latin typeface="Calibri"/>
                        <a:ea typeface="Times New Roman"/>
                        <a:cs typeface="Times New Roman"/>
                      </a:endParaRPr>
                    </a:p>
                  </a:txBody>
                  <a:tcPr marL="16127" marR="16127" marT="0" marB="0"/>
                </a:tc>
              </a:tr>
              <a:tr h="470820">
                <a:tc>
                  <a:txBody>
                    <a:bodyPr/>
                    <a:lstStyle/>
                    <a:p>
                      <a:pPr indent="228600" algn="r">
                        <a:lnSpc>
                          <a:spcPct val="150000"/>
                        </a:lnSpc>
                        <a:spcAft>
                          <a:spcPts val="0"/>
                        </a:spcAft>
                      </a:pPr>
                      <a:r>
                        <a:rPr lang="en-US" sz="1800" dirty="0"/>
                        <a:t>Tear Size (mm)</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 </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 </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0.007</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0.943</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0.903</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0.984</a:t>
                      </a:r>
                      <a:endParaRPr lang="en-GB" sz="2400">
                        <a:solidFill>
                          <a:srgbClr val="000000"/>
                        </a:solidFill>
                        <a:latin typeface="Calibri"/>
                        <a:ea typeface="Times New Roman"/>
                        <a:cs typeface="Times New Roman"/>
                      </a:endParaRPr>
                    </a:p>
                  </a:txBody>
                  <a:tcPr marL="16127" marR="16127" marT="0" marB="0"/>
                </a:tc>
              </a:tr>
              <a:tr h="632713">
                <a:tc>
                  <a:txBody>
                    <a:bodyPr/>
                    <a:lstStyle/>
                    <a:p>
                      <a:pPr indent="228600" algn="l">
                        <a:lnSpc>
                          <a:spcPct val="150000"/>
                        </a:lnSpc>
                        <a:spcAft>
                          <a:spcPts val="0"/>
                        </a:spcAft>
                      </a:pPr>
                      <a:r>
                        <a:rPr lang="en-US" sz="1800" dirty="0"/>
                        <a:t>Full ER St + </a:t>
                      </a:r>
                      <a:r>
                        <a:rPr lang="en-US" sz="1800" dirty="0" smtClean="0"/>
                        <a:t> Tear </a:t>
                      </a:r>
                      <a:r>
                        <a:rPr lang="en-US" sz="1800" dirty="0"/>
                        <a:t>Size</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143</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dirty="0"/>
                        <a:t>0.138</a:t>
                      </a:r>
                      <a:endParaRPr lang="en-GB" sz="2400" dirty="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r>
              <a:tr h="590096">
                <a:tc>
                  <a:txBody>
                    <a:bodyPr/>
                    <a:lstStyle/>
                    <a:p>
                      <a:pPr indent="228600" algn="r">
                        <a:lnSpc>
                          <a:spcPct val="150000"/>
                        </a:lnSpc>
                        <a:spcAft>
                          <a:spcPts val="0"/>
                        </a:spcAft>
                      </a:pPr>
                      <a:r>
                        <a:rPr lang="en-US" sz="1800" dirty="0"/>
                        <a:t>ER </a:t>
                      </a:r>
                      <a:r>
                        <a:rPr lang="en-US" sz="1800" dirty="0" smtClean="0"/>
                        <a:t>strength</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ctr">
                        <a:lnSpc>
                          <a:spcPct val="150000"/>
                        </a:lnSpc>
                        <a:spcAft>
                          <a:spcPts val="0"/>
                        </a:spcAft>
                      </a:pPr>
                      <a:r>
                        <a:rPr lang="en-US" sz="2000"/>
                        <a:t>0.111</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0.491</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0.204</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1.179</a:t>
                      </a:r>
                      <a:endParaRPr lang="en-GB" sz="2400">
                        <a:solidFill>
                          <a:srgbClr val="000000"/>
                        </a:solidFill>
                        <a:latin typeface="Calibri"/>
                        <a:ea typeface="Times New Roman"/>
                        <a:cs typeface="Times New Roman"/>
                      </a:endParaRPr>
                    </a:p>
                  </a:txBody>
                  <a:tcPr marL="16127" marR="16127" marT="0" marB="0"/>
                </a:tc>
              </a:tr>
              <a:tr h="470820">
                <a:tc>
                  <a:txBody>
                    <a:bodyPr/>
                    <a:lstStyle/>
                    <a:p>
                      <a:pPr indent="228600" algn="r">
                        <a:lnSpc>
                          <a:spcPct val="150000"/>
                        </a:lnSpc>
                        <a:spcAft>
                          <a:spcPts val="0"/>
                        </a:spcAft>
                      </a:pPr>
                      <a:r>
                        <a:rPr lang="en-US" sz="1800" dirty="0"/>
                        <a:t>Tear Size (mm)</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 </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 </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0.010</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0.943</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0.902</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0.986</a:t>
                      </a:r>
                      <a:endParaRPr lang="en-GB" sz="2400">
                        <a:solidFill>
                          <a:srgbClr val="000000"/>
                        </a:solidFill>
                        <a:latin typeface="Calibri"/>
                        <a:ea typeface="Times New Roman"/>
                        <a:cs typeface="Times New Roman"/>
                      </a:endParaRPr>
                    </a:p>
                  </a:txBody>
                  <a:tcPr marL="16127" marR="16127" marT="0" marB="0"/>
                </a:tc>
              </a:tr>
              <a:tr h="931178">
                <a:tc gridSpan="5">
                  <a:txBody>
                    <a:bodyPr/>
                    <a:lstStyle/>
                    <a:p>
                      <a:pPr indent="228600" algn="l">
                        <a:lnSpc>
                          <a:spcPct val="150000"/>
                        </a:lnSpc>
                        <a:spcAft>
                          <a:spcPts val="0"/>
                        </a:spcAft>
                      </a:pPr>
                      <a:r>
                        <a:rPr lang="en-US" sz="2000" dirty="0"/>
                        <a:t>Variables included were p&lt;0.1 in univariate analyses</a:t>
                      </a:r>
                      <a:endParaRPr lang="en-GB" sz="2400" dirty="0">
                        <a:solidFill>
                          <a:srgbClr val="000000"/>
                        </a:solidFill>
                        <a:latin typeface="Calibri"/>
                        <a:ea typeface="Times New Roman"/>
                        <a:cs typeface="Times New Roman"/>
                      </a:endParaRPr>
                    </a:p>
                  </a:txBody>
                  <a:tcPr marL="16127" marR="16127"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indent="228600" algn="l">
                        <a:lnSpc>
                          <a:spcPct val="150000"/>
                        </a:lnSpc>
                      </a:pPr>
                      <a:endParaRPr lang="en-GB" sz="2400" dirty="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dirty="0">
                        <a:solidFill>
                          <a:srgbClr val="000000"/>
                        </a:solidFill>
                        <a:latin typeface="Cambria"/>
                        <a:ea typeface="Times New Roman"/>
                        <a:cs typeface="Times New Roman"/>
                      </a:endParaRPr>
                    </a:p>
                  </a:txBody>
                  <a:tcPr marL="16127" marR="16127" marT="0" marB="0"/>
                </a:tc>
              </a:tr>
            </a:tbl>
          </a:graphicData>
        </a:graphic>
      </p:graphicFrame>
      <p:sp>
        <p:nvSpPr>
          <p:cNvPr id="3" name="Oval 2"/>
          <p:cNvSpPr/>
          <p:nvPr/>
        </p:nvSpPr>
        <p:spPr>
          <a:xfrm>
            <a:off x="4860032" y="1484784"/>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4860032" y="2132856"/>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4860032" y="3717032"/>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4860032" y="5445224"/>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Bivariate Models </a:t>
            </a:r>
            <a:endParaRPr lang="en-GB" dirty="0"/>
          </a:p>
        </p:txBody>
      </p:sp>
      <p:sp>
        <p:nvSpPr>
          <p:cNvPr id="3" name="Text Placeholder 2"/>
          <p:cNvSpPr>
            <a:spLocks noGrp="1"/>
          </p:cNvSpPr>
          <p:nvPr>
            <p:ph type="body" idx="1"/>
          </p:nvPr>
        </p:nvSpPr>
        <p:spPr/>
        <p:txBody>
          <a:bodyPr/>
          <a:lstStyle/>
          <a:p>
            <a:r>
              <a:rPr lang="en-US" dirty="0" smtClean="0"/>
              <a:t>Non-Op Retrospective </a:t>
            </a:r>
          </a:p>
          <a:p>
            <a:r>
              <a:rPr lang="en-US" dirty="0" smtClean="0"/>
              <a:t>Regression Analysis (2)</a:t>
            </a:r>
            <a:endParaRPr lang="en-GB" dirty="0" smtClean="0"/>
          </a:p>
          <a:p>
            <a:endParaRPr lang="en-GB"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9"/>
          <a:ext cx="9144001" cy="6858006"/>
        </p:xfrm>
        <a:graphic>
          <a:graphicData uri="http://schemas.openxmlformats.org/drawingml/2006/table">
            <a:tbl>
              <a:tblPr>
                <a:tableStyleId>{18603FDC-E32A-4AB5-989C-0864C3EAD2B8}</a:tableStyleId>
              </a:tblPr>
              <a:tblGrid>
                <a:gridCol w="2915816"/>
                <a:gridCol w="720080"/>
                <a:gridCol w="792088"/>
                <a:gridCol w="1077084"/>
                <a:gridCol w="957207"/>
                <a:gridCol w="1281039"/>
                <a:gridCol w="1400687"/>
              </a:tblGrid>
              <a:tr h="997016">
                <a:tc>
                  <a:txBody>
                    <a:bodyPr/>
                    <a:lstStyle/>
                    <a:p>
                      <a:pPr indent="228600" algn="l">
                        <a:lnSpc>
                          <a:spcPct val="150000"/>
                        </a:lnSpc>
                        <a:spcAft>
                          <a:spcPts val="0"/>
                        </a:spcAft>
                      </a:pPr>
                      <a:endParaRPr lang="en-GB" sz="1400" b="1"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dirty="0" smtClean="0"/>
                        <a:t>2LL</a:t>
                      </a:r>
                      <a:endParaRPr lang="en-GB" sz="24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dirty="0"/>
                        <a:t>Nag R</a:t>
                      </a:r>
                      <a:r>
                        <a:rPr lang="en-US" sz="2000" baseline="30000" dirty="0"/>
                        <a:t>2</a:t>
                      </a:r>
                      <a:endParaRPr lang="en-GB" sz="2400" dirty="0">
                        <a:solidFill>
                          <a:srgbClr val="000000"/>
                        </a:solidFill>
                        <a:latin typeface="Calibri"/>
                        <a:ea typeface="Times New Roman"/>
                        <a:cs typeface="Times New Roman"/>
                      </a:endParaRPr>
                    </a:p>
                  </a:txBody>
                  <a:tcPr marL="0" marR="16127" marT="0" marB="0"/>
                </a:tc>
                <a:tc>
                  <a:txBody>
                    <a:bodyPr/>
                    <a:lstStyle/>
                    <a:p>
                      <a:pPr indent="228600" algn="ctr">
                        <a:lnSpc>
                          <a:spcPct val="150000"/>
                        </a:lnSpc>
                        <a:spcAft>
                          <a:spcPts val="0"/>
                        </a:spcAft>
                      </a:pPr>
                      <a:r>
                        <a:rPr lang="en-US" sz="2000" dirty="0"/>
                        <a:t>P</a:t>
                      </a:r>
                      <a:endParaRPr lang="en-GB" sz="24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dirty="0"/>
                        <a:t>Exp(B)</a:t>
                      </a:r>
                      <a:endParaRPr lang="en-GB" sz="24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dirty="0"/>
                        <a:t>95%CI lower</a:t>
                      </a:r>
                      <a:endParaRPr lang="en-GB" sz="24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dirty="0"/>
                        <a:t>95% CI upper</a:t>
                      </a:r>
                      <a:endParaRPr lang="en-GB" sz="2400" dirty="0">
                        <a:solidFill>
                          <a:srgbClr val="000000"/>
                        </a:solidFill>
                        <a:latin typeface="Calibri"/>
                        <a:ea typeface="Times New Roman"/>
                        <a:cs typeface="Times New Roman"/>
                      </a:endParaRPr>
                    </a:p>
                  </a:txBody>
                  <a:tcPr marL="16127" marR="16127" marT="0" marB="0"/>
                </a:tc>
              </a:tr>
              <a:tr h="460325">
                <a:tc>
                  <a:txBody>
                    <a:bodyPr/>
                    <a:lstStyle/>
                    <a:p>
                      <a:pPr indent="228600" algn="l">
                        <a:lnSpc>
                          <a:spcPct val="150000"/>
                        </a:lnSpc>
                        <a:spcAft>
                          <a:spcPts val="0"/>
                        </a:spcAft>
                      </a:pPr>
                      <a:r>
                        <a:rPr lang="en-US" sz="2000" b="1" dirty="0"/>
                        <a:t>RCQOL + AGE</a:t>
                      </a:r>
                      <a:endParaRPr lang="en-GB" sz="2000" b="1"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198</a:t>
                      </a:r>
                      <a:endParaRPr lang="en-GB" sz="18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0.14</a:t>
                      </a:r>
                      <a:endParaRPr lang="en-GB" sz="180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18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18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18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1800">
                        <a:solidFill>
                          <a:srgbClr val="000000"/>
                        </a:solidFill>
                        <a:latin typeface="Cambria"/>
                        <a:ea typeface="Times New Roman"/>
                        <a:cs typeface="Times New Roman"/>
                      </a:endParaRPr>
                    </a:p>
                  </a:txBody>
                  <a:tcPr marL="16127" marR="16127" marT="0" marB="0"/>
                </a:tc>
              </a:tr>
              <a:tr h="460325">
                <a:tc>
                  <a:txBody>
                    <a:bodyPr/>
                    <a:lstStyle/>
                    <a:p>
                      <a:pPr indent="228600" algn="r">
                        <a:lnSpc>
                          <a:spcPct val="150000"/>
                        </a:lnSpc>
                        <a:spcAft>
                          <a:spcPts val="0"/>
                        </a:spcAft>
                      </a:pPr>
                      <a:r>
                        <a:rPr lang="en-US" sz="2000" b="1" dirty="0"/>
                        <a:t>RCQOL</a:t>
                      </a:r>
                      <a:endParaRPr lang="en-GB" sz="2000" b="1" dirty="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1800" dirty="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1800" dirty="0">
                        <a:solidFill>
                          <a:srgbClr val="000000"/>
                        </a:solidFill>
                        <a:latin typeface="Cambria"/>
                        <a:ea typeface="Times New Roman"/>
                        <a:cs typeface="Times New Roman"/>
                      </a:endParaRPr>
                    </a:p>
                  </a:txBody>
                  <a:tcPr marL="16127" marR="16127" marT="0" marB="0"/>
                </a:tc>
                <a:tc>
                  <a:txBody>
                    <a:bodyPr/>
                    <a:lstStyle/>
                    <a:p>
                      <a:pPr indent="228600" algn="ctr">
                        <a:lnSpc>
                          <a:spcPct val="150000"/>
                        </a:lnSpc>
                        <a:spcAft>
                          <a:spcPts val="0"/>
                        </a:spcAft>
                      </a:pPr>
                      <a:r>
                        <a:rPr lang="en-US" sz="1800"/>
                        <a:t>0.000</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1.031</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1.013</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1.048</a:t>
                      </a:r>
                      <a:endParaRPr lang="en-GB" sz="1800">
                        <a:solidFill>
                          <a:srgbClr val="000000"/>
                        </a:solidFill>
                        <a:latin typeface="Calibri"/>
                        <a:ea typeface="Times New Roman"/>
                        <a:cs typeface="Times New Roman"/>
                      </a:endParaRPr>
                    </a:p>
                  </a:txBody>
                  <a:tcPr marL="16127" marR="16127" marT="0" marB="0"/>
                </a:tc>
              </a:tr>
              <a:tr h="460325">
                <a:tc>
                  <a:txBody>
                    <a:bodyPr/>
                    <a:lstStyle/>
                    <a:p>
                      <a:pPr indent="228600" algn="r">
                        <a:lnSpc>
                          <a:spcPct val="150000"/>
                        </a:lnSpc>
                        <a:spcAft>
                          <a:spcPts val="0"/>
                        </a:spcAft>
                      </a:pPr>
                      <a:r>
                        <a:rPr lang="en-US" sz="2000" b="1" dirty="0"/>
                        <a:t>AGE</a:t>
                      </a:r>
                      <a:endParaRPr lang="en-GB" sz="2000" b="1"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 </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 </a:t>
                      </a:r>
                      <a:endParaRPr lang="en-GB" sz="18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0.064</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1.033</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0.998</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1.069</a:t>
                      </a:r>
                      <a:endParaRPr lang="en-GB" sz="1800">
                        <a:solidFill>
                          <a:srgbClr val="000000"/>
                        </a:solidFill>
                        <a:latin typeface="Calibri"/>
                        <a:ea typeface="Times New Roman"/>
                        <a:cs typeface="Times New Roman"/>
                      </a:endParaRPr>
                    </a:p>
                  </a:txBody>
                  <a:tcPr marL="16127" marR="16127" marT="0" marB="0"/>
                </a:tc>
              </a:tr>
              <a:tr h="460325">
                <a:tc>
                  <a:txBody>
                    <a:bodyPr/>
                    <a:lstStyle/>
                    <a:p>
                      <a:pPr indent="228600" algn="l">
                        <a:lnSpc>
                          <a:spcPct val="150000"/>
                        </a:lnSpc>
                        <a:spcAft>
                          <a:spcPts val="0"/>
                        </a:spcAft>
                      </a:pPr>
                      <a:r>
                        <a:rPr lang="en-US" sz="2000" b="1" dirty="0"/>
                        <a:t>RCQOL + Onset</a:t>
                      </a:r>
                      <a:endParaRPr lang="en-GB" sz="2000" b="1"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197</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0.14</a:t>
                      </a:r>
                      <a:endParaRPr lang="en-GB" sz="1800" dirty="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1800" dirty="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18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18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1800">
                        <a:solidFill>
                          <a:srgbClr val="000000"/>
                        </a:solidFill>
                        <a:latin typeface="Cambria"/>
                        <a:ea typeface="Times New Roman"/>
                        <a:cs typeface="Times New Roman"/>
                      </a:endParaRPr>
                    </a:p>
                  </a:txBody>
                  <a:tcPr marL="16127" marR="16127" marT="0" marB="0"/>
                </a:tc>
              </a:tr>
              <a:tr h="460325">
                <a:tc>
                  <a:txBody>
                    <a:bodyPr/>
                    <a:lstStyle/>
                    <a:p>
                      <a:pPr indent="228600" algn="r">
                        <a:lnSpc>
                          <a:spcPct val="150000"/>
                        </a:lnSpc>
                        <a:spcAft>
                          <a:spcPts val="0"/>
                        </a:spcAft>
                      </a:pPr>
                      <a:r>
                        <a:rPr lang="en-US" sz="2000" b="1" dirty="0"/>
                        <a:t>RCQOL</a:t>
                      </a:r>
                      <a:endParaRPr lang="en-GB" sz="2000" b="1" dirty="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18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1800">
                        <a:solidFill>
                          <a:srgbClr val="000000"/>
                        </a:solidFill>
                        <a:latin typeface="Cambria"/>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0.000</a:t>
                      </a:r>
                      <a:endParaRPr lang="en-GB" sz="18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1.031</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1.014</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1.049</a:t>
                      </a:r>
                      <a:endParaRPr lang="en-GB" sz="1800" dirty="0">
                        <a:solidFill>
                          <a:srgbClr val="000000"/>
                        </a:solidFill>
                        <a:latin typeface="Calibri"/>
                        <a:ea typeface="Times New Roman"/>
                        <a:cs typeface="Times New Roman"/>
                      </a:endParaRPr>
                    </a:p>
                  </a:txBody>
                  <a:tcPr marL="16127" marR="16127" marT="0" marB="0"/>
                </a:tc>
              </a:tr>
              <a:tr h="460325">
                <a:tc>
                  <a:txBody>
                    <a:bodyPr/>
                    <a:lstStyle/>
                    <a:p>
                      <a:pPr indent="228600" algn="r">
                        <a:lnSpc>
                          <a:spcPct val="150000"/>
                        </a:lnSpc>
                        <a:spcAft>
                          <a:spcPts val="0"/>
                        </a:spcAft>
                      </a:pPr>
                      <a:r>
                        <a:rPr lang="en-US" sz="2000" b="1" dirty="0"/>
                        <a:t>Onset</a:t>
                      </a:r>
                      <a:endParaRPr lang="en-GB" sz="2000" b="1"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 </a:t>
                      </a:r>
                      <a:endParaRPr lang="en-GB" sz="18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 </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0.055</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1.934</a:t>
                      </a:r>
                      <a:endParaRPr lang="en-GB" sz="18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0.986</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3.794</a:t>
                      </a:r>
                      <a:endParaRPr lang="en-GB" sz="1800">
                        <a:solidFill>
                          <a:srgbClr val="000000"/>
                        </a:solidFill>
                        <a:latin typeface="Calibri"/>
                        <a:ea typeface="Times New Roman"/>
                        <a:cs typeface="Times New Roman"/>
                      </a:endParaRPr>
                    </a:p>
                  </a:txBody>
                  <a:tcPr marL="16127" marR="16127" marT="0" marB="0"/>
                </a:tc>
              </a:tr>
              <a:tr h="460325">
                <a:tc>
                  <a:txBody>
                    <a:bodyPr/>
                    <a:lstStyle/>
                    <a:p>
                      <a:pPr indent="228600" algn="l">
                        <a:lnSpc>
                          <a:spcPct val="150000"/>
                        </a:lnSpc>
                        <a:spcAft>
                          <a:spcPts val="0"/>
                        </a:spcAft>
                      </a:pPr>
                      <a:r>
                        <a:rPr lang="en-US" sz="2000" b="1" dirty="0"/>
                        <a:t>RCQOL + Full ER St</a:t>
                      </a:r>
                      <a:endParaRPr lang="en-GB" sz="2000" b="1"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194</a:t>
                      </a:r>
                      <a:endParaRPr lang="en-GB" sz="18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0.17</a:t>
                      </a:r>
                      <a:endParaRPr lang="en-GB" sz="180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18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1800" dirty="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1800" dirty="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1800" dirty="0">
                        <a:solidFill>
                          <a:srgbClr val="000000"/>
                        </a:solidFill>
                        <a:latin typeface="Cambria"/>
                        <a:ea typeface="Times New Roman"/>
                        <a:cs typeface="Times New Roman"/>
                      </a:endParaRPr>
                    </a:p>
                  </a:txBody>
                  <a:tcPr marL="16127" marR="16127" marT="0" marB="0"/>
                </a:tc>
              </a:tr>
              <a:tr h="460325">
                <a:tc>
                  <a:txBody>
                    <a:bodyPr/>
                    <a:lstStyle/>
                    <a:p>
                      <a:pPr indent="228600" algn="r">
                        <a:lnSpc>
                          <a:spcPct val="150000"/>
                        </a:lnSpc>
                        <a:spcAft>
                          <a:spcPts val="0"/>
                        </a:spcAft>
                      </a:pPr>
                      <a:r>
                        <a:rPr lang="en-US" sz="2000" b="1" dirty="0"/>
                        <a:t>RCOQL</a:t>
                      </a:r>
                      <a:endParaRPr lang="en-GB" sz="2000" b="1" dirty="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18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1800">
                        <a:solidFill>
                          <a:srgbClr val="000000"/>
                        </a:solidFill>
                        <a:latin typeface="Cambria"/>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0.002</a:t>
                      </a:r>
                      <a:endParaRPr lang="en-GB" sz="18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1.028</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1.010</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1.045</a:t>
                      </a:r>
                      <a:endParaRPr lang="en-GB" sz="1800" dirty="0">
                        <a:solidFill>
                          <a:srgbClr val="000000"/>
                        </a:solidFill>
                        <a:latin typeface="Calibri"/>
                        <a:ea typeface="Times New Roman"/>
                        <a:cs typeface="Times New Roman"/>
                      </a:endParaRPr>
                    </a:p>
                  </a:txBody>
                  <a:tcPr marL="16127" marR="16127" marT="0" marB="0"/>
                </a:tc>
              </a:tr>
              <a:tr h="460325">
                <a:tc>
                  <a:txBody>
                    <a:bodyPr/>
                    <a:lstStyle/>
                    <a:p>
                      <a:pPr indent="228600" algn="r">
                        <a:lnSpc>
                          <a:spcPct val="150000"/>
                        </a:lnSpc>
                        <a:spcAft>
                          <a:spcPts val="0"/>
                        </a:spcAft>
                      </a:pPr>
                      <a:r>
                        <a:rPr lang="en-US" sz="2000" b="1" dirty="0"/>
                        <a:t>ER </a:t>
                      </a:r>
                      <a:r>
                        <a:rPr lang="en-US" sz="2000" b="1" dirty="0" smtClean="0"/>
                        <a:t>strength</a:t>
                      </a:r>
                      <a:endParaRPr lang="en-GB" sz="2000" b="1"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 </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 </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0.008</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0.341</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0.154</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0.754</a:t>
                      </a:r>
                      <a:endParaRPr lang="en-GB" sz="1800" dirty="0">
                        <a:solidFill>
                          <a:srgbClr val="000000"/>
                        </a:solidFill>
                        <a:latin typeface="Calibri"/>
                        <a:ea typeface="Times New Roman"/>
                        <a:cs typeface="Times New Roman"/>
                      </a:endParaRPr>
                    </a:p>
                  </a:txBody>
                  <a:tcPr marL="16127" marR="16127" marT="0" marB="0"/>
                </a:tc>
              </a:tr>
              <a:tr h="460325">
                <a:tc>
                  <a:txBody>
                    <a:bodyPr/>
                    <a:lstStyle/>
                    <a:p>
                      <a:pPr indent="228600" algn="l">
                        <a:lnSpc>
                          <a:spcPct val="150000"/>
                        </a:lnSpc>
                        <a:spcAft>
                          <a:spcPts val="0"/>
                        </a:spcAft>
                      </a:pPr>
                      <a:r>
                        <a:rPr lang="en-US" sz="2000" b="1" dirty="0"/>
                        <a:t>RCQOL + Tear Size</a:t>
                      </a:r>
                      <a:endParaRPr lang="en-GB" sz="2000" b="1"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141</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0.153</a:t>
                      </a:r>
                      <a:endParaRPr lang="en-GB" sz="180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18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18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18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1800" dirty="0">
                        <a:solidFill>
                          <a:srgbClr val="000000"/>
                        </a:solidFill>
                        <a:latin typeface="Cambria"/>
                        <a:ea typeface="Times New Roman"/>
                        <a:cs typeface="Times New Roman"/>
                      </a:endParaRPr>
                    </a:p>
                  </a:txBody>
                  <a:tcPr marL="16127" marR="16127" marT="0" marB="0"/>
                </a:tc>
              </a:tr>
              <a:tr h="460325">
                <a:tc>
                  <a:txBody>
                    <a:bodyPr/>
                    <a:lstStyle/>
                    <a:p>
                      <a:pPr indent="228600" algn="r">
                        <a:lnSpc>
                          <a:spcPct val="150000"/>
                        </a:lnSpc>
                        <a:spcAft>
                          <a:spcPts val="0"/>
                        </a:spcAft>
                      </a:pPr>
                      <a:r>
                        <a:rPr lang="en-US" sz="2000" b="1" dirty="0"/>
                        <a:t>RCQOL</a:t>
                      </a:r>
                      <a:endParaRPr lang="en-GB" sz="2000" b="1" dirty="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1800" dirty="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1800" dirty="0">
                        <a:solidFill>
                          <a:srgbClr val="000000"/>
                        </a:solidFill>
                        <a:latin typeface="Cambria"/>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0.051</a:t>
                      </a:r>
                      <a:endParaRPr lang="en-GB" sz="18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1.018</a:t>
                      </a:r>
                      <a:endParaRPr lang="en-GB" sz="18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1.000</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1.037</a:t>
                      </a:r>
                      <a:endParaRPr lang="en-GB" sz="1800">
                        <a:solidFill>
                          <a:srgbClr val="000000"/>
                        </a:solidFill>
                        <a:latin typeface="Calibri"/>
                        <a:ea typeface="Times New Roman"/>
                        <a:cs typeface="Times New Roman"/>
                      </a:endParaRPr>
                    </a:p>
                  </a:txBody>
                  <a:tcPr marL="16127" marR="16127" marT="0" marB="0"/>
                </a:tc>
              </a:tr>
              <a:tr h="460325">
                <a:tc>
                  <a:txBody>
                    <a:bodyPr/>
                    <a:lstStyle/>
                    <a:p>
                      <a:pPr indent="228600" algn="r">
                        <a:lnSpc>
                          <a:spcPct val="150000"/>
                        </a:lnSpc>
                        <a:spcAft>
                          <a:spcPts val="0"/>
                        </a:spcAft>
                      </a:pPr>
                      <a:r>
                        <a:rPr lang="en-US" sz="2000" b="1" dirty="0"/>
                        <a:t>Tear Size (mm)</a:t>
                      </a:r>
                      <a:endParaRPr lang="en-GB" sz="2000" b="1"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 </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 </a:t>
                      </a:r>
                      <a:endParaRPr lang="en-GB" sz="18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0.007</a:t>
                      </a:r>
                      <a:endParaRPr lang="en-GB" sz="18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0.939</a:t>
                      </a:r>
                      <a:endParaRPr lang="en-GB" sz="18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0.897</a:t>
                      </a:r>
                      <a:endParaRPr lang="en-GB" sz="18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0.983</a:t>
                      </a:r>
                      <a:endParaRPr lang="en-GB" sz="1800">
                        <a:solidFill>
                          <a:srgbClr val="000000"/>
                        </a:solidFill>
                        <a:latin typeface="Calibri"/>
                        <a:ea typeface="Times New Roman"/>
                        <a:cs typeface="Times New Roman"/>
                      </a:endParaRPr>
                    </a:p>
                  </a:txBody>
                  <a:tcPr marL="16127" marR="16127" marT="0" marB="0"/>
                </a:tc>
              </a:tr>
              <a:tr h="337090">
                <a:tc gridSpan="4">
                  <a:txBody>
                    <a:bodyPr/>
                    <a:lstStyle/>
                    <a:p>
                      <a:pPr indent="228600" algn="l">
                        <a:lnSpc>
                          <a:spcPct val="150000"/>
                        </a:lnSpc>
                        <a:spcAft>
                          <a:spcPts val="0"/>
                        </a:spcAft>
                      </a:pPr>
                      <a:r>
                        <a:rPr lang="en-US" sz="1200" dirty="0"/>
                        <a:t>Variables included were p&lt;0.1 in univariate analyses</a:t>
                      </a:r>
                      <a:endParaRPr lang="en-GB" sz="1400" dirty="0">
                        <a:solidFill>
                          <a:srgbClr val="000000"/>
                        </a:solidFill>
                        <a:latin typeface="Calibri"/>
                        <a:ea typeface="Times New Roman"/>
                        <a:cs typeface="Times New Roman"/>
                      </a:endParaRPr>
                    </a:p>
                  </a:txBody>
                  <a:tcPr marL="16127" marR="16127" marT="0" marB="0"/>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indent="228600" algn="l">
                        <a:lnSpc>
                          <a:spcPct val="150000"/>
                        </a:lnSpc>
                      </a:pPr>
                      <a:endParaRPr lang="en-GB" sz="1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1400" dirty="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1400" dirty="0">
                        <a:solidFill>
                          <a:srgbClr val="000000"/>
                        </a:solidFill>
                        <a:latin typeface="Cambria"/>
                        <a:ea typeface="Times New Roman"/>
                        <a:cs typeface="Times New Roman"/>
                      </a:endParaRPr>
                    </a:p>
                  </a:txBody>
                  <a:tcPr marL="16127" marR="16127" marT="0" marB="0"/>
                </a:tc>
              </a:tr>
            </a:tbl>
          </a:graphicData>
        </a:graphic>
      </p:graphicFrame>
      <p:sp>
        <p:nvSpPr>
          <p:cNvPr id="7" name="Oval 6"/>
          <p:cNvSpPr/>
          <p:nvPr/>
        </p:nvSpPr>
        <p:spPr>
          <a:xfrm>
            <a:off x="4572000" y="1412776"/>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4572000" y="1988840"/>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4572000" y="2780928"/>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4572000" y="3356992"/>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4572000" y="4149080"/>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572000" y="4725144"/>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572000" y="5445224"/>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4572000" y="6021288"/>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12"/>
          <a:ext cx="9144001" cy="6858011"/>
        </p:xfrm>
        <a:graphic>
          <a:graphicData uri="http://schemas.openxmlformats.org/drawingml/2006/table">
            <a:tbl>
              <a:tblPr>
                <a:tableStyleId>{18603FDC-E32A-4AB5-989C-0864C3EAD2B8}</a:tableStyleId>
              </a:tblPr>
              <a:tblGrid>
                <a:gridCol w="2915816"/>
                <a:gridCol w="720080"/>
                <a:gridCol w="792088"/>
                <a:gridCol w="1077084"/>
                <a:gridCol w="957207"/>
                <a:gridCol w="1281039"/>
                <a:gridCol w="1400687"/>
              </a:tblGrid>
              <a:tr h="1222052">
                <a:tc>
                  <a:txBody>
                    <a:bodyPr/>
                    <a:lstStyle/>
                    <a:p>
                      <a:pPr indent="228600" algn="l">
                        <a:lnSpc>
                          <a:spcPct val="200000"/>
                        </a:lnSpc>
                        <a:spcAft>
                          <a:spcPts val="0"/>
                        </a:spcAft>
                      </a:pPr>
                      <a:endParaRPr lang="en-GB" sz="1400" b="1"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2000" dirty="0" smtClean="0"/>
                        <a:t>2LL</a:t>
                      </a:r>
                      <a:endParaRPr lang="en-GB" sz="2400"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2000" dirty="0"/>
                        <a:t>Nag R</a:t>
                      </a:r>
                      <a:r>
                        <a:rPr lang="en-US" sz="2000" baseline="30000" dirty="0"/>
                        <a:t>2</a:t>
                      </a:r>
                      <a:endParaRPr lang="en-GB" sz="2400" dirty="0">
                        <a:solidFill>
                          <a:srgbClr val="000000"/>
                        </a:solidFill>
                        <a:latin typeface="Calibri"/>
                        <a:ea typeface="Times New Roman"/>
                        <a:cs typeface="Times New Roman"/>
                      </a:endParaRPr>
                    </a:p>
                  </a:txBody>
                  <a:tcPr marL="0" marR="16127" marT="0" marB="0"/>
                </a:tc>
                <a:tc>
                  <a:txBody>
                    <a:bodyPr/>
                    <a:lstStyle/>
                    <a:p>
                      <a:pPr indent="228600" algn="ctr">
                        <a:lnSpc>
                          <a:spcPct val="200000"/>
                        </a:lnSpc>
                        <a:spcAft>
                          <a:spcPts val="0"/>
                        </a:spcAft>
                      </a:pPr>
                      <a:r>
                        <a:rPr lang="en-US" sz="2000" dirty="0"/>
                        <a:t>P</a:t>
                      </a:r>
                      <a:endParaRPr lang="en-GB" sz="2400"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2000" dirty="0"/>
                        <a:t>Exp(B)</a:t>
                      </a:r>
                      <a:endParaRPr lang="en-GB" sz="2400"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2000" dirty="0"/>
                        <a:t>95%CI lower</a:t>
                      </a:r>
                      <a:endParaRPr lang="en-GB" sz="2400"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2000" dirty="0"/>
                        <a:t>95% CI upper</a:t>
                      </a:r>
                      <a:endParaRPr lang="en-GB" sz="2400" dirty="0">
                        <a:solidFill>
                          <a:srgbClr val="000000"/>
                        </a:solidFill>
                        <a:latin typeface="Calibri"/>
                        <a:ea typeface="Times New Roman"/>
                        <a:cs typeface="Times New Roman"/>
                      </a:endParaRPr>
                    </a:p>
                  </a:txBody>
                  <a:tcPr marL="16127" marR="16127" marT="0" marB="0"/>
                </a:tc>
              </a:tr>
              <a:tr h="586263">
                <a:tc>
                  <a:txBody>
                    <a:bodyPr/>
                    <a:lstStyle/>
                    <a:p>
                      <a:pPr indent="228600" algn="l">
                        <a:lnSpc>
                          <a:spcPct val="200000"/>
                        </a:lnSpc>
                        <a:spcAft>
                          <a:spcPts val="0"/>
                        </a:spcAft>
                      </a:pPr>
                      <a:r>
                        <a:rPr lang="en-US" sz="2000" b="1" dirty="0"/>
                        <a:t>Age + Onset</a:t>
                      </a:r>
                      <a:endParaRPr lang="en-GB" sz="2000" b="1"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210</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0.042</a:t>
                      </a:r>
                      <a:endParaRPr lang="en-GB" sz="1800">
                        <a:solidFill>
                          <a:srgbClr val="000000"/>
                        </a:solidFill>
                        <a:latin typeface="Calibri"/>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c>
                  <a:txBody>
                    <a:bodyPr/>
                    <a:lstStyle/>
                    <a:p>
                      <a:pPr indent="228600" algn="l"/>
                      <a:endParaRPr lang="en-GB" sz="1800" dirty="0">
                        <a:solidFill>
                          <a:srgbClr val="000000"/>
                        </a:solidFill>
                        <a:latin typeface="Cambria"/>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r>
              <a:tr h="586263">
                <a:tc>
                  <a:txBody>
                    <a:bodyPr/>
                    <a:lstStyle/>
                    <a:p>
                      <a:pPr indent="228600" algn="r">
                        <a:lnSpc>
                          <a:spcPct val="200000"/>
                        </a:lnSpc>
                        <a:spcAft>
                          <a:spcPts val="0"/>
                        </a:spcAft>
                      </a:pPr>
                      <a:r>
                        <a:rPr lang="en-US" sz="2000" b="1" dirty="0"/>
                        <a:t>Age</a:t>
                      </a:r>
                      <a:endParaRPr lang="en-GB" sz="2000" b="1" dirty="0">
                        <a:solidFill>
                          <a:srgbClr val="000000"/>
                        </a:solidFill>
                        <a:latin typeface="Calibri"/>
                        <a:ea typeface="Times New Roman"/>
                        <a:cs typeface="Times New Roman"/>
                      </a:endParaRPr>
                    </a:p>
                  </a:txBody>
                  <a:tcPr marL="16127" marR="16127" marT="0" marB="0"/>
                </a:tc>
                <a:tc>
                  <a:txBody>
                    <a:bodyPr/>
                    <a:lstStyle/>
                    <a:p>
                      <a:pPr indent="228600" algn="l"/>
                      <a:endParaRPr lang="en-GB" sz="1800" dirty="0">
                        <a:solidFill>
                          <a:srgbClr val="000000"/>
                        </a:solidFill>
                        <a:latin typeface="Cambria"/>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c>
                  <a:txBody>
                    <a:bodyPr/>
                    <a:lstStyle/>
                    <a:p>
                      <a:pPr indent="228600" algn="ctr">
                        <a:lnSpc>
                          <a:spcPct val="200000"/>
                        </a:lnSpc>
                        <a:spcAft>
                          <a:spcPts val="0"/>
                        </a:spcAft>
                      </a:pPr>
                      <a:r>
                        <a:rPr lang="en-US" sz="1800"/>
                        <a:t>0.148</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1.025</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dirty="0"/>
                        <a:t>0.991</a:t>
                      </a:r>
                      <a:endParaRPr lang="en-GB" sz="1800"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dirty="0"/>
                        <a:t>1.060</a:t>
                      </a:r>
                      <a:endParaRPr lang="en-GB" sz="1800" dirty="0">
                        <a:solidFill>
                          <a:srgbClr val="000000"/>
                        </a:solidFill>
                        <a:latin typeface="Calibri"/>
                        <a:ea typeface="Times New Roman"/>
                        <a:cs typeface="Times New Roman"/>
                      </a:endParaRPr>
                    </a:p>
                  </a:txBody>
                  <a:tcPr marL="16127" marR="16127" marT="0" marB="0"/>
                </a:tc>
              </a:tr>
              <a:tr h="586263">
                <a:tc>
                  <a:txBody>
                    <a:bodyPr/>
                    <a:lstStyle/>
                    <a:p>
                      <a:pPr indent="228600" algn="r">
                        <a:lnSpc>
                          <a:spcPct val="200000"/>
                        </a:lnSpc>
                        <a:spcAft>
                          <a:spcPts val="0"/>
                        </a:spcAft>
                      </a:pPr>
                      <a:r>
                        <a:rPr lang="en-US" sz="2000" b="1" dirty="0"/>
                        <a:t>Onset</a:t>
                      </a:r>
                      <a:endParaRPr lang="en-GB" sz="2000" b="1"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dirty="0"/>
                        <a:t> </a:t>
                      </a:r>
                      <a:endParaRPr lang="en-GB" sz="1800"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dirty="0"/>
                        <a:t> </a:t>
                      </a:r>
                      <a:endParaRPr lang="en-GB" sz="1800"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dirty="0"/>
                        <a:t>0.184</a:t>
                      </a:r>
                      <a:endParaRPr lang="en-GB" sz="1800"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0.642</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dirty="0"/>
                        <a:t>0.333</a:t>
                      </a:r>
                      <a:endParaRPr lang="en-GB" sz="1800"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dirty="0"/>
                        <a:t>1.235</a:t>
                      </a:r>
                      <a:endParaRPr lang="en-GB" sz="1800" dirty="0">
                        <a:solidFill>
                          <a:srgbClr val="000000"/>
                        </a:solidFill>
                        <a:latin typeface="Calibri"/>
                        <a:ea typeface="Times New Roman"/>
                        <a:cs typeface="Times New Roman"/>
                      </a:endParaRPr>
                    </a:p>
                  </a:txBody>
                  <a:tcPr marL="16127" marR="16127" marT="0" marB="0"/>
                </a:tc>
              </a:tr>
              <a:tr h="586263">
                <a:tc>
                  <a:txBody>
                    <a:bodyPr/>
                    <a:lstStyle/>
                    <a:p>
                      <a:pPr indent="228600" algn="l">
                        <a:lnSpc>
                          <a:spcPct val="200000"/>
                        </a:lnSpc>
                        <a:spcAft>
                          <a:spcPts val="0"/>
                        </a:spcAft>
                      </a:pPr>
                      <a:r>
                        <a:rPr lang="en-US" sz="2000" b="1" dirty="0"/>
                        <a:t>Age + Full ER st</a:t>
                      </a:r>
                      <a:endParaRPr lang="en-GB" sz="2000" b="1"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dirty="0"/>
                        <a:t>200</a:t>
                      </a:r>
                      <a:endParaRPr lang="en-GB" sz="1800"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0.122</a:t>
                      </a:r>
                      <a:endParaRPr lang="en-GB" sz="1800">
                        <a:solidFill>
                          <a:srgbClr val="000000"/>
                        </a:solidFill>
                        <a:latin typeface="Calibri"/>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c>
                  <a:txBody>
                    <a:bodyPr/>
                    <a:lstStyle/>
                    <a:p>
                      <a:pPr indent="228600" algn="l"/>
                      <a:endParaRPr lang="en-GB" sz="1800" dirty="0">
                        <a:solidFill>
                          <a:srgbClr val="000000"/>
                        </a:solidFill>
                        <a:latin typeface="Cambria"/>
                        <a:ea typeface="Times New Roman"/>
                        <a:cs typeface="Times New Roman"/>
                      </a:endParaRPr>
                    </a:p>
                  </a:txBody>
                  <a:tcPr marL="16127" marR="16127" marT="0" marB="0"/>
                </a:tc>
                <a:tc>
                  <a:txBody>
                    <a:bodyPr/>
                    <a:lstStyle/>
                    <a:p>
                      <a:pPr indent="228600" algn="l"/>
                      <a:endParaRPr lang="en-GB" sz="1800" dirty="0">
                        <a:solidFill>
                          <a:srgbClr val="000000"/>
                        </a:solidFill>
                        <a:latin typeface="Cambria"/>
                        <a:ea typeface="Times New Roman"/>
                        <a:cs typeface="Times New Roman"/>
                      </a:endParaRPr>
                    </a:p>
                  </a:txBody>
                  <a:tcPr marL="16127" marR="16127" marT="0" marB="0"/>
                </a:tc>
                <a:tc>
                  <a:txBody>
                    <a:bodyPr/>
                    <a:lstStyle/>
                    <a:p>
                      <a:pPr indent="228600" algn="l"/>
                      <a:endParaRPr lang="en-GB" sz="1800" dirty="0">
                        <a:solidFill>
                          <a:srgbClr val="000000"/>
                        </a:solidFill>
                        <a:latin typeface="Cambria"/>
                        <a:ea typeface="Times New Roman"/>
                        <a:cs typeface="Times New Roman"/>
                      </a:endParaRPr>
                    </a:p>
                  </a:txBody>
                  <a:tcPr marL="16127" marR="16127" marT="0" marB="0"/>
                </a:tc>
              </a:tr>
              <a:tr h="586263">
                <a:tc>
                  <a:txBody>
                    <a:bodyPr/>
                    <a:lstStyle/>
                    <a:p>
                      <a:pPr indent="228600" algn="r">
                        <a:lnSpc>
                          <a:spcPct val="200000"/>
                        </a:lnSpc>
                        <a:spcAft>
                          <a:spcPts val="0"/>
                        </a:spcAft>
                      </a:pPr>
                      <a:r>
                        <a:rPr lang="en-US" sz="2000" b="1" dirty="0"/>
                        <a:t>Age</a:t>
                      </a:r>
                      <a:endParaRPr lang="en-GB" sz="2000" b="1" dirty="0">
                        <a:solidFill>
                          <a:srgbClr val="000000"/>
                        </a:solidFill>
                        <a:latin typeface="Calibri"/>
                        <a:ea typeface="Times New Roman"/>
                        <a:cs typeface="Times New Roman"/>
                      </a:endParaRPr>
                    </a:p>
                  </a:txBody>
                  <a:tcPr marL="16127" marR="16127" marT="0" marB="0"/>
                </a:tc>
                <a:tc>
                  <a:txBody>
                    <a:bodyPr/>
                    <a:lstStyle/>
                    <a:p>
                      <a:pPr indent="228600" algn="l"/>
                      <a:endParaRPr lang="en-GB" sz="1800" dirty="0">
                        <a:solidFill>
                          <a:srgbClr val="000000"/>
                        </a:solidFill>
                        <a:latin typeface="Cambria"/>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c>
                  <a:txBody>
                    <a:bodyPr/>
                    <a:lstStyle/>
                    <a:p>
                      <a:pPr indent="228600" algn="ctr">
                        <a:lnSpc>
                          <a:spcPct val="200000"/>
                        </a:lnSpc>
                        <a:spcAft>
                          <a:spcPts val="0"/>
                        </a:spcAft>
                      </a:pPr>
                      <a:r>
                        <a:rPr lang="en-US" sz="1800"/>
                        <a:t>0.033</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1.039</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1.003</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dirty="0"/>
                        <a:t>1.075</a:t>
                      </a:r>
                      <a:endParaRPr lang="en-GB" sz="1800" dirty="0">
                        <a:solidFill>
                          <a:srgbClr val="000000"/>
                        </a:solidFill>
                        <a:latin typeface="Calibri"/>
                        <a:ea typeface="Times New Roman"/>
                        <a:cs typeface="Times New Roman"/>
                      </a:endParaRPr>
                    </a:p>
                  </a:txBody>
                  <a:tcPr marL="16127" marR="16127" marT="0" marB="0"/>
                </a:tc>
              </a:tr>
              <a:tr h="586263">
                <a:tc>
                  <a:txBody>
                    <a:bodyPr/>
                    <a:lstStyle/>
                    <a:p>
                      <a:pPr indent="228600" algn="r">
                        <a:lnSpc>
                          <a:spcPct val="200000"/>
                        </a:lnSpc>
                        <a:spcAft>
                          <a:spcPts val="0"/>
                        </a:spcAft>
                      </a:pPr>
                      <a:r>
                        <a:rPr lang="en-US" sz="2000" b="1" dirty="0"/>
                        <a:t>ER st</a:t>
                      </a:r>
                      <a:endParaRPr lang="en-GB" sz="2000" b="1"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 </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 </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0.001</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0.268</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0.121</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dirty="0"/>
                        <a:t>0.590</a:t>
                      </a:r>
                      <a:endParaRPr lang="en-GB" sz="1800" dirty="0">
                        <a:solidFill>
                          <a:srgbClr val="000000"/>
                        </a:solidFill>
                        <a:latin typeface="Calibri"/>
                        <a:ea typeface="Times New Roman"/>
                        <a:cs typeface="Times New Roman"/>
                      </a:endParaRPr>
                    </a:p>
                  </a:txBody>
                  <a:tcPr marL="16127" marR="16127" marT="0" marB="0"/>
                </a:tc>
              </a:tr>
              <a:tr h="586263">
                <a:tc>
                  <a:txBody>
                    <a:bodyPr/>
                    <a:lstStyle/>
                    <a:p>
                      <a:pPr indent="228600" algn="l">
                        <a:lnSpc>
                          <a:spcPct val="200000"/>
                        </a:lnSpc>
                        <a:spcAft>
                          <a:spcPts val="0"/>
                        </a:spcAft>
                      </a:pPr>
                      <a:r>
                        <a:rPr lang="en-US" sz="2000" b="1"/>
                        <a:t>Age + Tear Size</a:t>
                      </a:r>
                      <a:endParaRPr lang="en-GB" sz="2000" b="1">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144</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0.131</a:t>
                      </a:r>
                      <a:endParaRPr lang="en-GB" sz="1800">
                        <a:solidFill>
                          <a:srgbClr val="000000"/>
                        </a:solidFill>
                        <a:latin typeface="Calibri"/>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c>
                  <a:txBody>
                    <a:bodyPr/>
                    <a:lstStyle/>
                    <a:p>
                      <a:pPr indent="228600" algn="l"/>
                      <a:endParaRPr lang="en-GB" sz="1800" dirty="0">
                        <a:solidFill>
                          <a:srgbClr val="000000"/>
                        </a:solidFill>
                        <a:latin typeface="Cambria"/>
                        <a:ea typeface="Times New Roman"/>
                        <a:cs typeface="Times New Roman"/>
                      </a:endParaRPr>
                    </a:p>
                  </a:txBody>
                  <a:tcPr marL="16127" marR="16127" marT="0" marB="0"/>
                </a:tc>
              </a:tr>
              <a:tr h="586263">
                <a:tc>
                  <a:txBody>
                    <a:bodyPr/>
                    <a:lstStyle/>
                    <a:p>
                      <a:pPr indent="228600" algn="r">
                        <a:lnSpc>
                          <a:spcPct val="200000"/>
                        </a:lnSpc>
                        <a:spcAft>
                          <a:spcPts val="0"/>
                        </a:spcAft>
                      </a:pPr>
                      <a:r>
                        <a:rPr lang="en-US" sz="2000" b="1"/>
                        <a:t>Age</a:t>
                      </a:r>
                      <a:endParaRPr lang="en-GB" sz="2000" b="1">
                        <a:solidFill>
                          <a:srgbClr val="000000"/>
                        </a:solidFill>
                        <a:latin typeface="Calibri"/>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c>
                  <a:txBody>
                    <a:bodyPr/>
                    <a:lstStyle/>
                    <a:p>
                      <a:pPr indent="228600" algn="ctr">
                        <a:lnSpc>
                          <a:spcPct val="200000"/>
                        </a:lnSpc>
                        <a:spcAft>
                          <a:spcPts val="0"/>
                        </a:spcAft>
                      </a:pPr>
                      <a:r>
                        <a:rPr lang="en-US" sz="1800"/>
                        <a:t>0.170</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1.028</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0.988</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dirty="0"/>
                        <a:t>1.069</a:t>
                      </a:r>
                      <a:endParaRPr lang="en-GB" sz="1800" dirty="0">
                        <a:solidFill>
                          <a:srgbClr val="000000"/>
                        </a:solidFill>
                        <a:latin typeface="Calibri"/>
                        <a:ea typeface="Times New Roman"/>
                        <a:cs typeface="Times New Roman"/>
                      </a:endParaRPr>
                    </a:p>
                  </a:txBody>
                  <a:tcPr marL="16127" marR="16127" marT="0" marB="0"/>
                </a:tc>
              </a:tr>
              <a:tr h="586263">
                <a:tc>
                  <a:txBody>
                    <a:bodyPr/>
                    <a:lstStyle/>
                    <a:p>
                      <a:pPr indent="228600" algn="r">
                        <a:lnSpc>
                          <a:spcPct val="200000"/>
                        </a:lnSpc>
                        <a:spcAft>
                          <a:spcPts val="0"/>
                        </a:spcAft>
                      </a:pPr>
                      <a:r>
                        <a:rPr lang="en-US" sz="2000" b="1" dirty="0"/>
                        <a:t>Tear Size (mm)</a:t>
                      </a:r>
                      <a:endParaRPr lang="en-GB" sz="2000" b="1"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 </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 </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0.005</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0.937</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0.896</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dirty="0"/>
                        <a:t>0.981</a:t>
                      </a:r>
                      <a:endParaRPr lang="en-GB" sz="1800" dirty="0">
                        <a:solidFill>
                          <a:srgbClr val="000000"/>
                        </a:solidFill>
                        <a:latin typeface="Calibri"/>
                        <a:ea typeface="Times New Roman"/>
                        <a:cs typeface="Times New Roman"/>
                      </a:endParaRPr>
                    </a:p>
                  </a:txBody>
                  <a:tcPr marL="16127" marR="16127" marT="0" marB="0"/>
                </a:tc>
              </a:tr>
              <a:tr h="359592">
                <a:tc gridSpan="4">
                  <a:txBody>
                    <a:bodyPr/>
                    <a:lstStyle/>
                    <a:p>
                      <a:pPr indent="228600" algn="l">
                        <a:lnSpc>
                          <a:spcPct val="200000"/>
                        </a:lnSpc>
                        <a:spcAft>
                          <a:spcPts val="0"/>
                        </a:spcAft>
                      </a:pPr>
                      <a:r>
                        <a:rPr lang="en-US" sz="1200" dirty="0"/>
                        <a:t>Variables included were p&lt;0.1 in univariate analyses</a:t>
                      </a:r>
                      <a:endParaRPr lang="en-GB" sz="1400" dirty="0">
                        <a:solidFill>
                          <a:srgbClr val="000000"/>
                        </a:solidFill>
                        <a:latin typeface="Calibri"/>
                        <a:ea typeface="Times New Roman"/>
                        <a:cs typeface="Times New Roman"/>
                      </a:endParaRPr>
                    </a:p>
                  </a:txBody>
                  <a:tcPr marL="16127" marR="16127" marT="0" marB="0"/>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indent="228600" algn="l"/>
                      <a:endParaRPr lang="en-GB" sz="1400">
                        <a:solidFill>
                          <a:srgbClr val="000000"/>
                        </a:solidFill>
                        <a:latin typeface="Cambria"/>
                        <a:ea typeface="Times New Roman"/>
                        <a:cs typeface="Times New Roman"/>
                      </a:endParaRPr>
                    </a:p>
                  </a:txBody>
                  <a:tcPr marL="16127" marR="16127" marT="0" marB="0"/>
                </a:tc>
                <a:tc>
                  <a:txBody>
                    <a:bodyPr/>
                    <a:lstStyle/>
                    <a:p>
                      <a:pPr indent="228600" algn="l"/>
                      <a:endParaRPr lang="en-GB" sz="1400">
                        <a:solidFill>
                          <a:srgbClr val="000000"/>
                        </a:solidFill>
                        <a:latin typeface="Cambria"/>
                        <a:ea typeface="Times New Roman"/>
                        <a:cs typeface="Times New Roman"/>
                      </a:endParaRPr>
                    </a:p>
                  </a:txBody>
                  <a:tcPr marL="16127" marR="16127" marT="0" marB="0"/>
                </a:tc>
                <a:tc>
                  <a:txBody>
                    <a:bodyPr/>
                    <a:lstStyle/>
                    <a:p>
                      <a:pPr indent="228600" algn="l"/>
                      <a:endParaRPr lang="en-GB" sz="1400" dirty="0">
                        <a:solidFill>
                          <a:srgbClr val="000000"/>
                        </a:solidFill>
                        <a:latin typeface="Cambria"/>
                        <a:ea typeface="Times New Roman"/>
                        <a:cs typeface="Times New Roman"/>
                      </a:endParaRPr>
                    </a:p>
                  </a:txBody>
                  <a:tcPr marL="16127" marR="16127" marT="0" marB="0"/>
                </a:tc>
              </a:tr>
            </a:tbl>
          </a:graphicData>
        </a:graphic>
      </p:graphicFrame>
      <p:sp>
        <p:nvSpPr>
          <p:cNvPr id="9" name="Oval 8"/>
          <p:cNvSpPr/>
          <p:nvPr/>
        </p:nvSpPr>
        <p:spPr>
          <a:xfrm>
            <a:off x="4572000" y="3645024"/>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4572000" y="4221088"/>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572000" y="5949280"/>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Funding	&amp; Acknowledgements	</a:t>
            </a:r>
            <a:endParaRPr lang="en-GB" dirty="0"/>
          </a:p>
        </p:txBody>
      </p:sp>
      <p:sp>
        <p:nvSpPr>
          <p:cNvPr id="3" name="Content Placeholder 2"/>
          <p:cNvSpPr>
            <a:spLocks noGrp="1"/>
          </p:cNvSpPr>
          <p:nvPr>
            <p:ph sz="quarter" idx="1"/>
          </p:nvPr>
        </p:nvSpPr>
        <p:spPr/>
        <p:txBody>
          <a:bodyPr/>
          <a:lstStyle/>
          <a:p>
            <a:r>
              <a:rPr lang="en-US" dirty="0" smtClean="0"/>
              <a:t>The work has been funded through;</a:t>
            </a:r>
          </a:p>
          <a:p>
            <a:pPr lvl="1"/>
            <a:r>
              <a:rPr lang="en-US" dirty="0" smtClean="0"/>
              <a:t>Sport Medicine Clinic (UoC) </a:t>
            </a:r>
          </a:p>
          <a:p>
            <a:pPr lvl="1"/>
            <a:r>
              <a:rPr lang="en-US" dirty="0" smtClean="0"/>
              <a:t>Alberta Bone and Joint Health Institute (ABJHI) </a:t>
            </a:r>
          </a:p>
          <a:p>
            <a:r>
              <a:rPr lang="en-US" dirty="0" smtClean="0"/>
              <a:t>Explore the potential for formalizing non-operative therapeutic approaches as part of a holistic approach to musculoskeletal care</a:t>
            </a:r>
          </a:p>
          <a:p>
            <a:r>
              <a:rPr lang="en-US" dirty="0" smtClean="0"/>
              <a:t>Future work will be supported as part of the Calgary Orthopaedic Research and Education Fund (COREF)</a:t>
            </a:r>
          </a:p>
          <a:p>
            <a:endParaRPr lang="en-US" dirty="0" smtClean="0"/>
          </a:p>
          <a:p>
            <a:endParaRPr lang="en-GB" dirty="0" smtClean="0"/>
          </a:p>
          <a:p>
            <a:endParaRPr lang="en-GB" dirty="0"/>
          </a:p>
        </p:txBody>
      </p:sp>
      <p:pic>
        <p:nvPicPr>
          <p:cNvPr id="7" name="Picture 2" descr="UoClogo">
            <a:hlinkClick r:id="rId2"/>
          </p:cNvPr>
          <p:cNvPicPr>
            <a:picLocks noChangeAspect="1" noChangeArrowheads="1"/>
          </p:cNvPicPr>
          <p:nvPr/>
        </p:nvPicPr>
        <p:blipFill>
          <a:blip r:embed="rId3" cstate="print"/>
          <a:srcRect/>
          <a:stretch>
            <a:fillRect/>
          </a:stretch>
        </p:blipFill>
        <p:spPr bwMode="auto">
          <a:xfrm>
            <a:off x="5076056" y="4725144"/>
            <a:ext cx="1008112" cy="1349090"/>
          </a:xfrm>
          <a:prstGeom prst="rect">
            <a:avLst/>
          </a:prstGeom>
          <a:noFill/>
          <a:ln w="9525">
            <a:noFill/>
            <a:miter lim="800000"/>
            <a:headEnd/>
            <a:tailEnd/>
          </a:ln>
        </p:spPr>
      </p:pic>
      <p:pic>
        <p:nvPicPr>
          <p:cNvPr id="8" name="Picture 3" descr="UoAlogo">
            <a:hlinkClick r:id="rId4"/>
          </p:cNvPr>
          <p:cNvPicPr>
            <a:picLocks noChangeAspect="1" noChangeArrowheads="1"/>
          </p:cNvPicPr>
          <p:nvPr/>
        </p:nvPicPr>
        <p:blipFill>
          <a:blip r:embed="rId5" cstate="print"/>
          <a:srcRect/>
          <a:stretch>
            <a:fillRect/>
          </a:stretch>
        </p:blipFill>
        <p:spPr bwMode="auto">
          <a:xfrm>
            <a:off x="6516216" y="5373216"/>
            <a:ext cx="2133402" cy="608922"/>
          </a:xfrm>
          <a:prstGeom prst="rect">
            <a:avLst/>
          </a:prstGeom>
          <a:noFill/>
          <a:ln w="9525">
            <a:noFill/>
            <a:miter lim="800000"/>
            <a:headEnd/>
            <a:tailEnd/>
          </a:ln>
        </p:spPr>
      </p:pic>
      <p:pic>
        <p:nvPicPr>
          <p:cNvPr id="9" name="Picture 4" descr="UoCKinLogo"/>
          <p:cNvPicPr>
            <a:picLocks noChangeAspect="1" noChangeArrowheads="1"/>
          </p:cNvPicPr>
          <p:nvPr/>
        </p:nvPicPr>
        <p:blipFill>
          <a:blip r:embed="rId6" cstate="print"/>
          <a:srcRect/>
          <a:stretch>
            <a:fillRect/>
          </a:stretch>
        </p:blipFill>
        <p:spPr bwMode="auto">
          <a:xfrm>
            <a:off x="3491880" y="4725144"/>
            <a:ext cx="928608" cy="1227740"/>
          </a:xfrm>
          <a:prstGeom prst="rect">
            <a:avLst/>
          </a:prstGeom>
          <a:noFill/>
          <a:ln w="9525">
            <a:noFill/>
            <a:miter lim="800000"/>
            <a:headEnd/>
            <a:tailEnd/>
          </a:ln>
        </p:spPr>
      </p:pic>
      <p:pic>
        <p:nvPicPr>
          <p:cNvPr id="10" name="Picture 6" descr="qrcode"/>
          <p:cNvPicPr>
            <a:picLocks noChangeAspect="1" noChangeArrowheads="1"/>
          </p:cNvPicPr>
          <p:nvPr/>
        </p:nvPicPr>
        <p:blipFill>
          <a:blip r:embed="rId7" cstate="print"/>
          <a:srcRect/>
          <a:stretch>
            <a:fillRect/>
          </a:stretch>
        </p:blipFill>
        <p:spPr bwMode="auto">
          <a:xfrm>
            <a:off x="8100392" y="188640"/>
            <a:ext cx="792088" cy="792088"/>
          </a:xfrm>
          <a:prstGeom prst="rect">
            <a:avLst/>
          </a:prstGeom>
          <a:noFill/>
        </p:spPr>
      </p:pic>
      <p:pic>
        <p:nvPicPr>
          <p:cNvPr id="12" name="Picture 11" descr="ABJHIlogo.jpg"/>
          <p:cNvPicPr>
            <a:picLocks noChangeAspect="1"/>
          </p:cNvPicPr>
          <p:nvPr/>
        </p:nvPicPr>
        <p:blipFill>
          <a:blip r:embed="rId8" cstate="print"/>
          <a:stretch>
            <a:fillRect/>
          </a:stretch>
        </p:blipFill>
        <p:spPr>
          <a:xfrm>
            <a:off x="755576" y="4869160"/>
            <a:ext cx="2142460" cy="109835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9"/>
          <a:ext cx="9144001" cy="6858008"/>
        </p:xfrm>
        <a:graphic>
          <a:graphicData uri="http://schemas.openxmlformats.org/drawingml/2006/table">
            <a:tbl>
              <a:tblPr>
                <a:tableStyleId>{18603FDC-E32A-4AB5-989C-0864C3EAD2B8}</a:tableStyleId>
              </a:tblPr>
              <a:tblGrid>
                <a:gridCol w="2915816"/>
                <a:gridCol w="720080"/>
                <a:gridCol w="792088"/>
                <a:gridCol w="1077084"/>
                <a:gridCol w="957207"/>
                <a:gridCol w="1281039"/>
                <a:gridCol w="1400687"/>
              </a:tblGrid>
              <a:tr h="1181057">
                <a:tc>
                  <a:txBody>
                    <a:bodyPr/>
                    <a:lstStyle/>
                    <a:p>
                      <a:pPr indent="228600" algn="l">
                        <a:lnSpc>
                          <a:spcPct val="200000"/>
                        </a:lnSpc>
                        <a:spcAft>
                          <a:spcPts val="0"/>
                        </a:spcAft>
                      </a:pPr>
                      <a:endParaRPr lang="en-GB" sz="1400" b="1"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2000" dirty="0" smtClean="0"/>
                        <a:t>2LL</a:t>
                      </a:r>
                      <a:endParaRPr lang="en-GB" sz="2400"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2000" dirty="0"/>
                        <a:t>Nag R</a:t>
                      </a:r>
                      <a:r>
                        <a:rPr lang="en-US" sz="2000" baseline="30000" dirty="0"/>
                        <a:t>2</a:t>
                      </a:r>
                      <a:endParaRPr lang="en-GB" sz="2400" dirty="0">
                        <a:solidFill>
                          <a:srgbClr val="000000"/>
                        </a:solidFill>
                        <a:latin typeface="Calibri"/>
                        <a:ea typeface="Times New Roman"/>
                        <a:cs typeface="Times New Roman"/>
                      </a:endParaRPr>
                    </a:p>
                  </a:txBody>
                  <a:tcPr marL="0" marR="16127" marT="0" marB="0"/>
                </a:tc>
                <a:tc>
                  <a:txBody>
                    <a:bodyPr/>
                    <a:lstStyle/>
                    <a:p>
                      <a:pPr indent="228600" algn="ctr">
                        <a:lnSpc>
                          <a:spcPct val="200000"/>
                        </a:lnSpc>
                        <a:spcAft>
                          <a:spcPts val="0"/>
                        </a:spcAft>
                      </a:pPr>
                      <a:r>
                        <a:rPr lang="en-US" sz="2000" dirty="0"/>
                        <a:t>P</a:t>
                      </a:r>
                      <a:endParaRPr lang="en-GB" sz="2400"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2000" dirty="0"/>
                        <a:t>Exp(B)</a:t>
                      </a:r>
                      <a:endParaRPr lang="en-GB" sz="2400"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2000" dirty="0"/>
                        <a:t>95%CI lower</a:t>
                      </a:r>
                      <a:endParaRPr lang="en-GB" sz="2400"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2000" dirty="0"/>
                        <a:t>95% CI upper</a:t>
                      </a:r>
                      <a:endParaRPr lang="en-GB" sz="2400" dirty="0">
                        <a:solidFill>
                          <a:srgbClr val="000000"/>
                        </a:solidFill>
                        <a:latin typeface="Calibri"/>
                        <a:ea typeface="Times New Roman"/>
                        <a:cs typeface="Times New Roman"/>
                      </a:endParaRPr>
                    </a:p>
                  </a:txBody>
                  <a:tcPr marL="16127" marR="16127" marT="0" marB="0"/>
                </a:tc>
              </a:tr>
              <a:tr h="590527">
                <a:tc>
                  <a:txBody>
                    <a:bodyPr/>
                    <a:lstStyle/>
                    <a:p>
                      <a:pPr indent="228600" algn="l">
                        <a:lnSpc>
                          <a:spcPct val="200000"/>
                        </a:lnSpc>
                        <a:spcAft>
                          <a:spcPts val="0"/>
                        </a:spcAft>
                      </a:pPr>
                      <a:r>
                        <a:rPr lang="en-US" sz="2000" b="1" dirty="0"/>
                        <a:t>Onset + Full ER st</a:t>
                      </a:r>
                      <a:endParaRPr lang="en-GB" sz="2000" b="1"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201</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0.111</a:t>
                      </a:r>
                      <a:endParaRPr lang="en-GB" sz="1800">
                        <a:solidFill>
                          <a:srgbClr val="000000"/>
                        </a:solidFill>
                        <a:latin typeface="Calibri"/>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c>
                  <a:txBody>
                    <a:bodyPr/>
                    <a:lstStyle/>
                    <a:p>
                      <a:pPr indent="228600" algn="l"/>
                      <a:endParaRPr lang="en-GB" sz="1800" dirty="0">
                        <a:solidFill>
                          <a:srgbClr val="000000"/>
                        </a:solidFill>
                        <a:latin typeface="Cambria"/>
                        <a:ea typeface="Times New Roman"/>
                        <a:cs typeface="Times New Roman"/>
                      </a:endParaRPr>
                    </a:p>
                  </a:txBody>
                  <a:tcPr marL="16127" marR="16127" marT="0" marB="0"/>
                </a:tc>
              </a:tr>
              <a:tr h="590527">
                <a:tc>
                  <a:txBody>
                    <a:bodyPr/>
                    <a:lstStyle/>
                    <a:p>
                      <a:pPr indent="228600" algn="r">
                        <a:lnSpc>
                          <a:spcPct val="200000"/>
                        </a:lnSpc>
                        <a:spcAft>
                          <a:spcPts val="0"/>
                        </a:spcAft>
                      </a:pPr>
                      <a:r>
                        <a:rPr lang="en-US" sz="2000" b="1" dirty="0"/>
                        <a:t>Onset </a:t>
                      </a:r>
                      <a:endParaRPr lang="en-GB" sz="2000" b="1" dirty="0">
                        <a:solidFill>
                          <a:srgbClr val="000000"/>
                        </a:solidFill>
                        <a:latin typeface="Calibri"/>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c>
                  <a:txBody>
                    <a:bodyPr/>
                    <a:lstStyle/>
                    <a:p>
                      <a:pPr indent="228600" algn="ctr">
                        <a:lnSpc>
                          <a:spcPct val="200000"/>
                        </a:lnSpc>
                        <a:spcAft>
                          <a:spcPts val="0"/>
                        </a:spcAft>
                      </a:pPr>
                      <a:r>
                        <a:rPr lang="en-US" sz="1800"/>
                        <a:t>0.067</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dirty="0"/>
                        <a:t>0.538</a:t>
                      </a:r>
                      <a:endParaRPr lang="en-GB" sz="1800"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0.277</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dirty="0"/>
                        <a:t>1.044</a:t>
                      </a:r>
                      <a:endParaRPr lang="en-GB" sz="1800" dirty="0">
                        <a:solidFill>
                          <a:srgbClr val="000000"/>
                        </a:solidFill>
                        <a:latin typeface="Calibri"/>
                        <a:ea typeface="Times New Roman"/>
                        <a:cs typeface="Times New Roman"/>
                      </a:endParaRPr>
                    </a:p>
                  </a:txBody>
                  <a:tcPr marL="16127" marR="16127" marT="0" marB="0"/>
                </a:tc>
              </a:tr>
              <a:tr h="590527">
                <a:tc>
                  <a:txBody>
                    <a:bodyPr/>
                    <a:lstStyle/>
                    <a:p>
                      <a:pPr indent="228600" algn="r">
                        <a:lnSpc>
                          <a:spcPct val="200000"/>
                        </a:lnSpc>
                        <a:spcAft>
                          <a:spcPts val="0"/>
                        </a:spcAft>
                      </a:pPr>
                      <a:r>
                        <a:rPr lang="en-US" sz="2000" b="1" dirty="0"/>
                        <a:t>ER st</a:t>
                      </a:r>
                      <a:endParaRPr lang="en-GB" sz="2400" b="1"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 </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 </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0.002</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0.287</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0.131</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dirty="0"/>
                        <a:t>0.626</a:t>
                      </a:r>
                      <a:endParaRPr lang="en-GB" sz="1800" dirty="0">
                        <a:solidFill>
                          <a:srgbClr val="000000"/>
                        </a:solidFill>
                        <a:latin typeface="Calibri"/>
                        <a:ea typeface="Times New Roman"/>
                        <a:cs typeface="Times New Roman"/>
                      </a:endParaRPr>
                    </a:p>
                  </a:txBody>
                  <a:tcPr marL="16127" marR="16127" marT="0" marB="0"/>
                </a:tc>
              </a:tr>
              <a:tr h="590527">
                <a:tc>
                  <a:txBody>
                    <a:bodyPr/>
                    <a:lstStyle/>
                    <a:p>
                      <a:pPr indent="228600" algn="l">
                        <a:lnSpc>
                          <a:spcPct val="200000"/>
                        </a:lnSpc>
                        <a:spcAft>
                          <a:spcPts val="0"/>
                        </a:spcAft>
                      </a:pPr>
                      <a:r>
                        <a:rPr lang="en-US" sz="2000" b="1" dirty="0"/>
                        <a:t>Onset + Tear Size</a:t>
                      </a:r>
                      <a:endParaRPr lang="en-GB" sz="2400" b="1"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144</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0.132</a:t>
                      </a:r>
                      <a:endParaRPr lang="en-GB" sz="1800">
                        <a:solidFill>
                          <a:srgbClr val="000000"/>
                        </a:solidFill>
                        <a:latin typeface="Calibri"/>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c>
                  <a:txBody>
                    <a:bodyPr/>
                    <a:lstStyle/>
                    <a:p>
                      <a:pPr indent="228600" algn="l"/>
                      <a:endParaRPr lang="en-GB" sz="1800" dirty="0">
                        <a:solidFill>
                          <a:srgbClr val="000000"/>
                        </a:solidFill>
                        <a:latin typeface="Cambria"/>
                        <a:ea typeface="Times New Roman"/>
                        <a:cs typeface="Times New Roman"/>
                      </a:endParaRPr>
                    </a:p>
                  </a:txBody>
                  <a:tcPr marL="16127" marR="16127" marT="0" marB="0"/>
                </a:tc>
              </a:tr>
              <a:tr h="590527">
                <a:tc>
                  <a:txBody>
                    <a:bodyPr/>
                    <a:lstStyle/>
                    <a:p>
                      <a:pPr indent="228600" algn="r">
                        <a:lnSpc>
                          <a:spcPct val="200000"/>
                        </a:lnSpc>
                        <a:spcAft>
                          <a:spcPts val="0"/>
                        </a:spcAft>
                      </a:pPr>
                      <a:r>
                        <a:rPr lang="en-US" sz="2000" b="1" dirty="0"/>
                        <a:t>Onset </a:t>
                      </a:r>
                      <a:endParaRPr lang="en-GB" sz="2400" b="1" dirty="0">
                        <a:solidFill>
                          <a:srgbClr val="000000"/>
                        </a:solidFill>
                        <a:latin typeface="Calibri"/>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c>
                  <a:txBody>
                    <a:bodyPr/>
                    <a:lstStyle/>
                    <a:p>
                      <a:pPr indent="228600" algn="ctr">
                        <a:lnSpc>
                          <a:spcPct val="200000"/>
                        </a:lnSpc>
                        <a:spcAft>
                          <a:spcPts val="0"/>
                        </a:spcAft>
                      </a:pPr>
                      <a:r>
                        <a:rPr lang="en-US" sz="1800"/>
                        <a:t>0.157</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0.568</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0.260</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1.243</a:t>
                      </a:r>
                      <a:endParaRPr lang="en-GB" sz="1800">
                        <a:solidFill>
                          <a:srgbClr val="000000"/>
                        </a:solidFill>
                        <a:latin typeface="Calibri"/>
                        <a:ea typeface="Times New Roman"/>
                        <a:cs typeface="Times New Roman"/>
                      </a:endParaRPr>
                    </a:p>
                  </a:txBody>
                  <a:tcPr marL="16127" marR="16127" marT="0" marB="0"/>
                </a:tc>
              </a:tr>
              <a:tr h="590527">
                <a:tc>
                  <a:txBody>
                    <a:bodyPr/>
                    <a:lstStyle/>
                    <a:p>
                      <a:pPr indent="228600" algn="r">
                        <a:lnSpc>
                          <a:spcPct val="200000"/>
                        </a:lnSpc>
                        <a:spcAft>
                          <a:spcPts val="0"/>
                        </a:spcAft>
                      </a:pPr>
                      <a:r>
                        <a:rPr lang="en-US" sz="2000" b="1" dirty="0"/>
                        <a:t>Tear Size (mm)</a:t>
                      </a:r>
                      <a:endParaRPr lang="en-GB" sz="2400" b="1"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 </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 </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0.007</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0.943</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0.903</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0.984</a:t>
                      </a:r>
                      <a:endParaRPr lang="en-GB" sz="1800">
                        <a:solidFill>
                          <a:srgbClr val="000000"/>
                        </a:solidFill>
                        <a:latin typeface="Calibri"/>
                        <a:ea typeface="Times New Roman"/>
                        <a:cs typeface="Times New Roman"/>
                      </a:endParaRPr>
                    </a:p>
                  </a:txBody>
                  <a:tcPr marL="16127" marR="16127" marT="0" marB="0"/>
                </a:tc>
              </a:tr>
              <a:tr h="590527">
                <a:tc>
                  <a:txBody>
                    <a:bodyPr/>
                    <a:lstStyle/>
                    <a:p>
                      <a:pPr indent="228600" algn="l">
                        <a:lnSpc>
                          <a:spcPct val="200000"/>
                        </a:lnSpc>
                        <a:spcAft>
                          <a:spcPts val="0"/>
                        </a:spcAft>
                      </a:pPr>
                      <a:r>
                        <a:rPr lang="en-US" sz="2000" b="1" dirty="0"/>
                        <a:t>Full ER St + Tear Size</a:t>
                      </a:r>
                      <a:endParaRPr lang="en-GB" sz="2400" b="1"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143</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0.138</a:t>
                      </a:r>
                      <a:endParaRPr lang="en-GB" sz="1800">
                        <a:solidFill>
                          <a:srgbClr val="000000"/>
                        </a:solidFill>
                        <a:latin typeface="Calibri"/>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r>
              <a:tr h="590527">
                <a:tc>
                  <a:txBody>
                    <a:bodyPr/>
                    <a:lstStyle/>
                    <a:p>
                      <a:pPr indent="228600" algn="r">
                        <a:lnSpc>
                          <a:spcPct val="200000"/>
                        </a:lnSpc>
                        <a:spcAft>
                          <a:spcPts val="0"/>
                        </a:spcAft>
                      </a:pPr>
                      <a:r>
                        <a:rPr lang="en-US" sz="2000" b="1"/>
                        <a:t>ER st</a:t>
                      </a:r>
                      <a:endParaRPr lang="en-GB" sz="2400" b="1">
                        <a:solidFill>
                          <a:srgbClr val="000000"/>
                        </a:solidFill>
                        <a:latin typeface="Calibri"/>
                        <a:ea typeface="Times New Roman"/>
                        <a:cs typeface="Times New Roman"/>
                      </a:endParaRPr>
                    </a:p>
                  </a:txBody>
                  <a:tcPr marL="16127" marR="16127" marT="0" marB="0"/>
                </a:tc>
                <a:tc>
                  <a:txBody>
                    <a:bodyPr/>
                    <a:lstStyle/>
                    <a:p>
                      <a:pPr indent="228600" algn="l"/>
                      <a:endParaRPr lang="en-GB" sz="1800" dirty="0">
                        <a:solidFill>
                          <a:srgbClr val="000000"/>
                        </a:solidFill>
                        <a:latin typeface="Cambria"/>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c>
                  <a:txBody>
                    <a:bodyPr/>
                    <a:lstStyle/>
                    <a:p>
                      <a:pPr indent="228600" algn="ctr">
                        <a:lnSpc>
                          <a:spcPct val="200000"/>
                        </a:lnSpc>
                        <a:spcAft>
                          <a:spcPts val="0"/>
                        </a:spcAft>
                      </a:pPr>
                      <a:r>
                        <a:rPr lang="en-US" sz="1800"/>
                        <a:t>0.111</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0.491</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0.204</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1.179</a:t>
                      </a:r>
                      <a:endParaRPr lang="en-GB" sz="1800">
                        <a:solidFill>
                          <a:srgbClr val="000000"/>
                        </a:solidFill>
                        <a:latin typeface="Calibri"/>
                        <a:ea typeface="Times New Roman"/>
                        <a:cs typeface="Times New Roman"/>
                      </a:endParaRPr>
                    </a:p>
                  </a:txBody>
                  <a:tcPr marL="16127" marR="16127" marT="0" marB="0"/>
                </a:tc>
              </a:tr>
              <a:tr h="590527">
                <a:tc>
                  <a:txBody>
                    <a:bodyPr/>
                    <a:lstStyle/>
                    <a:p>
                      <a:pPr indent="228600" algn="r">
                        <a:lnSpc>
                          <a:spcPct val="200000"/>
                        </a:lnSpc>
                        <a:spcAft>
                          <a:spcPts val="0"/>
                        </a:spcAft>
                      </a:pPr>
                      <a:r>
                        <a:rPr lang="en-US" sz="2000" b="1" dirty="0"/>
                        <a:t>Tear Size (mm)</a:t>
                      </a:r>
                      <a:endParaRPr lang="en-GB" sz="2400" b="1"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dirty="0"/>
                        <a:t> </a:t>
                      </a:r>
                      <a:endParaRPr lang="en-GB" sz="1800"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 </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0.010</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0.943</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0.902</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dirty="0"/>
                        <a:t>0.986</a:t>
                      </a:r>
                      <a:endParaRPr lang="en-GB" sz="1800" dirty="0">
                        <a:solidFill>
                          <a:srgbClr val="000000"/>
                        </a:solidFill>
                        <a:latin typeface="Calibri"/>
                        <a:ea typeface="Times New Roman"/>
                        <a:cs typeface="Times New Roman"/>
                      </a:endParaRPr>
                    </a:p>
                  </a:txBody>
                  <a:tcPr marL="16127" marR="16127" marT="0" marB="0"/>
                </a:tc>
              </a:tr>
              <a:tr h="362208">
                <a:tc gridSpan="4">
                  <a:txBody>
                    <a:bodyPr/>
                    <a:lstStyle/>
                    <a:p>
                      <a:pPr indent="228600" algn="l">
                        <a:lnSpc>
                          <a:spcPct val="200000"/>
                        </a:lnSpc>
                        <a:spcAft>
                          <a:spcPts val="0"/>
                        </a:spcAft>
                      </a:pPr>
                      <a:r>
                        <a:rPr lang="en-US" sz="1200" dirty="0"/>
                        <a:t>Variables included were p&lt;0.1 in univariate analyses</a:t>
                      </a:r>
                      <a:endParaRPr lang="en-GB" sz="1400" dirty="0">
                        <a:solidFill>
                          <a:srgbClr val="000000"/>
                        </a:solidFill>
                        <a:latin typeface="Calibri"/>
                        <a:ea typeface="Times New Roman"/>
                        <a:cs typeface="Times New Roman"/>
                      </a:endParaRPr>
                    </a:p>
                  </a:txBody>
                  <a:tcPr marL="16127" marR="16127" marT="0" marB="0"/>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indent="228600" algn="l"/>
                      <a:endParaRPr lang="en-GB" sz="1400">
                        <a:solidFill>
                          <a:srgbClr val="000000"/>
                        </a:solidFill>
                        <a:latin typeface="Cambria"/>
                        <a:ea typeface="Times New Roman"/>
                        <a:cs typeface="Times New Roman"/>
                      </a:endParaRPr>
                    </a:p>
                  </a:txBody>
                  <a:tcPr marL="16127" marR="16127" marT="0" marB="0"/>
                </a:tc>
                <a:tc>
                  <a:txBody>
                    <a:bodyPr/>
                    <a:lstStyle/>
                    <a:p>
                      <a:pPr indent="228600" algn="l"/>
                      <a:endParaRPr lang="en-GB" sz="1400">
                        <a:solidFill>
                          <a:srgbClr val="000000"/>
                        </a:solidFill>
                        <a:latin typeface="Cambria"/>
                        <a:ea typeface="Times New Roman"/>
                        <a:cs typeface="Times New Roman"/>
                      </a:endParaRPr>
                    </a:p>
                  </a:txBody>
                  <a:tcPr marL="16127" marR="16127" marT="0" marB="0"/>
                </a:tc>
                <a:tc>
                  <a:txBody>
                    <a:bodyPr/>
                    <a:lstStyle/>
                    <a:p>
                      <a:pPr indent="228600" algn="l"/>
                      <a:endParaRPr lang="en-GB" sz="1400" dirty="0">
                        <a:solidFill>
                          <a:srgbClr val="000000"/>
                        </a:solidFill>
                        <a:latin typeface="Cambria"/>
                        <a:ea typeface="Times New Roman"/>
                        <a:cs typeface="Times New Roman"/>
                      </a:endParaRPr>
                    </a:p>
                  </a:txBody>
                  <a:tcPr marL="16127" marR="16127" marT="0" marB="0"/>
                </a:tc>
              </a:tr>
            </a:tbl>
          </a:graphicData>
        </a:graphic>
      </p:graphicFrame>
      <p:sp>
        <p:nvSpPr>
          <p:cNvPr id="7" name="Oval 6"/>
          <p:cNvSpPr/>
          <p:nvPr/>
        </p:nvSpPr>
        <p:spPr>
          <a:xfrm>
            <a:off x="4572000" y="1844824"/>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4572000" y="2420888"/>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4572000" y="4149080"/>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572000" y="5949280"/>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Discussion</a:t>
            </a:r>
            <a:endParaRPr lang="en-GB" dirty="0"/>
          </a:p>
        </p:txBody>
      </p:sp>
      <p:sp>
        <p:nvSpPr>
          <p:cNvPr id="3" name="Text Placeholder 2"/>
          <p:cNvSpPr>
            <a:spLocks noGrp="1"/>
          </p:cNvSpPr>
          <p:nvPr>
            <p:ph type="body" idx="1"/>
          </p:nvPr>
        </p:nvSpPr>
        <p:spPr/>
        <p:txBody>
          <a:bodyPr/>
          <a:lstStyle/>
          <a:p>
            <a:endParaRPr lang="en-GB"/>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GB" dirty="0"/>
          </a:p>
        </p:txBody>
      </p:sp>
      <p:sp>
        <p:nvSpPr>
          <p:cNvPr id="3" name="Content Placeholder 2"/>
          <p:cNvSpPr>
            <a:spLocks noGrp="1"/>
          </p:cNvSpPr>
          <p:nvPr>
            <p:ph sz="quarter" idx="1"/>
          </p:nvPr>
        </p:nvSpPr>
        <p:spPr/>
        <p:txBody>
          <a:bodyPr/>
          <a:lstStyle/>
          <a:p>
            <a:r>
              <a:rPr lang="en-US" sz="2800" dirty="0" smtClean="0"/>
              <a:t>The non-operative management of small to medium rotator cuff tears offers a viable alternative to the operative path within a selected cohort of subjects </a:t>
            </a:r>
          </a:p>
          <a:p>
            <a:r>
              <a:rPr lang="en-US" sz="2800" dirty="0" smtClean="0"/>
              <a:t>The findings are important for clinicians and subjects</a:t>
            </a:r>
          </a:p>
          <a:p>
            <a:r>
              <a:rPr lang="en-US" sz="2800" dirty="0" smtClean="0"/>
              <a:t>Faster, well structured rehabilitation philosophy; </a:t>
            </a:r>
          </a:p>
          <a:p>
            <a:pPr lvl="1"/>
            <a:r>
              <a:rPr lang="en-US" sz="2500" dirty="0" smtClean="0"/>
              <a:t>Returning subjects to good functional activity without the need for surgical reconstruction</a:t>
            </a:r>
          </a:p>
          <a:p>
            <a:pPr lvl="1"/>
            <a:r>
              <a:rPr lang="en-US" sz="2500" dirty="0" smtClean="0"/>
              <a:t>Validation will be by applying this model to a prospective cohort of subjects</a:t>
            </a:r>
            <a:endParaRPr lang="en-GB" sz="2500" dirty="0" smtClean="0"/>
          </a:p>
          <a:p>
            <a:endParaRPr lang="en-GB"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 I</a:t>
            </a:r>
            <a:endParaRPr lang="en-GB" dirty="0"/>
          </a:p>
        </p:txBody>
      </p:sp>
      <p:sp>
        <p:nvSpPr>
          <p:cNvPr id="3" name="Content Placeholder 2"/>
          <p:cNvSpPr>
            <a:spLocks noGrp="1"/>
          </p:cNvSpPr>
          <p:nvPr>
            <p:ph sz="quarter" idx="1"/>
          </p:nvPr>
        </p:nvSpPr>
        <p:spPr/>
        <p:txBody>
          <a:bodyPr>
            <a:normAutofit/>
          </a:bodyPr>
          <a:lstStyle/>
          <a:p>
            <a:r>
              <a:rPr lang="en-US" sz="2800" dirty="0" smtClean="0"/>
              <a:t>Identifying risk factors through multivariate retrospective analysis of outcomes </a:t>
            </a:r>
          </a:p>
          <a:p>
            <a:r>
              <a:rPr lang="en-US" sz="2800" dirty="0" smtClean="0"/>
              <a:t>Creates a framework for a prospective study</a:t>
            </a:r>
          </a:p>
          <a:p>
            <a:pPr lvl="1"/>
            <a:r>
              <a:rPr lang="en-US" sz="2500" dirty="0" smtClean="0"/>
              <a:t>Evaluation of non-operative treatment of full thickness rotator cuff tears</a:t>
            </a:r>
          </a:p>
          <a:p>
            <a:r>
              <a:rPr lang="en-US" sz="2800" dirty="0" smtClean="0"/>
              <a:t>Validates this approach </a:t>
            </a:r>
          </a:p>
          <a:p>
            <a:pPr lvl="1"/>
            <a:r>
              <a:rPr lang="en-US" sz="2500" dirty="0" smtClean="0"/>
              <a:t>Appropriate way to steer the future management of rotator cuff pathology</a:t>
            </a:r>
          </a:p>
          <a:p>
            <a:pPr lvl="1"/>
            <a:r>
              <a:rPr lang="en-US" sz="2500" dirty="0" smtClean="0"/>
              <a:t>Ongoing Prospective trial now established</a:t>
            </a:r>
          </a:p>
          <a:p>
            <a:pPr lvl="1"/>
            <a:r>
              <a:rPr lang="en-US" sz="2500" dirty="0" smtClean="0"/>
              <a:t>Results anticipated in 2013</a:t>
            </a:r>
            <a:endParaRPr lang="en-GB" sz="2500" dirty="0"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 II</a:t>
            </a:r>
            <a:endParaRPr lang="en-GB" dirty="0"/>
          </a:p>
        </p:txBody>
      </p:sp>
      <p:sp>
        <p:nvSpPr>
          <p:cNvPr id="3" name="Content Placeholder 2"/>
          <p:cNvSpPr>
            <a:spLocks noGrp="1"/>
          </p:cNvSpPr>
          <p:nvPr>
            <p:ph sz="quarter" idx="1"/>
          </p:nvPr>
        </p:nvSpPr>
        <p:spPr>
          <a:xfrm>
            <a:off x="457200" y="1219200"/>
            <a:ext cx="8229600" cy="5378152"/>
          </a:xfrm>
        </p:spPr>
        <p:txBody>
          <a:bodyPr>
            <a:normAutofit fontScale="92500" lnSpcReduction="10000"/>
          </a:bodyPr>
          <a:lstStyle/>
          <a:p>
            <a:r>
              <a:rPr lang="en-US" sz="2800" dirty="0" smtClean="0"/>
              <a:t>Key factors for accommodating the high burden of disease;</a:t>
            </a:r>
          </a:p>
          <a:p>
            <a:pPr lvl="1"/>
            <a:r>
              <a:rPr lang="en-US" sz="2700" dirty="0" smtClean="0"/>
              <a:t>R</a:t>
            </a:r>
            <a:r>
              <a:rPr lang="en-US" sz="2700" baseline="-25000" dirty="0" smtClean="0"/>
              <a:t>T </a:t>
            </a:r>
            <a:r>
              <a:rPr lang="en-US" sz="2700" dirty="0" smtClean="0"/>
              <a:t>     </a:t>
            </a:r>
            <a:r>
              <a:rPr lang="en-US" sz="2700" dirty="0" smtClean="0">
                <a:solidFill>
                  <a:srgbClr val="00B050"/>
                </a:solidFill>
              </a:rPr>
              <a:t>O</a:t>
            </a:r>
            <a:r>
              <a:rPr lang="en-US" sz="2700" dirty="0" smtClean="0"/>
              <a:t> Identifies subjects </a:t>
            </a:r>
            <a:r>
              <a:rPr lang="en-US" sz="2700" u="sng" dirty="0" smtClean="0"/>
              <a:t>likely</a:t>
            </a:r>
            <a:r>
              <a:rPr lang="en-US" sz="2700" dirty="0" smtClean="0"/>
              <a:t> to benefit from </a:t>
            </a:r>
          </a:p>
          <a:p>
            <a:pPr lvl="1">
              <a:buNone/>
            </a:pPr>
            <a:r>
              <a:rPr lang="en-US" sz="2700" dirty="0" smtClean="0"/>
              <a:t>    </a:t>
            </a:r>
            <a:r>
              <a:rPr lang="en-US" sz="2700" u="sng" dirty="0" smtClean="0"/>
              <a:t>non-operative </a:t>
            </a:r>
            <a:r>
              <a:rPr lang="en-US" sz="2700" dirty="0" smtClean="0"/>
              <a:t>management </a:t>
            </a:r>
          </a:p>
          <a:p>
            <a:pPr lvl="1"/>
            <a:r>
              <a:rPr lang="en-US" sz="2700" dirty="0" smtClean="0"/>
              <a:t>Treat these in a cost effective manner</a:t>
            </a:r>
          </a:p>
          <a:p>
            <a:r>
              <a:rPr lang="en-US" sz="2800" dirty="0" smtClean="0"/>
              <a:t>Avoid delaying the surgery for those who can be confidently predicted to fail conservative measures</a:t>
            </a:r>
          </a:p>
          <a:p>
            <a:pPr lvl="1"/>
            <a:r>
              <a:rPr lang="en-US" sz="2800" dirty="0" smtClean="0"/>
              <a:t>R</a:t>
            </a:r>
            <a:r>
              <a:rPr lang="en-US" sz="2800" baseline="-25000" dirty="0" smtClean="0"/>
              <a:t>T </a:t>
            </a:r>
            <a:r>
              <a:rPr lang="en-US" sz="2800" dirty="0" smtClean="0"/>
              <a:t>     </a:t>
            </a:r>
            <a:r>
              <a:rPr lang="en-US" sz="2800" dirty="0" smtClean="0">
                <a:solidFill>
                  <a:srgbClr val="FF0000"/>
                </a:solidFill>
              </a:rPr>
              <a:t>O</a:t>
            </a:r>
            <a:r>
              <a:rPr lang="en-US" sz="2800" dirty="0" smtClean="0"/>
              <a:t> Identifies subjects </a:t>
            </a:r>
            <a:r>
              <a:rPr lang="en-US" sz="2800" u="sng" dirty="0" smtClean="0"/>
              <a:t>likely</a:t>
            </a:r>
            <a:r>
              <a:rPr lang="en-US" sz="2800" dirty="0" smtClean="0"/>
              <a:t> to benefit from </a:t>
            </a:r>
            <a:r>
              <a:rPr lang="en-US" sz="2800" u="sng" dirty="0" smtClean="0"/>
              <a:t>operative</a:t>
            </a:r>
            <a:r>
              <a:rPr lang="en-US" sz="2800" dirty="0" smtClean="0"/>
              <a:t> management </a:t>
            </a:r>
            <a:endParaRPr lang="en-US" sz="2500" dirty="0" smtClean="0"/>
          </a:p>
          <a:p>
            <a:r>
              <a:rPr lang="en-US" sz="2800" dirty="0" smtClean="0"/>
              <a:t>The non-operative management technique influences the subjects’ outcomes</a:t>
            </a:r>
          </a:p>
          <a:p>
            <a:r>
              <a:rPr lang="en-US" sz="2800" dirty="0" smtClean="0"/>
              <a:t>Key criteria can be identified to better target such rehabilitation management</a:t>
            </a:r>
            <a:endParaRPr lang="en-GB" sz="2800" dirty="0"/>
          </a:p>
        </p:txBody>
      </p:sp>
      <p:sp>
        <p:nvSpPr>
          <p:cNvPr id="4" name="Right Arrow 3"/>
          <p:cNvSpPr/>
          <p:nvPr/>
        </p:nvSpPr>
        <p:spPr>
          <a:xfrm>
            <a:off x="1547664" y="2060848"/>
            <a:ext cx="28803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ight Arrow 4"/>
          <p:cNvSpPr/>
          <p:nvPr/>
        </p:nvSpPr>
        <p:spPr>
          <a:xfrm>
            <a:off x="1475656" y="4077072"/>
            <a:ext cx="28803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 III</a:t>
            </a:r>
            <a:endParaRPr lang="en-GB" dirty="0"/>
          </a:p>
        </p:txBody>
      </p:sp>
      <p:sp>
        <p:nvSpPr>
          <p:cNvPr id="3" name="Content Placeholder 2"/>
          <p:cNvSpPr>
            <a:spLocks noGrp="1"/>
          </p:cNvSpPr>
          <p:nvPr>
            <p:ph sz="quarter" idx="1"/>
          </p:nvPr>
        </p:nvSpPr>
        <p:spPr/>
        <p:txBody>
          <a:bodyPr>
            <a:normAutofit/>
          </a:bodyPr>
          <a:lstStyle/>
          <a:p>
            <a:r>
              <a:rPr lang="en-US" sz="2800" dirty="0" smtClean="0"/>
              <a:t>Application of an already validated rehabilitation approach </a:t>
            </a:r>
          </a:p>
          <a:p>
            <a:r>
              <a:rPr lang="en-US" sz="2800" dirty="0" smtClean="0"/>
              <a:t>Confirms </a:t>
            </a:r>
            <a:r>
              <a:rPr lang="en-US" sz="2800" u="sng" dirty="0" smtClean="0"/>
              <a:t>association</a:t>
            </a:r>
            <a:r>
              <a:rPr lang="en-US" sz="2800" dirty="0" smtClean="0"/>
              <a:t> with a well-defined subject population</a:t>
            </a:r>
          </a:p>
          <a:p>
            <a:r>
              <a:rPr lang="en-US" sz="2800" u="sng" dirty="0" smtClean="0"/>
              <a:t>Successful</a:t>
            </a:r>
            <a:r>
              <a:rPr lang="en-US" sz="2800" dirty="0" smtClean="0"/>
              <a:t> results for non-operative intervention can be demonstrated for a selective group of subjects</a:t>
            </a:r>
          </a:p>
          <a:p>
            <a:pPr lvl="1"/>
            <a:r>
              <a:rPr lang="en-US" sz="2400" dirty="0" smtClean="0">
                <a:solidFill>
                  <a:srgbClr val="C00000"/>
                </a:solidFill>
              </a:rPr>
              <a:t>Rotator cuff tears of less than 1</a:t>
            </a:r>
            <a:r>
              <a:rPr lang="en-US" sz="2400" i="1" dirty="0" smtClean="0">
                <a:solidFill>
                  <a:srgbClr val="C00000"/>
                </a:solidFill>
              </a:rPr>
              <a:t>cm</a:t>
            </a:r>
            <a:r>
              <a:rPr lang="en-US" sz="2400" dirty="0" smtClean="0">
                <a:solidFill>
                  <a:srgbClr val="C00000"/>
                </a:solidFill>
              </a:rPr>
              <a:t> in size </a:t>
            </a:r>
          </a:p>
          <a:p>
            <a:pPr lvl="1"/>
            <a:r>
              <a:rPr lang="en-US" sz="2400" dirty="0" smtClean="0">
                <a:solidFill>
                  <a:srgbClr val="C00000"/>
                </a:solidFill>
              </a:rPr>
              <a:t>Patient under 55 years of age</a:t>
            </a:r>
          </a:p>
          <a:p>
            <a:pPr lvl="1"/>
            <a:r>
              <a:rPr lang="en-US" sz="2400" dirty="0" smtClean="0">
                <a:solidFill>
                  <a:srgbClr val="C00000"/>
                </a:solidFill>
              </a:rPr>
              <a:t>Dominant shoulder </a:t>
            </a:r>
          </a:p>
          <a:p>
            <a:pPr lvl="1"/>
            <a:r>
              <a:rPr lang="en-US" sz="2400" dirty="0" smtClean="0">
                <a:solidFill>
                  <a:srgbClr val="C00000"/>
                </a:solidFill>
              </a:rPr>
              <a:t>High RCQOL score (over 50/100) at presentation</a:t>
            </a:r>
            <a:endParaRPr lang="en-GB" sz="2400" dirty="0">
              <a:solidFill>
                <a:srgbClr val="C00000"/>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 IV</a:t>
            </a:r>
            <a:endParaRPr lang="en-GB" dirty="0"/>
          </a:p>
        </p:txBody>
      </p:sp>
      <p:sp>
        <p:nvSpPr>
          <p:cNvPr id="3" name="Content Placeholder 2"/>
          <p:cNvSpPr>
            <a:spLocks noGrp="1"/>
          </p:cNvSpPr>
          <p:nvPr>
            <p:ph sz="quarter" idx="1"/>
          </p:nvPr>
        </p:nvSpPr>
        <p:spPr>
          <a:xfrm>
            <a:off x="457200" y="1219200"/>
            <a:ext cx="8229600" cy="5378152"/>
          </a:xfrm>
        </p:spPr>
        <p:txBody>
          <a:bodyPr>
            <a:normAutofit/>
          </a:bodyPr>
          <a:lstStyle/>
          <a:p>
            <a:r>
              <a:rPr lang="en-US" dirty="0" smtClean="0"/>
              <a:t>Application to other populations is possible</a:t>
            </a:r>
          </a:p>
          <a:p>
            <a:pPr lvl="1"/>
            <a:r>
              <a:rPr lang="en-US" dirty="0" smtClean="0"/>
              <a:t>Prospective trial already underway</a:t>
            </a:r>
          </a:p>
          <a:p>
            <a:r>
              <a:rPr lang="en-US" dirty="0" smtClean="0"/>
              <a:t>Foundation for validation and adoption of the technique</a:t>
            </a:r>
          </a:p>
          <a:p>
            <a:pPr lvl="1"/>
            <a:r>
              <a:rPr lang="en-US" dirty="0" smtClean="0"/>
              <a:t>Retrospective  matched cohort leads to a prospective study</a:t>
            </a:r>
          </a:p>
          <a:p>
            <a:pPr lvl="1"/>
            <a:r>
              <a:rPr lang="en-US" dirty="0" smtClean="0"/>
              <a:t>O R</a:t>
            </a:r>
            <a:r>
              <a:rPr lang="en-US" baseline="-25000" dirty="0" smtClean="0"/>
              <a:t>T</a:t>
            </a:r>
            <a:r>
              <a:rPr lang="en-US" dirty="0" smtClean="0"/>
              <a:t> </a:t>
            </a:r>
            <a:r>
              <a:rPr lang="en-US" dirty="0" smtClean="0">
                <a:solidFill>
                  <a:srgbClr val="C00000"/>
                </a:solidFill>
              </a:rPr>
              <a:t>O </a:t>
            </a:r>
            <a:r>
              <a:rPr lang="en-US" dirty="0" err="1" smtClean="0">
                <a:solidFill>
                  <a:srgbClr val="C00000"/>
                </a:solidFill>
              </a:rPr>
              <a:t>O</a:t>
            </a:r>
            <a:endParaRPr lang="en-US" dirty="0" smtClean="0">
              <a:solidFill>
                <a:srgbClr val="C00000"/>
              </a:solidFill>
            </a:endParaRPr>
          </a:p>
          <a:p>
            <a:pPr lvl="1"/>
            <a:r>
              <a:rPr lang="en-US" dirty="0" smtClean="0"/>
              <a:t>O R</a:t>
            </a:r>
            <a:r>
              <a:rPr lang="en-US" baseline="-25000" dirty="0" smtClean="0"/>
              <a:t>C</a:t>
            </a:r>
            <a:r>
              <a:rPr lang="en-US" dirty="0" smtClean="0"/>
              <a:t> </a:t>
            </a:r>
            <a:r>
              <a:rPr lang="en-US" dirty="0" smtClean="0">
                <a:solidFill>
                  <a:srgbClr val="C00000"/>
                </a:solidFill>
              </a:rPr>
              <a:t>O </a:t>
            </a:r>
            <a:r>
              <a:rPr lang="en-US" dirty="0" err="1" smtClean="0">
                <a:solidFill>
                  <a:srgbClr val="C00000"/>
                </a:solidFill>
              </a:rPr>
              <a:t>O</a:t>
            </a:r>
            <a:endParaRPr lang="en-US" dirty="0" smtClean="0">
              <a:solidFill>
                <a:srgbClr val="C00000"/>
              </a:solidFill>
            </a:endParaRPr>
          </a:p>
          <a:p>
            <a:r>
              <a:rPr lang="en-US" dirty="0" smtClean="0"/>
              <a:t>Possible to provide appropriate training programmes </a:t>
            </a:r>
          </a:p>
          <a:p>
            <a:pPr lvl="1"/>
            <a:r>
              <a:rPr lang="en-US" dirty="0" smtClean="0"/>
              <a:t>Customised to the individual</a:t>
            </a:r>
          </a:p>
          <a:p>
            <a:r>
              <a:rPr lang="en-US" dirty="0" smtClean="0"/>
              <a:t>Appropriate feedback to monitor progress </a:t>
            </a:r>
          </a:p>
          <a:p>
            <a:pPr lvl="1"/>
            <a:r>
              <a:rPr lang="en-US" dirty="0" smtClean="0"/>
              <a:t>Integrate the rehabilitation approach with the conventional orthopaedic management</a:t>
            </a:r>
            <a:endParaRPr lang="en-GB" dirty="0" smtClean="0"/>
          </a:p>
          <a:p>
            <a:endParaRPr lang="en-GB"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References I</a:t>
            </a:r>
            <a:endParaRPr lang="en-GB" dirty="0"/>
          </a:p>
        </p:txBody>
      </p:sp>
      <p:sp>
        <p:nvSpPr>
          <p:cNvPr id="3" name="Content Placeholder 2"/>
          <p:cNvSpPr>
            <a:spLocks noGrp="1"/>
          </p:cNvSpPr>
          <p:nvPr>
            <p:ph sz="quarter" idx="1"/>
          </p:nvPr>
        </p:nvSpPr>
        <p:spPr>
          <a:xfrm>
            <a:off x="0" y="1219200"/>
            <a:ext cx="8892480" cy="4937760"/>
          </a:xfrm>
        </p:spPr>
        <p:txBody>
          <a:bodyPr>
            <a:noAutofit/>
          </a:bodyPr>
          <a:lstStyle/>
          <a:p>
            <a:pPr>
              <a:buNone/>
            </a:pPr>
            <a:r>
              <a:rPr lang="en-US" sz="1200" dirty="0" smtClean="0"/>
              <a:t>	(1) 	Morrison DS </a:t>
            </a:r>
            <a:r>
              <a:rPr lang="en-US" sz="1200" i="1" dirty="0" smtClean="0"/>
              <a:t>et al</a:t>
            </a:r>
            <a:r>
              <a:rPr lang="en-US" sz="1200" dirty="0" smtClean="0"/>
              <a:t>. Non-operative treatment of </a:t>
            </a:r>
            <a:r>
              <a:rPr lang="en-US" sz="1200" dirty="0" err="1" smtClean="0"/>
              <a:t>subacromial</a:t>
            </a:r>
            <a:r>
              <a:rPr lang="en-US" sz="1200" dirty="0" smtClean="0"/>
              <a:t> impingement syndrome. J Bone Joint Surg Am. 79[5], 732-737. 2011. </a:t>
            </a:r>
            <a:endParaRPr lang="en-GB" sz="1200" dirty="0" smtClean="0"/>
          </a:p>
          <a:p>
            <a:pPr>
              <a:buNone/>
            </a:pPr>
            <a:r>
              <a:rPr lang="en-US" sz="1200" dirty="0" smtClean="0"/>
              <a:t>	(2) 	</a:t>
            </a:r>
            <a:r>
              <a:rPr lang="en-US" sz="1200" dirty="0" err="1" smtClean="0"/>
              <a:t>Coghlan</a:t>
            </a:r>
            <a:r>
              <a:rPr lang="en-US" sz="1200" dirty="0" smtClean="0"/>
              <a:t> Jennifer </a:t>
            </a:r>
            <a:r>
              <a:rPr lang="en-US" sz="1200" i="1" dirty="0" smtClean="0"/>
              <a:t>et al</a:t>
            </a:r>
            <a:r>
              <a:rPr lang="en-US" sz="1200" dirty="0" smtClean="0"/>
              <a:t>. Surgery for rotator cuff disease. The Cochrane Library 1. 2008. </a:t>
            </a:r>
            <a:endParaRPr lang="en-GB" sz="1200" dirty="0" smtClean="0"/>
          </a:p>
          <a:p>
            <a:pPr>
              <a:buNone/>
            </a:pPr>
            <a:r>
              <a:rPr lang="en-US" sz="1200" dirty="0" smtClean="0"/>
              <a:t>	(3) 	</a:t>
            </a:r>
            <a:r>
              <a:rPr lang="en-US" sz="1200" dirty="0" err="1" smtClean="0"/>
              <a:t>Tashjian</a:t>
            </a:r>
            <a:r>
              <a:rPr lang="en-US" sz="1200" dirty="0" smtClean="0"/>
              <a:t> RZ, </a:t>
            </a:r>
            <a:r>
              <a:rPr lang="en-US" sz="1200" dirty="0" err="1" smtClean="0"/>
              <a:t>Deloach</a:t>
            </a:r>
            <a:r>
              <a:rPr lang="en-US" sz="1200" dirty="0" smtClean="0"/>
              <a:t> J, </a:t>
            </a:r>
            <a:r>
              <a:rPr lang="en-US" sz="1200" dirty="0" err="1" smtClean="0"/>
              <a:t>Porucznik</a:t>
            </a:r>
            <a:r>
              <a:rPr lang="en-US" sz="1200" dirty="0" smtClean="0"/>
              <a:t> CA, Powell AP. Minimal clinically important differences (MCID) </a:t>
            </a:r>
            <a:r>
              <a:rPr lang="en-US" sz="1200" dirty="0" err="1" smtClean="0"/>
              <a:t>andápatient</a:t>
            </a:r>
            <a:r>
              <a:rPr lang="en-US" sz="1200" dirty="0" smtClean="0"/>
              <a:t> acceptable symptomatic state (PASS) </a:t>
            </a:r>
            <a:r>
              <a:rPr lang="en-US" sz="1200" dirty="0" err="1" smtClean="0"/>
              <a:t>forávisual</a:t>
            </a:r>
            <a:r>
              <a:rPr lang="en-US" sz="1200" dirty="0" smtClean="0"/>
              <a:t> analog scales (VAS) measuring pain in </a:t>
            </a:r>
            <a:r>
              <a:rPr lang="en-US" sz="1200" dirty="0" err="1" smtClean="0"/>
              <a:t>patientsátreated</a:t>
            </a:r>
            <a:r>
              <a:rPr lang="en-US" sz="1200" dirty="0" smtClean="0"/>
              <a:t> for rotator cuff disease. Journal of Shoulder and Elbow Surgery 2011 Nov;18(6):927-32.</a:t>
            </a:r>
            <a:endParaRPr lang="en-GB" sz="1200" dirty="0" smtClean="0"/>
          </a:p>
          <a:p>
            <a:pPr>
              <a:buNone/>
            </a:pPr>
            <a:r>
              <a:rPr lang="en-US" sz="1200" dirty="0" smtClean="0"/>
              <a:t>	(4) 	AAOS Clinical Practice Guidelines Unit. AAOS Guideline on Optimizing the Management of Rotator Cuff Problems.  2012. </a:t>
            </a:r>
            <a:endParaRPr lang="en-GB" sz="1200" dirty="0" smtClean="0"/>
          </a:p>
          <a:p>
            <a:pPr>
              <a:buNone/>
            </a:pPr>
            <a:r>
              <a:rPr lang="en-US" sz="1200" dirty="0" smtClean="0"/>
              <a:t>	(5) 	Gerald </a:t>
            </a:r>
            <a:r>
              <a:rPr lang="en-US" sz="1200" dirty="0" err="1" smtClean="0"/>
              <a:t>R.WilliamsJr</a:t>
            </a:r>
            <a:r>
              <a:rPr lang="en-US" sz="1200" dirty="0" smtClean="0"/>
              <a:t>. M, Charles </a:t>
            </a:r>
            <a:r>
              <a:rPr lang="en-US" sz="1200" dirty="0" err="1" smtClean="0"/>
              <a:t>A.RockwoodJr</a:t>
            </a:r>
            <a:r>
              <a:rPr lang="en-US" sz="1200" dirty="0" smtClean="0"/>
              <a:t>. M, Louis </a:t>
            </a:r>
            <a:r>
              <a:rPr lang="en-US" sz="1200" dirty="0" err="1" smtClean="0"/>
              <a:t>U.Bigliani</a:t>
            </a:r>
            <a:r>
              <a:rPr lang="en-US" sz="1200" dirty="0" smtClean="0"/>
              <a:t> M, Joseph </a:t>
            </a:r>
            <a:r>
              <a:rPr lang="en-US" sz="1200" dirty="0" err="1" smtClean="0"/>
              <a:t>P.Iannotti</a:t>
            </a:r>
            <a:r>
              <a:rPr lang="en-US" sz="1200" dirty="0" smtClean="0"/>
              <a:t> MP, Walter Stanwood M. Rotator Cuff Tears: Why Do We Repair Them? J Bone Joint Surg Am. 86[12], 2764-2776. 1-12-2004. </a:t>
            </a:r>
            <a:endParaRPr lang="en-GB" sz="1200" dirty="0" smtClean="0"/>
          </a:p>
          <a:p>
            <a:pPr>
              <a:buNone/>
            </a:pPr>
            <a:r>
              <a:rPr lang="en-US" sz="1200" dirty="0" smtClean="0"/>
              <a:t>	(6) 	DALTON SE. THE CONSERVATIVE MANAGEMENT OF ROTATOR CUFF DISORDERS. Rheumatology 1994 Jul 1;33(7):663-7.</a:t>
            </a:r>
            <a:endParaRPr lang="en-GB" sz="1200" dirty="0" smtClean="0"/>
          </a:p>
          <a:p>
            <a:pPr>
              <a:buNone/>
            </a:pPr>
            <a:r>
              <a:rPr lang="en-US" sz="1200" dirty="0" smtClean="0"/>
              <a:t>	(7) 	</a:t>
            </a:r>
            <a:r>
              <a:rPr lang="en-US" sz="1200" dirty="0" err="1" smtClean="0"/>
              <a:t>Bj+Ârnsson</a:t>
            </a:r>
            <a:r>
              <a:rPr lang="en-US" sz="1200" dirty="0" smtClean="0"/>
              <a:t> HC, </a:t>
            </a:r>
            <a:r>
              <a:rPr lang="en-US" sz="1200" dirty="0" err="1" smtClean="0"/>
              <a:t>Norlin</a:t>
            </a:r>
            <a:r>
              <a:rPr lang="en-US" sz="1200" dirty="0" smtClean="0"/>
              <a:t> R, Johansson K, </a:t>
            </a:r>
            <a:r>
              <a:rPr lang="en-US" sz="1200" dirty="0" err="1" smtClean="0"/>
              <a:t>Adolfsson</a:t>
            </a:r>
            <a:r>
              <a:rPr lang="en-US" sz="1200" dirty="0" smtClean="0"/>
              <a:t> LE. The influence of age, delay of repair, and tendon involvement in acute rotator cuff tears. </a:t>
            </a:r>
            <a:r>
              <a:rPr lang="en-US" sz="1200" dirty="0" err="1" smtClean="0"/>
              <a:t>Acta</a:t>
            </a:r>
            <a:r>
              <a:rPr lang="en-US" sz="1200" dirty="0" smtClean="0"/>
              <a:t> </a:t>
            </a:r>
            <a:r>
              <a:rPr lang="en-US" sz="1200" dirty="0" err="1" smtClean="0"/>
              <a:t>Orthop</a:t>
            </a:r>
            <a:r>
              <a:rPr lang="en-US" sz="1200" dirty="0" smtClean="0"/>
              <a:t> 2011 Mar 24;82(2):187-92.</a:t>
            </a:r>
            <a:endParaRPr lang="en-GB" sz="1200" dirty="0" smtClean="0"/>
          </a:p>
          <a:p>
            <a:pPr>
              <a:buNone/>
            </a:pPr>
            <a:r>
              <a:rPr lang="en-US" sz="1200" dirty="0" smtClean="0"/>
              <a:t>	(8) 	Burkhart SS, </a:t>
            </a:r>
            <a:r>
              <a:rPr lang="en-US" sz="1200" dirty="0" err="1" smtClean="0"/>
              <a:t>Danaceau</a:t>
            </a:r>
            <a:r>
              <a:rPr lang="en-US" sz="1200" dirty="0" smtClean="0"/>
              <a:t> SM, Pearce CE. Arthroscopic rotator cuff repair: Analysis of results by tear size and by repair technique-margin convergence versus direct tendon-to-bone repair. Arthroscopy: The Journal of Arthroscopic &amp; Related Surgery 2001 Dec;17(9):905-12.</a:t>
            </a:r>
            <a:endParaRPr lang="en-GB" sz="1200" dirty="0" smtClean="0"/>
          </a:p>
          <a:p>
            <a:pPr>
              <a:buNone/>
            </a:pPr>
            <a:r>
              <a:rPr lang="en-US" sz="1200" dirty="0" smtClean="0"/>
              <a:t>	(9) 	Burkhart SS, Lo IKY. Arthroscopic Rotator Cuff Repair. J Am </a:t>
            </a:r>
            <a:r>
              <a:rPr lang="en-US" sz="1200" dirty="0" err="1" smtClean="0"/>
              <a:t>Acad</a:t>
            </a:r>
            <a:r>
              <a:rPr lang="en-US" sz="1200" dirty="0" smtClean="0"/>
              <a:t> </a:t>
            </a:r>
            <a:r>
              <a:rPr lang="en-US" sz="1200" dirty="0" err="1" smtClean="0"/>
              <a:t>Orthop</a:t>
            </a:r>
            <a:r>
              <a:rPr lang="en-US" sz="1200" dirty="0" smtClean="0"/>
              <a:t> Surg 2006 Jun 1;14(6):333-46.</a:t>
            </a:r>
            <a:endParaRPr lang="en-GB" sz="1200" dirty="0" smtClean="0"/>
          </a:p>
          <a:p>
            <a:pPr>
              <a:buNone/>
            </a:pPr>
            <a:r>
              <a:rPr lang="en-US" sz="1200" dirty="0" smtClean="0"/>
              <a:t>	(10) 	Yamaguchi K. Mini-open rotator cuff repair: an updated perspective. </a:t>
            </a:r>
            <a:r>
              <a:rPr lang="en-US" sz="1200" dirty="0" err="1" smtClean="0"/>
              <a:t>Instr</a:t>
            </a:r>
            <a:r>
              <a:rPr lang="en-US" sz="1200" dirty="0" smtClean="0"/>
              <a:t> Course Lect. 50, 53-61. 2001. </a:t>
            </a:r>
            <a:endParaRPr lang="en-GB" sz="1200" dirty="0" smtClean="0"/>
          </a:p>
          <a:p>
            <a:pPr>
              <a:buNone/>
            </a:pPr>
            <a:r>
              <a:rPr lang="en-US" sz="1200" dirty="0" smtClean="0"/>
              <a:t>	(11) 	Churchill RS, </a:t>
            </a:r>
            <a:r>
              <a:rPr lang="en-US" sz="1200" dirty="0" err="1" smtClean="0"/>
              <a:t>Ghorai</a:t>
            </a:r>
            <a:r>
              <a:rPr lang="en-US" sz="1200" dirty="0" smtClean="0"/>
              <a:t> JK. Total cost and operating room time comparison of rotator cuff repair techniques at low, intermediate, and high volume centers: Mini-open versus all-arthroscopic. Journal of Shoulder and Elbow Surgery 2010 Jul;19(5):716-21.</a:t>
            </a:r>
            <a:endParaRPr lang="en-GB" sz="1200" dirty="0" smtClean="0"/>
          </a:p>
          <a:p>
            <a:pPr>
              <a:buNone/>
            </a:pPr>
            <a:r>
              <a:rPr lang="en-US" sz="1200" dirty="0" smtClean="0"/>
              <a:t>	(12) 	</a:t>
            </a:r>
            <a:r>
              <a:rPr lang="en-US" sz="1200" dirty="0" err="1" smtClean="0"/>
              <a:t>Severud</a:t>
            </a:r>
            <a:r>
              <a:rPr lang="en-US" sz="1200" dirty="0" smtClean="0"/>
              <a:t> EL, </a:t>
            </a:r>
            <a:r>
              <a:rPr lang="en-US" sz="1200" dirty="0" err="1" smtClean="0"/>
              <a:t>Ruotolo</a:t>
            </a:r>
            <a:r>
              <a:rPr lang="en-US" sz="1200" dirty="0" smtClean="0"/>
              <a:t> C, Abbott DD, </a:t>
            </a:r>
            <a:r>
              <a:rPr lang="en-US" sz="1200" dirty="0" err="1" smtClean="0"/>
              <a:t>Nottage</a:t>
            </a:r>
            <a:r>
              <a:rPr lang="en-US" sz="1200" dirty="0" smtClean="0"/>
              <a:t> WM. All-arthroscopic versus mini-open rotator cuff repair: A long-term retrospective outcome comparison. Arthroscopy: The Journal of Arthroscopic &amp; Related Surgery 2003 Mar;19(3):234-8.</a:t>
            </a:r>
            <a:endParaRPr lang="en-GB" sz="1200" dirty="0" smtClean="0"/>
          </a:p>
          <a:p>
            <a:pPr>
              <a:buNone/>
            </a:pPr>
            <a:r>
              <a:rPr lang="en-US" sz="1200" dirty="0" smtClean="0"/>
              <a:t>	(13) 	Fukuda H. THE MANAGEMENT OF PARTIAL-THICKNESS TEARS OF THE ROTATOR CUFF. J Bone Joint Surg Br 2003 Jan 1;85-B(1):3-11.</a:t>
            </a:r>
            <a:endParaRPr lang="en-GB" sz="1200" dirty="0" smtClean="0"/>
          </a:p>
          <a:p>
            <a:pPr>
              <a:buNone/>
            </a:pPr>
            <a:endParaRPr lang="en-GB" sz="12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References II</a:t>
            </a:r>
            <a:endParaRPr lang="en-GB" dirty="0"/>
          </a:p>
        </p:txBody>
      </p:sp>
      <p:sp>
        <p:nvSpPr>
          <p:cNvPr id="3" name="Content Placeholder 2"/>
          <p:cNvSpPr>
            <a:spLocks noGrp="1"/>
          </p:cNvSpPr>
          <p:nvPr>
            <p:ph sz="quarter" idx="1"/>
          </p:nvPr>
        </p:nvSpPr>
        <p:spPr>
          <a:xfrm>
            <a:off x="0" y="1219200"/>
            <a:ext cx="8892480" cy="5306144"/>
          </a:xfrm>
        </p:spPr>
        <p:txBody>
          <a:bodyPr>
            <a:noAutofit/>
          </a:bodyPr>
          <a:lstStyle/>
          <a:p>
            <a:pPr>
              <a:buNone/>
            </a:pPr>
            <a:r>
              <a:rPr lang="en-US" sz="1200" dirty="0" smtClean="0"/>
              <a:t>	(14) 	</a:t>
            </a:r>
            <a:r>
              <a:rPr lang="en-US" sz="1200" dirty="0" err="1" smtClean="0"/>
              <a:t>Teefey</a:t>
            </a:r>
            <a:r>
              <a:rPr lang="en-US" sz="1200" dirty="0" smtClean="0"/>
              <a:t> SA </a:t>
            </a:r>
            <a:r>
              <a:rPr lang="en-US" sz="1200" i="1" dirty="0" smtClean="0"/>
              <a:t>et al</a:t>
            </a:r>
            <a:r>
              <a:rPr lang="en-US" sz="1200" dirty="0" smtClean="0"/>
              <a:t>. Detection and quantification of rotator cuff tears. Comparison of ultrasonographic, magnetic resonance imaging, and arthroscopic findings in seventy-one consecutive cases. J Bone Joint Surg Am. 86-A[4], 708-716. 2004. </a:t>
            </a:r>
            <a:endParaRPr lang="en-GB" sz="1200" dirty="0" smtClean="0"/>
          </a:p>
          <a:p>
            <a:pPr>
              <a:buNone/>
            </a:pPr>
            <a:r>
              <a:rPr lang="en-US" sz="1200" dirty="0" smtClean="0"/>
              <a:t>	(15) 	</a:t>
            </a:r>
            <a:r>
              <a:rPr lang="en-US" sz="1200" dirty="0" err="1" smtClean="0"/>
              <a:t>Iannotti</a:t>
            </a:r>
            <a:r>
              <a:rPr lang="en-US" sz="1200" dirty="0" smtClean="0"/>
              <a:t> JP </a:t>
            </a:r>
            <a:r>
              <a:rPr lang="en-US" sz="1200" i="1" dirty="0" smtClean="0"/>
              <a:t>et al.</a:t>
            </a:r>
            <a:r>
              <a:rPr lang="en-US" sz="1200" dirty="0" smtClean="0"/>
              <a:t> Accuracy of office-based </a:t>
            </a:r>
            <a:r>
              <a:rPr lang="en-US" sz="1200" dirty="0" err="1" smtClean="0"/>
              <a:t>ultrasonography</a:t>
            </a:r>
            <a:r>
              <a:rPr lang="en-US" sz="1200" dirty="0" smtClean="0"/>
              <a:t> of the shoulder for the diagnosis of rotator cuff tears. J Bone Joint Surg Am. 87[6], 1305-1311. 2005. </a:t>
            </a:r>
            <a:endParaRPr lang="en-GB" sz="1200" dirty="0" smtClean="0"/>
          </a:p>
          <a:p>
            <a:pPr>
              <a:buNone/>
            </a:pPr>
            <a:r>
              <a:rPr lang="en-US" sz="1200" dirty="0" smtClean="0"/>
              <a:t>	(16) 	</a:t>
            </a:r>
            <a:r>
              <a:rPr lang="en-US" sz="1200" dirty="0" err="1" smtClean="0"/>
              <a:t>Reinus</a:t>
            </a:r>
            <a:r>
              <a:rPr lang="en-US" sz="1200" dirty="0" smtClean="0"/>
              <a:t> WR, Shady KL, </a:t>
            </a:r>
            <a:r>
              <a:rPr lang="en-US" sz="1200" dirty="0" err="1" smtClean="0"/>
              <a:t>Mirowitz</a:t>
            </a:r>
            <a:r>
              <a:rPr lang="en-US" sz="1200" dirty="0" smtClean="0"/>
              <a:t> SA, </a:t>
            </a:r>
            <a:r>
              <a:rPr lang="en-US" sz="1200" dirty="0" err="1" smtClean="0"/>
              <a:t>Totty</a:t>
            </a:r>
            <a:r>
              <a:rPr lang="en-US" sz="1200" dirty="0" smtClean="0"/>
              <a:t> WG. MR diagnosis of rotator cuff tears of the shoulder: value of using T2- weighted fat-saturated images. Am J </a:t>
            </a:r>
            <a:r>
              <a:rPr lang="en-US" sz="1200" dirty="0" err="1" smtClean="0"/>
              <a:t>Roentgenol</a:t>
            </a:r>
            <a:r>
              <a:rPr lang="en-US" sz="1200" dirty="0" smtClean="0"/>
              <a:t> 1995 Jun 1;164(6):1451-5.</a:t>
            </a:r>
            <a:endParaRPr lang="en-GB" sz="1200" dirty="0" smtClean="0"/>
          </a:p>
          <a:p>
            <a:pPr>
              <a:buNone/>
            </a:pPr>
            <a:r>
              <a:rPr lang="en-US" sz="1200" dirty="0" smtClean="0"/>
              <a:t>	(17) 	</a:t>
            </a:r>
            <a:r>
              <a:rPr lang="en-US" sz="1200" dirty="0" err="1" smtClean="0"/>
              <a:t>Walz</a:t>
            </a:r>
            <a:r>
              <a:rPr lang="en-US" sz="1200" dirty="0" smtClean="0"/>
              <a:t> D, Miller T, Chen S, </a:t>
            </a:r>
            <a:r>
              <a:rPr lang="en-US" sz="1200" dirty="0" err="1" smtClean="0"/>
              <a:t>Hofman</a:t>
            </a:r>
            <a:r>
              <a:rPr lang="en-US" sz="1200" dirty="0" smtClean="0"/>
              <a:t> J. MR imaging of </a:t>
            </a:r>
            <a:r>
              <a:rPr lang="en-US" sz="1200" dirty="0" err="1" smtClean="0"/>
              <a:t>delamination</a:t>
            </a:r>
            <a:r>
              <a:rPr lang="en-US" sz="1200" dirty="0" smtClean="0"/>
              <a:t> tears of the rotator cuff tendons. Skeletal Radiology 2007 May 1;36(5):411-6.</a:t>
            </a:r>
            <a:endParaRPr lang="en-GB" sz="1200" dirty="0" smtClean="0"/>
          </a:p>
          <a:p>
            <a:pPr>
              <a:buNone/>
            </a:pPr>
            <a:r>
              <a:rPr lang="en-US" sz="1200" dirty="0" smtClean="0"/>
              <a:t>	(18) 	</a:t>
            </a:r>
            <a:r>
              <a:rPr lang="en-US" sz="1200" dirty="0" err="1" smtClean="0"/>
              <a:t>Maman</a:t>
            </a:r>
            <a:r>
              <a:rPr lang="en-US" sz="1200" dirty="0" smtClean="0"/>
              <a:t> E </a:t>
            </a:r>
            <a:r>
              <a:rPr lang="en-US" sz="1200" i="1" dirty="0" smtClean="0"/>
              <a:t>et al</a:t>
            </a:r>
            <a:r>
              <a:rPr lang="en-US" sz="1200" dirty="0" smtClean="0"/>
              <a:t>. Outcome of </a:t>
            </a:r>
            <a:r>
              <a:rPr lang="en-US" sz="1200" dirty="0" err="1" smtClean="0"/>
              <a:t>nonoperative</a:t>
            </a:r>
            <a:r>
              <a:rPr lang="en-US" sz="1200" dirty="0" smtClean="0"/>
              <a:t> treatment of symptomatic rotator cuff tears monitored by magnetic resonance imaging. J Bone Joint Surg Am. 91[8], 1898-1906. 2009. </a:t>
            </a:r>
            <a:endParaRPr lang="en-GB" sz="1200" dirty="0" smtClean="0"/>
          </a:p>
          <a:p>
            <a:pPr>
              <a:buNone/>
            </a:pPr>
            <a:r>
              <a:rPr lang="en-US" sz="1200" dirty="0" smtClean="0"/>
              <a:t>	(19) 	Gladstone JN, Bishop JY, Lo IKY, </a:t>
            </a:r>
            <a:r>
              <a:rPr lang="en-US" sz="1200" dirty="0" err="1" smtClean="0"/>
              <a:t>Flatow</a:t>
            </a:r>
            <a:r>
              <a:rPr lang="en-US" sz="1200" dirty="0" smtClean="0"/>
              <a:t> EL. Fatty Infiltration and Atrophy of the Rotator Cuff Do Not Improve After Rotator Cuff Repair and Correlate With Poor Functional Outcome. The American Journal of Sports Medicine 2007 May 1;35(5):719-28.</a:t>
            </a:r>
            <a:endParaRPr lang="en-GB" sz="1200" dirty="0" smtClean="0"/>
          </a:p>
          <a:p>
            <a:pPr>
              <a:buNone/>
            </a:pPr>
            <a:r>
              <a:rPr lang="en-US" sz="1200" dirty="0" smtClean="0"/>
              <a:t>	(20) 	</a:t>
            </a:r>
            <a:r>
              <a:rPr lang="en-US" sz="1200" dirty="0" err="1" smtClean="0"/>
              <a:t>Kandemir</a:t>
            </a:r>
            <a:r>
              <a:rPr lang="en-US" sz="1200" dirty="0" smtClean="0"/>
              <a:t> U, </a:t>
            </a:r>
            <a:r>
              <a:rPr lang="en-US" sz="1200" dirty="0" err="1" smtClean="0"/>
              <a:t>Allaire</a:t>
            </a:r>
            <a:r>
              <a:rPr lang="en-US" sz="1200" dirty="0" smtClean="0"/>
              <a:t> R, </a:t>
            </a:r>
            <a:r>
              <a:rPr lang="en-US" sz="1200" dirty="0" err="1" smtClean="0"/>
              <a:t>Debski</a:t>
            </a:r>
            <a:r>
              <a:rPr lang="en-US" sz="1200" dirty="0" smtClean="0"/>
              <a:t> R, Lee T, McMahon P. Quantification of rotator cuff tear geometry: the repair ratio as a guide for surgical repair in crescent and U-shaped tears. Archives of Orthopaedic and Trauma Surgery 2010 Mar 1;130(3):369-73.</a:t>
            </a:r>
            <a:endParaRPr lang="en-GB" sz="1200" dirty="0" smtClean="0"/>
          </a:p>
          <a:p>
            <a:pPr>
              <a:buNone/>
            </a:pPr>
            <a:r>
              <a:rPr lang="en-US" sz="1200" dirty="0" smtClean="0"/>
              <a:t>	(21) 	Jain NB, </a:t>
            </a:r>
            <a:r>
              <a:rPr lang="en-US" sz="1200" dirty="0" err="1" smtClean="0"/>
              <a:t>Pietrobon</a:t>
            </a:r>
            <a:r>
              <a:rPr lang="en-US" sz="1200" dirty="0" smtClean="0"/>
              <a:t> R, </a:t>
            </a:r>
            <a:r>
              <a:rPr lang="en-US" sz="1200" dirty="0" err="1" smtClean="0"/>
              <a:t>Guller</a:t>
            </a:r>
            <a:r>
              <a:rPr lang="en-US" sz="1200" dirty="0" smtClean="0"/>
              <a:t> U, </a:t>
            </a:r>
            <a:r>
              <a:rPr lang="en-US" sz="1200" dirty="0" err="1" smtClean="0"/>
              <a:t>Ahluwalia</a:t>
            </a:r>
            <a:r>
              <a:rPr lang="en-US" sz="1200" dirty="0" smtClean="0"/>
              <a:t> AS, Higgins LD. Influence of provider volume on length of stay, operating room time, and discharge status for rotator cuff repair. Journal of Shoulder and Elbow Surgery 2007 Jul;14(4):407-13.</a:t>
            </a:r>
            <a:endParaRPr lang="en-GB" sz="1200" dirty="0" smtClean="0"/>
          </a:p>
          <a:p>
            <a:pPr>
              <a:buNone/>
            </a:pPr>
            <a:r>
              <a:rPr lang="en-US" sz="1200" dirty="0" smtClean="0"/>
              <a:t>	(22) 	</a:t>
            </a:r>
            <a:r>
              <a:rPr lang="en-US" sz="1200" dirty="0" err="1" smtClean="0"/>
              <a:t>Zingg</a:t>
            </a:r>
            <a:r>
              <a:rPr lang="en-US" sz="1200" dirty="0" smtClean="0"/>
              <a:t> PO </a:t>
            </a:r>
            <a:r>
              <a:rPr lang="en-US" sz="1200" i="1" dirty="0" smtClean="0"/>
              <a:t>et al</a:t>
            </a:r>
            <a:r>
              <a:rPr lang="en-US" sz="1200" dirty="0" smtClean="0"/>
              <a:t>. Clinical and structural outcomes of </a:t>
            </a:r>
            <a:r>
              <a:rPr lang="en-US" sz="1200" dirty="0" err="1" smtClean="0"/>
              <a:t>nonoperative</a:t>
            </a:r>
            <a:r>
              <a:rPr lang="en-US" sz="1200" dirty="0" smtClean="0"/>
              <a:t> management of massive rotator cuff tears. J Bone Joint Surg Am. 89[9], 1928-1934. 2007. </a:t>
            </a:r>
            <a:endParaRPr lang="en-GB" sz="1200" dirty="0" smtClean="0"/>
          </a:p>
          <a:p>
            <a:pPr>
              <a:buNone/>
            </a:pPr>
            <a:r>
              <a:rPr lang="en-US" sz="1200" dirty="0" smtClean="0"/>
              <a:t>	(23) 	More KD, Boorman RS, Bryant D, Mohtadi NG, Wiley P, Brett K. PREDICTING PATIENT OUTCOME OF NON-OPERATIVE TREATMENT FOR A CHRONIC ROTATOR CUFF TEAR. Journal of Bone &amp; Joint Surgery, British Volume 2011 Nov 1;93-B(SUPP IV):570.</a:t>
            </a:r>
            <a:endParaRPr lang="en-GB" sz="1200" dirty="0" smtClean="0"/>
          </a:p>
          <a:p>
            <a:pPr>
              <a:buNone/>
            </a:pPr>
            <a:r>
              <a:rPr lang="en-US" sz="1200" dirty="0" smtClean="0"/>
              <a:t>	(24) 	Rawlings JO, </a:t>
            </a:r>
            <a:r>
              <a:rPr lang="en-US" sz="1200" dirty="0" err="1" smtClean="0"/>
              <a:t>Pantula</a:t>
            </a:r>
            <a:r>
              <a:rPr lang="en-US" sz="1200" dirty="0" smtClean="0"/>
              <a:t> SG, Dickey </a:t>
            </a:r>
            <a:r>
              <a:rPr lang="en-US" sz="1200" dirty="0" err="1" smtClean="0"/>
              <a:t>DAe</a:t>
            </a:r>
            <a:r>
              <a:rPr lang="en-US" sz="1200" dirty="0" smtClean="0"/>
              <a:t>. Applied Regression Analysis. Springer; 1998.</a:t>
            </a:r>
            <a:endParaRPr lang="en-GB" sz="1200" dirty="0" smtClean="0"/>
          </a:p>
          <a:p>
            <a:pPr>
              <a:buNone/>
            </a:pPr>
            <a:r>
              <a:rPr lang="en-US" sz="1200" dirty="0" smtClean="0"/>
              <a:t>	(25) 	Oh JH, Kim SH, </a:t>
            </a:r>
            <a:r>
              <a:rPr lang="en-US" sz="1200" dirty="0" err="1" smtClean="0"/>
              <a:t>Ji</a:t>
            </a:r>
            <a:r>
              <a:rPr lang="en-US" sz="1200" dirty="0" smtClean="0"/>
              <a:t> HM, Jo KH, Bin SW, Gong HS. Prognostic Factors Affecting Anatomic Outcome of Rotator Cuff Repair and Correlation With Functional Outcome. Arthroscopy: The Journal of Arthroscopic &amp; Related Surgery 2009 Jan;25(1):30-9.</a:t>
            </a:r>
            <a:endParaRPr lang="en-GB" sz="1200" dirty="0" smtClean="0"/>
          </a:p>
          <a:p>
            <a:pPr>
              <a:buNone/>
            </a:pPr>
            <a:endParaRPr lang="en-GB" sz="9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Thank you</a:t>
            </a:r>
            <a:endParaRPr lang="en-GB" dirty="0"/>
          </a:p>
        </p:txBody>
      </p:sp>
      <p:sp>
        <p:nvSpPr>
          <p:cNvPr id="3" name="Text Placeholder 2"/>
          <p:cNvSpPr>
            <a:spLocks noGrp="1"/>
          </p:cNvSpPr>
          <p:nvPr>
            <p:ph type="body" idx="1"/>
          </p:nvPr>
        </p:nvSpPr>
        <p:spPr/>
        <p:txBody>
          <a:bodyPr>
            <a:normAutofit fontScale="55000" lnSpcReduction="20000"/>
          </a:bodyPr>
          <a:lstStyle/>
          <a:p>
            <a:r>
              <a:rPr lang="en-GB" dirty="0" smtClean="0"/>
              <a:t>Questions?</a:t>
            </a:r>
          </a:p>
          <a:p>
            <a:r>
              <a:rPr lang="en-GB" b="1" dirty="0" smtClean="0"/>
              <a:t>Please contact us for more information: </a:t>
            </a:r>
            <a:r>
              <a:rPr lang="en-GB" b="1" i="1" dirty="0" smtClean="0"/>
              <a:t>grange@ualberta.ca Or visit our website at; </a:t>
            </a:r>
          </a:p>
          <a:p>
            <a:r>
              <a:rPr lang="en-GB" dirty="0" smtClean="0"/>
              <a:t>http://www.</a:t>
            </a:r>
            <a:r>
              <a:rPr lang="en-GB" b="1" dirty="0" smtClean="0"/>
              <a:t>sandbox.ualberta.ca/ </a:t>
            </a:r>
            <a:r>
              <a:rPr lang="en-GB" sz="2400" dirty="0" smtClean="0"/>
              <a:t>where there are links to people, projects and ways that you can </a:t>
            </a:r>
          </a:p>
          <a:p>
            <a:r>
              <a:rPr lang="en-GB" sz="2400" dirty="0" smtClean="0"/>
              <a:t>join our collaborations and view our publications </a:t>
            </a:r>
            <a:endParaRPr lang="en-GB" sz="2400" b="1" dirty="0" smtClean="0"/>
          </a:p>
          <a:p>
            <a:endParaRPr lang="en-GB" dirty="0"/>
          </a:p>
        </p:txBody>
      </p:sp>
      <p:pic>
        <p:nvPicPr>
          <p:cNvPr id="4" name="Picture 2" descr="qrcode"/>
          <p:cNvPicPr>
            <a:picLocks noChangeAspect="1" noChangeArrowheads="1"/>
          </p:cNvPicPr>
          <p:nvPr/>
        </p:nvPicPr>
        <p:blipFill>
          <a:blip r:embed="rId2" cstate="print"/>
          <a:srcRect/>
          <a:stretch>
            <a:fillRect/>
          </a:stretch>
        </p:blipFill>
        <p:spPr bwMode="auto">
          <a:xfrm>
            <a:off x="1187624" y="2852936"/>
            <a:ext cx="1224136" cy="1224137"/>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Level of Evidence</a:t>
            </a:r>
            <a:endParaRPr lang="en-GB" dirty="0"/>
          </a:p>
        </p:txBody>
      </p:sp>
      <p:sp>
        <p:nvSpPr>
          <p:cNvPr id="3" name="Content Placeholder 2"/>
          <p:cNvSpPr>
            <a:spLocks noGrp="1"/>
          </p:cNvSpPr>
          <p:nvPr>
            <p:ph sz="quarter" idx="1"/>
          </p:nvPr>
        </p:nvSpPr>
        <p:spPr/>
        <p:txBody>
          <a:bodyPr/>
          <a:lstStyle/>
          <a:p>
            <a:r>
              <a:rPr lang="en-US" dirty="0" smtClean="0"/>
              <a:t>This study is rated as level III </a:t>
            </a:r>
          </a:p>
          <a:p>
            <a:r>
              <a:rPr lang="en-US" dirty="0" smtClean="0"/>
              <a:t>Therapeutic study </a:t>
            </a:r>
          </a:p>
          <a:p>
            <a:r>
              <a:rPr lang="en-US" dirty="0" smtClean="0"/>
              <a:t>Retrospective analysis of a matched cohort</a:t>
            </a:r>
          </a:p>
          <a:p>
            <a:pPr lvl="1"/>
            <a:r>
              <a:rPr lang="en-US" dirty="0" smtClean="0">
                <a:solidFill>
                  <a:srgbClr val="C00000"/>
                </a:solidFill>
              </a:rPr>
              <a:t>O</a:t>
            </a:r>
            <a:r>
              <a:rPr lang="en-US" dirty="0" smtClean="0"/>
              <a:t> R</a:t>
            </a:r>
            <a:r>
              <a:rPr lang="en-US" baseline="-25000" dirty="0" smtClean="0"/>
              <a:t>T</a:t>
            </a:r>
          </a:p>
          <a:p>
            <a:pPr lvl="1"/>
            <a:r>
              <a:rPr lang="en-US" dirty="0" smtClean="0">
                <a:solidFill>
                  <a:srgbClr val="C00000"/>
                </a:solidFill>
              </a:rPr>
              <a:t>O</a:t>
            </a:r>
            <a:r>
              <a:rPr lang="en-US" dirty="0" smtClean="0"/>
              <a:t> R</a:t>
            </a:r>
            <a:r>
              <a:rPr lang="en-US" baseline="-25000" dirty="0" smtClean="0"/>
              <a:t>C</a:t>
            </a:r>
            <a:endParaRPr lang="en-GB" dirty="0" smtClean="0"/>
          </a:p>
          <a:p>
            <a:endParaRPr lang="en-GB" dirty="0"/>
          </a:p>
        </p:txBody>
      </p:sp>
      <p:graphicFrame>
        <p:nvGraphicFramePr>
          <p:cNvPr id="7" name="Table 6"/>
          <p:cNvGraphicFramePr>
            <a:graphicFrameLocks noGrp="1"/>
          </p:cNvGraphicFramePr>
          <p:nvPr/>
        </p:nvGraphicFramePr>
        <p:xfrm>
          <a:off x="1331640" y="4077072"/>
          <a:ext cx="6096000" cy="1381760"/>
        </p:xfrm>
        <a:graphic>
          <a:graphicData uri="http://schemas.openxmlformats.org/drawingml/2006/table">
            <a:tbl>
              <a:tblPr firstRow="1" bandRow="1">
                <a:tableStyleId>{5C22544A-7EE6-4342-B048-85BDC9FD1C3A}</a:tableStyleId>
              </a:tblPr>
              <a:tblGrid>
                <a:gridCol w="2032000"/>
                <a:gridCol w="2032000"/>
                <a:gridCol w="2032000"/>
              </a:tblGrid>
              <a:tr h="370840">
                <a:tc>
                  <a:txBody>
                    <a:bodyPr/>
                    <a:lstStyle/>
                    <a:p>
                      <a:endParaRPr lang="en-GB" dirty="0"/>
                    </a:p>
                  </a:txBody>
                  <a:tcPr/>
                </a:tc>
                <a:tc>
                  <a:txBody>
                    <a:bodyPr/>
                    <a:lstStyle/>
                    <a:p>
                      <a:pPr algn="ctr"/>
                      <a:r>
                        <a:rPr lang="en-GB" dirty="0" smtClean="0"/>
                        <a:t>Therapeutic</a:t>
                      </a:r>
                      <a:r>
                        <a:rPr lang="en-GB" baseline="0" dirty="0" smtClean="0"/>
                        <a:t> Intervention </a:t>
                      </a:r>
                      <a:r>
                        <a:rPr lang="en-GB" dirty="0" smtClean="0"/>
                        <a:t>(</a:t>
                      </a:r>
                      <a:r>
                        <a:rPr lang="en-US" dirty="0" smtClean="0"/>
                        <a:t>R</a:t>
                      </a:r>
                      <a:r>
                        <a:rPr lang="en-US" baseline="-25000" dirty="0" smtClean="0"/>
                        <a:t>T</a:t>
                      </a:r>
                      <a:r>
                        <a:rPr lang="en-US" baseline="0" dirty="0" smtClean="0"/>
                        <a:t>)</a:t>
                      </a:r>
                      <a:endParaRPr lang="en-GB" dirty="0"/>
                    </a:p>
                  </a:txBody>
                  <a:tcPr/>
                </a:tc>
                <a:tc>
                  <a:txBody>
                    <a:bodyPr/>
                    <a:lstStyle/>
                    <a:p>
                      <a:pPr algn="ctr"/>
                      <a:r>
                        <a:rPr lang="en-GB" dirty="0" smtClean="0"/>
                        <a:t>Control Group (</a:t>
                      </a:r>
                      <a:r>
                        <a:rPr lang="en-US" dirty="0" smtClean="0"/>
                        <a:t>R</a:t>
                      </a:r>
                      <a:r>
                        <a:rPr lang="en-US" baseline="-25000" dirty="0" smtClean="0"/>
                        <a:t>C</a:t>
                      </a:r>
                      <a:r>
                        <a:rPr lang="en-US" baseline="0" dirty="0" smtClean="0"/>
                        <a:t>)</a:t>
                      </a:r>
                      <a:endParaRPr lang="en-GB" baseline="0" dirty="0"/>
                    </a:p>
                  </a:txBody>
                  <a:tcPr/>
                </a:tc>
              </a:tr>
              <a:tr h="370840">
                <a:tc>
                  <a:txBody>
                    <a:bodyPr/>
                    <a:lstStyle/>
                    <a:p>
                      <a:r>
                        <a:rPr lang="en-GB" dirty="0" smtClean="0"/>
                        <a:t>Non-Operative</a:t>
                      </a:r>
                      <a:endParaRPr lang="en-GB" dirty="0"/>
                    </a:p>
                  </a:txBody>
                  <a:tcPr/>
                </a:tc>
                <a:tc>
                  <a:txBody>
                    <a:bodyPr/>
                    <a:lstStyle/>
                    <a:p>
                      <a:pPr algn="ctr"/>
                      <a:r>
                        <a:rPr lang="en-GB" dirty="0" smtClean="0">
                          <a:solidFill>
                            <a:schemeClr val="bg1">
                              <a:lumMod val="65000"/>
                            </a:schemeClr>
                          </a:solidFill>
                        </a:rPr>
                        <a:t>Outcome</a:t>
                      </a:r>
                      <a:endParaRPr lang="en-GB" dirty="0">
                        <a:solidFill>
                          <a:schemeClr val="bg1">
                            <a:lumMod val="65000"/>
                          </a:schemeClr>
                        </a:solidFill>
                      </a:endParaRPr>
                    </a:p>
                  </a:txBody>
                  <a:tcPr/>
                </a:tc>
                <a:tc>
                  <a:txBody>
                    <a:bodyPr/>
                    <a:lstStyle/>
                    <a:p>
                      <a:pPr algn="ctr"/>
                      <a:r>
                        <a:rPr lang="en-GB" dirty="0" smtClean="0">
                          <a:solidFill>
                            <a:schemeClr val="bg1">
                              <a:lumMod val="65000"/>
                            </a:schemeClr>
                          </a:solidFill>
                        </a:rPr>
                        <a:t>Outcome</a:t>
                      </a:r>
                      <a:endParaRPr lang="en-GB" dirty="0">
                        <a:solidFill>
                          <a:schemeClr val="bg1">
                            <a:lumMod val="65000"/>
                          </a:schemeClr>
                        </a:solidFill>
                      </a:endParaRPr>
                    </a:p>
                  </a:txBody>
                  <a:tcPr/>
                </a:tc>
              </a:tr>
              <a:tr h="370840">
                <a:tc>
                  <a:txBody>
                    <a:bodyPr/>
                    <a:lstStyle/>
                    <a:p>
                      <a:r>
                        <a:rPr lang="en-GB" dirty="0" smtClean="0"/>
                        <a:t>Operative</a:t>
                      </a:r>
                      <a:endParaRPr lang="en-GB"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bg1">
                              <a:lumMod val="65000"/>
                            </a:schemeClr>
                          </a:solidFill>
                        </a:rPr>
                        <a:t>Outcome</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bg1">
                              <a:lumMod val="65000"/>
                            </a:schemeClr>
                          </a:solidFill>
                        </a:rPr>
                        <a:t>Outcome</a:t>
                      </a:r>
                    </a:p>
                  </a:txBody>
                  <a:tcPr/>
                </a:tc>
              </a:tr>
            </a:tbl>
          </a:graphicData>
        </a:graphic>
      </p:graphicFrame>
      <p:graphicFrame>
        <p:nvGraphicFramePr>
          <p:cNvPr id="8" name="Table 7"/>
          <p:cNvGraphicFramePr>
            <a:graphicFrameLocks noGrp="1"/>
          </p:cNvGraphicFramePr>
          <p:nvPr/>
        </p:nvGraphicFramePr>
        <p:xfrm>
          <a:off x="1331640" y="4077072"/>
          <a:ext cx="6096000" cy="1381760"/>
        </p:xfrm>
        <a:graphic>
          <a:graphicData uri="http://schemas.openxmlformats.org/drawingml/2006/table">
            <a:tbl>
              <a:tblPr firstRow="1" bandRow="1">
                <a:tableStyleId>{5C22544A-7EE6-4342-B048-85BDC9FD1C3A}</a:tableStyleId>
              </a:tblPr>
              <a:tblGrid>
                <a:gridCol w="2032000"/>
                <a:gridCol w="2032000"/>
                <a:gridCol w="2032000"/>
              </a:tblGrid>
              <a:tr h="370840">
                <a:tc>
                  <a:txBody>
                    <a:bodyPr/>
                    <a:lstStyle/>
                    <a:p>
                      <a:endParaRPr lang="en-GB" dirty="0"/>
                    </a:p>
                  </a:txBody>
                  <a:tcPr/>
                </a:tc>
                <a:tc>
                  <a:txBody>
                    <a:bodyPr/>
                    <a:lstStyle/>
                    <a:p>
                      <a:pPr algn="ctr"/>
                      <a:r>
                        <a:rPr lang="en-GB" dirty="0" smtClean="0"/>
                        <a:t>Therapeutic</a:t>
                      </a:r>
                      <a:r>
                        <a:rPr lang="en-GB" baseline="0" dirty="0" smtClean="0"/>
                        <a:t> Intervention </a:t>
                      </a:r>
                      <a:r>
                        <a:rPr lang="en-GB" dirty="0" smtClean="0"/>
                        <a:t>(</a:t>
                      </a:r>
                      <a:r>
                        <a:rPr lang="en-US" dirty="0" smtClean="0"/>
                        <a:t>R</a:t>
                      </a:r>
                      <a:r>
                        <a:rPr lang="en-US" baseline="-25000" dirty="0" smtClean="0"/>
                        <a:t>T</a:t>
                      </a:r>
                      <a:r>
                        <a:rPr lang="en-US" baseline="0" dirty="0" smtClean="0"/>
                        <a:t>)</a:t>
                      </a:r>
                      <a:endParaRPr lang="en-GB" dirty="0"/>
                    </a:p>
                  </a:txBody>
                  <a:tcPr/>
                </a:tc>
                <a:tc>
                  <a:txBody>
                    <a:bodyPr/>
                    <a:lstStyle/>
                    <a:p>
                      <a:pPr algn="ctr"/>
                      <a:r>
                        <a:rPr lang="en-GB" dirty="0" smtClean="0"/>
                        <a:t>Control Group (</a:t>
                      </a:r>
                      <a:r>
                        <a:rPr lang="en-US" dirty="0" smtClean="0"/>
                        <a:t>R</a:t>
                      </a:r>
                      <a:r>
                        <a:rPr lang="en-US" baseline="-25000" dirty="0" smtClean="0"/>
                        <a:t>C</a:t>
                      </a:r>
                      <a:r>
                        <a:rPr lang="en-US" baseline="0" dirty="0" smtClean="0"/>
                        <a:t>)</a:t>
                      </a:r>
                      <a:endParaRPr lang="en-GB" baseline="0" dirty="0"/>
                    </a:p>
                  </a:txBody>
                  <a:tcPr/>
                </a:tc>
              </a:tr>
              <a:tr h="370840">
                <a:tc>
                  <a:txBody>
                    <a:bodyPr/>
                    <a:lstStyle/>
                    <a:p>
                      <a:r>
                        <a:rPr lang="en-GB" dirty="0" smtClean="0"/>
                        <a:t>Non-Operative</a:t>
                      </a:r>
                      <a:endParaRPr lang="en-GB" dirty="0"/>
                    </a:p>
                  </a:txBody>
                  <a:tcPr/>
                </a:tc>
                <a:tc>
                  <a:txBody>
                    <a:bodyPr/>
                    <a:lstStyle/>
                    <a:p>
                      <a:pPr algn="ctr"/>
                      <a:r>
                        <a:rPr lang="en-GB" dirty="0" smtClean="0">
                          <a:solidFill>
                            <a:srgbClr val="00B050"/>
                          </a:solidFill>
                        </a:rPr>
                        <a:t>Outcome</a:t>
                      </a:r>
                      <a:endParaRPr lang="en-GB" dirty="0">
                        <a:solidFill>
                          <a:srgbClr val="00B050"/>
                        </a:solidFill>
                      </a:endParaRPr>
                    </a:p>
                  </a:txBody>
                  <a:tcPr/>
                </a:tc>
                <a:tc>
                  <a:txBody>
                    <a:bodyPr/>
                    <a:lstStyle/>
                    <a:p>
                      <a:pPr algn="ctr"/>
                      <a:r>
                        <a:rPr lang="en-GB" dirty="0" smtClean="0">
                          <a:solidFill>
                            <a:schemeClr val="bg1">
                              <a:lumMod val="65000"/>
                            </a:schemeClr>
                          </a:solidFill>
                        </a:rPr>
                        <a:t>Outcome</a:t>
                      </a:r>
                      <a:endParaRPr lang="en-GB" dirty="0">
                        <a:solidFill>
                          <a:schemeClr val="bg1">
                            <a:lumMod val="65000"/>
                          </a:schemeClr>
                        </a:solidFill>
                      </a:endParaRPr>
                    </a:p>
                  </a:txBody>
                  <a:tcPr/>
                </a:tc>
              </a:tr>
              <a:tr h="370840">
                <a:tc>
                  <a:txBody>
                    <a:bodyPr/>
                    <a:lstStyle/>
                    <a:p>
                      <a:r>
                        <a:rPr lang="en-GB" dirty="0" smtClean="0"/>
                        <a:t>Operative</a:t>
                      </a:r>
                      <a:endParaRPr lang="en-GB"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bg1">
                              <a:lumMod val="65000"/>
                            </a:schemeClr>
                          </a:solidFill>
                        </a:rPr>
                        <a:t>Outcome</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bg1">
                              <a:lumMod val="65000"/>
                            </a:schemeClr>
                          </a:solidFill>
                        </a:rPr>
                        <a:t>Outcome</a:t>
                      </a:r>
                    </a:p>
                  </a:txBody>
                  <a:tcPr/>
                </a:tc>
              </a:tr>
            </a:tbl>
          </a:graphicData>
        </a:graphic>
      </p:graphicFrame>
      <p:graphicFrame>
        <p:nvGraphicFramePr>
          <p:cNvPr id="9" name="Table 8"/>
          <p:cNvGraphicFramePr>
            <a:graphicFrameLocks noGrp="1"/>
          </p:cNvGraphicFramePr>
          <p:nvPr/>
        </p:nvGraphicFramePr>
        <p:xfrm>
          <a:off x="1331640" y="4077072"/>
          <a:ext cx="6096000" cy="1381760"/>
        </p:xfrm>
        <a:graphic>
          <a:graphicData uri="http://schemas.openxmlformats.org/drawingml/2006/table">
            <a:tbl>
              <a:tblPr firstRow="1" bandRow="1">
                <a:tableStyleId>{5C22544A-7EE6-4342-B048-85BDC9FD1C3A}</a:tableStyleId>
              </a:tblPr>
              <a:tblGrid>
                <a:gridCol w="2032000"/>
                <a:gridCol w="2032000"/>
                <a:gridCol w="2032000"/>
              </a:tblGrid>
              <a:tr h="370840">
                <a:tc>
                  <a:txBody>
                    <a:bodyPr/>
                    <a:lstStyle/>
                    <a:p>
                      <a:endParaRPr lang="en-GB" dirty="0"/>
                    </a:p>
                  </a:txBody>
                  <a:tcPr/>
                </a:tc>
                <a:tc>
                  <a:txBody>
                    <a:bodyPr/>
                    <a:lstStyle/>
                    <a:p>
                      <a:pPr algn="ctr"/>
                      <a:r>
                        <a:rPr lang="en-GB" dirty="0" smtClean="0"/>
                        <a:t>Therapeutic</a:t>
                      </a:r>
                      <a:r>
                        <a:rPr lang="en-GB" baseline="0" dirty="0" smtClean="0"/>
                        <a:t> Intervention </a:t>
                      </a:r>
                      <a:r>
                        <a:rPr lang="en-GB" dirty="0" smtClean="0"/>
                        <a:t>(</a:t>
                      </a:r>
                      <a:r>
                        <a:rPr lang="en-US" dirty="0" smtClean="0"/>
                        <a:t>R</a:t>
                      </a:r>
                      <a:r>
                        <a:rPr lang="en-US" baseline="-25000" dirty="0" smtClean="0"/>
                        <a:t>T</a:t>
                      </a:r>
                      <a:r>
                        <a:rPr lang="en-US" baseline="0" dirty="0" smtClean="0"/>
                        <a:t>)</a:t>
                      </a:r>
                      <a:endParaRPr lang="en-GB" dirty="0"/>
                    </a:p>
                  </a:txBody>
                  <a:tcPr/>
                </a:tc>
                <a:tc>
                  <a:txBody>
                    <a:bodyPr/>
                    <a:lstStyle/>
                    <a:p>
                      <a:pPr algn="ctr"/>
                      <a:r>
                        <a:rPr lang="en-GB" dirty="0" smtClean="0"/>
                        <a:t>Control Group (</a:t>
                      </a:r>
                      <a:r>
                        <a:rPr lang="en-US" dirty="0" smtClean="0"/>
                        <a:t>R</a:t>
                      </a:r>
                      <a:r>
                        <a:rPr lang="en-US" baseline="-25000" dirty="0" smtClean="0"/>
                        <a:t>C</a:t>
                      </a:r>
                      <a:r>
                        <a:rPr lang="en-US" baseline="0" dirty="0" smtClean="0"/>
                        <a:t>)</a:t>
                      </a:r>
                      <a:endParaRPr lang="en-GB" baseline="0" dirty="0"/>
                    </a:p>
                  </a:txBody>
                  <a:tcPr/>
                </a:tc>
              </a:tr>
              <a:tr h="370840">
                <a:tc>
                  <a:txBody>
                    <a:bodyPr/>
                    <a:lstStyle/>
                    <a:p>
                      <a:r>
                        <a:rPr lang="en-GB" dirty="0" smtClean="0"/>
                        <a:t>Non-Operative</a:t>
                      </a:r>
                      <a:endParaRPr lang="en-GB" dirty="0"/>
                    </a:p>
                  </a:txBody>
                  <a:tcPr/>
                </a:tc>
                <a:tc>
                  <a:txBody>
                    <a:bodyPr/>
                    <a:lstStyle/>
                    <a:p>
                      <a:pPr algn="ctr"/>
                      <a:r>
                        <a:rPr lang="en-GB" dirty="0" smtClean="0">
                          <a:solidFill>
                            <a:schemeClr val="bg1">
                              <a:lumMod val="65000"/>
                            </a:schemeClr>
                          </a:solidFill>
                        </a:rPr>
                        <a:t>Outcome</a:t>
                      </a:r>
                      <a:endParaRPr lang="en-GB" dirty="0">
                        <a:solidFill>
                          <a:schemeClr val="bg1">
                            <a:lumMod val="65000"/>
                          </a:schemeClr>
                        </a:solidFill>
                      </a:endParaRPr>
                    </a:p>
                  </a:txBody>
                  <a:tcPr/>
                </a:tc>
                <a:tc>
                  <a:txBody>
                    <a:bodyPr/>
                    <a:lstStyle/>
                    <a:p>
                      <a:pPr algn="ctr"/>
                      <a:r>
                        <a:rPr lang="en-GB" dirty="0" smtClean="0">
                          <a:solidFill>
                            <a:schemeClr val="bg1">
                              <a:lumMod val="65000"/>
                            </a:schemeClr>
                          </a:solidFill>
                        </a:rPr>
                        <a:t>Outcome</a:t>
                      </a:r>
                      <a:endParaRPr lang="en-GB" dirty="0">
                        <a:solidFill>
                          <a:schemeClr val="bg1">
                            <a:lumMod val="65000"/>
                          </a:schemeClr>
                        </a:solidFill>
                      </a:endParaRPr>
                    </a:p>
                  </a:txBody>
                  <a:tcPr/>
                </a:tc>
              </a:tr>
              <a:tr h="370840">
                <a:tc>
                  <a:txBody>
                    <a:bodyPr/>
                    <a:lstStyle/>
                    <a:p>
                      <a:r>
                        <a:rPr lang="en-GB" dirty="0" smtClean="0"/>
                        <a:t>Operative</a:t>
                      </a:r>
                      <a:endParaRPr lang="en-GB"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rgbClr val="FF0000"/>
                          </a:solidFill>
                        </a:rPr>
                        <a:t>Outcome</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bg1">
                              <a:lumMod val="65000"/>
                            </a:schemeClr>
                          </a:solidFill>
                        </a:rPr>
                        <a:t>Outcome</a:t>
                      </a:r>
                    </a:p>
                  </a:txBody>
                  <a:tcPr/>
                </a:tc>
              </a:tr>
            </a:tbl>
          </a:graphicData>
        </a:graphic>
      </p:graphicFrame>
      <p:sp>
        <p:nvSpPr>
          <p:cNvPr id="10" name="TextBox 9"/>
          <p:cNvSpPr txBox="1"/>
          <p:nvPr/>
        </p:nvSpPr>
        <p:spPr>
          <a:xfrm>
            <a:off x="1259632" y="5661248"/>
            <a:ext cx="6228565" cy="369332"/>
          </a:xfrm>
          <a:prstGeom prst="rect">
            <a:avLst/>
          </a:prstGeom>
          <a:noFill/>
        </p:spPr>
        <p:txBody>
          <a:bodyPr wrap="none" rtlCol="0">
            <a:spAutoFit/>
          </a:bodyPr>
          <a:lstStyle/>
          <a:p>
            <a:r>
              <a:rPr lang="en-GB" dirty="0" smtClean="0">
                <a:solidFill>
                  <a:srgbClr val="00B050"/>
                </a:solidFill>
              </a:rPr>
              <a:t>To identify who is likely to benefit from Non-operative measures</a:t>
            </a:r>
            <a:endParaRPr lang="en-GB" dirty="0">
              <a:solidFill>
                <a:srgbClr val="00B050"/>
              </a:solidFill>
            </a:endParaRPr>
          </a:p>
        </p:txBody>
      </p:sp>
      <p:sp>
        <p:nvSpPr>
          <p:cNvPr id="11" name="TextBox 10"/>
          <p:cNvSpPr txBox="1"/>
          <p:nvPr/>
        </p:nvSpPr>
        <p:spPr>
          <a:xfrm>
            <a:off x="1259632" y="5661248"/>
            <a:ext cx="6956392" cy="369332"/>
          </a:xfrm>
          <a:prstGeom prst="rect">
            <a:avLst/>
          </a:prstGeom>
          <a:solidFill>
            <a:schemeClr val="lt1"/>
          </a:solidFill>
        </p:spPr>
        <p:txBody>
          <a:bodyPr wrap="none" rtlCol="0">
            <a:spAutoFit/>
          </a:bodyPr>
          <a:lstStyle/>
          <a:p>
            <a:r>
              <a:rPr lang="en-GB" dirty="0" smtClean="0">
                <a:solidFill>
                  <a:srgbClr val="FF0000"/>
                </a:solidFill>
              </a:rPr>
              <a:t>To identify who is </a:t>
            </a:r>
            <a:r>
              <a:rPr lang="en-GB" u="sng" dirty="0" smtClean="0">
                <a:solidFill>
                  <a:srgbClr val="FF0000"/>
                </a:solidFill>
              </a:rPr>
              <a:t>NOT</a:t>
            </a:r>
            <a:r>
              <a:rPr lang="en-GB" dirty="0" smtClean="0">
                <a:solidFill>
                  <a:srgbClr val="FF0000"/>
                </a:solidFill>
              </a:rPr>
              <a:t> likely to benefit from Non-operative measures</a:t>
            </a:r>
            <a:endParaRPr lang="en-GB"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Additional Slides</a:t>
            </a:r>
            <a:endParaRPr lang="en-GB" dirty="0"/>
          </a:p>
        </p:txBody>
      </p:sp>
      <p:sp>
        <p:nvSpPr>
          <p:cNvPr id="3" name="Text Placeholder 2"/>
          <p:cNvSpPr>
            <a:spLocks noGrp="1"/>
          </p:cNvSpPr>
          <p:nvPr>
            <p:ph type="body" idx="1"/>
          </p:nvPr>
        </p:nvSpPr>
        <p:spPr/>
        <p:txBody>
          <a:bodyPr/>
          <a:lstStyle/>
          <a:p>
            <a:r>
              <a:rPr lang="en-GB" dirty="0" smtClean="0"/>
              <a:t>ICE</a:t>
            </a:r>
            <a:endParaRPr lang="en-GB"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Associated Research Programs</a:t>
            </a:r>
            <a:endParaRPr lang="en-GB" dirty="0"/>
          </a:p>
        </p:txBody>
      </p:sp>
      <p:sp>
        <p:nvSpPr>
          <p:cNvPr id="3" name="Content Placeholder 2"/>
          <p:cNvSpPr>
            <a:spLocks noGrp="1"/>
          </p:cNvSpPr>
          <p:nvPr>
            <p:ph sz="quarter" idx="1"/>
          </p:nvPr>
        </p:nvSpPr>
        <p:spPr/>
        <p:txBody>
          <a:bodyPr/>
          <a:lstStyle/>
          <a:p>
            <a:r>
              <a:rPr lang="en-GB" dirty="0" smtClean="0"/>
              <a:t>Tissue Engineering Program</a:t>
            </a:r>
          </a:p>
          <a:p>
            <a:pPr lvl="1"/>
            <a:r>
              <a:rPr lang="en-GB" dirty="0" smtClean="0"/>
              <a:t>Previously TE operational research leader for National Inst.</a:t>
            </a:r>
          </a:p>
          <a:p>
            <a:r>
              <a:rPr lang="en-GB" dirty="0" smtClean="0"/>
              <a:t>Sports Medicine / Shoulder</a:t>
            </a:r>
          </a:p>
          <a:p>
            <a:pPr lvl="1"/>
            <a:r>
              <a:rPr lang="en-GB" dirty="0" smtClean="0"/>
              <a:t>Rotator cuff tear </a:t>
            </a:r>
          </a:p>
          <a:p>
            <a:r>
              <a:rPr lang="en-GB" dirty="0" smtClean="0"/>
              <a:t>Rehabilitation</a:t>
            </a:r>
          </a:p>
          <a:p>
            <a:pPr lvl="1"/>
            <a:r>
              <a:rPr lang="en-GB" dirty="0" err="1" smtClean="0"/>
              <a:t>Neuroprostheses</a:t>
            </a:r>
            <a:endParaRPr lang="en-GB" dirty="0" smtClean="0"/>
          </a:p>
          <a:p>
            <a:r>
              <a:rPr lang="en-GB" dirty="0" smtClean="0"/>
              <a:t>MSK Informatics</a:t>
            </a:r>
          </a:p>
          <a:p>
            <a:pPr lvl="1"/>
            <a:r>
              <a:rPr lang="en-GB" dirty="0" smtClean="0"/>
              <a:t>Global MSK Network / Virtual Research Environments</a:t>
            </a:r>
          </a:p>
          <a:p>
            <a:r>
              <a:rPr lang="en-GB" dirty="0" smtClean="0"/>
              <a:t>Education	</a:t>
            </a:r>
          </a:p>
          <a:p>
            <a:pPr lvl="1"/>
            <a:r>
              <a:rPr lang="en-GB" dirty="0" smtClean="0"/>
              <a:t>Virtual Learning Environments / MSK Course Convenor (MSc)</a:t>
            </a:r>
            <a:endParaRPr lang="en-GB"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Research Program</a:t>
            </a:r>
            <a:endParaRPr lang="en-GB" dirty="0"/>
          </a:p>
        </p:txBody>
      </p:sp>
      <p:sp>
        <p:nvSpPr>
          <p:cNvPr id="3" name="Content Placeholder 2"/>
          <p:cNvSpPr>
            <a:spLocks noGrp="1"/>
          </p:cNvSpPr>
          <p:nvPr>
            <p:ph sz="quarter" idx="1"/>
          </p:nvPr>
        </p:nvSpPr>
        <p:spPr/>
        <p:txBody>
          <a:bodyPr/>
          <a:lstStyle/>
          <a:p>
            <a:r>
              <a:rPr lang="en-GB" dirty="0" smtClean="0"/>
              <a:t>Building the GBJ and Campus Alberta Concepts</a:t>
            </a:r>
          </a:p>
          <a:p>
            <a:r>
              <a:rPr lang="en-GB" dirty="0" smtClean="0"/>
              <a:t>Clinical Fellows</a:t>
            </a:r>
          </a:p>
          <a:p>
            <a:pPr lvl="1"/>
            <a:r>
              <a:rPr lang="en-GB" dirty="0" smtClean="0"/>
              <a:t>Clinically oriented research assistants</a:t>
            </a:r>
          </a:p>
          <a:p>
            <a:r>
              <a:rPr lang="en-GB" dirty="0" smtClean="0"/>
              <a:t>Virtual Research Environments</a:t>
            </a:r>
          </a:p>
          <a:p>
            <a:pPr lvl="1"/>
            <a:r>
              <a:rPr lang="en-GB" dirty="0" smtClean="0"/>
              <a:t>Building research tools for support of  TR teams</a:t>
            </a:r>
          </a:p>
          <a:p>
            <a:pPr lvl="1"/>
            <a:r>
              <a:rPr lang="en-GB" dirty="0" smtClean="0"/>
              <a:t>Robotics Sandbox</a:t>
            </a:r>
          </a:p>
          <a:p>
            <a:pPr lvl="1"/>
            <a:r>
              <a:rPr lang="en-GB" dirty="0" smtClean="0"/>
              <a:t>Our Global Net</a:t>
            </a:r>
            <a:endParaRPr lang="en-GB" dirty="0"/>
          </a:p>
        </p:txBody>
      </p:sp>
      <p:pic>
        <p:nvPicPr>
          <p:cNvPr id="4" name="Content Placeholder 4" descr="TRL.tif"/>
          <p:cNvPicPr>
            <a:picLocks noChangeAspect="1"/>
          </p:cNvPicPr>
          <p:nvPr/>
        </p:nvPicPr>
        <p:blipFill>
          <a:blip r:embed="rId2" cstate="print"/>
          <a:stretch>
            <a:fillRect/>
          </a:stretch>
        </p:blipFill>
        <p:spPr>
          <a:xfrm>
            <a:off x="3347863" y="3501008"/>
            <a:ext cx="5796137" cy="2987284"/>
          </a:xfrm>
          <a:prstGeom prst="rect">
            <a:avLst/>
          </a:prstGeom>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Epistemology</a:t>
            </a:r>
            <a:br>
              <a:rPr lang="en-GB" dirty="0" smtClean="0"/>
            </a:br>
            <a:r>
              <a:rPr lang="en-GB" sz="2000" i="1" dirty="0" smtClean="0"/>
              <a:t>How do we know what we know?</a:t>
            </a:r>
            <a:endParaRPr lang="en-GB" i="1" dirty="0"/>
          </a:p>
        </p:txBody>
      </p:sp>
      <p:sp>
        <p:nvSpPr>
          <p:cNvPr id="5" name="Text Placeholder 4"/>
          <p:cNvSpPr>
            <a:spLocks noGrp="1"/>
          </p:cNvSpPr>
          <p:nvPr>
            <p:ph type="body" idx="1"/>
          </p:nvPr>
        </p:nvSpPr>
        <p:spPr/>
        <p:txBody>
          <a:bodyPr numCol="2">
            <a:normAutofit/>
          </a:bodyPr>
          <a:lstStyle/>
          <a:p>
            <a:pPr algn="l"/>
            <a:r>
              <a:rPr lang="el-GR" sz="1400" i="1" dirty="0" smtClean="0"/>
              <a:t>ἐπιστήμη </a:t>
            </a:r>
            <a:r>
              <a:rPr lang="en-GB" sz="1400" i="1" dirty="0" smtClean="0"/>
              <a:t>(</a:t>
            </a:r>
            <a:r>
              <a:rPr lang="en-GB" sz="1400" i="1" dirty="0" err="1" smtClean="0"/>
              <a:t>epistēmē</a:t>
            </a:r>
            <a:r>
              <a:rPr lang="en-GB" sz="1400" i="1" dirty="0" smtClean="0"/>
              <a:t>) = </a:t>
            </a:r>
            <a:r>
              <a:rPr lang="en-GB" sz="1400" dirty="0" smtClean="0"/>
              <a:t>"knowledge, science”</a:t>
            </a:r>
          </a:p>
          <a:p>
            <a:pPr algn="l"/>
            <a:r>
              <a:rPr lang="en-GB" sz="1400" i="1" dirty="0" err="1" smtClean="0"/>
              <a:t>λόγος</a:t>
            </a:r>
            <a:r>
              <a:rPr lang="en-GB" sz="1400" i="1" dirty="0" smtClean="0"/>
              <a:t> (logos)</a:t>
            </a:r>
            <a:r>
              <a:rPr lang="en-GB" sz="1400" dirty="0" smtClean="0"/>
              <a:t>, = "study of”</a:t>
            </a:r>
          </a:p>
          <a:p>
            <a:endParaRPr lang="en-GB" dirty="0" smtClean="0"/>
          </a:p>
          <a:p>
            <a:r>
              <a:rPr lang="en-GB" dirty="0" smtClean="0"/>
              <a:t>Philosophy concerned with the nature and scope (limitations) of knowledge</a:t>
            </a:r>
            <a:endParaRPr lang="en-GB" dirty="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Jeremy Bentham</a:t>
            </a:r>
            <a:endParaRPr lang="en-GB" dirty="0"/>
          </a:p>
        </p:txBody>
      </p:sp>
      <p:sp>
        <p:nvSpPr>
          <p:cNvPr id="8" name="Text Placeholder 7"/>
          <p:cNvSpPr>
            <a:spLocks noGrp="1"/>
          </p:cNvSpPr>
          <p:nvPr>
            <p:ph type="body" sz="half" idx="2"/>
          </p:nvPr>
        </p:nvSpPr>
        <p:spPr>
          <a:xfrm>
            <a:off x="2483768" y="1196752"/>
            <a:ext cx="6131024" cy="2664296"/>
          </a:xfrm>
        </p:spPr>
        <p:txBody>
          <a:bodyPr>
            <a:normAutofit/>
          </a:bodyPr>
          <a:lstStyle/>
          <a:p>
            <a:pPr algn="r"/>
            <a:r>
              <a:rPr lang="en-GB" sz="3600" dirty="0" smtClean="0"/>
              <a:t>"fundamental axiom, </a:t>
            </a:r>
          </a:p>
          <a:p>
            <a:pPr algn="r"/>
            <a:r>
              <a:rPr lang="en-GB" sz="3600" i="1" dirty="0" smtClean="0"/>
              <a:t>it is the greatest happiness of the greatest number that is the measure of right and wrong</a:t>
            </a:r>
            <a:r>
              <a:rPr lang="en-GB" sz="3600" dirty="0" smtClean="0"/>
              <a:t>"</a:t>
            </a:r>
            <a:endParaRPr lang="en-GB" sz="3600" dirty="0"/>
          </a:p>
        </p:txBody>
      </p:sp>
      <p:sp>
        <p:nvSpPr>
          <p:cNvPr id="81922" name="AutoShape 2" descr="data:image/jpeg;base64,/9j/4AAQSkZJRgABAQAAAQABAAD/2wBDAAkGBwgHBgkIBwgKCgkLDRYPDQwMDRsUFRAWIB0iIiAdHx8kKDQsJCYxJx8fLT0tMTU3Ojo6Iys/RD84QzQ5Ojf/2wBDAQoKCg0MDRoPDxo3JR8lNzc3Nzc3Nzc3Nzc3Nzc3Nzc3Nzc3Nzc3Nzc3Nzc3Nzc3Nzc3Nzc3Nzc3Nzc3Nzc3Nzf/wAARCABaAE8DASIAAhEBAxEB/8QAGwAAAgIDAQAAAAAAAAAAAAAAAwQFBwECBgD/xAAyEAACAQMDAgUBBwQDAAAAAAABAgMABBEFITESQQYTIlFxwRQjMlJhgZFCU7HwcqHx/8QAFAEBAAAAAAAAAAAAAAAAAAAAAP/EABQRAQAAAAAAAAAAAAAAAAAAAAD/2gAMAwEAAhEDEQA/AIBkHVsKE8IbNNgdW5G9a+WKBIW5PFZW1bf2p9Y8DBFZnUKqxghS53J7DvQG0Pw4dTYs7FYV5IG5+K7Kz8H6SEAe2Dkf1MSTXvDzW62ISGRDjnB/SulsAW3wQP1oOX1TwBp8kJaFHhbGQVb6VXOtaNc6TOY5h1Jn0uODV/yuGQJ/1XE+MtPMsUqlAUZcigqI5FZTneiPGVYqe1a7g/rQTsMnVmmF4zUbBLhhnODT0cuQBQMIM7nGKWslbUNRcqV8uEbFvei3DlLV2Xbai+HoEj0yS4fPqPP69qDp/DtgLi8+0O7MkKdDEHAkY/HOPrT0qX8N1NHDLchEwUeOXknsRSvh6a6WyEJ+z+luokMcsD/g1NrOvQHZB1gYLdzQMQXkgiRrjIccn3pbxFIJoWZTkYz80heXmE6mblgAK0vZzGhic5HRnNBVt2Pvmzzk5oIjyMmm9QA+2S4/MTtS+2KDwk3O9P20inAqGZ985o9vciJgWOwoJ27aNbJzK2FG+az4e1GK4gNowKjq2zUPdySX/wCEFYUGQD3PvUn4Ut4re4Rb+IeTOQrEnHTncNntQd5aiCO3VXkV8cdQ3HxRzcIRswx80jHpNsLnot7yTyero8xkVgW9uR8ZqRng0zTE6553nmTiM4O//EfWg5PXNeCagLBUUIGUtIeRn/RUrJOsttISeolCBVc6rM93rN7ctnrlmZvf9v4p+31+4S3FuV6ukYJzQLXfpncHbelvMHvXppGkkLPzWnJoBdJfJA2ojoEwDx3o4ToXGKFLuWzQSNmY2tsLwzdG9d5YaRDJH1OuUHocDkDsf2qu9O6vIbsVfI/irbsGSGPLkAMADn3oEJoCJobMSZVM+rH4uPpj+acOmosPmMwMj5VD2X3NOW6JKrSEghznb2oWtyeRYSvw5Qqo/KMUFQXkYW9uWj/u+k0C7aPzQY9mK5Ydv2p6NC9xIvJ6jSM8RFwV/Lnn5oBlgRWOrevFTyo+f1rTcHjegeuD0x5J/wBxQAvUpI7msXLFh0bnbFbqAMKNwq0DekK08yRj+qUD/FW1BHGtmwkVW7jIzjHFVn4Th++ErDKoS3yTxVgzXSmzUIFyoySfpQS2nxxQafCSPUFHPaojWVlu4pAm/pP/ALTKSNgK0pZRwMdqX1K6SK2eNOXGCc0FYn7u/kHs5FaT+qd29z9KNfoI9SkJ29Wd6VkcedIc7BzQDZcIwB4NaMATvxivSS+p8bg4rXICZBPV2xQeO8w9q2GfVtue1Td/bwpI3TDGvwoHehQRxmSMFFxzx80G+lyG1jWId+an1umKYJ5GKiWRRJso59qkEAwNh+Gge+3SsoIfbG2KVu75m22rEIHkr8GlbkDr/YUEPq6szeYO45qKf0yE/mFT96AU3Gd6iNUVVdOlQPgUEfIcmjEjA9qDLzRo+F+K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81924" name="Picture 4" descr="File:Jeremy Bentham signature.jpg"/>
          <p:cNvPicPr>
            <a:picLocks noChangeAspect="1" noChangeArrowheads="1"/>
          </p:cNvPicPr>
          <p:nvPr/>
        </p:nvPicPr>
        <p:blipFill>
          <a:blip r:embed="rId2" cstate="print"/>
          <a:srcRect/>
          <a:stretch>
            <a:fillRect/>
          </a:stretch>
        </p:blipFill>
        <p:spPr bwMode="auto">
          <a:xfrm>
            <a:off x="683568" y="4725144"/>
            <a:ext cx="3524250" cy="1276350"/>
          </a:xfrm>
          <a:prstGeom prst="rect">
            <a:avLst/>
          </a:prstGeom>
          <a:noFill/>
        </p:spPr>
      </p:pic>
      <p:pic>
        <p:nvPicPr>
          <p:cNvPr id="81928" name="Picture 8" descr="http://upload.wikimedia.org/wikipedia/commons/thumb/c/c8/Jeremy_Bentham_by_Henry_William_Pickersgill_detail.jpg/180px-Jeremy_Bentham_by_Henry_William_Pickersgill_detail.jpg"/>
          <p:cNvPicPr>
            <a:picLocks noChangeAspect="1" noChangeArrowheads="1"/>
          </p:cNvPicPr>
          <p:nvPr/>
        </p:nvPicPr>
        <p:blipFill>
          <a:blip r:embed="rId3" cstate="print"/>
          <a:srcRect/>
          <a:stretch>
            <a:fillRect/>
          </a:stretch>
        </p:blipFill>
        <p:spPr bwMode="auto">
          <a:xfrm>
            <a:off x="683568" y="1412776"/>
            <a:ext cx="1714500" cy="2324101"/>
          </a:xfrm>
          <a:prstGeom prst="rect">
            <a:avLst/>
          </a:prstGeom>
          <a:noFill/>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400" dirty="0" smtClean="0"/>
              <a:t>Bentham</a:t>
            </a:r>
            <a:endParaRPr lang="en-GB" sz="2400" dirty="0"/>
          </a:p>
        </p:txBody>
      </p:sp>
      <p:sp>
        <p:nvSpPr>
          <p:cNvPr id="4" name="Text Placeholder 3"/>
          <p:cNvSpPr>
            <a:spLocks noGrp="1"/>
          </p:cNvSpPr>
          <p:nvPr>
            <p:ph type="body" sz="half" idx="2"/>
          </p:nvPr>
        </p:nvSpPr>
        <p:spPr>
          <a:xfrm>
            <a:off x="467544" y="1340768"/>
            <a:ext cx="6120680" cy="4802088"/>
          </a:xfrm>
        </p:spPr>
        <p:txBody>
          <a:bodyPr>
            <a:normAutofit fontScale="92500" lnSpcReduction="20000"/>
          </a:bodyPr>
          <a:lstStyle/>
          <a:p>
            <a:r>
              <a:rPr lang="en-GB" sz="2800" i="1" dirty="0" smtClean="0"/>
              <a:t>Nature has placed mankind under the governance of two sovereign masters, pain and pleasure. </a:t>
            </a:r>
          </a:p>
          <a:p>
            <a:endParaRPr lang="en-GB" sz="2800" i="1" dirty="0" smtClean="0"/>
          </a:p>
          <a:p>
            <a:r>
              <a:rPr lang="en-GB" sz="2800" i="1" dirty="0" smtClean="0"/>
              <a:t>It is for them alone to point out what we ought to do, as well as to determine what we shall do. On the one hand the standard of right and wrong, on the other the chain of causes and effects, are fastened to their throne. </a:t>
            </a:r>
          </a:p>
          <a:p>
            <a:endParaRPr lang="en-GB" sz="2800" i="1" dirty="0" smtClean="0"/>
          </a:p>
          <a:p>
            <a:r>
              <a:rPr lang="en-GB" sz="2800" i="1" dirty="0" smtClean="0"/>
              <a:t>They govern us in all we do, in all we say, in all we think …</a:t>
            </a:r>
          </a:p>
          <a:p>
            <a:pPr algn="r"/>
            <a:endParaRPr lang="en-GB" sz="1800" i="1" dirty="0" smtClean="0"/>
          </a:p>
          <a:p>
            <a:pPr algn="r"/>
            <a:r>
              <a:rPr lang="en-GB" sz="1800" i="1" dirty="0" smtClean="0"/>
              <a:t>The Principles of Morals and Legislation</a:t>
            </a:r>
            <a:r>
              <a:rPr lang="en-GB" sz="1800" dirty="0" smtClean="0"/>
              <a:t>. p. 1. (Chapter I) (1789)</a:t>
            </a:r>
            <a:endParaRPr lang="en-GB" sz="1800" i="1" dirty="0"/>
          </a:p>
        </p:txBody>
      </p:sp>
      <p:pic>
        <p:nvPicPr>
          <p:cNvPr id="5" name="Picture 6" descr="http://upload.wikimedia.org/wikipedia/commons/thumb/b/b4/Jeremy_Bentham_Auto-Icon.jpg/180px-Jeremy_Bentham_Auto-Icon.jpg"/>
          <p:cNvPicPr>
            <a:picLocks noChangeAspect="1" noChangeArrowheads="1"/>
          </p:cNvPicPr>
          <p:nvPr/>
        </p:nvPicPr>
        <p:blipFill>
          <a:blip r:embed="rId2" cstate="print"/>
          <a:srcRect l="8000"/>
          <a:stretch>
            <a:fillRect/>
          </a:stretch>
        </p:blipFill>
        <p:spPr bwMode="auto">
          <a:xfrm>
            <a:off x="6732240" y="1700808"/>
            <a:ext cx="1944216" cy="2817706"/>
          </a:xfrm>
          <a:prstGeom prst="rect">
            <a:avLst/>
          </a:prstGeom>
          <a:noFill/>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sz="2700" dirty="0" smtClean="0"/>
              <a:t/>
            </a:r>
            <a:br>
              <a:rPr lang="en-GB" sz="2700" dirty="0" smtClean="0"/>
            </a:br>
            <a:r>
              <a:rPr lang="en-GB" sz="2700" dirty="0" smtClean="0"/>
              <a:t>Gandhi</a:t>
            </a:r>
            <a:r>
              <a:rPr lang="en-GB" sz="3100" dirty="0" smtClean="0"/>
              <a:t> </a:t>
            </a:r>
            <a:r>
              <a:rPr lang="en-GB" dirty="0" smtClean="0"/>
              <a:t/>
            </a:r>
            <a:br>
              <a:rPr lang="en-GB" dirty="0" smtClean="0"/>
            </a:br>
            <a:endParaRPr lang="en-GB" dirty="0"/>
          </a:p>
        </p:txBody>
      </p:sp>
      <p:sp>
        <p:nvSpPr>
          <p:cNvPr id="5" name="Text Placeholder 4"/>
          <p:cNvSpPr>
            <a:spLocks noGrp="1"/>
          </p:cNvSpPr>
          <p:nvPr>
            <p:ph type="body" sz="half" idx="2"/>
          </p:nvPr>
        </p:nvSpPr>
        <p:spPr>
          <a:xfrm>
            <a:off x="457200" y="1219200"/>
            <a:ext cx="8229600" cy="5018112"/>
          </a:xfrm>
        </p:spPr>
        <p:txBody>
          <a:bodyPr>
            <a:noAutofit/>
          </a:bodyPr>
          <a:lstStyle/>
          <a:p>
            <a:pPr algn="r"/>
            <a:r>
              <a:rPr lang="en-GB" sz="3200" i="1" dirty="0" smtClean="0"/>
              <a:t>‘The things that will destroy us are;</a:t>
            </a:r>
            <a:br>
              <a:rPr lang="en-GB" sz="3200" i="1" dirty="0" smtClean="0"/>
            </a:br>
            <a:r>
              <a:rPr lang="en-GB" sz="3200" i="1" dirty="0" smtClean="0"/>
              <a:t>politics without principles</a:t>
            </a:r>
            <a:br>
              <a:rPr lang="en-GB" sz="3200" i="1" dirty="0" smtClean="0"/>
            </a:br>
            <a:r>
              <a:rPr lang="en-GB" sz="3200" i="1" dirty="0" smtClean="0"/>
              <a:t>pleasure without conscience</a:t>
            </a:r>
            <a:br>
              <a:rPr lang="en-GB" sz="3200" i="1" dirty="0" smtClean="0"/>
            </a:br>
            <a:r>
              <a:rPr lang="en-GB" sz="3200" i="1" dirty="0" smtClean="0"/>
              <a:t>wealth without work</a:t>
            </a:r>
            <a:br>
              <a:rPr lang="en-GB" sz="3200" i="1" dirty="0" smtClean="0"/>
            </a:br>
            <a:r>
              <a:rPr lang="en-GB" sz="3200" i="1" dirty="0" smtClean="0"/>
              <a:t>knowledge without wisdom</a:t>
            </a:r>
            <a:br>
              <a:rPr lang="en-GB" sz="3200" i="1" dirty="0" smtClean="0"/>
            </a:br>
            <a:r>
              <a:rPr lang="en-GB" sz="3200" i="1" dirty="0" smtClean="0"/>
              <a:t>business without morality</a:t>
            </a:r>
            <a:br>
              <a:rPr lang="en-GB" sz="3200" i="1" dirty="0" smtClean="0"/>
            </a:br>
            <a:r>
              <a:rPr lang="en-GB" sz="3200" i="1" dirty="0" smtClean="0"/>
              <a:t>science without humanity</a:t>
            </a:r>
            <a:br>
              <a:rPr lang="en-GB" sz="3200" i="1" dirty="0" smtClean="0"/>
            </a:br>
            <a:r>
              <a:rPr lang="en-GB" sz="3200" i="1" dirty="0" smtClean="0"/>
              <a:t>and worship without sacrifice’</a:t>
            </a:r>
            <a:br>
              <a:rPr lang="en-GB" sz="3200" i="1" dirty="0" smtClean="0"/>
            </a:br>
            <a:endParaRPr lang="en-GB" sz="3200" dirty="0"/>
          </a:p>
        </p:txBody>
      </p:sp>
      <p:pic>
        <p:nvPicPr>
          <p:cNvPr id="71682" name="Picture 2" descr="The face of Gandhi in old age--smiling, wearing glasses, and with a white sash over his right shoulder"/>
          <p:cNvPicPr>
            <a:picLocks noChangeAspect="1" noChangeArrowheads="1"/>
          </p:cNvPicPr>
          <p:nvPr/>
        </p:nvPicPr>
        <p:blipFill>
          <a:blip r:embed="rId2" cstate="print"/>
          <a:srcRect/>
          <a:stretch>
            <a:fillRect/>
          </a:stretch>
        </p:blipFill>
        <p:spPr bwMode="auto">
          <a:xfrm>
            <a:off x="683568" y="1484784"/>
            <a:ext cx="1905000" cy="2305050"/>
          </a:xfrm>
          <a:prstGeom prst="rect">
            <a:avLst/>
          </a:prstGeom>
          <a:noFill/>
        </p:spPr>
      </p:pic>
      <p:pic>
        <p:nvPicPr>
          <p:cNvPr id="71684" name="Picture 4" descr="File:Gandhi signature.svg"/>
          <p:cNvPicPr>
            <a:picLocks noChangeAspect="1" noChangeArrowheads="1"/>
          </p:cNvPicPr>
          <p:nvPr/>
        </p:nvPicPr>
        <p:blipFill>
          <a:blip r:embed="rId3" cstate="print"/>
          <a:srcRect/>
          <a:stretch>
            <a:fillRect/>
          </a:stretch>
        </p:blipFill>
        <p:spPr bwMode="auto">
          <a:xfrm>
            <a:off x="539552" y="3893840"/>
            <a:ext cx="3456384" cy="1728192"/>
          </a:xfrm>
          <a:prstGeom prst="rect">
            <a:avLst/>
          </a:prstGeom>
          <a:noFill/>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It is all Information Management</a:t>
            </a:r>
            <a:endParaRPr lang="en-GB" dirty="0"/>
          </a:p>
        </p:txBody>
      </p:sp>
      <p:sp>
        <p:nvSpPr>
          <p:cNvPr id="5" name="Text Placeholder 4"/>
          <p:cNvSpPr>
            <a:spLocks noGrp="1"/>
          </p:cNvSpPr>
          <p:nvPr>
            <p:ph type="body" idx="1"/>
          </p:nvPr>
        </p:nvSpPr>
        <p:spPr/>
        <p:txBody>
          <a:bodyPr/>
          <a:lstStyle/>
          <a:p>
            <a:r>
              <a:rPr lang="en-GB" dirty="0" smtClean="0"/>
              <a:t>One’s and Nought's</a:t>
            </a:r>
            <a:endParaRPr lang="en-GB" dirty="0"/>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smtClean="0"/>
              <a:t>Cloud, Information Visualisation and the Wikinomics of Sharing</a:t>
            </a:r>
            <a:endParaRPr lang="en-GB" dirty="0"/>
          </a:p>
        </p:txBody>
      </p:sp>
      <p:sp>
        <p:nvSpPr>
          <p:cNvPr id="6" name="Text Placeholder 5"/>
          <p:cNvSpPr>
            <a:spLocks noGrp="1"/>
          </p:cNvSpPr>
          <p:nvPr>
            <p:ph type="body" sz="half" idx="2"/>
          </p:nvPr>
        </p:nvSpPr>
        <p:spPr>
          <a:xfrm>
            <a:off x="457200" y="1219200"/>
            <a:ext cx="8229600" cy="841648"/>
          </a:xfrm>
        </p:spPr>
        <p:txBody>
          <a:bodyPr>
            <a:normAutofit lnSpcReduction="10000"/>
          </a:bodyPr>
          <a:lstStyle/>
          <a:p>
            <a:endParaRPr lang="en-GB" dirty="0" smtClean="0"/>
          </a:p>
          <a:p>
            <a:r>
              <a:rPr lang="en-GB" dirty="0" smtClean="0"/>
              <a:t>Nodes </a:t>
            </a:r>
          </a:p>
          <a:p>
            <a:r>
              <a:rPr lang="en-GB" dirty="0" smtClean="0"/>
              <a:t>matter</a:t>
            </a:r>
            <a:endParaRPr lang="en-GB" dirty="0"/>
          </a:p>
        </p:txBody>
      </p:sp>
      <p:pic>
        <p:nvPicPr>
          <p:cNvPr id="100358" name="Picture 6" descr="http://upload.wikimedia.org/wikipedia/commons/thumb/d/d2/Internet_map_1024.jpg/240px-Internet_map_1024.jpg"/>
          <p:cNvPicPr>
            <a:picLocks noChangeAspect="1" noChangeArrowheads="1"/>
          </p:cNvPicPr>
          <p:nvPr/>
        </p:nvPicPr>
        <p:blipFill>
          <a:blip r:embed="rId2" cstate="print"/>
          <a:srcRect/>
          <a:stretch>
            <a:fillRect/>
          </a:stretch>
        </p:blipFill>
        <p:spPr bwMode="auto">
          <a:xfrm>
            <a:off x="1187624" y="1484784"/>
            <a:ext cx="4392486" cy="4392488"/>
          </a:xfrm>
          <a:prstGeom prst="rect">
            <a:avLst/>
          </a:prstGeom>
          <a:noFill/>
        </p:spPr>
      </p:pic>
      <p:pic>
        <p:nvPicPr>
          <p:cNvPr id="100360" name="Picture 8" descr="http://upload.wikimedia.org/wikipedia/commons/thumb/3/3a/Tim_Berners-Lee_closeup.jpg/220px-Tim_Berners-Lee_closeup.jpg"/>
          <p:cNvPicPr>
            <a:picLocks noChangeAspect="1" noChangeArrowheads="1"/>
          </p:cNvPicPr>
          <p:nvPr/>
        </p:nvPicPr>
        <p:blipFill>
          <a:blip r:embed="rId3" cstate="print"/>
          <a:srcRect t="2886"/>
          <a:stretch>
            <a:fillRect/>
          </a:stretch>
        </p:blipFill>
        <p:spPr bwMode="auto">
          <a:xfrm>
            <a:off x="5681333" y="1484784"/>
            <a:ext cx="1482955" cy="2160239"/>
          </a:xfrm>
          <a:prstGeom prst="rect">
            <a:avLst/>
          </a:prstGeom>
          <a:noFill/>
        </p:spPr>
      </p:pic>
      <p:pic>
        <p:nvPicPr>
          <p:cNvPr id="100362" name="Picture 10" descr="http://upload.wikimedia.org/wikipedia/commons/thumb/1/1f/Nigel_Shadbolt_in_2010.jpg/220px-Nigel_Shadbolt_in_2010.jpg"/>
          <p:cNvPicPr>
            <a:picLocks noChangeAspect="1" noChangeArrowheads="1"/>
          </p:cNvPicPr>
          <p:nvPr/>
        </p:nvPicPr>
        <p:blipFill>
          <a:blip r:embed="rId4" cstate="print"/>
          <a:srcRect t="2972" b="1936"/>
          <a:stretch>
            <a:fillRect/>
          </a:stretch>
        </p:blipFill>
        <p:spPr bwMode="auto">
          <a:xfrm>
            <a:off x="5652120" y="3717032"/>
            <a:ext cx="1514482" cy="2160240"/>
          </a:xfrm>
          <a:prstGeom prst="rect">
            <a:avLst/>
          </a:prstGeom>
          <a:noFill/>
        </p:spPr>
      </p:pic>
      <p:pic>
        <p:nvPicPr>
          <p:cNvPr id="100364" name="Picture 12" descr="File:Wendy hall 2011.jpg"/>
          <p:cNvPicPr>
            <a:picLocks noChangeAspect="1" noChangeArrowheads="1"/>
          </p:cNvPicPr>
          <p:nvPr/>
        </p:nvPicPr>
        <p:blipFill>
          <a:blip r:embed="rId5" cstate="print"/>
          <a:srcRect l="30648" t="8820" r="24401" b="53381"/>
          <a:stretch>
            <a:fillRect/>
          </a:stretch>
        </p:blipFill>
        <p:spPr bwMode="auto">
          <a:xfrm>
            <a:off x="7236296" y="1484784"/>
            <a:ext cx="1584176" cy="2160240"/>
          </a:xfrm>
          <a:prstGeom prst="rect">
            <a:avLst/>
          </a:prstGeom>
          <a:noFill/>
        </p:spPr>
      </p:pic>
      <p:pic>
        <p:nvPicPr>
          <p:cNvPr id="100366" name="Picture 14" descr="http://upload.wikimedia.org/wikipedia/en/thumb/6/65/DDeRPortrait.jpg/150px-DDeRPortrait.jpg"/>
          <p:cNvPicPr>
            <a:picLocks noChangeAspect="1" noChangeArrowheads="1"/>
          </p:cNvPicPr>
          <p:nvPr/>
        </p:nvPicPr>
        <p:blipFill>
          <a:blip r:embed="rId6" cstate="print"/>
          <a:srcRect/>
          <a:stretch>
            <a:fillRect/>
          </a:stretch>
        </p:blipFill>
        <p:spPr bwMode="auto">
          <a:xfrm>
            <a:off x="7236296" y="3717032"/>
            <a:ext cx="1584176" cy="2160240"/>
          </a:xfrm>
          <a:prstGeom prst="rect">
            <a:avLst/>
          </a:prstGeom>
          <a:noFill/>
        </p:spPr>
      </p:pic>
      <p:pic>
        <p:nvPicPr>
          <p:cNvPr id="100368" name="Picture 16" descr="Oxford e-Research Word Cloud"/>
          <p:cNvPicPr>
            <a:picLocks noChangeAspect="1" noChangeArrowheads="1"/>
          </p:cNvPicPr>
          <p:nvPr/>
        </p:nvPicPr>
        <p:blipFill>
          <a:blip r:embed="rId7" cstate="print"/>
          <a:srcRect/>
          <a:stretch>
            <a:fillRect/>
          </a:stretch>
        </p:blipFill>
        <p:spPr bwMode="auto">
          <a:xfrm>
            <a:off x="467544" y="4437112"/>
            <a:ext cx="2880320" cy="1756996"/>
          </a:xfrm>
          <a:prstGeom prst="rect">
            <a:avLst/>
          </a:prstGeom>
          <a:noFill/>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The Rules of Governance are Changing</a:t>
            </a:r>
            <a:endParaRPr lang="en-GB" dirty="0"/>
          </a:p>
        </p:txBody>
      </p:sp>
      <p:sp>
        <p:nvSpPr>
          <p:cNvPr id="3" name="Content Placeholder 2"/>
          <p:cNvSpPr>
            <a:spLocks noGrp="1"/>
          </p:cNvSpPr>
          <p:nvPr>
            <p:ph sz="quarter" idx="1"/>
          </p:nvPr>
        </p:nvSpPr>
        <p:spPr/>
        <p:txBody>
          <a:bodyPr>
            <a:noAutofit/>
          </a:bodyPr>
          <a:lstStyle/>
          <a:p>
            <a:pPr algn="just">
              <a:buNone/>
            </a:pPr>
            <a:r>
              <a:rPr lang="en-GB" sz="2400" dirty="0" smtClean="0"/>
              <a:t>The </a:t>
            </a:r>
            <a:r>
              <a:rPr lang="en-GB" sz="2400" dirty="0"/>
              <a:t>strategic domain </a:t>
            </a:r>
            <a:r>
              <a:rPr lang="en-GB" sz="2400" dirty="0" smtClean="0"/>
              <a:t>is </a:t>
            </a:r>
            <a:r>
              <a:rPr lang="en-GB" sz="2400" dirty="0"/>
              <a:t>policy </a:t>
            </a:r>
            <a:r>
              <a:rPr lang="en-GB" sz="2400" dirty="0" smtClean="0"/>
              <a:t>formation</a:t>
            </a:r>
          </a:p>
          <a:p>
            <a:pPr algn="just"/>
            <a:r>
              <a:rPr lang="en-GB" sz="2400" dirty="0" smtClean="0"/>
              <a:t>Building </a:t>
            </a:r>
            <a:r>
              <a:rPr lang="en-GB" sz="2400" dirty="0"/>
              <a:t>on the impact </a:t>
            </a:r>
            <a:r>
              <a:rPr lang="en-GB" sz="2400" dirty="0" smtClean="0"/>
              <a:t>of</a:t>
            </a:r>
          </a:p>
          <a:p>
            <a:pPr lvl="1" algn="just"/>
            <a:r>
              <a:rPr lang="en-GB" sz="2100" dirty="0" smtClean="0"/>
              <a:t>UK </a:t>
            </a:r>
            <a:r>
              <a:rPr lang="en-GB" sz="2100" dirty="0"/>
              <a:t>Comprehensive </a:t>
            </a:r>
            <a:r>
              <a:rPr lang="en-GB" sz="2100" dirty="0" smtClean="0"/>
              <a:t>Research Network </a:t>
            </a:r>
          </a:p>
          <a:p>
            <a:pPr lvl="1" algn="just"/>
            <a:r>
              <a:rPr lang="en-GB" sz="2100" dirty="0" smtClean="0"/>
              <a:t>EU Directives</a:t>
            </a:r>
          </a:p>
          <a:p>
            <a:pPr algn="just"/>
            <a:r>
              <a:rPr lang="en-GB" sz="2400" dirty="0" smtClean="0"/>
              <a:t>Focus </a:t>
            </a:r>
            <a:r>
              <a:rPr lang="en-GB" sz="2400" dirty="0"/>
              <a:t>on </a:t>
            </a:r>
            <a:r>
              <a:rPr lang="en-GB" sz="2400" dirty="0" smtClean="0"/>
              <a:t>regulation </a:t>
            </a:r>
            <a:r>
              <a:rPr lang="en-GB" sz="2400" dirty="0"/>
              <a:t>for cell therapies </a:t>
            </a:r>
            <a:r>
              <a:rPr lang="en-GB" sz="2400" dirty="0" smtClean="0"/>
              <a:t>in musculoskeletal </a:t>
            </a:r>
            <a:r>
              <a:rPr lang="en-GB" sz="2400" dirty="0"/>
              <a:t>science </a:t>
            </a:r>
            <a:endParaRPr lang="en-GB" sz="2400" dirty="0" smtClean="0"/>
          </a:p>
          <a:p>
            <a:pPr lvl="1" algn="just"/>
            <a:r>
              <a:rPr lang="en-GB" sz="2100" dirty="0" smtClean="0"/>
              <a:t>Advanced </a:t>
            </a:r>
            <a:r>
              <a:rPr lang="en-GB" sz="2100" dirty="0"/>
              <a:t>Therapeutic Medicinal Products (ATMP) </a:t>
            </a:r>
            <a:endParaRPr lang="en-GB" sz="2100" dirty="0" smtClean="0"/>
          </a:p>
          <a:p>
            <a:pPr lvl="2" algn="just"/>
            <a:r>
              <a:rPr lang="en-GB" sz="1800" dirty="0" smtClean="0"/>
              <a:t>Category of research products </a:t>
            </a:r>
            <a:endParaRPr lang="en-GB" sz="1800"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Background</a:t>
            </a:r>
            <a:endParaRPr lang="en-GB" dirty="0"/>
          </a:p>
        </p:txBody>
      </p:sp>
      <p:sp>
        <p:nvSpPr>
          <p:cNvPr id="3" name="Text Placeholder 2"/>
          <p:cNvSpPr>
            <a:spLocks noGrp="1"/>
          </p:cNvSpPr>
          <p:nvPr>
            <p:ph type="body" idx="1"/>
          </p:nvPr>
        </p:nvSpPr>
        <p:spPr/>
        <p:txBody>
          <a:bodyPr/>
          <a:lstStyle/>
          <a:p>
            <a:endParaRPr lang="en-GB"/>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Integration and Collaboration </a:t>
            </a:r>
            <a:br>
              <a:rPr lang="en-GB" dirty="0" smtClean="0"/>
            </a:br>
            <a:r>
              <a:rPr lang="en-GB" dirty="0" smtClean="0"/>
              <a:t>Ensure Regulatory Compliance </a:t>
            </a:r>
            <a:endParaRPr lang="en-GB" dirty="0"/>
          </a:p>
        </p:txBody>
      </p:sp>
      <p:sp>
        <p:nvSpPr>
          <p:cNvPr id="3" name="Content Placeholder 2"/>
          <p:cNvSpPr>
            <a:spLocks noGrp="1"/>
          </p:cNvSpPr>
          <p:nvPr>
            <p:ph sz="quarter" idx="1"/>
          </p:nvPr>
        </p:nvSpPr>
        <p:spPr/>
        <p:txBody>
          <a:bodyPr>
            <a:normAutofit/>
          </a:bodyPr>
          <a:lstStyle/>
          <a:p>
            <a:r>
              <a:rPr lang="en-GB" sz="2800" dirty="0" smtClean="0"/>
              <a:t>Technology Research and Development plans </a:t>
            </a:r>
          </a:p>
          <a:p>
            <a:pPr lvl="1"/>
            <a:r>
              <a:rPr lang="en-GB" sz="2500" dirty="0" smtClean="0"/>
              <a:t>Develop in close association between tissue engineering and treating clinicians </a:t>
            </a:r>
          </a:p>
          <a:p>
            <a:pPr algn="just"/>
            <a:r>
              <a:rPr lang="en-GB" sz="2800" dirty="0" smtClean="0"/>
              <a:t>More stringent </a:t>
            </a:r>
          </a:p>
          <a:p>
            <a:pPr lvl="1" algn="just"/>
            <a:r>
              <a:rPr lang="en-GB" sz="2500" dirty="0" smtClean="0"/>
              <a:t>Interventions offered to treat conditions carry unpredictable side effects</a:t>
            </a:r>
          </a:p>
          <a:p>
            <a:pPr lvl="2" algn="just"/>
            <a:r>
              <a:rPr lang="en-GB" sz="2200" dirty="0" smtClean="0"/>
              <a:t>Novel therapeutic vectors</a:t>
            </a:r>
          </a:p>
          <a:p>
            <a:pPr lvl="1" algn="just"/>
            <a:r>
              <a:rPr lang="en-GB" sz="2500" dirty="0" smtClean="0"/>
              <a:t>Clinical relevance relates to the obligations to</a:t>
            </a:r>
          </a:p>
          <a:p>
            <a:pPr lvl="2" algn="just"/>
            <a:r>
              <a:rPr lang="en-GB" sz="2200" dirty="0" smtClean="0"/>
              <a:t>Ensure the best protection for subjects  </a:t>
            </a:r>
            <a:r>
              <a:rPr lang="en-GB" sz="2200" i="1" dirty="0" smtClean="0"/>
              <a:t>vs.</a:t>
            </a:r>
          </a:p>
          <a:p>
            <a:pPr lvl="2" algn="just"/>
            <a:r>
              <a:rPr lang="en-GB" sz="2200" dirty="0" smtClean="0"/>
              <a:t>Encourage the development of the field</a:t>
            </a:r>
          </a:p>
          <a:p>
            <a:pPr lvl="1" algn="just"/>
            <a:r>
              <a:rPr lang="en-GB" sz="2500" dirty="0" smtClean="0"/>
              <a:t>Evidence supports the concept of e-Governance</a:t>
            </a:r>
          </a:p>
          <a:p>
            <a:endParaRPr lang="en-GB" sz="2800" dirty="0" smtClean="0"/>
          </a:p>
          <a:p>
            <a:endParaRPr lang="en-GB" dirty="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Translational Research </a:t>
            </a:r>
            <a:br>
              <a:rPr lang="en-GB" dirty="0" smtClean="0"/>
            </a:br>
            <a:endParaRPr lang="en-GB" dirty="0"/>
          </a:p>
        </p:txBody>
      </p:sp>
      <p:sp>
        <p:nvSpPr>
          <p:cNvPr id="3" name="Text Placeholder 2"/>
          <p:cNvSpPr>
            <a:spLocks noGrp="1"/>
          </p:cNvSpPr>
          <p:nvPr>
            <p:ph type="body" idx="1"/>
          </p:nvPr>
        </p:nvSpPr>
        <p:spPr/>
        <p:txBody>
          <a:bodyPr>
            <a:normAutofit/>
          </a:bodyPr>
          <a:lstStyle/>
          <a:p>
            <a:r>
              <a:rPr lang="en-GB" dirty="0" smtClean="0"/>
              <a:t>Conducting scientific research to make the results applicable to the population under study </a:t>
            </a:r>
          </a:p>
          <a:p>
            <a:r>
              <a:rPr lang="en-GB" dirty="0" smtClean="0"/>
              <a:t>Natural and biological, behavioural, and social sciences</a:t>
            </a:r>
            <a:endParaRPr lang="en-GB" dirty="0"/>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Translational Research</a:t>
            </a:r>
            <a:endParaRPr lang="en-GB" dirty="0"/>
          </a:p>
        </p:txBody>
      </p:sp>
      <p:sp>
        <p:nvSpPr>
          <p:cNvPr id="3" name="Content Placeholder 2"/>
          <p:cNvSpPr>
            <a:spLocks noGrp="1"/>
          </p:cNvSpPr>
          <p:nvPr>
            <p:ph sz="quarter" idx="1"/>
          </p:nvPr>
        </p:nvSpPr>
        <p:spPr/>
        <p:txBody>
          <a:bodyPr/>
          <a:lstStyle/>
          <a:p>
            <a:r>
              <a:rPr lang="en-GB" dirty="0" smtClean="0"/>
              <a:t>Return on Investment</a:t>
            </a:r>
          </a:p>
          <a:p>
            <a:pPr lvl="1"/>
            <a:r>
              <a:rPr lang="en-GB" dirty="0" smtClean="0"/>
              <a:t>Don’t forget contextualisation</a:t>
            </a:r>
          </a:p>
          <a:p>
            <a:pPr lvl="1"/>
            <a:r>
              <a:rPr lang="en-GB" dirty="0" smtClean="0"/>
              <a:t>Nature’s imperative (TRL-LS matrix)</a:t>
            </a:r>
            <a:endParaRPr lang="en-GB" dirty="0"/>
          </a:p>
        </p:txBody>
      </p:sp>
      <p:pic>
        <p:nvPicPr>
          <p:cNvPr id="5122" name="Picture 2"/>
          <p:cNvPicPr>
            <a:picLocks noChangeAspect="1" noChangeArrowheads="1"/>
          </p:cNvPicPr>
          <p:nvPr/>
        </p:nvPicPr>
        <p:blipFill>
          <a:blip r:embed="rId2" cstate="print"/>
          <a:srcRect/>
          <a:stretch>
            <a:fillRect/>
          </a:stretch>
        </p:blipFill>
        <p:spPr bwMode="auto">
          <a:xfrm>
            <a:off x="111659" y="2663266"/>
            <a:ext cx="8852829" cy="400609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Ecosystem</a:t>
            </a:r>
            <a:endParaRPr lang="en-GB" dirty="0"/>
          </a:p>
        </p:txBody>
      </p:sp>
      <p:sp>
        <p:nvSpPr>
          <p:cNvPr id="3" name="Content Placeholder 2"/>
          <p:cNvSpPr>
            <a:spLocks noGrp="1"/>
          </p:cNvSpPr>
          <p:nvPr>
            <p:ph sz="quarter" idx="1"/>
          </p:nvPr>
        </p:nvSpPr>
        <p:spPr/>
        <p:txBody>
          <a:bodyPr>
            <a:noAutofit/>
          </a:bodyPr>
          <a:lstStyle/>
          <a:p>
            <a:r>
              <a:rPr lang="en-GB" sz="2800" dirty="0" smtClean="0"/>
              <a:t>Knowledge-driven </a:t>
            </a:r>
          </a:p>
          <a:p>
            <a:pPr lvl="1"/>
            <a:r>
              <a:rPr lang="en-GB" sz="2400" dirty="0" smtClean="0"/>
              <a:t>Constituents </a:t>
            </a:r>
          </a:p>
          <a:p>
            <a:pPr lvl="2"/>
            <a:r>
              <a:rPr lang="en-GB" dirty="0" smtClean="0"/>
              <a:t>Generate, contribute, manage and analyze data across the landscape</a:t>
            </a:r>
          </a:p>
          <a:p>
            <a:pPr lvl="1"/>
            <a:r>
              <a:rPr lang="en-GB" sz="2400" dirty="0" smtClean="0"/>
              <a:t>Feedback loops </a:t>
            </a:r>
          </a:p>
          <a:p>
            <a:pPr lvl="2"/>
            <a:r>
              <a:rPr lang="en-GB" dirty="0" smtClean="0"/>
              <a:t>Accelerate translation of data into useful knowledge</a:t>
            </a:r>
          </a:p>
          <a:p>
            <a:pPr lvl="1"/>
            <a:r>
              <a:rPr lang="en-GB" sz="2400" dirty="0" smtClean="0"/>
              <a:t>Collaboration</a:t>
            </a:r>
          </a:p>
          <a:p>
            <a:pPr lvl="2"/>
            <a:r>
              <a:rPr lang="en-GB" dirty="0" smtClean="0"/>
              <a:t>Data sharing, </a:t>
            </a:r>
            <a:r>
              <a:rPr lang="en-GB" b="1" dirty="0" smtClean="0"/>
              <a:t>data integration</a:t>
            </a:r>
            <a:r>
              <a:rPr lang="en-GB" dirty="0" smtClean="0"/>
              <a:t> and standards are integral</a:t>
            </a:r>
          </a:p>
          <a:p>
            <a:pPr lvl="1"/>
            <a:r>
              <a:rPr lang="en-GB" sz="2400" dirty="0" smtClean="0"/>
              <a:t>Seamlessly integrate and structure these data</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Winchester – Seat of Power</a:t>
            </a:r>
            <a:endParaRPr lang="en-GB" dirty="0"/>
          </a:p>
        </p:txBody>
      </p:sp>
      <p:sp>
        <p:nvSpPr>
          <p:cNvPr id="4" name="Text Placeholder 3"/>
          <p:cNvSpPr>
            <a:spLocks noGrp="1"/>
          </p:cNvSpPr>
          <p:nvPr>
            <p:ph type="body" sz="half" idx="2"/>
          </p:nvPr>
        </p:nvSpPr>
        <p:spPr/>
        <p:txBody>
          <a:bodyPr/>
          <a:lstStyle/>
          <a:p>
            <a:r>
              <a:rPr lang="en-GB" dirty="0" smtClean="0"/>
              <a:t>Nodes matter - The Great Hall</a:t>
            </a:r>
            <a:endParaRPr lang="en-GB" dirty="0"/>
          </a:p>
        </p:txBody>
      </p:sp>
      <p:pic>
        <p:nvPicPr>
          <p:cNvPr id="5" name="Picture 6" descr="Great Hall interior"/>
          <p:cNvPicPr>
            <a:picLocks noChangeAspect="1" noChangeArrowheads="1"/>
          </p:cNvPicPr>
          <p:nvPr/>
        </p:nvPicPr>
        <p:blipFill>
          <a:blip r:embed="rId2" cstate="print"/>
          <a:srcRect/>
          <a:stretch>
            <a:fillRect/>
          </a:stretch>
        </p:blipFill>
        <p:spPr bwMode="auto">
          <a:xfrm>
            <a:off x="1187624" y="1700808"/>
            <a:ext cx="6984776" cy="4526136"/>
          </a:xfrm>
          <a:prstGeom prst="rect">
            <a:avLst/>
          </a:prstGeom>
          <a:noFill/>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King Arthur’s Round Table</a:t>
            </a:r>
            <a:endParaRPr lang="en-GB" dirty="0"/>
          </a:p>
        </p:txBody>
      </p:sp>
      <p:pic>
        <p:nvPicPr>
          <p:cNvPr id="7" name="Picture 8" descr="Round Table"/>
          <p:cNvPicPr>
            <a:picLocks noChangeAspect="1" noChangeArrowheads="1"/>
          </p:cNvPicPr>
          <p:nvPr/>
        </p:nvPicPr>
        <p:blipFill>
          <a:blip r:embed="rId2" cstate="print"/>
          <a:srcRect/>
          <a:stretch>
            <a:fillRect/>
          </a:stretch>
        </p:blipFill>
        <p:spPr bwMode="auto">
          <a:xfrm>
            <a:off x="611560" y="1268760"/>
            <a:ext cx="7920880" cy="5022128"/>
          </a:xfrm>
          <a:prstGeom prst="rect">
            <a:avLst/>
          </a:prstGeom>
          <a:noFill/>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19200" y="2971800"/>
            <a:ext cx="6858000" cy="2473424"/>
          </a:xfrm>
        </p:spPr>
        <p:txBody>
          <a:bodyPr>
            <a:normAutofit/>
          </a:bodyPr>
          <a:lstStyle/>
          <a:p>
            <a:r>
              <a:rPr lang="en-GB" dirty="0" smtClean="0"/>
              <a:t>Most informatics systems in use today are inadequate</a:t>
            </a:r>
            <a:br>
              <a:rPr lang="en-GB" dirty="0" smtClean="0"/>
            </a:br>
            <a:endParaRPr lang="en-GB" dirty="0"/>
          </a:p>
        </p:txBody>
      </p:sp>
      <p:sp>
        <p:nvSpPr>
          <p:cNvPr id="5" name="Text Placeholder 4"/>
          <p:cNvSpPr>
            <a:spLocks noGrp="1"/>
          </p:cNvSpPr>
          <p:nvPr>
            <p:ph type="body" idx="1"/>
          </p:nvPr>
        </p:nvSpPr>
        <p:spPr/>
        <p:txBody>
          <a:bodyPr/>
          <a:lstStyle/>
          <a:p>
            <a:r>
              <a:rPr lang="en-GB" dirty="0" smtClean="0"/>
              <a:t>Handling complicated operations and contextually managing data analysis</a:t>
            </a:r>
            <a:endParaRPr lang="en-GB" dirty="0"/>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Knowledge Transfer (KT)</a:t>
            </a:r>
            <a:endParaRPr lang="en-GB" dirty="0"/>
          </a:p>
        </p:txBody>
      </p:sp>
      <p:sp>
        <p:nvSpPr>
          <p:cNvPr id="3" name="Content Placeholder 2"/>
          <p:cNvSpPr>
            <a:spLocks noGrp="1"/>
          </p:cNvSpPr>
          <p:nvPr>
            <p:ph type="body" sz="half" idx="2"/>
          </p:nvPr>
        </p:nvSpPr>
        <p:spPr>
          <a:xfrm>
            <a:off x="457200" y="1219200"/>
            <a:ext cx="8229600" cy="1849760"/>
          </a:xfrm>
        </p:spPr>
        <p:txBody>
          <a:bodyPr>
            <a:normAutofit/>
          </a:bodyPr>
          <a:lstStyle/>
          <a:p>
            <a:r>
              <a:rPr lang="en-GB" dirty="0" smtClean="0"/>
              <a:t>Cottage Industry </a:t>
            </a:r>
          </a:p>
          <a:p>
            <a:r>
              <a:rPr lang="en-GB" dirty="0" smtClean="0"/>
              <a:t>Threatened</a:t>
            </a:r>
          </a:p>
          <a:p>
            <a:endParaRPr lang="en-GB" dirty="0" smtClean="0"/>
          </a:p>
          <a:p>
            <a:r>
              <a:rPr lang="en-GB" dirty="0" smtClean="0"/>
              <a:t>Luddite Rebellion</a:t>
            </a:r>
          </a:p>
          <a:p>
            <a:r>
              <a:rPr lang="en-GB" dirty="0" smtClean="0"/>
              <a:t>1812</a:t>
            </a:r>
            <a:endParaRPr lang="en-GB" dirty="0"/>
          </a:p>
        </p:txBody>
      </p:sp>
      <p:pic>
        <p:nvPicPr>
          <p:cNvPr id="75780" name="Picture 4" descr="http://upload.wikimedia.org/wikipedia/commons/thumb/6/6e/FrameBreaking-1812.jpg/220px-FrameBreaking-1812.jpg"/>
          <p:cNvPicPr>
            <a:picLocks noChangeAspect="1" noChangeArrowheads="1"/>
          </p:cNvPicPr>
          <p:nvPr/>
        </p:nvPicPr>
        <p:blipFill>
          <a:blip r:embed="rId2" cstate="print"/>
          <a:srcRect/>
          <a:stretch>
            <a:fillRect/>
          </a:stretch>
        </p:blipFill>
        <p:spPr bwMode="auto">
          <a:xfrm>
            <a:off x="2123728" y="1396506"/>
            <a:ext cx="5040560" cy="4834358"/>
          </a:xfrm>
          <a:prstGeom prst="rect">
            <a:avLst/>
          </a:prstGeom>
          <a:noFill/>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Logic Can Expose Errors</a:t>
            </a:r>
            <a:endParaRPr lang="en-GB" dirty="0"/>
          </a:p>
        </p:txBody>
      </p:sp>
      <p:sp>
        <p:nvSpPr>
          <p:cNvPr id="6" name="Text Placeholder 5"/>
          <p:cNvSpPr>
            <a:spLocks noGrp="1"/>
          </p:cNvSpPr>
          <p:nvPr>
            <p:ph type="body" sz="half" idx="2"/>
          </p:nvPr>
        </p:nvSpPr>
        <p:spPr/>
        <p:txBody>
          <a:bodyPr/>
          <a:lstStyle/>
          <a:p>
            <a:r>
              <a:rPr lang="en-GB" dirty="0" err="1" smtClean="0"/>
              <a:t>Godel</a:t>
            </a:r>
            <a:r>
              <a:rPr lang="en-GB" dirty="0" smtClean="0"/>
              <a:t> &amp; the US Constitution </a:t>
            </a:r>
            <a:endParaRPr lang="en-GB" dirty="0"/>
          </a:p>
        </p:txBody>
      </p:sp>
      <p:pic>
        <p:nvPicPr>
          <p:cNvPr id="25602" name="Picture 2" descr="Page one of the original copy of the Constitution"/>
          <p:cNvPicPr>
            <a:picLocks noChangeAspect="1" noChangeArrowheads="1"/>
          </p:cNvPicPr>
          <p:nvPr/>
        </p:nvPicPr>
        <p:blipFill>
          <a:blip r:embed="rId2" cstate="print"/>
          <a:srcRect/>
          <a:stretch>
            <a:fillRect/>
          </a:stretch>
        </p:blipFill>
        <p:spPr bwMode="auto">
          <a:xfrm>
            <a:off x="4813019" y="1412776"/>
            <a:ext cx="3791429" cy="4587630"/>
          </a:xfrm>
          <a:prstGeom prst="rect">
            <a:avLst/>
          </a:prstGeom>
          <a:noFill/>
        </p:spPr>
      </p:pic>
      <p:pic>
        <p:nvPicPr>
          <p:cNvPr id="25604" name="Picture 4" descr="Great Seal of the United States"/>
          <p:cNvPicPr>
            <a:picLocks noChangeAspect="1" noChangeArrowheads="1"/>
          </p:cNvPicPr>
          <p:nvPr/>
        </p:nvPicPr>
        <p:blipFill>
          <a:blip r:embed="rId3" cstate="print"/>
          <a:srcRect/>
          <a:stretch>
            <a:fillRect/>
          </a:stretch>
        </p:blipFill>
        <p:spPr bwMode="auto">
          <a:xfrm>
            <a:off x="2987824" y="1412776"/>
            <a:ext cx="1440160" cy="1440160"/>
          </a:xfrm>
          <a:prstGeom prst="rect">
            <a:avLst/>
          </a:prstGeom>
          <a:noFill/>
        </p:spPr>
      </p:pic>
      <p:pic>
        <p:nvPicPr>
          <p:cNvPr id="25606" name="Picture 6" descr="http://upload.wikimedia.org/wikipedia/commons/4/42/Kurt_g%C3%B6del.jpg"/>
          <p:cNvPicPr>
            <a:picLocks noChangeAspect="1" noChangeArrowheads="1"/>
          </p:cNvPicPr>
          <p:nvPr/>
        </p:nvPicPr>
        <p:blipFill>
          <a:blip r:embed="rId4" cstate="print"/>
          <a:srcRect/>
          <a:stretch>
            <a:fillRect/>
          </a:stretch>
        </p:blipFill>
        <p:spPr bwMode="auto">
          <a:xfrm>
            <a:off x="683568" y="1772816"/>
            <a:ext cx="2019300" cy="2571751"/>
          </a:xfrm>
          <a:prstGeom prst="rect">
            <a:avLst/>
          </a:prstGeom>
          <a:noFill/>
        </p:spPr>
      </p:pic>
      <p:sp>
        <p:nvSpPr>
          <p:cNvPr id="10" name="Rectangle 9"/>
          <p:cNvSpPr/>
          <p:nvPr/>
        </p:nvSpPr>
        <p:spPr>
          <a:xfrm>
            <a:off x="539552" y="4437112"/>
            <a:ext cx="1287532" cy="369332"/>
          </a:xfrm>
          <a:prstGeom prst="rect">
            <a:avLst/>
          </a:prstGeom>
        </p:spPr>
        <p:txBody>
          <a:bodyPr wrap="none">
            <a:spAutoFit/>
          </a:bodyPr>
          <a:lstStyle/>
          <a:p>
            <a:r>
              <a:rPr lang="en-GB" dirty="0" smtClean="0"/>
              <a:t>1906 –1978</a:t>
            </a:r>
            <a:endParaRPr lang="en-GB" dirty="0"/>
          </a:p>
        </p:txBody>
      </p:sp>
      <p:sp>
        <p:nvSpPr>
          <p:cNvPr id="11" name="Rectangle 10"/>
          <p:cNvSpPr/>
          <p:nvPr/>
        </p:nvSpPr>
        <p:spPr>
          <a:xfrm>
            <a:off x="539552" y="4725144"/>
            <a:ext cx="4248472" cy="1477328"/>
          </a:xfrm>
          <a:prstGeom prst="rect">
            <a:avLst/>
          </a:prstGeom>
        </p:spPr>
        <p:txBody>
          <a:bodyPr wrap="square">
            <a:spAutoFit/>
          </a:bodyPr>
          <a:lstStyle/>
          <a:p>
            <a:r>
              <a:rPr lang="en-GB" dirty="0" smtClean="0"/>
              <a:t>Statements of a formal theory are written in symbolic form, it is possible to mechanically verify that a formal proof from a finite set of axioms is valid – </a:t>
            </a:r>
          </a:p>
          <a:p>
            <a:r>
              <a:rPr lang="en-GB" dirty="0" smtClean="0"/>
              <a:t>automatic proof verification</a:t>
            </a:r>
            <a:endParaRPr lang="en-GB" dirty="0"/>
          </a:p>
        </p:txBody>
      </p:sp>
      <p:pic>
        <p:nvPicPr>
          <p:cNvPr id="25608" name="Picture 8" descr="http://upload.wikimedia.org/wikipedia/commons/thumb/f/f5/Einstein_1921_portrait2.jpg/220px-Einstein_1921_portrait2.jpg"/>
          <p:cNvPicPr>
            <a:picLocks noChangeAspect="1" noChangeArrowheads="1"/>
          </p:cNvPicPr>
          <p:nvPr/>
        </p:nvPicPr>
        <p:blipFill>
          <a:blip r:embed="rId5" cstate="print"/>
          <a:srcRect/>
          <a:stretch>
            <a:fillRect/>
          </a:stretch>
        </p:blipFill>
        <p:spPr bwMode="auto">
          <a:xfrm>
            <a:off x="2483768" y="2996952"/>
            <a:ext cx="1231404" cy="1539255"/>
          </a:xfrm>
          <a:prstGeom prst="rect">
            <a:avLst/>
          </a:prstGeom>
          <a:noFill/>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GB" dirty="0"/>
          </a:p>
        </p:txBody>
      </p:sp>
      <p:sp>
        <p:nvSpPr>
          <p:cNvPr id="3" name="Content Placeholder 2"/>
          <p:cNvSpPr>
            <a:spLocks noGrp="1"/>
          </p:cNvSpPr>
          <p:nvPr>
            <p:ph sz="quarter" idx="1"/>
          </p:nvPr>
        </p:nvSpPr>
        <p:spPr/>
        <p:txBody>
          <a:bodyPr/>
          <a:lstStyle/>
          <a:p>
            <a:pPr marL="0"/>
            <a:r>
              <a:rPr lang="en-US" dirty="0" smtClean="0"/>
              <a:t>Main indications for surgical intervention when treating full thickness rotator cuff tears;</a:t>
            </a:r>
          </a:p>
          <a:p>
            <a:pPr lvl="1"/>
            <a:r>
              <a:rPr lang="en-US" dirty="0" smtClean="0"/>
              <a:t>Relief of pain </a:t>
            </a:r>
          </a:p>
          <a:p>
            <a:pPr lvl="1"/>
            <a:r>
              <a:rPr lang="en-US" dirty="0" smtClean="0"/>
              <a:t>Restoration of  function </a:t>
            </a:r>
          </a:p>
          <a:p>
            <a:r>
              <a:rPr lang="en-US" dirty="0" smtClean="0"/>
              <a:t>Previous studies investigated the role of conservative measures</a:t>
            </a:r>
          </a:p>
          <a:p>
            <a:r>
              <a:rPr lang="en-US" dirty="0" smtClean="0"/>
              <a:t>This study explores non-operative management as an alternative to surgery</a:t>
            </a:r>
          </a:p>
          <a:p>
            <a:r>
              <a:rPr lang="en-US" dirty="0" smtClean="0"/>
              <a:t>Multiple regression analysis of retrospective data to identify factors affecting the likelihood of success</a:t>
            </a:r>
            <a:endParaRPr lang="en-GB" dirty="0" smtClean="0"/>
          </a:p>
          <a:p>
            <a:endParaRPr lang="en-GB"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The Time is always NOW</a:t>
            </a:r>
            <a:endParaRPr lang="en-GB" dirty="0"/>
          </a:p>
        </p:txBody>
      </p:sp>
      <p:sp>
        <p:nvSpPr>
          <p:cNvPr id="3" name="Content Placeholder 2"/>
          <p:cNvSpPr>
            <a:spLocks noGrp="1"/>
          </p:cNvSpPr>
          <p:nvPr>
            <p:ph type="body" sz="half" idx="2"/>
          </p:nvPr>
        </p:nvSpPr>
        <p:spPr>
          <a:xfrm>
            <a:off x="467544" y="1268760"/>
            <a:ext cx="4690864" cy="2016224"/>
          </a:xfrm>
        </p:spPr>
        <p:txBody>
          <a:bodyPr>
            <a:normAutofit/>
          </a:bodyPr>
          <a:lstStyle/>
          <a:p>
            <a:pPr>
              <a:buNone/>
            </a:pPr>
            <a:r>
              <a:rPr lang="en-GB" sz="1800" dirty="0" smtClean="0"/>
              <a:t>By 2025;</a:t>
            </a:r>
          </a:p>
          <a:p>
            <a:pPr lvl="1"/>
            <a:r>
              <a:rPr lang="en-GB" sz="1600" dirty="0" smtClean="0"/>
              <a:t>UK doubling the over 80 population</a:t>
            </a:r>
          </a:p>
          <a:p>
            <a:pPr lvl="1"/>
            <a:r>
              <a:rPr lang="en-GB" sz="1600" dirty="0" smtClean="0"/>
              <a:t>10% have dementia</a:t>
            </a:r>
          </a:p>
          <a:p>
            <a:pPr>
              <a:buNone/>
            </a:pPr>
            <a:r>
              <a:rPr lang="en-GB" sz="1800" dirty="0" smtClean="0"/>
              <a:t>By 2050;</a:t>
            </a:r>
          </a:p>
          <a:p>
            <a:pPr lvl="1"/>
            <a:r>
              <a:rPr lang="en-GB" sz="1600" dirty="0" smtClean="0"/>
              <a:t>UK may go bankrupt</a:t>
            </a:r>
          </a:p>
          <a:p>
            <a:pPr lvl="1"/>
            <a:r>
              <a:rPr lang="en-GB" sz="1600" dirty="0" smtClean="0"/>
              <a:t>Health Economic Efficiency will decide</a:t>
            </a:r>
            <a:endParaRPr lang="en-GB" sz="1600" dirty="0"/>
          </a:p>
        </p:txBody>
      </p:sp>
      <p:sp>
        <p:nvSpPr>
          <p:cNvPr id="4" name="Footer Placeholder 3"/>
          <p:cNvSpPr>
            <a:spLocks noGrp="1"/>
          </p:cNvSpPr>
          <p:nvPr>
            <p:ph type="ftr" sz="quarter" idx="11"/>
          </p:nvPr>
        </p:nvSpPr>
        <p:spPr/>
        <p:txBody>
          <a:bodyPr/>
          <a:lstStyle/>
          <a:p>
            <a:pPr algn="ctr"/>
            <a:r>
              <a:rPr lang="en-GB" dirty="0" smtClean="0"/>
              <a:t>Copyright Simon Grange</a:t>
            </a:r>
            <a:endParaRPr lang="en-GB" dirty="0"/>
          </a:p>
        </p:txBody>
      </p:sp>
      <p:sp>
        <p:nvSpPr>
          <p:cNvPr id="5" name="Slide Number Placeholder 4"/>
          <p:cNvSpPr>
            <a:spLocks noGrp="1"/>
          </p:cNvSpPr>
          <p:nvPr>
            <p:ph type="sldNum" sz="quarter" idx="12"/>
          </p:nvPr>
        </p:nvSpPr>
        <p:spPr/>
        <p:txBody>
          <a:bodyPr/>
          <a:lstStyle/>
          <a:p>
            <a:fld id="{BCA8C4DB-B2BC-4991-9B3A-A2D1F9B561E0}" type="slidenum">
              <a:rPr lang="en-GB" smtClean="0"/>
              <a:pPr/>
              <a:t>7</a:t>
            </a:fld>
            <a:endParaRPr lang="en-GB" dirty="0"/>
          </a:p>
        </p:txBody>
      </p:sp>
      <p:pic>
        <p:nvPicPr>
          <p:cNvPr id="38914" name="Picture 2" descr="http://t2.gstatic.com/images?q=tbn:ANd9GcQOPJxMINE6ahx9TBfKbCMxXoZftPZc5c7RPqryUEpF4ix7_eO53g"/>
          <p:cNvPicPr>
            <a:picLocks noChangeAspect="1" noChangeArrowheads="1"/>
          </p:cNvPicPr>
          <p:nvPr/>
        </p:nvPicPr>
        <p:blipFill>
          <a:blip r:embed="rId2" cstate="print"/>
          <a:srcRect/>
          <a:stretch>
            <a:fillRect/>
          </a:stretch>
        </p:blipFill>
        <p:spPr bwMode="auto">
          <a:xfrm>
            <a:off x="6084168" y="1340768"/>
            <a:ext cx="2592288" cy="3224238"/>
          </a:xfrm>
          <a:prstGeom prst="rect">
            <a:avLst/>
          </a:prstGeom>
          <a:noFill/>
        </p:spPr>
      </p:pic>
      <p:pic>
        <p:nvPicPr>
          <p:cNvPr id="27650" name="Picture 2" descr="http://upload.wikimedia.org/wikipedia/commons/thumb/8/88/White-Rabbit-making-elixir-of-immortality.jpg/220px-White-Rabbit-making-elixir-of-immortality.jpg"/>
          <p:cNvPicPr>
            <a:picLocks noChangeAspect="1" noChangeArrowheads="1"/>
          </p:cNvPicPr>
          <p:nvPr/>
        </p:nvPicPr>
        <p:blipFill>
          <a:blip r:embed="rId3" cstate="print"/>
          <a:srcRect/>
          <a:stretch>
            <a:fillRect/>
          </a:stretch>
        </p:blipFill>
        <p:spPr bwMode="auto">
          <a:xfrm>
            <a:off x="467544" y="3570725"/>
            <a:ext cx="2592288" cy="2674771"/>
          </a:xfrm>
          <a:prstGeom prst="rect">
            <a:avLst/>
          </a:prstGeom>
          <a:noFill/>
        </p:spPr>
      </p:pic>
      <p:pic>
        <p:nvPicPr>
          <p:cNvPr id="27652" name="Picture 4" descr="http://upload.wikimedia.org/wikipedia/commons/thumb/5/51/Xu_Fu_expedition%27s_for_the_elixir_of_life.jpg/300px-Xu_Fu_expedition%27s_for_the_elixir_of_life.jpg"/>
          <p:cNvPicPr>
            <a:picLocks noChangeAspect="1" noChangeArrowheads="1"/>
          </p:cNvPicPr>
          <p:nvPr/>
        </p:nvPicPr>
        <p:blipFill>
          <a:blip r:embed="rId4" cstate="print"/>
          <a:srcRect/>
          <a:stretch>
            <a:fillRect/>
          </a:stretch>
        </p:blipFill>
        <p:spPr bwMode="auto">
          <a:xfrm>
            <a:off x="6084168" y="4941168"/>
            <a:ext cx="2609684" cy="1296144"/>
          </a:xfrm>
          <a:prstGeom prst="rect">
            <a:avLst/>
          </a:prstGeom>
          <a:noFill/>
        </p:spPr>
      </p:pic>
      <p:sp>
        <p:nvSpPr>
          <p:cNvPr id="9" name="Rectangle 8"/>
          <p:cNvSpPr/>
          <p:nvPr/>
        </p:nvSpPr>
        <p:spPr>
          <a:xfrm>
            <a:off x="4644008" y="1412776"/>
            <a:ext cx="1421904" cy="646331"/>
          </a:xfrm>
          <a:prstGeom prst="rect">
            <a:avLst/>
          </a:prstGeom>
        </p:spPr>
        <p:txBody>
          <a:bodyPr wrap="square">
            <a:spAutoFit/>
          </a:bodyPr>
          <a:lstStyle/>
          <a:p>
            <a:pPr algn="r"/>
            <a:r>
              <a:rPr lang="en-GB" dirty="0" smtClean="0"/>
              <a:t>Van Gogh </a:t>
            </a:r>
            <a:br>
              <a:rPr lang="en-GB" dirty="0" smtClean="0"/>
            </a:br>
            <a:r>
              <a:rPr lang="en-GB" dirty="0" smtClean="0"/>
              <a:t>1890</a:t>
            </a:r>
            <a:endParaRPr lang="en-GB" dirty="0"/>
          </a:p>
        </p:txBody>
      </p:sp>
      <p:sp>
        <p:nvSpPr>
          <p:cNvPr id="10" name="Rectangle 9"/>
          <p:cNvSpPr/>
          <p:nvPr/>
        </p:nvSpPr>
        <p:spPr>
          <a:xfrm>
            <a:off x="3995936" y="4797152"/>
            <a:ext cx="2088232" cy="1200329"/>
          </a:xfrm>
          <a:prstGeom prst="rect">
            <a:avLst/>
          </a:prstGeom>
        </p:spPr>
        <p:txBody>
          <a:bodyPr wrap="square">
            <a:spAutoFit/>
          </a:bodyPr>
          <a:lstStyle/>
          <a:p>
            <a:pPr algn="r"/>
            <a:r>
              <a:rPr lang="en-GB" dirty="0" err="1" smtClean="0"/>
              <a:t>Xu</a:t>
            </a:r>
            <a:r>
              <a:rPr lang="en-GB" dirty="0" smtClean="0"/>
              <a:t> Fu's first expedition to the Mount of the immortals. 650 AD</a:t>
            </a:r>
            <a:endParaRPr lang="en-GB" dirty="0"/>
          </a:p>
        </p:txBody>
      </p:sp>
      <p:sp>
        <p:nvSpPr>
          <p:cNvPr id="11" name="Rectangle 10"/>
          <p:cNvSpPr/>
          <p:nvPr/>
        </p:nvSpPr>
        <p:spPr>
          <a:xfrm>
            <a:off x="3131840" y="3573016"/>
            <a:ext cx="1584176" cy="1477328"/>
          </a:xfrm>
          <a:prstGeom prst="rect">
            <a:avLst/>
          </a:prstGeom>
        </p:spPr>
        <p:txBody>
          <a:bodyPr wrap="square">
            <a:spAutoFit/>
          </a:bodyPr>
          <a:lstStyle/>
          <a:p>
            <a:r>
              <a:rPr lang="en-GB" dirty="0" smtClean="0"/>
              <a:t>White Hare is</a:t>
            </a:r>
          </a:p>
          <a:p>
            <a:r>
              <a:rPr lang="en-GB" dirty="0" smtClean="0"/>
              <a:t>on the moon is making </a:t>
            </a:r>
          </a:p>
          <a:p>
            <a:r>
              <a:rPr lang="en-GB" dirty="0" smtClean="0"/>
              <a:t>elixir of immortality</a:t>
            </a:r>
            <a:endParaRPr lang="en-GB"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Turning back the tide</a:t>
            </a:r>
            <a:endParaRPr lang="en-GB" dirty="0"/>
          </a:p>
        </p:txBody>
      </p:sp>
      <p:sp>
        <p:nvSpPr>
          <p:cNvPr id="105474" name="AutoShape 2" descr="http://t3.gstatic.com/images?q=tbn:ANd9GcTFpHnKaFqxNXA1m5U7V5LIiljJODnYVy2USMGwpCCwI01_a3plyQ"/>
          <p:cNvSpPr>
            <a:spLocks noGrp="1" noChangeAspect="1" noChangeArrowheads="1"/>
          </p:cNvSpPr>
          <p:nvPr>
            <p:ph type="body" sz="half" idx="2"/>
          </p:nvPr>
        </p:nvSpPr>
        <p:spPr bwMode="auto">
          <a:xfrm>
            <a:off x="457200" y="1219200"/>
            <a:ext cx="8229600" cy="769640"/>
          </a:xfrm>
          <a:prstGeom prst="rect">
            <a:avLst/>
          </a:prstGeom>
          <a:noFill/>
        </p:spPr>
        <p:txBody>
          <a:bodyPr vert="horz" wrap="square" lIns="91440" tIns="45720" rIns="91440" bIns="45720" numCol="1" anchor="t" anchorCtr="0" compatLnSpc="1">
            <a:prstTxWarp prst="textNoShape">
              <a:avLst/>
            </a:prstTxWarp>
            <a:normAutofit fontScale="92500" lnSpcReduction="20000"/>
          </a:bodyPr>
          <a:lstStyle/>
          <a:p>
            <a:r>
              <a:rPr lang="en-GB" dirty="0" smtClean="0"/>
              <a:t>King Cnut (Canute)</a:t>
            </a:r>
          </a:p>
          <a:p>
            <a:r>
              <a:rPr lang="en-GB" dirty="0" smtClean="0"/>
              <a:t>Danish King of England </a:t>
            </a:r>
          </a:p>
          <a:p>
            <a:r>
              <a:rPr lang="en-GB" dirty="0" smtClean="0"/>
              <a:t>1032</a:t>
            </a:r>
            <a:endParaRPr lang="en-GB" dirty="0"/>
          </a:p>
        </p:txBody>
      </p:sp>
      <p:pic>
        <p:nvPicPr>
          <p:cNvPr id="105476" name="Picture 4" descr="http://t3.gstatic.com/images?q=tbn:ANd9GcTFpHnKaFqxNXA1m5U7V5LIiljJODnYVy2USMGwpCCwI01_a3plyQ"/>
          <p:cNvPicPr>
            <a:picLocks noChangeAspect="1" noChangeArrowheads="1"/>
          </p:cNvPicPr>
          <p:nvPr/>
        </p:nvPicPr>
        <p:blipFill>
          <a:blip r:embed="rId2" cstate="print"/>
          <a:srcRect/>
          <a:stretch>
            <a:fillRect/>
          </a:stretch>
        </p:blipFill>
        <p:spPr bwMode="auto">
          <a:xfrm>
            <a:off x="2483768" y="1340768"/>
            <a:ext cx="4104456" cy="4969611"/>
          </a:xfrm>
          <a:prstGeom prst="rect">
            <a:avLst/>
          </a:prstGeom>
          <a:noFill/>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World is flattening out</a:t>
            </a:r>
            <a:endParaRPr lang="en-GB" dirty="0"/>
          </a:p>
        </p:txBody>
      </p:sp>
      <p:pic>
        <p:nvPicPr>
          <p:cNvPr id="4" name="Picture 2"/>
          <p:cNvPicPr>
            <a:picLocks noChangeAspect="1" noChangeArrowheads="1"/>
          </p:cNvPicPr>
          <p:nvPr/>
        </p:nvPicPr>
        <p:blipFill>
          <a:blip r:embed="rId2" cstate="print"/>
          <a:srcRect l="31210" t="9317" r="10185" b="8902"/>
          <a:stretch>
            <a:fillRect/>
          </a:stretch>
        </p:blipFill>
        <p:spPr bwMode="auto">
          <a:xfrm>
            <a:off x="611560" y="1196752"/>
            <a:ext cx="7560840" cy="561017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10465</TotalTime>
  <Words>2191</Words>
  <Application>Microsoft Office PowerPoint</Application>
  <PresentationFormat>On-screen Show (4:3)</PresentationFormat>
  <Paragraphs>832</Paragraphs>
  <Slides>58</Slides>
  <Notes>0</Notes>
  <HiddenSlides>2</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Origin</vt:lpstr>
      <vt:lpstr>Non-Operative  Full Thickness Rotator Cuff Tear</vt:lpstr>
      <vt:lpstr>Identification of Favourable Prognostic Factors  For Non-Operative Management of Full Thickness Rotator Cuff Tears       Grange SAW1, 2, 3, Moore K1, Boorman RS1</vt:lpstr>
      <vt:lpstr>Funding &amp; Acknowledgements </vt:lpstr>
      <vt:lpstr>Level of Evidence</vt:lpstr>
      <vt:lpstr>Background</vt:lpstr>
      <vt:lpstr>Background</vt:lpstr>
      <vt:lpstr>The Time is always NOW</vt:lpstr>
      <vt:lpstr>Turning back the tide</vt:lpstr>
      <vt:lpstr>The World is flattening out</vt:lpstr>
      <vt:lpstr>Methodology</vt:lpstr>
      <vt:lpstr>Methods </vt:lpstr>
      <vt:lpstr>Slide 12</vt:lpstr>
      <vt:lpstr>Slide 13</vt:lpstr>
      <vt:lpstr>Results</vt:lpstr>
      <vt:lpstr>Results </vt:lpstr>
      <vt:lpstr>Continuous Variables Considered</vt:lpstr>
      <vt:lpstr>Discrete Variables Considered</vt:lpstr>
      <vt:lpstr>Comparison Between  Two Groups of Subjects  </vt:lpstr>
      <vt:lpstr>Univariate Models </vt:lpstr>
      <vt:lpstr>Slide 20</vt:lpstr>
      <vt:lpstr>Slide 21</vt:lpstr>
      <vt:lpstr>Slide 22</vt:lpstr>
      <vt:lpstr>Bivariate Models </vt:lpstr>
      <vt:lpstr>Slide 24</vt:lpstr>
      <vt:lpstr>Slide 25</vt:lpstr>
      <vt:lpstr>Slide 26</vt:lpstr>
      <vt:lpstr>Bivariate Models </vt:lpstr>
      <vt:lpstr>Slide 28</vt:lpstr>
      <vt:lpstr>Slide 29</vt:lpstr>
      <vt:lpstr>Slide 30</vt:lpstr>
      <vt:lpstr>Discussion</vt:lpstr>
      <vt:lpstr>Discussion</vt:lpstr>
      <vt:lpstr>Conclusion I</vt:lpstr>
      <vt:lpstr>Conclusion II</vt:lpstr>
      <vt:lpstr>Conclusion III</vt:lpstr>
      <vt:lpstr>Conclusion IV</vt:lpstr>
      <vt:lpstr>References I</vt:lpstr>
      <vt:lpstr>References II</vt:lpstr>
      <vt:lpstr>Thank you</vt:lpstr>
      <vt:lpstr>Additional Slides</vt:lpstr>
      <vt:lpstr>Associated Research Programs</vt:lpstr>
      <vt:lpstr>Research Program</vt:lpstr>
      <vt:lpstr>Epistemology How do we know what we know?</vt:lpstr>
      <vt:lpstr>Jeremy Bentham</vt:lpstr>
      <vt:lpstr>Bentham</vt:lpstr>
      <vt:lpstr> Gandhi  </vt:lpstr>
      <vt:lpstr>It is all Information Management</vt:lpstr>
      <vt:lpstr>Cloud, Information Visualisation and the Wikinomics of Sharing</vt:lpstr>
      <vt:lpstr>The Rules of Governance are Changing</vt:lpstr>
      <vt:lpstr>Integration and Collaboration  Ensure Regulatory Compliance </vt:lpstr>
      <vt:lpstr>Translational Research  </vt:lpstr>
      <vt:lpstr>Translational Research</vt:lpstr>
      <vt:lpstr>Ecosystem</vt:lpstr>
      <vt:lpstr>Winchester – Seat of Power</vt:lpstr>
      <vt:lpstr>King Arthur’s Round Table</vt:lpstr>
      <vt:lpstr>Most informatics systems in use today are inadequate </vt:lpstr>
      <vt:lpstr>Knowledge Transfer (KT)</vt:lpstr>
      <vt:lpstr>Logic Can Expose Errors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Tissue Engineering Stem Cells – An e-Governance Strategy Simon Grange Alberta Bone and Joint Health Institute, McCaig Institute, University of Calgary, Canada</dc:title>
  <dc:creator>Simon Grange</dc:creator>
  <cp:lastModifiedBy>Simon Grange</cp:lastModifiedBy>
  <cp:revision>59</cp:revision>
  <dcterms:created xsi:type="dcterms:W3CDTF">2012-02-15T16:13:37Z</dcterms:created>
  <dcterms:modified xsi:type="dcterms:W3CDTF">2012-05-07T18:03:53Z</dcterms:modified>
</cp:coreProperties>
</file>