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3"/>
  </p:notesMasterIdLst>
  <p:sldIdLst>
    <p:sldId id="511" r:id="rId2"/>
    <p:sldId id="526" r:id="rId3"/>
    <p:sldId id="517" r:id="rId4"/>
    <p:sldId id="525" r:id="rId5"/>
    <p:sldId id="533" r:id="rId6"/>
    <p:sldId id="548" r:id="rId7"/>
    <p:sldId id="531" r:id="rId8"/>
    <p:sldId id="534" r:id="rId9"/>
    <p:sldId id="545" r:id="rId10"/>
    <p:sldId id="539" r:id="rId11"/>
    <p:sldId id="530" r:id="rId12"/>
    <p:sldId id="529" r:id="rId13"/>
    <p:sldId id="532" r:id="rId14"/>
    <p:sldId id="535" r:id="rId15"/>
    <p:sldId id="528" r:id="rId16"/>
    <p:sldId id="527" r:id="rId17"/>
    <p:sldId id="536" r:id="rId18"/>
    <p:sldId id="537" r:id="rId19"/>
    <p:sldId id="541" r:id="rId20"/>
    <p:sldId id="540" r:id="rId21"/>
    <p:sldId id="54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95E"/>
    <a:srgbClr val="11667D"/>
    <a:srgbClr val="00A3A7"/>
    <a:srgbClr val="EDE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679" autoAdjust="0"/>
  </p:normalViewPr>
  <p:slideViewPr>
    <p:cSldViewPr>
      <p:cViewPr varScale="1">
        <p:scale>
          <a:sx n="67" d="100"/>
          <a:sy n="67" d="100"/>
        </p:scale>
        <p:origin x="-5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09D8-2495-44A5-AF61-B8C9588F910B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46AE9-6AAB-44BE-80AC-9CC159D1FAE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799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939/R3H41JR3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939/R3H41JR3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a-reports.ca/reports/high-throughput-networks-for-rural-and-remote-communities/" TargetMode="External"/><Relationship Id="rId7" Type="http://schemas.openxmlformats.org/officeDocument/2006/relationships/hyperlink" Target="https://apas.ca/pub/documents/Advocacy%20and%20Resources/Rural%20Connectivity/rctf-final-report-final-web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calgaryeconomicdevelopment.com/assets/Uploads/calgary+technology+5G-Connectivity-Report.pdf" TargetMode="External"/><Relationship Id="rId5" Type="http://schemas.openxmlformats.org/officeDocument/2006/relationships/hyperlink" Target="https://www.cybera.ca/wp-content/uploads/2021/07/State-of-Alberta-Digital-Infrastructure-Report-2021.pdf" TargetMode="External"/><Relationship Id="rId4" Type="http://schemas.openxmlformats.org/officeDocument/2006/relationships/hyperlink" Target="https://www.ifsd.ca/en/blog/reports/Assessing%20the%20efficacy%20of%20instruments%20for%20the%20delivery%20of%20rural%20broadband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commons.ca/DocumentViewer/en/44-1/INDU/report-1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tc.gc.ca/eng/archive/2022/2022-76.ht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anada.ca/en/competition-bureau/news/2022/05/competition-bureau-seeks-full-block-of-rogers-proposed-acquisition-of-shaw.htm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rm_Kartoffelfeld_Schweden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alberta.ca/publications/alberta-broadband-strategy-202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tu.int/dms_pub/itu-s/opb/pol/S-POL-BROADBAND.23-2021-PDF-E.pdf" TargetMode="External"/><Relationship Id="rId3" Type="http://schemas.openxmlformats.org/officeDocument/2006/relationships/hyperlink" Target="https://www.oecd.org/officialdocuments/publicdisplaydocumentpdf/?cote=DSTI/ICCP/CISP%282015%291/FINAL&amp;docLanguage=En" TargetMode="External"/><Relationship Id="rId7" Type="http://schemas.openxmlformats.org/officeDocument/2006/relationships/hyperlink" Target="https://www.cablelabs.com/technologies/docsis-4-0-technology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tc.gc.ca/eng/archive/2016/2016-496.htm" TargetMode="External"/><Relationship Id="rId5" Type="http://schemas.openxmlformats.org/officeDocument/2006/relationships/hyperlink" Target="https://crtc.gc.ca/eng/archive/2018/2018-44.htm" TargetMode="External"/><Relationship Id="rId10" Type="http://schemas.openxmlformats.org/officeDocument/2006/relationships/hyperlink" Target="https://www.itu.int/dms_pubrec/itu-r/rec/m/R-REC-M.2083-0-201509-I!!PDF-E.pdf" TargetMode="External"/><Relationship Id="rId4" Type="http://schemas.openxmlformats.org/officeDocument/2006/relationships/hyperlink" Target="https://www.oecd-ilibrary.org/science-and-technology/bridging-the-rural-digital-divide_852bd3b9-en" TargetMode="External"/><Relationship Id="rId9" Type="http://schemas.openxmlformats.org/officeDocument/2006/relationships/hyperlink" Target="https://www.itu.int/dms_pub/itu-s/opb/pol/S-POL-BROADBAND.17-2016-PDF-E.pdf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939/R3H41JR3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File:Satellite_dishes_at_Kodiak_Launch_Complex_(101119-F-0000F-270).jpg" TargetMode="External"/><Relationship Id="rId4" Type="http://schemas.openxmlformats.org/officeDocument/2006/relationships/hyperlink" Target="https://commons.wikimedia.org/wiki/File:Polaroid_Selfie_5,5%22_Android_Smartphone_(16675836918).jpg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985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Hanne Pearce/McNally et al. 2016. </a:t>
            </a:r>
            <a:r>
              <a:rPr lang="en-US" altLang="ja-JP" i="1" dirty="0"/>
              <a:t>Understanding Community Broadband: The Alberta Broadband Toolkit</a:t>
            </a:r>
            <a:r>
              <a:rPr lang="en-US" altLang="ja-JP" dirty="0"/>
              <a:t>. </a:t>
            </a:r>
            <a:r>
              <a:rPr lang="en-CA" dirty="0">
                <a:hlinkClick r:id="rId3"/>
              </a:rPr>
              <a:t>https://doi.org/10.7939/R3H41JR36</a:t>
            </a:r>
            <a:r>
              <a:rPr lang="en-US" altLang="ja-JP" dirty="0"/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23520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Hanne Pearce/McNally et al. 2016. </a:t>
            </a:r>
            <a:r>
              <a:rPr lang="en-US" altLang="ja-JP" i="1" dirty="0"/>
              <a:t>Understanding Community Broadband: The Alberta Broadband Toolkit</a:t>
            </a:r>
            <a:r>
              <a:rPr lang="en-US" altLang="ja-JP" dirty="0"/>
              <a:t>. </a:t>
            </a:r>
            <a:r>
              <a:rPr lang="en-CA" dirty="0">
                <a:hlinkClick r:id="rId3"/>
              </a:rPr>
              <a:t>https://doi.org/10.7939/R3H41JR36</a:t>
            </a:r>
            <a:r>
              <a:rPr lang="en-US" altLang="ja-JP" dirty="0"/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9903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Canadian Council of Academies. 2021. Waiting to Connect: Expert Panel on High-Throughput Networks for Rural and Remote Communities in Canada. </a:t>
            </a:r>
            <a:r>
              <a:rPr lang="en-CA" dirty="0">
                <a:hlinkClick r:id="rId3"/>
              </a:rPr>
              <a:t>https://www.cca-reports.ca/reports/high-throughput-networks-for-rural-and-remote-communities/</a:t>
            </a:r>
            <a:r>
              <a:rPr lang="en-CA" dirty="0"/>
              <a:t> </a:t>
            </a:r>
          </a:p>
          <a:p>
            <a:pPr marL="0" indent="0">
              <a:buNone/>
            </a:pPr>
            <a:r>
              <a:rPr lang="en-CA" dirty="0"/>
              <a:t>Institute for Fiscal Studies and Democracy. 2021. </a:t>
            </a:r>
            <a:r>
              <a:rPr lang="en-CA" i="1" dirty="0"/>
              <a:t>Assessing the Efficacy for the Delivery of Rural Broadband</a:t>
            </a:r>
            <a:r>
              <a:rPr lang="en-CA" dirty="0"/>
              <a:t>. </a:t>
            </a:r>
            <a:r>
              <a:rPr lang="en-CA" dirty="0">
                <a:hlinkClick r:id="rId4"/>
              </a:rPr>
              <a:t>https://www.ifsd.ca/en/blog/reports/Assessing%20the%20efficacy%20of%20instruments%20for%20the%20delivery%20of%20rural%20broadband</a:t>
            </a:r>
            <a:r>
              <a:rPr lang="en-CA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Cybera</a:t>
            </a:r>
            <a:r>
              <a:rPr lang="en-CA" dirty="0"/>
              <a:t>. 2021. State of Alberta Digital Infrastructure Report 2021. </a:t>
            </a:r>
            <a:r>
              <a:rPr lang="en-CA" dirty="0">
                <a:hlinkClick r:id="rId5"/>
              </a:rPr>
              <a:t>https://www.cybera.ca/wp-content/uploads/2021/07/State-of-Alberta-Digital-Infrastructure-Report-2021.pdf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Gregory Taylor/Calgary Economic Development. 2021.5G </a:t>
            </a:r>
            <a:r>
              <a:rPr lang="en-CA" i="1" dirty="0"/>
              <a:t>and Connectivity.</a:t>
            </a:r>
            <a:r>
              <a:rPr lang="en-CA" dirty="0"/>
              <a:t> </a:t>
            </a:r>
            <a:r>
              <a:rPr lang="en-CA" dirty="0">
                <a:hlinkClick r:id="rId6"/>
              </a:rPr>
              <a:t>https://www.calgaryeconomicdevelopment.com/assets/Uploads/calgary+technology+5G-Connectivity-Report.pdf</a:t>
            </a: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Agricultural Produces Association of Saskatchewan. 2021. </a:t>
            </a:r>
            <a:r>
              <a:rPr lang="en-CA" i="1" dirty="0"/>
              <a:t>Rural Connectivity Task Force: Final Report. </a:t>
            </a:r>
            <a:r>
              <a:rPr lang="en-CA" dirty="0">
                <a:hlinkClick r:id="rId7"/>
              </a:rPr>
              <a:t>https://apas.ca/pub/documents/Advocacy%20and%20Resources/Rural%20Connectivity/rctf-final-report-final-web.pdf</a:t>
            </a:r>
            <a:r>
              <a:rPr lang="en-CA" dirty="0"/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267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Canada – House of Commons – Standing Committee on Industry and Technology (INDU). 2022. </a:t>
            </a:r>
            <a:r>
              <a:rPr lang="en-CA" i="1" dirty="0"/>
              <a:t>Proposed Acquisition of Shaw Communications by Rogers Communications: Better Together?</a:t>
            </a:r>
            <a:r>
              <a:rPr lang="en-CA" dirty="0"/>
              <a:t>. 44</a:t>
            </a:r>
            <a:r>
              <a:rPr lang="en-CA" baseline="30000" dirty="0"/>
              <a:t>th</a:t>
            </a:r>
            <a:r>
              <a:rPr lang="en-CA" dirty="0"/>
              <a:t> Parl. 1</a:t>
            </a:r>
            <a:r>
              <a:rPr lang="en-CA" baseline="30000" dirty="0"/>
              <a:t>st</a:t>
            </a:r>
            <a:r>
              <a:rPr lang="en-CA" dirty="0"/>
              <a:t> Sess. </a:t>
            </a:r>
            <a:r>
              <a:rPr lang="en-CA" dirty="0">
                <a:hlinkClick r:id="rId3"/>
              </a:rPr>
              <a:t>https://www.ourcommons.ca/DocumentViewer/en/44-1/INDU/report-1/</a:t>
            </a:r>
            <a:r>
              <a:rPr lang="en-CA" dirty="0"/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6207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CRTC. 2022. </a:t>
            </a:r>
            <a:r>
              <a:rPr lang="en-CA" i="1" dirty="0"/>
              <a:t>Broadcasting Decision CRTC 2022-76</a:t>
            </a:r>
            <a:r>
              <a:rPr lang="en-CA" dirty="0"/>
              <a:t>. </a:t>
            </a:r>
            <a:r>
              <a:rPr lang="en-CA" dirty="0">
                <a:hlinkClick r:id="rId3"/>
              </a:rPr>
              <a:t>https://crtc.gc.ca/eng/archive/2022/2022-76.htm</a:t>
            </a:r>
            <a:r>
              <a:rPr lang="en-CA" dirty="0"/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Competition Bureau of Canada. 2022. Competition Bureau Seeks full blook of Roger’s Proposed Acquisition of Shaw.” </a:t>
            </a:r>
            <a:r>
              <a:rPr lang="en-CA" dirty="0">
                <a:hlinkClick r:id="rId4"/>
              </a:rPr>
              <a:t>https://www.canada.ca/en/competition-bureau/news/2022/05/competition-bureau-seeks-full-block-of-rogers-proposed-acquisition-of-shaw.html</a:t>
            </a:r>
            <a:r>
              <a:rPr lang="en-CA" dirty="0"/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8454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Canadian Radio-television and Telecommunications Commission (CRTC). 2022. “Broadband Availability Map.” https://crtc.gc.ca/cartovista/internetcanada-en/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18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err="1"/>
              <a:t>BASFPlantScience</a:t>
            </a:r>
            <a:r>
              <a:rPr lang="en-US" altLang="ja-JP" dirty="0"/>
              <a:t>. 2009. “Farm in </a:t>
            </a:r>
            <a:r>
              <a:rPr lang="en-US" altLang="ja-JP" dirty="0" err="1"/>
              <a:t>Schweden</a:t>
            </a:r>
            <a:r>
              <a:rPr lang="en-US" altLang="ja-JP" dirty="0"/>
              <a:t>.” </a:t>
            </a:r>
            <a:r>
              <a:rPr lang="en-US" altLang="ja-JP" dirty="0">
                <a:hlinkClick r:id="rId3"/>
              </a:rPr>
              <a:t>https://commons.wikimedia.org/wiki/File:Farm_Kartoffelfeld_Schweden.jpg</a:t>
            </a:r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Michael B. McNally. 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Hanne Pearce. 2016. “Server.” </a:t>
            </a:r>
            <a:r>
              <a:rPr lang="en-US" altLang="ja-JP" i="1" dirty="0"/>
              <a:t>Understanding Community Broadband: The Alberta Broadband Toolkit</a:t>
            </a:r>
            <a:r>
              <a:rPr lang="en-US" altLang="ja-JP" dirty="0"/>
              <a:t>. https://doi.org/10.7939/R3H708B16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003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Alberta. 2022. </a:t>
            </a:r>
            <a:r>
              <a:rPr lang="en-CA" i="1" dirty="0"/>
              <a:t>Alberta Broadband Strategy 2022: Connecting Albertans, Growing the Economy.</a:t>
            </a:r>
            <a:r>
              <a:rPr lang="en-CA" dirty="0"/>
              <a:t> </a:t>
            </a:r>
            <a:r>
              <a:rPr lang="en-CA" dirty="0">
                <a:hlinkClick r:id="rId3"/>
              </a:rPr>
              <a:t>https://open.alberta.ca/publications/alberta-broadband-strategy-2022</a:t>
            </a:r>
            <a:r>
              <a:rPr lang="en-CA" dirty="0"/>
              <a:t> 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984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Chaitawat</a:t>
            </a:r>
            <a:r>
              <a:rPr lang="en-CA" dirty="0"/>
              <a:t>. 2017. “Fibre Optic Cable.” https://commons.wikimedia.org/wiki/File:Fiber_Optical_Cable.jpg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648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Mackenzie Scott. 2021. “</a:t>
            </a:r>
            <a:r>
              <a:rPr lang="en-CA" dirty="0" err="1"/>
              <a:t>Ulukhaktok</a:t>
            </a:r>
            <a:r>
              <a:rPr lang="en-CA" dirty="0"/>
              <a:t> without reliable internet for 8 days, worst residents have seen.” https://www.cbc.ca/news/canada/north/ulukhaktok-without-reliable-internet-for-8-days-1.5937597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21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for this (and the following figures) are: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 for Economic Cooperation and Development (OECD)—Working Party on Communication Infrastructures and Services Policy. 2015. </a:t>
            </a:r>
            <a:r>
              <a:rPr lang="en-CA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of High Speed Networks and the Role of Municipal Networks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https://www.oecd.org/officialdocuments/publicdisplaydocumentpdf/?cote=DSTI/ICCP/CISP%282015%291/FINAL&amp;docLanguage=En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OECD. 2018. </a:t>
            </a:r>
            <a:r>
              <a:rPr lang="en-CA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Bridging the Rural Digital Divide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https://www.oecd-ilibrary.org/science-and-technology/bridging-the-rural-digital-divide_852bd3b9-en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CRTC. 2018. Telecom Decision CRTC 2018-44. 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https://crtc.gc.ca/eng/archive/2018/2018-44.htm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CRTC. 2016. Telecom Regulatory Policy CRTC 2016-496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https://crtc.gc.ca/</a:t>
            </a:r>
            <a:r>
              <a:rPr lang="en-CA" sz="1800" dirty="0" err="1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eng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/archive/2016/2016-496.htm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CableLabs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N.d. “</a:t>
            </a:r>
            <a:r>
              <a:rPr lang="en-CA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Docsis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4.0” 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https://www.cablelabs.com/technologies/docsis-4-0-technology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Telecommunications Commission (ITU)—Broadband Commission. 2021. </a:t>
            </a:r>
            <a:r>
              <a:rPr lang="en-CA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State of Broadband: People Centred Approaches for Universal Broadband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https://www.itu.int/dms_pub/itu-s/opb/pol/S-POL-BROADBAND.23-2021-PDF-E.pdf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ITU—Broadband Commission. 2016. </a:t>
            </a:r>
            <a:r>
              <a:rPr lang="en-CA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State of Broadband: Broadband Catalyzing Sustainable Development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https://www.itu.int/dms_pub/itu-s/opb/pol/S-POL-BROADBAND.17-2016-PDF-E.pdf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ITU—Radiocommunication </a:t>
            </a:r>
            <a: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 Groups—Working Party 5D. 2017. </a:t>
            </a:r>
            <a:r>
              <a:rPr lang="en-CA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Minimum Requirements Related to Technical Performance for IMT-2020 Radio Interferences.</a:t>
            </a:r>
            <a: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8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https://www.itu.int/dms_pubrec/itu-r/rec/m/R-REC-M.2083-0-201509-I!!PDF-E.pdf</a:t>
            </a: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224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Hanne Pearce. 2016. “</a:t>
            </a:r>
            <a:r>
              <a:rPr lang="en-US" altLang="ja-JP" dirty="0" err="1"/>
              <a:t>Fibre</a:t>
            </a:r>
            <a:r>
              <a:rPr lang="en-US" altLang="ja-JP" dirty="0"/>
              <a:t> Optic Cable” and “Wireless Tower” </a:t>
            </a:r>
            <a:r>
              <a:rPr lang="en-US" altLang="ja-JP" i="1" dirty="0"/>
              <a:t>Understanding Community Broadband: The Alberta Broadband Toolkit</a:t>
            </a:r>
            <a:r>
              <a:rPr lang="en-US" altLang="ja-JP" dirty="0"/>
              <a:t>. </a:t>
            </a:r>
            <a:r>
              <a:rPr lang="en-CA" dirty="0">
                <a:hlinkClick r:id="rId3"/>
              </a:rPr>
              <a:t>https://doi.org/10.7939/R3H41JR36</a:t>
            </a:r>
            <a:r>
              <a:rPr lang="en-US" altLang="ja-JP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Maruizio</a:t>
            </a:r>
            <a:r>
              <a:rPr lang="en-US" dirty="0"/>
              <a:t> </a:t>
            </a:r>
            <a:r>
              <a:rPr lang="en-US" dirty="0" err="1"/>
              <a:t>Pesce</a:t>
            </a:r>
            <a:r>
              <a:rPr lang="en-US" dirty="0"/>
              <a:t>. 2015. “Smart Phone.” </a:t>
            </a:r>
            <a:r>
              <a:rPr lang="en-US" dirty="0">
                <a:hlinkClick r:id="rId4"/>
              </a:rPr>
              <a:t>https://commons.wikimedia.org/wiki/File:Polaroid_Selfie_5,5%22_Android_Smartphone_(16675836918).jpg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Marty France. 2010. “Satellite Dishes.” </a:t>
            </a:r>
            <a:r>
              <a:rPr lang="en-US" dirty="0">
                <a:hlinkClick r:id="rId5"/>
              </a:rPr>
              <a:t>https://commons.wikimedia.org/wiki/File:Satellite_dishes_at_Kodiak_Launch_Complex_(101119-F-0000F-270).jpg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Joe Rogan Experience. 2018. “Episode #1169 – Elon Musk.” https://www.youtube.com/watch?v=ycPr5-27vSI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5199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Apple. 2021. “iPhone 13 Specs.” https://www.apple.com/ca/iphone-13/specs/</a:t>
            </a:r>
          </a:p>
          <a:p>
            <a:r>
              <a:rPr lang="en-CA" dirty="0"/>
              <a:t>Michael B. McNally.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ISED. 2021. “3500 MHz Auction – Provisional Results.” https://www.ic.gc.ca/eic/site/smt-gst.nsf/eng/sf11722.html 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142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2A8EB-3ADB-43B7-BC7A-50FD2CB1C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EA3AC2-0798-4027-9C5C-3C520C0E2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62E17-A059-4389-B5AF-7AB2A89E2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6F4B3-D5CF-4B45-AAC0-BD73F281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92E16-2529-4FBF-B469-FB20A5AC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210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E707-8A23-4078-87BB-47F9A62FA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7FE6C-D101-46DD-9B01-7A6DF2B03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E9DA-BA27-4BA4-B98A-7DB3A6CC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A942F-AF83-4FF6-94FA-CBDA6AAB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6B3C1-0D68-4982-A7B2-934648D4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201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38BD83-C5DD-42FB-B654-573E22618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85FB9-4970-4BAF-A5B6-E462F3EB8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5B25D-62AA-45D6-8226-E403872A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6F2DE-41C4-4641-85E0-904DC400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87990-99C7-4A48-99B8-AD034043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103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D1BD-66A3-433A-B024-67CCE67B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080D-9DF0-4544-8FAD-0FA210A21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A8F1E-1A04-4FDE-B0C4-0B354DB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558CA-DEFD-4743-86BB-13AAA983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23662-37D8-48BA-9285-E5CBFDB8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003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A3E-163D-42B5-B2CC-B3020E28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A3481-8F0D-4C5E-86D1-1CB6A79BC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295B2-E6B1-4BA1-BB4C-342A03C5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575C7-0132-49D5-8F95-69F726DDD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EB59C-2378-43CC-974F-C6550EB5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987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21E54-A39B-4AF3-864A-22D286993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A3EBD-AF77-402F-AA87-54944E8A9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120DC-6D4C-4676-AD4F-9DFBFF32D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F9DC3-B8FF-4DFC-8B4F-CD95AFAC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545CA-06B2-485E-A64F-BF54578A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4F8A-DBF2-48E8-A314-9D75AD8B3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346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DF02-AFB7-4ECC-A3F9-EC75B91A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04FAD-55E0-4735-9D7B-0CE4E8F93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12A04-106F-4928-BF61-BFF7EBEE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9EAFC-CD61-4BA6-8721-1D7088E32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75BDC2-4C47-4780-BD73-0F2F78C7F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547A0A-8102-40D0-AED0-B8E27DAB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6D455B-278C-4720-B74A-F3D54902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1AA7E-ADAC-46DE-AE35-43482525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095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F5271-39CC-4EC2-AF2B-2A399905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FFE1F-5020-450C-BAF1-1AE039B6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2DF48-13F6-41F7-B9EE-1CDD97B1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19392-39FF-4F4C-85A7-CFD2B6BE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973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95EBA6-4D5F-4ECD-B0C9-D3E0ADBA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E0C84-DDDC-4A68-90ED-A225D896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A209B-8EE1-4D49-B7D3-698EE975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383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CAE2-EA9F-4D9A-86E8-984C1064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B809F-5340-4806-8752-CD55B4E6B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88E14-43E0-44BD-8057-F4413650D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3EB71-0E9A-4933-A56D-F8E3115E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8178C-254B-4168-ACE5-1CE34F8E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DD534-EBE7-4C9D-AA21-7E82594D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543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62A3-9292-4298-8F89-603808AC0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CB817-D7EF-40C6-B147-B696611B3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90AC5-027B-4F81-BB06-53AEEC3D2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8533A-C4B5-465A-9C75-549C61456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18A7C-A6EC-4D68-B6FA-EB6C95EA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BABDD-5152-4570-A879-C9BB2E73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29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7922FA-ACB9-476B-BEE3-6EA1A453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1601C-50B5-4ABE-939A-1DA02DC77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800F3-F86C-403C-9C75-7A16177F2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A8FBB-53CF-4B03-BB5D-E77C1ED28C8F}" type="datetimeFigureOut">
              <a:rPr lang="en-CA" smtClean="0"/>
              <a:pPr/>
              <a:t>2022-05-19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0FAC7-BC35-4A44-8F2B-98BE6E590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564D-03EB-4411-8144-456B41B76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597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tc.gc.ca/eng/archive/2021/2021-130.htm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crtc.gc.ca/eng/archive/2021/2021-181.ht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uO-Xu8RQGN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nada.ca/en/competition-bureau/news/2022/05/competition-bureau-seeks-full-block-of-rogers-proposed-acquisition-of-shaw.html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open.alberta.ca/publications/alberta-broadband-strategy-2022" TargetMode="External"/><Relationship Id="rId7" Type="http://schemas.openxmlformats.org/officeDocument/2006/relationships/hyperlink" Target="https://crtc.gc.ca/eng/archive/2022/2022-76.htm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apas.ca/pub/documents/Advocacy%20and%20Resources/Rural%20Connectivity/rctf-final-report-final-web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ca-reports.ca/reports/high-throughput-networks-for-rural-and-remote-communities/" TargetMode="External"/><Relationship Id="rId11" Type="http://schemas.openxmlformats.org/officeDocument/2006/relationships/hyperlink" Target="https://www.ifsd.ca/en/blog/reports/Assessing%20the%20efficacy%20of%20instruments%20for%20the%20delivery%20of%20rural%20broadband" TargetMode="External"/><Relationship Id="rId5" Type="http://schemas.openxmlformats.org/officeDocument/2006/relationships/hyperlink" Target="https://www.ourcommons.ca/DocumentViewer/en/44-1/INDU/report-1/" TargetMode="External"/><Relationship Id="rId10" Type="http://schemas.openxmlformats.org/officeDocument/2006/relationships/hyperlink" Target="https://www.calgaryeconomicdevelopment.com/assets/Uploads/calgary+technology+5G-Connectivity-Report.pdf" TargetMode="External"/><Relationship Id="rId4" Type="http://schemas.openxmlformats.org/officeDocument/2006/relationships/hyperlink" Target="https://www.youtube.com/watch?v=uO-Xu8RQGN8" TargetMode="External"/><Relationship Id="rId9" Type="http://schemas.openxmlformats.org/officeDocument/2006/relationships/hyperlink" Target="https://www.cybera.ca/wp-content/uploads/2021/07/State-of-Alberta-Digital-Infrastructure-Report-2021.pdf" TargetMode="Externa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112D8-BFC9-F09A-7C29-F59B0D1E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B159D8F-B3ED-97CC-DAA0-B6145AC63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94" y="3786573"/>
            <a:ext cx="1227411" cy="42944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272B38-6BD5-A2FF-A07F-4DB458289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9" y="0"/>
            <a:ext cx="12189341" cy="685800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CA071-5D7E-601E-38FA-2529E64989B4}"/>
              </a:ext>
            </a:extLst>
          </p:cNvPr>
          <p:cNvSpPr txBox="1"/>
          <p:nvPr/>
        </p:nvSpPr>
        <p:spPr>
          <a:xfrm>
            <a:off x="443371" y="980728"/>
            <a:ext cx="113052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800" b="1" dirty="0">
                <a:solidFill>
                  <a:schemeClr val="bg1"/>
                </a:solidFill>
                <a:latin typeface="Arial Black" panose="020B0A04020102020204" pitchFamily="34" charset="0"/>
              </a:rPr>
              <a:t>Broadband 101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5B84C-5DB7-11EF-714A-EE80FEBA0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BD72F-93F4-1A0C-AEB7-E6A130457D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894528-72AC-201C-5A61-CE37F42DC3E1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37DB8-54F8-84A8-E74D-E95769576D30}"/>
              </a:ext>
            </a:extLst>
          </p:cNvPr>
          <p:cNvSpPr txBox="1"/>
          <p:nvPr/>
        </p:nvSpPr>
        <p:spPr>
          <a:xfrm>
            <a:off x="225498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Michael B. McNally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41C65-9631-93EA-4B6C-D4A3005AE148}"/>
              </a:ext>
            </a:extLst>
          </p:cNvPr>
          <p:cNvSpPr txBox="1"/>
          <p:nvPr/>
        </p:nvSpPr>
        <p:spPr>
          <a:xfrm>
            <a:off x="8019907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Mar. 17, 2022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C00D4D-718B-8B8F-F4F2-619D134BE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441" y="5900281"/>
            <a:ext cx="1227411" cy="4294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569BDB-8E73-AD71-CD9E-F0EC3E7617F0}"/>
              </a:ext>
            </a:extLst>
          </p:cNvPr>
          <p:cNvSpPr txBox="1"/>
          <p:nvPr/>
        </p:nvSpPr>
        <p:spPr>
          <a:xfrm>
            <a:off x="10739441" y="6270606"/>
            <a:ext cx="1117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>
                <a:solidFill>
                  <a:schemeClr val="bg1"/>
                </a:solidFill>
              </a:rPr>
              <a:t>Except Certain Images</a:t>
            </a:r>
          </a:p>
        </p:txBody>
      </p:sp>
    </p:spTree>
    <p:extLst>
      <p:ext uri="{BB962C8B-B14F-4D97-AF65-F5344CB8AC3E}">
        <p14:creationId xmlns:p14="http://schemas.microsoft.com/office/powerpoint/2010/main" val="79548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6088623" cy="4846911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Need both</a:t>
            </a:r>
          </a:p>
          <a:p>
            <a:r>
              <a:rPr lang="en-CA" dirty="0"/>
              <a:t>First/last mile connections in a community</a:t>
            </a:r>
          </a:p>
          <a:p>
            <a:endParaRPr lang="en-CA" dirty="0"/>
          </a:p>
          <a:p>
            <a:r>
              <a:rPr lang="en-CA" dirty="0"/>
              <a:t>Backhaul/transport connection to Internet Exchange (in Calgary or Edmonton)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Local Connections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309BD0-9BA6-F4BD-D289-DE10D9287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016" y="1497325"/>
            <a:ext cx="5012295" cy="44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28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Regulation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975148-5049-F71B-8B94-ACB07725AC4A}"/>
              </a:ext>
            </a:extLst>
          </p:cNvPr>
          <p:cNvSpPr txBox="1">
            <a:spLocks/>
          </p:cNvSpPr>
          <p:nvPr/>
        </p:nvSpPr>
        <p:spPr>
          <a:xfrm>
            <a:off x="809351" y="1631227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  <a:p>
            <a:r>
              <a:rPr lang="en-CA" dirty="0"/>
              <a:t>Federal Department</a:t>
            </a:r>
          </a:p>
          <a:p>
            <a:pPr lvl="1"/>
            <a:r>
              <a:rPr lang="en-CA" dirty="0"/>
              <a:t>Funding</a:t>
            </a:r>
          </a:p>
          <a:p>
            <a:pPr lvl="1"/>
            <a:r>
              <a:rPr lang="en-CA" dirty="0"/>
              <a:t>Wireline policy</a:t>
            </a:r>
          </a:p>
          <a:p>
            <a:pPr lvl="1"/>
            <a:r>
              <a:rPr lang="en-CA" dirty="0"/>
              <a:t>Wireless policy and regulation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004A07BD-FAA9-E51A-7C51-0E93EC033E85}"/>
              </a:ext>
            </a:extLst>
          </p:cNvPr>
          <p:cNvSpPr txBox="1">
            <a:spLocks/>
          </p:cNvSpPr>
          <p:nvPr/>
        </p:nvSpPr>
        <p:spPr>
          <a:xfrm>
            <a:off x="6672064" y="1568997"/>
            <a:ext cx="541885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  <a:p>
            <a:r>
              <a:rPr lang="en-CA" dirty="0"/>
              <a:t>Arm’s length regulator</a:t>
            </a:r>
          </a:p>
          <a:p>
            <a:pPr lvl="1"/>
            <a:r>
              <a:rPr lang="en-CA" dirty="0"/>
              <a:t>Wireline regulation </a:t>
            </a:r>
          </a:p>
          <a:p>
            <a:pPr lvl="1"/>
            <a:r>
              <a:rPr lang="en-CA" dirty="0"/>
              <a:t>Some wireline policy</a:t>
            </a:r>
          </a:p>
          <a:p>
            <a:pPr lvl="1"/>
            <a:r>
              <a:rPr lang="en-CA" dirty="0"/>
              <a:t>Some wireless regulation</a:t>
            </a:r>
          </a:p>
          <a:p>
            <a:pPr lvl="1"/>
            <a:r>
              <a:rPr lang="en-CA" dirty="0"/>
              <a:t>Funding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14" name="Picture 2" descr="https://upload.wikimedia.org/wikipedia/en/2/26/CRTC_Logo.png">
            <a:extLst>
              <a:ext uri="{FF2B5EF4-FFF2-40B4-BE49-F238E27FC236}">
                <a16:creationId xmlns:a16="http://schemas.microsoft.com/office/drawing/2014/main" id="{D49B1CCA-F8A3-5254-B5A4-76CBB5D0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056" y="1551213"/>
            <a:ext cx="1073070" cy="9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4A5DA7-AC02-E5DF-DEA7-DC657EFD0F32}"/>
              </a:ext>
            </a:extLst>
          </p:cNvPr>
          <p:cNvSpPr txBox="1"/>
          <p:nvPr/>
        </p:nvSpPr>
        <p:spPr>
          <a:xfrm>
            <a:off x="1825523" y="4863526"/>
            <a:ext cx="7982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+ Minister of Rural Economic Development</a:t>
            </a:r>
          </a:p>
          <a:p>
            <a:r>
              <a:rPr lang="en-CA" sz="2400" dirty="0"/>
              <a:t>+ various provincial bodies Service Alberta (</a:t>
            </a:r>
            <a:r>
              <a:rPr lang="en-CA" sz="2400" dirty="0" err="1"/>
              <a:t>SuperNet</a:t>
            </a:r>
            <a:r>
              <a:rPr lang="en-CA" sz="2400" dirty="0"/>
              <a:t>) and JEI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EFCA6D-17AC-B93E-E6F3-7855700C1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56" y="1466031"/>
            <a:ext cx="5556591" cy="11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71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Initiatives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Image result for Canada">
            <a:extLst>
              <a:ext uri="{FF2B5EF4-FFF2-40B4-BE49-F238E27FC236}">
                <a16:creationId xmlns:a16="http://schemas.microsoft.com/office/drawing/2014/main" id="{30F20362-329D-CD22-8B1C-C8FF8565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5" y="2229488"/>
            <a:ext cx="1286272" cy="12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crtc">
            <a:extLst>
              <a:ext uri="{FF2B5EF4-FFF2-40B4-BE49-F238E27FC236}">
                <a16:creationId xmlns:a16="http://schemas.microsoft.com/office/drawing/2014/main" id="{CB2F1893-C7A8-85B3-7DF4-09655EF96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725144"/>
            <a:ext cx="1104998" cy="94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CCE470-3FED-FEF0-901E-973E577909F5}"/>
              </a:ext>
            </a:extLst>
          </p:cNvPr>
          <p:cNvSpPr txBox="1">
            <a:spLocks/>
          </p:cNvSpPr>
          <p:nvPr/>
        </p:nvSpPr>
        <p:spPr>
          <a:xfrm>
            <a:off x="1374661" y="1443735"/>
            <a:ext cx="9736633" cy="480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Innovation, Science and Economic Development (ISED)</a:t>
            </a:r>
          </a:p>
          <a:p>
            <a:pPr lvl="1"/>
            <a:r>
              <a:rPr lang="en-US" b="1" dirty="0"/>
              <a:t>$2.75b </a:t>
            </a:r>
            <a:r>
              <a:rPr lang="en-US" dirty="0"/>
              <a:t>Universal Broadband Fund</a:t>
            </a:r>
          </a:p>
          <a:p>
            <a:pPr lvl="1"/>
            <a:r>
              <a:rPr lang="en-US" b="1" dirty="0"/>
              <a:t>$2b </a:t>
            </a:r>
            <a:r>
              <a:rPr lang="en-US" dirty="0"/>
              <a:t>Rural and Norther Stream of the Investing in Canada Infrastructure Program</a:t>
            </a:r>
          </a:p>
          <a:p>
            <a:pPr lvl="1"/>
            <a:r>
              <a:rPr lang="en-US" b="1" dirty="0"/>
              <a:t>$2b </a:t>
            </a:r>
            <a:r>
              <a:rPr lang="en-US" dirty="0"/>
              <a:t>in Canadian Infrastructure Bank Spending</a:t>
            </a:r>
          </a:p>
          <a:p>
            <a:pPr lvl="1"/>
            <a:r>
              <a:rPr lang="en-US" b="1" dirty="0"/>
              <a:t>$600m </a:t>
            </a:r>
            <a:r>
              <a:rPr lang="en-US" dirty="0"/>
              <a:t>Low Earth Orbit capacity agreement (with </a:t>
            </a:r>
            <a:r>
              <a:rPr lang="en-US" dirty="0" err="1"/>
              <a:t>Telesat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Canadian Radio-television and Telecommunications Commission</a:t>
            </a:r>
          </a:p>
          <a:p>
            <a:pPr lvl="1"/>
            <a:r>
              <a:rPr lang="en-US" dirty="0"/>
              <a:t>Broadband Fund –</a:t>
            </a:r>
            <a:r>
              <a:rPr lang="en-US" b="1" dirty="0"/>
              <a:t>$750 over 5 years </a:t>
            </a:r>
            <a:r>
              <a:rPr lang="en-US" dirty="0"/>
              <a:t>(second call now closed)</a:t>
            </a:r>
          </a:p>
          <a:p>
            <a:pPr lvl="1"/>
            <a:r>
              <a:rPr lang="en-US" dirty="0"/>
              <a:t>Speed targets </a:t>
            </a:r>
          </a:p>
          <a:p>
            <a:pPr lvl="1"/>
            <a:r>
              <a:rPr lang="en-US" dirty="0"/>
              <a:t>Wholesale market regulation (</a:t>
            </a:r>
            <a:r>
              <a:rPr lang="en-US" dirty="0">
                <a:hlinkClick r:id="rId7"/>
              </a:rPr>
              <a:t>Telecom Decision CRTC 2021-181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MVNO regulation (</a:t>
            </a:r>
            <a:r>
              <a:rPr lang="en-US" dirty="0">
                <a:hlinkClick r:id="rId8"/>
              </a:rPr>
              <a:t>Telecom Decision CRTC 2021-130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9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Public, Private or Both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02463F7-1160-27E0-06D8-26EC4220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64" y="1181479"/>
            <a:ext cx="7848872" cy="502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67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10697135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Covid has resulted in a richness of broadband studies </a:t>
            </a:r>
          </a:p>
          <a:p>
            <a:r>
              <a:rPr lang="en-CA" dirty="0"/>
              <a:t>Problem is clear, and many best practices/solutions known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Galore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50CCE-8212-C7C4-94F2-DFE24C345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231" y="1562672"/>
            <a:ext cx="2617151" cy="3401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784D23-6D7E-50F0-DD73-520A5E956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347" y="2292119"/>
            <a:ext cx="2529074" cy="32843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B317E0-CEF2-1B37-4977-B54729E4ED74}"/>
              </a:ext>
            </a:extLst>
          </p:cNvPr>
          <p:cNvSpPr txBox="1"/>
          <p:nvPr/>
        </p:nvSpPr>
        <p:spPr>
          <a:xfrm>
            <a:off x="9309615" y="4985462"/>
            <a:ext cx="2882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Several AB voices involved in the Agricultural Producers Association of Saskatchewan (APAS) Report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AEF836-38E5-9DC5-7867-60962D431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453" y="2780928"/>
            <a:ext cx="2352730" cy="35374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6F9F20-95D8-A01E-3C12-169F13CE6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736" y="2564904"/>
            <a:ext cx="2450105" cy="34016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1E17B4-1EDD-EF2C-4F05-97C7EFBED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022" y="3036697"/>
            <a:ext cx="2404996" cy="30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10770359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Key highlights: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100% connectivity by Mar. 31, 2027 at 50/10</a:t>
            </a:r>
          </a:p>
          <a:p>
            <a:pPr lvl="1"/>
            <a:r>
              <a:rPr lang="en-CA" dirty="0"/>
              <a:t>Currently only 33% of rural, and</a:t>
            </a:r>
          </a:p>
          <a:p>
            <a:pPr lvl="1"/>
            <a:r>
              <a:rPr lang="en-CA" dirty="0"/>
              <a:t>20% of Indigenous communities at these speeds</a:t>
            </a:r>
          </a:p>
          <a:p>
            <a:endParaRPr lang="en-CA" dirty="0"/>
          </a:p>
          <a:p>
            <a:r>
              <a:rPr lang="en-CA" dirty="0"/>
              <a:t>$390 million in funding</a:t>
            </a:r>
          </a:p>
          <a:p>
            <a:endParaRPr lang="en-CA" dirty="0"/>
          </a:p>
          <a:p>
            <a:r>
              <a:rPr lang="en-CA" dirty="0"/>
              <a:t>Mix of Fibre, FWA and LEO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Broadband Strategy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242FCE-3991-C8E1-97F6-6617230F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985" y="1330802"/>
            <a:ext cx="3657992" cy="481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13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2432230"/>
            <a:ext cx="10770359" cy="4846911"/>
          </a:xfrm>
        </p:spPr>
        <p:txBody>
          <a:bodyPr/>
          <a:lstStyle/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Mar. 2021 – Rogers announces $26B takeover of Shaw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Multi-layer regulatory review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CRTC – completed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House of Commons – completed, non-binding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Competition Bureau – completed </a:t>
            </a:r>
          </a:p>
          <a:p>
            <a:pPr lvl="1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ISED – pending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68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Coalition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Rogers-Shaw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2F79F2-3051-4DB6-84A2-471AB8050C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73" y="1462807"/>
            <a:ext cx="1978354" cy="718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C00EE0-C97A-4D9F-B9B8-447AB005DC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74" y="1489021"/>
            <a:ext cx="3807853" cy="66637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F7A2B62-00A5-46A8-A0AA-4E4FDF38E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746" y="1462807"/>
            <a:ext cx="4692204" cy="8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6070F7-EDC7-4937-BB03-6C40F3687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9270" y="1445315"/>
            <a:ext cx="856578" cy="8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1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16849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6224 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1181 C 0.00716 -0.00231 0.0319 -0.01597 0.04089 -0.01597 C 0.09597 -0.01597 0.15287 0.20209 0.15287 0.42037 C 0.15287 0.31042 0.18138 0.20209 0.20794 0.20209 C 0.23646 0.20209 0.26302 0.31204 0.26302 0.42037 C 0.26302 0.36621 0.27709 0.31042 0.29154 0.31042 C 0.3056 0.31042 0.31992 0.36459 0.31992 0.42037 C 0.31992 0.39236 0.32709 0.36621 0.33412 0.36621 C 0.34128 0.36621 0.34818 0.39399 0.34818 0.42037 C 0.34818 0.40602 0.35169 0.39236 0.35534 0.39236 C 0.35716 0.39236 0.3625 0.40649 0.3625 0.42037 C 0.3625 0.41343 0.36432 0.40602 0.36602 0.40602 C 0.36602 0.40764 0.3694 0.41297 0.3694 0.42037 C 0.3694 0.41667 0.3694 0.41343 0.37136 0.41343 C 0.37136 0.41505 0.37318 0.41713 0.37318 0.42037 C 0.37318 0.41875 0.37318 0.41667 0.37318 0.41505 C 0.375 0.41505 0.375 0.41667 0.375 0.41875 C 0.37682 0.41875 0.37682 0.41713 0.37682 0.41505 C 0.37878 0.41505 0.37878 0.41667 0.37878 0.41875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1902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Rogers-Shaw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0A7DEF-9A5C-C4EE-425F-5262D57F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4" y="1371320"/>
            <a:ext cx="3586999" cy="46503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085B75-5721-C20D-D3BF-029D79AFD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620" y="1258242"/>
            <a:ext cx="7411484" cy="48489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533548-684B-7071-2BB3-535D28CB36D9}"/>
              </a:ext>
            </a:extLst>
          </p:cNvPr>
          <p:cNvCxnSpPr/>
          <p:nvPr/>
        </p:nvCxnSpPr>
        <p:spPr>
          <a:xfrm>
            <a:off x="9840416" y="2113200"/>
            <a:ext cx="12984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5CE4EE-EE27-F45B-4B7B-5FCCB3786EAC}"/>
              </a:ext>
            </a:extLst>
          </p:cNvPr>
          <p:cNvCxnSpPr>
            <a:cxnSpLocks/>
          </p:cNvCxnSpPr>
          <p:nvPr/>
        </p:nvCxnSpPr>
        <p:spPr>
          <a:xfrm>
            <a:off x="7536160" y="2564904"/>
            <a:ext cx="14401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4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Rogers-Shaw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2753DE-C594-42E9-3CD6-4C5CF9FA5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448" y="1249814"/>
            <a:ext cx="3744416" cy="48933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C127E3-CAD7-2F48-D60E-816B0D385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936" y="1484784"/>
            <a:ext cx="6113178" cy="43651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4CF7E5-C484-68D3-5B73-80A5BF64AA22}"/>
              </a:ext>
            </a:extLst>
          </p:cNvPr>
          <p:cNvCxnSpPr>
            <a:cxnSpLocks/>
          </p:cNvCxnSpPr>
          <p:nvPr/>
        </p:nvCxnSpPr>
        <p:spPr>
          <a:xfrm>
            <a:off x="1559496" y="3446272"/>
            <a:ext cx="2088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1A5002-304D-B830-6DA8-BE6BC303AC6E}"/>
              </a:ext>
            </a:extLst>
          </p:cNvPr>
          <p:cNvCxnSpPr>
            <a:cxnSpLocks/>
          </p:cNvCxnSpPr>
          <p:nvPr/>
        </p:nvCxnSpPr>
        <p:spPr>
          <a:xfrm>
            <a:off x="5663952" y="2996952"/>
            <a:ext cx="30963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8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10770359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Many looming wireless changes</a:t>
            </a:r>
          </a:p>
          <a:p>
            <a:pPr marL="631825" indent="-236538"/>
            <a:r>
              <a:rPr lang="en-CA" dirty="0"/>
              <a:t>Deployments of 5G in 3500 MHz band (auctioned in 2021)</a:t>
            </a:r>
          </a:p>
          <a:p>
            <a:pPr marL="631825" indent="-236538"/>
            <a:r>
              <a:rPr lang="en-CA" dirty="0"/>
              <a:t>Auction of more 5G spectrum (3800 MHz band) early 2023</a:t>
            </a:r>
          </a:p>
          <a:p>
            <a:pPr marL="631825" indent="-236538"/>
            <a:r>
              <a:rPr lang="en-CA" dirty="0"/>
              <a:t>“Access Licensing” decision (see </a:t>
            </a:r>
            <a:r>
              <a:rPr lang="en-CA" dirty="0">
                <a:hlinkClick r:id="rId2"/>
              </a:rPr>
              <a:t>ARCC Webinar from 2021</a:t>
            </a:r>
            <a:r>
              <a:rPr lang="en-CA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2022-23 Wireless Changes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C3B364-18CB-5648-28BA-FCF35838F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480" y="3342365"/>
            <a:ext cx="6481936" cy="2881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41E140-9D68-18B7-7241-9AB381A8F101}"/>
              </a:ext>
            </a:extLst>
          </p:cNvPr>
          <p:cNvSpPr txBox="1"/>
          <p:nvPr/>
        </p:nvSpPr>
        <p:spPr>
          <a:xfrm>
            <a:off x="7897416" y="584173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Available from </a:t>
            </a:r>
            <a:r>
              <a:rPr lang="en-CA" dirty="0" err="1"/>
              <a:t>Cybera’s</a:t>
            </a:r>
            <a:r>
              <a:rPr lang="en-CA" dirty="0"/>
              <a:t> YouTube page</a:t>
            </a:r>
          </a:p>
        </p:txBody>
      </p:sp>
    </p:spTree>
    <p:extLst>
      <p:ext uri="{BB962C8B-B14F-4D97-AF65-F5344CB8AC3E}">
        <p14:creationId xmlns:p14="http://schemas.microsoft.com/office/powerpoint/2010/main" val="13696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275120"/>
            <a:ext cx="10770359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Putting Broadband in Context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Broadband Technologies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Policy and Regulation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2022 Broadband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CF16D-C3AB-C245-0151-6D9265BEA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159" y="1261838"/>
            <a:ext cx="5205409" cy="4544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DF63F5-DC4D-D83E-A04D-38466672230E}"/>
              </a:ext>
            </a:extLst>
          </p:cNvPr>
          <p:cNvSpPr txBox="1"/>
          <p:nvPr/>
        </p:nvSpPr>
        <p:spPr>
          <a:xfrm>
            <a:off x="6672064" y="58772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CRTC  Broadband Availability Map (2022)</a:t>
            </a:r>
          </a:p>
        </p:txBody>
      </p:sp>
    </p:spTree>
    <p:extLst>
      <p:ext uri="{BB962C8B-B14F-4D97-AF65-F5344CB8AC3E}">
        <p14:creationId xmlns:p14="http://schemas.microsoft.com/office/powerpoint/2010/main" val="414284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7788101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Connectivity is not inevitable, but the ‘why’ has never been clear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Getting it right (the ‘how’) is key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Need to think about what next?</a:t>
            </a:r>
          </a:p>
          <a:p>
            <a:pPr marL="687388"/>
            <a:r>
              <a:rPr lang="en-CA" dirty="0"/>
              <a:t>Speeds and affordability for the future</a:t>
            </a:r>
          </a:p>
          <a:p>
            <a:pPr marL="687388"/>
            <a:r>
              <a:rPr lang="en-CA" dirty="0"/>
              <a:t>Digital Skills/Literacy</a:t>
            </a:r>
          </a:p>
          <a:p>
            <a:pPr marL="687388"/>
            <a:r>
              <a:rPr lang="en-CA" dirty="0"/>
              <a:t>What can we do with 100% connected AB?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How to What Next?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644247-3203-AC2B-1448-7935175EB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542" y="1181479"/>
            <a:ext cx="3017079" cy="5034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87BD22-C9B9-6E81-E500-C85F29CCF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5904" y="1179576"/>
            <a:ext cx="3019346" cy="50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10770359" cy="4846911"/>
          </a:xfrm>
        </p:spPr>
        <p:txBody>
          <a:bodyPr>
            <a:normAutofit fontScale="47500" lnSpcReduction="20000"/>
          </a:bodyPr>
          <a:lstStyle/>
          <a:p>
            <a:r>
              <a:rPr lang="en-CA" dirty="0"/>
              <a:t>Agricultural Produces Association of Saskatchewan. 2021. </a:t>
            </a:r>
            <a:r>
              <a:rPr lang="en-CA" i="1" dirty="0"/>
              <a:t>Rural Connectivity Task Force: Final Report. </a:t>
            </a:r>
            <a:r>
              <a:rPr lang="en-CA" dirty="0">
                <a:hlinkClick r:id="rId2"/>
              </a:rPr>
              <a:t>https://apas.ca/pub/documents/Advocacy%20and%20Resources/Rural%20Connectivity/rctf-final-report-final-web.pdf</a:t>
            </a:r>
            <a:r>
              <a:rPr lang="en-CA" dirty="0"/>
              <a:t>  </a:t>
            </a:r>
          </a:p>
          <a:p>
            <a:r>
              <a:rPr lang="en-CA" dirty="0"/>
              <a:t>Alberta. 2022. </a:t>
            </a:r>
            <a:r>
              <a:rPr lang="en-CA" i="1" dirty="0"/>
              <a:t>Alberta Broadband Strategy 2022: Connecting Albertans, Growing the Economy.</a:t>
            </a:r>
            <a:r>
              <a:rPr lang="en-CA" dirty="0"/>
              <a:t> </a:t>
            </a:r>
            <a:r>
              <a:rPr lang="en-CA" dirty="0">
                <a:hlinkClick r:id="rId3"/>
              </a:rPr>
              <a:t>https://open.alberta.ca/publications/alberta-broadband-strategy-2022</a:t>
            </a:r>
            <a:r>
              <a:rPr lang="en-CA" dirty="0"/>
              <a:t>  </a:t>
            </a:r>
          </a:p>
          <a:p>
            <a:r>
              <a:rPr lang="en-CA" dirty="0"/>
              <a:t>Alberta Rural Connectivity Coalition/Michael B. McNally. “How Wireless Spectrum Regulation will Impact Rural Connectivity.” </a:t>
            </a:r>
            <a:r>
              <a:rPr lang="en-CA" dirty="0">
                <a:hlinkClick r:id="rId4"/>
              </a:rPr>
              <a:t>https://www.youtube.com/watch?v=uO-Xu8RQGN8</a:t>
            </a:r>
            <a:endParaRPr lang="en-CA" dirty="0"/>
          </a:p>
          <a:p>
            <a:r>
              <a:rPr lang="en-CA" dirty="0"/>
              <a:t>Canada – House of Commons – Standing Committee on Industry and Technology (INDU). 2022. </a:t>
            </a:r>
            <a:r>
              <a:rPr lang="en-CA" i="1" dirty="0"/>
              <a:t>Proposed Acquisition of Shaw Communications by Rogers Communications: Better Together?</a:t>
            </a:r>
            <a:r>
              <a:rPr lang="en-CA" dirty="0"/>
              <a:t>. 44</a:t>
            </a:r>
            <a:r>
              <a:rPr lang="en-CA" baseline="30000" dirty="0"/>
              <a:t>th</a:t>
            </a:r>
            <a:r>
              <a:rPr lang="en-CA" dirty="0"/>
              <a:t> Parl. 1</a:t>
            </a:r>
            <a:r>
              <a:rPr lang="en-CA" baseline="30000" dirty="0"/>
              <a:t>st</a:t>
            </a:r>
            <a:r>
              <a:rPr lang="en-CA" dirty="0"/>
              <a:t> Sess. </a:t>
            </a:r>
            <a:r>
              <a:rPr lang="en-CA" dirty="0">
                <a:hlinkClick r:id="rId5"/>
              </a:rPr>
              <a:t>https://www.ourcommons.ca/DocumentViewer/en/44-1/INDU/report-1/</a:t>
            </a:r>
            <a:r>
              <a:rPr lang="en-CA" dirty="0"/>
              <a:t> </a:t>
            </a:r>
          </a:p>
          <a:p>
            <a:r>
              <a:rPr lang="en-CA" dirty="0"/>
              <a:t>Canadian Council of Academies. 2021. </a:t>
            </a:r>
            <a:r>
              <a:rPr lang="en-CA" i="1" dirty="0"/>
              <a:t>Waiting to Connect: Expert Panel on High-Throughput Networks for Rural and Remote Communities in Canada</a:t>
            </a:r>
            <a:r>
              <a:rPr lang="en-CA" dirty="0"/>
              <a:t>. </a:t>
            </a:r>
            <a:r>
              <a:rPr lang="en-CA" dirty="0">
                <a:hlinkClick r:id="rId6"/>
              </a:rPr>
              <a:t>https://www.cca-reports.ca/reports/high-throughput-networks-for-rural-and-remote-communities/</a:t>
            </a:r>
            <a:r>
              <a:rPr lang="en-CA" dirty="0"/>
              <a:t> </a:t>
            </a:r>
          </a:p>
          <a:p>
            <a:r>
              <a:rPr lang="en-CA" dirty="0"/>
              <a:t>CRTC. 2022. </a:t>
            </a:r>
            <a:r>
              <a:rPr lang="en-CA" i="1" dirty="0"/>
              <a:t>Broadcasting Decision CRTC 2022-76</a:t>
            </a:r>
            <a:r>
              <a:rPr lang="en-CA" dirty="0"/>
              <a:t>. </a:t>
            </a:r>
            <a:r>
              <a:rPr lang="en-CA" dirty="0">
                <a:hlinkClick r:id="rId7"/>
              </a:rPr>
              <a:t>https://crtc.gc.ca/eng/archive/2022/2022-76.htm</a:t>
            </a:r>
            <a:r>
              <a:rPr lang="en-CA" dirty="0"/>
              <a:t>  </a:t>
            </a:r>
          </a:p>
          <a:p>
            <a:r>
              <a:rPr lang="en-CA" dirty="0"/>
              <a:t>Canadian Council of Academies. 2021. </a:t>
            </a:r>
            <a:r>
              <a:rPr lang="en-CA" i="1" dirty="0"/>
              <a:t>Waiting to Connect: Expert Panel on High-Throughput Networks for Rural and Remote Communities in Canada</a:t>
            </a:r>
            <a:r>
              <a:rPr lang="en-CA" dirty="0"/>
              <a:t>. </a:t>
            </a:r>
            <a:r>
              <a:rPr lang="en-CA" dirty="0">
                <a:hlinkClick r:id="rId6"/>
              </a:rPr>
              <a:t>https://www.cca-reports.ca/reports/high-throughput-networks-for-rural-and-remote-communities/</a:t>
            </a:r>
            <a:r>
              <a:rPr lang="en-CA" dirty="0"/>
              <a:t> </a:t>
            </a:r>
          </a:p>
          <a:p>
            <a:r>
              <a:rPr lang="en-CA" dirty="0"/>
              <a:t>Competition Bureau of Canada. 2022. Competition Bureau Seeks full blook of Roger’s Proposed Acquisition of Shaw.” </a:t>
            </a:r>
            <a:r>
              <a:rPr lang="en-CA" dirty="0">
                <a:hlinkClick r:id="rId8"/>
              </a:rPr>
              <a:t>https://www.canada.ca/en/competition-bureau/news/2022/05/competition-bureau-seeks-full-block-of-rogers-proposed-acquisition-of-shaw.html</a:t>
            </a:r>
            <a:r>
              <a:rPr lang="en-CA" dirty="0"/>
              <a:t> </a:t>
            </a:r>
          </a:p>
          <a:p>
            <a:r>
              <a:rPr lang="en-CA" dirty="0" err="1"/>
              <a:t>Cybera</a:t>
            </a:r>
            <a:r>
              <a:rPr lang="en-CA" dirty="0"/>
              <a:t>. 2021. State of Alberta Digital Infrastructure Report 2021. </a:t>
            </a:r>
            <a:r>
              <a:rPr lang="en-CA" dirty="0">
                <a:hlinkClick r:id="rId9"/>
              </a:rPr>
              <a:t>https://www.cybera.ca/wp-content/uploads/2021/07/State-of-Alberta-Digital-Infrastructure-Report-2021.pdf</a:t>
            </a:r>
            <a:endParaRPr lang="en-CA" dirty="0"/>
          </a:p>
          <a:p>
            <a:r>
              <a:rPr lang="en-CA" dirty="0"/>
              <a:t>Gregory Taylor/Calgary Economic Development. 2021.5G </a:t>
            </a:r>
            <a:r>
              <a:rPr lang="en-CA" i="1" dirty="0"/>
              <a:t>and Connectivity.</a:t>
            </a:r>
            <a:r>
              <a:rPr lang="en-CA" dirty="0"/>
              <a:t> </a:t>
            </a:r>
            <a:r>
              <a:rPr lang="en-CA" dirty="0">
                <a:hlinkClick r:id="rId10"/>
              </a:rPr>
              <a:t>https://www.calgaryeconomicdevelopment.com/assets/Uploads/calgary+technology+5G-Connectivity-Report.pdf</a:t>
            </a:r>
            <a:endParaRPr lang="en-CA" dirty="0"/>
          </a:p>
          <a:p>
            <a:r>
              <a:rPr lang="en-CA" dirty="0"/>
              <a:t>Institute for Fiscal Studies and Democracy. 2021. </a:t>
            </a:r>
            <a:r>
              <a:rPr lang="en-CA" i="1" dirty="0"/>
              <a:t>Assessing the Efficacy for the Delivery of Rural Broadband</a:t>
            </a:r>
            <a:r>
              <a:rPr lang="en-CA" dirty="0"/>
              <a:t>. </a:t>
            </a:r>
            <a:r>
              <a:rPr lang="en-CA" dirty="0">
                <a:hlinkClick r:id="rId11"/>
              </a:rPr>
              <a:t>https://www.ifsd.ca/en/blog/reports/Assessing%20the%20efficacy%20of%20instruments%20for%20the%20delivery%20of%20rural%20broadband</a:t>
            </a:r>
            <a:r>
              <a:rPr lang="en-CA" dirty="0"/>
              <a:t>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Sources and Other Links</a:t>
            </a:r>
          </a:p>
        </p:txBody>
      </p:sp>
    </p:spTree>
    <p:extLst>
      <p:ext uri="{BB962C8B-B14F-4D97-AF65-F5344CB8AC3E}">
        <p14:creationId xmlns:p14="http://schemas.microsoft.com/office/powerpoint/2010/main" val="3859546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8824927" cy="48469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dirty="0"/>
              <a:t>Rural connectivity a question of how? – </a:t>
            </a:r>
            <a:r>
              <a:rPr lang="en-CA" b="1" i="1" dirty="0"/>
              <a:t>How to get it right?</a:t>
            </a:r>
          </a:p>
          <a:p>
            <a:pPr marL="0" indent="0">
              <a:buNone/>
            </a:pPr>
            <a:endParaRPr lang="en-CA" b="1" i="1" dirty="0"/>
          </a:p>
          <a:p>
            <a:r>
              <a:rPr lang="en-CA" i="1" dirty="0"/>
              <a:t>How to ensure we can connect the farm between two hamlets</a:t>
            </a:r>
          </a:p>
          <a:p>
            <a:endParaRPr lang="en-CA" i="1" dirty="0"/>
          </a:p>
          <a:p>
            <a:r>
              <a:rPr lang="en-CA" i="1" dirty="0"/>
              <a:t>How to ensure we don’t just connect Indigenous communities, but that we have broadband that is high quality, reliable and affordable</a:t>
            </a:r>
          </a:p>
          <a:p>
            <a:endParaRPr lang="en-CA" i="1" dirty="0"/>
          </a:p>
          <a:p>
            <a:r>
              <a:rPr lang="en-CA" i="1" dirty="0"/>
              <a:t>How to ensure the infrastructure we build suits current and future needs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Why? to How?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E2491-03C0-FEB5-3B9A-6176F679D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401052"/>
            <a:ext cx="2239860" cy="1595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1555B-539A-B7A8-3216-85EE9C61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4731089"/>
            <a:ext cx="2308636" cy="133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712C92-30C4-42BA-26AE-E8B00F716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3743" y="3088339"/>
            <a:ext cx="2380185" cy="15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7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538BD5-A396-8E92-BF57-112AC49BD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086" y="1186765"/>
            <a:ext cx="3017079" cy="5034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6080" y="1330052"/>
            <a:ext cx="5256584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Better connectivity is:</a:t>
            </a:r>
          </a:p>
          <a:p>
            <a:pPr marL="0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dirty="0"/>
              <a:t>~10% a technology problem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dirty="0"/>
              <a:t>~10% a capital/financing problem</a:t>
            </a:r>
          </a:p>
          <a:p>
            <a:pPr marL="457200" lvl="1" indent="0">
              <a:buNone/>
            </a:pPr>
            <a:endParaRPr lang="en-CA" dirty="0"/>
          </a:p>
          <a:p>
            <a:pPr marL="457200" lvl="1" indent="0">
              <a:buNone/>
            </a:pPr>
            <a:r>
              <a:rPr lang="en-CA" dirty="0"/>
              <a:t>~80% a social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Alberta Connectivity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7147A78-F388-6868-77CD-BADCE8F9F9CC}"/>
              </a:ext>
            </a:extLst>
          </p:cNvPr>
          <p:cNvSpPr txBox="1">
            <a:spLocks/>
          </p:cNvSpPr>
          <p:nvPr/>
        </p:nvSpPr>
        <p:spPr>
          <a:xfrm>
            <a:off x="479376" y="1700808"/>
            <a:ext cx="3662710" cy="4561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According to the </a:t>
            </a:r>
            <a:r>
              <a:rPr lang="en-CA" dirty="0" err="1"/>
              <a:t>GoA</a:t>
            </a:r>
            <a:r>
              <a:rPr lang="en-CA" dirty="0"/>
              <a:t>, as of 2022 only the </a:t>
            </a:r>
            <a:r>
              <a:rPr lang="en-CA" b="1" dirty="0">
                <a:solidFill>
                  <a:srgbClr val="FF0000"/>
                </a:solidFill>
              </a:rPr>
              <a:t>Red</a:t>
            </a:r>
            <a:r>
              <a:rPr lang="en-CA" dirty="0"/>
              <a:t> areas meet the federal broadband speed targets</a:t>
            </a:r>
          </a:p>
        </p:txBody>
      </p:sp>
    </p:spTree>
    <p:extLst>
      <p:ext uri="{BB962C8B-B14F-4D97-AF65-F5344CB8AC3E}">
        <p14:creationId xmlns:p14="http://schemas.microsoft.com/office/powerpoint/2010/main" val="3953057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6304647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Speed</a:t>
            </a:r>
          </a:p>
          <a:p>
            <a:pPr lvl="1"/>
            <a:r>
              <a:rPr lang="en-CA" dirty="0"/>
              <a:t>Usually “Megabits per second” (Mbps)</a:t>
            </a:r>
          </a:p>
          <a:p>
            <a:pPr lvl="1"/>
            <a:r>
              <a:rPr lang="en-CA" dirty="0"/>
              <a:t>Download and upload speed</a:t>
            </a:r>
          </a:p>
          <a:p>
            <a:pPr lvl="1"/>
            <a:r>
              <a:rPr lang="en-CA" dirty="0"/>
              <a:t>Actual Speed vs. Advertised Speed</a:t>
            </a:r>
          </a:p>
          <a:p>
            <a:pPr lvl="1"/>
            <a:r>
              <a:rPr lang="en-CA" dirty="0"/>
              <a:t>National targets (set 2016) 50 Mbps download/ 10 Mbps Upload (50/10)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b="1" dirty="0"/>
              <a:t>Data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Bits and bytes (8 bits = 1 byte)</a:t>
            </a:r>
          </a:p>
          <a:p>
            <a:pPr lvl="1"/>
            <a:r>
              <a:rPr lang="en-CA" dirty="0"/>
              <a:t>Tera, Giga and Mega Bytes (TB, GB, and MB)</a:t>
            </a:r>
          </a:p>
          <a:p>
            <a:pPr lvl="1"/>
            <a:r>
              <a:rPr lang="en-CA" dirty="0"/>
              <a:t>1TB = 1,000 GB = 1,000,000 MB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Concepts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48EB942-1769-E133-B30A-F59E1A5B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96" y="1613739"/>
            <a:ext cx="5223074" cy="3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269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16" y="1275120"/>
            <a:ext cx="5607885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b="1" dirty="0"/>
              <a:t>Cost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Affordability</a:t>
            </a:r>
          </a:p>
          <a:p>
            <a:pPr lvl="1"/>
            <a:r>
              <a:rPr lang="en-CA" dirty="0"/>
              <a:t>Data caps/allowances</a:t>
            </a:r>
          </a:p>
          <a:p>
            <a:pPr lvl="1"/>
            <a:endParaRPr lang="en-CA" dirty="0"/>
          </a:p>
          <a:p>
            <a:pPr marL="0" indent="0">
              <a:buNone/>
            </a:pPr>
            <a:r>
              <a:rPr lang="en-CA" b="1" dirty="0"/>
              <a:t>Quality</a:t>
            </a:r>
          </a:p>
          <a:p>
            <a:pPr lvl="1"/>
            <a:r>
              <a:rPr lang="en-CA" dirty="0"/>
              <a:t>Redundancy</a:t>
            </a:r>
          </a:p>
          <a:p>
            <a:pPr lvl="1"/>
            <a:r>
              <a:rPr lang="en-CA" dirty="0"/>
              <a:t>Reliability</a:t>
            </a:r>
          </a:p>
          <a:p>
            <a:pPr lvl="1"/>
            <a:r>
              <a:rPr lang="en-CA" dirty="0"/>
              <a:t>Latency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Concepts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AEC8E2-D369-DEE5-4BE2-1E43F0955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25" y="1176325"/>
            <a:ext cx="496046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12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2" y="1330052"/>
            <a:ext cx="4433214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Gold standard of broadband technologies</a:t>
            </a:r>
          </a:p>
          <a:p>
            <a:pPr lvl="1"/>
            <a:r>
              <a:rPr lang="en-CA" dirty="0"/>
              <a:t>Fastest</a:t>
            </a:r>
          </a:p>
          <a:p>
            <a:pPr lvl="1"/>
            <a:r>
              <a:rPr lang="en-CA" dirty="0"/>
              <a:t>Most reliable</a:t>
            </a:r>
          </a:p>
          <a:p>
            <a:pPr lvl="1"/>
            <a:r>
              <a:rPr lang="en-CA" dirty="0"/>
              <a:t>Synchronous connections</a:t>
            </a:r>
          </a:p>
          <a:p>
            <a:pPr lvl="1"/>
            <a:r>
              <a:rPr lang="en-CA" dirty="0"/>
              <a:t>High capacity</a:t>
            </a:r>
          </a:p>
          <a:p>
            <a:pPr lvl="1"/>
            <a:endParaRPr lang="en-CA" dirty="0"/>
          </a:p>
          <a:p>
            <a:pPr marL="0" indent="0">
              <a:buNone/>
            </a:pPr>
            <a:r>
              <a:rPr lang="en-CA" dirty="0"/>
              <a:t>However</a:t>
            </a:r>
          </a:p>
          <a:p>
            <a:pPr lvl="1"/>
            <a:r>
              <a:rPr lang="en-CA" dirty="0"/>
              <a:t>Generally more expensive than wireless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A290B2-0829-C551-9A2E-FFF7587E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93" y="1753682"/>
            <a:ext cx="6676213" cy="38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60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10770359" cy="4846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Three key types of wireless connectivity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2022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Connectivity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8C23A2DB-BB2E-DBB5-FCD9-1D71B4CB8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903051"/>
              </p:ext>
            </p:extLst>
          </p:nvPr>
        </p:nvGraphicFramePr>
        <p:xfrm>
          <a:off x="704533" y="2132857"/>
          <a:ext cx="10904026" cy="3816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402">
                  <a:extLst>
                    <a:ext uri="{9D8B030D-6E8A-4147-A177-3AD203B41FA5}">
                      <a16:colId xmlns:a16="http://schemas.microsoft.com/office/drawing/2014/main" val="3482118979"/>
                    </a:ext>
                  </a:extLst>
                </a:gridCol>
                <a:gridCol w="3787312">
                  <a:extLst>
                    <a:ext uri="{9D8B030D-6E8A-4147-A177-3AD203B41FA5}">
                      <a16:colId xmlns:a16="http://schemas.microsoft.com/office/drawing/2014/main" val="2105034923"/>
                    </a:ext>
                  </a:extLst>
                </a:gridCol>
                <a:gridCol w="3787312">
                  <a:extLst>
                    <a:ext uri="{9D8B030D-6E8A-4147-A177-3AD203B41FA5}">
                      <a16:colId xmlns:a16="http://schemas.microsoft.com/office/drawing/2014/main" val="2138362636"/>
                    </a:ext>
                  </a:extLst>
                </a:gridCol>
              </a:tblGrid>
              <a:tr h="477024">
                <a:tc>
                  <a:txBody>
                    <a:bodyPr/>
                    <a:lstStyle/>
                    <a:p>
                      <a:pPr algn="ctr"/>
                      <a:r>
                        <a:rPr lang="en-CA" sz="28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Fixed Wireless (FWA)</a:t>
                      </a:r>
                    </a:p>
                  </a:txBody>
                  <a:tcPr>
                    <a:solidFill>
                      <a:srgbClr val="00A3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Mobile Wireless</a:t>
                      </a:r>
                    </a:p>
                  </a:txBody>
                  <a:tcPr>
                    <a:solidFill>
                      <a:srgbClr val="11667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Satellite</a:t>
                      </a:r>
                    </a:p>
                  </a:txBody>
                  <a:tcPr>
                    <a:solidFill>
                      <a:srgbClr val="1D3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256942"/>
                  </a:ext>
                </a:extLst>
              </a:tr>
              <a:tr h="164207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Fixed point to point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Cheap to deploy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Varied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Mobile and higher speed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Costly (to deploy and use)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Dominated by Big 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Historically a ‘last resort’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New Low Earth Satellite (LEO) options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Long term viability - 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661840"/>
                  </a:ext>
                </a:extLst>
              </a:tr>
              <a:tr h="165618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838467"/>
                  </a:ext>
                </a:extLst>
              </a:tr>
            </a:tbl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id="{53A20073-64B7-2264-7DE1-D8AF4DCFB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94" y="4384860"/>
            <a:ext cx="2535215" cy="141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BC7461-7203-8822-3D22-4402254BD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94" y="4394348"/>
            <a:ext cx="2098251" cy="1397960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51A9A108-DB16-8EE8-2B19-C32EF6A92E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695" y="4435926"/>
            <a:ext cx="2345792" cy="14221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5E5E80-3870-C01E-0800-94E178134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9284" y="4427990"/>
            <a:ext cx="2345792" cy="14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A966-1316-4A5F-861D-AD8EC27BE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41" y="278689"/>
            <a:ext cx="10466696" cy="635981"/>
          </a:xfrm>
        </p:spPr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C0FB-6E55-4A68-8E1B-F4D82311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41" y="1330052"/>
            <a:ext cx="7312759" cy="48469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Wireless service requires the mix of: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hardware limited to certain spectrum frequencies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(usually a spectrum licence)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Spectrum allotted in various bands (frequencies)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E.g. 700 MHz, 3500 MHz, 3800 MHz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Geography – allotments done by various ‘tiers’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Backhaul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a connection back to a wired network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A535-981D-497A-B646-6539622D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12236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568EB-9F18-47B2-8D9A-5D626BA5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9723"/>
            <a:ext cx="12192000" cy="528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B8C70-9A17-46C4-A063-4ED620D61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A575F-E237-417C-AB6B-2B26B65AF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09" y="6270606"/>
            <a:ext cx="1165524" cy="655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117D-1BCC-4259-9FB9-09B8D9736646}"/>
              </a:ext>
            </a:extLst>
          </p:cNvPr>
          <p:cNvSpPr txBox="1"/>
          <p:nvPr/>
        </p:nvSpPr>
        <p:spPr>
          <a:xfrm>
            <a:off x="4390030" y="6446292"/>
            <a:ext cx="368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Coalition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D94AF1-1CB1-41B4-86F4-D5C3B1AFBAE4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– Putting it All Together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2992A2-AFF6-4C17-8D24-379FDCC1A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890" y="4591431"/>
            <a:ext cx="3730213" cy="182088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D824E1-A742-4D3B-8090-513A2FC3C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147" y="1122360"/>
            <a:ext cx="3788711" cy="1496863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B59CD-DF6B-4737-8543-772846482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1583" y="2492896"/>
            <a:ext cx="3044697" cy="219549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48058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9446</TotalTime>
  <Words>2295</Words>
  <Application>Microsoft Office PowerPoint</Application>
  <PresentationFormat>Widescreen</PresentationFormat>
  <Paragraphs>248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Policy Overview</dc:title>
  <dc:creator>Michael McNally</dc:creator>
  <cp:lastModifiedBy>Michael McNally</cp:lastModifiedBy>
  <cp:revision>295</cp:revision>
  <dcterms:created xsi:type="dcterms:W3CDTF">2011-01-13T14:12:52Z</dcterms:created>
  <dcterms:modified xsi:type="dcterms:W3CDTF">2022-05-19T19:21:46Z</dcterms:modified>
</cp:coreProperties>
</file>