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docProps/app.xml" ContentType="application/vnd.openxmlformats-officedocument.extended-properties+xml"/>
  <Override PartName="/ppt/presentation.xml" ContentType="application/vnd.openxmlformats-officedocument.presentationml.presentation.main+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vml" ContentType="application/vnd.openxmlformats-officedocument.vmlDrawing"/>
  <Override PartName="/ppt/charts/chart1.xml" ContentType="application/vnd.openxmlformats-officedocument.drawingml.char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Default Extension="png" ContentType="image/png"/>
  <Override PartName="/ppt/slideLayouts/slideLayout11.xml" ContentType="application/vnd.openxmlformats-officedocument.presentationml.slideLayou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Default Extension="pict" ContentType="image/pict"/>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sldIdLst>
    <p:sldId id="256" r:id="rId2"/>
  </p:sldIdLst>
  <p:sldSz cx="36004500" cy="27003375"/>
  <p:notesSz cx="6858000" cy="9144000"/>
  <p:defaultTextStyle>
    <a:defPPr>
      <a:defRPr lang="en-US"/>
    </a:defPPr>
    <a:lvl1pPr marL="0" algn="l" defTabSz="3600450" rtl="0" eaLnBrk="1" latinLnBrk="0" hangingPunct="1">
      <a:defRPr sz="7100" kern="1200">
        <a:solidFill>
          <a:schemeClr val="tx1"/>
        </a:solidFill>
        <a:latin typeface="+mn-lt"/>
        <a:ea typeface="+mn-ea"/>
        <a:cs typeface="+mn-cs"/>
      </a:defRPr>
    </a:lvl1pPr>
    <a:lvl2pPr marL="1800225" algn="l" defTabSz="3600450" rtl="0" eaLnBrk="1" latinLnBrk="0" hangingPunct="1">
      <a:defRPr sz="7100" kern="1200">
        <a:solidFill>
          <a:schemeClr val="tx1"/>
        </a:solidFill>
        <a:latin typeface="+mn-lt"/>
        <a:ea typeface="+mn-ea"/>
        <a:cs typeface="+mn-cs"/>
      </a:defRPr>
    </a:lvl2pPr>
    <a:lvl3pPr marL="3600450" algn="l" defTabSz="3600450" rtl="0" eaLnBrk="1" latinLnBrk="0" hangingPunct="1">
      <a:defRPr sz="7100" kern="1200">
        <a:solidFill>
          <a:schemeClr val="tx1"/>
        </a:solidFill>
        <a:latin typeface="+mn-lt"/>
        <a:ea typeface="+mn-ea"/>
        <a:cs typeface="+mn-cs"/>
      </a:defRPr>
    </a:lvl3pPr>
    <a:lvl4pPr marL="5400675" algn="l" defTabSz="3600450" rtl="0" eaLnBrk="1" latinLnBrk="0" hangingPunct="1">
      <a:defRPr sz="7100" kern="1200">
        <a:solidFill>
          <a:schemeClr val="tx1"/>
        </a:solidFill>
        <a:latin typeface="+mn-lt"/>
        <a:ea typeface="+mn-ea"/>
        <a:cs typeface="+mn-cs"/>
      </a:defRPr>
    </a:lvl4pPr>
    <a:lvl5pPr marL="7200900" algn="l" defTabSz="3600450" rtl="0" eaLnBrk="1" latinLnBrk="0" hangingPunct="1">
      <a:defRPr sz="7100" kern="1200">
        <a:solidFill>
          <a:schemeClr val="tx1"/>
        </a:solidFill>
        <a:latin typeface="+mn-lt"/>
        <a:ea typeface="+mn-ea"/>
        <a:cs typeface="+mn-cs"/>
      </a:defRPr>
    </a:lvl5pPr>
    <a:lvl6pPr marL="9001125" algn="l" defTabSz="3600450" rtl="0" eaLnBrk="1" latinLnBrk="0" hangingPunct="1">
      <a:defRPr sz="7100" kern="1200">
        <a:solidFill>
          <a:schemeClr val="tx1"/>
        </a:solidFill>
        <a:latin typeface="+mn-lt"/>
        <a:ea typeface="+mn-ea"/>
        <a:cs typeface="+mn-cs"/>
      </a:defRPr>
    </a:lvl6pPr>
    <a:lvl7pPr marL="10801350" algn="l" defTabSz="3600450" rtl="0" eaLnBrk="1" latinLnBrk="0" hangingPunct="1">
      <a:defRPr sz="7100" kern="1200">
        <a:solidFill>
          <a:schemeClr val="tx1"/>
        </a:solidFill>
        <a:latin typeface="+mn-lt"/>
        <a:ea typeface="+mn-ea"/>
        <a:cs typeface="+mn-cs"/>
      </a:defRPr>
    </a:lvl7pPr>
    <a:lvl8pPr marL="12601575" algn="l" defTabSz="3600450" rtl="0" eaLnBrk="1" latinLnBrk="0" hangingPunct="1">
      <a:defRPr sz="7100" kern="1200">
        <a:solidFill>
          <a:schemeClr val="tx1"/>
        </a:solidFill>
        <a:latin typeface="+mn-lt"/>
        <a:ea typeface="+mn-ea"/>
        <a:cs typeface="+mn-cs"/>
      </a:defRPr>
    </a:lvl8pPr>
    <a:lvl9pPr marL="14401800" algn="l" defTabSz="3600450" rtl="0" eaLnBrk="1" latinLnBrk="0" hangingPunct="1">
      <a:defRPr sz="7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D6878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p:scale>
          <a:sx n="25" d="100"/>
          <a:sy n="25" d="100"/>
        </p:scale>
        <p:origin x="-632" y="-96"/>
      </p:cViewPr>
      <p:guideLst>
        <p:guide orient="horz" pos="8505"/>
        <p:guide pos="113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4" Type="http://schemas.openxmlformats.org/officeDocument/2006/relationships/presProps" Target="presProps.xml"/><Relationship Id="rId5" Type="http://schemas.openxmlformats.org/officeDocument/2006/relationships/viewProps" Target="viewProps.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printerSettings" Target="printerSettings/printerSettings1.bin"/><Relationship Id="rId6"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ex\Desktop\MSK%20final%20paper\CCME%20poster.pie%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Cody:Desktop:Work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5"/>
  <c:chart>
    <c:autoTitleDeleted val="1"/>
    <c:view3D>
      <c:rotX val="30"/>
      <c:rotY val="180"/>
      <c:perspective val="30"/>
    </c:view3D>
    <c:plotArea>
      <c:layout>
        <c:manualLayout>
          <c:layoutTarget val="inner"/>
          <c:xMode val="edge"/>
          <c:yMode val="edge"/>
          <c:x val="0.0552932862574001"/>
          <c:y val="0.119076167142913"/>
          <c:w val="0.813250679344757"/>
          <c:h val="0.767207091570017"/>
        </c:manualLayout>
      </c:layout>
      <c:pie3DChart>
        <c:varyColors val="1"/>
        <c:dLbls>
          <c:showVal val="1"/>
        </c:dLbls>
      </c:pie3DChart>
      <c:spPr>
        <a:noFill/>
      </c:spPr>
    </c:plotArea>
    <c:plotVisOnly val="1"/>
  </c:chart>
  <c:spPr>
    <a:no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8"/>
  <c:chart>
    <c:view3D>
      <c:rAngAx val="1"/>
    </c:view3D>
    <c:plotArea>
      <c:layout/>
      <c:bar3DChart>
        <c:barDir val="col"/>
        <c:grouping val="stacked"/>
        <c:ser>
          <c:idx val="0"/>
          <c:order val="0"/>
          <c:cat>
            <c:strRef>
              <c:f>Sheet1!$A$40:$C$40</c:f>
              <c:strCache>
                <c:ptCount val="3"/>
                <c:pt idx="0">
                  <c:v>Favouring Traditional </c:v>
                </c:pt>
                <c:pt idx="1">
                  <c:v>Mixed Results</c:v>
                </c:pt>
                <c:pt idx="2">
                  <c:v>Favouring ARS </c:v>
                </c:pt>
              </c:strCache>
            </c:strRef>
          </c:cat>
          <c:val>
            <c:numRef>
              <c:f>Sheet1!$A$39:$C$39</c:f>
              <c:numCache>
                <c:formatCode>General</c:formatCode>
                <c:ptCount val="3"/>
                <c:pt idx="0">
                  <c:v>0.0</c:v>
                </c:pt>
                <c:pt idx="1">
                  <c:v>1.0</c:v>
                </c:pt>
                <c:pt idx="2">
                  <c:v>5.0</c:v>
                </c:pt>
              </c:numCache>
            </c:numRef>
          </c:val>
        </c:ser>
        <c:shape val="box"/>
        <c:axId val="535724280"/>
        <c:axId val="492637912"/>
        <c:axId val="0"/>
      </c:bar3DChart>
      <c:catAx>
        <c:axId val="535724280"/>
        <c:scaling>
          <c:orientation val="minMax"/>
        </c:scaling>
        <c:axPos val="b"/>
        <c:tickLblPos val="nextTo"/>
        <c:txPr>
          <a:bodyPr/>
          <a:lstStyle/>
          <a:p>
            <a:pPr>
              <a:defRPr sz="2400">
                <a:latin typeface="Arial"/>
              </a:defRPr>
            </a:pPr>
            <a:endParaRPr lang="en-US"/>
          </a:p>
        </c:txPr>
        <c:crossAx val="492637912"/>
        <c:crosses val="autoZero"/>
        <c:auto val="1"/>
        <c:lblAlgn val="ctr"/>
        <c:lblOffset val="100"/>
      </c:catAx>
      <c:valAx>
        <c:axId val="492637912"/>
        <c:scaling>
          <c:orientation val="minMax"/>
        </c:scaling>
        <c:axPos val="l"/>
        <c:majorGridlines/>
        <c:numFmt formatCode="0" sourceLinked="0"/>
        <c:tickLblPos val="nextTo"/>
        <c:txPr>
          <a:bodyPr/>
          <a:lstStyle/>
          <a:p>
            <a:pPr>
              <a:defRPr sz="2400">
                <a:latin typeface="Arial"/>
              </a:defRPr>
            </a:pPr>
            <a:endParaRPr lang="en-US"/>
          </a:p>
        </c:txPr>
        <c:crossAx val="535724280"/>
        <c:crosses val="autoZero"/>
        <c:crossBetween val="between"/>
        <c:majorUnit val="1.0"/>
      </c:valAx>
      <c:spPr>
        <a:noFill/>
      </c:spPr>
    </c:plotArea>
    <c:plotVisOnly val="1"/>
  </c:chart>
  <c:spPr>
    <a:no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8"/>
  <c:chart>
    <c:view3D>
      <c:rAngAx val="1"/>
    </c:view3D>
    <c:plotArea>
      <c:layout>
        <c:manualLayout>
          <c:layoutTarget val="inner"/>
          <c:xMode val="edge"/>
          <c:yMode val="edge"/>
          <c:x val="0.0635023434570679"/>
          <c:y val="0.0269662921348315"/>
          <c:w val="0.585404668166479"/>
          <c:h val="0.796541773570438"/>
        </c:manualLayout>
      </c:layout>
      <c:bar3DChart>
        <c:barDir val="col"/>
        <c:grouping val="stacked"/>
        <c:ser>
          <c:idx val="0"/>
          <c:order val="0"/>
          <c:tx>
            <c:v>Non-Interactive Teaching Comparator  </c:v>
          </c:tx>
          <c:cat>
            <c:strRef>
              <c:f>Sheet1!$A$5:$C$5</c:f>
              <c:strCache>
                <c:ptCount val="3"/>
                <c:pt idx="0">
                  <c:v>Favouring Traditional </c:v>
                </c:pt>
                <c:pt idx="1">
                  <c:v>No Difference</c:v>
                </c:pt>
                <c:pt idx="2">
                  <c:v>Favouring ARS </c:v>
                </c:pt>
              </c:strCache>
            </c:strRef>
          </c:cat>
          <c:val>
            <c:numRef>
              <c:f>Sheet1!$A$2:$C$2</c:f>
              <c:numCache>
                <c:formatCode>General</c:formatCode>
                <c:ptCount val="3"/>
                <c:pt idx="0">
                  <c:v>0.0</c:v>
                </c:pt>
                <c:pt idx="1">
                  <c:v>2.0</c:v>
                </c:pt>
                <c:pt idx="2">
                  <c:v>4.0</c:v>
                </c:pt>
              </c:numCache>
            </c:numRef>
          </c:val>
        </c:ser>
        <c:ser>
          <c:idx val="1"/>
          <c:order val="1"/>
          <c:tx>
            <c:v>Interactive Teaching Comparator </c:v>
          </c:tx>
          <c:cat>
            <c:strRef>
              <c:f>Sheet1!$A$5:$C$5</c:f>
              <c:strCache>
                <c:ptCount val="3"/>
                <c:pt idx="0">
                  <c:v>Favouring Traditional </c:v>
                </c:pt>
                <c:pt idx="1">
                  <c:v>No Difference</c:v>
                </c:pt>
                <c:pt idx="2">
                  <c:v>Favouring ARS </c:v>
                </c:pt>
              </c:strCache>
            </c:strRef>
          </c:cat>
          <c:val>
            <c:numRef>
              <c:f>Sheet1!$A$3:$C$3</c:f>
              <c:numCache>
                <c:formatCode>General</c:formatCode>
                <c:ptCount val="3"/>
                <c:pt idx="0">
                  <c:v>0.0</c:v>
                </c:pt>
                <c:pt idx="1">
                  <c:v>4.0</c:v>
                </c:pt>
                <c:pt idx="2">
                  <c:v>8.0</c:v>
                </c:pt>
              </c:numCache>
            </c:numRef>
          </c:val>
        </c:ser>
        <c:ser>
          <c:idx val="2"/>
          <c:order val="2"/>
          <c:tx>
            <c:v>Interaction of Comparator Not Specified</c:v>
          </c:tx>
          <c:cat>
            <c:strRef>
              <c:f>Sheet1!$A$5:$C$5</c:f>
              <c:strCache>
                <c:ptCount val="3"/>
                <c:pt idx="0">
                  <c:v>Favouring Traditional </c:v>
                </c:pt>
                <c:pt idx="1">
                  <c:v>No Difference</c:v>
                </c:pt>
                <c:pt idx="2">
                  <c:v>Favouring ARS </c:v>
                </c:pt>
              </c:strCache>
            </c:strRef>
          </c:cat>
          <c:val>
            <c:numRef>
              <c:f>Sheet1!$A$4:$C$4</c:f>
              <c:numCache>
                <c:formatCode>General</c:formatCode>
                <c:ptCount val="3"/>
                <c:pt idx="0">
                  <c:v>0.0</c:v>
                </c:pt>
                <c:pt idx="1">
                  <c:v>1.0</c:v>
                </c:pt>
                <c:pt idx="2">
                  <c:v>2.0</c:v>
                </c:pt>
              </c:numCache>
            </c:numRef>
          </c:val>
        </c:ser>
        <c:shape val="box"/>
        <c:axId val="535657320"/>
        <c:axId val="535366264"/>
        <c:axId val="0"/>
      </c:bar3DChart>
      <c:catAx>
        <c:axId val="535657320"/>
        <c:scaling>
          <c:orientation val="minMax"/>
        </c:scaling>
        <c:axPos val="b"/>
        <c:numFmt formatCode="General" sourceLinked="1"/>
        <c:tickLblPos val="nextTo"/>
        <c:txPr>
          <a:bodyPr/>
          <a:lstStyle/>
          <a:p>
            <a:pPr>
              <a:defRPr sz="2400">
                <a:latin typeface="Arial"/>
              </a:defRPr>
            </a:pPr>
            <a:endParaRPr lang="en-US"/>
          </a:p>
        </c:txPr>
        <c:crossAx val="535366264"/>
        <c:crosses val="autoZero"/>
        <c:auto val="1"/>
        <c:lblAlgn val="ctr"/>
        <c:lblOffset val="100"/>
      </c:catAx>
      <c:valAx>
        <c:axId val="535366264"/>
        <c:scaling>
          <c:orientation val="minMax"/>
        </c:scaling>
        <c:axPos val="l"/>
        <c:majorGridlines/>
        <c:numFmt formatCode="General" sourceLinked="1"/>
        <c:tickLblPos val="nextTo"/>
        <c:txPr>
          <a:bodyPr/>
          <a:lstStyle/>
          <a:p>
            <a:pPr>
              <a:defRPr sz="2400">
                <a:latin typeface="Arial"/>
              </a:defRPr>
            </a:pPr>
            <a:endParaRPr lang="en-US"/>
          </a:p>
        </c:txPr>
        <c:crossAx val="535657320"/>
        <c:crosses val="autoZero"/>
        <c:crossBetween val="between"/>
      </c:valAx>
    </c:plotArea>
    <c:legend>
      <c:legendPos val="r"/>
      <c:legendEntry>
        <c:idx val="0"/>
        <c:txPr>
          <a:bodyPr/>
          <a:lstStyle/>
          <a:p>
            <a:pPr>
              <a:spcAft>
                <a:spcPts val="1200"/>
              </a:spcAft>
              <a:defRPr sz="2400">
                <a:latin typeface="Arial"/>
              </a:defRPr>
            </a:pPr>
            <a:endParaRPr lang="en-US"/>
          </a:p>
        </c:txPr>
      </c:legendEntry>
      <c:layout>
        <c:manualLayout>
          <c:xMode val="edge"/>
          <c:yMode val="edge"/>
          <c:x val="0.641395294338208"/>
          <c:y val="0.235133887758412"/>
          <c:w val="0.358604705661792"/>
          <c:h val="0.518496269426996"/>
        </c:manualLayout>
      </c:layout>
      <c:txPr>
        <a:bodyPr/>
        <a:lstStyle/>
        <a:p>
          <a:pPr>
            <a:defRPr sz="2400">
              <a:latin typeface="Arial"/>
            </a:defRPr>
          </a:pPr>
          <a:endParaRPr lang="en-US"/>
        </a:p>
      </c:txPr>
    </c:legend>
    <c:plotVisOnly val="1"/>
  </c:chart>
  <c:spPr>
    <a:noFill/>
    <a:ln>
      <a:solidFill>
        <a:sysClr val="windowText" lastClr="000000">
          <a:tint val="75000"/>
          <a:shade val="95000"/>
          <a:satMod val="105000"/>
        </a:sysClr>
      </a:solidFill>
    </a:ln>
  </c:sp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ict"/></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661743" y="5400675"/>
            <a:ext cx="32404050" cy="7200900"/>
          </a:xfrm>
        </p:spPr>
        <p:txBody>
          <a:bodyPr vert="horz" lIns="180023" tIns="0" rIns="180023" bIns="0" anchor="b">
            <a:normAutofit/>
            <a:scene3d>
              <a:camera prst="orthographicFront"/>
              <a:lightRig rig="soft" dir="t">
                <a:rot lat="0" lon="0" rev="17220000"/>
              </a:lightRig>
            </a:scene3d>
            <a:sp3d prstMaterial="softEdge">
              <a:bevelT w="38100" h="38100"/>
            </a:sp3d>
          </a:bodyPr>
          <a:lstStyle>
            <a:lvl1pPr>
              <a:defRPr sz="189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17" name="Footer Placeholder 16"/>
          <p:cNvSpPr>
            <a:spLocks noGrp="1"/>
          </p:cNvSpPr>
          <p:nvPr>
            <p:ph type="ftr" sz="quarter" idx="11"/>
          </p:nvPr>
        </p:nvSpPr>
        <p:spPr/>
        <p:txBody>
          <a:bodyPr/>
          <a:lstStyle/>
          <a:p>
            <a:endParaRPr lang="en-CA" dirty="0"/>
          </a:p>
        </p:txBody>
      </p:sp>
      <p:sp>
        <p:nvSpPr>
          <p:cNvPr id="29" name="Slide Number Placeholder 28"/>
          <p:cNvSpPr>
            <a:spLocks noGrp="1"/>
          </p:cNvSpPr>
          <p:nvPr>
            <p:ph type="sldNum" sz="quarter" idx="12"/>
          </p:nvPr>
        </p:nvSpPr>
        <p:spPr/>
        <p:txBody>
          <a:bodyPr/>
          <a:lstStyle/>
          <a:p>
            <a:fld id="{8CFE94F7-1210-49F1-BA18-827E6E73906F}" type="slidenum">
              <a:rPr lang="en-CA" smtClean="0"/>
              <a:pPr/>
              <a:t>‹#›</a:t>
            </a:fld>
            <a:endParaRPr lang="en-CA" dirty="0"/>
          </a:p>
        </p:txBody>
      </p:sp>
      <p:sp>
        <p:nvSpPr>
          <p:cNvPr id="9" name="Subtitle 8"/>
          <p:cNvSpPr>
            <a:spLocks noGrp="1"/>
          </p:cNvSpPr>
          <p:nvPr>
            <p:ph type="subTitle" idx="1"/>
          </p:nvPr>
        </p:nvSpPr>
        <p:spPr>
          <a:xfrm>
            <a:off x="5400675" y="13118561"/>
            <a:ext cx="25203150" cy="6900863"/>
          </a:xfrm>
        </p:spPr>
        <p:txBody>
          <a:bodyPr/>
          <a:lstStyle>
            <a:lvl1pPr marL="0" indent="0" algn="ctr">
              <a:buNone/>
              <a:defRPr>
                <a:solidFill>
                  <a:schemeClr val="tx1"/>
                </a:solidFill>
              </a:defRPr>
            </a:lvl1pPr>
            <a:lvl2pPr marL="1800225" indent="0" algn="ctr">
              <a:buNone/>
            </a:lvl2pPr>
            <a:lvl3pPr marL="3600450" indent="0" algn="ctr">
              <a:buNone/>
            </a:lvl3pPr>
            <a:lvl4pPr marL="5400675" indent="0" algn="ctr">
              <a:buNone/>
            </a:lvl4pPr>
            <a:lvl5pPr marL="7200900" indent="0" algn="ctr">
              <a:buNone/>
            </a:lvl5pPr>
            <a:lvl6pPr marL="9001125" indent="0" algn="ctr">
              <a:buNone/>
            </a:lvl6pPr>
            <a:lvl7pPr marL="10801350" indent="0" algn="ctr">
              <a:buNone/>
            </a:lvl7pPr>
            <a:lvl8pPr marL="12601575" indent="0" algn="ctr">
              <a:buNone/>
            </a:lvl8pPr>
            <a:lvl9pPr marL="144018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03262" y="1081389"/>
            <a:ext cx="8101013" cy="2304038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800225" y="1081389"/>
            <a:ext cx="23702963" cy="2304038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300787" y="2400300"/>
            <a:ext cx="27903488" cy="72009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189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300787" y="9874407"/>
            <a:ext cx="27903488" cy="5944491"/>
          </a:xfrm>
        </p:spPr>
        <p:txBody>
          <a:bodyPr anchor="t"/>
          <a:lstStyle>
            <a:lvl1pPr marL="288036" indent="0" algn="l">
              <a:buNone/>
              <a:defRPr sz="7900">
                <a:solidFill>
                  <a:schemeClr val="tx1"/>
                </a:solidFill>
              </a:defRPr>
            </a:lvl1pPr>
            <a:lvl2pPr>
              <a:buNone/>
              <a:defRPr sz="7100">
                <a:solidFill>
                  <a:schemeClr val="tx1">
                    <a:tint val="75000"/>
                  </a:schemeClr>
                </a:solidFill>
              </a:defRPr>
            </a:lvl2pPr>
            <a:lvl3pPr>
              <a:buNone/>
              <a:defRPr sz="6300">
                <a:solidFill>
                  <a:schemeClr val="tx1">
                    <a:tint val="75000"/>
                  </a:schemeClr>
                </a:solidFill>
              </a:defRPr>
            </a:lvl3pPr>
            <a:lvl4pPr>
              <a:buNone/>
              <a:defRPr sz="5500">
                <a:solidFill>
                  <a:schemeClr val="tx1">
                    <a:tint val="75000"/>
                  </a:schemeClr>
                </a:solidFill>
              </a:defRPr>
            </a:lvl4pPr>
            <a:lvl5pPr>
              <a:buNone/>
              <a:defRPr sz="5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a:xfrm>
            <a:off x="31203900" y="25265660"/>
            <a:ext cx="3000375" cy="1437680"/>
          </a:xfrm>
        </p:spPr>
        <p:txBody>
          <a:bodyPr/>
          <a:lstStyle/>
          <a:p>
            <a:fld id="{8CFE94F7-1210-49F1-BA18-827E6E73906F}" type="slidenum">
              <a:rPr lang="en-CA" smtClean="0"/>
              <a:pPr/>
              <a:t>‹#›</a:t>
            </a:fld>
            <a:endParaRPr lang="en-C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800225" y="6300790"/>
            <a:ext cx="15901988" cy="17820979"/>
          </a:xfrm>
        </p:spPr>
        <p:txBody>
          <a:bodyPr/>
          <a:lstStyle>
            <a:lvl1pPr>
              <a:defRPr sz="10200"/>
            </a:lvl1pPr>
            <a:lvl2pPr>
              <a:defRPr sz="9500"/>
            </a:lvl2pPr>
            <a:lvl3pPr>
              <a:defRPr sz="7900"/>
            </a:lvl3pPr>
            <a:lvl4pPr>
              <a:defRPr sz="7100"/>
            </a:lvl4pPr>
            <a:lvl5pPr>
              <a:defRPr sz="71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8302287" y="6300790"/>
            <a:ext cx="15901988" cy="17820979"/>
          </a:xfrm>
        </p:spPr>
        <p:txBody>
          <a:bodyPr/>
          <a:lstStyle>
            <a:lvl1pPr>
              <a:defRPr sz="10200"/>
            </a:lvl1pPr>
            <a:lvl2pPr>
              <a:defRPr sz="9500"/>
            </a:lvl2pPr>
            <a:lvl3pPr>
              <a:defRPr sz="7900"/>
            </a:lvl3pPr>
            <a:lvl4pPr>
              <a:defRPr sz="7100"/>
            </a:lvl4pPr>
            <a:lvl5pPr>
              <a:defRPr sz="71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00225" y="1075134"/>
            <a:ext cx="32404050" cy="4500563"/>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800225" y="6044505"/>
            <a:ext cx="15908240" cy="2956618"/>
          </a:xfrm>
        </p:spPr>
        <p:txBody>
          <a:bodyPr anchor="ctr"/>
          <a:lstStyle>
            <a:lvl1pPr marL="0" indent="0">
              <a:buNone/>
              <a:defRPr sz="9500" b="0" cap="all" baseline="0">
                <a:solidFill>
                  <a:schemeClr val="tx1"/>
                </a:solidFill>
              </a:defRPr>
            </a:lvl1pPr>
            <a:lvl2pPr>
              <a:buNone/>
              <a:defRPr sz="7900" b="1"/>
            </a:lvl2pPr>
            <a:lvl3pPr>
              <a:buNone/>
              <a:defRPr sz="7100" b="1"/>
            </a:lvl3pPr>
            <a:lvl4pPr>
              <a:buNone/>
              <a:defRPr sz="6300" b="1"/>
            </a:lvl4pPr>
            <a:lvl5pPr>
              <a:buNone/>
              <a:defRPr sz="63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8289788" y="6044505"/>
            <a:ext cx="15914489" cy="2956618"/>
          </a:xfrm>
        </p:spPr>
        <p:txBody>
          <a:bodyPr anchor="ctr"/>
          <a:lstStyle>
            <a:lvl1pPr marL="0" indent="0">
              <a:buNone/>
              <a:defRPr sz="9500" b="0" cap="all" baseline="0">
                <a:solidFill>
                  <a:schemeClr val="tx1"/>
                </a:solidFill>
              </a:defRPr>
            </a:lvl1pPr>
            <a:lvl2pPr>
              <a:buNone/>
              <a:defRPr sz="7900" b="1"/>
            </a:lvl2pPr>
            <a:lvl3pPr>
              <a:buNone/>
              <a:defRPr sz="7100" b="1"/>
            </a:lvl3pPr>
            <a:lvl4pPr>
              <a:buNone/>
              <a:defRPr sz="6300" b="1"/>
            </a:lvl4pPr>
            <a:lvl5pPr>
              <a:buNone/>
              <a:defRPr sz="63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1800225" y="9301165"/>
            <a:ext cx="15908240" cy="14820604"/>
          </a:xfrm>
        </p:spPr>
        <p:txBody>
          <a:bodyPr/>
          <a:lstStyle>
            <a:lvl1pPr>
              <a:defRPr sz="9500"/>
            </a:lvl1pPr>
            <a:lvl2pPr>
              <a:defRPr sz="7900"/>
            </a:lvl2pPr>
            <a:lvl3pPr>
              <a:defRPr sz="7100"/>
            </a:lvl3pPr>
            <a:lvl4pPr>
              <a:defRPr sz="6300"/>
            </a:lvl4pPr>
            <a:lvl5pPr>
              <a:defRPr sz="6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18289788" y="9301165"/>
            <a:ext cx="15914489" cy="14820604"/>
          </a:xfrm>
        </p:spPr>
        <p:txBody>
          <a:bodyPr/>
          <a:lstStyle>
            <a:lvl1pPr>
              <a:defRPr sz="9500"/>
            </a:lvl1pPr>
            <a:lvl2pPr>
              <a:defRPr sz="7900"/>
            </a:lvl2pPr>
            <a:lvl3pPr>
              <a:defRPr sz="7100"/>
            </a:lvl3pPr>
            <a:lvl4pPr>
              <a:defRPr sz="6300"/>
            </a:lvl4pPr>
            <a:lvl5pPr>
              <a:defRPr sz="63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00227" y="1075134"/>
            <a:ext cx="11845232" cy="4575572"/>
          </a:xfrm>
        </p:spPr>
        <p:txBody>
          <a:bodyPr vert="horz" anchor="b">
            <a:normAutofit/>
            <a:sp3d prstMaterial="softEdge"/>
          </a:bodyPr>
          <a:lstStyle>
            <a:lvl1pPr algn="l">
              <a:buNone/>
              <a:defRPr sz="87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800227" y="6000752"/>
            <a:ext cx="11845232" cy="18121017"/>
          </a:xfrm>
        </p:spPr>
        <p:txBody>
          <a:bodyPr/>
          <a:lstStyle>
            <a:lvl1pPr marL="0" indent="0">
              <a:buNone/>
              <a:defRPr sz="5500"/>
            </a:lvl1pPr>
            <a:lvl2pPr>
              <a:buNone/>
              <a:defRPr sz="4700"/>
            </a:lvl2pPr>
            <a:lvl3pPr>
              <a:buNone/>
              <a:defRPr sz="3900"/>
            </a:lvl3pPr>
            <a:lvl4pPr>
              <a:buNone/>
              <a:defRPr sz="3500"/>
            </a:lvl4pPr>
            <a:lvl5pPr>
              <a:buNone/>
              <a:defRPr sz="35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4076759" y="1075137"/>
            <a:ext cx="20127516" cy="23046632"/>
          </a:xfrm>
        </p:spPr>
        <p:txBody>
          <a:bodyPr/>
          <a:lstStyle>
            <a:lvl1pPr>
              <a:defRPr sz="10200"/>
            </a:lvl1pPr>
            <a:lvl2pPr>
              <a:defRPr sz="9500"/>
            </a:lvl2pPr>
            <a:lvl3pPr>
              <a:defRPr sz="8700"/>
            </a:lvl3pPr>
            <a:lvl4pPr>
              <a:defRPr sz="7900"/>
            </a:lvl4pPr>
            <a:lvl5pPr>
              <a:defRPr sz="71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900" y="2400300"/>
            <a:ext cx="21602700" cy="2056509"/>
          </a:xfrm>
        </p:spPr>
        <p:txBody>
          <a:bodyPr lIns="180023" rIns="180023" bIns="0" anchor="b">
            <a:sp3d prstMaterial="softEdge"/>
          </a:bodyPr>
          <a:lstStyle>
            <a:lvl1pPr algn="ctr">
              <a:buNone/>
              <a:defRPr sz="79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7200900" y="7213402"/>
            <a:ext cx="21602700" cy="1560195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126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7200900" y="4594224"/>
            <a:ext cx="21602700" cy="2088261"/>
          </a:xfrm>
        </p:spPr>
        <p:txBody>
          <a:bodyPr lIns="180023" tIns="180023" rIns="180023" anchor="t"/>
          <a:lstStyle>
            <a:lvl1pPr marL="0" indent="0" algn="ctr">
              <a:buNone/>
              <a:defRPr sz="5500"/>
            </a:lvl1pPr>
            <a:lvl2pPr>
              <a:defRPr sz="4700"/>
            </a:lvl2pPr>
            <a:lvl3pPr>
              <a:defRPr sz="3900"/>
            </a:lvl3pPr>
            <a:lvl4pPr>
              <a:defRPr sz="3500"/>
            </a:lvl4pPr>
            <a:lvl5pPr>
              <a:defRPr sz="35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51D5234-4020-4939-8620-C78076DD2E93}" type="datetimeFigureOut">
              <a:rPr lang="en-US" smtClean="0"/>
              <a:pPr/>
              <a:t>10/21/10</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8CFE94F7-1210-49F1-BA18-827E6E73906F}" type="slidenum">
              <a:rPr lang="en-CA" smtClean="0"/>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800225" y="1081387"/>
            <a:ext cx="32404050" cy="4500563"/>
          </a:xfrm>
          <a:prstGeom prst="rect">
            <a:avLst/>
          </a:prstGeom>
        </p:spPr>
        <p:txBody>
          <a:bodyPr vert="horz" lIns="360045" tIns="180023" rIns="360045" bIns="180023"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800225" y="6300787"/>
            <a:ext cx="32404050" cy="18542318"/>
          </a:xfrm>
          <a:prstGeom prst="rect">
            <a:avLst/>
          </a:prstGeom>
        </p:spPr>
        <p:txBody>
          <a:bodyPr vert="horz" lIns="360045" tIns="180023" rIns="360045" bIns="180023">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1800225" y="25265660"/>
            <a:ext cx="8401050" cy="1437680"/>
          </a:xfrm>
          <a:prstGeom prst="rect">
            <a:avLst/>
          </a:prstGeom>
        </p:spPr>
        <p:txBody>
          <a:bodyPr vert="horz" lIns="360045" tIns="180023" rIns="360045" bIns="180023" anchor="b"/>
          <a:lstStyle>
            <a:lvl1pPr algn="l" eaLnBrk="1" latinLnBrk="0" hangingPunct="1">
              <a:defRPr kumimoji="0" sz="4700">
                <a:solidFill>
                  <a:schemeClr val="tx1">
                    <a:shade val="50000"/>
                  </a:schemeClr>
                </a:solidFill>
              </a:defRPr>
            </a:lvl1pPr>
          </a:lstStyle>
          <a:p>
            <a:fld id="{F51D5234-4020-4939-8620-C78076DD2E93}" type="datetimeFigureOut">
              <a:rPr lang="en-US" smtClean="0"/>
              <a:pPr/>
              <a:t>10/21/10</a:t>
            </a:fld>
            <a:endParaRPr lang="en-CA" dirty="0"/>
          </a:p>
        </p:txBody>
      </p:sp>
      <p:sp>
        <p:nvSpPr>
          <p:cNvPr id="3" name="Footer Placeholder 2"/>
          <p:cNvSpPr>
            <a:spLocks noGrp="1"/>
          </p:cNvSpPr>
          <p:nvPr>
            <p:ph type="ftr" sz="quarter" idx="3"/>
          </p:nvPr>
        </p:nvSpPr>
        <p:spPr>
          <a:xfrm>
            <a:off x="12301538" y="25265660"/>
            <a:ext cx="11401425" cy="1437680"/>
          </a:xfrm>
          <a:prstGeom prst="rect">
            <a:avLst/>
          </a:prstGeom>
        </p:spPr>
        <p:txBody>
          <a:bodyPr vert="horz" lIns="360045" tIns="180023" rIns="360045" bIns="180023" anchor="b"/>
          <a:lstStyle>
            <a:lvl1pPr algn="ctr" eaLnBrk="1" latinLnBrk="0" hangingPunct="1">
              <a:defRPr kumimoji="0" sz="4700">
                <a:solidFill>
                  <a:schemeClr val="tx1">
                    <a:shade val="50000"/>
                  </a:schemeClr>
                </a:solidFill>
              </a:defRPr>
            </a:lvl1pPr>
          </a:lstStyle>
          <a:p>
            <a:endParaRPr lang="en-CA" dirty="0"/>
          </a:p>
        </p:txBody>
      </p:sp>
      <p:sp>
        <p:nvSpPr>
          <p:cNvPr id="23" name="Slide Number Placeholder 22"/>
          <p:cNvSpPr>
            <a:spLocks noGrp="1"/>
          </p:cNvSpPr>
          <p:nvPr>
            <p:ph type="sldNum" sz="quarter" idx="4"/>
          </p:nvPr>
        </p:nvSpPr>
        <p:spPr>
          <a:xfrm>
            <a:off x="31203900" y="25265660"/>
            <a:ext cx="3000375" cy="1437680"/>
          </a:xfrm>
          <a:prstGeom prst="rect">
            <a:avLst/>
          </a:prstGeom>
        </p:spPr>
        <p:txBody>
          <a:bodyPr vert="horz" lIns="0" tIns="180023" rIns="0" bIns="180023" anchor="b"/>
          <a:lstStyle>
            <a:lvl1pPr algn="r" eaLnBrk="1" latinLnBrk="0" hangingPunct="1">
              <a:defRPr kumimoji="0" sz="4700">
                <a:solidFill>
                  <a:schemeClr val="tx1">
                    <a:shade val="50000"/>
                  </a:schemeClr>
                </a:solidFill>
              </a:defRPr>
            </a:lvl1pPr>
          </a:lstStyle>
          <a:p>
            <a:fld id="{8CFE94F7-1210-49F1-BA18-827E6E73906F}" type="slidenum">
              <a:rPr lang="en-CA" smtClean="0"/>
              <a:pPr/>
              <a:t>‹#›</a:t>
            </a:fld>
            <a:endParaRPr lang="en-CA"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16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2160270" indent="-1620203" algn="l" rtl="0" eaLnBrk="1" latinLnBrk="0" hangingPunct="1">
        <a:spcBef>
          <a:spcPct val="20000"/>
        </a:spcBef>
        <a:buClr>
          <a:schemeClr val="tx1">
            <a:shade val="95000"/>
          </a:schemeClr>
        </a:buClr>
        <a:buSzPct val="65000"/>
        <a:buFont typeface="Wingdings 2"/>
        <a:buChar char=""/>
        <a:defRPr kumimoji="0" sz="11000" kern="1200">
          <a:solidFill>
            <a:schemeClr val="tx1"/>
          </a:solidFill>
          <a:latin typeface="+mn-lt"/>
          <a:ea typeface="+mn-ea"/>
          <a:cs typeface="+mn-cs"/>
        </a:defRPr>
      </a:lvl1pPr>
      <a:lvl2pPr marL="3420428" indent="-1116140" algn="l" rtl="0" eaLnBrk="1" latinLnBrk="0" hangingPunct="1">
        <a:spcBef>
          <a:spcPct val="20000"/>
        </a:spcBef>
        <a:buClr>
          <a:schemeClr val="tx1"/>
        </a:buClr>
        <a:buSzPct val="80000"/>
        <a:buFont typeface="Wingdings 2"/>
        <a:buChar char=""/>
        <a:defRPr kumimoji="0" sz="9500" kern="1200">
          <a:solidFill>
            <a:schemeClr val="tx1"/>
          </a:solidFill>
          <a:latin typeface="+mn-lt"/>
          <a:ea typeface="+mn-ea"/>
          <a:cs typeface="+mn-cs"/>
        </a:defRPr>
      </a:lvl2pPr>
      <a:lvl3pPr marL="4464558" indent="-900113" algn="l" rtl="0" eaLnBrk="1" latinLnBrk="0" hangingPunct="1">
        <a:spcBef>
          <a:spcPct val="20000"/>
        </a:spcBef>
        <a:buClr>
          <a:schemeClr val="tx1"/>
        </a:buClr>
        <a:buSzPct val="95000"/>
        <a:buFont typeface="Wingdings"/>
        <a:buChar char=""/>
        <a:defRPr kumimoji="0" sz="8700" kern="1200">
          <a:solidFill>
            <a:schemeClr val="tx1"/>
          </a:solidFill>
          <a:latin typeface="+mn-lt"/>
          <a:ea typeface="+mn-ea"/>
          <a:cs typeface="+mn-cs"/>
        </a:defRPr>
      </a:lvl3pPr>
      <a:lvl4pPr marL="5328666" indent="-720090" algn="l" rtl="0" eaLnBrk="1" latinLnBrk="0" hangingPunct="1">
        <a:spcBef>
          <a:spcPct val="20000"/>
        </a:spcBef>
        <a:buClr>
          <a:schemeClr val="tx1"/>
        </a:buClr>
        <a:buSzPct val="100000"/>
        <a:buFont typeface="Wingdings 3"/>
        <a:buChar char=""/>
        <a:defRPr kumimoji="0" sz="7900" kern="1200">
          <a:solidFill>
            <a:schemeClr val="tx1"/>
          </a:solidFill>
          <a:latin typeface="+mn-lt"/>
          <a:ea typeface="+mn-ea"/>
          <a:cs typeface="+mn-cs"/>
        </a:defRPr>
      </a:lvl4pPr>
      <a:lvl5pPr marL="6084761" indent="-720090" algn="l" rtl="0" eaLnBrk="1" latinLnBrk="0" hangingPunct="1">
        <a:spcBef>
          <a:spcPct val="20000"/>
        </a:spcBef>
        <a:buClr>
          <a:schemeClr val="tx1"/>
        </a:buClr>
        <a:buFont typeface="Wingdings 2"/>
        <a:buChar char=""/>
        <a:defRPr kumimoji="0" sz="7900" kern="1200">
          <a:solidFill>
            <a:schemeClr val="tx1"/>
          </a:solidFill>
          <a:latin typeface="+mn-lt"/>
          <a:ea typeface="+mn-ea"/>
          <a:cs typeface="+mn-cs"/>
        </a:defRPr>
      </a:lvl5pPr>
      <a:lvl6pPr marL="6948869" indent="-720090" algn="l" rtl="0" eaLnBrk="1" latinLnBrk="0" hangingPunct="1">
        <a:spcBef>
          <a:spcPct val="20000"/>
        </a:spcBef>
        <a:buClr>
          <a:schemeClr val="tx1"/>
        </a:buClr>
        <a:buFont typeface="Wingdings 3"/>
        <a:buChar char=""/>
        <a:defRPr kumimoji="0" sz="7100" kern="1200">
          <a:solidFill>
            <a:schemeClr val="tx1"/>
          </a:solidFill>
          <a:latin typeface="+mn-lt"/>
          <a:ea typeface="+mn-ea"/>
          <a:cs typeface="+mn-cs"/>
        </a:defRPr>
      </a:lvl6pPr>
      <a:lvl7pPr marL="7740968" indent="-720090" algn="l" rtl="0" eaLnBrk="1" latinLnBrk="0" hangingPunct="1">
        <a:spcBef>
          <a:spcPct val="20000"/>
        </a:spcBef>
        <a:buClr>
          <a:schemeClr val="tx1"/>
        </a:buClr>
        <a:buFont typeface="Wingdings 2"/>
        <a:buChar char=""/>
        <a:defRPr kumimoji="0" sz="6300" kern="1200">
          <a:solidFill>
            <a:schemeClr val="tx1"/>
          </a:solidFill>
          <a:latin typeface="+mn-lt"/>
          <a:ea typeface="+mn-ea"/>
          <a:cs typeface="+mn-cs"/>
        </a:defRPr>
      </a:lvl7pPr>
      <a:lvl8pPr marL="8533067" indent="-720090" algn="l" rtl="0" eaLnBrk="1" latinLnBrk="0" hangingPunct="1">
        <a:spcBef>
          <a:spcPct val="20000"/>
        </a:spcBef>
        <a:buClr>
          <a:schemeClr val="tx1"/>
        </a:buClr>
        <a:buFont typeface="Wingdings 2"/>
        <a:buChar char=""/>
        <a:defRPr kumimoji="0" sz="5500" kern="1200">
          <a:solidFill>
            <a:schemeClr val="tx1"/>
          </a:solidFill>
          <a:latin typeface="+mn-lt"/>
          <a:ea typeface="+mn-ea"/>
          <a:cs typeface="+mn-cs"/>
        </a:defRPr>
      </a:lvl8pPr>
      <a:lvl9pPr marL="9325166" indent="-720090" algn="l" rtl="0" eaLnBrk="1" latinLnBrk="0" hangingPunct="1">
        <a:spcBef>
          <a:spcPct val="20000"/>
        </a:spcBef>
        <a:buClr>
          <a:schemeClr val="tx1"/>
        </a:buClr>
        <a:buFont typeface="Wingdings 2"/>
        <a:buChar char=""/>
        <a:defRPr kumimoji="0" sz="5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800225" algn="l" rtl="0" eaLnBrk="1" latinLnBrk="0" hangingPunct="1">
        <a:defRPr kumimoji="0" kern="1200">
          <a:solidFill>
            <a:schemeClr val="tx1"/>
          </a:solidFill>
          <a:latin typeface="+mn-lt"/>
          <a:ea typeface="+mn-ea"/>
          <a:cs typeface="+mn-cs"/>
        </a:defRPr>
      </a:lvl2pPr>
      <a:lvl3pPr marL="3600450" algn="l" rtl="0" eaLnBrk="1" latinLnBrk="0" hangingPunct="1">
        <a:defRPr kumimoji="0" kern="1200">
          <a:solidFill>
            <a:schemeClr val="tx1"/>
          </a:solidFill>
          <a:latin typeface="+mn-lt"/>
          <a:ea typeface="+mn-ea"/>
          <a:cs typeface="+mn-cs"/>
        </a:defRPr>
      </a:lvl3pPr>
      <a:lvl4pPr marL="5400675" algn="l" rtl="0" eaLnBrk="1" latinLnBrk="0" hangingPunct="1">
        <a:defRPr kumimoji="0" kern="1200">
          <a:solidFill>
            <a:schemeClr val="tx1"/>
          </a:solidFill>
          <a:latin typeface="+mn-lt"/>
          <a:ea typeface="+mn-ea"/>
          <a:cs typeface="+mn-cs"/>
        </a:defRPr>
      </a:lvl4pPr>
      <a:lvl5pPr marL="7200900" algn="l" rtl="0" eaLnBrk="1" latinLnBrk="0" hangingPunct="1">
        <a:defRPr kumimoji="0" kern="1200">
          <a:solidFill>
            <a:schemeClr val="tx1"/>
          </a:solidFill>
          <a:latin typeface="+mn-lt"/>
          <a:ea typeface="+mn-ea"/>
          <a:cs typeface="+mn-cs"/>
        </a:defRPr>
      </a:lvl5pPr>
      <a:lvl6pPr marL="9001125" algn="l" rtl="0" eaLnBrk="1" latinLnBrk="0" hangingPunct="1">
        <a:defRPr kumimoji="0" kern="1200">
          <a:solidFill>
            <a:schemeClr val="tx1"/>
          </a:solidFill>
          <a:latin typeface="+mn-lt"/>
          <a:ea typeface="+mn-ea"/>
          <a:cs typeface="+mn-cs"/>
        </a:defRPr>
      </a:lvl6pPr>
      <a:lvl7pPr marL="10801350" algn="l" rtl="0" eaLnBrk="1" latinLnBrk="0" hangingPunct="1">
        <a:defRPr kumimoji="0" kern="1200">
          <a:solidFill>
            <a:schemeClr val="tx1"/>
          </a:solidFill>
          <a:latin typeface="+mn-lt"/>
          <a:ea typeface="+mn-ea"/>
          <a:cs typeface="+mn-cs"/>
        </a:defRPr>
      </a:lvl7pPr>
      <a:lvl8pPr marL="12601575" algn="l" rtl="0" eaLnBrk="1" latinLnBrk="0" hangingPunct="1">
        <a:defRPr kumimoji="0" kern="1200">
          <a:solidFill>
            <a:schemeClr val="tx1"/>
          </a:solidFill>
          <a:latin typeface="+mn-lt"/>
          <a:ea typeface="+mn-ea"/>
          <a:cs typeface="+mn-cs"/>
        </a:defRPr>
      </a:lvl8pPr>
      <a:lvl9pPr marL="144018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4" Type="http://schemas.openxmlformats.org/officeDocument/2006/relationships/chart" Target="../charts/chart1.xml"/><Relationship Id="rId5" Type="http://schemas.openxmlformats.org/officeDocument/2006/relationships/chart" Target="../charts/chart2.xml"/><Relationship Id="rId7"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1.xml"/><Relationship Id="rId3" Type="http://schemas.openxmlformats.org/officeDocument/2006/relationships/image" Target="../media/image1.jpeg"/><Relationship Id="rId6" Type="http://schemas.openxmlformats.org/officeDocument/2006/relationships/oleObject" Target="Macintosh%20HD:Users:Cody:Downloads:inverted%20logo.doc!OLE_LINK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blipFill>
          <a:blip r:embed="rId3" cstate="print">
            <a:lum bright="15000" contrast="-32000"/>
          </a:blip>
          <a:stretch>
            <a:fillRect/>
          </a:stretch>
        </a:blipFill>
        <a:effectLst/>
      </p:bgPr>
    </p:bg>
    <p:spTree>
      <p:nvGrpSpPr>
        <p:cNvPr id="1" name=""/>
        <p:cNvGrpSpPr/>
        <p:nvPr/>
      </p:nvGrpSpPr>
      <p:grpSpPr>
        <a:xfrm>
          <a:off x="0" y="0"/>
          <a:ext cx="0" cy="0"/>
          <a:chOff x="0" y="0"/>
          <a:chExt cx="0" cy="0"/>
        </a:xfrm>
      </p:grpSpPr>
      <p:graphicFrame>
        <p:nvGraphicFramePr>
          <p:cNvPr id="230" name="Chart 229"/>
          <p:cNvGraphicFramePr/>
          <p:nvPr/>
        </p:nvGraphicFramePr>
        <p:xfrm>
          <a:off x="29487555" y="16092487"/>
          <a:ext cx="6516945" cy="3585742"/>
        </p:xfrm>
        <a:graphic>
          <a:graphicData uri="http://schemas.openxmlformats.org/drawingml/2006/chart">
            <c:chart xmlns:c="http://schemas.openxmlformats.org/drawingml/2006/chart" xmlns:r="http://schemas.openxmlformats.org/officeDocument/2006/relationships" r:id="rId4"/>
          </a:graphicData>
        </a:graphic>
      </p:graphicFrame>
      <p:sp>
        <p:nvSpPr>
          <p:cNvPr id="52" name="TextBox 51"/>
          <p:cNvSpPr txBox="1"/>
          <p:nvPr/>
        </p:nvSpPr>
        <p:spPr>
          <a:xfrm>
            <a:off x="476250" y="3138487"/>
            <a:ext cx="8686800" cy="11689742"/>
          </a:xfrm>
          <a:prstGeom prst="rect">
            <a:avLst/>
          </a:prstGeom>
          <a:noFill/>
        </p:spPr>
        <p:txBody>
          <a:bodyPr wrap="square" lIns="360045" tIns="180023" rIns="360045" bIns="180023" rtlCol="0">
            <a:spAutoFit/>
          </a:bodyPr>
          <a:lstStyle/>
          <a:p>
            <a:r>
              <a:rPr lang="en-CA" sz="3200" b="1" u="sng" dirty="0">
                <a:solidFill>
                  <a:schemeClr val="bg1"/>
                </a:solidFill>
                <a:latin typeface="Arial" pitchFamily="34" charset="0"/>
                <a:cs typeface="Arial" pitchFamily="34" charset="0"/>
              </a:rPr>
              <a:t>Background </a:t>
            </a:r>
            <a:r>
              <a:rPr lang="en-CA" sz="3200" b="1" u="sng" dirty="0" smtClean="0">
                <a:solidFill>
                  <a:schemeClr val="bg1"/>
                </a:solidFill>
                <a:latin typeface="Arial" pitchFamily="34" charset="0"/>
                <a:cs typeface="Arial" pitchFamily="34" charset="0"/>
              </a:rPr>
              <a:t>Information</a:t>
            </a:r>
            <a:endParaRPr lang="en-CA" sz="3200" b="1" dirty="0" smtClean="0">
              <a:solidFill>
                <a:schemeClr val="bg1"/>
              </a:solidFill>
              <a:latin typeface="Arial" pitchFamily="34" charset="0"/>
              <a:cs typeface="Arial" pitchFamily="34" charset="0"/>
            </a:endParaRPr>
          </a:p>
          <a:p>
            <a:pPr>
              <a:buFont typeface="Arial"/>
              <a:buChar char="•"/>
            </a:pPr>
            <a:r>
              <a:rPr lang="en-CA" sz="3200" dirty="0" smtClean="0">
                <a:solidFill>
                  <a:schemeClr val="bg1"/>
                </a:solidFill>
                <a:latin typeface="Arial"/>
                <a:cs typeface="Arial"/>
              </a:rPr>
              <a:t>Audience Response Systems (ARS) are a technology used in classrooms that consist of an input device controlled by the learner, a receiver, and a display device connected to the receiver (Cain &amp; Robertson, 2008). </a:t>
            </a:r>
          </a:p>
          <a:p>
            <a:endParaRPr lang="en-CA" sz="3200" dirty="0" smtClean="0">
              <a:solidFill>
                <a:schemeClr val="bg1"/>
              </a:solidFill>
              <a:latin typeface="Arial" pitchFamily="34" charset="0"/>
              <a:cs typeface="Arial" pitchFamily="34" charset="0"/>
            </a:endParaRPr>
          </a:p>
          <a:p>
            <a:r>
              <a:rPr lang="en-CA" sz="3200" dirty="0" smtClean="0">
                <a:solidFill>
                  <a:schemeClr val="bg1"/>
                </a:solidFill>
                <a:latin typeface="Arial" pitchFamily="34" charset="0"/>
                <a:cs typeface="Arial" pitchFamily="34" charset="0"/>
              </a:rPr>
              <a:t>•ARS were first seen at Stanford and Cornell Universities in the 1960’s. </a:t>
            </a:r>
          </a:p>
          <a:p>
            <a:endParaRPr lang="en-CA" sz="3200" dirty="0" smtClean="0">
              <a:solidFill>
                <a:schemeClr val="bg1"/>
              </a:solidFill>
              <a:latin typeface="Arial" pitchFamily="34" charset="0"/>
              <a:cs typeface="Arial" pitchFamily="34" charset="0"/>
            </a:endParaRPr>
          </a:p>
          <a:p>
            <a:pPr>
              <a:buFont typeface="Arial"/>
              <a:buChar char="•"/>
            </a:pPr>
            <a:r>
              <a:rPr lang="en-CA" sz="3200" dirty="0" smtClean="0">
                <a:solidFill>
                  <a:schemeClr val="bg1"/>
                </a:solidFill>
                <a:latin typeface="Arial" pitchFamily="34" charset="0"/>
                <a:cs typeface="Arial" pitchFamily="34" charset="0"/>
              </a:rPr>
              <a:t>An affordable ARS was marketed in 1999 and by 2003 it began to have widespread use in post secondary institutions (Abrahamson, 2006; Kay &amp; LeSage, 2009).</a:t>
            </a:r>
            <a:endParaRPr lang="en-CA" sz="3200" dirty="0" smtClean="0">
              <a:solidFill>
                <a:srgbClr val="000000"/>
              </a:solidFill>
              <a:latin typeface="Arial" pitchFamily="34" charset="0"/>
              <a:cs typeface="Arial" pitchFamily="34" charset="0"/>
            </a:endParaRPr>
          </a:p>
          <a:p>
            <a:endParaRPr lang="en-CA" sz="3200" dirty="0" smtClean="0">
              <a:solidFill>
                <a:schemeClr val="bg1"/>
              </a:solidFill>
              <a:latin typeface="Arial" pitchFamily="34" charset="0"/>
              <a:cs typeface="Arial" pitchFamily="34" charset="0"/>
            </a:endParaRPr>
          </a:p>
          <a:p>
            <a:r>
              <a:rPr lang="en-CA" sz="3200" dirty="0" smtClean="0">
                <a:solidFill>
                  <a:schemeClr val="bg1"/>
                </a:solidFill>
                <a:latin typeface="Arial" pitchFamily="34" charset="0"/>
                <a:cs typeface="Arial" pitchFamily="34" charset="0"/>
              </a:rPr>
              <a:t>•Health professions training programs have increasingly implemented ARS into the classroom.</a:t>
            </a:r>
          </a:p>
          <a:p>
            <a:r>
              <a:rPr lang="en-CA" sz="3200" dirty="0" smtClean="0">
                <a:solidFill>
                  <a:schemeClr val="bg1"/>
                </a:solidFill>
                <a:latin typeface="Arial" pitchFamily="34" charset="0"/>
                <a:cs typeface="Arial" pitchFamily="34" charset="0"/>
              </a:rPr>
              <a:t> </a:t>
            </a:r>
            <a:endParaRPr lang="en-CA" sz="3200" dirty="0">
              <a:solidFill>
                <a:schemeClr val="bg1"/>
              </a:solidFill>
              <a:latin typeface="Arial" pitchFamily="34" charset="0"/>
              <a:cs typeface="Arial" pitchFamily="34" charset="0"/>
            </a:endParaRPr>
          </a:p>
          <a:p>
            <a:r>
              <a:rPr lang="en-CA" sz="3200" dirty="0" smtClean="0">
                <a:solidFill>
                  <a:schemeClr val="bg1"/>
                </a:solidFill>
                <a:latin typeface="Arial" pitchFamily="34" charset="0"/>
                <a:cs typeface="Arial" pitchFamily="34" charset="0"/>
              </a:rPr>
              <a:t>•The novelty of ARS technology has limited the evidence-based literature describing its use to the last few years.</a:t>
            </a:r>
          </a:p>
          <a:p>
            <a:r>
              <a:rPr lang="en-CA" sz="3200" dirty="0" smtClean="0">
                <a:solidFill>
                  <a:schemeClr val="bg1"/>
                </a:solidFill>
                <a:latin typeface="Arial" pitchFamily="34" charset="0"/>
                <a:cs typeface="Arial" pitchFamily="34" charset="0"/>
              </a:rPr>
              <a:t> </a:t>
            </a:r>
          </a:p>
        </p:txBody>
      </p:sp>
      <p:sp>
        <p:nvSpPr>
          <p:cNvPr id="53" name="TextBox 52"/>
          <p:cNvSpPr txBox="1"/>
          <p:nvPr/>
        </p:nvSpPr>
        <p:spPr>
          <a:xfrm>
            <a:off x="476250" y="14644687"/>
            <a:ext cx="7467600" cy="11197299"/>
          </a:xfrm>
          <a:prstGeom prst="rect">
            <a:avLst/>
          </a:prstGeom>
          <a:noFill/>
        </p:spPr>
        <p:txBody>
          <a:bodyPr wrap="square" lIns="360045" tIns="180023" rIns="360045" bIns="180023" rtlCol="0">
            <a:spAutoFit/>
          </a:bodyPr>
          <a:lstStyle/>
          <a:p>
            <a:r>
              <a:rPr lang="en-CA" sz="3200" b="1" u="sng" dirty="0">
                <a:solidFill>
                  <a:schemeClr val="bg1"/>
                </a:solidFill>
                <a:latin typeface="Arial" pitchFamily="34" charset="0"/>
                <a:cs typeface="Arial" pitchFamily="34" charset="0"/>
              </a:rPr>
              <a:t>Review </a:t>
            </a:r>
            <a:r>
              <a:rPr lang="en-CA" sz="3200" b="1" u="sng" dirty="0" smtClean="0">
                <a:solidFill>
                  <a:schemeClr val="bg1"/>
                </a:solidFill>
                <a:latin typeface="Arial" pitchFamily="34" charset="0"/>
                <a:cs typeface="Arial" pitchFamily="34" charset="0"/>
              </a:rPr>
              <a:t>Characteristics</a:t>
            </a:r>
          </a:p>
          <a:p>
            <a:pPr>
              <a:buFont typeface="Arial"/>
              <a:buChar char="•"/>
            </a:pPr>
            <a:r>
              <a:rPr lang="en-CA" sz="3200" dirty="0" smtClean="0">
                <a:solidFill>
                  <a:schemeClr val="bg1"/>
                </a:solidFill>
                <a:latin typeface="Arial" pitchFamily="34" charset="0"/>
                <a:cs typeface="Arial" pitchFamily="34" charset="0"/>
              </a:rPr>
              <a:t>This review protocol was prospectively registered with and approved by BEME.</a:t>
            </a:r>
          </a:p>
          <a:p>
            <a:endParaRPr lang="en-CA" sz="3200" b="1" u="sng" dirty="0" smtClean="0">
              <a:solidFill>
                <a:schemeClr val="bg1"/>
              </a:solidFill>
              <a:latin typeface="Arial" pitchFamily="34" charset="0"/>
              <a:cs typeface="Arial" pitchFamily="34" charset="0"/>
            </a:endParaRPr>
          </a:p>
          <a:p>
            <a:r>
              <a:rPr lang="en-CA" sz="3200" dirty="0" smtClean="0">
                <a:solidFill>
                  <a:schemeClr val="bg1"/>
                </a:solidFill>
                <a:latin typeface="Arial" pitchFamily="34" charset="0"/>
                <a:cs typeface="Arial" pitchFamily="34" charset="0"/>
              </a:rPr>
              <a:t>•</a:t>
            </a:r>
            <a:r>
              <a:rPr lang="en-CA" sz="3200" dirty="0" smtClean="0">
                <a:solidFill>
                  <a:schemeClr val="bg1"/>
                </a:solidFill>
                <a:latin typeface="Arial"/>
                <a:cs typeface="Arial"/>
              </a:rPr>
              <a:t>Total </a:t>
            </a:r>
            <a:r>
              <a:rPr lang="en-CA" sz="3200" dirty="0">
                <a:solidFill>
                  <a:schemeClr val="bg1"/>
                </a:solidFill>
                <a:latin typeface="Arial"/>
                <a:cs typeface="Arial"/>
              </a:rPr>
              <a:t>number of </a:t>
            </a:r>
            <a:r>
              <a:rPr lang="en-CA" sz="3200" dirty="0" smtClean="0">
                <a:solidFill>
                  <a:schemeClr val="bg1"/>
                </a:solidFill>
                <a:latin typeface="Arial"/>
                <a:cs typeface="Arial"/>
              </a:rPr>
              <a:t>participants </a:t>
            </a:r>
            <a:r>
              <a:rPr lang="en-CA" sz="3200" dirty="0">
                <a:solidFill>
                  <a:schemeClr val="bg1"/>
                </a:solidFill>
                <a:latin typeface="Arial"/>
                <a:cs typeface="Arial"/>
              </a:rPr>
              <a:t>involved in the trials reviewed </a:t>
            </a:r>
            <a:r>
              <a:rPr lang="en-CA" sz="3200" dirty="0" smtClean="0">
                <a:solidFill>
                  <a:schemeClr val="bg1"/>
                </a:solidFill>
                <a:latin typeface="Arial"/>
                <a:cs typeface="Arial"/>
              </a:rPr>
              <a:t>was </a:t>
            </a:r>
            <a:r>
              <a:rPr lang="en-CA" sz="3200" dirty="0" smtClean="0">
                <a:solidFill>
                  <a:srgbClr val="000000"/>
                </a:solidFill>
                <a:latin typeface="Arial"/>
                <a:cs typeface="Arial"/>
              </a:rPr>
              <a:t>2,637.</a:t>
            </a:r>
          </a:p>
          <a:p>
            <a:endParaRPr lang="en-CA" sz="3200" dirty="0">
              <a:solidFill>
                <a:schemeClr val="bg1"/>
              </a:solidFill>
              <a:latin typeface="Arial"/>
              <a:cs typeface="Arial"/>
            </a:endParaRPr>
          </a:p>
          <a:p>
            <a:r>
              <a:rPr lang="en-CA" sz="3200" dirty="0" smtClean="0">
                <a:solidFill>
                  <a:schemeClr val="bg1"/>
                </a:solidFill>
                <a:latin typeface="Arial"/>
                <a:cs typeface="Arial"/>
              </a:rPr>
              <a:t>•The 21 </a:t>
            </a:r>
            <a:r>
              <a:rPr lang="en-CA" sz="3200" dirty="0" smtClean="0">
                <a:solidFill>
                  <a:srgbClr val="000000"/>
                </a:solidFill>
                <a:latin typeface="Arial"/>
                <a:cs typeface="Arial"/>
              </a:rPr>
              <a:t>studies describe undergraduate (13), graduate (6), and professional (2) education in the fields of medicine, nursing, pharmacy, veterinary medicine and dentistry.</a:t>
            </a:r>
          </a:p>
          <a:p>
            <a:endParaRPr lang="en-CA" sz="3200" dirty="0" smtClean="0">
              <a:solidFill>
                <a:schemeClr val="bg1"/>
              </a:solidFill>
              <a:latin typeface="Arial"/>
              <a:cs typeface="Arial"/>
            </a:endParaRPr>
          </a:p>
          <a:p>
            <a:r>
              <a:rPr lang="en-CA" sz="3200" dirty="0" smtClean="0">
                <a:solidFill>
                  <a:schemeClr val="bg1"/>
                </a:solidFill>
                <a:latin typeface="Arial"/>
                <a:cs typeface="Arial"/>
              </a:rPr>
              <a:t>•</a:t>
            </a:r>
            <a:r>
              <a:rPr lang="en-CA" sz="3200" dirty="0" smtClean="0">
                <a:solidFill>
                  <a:srgbClr val="000000"/>
                </a:solidFill>
                <a:latin typeface="Arial"/>
                <a:cs typeface="Arial"/>
              </a:rPr>
              <a:t>Several studies assessed more than one level of Kirkpatrick’s learning outcomes (Kirkpatrick, 2006).  All 21 studies assessed change in knowledge, 6 studies assessed a change in learner reactions and 1 assessed change in self-confidence.</a:t>
            </a:r>
            <a:endParaRPr lang="en-CA" sz="3200" dirty="0">
              <a:solidFill>
                <a:srgbClr val="000000"/>
              </a:solidFill>
              <a:latin typeface="Arial"/>
              <a:cs typeface="Arial"/>
            </a:endParaRPr>
          </a:p>
        </p:txBody>
      </p:sp>
      <p:sp>
        <p:nvSpPr>
          <p:cNvPr id="54" name="TextBox 53"/>
          <p:cNvSpPr txBox="1"/>
          <p:nvPr/>
        </p:nvSpPr>
        <p:spPr>
          <a:xfrm>
            <a:off x="7943850" y="23407687"/>
            <a:ext cx="9906000" cy="2517998"/>
          </a:xfrm>
          <a:prstGeom prst="rect">
            <a:avLst/>
          </a:prstGeom>
          <a:noFill/>
        </p:spPr>
        <p:txBody>
          <a:bodyPr wrap="square" lIns="360045" tIns="180023" rIns="360045" bIns="180023" rtlCol="0">
            <a:spAutoFit/>
          </a:bodyPr>
          <a:lstStyle/>
          <a:p>
            <a:r>
              <a:rPr lang="en-CA" sz="2000" i="1" dirty="0">
                <a:solidFill>
                  <a:schemeClr val="bg1"/>
                </a:solidFill>
                <a:latin typeface="Arial" pitchFamily="34" charset="0"/>
                <a:cs typeface="Arial" pitchFamily="34" charset="0"/>
              </a:rPr>
              <a:t>Any of these flaws may result in an overestimation of an intervention’s effects. </a:t>
            </a:r>
            <a:r>
              <a:rPr lang="en-CA" sz="2000" i="1" dirty="0" smtClean="0">
                <a:solidFill>
                  <a:schemeClr val="bg1"/>
                </a:solidFill>
                <a:latin typeface="Arial" pitchFamily="34" charset="0"/>
                <a:cs typeface="Arial" pitchFamily="34" charset="0"/>
              </a:rPr>
              <a:t>Only 1/21 </a:t>
            </a:r>
            <a:r>
              <a:rPr lang="en-CA" sz="2000" i="1" dirty="0">
                <a:solidFill>
                  <a:schemeClr val="bg1"/>
                </a:solidFill>
                <a:latin typeface="Arial" pitchFamily="34" charset="0"/>
                <a:cs typeface="Arial" pitchFamily="34" charset="0"/>
              </a:rPr>
              <a:t>studies provided power calculations.  Thus, for most studies it is not possible to determine if observations of no difference between the interventions being compared represents actual equivalence or simply points to insufficient statistical power (i.e. Type II errors</a:t>
            </a:r>
            <a:r>
              <a:rPr lang="en-CA" sz="2000" i="1" dirty="0" smtClean="0">
                <a:solidFill>
                  <a:schemeClr val="bg1"/>
                </a:solidFill>
                <a:latin typeface="Arial" pitchFamily="34" charset="0"/>
                <a:cs typeface="Arial" pitchFamily="34" charset="0"/>
              </a:rPr>
              <a:t>).</a:t>
            </a:r>
          </a:p>
          <a:p>
            <a:r>
              <a:rPr lang="en-CA" sz="2000" i="1" dirty="0" smtClean="0">
                <a:solidFill>
                  <a:schemeClr val="bg1"/>
                </a:solidFill>
                <a:latin typeface="Arial" pitchFamily="34" charset="0"/>
                <a:cs typeface="Arial" pitchFamily="34" charset="0"/>
              </a:rPr>
              <a:t>*Quality assessment is currently being done by the 2</a:t>
            </a:r>
            <a:r>
              <a:rPr lang="en-CA" sz="2000" i="1" baseline="30000" dirty="0" smtClean="0">
                <a:solidFill>
                  <a:schemeClr val="bg1"/>
                </a:solidFill>
                <a:latin typeface="Arial" pitchFamily="34" charset="0"/>
                <a:cs typeface="Arial" pitchFamily="34" charset="0"/>
              </a:rPr>
              <a:t>nd</a:t>
            </a:r>
            <a:r>
              <a:rPr lang="en-CA" sz="2000" i="1" dirty="0" smtClean="0">
                <a:solidFill>
                  <a:schemeClr val="bg1"/>
                </a:solidFill>
                <a:latin typeface="Arial" pitchFamily="34" charset="0"/>
                <a:cs typeface="Arial" pitchFamily="34" charset="0"/>
              </a:rPr>
              <a:t> reviewer and the current statistics represent only one reviewers synthesis. </a:t>
            </a:r>
            <a:endParaRPr lang="en-CA" sz="2000" i="1" dirty="0">
              <a:solidFill>
                <a:schemeClr val="bg1"/>
              </a:solidFill>
              <a:latin typeface="Arial" pitchFamily="34" charset="0"/>
              <a:cs typeface="Arial" pitchFamily="34" charset="0"/>
            </a:endParaRPr>
          </a:p>
        </p:txBody>
      </p:sp>
      <p:sp>
        <p:nvSpPr>
          <p:cNvPr id="55" name="TextBox 54"/>
          <p:cNvSpPr txBox="1"/>
          <p:nvPr/>
        </p:nvSpPr>
        <p:spPr>
          <a:xfrm>
            <a:off x="24555450" y="3671887"/>
            <a:ext cx="10210800" cy="1563891"/>
          </a:xfrm>
          <a:prstGeom prst="rect">
            <a:avLst/>
          </a:prstGeom>
          <a:noFill/>
        </p:spPr>
        <p:txBody>
          <a:bodyPr wrap="square" lIns="360045" tIns="180023" rIns="360045" bIns="180023" rtlCol="0">
            <a:spAutoFit/>
          </a:bodyPr>
          <a:lstStyle/>
          <a:p>
            <a:pPr algn="ctr"/>
            <a:r>
              <a:rPr lang="en-CA" sz="3900" b="1" u="sng" dirty="0" smtClean="0">
                <a:latin typeface="Arial" pitchFamily="34" charset="0"/>
                <a:cs typeface="Arial" pitchFamily="34" charset="0"/>
              </a:rPr>
              <a:t>ARS Compared to Traditional Teaching Interventions</a:t>
            </a:r>
            <a:endParaRPr lang="en-CA" sz="3900" b="1" u="sng" dirty="0">
              <a:latin typeface="Arial" pitchFamily="34" charset="0"/>
              <a:cs typeface="Arial" pitchFamily="34" charset="0"/>
            </a:endParaRPr>
          </a:p>
        </p:txBody>
      </p:sp>
      <p:sp>
        <p:nvSpPr>
          <p:cNvPr id="56" name="TextBox 55"/>
          <p:cNvSpPr txBox="1"/>
          <p:nvPr/>
        </p:nvSpPr>
        <p:spPr>
          <a:xfrm>
            <a:off x="0" y="0"/>
            <a:ext cx="36004500" cy="3047374"/>
          </a:xfrm>
          <a:prstGeom prst="rect">
            <a:avLst/>
          </a:prstGeom>
          <a:solidFill>
            <a:schemeClr val="bg1"/>
          </a:solidFill>
          <a:ln>
            <a:noFill/>
            <a:prstDash val="solid"/>
          </a:ln>
        </p:spPr>
        <p:txBody>
          <a:bodyPr wrap="square" lIns="360045" tIns="180023" rIns="360045" bIns="180023" rtlCol="0">
            <a:spAutoFit/>
          </a:bodyPr>
          <a:lstStyle/>
          <a:p>
            <a:pPr algn="ctr"/>
            <a:r>
              <a:rPr lang="en-CA" sz="4400" dirty="0" smtClean="0">
                <a:latin typeface="Baskerville"/>
                <a:cs typeface="Baskerville"/>
              </a:rPr>
              <a:t>The Effects of Audience Response Systems on Learning Outcomes in Health Professions Education: </a:t>
            </a:r>
          </a:p>
          <a:p>
            <a:pPr algn="ctr"/>
            <a:r>
              <a:rPr lang="en-CA" sz="4400" dirty="0" smtClean="0">
                <a:latin typeface="Baskerville"/>
                <a:cs typeface="Baskerville"/>
              </a:rPr>
              <a:t>A Best Evidence Medical Education (BEME) Systematic Review</a:t>
            </a:r>
            <a:r>
              <a:rPr lang="en-US" sz="4400" dirty="0" smtClean="0">
                <a:latin typeface="Baskerville"/>
                <a:cs typeface="Baskerville"/>
              </a:rPr>
              <a:t> </a:t>
            </a:r>
            <a:endParaRPr lang="en-CA" sz="4400" dirty="0" smtClean="0">
              <a:latin typeface="Baskerville"/>
              <a:cs typeface="Baskerville"/>
            </a:endParaRPr>
          </a:p>
          <a:p>
            <a:pPr algn="ctr">
              <a:spcBef>
                <a:spcPct val="20000"/>
              </a:spcBef>
            </a:pPr>
            <a:r>
              <a:rPr lang="en-US" sz="3600" dirty="0" smtClean="0">
                <a:latin typeface="Baskerville"/>
                <a:cs typeface="Baskerville"/>
              </a:rPr>
              <a:t>Cody Nelson, Lisa Hartling, </a:t>
            </a:r>
            <a:r>
              <a:rPr lang="en-US" sz="3600" baseline="30000" dirty="0" smtClean="0">
                <a:latin typeface="Baskerville"/>
                <a:cs typeface="Baskerville"/>
              </a:rPr>
              <a:t> </a:t>
            </a:r>
            <a:r>
              <a:rPr lang="en-US" sz="3600" dirty="0" smtClean="0">
                <a:latin typeface="Baskerville"/>
                <a:cs typeface="Baskerville"/>
              </a:rPr>
              <a:t>Sandy Campbell and Anna E. Oswald</a:t>
            </a:r>
          </a:p>
          <a:p>
            <a:pPr algn="ctr">
              <a:spcBef>
                <a:spcPct val="20000"/>
              </a:spcBef>
            </a:pPr>
            <a:r>
              <a:rPr lang="en-CA" sz="3600" dirty="0" smtClean="0">
                <a:latin typeface="Baskerville"/>
                <a:cs typeface="Baskerville"/>
              </a:rPr>
              <a:t>Faculty of Medicine and Dentistry, Department of Medicine University of Alberta</a:t>
            </a:r>
            <a:endParaRPr lang="en-US" sz="3600" dirty="0" smtClean="0">
              <a:latin typeface="Baskerville"/>
              <a:cs typeface="Baskerville"/>
            </a:endParaRPr>
          </a:p>
        </p:txBody>
      </p:sp>
      <p:sp>
        <p:nvSpPr>
          <p:cNvPr id="57" name="TextBox 56"/>
          <p:cNvSpPr txBox="1"/>
          <p:nvPr/>
        </p:nvSpPr>
        <p:spPr>
          <a:xfrm>
            <a:off x="9848850" y="3214687"/>
            <a:ext cx="14908218" cy="969495"/>
          </a:xfrm>
          <a:prstGeom prst="rect">
            <a:avLst/>
          </a:prstGeom>
          <a:noFill/>
        </p:spPr>
        <p:txBody>
          <a:bodyPr wrap="square" lIns="360045" tIns="180023" rIns="360045" bIns="180023" rtlCol="0">
            <a:spAutoFit/>
          </a:bodyPr>
          <a:lstStyle/>
          <a:p>
            <a:pPr algn="ctr"/>
            <a:r>
              <a:rPr lang="en-CA" sz="3900" u="sng" dirty="0" smtClean="0">
                <a:solidFill>
                  <a:schemeClr val="bg1"/>
                </a:solidFill>
                <a:latin typeface="Arial"/>
                <a:cs typeface="Arial"/>
              </a:rPr>
              <a:t>Flow of studies through the search and analysis process</a:t>
            </a:r>
            <a:endParaRPr lang="en-CA" sz="3900" u="sng" dirty="0">
              <a:solidFill>
                <a:schemeClr val="bg1"/>
              </a:solidFill>
              <a:latin typeface="Arial"/>
              <a:cs typeface="Arial"/>
            </a:endParaRPr>
          </a:p>
        </p:txBody>
      </p:sp>
      <p:sp>
        <p:nvSpPr>
          <p:cNvPr id="58" name="TextBox 57"/>
          <p:cNvSpPr txBox="1"/>
          <p:nvPr/>
        </p:nvSpPr>
        <p:spPr>
          <a:xfrm>
            <a:off x="18230850" y="19826287"/>
            <a:ext cx="17373600" cy="4456990"/>
          </a:xfrm>
          <a:prstGeom prst="rect">
            <a:avLst/>
          </a:prstGeom>
          <a:noFill/>
        </p:spPr>
        <p:txBody>
          <a:bodyPr wrap="square" lIns="360045" tIns="180023" rIns="360045" bIns="180023" rtlCol="0">
            <a:spAutoFit/>
          </a:bodyPr>
          <a:lstStyle/>
          <a:p>
            <a:pPr>
              <a:spcAft>
                <a:spcPts val="1200"/>
              </a:spcAft>
            </a:pPr>
            <a:r>
              <a:rPr lang="en-CA" sz="3200" b="1" u="sng" dirty="0" smtClean="0">
                <a:solidFill>
                  <a:schemeClr val="bg1"/>
                </a:solidFill>
                <a:latin typeface="Arial" pitchFamily="34" charset="0"/>
                <a:cs typeface="Arial" pitchFamily="34" charset="0"/>
              </a:rPr>
              <a:t>Conclusion</a:t>
            </a:r>
          </a:p>
          <a:p>
            <a:pPr>
              <a:buFont typeface="Arial"/>
              <a:buChar char="•"/>
            </a:pPr>
            <a:r>
              <a:rPr lang="en-CA" sz="3200" dirty="0" smtClean="0">
                <a:solidFill>
                  <a:srgbClr val="000000"/>
                </a:solidFill>
                <a:latin typeface="Arial"/>
                <a:cs typeface="Arial"/>
              </a:rPr>
              <a:t>This review demonstrates that audience response systems have a positive impact on knowledge based learning outcomes with the most significant impact being observed when compared to non-interactive teaching methods. </a:t>
            </a:r>
          </a:p>
          <a:p>
            <a:pPr>
              <a:buFont typeface="Arial"/>
              <a:buChar char="•"/>
            </a:pPr>
            <a:r>
              <a:rPr lang="en-CA" sz="3200" dirty="0" smtClean="0">
                <a:solidFill>
                  <a:srgbClr val="000000"/>
                </a:solidFill>
                <a:latin typeface="Arial"/>
                <a:cs typeface="Arial"/>
              </a:rPr>
              <a:t> Learner reaction to the ARS was nearly all positive.  </a:t>
            </a:r>
          </a:p>
          <a:p>
            <a:pPr>
              <a:buFont typeface="Arial"/>
              <a:buChar char="•"/>
            </a:pPr>
            <a:r>
              <a:rPr lang="en-CA" sz="3200" dirty="0" smtClean="0">
                <a:solidFill>
                  <a:srgbClr val="000000"/>
                </a:solidFill>
                <a:latin typeface="Arial"/>
                <a:cs typeface="Arial"/>
              </a:rPr>
              <a:t>A formal meta-analysis is underway.  </a:t>
            </a:r>
          </a:p>
          <a:p>
            <a:pPr>
              <a:buFont typeface="Arial"/>
              <a:buChar char="•"/>
            </a:pPr>
            <a:r>
              <a:rPr lang="en-CA" sz="3200" dirty="0" smtClean="0">
                <a:solidFill>
                  <a:srgbClr val="000000"/>
                </a:solidFill>
                <a:latin typeface="Arial"/>
                <a:cs typeface="Arial"/>
              </a:rPr>
              <a:t>With increasing numbers of schools choosing to use audience response systems this review provides evidence to suggests its effective use to improve learning outcomes.  </a:t>
            </a:r>
            <a:endParaRPr lang="en-US" sz="3200" dirty="0">
              <a:solidFill>
                <a:srgbClr val="000000"/>
              </a:solidFill>
              <a:latin typeface="Arial"/>
              <a:cs typeface="Arial"/>
            </a:endParaRPr>
          </a:p>
        </p:txBody>
      </p:sp>
      <p:sp>
        <p:nvSpPr>
          <p:cNvPr id="18" name="TextBox 17"/>
          <p:cNvSpPr txBox="1"/>
          <p:nvPr/>
        </p:nvSpPr>
        <p:spPr>
          <a:xfrm>
            <a:off x="0" y="26379487"/>
            <a:ext cx="36004500" cy="623983"/>
          </a:xfrm>
          <a:prstGeom prst="rect">
            <a:avLst/>
          </a:prstGeom>
          <a:solidFill>
            <a:schemeClr val="bg1"/>
          </a:solidFill>
        </p:spPr>
        <p:txBody>
          <a:bodyPr wrap="square" lIns="360045" tIns="180023" rIns="360045" bIns="180023" rtlCol="0">
            <a:spAutoFit/>
          </a:bodyPr>
          <a:lstStyle/>
          <a:p>
            <a:endParaRPr lang="en-CA" sz="3200" dirty="0"/>
          </a:p>
        </p:txBody>
      </p:sp>
      <p:sp>
        <p:nvSpPr>
          <p:cNvPr id="166" name="TextBox 165"/>
          <p:cNvSpPr txBox="1"/>
          <p:nvPr/>
        </p:nvSpPr>
        <p:spPr>
          <a:xfrm>
            <a:off x="18535650" y="24474487"/>
            <a:ext cx="14478000" cy="1615827"/>
          </a:xfrm>
          <a:prstGeom prst="rect">
            <a:avLst/>
          </a:prstGeom>
          <a:noFill/>
        </p:spPr>
        <p:txBody>
          <a:bodyPr wrap="square" rtlCol="0" anchor="t">
            <a:spAutoFit/>
          </a:bodyPr>
          <a:lstStyle/>
          <a:p>
            <a:r>
              <a:rPr lang="en-CA" sz="1400" u="sng" dirty="0" smtClean="0">
                <a:latin typeface="Arial"/>
                <a:cs typeface="Arial"/>
              </a:rPr>
              <a:t>References</a:t>
            </a:r>
            <a:endParaRPr lang="en-CA" sz="1400" dirty="0" smtClean="0">
              <a:latin typeface="Arial"/>
              <a:cs typeface="Arial"/>
            </a:endParaRPr>
          </a:p>
          <a:p>
            <a:pPr>
              <a:spcAft>
                <a:spcPts val="600"/>
              </a:spcAft>
            </a:pPr>
            <a:r>
              <a:rPr lang="en-US" sz="1400" dirty="0" smtClean="0">
                <a:latin typeface="Arial"/>
                <a:cs typeface="Arial"/>
              </a:rPr>
              <a:t>Abrahamson, L. (2006). A brief history of networked classrooms: Effects, cases, pedagogy, and implications. In D. A. Banks (Ed.), </a:t>
            </a:r>
            <a:r>
              <a:rPr lang="en-US" sz="1400" i="1" dirty="0" smtClean="0">
                <a:latin typeface="Arial"/>
                <a:cs typeface="Arial"/>
              </a:rPr>
              <a:t>Audience response systems in higher education: Applications and cases</a:t>
            </a:r>
            <a:r>
              <a:rPr lang="en-US" sz="1400" dirty="0" smtClean="0">
                <a:latin typeface="Arial"/>
                <a:cs typeface="Arial"/>
              </a:rPr>
              <a:t> (pp.  25). Hershey, PA: Information Science Publishing.</a:t>
            </a:r>
          </a:p>
          <a:p>
            <a:pPr>
              <a:spcAft>
                <a:spcPts val="600"/>
              </a:spcAft>
            </a:pPr>
            <a:r>
              <a:rPr lang="en-US" sz="1400" dirty="0" smtClean="0">
                <a:latin typeface="Arial"/>
                <a:cs typeface="Arial"/>
              </a:rPr>
              <a:t>Cain, J., &amp; Robinson, E. (2008). A primer on audience response systems: Current applications and future considerations.</a:t>
            </a:r>
            <a:r>
              <a:rPr lang="en-US" sz="1400" i="1" dirty="0" smtClean="0">
                <a:latin typeface="Arial"/>
                <a:cs typeface="Arial"/>
              </a:rPr>
              <a:t> American Journal of Pharmaceutical Education, 72</a:t>
            </a:r>
            <a:r>
              <a:rPr lang="en-US" sz="1400" dirty="0" smtClean="0">
                <a:latin typeface="Arial"/>
                <a:cs typeface="Arial"/>
              </a:rPr>
              <a:t>(4), 77.</a:t>
            </a:r>
          </a:p>
          <a:p>
            <a:pPr>
              <a:spcAft>
                <a:spcPts val="600"/>
              </a:spcAft>
            </a:pPr>
            <a:r>
              <a:rPr lang="en-US" sz="1400" dirty="0" smtClean="0">
                <a:latin typeface="Arial"/>
                <a:cs typeface="Arial"/>
              </a:rPr>
              <a:t>Kay, R. H., &amp; LeSage, A. (2009). A strategic assessment of audience response systems used in higher education.</a:t>
            </a:r>
            <a:r>
              <a:rPr lang="en-US" sz="1400" i="1" dirty="0" smtClean="0">
                <a:latin typeface="Arial"/>
                <a:cs typeface="Arial"/>
              </a:rPr>
              <a:t> Australasian Journal of Educational Technology, 25</a:t>
            </a:r>
            <a:r>
              <a:rPr lang="en-US" sz="1400" dirty="0" smtClean="0">
                <a:latin typeface="Arial"/>
                <a:cs typeface="Arial"/>
              </a:rPr>
              <a:t>(2), 235-249.</a:t>
            </a:r>
          </a:p>
          <a:p>
            <a:pPr>
              <a:spcAft>
                <a:spcPts val="600"/>
              </a:spcAft>
            </a:pPr>
            <a:r>
              <a:rPr lang="en-US" sz="1400" dirty="0" smtClean="0">
                <a:latin typeface="Arial"/>
                <a:cs typeface="Arial"/>
              </a:rPr>
              <a:t>Kirkpatrick, D. L., &amp; Kirkpatrick, J. D. (2006). </a:t>
            </a:r>
            <a:r>
              <a:rPr lang="en-US" sz="1400" i="1" dirty="0" smtClean="0">
                <a:latin typeface="Arial"/>
                <a:cs typeface="Arial"/>
              </a:rPr>
              <a:t>Evaluating training programs : The four levels </a:t>
            </a:r>
            <a:r>
              <a:rPr lang="en-US" sz="1400" dirty="0" smtClean="0">
                <a:latin typeface="Arial"/>
                <a:cs typeface="Arial"/>
              </a:rPr>
              <a:t>(3rd ed.). San Francisco, CA: Berrett-Koehler.</a:t>
            </a:r>
            <a:endParaRPr lang="en-US" sz="1400" dirty="0">
              <a:latin typeface="Arial"/>
              <a:cs typeface="Arial"/>
            </a:endParaRPr>
          </a:p>
        </p:txBody>
      </p:sp>
      <p:sp>
        <p:nvSpPr>
          <p:cNvPr id="233" name="TextBox 232"/>
          <p:cNvSpPr txBox="1"/>
          <p:nvPr/>
        </p:nvSpPr>
        <p:spPr>
          <a:xfrm>
            <a:off x="8629650" y="19216687"/>
            <a:ext cx="8072494" cy="584775"/>
          </a:xfrm>
          <a:prstGeom prst="rect">
            <a:avLst/>
          </a:prstGeom>
          <a:noFill/>
        </p:spPr>
        <p:txBody>
          <a:bodyPr wrap="square" rtlCol="0">
            <a:spAutoFit/>
          </a:bodyPr>
          <a:lstStyle/>
          <a:p>
            <a:pPr algn="ctr"/>
            <a:r>
              <a:rPr lang="en-CA" sz="3200" b="1" u="sng" dirty="0" smtClean="0">
                <a:solidFill>
                  <a:schemeClr val="bg1"/>
                </a:solidFill>
                <a:latin typeface="Arial" pitchFamily="34" charset="0"/>
                <a:cs typeface="Arial" pitchFamily="34" charset="0"/>
              </a:rPr>
              <a:t>Assessment of Methodological Quality* </a:t>
            </a:r>
            <a:endParaRPr lang="en-CA" sz="3200" b="1" u="sng" dirty="0">
              <a:solidFill>
                <a:schemeClr val="bg1"/>
              </a:solidFill>
              <a:latin typeface="Arial" pitchFamily="34" charset="0"/>
              <a:cs typeface="Arial" pitchFamily="34" charset="0"/>
            </a:endParaRPr>
          </a:p>
        </p:txBody>
      </p:sp>
      <p:grpSp>
        <p:nvGrpSpPr>
          <p:cNvPr id="234" name="Group 233"/>
          <p:cNvGrpSpPr/>
          <p:nvPr/>
        </p:nvGrpSpPr>
        <p:grpSpPr>
          <a:xfrm>
            <a:off x="8401050" y="4281487"/>
            <a:ext cx="14898018" cy="14940409"/>
            <a:chOff x="1071538" y="896246"/>
            <a:chExt cx="5405177" cy="5420557"/>
          </a:xfrm>
        </p:grpSpPr>
        <p:sp>
          <p:nvSpPr>
            <p:cNvPr id="235" name="TextBox 234"/>
            <p:cNvSpPr txBox="1"/>
            <p:nvPr/>
          </p:nvSpPr>
          <p:spPr>
            <a:xfrm>
              <a:off x="3291901" y="896246"/>
              <a:ext cx="1785950" cy="971485"/>
            </a:xfrm>
            <a:prstGeom prst="rect">
              <a:avLst/>
            </a:prstGeom>
            <a:solidFill>
              <a:srgbClr val="FFFF00"/>
            </a:solidFill>
            <a:ln w="12700">
              <a:solidFill>
                <a:schemeClr val="bg1"/>
              </a:solidFill>
            </a:ln>
            <a:effectLst>
              <a:glow rad="101600">
                <a:srgbClr val="FFFF00">
                  <a:alpha val="75000"/>
                </a:srgbClr>
              </a:glow>
              <a:softEdge rad="381000"/>
            </a:effectLst>
          </p:spPr>
          <p:txBody>
            <a:bodyPr wrap="square" rtlCol="0" anchor="ctr">
              <a:spAutoFit/>
            </a:bodyPr>
            <a:lstStyle/>
            <a:p>
              <a:pPr algn="ctr"/>
              <a:r>
                <a:rPr lang="en-CA" sz="2800" dirty="0" smtClean="0">
                  <a:solidFill>
                    <a:schemeClr val="bg1"/>
                  </a:solidFill>
                  <a:latin typeface="Arial" pitchFamily="34" charset="0"/>
                  <a:cs typeface="Arial" pitchFamily="34" charset="0"/>
                </a:rPr>
                <a:t>Potentially relevant studies from electronic database search (n=814), conference proceedings (n=9), grey literature (n=7), and reference lists (n=177)</a:t>
              </a:r>
              <a:endParaRPr lang="en-CA" sz="2800" dirty="0">
                <a:solidFill>
                  <a:schemeClr val="bg1"/>
                </a:solidFill>
                <a:latin typeface="Arial" pitchFamily="34" charset="0"/>
                <a:cs typeface="Arial" pitchFamily="34" charset="0"/>
              </a:endParaRPr>
            </a:p>
          </p:txBody>
        </p:sp>
        <p:sp>
          <p:nvSpPr>
            <p:cNvPr id="236" name="TextBox 235"/>
            <p:cNvSpPr txBox="1"/>
            <p:nvPr/>
          </p:nvSpPr>
          <p:spPr>
            <a:xfrm>
              <a:off x="3255593" y="2720899"/>
              <a:ext cx="1785950" cy="671769"/>
            </a:xfrm>
            <a:prstGeom prst="rect">
              <a:avLst/>
            </a:prstGeom>
            <a:solidFill>
              <a:srgbClr val="FFFF00"/>
            </a:solidFill>
            <a:ln w="12700">
              <a:solidFill>
                <a:schemeClr val="bg1"/>
              </a:solidFill>
            </a:ln>
            <a:effectLst>
              <a:glow rad="101600">
                <a:srgbClr val="FFFF00">
                  <a:alpha val="75000"/>
                </a:srgbClr>
              </a:glow>
              <a:softEdge rad="342900"/>
            </a:effectLst>
          </p:spPr>
          <p:txBody>
            <a:bodyPr wrap="square" rtlCol="0">
              <a:spAutoFit/>
            </a:bodyPr>
            <a:lstStyle/>
            <a:p>
              <a:pPr algn="ctr"/>
              <a:r>
                <a:rPr lang="en-CA" sz="2800" dirty="0" smtClean="0">
                  <a:solidFill>
                    <a:schemeClr val="bg1"/>
                  </a:solidFill>
                  <a:latin typeface="Arial" pitchFamily="34" charset="0"/>
                  <a:cs typeface="Arial" pitchFamily="34" charset="0"/>
                </a:rPr>
                <a:t>Full text articles obtained from electronic databases, reference lists (n=220) and contacting authors (n=6)</a:t>
              </a:r>
              <a:endParaRPr lang="en-CA" sz="2800" dirty="0">
                <a:solidFill>
                  <a:srgbClr val="FFFF00"/>
                </a:solidFill>
                <a:latin typeface="Arial" pitchFamily="34" charset="0"/>
                <a:cs typeface="Arial" pitchFamily="34" charset="0"/>
              </a:endParaRPr>
            </a:p>
          </p:txBody>
        </p:sp>
        <p:sp>
          <p:nvSpPr>
            <p:cNvPr id="238" name="TextBox 237"/>
            <p:cNvSpPr txBox="1"/>
            <p:nvPr/>
          </p:nvSpPr>
          <p:spPr>
            <a:xfrm>
              <a:off x="3283239" y="4296736"/>
              <a:ext cx="1785950" cy="351745"/>
            </a:xfrm>
            <a:prstGeom prst="rect">
              <a:avLst/>
            </a:prstGeom>
            <a:solidFill>
              <a:srgbClr val="FFFF00"/>
            </a:solidFill>
            <a:ln w="12700">
              <a:solidFill>
                <a:schemeClr val="bg1"/>
              </a:solidFill>
            </a:ln>
            <a:effectLst>
              <a:glow rad="101600">
                <a:srgbClr val="FFFF00">
                  <a:alpha val="75000"/>
                </a:srgbClr>
              </a:glow>
              <a:softEdge rad="317500"/>
            </a:effectLst>
          </p:spPr>
          <p:txBody>
            <a:bodyPr wrap="square" rtlCol="0">
              <a:spAutoFit/>
            </a:bodyPr>
            <a:lstStyle/>
            <a:p>
              <a:pPr algn="ctr"/>
              <a:r>
                <a:rPr lang="en-CA" sz="2800" dirty="0">
                  <a:solidFill>
                    <a:schemeClr val="bg1"/>
                  </a:solidFill>
                  <a:latin typeface="Arial" pitchFamily="34" charset="0"/>
                  <a:cs typeface="Arial" pitchFamily="34" charset="0"/>
                </a:rPr>
                <a:t>Final number of included articles </a:t>
              </a:r>
              <a:r>
                <a:rPr lang="en-CA" sz="2800" b="1" dirty="0">
                  <a:solidFill>
                    <a:schemeClr val="bg1"/>
                  </a:solidFill>
                  <a:latin typeface="Arial" pitchFamily="34" charset="0"/>
                  <a:cs typeface="Arial" pitchFamily="34" charset="0"/>
                </a:rPr>
                <a:t>(n = </a:t>
              </a:r>
              <a:r>
                <a:rPr lang="en-CA" sz="2800" b="1" dirty="0" smtClean="0">
                  <a:solidFill>
                    <a:schemeClr val="bg1"/>
                  </a:solidFill>
                  <a:latin typeface="Arial" pitchFamily="34" charset="0"/>
                  <a:cs typeface="Arial" pitchFamily="34" charset="0"/>
                </a:rPr>
                <a:t>21)</a:t>
              </a:r>
              <a:endParaRPr lang="en-CA" sz="2800" b="1" dirty="0">
                <a:solidFill>
                  <a:schemeClr val="bg1"/>
                </a:solidFill>
                <a:latin typeface="Arial" pitchFamily="34" charset="0"/>
                <a:cs typeface="Arial" pitchFamily="34" charset="0"/>
              </a:endParaRPr>
            </a:p>
          </p:txBody>
        </p:sp>
        <p:sp>
          <p:nvSpPr>
            <p:cNvPr id="239" name="TextBox 238"/>
            <p:cNvSpPr txBox="1"/>
            <p:nvPr/>
          </p:nvSpPr>
          <p:spPr>
            <a:xfrm>
              <a:off x="5135538" y="2167974"/>
              <a:ext cx="1143008" cy="279162"/>
            </a:xfrm>
            <a:prstGeom prst="rect">
              <a:avLst/>
            </a:prstGeom>
            <a:solidFill>
              <a:srgbClr val="FF0000"/>
            </a:solidFill>
            <a:ln w="12700">
              <a:solidFill>
                <a:schemeClr val="bg1"/>
              </a:solidFill>
            </a:ln>
            <a:effectLst>
              <a:glow rad="101600">
                <a:srgbClr val="FF0000">
                  <a:alpha val="75000"/>
                </a:srgbClr>
              </a:glow>
              <a:softEdge rad="317500"/>
            </a:effectLst>
          </p:spPr>
          <p:txBody>
            <a:bodyPr wrap="square" rtlCol="0" anchor="ctr">
              <a:spAutoFit/>
            </a:bodyPr>
            <a:lstStyle/>
            <a:p>
              <a:pPr algn="ctr"/>
              <a:r>
                <a:rPr lang="en-CA" sz="2200" dirty="0" smtClean="0">
                  <a:solidFill>
                    <a:schemeClr val="bg1"/>
                  </a:solidFill>
                  <a:latin typeface="Arial" pitchFamily="34" charset="0"/>
                  <a:cs typeface="Arial" pitchFamily="34" charset="0"/>
                </a:rPr>
                <a:t>Excluded abstracts (n=787)</a:t>
              </a:r>
              <a:endParaRPr lang="en-CA" sz="2200" dirty="0">
                <a:solidFill>
                  <a:schemeClr val="bg1"/>
                </a:solidFill>
                <a:latin typeface="Arial" pitchFamily="34" charset="0"/>
                <a:cs typeface="Arial" pitchFamily="34" charset="0"/>
              </a:endParaRPr>
            </a:p>
          </p:txBody>
        </p:sp>
        <p:sp>
          <p:nvSpPr>
            <p:cNvPr id="240" name="TextBox 239"/>
            <p:cNvSpPr txBox="1"/>
            <p:nvPr/>
          </p:nvSpPr>
          <p:spPr>
            <a:xfrm>
              <a:off x="1790341" y="1200355"/>
              <a:ext cx="1357322" cy="279162"/>
            </a:xfrm>
            <a:prstGeom prst="rect">
              <a:avLst/>
            </a:prstGeom>
            <a:solidFill>
              <a:srgbClr val="FF6600"/>
            </a:solidFill>
            <a:ln>
              <a:solidFill>
                <a:schemeClr val="bg1"/>
              </a:solidFill>
            </a:ln>
            <a:effectLst>
              <a:glow rad="101600">
                <a:srgbClr val="FF6600">
                  <a:alpha val="75000"/>
                </a:srgbClr>
              </a:glow>
              <a:softEdge rad="317500"/>
            </a:effectLst>
          </p:spPr>
          <p:txBody>
            <a:bodyPr wrap="square" rtlCol="0">
              <a:spAutoFit/>
            </a:bodyPr>
            <a:lstStyle/>
            <a:p>
              <a:r>
                <a:rPr lang="en-CA" sz="2200" dirty="0" smtClean="0">
                  <a:solidFill>
                    <a:schemeClr val="bg1"/>
                  </a:solidFill>
                  <a:latin typeface="Arial" pitchFamily="34" charset="0"/>
                  <a:cs typeface="Arial" pitchFamily="34" charset="0"/>
                </a:rPr>
                <a:t>Title and abstract screening:</a:t>
              </a:r>
            </a:p>
            <a:p>
              <a:r>
                <a:rPr lang="en-CA" sz="2200" dirty="0" smtClean="0">
                  <a:solidFill>
                    <a:schemeClr val="bg1"/>
                  </a:solidFill>
                  <a:latin typeface="Arial" pitchFamily="34" charset="0"/>
                  <a:cs typeface="Arial" pitchFamily="34" charset="0"/>
                </a:rPr>
                <a:t>2 independent reviewers</a:t>
              </a:r>
              <a:endParaRPr lang="en-CA" sz="2200" dirty="0">
                <a:solidFill>
                  <a:schemeClr val="bg1"/>
                </a:solidFill>
                <a:latin typeface="Arial" pitchFamily="34" charset="0"/>
                <a:cs typeface="Arial" pitchFamily="34" charset="0"/>
              </a:endParaRPr>
            </a:p>
          </p:txBody>
        </p:sp>
        <p:sp>
          <p:nvSpPr>
            <p:cNvPr id="241" name="TextBox 240"/>
            <p:cNvSpPr txBox="1"/>
            <p:nvPr/>
          </p:nvSpPr>
          <p:spPr>
            <a:xfrm>
              <a:off x="1790341" y="2859131"/>
              <a:ext cx="1357322" cy="401994"/>
            </a:xfrm>
            <a:prstGeom prst="rect">
              <a:avLst/>
            </a:prstGeom>
            <a:solidFill>
              <a:srgbClr val="FF6600"/>
            </a:solidFill>
            <a:ln>
              <a:solidFill>
                <a:schemeClr val="bg1"/>
              </a:solidFill>
            </a:ln>
            <a:effectLst>
              <a:glow rad="101600">
                <a:srgbClr val="FF6600">
                  <a:alpha val="75000"/>
                </a:srgbClr>
              </a:glow>
              <a:softEdge rad="317500"/>
            </a:effectLst>
          </p:spPr>
          <p:txBody>
            <a:bodyPr wrap="square" rtlCol="0">
              <a:spAutoFit/>
            </a:bodyPr>
            <a:lstStyle/>
            <a:p>
              <a:r>
                <a:rPr lang="en-CA" sz="2200" dirty="0" smtClean="0">
                  <a:solidFill>
                    <a:schemeClr val="bg1"/>
                  </a:solidFill>
                  <a:latin typeface="Arial" pitchFamily="34" charset="0"/>
                  <a:cs typeface="Arial" pitchFamily="34" charset="0"/>
                </a:rPr>
                <a:t>Application of inclusion form to full texts: </a:t>
              </a:r>
            </a:p>
            <a:p>
              <a:r>
                <a:rPr lang="en-CA" sz="2200" dirty="0" smtClean="0">
                  <a:solidFill>
                    <a:schemeClr val="bg1"/>
                  </a:solidFill>
                  <a:latin typeface="Arial" pitchFamily="34" charset="0"/>
                  <a:cs typeface="Arial" pitchFamily="34" charset="0"/>
                </a:rPr>
                <a:t>2 independent reviewers </a:t>
              </a:r>
              <a:endParaRPr lang="en-CA" sz="2200" dirty="0">
                <a:solidFill>
                  <a:schemeClr val="bg1"/>
                </a:solidFill>
                <a:latin typeface="Arial" pitchFamily="34" charset="0"/>
                <a:cs typeface="Arial" pitchFamily="34" charset="0"/>
              </a:endParaRPr>
            </a:p>
          </p:txBody>
        </p:sp>
        <p:sp>
          <p:nvSpPr>
            <p:cNvPr id="244" name="TextBox 243"/>
            <p:cNvSpPr txBox="1"/>
            <p:nvPr/>
          </p:nvSpPr>
          <p:spPr>
            <a:xfrm>
              <a:off x="5135538" y="3688518"/>
              <a:ext cx="1143008" cy="279162"/>
            </a:xfrm>
            <a:prstGeom prst="rect">
              <a:avLst/>
            </a:prstGeom>
            <a:solidFill>
              <a:srgbClr val="FF0000"/>
            </a:solidFill>
            <a:ln w="12700">
              <a:solidFill>
                <a:schemeClr val="bg1"/>
              </a:solidFill>
            </a:ln>
            <a:effectLst>
              <a:glow rad="101600">
                <a:srgbClr val="FF0000">
                  <a:alpha val="75000"/>
                </a:srgbClr>
              </a:glow>
              <a:softEdge rad="317500"/>
            </a:effectLst>
          </p:spPr>
          <p:txBody>
            <a:bodyPr wrap="square" rtlCol="0" anchor="ctr">
              <a:spAutoFit/>
            </a:bodyPr>
            <a:lstStyle/>
            <a:p>
              <a:pPr algn="ctr"/>
              <a:r>
                <a:rPr lang="en-CA" sz="2200" dirty="0" smtClean="0">
                  <a:solidFill>
                    <a:schemeClr val="bg1"/>
                  </a:solidFill>
                  <a:latin typeface="Arial" pitchFamily="34" charset="0"/>
                  <a:cs typeface="Arial" pitchFamily="34" charset="0"/>
                </a:rPr>
                <a:t>Excluded studies (n=205)</a:t>
              </a:r>
              <a:endParaRPr lang="en-CA" sz="2200" dirty="0">
                <a:solidFill>
                  <a:schemeClr val="bg1"/>
                </a:solidFill>
                <a:latin typeface="Arial" pitchFamily="34" charset="0"/>
                <a:cs typeface="Arial" pitchFamily="34" charset="0"/>
              </a:endParaRPr>
            </a:p>
          </p:txBody>
        </p:sp>
        <p:sp>
          <p:nvSpPr>
            <p:cNvPr id="246" name="TextBox 245"/>
            <p:cNvSpPr txBox="1"/>
            <p:nvPr/>
          </p:nvSpPr>
          <p:spPr>
            <a:xfrm>
              <a:off x="4333797" y="6121389"/>
              <a:ext cx="1500198" cy="195414"/>
            </a:xfrm>
            <a:prstGeom prst="rect">
              <a:avLst/>
            </a:prstGeom>
            <a:solidFill>
              <a:srgbClr val="FFFF00"/>
            </a:solidFill>
            <a:ln w="12700">
              <a:solidFill>
                <a:schemeClr val="bg1"/>
              </a:solidFill>
            </a:ln>
            <a:effectLst>
              <a:glow rad="101600">
                <a:srgbClr val="FFFF00">
                  <a:alpha val="75000"/>
                </a:srgbClr>
              </a:glow>
              <a:softEdge rad="190500"/>
            </a:effectLst>
          </p:spPr>
          <p:txBody>
            <a:bodyPr wrap="square" rtlCol="0">
              <a:spAutoFit/>
            </a:bodyPr>
            <a:lstStyle/>
            <a:p>
              <a:pPr algn="ctr"/>
              <a:r>
                <a:rPr lang="en-CA" sz="2800" dirty="0" smtClean="0">
                  <a:solidFill>
                    <a:schemeClr val="bg1"/>
                  </a:solidFill>
                  <a:latin typeface="Arial" pitchFamily="34" charset="0"/>
                  <a:cs typeface="Arial" pitchFamily="34" charset="0"/>
                </a:rPr>
                <a:t>Data synthesis</a:t>
              </a:r>
              <a:endParaRPr lang="en-CA" sz="2800" dirty="0">
                <a:solidFill>
                  <a:schemeClr val="bg1"/>
                </a:solidFill>
                <a:latin typeface="Arial" pitchFamily="34" charset="0"/>
                <a:cs typeface="Arial" pitchFamily="34" charset="0"/>
              </a:endParaRPr>
            </a:p>
          </p:txBody>
        </p:sp>
        <p:sp>
          <p:nvSpPr>
            <p:cNvPr id="247" name="TextBox 246"/>
            <p:cNvSpPr txBox="1"/>
            <p:nvPr/>
          </p:nvSpPr>
          <p:spPr>
            <a:xfrm>
              <a:off x="4278504" y="5209063"/>
              <a:ext cx="1521462" cy="189830"/>
            </a:xfrm>
            <a:prstGeom prst="rect">
              <a:avLst/>
            </a:prstGeom>
            <a:solidFill>
              <a:srgbClr val="FFFF00"/>
            </a:solidFill>
            <a:ln w="12700">
              <a:solidFill>
                <a:schemeClr val="bg1"/>
              </a:solidFill>
            </a:ln>
            <a:effectLst>
              <a:glow rad="101600">
                <a:srgbClr val="FFFF00">
                  <a:alpha val="75000"/>
                </a:srgbClr>
              </a:glow>
              <a:softEdge rad="203200"/>
            </a:effectLst>
          </p:spPr>
          <p:txBody>
            <a:bodyPr wrap="square" rtlCol="0">
              <a:spAutoFit/>
            </a:bodyPr>
            <a:lstStyle/>
            <a:p>
              <a:pPr algn="ctr"/>
              <a:r>
                <a:rPr lang="en-CA" sz="2800" dirty="0" smtClean="0">
                  <a:solidFill>
                    <a:schemeClr val="bg1"/>
                  </a:solidFill>
                  <a:latin typeface="Arial" pitchFamily="34" charset="0"/>
                  <a:cs typeface="Arial" pitchFamily="34" charset="0"/>
                </a:rPr>
                <a:t>Data extraction</a:t>
              </a:r>
            </a:p>
          </p:txBody>
        </p:sp>
        <p:sp>
          <p:nvSpPr>
            <p:cNvPr id="248" name="TextBox 247"/>
            <p:cNvSpPr txBox="1"/>
            <p:nvPr/>
          </p:nvSpPr>
          <p:spPr>
            <a:xfrm>
              <a:off x="1071538" y="5264355"/>
              <a:ext cx="1285884" cy="279162"/>
            </a:xfrm>
            <a:prstGeom prst="rect">
              <a:avLst/>
            </a:prstGeom>
            <a:solidFill>
              <a:srgbClr val="FF6600"/>
            </a:solidFill>
            <a:ln>
              <a:solidFill>
                <a:schemeClr val="bg1"/>
              </a:solidFill>
            </a:ln>
            <a:effectLst>
              <a:glow rad="101600">
                <a:srgbClr val="FF6600">
                  <a:alpha val="75000"/>
                </a:srgbClr>
              </a:glow>
              <a:softEdge rad="317500"/>
            </a:effectLst>
          </p:spPr>
          <p:txBody>
            <a:bodyPr wrap="square" rtlCol="0">
              <a:spAutoFit/>
            </a:bodyPr>
            <a:lstStyle/>
            <a:p>
              <a:r>
                <a:rPr lang="en-CA" sz="2200" dirty="0" smtClean="0">
                  <a:solidFill>
                    <a:schemeClr val="bg1"/>
                  </a:solidFill>
                  <a:latin typeface="Arial" pitchFamily="34" charset="0"/>
                  <a:cs typeface="Arial" pitchFamily="34" charset="0"/>
                </a:rPr>
                <a:t>Methodology assessment:</a:t>
              </a:r>
            </a:p>
            <a:p>
              <a:r>
                <a:rPr lang="en-CA" sz="2200" dirty="0" smtClean="0">
                  <a:solidFill>
                    <a:schemeClr val="bg1"/>
                  </a:solidFill>
                  <a:latin typeface="Arial" pitchFamily="34" charset="0"/>
                  <a:cs typeface="Arial" pitchFamily="34" charset="0"/>
                </a:rPr>
                <a:t>2 independent reviewers</a:t>
              </a:r>
              <a:endParaRPr lang="en-CA" sz="2200" dirty="0">
                <a:solidFill>
                  <a:schemeClr val="bg1"/>
                </a:solidFill>
                <a:latin typeface="Arial" pitchFamily="34" charset="0"/>
                <a:cs typeface="Arial" pitchFamily="34" charset="0"/>
              </a:endParaRPr>
            </a:p>
          </p:txBody>
        </p:sp>
        <p:sp>
          <p:nvSpPr>
            <p:cNvPr id="249" name="TextBox 248"/>
            <p:cNvSpPr txBox="1"/>
            <p:nvPr/>
          </p:nvSpPr>
          <p:spPr>
            <a:xfrm>
              <a:off x="5190831" y="5513172"/>
              <a:ext cx="1285884" cy="524825"/>
            </a:xfrm>
            <a:prstGeom prst="rect">
              <a:avLst/>
            </a:prstGeom>
            <a:solidFill>
              <a:srgbClr val="FF6600"/>
            </a:solidFill>
            <a:ln>
              <a:solidFill>
                <a:schemeClr val="bg1"/>
              </a:solidFill>
            </a:ln>
            <a:effectLst>
              <a:glow rad="101600">
                <a:srgbClr val="FF6600">
                  <a:alpha val="75000"/>
                </a:srgbClr>
              </a:glow>
              <a:softEdge rad="317500"/>
            </a:effectLst>
          </p:spPr>
          <p:txBody>
            <a:bodyPr wrap="square" rtlCol="0">
              <a:spAutoFit/>
            </a:bodyPr>
            <a:lstStyle/>
            <a:p>
              <a:r>
                <a:rPr lang="en-CA" sz="2200" dirty="0" smtClean="0">
                  <a:solidFill>
                    <a:schemeClr val="bg1"/>
                  </a:solidFill>
                  <a:latin typeface="Arial" pitchFamily="34" charset="0"/>
                  <a:cs typeface="Arial" pitchFamily="34" charset="0"/>
                </a:rPr>
                <a:t>Data extraction:</a:t>
              </a:r>
            </a:p>
            <a:p>
              <a:r>
                <a:rPr lang="en-CA" sz="2200" dirty="0" smtClean="0">
                  <a:solidFill>
                    <a:schemeClr val="bg1"/>
                  </a:solidFill>
                  <a:latin typeface="Arial" pitchFamily="34" charset="0"/>
                  <a:cs typeface="Arial" pitchFamily="34" charset="0"/>
                </a:rPr>
                <a:t>1 reviewer + cross check of 20% of articles by a 2</a:t>
              </a:r>
              <a:r>
                <a:rPr lang="en-CA" sz="2200" baseline="30000" dirty="0" smtClean="0">
                  <a:solidFill>
                    <a:schemeClr val="bg1"/>
                  </a:solidFill>
                  <a:latin typeface="Arial" pitchFamily="34" charset="0"/>
                  <a:cs typeface="Arial" pitchFamily="34" charset="0"/>
                </a:rPr>
                <a:t>nd</a:t>
              </a:r>
              <a:r>
                <a:rPr lang="en-CA" sz="2200" dirty="0" smtClean="0">
                  <a:solidFill>
                    <a:schemeClr val="bg1"/>
                  </a:solidFill>
                  <a:latin typeface="Arial" pitchFamily="34" charset="0"/>
                  <a:cs typeface="Arial" pitchFamily="34" charset="0"/>
                </a:rPr>
                <a:t> reviewer </a:t>
              </a:r>
              <a:endParaRPr lang="en-CA" sz="2200" dirty="0">
                <a:solidFill>
                  <a:schemeClr val="bg1"/>
                </a:solidFill>
                <a:latin typeface="Arial" pitchFamily="34" charset="0"/>
                <a:cs typeface="Arial" pitchFamily="34" charset="0"/>
              </a:endParaRPr>
            </a:p>
          </p:txBody>
        </p:sp>
        <p:sp>
          <p:nvSpPr>
            <p:cNvPr id="250" name="Down Arrow 249"/>
            <p:cNvSpPr/>
            <p:nvPr/>
          </p:nvSpPr>
          <p:spPr>
            <a:xfrm rot="2400000">
              <a:off x="3510810" y="4693231"/>
              <a:ext cx="285752" cy="468000"/>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1"/>
                </a:solidFill>
                <a:latin typeface="Arial" pitchFamily="34" charset="0"/>
                <a:cs typeface="Arial" pitchFamily="34" charset="0"/>
              </a:endParaRPr>
            </a:p>
          </p:txBody>
        </p:sp>
        <p:sp>
          <p:nvSpPr>
            <p:cNvPr id="251" name="Down Arrow 250"/>
            <p:cNvSpPr/>
            <p:nvPr/>
          </p:nvSpPr>
          <p:spPr>
            <a:xfrm rot="19200000">
              <a:off x="4616660" y="4720877"/>
              <a:ext cx="285752" cy="468000"/>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1"/>
                </a:solidFill>
                <a:latin typeface="Arial" pitchFamily="34" charset="0"/>
                <a:cs typeface="Arial" pitchFamily="34" charset="0"/>
              </a:endParaRPr>
            </a:p>
          </p:txBody>
        </p:sp>
        <p:sp>
          <p:nvSpPr>
            <p:cNvPr id="252" name="Down Arrow 251"/>
            <p:cNvSpPr/>
            <p:nvPr/>
          </p:nvSpPr>
          <p:spPr>
            <a:xfrm>
              <a:off x="4831429" y="5485525"/>
              <a:ext cx="285752" cy="552926"/>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1"/>
                </a:solidFill>
                <a:latin typeface="Arial" pitchFamily="34" charset="0"/>
                <a:cs typeface="Arial" pitchFamily="34" charset="0"/>
              </a:endParaRPr>
            </a:p>
          </p:txBody>
        </p:sp>
        <p:grpSp>
          <p:nvGrpSpPr>
            <p:cNvPr id="253" name="Group 51"/>
            <p:cNvGrpSpPr/>
            <p:nvPr/>
          </p:nvGrpSpPr>
          <p:grpSpPr>
            <a:xfrm>
              <a:off x="3946749" y="1919157"/>
              <a:ext cx="1123755" cy="746449"/>
              <a:chOff x="3946749" y="1919157"/>
              <a:chExt cx="1123755" cy="746449"/>
            </a:xfrm>
          </p:grpSpPr>
          <p:sp>
            <p:nvSpPr>
              <p:cNvPr id="260" name="Down Arrow 259"/>
              <p:cNvSpPr/>
              <p:nvPr/>
            </p:nvSpPr>
            <p:spPr>
              <a:xfrm>
                <a:off x="3946749" y="1919157"/>
                <a:ext cx="428628" cy="746449"/>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1"/>
                  </a:solidFill>
                  <a:latin typeface="Arial" pitchFamily="34" charset="0"/>
                  <a:cs typeface="Arial" pitchFamily="34" charset="0"/>
                </a:endParaRPr>
              </a:p>
            </p:txBody>
          </p:sp>
          <p:sp>
            <p:nvSpPr>
              <p:cNvPr id="261" name="Right Arrow 260"/>
              <p:cNvSpPr/>
              <p:nvPr/>
            </p:nvSpPr>
            <p:spPr>
              <a:xfrm>
                <a:off x="4278504" y="2167974"/>
                <a:ext cx="792000" cy="214314"/>
              </a:xfrm>
              <a:prstGeom prst="right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1"/>
                  </a:solidFill>
                  <a:latin typeface="Arial" pitchFamily="34" charset="0"/>
                  <a:cs typeface="Arial" pitchFamily="34" charset="0"/>
                </a:endParaRPr>
              </a:p>
            </p:txBody>
          </p:sp>
        </p:grpSp>
        <p:grpSp>
          <p:nvGrpSpPr>
            <p:cNvPr id="255" name="Group 57"/>
            <p:cNvGrpSpPr/>
            <p:nvPr/>
          </p:nvGrpSpPr>
          <p:grpSpPr>
            <a:xfrm>
              <a:off x="3955411" y="3494995"/>
              <a:ext cx="1115093" cy="746449"/>
              <a:chOff x="3955411" y="2137673"/>
              <a:chExt cx="1115093" cy="746449"/>
            </a:xfrm>
          </p:grpSpPr>
          <p:sp>
            <p:nvSpPr>
              <p:cNvPr id="256" name="Down Arrow 255"/>
              <p:cNvSpPr/>
              <p:nvPr/>
            </p:nvSpPr>
            <p:spPr>
              <a:xfrm>
                <a:off x="3955411" y="2137673"/>
                <a:ext cx="414694" cy="746449"/>
              </a:xfrm>
              <a:prstGeom prst="down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1"/>
                  </a:solidFill>
                  <a:latin typeface="Arial" pitchFamily="34" charset="0"/>
                  <a:cs typeface="Arial" pitchFamily="34" charset="0"/>
                </a:endParaRPr>
              </a:p>
            </p:txBody>
          </p:sp>
          <p:sp>
            <p:nvSpPr>
              <p:cNvPr id="257" name="Right Arrow 256"/>
              <p:cNvSpPr/>
              <p:nvPr/>
            </p:nvSpPr>
            <p:spPr>
              <a:xfrm>
                <a:off x="4278504" y="2358843"/>
                <a:ext cx="792000" cy="214314"/>
              </a:xfrm>
              <a:prstGeom prst="rightArrow">
                <a:avLst/>
              </a:prstGeom>
              <a:solidFill>
                <a:schemeClr val="tx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solidFill>
                    <a:schemeClr val="bg1"/>
                  </a:solidFill>
                  <a:latin typeface="Arial" pitchFamily="34" charset="0"/>
                  <a:cs typeface="Arial" pitchFamily="34" charset="0"/>
                </a:endParaRPr>
              </a:p>
            </p:txBody>
          </p:sp>
        </p:grpSp>
      </p:grpSp>
      <p:sp>
        <p:nvSpPr>
          <p:cNvPr id="45" name="TextBox 44"/>
          <p:cNvSpPr txBox="1"/>
          <p:nvPr/>
        </p:nvSpPr>
        <p:spPr>
          <a:xfrm>
            <a:off x="12134850" y="16168687"/>
            <a:ext cx="4922524" cy="954107"/>
          </a:xfrm>
          <a:prstGeom prst="rect">
            <a:avLst/>
          </a:prstGeom>
          <a:solidFill>
            <a:srgbClr val="FFFF00"/>
          </a:solidFill>
          <a:ln w="12700">
            <a:solidFill>
              <a:schemeClr val="bg1"/>
            </a:solidFill>
          </a:ln>
          <a:effectLst>
            <a:glow rad="101600">
              <a:srgbClr val="FFFF00">
                <a:alpha val="75000"/>
              </a:srgbClr>
            </a:glow>
            <a:softEdge rad="317500"/>
          </a:effectLst>
        </p:spPr>
        <p:txBody>
          <a:bodyPr wrap="square" rtlCol="0">
            <a:spAutoFit/>
          </a:bodyPr>
          <a:lstStyle/>
          <a:p>
            <a:pPr algn="ctr"/>
            <a:r>
              <a:rPr lang="en-CA" sz="2800" dirty="0" smtClean="0">
                <a:solidFill>
                  <a:schemeClr val="bg1"/>
                </a:solidFill>
                <a:latin typeface="Arial" pitchFamily="34" charset="0"/>
                <a:cs typeface="Arial" pitchFamily="34" charset="0"/>
              </a:rPr>
              <a:t>Assessment of methodological quality</a:t>
            </a:r>
            <a:endParaRPr lang="en-CA" sz="2800" b="1" dirty="0">
              <a:solidFill>
                <a:schemeClr val="bg1"/>
              </a:solidFill>
              <a:latin typeface="Arial" pitchFamily="34" charset="0"/>
              <a:cs typeface="Arial" pitchFamily="34" charset="0"/>
            </a:endParaRPr>
          </a:p>
        </p:txBody>
      </p:sp>
      <p:sp>
        <p:nvSpPr>
          <p:cNvPr id="39" name="Rectangle 38"/>
          <p:cNvSpPr/>
          <p:nvPr/>
        </p:nvSpPr>
        <p:spPr>
          <a:xfrm>
            <a:off x="28213050" y="13654087"/>
            <a:ext cx="3558987" cy="584776"/>
          </a:xfrm>
          <a:prstGeom prst="rect">
            <a:avLst/>
          </a:prstGeom>
        </p:spPr>
        <p:txBody>
          <a:bodyPr wrap="none">
            <a:spAutoFit/>
          </a:bodyPr>
          <a:lstStyle/>
          <a:p>
            <a:r>
              <a:rPr lang="en-CA" sz="3200" b="1" u="sng" dirty="0" smtClean="0">
                <a:latin typeface="Arial" pitchFamily="34" charset="0"/>
                <a:cs typeface="Arial" pitchFamily="34" charset="0"/>
              </a:rPr>
              <a:t>Student Reaction</a:t>
            </a:r>
            <a:endParaRPr lang="en-US" sz="3200" dirty="0"/>
          </a:p>
        </p:txBody>
      </p:sp>
      <p:sp>
        <p:nvSpPr>
          <p:cNvPr id="43" name="TextBox 42"/>
          <p:cNvSpPr txBox="1"/>
          <p:nvPr/>
        </p:nvSpPr>
        <p:spPr>
          <a:xfrm rot="16200000">
            <a:off x="22794484" y="9395253"/>
            <a:ext cx="2764398" cy="461665"/>
          </a:xfrm>
          <a:prstGeom prst="rect">
            <a:avLst/>
          </a:prstGeom>
          <a:noFill/>
        </p:spPr>
        <p:txBody>
          <a:bodyPr wrap="none" rtlCol="0">
            <a:spAutoFit/>
          </a:bodyPr>
          <a:lstStyle/>
          <a:p>
            <a:r>
              <a:rPr lang="en-US" sz="2400" dirty="0" smtClean="0">
                <a:latin typeface="Arial"/>
                <a:cs typeface="Arial"/>
              </a:rPr>
              <a:t>Number of Studies</a:t>
            </a:r>
            <a:endParaRPr lang="en-US" sz="2400" dirty="0">
              <a:latin typeface="Arial"/>
              <a:cs typeface="Arial"/>
            </a:endParaRPr>
          </a:p>
        </p:txBody>
      </p:sp>
      <p:graphicFrame>
        <p:nvGraphicFramePr>
          <p:cNvPr id="46" name="Table 45"/>
          <p:cNvGraphicFramePr>
            <a:graphicFrameLocks noGrp="1"/>
          </p:cNvGraphicFramePr>
          <p:nvPr/>
        </p:nvGraphicFramePr>
        <p:xfrm>
          <a:off x="8172450" y="19902487"/>
          <a:ext cx="9448801" cy="3505199"/>
        </p:xfrm>
        <a:graphic>
          <a:graphicData uri="http://schemas.openxmlformats.org/drawingml/2006/table">
            <a:tbl>
              <a:tblPr/>
              <a:tblGrid>
                <a:gridCol w="3629722"/>
                <a:gridCol w="1267522"/>
                <a:gridCol w="4551557"/>
              </a:tblGrid>
              <a:tr h="558583">
                <a:tc>
                  <a:txBody>
                    <a:bodyPr/>
                    <a:lstStyle/>
                    <a:p>
                      <a:pPr algn="ctr" fontAlgn="ctr"/>
                      <a:r>
                        <a:rPr lang="en-US" sz="2400" b="1" i="0" u="none" strike="noStrike" dirty="0">
                          <a:solidFill>
                            <a:srgbClr val="000000"/>
                          </a:solidFill>
                          <a:latin typeface="Arial"/>
                          <a:cs typeface="Arial"/>
                        </a:rPr>
                        <a:t>Type of study</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400" b="1" i="0" u="none" strike="noStrike" dirty="0">
                          <a:solidFill>
                            <a:srgbClr val="000000"/>
                          </a:solidFill>
                          <a:latin typeface="Arial"/>
                          <a:cs typeface="Arial"/>
                        </a:rPr>
                        <a:t>Number</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400" b="1" i="0" u="none" strike="noStrike" dirty="0">
                          <a:solidFill>
                            <a:srgbClr val="000000"/>
                          </a:solidFill>
                          <a:latin typeface="Arial"/>
                          <a:cs typeface="Arial"/>
                        </a:rPr>
                        <a:t>Common sources of bias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3623">
                <a:tc>
                  <a:txBody>
                    <a:bodyPr/>
                    <a:lstStyle/>
                    <a:p>
                      <a:pPr algn="ctr" fontAlgn="ctr"/>
                      <a:r>
                        <a:rPr lang="en-US" sz="1800" b="0" i="0" u="none" strike="noStrike" dirty="0">
                          <a:solidFill>
                            <a:srgbClr val="000000"/>
                          </a:solidFill>
                          <a:latin typeface="Arial"/>
                          <a:cs typeface="Arial"/>
                        </a:rPr>
                        <a:t>Randomized controlled trials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sz="1800" b="0" i="0" u="none" strike="noStrike" dirty="0">
                          <a:solidFill>
                            <a:srgbClr val="000000"/>
                          </a:solidFill>
                          <a:latin typeface="Arial"/>
                          <a:cs typeface="Arial"/>
                        </a:rPr>
                        <a:t>9</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800" b="0" i="0" u="none" strike="noStrike" dirty="0">
                          <a:solidFill>
                            <a:srgbClr val="000000"/>
                          </a:solidFill>
                          <a:latin typeface="Arial"/>
                          <a:cs typeface="Arial"/>
                        </a:rPr>
                        <a:t>8/9: inadequate blinding</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623">
                <a:tc>
                  <a:txBody>
                    <a:bodyPr/>
                    <a:lstStyle/>
                    <a:p>
                      <a:pPr algn="ctr" fontAlgn="ctr"/>
                      <a:r>
                        <a:rPr lang="en-US" sz="1800" b="0" i="0" u="none" strike="noStrike" dirty="0">
                          <a:solidFill>
                            <a:srgbClr val="000000"/>
                          </a:solidFill>
                          <a:latin typeface="Arial"/>
                          <a:cs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US" sz="1800" b="0" i="0" u="none" strike="noStrike" dirty="0">
                          <a:solidFill>
                            <a:srgbClr val="000000"/>
                          </a:solidFill>
                          <a:latin typeface="Arial"/>
                          <a:cs typeface="Arial"/>
                        </a:rPr>
                        <a:t>2/9: incomplete/unclear data presentation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3623">
                <a:tc>
                  <a:txBody>
                    <a:bodyPr/>
                    <a:lstStyle/>
                    <a:p>
                      <a:pPr algn="ctr" fontAlgn="ctr"/>
                      <a:r>
                        <a:rPr lang="en-US" sz="1800" b="0" i="0" u="none" strike="noStrike" dirty="0">
                          <a:solidFill>
                            <a:srgbClr val="000000"/>
                          </a:solidFill>
                          <a:latin typeface="Arial"/>
                          <a:cs typeface="Arial"/>
                        </a:rPr>
                        <a:t>Cohorts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sz="1800" b="0" i="0" u="none" strike="noStrike" dirty="0">
                          <a:solidFill>
                            <a:srgbClr val="000000"/>
                          </a:solidFill>
                          <a:latin typeface="Arial"/>
                          <a:cs typeface="Arial"/>
                        </a:rPr>
                        <a:t>10</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800" b="0" i="0" u="none" strike="noStrike" dirty="0">
                          <a:solidFill>
                            <a:srgbClr val="000000"/>
                          </a:solidFill>
                          <a:latin typeface="Arial"/>
                          <a:cs typeface="Arial"/>
                        </a:rPr>
                        <a:t>10/10: unclear/absent description of blinding</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28501">
                <a:tc>
                  <a:txBody>
                    <a:bodyPr/>
                    <a:lstStyle/>
                    <a:p>
                      <a:pPr algn="ctr" fontAlgn="ctr"/>
                      <a:r>
                        <a:rPr lang="en-US" sz="1800" b="0" i="0" u="none" strike="noStrike" dirty="0">
                          <a:solidFill>
                            <a:srgbClr val="000000"/>
                          </a:solidFill>
                          <a:latin typeface="Arial"/>
                          <a:cs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US" sz="1800" b="0" i="0" u="none" strike="noStrike" dirty="0">
                          <a:solidFill>
                            <a:srgbClr val="000000"/>
                          </a:solidFill>
                          <a:latin typeface="Arial"/>
                          <a:cs typeface="Arial"/>
                        </a:rPr>
                        <a:t>9/10: incomplete/absent control of participant characteristics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23623">
                <a:tc>
                  <a:txBody>
                    <a:bodyPr/>
                    <a:lstStyle/>
                    <a:p>
                      <a:pPr algn="ctr" fontAlgn="ctr"/>
                      <a:r>
                        <a:rPr lang="en-US" sz="1800" b="0" i="0" u="none" strike="noStrike" dirty="0">
                          <a:solidFill>
                            <a:srgbClr val="000000"/>
                          </a:solidFill>
                          <a:latin typeface="Arial"/>
                          <a:cs typeface="Arial"/>
                        </a:rPr>
                        <a:t>Non</a:t>
                      </a:r>
                      <a:r>
                        <a:rPr lang="en-US" sz="1800" b="0" i="0" u="none" strike="noStrike" dirty="0" smtClean="0">
                          <a:solidFill>
                            <a:srgbClr val="000000"/>
                          </a:solidFill>
                          <a:latin typeface="Arial"/>
                          <a:cs typeface="Arial"/>
                        </a:rPr>
                        <a:t>-randomized </a:t>
                      </a:r>
                      <a:r>
                        <a:rPr lang="en-US" sz="1800" b="0" i="0" u="none" strike="noStrike" dirty="0">
                          <a:solidFill>
                            <a:srgbClr val="000000"/>
                          </a:solidFill>
                          <a:latin typeface="Arial"/>
                          <a:cs typeface="Arial"/>
                        </a:rPr>
                        <a:t>controlled trials</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sz="1800" b="0" i="0" u="none" strike="noStrike" dirty="0">
                          <a:solidFill>
                            <a:srgbClr val="000000"/>
                          </a:solidFill>
                          <a:latin typeface="Arial"/>
                          <a:cs typeface="Arial"/>
                        </a:rPr>
                        <a:t>2</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800" b="0" i="0" u="none" strike="noStrike" dirty="0">
                          <a:solidFill>
                            <a:srgbClr val="000000"/>
                          </a:solidFill>
                          <a:latin typeface="Arial"/>
                          <a:cs typeface="Arial"/>
                        </a:rPr>
                        <a:t>2/2: inadequate blinding</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23623">
                <a:tc>
                  <a:txBody>
                    <a:bodyPr/>
                    <a:lstStyle/>
                    <a:p>
                      <a:pPr algn="ctr" fontAlgn="ctr"/>
                      <a:r>
                        <a:rPr lang="en-US" sz="1800" b="0" i="0" u="none" strike="noStrike" dirty="0">
                          <a:solidFill>
                            <a:srgbClr val="000000"/>
                          </a:solidFill>
                          <a:latin typeface="Arial"/>
                          <a:cs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US" sz="1800" b="0" i="0" u="none" strike="noStrike" dirty="0">
                          <a:solidFill>
                            <a:srgbClr val="000000"/>
                          </a:solidFill>
                          <a:latin typeface="Arial"/>
                          <a:cs typeface="Arial"/>
                        </a:rPr>
                        <a:t>1/2: incomplete/unclear data presentation</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8" name="TextBox 47"/>
          <p:cNvSpPr txBox="1"/>
          <p:nvPr/>
        </p:nvSpPr>
        <p:spPr>
          <a:xfrm>
            <a:off x="25165050" y="5348287"/>
            <a:ext cx="8991600" cy="856005"/>
          </a:xfrm>
          <a:prstGeom prst="rect">
            <a:avLst/>
          </a:prstGeom>
          <a:noFill/>
        </p:spPr>
        <p:txBody>
          <a:bodyPr wrap="square" lIns="360045" tIns="180023" rIns="360045" bIns="180023" rtlCol="0">
            <a:spAutoFit/>
          </a:bodyPr>
          <a:lstStyle/>
          <a:p>
            <a:pPr algn="ctr"/>
            <a:r>
              <a:rPr lang="en-CA" sz="3200" b="1" u="sng" dirty="0" smtClean="0">
                <a:latin typeface="Arial" pitchFamily="34" charset="0"/>
                <a:cs typeface="Arial" pitchFamily="34" charset="0"/>
              </a:rPr>
              <a:t>Knowledge Based Scores</a:t>
            </a:r>
            <a:endParaRPr lang="en-CA" sz="3200" b="1" u="sng" dirty="0">
              <a:latin typeface="Arial" pitchFamily="34" charset="0"/>
              <a:cs typeface="Arial" pitchFamily="34" charset="0"/>
            </a:endParaRPr>
          </a:p>
        </p:txBody>
      </p:sp>
      <p:graphicFrame>
        <p:nvGraphicFramePr>
          <p:cNvPr id="49" name="Chart 48"/>
          <p:cNvGraphicFramePr/>
          <p:nvPr/>
        </p:nvGraphicFramePr>
        <p:xfrm>
          <a:off x="24479250" y="14035087"/>
          <a:ext cx="10515600" cy="5486400"/>
        </p:xfrm>
        <a:graphic>
          <a:graphicData uri="http://schemas.openxmlformats.org/drawingml/2006/chart">
            <c:chart xmlns:c="http://schemas.openxmlformats.org/drawingml/2006/chart" xmlns:r="http://schemas.openxmlformats.org/officeDocument/2006/relationships" r:id="rId5"/>
          </a:graphicData>
        </a:graphic>
      </p:graphicFrame>
      <p:sp>
        <p:nvSpPr>
          <p:cNvPr id="59" name="TextBox 58"/>
          <p:cNvSpPr txBox="1"/>
          <p:nvPr/>
        </p:nvSpPr>
        <p:spPr>
          <a:xfrm rot="16200000">
            <a:off x="22794484" y="16558053"/>
            <a:ext cx="2764398" cy="461665"/>
          </a:xfrm>
          <a:prstGeom prst="rect">
            <a:avLst/>
          </a:prstGeom>
          <a:noFill/>
        </p:spPr>
        <p:txBody>
          <a:bodyPr wrap="none" rtlCol="0">
            <a:spAutoFit/>
          </a:bodyPr>
          <a:lstStyle/>
          <a:p>
            <a:r>
              <a:rPr lang="en-US" sz="2400" dirty="0" smtClean="0">
                <a:latin typeface="Arial"/>
                <a:cs typeface="Arial"/>
              </a:rPr>
              <a:t>Number of Studies</a:t>
            </a:r>
            <a:endParaRPr lang="en-US" sz="2400" dirty="0">
              <a:latin typeface="Arial"/>
              <a:cs typeface="Arial"/>
            </a:endParaRPr>
          </a:p>
        </p:txBody>
      </p:sp>
      <p:graphicFrame>
        <p:nvGraphicFramePr>
          <p:cNvPr id="13314" name="Object 2"/>
          <p:cNvGraphicFramePr>
            <a:graphicFrameLocks noChangeAspect="1"/>
          </p:cNvGraphicFramePr>
          <p:nvPr/>
        </p:nvGraphicFramePr>
        <p:xfrm>
          <a:off x="781050" y="623887"/>
          <a:ext cx="5207795" cy="2057400"/>
        </p:xfrm>
        <a:graphic>
          <a:graphicData uri="http://schemas.openxmlformats.org/presentationml/2006/ole">
            <p:oleObj spid="_x0000_s13314" name="Document" r:id="rId6" imgW="8229600" imgH="3251200" progId="Word.Document.12">
              <p:link updateAutomatic="1"/>
            </p:oleObj>
          </a:graphicData>
        </a:graphic>
      </p:graphicFrame>
      <p:sp>
        <p:nvSpPr>
          <p:cNvPr id="44" name="TextBox 43"/>
          <p:cNvSpPr txBox="1"/>
          <p:nvPr/>
        </p:nvSpPr>
        <p:spPr>
          <a:xfrm>
            <a:off x="32956500" y="24626887"/>
            <a:ext cx="3048000" cy="1015663"/>
          </a:xfrm>
          <a:prstGeom prst="rect">
            <a:avLst/>
          </a:prstGeom>
          <a:noFill/>
        </p:spPr>
        <p:txBody>
          <a:bodyPr wrap="square" rtlCol="0">
            <a:spAutoFit/>
          </a:bodyPr>
          <a:lstStyle/>
          <a:p>
            <a:pPr algn="ctr"/>
            <a:r>
              <a:rPr lang="en-US" sz="2000" dirty="0" smtClean="0">
                <a:solidFill>
                  <a:schemeClr val="bg1"/>
                </a:solidFill>
                <a:latin typeface="Arial"/>
                <a:cs typeface="Arial"/>
              </a:rPr>
              <a:t>Funded by: </a:t>
            </a:r>
          </a:p>
          <a:p>
            <a:pPr algn="ctr"/>
            <a:r>
              <a:rPr lang="en-US" sz="2000" dirty="0" smtClean="0">
                <a:solidFill>
                  <a:srgbClr val="000000"/>
                </a:solidFill>
                <a:latin typeface="Arial"/>
                <a:cs typeface="Arial"/>
              </a:rPr>
              <a:t>The Faculty Education Advisory Committee</a:t>
            </a:r>
            <a:endParaRPr lang="en-US" sz="2000" dirty="0">
              <a:solidFill>
                <a:srgbClr val="000000"/>
              </a:solidFill>
              <a:latin typeface="Arial"/>
              <a:cs typeface="Arial"/>
            </a:endParaRPr>
          </a:p>
        </p:txBody>
      </p:sp>
      <p:pic>
        <p:nvPicPr>
          <p:cNvPr id="47" name="Picture 46"/>
          <p:cNvPicPr>
            <a:picLocks noChangeAspect="1"/>
          </p:cNvPicPr>
          <p:nvPr/>
        </p:nvPicPr>
        <p:blipFill>
          <a:blip r:embed="rId7"/>
          <a:stretch>
            <a:fillRect/>
          </a:stretch>
        </p:blipFill>
        <p:spPr>
          <a:xfrm>
            <a:off x="30880050" y="852487"/>
            <a:ext cx="3485707" cy="1297709"/>
          </a:xfrm>
          <a:prstGeom prst="rect">
            <a:avLst/>
          </a:prstGeom>
        </p:spPr>
      </p:pic>
      <p:graphicFrame>
        <p:nvGraphicFramePr>
          <p:cNvPr id="50" name="Chart 49"/>
          <p:cNvGraphicFramePr/>
          <p:nvPr/>
        </p:nvGraphicFramePr>
        <p:xfrm>
          <a:off x="24555450" y="6110287"/>
          <a:ext cx="10668000" cy="6781800"/>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6326</TotalTime>
  <Words>876</Words>
  <Application>Microsoft Macintosh PowerPoint</Application>
  <PresentationFormat>Custom</PresentationFormat>
  <Paragraphs>78</Paragraphs>
  <Slides>1</Slides>
  <Notes>0</Notes>
  <HiddenSlides>0</HiddenSlides>
  <MMClips>0</MMClips>
  <ScaleCrop>false</ScaleCrop>
  <HeadingPairs>
    <vt:vector size="6" baseType="variant">
      <vt:variant>
        <vt:lpstr>Design Template</vt:lpstr>
      </vt:variant>
      <vt:variant>
        <vt:i4>1</vt:i4>
      </vt:variant>
      <vt:variant>
        <vt:lpstr>Links</vt:lpstr>
      </vt:variant>
      <vt:variant>
        <vt:i4>1</vt:i4>
      </vt:variant>
      <vt:variant>
        <vt:lpstr>Slide Titles</vt:lpstr>
      </vt:variant>
      <vt:variant>
        <vt:i4>1</vt:i4>
      </vt:variant>
    </vt:vector>
  </HeadingPairs>
  <TitlesOfParts>
    <vt:vector size="3" baseType="lpstr">
      <vt:lpstr>Apex</vt:lpstr>
      <vt:lpstr>Macintosh HD:Users:Cody:Downloads:inverted logo.doc!OLE_LINK2</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Slide 1</dc:title>
  <dc:creator>Alex</dc:creator>
  <cp:keywords/>
  <cp:lastModifiedBy>Cody Nelson</cp:lastModifiedBy>
  <cp:revision>55</cp:revision>
  <dcterms:created xsi:type="dcterms:W3CDTF">2010-10-21T15:06:20Z</dcterms:created>
  <dcterms:modified xsi:type="dcterms:W3CDTF">2010-10-21T15:07:33Z</dcterms:modified>
</cp:coreProperties>
</file>