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330" r:id="rId4"/>
    <p:sldId id="325" r:id="rId5"/>
    <p:sldId id="326" r:id="rId6"/>
    <p:sldId id="298" r:id="rId7"/>
    <p:sldId id="327" r:id="rId8"/>
    <p:sldId id="328" r:id="rId9"/>
    <p:sldId id="285" r:id="rId10"/>
    <p:sldId id="305" r:id="rId11"/>
    <p:sldId id="289" r:id="rId12"/>
    <p:sldId id="329" r:id="rId13"/>
    <p:sldId id="320" r:id="rId14"/>
    <p:sldId id="309" r:id="rId15"/>
    <p:sldId id="310" r:id="rId16"/>
    <p:sldId id="331" r:id="rId17"/>
    <p:sldId id="332" r:id="rId18"/>
    <p:sldId id="311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E39B0-C739-40F6-A485-113FA9F5CBBB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EC8EF-1FF9-4FFB-B812-6712FD1874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727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7538AB-9FB1-4E63-AF16-9517B0CEEC66}" type="slidenum">
              <a:rPr lang="en-CA" smtClean="0"/>
              <a:pPr>
                <a:defRPr/>
              </a:pPr>
              <a:t>15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9690A03-B635-4CCE-A83A-9F270DD366A0}" type="datetimeFigureOut">
              <a:rPr lang="en-CA" smtClean="0"/>
              <a:pPr/>
              <a:t>01/05/2014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mcnally@ualberta.c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ribd.com/doc/165760807/1-Application-of-the-Fair-Dealing-Policy-ForUniversities-GeneralApplicatio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media.ca/blog/video-check-out-video-explaining-tpps-extreme-internet-censorship-plan" TargetMode="External"/><Relationship Id="rId3" Type="http://schemas.openxmlformats.org/officeDocument/2006/relationships/hyperlink" Target="http://cmcfa-apcmc.ca/dox/caut-copyright-advice-2013.pdf" TargetMode="External"/><Relationship Id="rId7" Type="http://schemas.openxmlformats.org/officeDocument/2006/relationships/hyperlink" Target="http://www.press.uottawa.ca/the-copyright-pentalogy" TargetMode="External"/><Relationship Id="rId2" Type="http://schemas.openxmlformats.org/officeDocument/2006/relationships/hyperlink" Target="http://laws-lois.justice.gc.ca/eng/acts/C-42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rwinlaw.com/store/product/666/from--radical-extremism--to--balanced-copyright-" TargetMode="External"/><Relationship Id="rId5" Type="http://schemas.openxmlformats.org/officeDocument/2006/relationships/hyperlink" Target="http://www.michaelgeist.ca/component/option,com_docman/task,doc_download/gid,86/" TargetMode="External"/><Relationship Id="rId4" Type="http://schemas.openxmlformats.org/officeDocument/2006/relationships/hyperlink" Target="http://www.parl.gc.ca/About/Parliament/LegislativeSummaries/bills_ls.asp?Language=E&amp;ls=c11&amp;Parl=41&amp;Ses=1&amp;source=library_prb" TargetMode="External"/><Relationship Id="rId9" Type="http://schemas.openxmlformats.org/officeDocument/2006/relationships/hyperlink" Target="https://openmedia.ca/topics/copyright/trans-pacific-partnership-tp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cessola.org/Documents/Programs/Copyright/Wilkinson%20Ppt%20web.pdf" TargetMode="External"/><Relationship Id="rId2" Type="http://schemas.openxmlformats.org/officeDocument/2006/relationships/hyperlink" Target="http://excesscopyright.blogspot.ca/2013/09/the-aucc-finally-provides-fair-dealing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5400" dirty="0" smtClean="0"/>
              <a:t>Canada’s Current Copyright Environment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93096"/>
            <a:ext cx="6461760" cy="2016224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Michael B. McNally (</a:t>
            </a:r>
            <a:r>
              <a:rPr lang="en-CA" dirty="0" smtClean="0">
                <a:hlinkClick r:id="rId2"/>
              </a:rPr>
              <a:t>mmcnally@ualberta.ca</a:t>
            </a:r>
            <a:r>
              <a:rPr lang="en-CA" dirty="0" smtClean="0"/>
              <a:t>) </a:t>
            </a:r>
          </a:p>
          <a:p>
            <a:r>
              <a:rPr lang="en-CA" dirty="0" smtClean="0"/>
              <a:t>Assistant Professor, School of Library and Information Studies</a:t>
            </a:r>
          </a:p>
          <a:p>
            <a:r>
              <a:rPr lang="en-CA" dirty="0" smtClean="0"/>
              <a:t>University of Alberta	</a:t>
            </a:r>
          </a:p>
          <a:p>
            <a:endParaRPr lang="en-CA" dirty="0"/>
          </a:p>
          <a:p>
            <a:r>
              <a:rPr lang="en-CA" dirty="0" smtClean="0"/>
              <a:t>Presentation for the Northern Alberta Health Libraries Association (NAHLA) TRENDS Mini Conference </a:t>
            </a:r>
          </a:p>
          <a:p>
            <a:r>
              <a:rPr lang="en-CA" dirty="0" smtClean="0"/>
              <a:t>May 2, 2014, Edmonton, AB</a:t>
            </a:r>
            <a:endParaRPr lang="en-CA" dirty="0"/>
          </a:p>
        </p:txBody>
      </p:sp>
      <p:pic>
        <p:nvPicPr>
          <p:cNvPr id="4" name="Picture 2" descr="GRAND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093296"/>
            <a:ext cx="871538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http://www.lib.umich.edu/files/services/copyright/cc-b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74098"/>
            <a:ext cx="8715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1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C-11 </a:t>
            </a:r>
            <a:r>
              <a:rPr lang="en-US" dirty="0"/>
              <a:t>and TPMs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2400" dirty="0" smtClean="0"/>
              <a:t>According to the new section 41 of the </a:t>
            </a:r>
            <a:r>
              <a:rPr lang="en-CA" sz="2400" i="1" dirty="0" smtClean="0"/>
              <a:t>Copyright Act</a:t>
            </a:r>
            <a:r>
              <a:rPr lang="en-CA" sz="2400" dirty="0" smtClean="0"/>
              <a:t>:</a:t>
            </a:r>
          </a:p>
          <a:p>
            <a:pPr lvl="1" eaLnBrk="1" hangingPunct="1"/>
            <a:r>
              <a:rPr lang="en-CA" sz="2400" dirty="0" smtClean="0"/>
              <a:t>“technological protection measure” means any effective technology, device or component that, in the ordinary course of its operation,</a:t>
            </a:r>
          </a:p>
          <a:p>
            <a:pPr lvl="2" eaLnBrk="1" hangingPunct="1"/>
            <a:r>
              <a:rPr lang="en-CA" sz="2000" dirty="0" smtClean="0"/>
              <a:t>(a) controls access to a work, to a performer’s performance fixed in a sound recording or to a sound recording and whose use is authorized by the copyright owner; or</a:t>
            </a:r>
          </a:p>
          <a:p>
            <a:pPr lvl="2" eaLnBrk="1" hangingPunct="1"/>
            <a:r>
              <a:rPr lang="en-CA" sz="2000" dirty="0" smtClean="0"/>
              <a:t>(b) restricts the doing — with respect to a work, to a performer’s performance fixed in a sound recording or to a sound recording — of any act referred to in section 3, 15 or 18 and any act for which remuneration is payable under section 19.</a:t>
            </a:r>
          </a:p>
          <a:p>
            <a:pPr lvl="1" eaLnBrk="1" hangingPunct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81033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C-11 and TPMs</a:t>
            </a:r>
            <a:endParaRPr lang="en-CA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 41.1 would ban circumventing a TPM in all cases</a:t>
            </a:r>
          </a:p>
          <a:p>
            <a:pPr lvl="1"/>
            <a:r>
              <a:rPr lang="en-US" dirty="0" smtClean="0"/>
              <a:t>It bans direct circumvention, providing a circumvention service(s), and manufacturing, importing, distributing or otherwise providing a technology that primarily circumvents TPMs</a:t>
            </a:r>
          </a:p>
          <a:p>
            <a:endParaRPr lang="en-US" dirty="0" smtClean="0"/>
          </a:p>
          <a:p>
            <a:r>
              <a:rPr lang="en-US" dirty="0" smtClean="0"/>
              <a:t>Highly specific exceptions for circumventing TPMs (such as law enforcement, interoperability of computer programs, encryption research) but no general or library exceptions</a:t>
            </a:r>
          </a:p>
          <a:p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Problem with section 41 is that it makes it infringement to circumvent a TPM even if the underlying action would not be 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9125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2012 Supreme Court Pentalogy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600200"/>
            <a:ext cx="6313512" cy="4853136"/>
          </a:xfrm>
        </p:spPr>
        <p:txBody>
          <a:bodyPr/>
          <a:lstStyle/>
          <a:p>
            <a:r>
              <a:rPr lang="en-CA" dirty="0" smtClean="0"/>
              <a:t>Five copyright cases decided at once </a:t>
            </a:r>
          </a:p>
          <a:p>
            <a:endParaRPr lang="en-CA" dirty="0"/>
          </a:p>
          <a:p>
            <a:r>
              <a:rPr lang="en-CA" dirty="0" smtClean="0"/>
              <a:t>Two dealt heavily with fair dealing</a:t>
            </a:r>
          </a:p>
          <a:p>
            <a:pPr lvl="1"/>
            <a:r>
              <a:rPr lang="en-CA" i="1" dirty="0"/>
              <a:t>SOCAN, et al v. Bell Canada, et al</a:t>
            </a:r>
          </a:p>
          <a:p>
            <a:pPr lvl="1"/>
            <a:r>
              <a:rPr lang="en-CA" i="1" dirty="0" smtClean="0"/>
              <a:t>Alberta </a:t>
            </a:r>
            <a:r>
              <a:rPr lang="en-CA" i="1" dirty="0"/>
              <a:t>(Education) v. Canadian Copyright Licensing Agency Operating as Access Copyright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Cements </a:t>
            </a:r>
            <a:r>
              <a:rPr lang="en-CA" i="1" dirty="0" smtClean="0"/>
              <a:t>CCH</a:t>
            </a:r>
            <a:r>
              <a:rPr lang="en-CA" dirty="0" smtClean="0"/>
              <a:t> decision and emphasis on user rights</a:t>
            </a:r>
          </a:p>
          <a:p>
            <a:pPr lvl="1"/>
            <a:r>
              <a:rPr lang="en-CA" dirty="0" smtClean="0"/>
              <a:t>Provides further clarification on the six factor test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51520" y="1955018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82352" y="2004578"/>
            <a:ext cx="1306488" cy="739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2012</a:t>
            </a:r>
            <a:endParaRPr lang="en-CA" dirty="0"/>
          </a:p>
        </p:txBody>
      </p:sp>
      <p:sp>
        <p:nvSpPr>
          <p:cNvPr id="6" name="Sun 5"/>
          <p:cNvSpPr/>
          <p:nvPr/>
        </p:nvSpPr>
        <p:spPr>
          <a:xfrm>
            <a:off x="431540" y="2508634"/>
            <a:ext cx="1008112" cy="100811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79376" y="4596866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sz="1800" dirty="0" smtClean="0"/>
              <a:t>Supreme Court Pentalogy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4324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The </a:t>
            </a:r>
            <a:r>
              <a:rPr lang="en-CA" sz="4000" i="1" dirty="0" smtClean="0"/>
              <a:t>SOCAN v. Bell </a:t>
            </a:r>
            <a:r>
              <a:rPr lang="en-CA" sz="4000" dirty="0" smtClean="0"/>
              <a:t>and </a:t>
            </a:r>
            <a:r>
              <a:rPr lang="en-CA" sz="4000" i="1" dirty="0" smtClean="0"/>
              <a:t>Alberta v. Access Copyright </a:t>
            </a:r>
            <a:r>
              <a:rPr lang="en-CA" sz="4000" dirty="0" smtClean="0"/>
              <a:t>Cases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 the </a:t>
            </a:r>
            <a:r>
              <a:rPr lang="en-CA" i="1" dirty="0" smtClean="0"/>
              <a:t>SOCAN v. Bell </a:t>
            </a:r>
            <a:r>
              <a:rPr lang="en-CA" dirty="0" smtClean="0"/>
              <a:t>case, SOCAN argued that low quality 30 second samples of music tracks provided by Bell as a way of previewing music were compensable acts</a:t>
            </a:r>
          </a:p>
          <a:p>
            <a:pPr lvl="1"/>
            <a:r>
              <a:rPr lang="en-CA" dirty="0" smtClean="0"/>
              <a:t>The Supreme Court found that providing such samples was covered by fair dealing</a:t>
            </a:r>
          </a:p>
          <a:p>
            <a:pPr lvl="1"/>
            <a:endParaRPr lang="en-CA" dirty="0"/>
          </a:p>
          <a:p>
            <a:r>
              <a:rPr lang="en-CA" dirty="0" smtClean="0"/>
              <a:t>In the </a:t>
            </a:r>
            <a:r>
              <a:rPr lang="en-CA" i="1" dirty="0" smtClean="0"/>
              <a:t>Alberta v. Access Copyright </a:t>
            </a:r>
            <a:r>
              <a:rPr lang="en-CA" dirty="0" smtClean="0"/>
              <a:t>case Access Copyright argued that the copying of small selections from supplementary textbooks by teachers for students was compensable</a:t>
            </a:r>
          </a:p>
          <a:p>
            <a:pPr lvl="1"/>
            <a:r>
              <a:rPr lang="en-CA" dirty="0" smtClean="0"/>
              <a:t>As in the SOCAN case, the court found the teachers’ copying was covered by fair dealing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915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The Pentalogy and Fair Dealing</a:t>
            </a:r>
            <a:endParaRPr lang="en-CA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smtClean="0"/>
              <a:t>Research can be informal or piecemeal and can be undertaken for simply the purpose of personal interest (</a:t>
            </a:r>
            <a:r>
              <a:rPr lang="en-CA" sz="2000" i="1" dirty="0" smtClean="0"/>
              <a:t>SOCAN</a:t>
            </a:r>
            <a:r>
              <a:rPr lang="en-CA" sz="2000" dirty="0" smtClean="0"/>
              <a:t> para. 22)</a:t>
            </a:r>
          </a:p>
          <a:p>
            <a:endParaRPr lang="en-CA" sz="2000" dirty="0" smtClean="0"/>
          </a:p>
          <a:p>
            <a:r>
              <a:rPr lang="en-CA" sz="2000" dirty="0" smtClean="0"/>
              <a:t>Private study does not have to occur in isolation - “studying and learning are essentially personal endeavours, whether they are engaged in with others or in solitude” (</a:t>
            </a:r>
            <a:r>
              <a:rPr lang="en-CA" sz="2000" i="1" dirty="0" smtClean="0"/>
              <a:t>Alberta</a:t>
            </a:r>
            <a:r>
              <a:rPr lang="en-CA" sz="2000" dirty="0" smtClean="0"/>
              <a:t> para. 27)</a:t>
            </a:r>
          </a:p>
          <a:p>
            <a:endParaRPr lang="en-CA" sz="2000" dirty="0" smtClean="0"/>
          </a:p>
          <a:p>
            <a:r>
              <a:rPr lang="en-CA" sz="2000" dirty="0" smtClean="0"/>
              <a:t>Instruction and research/private study are, in the school context, tautological (</a:t>
            </a:r>
            <a:r>
              <a:rPr lang="en-CA" sz="2000" i="1" dirty="0" smtClean="0"/>
              <a:t>Alberta</a:t>
            </a:r>
            <a:r>
              <a:rPr lang="en-CA" sz="2000" dirty="0" smtClean="0"/>
              <a:t> para. 23)</a:t>
            </a:r>
          </a:p>
        </p:txBody>
      </p:sp>
    </p:spTree>
    <p:extLst>
      <p:ext uri="{BB962C8B-B14F-4D97-AF65-F5344CB8AC3E}">
        <p14:creationId xmlns:p14="http://schemas.microsoft.com/office/powerpoint/2010/main" val="11798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The Pentalogy and Fair Dealing	</a:t>
            </a:r>
            <a:endParaRPr lang="en-CA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 smtClean="0"/>
              <a:t>The amount of the dealing factor does not deal with the aggregate volume of copying (e.g.: copies made for 10 people versus for 1000), but in the proportion of the copyrighted work copied (</a:t>
            </a:r>
            <a:r>
              <a:rPr lang="en-CA" sz="2000" i="1" dirty="0" smtClean="0"/>
              <a:t>Alberta</a:t>
            </a:r>
            <a:r>
              <a:rPr lang="en-CA" sz="2000" dirty="0" smtClean="0"/>
              <a:t>, para. 29; </a:t>
            </a:r>
            <a:r>
              <a:rPr lang="en-CA" sz="2000" i="1" dirty="0" smtClean="0"/>
              <a:t>SOCAN</a:t>
            </a:r>
            <a:r>
              <a:rPr lang="en-CA" sz="2000" dirty="0" smtClean="0"/>
              <a:t>, para. 41)</a:t>
            </a:r>
          </a:p>
          <a:p>
            <a:pPr lvl="1"/>
            <a:r>
              <a:rPr lang="en-CA" sz="1800" dirty="0" smtClean="0"/>
              <a:t>The aggregate volume is considered as part of the character of the dealing factor</a:t>
            </a:r>
          </a:p>
          <a:p>
            <a:pPr lvl="1"/>
            <a:endParaRPr lang="en-CA" sz="1800" dirty="0" smtClean="0"/>
          </a:p>
          <a:p>
            <a:r>
              <a:rPr lang="en-CA" sz="2000" dirty="0" smtClean="0"/>
              <a:t>In considering the sixth factor (effect of the dealing on the work), copying that is aimed at increasing sales does not have an adverse effect on the work (</a:t>
            </a:r>
            <a:r>
              <a:rPr lang="en-CA" sz="2000" i="1" dirty="0" smtClean="0"/>
              <a:t>SOCAN</a:t>
            </a:r>
            <a:r>
              <a:rPr lang="en-CA" sz="2000" dirty="0" smtClean="0"/>
              <a:t>, para. 48)</a:t>
            </a:r>
          </a:p>
          <a:p>
            <a:endParaRPr lang="en-CA" sz="2000" dirty="0" smtClean="0"/>
          </a:p>
          <a:p>
            <a:r>
              <a:rPr lang="en-CA" sz="2000" dirty="0" smtClean="0"/>
              <a:t>It was also determined that teachers’ copying of small portions of supplemental textbooks did not have an adverse effect on the market for textbooks (</a:t>
            </a:r>
            <a:r>
              <a:rPr lang="en-CA" sz="2000" i="1" dirty="0" smtClean="0"/>
              <a:t>Alberta</a:t>
            </a:r>
            <a:r>
              <a:rPr lang="en-CA" sz="2000" dirty="0" smtClean="0"/>
              <a:t>, para. 36)</a:t>
            </a:r>
          </a:p>
        </p:txBody>
      </p:sp>
    </p:spTree>
    <p:extLst>
      <p:ext uri="{BB962C8B-B14F-4D97-AF65-F5344CB8AC3E}">
        <p14:creationId xmlns:p14="http://schemas.microsoft.com/office/powerpoint/2010/main" val="28416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Looming Issues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28800"/>
            <a:ext cx="6385520" cy="47720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April 8, 2013, Access Copyright sues York University over the latter’s fair dealing guidelines</a:t>
            </a:r>
          </a:p>
          <a:p>
            <a:pPr lvl="1"/>
            <a:r>
              <a:rPr lang="en-CA" dirty="0"/>
              <a:t>"Today's legal actions signal to institutions that we continue to strongly disagree with their interpretation of the law. Their copyright policies are arbitrary and </a:t>
            </a:r>
            <a:r>
              <a:rPr lang="en-CA" dirty="0" smtClean="0"/>
              <a:t>unsupported." </a:t>
            </a:r>
          </a:p>
          <a:p>
            <a:pPr lvl="2"/>
            <a:r>
              <a:rPr lang="en-CA" dirty="0" smtClean="0"/>
              <a:t>Roanie</a:t>
            </a:r>
            <a:r>
              <a:rPr lang="en-CA" dirty="0" smtClean="0"/>
              <a:t> </a:t>
            </a:r>
            <a:r>
              <a:rPr lang="en-CA" dirty="0"/>
              <a:t>Levy, Executive Director, Access </a:t>
            </a:r>
            <a:r>
              <a:rPr lang="en-CA" dirty="0" smtClean="0"/>
              <a:t>Copyright</a:t>
            </a:r>
          </a:p>
          <a:p>
            <a:pPr lvl="2"/>
            <a:endParaRPr lang="en-CA" dirty="0"/>
          </a:p>
          <a:p>
            <a:r>
              <a:rPr lang="en-CA" dirty="0" smtClean="0"/>
              <a:t>Fall out has been new attempts to develop standard university level fair dealing guideline</a:t>
            </a:r>
          </a:p>
          <a:p>
            <a:pPr lvl="1"/>
            <a:r>
              <a:rPr lang="en-CA" dirty="0" smtClean="0"/>
              <a:t>AUCC’s model guidelines have been critiqued as not asserting users’ rights enough</a:t>
            </a:r>
          </a:p>
          <a:p>
            <a:pPr lvl="1"/>
            <a:r>
              <a:rPr lang="en-CA" dirty="0" smtClean="0"/>
              <a:t>E.g. </a:t>
            </a:r>
            <a:r>
              <a:rPr lang="en-CA" dirty="0" smtClean="0">
                <a:hlinkClick r:id="rId2"/>
              </a:rPr>
              <a:t>AUCC model guidelines </a:t>
            </a:r>
            <a:r>
              <a:rPr lang="en-CA" dirty="0" smtClean="0"/>
              <a:t>(Aug. 2013) note licenses always trump fair dealing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2132856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0344" y="2182416"/>
            <a:ext cx="1306488" cy="739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2013-??</a:t>
            </a:r>
            <a:endParaRPr lang="en-CA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7368" y="4774704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sz="1800" dirty="0" smtClean="0"/>
              <a:t>Access Copyright sues York University</a:t>
            </a:r>
            <a:endParaRPr lang="en-CA" sz="1800" dirty="0"/>
          </a:p>
        </p:txBody>
      </p:sp>
      <p:sp>
        <p:nvSpPr>
          <p:cNvPr id="7" name="Cloud 6"/>
          <p:cNvSpPr/>
          <p:nvPr/>
        </p:nvSpPr>
        <p:spPr>
          <a:xfrm>
            <a:off x="338608" y="2745193"/>
            <a:ext cx="792088" cy="628913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Cloud 7"/>
          <p:cNvSpPr/>
          <p:nvPr/>
        </p:nvSpPr>
        <p:spPr>
          <a:xfrm>
            <a:off x="986680" y="2821115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Cloud 8"/>
          <p:cNvSpPr/>
          <p:nvPr/>
        </p:nvSpPr>
        <p:spPr>
          <a:xfrm>
            <a:off x="463502" y="3174663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Cloud 9"/>
          <p:cNvSpPr/>
          <p:nvPr/>
        </p:nvSpPr>
        <p:spPr>
          <a:xfrm>
            <a:off x="788124" y="3072789"/>
            <a:ext cx="595665" cy="455422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32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TPP and CETA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600200"/>
            <a:ext cx="6552728" cy="4781128"/>
          </a:xfrm>
        </p:spPr>
        <p:txBody>
          <a:bodyPr/>
          <a:lstStyle/>
          <a:p>
            <a:r>
              <a:rPr lang="en-CA" dirty="0" smtClean="0"/>
              <a:t>Two international trade agreements </a:t>
            </a:r>
            <a:r>
              <a:rPr lang="en-CA" b="1" i="1" dirty="0" smtClean="0"/>
              <a:t>may</a:t>
            </a:r>
            <a:r>
              <a:rPr lang="en-CA" dirty="0" smtClean="0"/>
              <a:t> have significant negative impacts on copyright</a:t>
            </a:r>
          </a:p>
          <a:p>
            <a:pPr lvl="1"/>
            <a:r>
              <a:rPr lang="en-CA" dirty="0" smtClean="0"/>
              <a:t>Trans-Pacific Partnership (TPP)</a:t>
            </a:r>
          </a:p>
          <a:p>
            <a:pPr lvl="1"/>
            <a:r>
              <a:rPr lang="en-CA" dirty="0" smtClean="0"/>
              <a:t>Canada-EU Comprehensive Economic and Trade Agreement (CETA)</a:t>
            </a:r>
          </a:p>
          <a:p>
            <a:pPr lvl="1"/>
            <a:endParaRPr lang="en-CA" dirty="0"/>
          </a:p>
          <a:p>
            <a:r>
              <a:rPr lang="en-CA" dirty="0" smtClean="0"/>
              <a:t>TPP, based on a leaked negotiation document, could:</a:t>
            </a:r>
          </a:p>
          <a:p>
            <a:pPr lvl="1"/>
            <a:r>
              <a:rPr lang="en-CA" dirty="0" smtClean="0"/>
              <a:t>Criminalize copyright infringement</a:t>
            </a:r>
          </a:p>
          <a:p>
            <a:pPr lvl="1"/>
            <a:r>
              <a:rPr lang="en-CA" dirty="0" smtClean="0"/>
              <a:t>Allow owners to disallow temporary copying</a:t>
            </a:r>
          </a:p>
          <a:p>
            <a:pPr lvl="1"/>
            <a:r>
              <a:rPr lang="en-CA" dirty="0" smtClean="0"/>
              <a:t>Extend copyright term to life + 70 years</a:t>
            </a:r>
          </a:p>
          <a:p>
            <a:pPr lvl="1"/>
            <a:endParaRPr lang="en-CA" dirty="0"/>
          </a:p>
          <a:p>
            <a:r>
              <a:rPr lang="en-CA" dirty="0" smtClean="0"/>
              <a:t>CETA more likely to have implications for patent law, but could raise copyright concerns</a:t>
            </a:r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14239" y="2131246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5071" y="2180806"/>
            <a:ext cx="1306488" cy="739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2014-??</a:t>
            </a:r>
            <a:endParaRPr lang="en-CA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2095" y="4773094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sz="1800" dirty="0" smtClean="0"/>
              <a:t>Potential International Trade Agreements (TPP and CETA)</a:t>
            </a:r>
            <a:endParaRPr lang="en-CA" sz="1800" dirty="0"/>
          </a:p>
        </p:txBody>
      </p:sp>
      <p:sp>
        <p:nvSpPr>
          <p:cNvPr id="7" name="Cloud 6"/>
          <p:cNvSpPr/>
          <p:nvPr/>
        </p:nvSpPr>
        <p:spPr>
          <a:xfrm>
            <a:off x="373335" y="2743583"/>
            <a:ext cx="792088" cy="628913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Cloud 7"/>
          <p:cNvSpPr/>
          <p:nvPr/>
        </p:nvSpPr>
        <p:spPr>
          <a:xfrm>
            <a:off x="1021407" y="2819505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Cloud 8"/>
          <p:cNvSpPr/>
          <p:nvPr/>
        </p:nvSpPr>
        <p:spPr>
          <a:xfrm>
            <a:off x="822851" y="3071179"/>
            <a:ext cx="595665" cy="455422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Lightning Bolt 9"/>
          <p:cNvSpPr/>
          <p:nvPr/>
        </p:nvSpPr>
        <p:spPr>
          <a:xfrm>
            <a:off x="769378" y="3298889"/>
            <a:ext cx="450583" cy="937703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Cloud 10"/>
          <p:cNvSpPr/>
          <p:nvPr/>
        </p:nvSpPr>
        <p:spPr>
          <a:xfrm>
            <a:off x="498229" y="3173053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" name="Lightning Bolt 11"/>
          <p:cNvSpPr/>
          <p:nvPr/>
        </p:nvSpPr>
        <p:spPr>
          <a:xfrm>
            <a:off x="1100977" y="3213302"/>
            <a:ext cx="317540" cy="663252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Lightning Bolt 12"/>
          <p:cNvSpPr/>
          <p:nvPr/>
        </p:nvSpPr>
        <p:spPr>
          <a:xfrm>
            <a:off x="440983" y="3291648"/>
            <a:ext cx="328395" cy="81406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4" name="Teardrop 13"/>
          <p:cNvSpPr/>
          <p:nvPr/>
        </p:nvSpPr>
        <p:spPr>
          <a:xfrm>
            <a:off x="373335" y="4020569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Teardrop 14"/>
          <p:cNvSpPr/>
          <p:nvPr/>
        </p:nvSpPr>
        <p:spPr>
          <a:xfrm>
            <a:off x="1363208" y="4284162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6" name="Teardrop 15"/>
          <p:cNvSpPr/>
          <p:nvPr/>
        </p:nvSpPr>
        <p:spPr>
          <a:xfrm>
            <a:off x="1327452" y="4013884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7" name="Teardrop 16"/>
          <p:cNvSpPr/>
          <p:nvPr/>
        </p:nvSpPr>
        <p:spPr>
          <a:xfrm flipH="1" flipV="1">
            <a:off x="798358" y="3832165"/>
            <a:ext cx="99975" cy="8877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" name="Teardrop 17"/>
          <p:cNvSpPr/>
          <p:nvPr/>
        </p:nvSpPr>
        <p:spPr>
          <a:xfrm>
            <a:off x="949220" y="4250203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" name="Teardrop 18"/>
          <p:cNvSpPr/>
          <p:nvPr/>
        </p:nvSpPr>
        <p:spPr>
          <a:xfrm>
            <a:off x="678135" y="4325369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Teardrop 19"/>
          <p:cNvSpPr/>
          <p:nvPr/>
        </p:nvSpPr>
        <p:spPr>
          <a:xfrm>
            <a:off x="407332" y="3829115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945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Current Copyright Environment</a:t>
            </a:r>
            <a:endParaRPr lang="en-CA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Taken collectively </a:t>
            </a:r>
            <a:r>
              <a:rPr lang="en-CA" i="1" dirty="0" smtClean="0"/>
              <a:t>CCH</a:t>
            </a:r>
            <a:r>
              <a:rPr lang="en-CA" dirty="0" smtClean="0"/>
              <a:t>, the </a:t>
            </a:r>
            <a:r>
              <a:rPr lang="en-CA" i="1" dirty="0" smtClean="0"/>
              <a:t>Copyright Act </a:t>
            </a:r>
            <a:r>
              <a:rPr lang="en-CA" dirty="0" smtClean="0"/>
              <a:t>revisions and the recent quintet of Supreme Court decisions are a boon to librarians and educators</a:t>
            </a:r>
          </a:p>
          <a:p>
            <a:pPr lvl="1"/>
            <a:r>
              <a:rPr lang="en-CA" dirty="0" smtClean="0"/>
              <a:t>Expansive fair dealing categories of research, private study and education – though the scope of the latter is less clear</a:t>
            </a:r>
          </a:p>
          <a:p>
            <a:pPr lvl="1"/>
            <a:r>
              <a:rPr lang="en-CA" dirty="0" smtClean="0"/>
              <a:t>Supreme Court has clearly entrenched CCH and the pentalogy into copyright jurisprudence</a:t>
            </a:r>
          </a:p>
          <a:p>
            <a:pPr lvl="1"/>
            <a:r>
              <a:rPr lang="en-CA" dirty="0" smtClean="0"/>
              <a:t>Libraries and teachers can use the fair dealing exceptions for their users before having to rely on the expanded library exceptions</a:t>
            </a:r>
          </a:p>
          <a:p>
            <a:pPr lvl="1"/>
            <a:endParaRPr lang="en-CA" dirty="0"/>
          </a:p>
          <a:p>
            <a:r>
              <a:rPr lang="en-CA" dirty="0" smtClean="0"/>
              <a:t>However, new </a:t>
            </a:r>
            <a:r>
              <a:rPr lang="en-CA" dirty="0"/>
              <a:t>rights and exceptions are undermined by protection for TPMs</a:t>
            </a:r>
          </a:p>
          <a:p>
            <a:pPr marL="11430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7713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References for Further Consultation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r>
              <a:rPr lang="en-US" i="1" dirty="0">
                <a:hlinkClick r:id="rId2"/>
              </a:rPr>
              <a:t>Copyright Act</a:t>
            </a:r>
            <a:endParaRPr lang="en-US" i="1" dirty="0"/>
          </a:p>
          <a:p>
            <a:endParaRPr lang="en-US" dirty="0"/>
          </a:p>
          <a:p>
            <a:r>
              <a:rPr lang="en-US" dirty="0"/>
              <a:t>CAUT’s </a:t>
            </a:r>
            <a:r>
              <a:rPr lang="en-US" i="1" dirty="0">
                <a:hlinkClick r:id="rId3"/>
              </a:rPr>
              <a:t>Guidelines for the Use of Copyrighted Material </a:t>
            </a:r>
            <a:endParaRPr lang="en-CA" i="1" dirty="0"/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hlinkClick r:id="rId4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hlinkClick r:id="rId4"/>
              </a:rPr>
              <a:t>Library of Parliament – Bill C-11 Legislative Summary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hlinkClick r:id="rId5"/>
              </a:rPr>
              <a:t>Government’s own clause by clause analysis of Bill C-32 </a:t>
            </a:r>
            <a:r>
              <a:rPr lang="en-US" dirty="0" smtClean="0"/>
              <a:t>(note 118 MB PDF)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Michael Geist (ed.) – </a:t>
            </a:r>
            <a:r>
              <a:rPr lang="en-US" i="1" dirty="0">
                <a:hlinkClick r:id="rId6"/>
              </a:rPr>
              <a:t>From ‘Radical Extremism’ to ‘Balanced Copyright’ </a:t>
            </a:r>
            <a:r>
              <a:rPr lang="en-US" dirty="0" smtClean="0"/>
              <a:t>(2010) – </a:t>
            </a:r>
            <a:r>
              <a:rPr lang="en-US" dirty="0"/>
              <a:t>edited volume on Bill C-32, but it is still relevant to </a:t>
            </a:r>
            <a:r>
              <a:rPr lang="en-US" dirty="0" smtClean="0"/>
              <a:t>C-11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Michael Geist (ed.) – </a:t>
            </a:r>
            <a:r>
              <a:rPr lang="en-US" i="1" dirty="0" smtClean="0">
                <a:hlinkClick r:id="rId7"/>
              </a:rPr>
              <a:t>The Copyright Pentalogy: How the Supreme Court of Canada Shook the Foundations of Canadian Copyright Law </a:t>
            </a:r>
            <a:r>
              <a:rPr lang="en-US" dirty="0" smtClean="0"/>
              <a:t>(2013)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Laura J. Murray and Samuel Trosow – </a:t>
            </a:r>
            <a:r>
              <a:rPr lang="en-US" i="1" dirty="0" smtClean="0"/>
              <a:t>Canadian Copyright: A Citizen’s Guide</a:t>
            </a:r>
            <a:r>
              <a:rPr lang="en-US" dirty="0" smtClean="0"/>
              <a:t> </a:t>
            </a:r>
            <a:r>
              <a:rPr lang="en-US" dirty="0" smtClean="0"/>
              <a:t>(2013), 2</a:t>
            </a:r>
            <a:r>
              <a:rPr lang="en-US" baseline="30000" dirty="0" smtClean="0"/>
              <a:t>nd</a:t>
            </a:r>
            <a:r>
              <a:rPr lang="en-US" dirty="0" smtClean="0"/>
              <a:t>. Ed 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hlinkClick r:id="rId8"/>
              </a:rPr>
              <a:t>Cari Lynn Postnikoff’s</a:t>
            </a:r>
            <a:r>
              <a:rPr lang="en-US" dirty="0" smtClean="0">
                <a:hlinkClick r:id="rId8"/>
              </a:rPr>
              <a:t> </a:t>
            </a:r>
            <a:r>
              <a:rPr lang="en-US" dirty="0" smtClean="0"/>
              <a:t>and Open Media’s resources on </a:t>
            </a:r>
            <a:r>
              <a:rPr lang="en-US" dirty="0" smtClean="0">
                <a:hlinkClick r:id="rId9"/>
              </a:rPr>
              <a:t>TPP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7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Overview</a:t>
            </a:r>
            <a:endParaRPr lang="en-CA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i="1" dirty="0" smtClean="0"/>
              <a:t>CCH</a:t>
            </a:r>
            <a:r>
              <a:rPr lang="en-US" dirty="0" smtClean="0"/>
              <a:t> Case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Legislative Changes and Bill C-11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2012 </a:t>
            </a:r>
            <a:r>
              <a:rPr lang="en-US" dirty="0"/>
              <a:t>Supreme Court Pentalogy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Looming Changes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New Copyright Paradigm</a:t>
            </a:r>
          </a:p>
        </p:txBody>
      </p:sp>
    </p:spTree>
    <p:extLst>
      <p:ext uri="{BB962C8B-B14F-4D97-AF65-F5344CB8AC3E}">
        <p14:creationId xmlns:p14="http://schemas.microsoft.com/office/powerpoint/2010/main" val="139849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Answer to All Copyright Questions (well most)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Check </a:t>
            </a:r>
            <a:r>
              <a:rPr lang="en-CA" dirty="0" smtClean="0"/>
              <a:t>the license</a:t>
            </a:r>
          </a:p>
          <a:p>
            <a:endParaRPr lang="en-CA" dirty="0"/>
          </a:p>
          <a:p>
            <a:r>
              <a:rPr lang="en-CA" dirty="0" smtClean="0"/>
              <a:t>Opinion is divided on whether a license supersedes fair dealing rights – i.e. </a:t>
            </a:r>
            <a:r>
              <a:rPr lang="en-CA" dirty="0" smtClean="0"/>
              <a:t>can </a:t>
            </a:r>
            <a:r>
              <a:rPr lang="en-CA" dirty="0" smtClean="0"/>
              <a:t>contract away your </a:t>
            </a:r>
            <a:r>
              <a:rPr lang="en-CA" dirty="0" smtClean="0"/>
              <a:t>rights?</a:t>
            </a:r>
            <a:endParaRPr lang="en-CA" dirty="0" smtClean="0"/>
          </a:p>
          <a:p>
            <a:pPr lvl="1"/>
            <a:r>
              <a:rPr lang="en-CA" dirty="0" smtClean="0">
                <a:hlinkClick r:id="rId2"/>
              </a:rPr>
              <a:t>Howard Knoff </a:t>
            </a:r>
            <a:r>
              <a:rPr lang="en-CA" dirty="0" smtClean="0"/>
              <a:t>notes it isn’t clear, and there may be a 1986 (non-copyright) Supreme Court case that supports the idea fair dealing trumps a contract</a:t>
            </a:r>
          </a:p>
          <a:p>
            <a:pPr lvl="1"/>
            <a:r>
              <a:rPr lang="en-CA" dirty="0" smtClean="0">
                <a:hlinkClick r:id="rId3"/>
              </a:rPr>
              <a:t>Margaret Wilkinson </a:t>
            </a:r>
            <a:r>
              <a:rPr lang="en-CA" dirty="0" smtClean="0"/>
              <a:t>is explicit that contracts trump user </a:t>
            </a:r>
            <a:r>
              <a:rPr lang="en-CA" dirty="0" smtClean="0"/>
              <a:t>rights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986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63774" y="1911560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Copyright as Weather Forecast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606" y="1961120"/>
            <a:ext cx="1306488" cy="739552"/>
          </a:xfrm>
        </p:spPr>
        <p:txBody>
          <a:bodyPr/>
          <a:lstStyle/>
          <a:p>
            <a:pPr marL="114300" indent="0" algn="ctr">
              <a:buNone/>
            </a:pPr>
            <a:r>
              <a:rPr lang="en-CA" dirty="0" smtClean="0"/>
              <a:t>2004</a:t>
            </a:r>
            <a:endParaRPr lang="en-CA" dirty="0"/>
          </a:p>
        </p:txBody>
      </p:sp>
      <p:sp>
        <p:nvSpPr>
          <p:cNvPr id="4" name="Sun 3"/>
          <p:cNvSpPr/>
          <p:nvPr/>
        </p:nvSpPr>
        <p:spPr>
          <a:xfrm>
            <a:off x="843794" y="2465176"/>
            <a:ext cx="1008112" cy="100811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91630" y="4553408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i="1" dirty="0" smtClean="0"/>
              <a:t>CCH v. Law Society</a:t>
            </a:r>
            <a:r>
              <a:rPr lang="en-CA" dirty="0" smtClean="0"/>
              <a:t> Supreme Court Decision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2153494" y="1911560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184326" y="1961120"/>
            <a:ext cx="1306488" cy="739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2005-12</a:t>
            </a:r>
            <a:endParaRPr lang="en-CA" dirty="0"/>
          </a:p>
        </p:txBody>
      </p:sp>
      <p:sp>
        <p:nvSpPr>
          <p:cNvPr id="11" name="Sun 10"/>
          <p:cNvSpPr/>
          <p:nvPr/>
        </p:nvSpPr>
        <p:spPr>
          <a:xfrm>
            <a:off x="2333514" y="2465176"/>
            <a:ext cx="1008112" cy="100811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184326" y="4553408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Legislative Reform of the </a:t>
            </a:r>
            <a:r>
              <a:rPr lang="en-CA" i="1" dirty="0" smtClean="0"/>
              <a:t>Copyright Act</a:t>
            </a:r>
            <a:endParaRPr lang="en-CA" i="1" dirty="0"/>
          </a:p>
        </p:txBody>
      </p:sp>
      <p:sp>
        <p:nvSpPr>
          <p:cNvPr id="13" name="Cloud 12"/>
          <p:cNvSpPr/>
          <p:nvPr/>
        </p:nvSpPr>
        <p:spPr>
          <a:xfrm>
            <a:off x="2837570" y="2465176"/>
            <a:ext cx="595536" cy="595536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4" name="Cloud 13"/>
          <p:cNvSpPr/>
          <p:nvPr/>
        </p:nvSpPr>
        <p:spPr>
          <a:xfrm>
            <a:off x="3005622" y="2361803"/>
            <a:ext cx="451520" cy="513792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Cloud 14"/>
          <p:cNvSpPr/>
          <p:nvPr/>
        </p:nvSpPr>
        <p:spPr>
          <a:xfrm>
            <a:off x="2639022" y="2455490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7" name="Rectangle 16"/>
          <p:cNvSpPr/>
          <p:nvPr/>
        </p:nvSpPr>
        <p:spPr>
          <a:xfrm>
            <a:off x="3635896" y="1938250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666728" y="1987810"/>
            <a:ext cx="1306488" cy="739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2012</a:t>
            </a:r>
            <a:endParaRPr lang="en-CA" dirty="0"/>
          </a:p>
        </p:txBody>
      </p:sp>
      <p:sp>
        <p:nvSpPr>
          <p:cNvPr id="19" name="Sun 18"/>
          <p:cNvSpPr/>
          <p:nvPr/>
        </p:nvSpPr>
        <p:spPr>
          <a:xfrm>
            <a:off x="3815916" y="2491866"/>
            <a:ext cx="1008112" cy="100811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663752" y="4580098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sz="1800" dirty="0" smtClean="0"/>
              <a:t>Supreme Court Pentalogy</a:t>
            </a:r>
            <a:endParaRPr lang="en-CA" sz="1800" dirty="0"/>
          </a:p>
        </p:txBody>
      </p:sp>
      <p:sp>
        <p:nvSpPr>
          <p:cNvPr id="21" name="Rectangle 20"/>
          <p:cNvSpPr/>
          <p:nvPr/>
        </p:nvSpPr>
        <p:spPr>
          <a:xfrm>
            <a:off x="5091808" y="1944005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5122640" y="1993565"/>
            <a:ext cx="1306488" cy="739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2013-??</a:t>
            </a:r>
            <a:endParaRPr lang="en-CA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5119664" y="4585853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sz="1800" dirty="0" smtClean="0"/>
              <a:t>Access Copyright sues York University</a:t>
            </a:r>
            <a:endParaRPr lang="en-CA" sz="1800" dirty="0"/>
          </a:p>
        </p:txBody>
      </p:sp>
      <p:sp>
        <p:nvSpPr>
          <p:cNvPr id="25" name="Cloud 24"/>
          <p:cNvSpPr/>
          <p:nvPr/>
        </p:nvSpPr>
        <p:spPr>
          <a:xfrm>
            <a:off x="5250904" y="2556342"/>
            <a:ext cx="792088" cy="628913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6" name="Cloud 25"/>
          <p:cNvSpPr/>
          <p:nvPr/>
        </p:nvSpPr>
        <p:spPr>
          <a:xfrm>
            <a:off x="5898976" y="2632264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7" name="Cloud 26"/>
          <p:cNvSpPr/>
          <p:nvPr/>
        </p:nvSpPr>
        <p:spPr>
          <a:xfrm>
            <a:off x="5375798" y="2985812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8" name="Cloud 27"/>
          <p:cNvSpPr/>
          <p:nvPr/>
        </p:nvSpPr>
        <p:spPr>
          <a:xfrm>
            <a:off x="5700420" y="2883938"/>
            <a:ext cx="595665" cy="455422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6547720" y="1944005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578552" y="1993565"/>
            <a:ext cx="1306488" cy="739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2014-??</a:t>
            </a:r>
            <a:endParaRPr lang="en-CA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6575576" y="4585853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sz="1800" dirty="0" smtClean="0"/>
              <a:t>Potential International Trade Agreements (TPP and CETA)</a:t>
            </a:r>
            <a:endParaRPr lang="en-CA" sz="1800" dirty="0"/>
          </a:p>
        </p:txBody>
      </p:sp>
      <p:sp>
        <p:nvSpPr>
          <p:cNvPr id="32" name="Cloud 31"/>
          <p:cNvSpPr/>
          <p:nvPr/>
        </p:nvSpPr>
        <p:spPr>
          <a:xfrm>
            <a:off x="6706816" y="2556342"/>
            <a:ext cx="792088" cy="628913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3" name="Cloud 32"/>
          <p:cNvSpPr/>
          <p:nvPr/>
        </p:nvSpPr>
        <p:spPr>
          <a:xfrm>
            <a:off x="7354888" y="2632264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5" name="Cloud 34"/>
          <p:cNvSpPr/>
          <p:nvPr/>
        </p:nvSpPr>
        <p:spPr>
          <a:xfrm>
            <a:off x="7156332" y="2883938"/>
            <a:ext cx="595665" cy="455422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Lightning Bolt 35"/>
          <p:cNvSpPr/>
          <p:nvPr/>
        </p:nvSpPr>
        <p:spPr>
          <a:xfrm>
            <a:off x="7102859" y="3111648"/>
            <a:ext cx="450583" cy="937703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4" name="Cloud 33"/>
          <p:cNvSpPr/>
          <p:nvPr/>
        </p:nvSpPr>
        <p:spPr>
          <a:xfrm>
            <a:off x="6831710" y="2985812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Lightning Bolt 36"/>
          <p:cNvSpPr/>
          <p:nvPr/>
        </p:nvSpPr>
        <p:spPr>
          <a:xfrm>
            <a:off x="7434458" y="3026061"/>
            <a:ext cx="317540" cy="663252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8" name="Lightning Bolt 37"/>
          <p:cNvSpPr/>
          <p:nvPr/>
        </p:nvSpPr>
        <p:spPr>
          <a:xfrm>
            <a:off x="6774464" y="3104407"/>
            <a:ext cx="328395" cy="81406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9" name="Teardrop 38"/>
          <p:cNvSpPr/>
          <p:nvPr/>
        </p:nvSpPr>
        <p:spPr>
          <a:xfrm>
            <a:off x="6706816" y="3833328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0" name="Teardrop 39"/>
          <p:cNvSpPr/>
          <p:nvPr/>
        </p:nvSpPr>
        <p:spPr>
          <a:xfrm>
            <a:off x="7696689" y="4096921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3" name="Teardrop 42"/>
          <p:cNvSpPr/>
          <p:nvPr/>
        </p:nvSpPr>
        <p:spPr>
          <a:xfrm>
            <a:off x="7660933" y="3826643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4" name="Teardrop 43"/>
          <p:cNvSpPr/>
          <p:nvPr/>
        </p:nvSpPr>
        <p:spPr>
          <a:xfrm flipH="1" flipV="1">
            <a:off x="7131839" y="3644924"/>
            <a:ext cx="99975" cy="8877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7" name="Teardrop 46"/>
          <p:cNvSpPr/>
          <p:nvPr/>
        </p:nvSpPr>
        <p:spPr>
          <a:xfrm>
            <a:off x="7282701" y="4062962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8" name="Teardrop 47"/>
          <p:cNvSpPr/>
          <p:nvPr/>
        </p:nvSpPr>
        <p:spPr>
          <a:xfrm>
            <a:off x="7011616" y="4138128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9" name="Teardrop 48"/>
          <p:cNvSpPr/>
          <p:nvPr/>
        </p:nvSpPr>
        <p:spPr>
          <a:xfrm>
            <a:off x="6740813" y="3641874"/>
            <a:ext cx="90897" cy="90897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817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CCH v Law Society of Upper Canada</a:t>
            </a:r>
            <a:r>
              <a:rPr lang="en-CA" dirty="0" smtClean="0"/>
              <a:t> Case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600200"/>
            <a:ext cx="6313512" cy="4781128"/>
          </a:xfrm>
        </p:spPr>
        <p:txBody>
          <a:bodyPr/>
          <a:lstStyle/>
          <a:p>
            <a:r>
              <a:rPr lang="en-CA" dirty="0" smtClean="0"/>
              <a:t>Put ‘users rights’ (fair dealing/s. 29) at the centre of copyright jurisprudence</a:t>
            </a:r>
          </a:p>
          <a:p>
            <a:endParaRPr lang="en-CA" dirty="0"/>
          </a:p>
          <a:p>
            <a:r>
              <a:rPr lang="en-CA" dirty="0" smtClean="0"/>
              <a:t>Established six-factor fair dealing test</a:t>
            </a:r>
          </a:p>
          <a:p>
            <a:endParaRPr lang="en-CA" dirty="0"/>
          </a:p>
          <a:p>
            <a:r>
              <a:rPr lang="en-CA" dirty="0" smtClean="0"/>
              <a:t>Librarians can stand in the shoes of their users</a:t>
            </a:r>
          </a:p>
          <a:p>
            <a:pPr lvl="1"/>
            <a:r>
              <a:rPr lang="en-CA" dirty="0" smtClean="0"/>
              <a:t>i.e. libraries can rely on fair dealing (before library specific exceptions)</a:t>
            </a:r>
          </a:p>
          <a:p>
            <a:pPr lvl="1"/>
            <a:endParaRPr lang="en-CA" dirty="0"/>
          </a:p>
          <a:p>
            <a:r>
              <a:rPr lang="en-CA" dirty="0" smtClean="0"/>
              <a:t>Availability of a license does and profit motive of lawyers did not undermine the Great Library’s fair dealing argument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92696" y="1939105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988665"/>
            <a:ext cx="1306488" cy="739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2004</a:t>
            </a:r>
            <a:endParaRPr lang="en-CA" dirty="0"/>
          </a:p>
        </p:txBody>
      </p:sp>
      <p:sp>
        <p:nvSpPr>
          <p:cNvPr id="6" name="Sun 5"/>
          <p:cNvSpPr/>
          <p:nvPr/>
        </p:nvSpPr>
        <p:spPr>
          <a:xfrm>
            <a:off x="472716" y="2492721"/>
            <a:ext cx="1008112" cy="100811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0552" y="4580953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i="1" dirty="0" smtClean="0"/>
              <a:t>CCH v. Law Society</a:t>
            </a:r>
            <a:r>
              <a:rPr lang="en-CA" dirty="0" smtClean="0"/>
              <a:t> Supreme Court Decision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644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/>
              <a:t>CCH</a:t>
            </a:r>
            <a:r>
              <a:rPr lang="en-US" dirty="0" smtClean="0"/>
              <a:t>’s</a:t>
            </a:r>
            <a:r>
              <a:rPr lang="en-US" i="1" dirty="0" smtClean="0"/>
              <a:t> </a:t>
            </a:r>
            <a:r>
              <a:rPr lang="en-US" dirty="0" smtClean="0"/>
              <a:t>Six Factors </a:t>
            </a:r>
            <a:r>
              <a:rPr lang="en-US" sz="4000" dirty="0" smtClean="0"/>
              <a:t>(paras. 54-60)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8888"/>
          </a:xfrm>
        </p:spPr>
        <p:txBody>
          <a:bodyPr rtlCol="0">
            <a:normAutofit fontScale="92500" lnSpcReduction="20000"/>
          </a:bodyPr>
          <a:lstStyle/>
          <a:p>
            <a:pPr marL="343217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Purpose </a:t>
            </a:r>
            <a:r>
              <a:rPr lang="en-US" b="1" dirty="0"/>
              <a:t>of the dealing </a:t>
            </a:r>
            <a:endParaRPr lang="en-US" b="1" dirty="0" smtClean="0"/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Does the dealing fit one of the explicit fair dealing categories (research, private study, criticism, review or news reporting)? 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endParaRPr lang="en-US" sz="1100" dirty="0" smtClean="0"/>
          </a:p>
          <a:p>
            <a:pPr marL="343217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Character </a:t>
            </a:r>
            <a:r>
              <a:rPr lang="en-US" b="1" dirty="0"/>
              <a:t>of the </a:t>
            </a:r>
            <a:r>
              <a:rPr lang="en-US" b="1" dirty="0" smtClean="0"/>
              <a:t>dealing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the work was dealt with (e.g.: used for a specific purpose; destroyed afterwards) 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endParaRPr lang="en-US" sz="1100" dirty="0" smtClean="0"/>
          </a:p>
          <a:p>
            <a:pPr marL="343217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Amount </a:t>
            </a:r>
            <a:r>
              <a:rPr lang="en-US" b="1" dirty="0"/>
              <a:t>of the </a:t>
            </a:r>
            <a:r>
              <a:rPr lang="en-US" b="1" dirty="0" smtClean="0"/>
              <a:t>dealing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amount of the work copied – may vary by use and type of work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endParaRPr lang="en-US" sz="1100" dirty="0"/>
          </a:p>
          <a:p>
            <a:pPr marL="343217" eaLnBrk="1" fontAlgn="auto" hangingPunct="1">
              <a:spcAft>
                <a:spcPts val="0"/>
              </a:spcAft>
              <a:defRPr/>
            </a:pPr>
            <a:r>
              <a:rPr lang="en-US" b="1" dirty="0"/>
              <a:t>Alternatives to </a:t>
            </a:r>
            <a:r>
              <a:rPr lang="en-US" b="1" dirty="0" smtClean="0"/>
              <a:t>dealing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Is there a non-copyrighted alternative?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endParaRPr lang="en-US" sz="1100" dirty="0"/>
          </a:p>
          <a:p>
            <a:pPr marL="343217" eaLnBrk="1" fontAlgn="auto" hangingPunct="1">
              <a:spcAft>
                <a:spcPts val="0"/>
              </a:spcAft>
              <a:defRPr/>
            </a:pPr>
            <a:r>
              <a:rPr lang="en-US" b="1" dirty="0"/>
              <a:t>Nature of the </a:t>
            </a:r>
            <a:r>
              <a:rPr lang="en-US" b="1" dirty="0" smtClean="0"/>
              <a:t>work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Has the work been published or is it confidential or private?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endParaRPr lang="en-US" sz="1100" dirty="0"/>
          </a:p>
          <a:p>
            <a:pPr marL="343217" eaLnBrk="1" fontAlgn="auto" hangingPunct="1">
              <a:spcAft>
                <a:spcPts val="0"/>
              </a:spcAft>
              <a:defRPr/>
            </a:pPr>
            <a:r>
              <a:rPr lang="en-US" b="1" dirty="0"/>
              <a:t>Effect of the dealing on the </a:t>
            </a:r>
            <a:r>
              <a:rPr lang="en-US" b="1" dirty="0" smtClean="0"/>
              <a:t>work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Does the copy have an adverse effect on the market for the work?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94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Legislative Reform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600200"/>
            <a:ext cx="6313512" cy="4800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Four attempts at reform</a:t>
            </a:r>
          </a:p>
          <a:p>
            <a:pPr lvl="1">
              <a:defRPr/>
            </a:pPr>
            <a:r>
              <a:rPr lang="en-US" dirty="0" smtClean="0"/>
              <a:t>Bill </a:t>
            </a:r>
            <a:r>
              <a:rPr lang="en-US" dirty="0"/>
              <a:t>C-60 (2005) – died when Martin government fell</a:t>
            </a:r>
          </a:p>
          <a:p>
            <a:pPr lvl="1">
              <a:defRPr/>
            </a:pPr>
            <a:r>
              <a:rPr lang="en-US" dirty="0"/>
              <a:t>Bill C-61 (2008) – died because of the 2008 election</a:t>
            </a:r>
          </a:p>
          <a:p>
            <a:pPr lvl="1">
              <a:defRPr/>
            </a:pPr>
            <a:r>
              <a:rPr lang="en-US" dirty="0"/>
              <a:t>Bill C-32 (2010) – died because of the 2011 election</a:t>
            </a:r>
          </a:p>
          <a:p>
            <a:pPr lvl="1">
              <a:defRPr/>
            </a:pPr>
            <a:r>
              <a:rPr lang="en-US" dirty="0" smtClean="0"/>
              <a:t>Bill </a:t>
            </a:r>
            <a:r>
              <a:rPr lang="en-US" dirty="0"/>
              <a:t>C-11 gains royal assent June 29, </a:t>
            </a:r>
            <a:r>
              <a:rPr lang="en-US" dirty="0" smtClean="0"/>
              <a:t>2012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C-11 was much more balanced than C-61</a:t>
            </a:r>
          </a:p>
          <a:p>
            <a:pPr>
              <a:defRPr/>
            </a:pPr>
            <a:endParaRPr lang="en-US" dirty="0"/>
          </a:p>
          <a:p>
            <a:r>
              <a:rPr lang="en-CA" dirty="0" smtClean="0"/>
              <a:t>A mixed bag</a:t>
            </a:r>
          </a:p>
          <a:p>
            <a:pPr lvl="1"/>
            <a:r>
              <a:rPr lang="en-CA" dirty="0" smtClean="0"/>
              <a:t>Good – expanded fair dealing, new individual exceptions</a:t>
            </a:r>
          </a:p>
          <a:p>
            <a:pPr lvl="1"/>
            <a:r>
              <a:rPr lang="en-CA" dirty="0" smtClean="0"/>
              <a:t>So </a:t>
            </a:r>
            <a:r>
              <a:rPr lang="en-CA" dirty="0" smtClean="0"/>
              <a:t>so</a:t>
            </a:r>
            <a:r>
              <a:rPr lang="en-CA" dirty="0" smtClean="0"/>
              <a:t> – confusing and limited education institutions and library exceptions</a:t>
            </a:r>
          </a:p>
          <a:p>
            <a:pPr lvl="1"/>
            <a:r>
              <a:rPr lang="en-CA" dirty="0" smtClean="0"/>
              <a:t>Bad – pervasive protection for Technological Protection Measures (TPMs)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79512" y="2060848"/>
            <a:ext cx="1368152" cy="39604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0344" y="2110408"/>
            <a:ext cx="1306488" cy="739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2005-12</a:t>
            </a:r>
            <a:endParaRPr lang="en-CA" dirty="0"/>
          </a:p>
        </p:txBody>
      </p:sp>
      <p:sp>
        <p:nvSpPr>
          <p:cNvPr id="6" name="Sun 5"/>
          <p:cNvSpPr/>
          <p:nvPr/>
        </p:nvSpPr>
        <p:spPr>
          <a:xfrm>
            <a:off x="359532" y="2614464"/>
            <a:ext cx="1008112" cy="100811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0344" y="4702696"/>
            <a:ext cx="1306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CA" dirty="0" smtClean="0"/>
              <a:t>Legislative Reform of the </a:t>
            </a:r>
            <a:r>
              <a:rPr lang="en-CA" i="1" dirty="0" smtClean="0"/>
              <a:t>Copyright Act</a:t>
            </a:r>
            <a:endParaRPr lang="en-CA" i="1" dirty="0"/>
          </a:p>
        </p:txBody>
      </p:sp>
      <p:sp>
        <p:nvSpPr>
          <p:cNvPr id="8" name="Cloud 7"/>
          <p:cNvSpPr/>
          <p:nvPr/>
        </p:nvSpPr>
        <p:spPr>
          <a:xfrm>
            <a:off x="863588" y="2614464"/>
            <a:ext cx="595536" cy="595536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Cloud 8"/>
          <p:cNvSpPr/>
          <p:nvPr/>
        </p:nvSpPr>
        <p:spPr>
          <a:xfrm>
            <a:off x="1031640" y="2511091"/>
            <a:ext cx="451520" cy="513792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Cloud 9"/>
          <p:cNvSpPr/>
          <p:nvPr/>
        </p:nvSpPr>
        <p:spPr>
          <a:xfrm>
            <a:off x="665040" y="2604778"/>
            <a:ext cx="397110" cy="353548"/>
          </a:xfrm>
          <a:prstGeom prst="cloud">
            <a:avLst/>
          </a:prstGeom>
          <a:solidFill>
            <a:schemeClr val="accent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05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C-11 – Expanded Fair Dealing and New Exceptions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New fair dealing categories (s. 29): education, parody and satire</a:t>
            </a:r>
          </a:p>
          <a:p>
            <a:pPr lvl="1"/>
            <a:r>
              <a:rPr lang="en-CA" dirty="0" smtClean="0"/>
              <a:t>Existing categories: research, private study, news reporting, criticism and review</a:t>
            </a:r>
          </a:p>
          <a:p>
            <a:pPr lvl="1"/>
            <a:endParaRPr lang="en-CA" dirty="0"/>
          </a:p>
          <a:p>
            <a:r>
              <a:rPr lang="en-CA" dirty="0" smtClean="0"/>
              <a:t>New individual exceptions:</a:t>
            </a:r>
          </a:p>
          <a:p>
            <a:pPr lvl="1"/>
            <a:r>
              <a:rPr lang="en-CA" dirty="0"/>
              <a:t>s. 29.21 – Non-commercial user-generated content (the so-called YouTube exception)</a:t>
            </a:r>
          </a:p>
          <a:p>
            <a:pPr lvl="1"/>
            <a:r>
              <a:rPr lang="en-CA" dirty="0"/>
              <a:t>s. 29.22 – Format shifting (copying a CD onto your iPod is now not infringement)</a:t>
            </a:r>
          </a:p>
          <a:p>
            <a:pPr lvl="1"/>
            <a:r>
              <a:rPr lang="en-CA" dirty="0"/>
              <a:t>s. 29.23 – Time shifting (the PVR exception)</a:t>
            </a:r>
          </a:p>
          <a:p>
            <a:pPr lvl="1"/>
            <a:r>
              <a:rPr lang="en-CA" dirty="0"/>
              <a:t>s. 29.24 – Backup copies</a:t>
            </a:r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331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C-11 and Libraries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Several relatively minor changes to the library, museum and archives exceptions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Most significant change is the legalization of digital ILLs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30.2 (5.02</a:t>
            </a:r>
            <a:r>
              <a:rPr lang="en-US" dirty="0"/>
              <a:t>) A library, archive or museum, or a person acting under the authority of one, may, under subsection (5), provide a copy in digital form to a person who has requested it through another library, archive or museum if the providing library, archive or museum or person takes measures to prevent the person who has requested it </a:t>
            </a:r>
            <a:r>
              <a:rPr lang="en-US" dirty="0" smtClean="0"/>
              <a:t>from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 making any reproduction of the digital copy, including any paper copies, other than printing one copy of </a:t>
            </a:r>
            <a:r>
              <a:rPr lang="en-US" dirty="0" smtClean="0"/>
              <a:t>it;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/>
              <a:t>(</a:t>
            </a:r>
            <a:r>
              <a:rPr lang="en-US" i="1" dirty="0"/>
              <a:t>b</a:t>
            </a:r>
            <a:r>
              <a:rPr lang="en-US" dirty="0"/>
              <a:t>) communicating the digital copy to any other person; </a:t>
            </a:r>
            <a:r>
              <a:rPr lang="en-US" dirty="0" smtClean="0"/>
              <a:t>and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 using the digital copy for more than five business days from the day on which the person first uses it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239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BD600"/>
      </a:accent1>
      <a:accent2>
        <a:srgbClr val="B2B2B2"/>
      </a:accent2>
      <a:accent3>
        <a:srgbClr val="FFFF00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1173</TotalTime>
  <Words>1690</Words>
  <Application>Microsoft Office PowerPoint</Application>
  <PresentationFormat>On-screen Show (4:3)</PresentationFormat>
  <Paragraphs>181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Canada’s Current Copyright Environment </vt:lpstr>
      <vt:lpstr>Overview</vt:lpstr>
      <vt:lpstr>The Answer to All Copyright Questions (well most)</vt:lpstr>
      <vt:lpstr>Copyright as Weather Forecast</vt:lpstr>
      <vt:lpstr>CCH v Law Society of Upper Canada Case</vt:lpstr>
      <vt:lpstr>CCH’s Six Factors (paras. 54-60)</vt:lpstr>
      <vt:lpstr>Legislative Reform </vt:lpstr>
      <vt:lpstr>C-11 – Expanded Fair Dealing and New Exceptions</vt:lpstr>
      <vt:lpstr>C-11 and Libraries</vt:lpstr>
      <vt:lpstr>C-11 and TPMs</vt:lpstr>
      <vt:lpstr>C-11 and TPMs</vt:lpstr>
      <vt:lpstr>2012 Supreme Court Pentalogy</vt:lpstr>
      <vt:lpstr>The SOCAN v. Bell and Alberta v. Access Copyright Cases</vt:lpstr>
      <vt:lpstr>The Pentalogy and Fair Dealing</vt:lpstr>
      <vt:lpstr>The Pentalogy and Fair Dealing </vt:lpstr>
      <vt:lpstr>Looming Issues</vt:lpstr>
      <vt:lpstr>TPP and CETA</vt:lpstr>
      <vt:lpstr>Current Copyright Environment</vt:lpstr>
      <vt:lpstr>References for Further Consultation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</dc:title>
  <dc:creator>Mike</dc:creator>
  <cp:lastModifiedBy>Mike</cp:lastModifiedBy>
  <cp:revision>41</cp:revision>
  <dcterms:created xsi:type="dcterms:W3CDTF">2013-05-21T22:40:03Z</dcterms:created>
  <dcterms:modified xsi:type="dcterms:W3CDTF">2014-05-02T04:39:59Z</dcterms:modified>
</cp:coreProperties>
</file>