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har char="●"/>
              <a:defRPr/>
            </a:lvl1pPr>
            <a:lvl2pPr lvl="1" algn="ctr">
              <a:spcBef>
                <a:spcPts val="0"/>
              </a:spcBef>
              <a:buChar char="○"/>
              <a:defRPr/>
            </a:lvl2pPr>
            <a:lvl3pPr lvl="2" algn="ctr">
              <a:spcBef>
                <a:spcPts val="0"/>
              </a:spcBef>
              <a:buChar char="■"/>
              <a:defRPr/>
            </a:lvl3pPr>
            <a:lvl4pPr lvl="3" algn="ctr">
              <a:spcBef>
                <a:spcPts val="0"/>
              </a:spcBef>
              <a:buChar char="●"/>
              <a:defRPr/>
            </a:lvl4pPr>
            <a:lvl5pPr lvl="4" algn="ctr">
              <a:spcBef>
                <a:spcPts val="0"/>
              </a:spcBef>
              <a:buChar char="○"/>
              <a:defRPr/>
            </a:lvl5pPr>
            <a:lvl6pPr lvl="5" algn="ctr">
              <a:spcBef>
                <a:spcPts val="0"/>
              </a:spcBef>
              <a:buChar char="■"/>
              <a:defRPr/>
            </a:lvl6pPr>
            <a:lvl7pPr lvl="6" algn="ctr">
              <a:spcBef>
                <a:spcPts val="0"/>
              </a:spcBef>
              <a:buChar char="●"/>
              <a:defRPr/>
            </a:lvl7pPr>
            <a:lvl8pPr lvl="7" algn="ctr">
              <a:spcBef>
                <a:spcPts val="0"/>
              </a:spcBef>
              <a:buChar char="○"/>
              <a:defRPr/>
            </a:lvl8pPr>
            <a:lvl9pPr lvl="8" algn="ctr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2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-152385"/>
            <a:ext cx="9200350" cy="537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>
            <p:ph type="ctrTitle"/>
          </p:nvPr>
        </p:nvSpPr>
        <p:spPr>
          <a:xfrm>
            <a:off x="311708" y="5921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/>
              <a:t>Avoiding the Stereotypes: History, Heritage, and How to Navigate Indigenous Imagery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311700" y="2834125"/>
            <a:ext cx="8520600" cy="2116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Virginia McLaurin-Hill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PhD Student, UMass Amherst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Writing Stick Conference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June 9, 2017</a:t>
            </a:r>
          </a:p>
        </p:txBody>
      </p:sp>
      <p:sp>
        <p:nvSpPr>
          <p:cNvPr id="57" name="Shape 57"/>
          <p:cNvSpPr/>
          <p:nvPr/>
        </p:nvSpPr>
        <p:spPr>
          <a:xfrm>
            <a:off x="36225" y="36225"/>
            <a:ext cx="9107700" cy="5107200"/>
          </a:xfrm>
          <a:prstGeom prst="rect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Shape 156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7" name="Shape 157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253550" y="42787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Original drawing from the children’s book “Fear in the Forest”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877200" y="4282500"/>
            <a:ext cx="4165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Three Lakota brothers attending Carlisle; these before and after images were used as publicity and “proof” of the success of civilization efforts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25" y="673375"/>
            <a:ext cx="3112169" cy="345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924" y="731900"/>
            <a:ext cx="4255675" cy="3297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Shape 168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69" name="Shape 169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253550" y="42787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Original drawing from the children’s book “Fear in the Forest” 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4801000" y="3672900"/>
            <a:ext cx="4165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 “The Squaw Man” (1914) and many other silent films, Indigenous love interests and sidekicks die after providing white male protagonists with land, gold, or children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25" y="673375"/>
            <a:ext cx="3112169" cy="345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925" y="731900"/>
            <a:ext cx="4255675" cy="27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Shape 180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81" name="Shape 181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253550" y="42787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Original drawing from the children’s book “Fear in the Forest” 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4877200" y="4282500"/>
            <a:ext cx="4165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1960s commune incorporates a teepee as a symbol of Indigeneity 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25" y="673375"/>
            <a:ext cx="3112169" cy="345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525" y="731900"/>
            <a:ext cx="2471139" cy="339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hape 192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93" name="Shape 193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 txBox="1"/>
          <p:nvPr/>
        </p:nvSpPr>
        <p:spPr>
          <a:xfrm>
            <a:off x="253550" y="42787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Original drawing from the children’s book “Fear in the Forest” 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25" y="673375"/>
            <a:ext cx="3112169" cy="34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4877200" y="4282500"/>
            <a:ext cx="4165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1960s ad shows a woman in a headband with a feather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725" y="731900"/>
            <a:ext cx="2722557" cy="33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Shape 204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05" name="Shape 205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/>
        </p:nvSpPr>
        <p:spPr>
          <a:xfrm>
            <a:off x="253550" y="41263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1963 Seattle Times article uses “warpath” metaphor to describe activism over fishing rights in the Pacific Northwest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877200" y="4282500"/>
            <a:ext cx="4165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1960s ad shows a woman in a headband with a feather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655700"/>
            <a:ext cx="3505693" cy="34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725" y="731900"/>
            <a:ext cx="2722557" cy="33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6" name="Shape 216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7" name="Shape 217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253550" y="41263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1963 Seattle Times article uses “warpath” metaphor to describe activism over fishing rights in the Pacific Northwest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655700"/>
            <a:ext cx="3505693" cy="34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4901750" y="32119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 the X-Files episode “Shapes,” no one on the reservation will speak to the agents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725" y="1036701"/>
            <a:ext cx="4245425" cy="198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Shape 228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29" name="Shape 229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/>
        </p:nvSpPr>
        <p:spPr>
          <a:xfrm>
            <a:off x="253550" y="41263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1963 Seattle Times article uses “warpath” metaphor to describe activism over fishing rights in the Pacific Northwest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655700"/>
            <a:ext cx="3505693" cy="34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4877525" y="3490450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Alien writings inside a cave match up with Indigenous “legends” on “Smallville,” and this Indigenous character later shapeshifts into a wolf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025" y="958125"/>
            <a:ext cx="4209675" cy="2357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Shape 240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41" name="Shape 241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4877525" y="3490450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Alien writings inside a cave match up with Indigenous “legends” on “Smallville,” and this Indigenous character later shapeshifts into a wolf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5025" y="958125"/>
            <a:ext cx="4209675" cy="235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381400" y="4206300"/>
            <a:ext cx="4165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cartoon “Family Guy” depicts a morally bankrupt group of Indigenous casino owners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325" y="731900"/>
            <a:ext cx="3300894" cy="33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2" name="Shape 252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3" name="Shape 253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 txBox="1"/>
          <p:nvPr/>
        </p:nvSpPr>
        <p:spPr>
          <a:xfrm>
            <a:off x="305525" y="3490450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 “Dances with Wolves,” the Pawnee are depicted as savage...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4953400" y="3520500"/>
            <a:ext cx="4165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...while the Lakota are purely good and inviting to outsiders.</a:t>
            </a:r>
          </a:p>
        </p:txBody>
      </p:sp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2900"/>
            <a:ext cx="4266724" cy="180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925" y="1036700"/>
            <a:ext cx="4255674" cy="202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/>
        </p:nvSpPr>
        <p:spPr>
          <a:xfrm>
            <a:off x="43200" y="181100"/>
            <a:ext cx="32238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Moving Forward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507100" y="796875"/>
            <a:ext cx="7992900" cy="3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Engagement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Learning about stereotypes in the past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Looking for complex characters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Feedback from Indigenous communities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Support Indigenous artists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Staying involved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hape 62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3" name="Shape 63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31900"/>
            <a:ext cx="4266724" cy="249366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301850" y="3453150"/>
            <a:ext cx="38031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Depiction of Mary Rowlandson, a colonist and captive during King Philip’s War, 1675-1678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9012" y="466275"/>
            <a:ext cx="30384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4929925" y="4367000"/>
            <a:ext cx="4117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Seal of the Massachusetts Bay Company, with a text banner reading “Come Over and Help Us”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hape 73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4" name="Shape 74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012" y="466275"/>
            <a:ext cx="30384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4929925" y="4367000"/>
            <a:ext cx="4117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Seal of the Massachusetts Bay Company, with a text banner reading “Come Over and Help Us”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975" y="719825"/>
            <a:ext cx="3361124" cy="26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Drawing of cannibalistic Caribs based on the account of Christopher Columbus.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Shape 84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5" name="Shape 85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012" y="466275"/>
            <a:ext cx="30384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4929925" y="4367000"/>
            <a:ext cx="4117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Seal of the Massachusetts Bay Company, with a text banner reading “Come Over and Help Us”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08100"/>
            <a:ext cx="4266724" cy="241781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181100" y="3404850"/>
            <a:ext cx="41172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Still shot of a “Caribbean cannibal” from “Pirates of the Caribbean: Dead Man’s Chest”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Shape 96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7" name="Shape 97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929925" y="4367000"/>
            <a:ext cx="4117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1590 engraving of physically superior Indigenous people in Virginia, by Theodor de Bry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08100"/>
            <a:ext cx="4266724" cy="241781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181100" y="3404850"/>
            <a:ext cx="41172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Still shot of a “Caribbean cannibal” from “Pirates of the Caribbean: Dead Man’s Chest”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924" y="731900"/>
            <a:ext cx="4255674" cy="335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Shape 108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9" name="Shape 109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4929925" y="4367000"/>
            <a:ext cx="4117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1590 engraving of physically superior Indigenous people in Virginia, by Theodor de Bry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924" y="731900"/>
            <a:ext cx="4255674" cy="335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750" y="579500"/>
            <a:ext cx="2135225" cy="377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177350" y="44311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Newspaper notice, circa 1800s, stating women and children were massacred by Indigenous men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Shape 120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1" name="Shape 121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4929925" y="4367000"/>
            <a:ext cx="4117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1590 engraving of physically superior Indigenous people in Virginia, by Theodor de Bry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924" y="731900"/>
            <a:ext cx="4255674" cy="335134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253550" y="37453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 1890 Wyoming newspaper raises fears over the Ghost Dance movement, later resulting in the Wounded Knee Massacre that same year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731900"/>
            <a:ext cx="4117199" cy="281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Shape 132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3" name="Shape 133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253550" y="37453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 1890 Wyoming newspaper raises fears over the Ghost Dance movement, later resulting in the Wounded Knee Massacre that same year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731900"/>
            <a:ext cx="4117199" cy="281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100" y="673362"/>
            <a:ext cx="2333625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5267200" y="4282500"/>
            <a:ext cx="38517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Unlike her vilified ancestors in the 1700s, by the 1800s Mary Curless Vickers was praised as an upstanding Christian and citizen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Shape 144"/>
          <p:cNvCxnSpPr/>
          <p:nvPr/>
        </p:nvCxnSpPr>
        <p:spPr>
          <a:xfrm flipH="1">
            <a:off x="4571525" y="156950"/>
            <a:ext cx="12000" cy="475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5" name="Shape 145"/>
          <p:cNvSpPr txBox="1"/>
          <p:nvPr/>
        </p:nvSpPr>
        <p:spPr>
          <a:xfrm>
            <a:off x="4226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“Savage”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5070800" y="181100"/>
            <a:ext cx="36825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“Noble Savage”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555400" y="3561825"/>
            <a:ext cx="3791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 txBox="1"/>
          <p:nvPr/>
        </p:nvSpPr>
        <p:spPr>
          <a:xfrm>
            <a:off x="253550" y="4278725"/>
            <a:ext cx="41655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Original drawing from the children’s book “Fear in the Forest” 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100" y="673362"/>
            <a:ext cx="2333625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5267200" y="4282500"/>
            <a:ext cx="38517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Unlike her </a:t>
            </a:r>
            <a:r>
              <a:rPr lang="en"/>
              <a:t>vilified</a:t>
            </a:r>
            <a:r>
              <a:rPr lang="en"/>
              <a:t> ancestors in the 1700s, by the 1800s Mary Curless Vickers was praised as an upstanding Christian and citizen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25" y="673375"/>
            <a:ext cx="3112169" cy="345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