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7772400" cy="10058400"/>
  <p:notesSz cx="6858000" cy="9144000"/>
  <p:embeddedFontLst>
    <p:embeddedFont>
      <p:font typeface="Montserrat" panose="020B0604020202020204" charset="0"/>
      <p:regular r:id="rId5"/>
      <p:bold r:id="rId6"/>
      <p:italic r:id="rId7"/>
      <p:boldItalic r:id="rId8"/>
    </p:embeddedFont>
    <p:embeddedFont>
      <p:font typeface="Raleway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104483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https://giphy.com/gifs/syfy-3ohzdQChVBWTRSkILe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64952" y="1456057"/>
            <a:ext cx="7242600" cy="4014000"/>
          </a:xfrm>
          <a:prstGeom prst="rect">
            <a:avLst/>
          </a:prstGeom>
        </p:spPr>
        <p:txBody>
          <a:bodyPr lIns="113100" tIns="113100" rIns="113100" bIns="113100" anchor="b" anchorCtr="0"/>
          <a:lstStyle>
            <a:lvl1pPr lvl="0" algn="ctr">
              <a:spcBef>
                <a:spcPts val="0"/>
              </a:spcBef>
              <a:buSzPct val="100000"/>
              <a:defRPr sz="6400"/>
            </a:lvl1pPr>
            <a:lvl2pPr lvl="1" algn="ctr">
              <a:spcBef>
                <a:spcPts val="0"/>
              </a:spcBef>
              <a:buSzPct val="100000"/>
              <a:defRPr sz="6400"/>
            </a:lvl2pPr>
            <a:lvl3pPr lvl="2" algn="ctr">
              <a:spcBef>
                <a:spcPts val="0"/>
              </a:spcBef>
              <a:buSzPct val="100000"/>
              <a:defRPr sz="6400"/>
            </a:lvl3pPr>
            <a:lvl4pPr lvl="3" algn="ctr">
              <a:spcBef>
                <a:spcPts val="0"/>
              </a:spcBef>
              <a:buSzPct val="100000"/>
              <a:defRPr sz="6400"/>
            </a:lvl4pPr>
            <a:lvl5pPr lvl="4" algn="ctr">
              <a:spcBef>
                <a:spcPts val="0"/>
              </a:spcBef>
              <a:buSzPct val="100000"/>
              <a:defRPr sz="6400"/>
            </a:lvl5pPr>
            <a:lvl6pPr lvl="5" algn="ctr">
              <a:spcBef>
                <a:spcPts val="0"/>
              </a:spcBef>
              <a:buSzPct val="100000"/>
              <a:defRPr sz="6400"/>
            </a:lvl6pPr>
            <a:lvl7pPr lvl="6" algn="ctr">
              <a:spcBef>
                <a:spcPts val="0"/>
              </a:spcBef>
              <a:buSzPct val="100000"/>
              <a:defRPr sz="6400"/>
            </a:lvl7pPr>
            <a:lvl8pPr lvl="7" algn="ctr">
              <a:spcBef>
                <a:spcPts val="0"/>
              </a:spcBef>
              <a:buSzPct val="100000"/>
              <a:defRPr sz="6400"/>
            </a:lvl8pPr>
            <a:lvl9pPr lvl="8" algn="ctr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264944" y="5542288"/>
            <a:ext cx="7242600" cy="1549799"/>
          </a:xfrm>
          <a:prstGeom prst="rect">
            <a:avLst/>
          </a:prstGeom>
        </p:spPr>
        <p:txBody>
          <a:bodyPr lIns="113100" tIns="113100" rIns="113100" bIns="1131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5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201589" y="9119179"/>
            <a:ext cx="466500" cy="769800"/>
          </a:xfrm>
          <a:prstGeom prst="rect">
            <a:avLst/>
          </a:prstGeom>
        </p:spPr>
        <p:txBody>
          <a:bodyPr lIns="113100" tIns="113100" rIns="113100" bIns="1131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201589" y="9119179"/>
            <a:ext cx="466500" cy="769800"/>
          </a:xfrm>
          <a:prstGeom prst="rect">
            <a:avLst/>
          </a:prstGeom>
        </p:spPr>
        <p:txBody>
          <a:bodyPr lIns="113100" tIns="113100" rIns="113100" bIns="1131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64944" y="870271"/>
            <a:ext cx="7242600" cy="1120200"/>
          </a:xfrm>
          <a:prstGeom prst="rect">
            <a:avLst/>
          </a:prstGeom>
        </p:spPr>
        <p:txBody>
          <a:bodyPr lIns="113100" tIns="113100" rIns="113100" bIns="1131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64944" y="2253728"/>
            <a:ext cx="7242600" cy="6681000"/>
          </a:xfrm>
          <a:prstGeom prst="rect">
            <a:avLst/>
          </a:prstGeom>
        </p:spPr>
        <p:txBody>
          <a:bodyPr lIns="113100" tIns="113100" rIns="113100" bIns="1131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201589" y="9119179"/>
            <a:ext cx="466500" cy="769800"/>
          </a:xfrm>
          <a:prstGeom prst="rect">
            <a:avLst/>
          </a:prstGeom>
        </p:spPr>
        <p:txBody>
          <a:bodyPr lIns="113100" tIns="113100" rIns="113100" bIns="1131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64944" y="870271"/>
            <a:ext cx="7242600" cy="1120200"/>
          </a:xfrm>
          <a:prstGeom prst="rect">
            <a:avLst/>
          </a:prstGeom>
        </p:spPr>
        <p:txBody>
          <a:bodyPr lIns="113100" tIns="113100" rIns="113100" bIns="1131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64945" y="2253728"/>
            <a:ext cx="3399900" cy="6681000"/>
          </a:xfrm>
          <a:prstGeom prst="rect">
            <a:avLst/>
          </a:prstGeom>
        </p:spPr>
        <p:txBody>
          <a:bodyPr lIns="113100" tIns="113100" rIns="113100" bIns="113100" anchor="t" anchorCtr="0"/>
          <a:lstStyle>
            <a:lvl1pPr lvl="0">
              <a:spcBef>
                <a:spcPts val="0"/>
              </a:spcBef>
              <a:buSzPct val="100000"/>
              <a:defRPr sz="1700"/>
            </a:lvl1pPr>
            <a:lvl2pPr lvl="1">
              <a:spcBef>
                <a:spcPts val="0"/>
              </a:spcBef>
              <a:buSzPct val="100000"/>
              <a:defRPr sz="1500"/>
            </a:lvl2pPr>
            <a:lvl3pPr lvl="2">
              <a:spcBef>
                <a:spcPts val="0"/>
              </a:spcBef>
              <a:buSzPct val="100000"/>
              <a:defRPr sz="1500"/>
            </a:lvl3pPr>
            <a:lvl4pPr lvl="3">
              <a:spcBef>
                <a:spcPts val="0"/>
              </a:spcBef>
              <a:buSzPct val="100000"/>
              <a:defRPr sz="1500"/>
            </a:lvl4pPr>
            <a:lvl5pPr lvl="4">
              <a:spcBef>
                <a:spcPts val="0"/>
              </a:spcBef>
              <a:buSzPct val="100000"/>
              <a:defRPr sz="1500"/>
            </a:lvl5pPr>
            <a:lvl6pPr lvl="5">
              <a:spcBef>
                <a:spcPts val="0"/>
              </a:spcBef>
              <a:buSzPct val="100000"/>
              <a:defRPr sz="1500"/>
            </a:lvl6pPr>
            <a:lvl7pPr lvl="6">
              <a:spcBef>
                <a:spcPts val="0"/>
              </a:spcBef>
              <a:buSzPct val="100000"/>
              <a:defRPr sz="1500"/>
            </a:lvl7pPr>
            <a:lvl8pPr lvl="7">
              <a:spcBef>
                <a:spcPts val="0"/>
              </a:spcBef>
              <a:buSzPct val="100000"/>
              <a:defRPr sz="1500"/>
            </a:lvl8pPr>
            <a:lvl9pPr lvl="8">
              <a:spcBef>
                <a:spcPts val="0"/>
              </a:spcBef>
              <a:buSzPct val="100000"/>
              <a:defRPr sz="15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107540" y="2253728"/>
            <a:ext cx="3399899" cy="6681000"/>
          </a:xfrm>
          <a:prstGeom prst="rect">
            <a:avLst/>
          </a:prstGeom>
        </p:spPr>
        <p:txBody>
          <a:bodyPr lIns="113100" tIns="113100" rIns="113100" bIns="113100" anchor="t" anchorCtr="0"/>
          <a:lstStyle>
            <a:lvl1pPr lvl="0">
              <a:spcBef>
                <a:spcPts val="0"/>
              </a:spcBef>
              <a:buSzPct val="100000"/>
              <a:defRPr sz="1700"/>
            </a:lvl1pPr>
            <a:lvl2pPr lvl="1">
              <a:spcBef>
                <a:spcPts val="0"/>
              </a:spcBef>
              <a:buSzPct val="100000"/>
              <a:defRPr sz="1500"/>
            </a:lvl2pPr>
            <a:lvl3pPr lvl="2">
              <a:spcBef>
                <a:spcPts val="0"/>
              </a:spcBef>
              <a:buSzPct val="100000"/>
              <a:defRPr sz="1500"/>
            </a:lvl3pPr>
            <a:lvl4pPr lvl="3">
              <a:spcBef>
                <a:spcPts val="0"/>
              </a:spcBef>
              <a:buSzPct val="100000"/>
              <a:defRPr sz="1500"/>
            </a:lvl4pPr>
            <a:lvl5pPr lvl="4">
              <a:spcBef>
                <a:spcPts val="0"/>
              </a:spcBef>
              <a:buSzPct val="100000"/>
              <a:defRPr sz="1500"/>
            </a:lvl5pPr>
            <a:lvl6pPr lvl="5">
              <a:spcBef>
                <a:spcPts val="0"/>
              </a:spcBef>
              <a:buSzPct val="100000"/>
              <a:defRPr sz="1500"/>
            </a:lvl6pPr>
            <a:lvl7pPr lvl="6">
              <a:spcBef>
                <a:spcPts val="0"/>
              </a:spcBef>
              <a:buSzPct val="100000"/>
              <a:defRPr sz="1500"/>
            </a:lvl7pPr>
            <a:lvl8pPr lvl="7">
              <a:spcBef>
                <a:spcPts val="0"/>
              </a:spcBef>
              <a:buSzPct val="100000"/>
              <a:defRPr sz="1500"/>
            </a:lvl8pPr>
            <a:lvl9pPr lvl="8">
              <a:spcBef>
                <a:spcPts val="0"/>
              </a:spcBef>
              <a:buSzPct val="100000"/>
              <a:defRPr sz="15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201589" y="9119179"/>
            <a:ext cx="466500" cy="769800"/>
          </a:xfrm>
          <a:prstGeom prst="rect">
            <a:avLst/>
          </a:prstGeom>
        </p:spPr>
        <p:txBody>
          <a:bodyPr lIns="113100" tIns="113100" rIns="113100" bIns="1131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64944" y="870271"/>
            <a:ext cx="7242600" cy="1120200"/>
          </a:xfrm>
          <a:prstGeom prst="rect">
            <a:avLst/>
          </a:prstGeom>
        </p:spPr>
        <p:txBody>
          <a:bodyPr lIns="113100" tIns="113100" rIns="113100" bIns="1131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201589" y="9119179"/>
            <a:ext cx="466500" cy="769800"/>
          </a:xfrm>
          <a:prstGeom prst="rect">
            <a:avLst/>
          </a:prstGeom>
        </p:spPr>
        <p:txBody>
          <a:bodyPr lIns="113100" tIns="113100" rIns="113100" bIns="1131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64945" y="1086506"/>
            <a:ext cx="2386800" cy="1477500"/>
          </a:xfrm>
          <a:prstGeom prst="rect">
            <a:avLst/>
          </a:prstGeom>
        </p:spPr>
        <p:txBody>
          <a:bodyPr lIns="113100" tIns="113100" rIns="113100" bIns="113100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64945" y="2717439"/>
            <a:ext cx="2386800" cy="6217499"/>
          </a:xfrm>
          <a:prstGeom prst="rect">
            <a:avLst/>
          </a:prstGeom>
        </p:spPr>
        <p:txBody>
          <a:bodyPr lIns="113100" tIns="113100" rIns="113100" bIns="113100" anchor="t" anchorCtr="0"/>
          <a:lstStyle>
            <a:lvl1pPr lvl="0">
              <a:spcBef>
                <a:spcPts val="0"/>
              </a:spcBef>
              <a:buSzPct val="100000"/>
              <a:defRPr sz="1500"/>
            </a:lvl1pPr>
            <a:lvl2pPr lvl="1">
              <a:spcBef>
                <a:spcPts val="0"/>
              </a:spcBef>
              <a:buSzPct val="100000"/>
              <a:defRPr sz="1500"/>
            </a:lvl2pPr>
            <a:lvl3pPr lvl="2">
              <a:spcBef>
                <a:spcPts val="0"/>
              </a:spcBef>
              <a:buSzPct val="100000"/>
              <a:defRPr sz="1500"/>
            </a:lvl3pPr>
            <a:lvl4pPr lvl="3">
              <a:spcBef>
                <a:spcPts val="0"/>
              </a:spcBef>
              <a:buSzPct val="100000"/>
              <a:defRPr sz="1500"/>
            </a:lvl4pPr>
            <a:lvl5pPr lvl="4">
              <a:spcBef>
                <a:spcPts val="0"/>
              </a:spcBef>
              <a:buSzPct val="100000"/>
              <a:defRPr sz="1500"/>
            </a:lvl5pPr>
            <a:lvl6pPr lvl="5">
              <a:spcBef>
                <a:spcPts val="0"/>
              </a:spcBef>
              <a:buSzPct val="100000"/>
              <a:defRPr sz="1500"/>
            </a:lvl6pPr>
            <a:lvl7pPr lvl="6">
              <a:spcBef>
                <a:spcPts val="0"/>
              </a:spcBef>
              <a:buSzPct val="100000"/>
              <a:defRPr sz="1500"/>
            </a:lvl7pPr>
            <a:lvl8pPr lvl="7">
              <a:spcBef>
                <a:spcPts val="0"/>
              </a:spcBef>
              <a:buSzPct val="100000"/>
              <a:defRPr sz="1500"/>
            </a:lvl8pPr>
            <a:lvl9pPr lvl="8">
              <a:spcBef>
                <a:spcPts val="0"/>
              </a:spcBef>
              <a:buSzPct val="100000"/>
              <a:defRPr sz="15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7201589" y="9119179"/>
            <a:ext cx="466500" cy="769800"/>
          </a:xfrm>
          <a:prstGeom prst="rect">
            <a:avLst/>
          </a:prstGeom>
        </p:spPr>
        <p:txBody>
          <a:bodyPr lIns="113100" tIns="113100" rIns="113100" bIns="1131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16712" y="880293"/>
            <a:ext cx="5412600" cy="8000100"/>
          </a:xfrm>
          <a:prstGeom prst="rect">
            <a:avLst/>
          </a:prstGeom>
        </p:spPr>
        <p:txBody>
          <a:bodyPr lIns="113100" tIns="113100" rIns="113100" bIns="113100" anchor="ctr" anchorCtr="0"/>
          <a:lstStyle>
            <a:lvl1pPr lvl="0">
              <a:spcBef>
                <a:spcPts val="0"/>
              </a:spcBef>
              <a:buSzPct val="100000"/>
              <a:defRPr sz="5900"/>
            </a:lvl1pPr>
            <a:lvl2pPr lvl="1">
              <a:spcBef>
                <a:spcPts val="0"/>
              </a:spcBef>
              <a:buSzPct val="100000"/>
              <a:defRPr sz="5900"/>
            </a:lvl2pPr>
            <a:lvl3pPr lvl="2">
              <a:spcBef>
                <a:spcPts val="0"/>
              </a:spcBef>
              <a:buSzPct val="100000"/>
              <a:defRPr sz="5900"/>
            </a:lvl3pPr>
            <a:lvl4pPr lvl="3">
              <a:spcBef>
                <a:spcPts val="0"/>
              </a:spcBef>
              <a:buSzPct val="100000"/>
              <a:defRPr sz="5900"/>
            </a:lvl4pPr>
            <a:lvl5pPr lvl="4">
              <a:spcBef>
                <a:spcPts val="0"/>
              </a:spcBef>
              <a:buSzPct val="100000"/>
              <a:defRPr sz="5900"/>
            </a:lvl5pPr>
            <a:lvl6pPr lvl="5">
              <a:spcBef>
                <a:spcPts val="0"/>
              </a:spcBef>
              <a:buSzPct val="100000"/>
              <a:defRPr sz="5900"/>
            </a:lvl6pPr>
            <a:lvl7pPr lvl="6">
              <a:spcBef>
                <a:spcPts val="0"/>
              </a:spcBef>
              <a:buSzPct val="100000"/>
              <a:defRPr sz="5900"/>
            </a:lvl7pPr>
            <a:lvl8pPr lvl="7">
              <a:spcBef>
                <a:spcPts val="0"/>
              </a:spcBef>
              <a:buSzPct val="100000"/>
              <a:defRPr sz="5900"/>
            </a:lvl8pPr>
            <a:lvl9pPr lvl="8">
              <a:spcBef>
                <a:spcPts val="0"/>
              </a:spcBef>
              <a:buSzPct val="100000"/>
              <a:defRPr sz="59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201589" y="9119179"/>
            <a:ext cx="466500" cy="769800"/>
          </a:xfrm>
          <a:prstGeom prst="rect">
            <a:avLst/>
          </a:prstGeom>
        </p:spPr>
        <p:txBody>
          <a:bodyPr lIns="113100" tIns="113100" rIns="113100" bIns="1131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13100" tIns="113100" rIns="113100" bIns="1131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lIns="113100" tIns="113100" rIns="113100" bIns="113100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25675" y="5481568"/>
            <a:ext cx="3438300" cy="2415299"/>
          </a:xfrm>
          <a:prstGeom prst="rect">
            <a:avLst/>
          </a:prstGeom>
        </p:spPr>
        <p:txBody>
          <a:bodyPr lIns="113100" tIns="113100" rIns="113100" bIns="1131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6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198575" y="1415968"/>
            <a:ext cx="3261600" cy="7225800"/>
          </a:xfrm>
          <a:prstGeom prst="rect">
            <a:avLst/>
          </a:prstGeom>
        </p:spPr>
        <p:txBody>
          <a:bodyPr lIns="113100" tIns="113100" rIns="113100" bIns="11310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201589" y="9119179"/>
            <a:ext cx="466500" cy="769800"/>
          </a:xfrm>
          <a:prstGeom prst="rect">
            <a:avLst/>
          </a:prstGeom>
        </p:spPr>
        <p:txBody>
          <a:bodyPr lIns="113100" tIns="113100" rIns="113100" bIns="1131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lIns="113100" tIns="113100" rIns="113100" bIns="1131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201589" y="9119179"/>
            <a:ext cx="466500" cy="769800"/>
          </a:xfrm>
          <a:prstGeom prst="rect">
            <a:avLst/>
          </a:prstGeom>
        </p:spPr>
        <p:txBody>
          <a:bodyPr lIns="113100" tIns="113100" rIns="113100" bIns="1131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4944" y="2163088"/>
            <a:ext cx="7242600" cy="3839700"/>
          </a:xfrm>
          <a:prstGeom prst="rect">
            <a:avLst/>
          </a:prstGeom>
        </p:spPr>
        <p:txBody>
          <a:bodyPr lIns="113100" tIns="113100" rIns="113100" bIns="113100" anchor="b" anchorCtr="0"/>
          <a:lstStyle>
            <a:lvl1pPr lvl="0" algn="ctr">
              <a:spcBef>
                <a:spcPts val="0"/>
              </a:spcBef>
              <a:buSzPct val="100000"/>
              <a:defRPr sz="14800"/>
            </a:lvl1pPr>
            <a:lvl2pPr lvl="1" algn="ctr">
              <a:spcBef>
                <a:spcPts val="0"/>
              </a:spcBef>
              <a:buSzPct val="100000"/>
              <a:defRPr sz="14800"/>
            </a:lvl2pPr>
            <a:lvl3pPr lvl="2" algn="ctr">
              <a:spcBef>
                <a:spcPts val="0"/>
              </a:spcBef>
              <a:buSzPct val="100000"/>
              <a:defRPr sz="14800"/>
            </a:lvl3pPr>
            <a:lvl4pPr lvl="3" algn="ctr">
              <a:spcBef>
                <a:spcPts val="0"/>
              </a:spcBef>
              <a:buSzPct val="100000"/>
              <a:defRPr sz="14800"/>
            </a:lvl4pPr>
            <a:lvl5pPr lvl="4" algn="ctr">
              <a:spcBef>
                <a:spcPts val="0"/>
              </a:spcBef>
              <a:buSzPct val="100000"/>
              <a:defRPr sz="14800"/>
            </a:lvl5pPr>
            <a:lvl6pPr lvl="5" algn="ctr">
              <a:spcBef>
                <a:spcPts val="0"/>
              </a:spcBef>
              <a:buSzPct val="100000"/>
              <a:defRPr sz="14800"/>
            </a:lvl6pPr>
            <a:lvl7pPr lvl="6" algn="ctr">
              <a:spcBef>
                <a:spcPts val="0"/>
              </a:spcBef>
              <a:buSzPct val="100000"/>
              <a:defRPr sz="14800"/>
            </a:lvl7pPr>
            <a:lvl8pPr lvl="7" algn="ctr">
              <a:spcBef>
                <a:spcPts val="0"/>
              </a:spcBef>
              <a:buSzPct val="100000"/>
              <a:defRPr sz="14800"/>
            </a:lvl8pPr>
            <a:lvl9pPr lvl="8" algn="ctr">
              <a:spcBef>
                <a:spcPts val="0"/>
              </a:spcBef>
              <a:buSzPct val="100000"/>
              <a:defRPr sz="14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264944" y="6164351"/>
            <a:ext cx="7242600" cy="2543699"/>
          </a:xfrm>
          <a:prstGeom prst="rect">
            <a:avLst/>
          </a:prstGeom>
        </p:spPr>
        <p:txBody>
          <a:bodyPr lIns="113100" tIns="113100" rIns="113100" bIns="1131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201589" y="9119179"/>
            <a:ext cx="466500" cy="769800"/>
          </a:xfrm>
          <a:prstGeom prst="rect">
            <a:avLst/>
          </a:prstGeom>
        </p:spPr>
        <p:txBody>
          <a:bodyPr lIns="113100" tIns="113100" rIns="113100" bIns="1131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64944" y="870271"/>
            <a:ext cx="7242600" cy="1120200"/>
          </a:xfrm>
          <a:prstGeom prst="rect">
            <a:avLst/>
          </a:prstGeom>
          <a:noFill/>
          <a:ln>
            <a:noFill/>
          </a:ln>
        </p:spPr>
        <p:txBody>
          <a:bodyPr lIns="113100" tIns="113100" rIns="113100" bIns="1131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64944" y="2253728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lIns="113100" tIns="113100" rIns="113100" bIns="1131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defRPr sz="22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defRPr sz="17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defRPr sz="17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defRPr sz="17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defRPr sz="17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defRPr sz="17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defRPr sz="17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defRPr sz="17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201589" y="9119179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lIns="113100" tIns="113100" rIns="113100" bIns="1131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chemeClr val="dk2"/>
                </a:solidFill>
              </a:rPr>
              <a:t>‹#›</a:t>
            </a:fld>
            <a:endParaRPr lang="en" sz="12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giphy.com/" TargetMode="External"/><Relationship Id="rId13" Type="http://schemas.openxmlformats.org/officeDocument/2006/relationships/hyperlink" Target="http://oregonstate.edu/accessibility/alttext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gifcreator.me/" TargetMode="External"/><Relationship Id="rId12" Type="http://schemas.openxmlformats.org/officeDocument/2006/relationships/hyperlink" Target="http://webaim.org/techniques/alttext/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ifmaker.me/" TargetMode="External"/><Relationship Id="rId11" Type="http://schemas.openxmlformats.org/officeDocument/2006/relationships/hyperlink" Target="http://knowyourmeme.com/" TargetMode="External"/><Relationship Id="rId5" Type="http://schemas.openxmlformats.org/officeDocument/2006/relationships/hyperlink" Target="http://resizeimage.net/" TargetMode="External"/><Relationship Id="rId15" Type="http://schemas.openxmlformats.org/officeDocument/2006/relationships/hyperlink" Target="http://www.inthelibrarywiththeleadpipe.org/2014/using-animated-gif-images-for-library-instruction/" TargetMode="External"/><Relationship Id="rId10" Type="http://schemas.openxmlformats.org/officeDocument/2006/relationships/hyperlink" Target="https://www.tumblr.com/" TargetMode="External"/><Relationship Id="rId4" Type="http://schemas.openxmlformats.org/officeDocument/2006/relationships/hyperlink" Target="https://pixlr.com/" TargetMode="External"/><Relationship Id="rId9" Type="http://schemas.openxmlformats.org/officeDocument/2006/relationships/hyperlink" Target="https://www.reddit.com/" TargetMode="External"/><Relationship Id="rId14" Type="http://schemas.openxmlformats.org/officeDocument/2006/relationships/hyperlink" Target="http://www.emeraldinsight.com/doi/full/10.1108/00907321211228318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giphy.com/" TargetMode="External"/><Relationship Id="rId13" Type="http://schemas.openxmlformats.org/officeDocument/2006/relationships/hyperlink" Target="http://oregonstate.edu/accessibility/alttext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gifcreator.me/" TargetMode="External"/><Relationship Id="rId12" Type="http://schemas.openxmlformats.org/officeDocument/2006/relationships/hyperlink" Target="http://webaim.org/techniques/alttex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ifmaker.me/" TargetMode="External"/><Relationship Id="rId11" Type="http://schemas.openxmlformats.org/officeDocument/2006/relationships/hyperlink" Target="http://knowyourmeme.com/" TargetMode="External"/><Relationship Id="rId5" Type="http://schemas.openxmlformats.org/officeDocument/2006/relationships/hyperlink" Target="http://resizeimage.net/" TargetMode="External"/><Relationship Id="rId15" Type="http://schemas.openxmlformats.org/officeDocument/2006/relationships/hyperlink" Target="http://www.inthelibrarywiththeleadpipe.org/2014/using-animated-gif-images-for-library-instruction/" TargetMode="External"/><Relationship Id="rId10" Type="http://schemas.openxmlformats.org/officeDocument/2006/relationships/hyperlink" Target="https://www.tumblr.com/" TargetMode="External"/><Relationship Id="rId4" Type="http://schemas.openxmlformats.org/officeDocument/2006/relationships/hyperlink" Target="https://pixlr.com/" TargetMode="External"/><Relationship Id="rId9" Type="http://schemas.openxmlformats.org/officeDocument/2006/relationships/hyperlink" Target="https://www.reddit.com/" TargetMode="External"/><Relationship Id="rId14" Type="http://schemas.openxmlformats.org/officeDocument/2006/relationships/hyperlink" Target="http://www.emeraldinsight.com/doi/full/10.1108/009073212112283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366425" y="279025"/>
            <a:ext cx="4499400" cy="11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WILU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444725" y="1453975"/>
            <a:ext cx="4421100" cy="71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solidFill>
                  <a:srgbClr val="8AB54A"/>
                </a:solidFill>
                <a:latin typeface="Montserrat"/>
                <a:ea typeface="Montserrat"/>
                <a:cs typeface="Montserrat"/>
                <a:sym typeface="Montserrat"/>
              </a:rPr>
              <a:t>LIGHTNING TALK</a:t>
            </a:r>
          </a:p>
        </p:txBody>
      </p:sp>
      <p:sp>
        <p:nvSpPr>
          <p:cNvPr id="56" name="Shape 56"/>
          <p:cNvSpPr/>
          <p:nvPr/>
        </p:nvSpPr>
        <p:spPr>
          <a:xfrm>
            <a:off x="444725" y="3470125"/>
            <a:ext cx="6867000" cy="1401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 dirty="0">
                <a:latin typeface="Montserrat"/>
                <a:ea typeface="Montserrat"/>
                <a:cs typeface="Montserrat"/>
                <a:sym typeface="Montserrat"/>
              </a:rPr>
              <a:t>MAKING GIFs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u="sng" dirty="0">
                <a:solidFill>
                  <a:srgbClr val="8AB54A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pixlr.com</a:t>
            </a:r>
            <a:r>
              <a:rPr lang="en" sz="1800" dirty="0">
                <a:latin typeface="Raleway"/>
                <a:ea typeface="Raleway"/>
                <a:cs typeface="Raleway"/>
                <a:sym typeface="Raleway"/>
              </a:rPr>
              <a:t> - photo editing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u="sng" dirty="0">
                <a:solidFill>
                  <a:srgbClr val="8AB54A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resizeimage.net</a:t>
            </a:r>
            <a:r>
              <a:rPr lang="en" sz="1800" dirty="0">
                <a:latin typeface="Raleway"/>
                <a:ea typeface="Raleway"/>
                <a:cs typeface="Raleway"/>
                <a:sym typeface="Raleway"/>
              </a:rPr>
              <a:t> - image resizing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u="sng" dirty="0">
                <a:solidFill>
                  <a:srgbClr val="8AB54A"/>
                </a:solidFill>
                <a:latin typeface="Raleway"/>
                <a:ea typeface="Raleway"/>
                <a:cs typeface="Raleway"/>
                <a:sym typeface="Raleway"/>
                <a:hlinkClick r:id="rId6"/>
              </a:rPr>
              <a:t>gifmaker.me</a:t>
            </a:r>
            <a:r>
              <a:rPr lang="en" sz="1800" dirty="0">
                <a:latin typeface="Raleway"/>
                <a:ea typeface="Raleway"/>
                <a:cs typeface="Raleway"/>
                <a:sym typeface="Raleway"/>
              </a:rPr>
              <a:t>; </a:t>
            </a:r>
            <a:r>
              <a:rPr lang="en" sz="1800" b="1" u="sng" dirty="0">
                <a:solidFill>
                  <a:srgbClr val="8AB54A"/>
                </a:solidFill>
                <a:latin typeface="Raleway"/>
                <a:ea typeface="Raleway"/>
                <a:cs typeface="Raleway"/>
                <a:sym typeface="Raleway"/>
                <a:hlinkClick r:id="rId7"/>
              </a:rPr>
              <a:t>gifcreator.me</a:t>
            </a:r>
            <a:r>
              <a:rPr lang="en" sz="1800" dirty="0">
                <a:latin typeface="Raleway"/>
                <a:ea typeface="Raleway"/>
                <a:cs typeface="Raleway"/>
                <a:sym typeface="Raleway"/>
              </a:rPr>
              <a:t> - GIF makers</a:t>
            </a:r>
          </a:p>
        </p:txBody>
      </p:sp>
      <p:sp>
        <p:nvSpPr>
          <p:cNvPr id="57" name="Shape 57"/>
          <p:cNvSpPr/>
          <p:nvPr/>
        </p:nvSpPr>
        <p:spPr>
          <a:xfrm>
            <a:off x="447372" y="5052475"/>
            <a:ext cx="3871800" cy="1650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 dirty="0">
                <a:latin typeface="Montserrat"/>
                <a:ea typeface="Montserrat"/>
                <a:cs typeface="Montserrat"/>
                <a:sym typeface="Montserrat"/>
              </a:rPr>
              <a:t>FINDING GIFs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u="sng" dirty="0">
                <a:solidFill>
                  <a:srgbClr val="8AB54A"/>
                </a:solidFill>
                <a:latin typeface="Raleway"/>
                <a:ea typeface="Raleway"/>
                <a:cs typeface="Raleway"/>
                <a:sym typeface="Raleway"/>
                <a:hlinkClick r:id="rId8"/>
              </a:rPr>
              <a:t>g</a:t>
            </a:r>
            <a:r>
              <a:rPr lang="en" sz="1800" b="1" u="sng" dirty="0">
                <a:solidFill>
                  <a:srgbClr val="8AB54A"/>
                </a:solidFill>
                <a:latin typeface="Raleway"/>
                <a:ea typeface="Raleway"/>
                <a:cs typeface="Raleway"/>
                <a:sym typeface="Raleway"/>
                <a:hlinkClick r:id="rId8"/>
              </a:rPr>
              <a:t>iphy.com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u="sng" dirty="0">
                <a:solidFill>
                  <a:srgbClr val="8AB54A"/>
                </a:solidFill>
                <a:latin typeface="Raleway"/>
                <a:ea typeface="Raleway"/>
                <a:cs typeface="Raleway"/>
                <a:sym typeface="Raleway"/>
                <a:hlinkClick r:id="rId9"/>
              </a:rPr>
              <a:t>reddit.com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u="sng" dirty="0">
                <a:solidFill>
                  <a:srgbClr val="8AB54A"/>
                </a:solidFill>
                <a:latin typeface="Raleway"/>
                <a:ea typeface="Raleway"/>
                <a:cs typeface="Raleway"/>
                <a:sym typeface="Raleway"/>
                <a:hlinkClick r:id="rId10"/>
              </a:rPr>
              <a:t>tumblr.com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 u="sng" dirty="0">
                <a:solidFill>
                  <a:srgbClr val="8AB54A"/>
                </a:solidFill>
                <a:latin typeface="Raleway"/>
                <a:ea typeface="Raleway"/>
                <a:cs typeface="Raleway"/>
                <a:sym typeface="Raleway"/>
                <a:hlinkClick r:id="rId11"/>
              </a:rPr>
              <a:t>KnowYourMeme.com</a:t>
            </a:r>
          </a:p>
        </p:txBody>
      </p:sp>
      <p:sp>
        <p:nvSpPr>
          <p:cNvPr id="58" name="Shape 58"/>
          <p:cNvSpPr/>
          <p:nvPr/>
        </p:nvSpPr>
        <p:spPr>
          <a:xfrm>
            <a:off x="450041" y="6883525"/>
            <a:ext cx="6867000" cy="112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 dirty="0">
                <a:latin typeface="Montserrat"/>
                <a:ea typeface="Montserrat"/>
                <a:cs typeface="Montserrat"/>
                <a:sym typeface="Montserrat"/>
              </a:rPr>
              <a:t>ACCESSIBLE GIFs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u="sng" dirty="0">
                <a:solidFill>
                  <a:srgbClr val="8AB54A"/>
                </a:solidFill>
                <a:latin typeface="Raleway"/>
                <a:ea typeface="Raleway"/>
                <a:cs typeface="Raleway"/>
                <a:sym typeface="Raleway"/>
                <a:hlinkClick r:id="rId12"/>
              </a:rPr>
              <a:t>Alternative Text</a:t>
            </a:r>
            <a:r>
              <a:rPr lang="en" sz="1800" dirty="0">
                <a:latin typeface="Raleway"/>
                <a:ea typeface="Raleway"/>
                <a:cs typeface="Raleway"/>
                <a:sym typeface="Raleway"/>
              </a:rPr>
              <a:t> - WebAIM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 u="sng" dirty="0">
                <a:solidFill>
                  <a:srgbClr val="8AB54A"/>
                </a:solidFill>
                <a:latin typeface="Raleway"/>
                <a:ea typeface="Raleway"/>
                <a:cs typeface="Raleway"/>
                <a:sym typeface="Raleway"/>
                <a:hlinkClick r:id="rId13"/>
              </a:rPr>
              <a:t>Alternative Text for Images</a:t>
            </a:r>
            <a:r>
              <a:rPr lang="en" sz="1800" dirty="0">
                <a:latin typeface="Raleway"/>
                <a:ea typeface="Raleway"/>
                <a:cs typeface="Raleway"/>
                <a:sym typeface="Raleway"/>
              </a:rPr>
              <a:t> - Oregon State University</a:t>
            </a:r>
          </a:p>
        </p:txBody>
      </p:sp>
      <p:sp>
        <p:nvSpPr>
          <p:cNvPr id="59" name="Shape 59"/>
          <p:cNvSpPr/>
          <p:nvPr/>
        </p:nvSpPr>
        <p:spPr>
          <a:xfrm>
            <a:off x="452700" y="8185675"/>
            <a:ext cx="6867000" cy="1650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latin typeface="Montserrat"/>
                <a:ea typeface="Montserrat"/>
                <a:cs typeface="Montserrat"/>
                <a:sym typeface="Montserrat"/>
              </a:rPr>
              <a:t>FURTHER READING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Mestre, L.</a:t>
            </a:r>
            <a:r>
              <a:rPr lang="en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(2012). </a:t>
            </a:r>
            <a:r>
              <a:rPr lang="en" sz="1800" b="1" u="sng" dirty="0">
                <a:solidFill>
                  <a:srgbClr val="8AB54A"/>
                </a:solidFill>
                <a:latin typeface="Raleway"/>
                <a:ea typeface="Raleway"/>
                <a:cs typeface="Raleway"/>
                <a:sym typeface="Raleway"/>
                <a:hlinkClick r:id="rId14"/>
              </a:rPr>
              <a:t>Student preference for tutorial design: A usability study</a:t>
            </a:r>
            <a:r>
              <a:rPr lang="en" sz="1800" dirty="0">
                <a:solidFill>
                  <a:srgbClr val="8AB54A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r>
              <a:rPr lang="en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800" i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Reference Services Review, 40</a:t>
            </a:r>
            <a:r>
              <a:rPr lang="en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(2), 258-276.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dirty="0">
                <a:latin typeface="Raleway"/>
                <a:ea typeface="Raleway"/>
                <a:cs typeface="Raleway"/>
                <a:sym typeface="Raleway"/>
              </a:rPr>
              <a:t>Suhr, K.</a:t>
            </a:r>
            <a:r>
              <a:rPr lang="en" sz="1800" dirty="0">
                <a:latin typeface="Raleway"/>
                <a:ea typeface="Raleway"/>
                <a:cs typeface="Raleway"/>
                <a:sym typeface="Raleway"/>
              </a:rPr>
              <a:t> (2014). </a:t>
            </a:r>
            <a:r>
              <a:rPr lang="en" sz="1800" b="1" u="sng" dirty="0">
                <a:solidFill>
                  <a:srgbClr val="8AB54A"/>
                </a:solidFill>
                <a:latin typeface="Raleway"/>
                <a:ea typeface="Raleway"/>
                <a:cs typeface="Raleway"/>
                <a:sym typeface="Raleway"/>
                <a:hlinkClick r:id="rId15"/>
              </a:rPr>
              <a:t>Using animated GIF images for library instruction</a:t>
            </a:r>
            <a:r>
              <a:rPr lang="en" sz="1800" b="1" dirty="0">
                <a:latin typeface="Raleway"/>
                <a:ea typeface="Raleway"/>
                <a:cs typeface="Raleway"/>
                <a:sym typeface="Raleway"/>
              </a:rPr>
              <a:t>.</a:t>
            </a:r>
            <a:r>
              <a:rPr lang="en" sz="18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800" i="1" dirty="0">
                <a:latin typeface="Raleway"/>
                <a:ea typeface="Raleway"/>
                <a:cs typeface="Raleway"/>
                <a:sym typeface="Raleway"/>
              </a:rPr>
              <a:t>In the Library with the Lead Pipe.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1" i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" name="Shape 60"/>
          <p:cNvSpPr txBox="1"/>
          <p:nvPr/>
        </p:nvSpPr>
        <p:spPr>
          <a:xfrm>
            <a:off x="444725" y="2171275"/>
            <a:ext cx="6867000" cy="101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Using animated GIFs to walk the line between skill development and higher-level concepts in information literacy instruction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4483100" y="279025"/>
            <a:ext cx="2836725" cy="82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Jacqueline Kreller-Vanderkooy</a:t>
            </a:r>
          </a:p>
          <a:p>
            <a:pPr lvl="0" algn="r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jkreller@uoguelph.ca</a:t>
            </a:r>
          </a:p>
          <a:p>
            <a:pPr lvl="0" algn="r" rtl="0">
              <a:spcBef>
                <a:spcPts val="0"/>
              </a:spcBef>
              <a:buNone/>
            </a:pPr>
            <a:endParaRPr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4605900" y="766599"/>
            <a:ext cx="2713800" cy="88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Melanie Parlette-Stewart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mparlett@uoguelph.ca</a:t>
            </a:r>
          </a:p>
        </p:txBody>
      </p:sp>
      <p:cxnSp>
        <p:nvCxnSpPr>
          <p:cNvPr id="63" name="Shape 63"/>
          <p:cNvCxnSpPr/>
          <p:nvPr/>
        </p:nvCxnSpPr>
        <p:spPr>
          <a:xfrm rot="10800000">
            <a:off x="4703700" y="1813675"/>
            <a:ext cx="2616000" cy="0"/>
          </a:xfrm>
          <a:prstGeom prst="straightConnector1">
            <a:avLst/>
          </a:prstGeom>
          <a:noFill/>
          <a:ln w="228600" cap="flat" cmpd="sng">
            <a:solidFill>
              <a:srgbClr val="8AB54A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64" name="Shape 64" descr="a person's mind being blown (figuratively)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674544" y="5186875"/>
            <a:ext cx="2482580" cy="1401599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366425" y="279025"/>
            <a:ext cx="4499400" cy="11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WILU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444725" y="1453975"/>
            <a:ext cx="4421100" cy="71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solidFill>
                  <a:srgbClr val="8AB54A"/>
                </a:solidFill>
                <a:latin typeface="Montserrat"/>
                <a:ea typeface="Montserrat"/>
                <a:cs typeface="Montserrat"/>
                <a:sym typeface="Montserrat"/>
              </a:rPr>
              <a:t>LIGHTNING TALK</a:t>
            </a:r>
          </a:p>
        </p:txBody>
      </p:sp>
      <p:sp>
        <p:nvSpPr>
          <p:cNvPr id="71" name="Shape 71"/>
          <p:cNvSpPr/>
          <p:nvPr/>
        </p:nvSpPr>
        <p:spPr>
          <a:xfrm>
            <a:off x="444725" y="3470125"/>
            <a:ext cx="6867000" cy="1401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MAKING GIFs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 u="sng">
                <a:solidFill>
                  <a:srgbClr val="8AB54A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pixlr.com</a:t>
            </a: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 - photo editing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 u="sng">
                <a:solidFill>
                  <a:srgbClr val="8AB54A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resizeimage.net</a:t>
            </a: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 - image resizing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 u="sng">
                <a:solidFill>
                  <a:srgbClr val="8AB54A"/>
                </a:solidFill>
                <a:latin typeface="Raleway"/>
                <a:ea typeface="Raleway"/>
                <a:cs typeface="Raleway"/>
                <a:sym typeface="Raleway"/>
                <a:hlinkClick r:id="rId6"/>
              </a:rPr>
              <a:t>gifmaker.me</a:t>
            </a: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; </a:t>
            </a:r>
            <a:r>
              <a:rPr lang="en" sz="1800" b="1" u="sng">
                <a:solidFill>
                  <a:srgbClr val="8AB54A"/>
                </a:solidFill>
                <a:latin typeface="Raleway"/>
                <a:ea typeface="Raleway"/>
                <a:cs typeface="Raleway"/>
                <a:sym typeface="Raleway"/>
                <a:hlinkClick r:id="rId7"/>
              </a:rPr>
              <a:t>gifcreator.me</a:t>
            </a: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 - GIF makers</a:t>
            </a:r>
          </a:p>
        </p:txBody>
      </p:sp>
      <p:sp>
        <p:nvSpPr>
          <p:cNvPr id="72" name="Shape 72"/>
          <p:cNvSpPr/>
          <p:nvPr/>
        </p:nvSpPr>
        <p:spPr>
          <a:xfrm>
            <a:off x="447376" y="5052475"/>
            <a:ext cx="6867000" cy="1650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FINDING GIFs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 u="sng">
                <a:solidFill>
                  <a:srgbClr val="8AB54A"/>
                </a:solidFill>
                <a:latin typeface="Raleway"/>
                <a:ea typeface="Raleway"/>
                <a:cs typeface="Raleway"/>
                <a:sym typeface="Raleway"/>
                <a:hlinkClick r:id="rId8"/>
              </a:rPr>
              <a:t>giphy.com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 u="sng">
                <a:solidFill>
                  <a:srgbClr val="8AB54A"/>
                </a:solidFill>
                <a:latin typeface="Raleway"/>
                <a:ea typeface="Raleway"/>
                <a:cs typeface="Raleway"/>
                <a:sym typeface="Raleway"/>
                <a:hlinkClick r:id="rId9"/>
              </a:rPr>
              <a:t>reddit.com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 u="sng">
                <a:solidFill>
                  <a:srgbClr val="8AB54A"/>
                </a:solidFill>
                <a:latin typeface="Raleway"/>
                <a:ea typeface="Raleway"/>
                <a:cs typeface="Raleway"/>
                <a:sym typeface="Raleway"/>
                <a:hlinkClick r:id="rId10"/>
              </a:rPr>
              <a:t>tumblr.com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 u="sng">
                <a:solidFill>
                  <a:srgbClr val="8AB54A"/>
                </a:solidFill>
                <a:latin typeface="Raleway"/>
                <a:ea typeface="Raleway"/>
                <a:cs typeface="Raleway"/>
                <a:sym typeface="Raleway"/>
                <a:hlinkClick r:id="rId11"/>
              </a:rPr>
              <a:t>KnowYourMeme.com</a:t>
            </a:r>
          </a:p>
        </p:txBody>
      </p:sp>
      <p:sp>
        <p:nvSpPr>
          <p:cNvPr id="73" name="Shape 73"/>
          <p:cNvSpPr/>
          <p:nvPr/>
        </p:nvSpPr>
        <p:spPr>
          <a:xfrm>
            <a:off x="450041" y="6883525"/>
            <a:ext cx="6867000" cy="112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ACCESSIBLE GIFs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 u="sng">
                <a:solidFill>
                  <a:srgbClr val="8AB54A"/>
                </a:solidFill>
                <a:latin typeface="Raleway"/>
                <a:ea typeface="Raleway"/>
                <a:cs typeface="Raleway"/>
                <a:sym typeface="Raleway"/>
                <a:hlinkClick r:id="rId12"/>
              </a:rPr>
              <a:t>Alternative Text</a:t>
            </a: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 - WebAIM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 u="sng">
                <a:solidFill>
                  <a:srgbClr val="8AB54A"/>
                </a:solidFill>
                <a:latin typeface="Raleway"/>
                <a:ea typeface="Raleway"/>
                <a:cs typeface="Raleway"/>
                <a:sym typeface="Raleway"/>
                <a:hlinkClick r:id="rId13"/>
              </a:rPr>
              <a:t>Alternative Text for Images</a:t>
            </a: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 - Oregon State University</a:t>
            </a:r>
          </a:p>
        </p:txBody>
      </p:sp>
      <p:sp>
        <p:nvSpPr>
          <p:cNvPr id="74" name="Shape 74"/>
          <p:cNvSpPr/>
          <p:nvPr/>
        </p:nvSpPr>
        <p:spPr>
          <a:xfrm>
            <a:off x="452700" y="8185675"/>
            <a:ext cx="6867000" cy="1650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FURTHER READING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Mestre, L.</a:t>
            </a: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(2012). </a:t>
            </a:r>
            <a:r>
              <a:rPr lang="en" sz="1800" b="1" u="sng">
                <a:solidFill>
                  <a:srgbClr val="8AB54A"/>
                </a:solidFill>
                <a:latin typeface="Raleway"/>
                <a:ea typeface="Raleway"/>
                <a:cs typeface="Raleway"/>
                <a:sym typeface="Raleway"/>
                <a:hlinkClick r:id="rId14"/>
              </a:rPr>
              <a:t>Student preference for tutorial design: A usability study</a:t>
            </a:r>
            <a:r>
              <a:rPr lang="en" sz="1800">
                <a:solidFill>
                  <a:srgbClr val="8AB54A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800" i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Reference Services Review, 40</a:t>
            </a: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(2), 258-276.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latin typeface="Raleway"/>
                <a:ea typeface="Raleway"/>
                <a:cs typeface="Raleway"/>
                <a:sym typeface="Raleway"/>
              </a:rPr>
              <a:t>Suhr, K.</a:t>
            </a: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 (2014). </a:t>
            </a:r>
            <a:r>
              <a:rPr lang="en" sz="1800" b="1" u="sng">
                <a:solidFill>
                  <a:srgbClr val="8AB54A"/>
                </a:solidFill>
                <a:latin typeface="Raleway"/>
                <a:ea typeface="Raleway"/>
                <a:cs typeface="Raleway"/>
                <a:sym typeface="Raleway"/>
                <a:hlinkClick r:id="rId15"/>
              </a:rPr>
              <a:t>Using animated GIF images for library instruction</a:t>
            </a:r>
            <a:r>
              <a:rPr lang="en" sz="1800" b="1">
                <a:latin typeface="Raleway"/>
                <a:ea typeface="Raleway"/>
                <a:cs typeface="Raleway"/>
                <a:sym typeface="Raleway"/>
              </a:rPr>
              <a:t>.</a:t>
            </a: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800" i="1">
                <a:latin typeface="Raleway"/>
                <a:ea typeface="Raleway"/>
                <a:cs typeface="Raleway"/>
                <a:sym typeface="Raleway"/>
              </a:rPr>
              <a:t>In the Library with the Lead Pipe.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1" i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444725" y="2171275"/>
            <a:ext cx="6867000" cy="101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Using animated GIFs to walk the line between skill development and higher-level concepts in information literacy instruction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4495800" y="279025"/>
            <a:ext cx="2824025" cy="82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Jacqueline Kreller-Vanderkooy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jkreller@uoguelph.ca</a:t>
            </a:r>
          </a:p>
          <a:p>
            <a:pPr lvl="0" algn="r" rtl="0">
              <a:spcBef>
                <a:spcPts val="0"/>
              </a:spcBef>
              <a:buNone/>
            </a:pPr>
            <a:endParaRPr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4606025" y="732425"/>
            <a:ext cx="2713800" cy="88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Melanie Parlette-Stewart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mparlett@uoguelph.ca</a:t>
            </a:r>
          </a:p>
        </p:txBody>
      </p:sp>
      <p:cxnSp>
        <p:nvCxnSpPr>
          <p:cNvPr id="78" name="Shape 78"/>
          <p:cNvCxnSpPr/>
          <p:nvPr/>
        </p:nvCxnSpPr>
        <p:spPr>
          <a:xfrm rot="10800000">
            <a:off x="4703700" y="1813675"/>
            <a:ext cx="2616000" cy="0"/>
          </a:xfrm>
          <a:prstGeom prst="straightConnector1">
            <a:avLst/>
          </a:prstGeom>
          <a:noFill/>
          <a:ln w="228600" cap="flat" cmpd="sng">
            <a:solidFill>
              <a:srgbClr val="8AB54A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Custom 2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AB54A"/>
      </a:hlink>
      <a:folHlink>
        <a:srgbClr val="8AB5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227</Words>
  <Application>Microsoft Office PowerPoint</Application>
  <PresentationFormat>Custom</PresentationFormat>
  <Paragraphs>45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Montserrat</vt:lpstr>
      <vt:lpstr>Arial</vt:lpstr>
      <vt:lpstr>Raleway</vt:lpstr>
      <vt:lpstr>simple-light-2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Jacqueline Kreller-Vanderkooy</cp:lastModifiedBy>
  <cp:revision>1</cp:revision>
  <dcterms:modified xsi:type="dcterms:W3CDTF">2017-06-01T13:42:21Z</dcterms:modified>
</cp:coreProperties>
</file>