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14" r:id="rId2"/>
    <p:sldId id="376" r:id="rId3"/>
    <p:sldId id="315" r:id="rId4"/>
    <p:sldId id="390" r:id="rId5"/>
    <p:sldId id="344" r:id="rId6"/>
    <p:sldId id="362" r:id="rId7"/>
    <p:sldId id="317" r:id="rId8"/>
    <p:sldId id="353" r:id="rId9"/>
    <p:sldId id="392" r:id="rId10"/>
    <p:sldId id="377" r:id="rId11"/>
    <p:sldId id="355" r:id="rId12"/>
    <p:sldId id="356" r:id="rId13"/>
    <p:sldId id="357" r:id="rId14"/>
    <p:sldId id="358" r:id="rId15"/>
    <p:sldId id="318" r:id="rId16"/>
    <p:sldId id="381" r:id="rId17"/>
    <p:sldId id="320" r:id="rId18"/>
    <p:sldId id="321" r:id="rId19"/>
    <p:sldId id="322" r:id="rId20"/>
    <p:sldId id="323" r:id="rId21"/>
    <p:sldId id="324" r:id="rId22"/>
    <p:sldId id="387" r:id="rId23"/>
    <p:sldId id="359" r:id="rId24"/>
    <p:sldId id="360" r:id="rId25"/>
    <p:sldId id="325" r:id="rId26"/>
    <p:sldId id="393" r:id="rId27"/>
    <p:sldId id="351" r:id="rId28"/>
    <p:sldId id="379" r:id="rId29"/>
    <p:sldId id="382" r:id="rId30"/>
    <p:sldId id="369" r:id="rId31"/>
    <p:sldId id="370" r:id="rId32"/>
    <p:sldId id="371" r:id="rId33"/>
    <p:sldId id="264" r:id="rId34"/>
    <p:sldId id="372" r:id="rId35"/>
    <p:sldId id="373" r:id="rId36"/>
    <p:sldId id="375" r:id="rId37"/>
    <p:sldId id="385" r:id="rId38"/>
    <p:sldId id="386" r:id="rId39"/>
    <p:sldId id="383" r:id="rId40"/>
    <p:sldId id="389" r:id="rId41"/>
    <p:sldId id="368" r:id="rId42"/>
    <p:sldId id="380" r:id="rId43"/>
    <p:sldId id="286" r:id="rId44"/>
    <p:sldId id="265" r:id="rId45"/>
    <p:sldId id="330" r:id="rId46"/>
    <p:sldId id="345" r:id="rId47"/>
    <p:sldId id="333" r:id="rId48"/>
    <p:sldId id="346" r:id="rId49"/>
    <p:sldId id="273" r:id="rId50"/>
    <p:sldId id="275" r:id="rId51"/>
    <p:sldId id="277" r:id="rId52"/>
    <p:sldId id="274" r:id="rId53"/>
    <p:sldId id="391" r:id="rId54"/>
    <p:sldId id="270" r:id="rId55"/>
    <p:sldId id="27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63">
          <p15:clr>
            <a:srgbClr val="A4A3A4"/>
          </p15:clr>
        </p15:guide>
        <p15:guide id="2" orient="horz" pos="3919">
          <p15:clr>
            <a:srgbClr val="A4A3A4"/>
          </p15:clr>
        </p15:guide>
        <p15:guide id="3" orient="horz">
          <p15:clr>
            <a:srgbClr val="A4A3A4"/>
          </p15:clr>
        </p15:guide>
        <p15:guide id="4" orient="horz" pos="4202">
          <p15:clr>
            <a:srgbClr val="A4A3A4"/>
          </p15:clr>
        </p15:guide>
        <p15:guide id="5" orient="horz" pos="4319">
          <p15:clr>
            <a:srgbClr val="A4A3A4"/>
          </p15:clr>
        </p15:guide>
        <p15:guide id="6" orient="horz" pos="579">
          <p15:clr>
            <a:srgbClr val="A4A3A4"/>
          </p15:clr>
        </p15:guide>
        <p15:guide id="7" orient="horz" pos="2878">
          <p15:clr>
            <a:srgbClr val="A4A3A4"/>
          </p15:clr>
        </p15:guide>
        <p15:guide id="8" orient="horz" pos="1726">
          <p15:clr>
            <a:srgbClr val="A4A3A4"/>
          </p15:clr>
        </p15:guide>
        <p15:guide id="9" pos="2880">
          <p15:clr>
            <a:srgbClr val="A4A3A4"/>
          </p15:clr>
        </p15:guide>
        <p15:guide id="10" pos="5589">
          <p15:clr>
            <a:srgbClr val="A4A3A4"/>
          </p15:clr>
        </p15:guide>
        <p15:guide id="11" pos="178">
          <p15:clr>
            <a:srgbClr val="A4A3A4"/>
          </p15:clr>
        </p15:guide>
        <p15:guide id="12" pos="366">
          <p15:clr>
            <a:srgbClr val="A4A3A4"/>
          </p15:clr>
        </p15:guide>
        <p15:guide id="13" pos="54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E4A"/>
    <a:srgbClr val="FFD402"/>
    <a:srgbClr val="315161"/>
    <a:srgbClr val="548AA5"/>
    <a:srgbClr val="FFF6CA"/>
    <a:srgbClr val="E2F5A6"/>
    <a:srgbClr val="E9F1F2"/>
    <a:srgbClr val="B6E625"/>
    <a:srgbClr val="C2C4C5"/>
    <a:srgbClr val="A81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BF64F-7DDB-0E3D-9B0D-4B7DDE2B8AB7}" v="29" dt="2021-02-04T20:14:52.921"/>
    <p1510:client id="{68A69004-DC0F-AE41-ADC9-93A94F29F3D4}" v="10" dt="2020-10-13T21:53:37.212"/>
    <p1510:client id="{D9CA382E-973F-137F-0CB0-C8F023731FC5}" v="8" dt="2021-01-06T17:29:39.816"/>
    <p1510:client id="{EA33C0B1-424F-D038-AC8E-375837FC1622}" v="2" dt="2021-02-04T20:04:52.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4724"/>
  </p:normalViewPr>
  <p:slideViewPr>
    <p:cSldViewPr snapToGrid="0">
      <p:cViewPr>
        <p:scale>
          <a:sx n="88" d="100"/>
          <a:sy n="88" d="100"/>
        </p:scale>
        <p:origin x="-1824" y="864"/>
      </p:cViewPr>
      <p:guideLst>
        <p:guide orient="horz" pos="4063"/>
        <p:guide orient="horz" pos="3919"/>
        <p:guide orient="horz"/>
        <p:guide orient="horz" pos="4202"/>
        <p:guide orient="horz" pos="4319"/>
        <p:guide orient="horz" pos="579"/>
        <p:guide orient="horz" pos="2878"/>
        <p:guide orient="horz" pos="1726"/>
        <p:guide pos="2880"/>
        <p:guide pos="5589"/>
        <p:guide pos="178"/>
        <p:guide pos="366"/>
        <p:guide pos="542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64"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83D251-2438-42AF-ACDA-0FE696283991}" type="datetimeFigureOut">
              <a:rPr lang="en-US" smtClean="0"/>
              <a:t>08/02/21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FEE91D-E81B-4E4B-9E91-FDC5F9F232F0}" type="slidenum">
              <a:rPr lang="en-US" smtClean="0"/>
              <a:t>‹#›</a:t>
            </a:fld>
            <a:endParaRPr lang="en-US"/>
          </a:p>
        </p:txBody>
      </p:sp>
    </p:spTree>
    <p:extLst>
      <p:ext uri="{BB962C8B-B14F-4D97-AF65-F5344CB8AC3E}">
        <p14:creationId xmlns:p14="http://schemas.microsoft.com/office/powerpoint/2010/main" val="2726156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848D40-1DE9-4A05-ADFE-7DBBB50B1A39}" type="datetimeFigureOut">
              <a:rPr lang="en-US" smtClean="0"/>
              <a:t>08/02/21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763E1C-A932-4894-9538-884B3F8B1FE8}" type="slidenum">
              <a:rPr lang="en-US" smtClean="0"/>
              <a:t>‹#›</a:t>
            </a:fld>
            <a:endParaRPr lang="en-US"/>
          </a:p>
        </p:txBody>
      </p:sp>
    </p:spTree>
    <p:extLst>
      <p:ext uri="{BB962C8B-B14F-4D97-AF65-F5344CB8AC3E}">
        <p14:creationId xmlns:p14="http://schemas.microsoft.com/office/powerpoint/2010/main" val="26447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SK</a:t>
            </a:r>
          </a:p>
          <a:p>
            <a:endParaRPr lang="en-US"/>
          </a:p>
        </p:txBody>
      </p:sp>
      <p:sp>
        <p:nvSpPr>
          <p:cNvPr id="4" name="Slide Number Placeholder 3"/>
          <p:cNvSpPr>
            <a:spLocks noGrp="1"/>
          </p:cNvSpPr>
          <p:nvPr>
            <p:ph type="sldNum" sz="quarter" idx="10"/>
          </p:nvPr>
        </p:nvSpPr>
        <p:spPr/>
        <p:txBody>
          <a:bodyPr/>
          <a:lstStyle/>
          <a:p>
            <a:fld id="{65C3D064-EA60-4B8E-8FED-8CB61BBFEFC3}" type="slidenum">
              <a:rPr lang="en-US" smtClean="0"/>
              <a:pPr/>
              <a:t>1</a:t>
            </a:fld>
            <a:endParaRPr lang="en-US"/>
          </a:p>
        </p:txBody>
      </p:sp>
    </p:spTree>
    <p:extLst>
      <p:ext uri="{BB962C8B-B14F-4D97-AF65-F5344CB8AC3E}">
        <p14:creationId xmlns:p14="http://schemas.microsoft.com/office/powerpoint/2010/main" val="123959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US"/>
          </a:p>
          <a:p>
            <a:r>
              <a:rPr lang="en-US"/>
              <a:t>These</a:t>
            </a:r>
            <a:r>
              <a:rPr lang="en-US" baseline="0"/>
              <a:t> are some important definitions to keep in mind when reviewing copyright transfer agreements (CTAs). Often these agreements will stipulate different rights for different versions of your article. Unfortunately, the terms for these versions are not completely standardized across publishers, but most will recognize three distinct versions of the article which correspond to different stages in the publication process.</a:t>
            </a:r>
          </a:p>
          <a:p>
            <a:endParaRPr lang="en-US" baseline="0"/>
          </a:p>
          <a:p>
            <a:r>
              <a:rPr lang="en-US" baseline="0"/>
              <a:t>For example, most CTAs will permit you to post a pre-print of your article to your personal website. However, few will permit this for the publisher PDF. </a:t>
            </a:r>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19</a:t>
            </a:fld>
            <a:endParaRPr lang="en-US"/>
          </a:p>
        </p:txBody>
      </p:sp>
    </p:spTree>
    <p:extLst>
      <p:ext uri="{BB962C8B-B14F-4D97-AF65-F5344CB8AC3E}">
        <p14:creationId xmlns:p14="http://schemas.microsoft.com/office/powerpoint/2010/main" val="267022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CA"/>
          </a:p>
        </p:txBody>
      </p:sp>
      <p:sp>
        <p:nvSpPr>
          <p:cNvPr id="4" name="Slide Number Placeholder 3"/>
          <p:cNvSpPr>
            <a:spLocks noGrp="1"/>
          </p:cNvSpPr>
          <p:nvPr>
            <p:ph type="sldNum" sz="quarter" idx="10"/>
          </p:nvPr>
        </p:nvSpPr>
        <p:spPr/>
        <p:txBody>
          <a:bodyPr/>
          <a:lstStyle/>
          <a:p>
            <a:fld id="{D8916C51-F003-EB40-9F3F-7A9D9F8251CE}" type="slidenum">
              <a:rPr lang="en-US" smtClean="0"/>
              <a:t>20</a:t>
            </a:fld>
            <a:endParaRPr lang="en-US"/>
          </a:p>
        </p:txBody>
      </p:sp>
    </p:spTree>
    <p:extLst>
      <p:ext uri="{BB962C8B-B14F-4D97-AF65-F5344CB8AC3E}">
        <p14:creationId xmlns:p14="http://schemas.microsoft.com/office/powerpoint/2010/main" val="374237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pPr defTabSz="931774">
              <a:defRPr/>
            </a:pPr>
            <a:r>
              <a:rPr lang="en-US"/>
              <a:t>Remember to save (and appropriately name) the different</a:t>
            </a:r>
            <a:r>
              <a:rPr lang="en-US" baseline="0"/>
              <a:t> versions of your article.</a:t>
            </a:r>
            <a:endParaRPr lang="en-US"/>
          </a:p>
          <a:p>
            <a:endParaRPr lang="en-CA"/>
          </a:p>
        </p:txBody>
      </p:sp>
      <p:sp>
        <p:nvSpPr>
          <p:cNvPr id="4" name="Slide Number Placeholder 3"/>
          <p:cNvSpPr>
            <a:spLocks noGrp="1"/>
          </p:cNvSpPr>
          <p:nvPr>
            <p:ph type="sldNum" sz="quarter" idx="10"/>
          </p:nvPr>
        </p:nvSpPr>
        <p:spPr/>
        <p:txBody>
          <a:bodyPr/>
          <a:lstStyle/>
          <a:p>
            <a:fld id="{D8916C51-F003-EB40-9F3F-7A9D9F8251CE}" type="slidenum">
              <a:rPr lang="en-US" smtClean="0"/>
              <a:t>21</a:t>
            </a:fld>
            <a:endParaRPr lang="en-US"/>
          </a:p>
        </p:txBody>
      </p:sp>
    </p:spTree>
    <p:extLst>
      <p:ext uri="{BB962C8B-B14F-4D97-AF65-F5344CB8AC3E}">
        <p14:creationId xmlns:p14="http://schemas.microsoft.com/office/powerpoint/2010/main" val="33396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63E1C-A932-4894-9538-884B3F8B1FE8}" type="slidenum">
              <a:rPr lang="en-US" smtClean="0"/>
              <a:t>23</a:t>
            </a:fld>
            <a:endParaRPr lang="en-US"/>
          </a:p>
        </p:txBody>
      </p:sp>
    </p:spTree>
    <p:extLst>
      <p:ext uri="{BB962C8B-B14F-4D97-AF65-F5344CB8AC3E}">
        <p14:creationId xmlns:p14="http://schemas.microsoft.com/office/powerpoint/2010/main" val="412345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25</a:t>
            </a:fld>
            <a:endParaRPr lang="en-US"/>
          </a:p>
        </p:txBody>
      </p:sp>
    </p:spTree>
    <p:extLst>
      <p:ext uri="{BB962C8B-B14F-4D97-AF65-F5344CB8AC3E}">
        <p14:creationId xmlns:p14="http://schemas.microsoft.com/office/powerpoint/2010/main" val="3917530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US"/>
          </a:p>
          <a:p>
            <a:r>
              <a:rPr lang="en-US"/>
              <a:t>An exclusive license means the rights that are being given can only be used exclusively by that</a:t>
            </a:r>
            <a:r>
              <a:rPr lang="en-US" baseline="0"/>
              <a:t> publisher/person. For example, if you signed an exclusive publishing agreement with Sage, that means you cannot  license anyone else to publish your article. </a:t>
            </a:r>
          </a:p>
          <a:p>
            <a:endParaRPr lang="en-US" baseline="0"/>
          </a:p>
          <a:p>
            <a:r>
              <a:rPr lang="en-US" baseline="0"/>
              <a:t>A non-exclusive license is the opposite. You can elect to license those rights to other publishers/persons as well. For example, if you signed a non-exclusive license with Sage to publish your article, you can also license that article to Cambridge. </a:t>
            </a:r>
            <a:r>
              <a:rPr lang="en-US"/>
              <a:t> </a:t>
            </a:r>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26</a:t>
            </a:fld>
            <a:endParaRPr lang="en-US"/>
          </a:p>
        </p:txBody>
      </p:sp>
    </p:spTree>
    <p:extLst>
      <p:ext uri="{BB962C8B-B14F-4D97-AF65-F5344CB8AC3E}">
        <p14:creationId xmlns:p14="http://schemas.microsoft.com/office/powerpoint/2010/main" val="357551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63E1C-A932-4894-9538-884B3F8B1FE8}" type="slidenum">
              <a:rPr lang="en-US" smtClean="0"/>
              <a:t>27</a:t>
            </a:fld>
            <a:endParaRPr lang="en-US"/>
          </a:p>
        </p:txBody>
      </p:sp>
    </p:spTree>
    <p:extLst>
      <p:ext uri="{BB962C8B-B14F-4D97-AF65-F5344CB8AC3E}">
        <p14:creationId xmlns:p14="http://schemas.microsoft.com/office/powerpoint/2010/main" val="199344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r>
              <a:rPr lang="en-US"/>
              <a:t> Page </a:t>
            </a:r>
            <a:r>
              <a:rPr lang="en-US" baseline="0"/>
              <a:t>1 in this case is just going over author status and affiliation. This is included because the work done by U.S. government employees falls under a different set of copyright rules.</a:t>
            </a:r>
            <a:r>
              <a:rPr lang="en-US"/>
              <a:t> </a:t>
            </a:r>
            <a:endParaRPr lang="en-US" baseline="0"/>
          </a:p>
          <a:p>
            <a:r>
              <a:rPr lang="en-US" baseline="0"/>
              <a:t>Otherwise, this first page isn’t particularly interesting.</a:t>
            </a:r>
            <a:r>
              <a:rPr lang="en-US"/>
              <a:t> </a:t>
            </a:r>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30</a:t>
            </a:fld>
            <a:endParaRPr lang="en-US"/>
          </a:p>
        </p:txBody>
      </p:sp>
    </p:spTree>
    <p:extLst>
      <p:ext uri="{BB962C8B-B14F-4D97-AF65-F5344CB8AC3E}">
        <p14:creationId xmlns:p14="http://schemas.microsoft.com/office/powerpoint/2010/main" val="390626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JL</a:t>
            </a:r>
          </a:p>
          <a:p>
            <a:r>
              <a:rPr lang="en-US" dirty="0"/>
              <a:t> Page 2 gets more into the nitty gritty of the actual agreement. It includes a fairly standard copyright</a:t>
            </a:r>
            <a:r>
              <a:rPr lang="en-US" baseline="0" dirty="0"/>
              <a:t> assignment clause (see Assignment of Copyright).</a:t>
            </a:r>
            <a:r>
              <a:rPr lang="en-US" dirty="0"/>
              <a:t> </a:t>
            </a:r>
            <a:r>
              <a:rPr lang="en-US" baseline="0" dirty="0"/>
              <a:t> Additionally it includes information on what rights you retain as author ( see Author Rights for Scholarly Purposes).</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31</a:t>
            </a:fld>
            <a:endParaRPr lang="en-US"/>
          </a:p>
        </p:txBody>
      </p:sp>
    </p:spTree>
    <p:extLst>
      <p:ext uri="{BB962C8B-B14F-4D97-AF65-F5344CB8AC3E}">
        <p14:creationId xmlns:p14="http://schemas.microsoft.com/office/powerpoint/2010/main" val="358656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1763E1C-A932-4894-9538-884B3F8B1FE8}" type="slidenum">
              <a:rPr lang="en-US" smtClean="0"/>
              <a:t>32</a:t>
            </a:fld>
            <a:endParaRPr lang="en-US"/>
          </a:p>
        </p:txBody>
      </p:sp>
    </p:spTree>
    <p:extLst>
      <p:ext uri="{BB962C8B-B14F-4D97-AF65-F5344CB8AC3E}">
        <p14:creationId xmlns:p14="http://schemas.microsoft.com/office/powerpoint/2010/main" val="153621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3</a:t>
            </a:fld>
            <a:endParaRPr lang="en-US"/>
          </a:p>
        </p:txBody>
      </p:sp>
    </p:spTree>
    <p:extLst>
      <p:ext uri="{BB962C8B-B14F-4D97-AF65-F5344CB8AC3E}">
        <p14:creationId xmlns:p14="http://schemas.microsoft.com/office/powerpoint/2010/main" val="488156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JL</a:t>
            </a:r>
          </a:p>
        </p:txBody>
      </p:sp>
      <p:sp>
        <p:nvSpPr>
          <p:cNvPr id="4" name="Slide Number Placeholder 3"/>
          <p:cNvSpPr>
            <a:spLocks noGrp="1"/>
          </p:cNvSpPr>
          <p:nvPr>
            <p:ph type="sldNum" sz="quarter" idx="10"/>
          </p:nvPr>
        </p:nvSpPr>
        <p:spPr/>
        <p:txBody>
          <a:bodyPr/>
          <a:lstStyle/>
          <a:p>
            <a:fld id="{51763E1C-A932-4894-9538-884B3F8B1FE8}" type="slidenum">
              <a:rPr lang="en-US" smtClean="0"/>
              <a:t>33</a:t>
            </a:fld>
            <a:endParaRPr lang="en-US"/>
          </a:p>
        </p:txBody>
      </p:sp>
    </p:spTree>
    <p:extLst>
      <p:ext uri="{BB962C8B-B14F-4D97-AF65-F5344CB8AC3E}">
        <p14:creationId xmlns:p14="http://schemas.microsoft.com/office/powerpoint/2010/main" val="140152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a:p>
            <a:r>
              <a:rPr lang="en-US" dirty="0"/>
              <a:t>If we parse the Assignment</a:t>
            </a:r>
            <a:r>
              <a:rPr lang="en-US" baseline="0" dirty="0"/>
              <a:t> of copyright section further we see it includes not only the article (aka manuscript) but also any tables, illustrations or other material submitted for publication. The copyright for all these items will now lie with this publisher.</a:t>
            </a:r>
            <a:r>
              <a:rPr lang="en-US" dirty="0"/>
              <a:t> </a:t>
            </a:r>
          </a:p>
          <a:p>
            <a:endParaRPr lang="en-US" baseline="0" dirty="0"/>
          </a:p>
          <a:p>
            <a:r>
              <a:rPr lang="en-US" baseline="0" dirty="0"/>
              <a:t>This is also an exclusive license. Meaning you cannot enter into another agreement with another publisher regarding the right to publish and reproduce the article. This also means the publisher now has the right to license your article to other publishers/persons (e.g. license a translation of your work).</a:t>
            </a:r>
            <a:r>
              <a:rPr lang="en-US" dirty="0"/>
              <a:t> </a:t>
            </a:r>
          </a:p>
          <a:p>
            <a:endParaRPr lang="en-US" dirty="0"/>
          </a:p>
          <a:p>
            <a:r>
              <a:rPr lang="en-US" baseline="0" dirty="0"/>
              <a:t>Finally, it states that the publisher has the right to enforce any of these rights. So for example, if someone was found to breaking copyright with regards to this article, the publisher could pursue them.</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34</a:t>
            </a:fld>
            <a:endParaRPr lang="en-US"/>
          </a:p>
        </p:txBody>
      </p:sp>
    </p:spTree>
    <p:extLst>
      <p:ext uri="{BB962C8B-B14F-4D97-AF65-F5344CB8AC3E}">
        <p14:creationId xmlns:p14="http://schemas.microsoft.com/office/powerpoint/2010/main" val="381393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JL</a:t>
            </a:r>
          </a:p>
          <a:p>
            <a:r>
              <a:rPr lang="en-US" dirty="0"/>
              <a:t> </a:t>
            </a:r>
          </a:p>
          <a:p>
            <a:endParaRPr lang="en-US" dirty="0"/>
          </a:p>
          <a:p>
            <a:r>
              <a:rPr lang="en-US" dirty="0"/>
              <a:t>This section outlines what rights are maintained.</a:t>
            </a:r>
            <a:r>
              <a:rPr lang="en-US" baseline="0" dirty="0"/>
              <a:t> For example, intellectual property rights remain with the author. Furthermore, the author maintains rights for personal use, internal institutional use and for scholarly sharing (see p.3 for definitions of what those mean).</a:t>
            </a:r>
            <a:r>
              <a:rPr lang="en-US" dirty="0"/>
              <a:t> </a:t>
            </a:r>
            <a:r>
              <a:rPr lang="en-US" baseline="0" dirty="0"/>
              <a:t> The agreement also permits the author to use the work in a future compilation of the author’s work (provided acknowledge is provided of the original publication).</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35</a:t>
            </a:fld>
            <a:endParaRPr lang="en-US"/>
          </a:p>
        </p:txBody>
      </p:sp>
    </p:spTree>
    <p:extLst>
      <p:ext uri="{BB962C8B-B14F-4D97-AF65-F5344CB8AC3E}">
        <p14:creationId xmlns:p14="http://schemas.microsoft.com/office/powerpoint/2010/main" val="2194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JL</a:t>
            </a:r>
          </a:p>
        </p:txBody>
      </p:sp>
      <p:sp>
        <p:nvSpPr>
          <p:cNvPr id="4" name="Slide Number Placeholder 3"/>
          <p:cNvSpPr>
            <a:spLocks noGrp="1"/>
          </p:cNvSpPr>
          <p:nvPr>
            <p:ph type="sldNum" sz="quarter" idx="10"/>
          </p:nvPr>
        </p:nvSpPr>
        <p:spPr/>
        <p:txBody>
          <a:bodyPr/>
          <a:lstStyle/>
          <a:p>
            <a:fld id="{51763E1C-A932-4894-9538-884B3F8B1FE8}" type="slidenum">
              <a:rPr lang="en-US" smtClean="0"/>
              <a:t>41</a:t>
            </a:fld>
            <a:endParaRPr lang="en-US"/>
          </a:p>
        </p:txBody>
      </p:sp>
    </p:spTree>
    <p:extLst>
      <p:ext uri="{BB962C8B-B14F-4D97-AF65-F5344CB8AC3E}">
        <p14:creationId xmlns:p14="http://schemas.microsoft.com/office/powerpoint/2010/main" val="2830577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pPr>
              <a:defRPr/>
            </a:pPr>
            <a:r>
              <a:rPr lang="en-US"/>
              <a:t>There’s no “standard” copyright</a:t>
            </a:r>
            <a:r>
              <a:rPr lang="en-US" baseline="0"/>
              <a:t> transfer agreement although often you’ll see similar language. However, rights of the author vary publisher to publisher and the agreements often change so it’s important to keep track of what you sign.</a:t>
            </a:r>
            <a:r>
              <a:rPr lang="en-US"/>
              <a:t> </a:t>
            </a:r>
          </a:p>
        </p:txBody>
      </p:sp>
      <p:sp>
        <p:nvSpPr>
          <p:cNvPr id="4" name="Slide Number Placeholder 3"/>
          <p:cNvSpPr>
            <a:spLocks noGrp="1"/>
          </p:cNvSpPr>
          <p:nvPr>
            <p:ph type="sldNum" sz="quarter" idx="10"/>
          </p:nvPr>
        </p:nvSpPr>
        <p:spPr/>
        <p:txBody>
          <a:bodyPr/>
          <a:lstStyle/>
          <a:p>
            <a:fld id="{51763E1C-A932-4894-9538-884B3F8B1FE8}" type="slidenum">
              <a:rPr lang="en-US" smtClean="0"/>
              <a:t>43</a:t>
            </a:fld>
            <a:endParaRPr lang="en-US"/>
          </a:p>
        </p:txBody>
      </p:sp>
    </p:spTree>
    <p:extLst>
      <p:ext uri="{BB962C8B-B14F-4D97-AF65-F5344CB8AC3E}">
        <p14:creationId xmlns:p14="http://schemas.microsoft.com/office/powerpoint/2010/main" val="426275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JL</a:t>
            </a:r>
          </a:p>
          <a:p>
            <a:pPr>
              <a:defRPr/>
            </a:pPr>
            <a:r>
              <a:rPr lang="en-US" dirty="0"/>
              <a:t>There’s lots</a:t>
            </a:r>
            <a:r>
              <a:rPr lang="en-US" baseline="0" dirty="0"/>
              <a:t> of resources to help you understand publisher policies. SHERPA/ROMEO is a handy tool for understand publisher’s self-archiving policies (i.e. the right to post your article/work to a repository or website). Note however it doesn’t look at the full suite of rights</a:t>
            </a:r>
            <a:r>
              <a:rPr lang="en-US" dirty="0"/>
              <a:t> </a:t>
            </a:r>
            <a:r>
              <a:rPr lang="en-US" baseline="0" dirty="0"/>
              <a:t> - just those specific to self-archiving. This tool is handy if you’ve received funding that has an open access requirement.</a:t>
            </a:r>
            <a:r>
              <a:rPr lang="en-US" dirty="0"/>
              <a:t> </a:t>
            </a:r>
            <a:endParaRPr lang="en-US" baseline="0" dirty="0"/>
          </a:p>
          <a:p>
            <a:pPr defTabSz="931774">
              <a:defRPr/>
            </a:pPr>
            <a:endParaRPr lang="en-US" baseline="0" dirty="0"/>
          </a:p>
          <a:p>
            <a:pPr>
              <a:defRPr/>
            </a:pPr>
            <a:r>
              <a:rPr lang="en-US" baseline="0" dirty="0"/>
              <a:t>Otherwise, the publisher’s website is the best source of information. Locating the copyright agreement information can be tricky sometimes. Depending on the publisher it will appear in various sections (as listed above). You can also always write the editor or the journal publisher if you have questions.</a:t>
            </a:r>
            <a:r>
              <a:rPr lang="en-US" dirty="0"/>
              <a:t> </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44</a:t>
            </a:fld>
            <a:endParaRPr lang="en-US"/>
          </a:p>
        </p:txBody>
      </p:sp>
    </p:spTree>
    <p:extLst>
      <p:ext uri="{BB962C8B-B14F-4D97-AF65-F5344CB8AC3E}">
        <p14:creationId xmlns:p14="http://schemas.microsoft.com/office/powerpoint/2010/main" val="92939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63E1C-A932-4894-9538-884B3F8B1FE8}" type="slidenum">
              <a:rPr lang="en-US" smtClean="0"/>
              <a:t>45</a:t>
            </a:fld>
            <a:endParaRPr lang="en-US"/>
          </a:p>
        </p:txBody>
      </p:sp>
    </p:spTree>
    <p:extLst>
      <p:ext uri="{BB962C8B-B14F-4D97-AF65-F5344CB8AC3E}">
        <p14:creationId xmlns:p14="http://schemas.microsoft.com/office/powerpoint/2010/main" val="1012308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endParaRPr lang="en-US"/>
          </a:p>
        </p:txBody>
      </p:sp>
      <p:sp>
        <p:nvSpPr>
          <p:cNvPr id="4" name="Slide Number Placeholder 3"/>
          <p:cNvSpPr>
            <a:spLocks noGrp="1"/>
          </p:cNvSpPr>
          <p:nvPr>
            <p:ph type="sldNum" sz="quarter" idx="10"/>
          </p:nvPr>
        </p:nvSpPr>
        <p:spPr/>
        <p:txBody>
          <a:bodyPr/>
          <a:lstStyle/>
          <a:p>
            <a:fld id="{51763E1C-A932-4894-9538-884B3F8B1FE8}" type="slidenum">
              <a:rPr lang="en-US" smtClean="0"/>
              <a:t>46</a:t>
            </a:fld>
            <a:endParaRPr lang="en-US"/>
          </a:p>
        </p:txBody>
      </p:sp>
    </p:spTree>
    <p:extLst>
      <p:ext uri="{BB962C8B-B14F-4D97-AF65-F5344CB8AC3E}">
        <p14:creationId xmlns:p14="http://schemas.microsoft.com/office/powerpoint/2010/main" val="82977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endParaRPr lang="en-US"/>
          </a:p>
        </p:txBody>
      </p:sp>
      <p:sp>
        <p:nvSpPr>
          <p:cNvPr id="4" name="Slide Number Placeholder 3"/>
          <p:cNvSpPr>
            <a:spLocks noGrp="1"/>
          </p:cNvSpPr>
          <p:nvPr>
            <p:ph type="sldNum" sz="quarter" idx="10"/>
          </p:nvPr>
        </p:nvSpPr>
        <p:spPr/>
        <p:txBody>
          <a:bodyPr/>
          <a:lstStyle/>
          <a:p>
            <a:fld id="{E3CFB6AB-48CB-1946-9E92-2D135DE0F9B6}" type="slidenum">
              <a:rPr lang="en-US" smtClean="0"/>
              <a:t>47</a:t>
            </a:fld>
            <a:endParaRPr lang="en-US"/>
          </a:p>
        </p:txBody>
      </p:sp>
    </p:spTree>
    <p:extLst>
      <p:ext uri="{BB962C8B-B14F-4D97-AF65-F5344CB8AC3E}">
        <p14:creationId xmlns:p14="http://schemas.microsoft.com/office/powerpoint/2010/main" val="400731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endParaRPr lang="en-US"/>
          </a:p>
        </p:txBody>
      </p:sp>
      <p:sp>
        <p:nvSpPr>
          <p:cNvPr id="4" name="Slide Number Placeholder 3"/>
          <p:cNvSpPr>
            <a:spLocks noGrp="1"/>
          </p:cNvSpPr>
          <p:nvPr>
            <p:ph type="sldNum" sz="quarter" idx="10"/>
          </p:nvPr>
        </p:nvSpPr>
        <p:spPr/>
        <p:txBody>
          <a:bodyPr/>
          <a:lstStyle/>
          <a:p>
            <a:fld id="{E3CFB6AB-48CB-1946-9E92-2D135DE0F9B6}" type="slidenum">
              <a:rPr lang="en-US" smtClean="0"/>
              <a:t>48</a:t>
            </a:fld>
            <a:endParaRPr lang="en-US"/>
          </a:p>
        </p:txBody>
      </p:sp>
    </p:spTree>
    <p:extLst>
      <p:ext uri="{BB962C8B-B14F-4D97-AF65-F5344CB8AC3E}">
        <p14:creationId xmlns:p14="http://schemas.microsoft.com/office/powerpoint/2010/main" val="15170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a:t>
            </a:r>
          </a:p>
        </p:txBody>
      </p:sp>
      <p:sp>
        <p:nvSpPr>
          <p:cNvPr id="4" name="Slide Number Placeholder 3"/>
          <p:cNvSpPr>
            <a:spLocks noGrp="1"/>
          </p:cNvSpPr>
          <p:nvPr>
            <p:ph type="sldNum" sz="quarter" idx="10"/>
          </p:nvPr>
        </p:nvSpPr>
        <p:spPr/>
        <p:txBody>
          <a:bodyPr/>
          <a:lstStyle/>
          <a:p>
            <a:fld id="{51763E1C-A932-4894-9538-884B3F8B1FE8}" type="slidenum">
              <a:rPr lang="en-US" smtClean="0"/>
              <a:t>5</a:t>
            </a:fld>
            <a:endParaRPr lang="en-US"/>
          </a:p>
        </p:txBody>
      </p:sp>
    </p:spTree>
    <p:extLst>
      <p:ext uri="{BB962C8B-B14F-4D97-AF65-F5344CB8AC3E}">
        <p14:creationId xmlns:p14="http://schemas.microsoft.com/office/powerpoint/2010/main" val="863047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JL</a:t>
            </a:r>
          </a:p>
          <a:p>
            <a:r>
              <a:rPr lang="en-US"/>
              <a:t>Negotiating </a:t>
            </a:r>
            <a:r>
              <a:rPr lang="en-US" baseline="0"/>
              <a:t>these contracts is an option although it’s perhaps more common if you’re publishing a book than an article. If you’re interested in trying to engage with the publisher the above resources and tips are available to you.</a:t>
            </a:r>
            <a:r>
              <a:rPr lang="en-US"/>
              <a:t> </a:t>
            </a:r>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49</a:t>
            </a:fld>
            <a:endParaRPr lang="en-US"/>
          </a:p>
        </p:txBody>
      </p:sp>
    </p:spTree>
    <p:extLst>
      <p:ext uri="{BB962C8B-B14F-4D97-AF65-F5344CB8AC3E}">
        <p14:creationId xmlns:p14="http://schemas.microsoft.com/office/powerpoint/2010/main" val="37178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50</a:t>
            </a:fld>
            <a:endParaRPr lang="en-US"/>
          </a:p>
        </p:txBody>
      </p:sp>
    </p:spTree>
    <p:extLst>
      <p:ext uri="{BB962C8B-B14F-4D97-AF65-F5344CB8AC3E}">
        <p14:creationId xmlns:p14="http://schemas.microsoft.com/office/powerpoint/2010/main" val="184254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51</a:t>
            </a:fld>
            <a:endParaRPr lang="en-US"/>
          </a:p>
        </p:txBody>
      </p:sp>
    </p:spTree>
    <p:extLst>
      <p:ext uri="{BB962C8B-B14F-4D97-AF65-F5344CB8AC3E}">
        <p14:creationId xmlns:p14="http://schemas.microsoft.com/office/powerpoint/2010/main" val="2323488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52</a:t>
            </a:fld>
            <a:endParaRPr lang="en-US"/>
          </a:p>
        </p:txBody>
      </p:sp>
    </p:spTree>
    <p:extLst>
      <p:ext uri="{BB962C8B-B14F-4D97-AF65-F5344CB8AC3E}">
        <p14:creationId xmlns:p14="http://schemas.microsoft.com/office/powerpoint/2010/main" val="2630116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a:t>
            </a:r>
            <a:r>
              <a:rPr lang="en-US" baseline="0" dirty="0"/>
              <a:t> are both available if you have any additional questions. We are very happy to review any copyright agreements or assist you in determining a publisher’s/journal’s policies.</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54</a:t>
            </a:fld>
            <a:endParaRPr lang="en-US"/>
          </a:p>
        </p:txBody>
      </p:sp>
    </p:spTree>
    <p:extLst>
      <p:ext uri="{BB962C8B-B14F-4D97-AF65-F5344CB8AC3E}">
        <p14:creationId xmlns:p14="http://schemas.microsoft.com/office/powerpoint/2010/main" val="142141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64FEFA-C3DC-3B47-8D50-7364489F8532}" type="slidenum">
              <a:rPr lang="en-US" smtClean="0"/>
              <a:t>55</a:t>
            </a:fld>
            <a:endParaRPr lang="en-US"/>
          </a:p>
        </p:txBody>
      </p:sp>
    </p:spTree>
    <p:extLst>
      <p:ext uri="{BB962C8B-B14F-4D97-AF65-F5344CB8AC3E}">
        <p14:creationId xmlns:p14="http://schemas.microsoft.com/office/powerpoint/2010/main" val="62385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What are copyright transfer agreements? </a:t>
            </a:r>
          </a:p>
          <a:p>
            <a:pPr fontAlgn="base"/>
            <a:r>
              <a:rPr lang="en-US"/>
              <a:t>Why do they matter?</a:t>
            </a:r>
          </a:p>
          <a:p>
            <a:pPr fontAlgn="base"/>
            <a:r>
              <a:rPr lang="en-US"/>
              <a:t>Shifting landscape</a:t>
            </a:r>
          </a:p>
          <a:p>
            <a:pPr lvl="1" fontAlgn="base"/>
            <a:r>
              <a:rPr lang="en-US"/>
              <a:t>Open access movement</a:t>
            </a:r>
          </a:p>
          <a:p>
            <a:pPr lvl="1" fontAlgn="base"/>
            <a:r>
              <a:rPr lang="en-US"/>
              <a:t>Funding requirements</a:t>
            </a:r>
          </a:p>
          <a:p>
            <a:pPr defTabSz="931774">
              <a:defRPr/>
            </a:pPr>
            <a:endParaRPr lang="en-US"/>
          </a:p>
          <a:p>
            <a:pPr defTabSz="931774">
              <a:defRPr/>
            </a:pPr>
            <a:endParaRPr lang="en-US"/>
          </a:p>
          <a:p>
            <a:pPr defTabSz="931774">
              <a:defRPr/>
            </a:pPr>
            <a:endParaRPr lang="en-US"/>
          </a:p>
          <a:p>
            <a:pPr defTabSz="931774">
              <a:defRPr/>
            </a:pPr>
            <a:r>
              <a:rPr lang="en-US"/>
              <a:t>SK</a:t>
            </a:r>
          </a:p>
          <a:p>
            <a:endParaRPr lang="en-US"/>
          </a:p>
          <a:p>
            <a:pPr defTabSz="931774">
              <a:defRPr/>
            </a:pPr>
            <a:r>
              <a:rPr lang="en-US"/>
              <a:t>A copyright transfe</a:t>
            </a:r>
            <a:r>
              <a:rPr lang="en-US" baseline="0"/>
              <a:t>r agreement is a contract you sign with a publisher. It usually entails you signing over copyright to your work (e.g. book, article etc.). </a:t>
            </a:r>
            <a:r>
              <a:rPr lang="en-US" i="0" baseline="0"/>
              <a:t>Copyright means the r</a:t>
            </a:r>
            <a:r>
              <a:rPr lang="en-US" i="0"/>
              <a:t>ight to publish, copy, translate, and distribute the work</a:t>
            </a:r>
            <a:r>
              <a:rPr lang="en-US" i="0" baseline="0"/>
              <a:t> </a:t>
            </a:r>
            <a:r>
              <a:rPr lang="is-IS" i="0"/>
              <a:t>and the right to authorize others to do so. Basically these transfer agreements mean publishers now have</a:t>
            </a:r>
            <a:r>
              <a:rPr lang="is-IS" i="0" baseline="0"/>
              <a:t> (in many cases) the sole right to publish, translate, and distribute your work. By signing these agreements you are transferring those rights to them and thus no longer maintain those rights yourself. </a:t>
            </a:r>
          </a:p>
          <a:p>
            <a:pPr defTabSz="931774">
              <a:defRPr/>
            </a:pPr>
            <a:endParaRPr lang="is-IS" i="0" baseline="0"/>
          </a:p>
          <a:p>
            <a:pPr defTabSz="931774">
              <a:defRPr/>
            </a:pPr>
            <a:r>
              <a:rPr lang="is-IS" i="0" baseline="0"/>
              <a:t>Copyright agreements vary widely by publisher. It‘s important to be aware of what rights you are tranferring/maintaining when you enter these agreements. For example, many authors are surprised to learn they often no longer have the rights to images/graphs/figures they produced and thus have to request permission from the publisher in order to use them in future works. </a:t>
            </a:r>
          </a:p>
          <a:p>
            <a:pPr defTabSz="931774">
              <a:defRPr/>
            </a:pPr>
            <a:endParaRPr lang="is-IS" i="0" baseline="0"/>
          </a:p>
          <a:p>
            <a:pPr defTabSz="931774">
              <a:defRPr/>
            </a:pPr>
            <a:r>
              <a:rPr lang="is-IS" i="0" baseline="0"/>
              <a:t>Author rights have been a growing subject of debate within the publishing community. With the advent of the open access movement, many journals, particularly open access journals, permit authors to retain their copyrights. </a:t>
            </a:r>
          </a:p>
          <a:p>
            <a:pPr defTabSz="931774">
              <a:defRPr/>
            </a:pPr>
            <a:endParaRPr lang="is-IS" i="0" baseline="0"/>
          </a:p>
          <a:p>
            <a:pPr defTabSz="931774">
              <a:defRPr/>
            </a:pPr>
            <a:r>
              <a:rPr lang="is-IS" i="0" baseline="0"/>
              <a:t>It‘s also important to be aware of any funding agency requirements. Some funding agencies are now requiring the results of grant-funded research to be made open access. Some publisher agreements permit this while others do not. </a:t>
            </a:r>
            <a:endParaRPr lang="en-CA" i="0"/>
          </a:p>
          <a:p>
            <a:endParaRPr lang="en-US"/>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6</a:t>
            </a:fld>
            <a:endParaRPr lang="en-US"/>
          </a:p>
        </p:txBody>
      </p:sp>
    </p:spTree>
    <p:extLst>
      <p:ext uri="{BB962C8B-B14F-4D97-AF65-F5344CB8AC3E}">
        <p14:creationId xmlns:p14="http://schemas.microsoft.com/office/powerpoint/2010/main" val="141919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What are copyright transfer agreements? </a:t>
            </a:r>
          </a:p>
          <a:p>
            <a:pPr fontAlgn="base"/>
            <a:r>
              <a:rPr lang="en-US"/>
              <a:t>Why do they matter?</a:t>
            </a:r>
          </a:p>
          <a:p>
            <a:pPr fontAlgn="base"/>
            <a:r>
              <a:rPr lang="en-US"/>
              <a:t>Shifting landscape</a:t>
            </a:r>
          </a:p>
          <a:p>
            <a:pPr lvl="1" fontAlgn="base"/>
            <a:r>
              <a:rPr lang="en-US"/>
              <a:t>Open access movement</a:t>
            </a:r>
          </a:p>
          <a:p>
            <a:pPr lvl="1" fontAlgn="base"/>
            <a:r>
              <a:rPr lang="en-US"/>
              <a:t>Funding requirements</a:t>
            </a:r>
          </a:p>
          <a:p>
            <a:pPr defTabSz="931774">
              <a:defRPr/>
            </a:pPr>
            <a:endParaRPr lang="en-US"/>
          </a:p>
          <a:p>
            <a:pPr defTabSz="931774">
              <a:defRPr/>
            </a:pPr>
            <a:endParaRPr lang="en-US"/>
          </a:p>
          <a:p>
            <a:pPr defTabSz="931774">
              <a:defRPr/>
            </a:pPr>
            <a:endParaRPr lang="en-US"/>
          </a:p>
          <a:p>
            <a:pPr defTabSz="931774">
              <a:defRPr/>
            </a:pPr>
            <a:r>
              <a:rPr lang="en-US"/>
              <a:t>SK</a:t>
            </a:r>
          </a:p>
          <a:p>
            <a:endParaRPr lang="en-US"/>
          </a:p>
          <a:p>
            <a:pPr defTabSz="931774">
              <a:defRPr/>
            </a:pPr>
            <a:r>
              <a:rPr lang="en-US"/>
              <a:t>A copyright transfe</a:t>
            </a:r>
            <a:r>
              <a:rPr lang="en-US" baseline="0"/>
              <a:t>r agreement is a contract you sign with a publisher. It usually entails you signing over copyright to your work (e.g. book, article etc.). </a:t>
            </a:r>
            <a:r>
              <a:rPr lang="en-US" i="0" baseline="0"/>
              <a:t>Copyright means the r</a:t>
            </a:r>
            <a:r>
              <a:rPr lang="en-US" i="0"/>
              <a:t>ight to publish, copy, translate, and distribute the work</a:t>
            </a:r>
            <a:r>
              <a:rPr lang="en-US" i="0" baseline="0"/>
              <a:t> </a:t>
            </a:r>
            <a:r>
              <a:rPr lang="is-IS" i="0"/>
              <a:t>and the right to authorize others to do so. Basically these transfer agreements mean publishers now have</a:t>
            </a:r>
            <a:r>
              <a:rPr lang="is-IS" i="0" baseline="0"/>
              <a:t> (in many cases) the sole right to publish, translate, and distribute your work. By signing these agreements you are transferring those rights to them and thus no longer maintain those rights yourself. </a:t>
            </a:r>
          </a:p>
          <a:p>
            <a:pPr defTabSz="931774">
              <a:defRPr/>
            </a:pPr>
            <a:endParaRPr lang="is-IS" i="0" baseline="0"/>
          </a:p>
          <a:p>
            <a:pPr defTabSz="931774">
              <a:defRPr/>
            </a:pPr>
            <a:r>
              <a:rPr lang="is-IS" i="0" baseline="0"/>
              <a:t>Copyright agreements vary widely by publisher. It‘s important to be aware of what rights you are tranferring/maintaining when you enter these agreements. For example, many authors are surprised to learn they often no longer have the rights to images/graphs/figures they produced and thus have to request permission from the publisher in order to use them in future works. </a:t>
            </a:r>
          </a:p>
          <a:p>
            <a:pPr defTabSz="931774">
              <a:defRPr/>
            </a:pPr>
            <a:endParaRPr lang="is-IS" i="0" baseline="0"/>
          </a:p>
          <a:p>
            <a:pPr defTabSz="931774">
              <a:defRPr/>
            </a:pPr>
            <a:r>
              <a:rPr lang="is-IS" i="0" baseline="0"/>
              <a:t>Author rights have been a growing subject of debate within the publishing community. With the advent of the open access movement, many journals, particularly open access journals, permit authors to retain their copyrights. </a:t>
            </a:r>
          </a:p>
          <a:p>
            <a:pPr defTabSz="931774">
              <a:defRPr/>
            </a:pPr>
            <a:endParaRPr lang="is-IS" i="0" baseline="0"/>
          </a:p>
          <a:p>
            <a:pPr defTabSz="931774">
              <a:defRPr/>
            </a:pPr>
            <a:r>
              <a:rPr lang="is-IS" i="0" baseline="0"/>
              <a:t>It‘s also important to be aware of any funding agency requirements. Some funding agencies are now requiring the results of grant-funded research to be made open access. Some publisher agreements permit this while others do not. </a:t>
            </a:r>
            <a:endParaRPr lang="en-CA" i="0"/>
          </a:p>
          <a:p>
            <a:endParaRPr lang="en-US"/>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7</a:t>
            </a:fld>
            <a:endParaRPr lang="en-US"/>
          </a:p>
        </p:txBody>
      </p:sp>
    </p:spTree>
    <p:extLst>
      <p:ext uri="{BB962C8B-B14F-4D97-AF65-F5344CB8AC3E}">
        <p14:creationId xmlns:p14="http://schemas.microsoft.com/office/powerpoint/2010/main" val="151409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US"/>
          </a:p>
          <a:p>
            <a:pPr defTabSz="931774">
              <a:defRPr/>
            </a:pPr>
            <a:r>
              <a:rPr lang="en-US"/>
              <a:t>A copyright transfe</a:t>
            </a:r>
            <a:r>
              <a:rPr lang="en-US" baseline="0"/>
              <a:t>r agreement is a contract you sign with a publisher. It usually entails you signing over copyright to your work (e.g. book, article etc.). </a:t>
            </a:r>
            <a:r>
              <a:rPr lang="en-US" i="0" baseline="0"/>
              <a:t>Copyright means the r</a:t>
            </a:r>
            <a:r>
              <a:rPr lang="en-US" i="0"/>
              <a:t>ight to publish, copy, translate, and distribute the work</a:t>
            </a:r>
            <a:r>
              <a:rPr lang="en-US" i="0" baseline="0"/>
              <a:t> </a:t>
            </a:r>
            <a:r>
              <a:rPr lang="is-IS" i="0"/>
              <a:t>and the right to authorize others to do so. Basically these transfer agreements mean publishers now have</a:t>
            </a:r>
            <a:r>
              <a:rPr lang="is-IS" i="0" baseline="0"/>
              <a:t> (in many cases) the sole right to publish, translate, and distribute your work. By signing these agreements you are transferring those rights to them and thus no longer maintain those rights yourself. </a:t>
            </a:r>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15</a:t>
            </a:fld>
            <a:endParaRPr lang="en-US"/>
          </a:p>
        </p:txBody>
      </p:sp>
    </p:spTree>
    <p:extLst>
      <p:ext uri="{BB962C8B-B14F-4D97-AF65-F5344CB8AC3E}">
        <p14:creationId xmlns:p14="http://schemas.microsoft.com/office/powerpoint/2010/main" val="412690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pPr defTabSz="931774">
              <a:defRPr/>
            </a:pPr>
            <a:endParaRPr lang="en-US"/>
          </a:p>
          <a:p>
            <a:r>
              <a:rPr lang="en-US"/>
              <a:t>It’s sometimes easier</a:t>
            </a:r>
            <a:r>
              <a:rPr lang="en-US" baseline="0"/>
              <a:t> to think of copyright as a bundle of rights. You as author may maintain one ‘slice’  while another component goes to the journal. For example, you may retain the right to republish the article in an edited book but other rights (like translation, electronic distribution etc.) may go to the publisher. </a:t>
            </a:r>
          </a:p>
          <a:p>
            <a:endParaRPr lang="en-US" baseline="0"/>
          </a:p>
          <a:p>
            <a:r>
              <a:rPr lang="en-US" baseline="0"/>
              <a:t>This will vary by publisher. Some agreements will ask for all your copyrights but more commonly, you will get to retain a certain set of rights. </a:t>
            </a:r>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16</a:t>
            </a:fld>
            <a:endParaRPr lang="en-US"/>
          </a:p>
        </p:txBody>
      </p:sp>
    </p:spTree>
    <p:extLst>
      <p:ext uri="{BB962C8B-B14F-4D97-AF65-F5344CB8AC3E}">
        <p14:creationId xmlns:p14="http://schemas.microsoft.com/office/powerpoint/2010/main" val="408895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17</a:t>
            </a:fld>
            <a:endParaRPr lang="en-US"/>
          </a:p>
        </p:txBody>
      </p:sp>
    </p:spTree>
    <p:extLst>
      <p:ext uri="{BB962C8B-B14F-4D97-AF65-F5344CB8AC3E}">
        <p14:creationId xmlns:p14="http://schemas.microsoft.com/office/powerpoint/2010/main" val="245102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SK</a:t>
            </a:r>
          </a:p>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18</a:t>
            </a:fld>
            <a:endParaRPr lang="en-US"/>
          </a:p>
        </p:txBody>
      </p:sp>
    </p:spTree>
    <p:extLst>
      <p:ext uri="{BB962C8B-B14F-4D97-AF65-F5344CB8AC3E}">
        <p14:creationId xmlns:p14="http://schemas.microsoft.com/office/powerpoint/2010/main" val="102466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1"/>
            <a:ext cx="9144000" cy="4568826"/>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 name="Title 1"/>
          <p:cNvSpPr>
            <a:spLocks noGrp="1"/>
          </p:cNvSpPr>
          <p:nvPr>
            <p:ph type="ctrTitle"/>
          </p:nvPr>
        </p:nvSpPr>
        <p:spPr>
          <a:xfrm>
            <a:off x="530225" y="1901825"/>
            <a:ext cx="8083550" cy="1676400"/>
          </a:xfrm>
        </p:spPr>
        <p:txBody>
          <a:bodyPr lIns="0" rIns="0">
            <a:normAutofit/>
          </a:bodyPr>
          <a:lstStyle>
            <a:lvl1pPr algn="l">
              <a:defRPr sz="4400" b="0">
                <a:solidFill>
                  <a:srgbClr val="263E4A"/>
                </a:solidFill>
                <a:latin typeface="Calibri" pitchFamily="34" charset="0"/>
                <a:ea typeface="Verdana" pitchFamily="34" charset="0"/>
                <a:cs typeface="Verdana" pitchFamily="34" charset="0"/>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6141510" y="6253435"/>
            <a:ext cx="2731028" cy="41724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4" y="914401"/>
            <a:ext cx="8872538" cy="5307012"/>
          </a:xfrm>
        </p:spPr>
        <p:txBody>
          <a:bodyPr lIns="274320" tIns="274320" rIns="274320" bIns="274320">
            <a:normAutofit/>
          </a:bodyPr>
          <a:lstStyle>
            <a:lvl1pPr marL="282575" indent="-282575">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82576" y="0"/>
            <a:ext cx="8861424" cy="914400"/>
          </a:xfrm>
          <a:noFill/>
        </p:spPr>
        <p:txBody>
          <a:bodyPr lIns="274320" rIns="274320">
            <a:normAutofit/>
          </a:bodyPr>
          <a:lstStyle>
            <a:lvl1pPr marL="0" indent="0" algn="l">
              <a:defRPr sz="2800" b="0">
                <a:solidFill>
                  <a:srgbClr val="263E4A"/>
                </a:solidFill>
                <a:latin typeface="Calibri" pitchFamily="34" charset="0"/>
              </a:defRPr>
            </a:lvl1pPr>
          </a:lstStyle>
          <a:p>
            <a:r>
              <a:rPr lang="en-US"/>
              <a:t>Click to edit Master title style</a:t>
            </a:r>
          </a:p>
        </p:txBody>
      </p:sp>
      <p:grpSp>
        <p:nvGrpSpPr>
          <p:cNvPr id="12" name="Group 11"/>
          <p:cNvGrpSpPr/>
          <p:nvPr userDrawn="1"/>
        </p:nvGrpSpPr>
        <p:grpSpPr>
          <a:xfrm>
            <a:off x="6325716" y="6524789"/>
            <a:ext cx="2561336" cy="191808"/>
            <a:chOff x="323805" y="6453704"/>
            <a:chExt cx="2561336" cy="191808"/>
          </a:xfrm>
        </p:grpSpPr>
        <p:pic>
          <p:nvPicPr>
            <p:cNvPr id="2051"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2052"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82574" y="1427163"/>
            <a:ext cx="4148137" cy="4794250"/>
          </a:xfrm>
        </p:spPr>
        <p:txBody>
          <a:bodyPr>
            <a:normAutofit/>
          </a:bodyPr>
          <a:lstStyle>
            <a:lvl1pPr>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6" y="1427163"/>
            <a:ext cx="4159251" cy="4794250"/>
          </a:xfrm>
        </p:spPr>
        <p:txBody>
          <a:bodyPr>
            <a:normAutofit/>
          </a:bodyPr>
          <a:lstStyle>
            <a:lvl1pPr>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82574" y="0"/>
            <a:ext cx="8861426" cy="914400"/>
          </a:xfrm>
        </p:spPr>
        <p:txBody>
          <a:bodyPr lIns="274320" rIns="274320">
            <a:normAutofit/>
          </a:bodyPr>
          <a:lstStyle>
            <a:lvl1pPr algn="l">
              <a:defRPr sz="2800">
                <a:solidFill>
                  <a:srgbClr val="263E4A"/>
                </a:solidFill>
                <a:latin typeface="Calibri" pitchFamily="34" charset="0"/>
              </a:defRPr>
            </a:lvl1pPr>
          </a:lstStyle>
          <a:p>
            <a:r>
              <a:rPr lang="en-US"/>
              <a:t>Click to edit Master title style</a:t>
            </a:r>
          </a:p>
        </p:txBody>
      </p:sp>
      <p:grpSp>
        <p:nvGrpSpPr>
          <p:cNvPr id="14" name="Group 13"/>
          <p:cNvGrpSpPr/>
          <p:nvPr userDrawn="1"/>
        </p:nvGrpSpPr>
        <p:grpSpPr>
          <a:xfrm>
            <a:off x="6325716" y="6524789"/>
            <a:ext cx="2561336" cy="191808"/>
            <a:chOff x="323805" y="6453704"/>
            <a:chExt cx="2561336" cy="191808"/>
          </a:xfrm>
        </p:grpSpPr>
        <p:pic>
          <p:nvPicPr>
            <p:cNvPr id="15"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16"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82574" y="0"/>
            <a:ext cx="8861426" cy="914400"/>
          </a:xfrm>
        </p:spPr>
        <p:txBody>
          <a:bodyPr lIns="274320" rIns="274320">
            <a:normAutofit/>
          </a:bodyPr>
          <a:lstStyle>
            <a:lvl1pPr algn="l">
              <a:defRPr sz="2800">
                <a:solidFill>
                  <a:srgbClr val="263E4A"/>
                </a:solidFill>
                <a:latin typeface="Calibri" pitchFamily="34" charset="0"/>
              </a:defRPr>
            </a:lvl1pPr>
          </a:lstStyle>
          <a:p>
            <a:r>
              <a:rPr lang="en-US"/>
              <a:t>Click to edit Master title style</a:t>
            </a:r>
          </a:p>
        </p:txBody>
      </p:sp>
      <p:grpSp>
        <p:nvGrpSpPr>
          <p:cNvPr id="13" name="Group 12"/>
          <p:cNvGrpSpPr/>
          <p:nvPr userDrawn="1"/>
        </p:nvGrpSpPr>
        <p:grpSpPr>
          <a:xfrm>
            <a:off x="6325716" y="6524789"/>
            <a:ext cx="2561336" cy="191808"/>
            <a:chOff x="323805" y="6453704"/>
            <a:chExt cx="2561336" cy="191808"/>
          </a:xfrm>
        </p:grpSpPr>
        <p:pic>
          <p:nvPicPr>
            <p:cNvPr id="14"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15"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3"/>
          <p:cNvGrpSpPr/>
          <p:nvPr userDrawn="1"/>
        </p:nvGrpSpPr>
        <p:grpSpPr>
          <a:xfrm>
            <a:off x="6325716" y="6524789"/>
            <a:ext cx="2561336" cy="191808"/>
            <a:chOff x="323805" y="6453704"/>
            <a:chExt cx="2561336" cy="191808"/>
          </a:xfrm>
        </p:grpSpPr>
        <p:pic>
          <p:nvPicPr>
            <p:cNvPr id="7"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8"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10F3-C5B5-44F9-BA60-59D5A2883247}" type="datetimeFigureOut">
              <a:rPr lang="en-US" smtClean="0"/>
              <a:pPr/>
              <a:t>08/02/21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95E8-451D-49FB-B6B8-965C20C4FF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10F3-C5B5-44F9-BA60-59D5A2883247}" type="datetimeFigureOut">
              <a:rPr lang="en-US" smtClean="0"/>
              <a:pPr/>
              <a:t>08/02/21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95E8-451D-49FB-B6B8-965C20C4FF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93201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050AD-B6F6-CB4E-8ACD-5C36DFC16C9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F5F853DB-3656-DB49-B8F5-DA93931FD0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306E30D3-3D8C-5646-A054-722590E50391}"/>
              </a:ext>
            </a:extLst>
          </p:cNvPr>
          <p:cNvSpPr>
            <a:spLocks noGrp="1"/>
          </p:cNvSpPr>
          <p:nvPr>
            <p:ph type="dt" sz="half" idx="10"/>
          </p:nvPr>
        </p:nvSpPr>
        <p:spPr/>
        <p:txBody>
          <a:bodyPr/>
          <a:lstStyle/>
          <a:p>
            <a:fld id="{CF6F10F3-C5B5-44F9-BA60-59D5A2883247}" type="datetimeFigureOut">
              <a:rPr lang="en-US" smtClean="0"/>
              <a:pPr/>
              <a:t>08/02/21</a:t>
            </a:fld>
            <a:endParaRPr lang="en-US"/>
          </a:p>
        </p:txBody>
      </p:sp>
      <p:sp>
        <p:nvSpPr>
          <p:cNvPr id="5" name="Footer Placeholder 4">
            <a:extLst>
              <a:ext uri="{FF2B5EF4-FFF2-40B4-BE49-F238E27FC236}">
                <a16:creationId xmlns:a16="http://schemas.microsoft.com/office/drawing/2014/main" xmlns="" id="{C5F50502-88F5-5845-9391-6EA1B7B21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E22467-E1E1-1344-8909-0FE59AE58690}"/>
              </a:ext>
            </a:extLst>
          </p:cNvPr>
          <p:cNvSpPr>
            <a:spLocks noGrp="1"/>
          </p:cNvSpPr>
          <p:nvPr>
            <p:ph type="sldNum" sz="quarter" idx="12"/>
          </p:nvPr>
        </p:nvSpPr>
        <p:spPr/>
        <p:txBody>
          <a:bodyPr/>
          <a:lstStyle/>
          <a:p>
            <a:fld id="{77D795E8-451D-49FB-B6B8-965C20C4FFB9}" type="slidenum">
              <a:rPr lang="en-US" smtClean="0"/>
              <a:pPr/>
              <a:t>‹#›</a:t>
            </a:fld>
            <a:endParaRPr lang="en-US"/>
          </a:p>
        </p:txBody>
      </p:sp>
    </p:spTree>
    <p:extLst>
      <p:ext uri="{BB962C8B-B14F-4D97-AF65-F5344CB8AC3E}">
        <p14:creationId xmlns:p14="http://schemas.microsoft.com/office/powerpoint/2010/main" val="1053148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F10F3-C5B5-44F9-BA60-59D5A2883247}" type="datetimeFigureOut">
              <a:rPr lang="en-US" smtClean="0"/>
              <a:pPr/>
              <a:t>08/02/21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795E8-451D-49FB-B6B8-965C20C4FF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 id="2147483659" r:id="rId7"/>
    <p:sldLayoutId id="2147483660" r:id="rId8"/>
    <p:sldLayoutId id="214748366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orxiv.org/" TargetMode="External"/><Relationship Id="rId4" Type="http://schemas.openxmlformats.org/officeDocument/2006/relationships/hyperlink" Target="https://www.medrxiv.org/" TargetMode="External"/><Relationship Id="rId5" Type="http://schemas.openxmlformats.org/officeDocument/2006/relationships/hyperlink" Target="http://digitool.library.mcgill.ca/R/"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sv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mcgill.ca/x/4w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v2.sherpa.ac.uk/romeo/"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cience.gc.ca/eic/site/063.nsf/eng/h_F6765465.html?OpenDocume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frqsc.gouv.qc.ca/en/science-ouvert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escholarship.library@mcgill.ca"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3" Type="http://schemas.openxmlformats.org/officeDocument/2006/relationships/hyperlink" Target="https://www.mcgill.ca/library/services/open-access/how%23apc" TargetMode="External"/><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hyperlink" Target="http://libguides.asu.edu/c.php?g=263877&amp;p=1765373" TargetMode="External"/><Relationship Id="rId4" Type="http://schemas.openxmlformats.org/officeDocument/2006/relationships/hyperlink" Target="http://sparcopen.org/our-work/author-rights/%23addendum" TargetMode="External"/><Relationship Id="rId5" Type="http://schemas.openxmlformats.org/officeDocument/2006/relationships/hyperlink" Target="http://scholars.sciencecommons.org/" TargetMode="External"/><Relationship Id="rId6" Type="http://schemas.openxmlformats.org/officeDocument/2006/relationships/hyperlink" Target="http://scholarworks.umass.edu/cbc/14"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libraryguides.mcgill.ca/authorright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cgill.ca/x/4S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s://thenounproject.com/"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hookandeye.ca/2019/01/18/on-being-published-and-having-no-idea-again/"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hookandeye.ca/2019/01/18/on-being-published-and-having-no-idea-again/" TargetMode="External"/><Relationship Id="rId5" Type="http://schemas.openxmlformats.org/officeDocument/2006/relationships/hyperlink" Target="https://www.routledge.com/The-Photography-Cultures-Reader-Representation-Agency-and-Identity-1st/Wells/p/book/9780415749206"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idehighered.com/news/2019/10/23/what-happened-when-professor-was-accused-sharing-his-own-work-his-websi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v2.sherpa.ac.uk/juli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225" y="1230021"/>
            <a:ext cx="8083550" cy="1676400"/>
          </a:xfrm>
        </p:spPr>
        <p:txBody>
          <a:bodyPr>
            <a:noAutofit/>
          </a:bodyPr>
          <a:lstStyle/>
          <a:p>
            <a:r>
              <a:rPr lang="en-US" sz="5400" b="1">
                <a:latin typeface="+mj-lt"/>
              </a:rPr>
              <a:t>Know your rights</a:t>
            </a:r>
          </a:p>
        </p:txBody>
      </p:sp>
      <p:sp>
        <p:nvSpPr>
          <p:cNvPr id="8" name="TextBox 7"/>
          <p:cNvSpPr txBox="1"/>
          <p:nvPr/>
        </p:nvSpPr>
        <p:spPr>
          <a:xfrm>
            <a:off x="530225" y="4720590"/>
            <a:ext cx="8260702" cy="1323439"/>
          </a:xfrm>
          <a:prstGeom prst="rect">
            <a:avLst/>
          </a:prstGeom>
          <a:noFill/>
        </p:spPr>
        <p:txBody>
          <a:bodyPr wrap="square" rtlCol="0" anchor="t">
            <a:spAutoFit/>
          </a:bodyPr>
          <a:lstStyle/>
          <a:p>
            <a:r>
              <a:rPr lang="en-CA" sz="2000" dirty="0">
                <a:solidFill>
                  <a:schemeClr val="tx1">
                    <a:lumMod val="65000"/>
                    <a:lumOff val="35000"/>
                  </a:schemeClr>
                </a:solidFill>
              </a:rPr>
              <a:t>Jessica Lange | Scholarly Communications </a:t>
            </a:r>
            <a:r>
              <a:rPr lang="en-CA" sz="2000" dirty="0" smtClean="0">
                <a:solidFill>
                  <a:schemeClr val="tx1">
                    <a:lumMod val="65000"/>
                    <a:lumOff val="35000"/>
                  </a:schemeClr>
                </a:solidFill>
              </a:rPr>
              <a:t>Librarian</a:t>
            </a:r>
          </a:p>
          <a:p>
            <a:r>
              <a:rPr lang="en-CA" sz="2000" dirty="0" smtClean="0">
                <a:solidFill>
                  <a:schemeClr val="tx1">
                    <a:lumMod val="65000"/>
                    <a:lumOff val="35000"/>
                  </a:schemeClr>
                </a:solidFill>
              </a:rPr>
              <a:t>Alexandra Kohn | Head, Office of Copyright Compliance</a:t>
            </a:r>
            <a:endParaRPr lang="en-CA" sz="2000" dirty="0">
              <a:solidFill>
                <a:schemeClr val="tx1">
                  <a:lumMod val="65000"/>
                  <a:lumOff val="35000"/>
                </a:schemeClr>
              </a:solidFill>
            </a:endParaRPr>
          </a:p>
          <a:p>
            <a:r>
              <a:rPr lang="en-US" sz="2000" dirty="0">
                <a:latin typeface="+mn-ea"/>
                <a:cs typeface="+mn-ea"/>
              </a:rPr>
              <a:t/>
            </a:r>
            <a:br>
              <a:rPr lang="en-US" sz="2000" dirty="0">
                <a:latin typeface="+mn-ea"/>
                <a:cs typeface="+mn-ea"/>
              </a:rPr>
            </a:br>
            <a:endParaRPr lang="en-US" sz="2000" dirty="0">
              <a:solidFill>
                <a:srgbClr val="315161"/>
              </a:solidFill>
              <a:latin typeface="Verdana" pitchFamily="34" charset="0"/>
              <a:ea typeface="Verdana" pitchFamily="34" charset="0"/>
              <a:cs typeface="Verdana" pitchFamily="34" charset="0"/>
            </a:endParaRPr>
          </a:p>
        </p:txBody>
      </p:sp>
      <p:sp>
        <p:nvSpPr>
          <p:cNvPr id="3" name="Rectangle 2"/>
          <p:cNvSpPr/>
          <p:nvPr/>
        </p:nvSpPr>
        <p:spPr>
          <a:xfrm>
            <a:off x="530225" y="2551837"/>
            <a:ext cx="7718036" cy="1107996"/>
          </a:xfrm>
          <a:prstGeom prst="rect">
            <a:avLst/>
          </a:prstGeom>
        </p:spPr>
        <p:txBody>
          <a:bodyPr wrap="square">
            <a:spAutoFit/>
          </a:bodyPr>
          <a:lstStyle/>
          <a:p>
            <a:r>
              <a:rPr lang="en-CA" sz="2400" i="1">
                <a:solidFill>
                  <a:schemeClr val="tx1">
                    <a:lumMod val="65000"/>
                    <a:lumOff val="35000"/>
                  </a:schemeClr>
                </a:solidFill>
              </a:rPr>
              <a:t>What to consider before you submit to a journal and sign a copyright transfer agreement</a:t>
            </a:r>
            <a:r>
              <a:rPr lang="en-US">
                <a:solidFill>
                  <a:schemeClr val="tx1">
                    <a:lumMod val="65000"/>
                    <a:lumOff val="35000"/>
                  </a:schemeClr>
                </a:solidFill>
                <a:latin typeface="+mj-lt"/>
              </a:rPr>
              <a:t/>
            </a:r>
            <a:br>
              <a:rPr lang="en-US">
                <a:solidFill>
                  <a:schemeClr val="tx1">
                    <a:lumMod val="65000"/>
                    <a:lumOff val="35000"/>
                  </a:schemeClr>
                </a:solidFill>
                <a:latin typeface="+mj-lt"/>
              </a:rPr>
            </a:br>
            <a:endParaRPr lang="en-CA">
              <a:solidFill>
                <a:schemeClr val="tx1">
                  <a:lumMod val="65000"/>
                  <a:lumOff val="35000"/>
                </a:schemeClr>
              </a:solidFill>
              <a:latin typeface="+mj-lt"/>
            </a:endParaRPr>
          </a:p>
        </p:txBody>
      </p:sp>
      <p:pic>
        <p:nvPicPr>
          <p:cNvPr id="4" name="Picture 4">
            <a:extLst>
              <a:ext uri="{FF2B5EF4-FFF2-40B4-BE49-F238E27FC236}">
                <a16:creationId xmlns:a16="http://schemas.microsoft.com/office/drawing/2014/main" xmlns="" id="{B67A5F21-6AAF-4A16-B2DA-CB8CBF647550}"/>
              </a:ext>
            </a:extLst>
          </p:cNvPr>
          <p:cNvPicPr>
            <a:picLocks noChangeAspect="1"/>
          </p:cNvPicPr>
          <p:nvPr/>
        </p:nvPicPr>
        <p:blipFill>
          <a:blip r:embed="rId3"/>
          <a:stretch>
            <a:fillRect/>
          </a:stretch>
        </p:blipFill>
        <p:spPr>
          <a:xfrm>
            <a:off x="529806" y="6243099"/>
            <a:ext cx="838200" cy="295275"/>
          </a:xfrm>
          <a:prstGeom prst="rect">
            <a:avLst/>
          </a:prstGeom>
        </p:spPr>
      </p:pic>
      <p:sp>
        <p:nvSpPr>
          <p:cNvPr id="5" name="TextBox 4"/>
          <p:cNvSpPr txBox="1"/>
          <p:nvPr/>
        </p:nvSpPr>
        <p:spPr>
          <a:xfrm>
            <a:off x="1544144" y="6176168"/>
            <a:ext cx="4415961" cy="507831"/>
          </a:xfrm>
          <a:prstGeom prst="rect">
            <a:avLst/>
          </a:prstGeom>
          <a:noFill/>
        </p:spPr>
        <p:txBody>
          <a:bodyPr wrap="square" rtlCol="0">
            <a:spAutoFit/>
          </a:bodyPr>
          <a:lstStyle/>
          <a:p>
            <a:r>
              <a:rPr lang="en-US" sz="900" dirty="0" smtClean="0"/>
              <a:t>Please note that all logos, screenshots and publisher content are used here under fair dealing and do not fall under the terms of the Creative Commons </a:t>
            </a:r>
            <a:r>
              <a:rPr lang="en-US" sz="900" dirty="0" err="1" smtClean="0"/>
              <a:t>licence</a:t>
            </a:r>
            <a:r>
              <a:rPr lang="en-US" sz="900" dirty="0" smtClean="0"/>
              <a:t> </a:t>
            </a:r>
            <a:endParaRPr lang="en-US" sz="900" dirty="0"/>
          </a:p>
        </p:txBody>
      </p:sp>
    </p:spTree>
    <p:extLst>
      <p:ext uri="{BB962C8B-B14F-4D97-AF65-F5344CB8AC3E}">
        <p14:creationId xmlns:p14="http://schemas.microsoft.com/office/powerpoint/2010/main" val="59407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3F593-0DBF-4A9A-9422-B2B530E2CB12}"/>
              </a:ext>
            </a:extLst>
          </p:cNvPr>
          <p:cNvSpPr>
            <a:spLocks noGrp="1"/>
          </p:cNvSpPr>
          <p:nvPr>
            <p:ph type="title"/>
          </p:nvPr>
        </p:nvSpPr>
        <p:spPr/>
        <p:txBody>
          <a:bodyPr/>
          <a:lstStyle/>
          <a:p>
            <a:r>
              <a:rPr lang="en-US">
                <a:latin typeface="Calibri"/>
                <a:cs typeface="Calibri"/>
              </a:rPr>
              <a:t>Check-in</a:t>
            </a:r>
            <a:endParaRPr lang="en-US"/>
          </a:p>
        </p:txBody>
      </p:sp>
      <p:sp>
        <p:nvSpPr>
          <p:cNvPr id="3" name="TextBox 2">
            <a:extLst>
              <a:ext uri="{FF2B5EF4-FFF2-40B4-BE49-F238E27FC236}">
                <a16:creationId xmlns:a16="http://schemas.microsoft.com/office/drawing/2014/main" xmlns="" id="{832814F2-8839-4BB4-A0BB-04FC1B58FD6F}"/>
              </a:ext>
            </a:extLst>
          </p:cNvPr>
          <p:cNvSpPr txBox="1"/>
          <p:nvPr/>
        </p:nvSpPr>
        <p:spPr>
          <a:xfrm>
            <a:off x="4104752" y="2296048"/>
            <a:ext cx="308233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t>?</a:t>
            </a:r>
            <a:endParaRPr lang="en-US" sz="9600">
              <a:ea typeface="Verdana"/>
            </a:endParaRPr>
          </a:p>
        </p:txBody>
      </p:sp>
    </p:spTree>
    <p:extLst>
      <p:ext uri="{BB962C8B-B14F-4D97-AF65-F5344CB8AC3E}">
        <p14:creationId xmlns:p14="http://schemas.microsoft.com/office/powerpoint/2010/main" val="380153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Copyright 101</a:t>
            </a:r>
            <a:endParaRPr lang="en-CA"/>
          </a:p>
        </p:txBody>
      </p:sp>
    </p:spTree>
    <p:extLst>
      <p:ext uri="{BB962C8B-B14F-4D97-AF65-F5344CB8AC3E}">
        <p14:creationId xmlns:p14="http://schemas.microsoft.com/office/powerpoint/2010/main" val="324210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Copyright basics: definitions</a:t>
            </a:r>
          </a:p>
        </p:txBody>
      </p:sp>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00000"/>
                </a:solidFill>
              </a:rPr>
              <a:t>Copyright is the “</a:t>
            </a:r>
            <a:r>
              <a:rPr lang="en-CA" b="1" dirty="0">
                <a:solidFill>
                  <a:srgbClr val="000000"/>
                </a:solidFill>
              </a:rPr>
              <a:t>the sole right to produce or reproduce the work or any substantial part thereof in any material form whatever</a:t>
            </a:r>
            <a:r>
              <a:rPr lang="en-US" b="1" dirty="0">
                <a:solidFill>
                  <a:srgbClr val="000000"/>
                </a:solidFill>
              </a:rPr>
              <a:t>”</a:t>
            </a:r>
          </a:p>
          <a:p>
            <a:pPr marL="342900" lvl="1" indent="0">
              <a:buNone/>
            </a:pPr>
            <a:r>
              <a:rPr lang="en-CA" b="1" dirty="0"/>
              <a:t>(Copyright Act R.S.C., 1985, c. C-42)</a:t>
            </a:r>
            <a:endParaRPr lang="en-CA" dirty="0"/>
          </a:p>
          <a:p>
            <a:pPr lvl="1"/>
            <a:endParaRPr lang="en-US" dirty="0"/>
          </a:p>
          <a:p>
            <a:endParaRPr lang="en-US" dirty="0"/>
          </a:p>
          <a:p>
            <a:endParaRPr lang="en-US" dirty="0"/>
          </a:p>
        </p:txBody>
      </p:sp>
    </p:spTree>
    <p:extLst>
      <p:ext uri="{BB962C8B-B14F-4D97-AF65-F5344CB8AC3E}">
        <p14:creationId xmlns:p14="http://schemas.microsoft.com/office/powerpoint/2010/main" val="412836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CA" sz="1950" b="1" dirty="0"/>
              <a:t>produce or reproduce </a:t>
            </a:r>
            <a:r>
              <a:rPr lang="en-CA" sz="1950" dirty="0"/>
              <a:t>the work</a:t>
            </a:r>
          </a:p>
          <a:p>
            <a:pPr lvl="0"/>
            <a:r>
              <a:rPr lang="en-CA" sz="1950" b="1" dirty="0"/>
              <a:t>perform</a:t>
            </a:r>
            <a:r>
              <a:rPr lang="en-CA" sz="1950" dirty="0"/>
              <a:t> the work in public</a:t>
            </a:r>
          </a:p>
          <a:p>
            <a:pPr lvl="0"/>
            <a:r>
              <a:rPr lang="en-CA" sz="1950" b="1" dirty="0"/>
              <a:t>publish</a:t>
            </a:r>
            <a:r>
              <a:rPr lang="en-CA" sz="1950" dirty="0"/>
              <a:t> the work</a:t>
            </a:r>
          </a:p>
          <a:p>
            <a:pPr lvl="0"/>
            <a:r>
              <a:rPr lang="en-CA" sz="1950" b="1" dirty="0"/>
              <a:t>translate</a:t>
            </a:r>
            <a:r>
              <a:rPr lang="en-CA" sz="1950" dirty="0"/>
              <a:t> the work</a:t>
            </a:r>
          </a:p>
          <a:p>
            <a:pPr lvl="0"/>
            <a:r>
              <a:rPr lang="en-CA" sz="1950" b="1" dirty="0"/>
              <a:t>adapt the work to another format </a:t>
            </a:r>
            <a:r>
              <a:rPr lang="en-CA" sz="1950" dirty="0"/>
              <a:t>(e.g. novel to film, film to play)</a:t>
            </a:r>
          </a:p>
          <a:p>
            <a:pPr lvl="0"/>
            <a:r>
              <a:rPr lang="en-CA" sz="1950" b="1" dirty="0"/>
              <a:t>record</a:t>
            </a:r>
            <a:r>
              <a:rPr lang="en-CA" sz="1950" dirty="0"/>
              <a:t> a literary, dramatic or musical work</a:t>
            </a:r>
          </a:p>
          <a:p>
            <a:pPr lvl="0"/>
            <a:r>
              <a:rPr lang="en-CA" sz="1950" b="1" dirty="0"/>
              <a:t>broadcast</a:t>
            </a:r>
            <a:r>
              <a:rPr lang="en-CA" sz="1950" dirty="0"/>
              <a:t> the work</a:t>
            </a:r>
          </a:p>
          <a:p>
            <a:pPr lvl="0"/>
            <a:r>
              <a:rPr lang="en-CA" sz="1950" b="1" dirty="0"/>
              <a:t>exhibit</a:t>
            </a:r>
            <a:r>
              <a:rPr lang="en-CA" sz="1950" dirty="0"/>
              <a:t> an artistic work</a:t>
            </a:r>
          </a:p>
          <a:p>
            <a:pPr marL="0" indent="0">
              <a:buNone/>
            </a:pPr>
            <a:r>
              <a:rPr lang="en-CA" sz="1950" dirty="0"/>
              <a:t>…..</a:t>
            </a:r>
            <a:r>
              <a:rPr lang="en-CA" sz="1950" b="1" i="1" dirty="0"/>
              <a:t>authorize others to do any of the above</a:t>
            </a:r>
            <a:r>
              <a:rPr lang="en-US" sz="1950" i="1" dirty="0"/>
              <a:t>.</a:t>
            </a:r>
          </a:p>
          <a:p>
            <a:endParaRPr lang="en-US" dirty="0"/>
          </a:p>
        </p:txBody>
      </p:sp>
      <p:sp>
        <p:nvSpPr>
          <p:cNvPr id="3" name="Title 2"/>
          <p:cNvSpPr>
            <a:spLocks noGrp="1"/>
          </p:cNvSpPr>
          <p:nvPr>
            <p:ph type="title"/>
          </p:nvPr>
        </p:nvSpPr>
        <p:spPr/>
        <p:txBody>
          <a:bodyPr/>
          <a:lstStyle/>
          <a:p>
            <a:r>
              <a:rPr lang="en-US" dirty="0"/>
              <a:t>Exclusive rights of the copyright holder</a:t>
            </a:r>
          </a:p>
        </p:txBody>
      </p:sp>
    </p:spTree>
    <p:extLst>
      <p:ext uri="{BB962C8B-B14F-4D97-AF65-F5344CB8AC3E}">
        <p14:creationId xmlns:p14="http://schemas.microsoft.com/office/powerpoint/2010/main" val="411514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 with my work?</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lgn="ctr">
              <a:buNone/>
            </a:pPr>
            <a:r>
              <a:rPr lang="en-US" dirty="0"/>
              <a:t>Until (or unless) you transfer or assign your copyright:</a:t>
            </a:r>
          </a:p>
          <a:p>
            <a:pPr lvl="0"/>
            <a:r>
              <a:rPr lang="en-US" sz="1800" dirty="0"/>
              <a:t>Only you have the right to </a:t>
            </a:r>
            <a:r>
              <a:rPr lang="en-CA" b="1" dirty="0"/>
              <a:t>produce or reproduce, publish, translate, modify, record, adapt the work to another format, perform the work in public</a:t>
            </a:r>
            <a:endParaRPr lang="en-US" b="1" dirty="0"/>
          </a:p>
          <a:p>
            <a:pPr marL="0" indent="0">
              <a:buNone/>
            </a:pPr>
            <a:r>
              <a:rPr lang="is-IS" b="1" dirty="0"/>
              <a:t>	… </a:t>
            </a:r>
            <a:r>
              <a:rPr lang="is-IS" dirty="0"/>
              <a:t>or to </a:t>
            </a:r>
            <a:r>
              <a:rPr lang="is-IS" b="1" dirty="0"/>
              <a:t>authorize anyone else to do these things</a:t>
            </a:r>
            <a:r>
              <a:rPr lang="is-IS" dirty="0"/>
              <a:t>.</a:t>
            </a:r>
          </a:p>
          <a:p>
            <a:pPr marL="0" indent="0">
              <a:buNone/>
            </a:pPr>
            <a:endParaRPr lang="is-IS" b="1" dirty="0"/>
          </a:p>
        </p:txBody>
      </p:sp>
    </p:spTree>
    <p:extLst>
      <p:ext uri="{BB962C8B-B14F-4D97-AF65-F5344CB8AC3E}">
        <p14:creationId xmlns:p14="http://schemas.microsoft.com/office/powerpoint/2010/main" val="95500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a copyright transfer agreement?</a:t>
            </a:r>
            <a:endParaRPr lang="en-CA" dirty="0"/>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5" name="Picture 4" descr="Screen Shot 2015-11-24 at 9.16.3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546" y="1851144"/>
            <a:ext cx="951358" cy="903897"/>
          </a:xfrm>
          <a:prstGeom prst="rect">
            <a:avLst/>
          </a:prstGeom>
        </p:spPr>
      </p:pic>
      <p:pic>
        <p:nvPicPr>
          <p:cNvPr id="6" name="Picture 5"/>
          <p:cNvPicPr>
            <a:picLocks noChangeAspect="1"/>
          </p:cNvPicPr>
          <p:nvPr/>
        </p:nvPicPr>
        <p:blipFill>
          <a:blip r:embed="rId5"/>
          <a:stretch>
            <a:fillRect/>
          </a:stretch>
        </p:blipFill>
        <p:spPr>
          <a:xfrm>
            <a:off x="2052250" y="3152262"/>
            <a:ext cx="1181766" cy="1394805"/>
          </a:xfrm>
          <a:prstGeom prst="rect">
            <a:avLst/>
          </a:prstGeom>
        </p:spPr>
      </p:pic>
      <p:sp>
        <p:nvSpPr>
          <p:cNvPr id="13" name="Rectangle 12"/>
          <p:cNvSpPr/>
          <p:nvPr/>
        </p:nvSpPr>
        <p:spPr>
          <a:xfrm>
            <a:off x="82037" y="6096491"/>
            <a:ext cx="6040230" cy="646331"/>
          </a:xfrm>
          <a:prstGeom prst="rect">
            <a:avLst/>
          </a:prstGeom>
        </p:spPr>
        <p:txBody>
          <a:bodyPr wrap="square">
            <a:spAutoFit/>
          </a:bodyPr>
          <a:lstStyle/>
          <a:p>
            <a:pPr algn="ctr"/>
            <a:r>
              <a:rPr lang="en-US" sz="1600" i="1" baseline="30000" dirty="0"/>
              <a:t>1</a:t>
            </a:r>
            <a:r>
              <a:rPr lang="en-US" i="1" dirty="0"/>
              <a:t>Right to publish, copy, translate, and distribute the work</a:t>
            </a:r>
            <a:r>
              <a:rPr lang="is-IS" i="1" dirty="0"/>
              <a:t>…and authorize others to do so</a:t>
            </a:r>
            <a:endParaRPr lang="en-CA" i="1" dirty="0"/>
          </a:p>
        </p:txBody>
      </p:sp>
      <p:sp>
        <p:nvSpPr>
          <p:cNvPr id="14" name="Rectangle 13"/>
          <p:cNvSpPr/>
          <p:nvPr/>
        </p:nvSpPr>
        <p:spPr>
          <a:xfrm>
            <a:off x="2501908" y="1841158"/>
            <a:ext cx="282450" cy="369332"/>
          </a:xfrm>
          <a:prstGeom prst="rect">
            <a:avLst/>
          </a:prstGeom>
        </p:spPr>
        <p:txBody>
          <a:bodyPr wrap="none">
            <a:spAutoFit/>
          </a:bodyPr>
          <a:lstStyle/>
          <a:p>
            <a:r>
              <a:rPr lang="en-US" i="1" baseline="30000"/>
              <a:t>1</a:t>
            </a:r>
            <a:endParaRPr lang="en-CA"/>
          </a:p>
        </p:txBody>
      </p:sp>
      <p:pic>
        <p:nvPicPr>
          <p:cNvPr id="1032" name="Picture 8" descr="http://www.bmv.bz.it/j/images/stories/thelanc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4954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88889E-6 7.40741E-7 L 0.11128 -0.10185 C 0.13489 -0.12523 0.16961 -0.13704 0.20607 -0.13704 C 0.24791 -0.13704 0.2809 -0.12523 0.30434 -0.10185 L 0.41614 7.40741E-7 " pathEditMode="relative" rAng="0" ptsTypes="AAAAA">
                                      <p:cBhvr>
                                        <p:cTn id="6" dur="2000" fill="hold"/>
                                        <p:tgtEl>
                                          <p:spTgt spid="5"/>
                                        </p:tgtEl>
                                        <p:attrNameLst>
                                          <p:attrName>ppt_x</p:attrName>
                                          <p:attrName>ppt_y</p:attrName>
                                        </p:attrNameLst>
                                      </p:cBhvr>
                                      <p:rCtr x="20799" y="-6852"/>
                                    </p:animMotion>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 copyright transfer agreement?</a:t>
            </a:r>
            <a:endParaRPr lang="en-CA"/>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5" name="Picture 4" descr="Screen Shot 2015-11-24 at 9.16.3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546" y="1851144"/>
            <a:ext cx="951358" cy="903897"/>
          </a:xfrm>
          <a:prstGeom prst="rect">
            <a:avLst/>
          </a:prstGeom>
        </p:spPr>
      </p:pic>
      <p:pic>
        <p:nvPicPr>
          <p:cNvPr id="6" name="Picture 5"/>
          <p:cNvPicPr>
            <a:picLocks noChangeAspect="1"/>
          </p:cNvPicPr>
          <p:nvPr/>
        </p:nvPicPr>
        <p:blipFill>
          <a:blip r:embed="rId5"/>
          <a:stretch>
            <a:fillRect/>
          </a:stretch>
        </p:blipFill>
        <p:spPr>
          <a:xfrm>
            <a:off x="2052250" y="3152262"/>
            <a:ext cx="1181766" cy="1394805"/>
          </a:xfrm>
          <a:prstGeom prst="rect">
            <a:avLst/>
          </a:prstGeom>
        </p:spPr>
      </p:pic>
      <p:sp>
        <p:nvSpPr>
          <p:cNvPr id="16" name="Right Arrow 15"/>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www.bmv.bz.it/j/images/stories/thelanc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stretch>
            <a:fillRect/>
          </a:stretch>
        </p:blipFill>
        <p:spPr>
          <a:xfrm>
            <a:off x="1581473" y="1595532"/>
            <a:ext cx="1390650" cy="1209675"/>
          </a:xfrm>
          <a:prstGeom prst="rect">
            <a:avLst/>
          </a:prstGeom>
        </p:spPr>
      </p:pic>
      <p:pic>
        <p:nvPicPr>
          <p:cNvPr id="8" name="Picture 7"/>
          <p:cNvPicPr>
            <a:picLocks noChangeAspect="1"/>
          </p:cNvPicPr>
          <p:nvPr/>
        </p:nvPicPr>
        <p:blipFill>
          <a:blip r:embed="rId9"/>
          <a:stretch>
            <a:fillRect/>
          </a:stretch>
        </p:blipFill>
        <p:spPr>
          <a:xfrm rot="10800000">
            <a:off x="1891671" y="1405911"/>
            <a:ext cx="1502923" cy="1240508"/>
          </a:xfrm>
          <a:prstGeom prst="rect">
            <a:avLst/>
          </a:prstGeom>
        </p:spPr>
      </p:pic>
      <p:pic>
        <p:nvPicPr>
          <p:cNvPr id="10" name="Picture 9"/>
          <p:cNvPicPr>
            <a:picLocks noChangeAspect="1"/>
          </p:cNvPicPr>
          <p:nvPr/>
        </p:nvPicPr>
        <p:blipFill>
          <a:blip r:embed="rId10"/>
          <a:stretch>
            <a:fillRect/>
          </a:stretch>
        </p:blipFill>
        <p:spPr>
          <a:xfrm rot="5400000">
            <a:off x="1640406" y="2235933"/>
            <a:ext cx="597971" cy="606276"/>
          </a:xfrm>
          <a:prstGeom prst="rect">
            <a:avLst/>
          </a:prstGeom>
        </p:spPr>
      </p:pic>
    </p:spTree>
    <p:extLst>
      <p:ext uri="{BB962C8B-B14F-4D97-AF65-F5344CB8AC3E}">
        <p14:creationId xmlns:p14="http://schemas.microsoft.com/office/powerpoint/2010/main" val="3244693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 copyright transfer agreement?</a:t>
            </a:r>
            <a:endParaRPr lang="en-CA"/>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6" name="Picture 5"/>
          <p:cNvPicPr>
            <a:picLocks noChangeAspect="1"/>
          </p:cNvPicPr>
          <p:nvPr/>
        </p:nvPicPr>
        <p:blipFill>
          <a:blip r:embed="rId4"/>
          <a:stretch>
            <a:fillRect/>
          </a:stretch>
        </p:blipFill>
        <p:spPr>
          <a:xfrm>
            <a:off x="2052250" y="3152262"/>
            <a:ext cx="1181766" cy="1394805"/>
          </a:xfrm>
          <a:prstGeom prst="rect">
            <a:avLst/>
          </a:prstGeom>
        </p:spPr>
      </p:pic>
      <p:sp>
        <p:nvSpPr>
          <p:cNvPr id="16" name="Right Arrow 15"/>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www.bmv.bz.it/j/images/stories/thelanc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rot="10800000">
            <a:off x="1891671" y="1405911"/>
            <a:ext cx="1502923" cy="1240508"/>
          </a:xfrm>
          <a:prstGeom prst="rect">
            <a:avLst/>
          </a:prstGeom>
        </p:spPr>
      </p:pic>
      <p:pic>
        <p:nvPicPr>
          <p:cNvPr id="10" name="Picture 9"/>
          <p:cNvPicPr>
            <a:picLocks noChangeAspect="1"/>
          </p:cNvPicPr>
          <p:nvPr/>
        </p:nvPicPr>
        <p:blipFill>
          <a:blip r:embed="rId8"/>
          <a:stretch>
            <a:fillRect/>
          </a:stretch>
        </p:blipFill>
        <p:spPr>
          <a:xfrm rot="5400000">
            <a:off x="1640406" y="2235933"/>
            <a:ext cx="597971" cy="606276"/>
          </a:xfrm>
          <a:prstGeom prst="rect">
            <a:avLst/>
          </a:prstGeom>
        </p:spPr>
      </p:pic>
    </p:spTree>
    <p:extLst>
      <p:ext uri="{BB962C8B-B14F-4D97-AF65-F5344CB8AC3E}">
        <p14:creationId xmlns:p14="http://schemas.microsoft.com/office/powerpoint/2010/main" val="2379119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5E-6 -3.7037E-7 L 0.09219 -0.04583 C 0.11146 -0.05602 0.14028 -0.06134 0.17049 -0.06134 C 0.20486 -0.06134 0.23229 -0.05602 0.25157 -0.04583 L 0.34393 -3.7037E-7 " pathEditMode="relative" rAng="0" ptsTypes="AAAAA">
                                      <p:cBhvr>
                                        <p:cTn id="6" dur="2000" fill="hold"/>
                                        <p:tgtEl>
                                          <p:spTgt spid="8"/>
                                        </p:tgtEl>
                                        <p:attrNameLst>
                                          <p:attrName>ppt_x</p:attrName>
                                          <p:attrName>ppt_y</p:attrName>
                                        </p:attrNameLst>
                                      </p:cBhvr>
                                      <p:rCtr x="17188" y="-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a:cs typeface="Calibri"/>
              </a:rPr>
              <a:t>Raise your hand if you'd like to be able to:</a:t>
            </a:r>
            <a:endParaRPr lang="en-US" dirty="0"/>
          </a:p>
        </p:txBody>
      </p:sp>
      <p:sp>
        <p:nvSpPr>
          <p:cNvPr id="4" name="Rectangle 3"/>
          <p:cNvSpPr/>
          <p:nvPr/>
        </p:nvSpPr>
        <p:spPr>
          <a:xfrm>
            <a:off x="553736" y="1380168"/>
            <a:ext cx="8024326" cy="3046988"/>
          </a:xfrm>
          <a:prstGeom prst="rect">
            <a:avLst/>
          </a:prstGeom>
        </p:spPr>
        <p:txBody>
          <a:bodyPr wrap="square" anchor="t">
            <a:spAutoFit/>
          </a:bodyPr>
          <a:lstStyle/>
          <a:p>
            <a:r>
              <a:rPr lang="fr-CA" sz="2400" dirty="0"/>
              <a:t>1. Post </a:t>
            </a:r>
            <a:r>
              <a:rPr lang="fr-CA" sz="2400" dirty="0" err="1"/>
              <a:t>your</a:t>
            </a:r>
            <a:r>
              <a:rPr lang="fr-CA" sz="2400" dirty="0"/>
              <a:t> article on </a:t>
            </a:r>
            <a:r>
              <a:rPr lang="fr-CA" sz="2400" dirty="0" err="1"/>
              <a:t>your</a:t>
            </a:r>
            <a:r>
              <a:rPr lang="fr-CA" sz="2400" dirty="0"/>
              <a:t> </a:t>
            </a:r>
            <a:r>
              <a:rPr lang="fr-CA" sz="2400" dirty="0" err="1"/>
              <a:t>website</a:t>
            </a:r>
            <a:endParaRPr lang="fr-CA" sz="2400" dirty="0">
              <a:ea typeface="Verdana"/>
            </a:endParaRPr>
          </a:p>
          <a:p>
            <a:endParaRPr lang="fr-CA" sz="2400" dirty="0">
              <a:ea typeface="Verdana"/>
            </a:endParaRPr>
          </a:p>
          <a:p>
            <a:r>
              <a:rPr lang="fr-CA" sz="2400" dirty="0"/>
              <a:t>2. </a:t>
            </a:r>
            <a:r>
              <a:rPr lang="fr-CA" sz="2400" dirty="0" err="1"/>
              <a:t>Reuse</a:t>
            </a:r>
            <a:r>
              <a:rPr lang="fr-CA" sz="2400" dirty="0"/>
              <a:t> images </a:t>
            </a:r>
            <a:r>
              <a:rPr lang="fr-CA" sz="2400" dirty="0" err="1"/>
              <a:t>from</a:t>
            </a:r>
            <a:r>
              <a:rPr lang="fr-CA" sz="2400" dirty="0"/>
              <a:t> </a:t>
            </a:r>
            <a:r>
              <a:rPr lang="fr-CA" sz="2400" dirty="0" err="1"/>
              <a:t>your</a:t>
            </a:r>
            <a:r>
              <a:rPr lang="fr-CA" sz="2400" dirty="0"/>
              <a:t> article in future publications</a:t>
            </a:r>
            <a:endParaRPr lang="fr-CA" sz="2400" dirty="0">
              <a:ea typeface="Verdana"/>
            </a:endParaRPr>
          </a:p>
          <a:p>
            <a:endParaRPr lang="fr-CA" sz="2400" dirty="0">
              <a:solidFill>
                <a:srgbClr val="000000"/>
              </a:solidFill>
              <a:ea typeface="Verdana"/>
            </a:endParaRPr>
          </a:p>
          <a:p>
            <a:r>
              <a:rPr lang="fr-CA" sz="2400" dirty="0">
                <a:solidFill>
                  <a:srgbClr val="000000"/>
                </a:solidFill>
                <a:ea typeface="Verdana"/>
              </a:rPr>
              <a:t>3. </a:t>
            </a:r>
            <a:r>
              <a:rPr lang="fr-CA" sz="2400" dirty="0" err="1">
                <a:solidFill>
                  <a:srgbClr val="000000"/>
                </a:solidFill>
                <a:ea typeface="Verdana"/>
              </a:rPr>
              <a:t>Ensure</a:t>
            </a:r>
            <a:r>
              <a:rPr lang="fr-CA" sz="2400" dirty="0">
                <a:solidFill>
                  <a:srgbClr val="000000"/>
                </a:solidFill>
                <a:ea typeface="Verdana"/>
              </a:rPr>
              <a:t> </a:t>
            </a:r>
            <a:r>
              <a:rPr lang="fr-CA" sz="2400" dirty="0" err="1">
                <a:solidFill>
                  <a:srgbClr val="000000"/>
                </a:solidFill>
                <a:ea typeface="Verdana"/>
              </a:rPr>
              <a:t>you</a:t>
            </a:r>
            <a:r>
              <a:rPr lang="fr-CA" sz="2400" dirty="0">
                <a:solidFill>
                  <a:srgbClr val="000000"/>
                </a:solidFill>
                <a:ea typeface="Verdana"/>
              </a:rPr>
              <a:t> </a:t>
            </a:r>
            <a:r>
              <a:rPr lang="fr-CA" sz="2400" dirty="0" err="1">
                <a:solidFill>
                  <a:srgbClr val="000000"/>
                </a:solidFill>
                <a:ea typeface="Verdana"/>
              </a:rPr>
              <a:t>meet</a:t>
            </a:r>
            <a:r>
              <a:rPr lang="fr-CA" sz="2400" dirty="0">
                <a:solidFill>
                  <a:srgbClr val="000000"/>
                </a:solidFill>
                <a:ea typeface="Verdana"/>
              </a:rPr>
              <a:t> open </a:t>
            </a:r>
            <a:r>
              <a:rPr lang="fr-CA" sz="2400" dirty="0" err="1">
                <a:solidFill>
                  <a:srgbClr val="000000"/>
                </a:solidFill>
                <a:ea typeface="Verdana"/>
              </a:rPr>
              <a:t>access</a:t>
            </a:r>
            <a:r>
              <a:rPr lang="fr-CA" sz="2400" dirty="0">
                <a:solidFill>
                  <a:srgbClr val="000000"/>
                </a:solidFill>
                <a:ea typeface="Verdana"/>
              </a:rPr>
              <a:t> </a:t>
            </a:r>
            <a:r>
              <a:rPr lang="fr-CA" sz="2400" dirty="0" err="1">
                <a:solidFill>
                  <a:srgbClr val="000000"/>
                </a:solidFill>
                <a:ea typeface="Verdana"/>
              </a:rPr>
              <a:t>requirements</a:t>
            </a:r>
            <a:r>
              <a:rPr lang="fr-CA" sz="2400" dirty="0">
                <a:solidFill>
                  <a:srgbClr val="000000"/>
                </a:solidFill>
                <a:ea typeface="Verdana"/>
              </a:rPr>
              <a:t> for a </a:t>
            </a:r>
            <a:r>
              <a:rPr lang="fr-CA" sz="2400" dirty="0" err="1">
                <a:solidFill>
                  <a:srgbClr val="000000"/>
                </a:solidFill>
                <a:ea typeface="Verdana"/>
              </a:rPr>
              <a:t>grant</a:t>
            </a:r>
            <a:r>
              <a:rPr lang="fr-CA" sz="2400" dirty="0">
                <a:solidFill>
                  <a:srgbClr val="000000"/>
                </a:solidFill>
                <a:ea typeface="Verdana"/>
              </a:rPr>
              <a:t>.</a:t>
            </a:r>
          </a:p>
          <a:p>
            <a:pPr algn="ctr"/>
            <a:endParaRPr lang="fr-CA" sz="2400" i="1" dirty="0">
              <a:solidFill>
                <a:srgbClr val="000000"/>
              </a:solidFill>
              <a:ea typeface="Verdana"/>
            </a:endParaRPr>
          </a:p>
        </p:txBody>
      </p:sp>
    </p:spTree>
    <p:extLst>
      <p:ext uri="{BB962C8B-B14F-4D97-AF65-F5344CB8AC3E}">
        <p14:creationId xmlns:p14="http://schemas.microsoft.com/office/powerpoint/2010/main" val="1773891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CA" dirty="0"/>
              <a:t>Pre-print</a:t>
            </a:r>
          </a:p>
          <a:p>
            <a:pPr lvl="1" fontAlgn="base"/>
            <a:r>
              <a:rPr lang="en-CA" dirty="0"/>
              <a:t>Author’s original, submitted version</a:t>
            </a:r>
          </a:p>
          <a:p>
            <a:pPr fontAlgn="base"/>
            <a:r>
              <a:rPr lang="en-CA" dirty="0"/>
              <a:t>Author’s accepted manuscript (AAM)</a:t>
            </a:r>
          </a:p>
          <a:p>
            <a:pPr lvl="1" fontAlgn="base"/>
            <a:r>
              <a:rPr lang="en-CA" dirty="0"/>
              <a:t>Accepted version</a:t>
            </a:r>
          </a:p>
          <a:p>
            <a:pPr lvl="1" fontAlgn="base"/>
            <a:r>
              <a:rPr lang="en-CA" dirty="0"/>
              <a:t>Post-print </a:t>
            </a:r>
          </a:p>
          <a:p>
            <a:pPr fontAlgn="base"/>
            <a:r>
              <a:rPr lang="en-CA" dirty="0"/>
              <a:t>Publisher’s final version</a:t>
            </a:r>
          </a:p>
          <a:p>
            <a:pPr lvl="1" fontAlgn="base"/>
            <a:r>
              <a:rPr lang="en-CA" dirty="0"/>
              <a:t>Publisher’s PDF</a:t>
            </a:r>
          </a:p>
          <a:p>
            <a:pPr lvl="1" fontAlgn="base"/>
            <a:r>
              <a:rPr lang="en-CA" dirty="0"/>
              <a:t>Version of Record (</a:t>
            </a:r>
            <a:r>
              <a:rPr lang="en-CA" dirty="0" err="1"/>
              <a:t>VoR</a:t>
            </a:r>
            <a:r>
              <a:rPr lang="en-CA" dirty="0"/>
              <a:t>)</a:t>
            </a:r>
          </a:p>
          <a:p>
            <a:pPr lvl="1" fontAlgn="base"/>
            <a:endParaRPr lang="en-US" dirty="0"/>
          </a:p>
          <a:p>
            <a:pPr marL="457200" lvl="1" indent="0" fontAlgn="base">
              <a:buNone/>
            </a:pPr>
            <a:endParaRPr lang="en-US" dirty="0"/>
          </a:p>
        </p:txBody>
      </p:sp>
      <p:sp>
        <p:nvSpPr>
          <p:cNvPr id="3" name="Title 2"/>
          <p:cNvSpPr>
            <a:spLocks noGrp="1"/>
          </p:cNvSpPr>
          <p:nvPr>
            <p:ph type="title"/>
          </p:nvPr>
        </p:nvSpPr>
        <p:spPr>
          <a:xfrm>
            <a:off x="358735" y="237237"/>
            <a:ext cx="5715494" cy="450832"/>
          </a:xfrm>
        </p:spPr>
        <p:txBody>
          <a:bodyPr>
            <a:noAutofit/>
          </a:bodyPr>
          <a:lstStyle/>
          <a:p>
            <a:r>
              <a:rPr lang="en-US" dirty="0"/>
              <a:t>Key terms: Versions</a:t>
            </a:r>
            <a:endParaRPr lang="en-CA" dirty="0"/>
          </a:p>
        </p:txBody>
      </p:sp>
    </p:spTree>
    <p:extLst>
      <p:ext uri="{BB962C8B-B14F-4D97-AF65-F5344CB8AC3E}">
        <p14:creationId xmlns:p14="http://schemas.microsoft.com/office/powerpoint/2010/main" val="774284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B58F2A-9F53-4016-AFBA-3E1678818A48}"/>
              </a:ext>
            </a:extLst>
          </p:cNvPr>
          <p:cNvSpPr>
            <a:spLocks noGrp="1"/>
          </p:cNvSpPr>
          <p:nvPr>
            <p:ph idx="1"/>
          </p:nvPr>
        </p:nvSpPr>
        <p:spPr/>
        <p:txBody>
          <a:bodyPr vert="horz" lIns="274320" tIns="274320" rIns="274320" bIns="274320" rtlCol="0" anchor="t">
            <a:normAutofit/>
          </a:bodyPr>
          <a:lstStyle/>
          <a:p>
            <a:r>
              <a:rPr lang="en-US" dirty="0">
                <a:latin typeface="Calibri"/>
                <a:cs typeface="Calibri"/>
              </a:rPr>
              <a:t>Please turn off your video</a:t>
            </a:r>
          </a:p>
          <a:p>
            <a:r>
              <a:rPr lang="en-US" dirty="0">
                <a:latin typeface="Calibri"/>
                <a:cs typeface="Calibri"/>
              </a:rPr>
              <a:t>Use chat for questions</a:t>
            </a:r>
          </a:p>
          <a:p>
            <a:r>
              <a:rPr lang="en-US" dirty="0">
                <a:latin typeface="Calibri"/>
                <a:cs typeface="Calibri"/>
              </a:rPr>
              <a:t>Will use the raise hand icon or 'thumbs up' (Reactions)</a:t>
            </a:r>
            <a:endParaRPr lang="en-US" dirty="0">
              <a:cs typeface="Calibri"/>
            </a:endParaRPr>
          </a:p>
          <a:p>
            <a:pPr lvl="1">
              <a:spcAft>
                <a:spcPts val="600"/>
              </a:spcAft>
            </a:pPr>
            <a:r>
              <a:rPr lang="en-US" dirty="0">
                <a:latin typeface="Calibri"/>
                <a:cs typeface="Calibri"/>
              </a:rPr>
              <a:t> Keyboard shortcut: </a:t>
            </a:r>
            <a:r>
              <a:rPr lang="en-US" b="1" dirty="0">
                <a:latin typeface="Calibri"/>
                <a:cs typeface="Calibri"/>
              </a:rPr>
              <a:t>ALT-Y</a:t>
            </a:r>
          </a:p>
          <a:p>
            <a:pPr marL="457200" lvl="1" indent="0">
              <a:spcAft>
                <a:spcPts val="600"/>
              </a:spcAft>
              <a:buNone/>
            </a:pPr>
            <a:endParaRPr lang="en-US" b="1" dirty="0">
              <a:latin typeface="Calibri"/>
              <a:cs typeface="Calibri"/>
            </a:endParaRPr>
          </a:p>
        </p:txBody>
      </p:sp>
      <p:sp>
        <p:nvSpPr>
          <p:cNvPr id="3" name="Title 2">
            <a:extLst>
              <a:ext uri="{FF2B5EF4-FFF2-40B4-BE49-F238E27FC236}">
                <a16:creationId xmlns:a16="http://schemas.microsoft.com/office/drawing/2014/main" xmlns="" id="{68357A1C-1C20-4CCF-9A63-A1442F430D72}"/>
              </a:ext>
            </a:extLst>
          </p:cNvPr>
          <p:cNvSpPr>
            <a:spLocks noGrp="1"/>
          </p:cNvSpPr>
          <p:nvPr>
            <p:ph type="title"/>
          </p:nvPr>
        </p:nvSpPr>
        <p:spPr/>
        <p:txBody>
          <a:bodyPr/>
          <a:lstStyle/>
          <a:p>
            <a:r>
              <a:rPr lang="en-US">
                <a:latin typeface="Calibri"/>
                <a:cs typeface="Calibri"/>
              </a:rPr>
              <a:t>Notes on using Zoom</a:t>
            </a:r>
            <a:endParaRPr lang="en-US"/>
          </a:p>
        </p:txBody>
      </p:sp>
      <p:pic>
        <p:nvPicPr>
          <p:cNvPr id="4" name="Picture 4" descr="A picture containing clock, object, monitor, sign&#10;&#10;Description generated with very high confidence">
            <a:extLst>
              <a:ext uri="{FF2B5EF4-FFF2-40B4-BE49-F238E27FC236}">
                <a16:creationId xmlns:a16="http://schemas.microsoft.com/office/drawing/2014/main" xmlns="" id="{53A896D2-5D87-4B57-B2DC-024182796292}"/>
              </a:ext>
            </a:extLst>
          </p:cNvPr>
          <p:cNvPicPr>
            <a:picLocks noChangeAspect="1"/>
          </p:cNvPicPr>
          <p:nvPr/>
        </p:nvPicPr>
        <p:blipFill rotWithShape="1">
          <a:blip r:embed="rId2"/>
          <a:srcRect l="23252" t="13333" r="13982" b="-3333"/>
          <a:stretch/>
        </p:blipFill>
        <p:spPr>
          <a:xfrm>
            <a:off x="45453" y="3939701"/>
            <a:ext cx="9092242" cy="583342"/>
          </a:xfrm>
          <a:prstGeom prst="rect">
            <a:avLst/>
          </a:prstGeom>
        </p:spPr>
      </p:pic>
    </p:spTree>
    <p:extLst>
      <p:ext uri="{BB962C8B-B14F-4D97-AF65-F5344CB8AC3E}">
        <p14:creationId xmlns:p14="http://schemas.microsoft.com/office/powerpoint/2010/main" val="302033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3749" y="1238215"/>
            <a:ext cx="3800901" cy="4781368"/>
          </a:xfrm>
          <a:prstGeom prst="rect">
            <a:avLst/>
          </a:prstGeom>
          <a:ln>
            <a:solidFill>
              <a:schemeClr val="accent1"/>
            </a:solidFill>
          </a:ln>
        </p:spPr>
      </p:pic>
      <p:sp>
        <p:nvSpPr>
          <p:cNvPr id="2" name="Title 1"/>
          <p:cNvSpPr>
            <a:spLocks noGrp="1"/>
          </p:cNvSpPr>
          <p:nvPr>
            <p:ph type="title"/>
          </p:nvPr>
        </p:nvSpPr>
        <p:spPr/>
        <p:txBody>
          <a:bodyPr/>
          <a:lstStyle/>
          <a:p>
            <a:r>
              <a:rPr lang="en-US" sz="2800" dirty="0"/>
              <a:t>Archive your versions and your author agreements!</a:t>
            </a:r>
            <a:endParaRPr lang="en-CA" sz="2800" dirty="0"/>
          </a:p>
        </p:txBody>
      </p:sp>
      <p:sp>
        <p:nvSpPr>
          <p:cNvPr id="7" name="TextBox 6"/>
          <p:cNvSpPr txBox="1"/>
          <p:nvPr/>
        </p:nvSpPr>
        <p:spPr>
          <a:xfrm>
            <a:off x="143747" y="6025644"/>
            <a:ext cx="2585805" cy="523220"/>
          </a:xfrm>
          <a:prstGeom prst="rect">
            <a:avLst/>
          </a:prstGeom>
          <a:noFill/>
        </p:spPr>
        <p:txBody>
          <a:bodyPr wrap="square" rtlCol="0">
            <a:spAutoFit/>
          </a:bodyPr>
          <a:lstStyle/>
          <a:p>
            <a:r>
              <a:rPr lang="en-US" sz="1400" dirty="0"/>
              <a:t>Pre-print = Initial submission</a:t>
            </a:r>
            <a:endParaRPr lang="en-CA" sz="1400" dirty="0"/>
          </a:p>
        </p:txBody>
      </p:sp>
      <p:pic>
        <p:nvPicPr>
          <p:cNvPr id="10" name="Picture 9"/>
          <p:cNvPicPr>
            <a:picLocks noChangeAspect="1"/>
          </p:cNvPicPr>
          <p:nvPr/>
        </p:nvPicPr>
        <p:blipFill>
          <a:blip r:embed="rId4"/>
          <a:stretch>
            <a:fillRect/>
          </a:stretch>
        </p:blipFill>
        <p:spPr>
          <a:xfrm>
            <a:off x="2911156" y="1263957"/>
            <a:ext cx="3604263" cy="4693497"/>
          </a:xfrm>
          <a:prstGeom prst="rect">
            <a:avLst/>
          </a:prstGeom>
          <a:ln>
            <a:solidFill>
              <a:schemeClr val="tx2"/>
            </a:solidFill>
          </a:ln>
        </p:spPr>
      </p:pic>
      <p:pic>
        <p:nvPicPr>
          <p:cNvPr id="6" name="Picture 5"/>
          <p:cNvPicPr>
            <a:picLocks noChangeAspect="1"/>
          </p:cNvPicPr>
          <p:nvPr/>
        </p:nvPicPr>
        <p:blipFill>
          <a:blip r:embed="rId5"/>
          <a:stretch>
            <a:fillRect/>
          </a:stretch>
        </p:blipFill>
        <p:spPr>
          <a:xfrm>
            <a:off x="5339481" y="1169737"/>
            <a:ext cx="3844637" cy="4784687"/>
          </a:xfrm>
          <a:prstGeom prst="rect">
            <a:avLst/>
          </a:prstGeom>
          <a:ln>
            <a:solidFill>
              <a:schemeClr val="accent1"/>
            </a:solidFill>
          </a:ln>
        </p:spPr>
      </p:pic>
      <p:sp>
        <p:nvSpPr>
          <p:cNvPr id="11" name="TextBox 10"/>
          <p:cNvSpPr txBox="1"/>
          <p:nvPr/>
        </p:nvSpPr>
        <p:spPr>
          <a:xfrm>
            <a:off x="2814490" y="6019583"/>
            <a:ext cx="2347847" cy="738664"/>
          </a:xfrm>
          <a:prstGeom prst="rect">
            <a:avLst/>
          </a:prstGeom>
          <a:noFill/>
        </p:spPr>
        <p:txBody>
          <a:bodyPr wrap="square" rtlCol="0" anchor="t">
            <a:spAutoFit/>
          </a:bodyPr>
          <a:lstStyle/>
          <a:p>
            <a:r>
              <a:rPr lang="en-US" sz="1400" dirty="0"/>
              <a:t>Accepted manuscript = Final version without layout</a:t>
            </a:r>
            <a:endParaRPr lang="en-CA" sz="1400" dirty="0"/>
          </a:p>
        </p:txBody>
      </p:sp>
      <p:sp>
        <p:nvSpPr>
          <p:cNvPr id="3" name="Rectangle 2"/>
          <p:cNvSpPr/>
          <p:nvPr/>
        </p:nvSpPr>
        <p:spPr>
          <a:xfrm>
            <a:off x="5292232" y="6013047"/>
            <a:ext cx="3480700" cy="307777"/>
          </a:xfrm>
          <a:prstGeom prst="rect">
            <a:avLst/>
          </a:prstGeom>
        </p:spPr>
        <p:txBody>
          <a:bodyPr wrap="square">
            <a:spAutoFit/>
          </a:bodyPr>
          <a:lstStyle/>
          <a:p>
            <a:r>
              <a:rPr lang="en-US" sz="1400" dirty="0"/>
              <a:t>Publisher’s version = Final copy with layout</a:t>
            </a:r>
            <a:endParaRPr lang="en-CA" sz="1400" dirty="0"/>
          </a:p>
        </p:txBody>
      </p:sp>
      <p:sp>
        <p:nvSpPr>
          <p:cNvPr id="13" name="Slide Number Placeholder 5"/>
          <p:cNvSpPr>
            <a:spLocks noGrp="1"/>
          </p:cNvSpPr>
          <p:nvPr>
            <p:ph type="sldNum" sz="quarter" idx="4294967295"/>
          </p:nvPr>
        </p:nvSpPr>
        <p:spPr>
          <a:xfrm>
            <a:off x="79377" y="6381738"/>
            <a:ext cx="406487" cy="365125"/>
          </a:xfrm>
          <a:prstGeom prst="rect">
            <a:avLst/>
          </a:prstGeom>
          <a:noFill/>
          <a:ln>
            <a:noFill/>
          </a:ln>
        </p:spPr>
        <p:txBody>
          <a:bodyPr anchor="ctr" anchorCtr="0"/>
          <a:lstStyle>
            <a:lvl1pPr algn="ctr">
              <a:defRPr sz="1200" b="1">
                <a:solidFill>
                  <a:schemeClr val="bg1"/>
                </a:solidFill>
                <a:latin typeface="Candara"/>
                <a:cs typeface="Candara"/>
              </a:defRPr>
            </a:lvl1pPr>
          </a:lstStyle>
          <a:p>
            <a:fld id="{0A4FEB13-65A6-E049-A68F-AB47E3C524BE}" type="slidenum">
              <a:rPr lang="en-US" smtClean="0"/>
              <a:pPr/>
              <a:t>20</a:t>
            </a:fld>
            <a:endParaRPr lang="en-US"/>
          </a:p>
        </p:txBody>
      </p:sp>
    </p:spTree>
    <p:extLst>
      <p:ext uri="{BB962C8B-B14F-4D97-AF65-F5344CB8AC3E}">
        <p14:creationId xmlns:p14="http://schemas.microsoft.com/office/powerpoint/2010/main" val="3623673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What is an accepted manuscript (cont’d)?</a:t>
            </a:r>
            <a:endParaRPr lang="en-CA" dirty="0">
              <a:latin typeface="Calibri"/>
              <a:cs typeface="Calibri"/>
            </a:endParaRPr>
          </a:p>
        </p:txBody>
      </p:sp>
      <p:sp>
        <p:nvSpPr>
          <p:cNvPr id="8" name="TextBox 7"/>
          <p:cNvSpPr txBox="1"/>
          <p:nvPr/>
        </p:nvSpPr>
        <p:spPr>
          <a:xfrm>
            <a:off x="5265947" y="5540061"/>
            <a:ext cx="4074682" cy="954107"/>
          </a:xfrm>
          <a:prstGeom prst="rect">
            <a:avLst/>
          </a:prstGeom>
          <a:solidFill>
            <a:schemeClr val="bg1"/>
          </a:solidFill>
        </p:spPr>
        <p:txBody>
          <a:bodyPr wrap="square" rtlCol="0" anchor="t">
            <a:spAutoFit/>
          </a:bodyPr>
          <a:lstStyle/>
          <a:p>
            <a:r>
              <a:rPr lang="en-US" sz="1400" b="1" dirty="0"/>
              <a:t>Publisher’s version </a:t>
            </a:r>
            <a:endParaRPr lang="en-US" dirty="0"/>
          </a:p>
          <a:p>
            <a:pPr marL="285750" indent="-285750">
              <a:buFont typeface="Arial"/>
              <a:buChar char="•"/>
            </a:pPr>
            <a:r>
              <a:rPr lang="en-US" sz="1400" dirty="0"/>
              <a:t>Created by PUBLISHER</a:t>
            </a:r>
            <a:endParaRPr lang="en-US" sz="1400" dirty="0">
              <a:ea typeface="Verdana"/>
            </a:endParaRPr>
          </a:p>
          <a:p>
            <a:pPr marL="285750" indent="-285750">
              <a:buFont typeface="Arial"/>
              <a:buChar char="•"/>
            </a:pPr>
            <a:r>
              <a:rPr lang="en-US" sz="1400" dirty="0"/>
              <a:t>Typically CANNOT be posted to repositories</a:t>
            </a:r>
            <a:endParaRPr lang="en-CA" sz="1400" dirty="0">
              <a:ea typeface="Verdana"/>
            </a:endParaRPr>
          </a:p>
        </p:txBody>
      </p:sp>
      <p:sp>
        <p:nvSpPr>
          <p:cNvPr id="11" name="TextBox 10"/>
          <p:cNvSpPr txBox="1"/>
          <p:nvPr/>
        </p:nvSpPr>
        <p:spPr>
          <a:xfrm>
            <a:off x="171295" y="5501389"/>
            <a:ext cx="4146136" cy="1169551"/>
          </a:xfrm>
          <a:prstGeom prst="rect">
            <a:avLst/>
          </a:prstGeom>
          <a:noFill/>
        </p:spPr>
        <p:txBody>
          <a:bodyPr wrap="square" rtlCol="0" anchor="t">
            <a:spAutoFit/>
          </a:bodyPr>
          <a:lstStyle/>
          <a:p>
            <a:r>
              <a:rPr lang="en-US" sz="1400" b="1" dirty="0">
                <a:ea typeface="Verdana"/>
                <a:cs typeface="Verdana"/>
              </a:rPr>
              <a:t>Accepted manuscript</a:t>
            </a:r>
            <a:endParaRPr lang="en-US" dirty="0"/>
          </a:p>
          <a:p>
            <a:pPr marL="285750" indent="-285750">
              <a:buFont typeface="Arial"/>
              <a:buChar char="•"/>
            </a:pPr>
            <a:r>
              <a:rPr lang="en-US" sz="1400" dirty="0"/>
              <a:t>Saved by RESEARCHER</a:t>
            </a:r>
            <a:endParaRPr lang="en-US" sz="1400" dirty="0">
              <a:ea typeface="Verdana"/>
              <a:cs typeface="Verdana"/>
            </a:endParaRPr>
          </a:p>
          <a:p>
            <a:pPr marL="285750" indent="-285750">
              <a:buFont typeface="Arial"/>
              <a:buChar char="•"/>
            </a:pPr>
            <a:r>
              <a:rPr lang="en-US" sz="1400" dirty="0"/>
              <a:t>Typically CAN be posted to repositories</a:t>
            </a:r>
            <a:endParaRPr lang="en-US" sz="1400" dirty="0">
              <a:ea typeface="Verdana"/>
              <a:cs typeface="Verdana"/>
            </a:endParaRPr>
          </a:p>
          <a:p>
            <a:pPr marL="285750" indent="-285750">
              <a:buFont typeface="Arial"/>
              <a:buChar char="•"/>
            </a:pPr>
            <a:r>
              <a:rPr lang="en-US" sz="1400" dirty="0">
                <a:ea typeface="Verdana"/>
              </a:rPr>
              <a:t>Intellectually </a:t>
            </a:r>
            <a:r>
              <a:rPr lang="en-US" sz="1400" b="1" dirty="0">
                <a:ea typeface="Verdana"/>
              </a:rPr>
              <a:t>THE SAME</a:t>
            </a:r>
            <a:r>
              <a:rPr lang="en-US" sz="1400" dirty="0">
                <a:ea typeface="Verdana"/>
              </a:rPr>
              <a:t> as the publisher version</a:t>
            </a:r>
            <a:endParaRPr lang="en-US" dirty="0">
              <a:ea typeface="Verdana"/>
            </a:endParaRPr>
          </a:p>
        </p:txBody>
      </p:sp>
      <p:sp>
        <p:nvSpPr>
          <p:cNvPr id="3" name="Oval 2"/>
          <p:cNvSpPr>
            <a:spLocks noChangeArrowheads="1"/>
          </p:cNvSpPr>
          <p:nvPr/>
        </p:nvSpPr>
        <p:spPr bwMode="auto">
          <a:xfrm>
            <a:off x="4013959" y="3012281"/>
            <a:ext cx="900113" cy="833438"/>
          </a:xfrm>
          <a:prstGeom prst="ellipse">
            <a:avLst/>
          </a:prstGeom>
          <a:solidFill>
            <a:srgbClr val="D34C4C"/>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VS</a:t>
            </a:r>
          </a:p>
        </p:txBody>
      </p:sp>
      <p:pic>
        <p:nvPicPr>
          <p:cNvPr id="9" name="Picture 8"/>
          <p:cNvPicPr>
            <a:picLocks noChangeAspect="1"/>
          </p:cNvPicPr>
          <p:nvPr/>
        </p:nvPicPr>
        <p:blipFill>
          <a:blip r:embed="rId3"/>
          <a:stretch>
            <a:fillRect/>
          </a:stretch>
        </p:blipFill>
        <p:spPr>
          <a:xfrm>
            <a:off x="375805" y="1140018"/>
            <a:ext cx="3366933" cy="4181068"/>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310553" y="1097332"/>
            <a:ext cx="3212123" cy="4316134"/>
          </a:xfrm>
          <a:prstGeom prst="rect">
            <a:avLst/>
          </a:prstGeom>
          <a:ln>
            <a:solidFill>
              <a:schemeClr val="accent1"/>
            </a:solidFill>
          </a:ln>
        </p:spPr>
      </p:pic>
    </p:spTree>
    <p:extLst>
      <p:ext uri="{BB962C8B-B14F-4D97-AF65-F5344CB8AC3E}">
        <p14:creationId xmlns:p14="http://schemas.microsoft.com/office/powerpoint/2010/main" val="159129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3F593-0DBF-4A9A-9422-B2B530E2CB12}"/>
              </a:ext>
            </a:extLst>
          </p:cNvPr>
          <p:cNvSpPr>
            <a:spLocks noGrp="1"/>
          </p:cNvSpPr>
          <p:nvPr>
            <p:ph type="title"/>
          </p:nvPr>
        </p:nvSpPr>
        <p:spPr/>
        <p:txBody>
          <a:bodyPr/>
          <a:lstStyle/>
          <a:p>
            <a:r>
              <a:rPr lang="en-US">
                <a:latin typeface="Calibri"/>
                <a:cs typeface="Calibri"/>
              </a:rPr>
              <a:t>Check-in</a:t>
            </a:r>
            <a:endParaRPr lang="en-US"/>
          </a:p>
        </p:txBody>
      </p:sp>
      <p:sp>
        <p:nvSpPr>
          <p:cNvPr id="3" name="TextBox 2">
            <a:extLst>
              <a:ext uri="{FF2B5EF4-FFF2-40B4-BE49-F238E27FC236}">
                <a16:creationId xmlns:a16="http://schemas.microsoft.com/office/drawing/2014/main" xmlns="" id="{832814F2-8839-4BB4-A0BB-04FC1B58FD6F}"/>
              </a:ext>
            </a:extLst>
          </p:cNvPr>
          <p:cNvSpPr txBox="1"/>
          <p:nvPr/>
        </p:nvSpPr>
        <p:spPr>
          <a:xfrm>
            <a:off x="4104752" y="2296048"/>
            <a:ext cx="308233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t>?</a:t>
            </a:r>
            <a:endParaRPr lang="en-US" sz="9600">
              <a:ea typeface="Verdana"/>
            </a:endParaRPr>
          </a:p>
        </p:txBody>
      </p:sp>
    </p:spTree>
    <p:extLst>
      <p:ext uri="{BB962C8B-B14F-4D97-AF65-F5344CB8AC3E}">
        <p14:creationId xmlns:p14="http://schemas.microsoft.com/office/powerpoint/2010/main" val="189736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r>
              <a:rPr lang="en-US" dirty="0">
                <a:latin typeface="Calibri"/>
                <a:cs typeface="Calibri"/>
              </a:rPr>
              <a:t>Preprint servers</a:t>
            </a:r>
          </a:p>
          <a:p>
            <a:pPr lvl="1"/>
            <a:r>
              <a:rPr lang="en-US" dirty="0">
                <a:latin typeface="Calibri"/>
                <a:cs typeface="Calibri"/>
              </a:rPr>
              <a:t>Electronic archive of scholarly content NOT YET PUBLISHED/PEER-REVIEWED</a:t>
            </a:r>
          </a:p>
          <a:p>
            <a:pPr lvl="1"/>
            <a:r>
              <a:rPr lang="en-US" dirty="0">
                <a:latin typeface="Calibri"/>
                <a:cs typeface="Calibri"/>
              </a:rPr>
              <a:t>E.g. </a:t>
            </a:r>
            <a:r>
              <a:rPr lang="en-US" dirty="0">
                <a:latin typeface="Calibri"/>
                <a:cs typeface="Calibri"/>
                <a:hlinkClick r:id="rId3"/>
              </a:rPr>
              <a:t>bioRxiv</a:t>
            </a:r>
            <a:r>
              <a:rPr lang="en-US" dirty="0">
                <a:latin typeface="Calibri"/>
                <a:cs typeface="Calibri"/>
              </a:rPr>
              <a:t>, </a:t>
            </a:r>
            <a:r>
              <a:rPr lang="en-US" dirty="0">
                <a:latin typeface="Calibri"/>
                <a:cs typeface="Calibri"/>
                <a:hlinkClick r:id="rId4"/>
              </a:rPr>
              <a:t>MedrXiv</a:t>
            </a:r>
            <a:endParaRPr lang="en-US" dirty="0">
              <a:latin typeface="Calibri"/>
              <a:cs typeface="Calibri"/>
            </a:endParaRPr>
          </a:p>
          <a:p>
            <a:r>
              <a:rPr lang="en-US" dirty="0">
                <a:latin typeface="Calibri"/>
                <a:cs typeface="Calibri"/>
              </a:rPr>
              <a:t>Repositories</a:t>
            </a:r>
          </a:p>
          <a:p>
            <a:pPr lvl="1"/>
            <a:r>
              <a:rPr lang="en-US" dirty="0">
                <a:latin typeface="Calibri"/>
                <a:cs typeface="Calibri"/>
              </a:rPr>
              <a:t>Electronic archive of scholarly content</a:t>
            </a:r>
          </a:p>
          <a:p>
            <a:pPr lvl="1"/>
            <a:r>
              <a:rPr lang="en-US" dirty="0">
                <a:latin typeface="Calibri"/>
                <a:cs typeface="Calibri"/>
              </a:rPr>
              <a:t>E.g. McGill’s </a:t>
            </a:r>
            <a:r>
              <a:rPr lang="en-US" dirty="0">
                <a:latin typeface="Calibri"/>
                <a:cs typeface="Calibri"/>
                <a:hlinkClick r:id="rId5"/>
              </a:rPr>
              <a:t>eScholarship</a:t>
            </a:r>
            <a:endParaRPr lang="en-US" dirty="0">
              <a:latin typeface="Calibri"/>
              <a:cs typeface="Calibri"/>
            </a:endParaRPr>
          </a:p>
          <a:p>
            <a:pPr lvl="1"/>
            <a:endParaRPr lang="en-US" dirty="0"/>
          </a:p>
        </p:txBody>
      </p:sp>
      <p:sp>
        <p:nvSpPr>
          <p:cNvPr id="3" name="Title 2"/>
          <p:cNvSpPr>
            <a:spLocks noGrp="1"/>
          </p:cNvSpPr>
          <p:nvPr>
            <p:ph type="title"/>
          </p:nvPr>
        </p:nvSpPr>
        <p:spPr/>
        <p:txBody>
          <a:bodyPr/>
          <a:lstStyle/>
          <a:p>
            <a:r>
              <a:rPr lang="en-US" dirty="0"/>
              <a:t>Key terms: </a:t>
            </a:r>
            <a:r>
              <a:rPr lang="en-US" dirty="0">
                <a:solidFill>
                  <a:schemeClr val="tx1"/>
                </a:solidFill>
              </a:rPr>
              <a:t>Preprint servers and repositories</a:t>
            </a:r>
          </a:p>
        </p:txBody>
      </p:sp>
    </p:spTree>
    <p:extLst>
      <p:ext uri="{BB962C8B-B14F-4D97-AF65-F5344CB8AC3E}">
        <p14:creationId xmlns:p14="http://schemas.microsoft.com/office/powerpoint/2010/main" val="63594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99809" y="3567907"/>
            <a:ext cx="6226958" cy="3259951"/>
          </a:xfrm>
          <a:prstGeom prst="rect">
            <a:avLst/>
          </a:prstGeom>
          <a:ln>
            <a:solidFill>
              <a:schemeClr val="tx1">
                <a:lumMod val="50000"/>
                <a:lumOff val="50000"/>
              </a:schemeClr>
            </a:solidFill>
          </a:ln>
        </p:spPr>
      </p:pic>
      <p:sp>
        <p:nvSpPr>
          <p:cNvPr id="2" name="Content Placeholder 1"/>
          <p:cNvSpPr>
            <a:spLocks noGrp="1"/>
          </p:cNvSpPr>
          <p:nvPr>
            <p:ph idx="1"/>
          </p:nvPr>
        </p:nvSpPr>
        <p:spPr/>
        <p:txBody>
          <a:bodyPr vert="horz" lIns="274320" tIns="274320" rIns="274320" bIns="274320" rtlCol="0" anchor="t">
            <a:normAutofit/>
          </a:bodyPr>
          <a:lstStyle/>
          <a:p>
            <a:r>
              <a:rPr lang="en-US" dirty="0"/>
              <a:t>Embargos</a:t>
            </a:r>
          </a:p>
          <a:p>
            <a:pPr lvl="1"/>
            <a:r>
              <a:rPr lang="en-US" dirty="0">
                <a:latin typeface="Calibri"/>
                <a:cs typeface="Calibri"/>
              </a:rPr>
              <a:t>Period of time before something can be released (i.e. delay)</a:t>
            </a:r>
          </a:p>
          <a:p>
            <a:pPr lvl="2"/>
            <a:r>
              <a:rPr lang="en-US" i="1" dirty="0"/>
              <a:t>Journal of the Academy of Nutrition &amp; Dietetics </a:t>
            </a:r>
            <a:r>
              <a:rPr lang="en-US" dirty="0">
                <a:solidFill>
                  <a:schemeClr val="tx1"/>
                </a:solidFill>
              </a:rPr>
              <a:t>(12 months)</a:t>
            </a:r>
          </a:p>
          <a:p>
            <a:pPr lvl="2"/>
            <a:r>
              <a:rPr lang="en-US" i="1" dirty="0"/>
              <a:t>Computer and Electronics in Agriculture </a:t>
            </a:r>
            <a:r>
              <a:rPr lang="en-US" dirty="0"/>
              <a:t>(24 months)</a:t>
            </a:r>
          </a:p>
          <a:p>
            <a:pPr lvl="2"/>
            <a:r>
              <a:rPr lang="en-CA" i="1" dirty="0"/>
              <a:t>Journal of Proteome Research </a:t>
            </a:r>
            <a:r>
              <a:rPr lang="en-CA" dirty="0"/>
              <a:t>(12 months)</a:t>
            </a:r>
            <a:endParaRPr lang="en-CA" i="1" dirty="0">
              <a:ea typeface="Calibri" panose="020F0502020204030204" pitchFamily="34" charset="0"/>
              <a:cs typeface="Times New Roman" panose="02020603050405020304" pitchFamily="18" charset="0"/>
            </a:endParaRPr>
          </a:p>
          <a:p>
            <a:pPr lvl="2"/>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t>Key terms: Embargos</a:t>
            </a:r>
          </a:p>
        </p:txBody>
      </p:sp>
      <p:sp>
        <p:nvSpPr>
          <p:cNvPr id="5" name="Oval 4"/>
          <p:cNvSpPr/>
          <p:nvPr/>
        </p:nvSpPr>
        <p:spPr>
          <a:xfrm>
            <a:off x="3994859" y="4322618"/>
            <a:ext cx="1672046" cy="4833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4">
            <a:extLst>
              <a:ext uri="{FF2B5EF4-FFF2-40B4-BE49-F238E27FC236}">
                <a16:creationId xmlns:a16="http://schemas.microsoft.com/office/drawing/2014/main" xmlns="" id="{2F82087A-E787-624D-8ACC-E1A57E5F01EE}"/>
              </a:ext>
            </a:extLst>
          </p:cNvPr>
          <p:cNvSpPr/>
          <p:nvPr/>
        </p:nvSpPr>
        <p:spPr>
          <a:xfrm>
            <a:off x="4147259" y="4475018"/>
            <a:ext cx="1672046" cy="4833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r>
              <a:rPr lang="en-US" dirty="0">
                <a:latin typeface="Calibri"/>
                <a:cs typeface="Calibri"/>
              </a:rPr>
              <a:t>Assignment/transfer</a:t>
            </a:r>
          </a:p>
          <a:p>
            <a:pPr lvl="1"/>
            <a:r>
              <a:rPr lang="en-CA" dirty="0">
                <a:latin typeface="Calibri"/>
                <a:cs typeface="Calibri"/>
              </a:rPr>
              <a:t>Transfer of some or all of your rights to another party (e.g. a publisher). </a:t>
            </a:r>
            <a:endParaRPr lang="en-CA" dirty="0">
              <a:cs typeface="Calibri"/>
            </a:endParaRPr>
          </a:p>
          <a:p>
            <a:pPr lvl="1"/>
            <a:endParaRPr lang="en-US" dirty="0"/>
          </a:p>
          <a:p>
            <a:r>
              <a:rPr lang="en-US" dirty="0">
                <a:latin typeface="Calibri"/>
                <a:cs typeface="Calibri"/>
              </a:rPr>
              <a:t>License</a:t>
            </a:r>
          </a:p>
          <a:p>
            <a:pPr lvl="1"/>
            <a:r>
              <a:rPr lang="en-CA" dirty="0">
                <a:latin typeface="Calibri"/>
                <a:cs typeface="Calibri"/>
              </a:rPr>
              <a:t>Permission for another party to use your work under certain conditions</a:t>
            </a:r>
          </a:p>
          <a:p>
            <a:pPr lvl="1"/>
            <a:r>
              <a:rPr lang="en-US" dirty="0">
                <a:latin typeface="Calibri"/>
                <a:cs typeface="Calibri"/>
              </a:rPr>
              <a:t>You maintain copyright ownership</a:t>
            </a:r>
            <a:r>
              <a:rPr lang="en-US" dirty="0"/>
              <a:t/>
            </a:r>
            <a:br>
              <a:rPr lang="en-US" dirty="0"/>
            </a:br>
            <a:r>
              <a:rPr lang="en-US" dirty="0">
                <a:latin typeface="Calibri"/>
                <a:cs typeface="Calibri"/>
              </a:rPr>
              <a:t> </a:t>
            </a:r>
            <a:endParaRPr lang="en-CA" dirty="0"/>
          </a:p>
          <a:p>
            <a:pPr marL="0" indent="0">
              <a:buNone/>
            </a:pPr>
            <a:r>
              <a:rPr lang="en-CA" dirty="0">
                <a:latin typeface="Calibri"/>
                <a:cs typeface="Calibri"/>
              </a:rPr>
              <a:t>Similar to 'selling' an item versus 'renting' it to someone. </a:t>
            </a:r>
            <a:endParaRPr lang="en-CA" dirty="0"/>
          </a:p>
          <a:p>
            <a:pPr marL="0" indent="0">
              <a:buNone/>
            </a:pPr>
            <a:r>
              <a:rPr lang="en-CA" b="1" dirty="0">
                <a:latin typeface="Calibri"/>
                <a:cs typeface="Calibri"/>
              </a:rPr>
              <a:t>Note</a:t>
            </a:r>
            <a:r>
              <a:rPr lang="en-CA" dirty="0">
                <a:latin typeface="Calibri"/>
                <a:cs typeface="Calibri"/>
              </a:rPr>
              <a:t>: In many agreements, you transfer copyright to the publisher and they license certain rights back to you. </a:t>
            </a:r>
            <a:endParaRPr lang="en-CA" dirty="0"/>
          </a:p>
          <a:p>
            <a:pPr marL="0" indent="0">
              <a:buNone/>
            </a:pPr>
            <a:endParaRPr lang="en-CA" dirty="0">
              <a:cs typeface="Calibri"/>
            </a:endParaRPr>
          </a:p>
        </p:txBody>
      </p:sp>
      <p:sp>
        <p:nvSpPr>
          <p:cNvPr id="3" name="Title 2"/>
          <p:cNvSpPr>
            <a:spLocks noGrp="1"/>
          </p:cNvSpPr>
          <p:nvPr>
            <p:ph type="title"/>
          </p:nvPr>
        </p:nvSpPr>
        <p:spPr/>
        <p:txBody>
          <a:bodyPr/>
          <a:lstStyle/>
          <a:p>
            <a:r>
              <a:rPr lang="en-US" dirty="0"/>
              <a:t>Key terms: Assigning vs. licensing</a:t>
            </a:r>
            <a:endParaRPr lang="en-CA" dirty="0"/>
          </a:p>
        </p:txBody>
      </p:sp>
    </p:spTree>
    <p:extLst>
      <p:ext uri="{BB962C8B-B14F-4D97-AF65-F5344CB8AC3E}">
        <p14:creationId xmlns:p14="http://schemas.microsoft.com/office/powerpoint/2010/main" val="442920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wiley publis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 t="38281" r="-170" b="21484"/>
          <a:stretch/>
        </p:blipFill>
        <p:spPr bwMode="auto">
          <a:xfrm>
            <a:off x="6162135" y="2763724"/>
            <a:ext cx="2933624" cy="881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wiley publis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 t="26974" r="3903" b="21710"/>
          <a:stretch/>
        </p:blipFill>
        <p:spPr bwMode="auto">
          <a:xfrm>
            <a:off x="1652368" y="2375010"/>
            <a:ext cx="2826875" cy="11236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2576" y="0"/>
            <a:ext cx="8861424" cy="914400"/>
          </a:xfrm>
        </p:spPr>
        <p:txBody>
          <a:bodyPr/>
          <a:lstStyle/>
          <a:p>
            <a:r>
              <a:rPr lang="en-US">
                <a:latin typeface="Calibri"/>
                <a:cs typeface="Calibri"/>
              </a:rPr>
              <a:t>Key terms: Exclusive vs. non-exclusive license</a:t>
            </a:r>
            <a:endParaRPr lang="en-CA"/>
          </a:p>
        </p:txBody>
      </p:sp>
      <p:pic>
        <p:nvPicPr>
          <p:cNvPr id="1026" name="Picture 2" descr="Élève écrivant / Student writing by lmproul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58" y="1680170"/>
            <a:ext cx="1489815" cy="228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Élève écrivant / Student writing by lmproul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3592" y="1579448"/>
            <a:ext cx="1489815" cy="22803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34F1B8B5-36A3-4322-9AE9-C5C1F9AE9C6A}"/>
              </a:ext>
            </a:extLst>
          </p:cNvPr>
          <p:cNvSpPr txBox="1"/>
          <p:nvPr/>
        </p:nvSpPr>
        <p:spPr>
          <a:xfrm>
            <a:off x="223718" y="5035667"/>
            <a:ext cx="4315524" cy="923330"/>
          </a:xfrm>
          <a:prstGeom prst="rect">
            <a:avLst/>
          </a:prstGeom>
          <a:noFill/>
        </p:spPr>
        <p:txBody>
          <a:bodyPr wrap="square" lIns="91440" tIns="45720" rIns="91440" bIns="45720" rtlCol="0" anchor="t">
            <a:spAutoFit/>
          </a:bodyPr>
          <a:lstStyle/>
          <a:p>
            <a:r>
              <a:rPr lang="en-US" b="1"/>
              <a:t>Exclusive: </a:t>
            </a:r>
            <a:endParaRPr lang="en-CA" b="1">
              <a:ea typeface="Verdana"/>
              <a:cs typeface="Verdana"/>
            </a:endParaRPr>
          </a:p>
          <a:p>
            <a:r>
              <a:rPr lang="en-US"/>
              <a:t>Could only publish article with Wiley </a:t>
            </a:r>
            <a:endParaRPr lang="en-CA">
              <a:ea typeface="Verdana"/>
              <a:cs typeface="Verdana"/>
            </a:endParaRPr>
          </a:p>
        </p:txBody>
      </p:sp>
      <p:pic>
        <p:nvPicPr>
          <p:cNvPr id="16" name="Picture 10" descr="A picture containing application&#10;&#10;Description automatically generated">
            <a:extLst>
              <a:ext uri="{FF2B5EF4-FFF2-40B4-BE49-F238E27FC236}">
                <a16:creationId xmlns:a16="http://schemas.microsoft.com/office/drawing/2014/main" xmlns="" id="{6677361C-8734-4C9C-8F49-9BB7EEF64A39}"/>
              </a:ext>
            </a:extLst>
          </p:cNvPr>
          <p:cNvPicPr>
            <a:picLocks noChangeAspect="1"/>
          </p:cNvPicPr>
          <p:nvPr/>
        </p:nvPicPr>
        <p:blipFill rotWithShape="1">
          <a:blip r:embed="rId5"/>
          <a:srcRect t="31653" r="2094" b="29155"/>
          <a:stretch/>
        </p:blipFill>
        <p:spPr>
          <a:xfrm>
            <a:off x="6162135" y="1605973"/>
            <a:ext cx="2685752" cy="1075116"/>
          </a:xfrm>
          <a:prstGeom prst="rect">
            <a:avLst/>
          </a:prstGeom>
        </p:spPr>
      </p:pic>
      <p:sp>
        <p:nvSpPr>
          <p:cNvPr id="18" name="TextBox 17">
            <a:extLst>
              <a:ext uri="{FF2B5EF4-FFF2-40B4-BE49-F238E27FC236}">
                <a16:creationId xmlns:a16="http://schemas.microsoft.com/office/drawing/2014/main" xmlns="" id="{11E8CD02-D51D-447F-B79F-A33EB818E0B1}"/>
              </a:ext>
            </a:extLst>
          </p:cNvPr>
          <p:cNvSpPr txBox="1"/>
          <p:nvPr/>
        </p:nvSpPr>
        <p:spPr>
          <a:xfrm>
            <a:off x="4775202" y="5035344"/>
            <a:ext cx="4516806" cy="923330"/>
          </a:xfrm>
          <a:prstGeom prst="rect">
            <a:avLst/>
          </a:prstGeom>
          <a:noFill/>
        </p:spPr>
        <p:txBody>
          <a:bodyPr wrap="square" lIns="91440" tIns="45720" rIns="91440" bIns="45720" rtlCol="0" anchor="t">
            <a:spAutoFit/>
          </a:bodyPr>
          <a:lstStyle/>
          <a:p>
            <a:r>
              <a:rPr lang="en-US" b="1"/>
              <a:t>Non-exclusive: </a:t>
            </a:r>
            <a:endParaRPr lang="en-CA" b="1">
              <a:ea typeface="Verdana"/>
              <a:cs typeface="Verdana"/>
            </a:endParaRPr>
          </a:p>
          <a:p>
            <a:r>
              <a:rPr lang="en-US"/>
              <a:t>Could publish article with multiple different publishers. </a:t>
            </a:r>
            <a:endParaRPr lang="en-CA">
              <a:ea typeface="Verdana"/>
              <a:cs typeface="Verdana"/>
            </a:endParaRPr>
          </a:p>
        </p:txBody>
      </p:sp>
      <p:pic>
        <p:nvPicPr>
          <p:cNvPr id="4" name="Picture 4" descr="A picture containing logo&#10;&#10;Description automatically generated">
            <a:extLst>
              <a:ext uri="{FF2B5EF4-FFF2-40B4-BE49-F238E27FC236}">
                <a16:creationId xmlns:a16="http://schemas.microsoft.com/office/drawing/2014/main" xmlns="" id="{B27AF412-2BCE-44E5-AEE1-61EEE15FDF35}"/>
              </a:ext>
            </a:extLst>
          </p:cNvPr>
          <p:cNvPicPr>
            <a:picLocks noChangeAspect="1"/>
          </p:cNvPicPr>
          <p:nvPr/>
        </p:nvPicPr>
        <p:blipFill>
          <a:blip r:embed="rId6"/>
          <a:stretch>
            <a:fillRect/>
          </a:stretch>
        </p:blipFill>
        <p:spPr>
          <a:xfrm>
            <a:off x="6447141" y="3685533"/>
            <a:ext cx="1977561" cy="754080"/>
          </a:xfrm>
          <a:prstGeom prst="rect">
            <a:avLst/>
          </a:prstGeom>
        </p:spPr>
      </p:pic>
      <p:sp>
        <p:nvSpPr>
          <p:cNvPr id="15" name="TextBox 14">
            <a:extLst>
              <a:ext uri="{FF2B5EF4-FFF2-40B4-BE49-F238E27FC236}">
                <a16:creationId xmlns:a16="http://schemas.microsoft.com/office/drawing/2014/main" xmlns="" id="{5D089D19-404D-4916-AE3A-7085575B3836}"/>
              </a:ext>
            </a:extLst>
          </p:cNvPr>
          <p:cNvSpPr txBox="1"/>
          <p:nvPr/>
        </p:nvSpPr>
        <p:spPr>
          <a:xfrm>
            <a:off x="129538" y="1045868"/>
            <a:ext cx="4315524" cy="369332"/>
          </a:xfrm>
          <a:prstGeom prst="rect">
            <a:avLst/>
          </a:prstGeom>
          <a:noFill/>
        </p:spPr>
        <p:txBody>
          <a:bodyPr wrap="square" lIns="91440" tIns="45720" rIns="91440" bIns="45720" rtlCol="0" anchor="t">
            <a:spAutoFit/>
          </a:bodyPr>
          <a:lstStyle/>
          <a:p>
            <a:r>
              <a:rPr lang="en-US" b="1"/>
              <a:t>Example</a:t>
            </a:r>
            <a:r>
              <a:rPr lang="en-US"/>
              <a:t> </a:t>
            </a:r>
            <a:endParaRPr lang="en-CA">
              <a:ea typeface="Verdana"/>
              <a:cs typeface="Verdana"/>
            </a:endParaRPr>
          </a:p>
        </p:txBody>
      </p:sp>
    </p:spTree>
    <p:extLst>
      <p:ext uri="{BB962C8B-B14F-4D97-AF65-F5344CB8AC3E}">
        <p14:creationId xmlns:p14="http://schemas.microsoft.com/office/powerpoint/2010/main" val="340395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r>
              <a:rPr lang="en-US" dirty="0">
                <a:latin typeface="Calibri"/>
                <a:cs typeface="Calibri"/>
              </a:rPr>
              <a:t>McGill thesis license!</a:t>
            </a:r>
          </a:p>
          <a:p>
            <a:r>
              <a:rPr lang="en-US" i="1" dirty="0">
                <a:latin typeface="Calibri"/>
                <a:cs typeface="Calibri"/>
              </a:rPr>
              <a:t>I .. grant to McGill University …a </a:t>
            </a:r>
            <a:r>
              <a:rPr lang="en-US" b="1" i="1" dirty="0">
                <a:latin typeface="Calibri"/>
                <a:cs typeface="Calibri"/>
              </a:rPr>
              <a:t>non-exclusive</a:t>
            </a:r>
            <a:r>
              <a:rPr lang="en-US" i="1" dirty="0">
                <a:latin typeface="Calibri"/>
                <a:cs typeface="Calibri"/>
              </a:rPr>
              <a:t>, worldwide, irrevocable, royalty free license… in respect of my thesis, to reproduce, convert, publish, archive, preserve, conserve, communicate and distribute…I understand that I </a:t>
            </a:r>
            <a:r>
              <a:rPr lang="en-US" b="1" i="1" dirty="0">
                <a:latin typeface="Calibri"/>
                <a:cs typeface="Calibri"/>
              </a:rPr>
              <a:t>retain copyright ownership</a:t>
            </a:r>
            <a:r>
              <a:rPr lang="en-US" i="1" dirty="0">
                <a:latin typeface="Calibri"/>
                <a:cs typeface="Calibri"/>
              </a:rPr>
              <a:t> and moral rights in my thesis.</a:t>
            </a:r>
          </a:p>
          <a:p>
            <a:pPr marL="0" indent="0">
              <a:buNone/>
            </a:pPr>
            <a:r>
              <a:rPr lang="en-US" sz="1200" i="1" dirty="0">
                <a:latin typeface="Calibri"/>
                <a:cs typeface="Calibri"/>
              </a:rPr>
              <a:t>[emphases added]</a:t>
            </a:r>
            <a:endParaRPr lang="en-US" i="1" dirty="0">
              <a:latin typeface="Calibri"/>
              <a:cs typeface="Calibri"/>
            </a:endParaRPr>
          </a:p>
        </p:txBody>
      </p:sp>
      <p:sp>
        <p:nvSpPr>
          <p:cNvPr id="3" name="Title 2"/>
          <p:cNvSpPr>
            <a:spLocks noGrp="1"/>
          </p:cNvSpPr>
          <p:nvPr>
            <p:ph type="title"/>
          </p:nvPr>
        </p:nvSpPr>
        <p:spPr/>
        <p:txBody>
          <a:bodyPr/>
          <a:lstStyle/>
          <a:p>
            <a:r>
              <a:rPr lang="en-US" dirty="0"/>
              <a:t>Non-exclusive license example</a:t>
            </a:r>
          </a:p>
        </p:txBody>
      </p:sp>
    </p:spTree>
    <p:extLst>
      <p:ext uri="{BB962C8B-B14F-4D97-AF65-F5344CB8AC3E}">
        <p14:creationId xmlns:p14="http://schemas.microsoft.com/office/powerpoint/2010/main" val="276356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3F593-0DBF-4A9A-9422-B2B530E2CB12}"/>
              </a:ext>
            </a:extLst>
          </p:cNvPr>
          <p:cNvSpPr>
            <a:spLocks noGrp="1"/>
          </p:cNvSpPr>
          <p:nvPr>
            <p:ph type="title"/>
          </p:nvPr>
        </p:nvSpPr>
        <p:spPr/>
        <p:txBody>
          <a:bodyPr/>
          <a:lstStyle/>
          <a:p>
            <a:r>
              <a:rPr lang="en-US">
                <a:latin typeface="Calibri"/>
                <a:cs typeface="Calibri"/>
              </a:rPr>
              <a:t>Check-in</a:t>
            </a:r>
            <a:endParaRPr lang="en-US"/>
          </a:p>
        </p:txBody>
      </p:sp>
      <p:sp>
        <p:nvSpPr>
          <p:cNvPr id="3" name="TextBox 2">
            <a:extLst>
              <a:ext uri="{FF2B5EF4-FFF2-40B4-BE49-F238E27FC236}">
                <a16:creationId xmlns:a16="http://schemas.microsoft.com/office/drawing/2014/main" xmlns="" id="{832814F2-8839-4BB4-A0BB-04FC1B58FD6F}"/>
              </a:ext>
            </a:extLst>
          </p:cNvPr>
          <p:cNvSpPr txBox="1"/>
          <p:nvPr/>
        </p:nvSpPr>
        <p:spPr>
          <a:xfrm>
            <a:off x="4104752" y="2296048"/>
            <a:ext cx="308233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t>?</a:t>
            </a:r>
            <a:endParaRPr lang="en-US" sz="9600">
              <a:ea typeface="Verdana"/>
            </a:endParaRPr>
          </a:p>
        </p:txBody>
      </p:sp>
    </p:spTree>
    <p:extLst>
      <p:ext uri="{BB962C8B-B14F-4D97-AF65-F5344CB8AC3E}">
        <p14:creationId xmlns:p14="http://schemas.microsoft.com/office/powerpoint/2010/main" val="346252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6B80F-24AF-4406-89F8-1149F66AF220}"/>
              </a:ext>
            </a:extLst>
          </p:cNvPr>
          <p:cNvSpPr>
            <a:spLocks noGrp="1"/>
          </p:cNvSpPr>
          <p:nvPr>
            <p:ph type="ctrTitle"/>
          </p:nvPr>
        </p:nvSpPr>
        <p:spPr/>
        <p:txBody>
          <a:bodyPr/>
          <a:lstStyle/>
          <a:p>
            <a:r>
              <a:rPr lang="en-US" dirty="0">
                <a:latin typeface="Calibri"/>
                <a:ea typeface="Verdana"/>
                <a:cs typeface="Verdana"/>
              </a:rPr>
              <a:t>Anatomy of the sample copyright transfer agreement</a:t>
            </a:r>
            <a:endParaRPr lang="en-US" dirty="0"/>
          </a:p>
        </p:txBody>
      </p:sp>
    </p:spTree>
    <p:extLst>
      <p:ext uri="{BB962C8B-B14F-4D97-AF65-F5344CB8AC3E}">
        <p14:creationId xmlns:p14="http://schemas.microsoft.com/office/powerpoint/2010/main" val="335594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fontAlgn="base"/>
            <a:r>
              <a:rPr lang="en-US">
                <a:solidFill>
                  <a:srgbClr val="000000"/>
                </a:solidFill>
              </a:rPr>
              <a:t>Identify and compare copyright transfer agreements in academic journals</a:t>
            </a:r>
          </a:p>
          <a:p>
            <a:pPr fontAlgn="base"/>
            <a:r>
              <a:rPr lang="en-US">
                <a:solidFill>
                  <a:srgbClr val="000000"/>
                </a:solidFill>
              </a:rPr>
              <a:t>Evaluate journals based on their author rights agreements</a:t>
            </a:r>
          </a:p>
          <a:p>
            <a:pPr fontAlgn="base"/>
            <a:r>
              <a:rPr lang="en-US">
                <a:solidFill>
                  <a:srgbClr val="000000"/>
                </a:solidFill>
              </a:rPr>
              <a:t>Describe which rights are retained/revoked in these agreements</a:t>
            </a:r>
          </a:p>
          <a:p>
            <a:r>
              <a:rPr lang="en-US">
                <a:solidFill>
                  <a:srgbClr val="0C0C0C"/>
                </a:solidFill>
              </a:rPr>
              <a:t>Determine whether a journal’s policies allow you to comply with the Tri-Agency Open Access Policy on Publications </a:t>
            </a:r>
          </a:p>
          <a:p>
            <a:endParaRPr lang="en-CA"/>
          </a:p>
        </p:txBody>
      </p:sp>
      <p:sp>
        <p:nvSpPr>
          <p:cNvPr id="3" name="Title 2"/>
          <p:cNvSpPr>
            <a:spLocks noGrp="1"/>
          </p:cNvSpPr>
          <p:nvPr>
            <p:ph type="title"/>
          </p:nvPr>
        </p:nvSpPr>
        <p:spPr/>
        <p:txBody>
          <a:bodyPr/>
          <a:lstStyle/>
          <a:p>
            <a:r>
              <a:rPr lang="en-US"/>
              <a:t>Objectives</a:t>
            </a:r>
            <a:endParaRPr lang="en-CA"/>
          </a:p>
        </p:txBody>
      </p:sp>
    </p:spTree>
    <p:extLst>
      <p:ext uri="{BB962C8B-B14F-4D97-AF65-F5344CB8AC3E}">
        <p14:creationId xmlns:p14="http://schemas.microsoft.com/office/powerpoint/2010/main" val="2363167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5915"/>
            <a:ext cx="5467821" cy="6632564"/>
          </a:xfrm>
          <a:prstGeom prst="rect">
            <a:avLst/>
          </a:prstGeom>
          <a:ln>
            <a:solidFill>
              <a:schemeClr val="tx1">
                <a:lumMod val="50000"/>
                <a:lumOff val="50000"/>
              </a:schemeClr>
            </a:solidFill>
          </a:ln>
        </p:spPr>
      </p:pic>
      <p:sp>
        <p:nvSpPr>
          <p:cNvPr id="4" name="TextBox 3"/>
          <p:cNvSpPr txBox="1"/>
          <p:nvPr/>
        </p:nvSpPr>
        <p:spPr>
          <a:xfrm>
            <a:off x="5972783" y="2529191"/>
            <a:ext cx="2704290" cy="1200329"/>
          </a:xfrm>
          <a:prstGeom prst="rect">
            <a:avLst/>
          </a:prstGeom>
          <a:noFill/>
        </p:spPr>
        <p:txBody>
          <a:bodyPr wrap="square" rtlCol="0">
            <a:spAutoFit/>
          </a:bodyPr>
          <a:lstStyle/>
          <a:p>
            <a:pPr algn="ctr"/>
            <a:r>
              <a:rPr lang="en-US" sz="2400">
                <a:latin typeface="Calibri" panose="020F0502020204030204" pitchFamily="34" charset="0"/>
                <a:cs typeface="Calibri" panose="020F0502020204030204" pitchFamily="34" charset="0"/>
              </a:rPr>
              <a:t>p. 1 </a:t>
            </a:r>
          </a:p>
          <a:p>
            <a:pPr algn="ctr"/>
            <a:r>
              <a:rPr lang="en-US" sz="2400">
                <a:latin typeface="Calibri" panose="020F0502020204030204" pitchFamily="34" charset="0"/>
                <a:cs typeface="Calibri" panose="020F0502020204030204" pitchFamily="34" charset="0"/>
              </a:rPr>
              <a:t>Overview of author status and affiliation </a:t>
            </a:r>
            <a:endParaRPr lang="en-CA"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071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5250"/>
            <a:ext cx="5311302" cy="6924364"/>
          </a:xfrm>
          <a:prstGeom prst="rect">
            <a:avLst/>
          </a:prstGeom>
          <a:solidFill>
            <a:schemeClr val="bg1"/>
          </a:solidFill>
          <a:ln>
            <a:solidFill>
              <a:schemeClr val="tx1">
                <a:lumMod val="50000"/>
                <a:lumOff val="50000"/>
              </a:schemeClr>
            </a:solidFill>
          </a:ln>
        </p:spPr>
      </p:pic>
      <p:sp>
        <p:nvSpPr>
          <p:cNvPr id="3" name="TextBox 2"/>
          <p:cNvSpPr txBox="1"/>
          <p:nvPr/>
        </p:nvSpPr>
        <p:spPr>
          <a:xfrm>
            <a:off x="5447489" y="3119337"/>
            <a:ext cx="3511686" cy="1631216"/>
          </a:xfrm>
          <a:prstGeom prst="rect">
            <a:avLst/>
          </a:prstGeom>
          <a:noFill/>
        </p:spPr>
        <p:txBody>
          <a:bodyPr wrap="square" rtlCol="0">
            <a:spAutoFit/>
          </a:bodyPr>
          <a:lstStyle/>
          <a:p>
            <a:pPr algn="ctr"/>
            <a:r>
              <a:rPr lang="en-US" sz="2000" dirty="0"/>
              <a:t>p. 2 </a:t>
            </a:r>
          </a:p>
          <a:p>
            <a:pPr marL="285750" indent="-285750">
              <a:buFont typeface="Arial" panose="020B0604020202020204" pitchFamily="34" charset="0"/>
              <a:buChar char="•"/>
            </a:pPr>
            <a:r>
              <a:rPr lang="en-US" sz="2000" dirty="0"/>
              <a:t>Standard copyright assignment </a:t>
            </a:r>
          </a:p>
          <a:p>
            <a:pPr marL="285750" indent="-285750">
              <a:buFont typeface="Arial" panose="020B0604020202020204" pitchFamily="34" charset="0"/>
              <a:buChar char="•"/>
            </a:pPr>
            <a:r>
              <a:rPr lang="en-US" sz="2000" dirty="0"/>
              <a:t>Author representations</a:t>
            </a:r>
          </a:p>
          <a:p>
            <a:pPr marL="285750" indent="-285750">
              <a:buFont typeface="Arial" panose="020B0604020202020204" pitchFamily="34" charset="0"/>
              <a:buChar char="•"/>
            </a:pPr>
            <a:endParaRPr lang="en-CA" sz="2000" dirty="0"/>
          </a:p>
        </p:txBody>
      </p:sp>
      <p:sp>
        <p:nvSpPr>
          <p:cNvPr id="5" name="5-Point Star 4"/>
          <p:cNvSpPr/>
          <p:nvPr/>
        </p:nvSpPr>
        <p:spPr>
          <a:xfrm>
            <a:off x="5243208" y="466928"/>
            <a:ext cx="700391" cy="59338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5-Point Star 5"/>
          <p:cNvSpPr/>
          <p:nvPr/>
        </p:nvSpPr>
        <p:spPr>
          <a:xfrm>
            <a:off x="5311302" y="2506494"/>
            <a:ext cx="700391" cy="59338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90479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379" y="58847"/>
            <a:ext cx="5590651" cy="6602681"/>
          </a:xfrm>
          <a:prstGeom prst="rect">
            <a:avLst/>
          </a:prstGeom>
          <a:ln>
            <a:solidFill>
              <a:schemeClr val="tx1">
                <a:lumMod val="50000"/>
                <a:lumOff val="50000"/>
              </a:schemeClr>
            </a:solidFill>
          </a:ln>
        </p:spPr>
      </p:pic>
      <p:sp>
        <p:nvSpPr>
          <p:cNvPr id="4" name="TextBox 3"/>
          <p:cNvSpPr txBox="1"/>
          <p:nvPr/>
        </p:nvSpPr>
        <p:spPr>
          <a:xfrm>
            <a:off x="5947662" y="2340784"/>
            <a:ext cx="2704290" cy="156966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 3</a:t>
            </a:r>
          </a:p>
          <a:p>
            <a:pPr algn="ctr"/>
            <a:r>
              <a:rPr lang="en-US" sz="2400" dirty="0">
                <a:latin typeface="Calibri" panose="020F0502020204030204" pitchFamily="34" charset="0"/>
                <a:cs typeface="Calibri" panose="020F0502020204030204" pitchFamily="34" charset="0"/>
              </a:rPr>
              <a:t>Definitions and details of author rights</a:t>
            </a:r>
            <a:endParaRPr lang="en-CA"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E2AEB36A-0907-47B7-884D-4505AABC4E8A}"/>
              </a:ext>
            </a:extLst>
          </p:cNvPr>
          <p:cNvSpPr txBox="1"/>
          <p:nvPr/>
        </p:nvSpPr>
        <p:spPr>
          <a:xfrm>
            <a:off x="6051620" y="4268037"/>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Verdana"/>
              </a:rPr>
              <a:t>Tip!</a:t>
            </a:r>
            <a:r>
              <a:rPr lang="en-US" dirty="0">
                <a:ea typeface="Verdana"/>
              </a:rPr>
              <a:t> </a:t>
            </a:r>
          </a:p>
          <a:p>
            <a:pPr algn="ctr"/>
            <a:r>
              <a:rPr lang="en-US" dirty="0">
                <a:ea typeface="Verdana"/>
              </a:rPr>
              <a:t>If you see a noun capitalized, that means it should defined somewhere. </a:t>
            </a:r>
          </a:p>
          <a:p>
            <a:pPr algn="ctr"/>
            <a:r>
              <a:rPr lang="en-US" dirty="0">
                <a:ea typeface="Verdana"/>
              </a:rPr>
              <a:t>(e.g. Personal Use). </a:t>
            </a:r>
          </a:p>
        </p:txBody>
      </p:sp>
      <p:pic>
        <p:nvPicPr>
          <p:cNvPr id="5" name="Graphic 5" descr="Warning">
            <a:extLst>
              <a:ext uri="{FF2B5EF4-FFF2-40B4-BE49-F238E27FC236}">
                <a16:creationId xmlns:a16="http://schemas.microsoft.com/office/drawing/2014/main" xmlns="" id="{47976DBA-7DFC-4B2C-8BB5-33F4B545C70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76646" y="4139920"/>
            <a:ext cx="487346" cy="487346"/>
          </a:xfrm>
          <a:prstGeom prst="rect">
            <a:avLst/>
          </a:prstGeom>
        </p:spPr>
      </p:pic>
    </p:spTree>
    <p:extLst>
      <p:ext uri="{BB962C8B-B14F-4D97-AF65-F5344CB8AC3E}">
        <p14:creationId xmlns:p14="http://schemas.microsoft.com/office/powerpoint/2010/main" val="634208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fontAlgn="base"/>
            <a:r>
              <a:rPr lang="en-US" dirty="0">
                <a:latin typeface="Calibri"/>
                <a:cs typeface="Calibri"/>
              </a:rPr>
              <a:t>Re-review the copyright transfer agreement (previously emailed) (~2-3 minutes)</a:t>
            </a:r>
          </a:p>
          <a:p>
            <a:pPr lvl="1" fontAlgn="base"/>
            <a:r>
              <a:rPr lang="en-US" dirty="0">
                <a:latin typeface="Calibri"/>
                <a:cs typeface="Calibri"/>
              </a:rPr>
              <a:t>Highlight anything that’s unclear/confusing</a:t>
            </a:r>
          </a:p>
          <a:p>
            <a:pPr lvl="1" fontAlgn="base"/>
            <a:r>
              <a:rPr lang="en-US" dirty="0">
                <a:latin typeface="Calibri"/>
                <a:cs typeface="Calibri"/>
              </a:rPr>
              <a:t>Access and download the agreement here: </a:t>
            </a:r>
            <a:r>
              <a:rPr lang="fr-CA" dirty="0">
                <a:latin typeface="Calibri"/>
                <a:cs typeface="Calibri"/>
                <a:hlinkClick r:id="rId3"/>
              </a:rPr>
              <a:t>https://mcgill.ca/x/4wx</a:t>
            </a:r>
            <a:r>
              <a:rPr lang="fr-CA" dirty="0">
                <a:latin typeface="Calibri"/>
                <a:cs typeface="Calibri"/>
              </a:rPr>
              <a:t> </a:t>
            </a:r>
            <a:endParaRPr lang="en-US" dirty="0"/>
          </a:p>
          <a:p>
            <a:pPr marL="0" indent="0" fontAlgn="base">
              <a:buNone/>
            </a:pPr>
            <a:endParaRPr lang="en-US" dirty="0">
              <a:cs typeface="Calibri"/>
            </a:endParaRPr>
          </a:p>
          <a:p>
            <a:endParaRPr lang="en-CA" dirty="0"/>
          </a:p>
        </p:txBody>
      </p:sp>
      <p:sp>
        <p:nvSpPr>
          <p:cNvPr id="3" name="Title 2"/>
          <p:cNvSpPr>
            <a:spLocks noGrp="1"/>
          </p:cNvSpPr>
          <p:nvPr>
            <p:ph type="title"/>
          </p:nvPr>
        </p:nvSpPr>
        <p:spPr/>
        <p:txBody>
          <a:bodyPr/>
          <a:lstStyle/>
          <a:p>
            <a:r>
              <a:rPr lang="en-US" dirty="0">
                <a:latin typeface="Calibri"/>
                <a:cs typeface="Calibri"/>
              </a:rPr>
              <a:t>Pre-Workshop activity: Copyright Transfer Agreements</a:t>
            </a:r>
            <a:endParaRPr lang="en-CA" dirty="0">
              <a:latin typeface="Calibri"/>
              <a:cs typeface="Calibri"/>
            </a:endParaRPr>
          </a:p>
        </p:txBody>
      </p:sp>
    </p:spTree>
    <p:extLst>
      <p:ext uri="{BB962C8B-B14F-4D97-AF65-F5344CB8AC3E}">
        <p14:creationId xmlns:p14="http://schemas.microsoft.com/office/powerpoint/2010/main" val="1508034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61043" y="183596"/>
            <a:ext cx="4601183" cy="25292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15504" y="424119"/>
            <a:ext cx="2908569"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15504" y="576519"/>
            <a:ext cx="719847"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8899580" y="580337"/>
            <a:ext cx="359924"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267904" y="576519"/>
            <a:ext cx="2824263" cy="1524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5002725" y="2635013"/>
            <a:ext cx="17867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98683" y="4298429"/>
            <a:ext cx="17184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2333" y="3696614"/>
            <a:ext cx="26030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35379" y="3974619"/>
            <a:ext cx="23184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53186" y="2287031"/>
            <a:ext cx="6408173" cy="251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01397" y="2853777"/>
            <a:ext cx="46703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169" y="735625"/>
            <a:ext cx="2704290" cy="461665"/>
          </a:xfrm>
          <a:prstGeom prst="rect">
            <a:avLst/>
          </a:prstGeom>
          <a:noFill/>
        </p:spPr>
        <p:txBody>
          <a:bodyPr wrap="square" rtlCol="0" anchor="t">
            <a:spAutoFit/>
          </a:bodyPr>
          <a:lstStyle/>
          <a:p>
            <a:pPr algn="ctr"/>
            <a:r>
              <a:rPr lang="en-US" sz="2400" dirty="0">
                <a:latin typeface="Calibri"/>
                <a:cs typeface="Calibri"/>
              </a:rPr>
              <a:t>p.2, 1st paragraph</a:t>
            </a:r>
            <a:endParaRPr lang="en-CA"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645A4E5B-651F-4425-A159-FBCF23A799B8}"/>
              </a:ext>
            </a:extLst>
          </p:cNvPr>
          <p:cNvSpPr txBox="1"/>
          <p:nvPr/>
        </p:nvSpPr>
        <p:spPr>
          <a:xfrm>
            <a:off x="35169" y="1730829"/>
            <a:ext cx="88852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Assignment of copyright </a:t>
            </a:r>
            <a:endParaRPr lang="en-US" dirty="0">
              <a:latin typeface="Times New Roman"/>
              <a:cs typeface="Times New Roman"/>
            </a:endParaRPr>
          </a:p>
          <a:p>
            <a:r>
              <a:rPr lang="en-US" dirty="0">
                <a:latin typeface="Times"/>
                <a:cs typeface="Times"/>
              </a:rPr>
              <a:t>I hereby assign to the Copyright Owner the copyright in the manuscript identified above (where Crown Copyright is asserted, authors agree to grant an exclusive publishing and distribution license) and any tables, illustrations or other material submitted for publication as part of the manuscript (the “Article”)...</a:t>
            </a:r>
            <a:r>
              <a:rPr lang="en-US" dirty="0">
                <a:latin typeface="Times"/>
                <a:ea typeface="+mn-lt"/>
                <a:cs typeface="+mn-lt"/>
              </a:rPr>
              <a:t> I have granted to the Copyright Owner the exclusive right to publish and reproduce the Article, or any part of the Article, in print, electronic and all other media (whether now known or later developed), in any form, in all languages, throughout the world, for the full term of copyright, and the right to license others to do the same, effective when the Article is accepted for publication. This includes the right to enforce the rights granted hereunder against third parties. </a:t>
            </a:r>
            <a:endParaRPr lang="en-US" dirty="0">
              <a:latin typeface="Times"/>
              <a:ea typeface="Verdana"/>
              <a:cs typeface="Verdana"/>
            </a:endParaRPr>
          </a:p>
          <a:p>
            <a:endParaRPr lang="en-US" dirty="0">
              <a:latin typeface="Times"/>
              <a:ea typeface="Verdana"/>
              <a:cs typeface="Times"/>
            </a:endParaRPr>
          </a:p>
        </p:txBody>
      </p:sp>
    </p:spTree>
    <p:extLst>
      <p:ext uri="{BB962C8B-B14F-4D97-AF65-F5344CB8AC3E}">
        <p14:creationId xmlns:p14="http://schemas.microsoft.com/office/powerpoint/2010/main" val="2927958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25767" y="3938724"/>
            <a:ext cx="23476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39494" y="2560033"/>
            <a:ext cx="1993601" cy="125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195" y="710504"/>
            <a:ext cx="2704290" cy="461665"/>
          </a:xfrm>
          <a:prstGeom prst="rect">
            <a:avLst/>
          </a:prstGeom>
          <a:noFill/>
        </p:spPr>
        <p:txBody>
          <a:bodyPr wrap="square" rtlCol="0" anchor="t">
            <a:spAutoFit/>
          </a:bodyPr>
          <a:lstStyle/>
          <a:p>
            <a:pPr algn="ctr"/>
            <a:r>
              <a:rPr lang="en-US" sz="2400" dirty="0">
                <a:latin typeface="Calibri"/>
                <a:cs typeface="Calibri"/>
              </a:rPr>
              <a:t>p.2 , 5th paragraph</a:t>
            </a:r>
            <a:endParaRPr lang="en-CA"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D1390F7B-D3CC-4B1D-B1F8-1829F8354229}"/>
              </a:ext>
            </a:extLst>
          </p:cNvPr>
          <p:cNvSpPr txBox="1"/>
          <p:nvPr/>
        </p:nvSpPr>
        <p:spPr>
          <a:xfrm>
            <a:off x="110531" y="1705708"/>
            <a:ext cx="901085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Times New Roman"/>
                <a:cs typeface="Times New Roman"/>
              </a:rPr>
              <a:t>Author Rights for Scholarly Purposes </a:t>
            </a:r>
            <a:r>
              <a:rPr lang="en-US" dirty="0">
                <a:latin typeface="Times New Roman"/>
                <a:cs typeface="Times New Roman"/>
              </a:rPr>
              <a:t>(see ‘Definitions’ clause below) </a:t>
            </a:r>
          </a:p>
          <a:p>
            <a:r>
              <a:rPr lang="en-US" dirty="0">
                <a:latin typeface="Times New Roman"/>
                <a:cs typeface="Times New Roman"/>
              </a:rPr>
              <a:t>I understand that I retain or am hereby granted (without the need to obtain further permission) the Author Rights (see description below and definitions), and that no rights in patents, trademarks or other intellectual property rights are transferred to the Copyright Owner. </a:t>
            </a:r>
          </a:p>
          <a:p>
            <a:r>
              <a:rPr lang="en-US" dirty="0">
                <a:latin typeface="Times New Roman"/>
                <a:cs typeface="Times New Roman"/>
              </a:rPr>
              <a:t>The Author Rights include the right to use the Preprint, Accepted Manuscript and the Published Journal Article for Personal Use, Internal Institutional Use and for Scholarly Sharing. </a:t>
            </a:r>
          </a:p>
          <a:p>
            <a:r>
              <a:rPr lang="en-US" dirty="0">
                <a:latin typeface="Times New Roman"/>
                <a:cs typeface="Times New Roman"/>
              </a:rPr>
              <a:t>In the case of the Accepted Manuscript and the Published Journal Article the Author Rights exclude Commercial Use (unless expressly agreed in writing by the Copyright Owner), other than use by the author in a subsequent compilation of the author’s works or to extend the Article to book length form or re-use by the author of portions or excerpts in other works (with full acknowledgment of the original publication of the Article). </a:t>
            </a:r>
          </a:p>
        </p:txBody>
      </p:sp>
      <p:cxnSp>
        <p:nvCxnSpPr>
          <p:cNvPr id="7" name="Straight Connector 6">
            <a:extLst>
              <a:ext uri="{FF2B5EF4-FFF2-40B4-BE49-F238E27FC236}">
                <a16:creationId xmlns:a16="http://schemas.microsoft.com/office/drawing/2014/main" xmlns="" id="{9017CD30-58EF-4D13-BF0F-A8F20F350628}"/>
              </a:ext>
            </a:extLst>
          </p:cNvPr>
          <p:cNvCxnSpPr/>
          <p:nvPr/>
        </p:nvCxnSpPr>
        <p:spPr>
          <a:xfrm flipV="1">
            <a:off x="1891317" y="3392033"/>
            <a:ext cx="5991269" cy="125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0B1E226-E74B-482B-9E89-E92D4082FD23}"/>
              </a:ext>
            </a:extLst>
          </p:cNvPr>
          <p:cNvCxnSpPr/>
          <p:nvPr/>
        </p:nvCxnSpPr>
        <p:spPr>
          <a:xfrm flipV="1">
            <a:off x="614748" y="4218404"/>
            <a:ext cx="6180217" cy="251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07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AEA721-3AB1-44F8-8493-0FBD2018F623}"/>
              </a:ext>
            </a:extLst>
          </p:cNvPr>
          <p:cNvSpPr txBox="1"/>
          <p:nvPr/>
        </p:nvSpPr>
        <p:spPr>
          <a:xfrm>
            <a:off x="135653" y="2069960"/>
            <a:ext cx="902341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Internal Institutional Use </a:t>
            </a:r>
          </a:p>
          <a:p>
            <a:r>
              <a:rPr lang="en-US" dirty="0">
                <a:latin typeface="Times New Roman"/>
                <a:cs typeface="Times New Roman"/>
              </a:rPr>
              <a:t>Use by the author's institution for classroom teaching at the institution and for internal training purposes (including distribution of copies, paper or electronic, and use in </a:t>
            </a:r>
            <a:r>
              <a:rPr lang="en-US" dirty="0" err="1">
                <a:latin typeface="Times New Roman"/>
                <a:cs typeface="Times New Roman"/>
              </a:rPr>
              <a:t>coursepacks</a:t>
            </a:r>
            <a:r>
              <a:rPr lang="en-US" dirty="0">
                <a:latin typeface="Times New Roman"/>
                <a:cs typeface="Times New Roman"/>
              </a:rPr>
              <a:t> and courseware programs, but not in MOOCs – Massive Open Online Courses) and inclusion of the Article in applications for grant funding. For authors employed by companies, the use by that company for internal training purposes. </a:t>
            </a:r>
          </a:p>
          <a:p>
            <a:r>
              <a:rPr lang="en-US" b="1" dirty="0">
                <a:latin typeface="Times New Roman"/>
                <a:cs typeface="Times New Roman"/>
              </a:rPr>
              <a:t>Personal Use </a:t>
            </a:r>
          </a:p>
          <a:p>
            <a:r>
              <a:rPr lang="en-US" dirty="0">
                <a:latin typeface="Times New Roman"/>
                <a:cs typeface="Times New Roman"/>
              </a:rPr>
              <a:t>Use by an author in the author’s classroom teaching (including distribution of copies, paper or electronic) or presentation by an author at a meeting or conference (including distribution of copies to the delegates attending such meeting), distribution of copies (including through e-mail) to known research colleagues for their personal use, use in a subsequent compilation of the author’s works, inclusion in a thesis or dissertation, preparation of other derivative works such as extending the Article to book-length form, or otherwise using or re-using portions or excerpts in other works (with full acknowledgment of the original publication of the Article). </a:t>
            </a:r>
          </a:p>
        </p:txBody>
      </p:sp>
      <p:sp>
        <p:nvSpPr>
          <p:cNvPr id="3" name="TextBox 2"/>
          <p:cNvSpPr txBox="1"/>
          <p:nvPr/>
        </p:nvSpPr>
        <p:spPr>
          <a:xfrm>
            <a:off x="140678" y="873789"/>
            <a:ext cx="2704290" cy="461665"/>
          </a:xfrm>
          <a:prstGeom prst="rect">
            <a:avLst/>
          </a:prstGeom>
          <a:noFill/>
        </p:spPr>
        <p:txBody>
          <a:bodyPr wrap="square" rtlCol="0" anchor="t">
            <a:spAutoFit/>
          </a:bodyPr>
          <a:lstStyle/>
          <a:p>
            <a:pPr algn="ctr"/>
            <a:r>
              <a:rPr lang="en-US" sz="2400" dirty="0">
                <a:latin typeface="Calibri"/>
                <a:cs typeface="Calibri"/>
              </a:rPr>
              <a:t>p.3, 3rd paragraph</a:t>
            </a:r>
            <a:endParaRPr lang="en-CA" sz="2400" dirty="0">
              <a:latin typeface="Calibri" panose="020F0502020204030204" pitchFamily="34" charset="0"/>
              <a:cs typeface="Calibri" panose="020F0502020204030204" pitchFamily="34" charset="0"/>
            </a:endParaRPr>
          </a:p>
        </p:txBody>
      </p:sp>
      <p:cxnSp>
        <p:nvCxnSpPr>
          <p:cNvPr id="4" name="Straight Connector 3"/>
          <p:cNvCxnSpPr/>
          <p:nvPr/>
        </p:nvCxnSpPr>
        <p:spPr>
          <a:xfrm flipV="1">
            <a:off x="6391107" y="2939142"/>
            <a:ext cx="1907462" cy="31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140070" y="5712031"/>
            <a:ext cx="2618509" cy="118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16715" y="3504590"/>
            <a:ext cx="2719014" cy="150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937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A11914B-9B23-485E-99D0-D1AC70E799E6}"/>
              </a:ext>
            </a:extLst>
          </p:cNvPr>
          <p:cNvSpPr txBox="1"/>
          <p:nvPr/>
        </p:nvSpPr>
        <p:spPr>
          <a:xfrm>
            <a:off x="160774" y="813916"/>
            <a:ext cx="893549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Scholarly Sharing </a:t>
            </a:r>
          </a:p>
          <a:p>
            <a:r>
              <a:rPr lang="en-US" b="1" i="1" dirty="0">
                <a:latin typeface="Times New Roman"/>
                <a:cs typeface="Times New Roman"/>
              </a:rPr>
              <a:t>Preprint</a:t>
            </a:r>
            <a:r>
              <a:rPr lang="en-US" dirty="0">
                <a:latin typeface="Times New Roman"/>
                <a:cs typeface="Times New Roman"/>
              </a:rPr>
              <a:t>: Sharing of Preprints by an author on any website or repository at any time. When the Article is accepted, the author is encouraged to include a link to the formal publication through the relevant DOI. The author can also update the Preprint on </a:t>
            </a:r>
            <a:r>
              <a:rPr lang="en-US" dirty="0" err="1">
                <a:latin typeface="Times New Roman"/>
                <a:cs typeface="Times New Roman"/>
              </a:rPr>
              <a:t>arXiv</a:t>
            </a:r>
            <a:r>
              <a:rPr lang="en-US" dirty="0">
                <a:latin typeface="Times New Roman"/>
                <a:cs typeface="Times New Roman"/>
              </a:rPr>
              <a:t> or </a:t>
            </a:r>
            <a:r>
              <a:rPr lang="en-US" dirty="0" err="1">
                <a:latin typeface="Times New Roman"/>
                <a:cs typeface="Times New Roman"/>
              </a:rPr>
              <a:t>RePEc</a:t>
            </a:r>
            <a:r>
              <a:rPr lang="en-US" dirty="0">
                <a:latin typeface="Times New Roman"/>
                <a:cs typeface="Times New Roman"/>
              </a:rPr>
              <a:t> with the Accepted Manuscript. </a:t>
            </a:r>
          </a:p>
          <a:p>
            <a:endParaRPr lang="en-US" dirty="0">
              <a:latin typeface="Times New Roman"/>
              <a:cs typeface="Times New Roman"/>
            </a:endParaRPr>
          </a:p>
          <a:p>
            <a:r>
              <a:rPr lang="en-US" b="1" i="1" dirty="0">
                <a:latin typeface="Times New Roman"/>
                <a:cs typeface="Times New Roman"/>
              </a:rPr>
              <a:t>Accepted Manuscript: </a:t>
            </a:r>
          </a:p>
          <a:p>
            <a:r>
              <a:rPr lang="en-US" b="1" dirty="0">
                <a:latin typeface="Times New Roman"/>
                <a:cs typeface="Times New Roman"/>
              </a:rPr>
              <a:t>(</a:t>
            </a:r>
            <a:r>
              <a:rPr lang="en-US" b="1" dirty="0" err="1">
                <a:latin typeface="Times New Roman"/>
                <a:cs typeface="Times New Roman"/>
              </a:rPr>
              <a:t>i</a:t>
            </a:r>
            <a:r>
              <a:rPr lang="en-US" b="1" dirty="0">
                <a:latin typeface="Times New Roman"/>
                <a:cs typeface="Times New Roman"/>
              </a:rPr>
              <a:t>) immediately on acceptance</a:t>
            </a:r>
            <a:r>
              <a:rPr lang="en-US" dirty="0">
                <a:latin typeface="Times New Roman"/>
                <a:cs typeface="Times New Roman"/>
              </a:rPr>
              <a:t>: sharing of the Accepted Manuscript by an author: </a:t>
            </a:r>
          </a:p>
          <a:p>
            <a:pPr marL="285750" indent="-285750">
              <a:buFont typeface="Arial"/>
              <a:buChar char="•"/>
            </a:pPr>
            <a:r>
              <a:rPr lang="en-US" dirty="0">
                <a:latin typeface="Times New Roman"/>
                <a:cs typeface="Times New Roman"/>
              </a:rPr>
              <a:t> via the author’s non-commercial personal homepage or blog </a:t>
            </a:r>
          </a:p>
          <a:p>
            <a:pPr marL="285750" indent="-285750">
              <a:buFont typeface="Arial"/>
              <a:buChar char="•"/>
            </a:pPr>
            <a:r>
              <a:rPr lang="en-US" dirty="0">
                <a:latin typeface="Times New Roman"/>
                <a:cs typeface="Times New Roman"/>
              </a:rPr>
              <a:t>via the author’s research institute or institutional repository for Internal Institutional Use or as part of an invitation-only research collaboration work-group </a:t>
            </a:r>
          </a:p>
          <a:p>
            <a:pPr marL="285750" indent="-285750">
              <a:buFont typeface="Arial"/>
              <a:buChar char="•"/>
            </a:pPr>
            <a:r>
              <a:rPr lang="en-US" dirty="0">
                <a:latin typeface="Times New Roman"/>
                <a:cs typeface="Times New Roman"/>
              </a:rPr>
              <a:t>directly by providing copies to the author’s students or to research collaborators for their personal use </a:t>
            </a:r>
          </a:p>
          <a:p>
            <a:pPr marL="285750" indent="-285750">
              <a:buFont typeface="Arial"/>
              <a:buChar char="•"/>
            </a:pPr>
            <a:r>
              <a:rPr lang="en-US" dirty="0">
                <a:latin typeface="Times New Roman"/>
                <a:cs typeface="Times New Roman"/>
              </a:rPr>
              <a:t> for private scholarly sharing as part of an invitation-only work group on commercial sites with which the publisher has a hosting agreement </a:t>
            </a:r>
          </a:p>
          <a:p>
            <a:endParaRPr lang="en-US" dirty="0">
              <a:latin typeface="Times New Roman"/>
              <a:cs typeface="Times New Roman"/>
            </a:endParaRPr>
          </a:p>
          <a:p>
            <a:r>
              <a:rPr lang="en-US" b="1" dirty="0">
                <a:latin typeface="Times New Roman"/>
                <a:cs typeface="Times New Roman"/>
              </a:rPr>
              <a:t>(ii) after the embargo period: </a:t>
            </a:r>
            <a:r>
              <a:rPr lang="en-US" dirty="0">
                <a:latin typeface="Times New Roman"/>
                <a:cs typeface="Times New Roman"/>
              </a:rPr>
              <a:t>an author may share the Accepted Manuscript via non-commercial hosting platforms (such as the author’s institutional repository) and via commercial sites with which the publisher has a hosting agreement. </a:t>
            </a:r>
          </a:p>
          <a:p>
            <a:r>
              <a:rPr lang="en-US" dirty="0">
                <a:latin typeface="Times New Roman"/>
                <a:cs typeface="Times New Roman"/>
              </a:rPr>
              <a:t>...</a:t>
            </a:r>
          </a:p>
          <a:p>
            <a:endParaRPr lang="en-US" dirty="0">
              <a:latin typeface="Times New Roman"/>
              <a:cs typeface="Times New Roman"/>
            </a:endParaRPr>
          </a:p>
        </p:txBody>
      </p:sp>
      <p:cxnSp>
        <p:nvCxnSpPr>
          <p:cNvPr id="4" name="Straight Connector 3">
            <a:extLst>
              <a:ext uri="{FF2B5EF4-FFF2-40B4-BE49-F238E27FC236}">
                <a16:creationId xmlns:a16="http://schemas.microsoft.com/office/drawing/2014/main" xmlns="" id="{59FBF02F-B5FC-4627-A961-4DD6AF5D4E80}"/>
              </a:ext>
            </a:extLst>
          </p:cNvPr>
          <p:cNvCxnSpPr/>
          <p:nvPr/>
        </p:nvCxnSpPr>
        <p:spPr>
          <a:xfrm flipV="1">
            <a:off x="589554" y="3326461"/>
            <a:ext cx="5579220" cy="150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31F318BE-784C-4729-BAB4-27A277B46876}"/>
              </a:ext>
            </a:extLst>
          </p:cNvPr>
          <p:cNvCxnSpPr/>
          <p:nvPr/>
        </p:nvCxnSpPr>
        <p:spPr>
          <a:xfrm flipV="1">
            <a:off x="4484660" y="5528179"/>
            <a:ext cx="3902788" cy="125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56E56EE-A423-4D4B-B585-ADAF373B2AAD}"/>
              </a:ext>
            </a:extLst>
          </p:cNvPr>
          <p:cNvCxnSpPr/>
          <p:nvPr/>
        </p:nvCxnSpPr>
        <p:spPr>
          <a:xfrm>
            <a:off x="253467" y="5856425"/>
            <a:ext cx="6804249" cy="125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F81DCCC-676A-47A6-8914-666FFEDD496A}"/>
              </a:ext>
            </a:extLst>
          </p:cNvPr>
          <p:cNvSpPr txBox="1"/>
          <p:nvPr/>
        </p:nvSpPr>
        <p:spPr>
          <a:xfrm>
            <a:off x="-2968" y="187533"/>
            <a:ext cx="2704290" cy="461665"/>
          </a:xfrm>
          <a:prstGeom prst="rect">
            <a:avLst/>
          </a:prstGeom>
          <a:noFill/>
        </p:spPr>
        <p:txBody>
          <a:bodyPr wrap="square" rtlCol="0" anchor="t">
            <a:spAutoFit/>
          </a:bodyPr>
          <a:lstStyle/>
          <a:p>
            <a:pPr algn="ctr"/>
            <a:r>
              <a:rPr lang="en-US" sz="2400" dirty="0">
                <a:latin typeface="Calibri"/>
                <a:cs typeface="Calibri"/>
              </a:rPr>
              <a:t>p.3, 7th paragraph</a:t>
            </a:r>
            <a:endParaRPr lang="en-CA" sz="2400" dirty="0">
              <a:latin typeface="Calibri"/>
              <a:cs typeface="Calibri"/>
            </a:endParaRPr>
          </a:p>
        </p:txBody>
      </p:sp>
    </p:spTree>
    <p:extLst>
      <p:ext uri="{BB962C8B-B14F-4D97-AF65-F5344CB8AC3E}">
        <p14:creationId xmlns:p14="http://schemas.microsoft.com/office/powerpoint/2010/main" val="1279335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B1D21C-4D9A-4C4A-BA2D-19359A195358}"/>
              </a:ext>
            </a:extLst>
          </p:cNvPr>
          <p:cNvSpPr txBox="1"/>
          <p:nvPr/>
        </p:nvSpPr>
        <p:spPr>
          <a:xfrm>
            <a:off x="223576" y="2132763"/>
            <a:ext cx="88098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latin typeface="Times"/>
                <a:ea typeface="+mn-lt"/>
                <a:cs typeface="+mn-lt"/>
              </a:rPr>
              <a:t>Published Journal Article: </a:t>
            </a:r>
            <a:r>
              <a:rPr lang="en-US" dirty="0">
                <a:latin typeface="Times"/>
                <a:ea typeface="+mn-lt"/>
                <a:cs typeface="+mn-lt"/>
              </a:rPr>
              <a:t>the author may share a link to the formal publication through the relevant DOI. Additionally theses and dissertations which contain embedded Published Journal Articles as part of the formal submission may be hosted publicly by the awarding institution with a link to the formal publication through the relevant DOI. </a:t>
            </a:r>
            <a:endParaRPr lang="en-US" dirty="0">
              <a:latin typeface="Times"/>
              <a:ea typeface="+mn-lt"/>
              <a:cs typeface="Times"/>
            </a:endParaRPr>
          </a:p>
          <a:p>
            <a:r>
              <a:rPr lang="en-US" dirty="0">
                <a:latin typeface="Times"/>
                <a:ea typeface="+mn-lt"/>
                <a:cs typeface="+mn-lt"/>
              </a:rPr>
              <a:t>Any other sharing of Published Journal Articles is by agreement with the publisher only. </a:t>
            </a:r>
            <a:endParaRPr lang="en-US" dirty="0">
              <a:latin typeface="Times"/>
              <a:cs typeface="Times"/>
            </a:endParaRPr>
          </a:p>
          <a:p>
            <a:endParaRPr lang="en-US" dirty="0">
              <a:latin typeface="Times"/>
              <a:cs typeface="Times New Roman"/>
            </a:endParaRPr>
          </a:p>
        </p:txBody>
      </p:sp>
      <p:cxnSp>
        <p:nvCxnSpPr>
          <p:cNvPr id="4" name="Straight Connector 3">
            <a:extLst>
              <a:ext uri="{FF2B5EF4-FFF2-40B4-BE49-F238E27FC236}">
                <a16:creationId xmlns:a16="http://schemas.microsoft.com/office/drawing/2014/main" xmlns="" id="{3790FFFA-2EE5-4D5A-B13F-67888F426070}"/>
              </a:ext>
            </a:extLst>
          </p:cNvPr>
          <p:cNvCxnSpPr/>
          <p:nvPr/>
        </p:nvCxnSpPr>
        <p:spPr>
          <a:xfrm>
            <a:off x="332255" y="3593719"/>
            <a:ext cx="8003309" cy="9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1563DCF4-E663-43F1-A545-4557900F40CD}"/>
              </a:ext>
            </a:extLst>
          </p:cNvPr>
          <p:cNvSpPr txBox="1"/>
          <p:nvPr/>
        </p:nvSpPr>
        <p:spPr>
          <a:xfrm>
            <a:off x="172879" y="664830"/>
            <a:ext cx="2704290" cy="461665"/>
          </a:xfrm>
          <a:prstGeom prst="rect">
            <a:avLst/>
          </a:prstGeom>
          <a:noFill/>
        </p:spPr>
        <p:txBody>
          <a:bodyPr wrap="square" rtlCol="0" anchor="t">
            <a:spAutoFit/>
          </a:bodyPr>
          <a:lstStyle/>
          <a:p>
            <a:pPr algn="ctr"/>
            <a:r>
              <a:rPr lang="en-US" sz="2400" dirty="0">
                <a:latin typeface="Calibri"/>
                <a:cs typeface="Calibri"/>
              </a:rPr>
              <a:t>p.3, 8th paragraph </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1962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7407D8-9136-43FA-9385-97733E6BC8FC}"/>
              </a:ext>
            </a:extLst>
          </p:cNvPr>
          <p:cNvSpPr>
            <a:spLocks noGrp="1"/>
          </p:cNvSpPr>
          <p:nvPr>
            <p:ph idx="1"/>
          </p:nvPr>
        </p:nvSpPr>
        <p:spPr>
          <a:xfrm>
            <a:off x="660" y="914401"/>
            <a:ext cx="5007120" cy="956685"/>
          </a:xfrm>
        </p:spPr>
        <p:txBody>
          <a:bodyPr vert="horz" lIns="274320" tIns="274320" rIns="274320" bIns="274320" rtlCol="0" anchor="t">
            <a:normAutofit lnSpcReduction="10000"/>
          </a:bodyPr>
          <a:lstStyle/>
          <a:p>
            <a:r>
              <a:rPr lang="en-US" dirty="0">
                <a:latin typeface="Calibri"/>
                <a:cs typeface="Calibri"/>
              </a:rPr>
              <a:t>Post to a personal website?</a:t>
            </a:r>
          </a:p>
          <a:p>
            <a:pPr marL="0" indent="0">
              <a:buNone/>
            </a:pPr>
            <a:endParaRPr lang="en-US" dirty="0">
              <a:cs typeface="Calibri"/>
            </a:endParaRPr>
          </a:p>
          <a:p>
            <a:endParaRPr lang="en-US" dirty="0">
              <a:cs typeface="Calibri"/>
            </a:endParaRPr>
          </a:p>
          <a:p>
            <a:pPr lvl="1"/>
            <a:endParaRPr lang="en-US" dirty="0">
              <a:cs typeface="Calibri"/>
            </a:endParaRPr>
          </a:p>
        </p:txBody>
      </p:sp>
      <p:sp>
        <p:nvSpPr>
          <p:cNvPr id="3" name="Title 2">
            <a:extLst>
              <a:ext uri="{FF2B5EF4-FFF2-40B4-BE49-F238E27FC236}">
                <a16:creationId xmlns:a16="http://schemas.microsoft.com/office/drawing/2014/main" xmlns="" id="{AF5AAD6F-8C82-4E33-9087-4094D63DCFB8}"/>
              </a:ext>
            </a:extLst>
          </p:cNvPr>
          <p:cNvSpPr>
            <a:spLocks noGrp="1"/>
          </p:cNvSpPr>
          <p:nvPr>
            <p:ph type="title"/>
          </p:nvPr>
        </p:nvSpPr>
        <p:spPr/>
        <p:txBody>
          <a:bodyPr/>
          <a:lstStyle/>
          <a:p>
            <a:r>
              <a:rPr lang="en-US" dirty="0">
                <a:latin typeface="Calibri"/>
                <a:cs typeface="Calibri"/>
              </a:rPr>
              <a:t>According to this agreement, what can you do?</a:t>
            </a:r>
            <a:endParaRPr lang="en-US" dirty="0">
              <a:cs typeface="Calibri"/>
            </a:endParaRPr>
          </a:p>
        </p:txBody>
      </p:sp>
      <p:sp>
        <p:nvSpPr>
          <p:cNvPr id="4" name="TextBox 3">
            <a:extLst>
              <a:ext uri="{FF2B5EF4-FFF2-40B4-BE49-F238E27FC236}">
                <a16:creationId xmlns:a16="http://schemas.microsoft.com/office/drawing/2014/main" xmlns="" id="{C696105E-C50E-4BF1-A050-5B1BD4164C99}"/>
              </a:ext>
            </a:extLst>
          </p:cNvPr>
          <p:cNvSpPr txBox="1"/>
          <p:nvPr/>
        </p:nvSpPr>
        <p:spPr>
          <a:xfrm>
            <a:off x="4419599" y="1066800"/>
            <a:ext cx="4724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dirty="0">
                <a:solidFill>
                  <a:schemeClr val="accent4"/>
                </a:solidFill>
                <a:latin typeface="Calibri"/>
                <a:ea typeface="Arial"/>
                <a:cs typeface="Arial"/>
              </a:rPr>
              <a:t>Yes. Any version at any time. </a:t>
            </a:r>
            <a:endParaRPr lang="en-US" dirty="0">
              <a:solidFill>
                <a:schemeClr val="accent4"/>
              </a:solidFill>
              <a:latin typeface="Verdana"/>
              <a:ea typeface="Verdana"/>
              <a:cs typeface="Arial"/>
            </a:endParaRPr>
          </a:p>
          <a:p>
            <a:pPr lvl="1"/>
            <a:r>
              <a:rPr lang="en-US" dirty="0">
                <a:solidFill>
                  <a:schemeClr val="accent4"/>
                </a:solidFill>
                <a:latin typeface="Calibri"/>
                <a:ea typeface="Arial"/>
                <a:cs typeface="Arial"/>
              </a:rPr>
              <a:t>(p. 3 "Scholarly Sharing")</a:t>
            </a:r>
            <a:endParaRPr lang="en-US" dirty="0">
              <a:solidFill>
                <a:schemeClr val="accent4"/>
              </a:solidFill>
              <a:ea typeface="Verdana"/>
            </a:endParaRPr>
          </a:p>
        </p:txBody>
      </p:sp>
      <p:sp>
        <p:nvSpPr>
          <p:cNvPr id="6" name="Content Placeholder 1">
            <a:extLst>
              <a:ext uri="{FF2B5EF4-FFF2-40B4-BE49-F238E27FC236}">
                <a16:creationId xmlns:a16="http://schemas.microsoft.com/office/drawing/2014/main" xmlns="" id="{88945843-8CEB-40A1-BF8C-7CAC0D1979DA}"/>
              </a:ext>
            </a:extLst>
          </p:cNvPr>
          <p:cNvSpPr txBox="1">
            <a:spLocks/>
          </p:cNvSpPr>
          <p:nvPr/>
        </p:nvSpPr>
        <p:spPr>
          <a:xfrm>
            <a:off x="660" y="1898073"/>
            <a:ext cx="5007120" cy="956685"/>
          </a:xfrm>
          <a:prstGeom prst="rect">
            <a:avLst/>
          </a:prstGeom>
        </p:spPr>
        <p:txBody>
          <a:bodyPr vert="horz" lIns="274320" tIns="274320" rIns="274320" bIns="274320" rtlCol="0" anchor="t">
            <a:normAutofit lnSpcReduction="10000"/>
          </a:bodyPr>
          <a:lstStyle>
            <a:lvl1pPr marL="282575" indent="-282575" algn="l" defTabSz="914400" rtl="0" eaLnBrk="1" latinLnBrk="0" hangingPunct="1">
              <a:spcBef>
                <a:spcPts val="1200"/>
              </a:spcBef>
              <a:spcAft>
                <a:spcPts val="600"/>
              </a:spcAft>
              <a:buClr>
                <a:srgbClr val="548AA5"/>
              </a:buClr>
              <a:buFont typeface="Wingdings" pitchFamily="2" charset="2"/>
              <a:buChar char="§"/>
              <a:defRPr sz="24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2pPr>
            <a:lvl3pPr marL="11430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3pPr>
            <a:lvl4pPr marL="16002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4pPr>
            <a:lvl5pPr marL="20574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a:cs typeface="Calibri"/>
              </a:rPr>
              <a:t>Reuse in a later publication?</a:t>
            </a:r>
          </a:p>
          <a:p>
            <a:pPr marL="0" indent="0">
              <a:buFont typeface="Wingdings" pitchFamily="2" charset="2"/>
              <a:buNone/>
            </a:pPr>
            <a:endParaRPr lang="en-US" b="1" dirty="0">
              <a:cs typeface="Calibri"/>
            </a:endParaRPr>
          </a:p>
          <a:p>
            <a:endParaRPr lang="en-US" b="1" dirty="0">
              <a:cs typeface="Calibri"/>
            </a:endParaRPr>
          </a:p>
          <a:p>
            <a:pPr lvl="1"/>
            <a:endParaRPr lang="en-US" b="1" dirty="0">
              <a:cs typeface="Calibri"/>
            </a:endParaRPr>
          </a:p>
        </p:txBody>
      </p:sp>
      <p:sp>
        <p:nvSpPr>
          <p:cNvPr id="8" name="TextBox 7">
            <a:extLst>
              <a:ext uri="{FF2B5EF4-FFF2-40B4-BE49-F238E27FC236}">
                <a16:creationId xmlns:a16="http://schemas.microsoft.com/office/drawing/2014/main" xmlns="" id="{EA306559-9E30-463F-B5FB-C4A4E5D122F8}"/>
              </a:ext>
            </a:extLst>
          </p:cNvPr>
          <p:cNvSpPr txBox="1"/>
          <p:nvPr/>
        </p:nvSpPr>
        <p:spPr>
          <a:xfrm>
            <a:off x="4419599" y="1995055"/>
            <a:ext cx="47243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600"/>
              </a:spcBef>
              <a:spcAft>
                <a:spcPts val="600"/>
              </a:spcAft>
            </a:pPr>
            <a:r>
              <a:rPr lang="en-US" dirty="0">
                <a:solidFill>
                  <a:schemeClr val="accent4"/>
                </a:solidFill>
                <a:latin typeface="Calibri"/>
                <a:ea typeface="+mn-lt"/>
                <a:cs typeface="+mn-lt"/>
              </a:rPr>
              <a:t>Yes. Any version provided you give full acknowledgement. </a:t>
            </a:r>
            <a:endParaRPr lang="en-US" dirty="0">
              <a:solidFill>
                <a:schemeClr val="accent4"/>
              </a:solidFill>
              <a:latin typeface="Calibri"/>
              <a:ea typeface="+mn-lt"/>
              <a:cs typeface="Calibri"/>
            </a:endParaRPr>
          </a:p>
          <a:p>
            <a:pPr lvl="1">
              <a:spcBef>
                <a:spcPts val="600"/>
              </a:spcBef>
              <a:spcAft>
                <a:spcPts val="600"/>
              </a:spcAft>
            </a:pPr>
            <a:r>
              <a:rPr lang="en-US" dirty="0">
                <a:solidFill>
                  <a:schemeClr val="accent4"/>
                </a:solidFill>
                <a:latin typeface="Calibri"/>
                <a:ea typeface="+mn-lt"/>
                <a:cs typeface="+mn-lt"/>
              </a:rPr>
              <a:t>(p. 3 "Personal Use")</a:t>
            </a:r>
            <a:endParaRPr lang="en-US" dirty="0">
              <a:solidFill>
                <a:schemeClr val="accent4"/>
              </a:solidFill>
              <a:latin typeface="Calibri"/>
              <a:ea typeface="+mn-lt"/>
              <a:cs typeface="Calibri"/>
            </a:endParaRPr>
          </a:p>
        </p:txBody>
      </p:sp>
      <p:sp>
        <p:nvSpPr>
          <p:cNvPr id="11" name="TextBox 10">
            <a:extLst>
              <a:ext uri="{FF2B5EF4-FFF2-40B4-BE49-F238E27FC236}">
                <a16:creationId xmlns:a16="http://schemas.microsoft.com/office/drawing/2014/main" xmlns="" id="{0A2C5B71-A9D8-47E9-B6F1-E908B37D84E9}"/>
              </a:ext>
            </a:extLst>
          </p:cNvPr>
          <p:cNvSpPr txBox="1"/>
          <p:nvPr/>
        </p:nvSpPr>
        <p:spPr>
          <a:xfrm>
            <a:off x="4419600" y="3332019"/>
            <a:ext cx="45442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dirty="0">
                <a:solidFill>
                  <a:schemeClr val="accent4"/>
                </a:solidFill>
                <a:latin typeface="Calibri"/>
                <a:cs typeface="Arial"/>
              </a:rPr>
              <a:t>Yes. But only the pre-print or accepted version. ​</a:t>
            </a:r>
            <a:endParaRPr lang="en-US" dirty="0">
              <a:solidFill>
                <a:schemeClr val="accent4"/>
              </a:solidFill>
              <a:ea typeface="Verdana"/>
            </a:endParaRPr>
          </a:p>
          <a:p>
            <a:pPr lvl="1"/>
            <a:r>
              <a:rPr lang="en-US" dirty="0">
                <a:solidFill>
                  <a:schemeClr val="accent4"/>
                </a:solidFill>
                <a:latin typeface="Calibri"/>
                <a:cs typeface="Arial"/>
              </a:rPr>
              <a:t>Accepted version after an embargo period. ​</a:t>
            </a:r>
          </a:p>
          <a:p>
            <a:pPr lvl="1"/>
            <a:r>
              <a:rPr lang="en-US" dirty="0">
                <a:solidFill>
                  <a:schemeClr val="accent4"/>
                </a:solidFill>
                <a:latin typeface="Calibri"/>
                <a:cs typeface="Arial"/>
              </a:rPr>
              <a:t>(p.3 "Scholarly Sharing")</a:t>
            </a:r>
            <a:endParaRPr lang="en-US" dirty="0">
              <a:solidFill>
                <a:schemeClr val="accent4"/>
              </a:solidFill>
            </a:endParaRPr>
          </a:p>
        </p:txBody>
      </p:sp>
      <p:sp>
        <p:nvSpPr>
          <p:cNvPr id="13" name="Content Placeholder 1">
            <a:extLst>
              <a:ext uri="{FF2B5EF4-FFF2-40B4-BE49-F238E27FC236}">
                <a16:creationId xmlns:a16="http://schemas.microsoft.com/office/drawing/2014/main" xmlns="" id="{14983532-40BB-4CCF-B5E9-107D21E3C4F2}"/>
              </a:ext>
            </a:extLst>
          </p:cNvPr>
          <p:cNvSpPr txBox="1">
            <a:spLocks/>
          </p:cNvSpPr>
          <p:nvPr/>
        </p:nvSpPr>
        <p:spPr>
          <a:xfrm>
            <a:off x="56079" y="3186546"/>
            <a:ext cx="5007120" cy="956685"/>
          </a:xfrm>
          <a:prstGeom prst="rect">
            <a:avLst/>
          </a:prstGeom>
        </p:spPr>
        <p:txBody>
          <a:bodyPr vert="horz" lIns="274320" tIns="274320" rIns="274320" bIns="274320" rtlCol="0" anchor="t">
            <a:normAutofit lnSpcReduction="10000"/>
          </a:bodyPr>
          <a:lstStyle>
            <a:lvl1pPr marL="282575" indent="-282575" algn="l" defTabSz="914400" rtl="0" eaLnBrk="1" latinLnBrk="0" hangingPunct="1">
              <a:spcBef>
                <a:spcPts val="1200"/>
              </a:spcBef>
              <a:spcAft>
                <a:spcPts val="600"/>
              </a:spcAft>
              <a:buClr>
                <a:srgbClr val="548AA5"/>
              </a:buClr>
              <a:buFont typeface="Wingdings" pitchFamily="2" charset="2"/>
              <a:buChar char="§"/>
              <a:defRPr sz="24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2pPr>
            <a:lvl3pPr marL="11430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3pPr>
            <a:lvl4pPr marL="16002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4pPr>
            <a:lvl5pPr marL="20574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a:cs typeface="Calibri"/>
              </a:rPr>
              <a:t>Deposit in a repository?</a:t>
            </a:r>
            <a:endParaRPr lang="en-US" dirty="0"/>
          </a:p>
          <a:p>
            <a:pPr marL="0" indent="0">
              <a:buFont typeface="Wingdings" pitchFamily="2" charset="2"/>
              <a:buNone/>
            </a:pPr>
            <a:endParaRPr lang="en-US" b="1" dirty="0">
              <a:cs typeface="Calibri"/>
            </a:endParaRPr>
          </a:p>
          <a:p>
            <a:endParaRPr lang="en-US" b="1" dirty="0">
              <a:cs typeface="Calibri"/>
            </a:endParaRPr>
          </a:p>
          <a:p>
            <a:pPr lvl="1"/>
            <a:endParaRPr lang="en-US" b="1" dirty="0">
              <a:cs typeface="Calibri"/>
            </a:endParaRPr>
          </a:p>
        </p:txBody>
      </p:sp>
    </p:spTree>
    <p:extLst>
      <p:ext uri="{BB962C8B-B14F-4D97-AF65-F5344CB8AC3E}">
        <p14:creationId xmlns:p14="http://schemas.microsoft.com/office/powerpoint/2010/main" val="145307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build="p"/>
      <p:bldP spid="8" grpId="0"/>
      <p:bldP spid="11"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80FC31-449D-45B9-93FC-91879E7B7268}"/>
              </a:ext>
            </a:extLst>
          </p:cNvPr>
          <p:cNvSpPr>
            <a:spLocks noGrp="1"/>
          </p:cNvSpPr>
          <p:nvPr>
            <p:ph idx="1"/>
          </p:nvPr>
        </p:nvSpPr>
        <p:spPr/>
        <p:txBody>
          <a:bodyPr vert="horz" lIns="274320" tIns="274320" rIns="274320" bIns="274320" rtlCol="0" anchor="t">
            <a:normAutofit/>
          </a:bodyPr>
          <a:lstStyle/>
          <a:p>
            <a:r>
              <a:rPr lang="en-US" dirty="0">
                <a:latin typeface="Calibri"/>
                <a:cs typeface="Calibri"/>
              </a:rPr>
              <a:t>Copyright 101</a:t>
            </a:r>
          </a:p>
          <a:p>
            <a:r>
              <a:rPr lang="en-US" dirty="0">
                <a:latin typeface="Calibri"/>
                <a:cs typeface="Calibri"/>
              </a:rPr>
              <a:t>Key terms</a:t>
            </a:r>
          </a:p>
          <a:p>
            <a:r>
              <a:rPr lang="en-US" dirty="0">
                <a:latin typeface="Calibri"/>
                <a:cs typeface="Calibri"/>
              </a:rPr>
              <a:t>Sample copyright agreement exercise</a:t>
            </a:r>
          </a:p>
        </p:txBody>
      </p:sp>
      <p:sp>
        <p:nvSpPr>
          <p:cNvPr id="3" name="Title 2">
            <a:extLst>
              <a:ext uri="{FF2B5EF4-FFF2-40B4-BE49-F238E27FC236}">
                <a16:creationId xmlns:a16="http://schemas.microsoft.com/office/drawing/2014/main" xmlns="" id="{49A9A4EC-B48D-4316-BBF8-6EC2923F2D0C}"/>
              </a:ext>
            </a:extLst>
          </p:cNvPr>
          <p:cNvSpPr>
            <a:spLocks noGrp="1"/>
          </p:cNvSpPr>
          <p:nvPr>
            <p:ph type="title"/>
          </p:nvPr>
        </p:nvSpPr>
        <p:spPr/>
        <p:txBody>
          <a:bodyPr/>
          <a:lstStyle/>
          <a:p>
            <a:r>
              <a:rPr lang="en-US" dirty="0">
                <a:latin typeface="Calibri"/>
                <a:cs typeface="Calibri"/>
              </a:rPr>
              <a:t>Workshop outline</a:t>
            </a:r>
            <a:endParaRPr lang="en-US" dirty="0"/>
          </a:p>
        </p:txBody>
      </p:sp>
    </p:spTree>
    <p:extLst>
      <p:ext uri="{BB962C8B-B14F-4D97-AF65-F5344CB8AC3E}">
        <p14:creationId xmlns:p14="http://schemas.microsoft.com/office/powerpoint/2010/main" val="381539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7407D8-9136-43FA-9385-97733E6BC8FC}"/>
              </a:ext>
            </a:extLst>
          </p:cNvPr>
          <p:cNvSpPr>
            <a:spLocks noGrp="1"/>
          </p:cNvSpPr>
          <p:nvPr>
            <p:ph idx="1"/>
          </p:nvPr>
        </p:nvSpPr>
        <p:spPr>
          <a:xfrm>
            <a:off x="660" y="914401"/>
            <a:ext cx="5007120" cy="956685"/>
          </a:xfrm>
        </p:spPr>
        <p:txBody>
          <a:bodyPr vert="horz" lIns="274320" tIns="274320" rIns="274320" bIns="274320" rtlCol="0" anchor="t">
            <a:normAutofit lnSpcReduction="10000"/>
          </a:bodyPr>
          <a:lstStyle/>
          <a:p>
            <a:r>
              <a:rPr lang="en-US" dirty="0">
                <a:latin typeface="Calibri"/>
                <a:cs typeface="Calibri"/>
              </a:rPr>
              <a:t>Use in classroom teaching?</a:t>
            </a:r>
          </a:p>
          <a:p>
            <a:pPr marL="0" indent="0">
              <a:buNone/>
            </a:pPr>
            <a:endParaRPr lang="en-US" dirty="0">
              <a:cs typeface="Calibri"/>
            </a:endParaRPr>
          </a:p>
          <a:p>
            <a:endParaRPr lang="en-US" dirty="0">
              <a:cs typeface="Calibri"/>
            </a:endParaRPr>
          </a:p>
          <a:p>
            <a:pPr lvl="1"/>
            <a:endParaRPr lang="en-US" dirty="0">
              <a:cs typeface="Calibri"/>
            </a:endParaRPr>
          </a:p>
        </p:txBody>
      </p:sp>
      <p:sp>
        <p:nvSpPr>
          <p:cNvPr id="3" name="Title 2">
            <a:extLst>
              <a:ext uri="{FF2B5EF4-FFF2-40B4-BE49-F238E27FC236}">
                <a16:creationId xmlns:a16="http://schemas.microsoft.com/office/drawing/2014/main" xmlns="" id="{AF5AAD6F-8C82-4E33-9087-4094D63DCFB8}"/>
              </a:ext>
            </a:extLst>
          </p:cNvPr>
          <p:cNvSpPr>
            <a:spLocks noGrp="1"/>
          </p:cNvSpPr>
          <p:nvPr>
            <p:ph type="title"/>
          </p:nvPr>
        </p:nvSpPr>
        <p:spPr/>
        <p:txBody>
          <a:bodyPr/>
          <a:lstStyle/>
          <a:p>
            <a:r>
              <a:rPr lang="en-US" dirty="0">
                <a:latin typeface="Calibri"/>
                <a:cs typeface="Calibri"/>
              </a:rPr>
              <a:t>According to this agreement, what can you do?</a:t>
            </a:r>
            <a:endParaRPr lang="en-US" dirty="0">
              <a:cs typeface="Calibri"/>
            </a:endParaRPr>
          </a:p>
        </p:txBody>
      </p:sp>
      <p:sp>
        <p:nvSpPr>
          <p:cNvPr id="4" name="TextBox 3">
            <a:extLst>
              <a:ext uri="{FF2B5EF4-FFF2-40B4-BE49-F238E27FC236}">
                <a16:creationId xmlns:a16="http://schemas.microsoft.com/office/drawing/2014/main" xmlns="" id="{C696105E-C50E-4BF1-A050-5B1BD4164C99}"/>
              </a:ext>
            </a:extLst>
          </p:cNvPr>
          <p:cNvSpPr txBox="1"/>
          <p:nvPr/>
        </p:nvSpPr>
        <p:spPr>
          <a:xfrm>
            <a:off x="4419599" y="1066800"/>
            <a:ext cx="4724399"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600"/>
              </a:spcBef>
            </a:pPr>
            <a:r>
              <a:rPr lang="en-US" dirty="0">
                <a:solidFill>
                  <a:schemeClr val="accent4"/>
                </a:solidFill>
                <a:latin typeface="Calibri"/>
                <a:ea typeface="+mn-lt"/>
                <a:cs typeface="+mn-lt"/>
              </a:rPr>
              <a:t>Yes. Any version. But not for MOOCs.</a:t>
            </a:r>
            <a:endParaRPr lang="en-US" dirty="0">
              <a:solidFill>
                <a:schemeClr val="accent4"/>
              </a:solidFill>
              <a:latin typeface="Verdana"/>
              <a:ea typeface="+mn-lt"/>
              <a:cs typeface="+mn-lt"/>
            </a:endParaRPr>
          </a:p>
          <a:p>
            <a:pPr lvl="1">
              <a:spcBef>
                <a:spcPts val="600"/>
              </a:spcBef>
            </a:pPr>
            <a:r>
              <a:rPr lang="en-US" dirty="0">
                <a:solidFill>
                  <a:schemeClr val="accent4"/>
                </a:solidFill>
                <a:latin typeface="Calibri"/>
                <a:ea typeface="+mn-lt"/>
                <a:cs typeface="+mn-lt"/>
              </a:rPr>
              <a:t>(p. 3 "Internal Institutional Use")</a:t>
            </a:r>
            <a:endParaRPr lang="en-US" dirty="0">
              <a:solidFill>
                <a:schemeClr val="accent4"/>
              </a:solidFill>
              <a:latin typeface="Verdana"/>
              <a:ea typeface="+mn-lt"/>
              <a:cs typeface="+mn-lt"/>
            </a:endParaRPr>
          </a:p>
        </p:txBody>
      </p:sp>
      <p:sp>
        <p:nvSpPr>
          <p:cNvPr id="6" name="Content Placeholder 1">
            <a:extLst>
              <a:ext uri="{FF2B5EF4-FFF2-40B4-BE49-F238E27FC236}">
                <a16:creationId xmlns:a16="http://schemas.microsoft.com/office/drawing/2014/main" xmlns="" id="{88945843-8CEB-40A1-BF8C-7CAC0D1979DA}"/>
              </a:ext>
            </a:extLst>
          </p:cNvPr>
          <p:cNvSpPr txBox="1">
            <a:spLocks/>
          </p:cNvSpPr>
          <p:nvPr/>
        </p:nvSpPr>
        <p:spPr>
          <a:xfrm>
            <a:off x="660" y="1787237"/>
            <a:ext cx="5007120" cy="956685"/>
          </a:xfrm>
          <a:prstGeom prst="rect">
            <a:avLst/>
          </a:prstGeom>
        </p:spPr>
        <p:txBody>
          <a:bodyPr vert="horz" lIns="274320" tIns="274320" rIns="274320" bIns="274320" rtlCol="0" anchor="t">
            <a:normAutofit fontScale="92500" lnSpcReduction="10000"/>
          </a:bodyPr>
          <a:lstStyle>
            <a:lvl1pPr marL="282575" indent="-282575" algn="l" defTabSz="914400" rtl="0" eaLnBrk="1" latinLnBrk="0" hangingPunct="1">
              <a:spcBef>
                <a:spcPts val="1200"/>
              </a:spcBef>
              <a:spcAft>
                <a:spcPts val="600"/>
              </a:spcAft>
              <a:buClr>
                <a:srgbClr val="548AA5"/>
              </a:buClr>
              <a:buFont typeface="Wingdings" pitchFamily="2" charset="2"/>
              <a:buChar char="§"/>
              <a:defRPr sz="24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2pPr>
            <a:lvl3pPr marL="11430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3pPr>
            <a:lvl4pPr marL="16002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4pPr>
            <a:lvl5pPr marL="20574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a:cs typeface="Calibri"/>
              </a:rPr>
              <a:t>Include in funding applications?</a:t>
            </a:r>
          </a:p>
          <a:p>
            <a:pPr marL="0" indent="0">
              <a:buFont typeface="Wingdings" pitchFamily="2" charset="2"/>
              <a:buNone/>
            </a:pPr>
            <a:endParaRPr lang="en-US" b="1" dirty="0">
              <a:cs typeface="Calibri"/>
            </a:endParaRPr>
          </a:p>
          <a:p>
            <a:endParaRPr lang="en-US" b="1" dirty="0">
              <a:cs typeface="Calibri"/>
            </a:endParaRPr>
          </a:p>
          <a:p>
            <a:pPr lvl="1"/>
            <a:endParaRPr lang="en-US" b="1" dirty="0">
              <a:cs typeface="Calibri"/>
            </a:endParaRPr>
          </a:p>
        </p:txBody>
      </p:sp>
      <p:sp>
        <p:nvSpPr>
          <p:cNvPr id="8" name="TextBox 7">
            <a:extLst>
              <a:ext uri="{FF2B5EF4-FFF2-40B4-BE49-F238E27FC236}">
                <a16:creationId xmlns:a16="http://schemas.microsoft.com/office/drawing/2014/main" xmlns="" id="{EA306559-9E30-463F-B5FB-C4A4E5D122F8}"/>
              </a:ext>
            </a:extLst>
          </p:cNvPr>
          <p:cNvSpPr txBox="1"/>
          <p:nvPr/>
        </p:nvSpPr>
        <p:spPr>
          <a:xfrm>
            <a:off x="4419599" y="1932709"/>
            <a:ext cx="472439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600"/>
              </a:spcBef>
              <a:spcAft>
                <a:spcPts val="600"/>
              </a:spcAft>
            </a:pPr>
            <a:r>
              <a:rPr lang="en-US" dirty="0">
                <a:solidFill>
                  <a:schemeClr val="accent4"/>
                </a:solidFill>
                <a:latin typeface="Calibri"/>
                <a:ea typeface="+mn-lt"/>
                <a:cs typeface="+mn-lt"/>
              </a:rPr>
              <a:t>Yes. Any version. </a:t>
            </a:r>
          </a:p>
          <a:p>
            <a:pPr lvl="1">
              <a:spcBef>
                <a:spcPts val="600"/>
              </a:spcBef>
              <a:spcAft>
                <a:spcPts val="600"/>
              </a:spcAft>
            </a:pPr>
            <a:r>
              <a:rPr lang="en-US" dirty="0">
                <a:solidFill>
                  <a:schemeClr val="accent4"/>
                </a:solidFill>
                <a:latin typeface="Calibri"/>
                <a:ea typeface="+mn-lt"/>
                <a:cs typeface="Calibri"/>
              </a:rPr>
              <a:t>(p.3 "Internal Institutional Use")</a:t>
            </a:r>
          </a:p>
        </p:txBody>
      </p:sp>
      <p:sp>
        <p:nvSpPr>
          <p:cNvPr id="11" name="TextBox 10">
            <a:extLst>
              <a:ext uri="{FF2B5EF4-FFF2-40B4-BE49-F238E27FC236}">
                <a16:creationId xmlns:a16="http://schemas.microsoft.com/office/drawing/2014/main" xmlns="" id="{0A2C5B71-A9D8-47E9-B6F1-E908B37D84E9}"/>
              </a:ext>
            </a:extLst>
          </p:cNvPr>
          <p:cNvSpPr txBox="1"/>
          <p:nvPr/>
        </p:nvSpPr>
        <p:spPr>
          <a:xfrm>
            <a:off x="4509654" y="3262746"/>
            <a:ext cx="4544290"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600"/>
              </a:spcBef>
            </a:pPr>
            <a:r>
              <a:rPr lang="en-US" dirty="0">
                <a:solidFill>
                  <a:schemeClr val="accent4"/>
                </a:solidFill>
                <a:latin typeface="Calibri"/>
                <a:ea typeface="+mn-lt"/>
                <a:cs typeface="+mn-lt"/>
              </a:rPr>
              <a:t>Yes for preprint. </a:t>
            </a:r>
            <a:endParaRPr lang="en-US" dirty="0">
              <a:solidFill>
                <a:schemeClr val="accent4"/>
              </a:solidFill>
            </a:endParaRPr>
          </a:p>
          <a:p>
            <a:pPr lvl="1">
              <a:spcBef>
                <a:spcPts val="600"/>
              </a:spcBef>
            </a:pPr>
            <a:r>
              <a:rPr lang="en-US" dirty="0">
                <a:solidFill>
                  <a:schemeClr val="accent4"/>
                </a:solidFill>
                <a:latin typeface="Calibri"/>
                <a:ea typeface="+mn-lt"/>
                <a:cs typeface="+mn-lt"/>
              </a:rPr>
              <a:t>-No for accepted or publisher version</a:t>
            </a:r>
          </a:p>
          <a:p>
            <a:pPr lvl="1">
              <a:spcBef>
                <a:spcPts val="600"/>
              </a:spcBef>
            </a:pPr>
            <a:r>
              <a:rPr lang="en-US" dirty="0">
                <a:solidFill>
                  <a:schemeClr val="accent4"/>
                </a:solidFill>
                <a:latin typeface="Calibri"/>
                <a:ea typeface="+mn-lt"/>
                <a:cs typeface="+mn-lt"/>
              </a:rPr>
              <a:t>-Prohibits commercial use for these versions.</a:t>
            </a:r>
            <a:endParaRPr lang="en-US" dirty="0">
              <a:solidFill>
                <a:schemeClr val="accent4"/>
              </a:solidFill>
              <a:latin typeface="Calibri"/>
              <a:ea typeface="Verdana"/>
            </a:endParaRPr>
          </a:p>
          <a:p>
            <a:pPr lvl="1">
              <a:spcBef>
                <a:spcPts val="600"/>
              </a:spcBef>
            </a:pPr>
            <a:r>
              <a:rPr lang="en-US" dirty="0">
                <a:solidFill>
                  <a:schemeClr val="accent4"/>
                </a:solidFill>
                <a:latin typeface="Calibri"/>
                <a:ea typeface="+mn-lt"/>
                <a:cs typeface="+mn-lt"/>
              </a:rPr>
              <a:t>(p. 3 "Commercial Use")</a:t>
            </a:r>
            <a:endParaRPr lang="en-US" dirty="0">
              <a:solidFill>
                <a:schemeClr val="accent4"/>
              </a:solidFill>
              <a:latin typeface="Verdana"/>
              <a:ea typeface="+mn-lt"/>
              <a:cs typeface="+mn-lt"/>
            </a:endParaRPr>
          </a:p>
        </p:txBody>
      </p:sp>
      <p:sp>
        <p:nvSpPr>
          <p:cNvPr id="13" name="Content Placeholder 1">
            <a:extLst>
              <a:ext uri="{FF2B5EF4-FFF2-40B4-BE49-F238E27FC236}">
                <a16:creationId xmlns:a16="http://schemas.microsoft.com/office/drawing/2014/main" xmlns="" id="{14983532-40BB-4CCF-B5E9-107D21E3C4F2}"/>
              </a:ext>
            </a:extLst>
          </p:cNvPr>
          <p:cNvSpPr txBox="1">
            <a:spLocks/>
          </p:cNvSpPr>
          <p:nvPr/>
        </p:nvSpPr>
        <p:spPr>
          <a:xfrm>
            <a:off x="83788" y="3027219"/>
            <a:ext cx="5007120" cy="956685"/>
          </a:xfrm>
          <a:prstGeom prst="rect">
            <a:avLst/>
          </a:prstGeom>
        </p:spPr>
        <p:txBody>
          <a:bodyPr vert="horz" lIns="274320" tIns="274320" rIns="274320" bIns="274320" rtlCol="0" anchor="t">
            <a:normAutofit lnSpcReduction="10000"/>
          </a:bodyPr>
          <a:lstStyle>
            <a:lvl1pPr marL="282575" indent="-282575" algn="l" defTabSz="914400" rtl="0" eaLnBrk="1" latinLnBrk="0" hangingPunct="1">
              <a:spcBef>
                <a:spcPts val="1200"/>
              </a:spcBef>
              <a:spcAft>
                <a:spcPts val="600"/>
              </a:spcAft>
              <a:buClr>
                <a:srgbClr val="548AA5"/>
              </a:buClr>
              <a:buFont typeface="Wingdings" pitchFamily="2" charset="2"/>
              <a:buChar char="§"/>
              <a:defRPr sz="24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2pPr>
            <a:lvl3pPr marL="11430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3pPr>
            <a:lvl4pPr marL="16002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4pPr>
            <a:lvl5pPr marL="2057400" indent="-228600" algn="l" defTabSz="914400" rtl="0" eaLnBrk="1" latinLnBrk="0" hangingPunct="1">
              <a:spcBef>
                <a:spcPts val="600"/>
              </a:spcBef>
              <a:buClr>
                <a:srgbClr val="B6E625"/>
              </a:buClr>
              <a:buFont typeface="Wingdings" pitchFamily="2" charset="2"/>
              <a:buChar char="§"/>
              <a:defRPr sz="18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a:cs typeface="Calibri"/>
              </a:rPr>
              <a:t>Post to ResearchGate?</a:t>
            </a:r>
            <a:endParaRPr lang="en-US" dirty="0">
              <a:cs typeface="Calibri"/>
            </a:endParaRPr>
          </a:p>
          <a:p>
            <a:pPr marL="0" indent="0">
              <a:buFont typeface="Wingdings" pitchFamily="2" charset="2"/>
              <a:buNone/>
            </a:pPr>
            <a:endParaRPr lang="en-US" b="1" dirty="0">
              <a:cs typeface="Calibri"/>
            </a:endParaRPr>
          </a:p>
          <a:p>
            <a:endParaRPr lang="en-US" b="1" dirty="0">
              <a:cs typeface="Calibri"/>
            </a:endParaRPr>
          </a:p>
          <a:p>
            <a:pPr lvl="1"/>
            <a:endParaRPr lang="en-US" b="1" dirty="0">
              <a:cs typeface="Calibri"/>
            </a:endParaRPr>
          </a:p>
        </p:txBody>
      </p:sp>
    </p:spTree>
    <p:extLst>
      <p:ext uri="{BB962C8B-B14F-4D97-AF65-F5344CB8AC3E}">
        <p14:creationId xmlns:p14="http://schemas.microsoft.com/office/powerpoint/2010/main" val="6300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build="p"/>
      <p:bldP spid="8" grpId="0"/>
      <p:bldP spid="11"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a:cs typeface="Calibri"/>
              </a:rPr>
              <a:t>Summary</a:t>
            </a:r>
          </a:p>
        </p:txBody>
      </p:sp>
      <p:graphicFrame>
        <p:nvGraphicFramePr>
          <p:cNvPr id="2" name="Table 1">
            <a:extLst>
              <a:ext uri="{FF2B5EF4-FFF2-40B4-BE49-F238E27FC236}">
                <a16:creationId xmlns:a16="http://schemas.microsoft.com/office/drawing/2014/main" xmlns="" id="{CFB70D43-2BED-4BBA-998D-E13620BEC98B}"/>
              </a:ext>
            </a:extLst>
          </p:cNvPr>
          <p:cNvGraphicFramePr>
            <a:graphicFrameLocks noGrp="1"/>
          </p:cNvGraphicFramePr>
          <p:nvPr>
            <p:extLst>
              <p:ext uri="{D42A27DB-BD31-4B8C-83A1-F6EECF244321}">
                <p14:modId xmlns:p14="http://schemas.microsoft.com/office/powerpoint/2010/main" val="4069778793"/>
              </p:ext>
            </p:extLst>
          </p:nvPr>
        </p:nvGraphicFramePr>
        <p:xfrm>
          <a:off x="179466" y="1035053"/>
          <a:ext cx="8964534" cy="5012487"/>
        </p:xfrm>
        <a:graphic>
          <a:graphicData uri="http://schemas.openxmlformats.org/drawingml/2006/table">
            <a:tbl>
              <a:tblPr firstRow="1" firstCol="1" bandRow="1">
                <a:tableStyleId>{5940675A-B579-460E-94D1-54222C63F5DA}</a:tableStyleId>
              </a:tblPr>
              <a:tblGrid>
                <a:gridCol w="1912967">
                  <a:extLst>
                    <a:ext uri="{9D8B030D-6E8A-4147-A177-3AD203B41FA5}">
                      <a16:colId xmlns:a16="http://schemas.microsoft.com/office/drawing/2014/main" xmlns="" val="20000"/>
                    </a:ext>
                  </a:extLst>
                </a:gridCol>
                <a:gridCol w="781396">
                  <a:extLst>
                    <a:ext uri="{9D8B030D-6E8A-4147-A177-3AD203B41FA5}">
                      <a16:colId xmlns:a16="http://schemas.microsoft.com/office/drawing/2014/main" xmlns="" val="20002"/>
                    </a:ext>
                  </a:extLst>
                </a:gridCol>
                <a:gridCol w="1305703">
                  <a:extLst>
                    <a:ext uri="{9D8B030D-6E8A-4147-A177-3AD203B41FA5}">
                      <a16:colId xmlns:a16="http://schemas.microsoft.com/office/drawing/2014/main" xmlns="" val="1711823091"/>
                    </a:ext>
                  </a:extLst>
                </a:gridCol>
                <a:gridCol w="882879">
                  <a:extLst>
                    <a:ext uri="{9D8B030D-6E8A-4147-A177-3AD203B41FA5}">
                      <a16:colId xmlns:a16="http://schemas.microsoft.com/office/drawing/2014/main" xmlns="" val="3973172783"/>
                    </a:ext>
                  </a:extLst>
                </a:gridCol>
                <a:gridCol w="4081589">
                  <a:extLst>
                    <a:ext uri="{9D8B030D-6E8A-4147-A177-3AD203B41FA5}">
                      <a16:colId xmlns:a16="http://schemas.microsoft.com/office/drawing/2014/main" xmlns="" val="2442036486"/>
                    </a:ext>
                  </a:extLst>
                </a:gridCol>
              </a:tblGrid>
              <a:tr h="740576">
                <a:tc>
                  <a:txBody>
                    <a:bodyPr/>
                    <a:lstStyle/>
                    <a:p>
                      <a:pPr marL="0" marR="0">
                        <a:lnSpc>
                          <a:spcPct val="107000"/>
                        </a:lnSpc>
                        <a:spcBef>
                          <a:spcPts val="0"/>
                        </a:spcBef>
                        <a:spcAft>
                          <a:spcPts val="0"/>
                        </a:spcAft>
                      </a:pPr>
                      <a:r>
                        <a:rPr lang="en-CA" sz="1200" b="1" dirty="0">
                          <a:effectLst/>
                          <a:latin typeface="Calibri"/>
                        </a:rPr>
                        <a:t>Permitted uses</a:t>
                      </a:r>
                      <a:endParaRPr lang="en-CA" sz="1200" b="1" dirty="0">
                        <a:effectLst/>
                        <a:latin typeface="Calibri"/>
                        <a:ea typeface="Calibri" panose="020F0502020204030204" pitchFamily="34" charset="0"/>
                        <a:cs typeface="Times New Roman"/>
                      </a:endParaRPr>
                    </a:p>
                  </a:txBody>
                  <a:tcPr marL="66675" marR="66675" marT="66675" marB="66675"/>
                </a:tc>
                <a:tc>
                  <a:txBody>
                    <a:bodyPr/>
                    <a:lstStyle/>
                    <a:p>
                      <a:pPr marL="0" marR="0">
                        <a:lnSpc>
                          <a:spcPct val="107000"/>
                        </a:lnSpc>
                        <a:spcBef>
                          <a:spcPts val="0"/>
                        </a:spcBef>
                        <a:spcAft>
                          <a:spcPts val="0"/>
                        </a:spcAft>
                      </a:pPr>
                      <a:r>
                        <a:rPr lang="en-CA" sz="1200" b="1" dirty="0">
                          <a:effectLst/>
                          <a:latin typeface="Calibri"/>
                        </a:rPr>
                        <a:t>Pre-print</a:t>
                      </a:r>
                      <a:endParaRPr lang="en-CA" sz="1200" b="1" dirty="0">
                        <a:effectLst/>
                        <a:latin typeface="Calibri"/>
                        <a:ea typeface="Calibri" panose="020F0502020204030204" pitchFamily="34" charset="0"/>
                        <a:cs typeface="Times New Roman"/>
                      </a:endParaRPr>
                    </a:p>
                  </a:txBody>
                  <a:tcPr marL="66675" marR="66675" marT="66675" marB="66675"/>
                </a:tc>
                <a:tc>
                  <a:txBody>
                    <a:bodyPr/>
                    <a:lstStyle/>
                    <a:p>
                      <a:pPr marL="0" marR="0">
                        <a:lnSpc>
                          <a:spcPct val="107000"/>
                        </a:lnSpc>
                        <a:spcBef>
                          <a:spcPts val="0"/>
                        </a:spcBef>
                        <a:spcAft>
                          <a:spcPts val="0"/>
                        </a:spcAft>
                      </a:pPr>
                      <a:r>
                        <a:rPr lang="en-CA" sz="1200" b="1" dirty="0">
                          <a:effectLst/>
                          <a:latin typeface="Calibri"/>
                          <a:ea typeface="Calibri" panose="020F0502020204030204" pitchFamily="34" charset="0"/>
                          <a:cs typeface="Times New Roman"/>
                        </a:rPr>
                        <a:t>Post-Print/Accepted manuscript</a:t>
                      </a:r>
                    </a:p>
                  </a:txBody>
                  <a:tcPr marL="66675" marR="66675" marT="66675" marB="66675"/>
                </a:tc>
                <a:tc>
                  <a:txBody>
                    <a:bodyPr/>
                    <a:lstStyle/>
                    <a:p>
                      <a:pPr marL="0" marR="0">
                        <a:lnSpc>
                          <a:spcPct val="107000"/>
                        </a:lnSpc>
                        <a:spcBef>
                          <a:spcPts val="0"/>
                        </a:spcBef>
                        <a:spcAft>
                          <a:spcPts val="0"/>
                        </a:spcAft>
                      </a:pPr>
                      <a:r>
                        <a:rPr lang="en-CA" sz="1200" b="1" dirty="0">
                          <a:effectLst/>
                          <a:latin typeface="Calibri"/>
                          <a:ea typeface="Calibri" panose="020F0502020204030204" pitchFamily="34" charset="0"/>
                          <a:cs typeface="Times New Roman"/>
                        </a:rPr>
                        <a:t>Publisher</a:t>
                      </a:r>
                      <a:r>
                        <a:rPr lang="en-CA" sz="1200" b="1" baseline="0" dirty="0">
                          <a:effectLst/>
                          <a:latin typeface="Calibri"/>
                          <a:ea typeface="Calibri" panose="020F0502020204030204" pitchFamily="34" charset="0"/>
                          <a:cs typeface="Times New Roman"/>
                        </a:rPr>
                        <a:t> PDF</a:t>
                      </a:r>
                      <a:endParaRPr lang="en-CA" sz="1200" b="1" dirty="0">
                        <a:effectLst/>
                        <a:latin typeface="Calibri"/>
                        <a:ea typeface="Calibri" panose="020F0502020204030204" pitchFamily="34" charset="0"/>
                        <a:cs typeface="Times New Roman"/>
                      </a:endParaRPr>
                    </a:p>
                  </a:txBody>
                  <a:tcPr marL="66675" marR="66675" marT="66675" marB="66675"/>
                </a:tc>
                <a:tc>
                  <a:txBody>
                    <a:bodyPr/>
                    <a:lstStyle/>
                    <a:p>
                      <a:pPr marL="0" marR="0">
                        <a:lnSpc>
                          <a:spcPct val="107000"/>
                        </a:lnSpc>
                        <a:spcBef>
                          <a:spcPts val="0"/>
                        </a:spcBef>
                        <a:spcAft>
                          <a:spcPts val="0"/>
                        </a:spcAft>
                      </a:pPr>
                      <a:r>
                        <a:rPr lang="en-CA" sz="1200" b="1" dirty="0">
                          <a:effectLst/>
                          <a:latin typeface="Calibri"/>
                          <a:ea typeface="Calibri" panose="020F0502020204030204" pitchFamily="34" charset="0"/>
                          <a:cs typeface="Times New Roman"/>
                        </a:rPr>
                        <a:t>Conditions</a:t>
                      </a:r>
                    </a:p>
                  </a:txBody>
                  <a:tcPr marL="66675" marR="66675" marT="66675" marB="66675"/>
                </a:tc>
                <a:extLst>
                  <a:ext uri="{0D108BD9-81ED-4DB2-BD59-A6C34878D82A}">
                    <a16:rowId xmlns:a16="http://schemas.microsoft.com/office/drawing/2014/main" xmlns="" val="10000"/>
                  </a:ext>
                </a:extLst>
              </a:tr>
              <a:tr h="782109">
                <a:tc>
                  <a:txBody>
                    <a:bodyPr/>
                    <a:lstStyle/>
                    <a:p>
                      <a:pPr marL="0" marR="0">
                        <a:lnSpc>
                          <a:spcPct val="107000"/>
                        </a:lnSpc>
                        <a:spcBef>
                          <a:spcPts val="0"/>
                        </a:spcBef>
                        <a:spcAft>
                          <a:spcPts val="0"/>
                        </a:spcAft>
                      </a:pPr>
                      <a:r>
                        <a:rPr lang="en-CA" sz="1200" dirty="0">
                          <a:effectLst/>
                          <a:latin typeface="Calibri"/>
                        </a:rPr>
                        <a:t>Post to personal website</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a:rPr>
                        <a:t>YES</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dirty="0">
                          <a:effectLst/>
                          <a:latin typeface="Calibri"/>
                          <a:ea typeface="Calibri" panose="020F0502020204030204" pitchFamily="34" charset="0"/>
                          <a:cs typeface="Times New Roman"/>
                        </a:rPr>
                        <a:t>YES</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dirty="0">
                          <a:effectLst/>
                          <a:latin typeface="Calibri"/>
                          <a:ea typeface="Calibri" panose="020F0502020204030204" pitchFamily="34" charset="0"/>
                          <a:cs typeface="Times New Roman"/>
                        </a:rPr>
                        <a:t>NO</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dirty="0">
                          <a:effectLst/>
                          <a:latin typeface="Calibri"/>
                        </a:rPr>
                        <a:t>Immediately;</a:t>
                      </a:r>
                      <a:r>
                        <a:rPr lang="en-CA" sz="1200" baseline="0" dirty="0">
                          <a:effectLst/>
                          <a:latin typeface="Calibri"/>
                        </a:rPr>
                        <a:t> </a:t>
                      </a:r>
                      <a:r>
                        <a:rPr lang="en-CA" sz="1200" dirty="0">
                          <a:effectLst/>
                          <a:latin typeface="Calibri"/>
                        </a:rPr>
                        <a:t>link</a:t>
                      </a:r>
                      <a:r>
                        <a:rPr lang="en-CA" sz="1200" baseline="0" dirty="0">
                          <a:effectLst/>
                          <a:latin typeface="Calibri"/>
                        </a:rPr>
                        <a:t> to final publication (DOI) and have license CC BY NC ND</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extLst>
                  <a:ext uri="{0D108BD9-81ED-4DB2-BD59-A6C34878D82A}">
                    <a16:rowId xmlns:a16="http://schemas.microsoft.com/office/drawing/2014/main" xmlns="" val="10001"/>
                  </a:ext>
                </a:extLst>
              </a:tr>
              <a:tr h="740576">
                <a:tc>
                  <a:txBody>
                    <a:bodyPr/>
                    <a:lstStyle/>
                    <a:p>
                      <a:pPr marL="0" marR="0">
                        <a:lnSpc>
                          <a:spcPct val="107000"/>
                        </a:lnSpc>
                        <a:spcBef>
                          <a:spcPts val="0"/>
                        </a:spcBef>
                        <a:spcAft>
                          <a:spcPts val="0"/>
                        </a:spcAft>
                      </a:pPr>
                      <a:r>
                        <a:rPr lang="en-US" sz="1200" dirty="0">
                          <a:effectLst/>
                          <a:latin typeface="Calibri"/>
                          <a:ea typeface="Calibri" panose="020F0502020204030204" pitchFamily="34" charset="0"/>
                          <a:cs typeface="Times New Roman"/>
                        </a:rPr>
                        <a:t>Reuse in a later publication (e.g. edited</a:t>
                      </a:r>
                      <a:r>
                        <a:rPr lang="en-US" sz="1200" baseline="0" dirty="0">
                          <a:effectLst/>
                          <a:latin typeface="Calibri"/>
                          <a:ea typeface="Calibri" panose="020F0502020204030204" pitchFamily="34" charset="0"/>
                          <a:cs typeface="Times New Roman"/>
                        </a:rPr>
                        <a:t> book)</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a:lnSpc>
                          <a:spcPct val="107000"/>
                        </a:lnSpc>
                      </a:pPr>
                      <a:r>
                        <a:rPr lang="en-US" sz="1200" dirty="0">
                          <a:effectLst/>
                          <a:latin typeface="Calibri"/>
                        </a:rPr>
                        <a:t>Provide</a:t>
                      </a:r>
                      <a:r>
                        <a:rPr lang="en-US" sz="1200" baseline="0" dirty="0">
                          <a:effectLst/>
                          <a:latin typeface="Calibri"/>
                        </a:rPr>
                        <a:t> full acknowledge of original publication.</a:t>
                      </a:r>
                    </a:p>
                  </a:txBody>
                  <a:tcPr marL="66675" marR="66675" marT="66675" marB="66675">
                    <a:solidFill>
                      <a:schemeClr val="bg1"/>
                    </a:solidFill>
                  </a:tcPr>
                </a:tc>
                <a:extLst>
                  <a:ext uri="{0D108BD9-81ED-4DB2-BD59-A6C34878D82A}">
                    <a16:rowId xmlns:a16="http://schemas.microsoft.com/office/drawing/2014/main" xmlns="" val="10002"/>
                  </a:ext>
                </a:extLst>
              </a:tr>
              <a:tr h="816486">
                <a:tc>
                  <a:txBody>
                    <a:bodyPr/>
                    <a:lstStyle/>
                    <a:p>
                      <a:pPr marL="0" marR="0">
                        <a:lnSpc>
                          <a:spcPct val="107000"/>
                        </a:lnSpc>
                        <a:spcBef>
                          <a:spcPts val="0"/>
                        </a:spcBef>
                        <a:spcAft>
                          <a:spcPts val="0"/>
                        </a:spcAft>
                      </a:pPr>
                      <a:r>
                        <a:rPr lang="en-CA" sz="1200" dirty="0">
                          <a:effectLst/>
                          <a:latin typeface="Calibri"/>
                        </a:rPr>
                        <a:t>Deposit in a</a:t>
                      </a:r>
                      <a:r>
                        <a:rPr lang="en-CA" sz="1200" baseline="0" dirty="0">
                          <a:effectLst/>
                          <a:latin typeface="Calibri"/>
                        </a:rPr>
                        <a:t> </a:t>
                      </a:r>
                      <a:r>
                        <a:rPr lang="en-CA" sz="1200" dirty="0">
                          <a:effectLst/>
                          <a:latin typeface="Calibri"/>
                        </a:rPr>
                        <a:t>repository</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baseline="0" dirty="0">
                          <a:effectLst/>
                          <a:latin typeface="Calibri"/>
                        </a:rPr>
                        <a:t>YES</a:t>
                      </a:r>
                      <a:endParaRPr lang="en-CA" sz="1200" dirty="0">
                        <a:effectLst/>
                        <a:latin typeface="Calibri"/>
                      </a:endParaRPr>
                    </a:p>
                  </a:txBody>
                  <a:tcPr marL="66675" marR="66675" marT="66675" marB="66675">
                    <a:solidFill>
                      <a:schemeClr val="bg1"/>
                    </a:solidFill>
                  </a:tcPr>
                </a:tc>
                <a:tc>
                  <a:txBody>
                    <a:bodyPr/>
                    <a:lstStyle/>
                    <a:p>
                      <a:pPr>
                        <a:lnSpc>
                          <a:spcPct val="107000"/>
                        </a:lnSpc>
                      </a:pPr>
                      <a:r>
                        <a:rPr lang="en-CA" sz="1200" dirty="0">
                          <a:effectLst/>
                          <a:latin typeface="Calibri"/>
                        </a:rPr>
                        <a:t>YES</a:t>
                      </a:r>
                    </a:p>
                  </a:txBody>
                  <a:tcPr marL="66675" marR="66675" marT="66675" marB="66675">
                    <a:solidFill>
                      <a:schemeClr val="bg1"/>
                    </a:solidFill>
                  </a:tcPr>
                </a:tc>
                <a:tc>
                  <a:txBody>
                    <a:bodyPr/>
                    <a:lstStyle/>
                    <a:p>
                      <a:pPr>
                        <a:lnSpc>
                          <a:spcPct val="107000"/>
                        </a:lnSpc>
                      </a:pPr>
                      <a:r>
                        <a:rPr lang="en-CA" sz="1200" dirty="0">
                          <a:effectLst/>
                          <a:latin typeface="Calibri"/>
                        </a:rPr>
                        <a:t>NO</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dirty="0">
                          <a:effectLst/>
                          <a:latin typeface="Calibri"/>
                        </a:rPr>
                        <a:t>Immediately for preprint; after embargo period</a:t>
                      </a:r>
                      <a:r>
                        <a:rPr lang="en-CA" sz="1200" baseline="0" dirty="0">
                          <a:effectLst/>
                          <a:latin typeface="Calibri"/>
                        </a:rPr>
                        <a:t> for post-print</a:t>
                      </a:r>
                      <a:r>
                        <a:rPr lang="en-CA" sz="1200" dirty="0">
                          <a:effectLst/>
                          <a:latin typeface="Calibri"/>
                        </a:rPr>
                        <a:t>; link</a:t>
                      </a:r>
                      <a:r>
                        <a:rPr lang="en-CA" sz="1200" baseline="0" dirty="0">
                          <a:effectLst/>
                          <a:latin typeface="Calibri"/>
                        </a:rPr>
                        <a:t> to final publication (DOI) and have license CC BY NC ND; should not be enhanced to look like publisher version</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extLst>
                  <a:ext uri="{0D108BD9-81ED-4DB2-BD59-A6C34878D82A}">
                    <a16:rowId xmlns:a16="http://schemas.microsoft.com/office/drawing/2014/main" xmlns="" val="10003"/>
                  </a:ext>
                </a:extLst>
              </a:tr>
              <a:tr h="684043">
                <a:tc>
                  <a:txBody>
                    <a:bodyPr/>
                    <a:lstStyle/>
                    <a:p>
                      <a:pPr marL="0" marR="0">
                        <a:lnSpc>
                          <a:spcPct val="107000"/>
                        </a:lnSpc>
                        <a:spcBef>
                          <a:spcPts val="0"/>
                        </a:spcBef>
                        <a:spcAft>
                          <a:spcPts val="0"/>
                        </a:spcAft>
                      </a:pPr>
                      <a:r>
                        <a:rPr lang="en-US" sz="1200" dirty="0">
                          <a:effectLst/>
                          <a:latin typeface="Calibri"/>
                          <a:ea typeface="Calibri" panose="020F0502020204030204" pitchFamily="34" charset="0"/>
                          <a:cs typeface="Times New Roman"/>
                        </a:rPr>
                        <a:t>Classroom</a:t>
                      </a:r>
                      <a:r>
                        <a:rPr lang="en-US" sz="1200" baseline="0" dirty="0">
                          <a:effectLst/>
                          <a:latin typeface="Calibri"/>
                          <a:ea typeface="Calibri" panose="020F0502020204030204" pitchFamily="34" charset="0"/>
                          <a:cs typeface="Times New Roman"/>
                        </a:rPr>
                        <a:t> teaching and internal distribution</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a:lnSpc>
                          <a:spcPct val="107000"/>
                        </a:lnSpc>
                      </a:pPr>
                      <a:r>
                        <a:rPr lang="en-US" sz="1200" baseline="0" dirty="0">
                          <a:effectLst/>
                          <a:latin typeface="Calibri"/>
                        </a:rPr>
                        <a:t>YES</a:t>
                      </a:r>
                    </a:p>
                  </a:txBody>
                  <a:tcPr marL="66675" marR="66675" marT="66675" marB="66675">
                    <a:solidFill>
                      <a:schemeClr val="bg1"/>
                    </a:solidFill>
                  </a:tcPr>
                </a:tc>
                <a:tc>
                  <a:txBody>
                    <a:bodyPr/>
                    <a:lstStyle/>
                    <a:p>
                      <a:pPr lvl="0">
                        <a:lnSpc>
                          <a:spcPct val="107000"/>
                        </a:lnSpc>
                        <a:buNone/>
                      </a:pPr>
                      <a:r>
                        <a:rPr lang="en-US" sz="1200" dirty="0">
                          <a:effectLst/>
                          <a:latin typeface="Calibri"/>
                        </a:rPr>
                        <a:t>Not for MOOCs; paper or</a:t>
                      </a:r>
                      <a:r>
                        <a:rPr lang="en-US" sz="1200" baseline="0" dirty="0">
                          <a:effectLst/>
                          <a:latin typeface="Calibri"/>
                        </a:rPr>
                        <a:t> electronic distribution permitted to known colleagues</a:t>
                      </a:r>
                      <a:endParaRPr lang="en-CA" sz="1200" dirty="0">
                        <a:effectLst/>
                        <a:latin typeface="Calibri"/>
                      </a:endParaRPr>
                    </a:p>
                  </a:txBody>
                  <a:tcPr marL="66675" marR="66675" marT="66675" marB="66675">
                    <a:solidFill>
                      <a:schemeClr val="bg1"/>
                    </a:solidFill>
                  </a:tcPr>
                </a:tc>
                <a:extLst>
                  <a:ext uri="{0D108BD9-81ED-4DB2-BD59-A6C34878D82A}">
                    <a16:rowId xmlns:a16="http://schemas.microsoft.com/office/drawing/2014/main" xmlns="" val="10005"/>
                  </a:ext>
                </a:extLst>
              </a:tr>
              <a:tr h="542738">
                <a:tc>
                  <a:txBody>
                    <a:bodyPr/>
                    <a:lstStyle/>
                    <a:p>
                      <a:pPr marL="0" marR="0">
                        <a:lnSpc>
                          <a:spcPct val="107000"/>
                        </a:lnSpc>
                        <a:spcBef>
                          <a:spcPts val="0"/>
                        </a:spcBef>
                        <a:spcAft>
                          <a:spcPts val="0"/>
                        </a:spcAft>
                      </a:pPr>
                      <a:r>
                        <a:rPr lang="en-CA" sz="1200" dirty="0">
                          <a:effectLst/>
                          <a:latin typeface="Calibri"/>
                        </a:rPr>
                        <a:t>Include in fellowship applications</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200" baseline="0" dirty="0">
                          <a:solidFill>
                            <a:schemeClr val="tx1"/>
                          </a:solidFill>
                          <a:effectLst/>
                          <a:latin typeface="Calibri"/>
                        </a:rPr>
                        <a:t>YES</a:t>
                      </a:r>
                    </a:p>
                  </a:txBody>
                  <a:tcPr marL="66675" marR="66675" marT="66675" marB="66675">
                    <a:solidFill>
                      <a:schemeClr val="bg1"/>
                    </a:solidFill>
                  </a:tcPr>
                </a:tc>
                <a:tc>
                  <a:txBody>
                    <a:bodyPr/>
                    <a:lstStyle/>
                    <a:p>
                      <a:pPr>
                        <a:lnSpc>
                          <a:spcPct val="107000"/>
                        </a:lnSpc>
                      </a:pPr>
                      <a:r>
                        <a:rPr lang="en-US" sz="1200" baseline="0" dirty="0">
                          <a:solidFill>
                            <a:schemeClr val="tx1"/>
                          </a:solidFill>
                          <a:effectLst/>
                          <a:latin typeface="Calibri"/>
                        </a:rPr>
                        <a:t>YES</a:t>
                      </a:r>
                    </a:p>
                  </a:txBody>
                  <a:tcPr marL="66675" marR="66675" marT="66675" marB="66675">
                    <a:solidFill>
                      <a:schemeClr val="bg1"/>
                    </a:solidFill>
                  </a:tcPr>
                </a:tc>
                <a:tc>
                  <a:txBody>
                    <a:bodyPr/>
                    <a:lstStyle/>
                    <a:p>
                      <a:pPr>
                        <a:lnSpc>
                          <a:spcPct val="107000"/>
                        </a:lnSpc>
                      </a:pPr>
                      <a:r>
                        <a:rPr lang="en-US" sz="1200" baseline="0" dirty="0">
                          <a:solidFill>
                            <a:schemeClr val="tx1"/>
                          </a:solidFill>
                          <a:effectLst/>
                          <a:latin typeface="Calibri"/>
                        </a:rPr>
                        <a:t>YES</a:t>
                      </a:r>
                    </a:p>
                  </a:txBody>
                  <a:tcPr marL="66675" marR="66675" marT="66675" marB="66675">
                    <a:solidFill>
                      <a:schemeClr val="bg1"/>
                    </a:solidFill>
                  </a:tcPr>
                </a:tc>
                <a:tc>
                  <a:txBody>
                    <a:bodyPr/>
                    <a:lstStyle/>
                    <a:p>
                      <a:pPr>
                        <a:lnSpc>
                          <a:spcPct val="107000"/>
                        </a:lnSpc>
                      </a:pPr>
                      <a:endParaRPr lang="en-US" sz="1200" dirty="0">
                        <a:effectLst/>
                        <a:latin typeface="Calibri"/>
                      </a:endParaRPr>
                    </a:p>
                  </a:txBody>
                  <a:tcPr marL="66675" marR="66675" marT="66675" marB="66675">
                    <a:solidFill>
                      <a:schemeClr val="bg1"/>
                    </a:solidFill>
                  </a:tcPr>
                </a:tc>
                <a:extLst>
                  <a:ext uri="{0D108BD9-81ED-4DB2-BD59-A6C34878D82A}">
                    <a16:rowId xmlns:a16="http://schemas.microsoft.com/office/drawing/2014/main" xmlns="" val="10006"/>
                  </a:ext>
                </a:extLst>
              </a:tr>
              <a:tr h="705959">
                <a:tc>
                  <a:txBody>
                    <a:bodyPr/>
                    <a:lstStyle/>
                    <a:p>
                      <a:pPr marL="0" marR="0">
                        <a:lnSpc>
                          <a:spcPct val="107000"/>
                        </a:lnSpc>
                        <a:spcBef>
                          <a:spcPts val="0"/>
                        </a:spcBef>
                        <a:spcAft>
                          <a:spcPts val="0"/>
                        </a:spcAft>
                      </a:pPr>
                      <a:r>
                        <a:rPr lang="en-CA" sz="1200" dirty="0">
                          <a:effectLst/>
                          <a:latin typeface="Calibri"/>
                        </a:rPr>
                        <a:t>Post to social networking</a:t>
                      </a:r>
                      <a:r>
                        <a:rPr lang="en-CA" sz="1200" baseline="0" dirty="0">
                          <a:effectLst/>
                          <a:latin typeface="Calibri"/>
                        </a:rPr>
                        <a:t> site (e.g. ResearchGate)</a:t>
                      </a:r>
                      <a:endParaRPr lang="en-CA" sz="1200" dirty="0">
                        <a:effectLst/>
                        <a:latin typeface="Calibri"/>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200" dirty="0">
                          <a:effectLst/>
                          <a:latin typeface="Calibri"/>
                        </a:rPr>
                        <a:t>Unclear/Yes</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a:rPr>
                        <a:t>NO</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a:rPr>
                        <a:t>NO</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a:rPr>
                        <a:t>Prohibits commercial</a:t>
                      </a:r>
                      <a:r>
                        <a:rPr lang="en-US" sz="1200" baseline="0" dirty="0">
                          <a:effectLst/>
                          <a:latin typeface="Calibri"/>
                        </a:rPr>
                        <a:t> use for post-print and publisher version</a:t>
                      </a:r>
                      <a:endParaRPr lang="en-CA" sz="1200" dirty="0">
                        <a:effectLst/>
                        <a:latin typeface="Calibri"/>
                      </a:endParaRPr>
                    </a:p>
                  </a:txBody>
                  <a:tcPr marL="66675" marR="66675" marT="66675" marB="66675">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28714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3F593-0DBF-4A9A-9422-B2B530E2CB12}"/>
              </a:ext>
            </a:extLst>
          </p:cNvPr>
          <p:cNvSpPr>
            <a:spLocks noGrp="1"/>
          </p:cNvSpPr>
          <p:nvPr>
            <p:ph type="title"/>
          </p:nvPr>
        </p:nvSpPr>
        <p:spPr/>
        <p:txBody>
          <a:bodyPr/>
          <a:lstStyle/>
          <a:p>
            <a:r>
              <a:rPr lang="en-US">
                <a:latin typeface="Calibri"/>
                <a:cs typeface="Calibri"/>
              </a:rPr>
              <a:t>Check-in</a:t>
            </a:r>
            <a:endParaRPr lang="en-US"/>
          </a:p>
        </p:txBody>
      </p:sp>
      <p:sp>
        <p:nvSpPr>
          <p:cNvPr id="3" name="TextBox 2">
            <a:extLst>
              <a:ext uri="{FF2B5EF4-FFF2-40B4-BE49-F238E27FC236}">
                <a16:creationId xmlns:a16="http://schemas.microsoft.com/office/drawing/2014/main" xmlns="" id="{832814F2-8839-4BB4-A0BB-04FC1B58FD6F}"/>
              </a:ext>
            </a:extLst>
          </p:cNvPr>
          <p:cNvSpPr txBox="1"/>
          <p:nvPr/>
        </p:nvSpPr>
        <p:spPr>
          <a:xfrm>
            <a:off x="4104752" y="2296048"/>
            <a:ext cx="308233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t>?</a:t>
            </a:r>
            <a:endParaRPr lang="en-US" sz="9600">
              <a:ea typeface="Verdana"/>
            </a:endParaRPr>
          </a:p>
        </p:txBody>
      </p:sp>
    </p:spTree>
    <p:extLst>
      <p:ext uri="{BB962C8B-B14F-4D97-AF65-F5344CB8AC3E}">
        <p14:creationId xmlns:p14="http://schemas.microsoft.com/office/powerpoint/2010/main" val="449216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marL="0" indent="0">
              <a:buNone/>
            </a:pPr>
            <a:r>
              <a:rPr lang="en-US" dirty="0">
                <a:latin typeface="Calibri"/>
                <a:cs typeface="Calibri"/>
              </a:rPr>
              <a:t>“</a:t>
            </a:r>
            <a:r>
              <a:rPr lang="en-US" i="1" dirty="0">
                <a:latin typeface="Calibri"/>
                <a:cs typeface="Calibri"/>
              </a:rPr>
              <a:t>Contributors may re-use figures, tables, artwork, and selected text up to 250 words from their Contributions” </a:t>
            </a:r>
            <a:r>
              <a:rPr lang="en-US" dirty="0">
                <a:latin typeface="Calibri"/>
                <a:cs typeface="Calibri"/>
              </a:rPr>
              <a:t>(</a:t>
            </a:r>
            <a:r>
              <a:rPr lang="en-US" b="1" dirty="0">
                <a:latin typeface="Calibri"/>
                <a:cs typeface="Calibri"/>
              </a:rPr>
              <a:t>Wiley</a:t>
            </a:r>
            <a:r>
              <a:rPr lang="en-US" dirty="0">
                <a:latin typeface="Calibri"/>
                <a:cs typeface="Calibri"/>
              </a:rPr>
              <a:t>)</a:t>
            </a:r>
          </a:p>
          <a:p>
            <a:pPr marL="0" indent="0">
              <a:buNone/>
            </a:pPr>
            <a:r>
              <a:rPr lang="en-US" dirty="0">
                <a:latin typeface="Calibri"/>
                <a:cs typeface="Calibri"/>
              </a:rPr>
              <a:t>“..</a:t>
            </a:r>
            <a:r>
              <a:rPr lang="en-US" i="1" dirty="0" err="1">
                <a:latin typeface="Calibri"/>
                <a:cs typeface="Calibri"/>
              </a:rPr>
              <a:t>agreement..does</a:t>
            </a:r>
            <a:r>
              <a:rPr lang="en-US" i="1" dirty="0">
                <a:latin typeface="Calibri"/>
                <a:cs typeface="Calibri"/>
              </a:rPr>
              <a:t> not allow full articles to be posted on SSRN, or other such commercial networks.”</a:t>
            </a:r>
            <a:r>
              <a:rPr lang="en-US" dirty="0">
                <a:latin typeface="Calibri"/>
                <a:cs typeface="Calibri"/>
              </a:rPr>
              <a:t>(</a:t>
            </a:r>
            <a:r>
              <a:rPr lang="en-US" b="1" dirty="0">
                <a:latin typeface="Calibri"/>
                <a:cs typeface="Calibri"/>
              </a:rPr>
              <a:t>Cambridge University Press</a:t>
            </a:r>
            <a:r>
              <a:rPr lang="en-US" dirty="0">
                <a:latin typeface="Calibri"/>
                <a:cs typeface="Calibri"/>
              </a:rPr>
              <a:t>)</a:t>
            </a:r>
          </a:p>
          <a:p>
            <a:pPr marL="0" indent="0">
              <a:buNone/>
            </a:pPr>
            <a:r>
              <a:rPr lang="en-US" i="1" dirty="0">
                <a:latin typeface="Calibri"/>
                <a:cs typeface="Calibri"/>
              </a:rPr>
              <a:t>“…you agree to have the CC BY license applied to your work…you as the author agree that anyone can reuse your article... even for commercial purposes. Anyone may copy, distribute, or reuse the content as long as the author and original source are properly cited” </a:t>
            </a:r>
            <a:r>
              <a:rPr lang="en-US" dirty="0">
                <a:latin typeface="Calibri"/>
                <a:cs typeface="Calibri"/>
              </a:rPr>
              <a:t>(</a:t>
            </a:r>
            <a:r>
              <a:rPr lang="en-US" b="1" dirty="0">
                <a:latin typeface="Calibri"/>
                <a:cs typeface="Calibri"/>
              </a:rPr>
              <a:t>PLOS</a:t>
            </a:r>
            <a:r>
              <a:rPr lang="en-US" dirty="0">
                <a:latin typeface="Calibri"/>
                <a:cs typeface="Calibri"/>
              </a:rPr>
              <a:t>)</a:t>
            </a:r>
          </a:p>
        </p:txBody>
      </p:sp>
      <p:sp>
        <p:nvSpPr>
          <p:cNvPr id="3" name="Title 2"/>
          <p:cNvSpPr>
            <a:spLocks noGrp="1"/>
          </p:cNvSpPr>
          <p:nvPr>
            <p:ph type="title"/>
          </p:nvPr>
        </p:nvSpPr>
        <p:spPr/>
        <p:txBody>
          <a:bodyPr/>
          <a:lstStyle/>
          <a:p>
            <a:r>
              <a:rPr lang="en-US" dirty="0"/>
              <a:t>Lots of variation</a:t>
            </a:r>
            <a:endParaRPr lang="en-CA" dirty="0"/>
          </a:p>
        </p:txBody>
      </p:sp>
    </p:spTree>
    <p:extLst>
      <p:ext uri="{BB962C8B-B14F-4D97-AF65-F5344CB8AC3E}">
        <p14:creationId xmlns:p14="http://schemas.microsoft.com/office/powerpoint/2010/main" val="813582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14400"/>
            <a:ext cx="8872538" cy="5943599"/>
          </a:xfrm>
        </p:spPr>
        <p:txBody>
          <a:bodyPr vert="horz" lIns="274320" tIns="274320" rIns="274320" bIns="274320" rtlCol="0" anchor="t">
            <a:normAutofit lnSpcReduction="10000"/>
          </a:bodyPr>
          <a:lstStyle/>
          <a:p>
            <a:pPr marL="0" indent="0">
              <a:buNone/>
            </a:pPr>
            <a:r>
              <a:rPr lang="en-US" b="1" i="1" dirty="0">
                <a:latin typeface="Calibri"/>
                <a:cs typeface="Calibri"/>
              </a:rPr>
              <a:t>How can I know the policies before I submit?</a:t>
            </a:r>
          </a:p>
          <a:p>
            <a:pPr marL="457200" indent="-457200">
              <a:buAutoNum type="arabicPeriod"/>
            </a:pPr>
            <a:r>
              <a:rPr lang="en-US" dirty="0">
                <a:latin typeface="Calibri"/>
                <a:cs typeface="Calibri"/>
              </a:rPr>
              <a:t>Sherpa/Romeo</a:t>
            </a:r>
          </a:p>
          <a:p>
            <a:pPr lvl="1"/>
            <a:r>
              <a:rPr lang="en-US" dirty="0">
                <a:latin typeface="Calibri"/>
                <a:cs typeface="Calibri"/>
              </a:rPr>
              <a:t>Database of publisher policies</a:t>
            </a:r>
          </a:p>
          <a:p>
            <a:pPr lvl="1"/>
            <a:r>
              <a:rPr lang="en-US" dirty="0">
                <a:latin typeface="Calibri"/>
                <a:cs typeface="Calibri"/>
                <a:hlinkClick r:id="rId3"/>
              </a:rPr>
              <a:t>https://v2.sherpa.ac.uk/romeo/</a:t>
            </a:r>
          </a:p>
          <a:p>
            <a:pPr lvl="2"/>
            <a:r>
              <a:rPr lang="en-US" b="1" dirty="0">
                <a:latin typeface="Calibri"/>
                <a:cs typeface="Calibri"/>
              </a:rPr>
              <a:t>Tip!</a:t>
            </a:r>
            <a:r>
              <a:rPr lang="en-US" dirty="0">
                <a:latin typeface="Calibri"/>
                <a:cs typeface="Calibri"/>
              </a:rPr>
              <a:t> Includes links to the relevant materials on the publisher websites.</a:t>
            </a:r>
          </a:p>
          <a:p>
            <a:pPr marL="457200" indent="-457200">
              <a:buAutoNum type="arabicPeriod"/>
            </a:pPr>
            <a:r>
              <a:rPr lang="en-US" dirty="0">
                <a:latin typeface="Calibri"/>
                <a:cs typeface="Calibri"/>
              </a:rPr>
              <a:t>Publisher website</a:t>
            </a:r>
          </a:p>
          <a:p>
            <a:pPr lvl="1"/>
            <a:r>
              <a:rPr lang="en-US" dirty="0">
                <a:latin typeface="Calibri"/>
                <a:cs typeface="Calibri"/>
              </a:rPr>
              <a:t>See Sections:</a:t>
            </a:r>
          </a:p>
          <a:p>
            <a:pPr lvl="2"/>
            <a:r>
              <a:rPr lang="en-US" i="1" dirty="0">
                <a:latin typeface="Calibri"/>
                <a:cs typeface="Calibri"/>
              </a:rPr>
              <a:t>Copyright</a:t>
            </a:r>
          </a:p>
          <a:p>
            <a:pPr lvl="2"/>
            <a:r>
              <a:rPr lang="en-US" i="1" dirty="0">
                <a:latin typeface="Calibri"/>
                <a:cs typeface="Calibri"/>
              </a:rPr>
              <a:t>Author guidelines</a:t>
            </a:r>
          </a:p>
          <a:p>
            <a:pPr lvl="2"/>
            <a:r>
              <a:rPr lang="en-US" i="1" dirty="0">
                <a:latin typeface="Calibri"/>
                <a:cs typeface="Calibri"/>
              </a:rPr>
              <a:t>Permissions</a:t>
            </a:r>
          </a:p>
          <a:p>
            <a:pPr lvl="2"/>
            <a:r>
              <a:rPr lang="en-US" i="1" dirty="0">
                <a:latin typeface="Calibri"/>
                <a:cs typeface="Calibri"/>
              </a:rPr>
              <a:t>Author services</a:t>
            </a:r>
          </a:p>
          <a:p>
            <a:pPr lvl="2"/>
            <a:r>
              <a:rPr lang="en-US" i="1" dirty="0">
                <a:latin typeface="Calibri"/>
                <a:cs typeface="Calibri"/>
              </a:rPr>
              <a:t>Submission guidelines</a:t>
            </a:r>
          </a:p>
          <a:p>
            <a:pPr lvl="2"/>
            <a:r>
              <a:rPr lang="en-US" i="1" dirty="0">
                <a:latin typeface="Calibri"/>
                <a:cs typeface="Calibri"/>
              </a:rPr>
              <a:t>Instructions for authors</a:t>
            </a:r>
          </a:p>
          <a:p>
            <a:pPr lvl="2"/>
            <a:r>
              <a:rPr lang="en-US" i="1" dirty="0">
                <a:latin typeface="Calibri"/>
                <a:cs typeface="Calibri"/>
              </a:rPr>
              <a:t>Etc. </a:t>
            </a:r>
            <a:endParaRPr lang="en-US" i="1" dirty="0">
              <a:cs typeface="Calibri"/>
            </a:endParaRPr>
          </a:p>
          <a:p>
            <a:endParaRPr lang="en-CA" dirty="0"/>
          </a:p>
        </p:txBody>
      </p:sp>
      <p:sp>
        <p:nvSpPr>
          <p:cNvPr id="3" name="Title 2"/>
          <p:cNvSpPr>
            <a:spLocks noGrp="1"/>
          </p:cNvSpPr>
          <p:nvPr>
            <p:ph type="title"/>
          </p:nvPr>
        </p:nvSpPr>
        <p:spPr/>
        <p:txBody>
          <a:bodyPr/>
          <a:lstStyle/>
          <a:p>
            <a:r>
              <a:rPr lang="en-US" dirty="0"/>
              <a:t>Publisher Websites</a:t>
            </a:r>
            <a:endParaRPr lang="en-CA" dirty="0"/>
          </a:p>
        </p:txBody>
      </p:sp>
    </p:spTree>
    <p:extLst>
      <p:ext uri="{BB962C8B-B14F-4D97-AF65-F5344CB8AC3E}">
        <p14:creationId xmlns:p14="http://schemas.microsoft.com/office/powerpoint/2010/main" val="168898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61E717-D7EC-4CEA-BC89-3C54D213AC26}"/>
              </a:ext>
            </a:extLst>
          </p:cNvPr>
          <p:cNvSpPr>
            <a:spLocks noGrp="1"/>
          </p:cNvSpPr>
          <p:nvPr>
            <p:ph idx="1"/>
          </p:nvPr>
        </p:nvSpPr>
        <p:spPr/>
        <p:txBody>
          <a:bodyPr vert="horz" lIns="274320" tIns="274320" rIns="274320" bIns="274320" rtlCol="0" anchor="t">
            <a:normAutofit/>
          </a:bodyPr>
          <a:lstStyle/>
          <a:p>
            <a:r>
              <a:rPr lang="en-US" dirty="0"/>
              <a:t>Grant recipients are required to have their peer-reviewed journal publications </a:t>
            </a:r>
            <a:r>
              <a:rPr lang="en-US" b="1" dirty="0"/>
              <a:t>freely accessible online within 12 months of publication</a:t>
            </a:r>
            <a:r>
              <a:rPr lang="en-US" dirty="0"/>
              <a:t>.</a:t>
            </a:r>
            <a:endParaRPr lang="en-US" dirty="0">
              <a:cs typeface="Calibri"/>
            </a:endParaRPr>
          </a:p>
          <a:p>
            <a:r>
              <a:rPr lang="en-US" dirty="0">
                <a:latin typeface="Calibri"/>
                <a:cs typeface="Calibri"/>
              </a:rPr>
              <a:t>Accepted manuscript or publisher version</a:t>
            </a:r>
          </a:p>
          <a:p>
            <a:pPr marL="283210">
              <a:buFont typeface="Wingdings"/>
            </a:pPr>
            <a:r>
              <a:rPr lang="en-US" dirty="0">
                <a:latin typeface="Calibri"/>
                <a:cs typeface="Calibri"/>
              </a:rPr>
              <a:t> All 3 agencies</a:t>
            </a:r>
            <a:r>
              <a:rPr lang="en-US" dirty="0">
                <a:solidFill>
                  <a:srgbClr val="404040"/>
                </a:solidFill>
                <a:latin typeface="Calibri"/>
                <a:cs typeface="Calibri"/>
              </a:rPr>
              <a:t> (SSHRC, NSERC, CIHR)</a:t>
            </a:r>
            <a:endParaRPr lang="en-US" dirty="0">
              <a:solidFill>
                <a:schemeClr val="tx1"/>
              </a:solidFill>
              <a:latin typeface="Calibri"/>
              <a:cs typeface="Calibri"/>
            </a:endParaRPr>
          </a:p>
          <a:p>
            <a:pPr marL="283210">
              <a:buFont typeface="Wingdings"/>
            </a:pPr>
            <a:r>
              <a:rPr lang="en-US" dirty="0">
                <a:latin typeface="Calibri"/>
                <a:cs typeface="Calibri"/>
              </a:rPr>
              <a:t>Grants awarded </a:t>
            </a:r>
            <a:r>
              <a:rPr lang="en-US" b="1" dirty="0">
                <a:latin typeface="Calibri"/>
                <a:cs typeface="Calibri"/>
              </a:rPr>
              <a:t>after</a:t>
            </a:r>
            <a:r>
              <a:rPr lang="en-US" dirty="0">
                <a:latin typeface="Calibri"/>
                <a:cs typeface="Calibri"/>
              </a:rPr>
              <a:t> </a:t>
            </a:r>
            <a:r>
              <a:rPr lang="en-US" b="1" dirty="0">
                <a:latin typeface="Calibri"/>
                <a:cs typeface="Calibri"/>
              </a:rPr>
              <a:t>May 1, 2015 </a:t>
            </a:r>
            <a:endParaRPr lang="en-US" dirty="0">
              <a:solidFill>
                <a:schemeClr val="tx1"/>
              </a:solidFill>
              <a:latin typeface="Calibri"/>
              <a:cs typeface="Calibri"/>
            </a:endParaRPr>
          </a:p>
          <a:p>
            <a:pPr lvl="1">
              <a:buFont typeface="Wingdings"/>
            </a:pPr>
            <a:r>
              <a:rPr lang="en-US" i="1" dirty="0"/>
              <a:t>For CIHR, policy applies to grants awarded January 1, 2008</a:t>
            </a:r>
          </a:p>
          <a:p>
            <a:pPr lvl="1">
              <a:buFont typeface="Wingdings"/>
            </a:pPr>
            <a:endParaRPr lang="en-US" i="1" dirty="0">
              <a:solidFill>
                <a:schemeClr val="tx1"/>
              </a:solidFill>
            </a:endParaRPr>
          </a:p>
          <a:p>
            <a:pPr marL="0" indent="0">
              <a:buNone/>
            </a:pPr>
            <a:r>
              <a:rPr lang="en-US" sz="1800" dirty="0">
                <a:hlinkClick r:id="rId3"/>
              </a:rPr>
              <a:t>http://www.science.gc.ca/eic/site/063.nsf/eng/h_F6765465.html?OpenDocument</a:t>
            </a:r>
            <a:endParaRPr lang="en-US" sz="1800" dirty="0">
              <a:solidFill>
                <a:schemeClr val="tx1"/>
              </a:solidFill>
            </a:endParaRPr>
          </a:p>
        </p:txBody>
      </p:sp>
      <p:sp>
        <p:nvSpPr>
          <p:cNvPr id="3" name="Title 2">
            <a:extLst>
              <a:ext uri="{FF2B5EF4-FFF2-40B4-BE49-F238E27FC236}">
                <a16:creationId xmlns:a16="http://schemas.microsoft.com/office/drawing/2014/main" xmlns="" id="{6E8E0067-2ECF-4E72-853D-93B3FD01CCB8}"/>
              </a:ext>
            </a:extLst>
          </p:cNvPr>
          <p:cNvSpPr>
            <a:spLocks noGrp="1"/>
          </p:cNvSpPr>
          <p:nvPr>
            <p:ph type="title"/>
          </p:nvPr>
        </p:nvSpPr>
        <p:spPr/>
        <p:txBody>
          <a:bodyPr/>
          <a:lstStyle/>
          <a:p>
            <a:r>
              <a:rPr lang="en-US" dirty="0"/>
              <a:t>Compliance with Tri-Agency Open Access policy</a:t>
            </a:r>
          </a:p>
        </p:txBody>
      </p:sp>
    </p:spTree>
    <p:extLst>
      <p:ext uri="{BB962C8B-B14F-4D97-AF65-F5344CB8AC3E}">
        <p14:creationId xmlns:p14="http://schemas.microsoft.com/office/powerpoint/2010/main" val="1718249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61E717-D7EC-4CEA-BC89-3C54D213AC26}"/>
              </a:ext>
            </a:extLst>
          </p:cNvPr>
          <p:cNvSpPr>
            <a:spLocks noGrp="1"/>
          </p:cNvSpPr>
          <p:nvPr>
            <p:ph idx="1"/>
          </p:nvPr>
        </p:nvSpPr>
        <p:spPr/>
        <p:txBody>
          <a:bodyPr vert="horz" lIns="274320" tIns="274320" rIns="274320" bIns="274320" rtlCol="0" anchor="t">
            <a:normAutofit/>
          </a:bodyPr>
          <a:lstStyle/>
          <a:p>
            <a:r>
              <a:rPr lang="en-US" dirty="0"/>
              <a:t>Grant recipients are required to have their peer-reviewed journal publications </a:t>
            </a:r>
            <a:r>
              <a:rPr lang="en-US" b="1" dirty="0"/>
              <a:t>freely accessible online within 12 months of publication</a:t>
            </a:r>
            <a:r>
              <a:rPr lang="en-US" dirty="0"/>
              <a:t>.</a:t>
            </a:r>
            <a:endParaRPr lang="en-US" dirty="0">
              <a:cs typeface="Calibri"/>
            </a:endParaRPr>
          </a:p>
          <a:p>
            <a:pPr marL="283210">
              <a:buFont typeface="Wingdings"/>
            </a:pPr>
            <a:r>
              <a:rPr lang="en-US" dirty="0">
                <a:latin typeface="Calibri"/>
                <a:cs typeface="Calibri"/>
              </a:rPr>
              <a:t>Grants awarded </a:t>
            </a:r>
            <a:r>
              <a:rPr lang="en-US" b="1" dirty="0">
                <a:latin typeface="Calibri"/>
                <a:cs typeface="Calibri"/>
              </a:rPr>
              <a:t>after</a:t>
            </a:r>
            <a:r>
              <a:rPr lang="en-US" dirty="0">
                <a:latin typeface="Calibri"/>
                <a:cs typeface="Calibri"/>
              </a:rPr>
              <a:t> </a:t>
            </a:r>
            <a:r>
              <a:rPr lang="en-US" b="1" dirty="0">
                <a:latin typeface="Calibri"/>
                <a:cs typeface="Calibri"/>
              </a:rPr>
              <a:t>April 1, 2019</a:t>
            </a:r>
          </a:p>
          <a:p>
            <a:pPr marL="283210">
              <a:buFont typeface="Wingdings"/>
            </a:pPr>
            <a:r>
              <a:rPr lang="en-US" dirty="0">
                <a:latin typeface="Calibri"/>
                <a:cs typeface="Calibri"/>
              </a:rPr>
              <a:t>Applies to all peer-reviewed article publications</a:t>
            </a:r>
          </a:p>
          <a:p>
            <a:pPr marL="283210">
              <a:buFont typeface="Wingdings"/>
            </a:pPr>
            <a:r>
              <a:rPr lang="en-US" dirty="0">
                <a:latin typeface="Calibri"/>
                <a:cs typeface="Calibri"/>
              </a:rPr>
              <a:t>Applies to student grants</a:t>
            </a:r>
          </a:p>
          <a:p>
            <a:pPr marL="283210">
              <a:buFont typeface="Wingdings"/>
            </a:pPr>
            <a:endParaRPr lang="en-US" dirty="0">
              <a:solidFill>
                <a:schemeClr val="tx1"/>
              </a:solidFill>
            </a:endParaRPr>
          </a:p>
          <a:p>
            <a:pPr marL="635" indent="0">
              <a:buNone/>
            </a:pPr>
            <a:r>
              <a:rPr lang="en-US" sz="1800" dirty="0">
                <a:hlinkClick r:id="rId3"/>
              </a:rPr>
              <a:t>http://www.frqsc.gouv.qc.ca/en/science-ouverte</a:t>
            </a:r>
            <a:endParaRPr lang="en-US" sz="1800" dirty="0">
              <a:solidFill>
                <a:schemeClr val="tx1"/>
              </a:solidFill>
            </a:endParaRPr>
          </a:p>
        </p:txBody>
      </p:sp>
      <p:sp>
        <p:nvSpPr>
          <p:cNvPr id="3" name="Title 2">
            <a:extLst>
              <a:ext uri="{FF2B5EF4-FFF2-40B4-BE49-F238E27FC236}">
                <a16:creationId xmlns:a16="http://schemas.microsoft.com/office/drawing/2014/main" xmlns="" id="{6E8E0067-2ECF-4E72-853D-93B3FD01CCB8}"/>
              </a:ext>
            </a:extLst>
          </p:cNvPr>
          <p:cNvSpPr>
            <a:spLocks noGrp="1"/>
          </p:cNvSpPr>
          <p:nvPr>
            <p:ph type="title"/>
          </p:nvPr>
        </p:nvSpPr>
        <p:spPr/>
        <p:txBody>
          <a:bodyPr/>
          <a:lstStyle/>
          <a:p>
            <a:r>
              <a:rPr lang="en-US" dirty="0"/>
              <a:t>Compliance with FRQ Open Access policy</a:t>
            </a:r>
          </a:p>
        </p:txBody>
      </p:sp>
      <p:sp>
        <p:nvSpPr>
          <p:cNvPr id="5" name="5-Point Star 4"/>
          <p:cNvSpPr/>
          <p:nvPr/>
        </p:nvSpPr>
        <p:spPr>
          <a:xfrm>
            <a:off x="3814354" y="3567908"/>
            <a:ext cx="562758" cy="46851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2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30275"/>
            <a:ext cx="8872538" cy="5299075"/>
          </a:xfrm>
        </p:spPr>
        <p:txBody>
          <a:bodyPr vert="horz" lIns="274320" tIns="274320" rIns="274320" bIns="274320" rtlCol="0" anchor="t">
            <a:normAutofit/>
          </a:bodyPr>
          <a:lstStyle/>
          <a:p>
            <a:pPr marL="0" indent="0">
              <a:buNone/>
            </a:pPr>
            <a:r>
              <a:rPr lang="en-US" dirty="0"/>
              <a:t>Example:</a:t>
            </a:r>
          </a:p>
          <a:p>
            <a:r>
              <a:rPr lang="en-US" dirty="0"/>
              <a:t>You publish in </a:t>
            </a:r>
            <a:r>
              <a:rPr lang="en-US" i="1" dirty="0"/>
              <a:t>Journal of Chemical Ecology.</a:t>
            </a:r>
          </a:p>
          <a:p>
            <a:pPr marL="0" indent="0">
              <a:buNone/>
            </a:pPr>
            <a:endParaRPr lang="en-US" dirty="0"/>
          </a:p>
          <a:p>
            <a:pPr>
              <a:spcBef>
                <a:spcPts val="0"/>
              </a:spcBef>
              <a:spcAft>
                <a:spcPts val="0"/>
              </a:spcAft>
            </a:pPr>
            <a:r>
              <a:rPr lang="en-US" dirty="0"/>
              <a:t>Email accepted manuscript</a:t>
            </a:r>
            <a:r>
              <a:rPr lang="en-US" b="1" dirty="0"/>
              <a:t> </a:t>
            </a:r>
            <a:r>
              <a:rPr lang="en-US" dirty="0"/>
              <a:t>to </a:t>
            </a:r>
            <a:r>
              <a:rPr lang="en-CA" u="sng" dirty="0">
                <a:hlinkClick r:id="rId3"/>
              </a:rPr>
              <a:t>escholarship.library@mcgill.ca</a:t>
            </a:r>
            <a:r>
              <a:rPr lang="en-CA" u="sng" dirty="0"/>
              <a:t> </a:t>
            </a:r>
            <a:endParaRPr lang="en-US" u="sng" dirty="0"/>
          </a:p>
          <a:p>
            <a:pPr marL="0" indent="0">
              <a:spcBef>
                <a:spcPts val="0"/>
              </a:spcBef>
              <a:spcAft>
                <a:spcPts val="0"/>
              </a:spcAft>
              <a:buNone/>
            </a:pPr>
            <a:endParaRPr lang="en-CA" u="sng" dirty="0"/>
          </a:p>
          <a:p>
            <a:pPr>
              <a:spcBef>
                <a:spcPts val="0"/>
              </a:spcBef>
              <a:spcAft>
                <a:spcPts val="0"/>
              </a:spcAft>
            </a:pPr>
            <a:r>
              <a:rPr lang="en-US" dirty="0">
                <a:latin typeface="Calibri"/>
                <a:cs typeface="Calibri"/>
              </a:rPr>
              <a:t>A copy lives in the repository (after 12 month delay/embargo)</a:t>
            </a:r>
            <a:endParaRPr lang="en-CA" dirty="0">
              <a:latin typeface="Calibri"/>
              <a:cs typeface="Calibri"/>
            </a:endParaRPr>
          </a:p>
          <a:p>
            <a:pPr>
              <a:spcBef>
                <a:spcPts val="0"/>
              </a:spcBef>
              <a:spcAft>
                <a:spcPts val="0"/>
              </a:spcAft>
            </a:pPr>
            <a:endParaRPr lang="en-CA" dirty="0"/>
          </a:p>
        </p:txBody>
      </p:sp>
      <p:sp>
        <p:nvSpPr>
          <p:cNvPr id="3" name="Title 2"/>
          <p:cNvSpPr>
            <a:spLocks noGrp="1"/>
          </p:cNvSpPr>
          <p:nvPr>
            <p:ph type="title"/>
          </p:nvPr>
        </p:nvSpPr>
        <p:spPr/>
        <p:txBody>
          <a:bodyPr>
            <a:normAutofit/>
          </a:bodyPr>
          <a:lstStyle/>
          <a:p>
            <a:r>
              <a:rPr lang="en-US" dirty="0"/>
              <a:t>Option 1: Deposit in a repository</a:t>
            </a:r>
            <a:endParaRPr lang="en-CA" dirty="0"/>
          </a:p>
        </p:txBody>
      </p:sp>
      <p:sp>
        <p:nvSpPr>
          <p:cNvPr id="7" name="Down Arrow 6"/>
          <p:cNvSpPr/>
          <p:nvPr/>
        </p:nvSpPr>
        <p:spPr>
          <a:xfrm>
            <a:off x="2402006" y="2251881"/>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9" name="Down Arrow 8"/>
          <p:cNvSpPr/>
          <p:nvPr/>
        </p:nvSpPr>
        <p:spPr>
          <a:xfrm>
            <a:off x="2402006" y="3982735"/>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4" name="AutoShape 2" descr="View Articles published in Remote Sensing of Enviro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View Articles published in Remote Sensing of Enviro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Image result for journal of family nurs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Image result for Journal of Chemical Ecolog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6388273" y="376121"/>
            <a:ext cx="1605834" cy="2128057"/>
          </a:xfrm>
          <a:prstGeom prst="rect">
            <a:avLst/>
          </a:prstGeom>
        </p:spPr>
      </p:pic>
      <p:pic>
        <p:nvPicPr>
          <p:cNvPr id="8" name="Picture 7"/>
          <p:cNvPicPr>
            <a:picLocks noChangeAspect="1"/>
          </p:cNvPicPr>
          <p:nvPr/>
        </p:nvPicPr>
        <p:blipFill>
          <a:blip r:embed="rId5"/>
          <a:stretch>
            <a:fillRect/>
          </a:stretch>
        </p:blipFill>
        <p:spPr>
          <a:xfrm>
            <a:off x="7511508" y="894616"/>
            <a:ext cx="1632492" cy="1779443"/>
          </a:xfrm>
          <a:prstGeom prst="rect">
            <a:avLst/>
          </a:prstGeom>
          <a:ln>
            <a:solidFill>
              <a:schemeClr val="tx1">
                <a:lumMod val="50000"/>
                <a:lumOff val="50000"/>
              </a:schemeClr>
            </a:solidFill>
          </a:ln>
        </p:spPr>
      </p:pic>
      <p:pic>
        <p:nvPicPr>
          <p:cNvPr id="5" name="Picture 13" descr="A screenshot of a social media post&#10;&#10;Description generated with very high confidence">
            <a:extLst>
              <a:ext uri="{FF2B5EF4-FFF2-40B4-BE49-F238E27FC236}">
                <a16:creationId xmlns:a16="http://schemas.microsoft.com/office/drawing/2014/main" xmlns="" id="{2BBC0345-E4F2-4A27-8E9F-ED05E6110385}"/>
              </a:ext>
            </a:extLst>
          </p:cNvPr>
          <p:cNvPicPr>
            <a:picLocks noChangeAspect="1"/>
          </p:cNvPicPr>
          <p:nvPr/>
        </p:nvPicPr>
        <p:blipFill>
          <a:blip r:embed="rId6"/>
          <a:stretch>
            <a:fillRect/>
          </a:stretch>
        </p:blipFill>
        <p:spPr>
          <a:xfrm>
            <a:off x="839038" y="4513637"/>
            <a:ext cx="4124847" cy="2339924"/>
          </a:xfrm>
          <a:prstGeom prst="rect">
            <a:avLst/>
          </a:prstGeom>
          <a:ln>
            <a:solidFill>
              <a:schemeClr val="tx1">
                <a:lumMod val="50000"/>
                <a:lumOff val="50000"/>
              </a:schemeClr>
            </a:solidFill>
          </a:ln>
        </p:spPr>
      </p:pic>
    </p:spTree>
    <p:extLst>
      <p:ext uri="{BB962C8B-B14F-4D97-AF65-F5344CB8AC3E}">
        <p14:creationId xmlns:p14="http://schemas.microsoft.com/office/powerpoint/2010/main" val="1175153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22337"/>
            <a:ext cx="6946725" cy="4416594"/>
          </a:xfrm>
        </p:spPr>
        <p:txBody>
          <a:bodyPr wrap="square">
            <a:spAutoFit/>
          </a:bodyPr>
          <a:lstStyle/>
          <a:p>
            <a:pPr marL="0" indent="0">
              <a:buNone/>
            </a:pPr>
            <a:r>
              <a:rPr lang="en-US" dirty="0"/>
              <a:t>Example:</a:t>
            </a:r>
          </a:p>
          <a:p>
            <a:r>
              <a:rPr lang="en-US" dirty="0"/>
              <a:t>You publish in </a:t>
            </a:r>
            <a:r>
              <a:rPr lang="en-US" i="1" dirty="0"/>
              <a:t>BMC Public Health</a:t>
            </a:r>
            <a:endParaRPr lang="en-US" dirty="0"/>
          </a:p>
          <a:p>
            <a:pPr marL="0" indent="0">
              <a:buNone/>
            </a:pPr>
            <a:endParaRPr lang="en-US" dirty="0"/>
          </a:p>
          <a:p>
            <a:pPr>
              <a:spcBef>
                <a:spcPts val="0"/>
              </a:spcBef>
              <a:spcAft>
                <a:spcPts val="0"/>
              </a:spcAft>
            </a:pPr>
            <a:r>
              <a:rPr lang="en-US" dirty="0"/>
              <a:t>Pay $2390 APC (USD)</a:t>
            </a:r>
            <a:endParaRPr lang="en-US" u="sng" dirty="0"/>
          </a:p>
          <a:p>
            <a:pPr marL="0" indent="0">
              <a:spcBef>
                <a:spcPts val="0"/>
              </a:spcBef>
              <a:spcAft>
                <a:spcPts val="0"/>
              </a:spcAft>
              <a:buNone/>
            </a:pPr>
            <a:endParaRPr lang="en-CA" u="sng"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dirty="0"/>
              <a:t>Article is now freely available to everyone on the journal’s website.</a:t>
            </a:r>
            <a:endParaRPr lang="en-CA" dirty="0"/>
          </a:p>
        </p:txBody>
      </p:sp>
      <p:sp>
        <p:nvSpPr>
          <p:cNvPr id="3" name="Title 2"/>
          <p:cNvSpPr>
            <a:spLocks noGrp="1"/>
          </p:cNvSpPr>
          <p:nvPr>
            <p:ph type="title"/>
          </p:nvPr>
        </p:nvSpPr>
        <p:spPr/>
        <p:txBody>
          <a:bodyPr>
            <a:normAutofit/>
          </a:bodyPr>
          <a:lstStyle/>
          <a:p>
            <a:r>
              <a:rPr lang="en-US" dirty="0"/>
              <a:t>Option 2: Publish in an open access journal</a:t>
            </a:r>
            <a:endParaRPr lang="en-CA" dirty="0"/>
          </a:p>
        </p:txBody>
      </p:sp>
      <p:sp>
        <p:nvSpPr>
          <p:cNvPr id="7" name="Down Arrow 6"/>
          <p:cNvSpPr/>
          <p:nvPr/>
        </p:nvSpPr>
        <p:spPr>
          <a:xfrm>
            <a:off x="2402005" y="2281036"/>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9" name="Down Arrow 8"/>
          <p:cNvSpPr/>
          <p:nvPr/>
        </p:nvSpPr>
        <p:spPr>
          <a:xfrm>
            <a:off x="2402005" y="3543852"/>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4" name="AutoShape 2" descr="View Articles published in Remote Sensing of Enviro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View Articles published in Remote Sensing of Enviro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ounded Rectangle 10"/>
          <p:cNvSpPr/>
          <p:nvPr/>
        </p:nvSpPr>
        <p:spPr>
          <a:xfrm>
            <a:off x="1151906" y="5338931"/>
            <a:ext cx="7362702" cy="13112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See list of APC discounts available through the Library here: </a:t>
            </a:r>
          </a:p>
          <a:p>
            <a:pPr algn="ctr"/>
            <a:r>
              <a:rPr lang="en-US" dirty="0">
                <a:hlinkClick r:id="rId3"/>
              </a:rPr>
              <a:t>https://www.mcgill.ca/library/services/open-access/how#apc</a:t>
            </a:r>
            <a:endParaRPr lang="en-US" dirty="0"/>
          </a:p>
        </p:txBody>
      </p:sp>
      <p:pic>
        <p:nvPicPr>
          <p:cNvPr id="5" name="Picture 4"/>
          <p:cNvPicPr>
            <a:picLocks noChangeAspect="1"/>
          </p:cNvPicPr>
          <p:nvPr/>
        </p:nvPicPr>
        <p:blipFill>
          <a:blip r:embed="rId4"/>
          <a:stretch>
            <a:fillRect/>
          </a:stretch>
        </p:blipFill>
        <p:spPr>
          <a:xfrm>
            <a:off x="5296394" y="1143170"/>
            <a:ext cx="3529821" cy="1066457"/>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6936144" y="2397712"/>
            <a:ext cx="1890071" cy="2454224"/>
          </a:xfrm>
          <a:prstGeom prst="rect">
            <a:avLst/>
          </a:prstGeom>
          <a:ln>
            <a:solidFill>
              <a:schemeClr val="tx1">
                <a:lumMod val="50000"/>
                <a:lumOff val="50000"/>
              </a:schemeClr>
            </a:solidFill>
          </a:ln>
        </p:spPr>
      </p:pic>
    </p:spTree>
    <p:extLst>
      <p:ext uri="{BB962C8B-B14F-4D97-AF65-F5344CB8AC3E}">
        <p14:creationId xmlns:p14="http://schemas.microsoft.com/office/powerpoint/2010/main" val="2002560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14401"/>
            <a:ext cx="8872538" cy="5833640"/>
          </a:xfrm>
        </p:spPr>
        <p:txBody>
          <a:bodyPr>
            <a:normAutofit fontScale="92500" lnSpcReduction="10000"/>
          </a:bodyPr>
          <a:lstStyle/>
          <a:p>
            <a:pPr fontAlgn="base"/>
            <a:r>
              <a:rPr lang="en-US" dirty="0"/>
              <a:t>Determine what matters to you</a:t>
            </a:r>
          </a:p>
          <a:p>
            <a:pPr lvl="1" fontAlgn="base"/>
            <a:r>
              <a:rPr lang="en-US" dirty="0"/>
              <a:t>E.g. Reusing images; depositing in a repository, etc.</a:t>
            </a:r>
          </a:p>
          <a:p>
            <a:pPr fontAlgn="base"/>
            <a:r>
              <a:rPr lang="en-US" dirty="0"/>
              <a:t>Engage in back and forth with publisher/ editor</a:t>
            </a:r>
          </a:p>
          <a:p>
            <a:pPr lvl="1" fontAlgn="base"/>
            <a:r>
              <a:rPr lang="en-US" dirty="0"/>
              <a:t>Send an email ; provide an addendum ; strike out material, etc.</a:t>
            </a:r>
          </a:p>
          <a:p>
            <a:pPr marL="282575" lvl="1" indent="-282575" fontAlgn="base">
              <a:spcBef>
                <a:spcPts val="1200"/>
              </a:spcBef>
              <a:spcAft>
                <a:spcPts val="600"/>
              </a:spcAft>
              <a:buClr>
                <a:srgbClr val="548AA5"/>
              </a:buClr>
            </a:pPr>
            <a:r>
              <a:rPr lang="en-US" sz="2600" dirty="0"/>
              <a:t>Same as negotiating for any other matter</a:t>
            </a:r>
          </a:p>
          <a:p>
            <a:pPr marL="682625" lvl="2" indent="-282575" fontAlgn="base">
              <a:spcBef>
                <a:spcPts val="1200"/>
              </a:spcBef>
              <a:spcAft>
                <a:spcPts val="600"/>
              </a:spcAft>
              <a:buClr>
                <a:srgbClr val="548AA5"/>
              </a:buClr>
            </a:pPr>
            <a:r>
              <a:rPr lang="en-US" dirty="0"/>
              <a:t>e.g. mortgage, car etc. </a:t>
            </a:r>
          </a:p>
          <a:p>
            <a:pPr marL="457200" lvl="1" indent="0" fontAlgn="base">
              <a:buNone/>
            </a:pPr>
            <a:endParaRPr lang="en-US" dirty="0"/>
          </a:p>
          <a:p>
            <a:pPr lvl="1" fontAlgn="base"/>
            <a:endParaRPr lang="en-US" dirty="0"/>
          </a:p>
          <a:p>
            <a:pPr fontAlgn="base"/>
            <a:r>
              <a:rPr lang="en-US" dirty="0"/>
              <a:t>Negotiation Resources</a:t>
            </a:r>
          </a:p>
          <a:p>
            <a:pPr lvl="1" fontAlgn="base"/>
            <a:r>
              <a:rPr lang="en-US" dirty="0">
                <a:hlinkClick r:id="rId3"/>
              </a:rPr>
              <a:t>Arizona State Negotiation Guide</a:t>
            </a:r>
            <a:endParaRPr lang="en-US" dirty="0"/>
          </a:p>
          <a:p>
            <a:pPr lvl="1" fontAlgn="base"/>
            <a:r>
              <a:rPr lang="en-US" dirty="0">
                <a:hlinkClick r:id="rId4"/>
              </a:rPr>
              <a:t>SPARC author addendum</a:t>
            </a:r>
            <a:endParaRPr lang="en-US" dirty="0"/>
          </a:p>
          <a:p>
            <a:pPr lvl="1" fontAlgn="base"/>
            <a:r>
              <a:rPr lang="en-US" dirty="0">
                <a:hlinkClick r:id="rId5"/>
              </a:rPr>
              <a:t>Science Commons sample addendums</a:t>
            </a:r>
            <a:endParaRPr lang="en-US" dirty="0"/>
          </a:p>
          <a:p>
            <a:pPr lvl="1" fontAlgn="base"/>
            <a:r>
              <a:rPr lang="en-US" dirty="0"/>
              <a:t>Quilter, Laura, "2I Negotiating Author Agreements" (2015). New England Copyright Boot Camp. Paper 14. </a:t>
            </a:r>
            <a:r>
              <a:rPr lang="en-US" dirty="0">
                <a:hlinkClick r:id="rId6"/>
              </a:rPr>
              <a:t>http://scholarworks.umass.edu/cbc/14</a:t>
            </a:r>
            <a:endParaRPr lang="en-CA" dirty="0"/>
          </a:p>
        </p:txBody>
      </p:sp>
      <p:sp>
        <p:nvSpPr>
          <p:cNvPr id="3" name="Title 2"/>
          <p:cNvSpPr>
            <a:spLocks noGrp="1"/>
          </p:cNvSpPr>
          <p:nvPr>
            <p:ph type="title"/>
          </p:nvPr>
        </p:nvSpPr>
        <p:spPr/>
        <p:txBody>
          <a:bodyPr/>
          <a:lstStyle/>
          <a:p>
            <a:r>
              <a:rPr lang="en-US"/>
              <a:t>Negotiation tips</a:t>
            </a:r>
            <a:endParaRPr lang="en-CA"/>
          </a:p>
        </p:txBody>
      </p:sp>
    </p:spTree>
    <p:extLst>
      <p:ext uri="{BB962C8B-B14F-4D97-AF65-F5344CB8AC3E}">
        <p14:creationId xmlns:p14="http://schemas.microsoft.com/office/powerpoint/2010/main" val="683858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175" y="1818969"/>
            <a:ext cx="7134225" cy="3490451"/>
          </a:xfrm>
        </p:spPr>
        <p:txBody>
          <a:bodyPr>
            <a:normAutofit/>
          </a:bodyPr>
          <a:lstStyle/>
          <a:p>
            <a:pPr marL="0" indent="0" algn="ctr">
              <a:buNone/>
            </a:pPr>
            <a:r>
              <a:rPr lang="en-US" sz="4000"/>
              <a:t>Content in this presentation is provided for informational purposes only and should not be relied on for legal advice</a:t>
            </a:r>
          </a:p>
        </p:txBody>
      </p:sp>
      <p:sp>
        <p:nvSpPr>
          <p:cNvPr id="3" name="Title 2"/>
          <p:cNvSpPr>
            <a:spLocks noGrp="1"/>
          </p:cNvSpPr>
          <p:nvPr>
            <p:ph type="title"/>
          </p:nvPr>
        </p:nvSpPr>
        <p:spPr/>
        <p:txBody>
          <a:bodyPr/>
          <a:lstStyle/>
          <a:p>
            <a:r>
              <a:rPr lang="en-US"/>
              <a:t>Disclaimer</a:t>
            </a:r>
          </a:p>
        </p:txBody>
      </p:sp>
      <p:sp>
        <p:nvSpPr>
          <p:cNvPr id="4" name="Action Button: Information 3">
            <a:hlinkClick r:id="" action="ppaction://noaction" highlightClick="1"/>
          </p:cNvPr>
          <p:cNvSpPr/>
          <p:nvPr/>
        </p:nvSpPr>
        <p:spPr>
          <a:xfrm>
            <a:off x="3716594" y="4847305"/>
            <a:ext cx="1779639" cy="1366684"/>
          </a:xfrm>
          <a:prstGeom prst="actionButtonInformation">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1360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See the guide!</a:t>
            </a:r>
            <a:br>
              <a:rPr lang="en-US"/>
            </a:br>
            <a:r>
              <a:rPr lang="en-CA" sz="3600" u="sng">
                <a:hlinkClick r:id="rId3"/>
              </a:rPr>
              <a:t>http://libraryguides.mcgill.ca/authorrights</a:t>
            </a:r>
            <a:r>
              <a:rPr lang="en-CA" sz="3600"/>
              <a:t> </a:t>
            </a:r>
            <a:r>
              <a:rPr lang="en-CA"/>
              <a:t/>
            </a:r>
            <a:br>
              <a:rPr lang="en-CA"/>
            </a:br>
            <a:endParaRPr lang="en-CA"/>
          </a:p>
        </p:txBody>
      </p:sp>
    </p:spTree>
    <p:extLst>
      <p:ext uri="{BB962C8B-B14F-4D97-AF65-F5344CB8AC3E}">
        <p14:creationId xmlns:p14="http://schemas.microsoft.com/office/powerpoint/2010/main" val="1458673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lead author signed the agreement without telling me about the license conditions. Am I bound to those conditions? </a:t>
            </a:r>
          </a:p>
          <a:p>
            <a:r>
              <a:rPr lang="en-US"/>
              <a:t>What if I want to do something that’s not permitted by my agreement? </a:t>
            </a:r>
          </a:p>
          <a:p>
            <a:r>
              <a:rPr lang="en-US"/>
              <a:t>What if the copyright transfer agreement doesn’t match what’s on the publisher’s website?</a:t>
            </a:r>
          </a:p>
          <a:p>
            <a:r>
              <a:rPr lang="en-US"/>
              <a:t>What happens if I breach the agreement? </a:t>
            </a:r>
          </a:p>
          <a:p>
            <a:endParaRPr lang="en-CA"/>
          </a:p>
        </p:txBody>
      </p:sp>
      <p:sp>
        <p:nvSpPr>
          <p:cNvPr id="3" name="Title 2"/>
          <p:cNvSpPr>
            <a:spLocks noGrp="1"/>
          </p:cNvSpPr>
          <p:nvPr>
            <p:ph type="title"/>
          </p:nvPr>
        </p:nvSpPr>
        <p:spPr/>
        <p:txBody>
          <a:bodyPr/>
          <a:lstStyle/>
          <a:p>
            <a:r>
              <a:rPr lang="en-US"/>
              <a:t>FAQs</a:t>
            </a:r>
            <a:endParaRPr lang="en-CA"/>
          </a:p>
        </p:txBody>
      </p:sp>
    </p:spTree>
    <p:extLst>
      <p:ext uri="{BB962C8B-B14F-4D97-AF65-F5344CB8AC3E}">
        <p14:creationId xmlns:p14="http://schemas.microsoft.com/office/powerpoint/2010/main" val="1819741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 </a:t>
            </a:r>
            <a:endParaRPr lang="en-CA"/>
          </a:p>
        </p:txBody>
      </p:sp>
    </p:spTree>
    <p:extLst>
      <p:ext uri="{BB962C8B-B14F-4D97-AF65-F5344CB8AC3E}">
        <p14:creationId xmlns:p14="http://schemas.microsoft.com/office/powerpoint/2010/main" val="3144564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D8FD9-452B-4233-8E55-B237756FF420}"/>
              </a:ext>
            </a:extLst>
          </p:cNvPr>
          <p:cNvSpPr>
            <a:spLocks noGrp="1"/>
          </p:cNvSpPr>
          <p:nvPr>
            <p:ph type="ctrTitle"/>
          </p:nvPr>
        </p:nvSpPr>
        <p:spPr>
          <a:xfrm>
            <a:off x="169278" y="1888457"/>
            <a:ext cx="9126286" cy="1676400"/>
          </a:xfrm>
        </p:spPr>
        <p:txBody>
          <a:bodyPr>
            <a:normAutofit/>
          </a:bodyPr>
          <a:lstStyle/>
          <a:p>
            <a:r>
              <a:rPr lang="en-US" dirty="0">
                <a:latin typeface="Calibri"/>
                <a:ea typeface="Verdana"/>
              </a:rPr>
              <a:t>Feedback</a:t>
            </a:r>
            <a:r>
              <a:rPr lang="en-US" dirty="0"/>
              <a:t/>
            </a:r>
            <a:br>
              <a:rPr lang="en-US" dirty="0"/>
            </a:br>
            <a:r>
              <a:rPr lang="en-US" dirty="0">
                <a:latin typeface="Calibri"/>
                <a:ea typeface="Verdana"/>
                <a:cs typeface="Calibri"/>
                <a:hlinkClick r:id="rId2"/>
              </a:rPr>
              <a:t>https://mcgill.ca/x/4SE</a:t>
            </a:r>
            <a:endParaRPr lang="en-US" dirty="0">
              <a:latin typeface="Calibri"/>
              <a:ea typeface="Verdana"/>
            </a:endParaRPr>
          </a:p>
          <a:p>
            <a:endParaRPr lang="en-US" dirty="0"/>
          </a:p>
        </p:txBody>
      </p:sp>
    </p:spTree>
    <p:extLst>
      <p:ext uri="{BB962C8B-B14F-4D97-AF65-F5344CB8AC3E}">
        <p14:creationId xmlns:p14="http://schemas.microsoft.com/office/powerpoint/2010/main" val="3293742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a:buNone/>
            </a:pPr>
            <a:endParaRPr lang="en-US" sz="2000" dirty="0">
              <a:cs typeface="Calibri"/>
            </a:endParaRPr>
          </a:p>
          <a:p>
            <a:pPr>
              <a:buNone/>
            </a:pPr>
            <a:endParaRPr lang="en-CA" dirty="0">
              <a:cs typeface="Calibri"/>
            </a:endParaRPr>
          </a:p>
        </p:txBody>
      </p:sp>
      <p:sp>
        <p:nvSpPr>
          <p:cNvPr id="3" name="Title 2"/>
          <p:cNvSpPr>
            <a:spLocks noGrp="1"/>
          </p:cNvSpPr>
          <p:nvPr>
            <p:ph type="title"/>
          </p:nvPr>
        </p:nvSpPr>
        <p:spPr/>
        <p:txBody>
          <a:bodyPr/>
          <a:lstStyle/>
          <a:p>
            <a:r>
              <a:rPr lang="en-US"/>
              <a:t>Contact</a:t>
            </a:r>
            <a:endParaRPr lang="en-CA"/>
          </a:p>
        </p:txBody>
      </p:sp>
    </p:spTree>
    <p:extLst>
      <p:ext uri="{BB962C8B-B14F-4D97-AF65-F5344CB8AC3E}">
        <p14:creationId xmlns:p14="http://schemas.microsoft.com/office/powerpoint/2010/main" val="2079087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31" y="-106054"/>
            <a:ext cx="8229600" cy="1143000"/>
          </a:xfrm>
        </p:spPr>
        <p:txBody>
          <a:bodyPr/>
          <a:lstStyle/>
          <a:p>
            <a:r>
              <a:rPr lang="en-US"/>
              <a:t>Image Credits</a:t>
            </a:r>
          </a:p>
        </p:txBody>
      </p:sp>
      <p:pic>
        <p:nvPicPr>
          <p:cNvPr id="12" name="Picture 11" descr="Screen Shot 2015-11-23 at 9.15.1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88" y="3259607"/>
            <a:ext cx="877081" cy="961259"/>
          </a:xfrm>
          <a:prstGeom prst="rect">
            <a:avLst/>
          </a:prstGeom>
        </p:spPr>
      </p:pic>
      <p:sp>
        <p:nvSpPr>
          <p:cNvPr id="13" name="Rectangle 12"/>
          <p:cNvSpPr/>
          <p:nvPr/>
        </p:nvSpPr>
        <p:spPr>
          <a:xfrm>
            <a:off x="1620582" y="3259607"/>
            <a:ext cx="4572000" cy="1200329"/>
          </a:xfrm>
          <a:prstGeom prst="rect">
            <a:avLst/>
          </a:prstGeom>
        </p:spPr>
        <p:txBody>
          <a:bodyPr>
            <a:spAutoFit/>
          </a:bodyPr>
          <a:lstStyle/>
          <a:p>
            <a:r>
              <a:rPr lang="en-US"/>
              <a:t>student by </a:t>
            </a:r>
            <a:r>
              <a:rPr lang="en-US" err="1"/>
              <a:t>Mourad</a:t>
            </a:r>
            <a:r>
              <a:rPr lang="en-US"/>
              <a:t> </a:t>
            </a:r>
            <a:r>
              <a:rPr lang="en-US" err="1"/>
              <a:t>Mokrane</a:t>
            </a:r>
            <a:r>
              <a:rPr lang="en-US"/>
              <a:t> from the Noun Project: </a:t>
            </a:r>
            <a:r>
              <a:rPr lang="en-US">
                <a:hlinkClick r:id="rId4"/>
              </a:rPr>
              <a:t>https://thenounproject.com/</a:t>
            </a:r>
            <a:r>
              <a:rPr lang="en-US"/>
              <a:t> </a:t>
            </a:r>
          </a:p>
          <a:p>
            <a:endParaRPr lang="en-US"/>
          </a:p>
        </p:txBody>
      </p:sp>
      <p:pic>
        <p:nvPicPr>
          <p:cNvPr id="3" name="Picture 2"/>
          <p:cNvPicPr>
            <a:picLocks noChangeAspect="1"/>
          </p:cNvPicPr>
          <p:nvPr/>
        </p:nvPicPr>
        <p:blipFill>
          <a:blip r:embed="rId5"/>
          <a:stretch>
            <a:fillRect/>
          </a:stretch>
        </p:blipFill>
        <p:spPr>
          <a:xfrm>
            <a:off x="163746" y="1239215"/>
            <a:ext cx="1181766" cy="1394805"/>
          </a:xfrm>
          <a:prstGeom prst="rect">
            <a:avLst/>
          </a:prstGeom>
        </p:spPr>
      </p:pic>
      <p:sp>
        <p:nvSpPr>
          <p:cNvPr id="14" name="Rectangle 13"/>
          <p:cNvSpPr/>
          <p:nvPr/>
        </p:nvSpPr>
        <p:spPr>
          <a:xfrm>
            <a:off x="1620582" y="1505303"/>
            <a:ext cx="4572000" cy="1200329"/>
          </a:xfrm>
          <a:prstGeom prst="rect">
            <a:avLst/>
          </a:prstGeom>
        </p:spPr>
        <p:txBody>
          <a:bodyPr>
            <a:spAutoFit/>
          </a:bodyPr>
          <a:lstStyle/>
          <a:p>
            <a:r>
              <a:rPr lang="en-US"/>
              <a:t>Resume by Nicholas </a:t>
            </a:r>
            <a:r>
              <a:rPr lang="en-US" err="1"/>
              <a:t>Menghini</a:t>
            </a:r>
            <a:r>
              <a:rPr lang="en-US"/>
              <a:t> from the Noun Project: </a:t>
            </a:r>
            <a:r>
              <a:rPr lang="en-US">
                <a:hlinkClick r:id="rId4"/>
              </a:rPr>
              <a:t>https://thenounproject.com/</a:t>
            </a:r>
            <a:r>
              <a:rPr lang="en-US"/>
              <a:t> </a:t>
            </a:r>
          </a:p>
          <a:p>
            <a:endParaRPr lang="en-US"/>
          </a:p>
        </p:txBody>
      </p:sp>
    </p:spTree>
    <p:extLst>
      <p:ext uri="{BB962C8B-B14F-4D97-AF65-F5344CB8AC3E}">
        <p14:creationId xmlns:p14="http://schemas.microsoft.com/office/powerpoint/2010/main" val="1717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a:t>
            </a:r>
            <a:endParaRPr lang="en-CA"/>
          </a:p>
        </p:txBody>
      </p:sp>
      <p:pic>
        <p:nvPicPr>
          <p:cNvPr id="5" name="Picture 4"/>
          <p:cNvPicPr>
            <a:picLocks noChangeAspect="1"/>
          </p:cNvPicPr>
          <p:nvPr/>
        </p:nvPicPr>
        <p:blipFill rotWithShape="1">
          <a:blip r:embed="rId3"/>
          <a:srcRect r="-1167" b="2228"/>
          <a:stretch/>
        </p:blipFill>
        <p:spPr>
          <a:xfrm>
            <a:off x="2263127" y="1052883"/>
            <a:ext cx="4527156" cy="5445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86132" y="6637331"/>
            <a:ext cx="5283050" cy="230832"/>
          </a:xfrm>
          <a:prstGeom prst="rect">
            <a:avLst/>
          </a:prstGeom>
          <a:solidFill>
            <a:schemeClr val="bg1"/>
          </a:solidFill>
        </p:spPr>
        <p:txBody>
          <a:bodyPr wrap="square">
            <a:spAutoFit/>
          </a:bodyPr>
          <a:lstStyle/>
          <a:p>
            <a:r>
              <a:rPr lang="en-US" sz="900" dirty="0">
                <a:hlinkClick r:id="rId4"/>
              </a:rPr>
              <a:t>https://hookandeye.ca/2019/01/18/on-being-published-and-having-no-idea-again/</a:t>
            </a:r>
            <a:endParaRPr lang="en-US" sz="900" dirty="0"/>
          </a:p>
        </p:txBody>
      </p:sp>
    </p:spTree>
    <p:extLst>
      <p:ext uri="{BB962C8B-B14F-4D97-AF65-F5344CB8AC3E}">
        <p14:creationId xmlns:p14="http://schemas.microsoft.com/office/powerpoint/2010/main" val="30628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a:t>
            </a:r>
            <a:endParaRPr lang="en-CA"/>
          </a:p>
        </p:txBody>
      </p:sp>
      <p:pic>
        <p:nvPicPr>
          <p:cNvPr id="5" name="Picture 4"/>
          <p:cNvPicPr>
            <a:picLocks noChangeAspect="1"/>
          </p:cNvPicPr>
          <p:nvPr/>
        </p:nvPicPr>
        <p:blipFill rotWithShape="1">
          <a:blip r:embed="rId3"/>
          <a:srcRect r="-1167" b="2228"/>
          <a:stretch/>
        </p:blipFill>
        <p:spPr>
          <a:xfrm>
            <a:off x="3796385" y="1281812"/>
            <a:ext cx="1551228" cy="1866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86132" y="6637331"/>
            <a:ext cx="5283050" cy="230832"/>
          </a:xfrm>
          <a:prstGeom prst="rect">
            <a:avLst/>
          </a:prstGeom>
          <a:solidFill>
            <a:schemeClr val="bg1"/>
          </a:solidFill>
        </p:spPr>
        <p:txBody>
          <a:bodyPr wrap="square">
            <a:spAutoFit/>
          </a:bodyPr>
          <a:lstStyle/>
          <a:p>
            <a:r>
              <a:rPr lang="en-US" sz="900" dirty="0">
                <a:hlinkClick r:id="rId4"/>
              </a:rPr>
              <a:t>https://hookandeye.ca/2019/01/18/on-being-published-and-having-no-idea-again/</a:t>
            </a:r>
            <a:endParaRPr lang="en-US" sz="900" dirty="0"/>
          </a:p>
        </p:txBody>
      </p:sp>
      <p:sp>
        <p:nvSpPr>
          <p:cNvPr id="7" name="Rectangle 6"/>
          <p:cNvSpPr/>
          <p:nvPr/>
        </p:nvSpPr>
        <p:spPr>
          <a:xfrm>
            <a:off x="705394" y="3515281"/>
            <a:ext cx="7733211" cy="1938992"/>
          </a:xfrm>
          <a:prstGeom prst="rect">
            <a:avLst/>
          </a:prstGeom>
        </p:spPr>
        <p:txBody>
          <a:bodyPr wrap="square" anchor="t">
            <a:spAutoFit/>
          </a:bodyPr>
          <a:lstStyle/>
          <a:p>
            <a:pPr algn="ctr"/>
            <a:r>
              <a:rPr lang="en-US" sz="2400" i="1" dirty="0">
                <a:solidFill>
                  <a:schemeClr val="tx1">
                    <a:lumMod val="85000"/>
                    <a:lumOff val="15000"/>
                  </a:schemeClr>
                </a:solidFill>
                <a:latin typeface="Calibri"/>
                <a:cs typeface="Calibri"/>
              </a:rPr>
              <a:t>“..a couple days ago, a friend wrote to congratulate me on being included in the new</a:t>
            </a:r>
            <a:r>
              <a:rPr lang="en-US" sz="2400" i="1" dirty="0">
                <a:solidFill>
                  <a:schemeClr val="bg1">
                    <a:lumMod val="50000"/>
                  </a:schemeClr>
                </a:solidFill>
                <a:latin typeface="Calibri"/>
                <a:cs typeface="Calibri"/>
              </a:rPr>
              <a:t> </a:t>
            </a:r>
            <a:r>
              <a:rPr lang="en-US" sz="2400" i="1" dirty="0">
                <a:solidFill>
                  <a:schemeClr val="bg1">
                    <a:lumMod val="50000"/>
                  </a:schemeClr>
                </a:solidFill>
                <a:latin typeface="Calibri"/>
                <a:cs typeface="Calibri"/>
                <a:hlinkClick r:id="rId5"/>
              </a:rPr>
              <a:t>Photography Cultures Reader</a:t>
            </a:r>
            <a:r>
              <a:rPr lang="en-US" sz="2400" i="1" dirty="0">
                <a:solidFill>
                  <a:schemeClr val="bg1">
                    <a:lumMod val="50000"/>
                  </a:schemeClr>
                </a:solidFill>
                <a:latin typeface="Calibri"/>
                <a:cs typeface="Calibri"/>
              </a:rPr>
              <a:t>…</a:t>
            </a:r>
          </a:p>
          <a:p>
            <a:pPr algn="ctr"/>
            <a:r>
              <a:rPr lang="en-US" sz="2400" i="1" dirty="0">
                <a:solidFill>
                  <a:schemeClr val="tx1">
                    <a:lumMod val="85000"/>
                    <a:lumOff val="15000"/>
                  </a:schemeClr>
                </a:solidFill>
                <a:latin typeface="Calibri"/>
                <a:cs typeface="Calibri"/>
              </a:rPr>
              <a:t>I looked up my Taylor and Francis agreements. …I gave T&amp;F the right to republish my articles in any form in any time in the future in any part of the world.”</a:t>
            </a:r>
          </a:p>
        </p:txBody>
      </p:sp>
    </p:spTree>
    <p:extLst>
      <p:ext uri="{BB962C8B-B14F-4D97-AF65-F5344CB8AC3E}">
        <p14:creationId xmlns:p14="http://schemas.microsoft.com/office/powerpoint/2010/main" val="33719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a:t>
            </a:r>
          </a:p>
        </p:txBody>
      </p:sp>
      <p:sp>
        <p:nvSpPr>
          <p:cNvPr id="4" name="Rectangle 3"/>
          <p:cNvSpPr/>
          <p:nvPr/>
        </p:nvSpPr>
        <p:spPr>
          <a:xfrm>
            <a:off x="1364729" y="1750422"/>
            <a:ext cx="6697118" cy="3016210"/>
          </a:xfrm>
          <a:prstGeom prst="rect">
            <a:avLst/>
          </a:prstGeom>
        </p:spPr>
        <p:txBody>
          <a:bodyPr wrap="square">
            <a:spAutoFit/>
          </a:bodyPr>
          <a:lstStyle/>
          <a:p>
            <a:pPr algn="ctr"/>
            <a:r>
              <a:rPr lang="en-US" sz="2400" i="1" dirty="0">
                <a:solidFill>
                  <a:srgbClr val="000000"/>
                </a:solidFill>
                <a:latin typeface="Calibri" panose="020F0502020204030204" pitchFamily="34" charset="0"/>
                <a:cs typeface="Calibri" panose="020F0502020204030204" pitchFamily="34" charset="0"/>
              </a:rPr>
              <a:t>“Cunningham and hundreds of his colleagues were recently irked by a takedown notice he received from the American Psychological Association, telling him that the articles he had published through the organization and then posted on his website were in violation of copyright law.”</a:t>
            </a:r>
          </a:p>
          <a:p>
            <a:pPr algn="ctr"/>
            <a:endParaRPr lang="en-US" sz="2400" i="1" dirty="0">
              <a:solidFill>
                <a:srgbClr val="000000"/>
              </a:solidFill>
              <a:latin typeface="Calibri" panose="020F0502020204030204" pitchFamily="34" charset="0"/>
              <a:cs typeface="Calibri" panose="020F0502020204030204" pitchFamily="34" charset="0"/>
            </a:endParaRPr>
          </a:p>
          <a:p>
            <a:pPr algn="r"/>
            <a:r>
              <a:rPr lang="en-US" sz="1100" dirty="0">
                <a:latin typeface="Calibri" panose="020F0502020204030204" pitchFamily="34" charset="0"/>
                <a:cs typeface="Calibri" panose="020F0502020204030204" pitchFamily="34" charset="0"/>
                <a:hlinkClick r:id="rId2"/>
              </a:rPr>
              <a:t>http://www.insidehighered.com/news/2019/10/23/what-happened-when-professor-was-accused-sharing-his-own-work-his-website</a:t>
            </a:r>
            <a:endParaRPr lang="en-US" sz="11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22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Calibri"/>
                <a:cs typeface="Calibri"/>
              </a:rPr>
              <a:t>Grant agencies requiring open access</a:t>
            </a:r>
          </a:p>
        </p:txBody>
      </p:sp>
      <p:sp>
        <p:nvSpPr>
          <p:cNvPr id="5" name="Rectangle 4"/>
          <p:cNvSpPr/>
          <p:nvPr/>
        </p:nvSpPr>
        <p:spPr>
          <a:xfrm>
            <a:off x="153055" y="1717472"/>
            <a:ext cx="8031850" cy="2831544"/>
          </a:xfrm>
          <a:prstGeom prst="rect">
            <a:avLst/>
          </a:prstGeom>
        </p:spPr>
        <p:txBody>
          <a:bodyPr wrap="square" lIns="91440" tIns="45720" rIns="91440" bIns="45720" anchor="t">
            <a:spAutoFit/>
          </a:bodyPr>
          <a:lstStyle/>
          <a:p>
            <a:pPr marL="342900" indent="-342900">
              <a:buFont typeface="Arial"/>
              <a:buChar char="•"/>
            </a:pPr>
            <a:r>
              <a:rPr lang="en-US" sz="2400">
                <a:latin typeface="Calibri"/>
                <a:cs typeface="Calibri"/>
              </a:rPr>
              <a:t>Canadian Institute of Health Research (CIHR)</a:t>
            </a:r>
          </a:p>
          <a:p>
            <a:pPr marL="342900" indent="-342900">
              <a:buFont typeface="Arial"/>
              <a:buChar char="•"/>
            </a:pPr>
            <a:r>
              <a:rPr lang="en-US" sz="2400">
                <a:latin typeface="Calibri"/>
                <a:cs typeface="Calibri"/>
              </a:rPr>
              <a:t>Social Sciences and Humanities Research Council (SSHRC)</a:t>
            </a:r>
            <a:endParaRPr lang="en-US">
              <a:ea typeface="Verdana"/>
              <a:cs typeface="Verdana"/>
            </a:endParaRPr>
          </a:p>
          <a:p>
            <a:pPr marL="342900" indent="-342900">
              <a:buFont typeface="Arial"/>
              <a:buChar char="•"/>
            </a:pPr>
            <a:r>
              <a:rPr lang="en-US" sz="2400">
                <a:solidFill>
                  <a:srgbClr val="000000"/>
                </a:solidFill>
                <a:latin typeface="Calibri"/>
                <a:ea typeface="Verdana"/>
                <a:cs typeface="Calibri"/>
              </a:rPr>
              <a:t>Natural Sciences and Engineering Research (NSERC)</a:t>
            </a:r>
          </a:p>
          <a:p>
            <a:pPr marL="342900" indent="-342900">
              <a:buFont typeface="Arial"/>
              <a:buChar char="•"/>
            </a:pPr>
            <a:r>
              <a:rPr lang="en-US" sz="2400">
                <a:solidFill>
                  <a:srgbClr val="000000"/>
                </a:solidFill>
                <a:latin typeface="Calibri"/>
                <a:ea typeface="Verdana"/>
                <a:cs typeface="Calibri"/>
              </a:rPr>
              <a:t>Fonds de Recherche du Québec (FRQ)</a:t>
            </a:r>
          </a:p>
          <a:p>
            <a:pPr marL="342900" indent="-342900">
              <a:buFont typeface="Arial"/>
              <a:buChar char="•"/>
            </a:pPr>
            <a:endParaRPr lang="en-US" sz="2400" i="1">
              <a:solidFill>
                <a:srgbClr val="000000"/>
              </a:solidFill>
              <a:latin typeface="Calibri"/>
              <a:ea typeface="Verdana"/>
              <a:cs typeface="Calibri"/>
            </a:endParaRPr>
          </a:p>
          <a:p>
            <a:r>
              <a:rPr lang="en-US" sz="2400">
                <a:solidFill>
                  <a:srgbClr val="000000"/>
                </a:solidFill>
                <a:latin typeface="Calibri"/>
                <a:ea typeface="Verdana"/>
                <a:cs typeface="Calibri"/>
              </a:rPr>
              <a:t>…. and more</a:t>
            </a:r>
          </a:p>
          <a:p>
            <a:pPr marL="342900" indent="-342900" algn="ctr">
              <a:buFont typeface="Arial"/>
              <a:buChar char="•"/>
            </a:pPr>
            <a:endParaRPr lang="en-US" sz="2400" i="1">
              <a:solidFill>
                <a:srgbClr val="000000"/>
              </a:solidFill>
              <a:latin typeface="Calibri"/>
              <a:ea typeface="Verdana"/>
              <a:cs typeface="Calibri"/>
            </a:endParaRPr>
          </a:p>
          <a:p>
            <a:r>
              <a:rPr lang="en-US" sz="1000" i="1">
                <a:solidFill>
                  <a:srgbClr val="000000"/>
                </a:solidFill>
                <a:latin typeface="Calibri"/>
                <a:ea typeface="Verdana"/>
                <a:cs typeface="Calibri"/>
              </a:rPr>
              <a:t>To find out if a funding agency has an OA policy see: </a:t>
            </a:r>
            <a:r>
              <a:rPr lang="en-US" sz="1000">
                <a:latin typeface="Calibri"/>
                <a:ea typeface="+mn-lt"/>
                <a:cs typeface="+mn-lt"/>
                <a:hlinkClick r:id="rId2"/>
              </a:rPr>
              <a:t>https://v2.sherpa.ac.uk/juliet/</a:t>
            </a:r>
            <a:r>
              <a:rPr lang="en-US" sz="1000">
                <a:latin typeface="Calibri"/>
                <a:ea typeface="+mn-lt"/>
                <a:cs typeface="+mn-lt"/>
              </a:rPr>
              <a:t> </a:t>
            </a:r>
            <a:endParaRPr lang="en-US" sz="1000" i="1">
              <a:solidFill>
                <a:srgbClr val="000000"/>
              </a:solidFill>
              <a:latin typeface="Calibri"/>
              <a:ea typeface="Verdana"/>
              <a:cs typeface="Calibri"/>
            </a:endParaRPr>
          </a:p>
        </p:txBody>
      </p:sp>
      <p:sp>
        <p:nvSpPr>
          <p:cNvPr id="6" name="AutoShape 2" descr="Image result for maple le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9445257"/>
      </p:ext>
    </p:extLst>
  </p:cSld>
  <p:clrMapOvr>
    <a:masterClrMapping/>
  </p:clrMapOvr>
</p:sld>
</file>

<file path=ppt/theme/theme1.xml><?xml version="1.0" encoding="utf-8"?>
<a:theme xmlns:a="http://schemas.openxmlformats.org/drawingml/2006/main" name="presentation template 2013">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ri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3060</Words>
  <Application>Microsoft Macintosh PowerPoint</Application>
  <PresentationFormat>On-screen Show (4:3)</PresentationFormat>
  <Paragraphs>454</Paragraphs>
  <Slides>55</Slides>
  <Notes>35</Notes>
  <HiddenSlides>2</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presentation template 2013</vt:lpstr>
      <vt:lpstr>Know your rights</vt:lpstr>
      <vt:lpstr>Notes on using Zoom</vt:lpstr>
      <vt:lpstr>Objectives</vt:lpstr>
      <vt:lpstr>Workshop outline</vt:lpstr>
      <vt:lpstr>Disclaimer</vt:lpstr>
      <vt:lpstr>Why?</vt:lpstr>
      <vt:lpstr>Why?</vt:lpstr>
      <vt:lpstr>Why?</vt:lpstr>
      <vt:lpstr>Grant agencies requiring open access</vt:lpstr>
      <vt:lpstr>Check-in</vt:lpstr>
      <vt:lpstr>Copyright 101</vt:lpstr>
      <vt:lpstr>Copyright basics: definitions</vt:lpstr>
      <vt:lpstr>Exclusive rights of the copyright holder</vt:lpstr>
      <vt:lpstr>What can I do with my work?</vt:lpstr>
      <vt:lpstr>What is a copyright transfer agreement?</vt:lpstr>
      <vt:lpstr>What is a copyright transfer agreement?</vt:lpstr>
      <vt:lpstr>What is a copyright transfer agreement?</vt:lpstr>
      <vt:lpstr>Raise your hand if you'd like to be able to:</vt:lpstr>
      <vt:lpstr>Key terms: Versions</vt:lpstr>
      <vt:lpstr>Archive your versions and your author agreements!</vt:lpstr>
      <vt:lpstr>What is an accepted manuscript (cont’d)?</vt:lpstr>
      <vt:lpstr>Check-in</vt:lpstr>
      <vt:lpstr>Key terms: Preprint servers and repositories</vt:lpstr>
      <vt:lpstr>Key terms: Embargos</vt:lpstr>
      <vt:lpstr>Key terms: Assigning vs. licensing</vt:lpstr>
      <vt:lpstr>Key terms: Exclusive vs. non-exclusive license</vt:lpstr>
      <vt:lpstr>Non-exclusive license example</vt:lpstr>
      <vt:lpstr>Check-in</vt:lpstr>
      <vt:lpstr>Anatomy of the sample copyright transfer agreement</vt:lpstr>
      <vt:lpstr>PowerPoint Presentation</vt:lpstr>
      <vt:lpstr>PowerPoint Presentation</vt:lpstr>
      <vt:lpstr>PowerPoint Presentation</vt:lpstr>
      <vt:lpstr>Pre-Workshop activity: Copyright Transfer Agreements</vt:lpstr>
      <vt:lpstr>PowerPoint Presentation</vt:lpstr>
      <vt:lpstr>PowerPoint Presentation</vt:lpstr>
      <vt:lpstr>PowerPoint Presentation</vt:lpstr>
      <vt:lpstr>PowerPoint Presentation</vt:lpstr>
      <vt:lpstr>PowerPoint Presentation</vt:lpstr>
      <vt:lpstr>According to this agreement, what can you do?</vt:lpstr>
      <vt:lpstr>According to this agreement, what can you do?</vt:lpstr>
      <vt:lpstr>Summary</vt:lpstr>
      <vt:lpstr>Check-in</vt:lpstr>
      <vt:lpstr>Lots of variation</vt:lpstr>
      <vt:lpstr>Publisher Websites</vt:lpstr>
      <vt:lpstr>Compliance with Tri-Agency Open Access policy</vt:lpstr>
      <vt:lpstr>Compliance with FRQ Open Access policy</vt:lpstr>
      <vt:lpstr>Option 1: Deposit in a repository</vt:lpstr>
      <vt:lpstr>Option 2: Publish in an open access journal</vt:lpstr>
      <vt:lpstr>Negotiation tips</vt:lpstr>
      <vt:lpstr>See the guide! http://libraryguides.mcgill.ca/authorrights  </vt:lpstr>
      <vt:lpstr>FAQs</vt:lpstr>
      <vt:lpstr>Questions? </vt:lpstr>
      <vt:lpstr>Feedback https://mcgill.ca/x/4SE </vt:lpstr>
      <vt:lpstr>Contact</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dc:title>
  <dc:creator>Jessica Lange, Ms.</dc:creator>
  <cp:lastModifiedBy>LSE LSE</cp:lastModifiedBy>
  <cp:revision>224</cp:revision>
  <cp:lastPrinted>2018-10-22T13:38:19Z</cp:lastPrinted>
  <dcterms:modified xsi:type="dcterms:W3CDTF">2021-02-09T20:24:38Z</dcterms:modified>
</cp:coreProperties>
</file>