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76" r:id="rId3"/>
    <p:sldId id="257" r:id="rId4"/>
    <p:sldId id="259" r:id="rId5"/>
    <p:sldId id="260" r:id="rId6"/>
    <p:sldId id="261" r:id="rId7"/>
    <p:sldId id="289" r:id="rId8"/>
    <p:sldId id="277" r:id="rId9"/>
    <p:sldId id="278" r:id="rId10"/>
    <p:sldId id="279" r:id="rId11"/>
    <p:sldId id="281" r:id="rId12"/>
    <p:sldId id="280" r:id="rId13"/>
    <p:sldId id="282" r:id="rId14"/>
    <p:sldId id="273" r:id="rId15"/>
    <p:sldId id="274" r:id="rId16"/>
    <p:sldId id="275" r:id="rId17"/>
    <p:sldId id="283" r:id="rId18"/>
    <p:sldId id="263" r:id="rId19"/>
    <p:sldId id="265" r:id="rId20"/>
    <p:sldId id="267" r:id="rId21"/>
    <p:sldId id="269" r:id="rId22"/>
    <p:sldId id="288" r:id="rId23"/>
    <p:sldId id="270" r:id="rId24"/>
    <p:sldId id="284" r:id="rId25"/>
    <p:sldId id="285" r:id="rId26"/>
    <p:sldId id="286" r:id="rId27"/>
    <p:sldId id="287" r:id="rId28"/>
    <p:sldId id="27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8" autoAdjust="0"/>
    <p:restoredTop sz="94660"/>
  </p:normalViewPr>
  <p:slideViewPr>
    <p:cSldViewPr snapToGrid="0">
      <p:cViewPr varScale="1">
        <p:scale>
          <a:sx n="60" d="100"/>
          <a:sy n="60" d="100"/>
        </p:scale>
        <p:origin x="8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CC591-4DA7-4E62-A2A5-794E42C367B9}" type="datetimeFigureOut">
              <a:rPr lang="en-US" smtClean="0"/>
              <a:t>2/24/2020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7E7568-9DC2-4E24-B27B-6B024EA15646}" type="slidenum">
              <a:rPr lang="en-US" smtClean="0"/>
              <a:t>‹#›</a:t>
            </a:fld>
            <a:endParaRPr lang="en-US"/>
          </a:p>
        </p:txBody>
      </p:sp>
    </p:spTree>
    <p:extLst>
      <p:ext uri="{BB962C8B-B14F-4D97-AF65-F5344CB8AC3E}">
        <p14:creationId xmlns:p14="http://schemas.microsoft.com/office/powerpoint/2010/main" val="3117218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2 minutes to discuss.</a:t>
            </a:r>
          </a:p>
        </p:txBody>
      </p:sp>
      <p:sp>
        <p:nvSpPr>
          <p:cNvPr id="4" name="Slide Number Placeholder 3"/>
          <p:cNvSpPr>
            <a:spLocks noGrp="1"/>
          </p:cNvSpPr>
          <p:nvPr>
            <p:ph type="sldNum" sz="quarter" idx="5"/>
          </p:nvPr>
        </p:nvSpPr>
        <p:spPr/>
        <p:txBody>
          <a:bodyPr/>
          <a:lstStyle/>
          <a:p>
            <a:fld id="{577E7568-9DC2-4E24-B27B-6B024EA15646}" type="slidenum">
              <a:rPr lang="en-US" smtClean="0"/>
              <a:t>4</a:t>
            </a:fld>
            <a:endParaRPr lang="en-US"/>
          </a:p>
        </p:txBody>
      </p:sp>
    </p:spTree>
    <p:extLst>
      <p:ext uri="{BB962C8B-B14F-4D97-AF65-F5344CB8AC3E}">
        <p14:creationId xmlns:p14="http://schemas.microsoft.com/office/powerpoint/2010/main" val="1040442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parallel assumptions, misconceptions, motivations or lack thereof relevant to fans AND academics – and help inform copyright and fair dealing engagement in the academic context.</a:t>
            </a:r>
          </a:p>
        </p:txBody>
      </p:sp>
      <p:sp>
        <p:nvSpPr>
          <p:cNvPr id="4" name="Slide Number Placeholder 3"/>
          <p:cNvSpPr>
            <a:spLocks noGrp="1"/>
          </p:cNvSpPr>
          <p:nvPr>
            <p:ph type="sldNum" sz="quarter" idx="5"/>
          </p:nvPr>
        </p:nvSpPr>
        <p:spPr/>
        <p:txBody>
          <a:bodyPr/>
          <a:lstStyle/>
          <a:p>
            <a:fld id="{577E7568-9DC2-4E24-B27B-6B024EA15646}" type="slidenum">
              <a:rPr lang="en-US" smtClean="0"/>
              <a:t>18</a:t>
            </a:fld>
            <a:endParaRPr lang="en-US"/>
          </a:p>
        </p:txBody>
      </p:sp>
    </p:spTree>
    <p:extLst>
      <p:ext uri="{BB962C8B-B14F-4D97-AF65-F5344CB8AC3E}">
        <p14:creationId xmlns:p14="http://schemas.microsoft.com/office/powerpoint/2010/main" val="595189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 fluffy cloud diagram is amusing and should drive home the point that – contrary to popular belief – you do have an investment in copyright.</a:t>
            </a:r>
          </a:p>
          <a:p>
            <a:r>
              <a:rPr lang="en-US" dirty="0"/>
              <a:t>Also, this is an active learning tool that, when shown at start of a class or workshop, gets people thinking about 1) what they already know; 2) what seems moral or intuitive; 3) what practices they see in the wild.</a:t>
            </a:r>
          </a:p>
          <a:p>
            <a:r>
              <a:rPr lang="en-US" dirty="0"/>
              <a:t>When I have time to address the public domain, I do a similar fluffy cloud diagram for </a:t>
            </a:r>
            <a:r>
              <a:rPr lang="en-US" i="1" dirty="0"/>
              <a:t>Dracula</a:t>
            </a:r>
            <a:r>
              <a:rPr lang="en-US" i="0" dirty="0"/>
              <a:t> – so, if you have more time, comparing it with an “old” work that students may see many adaptations of can also be helpful.</a:t>
            </a:r>
            <a:endParaRPr lang="en-US" dirty="0"/>
          </a:p>
        </p:txBody>
      </p:sp>
      <p:sp>
        <p:nvSpPr>
          <p:cNvPr id="4" name="Slide Number Placeholder 3"/>
          <p:cNvSpPr>
            <a:spLocks noGrp="1"/>
          </p:cNvSpPr>
          <p:nvPr>
            <p:ph type="sldNum" sz="quarter" idx="5"/>
          </p:nvPr>
        </p:nvSpPr>
        <p:spPr/>
        <p:txBody>
          <a:bodyPr/>
          <a:lstStyle/>
          <a:p>
            <a:fld id="{577E7568-9DC2-4E24-B27B-6B024EA15646}" type="slidenum">
              <a:rPr lang="en-US" smtClean="0"/>
              <a:t>20</a:t>
            </a:fld>
            <a:endParaRPr lang="en-US"/>
          </a:p>
        </p:txBody>
      </p:sp>
    </p:spTree>
    <p:extLst>
      <p:ext uri="{BB962C8B-B14F-4D97-AF65-F5344CB8AC3E}">
        <p14:creationId xmlns:p14="http://schemas.microsoft.com/office/powerpoint/2010/main" val="4076237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first slide in the </a:t>
            </a:r>
            <a:r>
              <a:rPr lang="en-US" dirty="0" err="1"/>
              <a:t>Powerpoint</a:t>
            </a:r>
            <a:r>
              <a:rPr lang="en-US" dirty="0"/>
              <a:t> Intellectual Property and Copyright, GLIS 690 Information Policy, September 2019.</a:t>
            </a:r>
          </a:p>
        </p:txBody>
      </p:sp>
      <p:sp>
        <p:nvSpPr>
          <p:cNvPr id="4" name="Slide Number Placeholder 3"/>
          <p:cNvSpPr>
            <a:spLocks noGrp="1"/>
          </p:cNvSpPr>
          <p:nvPr>
            <p:ph type="sldNum" sz="quarter" idx="5"/>
          </p:nvPr>
        </p:nvSpPr>
        <p:spPr/>
        <p:txBody>
          <a:bodyPr/>
          <a:lstStyle/>
          <a:p>
            <a:fld id="{577E7568-9DC2-4E24-B27B-6B024EA15646}" type="slidenum">
              <a:rPr lang="en-US" smtClean="0"/>
              <a:t>23</a:t>
            </a:fld>
            <a:endParaRPr lang="en-US"/>
          </a:p>
        </p:txBody>
      </p:sp>
    </p:spTree>
    <p:extLst>
      <p:ext uri="{BB962C8B-B14F-4D97-AF65-F5344CB8AC3E}">
        <p14:creationId xmlns:p14="http://schemas.microsoft.com/office/powerpoint/2010/main" val="330085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might a brief explanation of each of these, geared toward students, look like/include? What would you highlight?</a:t>
            </a:r>
          </a:p>
        </p:txBody>
      </p:sp>
      <p:sp>
        <p:nvSpPr>
          <p:cNvPr id="4" name="Slide Number Placeholder 3"/>
          <p:cNvSpPr>
            <a:spLocks noGrp="1"/>
          </p:cNvSpPr>
          <p:nvPr>
            <p:ph type="sldNum" sz="quarter" idx="5"/>
          </p:nvPr>
        </p:nvSpPr>
        <p:spPr/>
        <p:txBody>
          <a:bodyPr/>
          <a:lstStyle/>
          <a:p>
            <a:fld id="{577E7568-9DC2-4E24-B27B-6B024EA15646}" type="slidenum">
              <a:rPr lang="en-US" smtClean="0"/>
              <a:t>28</a:t>
            </a:fld>
            <a:endParaRPr lang="en-US"/>
          </a:p>
        </p:txBody>
      </p:sp>
    </p:spTree>
    <p:extLst>
      <p:ext uri="{BB962C8B-B14F-4D97-AF65-F5344CB8AC3E}">
        <p14:creationId xmlns:p14="http://schemas.microsoft.com/office/powerpoint/2010/main" val="2123549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May have different levels of success – even Master’s students, for example, sometimes struggle with that ‘where’ question, i.e., thinking of all possible legal sources plus secondary sources</a:t>
            </a:r>
          </a:p>
        </p:txBody>
      </p:sp>
      <p:sp>
        <p:nvSpPr>
          <p:cNvPr id="4" name="Slide Number Placeholder 3"/>
          <p:cNvSpPr>
            <a:spLocks noGrp="1"/>
          </p:cNvSpPr>
          <p:nvPr>
            <p:ph type="sldNum" sz="quarter" idx="5"/>
          </p:nvPr>
        </p:nvSpPr>
        <p:spPr/>
        <p:txBody>
          <a:bodyPr/>
          <a:lstStyle/>
          <a:p>
            <a:fld id="{577E7568-9DC2-4E24-B27B-6B024EA15646}" type="slidenum">
              <a:rPr lang="en-US" smtClean="0"/>
              <a:t>5</a:t>
            </a:fld>
            <a:endParaRPr lang="en-US"/>
          </a:p>
        </p:txBody>
      </p:sp>
    </p:spTree>
    <p:extLst>
      <p:ext uri="{BB962C8B-B14F-4D97-AF65-F5344CB8AC3E}">
        <p14:creationId xmlns:p14="http://schemas.microsoft.com/office/powerpoint/2010/main" val="428819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Some suggestions that misinformation circulates in fan spaces (</a:t>
            </a:r>
            <a:r>
              <a:rPr lang="en-US" dirty="0" err="1"/>
              <a:t>Fiesler</a:t>
            </a:r>
            <a:r>
              <a:rPr lang="en-US" dirty="0"/>
              <a:t> and collaborators), that knowledge of copyright and fair use varies.</a:t>
            </a:r>
          </a:p>
        </p:txBody>
      </p:sp>
      <p:sp>
        <p:nvSpPr>
          <p:cNvPr id="4" name="Slide Number Placeholder 3"/>
          <p:cNvSpPr>
            <a:spLocks noGrp="1"/>
          </p:cNvSpPr>
          <p:nvPr>
            <p:ph type="sldNum" sz="quarter" idx="5"/>
          </p:nvPr>
        </p:nvSpPr>
        <p:spPr/>
        <p:txBody>
          <a:bodyPr/>
          <a:lstStyle/>
          <a:p>
            <a:fld id="{577E7568-9DC2-4E24-B27B-6B024EA15646}" type="slidenum">
              <a:rPr lang="en-US" smtClean="0"/>
              <a:t>9</a:t>
            </a:fld>
            <a:endParaRPr lang="en-US"/>
          </a:p>
        </p:txBody>
      </p:sp>
    </p:spTree>
    <p:extLst>
      <p:ext uri="{BB962C8B-B14F-4D97-AF65-F5344CB8AC3E}">
        <p14:creationId xmlns:p14="http://schemas.microsoft.com/office/powerpoint/2010/main" val="1819881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77E7568-9DC2-4E24-B27B-6B024EA15646}" type="slidenum">
              <a:rPr lang="en-US" smtClean="0"/>
              <a:t>10</a:t>
            </a:fld>
            <a:endParaRPr lang="en-US"/>
          </a:p>
        </p:txBody>
      </p:sp>
    </p:spTree>
    <p:extLst>
      <p:ext uri="{BB962C8B-B14F-4D97-AF65-F5344CB8AC3E}">
        <p14:creationId xmlns:p14="http://schemas.microsoft.com/office/powerpoint/2010/main" val="1136868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7E7568-9DC2-4E24-B27B-6B024EA15646}" type="slidenum">
              <a:rPr lang="en-US" smtClean="0"/>
              <a:t>11</a:t>
            </a:fld>
            <a:endParaRPr lang="en-US"/>
          </a:p>
        </p:txBody>
      </p:sp>
    </p:spTree>
    <p:extLst>
      <p:ext uri="{BB962C8B-B14F-4D97-AF65-F5344CB8AC3E}">
        <p14:creationId xmlns:p14="http://schemas.microsoft.com/office/powerpoint/2010/main" val="1683858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Even well-educated fans with relevant professional experience, in Canadian libraries, academia, still more familiar with fair use than fair dealing.</a:t>
            </a:r>
          </a:p>
          <a:p>
            <a:endParaRPr lang="en-US" dirty="0"/>
          </a:p>
        </p:txBody>
      </p:sp>
      <p:sp>
        <p:nvSpPr>
          <p:cNvPr id="4" name="Slide Number Placeholder 3"/>
          <p:cNvSpPr>
            <a:spLocks noGrp="1"/>
          </p:cNvSpPr>
          <p:nvPr>
            <p:ph type="sldNum" sz="quarter" idx="5"/>
          </p:nvPr>
        </p:nvSpPr>
        <p:spPr/>
        <p:txBody>
          <a:bodyPr/>
          <a:lstStyle/>
          <a:p>
            <a:fld id="{577E7568-9DC2-4E24-B27B-6B024EA15646}" type="slidenum">
              <a:rPr lang="en-US" smtClean="0"/>
              <a:t>12</a:t>
            </a:fld>
            <a:endParaRPr lang="en-US"/>
          </a:p>
        </p:txBody>
      </p:sp>
    </p:spTree>
    <p:extLst>
      <p:ext uri="{BB962C8B-B14F-4D97-AF65-F5344CB8AC3E}">
        <p14:creationId xmlns:p14="http://schemas.microsoft.com/office/powerpoint/2010/main" val="2488552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7E7568-9DC2-4E24-B27B-6B024EA15646}" type="slidenum">
              <a:rPr lang="en-US" smtClean="0"/>
              <a:t>15</a:t>
            </a:fld>
            <a:endParaRPr lang="en-US"/>
          </a:p>
        </p:txBody>
      </p:sp>
    </p:spTree>
    <p:extLst>
      <p:ext uri="{BB962C8B-B14F-4D97-AF65-F5344CB8AC3E}">
        <p14:creationId xmlns:p14="http://schemas.microsoft.com/office/powerpoint/2010/main" val="2196220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7E7568-9DC2-4E24-B27B-6B024EA15646}" type="slidenum">
              <a:rPr lang="en-US" smtClean="0"/>
              <a:t>16</a:t>
            </a:fld>
            <a:endParaRPr lang="en-US"/>
          </a:p>
        </p:txBody>
      </p:sp>
    </p:spTree>
    <p:extLst>
      <p:ext uri="{BB962C8B-B14F-4D97-AF65-F5344CB8AC3E}">
        <p14:creationId xmlns:p14="http://schemas.microsoft.com/office/powerpoint/2010/main" val="1307214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misconceptions seem to be typical of fans and other members of the public:</a:t>
            </a:r>
          </a:p>
          <a:p>
            <a:r>
              <a:rPr lang="en-US" dirty="0"/>
              <a:t>1) low awareness of what, precisely, copyright is, how to distinguish from plagiarism or IP generally; imprecise understanding;</a:t>
            </a:r>
          </a:p>
          <a:p>
            <a:r>
              <a:rPr lang="en-US" dirty="0"/>
              <a:t>2) low awareness of how to get a copyright – or who or what might be protected</a:t>
            </a:r>
          </a:p>
        </p:txBody>
      </p:sp>
      <p:sp>
        <p:nvSpPr>
          <p:cNvPr id="4" name="Slide Number Placeholder 3"/>
          <p:cNvSpPr>
            <a:spLocks noGrp="1"/>
          </p:cNvSpPr>
          <p:nvPr>
            <p:ph type="sldNum" sz="quarter" idx="5"/>
          </p:nvPr>
        </p:nvSpPr>
        <p:spPr/>
        <p:txBody>
          <a:bodyPr/>
          <a:lstStyle/>
          <a:p>
            <a:fld id="{577E7568-9DC2-4E24-B27B-6B024EA15646}" type="slidenum">
              <a:rPr lang="en-US" smtClean="0"/>
              <a:t>17</a:t>
            </a:fld>
            <a:endParaRPr lang="en-US"/>
          </a:p>
        </p:txBody>
      </p:sp>
    </p:spTree>
    <p:extLst>
      <p:ext uri="{BB962C8B-B14F-4D97-AF65-F5344CB8AC3E}">
        <p14:creationId xmlns:p14="http://schemas.microsoft.com/office/powerpoint/2010/main" val="3987108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64BD2D-6A45-4C02-8963-C48F97F4761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08861-3E7D-4510-A7D1-8C78F7CBE56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429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4BD2D-6A45-4C02-8963-C48F97F4761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317418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4BD2D-6A45-4C02-8963-C48F97F4761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294071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4BD2D-6A45-4C02-8963-C48F97F4761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253905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64BD2D-6A45-4C02-8963-C48F97F47617}"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08861-3E7D-4510-A7D1-8C78F7CBE56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6037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64BD2D-6A45-4C02-8963-C48F97F47617}"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141218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64BD2D-6A45-4C02-8963-C48F97F47617}"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1649934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64BD2D-6A45-4C02-8963-C48F97F47617}"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2401104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64BD2D-6A45-4C02-8963-C48F97F47617}" type="datetimeFigureOut">
              <a:rPr lang="en-US" smtClean="0"/>
              <a:t>2/24/2020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112856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964BD2D-6A45-4C02-8963-C48F97F47617}" type="datetimeFigureOut">
              <a:rPr lang="en-US" smtClean="0"/>
              <a:t>2/24/2020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CE08861-3E7D-4510-A7D1-8C78F7CBE564}" type="slidenum">
              <a:rPr lang="en-US" smtClean="0"/>
              <a:t>‹#›</a:t>
            </a:fld>
            <a:endParaRPr lang="en-US"/>
          </a:p>
        </p:txBody>
      </p:sp>
    </p:spTree>
    <p:extLst>
      <p:ext uri="{BB962C8B-B14F-4D97-AF65-F5344CB8AC3E}">
        <p14:creationId xmlns:p14="http://schemas.microsoft.com/office/powerpoint/2010/main" val="1955366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64BD2D-6A45-4C02-8963-C48F97F47617}"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08861-3E7D-4510-A7D1-8C78F7CBE564}" type="slidenum">
              <a:rPr lang="en-US" smtClean="0"/>
              <a:t>‹#›</a:t>
            </a:fld>
            <a:endParaRPr lang="en-US"/>
          </a:p>
        </p:txBody>
      </p:sp>
    </p:spTree>
    <p:extLst>
      <p:ext uri="{BB962C8B-B14F-4D97-AF65-F5344CB8AC3E}">
        <p14:creationId xmlns:p14="http://schemas.microsoft.com/office/powerpoint/2010/main" val="102345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64BD2D-6A45-4C02-8963-C48F97F47617}" type="datetimeFigureOut">
              <a:rPr lang="en-US" smtClean="0"/>
              <a:t>2/24/2020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CE08861-3E7D-4510-A7D1-8C78F7CBE56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7123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flickr.com/photos/46634697@N08" TargetMode="External"/><Relationship Id="rId3" Type="http://schemas.openxmlformats.org/officeDocument/2006/relationships/hyperlink" Target="https://www.flickr.com/photos/77044517@N02/6901984304" TargetMode="External"/><Relationship Id="rId7" Type="http://schemas.openxmlformats.org/officeDocument/2006/relationships/hyperlink" Target="https://www.flickr.com/photos/46634697@N08/870859065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creativecommons.org/licenses/by-nd/2.0/?ref=ccsearch&amp;atype=rich" TargetMode="External"/><Relationship Id="rId10" Type="http://schemas.openxmlformats.org/officeDocument/2006/relationships/image" Target="../media/image5.jpeg"/><Relationship Id="rId4" Type="http://schemas.openxmlformats.org/officeDocument/2006/relationships/hyperlink" Target="https://www.flickr.com/photos/77044517@N02" TargetMode="External"/><Relationship Id="rId9" Type="http://schemas.openxmlformats.org/officeDocument/2006/relationships/hyperlink" Target="https://creativecommons.org/licenses/by-nc/2.0/?ref=ccsearch&amp;atype=rich"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413B-DC7E-4628-B9AB-D0670ABDF12A}"/>
              </a:ext>
            </a:extLst>
          </p:cNvPr>
          <p:cNvSpPr>
            <a:spLocks noGrp="1"/>
          </p:cNvSpPr>
          <p:nvPr>
            <p:ph type="ctrTitle"/>
          </p:nvPr>
        </p:nvSpPr>
        <p:spPr/>
        <p:txBody>
          <a:bodyPr>
            <a:normAutofit fontScale="90000"/>
          </a:bodyPr>
          <a:lstStyle/>
          <a:p>
            <a:r>
              <a:rPr lang="en-US" dirty="0"/>
              <a:t>Re-engaging Canadians with fair dealing: Fandom as stepping stone to copyright literacy</a:t>
            </a:r>
          </a:p>
        </p:txBody>
      </p:sp>
      <p:sp>
        <p:nvSpPr>
          <p:cNvPr id="3" name="Subtitle 2">
            <a:extLst>
              <a:ext uri="{FF2B5EF4-FFF2-40B4-BE49-F238E27FC236}">
                <a16:creationId xmlns:a16="http://schemas.microsoft.com/office/drawing/2014/main" id="{3609D479-9262-4DC1-A61A-B9C4C3552265}"/>
              </a:ext>
            </a:extLst>
          </p:cNvPr>
          <p:cNvSpPr>
            <a:spLocks noGrp="1"/>
          </p:cNvSpPr>
          <p:nvPr>
            <p:ph type="subTitle" idx="1"/>
          </p:nvPr>
        </p:nvSpPr>
        <p:spPr/>
        <p:txBody>
          <a:bodyPr>
            <a:normAutofit fontScale="92500"/>
          </a:bodyPr>
          <a:lstStyle/>
          <a:p>
            <a:r>
              <a:rPr lang="en-US" dirty="0"/>
              <a:t>Rebecca </a:t>
            </a:r>
            <a:r>
              <a:rPr lang="en-US" dirty="0" err="1"/>
              <a:t>katz</a:t>
            </a:r>
            <a:endParaRPr lang="en-US" dirty="0"/>
          </a:p>
          <a:p>
            <a:r>
              <a:rPr lang="en-US" dirty="0" err="1"/>
              <a:t>Phd</a:t>
            </a:r>
            <a:r>
              <a:rPr lang="en-US" dirty="0"/>
              <a:t> candidate, </a:t>
            </a:r>
            <a:r>
              <a:rPr lang="en-US" dirty="0" err="1"/>
              <a:t>mcgill</a:t>
            </a:r>
            <a:r>
              <a:rPr lang="en-US" dirty="0"/>
              <a:t> university school of information studies</a:t>
            </a:r>
          </a:p>
        </p:txBody>
      </p:sp>
    </p:spTree>
    <p:extLst>
      <p:ext uri="{BB962C8B-B14F-4D97-AF65-F5344CB8AC3E}">
        <p14:creationId xmlns:p14="http://schemas.microsoft.com/office/powerpoint/2010/main" val="655197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0D548-1C16-4868-924A-F47112CA8C22}"/>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3" name="Content Placeholder 2">
            <a:extLst>
              <a:ext uri="{FF2B5EF4-FFF2-40B4-BE49-F238E27FC236}">
                <a16:creationId xmlns:a16="http://schemas.microsoft.com/office/drawing/2014/main" id="{80E4F526-B986-4087-87F9-412027BFDE41}"/>
              </a:ext>
            </a:extLst>
          </p:cNvPr>
          <p:cNvSpPr>
            <a:spLocks noGrp="1"/>
          </p:cNvSpPr>
          <p:nvPr>
            <p:ph idx="1"/>
          </p:nvPr>
        </p:nvSpPr>
        <p:spPr/>
        <p:txBody>
          <a:bodyPr>
            <a:normAutofit/>
          </a:bodyPr>
          <a:lstStyle/>
          <a:p>
            <a:pPr marL="0" indent="0">
              <a:buNone/>
            </a:pPr>
            <a:r>
              <a:rPr lang="en-US" sz="2800" dirty="0"/>
              <a:t>Why use fandom as stepping stone to fair dealing literacy?</a:t>
            </a:r>
          </a:p>
          <a:p>
            <a:pPr marL="0" indent="0">
              <a:buNone/>
            </a:pPr>
            <a:r>
              <a:rPr lang="en-US" sz="2800" dirty="0"/>
              <a:t>1) Fanfiction arguably growing (see e.g. De </a:t>
            </a:r>
            <a:r>
              <a:rPr lang="en-US" sz="2800" dirty="0" err="1"/>
              <a:t>Kosnick</a:t>
            </a:r>
            <a:r>
              <a:rPr lang="en-US" sz="2800" dirty="0"/>
              <a:t>, 2016) – and overlap between fans and other roles: we could be anywhere, even in your class</a:t>
            </a:r>
          </a:p>
          <a:p>
            <a:pPr marL="0" indent="0">
              <a:buNone/>
            </a:pPr>
            <a:r>
              <a:rPr lang="en-US" sz="2800" dirty="0"/>
              <a:t>2) Myths found among fans may be common to students:</a:t>
            </a:r>
          </a:p>
          <a:p>
            <a:pPr lvl="1">
              <a:buFont typeface="Wingdings" panose="05000000000000000000" pitchFamily="2" charset="2"/>
              <a:buChar char="§"/>
            </a:pPr>
            <a:r>
              <a:rPr lang="en-US" sz="2600" dirty="0"/>
              <a:t>Disengagement from law: sense of safety, difficulty with legal sources</a:t>
            </a:r>
          </a:p>
          <a:p>
            <a:pPr lvl="1">
              <a:buFont typeface="Wingdings" panose="05000000000000000000" pitchFamily="2" charset="2"/>
              <a:buChar char="§"/>
            </a:pPr>
            <a:r>
              <a:rPr lang="en-US" sz="2600" dirty="0"/>
              <a:t>Some curiosity about law, but does not always outweigh above</a:t>
            </a:r>
          </a:p>
          <a:p>
            <a:pPr lvl="1">
              <a:buFont typeface="Wingdings" panose="05000000000000000000" pitchFamily="2" charset="2"/>
              <a:buChar char="§"/>
            </a:pPr>
            <a:r>
              <a:rPr lang="en-US" sz="2600" dirty="0"/>
              <a:t>Canadians do not know Canadian law; it is dwarfed by US </a:t>
            </a:r>
          </a:p>
        </p:txBody>
      </p:sp>
    </p:spTree>
    <p:extLst>
      <p:ext uri="{BB962C8B-B14F-4D97-AF65-F5344CB8AC3E}">
        <p14:creationId xmlns:p14="http://schemas.microsoft.com/office/powerpoint/2010/main" val="256095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0D548-1C16-4868-924A-F47112CA8C22}"/>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4" name="Rectangle 3">
            <a:extLst>
              <a:ext uri="{FF2B5EF4-FFF2-40B4-BE49-F238E27FC236}">
                <a16:creationId xmlns:a16="http://schemas.microsoft.com/office/drawing/2014/main" id="{FDF3BD09-BE0C-45C5-BDD0-CF88FAB3964B}"/>
              </a:ext>
            </a:extLst>
          </p:cNvPr>
          <p:cNvSpPr/>
          <p:nvPr/>
        </p:nvSpPr>
        <p:spPr>
          <a:xfrm>
            <a:off x="5657937" y="2104302"/>
            <a:ext cx="5598401" cy="19989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 am hiding in the herd, is what I'm doing. I figure the herd is very large and I am very small and am hoping that I will go unnoticed” (CH)</a:t>
            </a:r>
          </a:p>
        </p:txBody>
      </p:sp>
      <p:sp>
        <p:nvSpPr>
          <p:cNvPr id="6" name="Rectangle 5">
            <a:extLst>
              <a:ext uri="{FF2B5EF4-FFF2-40B4-BE49-F238E27FC236}">
                <a16:creationId xmlns:a16="http://schemas.microsoft.com/office/drawing/2014/main" id="{E013ACA0-CA82-44DA-83FA-1133B7CE2964}"/>
              </a:ext>
            </a:extLst>
          </p:cNvPr>
          <p:cNvSpPr/>
          <p:nvPr/>
        </p:nvSpPr>
        <p:spPr>
          <a:xfrm>
            <a:off x="2585837" y="4314455"/>
            <a:ext cx="7206749" cy="1799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t>
            </a:r>
            <a:r>
              <a:rPr lang="en-CA" sz="2400" dirty="0"/>
              <a:t>Until [head writer of TV show] comes knocking at my door and says cut it out, I'll continue to not really think too much about that aspect of it</a:t>
            </a:r>
            <a:r>
              <a:rPr lang="en-US" sz="2400" dirty="0"/>
              <a:t>” (SD)</a:t>
            </a:r>
            <a:endParaRPr lang="en-US" sz="3200" dirty="0"/>
          </a:p>
        </p:txBody>
      </p:sp>
      <p:sp>
        <p:nvSpPr>
          <p:cNvPr id="3" name="Rectangle 2">
            <a:extLst>
              <a:ext uri="{FF2B5EF4-FFF2-40B4-BE49-F238E27FC236}">
                <a16:creationId xmlns:a16="http://schemas.microsoft.com/office/drawing/2014/main" id="{BE5FD7A0-F7BA-4B09-B958-02717651FE6C}"/>
              </a:ext>
            </a:extLst>
          </p:cNvPr>
          <p:cNvSpPr/>
          <p:nvPr/>
        </p:nvSpPr>
        <p:spPr>
          <a:xfrm>
            <a:off x="988827" y="2110681"/>
            <a:ext cx="4414285" cy="19989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t>
            </a:r>
            <a:r>
              <a:rPr lang="en-CA" sz="2400" dirty="0"/>
              <a:t>I don't know what the laws are and I don't honestly care all that much. […] Head in the sand.” (EW</a:t>
            </a:r>
            <a:r>
              <a:rPr lang="en-US" sz="2400" dirty="0"/>
              <a:t>)</a:t>
            </a:r>
          </a:p>
        </p:txBody>
      </p:sp>
    </p:spTree>
    <p:extLst>
      <p:ext uri="{BB962C8B-B14F-4D97-AF65-F5344CB8AC3E}">
        <p14:creationId xmlns:p14="http://schemas.microsoft.com/office/powerpoint/2010/main" val="1981632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0D548-1C16-4868-924A-F47112CA8C22}"/>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6" name="Rectangle 5">
            <a:extLst>
              <a:ext uri="{FF2B5EF4-FFF2-40B4-BE49-F238E27FC236}">
                <a16:creationId xmlns:a16="http://schemas.microsoft.com/office/drawing/2014/main" id="{E013ACA0-CA82-44DA-83FA-1133B7CE2964}"/>
              </a:ext>
            </a:extLst>
          </p:cNvPr>
          <p:cNvSpPr/>
          <p:nvPr/>
        </p:nvSpPr>
        <p:spPr>
          <a:xfrm>
            <a:off x="2224332" y="4946028"/>
            <a:ext cx="6347637" cy="1218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“Fair use or fair dealings would be being able to use it - In a certain way, I guess” (AM)</a:t>
            </a:r>
            <a:endParaRPr lang="en-US" sz="3200" dirty="0"/>
          </a:p>
        </p:txBody>
      </p:sp>
      <p:sp>
        <p:nvSpPr>
          <p:cNvPr id="7" name="Rectangle 6">
            <a:extLst>
              <a:ext uri="{FF2B5EF4-FFF2-40B4-BE49-F238E27FC236}">
                <a16:creationId xmlns:a16="http://schemas.microsoft.com/office/drawing/2014/main" id="{9BF66BA9-193E-477F-B76B-3A4475BBBF1E}"/>
              </a:ext>
            </a:extLst>
          </p:cNvPr>
          <p:cNvSpPr/>
          <p:nvPr/>
        </p:nvSpPr>
        <p:spPr>
          <a:xfrm>
            <a:off x="2027629" y="3686720"/>
            <a:ext cx="3370521" cy="10579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“Not actively. No. I have not.” (~EW)</a:t>
            </a:r>
          </a:p>
        </p:txBody>
      </p:sp>
      <p:sp>
        <p:nvSpPr>
          <p:cNvPr id="8" name="Rectangle 7">
            <a:extLst>
              <a:ext uri="{FF2B5EF4-FFF2-40B4-BE49-F238E27FC236}">
                <a16:creationId xmlns:a16="http://schemas.microsoft.com/office/drawing/2014/main" id="{A049FDAF-5797-4B21-97DE-8089AC4515BE}"/>
              </a:ext>
            </a:extLst>
          </p:cNvPr>
          <p:cNvSpPr/>
          <p:nvPr/>
        </p:nvSpPr>
        <p:spPr>
          <a:xfrm>
            <a:off x="5754341" y="2089340"/>
            <a:ext cx="5635256" cy="2152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“I've heard fair use a lot more than fair dealing. […] Fair use has come up often either at work or in my little research sprees about copyright and fandom and stuff” (~SA)</a:t>
            </a:r>
          </a:p>
        </p:txBody>
      </p:sp>
      <p:sp>
        <p:nvSpPr>
          <p:cNvPr id="3" name="Cloud 2">
            <a:extLst>
              <a:ext uri="{FF2B5EF4-FFF2-40B4-BE49-F238E27FC236}">
                <a16:creationId xmlns:a16="http://schemas.microsoft.com/office/drawing/2014/main" id="{54203759-C77C-4637-A646-7382382E5FAC}"/>
              </a:ext>
            </a:extLst>
          </p:cNvPr>
          <p:cNvSpPr/>
          <p:nvPr/>
        </p:nvSpPr>
        <p:spPr>
          <a:xfrm>
            <a:off x="1012221" y="1843548"/>
            <a:ext cx="4997303" cy="1720347"/>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Q: Are you familiar with fair dealing?</a:t>
            </a:r>
          </a:p>
        </p:txBody>
      </p:sp>
      <p:sp>
        <p:nvSpPr>
          <p:cNvPr id="4" name="Rectangle 3">
            <a:extLst>
              <a:ext uri="{FF2B5EF4-FFF2-40B4-BE49-F238E27FC236}">
                <a16:creationId xmlns:a16="http://schemas.microsoft.com/office/drawing/2014/main" id="{8B580B3A-3429-4117-B0DD-204DFD4F2CB7}"/>
              </a:ext>
            </a:extLst>
          </p:cNvPr>
          <p:cNvSpPr/>
          <p:nvPr/>
        </p:nvSpPr>
        <p:spPr>
          <a:xfrm>
            <a:off x="5071730" y="4497572"/>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0823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DF4F7-1571-4FCE-9E02-DB501C030CF8}"/>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3" name="Content Placeholder 2">
            <a:extLst>
              <a:ext uri="{FF2B5EF4-FFF2-40B4-BE49-F238E27FC236}">
                <a16:creationId xmlns:a16="http://schemas.microsoft.com/office/drawing/2014/main" id="{DB38453C-A32D-4B2E-84AD-66A299CED4B2}"/>
              </a:ext>
            </a:extLst>
          </p:cNvPr>
          <p:cNvSpPr>
            <a:spLocks noGrp="1"/>
          </p:cNvSpPr>
          <p:nvPr>
            <p:ph idx="1"/>
          </p:nvPr>
        </p:nvSpPr>
        <p:spPr/>
        <p:txBody>
          <a:bodyPr>
            <a:normAutofit/>
          </a:bodyPr>
          <a:lstStyle/>
          <a:p>
            <a:pPr lvl="0">
              <a:buFont typeface="Wingdings" panose="05000000000000000000" pitchFamily="2" charset="2"/>
              <a:buChar char="§"/>
            </a:pPr>
            <a:r>
              <a:rPr lang="en-CA" sz="2800" dirty="0"/>
              <a:t>Copyright norms, ethical intuitions – not always wrong, but not always accurate</a:t>
            </a:r>
            <a:endParaRPr lang="en-US" sz="2800" dirty="0"/>
          </a:p>
          <a:p>
            <a:pPr lvl="1">
              <a:buFont typeface="Wingdings" panose="05000000000000000000" pitchFamily="2" charset="2"/>
              <a:buChar char="§"/>
            </a:pPr>
            <a:r>
              <a:rPr lang="en-CA" sz="2800" dirty="0"/>
              <a:t>Profit or lack thereof most important?</a:t>
            </a:r>
          </a:p>
          <a:p>
            <a:pPr lvl="1">
              <a:buFont typeface="Wingdings" panose="05000000000000000000" pitchFamily="2" charset="2"/>
              <a:buChar char="§"/>
            </a:pPr>
            <a:r>
              <a:rPr lang="en-CA" sz="2800" dirty="0"/>
              <a:t>Credit, plagiarism = copyright?</a:t>
            </a:r>
          </a:p>
          <a:p>
            <a:pPr lvl="1">
              <a:buFont typeface="Wingdings" panose="05000000000000000000" pitchFamily="2" charset="2"/>
              <a:buChar char="§"/>
            </a:pPr>
            <a:r>
              <a:rPr lang="en-CA" sz="2800" dirty="0"/>
              <a:t>No ‘amateur’ ownership of or stake in copyright</a:t>
            </a:r>
          </a:p>
        </p:txBody>
      </p:sp>
    </p:spTree>
    <p:extLst>
      <p:ext uri="{BB962C8B-B14F-4D97-AF65-F5344CB8AC3E}">
        <p14:creationId xmlns:p14="http://schemas.microsoft.com/office/powerpoint/2010/main" val="3982224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858E2-9D0E-4177-B126-E6ECC7E26EAA}"/>
              </a:ext>
            </a:extLst>
          </p:cNvPr>
          <p:cNvSpPr>
            <a:spLocks noGrp="1"/>
          </p:cNvSpPr>
          <p:nvPr>
            <p:ph type="title"/>
          </p:nvPr>
        </p:nvSpPr>
        <p:spPr/>
        <p:txBody>
          <a:bodyPr/>
          <a:lstStyle/>
          <a:p>
            <a:r>
              <a:rPr lang="en-US" dirty="0"/>
              <a:t>L Lessons from fans: fan-</a:t>
            </a:r>
            <a:r>
              <a:rPr lang="en-US" dirty="0" err="1"/>
              <a:t>tastic</a:t>
            </a:r>
            <a:r>
              <a:rPr lang="en-US" dirty="0"/>
              <a:t> copyright myths and where to find them</a:t>
            </a:r>
          </a:p>
        </p:txBody>
      </p:sp>
      <p:sp>
        <p:nvSpPr>
          <p:cNvPr id="4" name="Rectangle 3">
            <a:extLst>
              <a:ext uri="{FF2B5EF4-FFF2-40B4-BE49-F238E27FC236}">
                <a16:creationId xmlns:a16="http://schemas.microsoft.com/office/drawing/2014/main" id="{6022B892-1AF6-4E75-8214-0A1C0F8E516A}"/>
              </a:ext>
            </a:extLst>
          </p:cNvPr>
          <p:cNvSpPr/>
          <p:nvPr/>
        </p:nvSpPr>
        <p:spPr>
          <a:xfrm>
            <a:off x="353004" y="1907485"/>
            <a:ext cx="5773476" cy="3727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t>
            </a:r>
            <a:r>
              <a:rPr lang="en-CA" sz="2800" dirty="0"/>
              <a:t>Copyright is people owning […] I think it's maybe different than intellectual property or […] a subtype of intellectual property rights where people own published text that they have produced themselves…” (EW)</a:t>
            </a:r>
          </a:p>
        </p:txBody>
      </p:sp>
      <p:sp>
        <p:nvSpPr>
          <p:cNvPr id="7" name="Rectangle 6">
            <a:extLst>
              <a:ext uri="{FF2B5EF4-FFF2-40B4-BE49-F238E27FC236}">
                <a16:creationId xmlns:a16="http://schemas.microsoft.com/office/drawing/2014/main" id="{BBE4D70B-D1E8-4E68-8DB0-10244554B961}"/>
              </a:ext>
            </a:extLst>
          </p:cNvPr>
          <p:cNvSpPr/>
          <p:nvPr/>
        </p:nvSpPr>
        <p:spPr>
          <a:xfrm>
            <a:off x="6205865" y="2086111"/>
            <a:ext cx="5723859" cy="32429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a:t>“Copyright I guess [is] like plagiarism and, you know, stealing another creator's characters and stealing their plots and ideas […] I mean stealing if you make money from it…” (Interviewee SD)</a:t>
            </a:r>
          </a:p>
        </p:txBody>
      </p:sp>
    </p:spTree>
    <p:extLst>
      <p:ext uri="{BB962C8B-B14F-4D97-AF65-F5344CB8AC3E}">
        <p14:creationId xmlns:p14="http://schemas.microsoft.com/office/powerpoint/2010/main" val="9835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7FFB-6C0D-4E91-871B-51366B18EF9F}"/>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4" name="Rectangle 3">
            <a:extLst>
              <a:ext uri="{FF2B5EF4-FFF2-40B4-BE49-F238E27FC236}">
                <a16:creationId xmlns:a16="http://schemas.microsoft.com/office/drawing/2014/main" id="{9B2CBD89-13C1-442B-B565-8AB59AA32AB1}"/>
              </a:ext>
            </a:extLst>
          </p:cNvPr>
          <p:cNvSpPr/>
          <p:nvPr/>
        </p:nvSpPr>
        <p:spPr>
          <a:xfrm>
            <a:off x="435934" y="3137667"/>
            <a:ext cx="6613451" cy="26794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a:t>“My publisher did it for me so I don't know. I think maybe you automatically have copyright over a text that you produce unless you sell it or give it away or otherwise divest yourself  of it” (EW)</a:t>
            </a:r>
          </a:p>
        </p:txBody>
      </p:sp>
      <p:sp>
        <p:nvSpPr>
          <p:cNvPr id="3" name="Cloud 2">
            <a:extLst>
              <a:ext uri="{FF2B5EF4-FFF2-40B4-BE49-F238E27FC236}">
                <a16:creationId xmlns:a16="http://schemas.microsoft.com/office/drawing/2014/main" id="{9BF07EE2-C3AC-4BB3-85BD-B227FDFF72C0}"/>
              </a:ext>
            </a:extLst>
          </p:cNvPr>
          <p:cNvSpPr/>
          <p:nvPr/>
        </p:nvSpPr>
        <p:spPr>
          <a:xfrm>
            <a:off x="435934" y="1835710"/>
            <a:ext cx="8218967" cy="1593290"/>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Q: How would you get a copyright?</a:t>
            </a:r>
          </a:p>
        </p:txBody>
      </p:sp>
      <p:sp>
        <p:nvSpPr>
          <p:cNvPr id="5" name="Rectangle 4">
            <a:extLst>
              <a:ext uri="{FF2B5EF4-FFF2-40B4-BE49-F238E27FC236}">
                <a16:creationId xmlns:a16="http://schemas.microsoft.com/office/drawing/2014/main" id="{086C7246-CAF5-4F60-A465-737A82A3DA88}"/>
              </a:ext>
            </a:extLst>
          </p:cNvPr>
          <p:cNvSpPr/>
          <p:nvPr/>
        </p:nvSpPr>
        <p:spPr>
          <a:xfrm>
            <a:off x="7226596" y="2632355"/>
            <a:ext cx="4412511" cy="3031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a:t>“I guess if you're published?  […] With original characters […] I would assume it has something to do with publishing, but I don't know” (SD)</a:t>
            </a:r>
            <a:endParaRPr lang="en-US" sz="2800" dirty="0"/>
          </a:p>
        </p:txBody>
      </p:sp>
    </p:spTree>
    <p:extLst>
      <p:ext uri="{BB962C8B-B14F-4D97-AF65-F5344CB8AC3E}">
        <p14:creationId xmlns:p14="http://schemas.microsoft.com/office/powerpoint/2010/main" val="396885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7FFB-6C0D-4E91-871B-51366B18EF9F}"/>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5" name="Cloud 4">
            <a:extLst>
              <a:ext uri="{FF2B5EF4-FFF2-40B4-BE49-F238E27FC236}">
                <a16:creationId xmlns:a16="http://schemas.microsoft.com/office/drawing/2014/main" id="{474706CA-18C2-431B-8B1B-BB9E48616033}"/>
              </a:ext>
            </a:extLst>
          </p:cNvPr>
          <p:cNvSpPr/>
          <p:nvPr/>
        </p:nvSpPr>
        <p:spPr>
          <a:xfrm>
            <a:off x="499731" y="1835710"/>
            <a:ext cx="8070111" cy="2236560"/>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Q: Can fans own copyright in all or some of their fanfiction stories?</a:t>
            </a:r>
          </a:p>
        </p:txBody>
      </p:sp>
      <p:sp>
        <p:nvSpPr>
          <p:cNvPr id="4" name="Rectangle 3">
            <a:extLst>
              <a:ext uri="{FF2B5EF4-FFF2-40B4-BE49-F238E27FC236}">
                <a16:creationId xmlns:a16="http://schemas.microsoft.com/office/drawing/2014/main" id="{72783018-3A93-4443-96AA-BBB22BA062BD}"/>
              </a:ext>
            </a:extLst>
          </p:cNvPr>
          <p:cNvSpPr/>
          <p:nvPr/>
        </p:nvSpPr>
        <p:spPr>
          <a:xfrm>
            <a:off x="3978703" y="3429000"/>
            <a:ext cx="7176977" cy="2115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a:t>“I feel like [I put] a lot of work into my fanfictions […] but I guess […] I can't really claim any ownership of it ” (SD)</a:t>
            </a:r>
            <a:endParaRPr lang="en-US" sz="2800" dirty="0"/>
          </a:p>
        </p:txBody>
      </p:sp>
    </p:spTree>
    <p:extLst>
      <p:ext uri="{BB962C8B-B14F-4D97-AF65-F5344CB8AC3E}">
        <p14:creationId xmlns:p14="http://schemas.microsoft.com/office/powerpoint/2010/main" val="3290714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7FFB-6C0D-4E91-871B-51366B18EF9F}"/>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5" name="Speech Bubble: Rectangle with Corners Rounded 4">
            <a:extLst>
              <a:ext uri="{FF2B5EF4-FFF2-40B4-BE49-F238E27FC236}">
                <a16:creationId xmlns:a16="http://schemas.microsoft.com/office/drawing/2014/main" id="{4DD973A3-F6A0-49DA-B4FA-B3C3EF06FDA0}"/>
              </a:ext>
            </a:extLst>
          </p:cNvPr>
          <p:cNvSpPr/>
          <p:nvPr/>
        </p:nvSpPr>
        <p:spPr>
          <a:xfrm>
            <a:off x="1656907" y="1956390"/>
            <a:ext cx="8878185" cy="371281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dirty="0"/>
              <a:t>“I'd have to see a notary, I think? But I'm guessing right now […] I don't actually know. […] Someone had basically stolen [my friend’s] entire video and posted it. But it was a YouTube video and he didn't own a copyright for it because he's just like a small time creator guy that didn't sign any documents or whatever…” (SA, on getting a copyright and fan ownership)</a:t>
            </a:r>
            <a:endParaRPr lang="en-US" sz="2800" dirty="0"/>
          </a:p>
        </p:txBody>
      </p:sp>
    </p:spTree>
    <p:extLst>
      <p:ext uri="{BB962C8B-B14F-4D97-AF65-F5344CB8AC3E}">
        <p14:creationId xmlns:p14="http://schemas.microsoft.com/office/powerpoint/2010/main" val="1611370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D9481-DBBB-424E-9EAB-CC5E967A13A7}"/>
              </a:ext>
            </a:extLst>
          </p:cNvPr>
          <p:cNvSpPr>
            <a:spLocks noGrp="1"/>
          </p:cNvSpPr>
          <p:nvPr>
            <p:ph type="title"/>
          </p:nvPr>
        </p:nvSpPr>
        <p:spPr/>
        <p:txBody>
          <a:bodyPr/>
          <a:lstStyle/>
          <a:p>
            <a:r>
              <a:rPr lang="en-US" dirty="0"/>
              <a:t>Lessons from fans: fan-</a:t>
            </a:r>
            <a:r>
              <a:rPr lang="en-US" dirty="0" err="1"/>
              <a:t>tastic</a:t>
            </a:r>
            <a:r>
              <a:rPr lang="en-US" dirty="0"/>
              <a:t> copyright myths and where to find them</a:t>
            </a:r>
          </a:p>
        </p:txBody>
      </p:sp>
      <p:sp>
        <p:nvSpPr>
          <p:cNvPr id="3" name="Content Placeholder 2">
            <a:extLst>
              <a:ext uri="{FF2B5EF4-FFF2-40B4-BE49-F238E27FC236}">
                <a16:creationId xmlns:a16="http://schemas.microsoft.com/office/drawing/2014/main" id="{AA921563-EF71-438B-BB18-2B3D899A4414}"/>
              </a:ext>
            </a:extLst>
          </p:cNvPr>
          <p:cNvSpPr>
            <a:spLocks noGrp="1"/>
          </p:cNvSpPr>
          <p:nvPr>
            <p:ph idx="1"/>
          </p:nvPr>
        </p:nvSpPr>
        <p:spPr/>
        <p:txBody>
          <a:bodyPr>
            <a:normAutofit/>
          </a:bodyPr>
          <a:lstStyle/>
          <a:p>
            <a:pPr lvl="0"/>
            <a:r>
              <a:rPr lang="en-CA" sz="2800" dirty="0"/>
              <a:t>Remember, myths found among fans and academic stakeholders:</a:t>
            </a:r>
            <a:endParaRPr lang="en-US" sz="2800" dirty="0"/>
          </a:p>
          <a:p>
            <a:pPr lvl="1">
              <a:buFont typeface="Wingdings" panose="05000000000000000000" pitchFamily="2" charset="2"/>
              <a:buChar char="§"/>
            </a:pPr>
            <a:r>
              <a:rPr lang="en-CA" sz="2800" dirty="0"/>
              <a:t>Misconceptions abound – not always wrong (</a:t>
            </a:r>
            <a:r>
              <a:rPr lang="en-CA" sz="2800" dirty="0" err="1"/>
              <a:t>Graveline</a:t>
            </a:r>
            <a:r>
              <a:rPr lang="en-CA" sz="2800" dirty="0"/>
              <a:t>, 2010), but lack nuance</a:t>
            </a:r>
            <a:endParaRPr lang="en-US" sz="2800" dirty="0"/>
          </a:p>
          <a:p>
            <a:pPr lvl="1">
              <a:buFont typeface="Wingdings" panose="05000000000000000000" pitchFamily="2" charset="2"/>
              <a:buChar char="§"/>
            </a:pPr>
            <a:r>
              <a:rPr lang="en-CA" sz="2800" dirty="0"/>
              <a:t>Varied motivation to learn; Folk-Farber (2016) suggests students apathetic toward copyright when it seems irrelevant</a:t>
            </a:r>
          </a:p>
          <a:p>
            <a:pPr lvl="1">
              <a:buFont typeface="Wingdings" panose="05000000000000000000" pitchFamily="2" charset="2"/>
              <a:buChar char="§"/>
            </a:pPr>
            <a:r>
              <a:rPr lang="en-US" sz="2800" dirty="0"/>
              <a:t>Librarians, institutional policies (“local sources”) common sources of copyright knowledge for academics (</a:t>
            </a:r>
            <a:r>
              <a:rPr lang="en-US" sz="2800" dirty="0" err="1"/>
              <a:t>DiValentino</a:t>
            </a:r>
            <a:r>
              <a:rPr lang="en-US" sz="2800" dirty="0"/>
              <a:t>, 2016)</a:t>
            </a:r>
          </a:p>
          <a:p>
            <a:r>
              <a:rPr lang="en-US" sz="2800" dirty="0"/>
              <a:t>Noting parallel myths, assumptions, motivations can inform copyright pedagogy – “Copyright and Fair Dealing 101”</a:t>
            </a:r>
            <a:endParaRPr lang="en-US" sz="2400" dirty="0"/>
          </a:p>
        </p:txBody>
      </p:sp>
    </p:spTree>
    <p:extLst>
      <p:ext uri="{BB962C8B-B14F-4D97-AF65-F5344CB8AC3E}">
        <p14:creationId xmlns:p14="http://schemas.microsoft.com/office/powerpoint/2010/main" val="2726405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86F0F-0FFD-404C-B44D-C9B9A6AC773F}"/>
              </a:ext>
            </a:extLst>
          </p:cNvPr>
          <p:cNvSpPr>
            <a:spLocks noGrp="1"/>
          </p:cNvSpPr>
          <p:nvPr>
            <p:ph type="title"/>
          </p:nvPr>
        </p:nvSpPr>
        <p:spPr/>
        <p:txBody>
          <a:bodyPr/>
          <a:lstStyle/>
          <a:p>
            <a:r>
              <a:rPr lang="en-US" dirty="0"/>
              <a:t>Laying the ghosts of copyright myths</a:t>
            </a:r>
          </a:p>
        </p:txBody>
      </p:sp>
      <p:sp>
        <p:nvSpPr>
          <p:cNvPr id="3" name="Content Placeholder 2">
            <a:extLst>
              <a:ext uri="{FF2B5EF4-FFF2-40B4-BE49-F238E27FC236}">
                <a16:creationId xmlns:a16="http://schemas.microsoft.com/office/drawing/2014/main" id="{8762D7F8-0B83-46DD-A20A-EA3BEB62A675}"/>
              </a:ext>
            </a:extLst>
          </p:cNvPr>
          <p:cNvSpPr>
            <a:spLocks noGrp="1"/>
          </p:cNvSpPr>
          <p:nvPr>
            <p:ph idx="1"/>
          </p:nvPr>
        </p:nvSpPr>
        <p:spPr/>
        <p:txBody>
          <a:bodyPr>
            <a:normAutofit/>
          </a:bodyPr>
          <a:lstStyle/>
          <a:p>
            <a:r>
              <a:rPr lang="en-US" sz="2600" dirty="0"/>
              <a:t>Myth 1: no stake; “Why should I care?”</a:t>
            </a:r>
          </a:p>
          <a:p>
            <a:pPr>
              <a:buFont typeface="Wingdings" panose="05000000000000000000" pitchFamily="2" charset="2"/>
              <a:buChar char="§"/>
            </a:pPr>
            <a:r>
              <a:rPr lang="en-US" sz="2600" dirty="0"/>
              <a:t>Popular culture is helpful, accessible to all</a:t>
            </a:r>
          </a:p>
          <a:p>
            <a:pPr>
              <a:buFont typeface="Wingdings" panose="05000000000000000000" pitchFamily="2" charset="2"/>
              <a:buChar char="§"/>
            </a:pPr>
            <a:r>
              <a:rPr lang="en-US" sz="2600" dirty="0"/>
              <a:t>Make stakes clear – and there are multiple stakes:</a:t>
            </a:r>
          </a:p>
          <a:p>
            <a:pPr lvl="1">
              <a:buFont typeface="Wingdings" panose="05000000000000000000" pitchFamily="2" charset="2"/>
              <a:buChar char="§"/>
            </a:pPr>
            <a:r>
              <a:rPr lang="en-US" sz="2600" dirty="0"/>
              <a:t>E.g., consumers, commenters on pop culture – maybe even remixers</a:t>
            </a:r>
          </a:p>
          <a:p>
            <a:pPr lvl="1">
              <a:buFont typeface="Wingdings" panose="05000000000000000000" pitchFamily="2" charset="2"/>
              <a:buChar char="§"/>
            </a:pPr>
            <a:r>
              <a:rPr lang="en-US" sz="2600" dirty="0"/>
              <a:t>Academic stakes – not JUST risk of infringement, but also creating own works</a:t>
            </a:r>
          </a:p>
          <a:p>
            <a:pPr lvl="1">
              <a:buFont typeface="Wingdings" panose="05000000000000000000" pitchFamily="2" charset="2"/>
              <a:buChar char="§"/>
            </a:pPr>
            <a:r>
              <a:rPr lang="en-US" sz="2600" dirty="0"/>
              <a:t>Yes, you can own copyright without bureaucracy</a:t>
            </a:r>
          </a:p>
          <a:p>
            <a:pPr lvl="1">
              <a:buFont typeface="Wingdings" panose="05000000000000000000" pitchFamily="2" charset="2"/>
              <a:buChar char="§"/>
            </a:pPr>
            <a:r>
              <a:rPr lang="en-US" sz="2600" dirty="0"/>
              <a:t>Monetary impact on education? Time permitting</a:t>
            </a:r>
          </a:p>
        </p:txBody>
      </p:sp>
      <p:pic>
        <p:nvPicPr>
          <p:cNvPr id="21" name="Graphic 20" descr="Nervous face with no fill">
            <a:extLst>
              <a:ext uri="{FF2B5EF4-FFF2-40B4-BE49-F238E27FC236}">
                <a16:creationId xmlns:a16="http://schemas.microsoft.com/office/drawing/2014/main" id="{ABA0DAA9-79F7-4DD1-A592-CDA11E1057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35974" y="1685261"/>
            <a:ext cx="1251095" cy="1251095"/>
          </a:xfrm>
          <a:prstGeom prst="rect">
            <a:avLst/>
          </a:prstGeom>
        </p:spPr>
      </p:pic>
    </p:spTree>
    <p:extLst>
      <p:ext uri="{BB962C8B-B14F-4D97-AF65-F5344CB8AC3E}">
        <p14:creationId xmlns:p14="http://schemas.microsoft.com/office/powerpoint/2010/main" val="143765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67CD-F07B-451E-BEB8-8B3F8284F145}"/>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5DB727A3-6784-4BDD-ADE5-3E5654A76692}"/>
              </a:ext>
            </a:extLst>
          </p:cNvPr>
          <p:cNvSpPr>
            <a:spLocks noGrp="1"/>
          </p:cNvSpPr>
          <p:nvPr>
            <p:ph idx="1"/>
          </p:nvPr>
        </p:nvSpPr>
        <p:spPr/>
        <p:txBody>
          <a:bodyPr>
            <a:normAutofit lnSpcReduction="10000"/>
          </a:bodyPr>
          <a:lstStyle/>
          <a:p>
            <a:r>
              <a:rPr lang="en-US" sz="2800" dirty="0"/>
              <a:t>1. Definitions</a:t>
            </a:r>
          </a:p>
          <a:p>
            <a:r>
              <a:rPr lang="en-US" sz="2800" dirty="0"/>
              <a:t>2. Typical hypothetical</a:t>
            </a:r>
          </a:p>
          <a:p>
            <a:r>
              <a:rPr lang="en-US" sz="2800" dirty="0"/>
              <a:t>3. Background: stakeholder copyright myths, norms, concerns</a:t>
            </a:r>
          </a:p>
          <a:p>
            <a:r>
              <a:rPr lang="en-US" sz="2800" dirty="0"/>
              <a:t>4. Lessons from fans: fan-</a:t>
            </a:r>
            <a:r>
              <a:rPr lang="en-US" sz="2800" dirty="0" err="1"/>
              <a:t>tastic</a:t>
            </a:r>
            <a:r>
              <a:rPr lang="en-US" sz="2800" dirty="0"/>
              <a:t> copyright myths and where to find them</a:t>
            </a:r>
          </a:p>
          <a:p>
            <a:r>
              <a:rPr lang="en-US" sz="2800" dirty="0"/>
              <a:t>5. Laying the ghosts of copyright myths – for fans or students</a:t>
            </a:r>
          </a:p>
          <a:p>
            <a:r>
              <a:rPr lang="en-US" sz="2800" dirty="0"/>
              <a:t>6. Takeaway: thoughts for what a ‘Copyright 101’ workshop might look like</a:t>
            </a:r>
          </a:p>
          <a:p>
            <a:endParaRPr lang="en-US" sz="2800" dirty="0"/>
          </a:p>
          <a:p>
            <a:endParaRPr lang="en-US" sz="2800" dirty="0"/>
          </a:p>
        </p:txBody>
      </p:sp>
    </p:spTree>
    <p:extLst>
      <p:ext uri="{BB962C8B-B14F-4D97-AF65-F5344CB8AC3E}">
        <p14:creationId xmlns:p14="http://schemas.microsoft.com/office/powerpoint/2010/main" val="292369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A8A6715-81DE-4F94-A3D8-E4E512B145E7}"/>
              </a:ext>
            </a:extLst>
          </p:cNvPr>
          <p:cNvSpPr/>
          <p:nvPr/>
        </p:nvSpPr>
        <p:spPr>
          <a:xfrm>
            <a:off x="2135862" y="1788160"/>
            <a:ext cx="9835116" cy="48927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FDD710-E8CF-4B2F-86C7-695618D9605D}"/>
              </a:ext>
            </a:extLst>
          </p:cNvPr>
          <p:cNvSpPr>
            <a:spLocks noGrp="1"/>
          </p:cNvSpPr>
          <p:nvPr>
            <p:ph type="title"/>
          </p:nvPr>
        </p:nvSpPr>
        <p:spPr/>
        <p:txBody>
          <a:bodyPr/>
          <a:lstStyle/>
          <a:p>
            <a:r>
              <a:rPr lang="en-US" dirty="0"/>
              <a:t>Laying the ghosts of copyright myths</a:t>
            </a:r>
          </a:p>
        </p:txBody>
      </p:sp>
      <p:sp>
        <p:nvSpPr>
          <p:cNvPr id="4" name="TextBox 3">
            <a:extLst>
              <a:ext uri="{FF2B5EF4-FFF2-40B4-BE49-F238E27FC236}">
                <a16:creationId xmlns:a16="http://schemas.microsoft.com/office/drawing/2014/main" id="{E340D7B1-AAED-4FA7-8645-4BCBBE9E6E66}"/>
              </a:ext>
            </a:extLst>
          </p:cNvPr>
          <p:cNvSpPr txBox="1"/>
          <p:nvPr/>
        </p:nvSpPr>
        <p:spPr>
          <a:xfrm>
            <a:off x="6028153" y="4858528"/>
            <a:ext cx="2626750" cy="584775"/>
          </a:xfrm>
          <a:prstGeom prst="rect">
            <a:avLst/>
          </a:prstGeom>
          <a:solidFill>
            <a:schemeClr val="accent3">
              <a:lumMod val="60000"/>
              <a:lumOff val="40000"/>
            </a:schemeClr>
          </a:solidFill>
        </p:spPr>
        <p:txBody>
          <a:bodyPr wrap="square" rtlCol="0">
            <a:spAutoFit/>
          </a:bodyPr>
          <a:lstStyle/>
          <a:p>
            <a:r>
              <a:rPr lang="en-CA" sz="1600" dirty="0"/>
              <a:t>Figure 1. </a:t>
            </a:r>
            <a:r>
              <a:rPr lang="en-CA" sz="1600" i="1" dirty="0"/>
              <a:t>Harry Potter</a:t>
            </a:r>
            <a:r>
              <a:rPr lang="en-CA" sz="1600" dirty="0"/>
              <a:t> book cover (EW, 2018)</a:t>
            </a:r>
            <a:endParaRPr lang="en-US" sz="1600" dirty="0"/>
          </a:p>
        </p:txBody>
      </p:sp>
      <p:pic>
        <p:nvPicPr>
          <p:cNvPr id="5" name="Picture 2" descr="https://ewedit.files.wordpress.com/2016/09/harry01english.jpg?w=408" title="Figure 1. Harry Potter book cover (EW, 2018)">
            <a:extLst>
              <a:ext uri="{FF2B5EF4-FFF2-40B4-BE49-F238E27FC236}">
                <a16:creationId xmlns:a16="http://schemas.microsoft.com/office/drawing/2014/main" id="{FB5150BB-7A4E-4ACB-B59E-621151CB98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3766" y="2176689"/>
            <a:ext cx="1679309" cy="2518964"/>
          </a:xfrm>
          <a:prstGeom prst="rect">
            <a:avLst/>
          </a:prstGeom>
          <a:solidFill>
            <a:schemeClr val="accent3">
              <a:lumMod val="60000"/>
              <a:lumOff val="40000"/>
            </a:schemeClr>
          </a:solidFill>
          <a:ln>
            <a:noFill/>
          </a:ln>
          <a:effectLst>
            <a:outerShdw blurRad="292100" dist="139700" dir="2700000" algn="tl" rotWithShape="0">
              <a:srgbClr val="333333">
                <a:alpha val="65000"/>
              </a:srgbClr>
            </a:outerShdw>
          </a:effectLst>
        </p:spPr>
      </p:pic>
      <p:grpSp>
        <p:nvGrpSpPr>
          <p:cNvPr id="6" name="Group 5">
            <a:extLst>
              <a:ext uri="{FF2B5EF4-FFF2-40B4-BE49-F238E27FC236}">
                <a16:creationId xmlns:a16="http://schemas.microsoft.com/office/drawing/2014/main" id="{A4BA2965-6D88-41A6-999C-C42681CD0327}"/>
              </a:ext>
            </a:extLst>
          </p:cNvPr>
          <p:cNvGrpSpPr/>
          <p:nvPr/>
        </p:nvGrpSpPr>
        <p:grpSpPr>
          <a:xfrm>
            <a:off x="2539304" y="1805790"/>
            <a:ext cx="3634659" cy="3420485"/>
            <a:chOff x="312640" y="1714268"/>
            <a:chExt cx="4680153" cy="3677548"/>
          </a:xfrm>
          <a:solidFill>
            <a:schemeClr val="accent3">
              <a:lumMod val="60000"/>
              <a:lumOff val="40000"/>
            </a:schemeClr>
          </a:solidFill>
        </p:grpSpPr>
        <p:sp>
          <p:nvSpPr>
            <p:cNvPr id="7" name="Freeform: Shape 6">
              <a:extLst>
                <a:ext uri="{FF2B5EF4-FFF2-40B4-BE49-F238E27FC236}">
                  <a16:creationId xmlns:a16="http://schemas.microsoft.com/office/drawing/2014/main" id="{632B6ECD-2967-4D74-9977-5151F89901D2}"/>
                </a:ext>
              </a:extLst>
            </p:cNvPr>
            <p:cNvSpPr/>
            <p:nvPr/>
          </p:nvSpPr>
          <p:spPr>
            <a:xfrm>
              <a:off x="1357361" y="1714268"/>
              <a:ext cx="3635432" cy="1070973"/>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4390" tIns="215077" rIns="812910" bIns="264708"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Photocopy &amp; sell cheaper editions?</a:t>
              </a:r>
            </a:p>
          </p:txBody>
        </p:sp>
        <p:sp>
          <p:nvSpPr>
            <p:cNvPr id="8" name="Freeform: Shape 7">
              <a:extLst>
                <a:ext uri="{FF2B5EF4-FFF2-40B4-BE49-F238E27FC236}">
                  <a16:creationId xmlns:a16="http://schemas.microsoft.com/office/drawing/2014/main" id="{468443EA-C03F-4236-8792-9D3DF1580539}"/>
                </a:ext>
              </a:extLst>
            </p:cNvPr>
            <p:cNvSpPr/>
            <p:nvPr/>
          </p:nvSpPr>
          <p:spPr>
            <a:xfrm>
              <a:off x="1376845" y="2841511"/>
              <a:ext cx="3126262" cy="1070973"/>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4214" tIns="215077" rIns="706526" bIns="264708"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Translate to a new language?</a:t>
              </a:r>
            </a:p>
          </p:txBody>
        </p:sp>
        <p:sp>
          <p:nvSpPr>
            <p:cNvPr id="9" name="Freeform: Shape 8">
              <a:extLst>
                <a:ext uri="{FF2B5EF4-FFF2-40B4-BE49-F238E27FC236}">
                  <a16:creationId xmlns:a16="http://schemas.microsoft.com/office/drawing/2014/main" id="{57940068-BE44-4B68-987A-CAE69E125901}"/>
                </a:ext>
              </a:extLst>
            </p:cNvPr>
            <p:cNvSpPr/>
            <p:nvPr/>
          </p:nvSpPr>
          <p:spPr>
            <a:xfrm>
              <a:off x="312640" y="3968750"/>
              <a:ext cx="4680153" cy="1423066"/>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1850" tIns="265709" rIns="810370" bIns="331658"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Write a story about a kid with special powers &amp; their adventures?</a:t>
              </a:r>
            </a:p>
          </p:txBody>
        </p:sp>
      </p:grpSp>
      <p:sp>
        <p:nvSpPr>
          <p:cNvPr id="10" name="Freeform: Shape 9">
            <a:extLst>
              <a:ext uri="{FF2B5EF4-FFF2-40B4-BE49-F238E27FC236}">
                <a16:creationId xmlns:a16="http://schemas.microsoft.com/office/drawing/2014/main" id="{569E8941-4E64-450C-9FD1-9CCCBDD2C581}"/>
              </a:ext>
            </a:extLst>
          </p:cNvPr>
          <p:cNvSpPr/>
          <p:nvPr/>
        </p:nvSpPr>
        <p:spPr>
          <a:xfrm>
            <a:off x="8089510" y="1805790"/>
            <a:ext cx="2956532" cy="1263454"/>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chemeClr val="accent3">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5651" tIns="266105" rIns="856369" bIns="329057" numCol="1" spcCol="1270" anchor="ctr" anchorCtr="0">
            <a:noAutofit/>
          </a:bodyPr>
          <a:lstStyle/>
          <a:p>
            <a:pPr marL="0" lvl="0" indent="0" algn="ctr" defTabSz="1066800">
              <a:lnSpc>
                <a:spcPct val="90000"/>
              </a:lnSpc>
              <a:spcBef>
                <a:spcPct val="0"/>
              </a:spcBef>
              <a:spcAft>
                <a:spcPct val="35000"/>
              </a:spcAft>
              <a:buNone/>
            </a:pPr>
            <a:r>
              <a:rPr lang="en-US" sz="2100" kern="1200" dirty="0">
                <a:solidFill>
                  <a:schemeClr val="tx1"/>
                </a:solidFill>
              </a:rPr>
              <a:t>Retype &amp; post word-for-word to my blog?</a:t>
            </a:r>
          </a:p>
        </p:txBody>
      </p:sp>
      <p:sp>
        <p:nvSpPr>
          <p:cNvPr id="11" name="Freeform: Shape 10">
            <a:extLst>
              <a:ext uri="{FF2B5EF4-FFF2-40B4-BE49-F238E27FC236}">
                <a16:creationId xmlns:a16="http://schemas.microsoft.com/office/drawing/2014/main" id="{294864C5-6769-474E-906F-5984363C8808}"/>
              </a:ext>
            </a:extLst>
          </p:cNvPr>
          <p:cNvSpPr/>
          <p:nvPr/>
        </p:nvSpPr>
        <p:spPr>
          <a:xfrm>
            <a:off x="8089510" y="3279488"/>
            <a:ext cx="2956532" cy="1263454"/>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chemeClr val="accent3">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5651" tIns="266105" rIns="856369" bIns="329057" numCol="1" spcCol="1270" anchor="ctr" anchorCtr="0">
            <a:noAutofit/>
          </a:bodyPr>
          <a:lstStyle/>
          <a:p>
            <a:pPr marL="0" lvl="0" indent="0" algn="ctr" defTabSz="1066800">
              <a:lnSpc>
                <a:spcPct val="90000"/>
              </a:lnSpc>
              <a:spcBef>
                <a:spcPct val="0"/>
              </a:spcBef>
              <a:spcAft>
                <a:spcPct val="35000"/>
              </a:spcAft>
              <a:buNone/>
            </a:pPr>
            <a:r>
              <a:rPr lang="en-US" sz="2100" kern="1200" dirty="0">
                <a:solidFill>
                  <a:schemeClr val="tx1"/>
                </a:solidFill>
              </a:rPr>
              <a:t>Cut up and use in crafts to sell on Etsy?</a:t>
            </a:r>
          </a:p>
        </p:txBody>
      </p:sp>
      <p:sp>
        <p:nvSpPr>
          <p:cNvPr id="12" name="Freeform: Shape 11">
            <a:extLst>
              <a:ext uri="{FF2B5EF4-FFF2-40B4-BE49-F238E27FC236}">
                <a16:creationId xmlns:a16="http://schemas.microsoft.com/office/drawing/2014/main" id="{A5ED2E8B-D4A2-4132-8192-0D91F2125A87}"/>
              </a:ext>
            </a:extLst>
          </p:cNvPr>
          <p:cNvSpPr/>
          <p:nvPr/>
        </p:nvSpPr>
        <p:spPr>
          <a:xfrm>
            <a:off x="3950455" y="5531667"/>
            <a:ext cx="3179368" cy="1039730"/>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chemeClr val="accent3">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3907" tIns="266105" rIns="808245" bIns="329057" numCol="1" spcCol="1270" anchor="ctr" anchorCtr="0">
            <a:noAutofit/>
          </a:bodyPr>
          <a:lstStyle/>
          <a:p>
            <a:pPr marL="0" lvl="0" indent="0" algn="ctr" defTabSz="1066800">
              <a:lnSpc>
                <a:spcPct val="90000"/>
              </a:lnSpc>
              <a:spcBef>
                <a:spcPct val="0"/>
              </a:spcBef>
              <a:spcAft>
                <a:spcPct val="35000"/>
              </a:spcAft>
              <a:buNone/>
            </a:pPr>
            <a:r>
              <a:rPr lang="en-US" sz="2100" kern="1200" dirty="0">
                <a:solidFill>
                  <a:schemeClr val="tx1"/>
                </a:solidFill>
              </a:rPr>
              <a:t>Make into a videogame?</a:t>
            </a:r>
          </a:p>
        </p:txBody>
      </p:sp>
      <p:sp>
        <p:nvSpPr>
          <p:cNvPr id="13" name="Freeform: Shape 12">
            <a:extLst>
              <a:ext uri="{FF2B5EF4-FFF2-40B4-BE49-F238E27FC236}">
                <a16:creationId xmlns:a16="http://schemas.microsoft.com/office/drawing/2014/main" id="{EA317CCF-691B-4116-A15B-F494D591E0D9}"/>
              </a:ext>
            </a:extLst>
          </p:cNvPr>
          <p:cNvSpPr/>
          <p:nvPr/>
        </p:nvSpPr>
        <p:spPr>
          <a:xfrm>
            <a:off x="8438027" y="4924514"/>
            <a:ext cx="3334341" cy="1668749"/>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extrusionOk="0">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chemeClr val="accent3">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3907" tIns="266105" rIns="808245" bIns="329057" numCol="1" spcCol="1270" anchor="ctr" anchorCtr="0">
            <a:noAutofit/>
          </a:bodyPr>
          <a:lstStyle/>
          <a:p>
            <a:pPr marL="0" lvl="0" indent="0" algn="ctr" defTabSz="1066800">
              <a:lnSpc>
                <a:spcPct val="90000"/>
              </a:lnSpc>
              <a:spcBef>
                <a:spcPct val="0"/>
              </a:spcBef>
              <a:spcAft>
                <a:spcPct val="35000"/>
              </a:spcAft>
              <a:buNone/>
            </a:pPr>
            <a:r>
              <a:rPr lang="en-US" sz="2100" kern="1200" dirty="0">
                <a:solidFill>
                  <a:schemeClr val="tx1"/>
                </a:solidFill>
              </a:rPr>
              <a:t>Sell t-shirts with the Warner Brothers Harry Potter logo?</a:t>
            </a:r>
          </a:p>
        </p:txBody>
      </p:sp>
      <p:sp>
        <p:nvSpPr>
          <p:cNvPr id="3" name="Arrow: Right 2">
            <a:extLst>
              <a:ext uri="{FF2B5EF4-FFF2-40B4-BE49-F238E27FC236}">
                <a16:creationId xmlns:a16="http://schemas.microsoft.com/office/drawing/2014/main" id="{D84028AE-BF22-49DA-BE67-23798ED7D6E9}"/>
              </a:ext>
            </a:extLst>
          </p:cNvPr>
          <p:cNvSpPr/>
          <p:nvPr/>
        </p:nvSpPr>
        <p:spPr>
          <a:xfrm>
            <a:off x="47206" y="1664986"/>
            <a:ext cx="3137540" cy="3637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Copyright pedagogy with fluffy clouds</a:t>
            </a:r>
          </a:p>
        </p:txBody>
      </p:sp>
    </p:spTree>
    <p:extLst>
      <p:ext uri="{BB962C8B-B14F-4D97-AF65-F5344CB8AC3E}">
        <p14:creationId xmlns:p14="http://schemas.microsoft.com/office/powerpoint/2010/main" val="3045445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9C13-95A6-4394-B3E7-6AA3EC807595}"/>
              </a:ext>
            </a:extLst>
          </p:cNvPr>
          <p:cNvSpPr>
            <a:spLocks noGrp="1"/>
          </p:cNvSpPr>
          <p:nvPr>
            <p:ph type="title"/>
          </p:nvPr>
        </p:nvSpPr>
        <p:spPr/>
        <p:txBody>
          <a:bodyPr/>
          <a:lstStyle/>
          <a:p>
            <a:r>
              <a:rPr lang="en-US" dirty="0"/>
              <a:t>Laying the ghosts of copyright myths</a:t>
            </a:r>
          </a:p>
        </p:txBody>
      </p:sp>
      <p:sp>
        <p:nvSpPr>
          <p:cNvPr id="3" name="Content Placeholder 2">
            <a:extLst>
              <a:ext uri="{FF2B5EF4-FFF2-40B4-BE49-F238E27FC236}">
                <a16:creationId xmlns:a16="http://schemas.microsoft.com/office/drawing/2014/main" id="{0CAB0195-37D5-4B3F-925F-39CD1814647B}"/>
              </a:ext>
            </a:extLst>
          </p:cNvPr>
          <p:cNvSpPr>
            <a:spLocks noGrp="1"/>
          </p:cNvSpPr>
          <p:nvPr>
            <p:ph idx="1"/>
          </p:nvPr>
        </p:nvSpPr>
        <p:spPr/>
        <p:txBody>
          <a:bodyPr>
            <a:normAutofit/>
          </a:bodyPr>
          <a:lstStyle/>
          <a:p>
            <a:r>
              <a:rPr lang="en-US" sz="2800" dirty="0"/>
              <a:t>Myth 2: No distinction between copyright, IP, plagiarism… </a:t>
            </a:r>
          </a:p>
          <a:p>
            <a:pPr>
              <a:buFont typeface="Wingdings" panose="05000000000000000000" pitchFamily="2" charset="2"/>
              <a:buChar char="§"/>
            </a:pPr>
            <a:r>
              <a:rPr lang="en-US" sz="2800" dirty="0"/>
              <a:t>Myth 2.1: Need to clarify legal issue versus academic offense of plagiarism, inadequate credit, passing off</a:t>
            </a:r>
          </a:p>
          <a:p>
            <a:pPr>
              <a:buFont typeface="Wingdings" panose="05000000000000000000" pitchFamily="2" charset="2"/>
              <a:buChar char="§"/>
            </a:pPr>
            <a:r>
              <a:rPr lang="en-US" sz="2800" dirty="0"/>
              <a:t>Examples/solutions helpful? E.g., credit a solution to plagiarism but not a copyright/fair dealing issue</a:t>
            </a:r>
          </a:p>
        </p:txBody>
      </p:sp>
    </p:spTree>
    <p:extLst>
      <p:ext uri="{BB962C8B-B14F-4D97-AF65-F5344CB8AC3E}">
        <p14:creationId xmlns:p14="http://schemas.microsoft.com/office/powerpoint/2010/main" val="2359168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DDCE8-2FDC-4E85-86AC-1E281A632CDC}"/>
              </a:ext>
            </a:extLst>
          </p:cNvPr>
          <p:cNvSpPr>
            <a:spLocks noGrp="1"/>
          </p:cNvSpPr>
          <p:nvPr>
            <p:ph type="title"/>
          </p:nvPr>
        </p:nvSpPr>
        <p:spPr/>
        <p:txBody>
          <a:bodyPr/>
          <a:lstStyle/>
          <a:p>
            <a:r>
              <a:rPr lang="en-US" dirty="0"/>
              <a:t>Laying the ghosts of copyright myths</a:t>
            </a:r>
          </a:p>
        </p:txBody>
      </p:sp>
      <p:sp>
        <p:nvSpPr>
          <p:cNvPr id="3" name="Content Placeholder 2">
            <a:extLst>
              <a:ext uri="{FF2B5EF4-FFF2-40B4-BE49-F238E27FC236}">
                <a16:creationId xmlns:a16="http://schemas.microsoft.com/office/drawing/2014/main" id="{63BE8203-54EB-4F44-8390-2A208D54416E}"/>
              </a:ext>
            </a:extLst>
          </p:cNvPr>
          <p:cNvSpPr>
            <a:spLocks noGrp="1"/>
          </p:cNvSpPr>
          <p:nvPr>
            <p:ph idx="1"/>
          </p:nvPr>
        </p:nvSpPr>
        <p:spPr/>
        <p:txBody>
          <a:bodyPr/>
          <a:lstStyle/>
          <a:p>
            <a:pPr marL="0" indent="0">
              <a:buNone/>
            </a:pPr>
            <a:r>
              <a:rPr lang="en-US" sz="2800" dirty="0"/>
              <a:t>Myth 2.2: no distinction between copyright, IP, plagiarism…</a:t>
            </a:r>
          </a:p>
          <a:p>
            <a:pPr>
              <a:buFont typeface="Wingdings" panose="05000000000000000000" pitchFamily="2" charset="2"/>
              <a:buChar char="§"/>
            </a:pPr>
            <a:r>
              <a:rPr lang="en-US" sz="2600" dirty="0"/>
              <a:t>Easy compared to distinguishing plagiarism!</a:t>
            </a:r>
          </a:p>
          <a:p>
            <a:pPr>
              <a:buFont typeface="Wingdings" panose="05000000000000000000" pitchFamily="2" charset="2"/>
              <a:buChar char="§"/>
            </a:pPr>
            <a:r>
              <a:rPr lang="en-US" sz="2600" dirty="0"/>
              <a:t>Build categorical thinking in explaining IP versus copyright</a:t>
            </a:r>
          </a:p>
          <a:p>
            <a:endParaRPr lang="en-US" dirty="0"/>
          </a:p>
        </p:txBody>
      </p:sp>
    </p:spTree>
    <p:extLst>
      <p:ext uri="{BB962C8B-B14F-4D97-AF65-F5344CB8AC3E}">
        <p14:creationId xmlns:p14="http://schemas.microsoft.com/office/powerpoint/2010/main" val="4184034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E1D54-F314-4070-8D9C-488B751DCC68}"/>
              </a:ext>
            </a:extLst>
          </p:cNvPr>
          <p:cNvSpPr>
            <a:spLocks noGrp="1"/>
          </p:cNvSpPr>
          <p:nvPr>
            <p:ph type="title"/>
          </p:nvPr>
        </p:nvSpPr>
        <p:spPr/>
        <p:txBody>
          <a:bodyPr/>
          <a:lstStyle/>
          <a:p>
            <a:r>
              <a:rPr lang="en-US" dirty="0"/>
              <a:t>Laying the ghosts of copyright myths</a:t>
            </a:r>
          </a:p>
        </p:txBody>
      </p:sp>
      <p:sp>
        <p:nvSpPr>
          <p:cNvPr id="9" name="Content Placeholder 2">
            <a:extLst>
              <a:ext uri="{FF2B5EF4-FFF2-40B4-BE49-F238E27FC236}">
                <a16:creationId xmlns:a16="http://schemas.microsoft.com/office/drawing/2014/main" id="{29239380-695E-432D-8618-3031083CA09D}"/>
              </a:ext>
            </a:extLst>
          </p:cNvPr>
          <p:cNvSpPr>
            <a:spLocks noGrp="1"/>
          </p:cNvSpPr>
          <p:nvPr>
            <p:ph idx="1"/>
          </p:nvPr>
        </p:nvSpPr>
        <p:spPr>
          <a:xfrm>
            <a:off x="1832344" y="1867959"/>
            <a:ext cx="10058400" cy="4023360"/>
          </a:xfrm>
          <a:ln>
            <a:solidFill>
              <a:schemeClr val="tx1"/>
            </a:solidFill>
            <a:prstDash val="solid"/>
          </a:ln>
        </p:spPr>
        <p:txBody>
          <a:bodyPr>
            <a:normAutofit/>
          </a:bodyPr>
          <a:lstStyle/>
          <a:p>
            <a:pPr algn="r"/>
            <a:r>
              <a:rPr lang="en-US" sz="2400" dirty="0"/>
              <a:t>(… “IP and Copyright” is a bit like saying “Pets and Cats”, or “Dogs and Scotties”) </a:t>
            </a:r>
          </a:p>
        </p:txBody>
      </p:sp>
      <p:grpSp>
        <p:nvGrpSpPr>
          <p:cNvPr id="3" name="Group 2">
            <a:extLst>
              <a:ext uri="{FF2B5EF4-FFF2-40B4-BE49-F238E27FC236}">
                <a16:creationId xmlns:a16="http://schemas.microsoft.com/office/drawing/2014/main" id="{8CB492C0-A375-483F-98EC-24D6F87E0AA7}"/>
              </a:ext>
            </a:extLst>
          </p:cNvPr>
          <p:cNvGrpSpPr/>
          <p:nvPr/>
        </p:nvGrpSpPr>
        <p:grpSpPr>
          <a:xfrm>
            <a:off x="2525890" y="2625481"/>
            <a:ext cx="4078535" cy="3259380"/>
            <a:chOff x="2848510" y="2522536"/>
            <a:chExt cx="4078535" cy="3259380"/>
          </a:xfrm>
        </p:grpSpPr>
        <p:sp>
          <p:nvSpPr>
            <p:cNvPr id="10" name="Rectangle 9">
              <a:extLst>
                <a:ext uri="{FF2B5EF4-FFF2-40B4-BE49-F238E27FC236}">
                  <a16:creationId xmlns:a16="http://schemas.microsoft.com/office/drawing/2014/main" id="{B80CD8D7-B4E3-4F9C-950E-D026F85AC225}"/>
                </a:ext>
              </a:extLst>
            </p:cNvPr>
            <p:cNvSpPr/>
            <p:nvPr/>
          </p:nvSpPr>
          <p:spPr>
            <a:xfrm>
              <a:off x="2848510" y="5197141"/>
              <a:ext cx="4078535" cy="584775"/>
            </a:xfrm>
            <a:prstGeom prst="rect">
              <a:avLst/>
            </a:prstGeom>
          </p:spPr>
          <p:txBody>
            <a:bodyPr wrap="square">
              <a:spAutoFit/>
            </a:bodyPr>
            <a:lstStyle/>
            <a:p>
              <a:r>
                <a:rPr lang="en-CA" sz="1600" i="1" dirty="0">
                  <a:solidFill>
                    <a:srgbClr val="1779BA"/>
                  </a:solidFill>
                  <a:latin typeface="source sans pro" panose="020B0604020202020204" pitchFamily="34" charset="0"/>
                  <a:hlinkClick r:id="rId3"/>
                </a:rPr>
                <a:t>"</a:t>
              </a:r>
              <a:r>
                <a:rPr lang="en-CA" sz="1600" i="1" dirty="0" err="1">
                  <a:solidFill>
                    <a:srgbClr val="1779BA"/>
                  </a:solidFill>
                  <a:latin typeface="source sans pro" panose="020B0604020202020204" pitchFamily="34" charset="0"/>
                  <a:hlinkClick r:id="rId3"/>
                </a:rPr>
                <a:t>Asgard</a:t>
              </a:r>
              <a:r>
                <a:rPr lang="en-CA" sz="1600" i="1" dirty="0">
                  <a:solidFill>
                    <a:srgbClr val="1779BA"/>
                  </a:solidFill>
                  <a:latin typeface="source sans pro" panose="020B0604020202020204" pitchFamily="34" charset="0"/>
                  <a:hlinkClick r:id="rId3"/>
                </a:rPr>
                <a:t>"</a:t>
              </a:r>
              <a:r>
                <a:rPr lang="en-CA" sz="1600" i="1" dirty="0">
                  <a:solidFill>
                    <a:srgbClr val="0A0A0A"/>
                  </a:solidFill>
                  <a:latin typeface="source sans pro" panose="020B0604020202020204" pitchFamily="34" charset="0"/>
                </a:rPr>
                <a:t> by </a:t>
              </a:r>
              <a:r>
                <a:rPr lang="en-CA" sz="1600" i="1" dirty="0" err="1">
                  <a:solidFill>
                    <a:srgbClr val="1779BA"/>
                  </a:solidFill>
                  <a:latin typeface="source sans pro" panose="020B0604020202020204" pitchFamily="34" charset="0"/>
                  <a:hlinkClick r:id="rId4"/>
                </a:rPr>
                <a:t>O'Colan</a:t>
              </a:r>
              <a:r>
                <a:rPr lang="en-CA" sz="1600" i="1" dirty="0">
                  <a:solidFill>
                    <a:srgbClr val="0A0A0A"/>
                  </a:solidFill>
                  <a:latin typeface="source sans pro" panose="020B0604020202020204" pitchFamily="34" charset="0"/>
                </a:rPr>
                <a:t> is licensed under </a:t>
              </a:r>
              <a:r>
                <a:rPr lang="en-CA" sz="1600" i="1" cap="all" dirty="0">
                  <a:solidFill>
                    <a:srgbClr val="1779BA"/>
                  </a:solidFill>
                  <a:latin typeface="source sans pro" panose="020B0604020202020204" pitchFamily="34" charset="0"/>
                  <a:hlinkClick r:id="rId5"/>
                </a:rPr>
                <a:t>CC BY-ND 2.0 </a:t>
              </a:r>
              <a:endParaRPr lang="en-US" sz="1600" dirty="0"/>
            </a:p>
          </p:txBody>
        </p:sp>
        <p:pic>
          <p:nvPicPr>
            <p:cNvPr id="11" name="Picture 2" descr="Asgard">
              <a:extLst>
                <a:ext uri="{FF2B5EF4-FFF2-40B4-BE49-F238E27FC236}">
                  <a16:creationId xmlns:a16="http://schemas.microsoft.com/office/drawing/2014/main" id="{36019F48-A921-44A4-B2C5-B3A72C9832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4012" y="2522536"/>
              <a:ext cx="3947532" cy="263297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 name="Group 3">
            <a:extLst>
              <a:ext uri="{FF2B5EF4-FFF2-40B4-BE49-F238E27FC236}">
                <a16:creationId xmlns:a16="http://schemas.microsoft.com/office/drawing/2014/main" id="{CD67542D-77C8-47EB-AC13-3471EB1D320F}"/>
              </a:ext>
            </a:extLst>
          </p:cNvPr>
          <p:cNvGrpSpPr/>
          <p:nvPr/>
        </p:nvGrpSpPr>
        <p:grpSpPr>
          <a:xfrm>
            <a:off x="6540628" y="2378906"/>
            <a:ext cx="4230645" cy="3461693"/>
            <a:chOff x="6747953" y="2289712"/>
            <a:chExt cx="4230645" cy="3461693"/>
          </a:xfrm>
        </p:grpSpPr>
        <p:sp>
          <p:nvSpPr>
            <p:cNvPr id="12" name="Rectangle 11">
              <a:extLst>
                <a:ext uri="{FF2B5EF4-FFF2-40B4-BE49-F238E27FC236}">
                  <a16:creationId xmlns:a16="http://schemas.microsoft.com/office/drawing/2014/main" id="{E6952E0E-9F9E-470A-B2E1-F6819288F943}"/>
                </a:ext>
              </a:extLst>
            </p:cNvPr>
            <p:cNvSpPr/>
            <p:nvPr/>
          </p:nvSpPr>
          <p:spPr>
            <a:xfrm>
              <a:off x="6747953" y="5412851"/>
              <a:ext cx="4230645" cy="338554"/>
            </a:xfrm>
            <a:prstGeom prst="rect">
              <a:avLst/>
            </a:prstGeom>
          </p:spPr>
          <p:txBody>
            <a:bodyPr wrap="none">
              <a:spAutoFit/>
            </a:bodyPr>
            <a:lstStyle/>
            <a:p>
              <a:pPr algn="r"/>
              <a:r>
                <a:rPr lang="en-CA" sz="1600" i="1" dirty="0">
                  <a:solidFill>
                    <a:srgbClr val="1779BA"/>
                  </a:solidFill>
                  <a:latin typeface="source sans pro" panose="020B0604020202020204" pitchFamily="34" charset="0"/>
                  <a:hlinkClick r:id="rId7"/>
                </a:rPr>
                <a:t>"Cat"</a:t>
              </a:r>
              <a:r>
                <a:rPr lang="en-CA" sz="1600" i="1" dirty="0">
                  <a:solidFill>
                    <a:srgbClr val="0A0A0A"/>
                  </a:solidFill>
                  <a:latin typeface="source sans pro" panose="020B0604020202020204" pitchFamily="34" charset="0"/>
                </a:rPr>
                <a:t> by </a:t>
              </a:r>
              <a:r>
                <a:rPr lang="en-CA" sz="1600" i="1" dirty="0" err="1">
                  <a:solidFill>
                    <a:srgbClr val="1779BA"/>
                  </a:solidFill>
                  <a:latin typeface="source sans pro" panose="020B0604020202020204" pitchFamily="34" charset="0"/>
                  <a:hlinkClick r:id="rId8"/>
                </a:rPr>
                <a:t>nembow</a:t>
              </a:r>
              <a:r>
                <a:rPr lang="en-CA" sz="1600" i="1" dirty="0">
                  <a:solidFill>
                    <a:srgbClr val="0A0A0A"/>
                  </a:solidFill>
                  <a:latin typeface="source sans pro" panose="020B0604020202020204" pitchFamily="34" charset="0"/>
                </a:rPr>
                <a:t> is licensed under </a:t>
              </a:r>
              <a:r>
                <a:rPr lang="en-CA" sz="1600" i="1" cap="all" dirty="0">
                  <a:solidFill>
                    <a:srgbClr val="1779BA"/>
                  </a:solidFill>
                  <a:latin typeface="source sans pro" panose="020B0604020202020204" pitchFamily="34" charset="0"/>
                  <a:hlinkClick r:id="rId9"/>
                </a:rPr>
                <a:t>CC BY-NC 2.0 </a:t>
              </a:r>
              <a:endParaRPr lang="en-US" sz="1600" dirty="0"/>
            </a:p>
          </p:txBody>
        </p:sp>
        <p:pic>
          <p:nvPicPr>
            <p:cNvPr id="13" name="Picture 4" descr="Cat">
              <a:extLst>
                <a:ext uri="{FF2B5EF4-FFF2-40B4-BE49-F238E27FC236}">
                  <a16:creationId xmlns:a16="http://schemas.microsoft.com/office/drawing/2014/main" id="{33E46892-5378-40D5-AD87-4E5A2BA1B2B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57529" y="2289712"/>
              <a:ext cx="3387276" cy="3076105"/>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Arrow: Right 7">
            <a:extLst>
              <a:ext uri="{FF2B5EF4-FFF2-40B4-BE49-F238E27FC236}">
                <a16:creationId xmlns:a16="http://schemas.microsoft.com/office/drawing/2014/main" id="{075F3E83-D9CA-4E16-8998-48824F1249C8}"/>
              </a:ext>
            </a:extLst>
          </p:cNvPr>
          <p:cNvSpPr/>
          <p:nvPr/>
        </p:nvSpPr>
        <p:spPr>
          <a:xfrm>
            <a:off x="27304" y="1773891"/>
            <a:ext cx="3137540" cy="3637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Copyright pedagogy with cute animals: first slide in the </a:t>
            </a:r>
            <a:r>
              <a:rPr lang="en-US" sz="2000" dirty="0" err="1"/>
              <a:t>Powerpoint</a:t>
            </a:r>
            <a:r>
              <a:rPr lang="en-US" sz="2000" dirty="0"/>
              <a:t> Intellectual Property and Copyright</a:t>
            </a:r>
            <a:r>
              <a:rPr lang="en-US" sz="2400" dirty="0"/>
              <a:t>.</a:t>
            </a:r>
          </a:p>
        </p:txBody>
      </p:sp>
    </p:spTree>
    <p:extLst>
      <p:ext uri="{BB962C8B-B14F-4D97-AF65-F5344CB8AC3E}">
        <p14:creationId xmlns:p14="http://schemas.microsoft.com/office/powerpoint/2010/main" val="1653725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AD4D-F425-465B-9D52-86588611F998}"/>
              </a:ext>
            </a:extLst>
          </p:cNvPr>
          <p:cNvSpPr>
            <a:spLocks noGrp="1"/>
          </p:cNvSpPr>
          <p:nvPr>
            <p:ph type="title"/>
          </p:nvPr>
        </p:nvSpPr>
        <p:spPr/>
        <p:txBody>
          <a:bodyPr/>
          <a:lstStyle/>
          <a:p>
            <a:r>
              <a:rPr lang="en-US" dirty="0"/>
              <a:t>Laying the ghosts of copyright myths</a:t>
            </a:r>
          </a:p>
        </p:txBody>
      </p:sp>
      <p:sp>
        <p:nvSpPr>
          <p:cNvPr id="3" name="Content Placeholder 2">
            <a:extLst>
              <a:ext uri="{FF2B5EF4-FFF2-40B4-BE49-F238E27FC236}">
                <a16:creationId xmlns:a16="http://schemas.microsoft.com/office/drawing/2014/main" id="{EAF7A512-D38C-4A26-8E8F-899212D85D12}"/>
              </a:ext>
            </a:extLst>
          </p:cNvPr>
          <p:cNvSpPr>
            <a:spLocks noGrp="1"/>
          </p:cNvSpPr>
          <p:nvPr>
            <p:ph idx="1"/>
          </p:nvPr>
        </p:nvSpPr>
        <p:spPr/>
        <p:txBody>
          <a:bodyPr>
            <a:normAutofit/>
          </a:bodyPr>
          <a:lstStyle/>
          <a:p>
            <a:r>
              <a:rPr lang="en-US" sz="2800" dirty="0"/>
              <a:t>Myth 3: Everything is fair use; everything is American</a:t>
            </a:r>
          </a:p>
          <a:p>
            <a:pPr>
              <a:buFont typeface="Wingdings" panose="05000000000000000000" pitchFamily="2" charset="2"/>
              <a:buChar char="§"/>
            </a:pPr>
            <a:r>
              <a:rPr lang="en-US" sz="2800" dirty="0"/>
              <a:t>Distinguish Canadian, US law (but US services may be under US law)</a:t>
            </a:r>
          </a:p>
          <a:p>
            <a:pPr>
              <a:buFont typeface="Wingdings" panose="05000000000000000000" pitchFamily="2" charset="2"/>
              <a:buChar char="§"/>
            </a:pPr>
            <a:r>
              <a:rPr lang="en-US" sz="2800" dirty="0"/>
              <a:t>Mention our Copyright Act, distinct court system that interprets and makes laws (e.g., fair dealing test)</a:t>
            </a:r>
          </a:p>
          <a:p>
            <a:endParaRPr lang="en-US" sz="2800" dirty="0"/>
          </a:p>
        </p:txBody>
      </p:sp>
    </p:spTree>
    <p:extLst>
      <p:ext uri="{BB962C8B-B14F-4D97-AF65-F5344CB8AC3E}">
        <p14:creationId xmlns:p14="http://schemas.microsoft.com/office/powerpoint/2010/main" val="3130274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AD4D-F425-465B-9D52-86588611F998}"/>
              </a:ext>
            </a:extLst>
          </p:cNvPr>
          <p:cNvSpPr>
            <a:spLocks noGrp="1"/>
          </p:cNvSpPr>
          <p:nvPr>
            <p:ph type="title"/>
          </p:nvPr>
        </p:nvSpPr>
        <p:spPr/>
        <p:txBody>
          <a:bodyPr/>
          <a:lstStyle/>
          <a:p>
            <a:r>
              <a:rPr lang="en-US" dirty="0"/>
              <a:t>Laying the ghosts of copyright myths</a:t>
            </a:r>
          </a:p>
        </p:txBody>
      </p:sp>
      <p:sp>
        <p:nvSpPr>
          <p:cNvPr id="3" name="Content Placeholder 2">
            <a:extLst>
              <a:ext uri="{FF2B5EF4-FFF2-40B4-BE49-F238E27FC236}">
                <a16:creationId xmlns:a16="http://schemas.microsoft.com/office/drawing/2014/main" id="{EAF7A512-D38C-4A26-8E8F-899212D85D12}"/>
              </a:ext>
            </a:extLst>
          </p:cNvPr>
          <p:cNvSpPr>
            <a:spLocks noGrp="1"/>
          </p:cNvSpPr>
          <p:nvPr>
            <p:ph idx="1"/>
          </p:nvPr>
        </p:nvSpPr>
        <p:spPr/>
        <p:txBody>
          <a:bodyPr>
            <a:normAutofit/>
          </a:bodyPr>
          <a:lstStyle/>
          <a:p>
            <a:r>
              <a:rPr lang="en-US" sz="2800" dirty="0"/>
              <a:t>Helpful to explain fair dealing in charts…</a:t>
            </a:r>
          </a:p>
        </p:txBody>
      </p:sp>
      <p:grpSp>
        <p:nvGrpSpPr>
          <p:cNvPr id="17" name="Group 16">
            <a:extLst>
              <a:ext uri="{FF2B5EF4-FFF2-40B4-BE49-F238E27FC236}">
                <a16:creationId xmlns:a16="http://schemas.microsoft.com/office/drawing/2014/main" id="{CAEB594F-AB27-45DD-8D1E-8C7ED9FB0BCB}"/>
              </a:ext>
            </a:extLst>
          </p:cNvPr>
          <p:cNvGrpSpPr/>
          <p:nvPr/>
        </p:nvGrpSpPr>
        <p:grpSpPr>
          <a:xfrm>
            <a:off x="1307812" y="2456442"/>
            <a:ext cx="9486374" cy="3276482"/>
            <a:chOff x="871869" y="2700986"/>
            <a:chExt cx="9486374" cy="3276482"/>
          </a:xfrm>
        </p:grpSpPr>
        <p:sp>
          <p:nvSpPr>
            <p:cNvPr id="16" name="Arrow: Down 15">
              <a:extLst>
                <a:ext uri="{FF2B5EF4-FFF2-40B4-BE49-F238E27FC236}">
                  <a16:creationId xmlns:a16="http://schemas.microsoft.com/office/drawing/2014/main" id="{B20BCCBA-F8F7-44D5-BF18-E9966882D331}"/>
                </a:ext>
              </a:extLst>
            </p:cNvPr>
            <p:cNvSpPr/>
            <p:nvPr/>
          </p:nvSpPr>
          <p:spPr>
            <a:xfrm>
              <a:off x="4284929" y="4057066"/>
              <a:ext cx="138223" cy="3615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F69C7FEE-584E-4A40-A9F9-CBEED48E7401}"/>
                </a:ext>
              </a:extLst>
            </p:cNvPr>
            <p:cNvGrpSpPr/>
            <p:nvPr/>
          </p:nvGrpSpPr>
          <p:grpSpPr>
            <a:xfrm>
              <a:off x="871869" y="2700986"/>
              <a:ext cx="9486374" cy="3276482"/>
              <a:chOff x="2328530" y="2890403"/>
              <a:chExt cx="9486374" cy="3276482"/>
            </a:xfrm>
          </p:grpSpPr>
          <p:grpSp>
            <p:nvGrpSpPr>
              <p:cNvPr id="5" name="Group 4">
                <a:extLst>
                  <a:ext uri="{FF2B5EF4-FFF2-40B4-BE49-F238E27FC236}">
                    <a16:creationId xmlns:a16="http://schemas.microsoft.com/office/drawing/2014/main" id="{737E3E13-3429-4115-B454-8B663AAE2726}"/>
                  </a:ext>
                </a:extLst>
              </p:cNvPr>
              <p:cNvGrpSpPr/>
              <p:nvPr/>
            </p:nvGrpSpPr>
            <p:grpSpPr>
              <a:xfrm>
                <a:off x="2328530" y="4657060"/>
                <a:ext cx="4766395" cy="1271336"/>
                <a:chOff x="2328530" y="4657060"/>
                <a:chExt cx="4766395" cy="1271336"/>
              </a:xfrm>
            </p:grpSpPr>
            <p:sp>
              <p:nvSpPr>
                <p:cNvPr id="14" name="Flowchart: Process 13">
                  <a:extLst>
                    <a:ext uri="{FF2B5EF4-FFF2-40B4-BE49-F238E27FC236}">
                      <a16:creationId xmlns:a16="http://schemas.microsoft.com/office/drawing/2014/main" id="{7C5F6085-C5CE-459A-A635-E517CEB63861}"/>
                    </a:ext>
                  </a:extLst>
                </p:cNvPr>
                <p:cNvSpPr/>
                <p:nvPr/>
              </p:nvSpPr>
              <p:spPr>
                <a:xfrm>
                  <a:off x="2328530" y="4657060"/>
                  <a:ext cx="2530549" cy="104199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No: not fair</a:t>
                  </a:r>
                </a:p>
              </p:txBody>
            </p:sp>
            <p:sp>
              <p:nvSpPr>
                <p:cNvPr id="15" name="Flowchart: Process 14">
                  <a:extLst>
                    <a:ext uri="{FF2B5EF4-FFF2-40B4-BE49-F238E27FC236}">
                      <a16:creationId xmlns:a16="http://schemas.microsoft.com/office/drawing/2014/main" id="{26928FBC-8507-4806-B2B7-2235224F2197}"/>
                    </a:ext>
                  </a:extLst>
                </p:cNvPr>
                <p:cNvSpPr/>
                <p:nvPr/>
              </p:nvSpPr>
              <p:spPr>
                <a:xfrm>
                  <a:off x="4945375" y="4716364"/>
                  <a:ext cx="2149550" cy="12120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Yes: Consider factors</a:t>
                  </a:r>
                </a:p>
              </p:txBody>
            </p:sp>
          </p:grpSp>
          <p:grpSp>
            <p:nvGrpSpPr>
              <p:cNvPr id="6" name="Group 5">
                <a:extLst>
                  <a:ext uri="{FF2B5EF4-FFF2-40B4-BE49-F238E27FC236}">
                    <a16:creationId xmlns:a16="http://schemas.microsoft.com/office/drawing/2014/main" id="{96252ED9-A175-4B0C-9938-0AC6DBEE4EAC}"/>
                  </a:ext>
                </a:extLst>
              </p:cNvPr>
              <p:cNvGrpSpPr/>
              <p:nvPr/>
            </p:nvGrpSpPr>
            <p:grpSpPr>
              <a:xfrm>
                <a:off x="4263656" y="2890403"/>
                <a:ext cx="7551248" cy="3276482"/>
                <a:chOff x="4263656" y="2890403"/>
                <a:chExt cx="7551248" cy="3276482"/>
              </a:xfrm>
            </p:grpSpPr>
            <p:grpSp>
              <p:nvGrpSpPr>
                <p:cNvPr id="7" name="Group 6">
                  <a:extLst>
                    <a:ext uri="{FF2B5EF4-FFF2-40B4-BE49-F238E27FC236}">
                      <a16:creationId xmlns:a16="http://schemas.microsoft.com/office/drawing/2014/main" id="{E0B84640-F890-477F-9C85-A2D2C643B0F5}"/>
                    </a:ext>
                  </a:extLst>
                </p:cNvPr>
                <p:cNvGrpSpPr/>
                <p:nvPr/>
              </p:nvGrpSpPr>
              <p:grpSpPr>
                <a:xfrm>
                  <a:off x="4263656" y="2890403"/>
                  <a:ext cx="6424189" cy="1679946"/>
                  <a:chOff x="4263656" y="2890403"/>
                  <a:chExt cx="6424189" cy="1679946"/>
                </a:xfrm>
              </p:grpSpPr>
              <p:sp>
                <p:nvSpPr>
                  <p:cNvPr id="12" name="Flowchart: Process 11">
                    <a:extLst>
                      <a:ext uri="{FF2B5EF4-FFF2-40B4-BE49-F238E27FC236}">
                        <a16:creationId xmlns:a16="http://schemas.microsoft.com/office/drawing/2014/main" id="{DD35B939-242E-4AFA-B4BB-0366764ED3F8}"/>
                      </a:ext>
                    </a:extLst>
                  </p:cNvPr>
                  <p:cNvSpPr/>
                  <p:nvPr/>
                </p:nvSpPr>
                <p:spPr>
                  <a:xfrm>
                    <a:off x="6687877" y="2890403"/>
                    <a:ext cx="3999968" cy="143539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Allowable statutory purpose from Act?</a:t>
                    </a:r>
                  </a:p>
                </p:txBody>
              </p:sp>
              <p:sp>
                <p:nvSpPr>
                  <p:cNvPr id="13" name="Arrow: Bent-Up 12">
                    <a:extLst>
                      <a:ext uri="{FF2B5EF4-FFF2-40B4-BE49-F238E27FC236}">
                        <a16:creationId xmlns:a16="http://schemas.microsoft.com/office/drawing/2014/main" id="{3F00FC93-9CD3-43E6-A9D5-E2B9F5C7B1D9}"/>
                      </a:ext>
                    </a:extLst>
                  </p:cNvPr>
                  <p:cNvSpPr/>
                  <p:nvPr/>
                </p:nvSpPr>
                <p:spPr>
                  <a:xfrm flipH="1" flipV="1">
                    <a:off x="4263656" y="4208842"/>
                    <a:ext cx="2392325" cy="36150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lowchart: Process 7">
                  <a:extLst>
                    <a:ext uri="{FF2B5EF4-FFF2-40B4-BE49-F238E27FC236}">
                      <a16:creationId xmlns:a16="http://schemas.microsoft.com/office/drawing/2014/main" id="{A95A976F-CACC-4C4E-8A10-2E093DAC2011}"/>
                    </a:ext>
                  </a:extLst>
                </p:cNvPr>
                <p:cNvSpPr/>
                <p:nvPr/>
              </p:nvSpPr>
              <p:spPr>
                <a:xfrm>
                  <a:off x="7804309" y="4432120"/>
                  <a:ext cx="3999968" cy="104199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Fair on balance of factors, then yes, fair dealing</a:t>
                  </a:r>
                </a:p>
              </p:txBody>
            </p:sp>
            <p:sp>
              <p:nvSpPr>
                <p:cNvPr id="9" name="Flowchart: Process 8">
                  <a:extLst>
                    <a:ext uri="{FF2B5EF4-FFF2-40B4-BE49-F238E27FC236}">
                      <a16:creationId xmlns:a16="http://schemas.microsoft.com/office/drawing/2014/main" id="{A87EAF5D-9681-453C-95EF-E2C1A4E26596}"/>
                    </a:ext>
                  </a:extLst>
                </p:cNvPr>
                <p:cNvSpPr/>
                <p:nvPr/>
              </p:nvSpPr>
              <p:spPr>
                <a:xfrm>
                  <a:off x="7814936" y="5598751"/>
                  <a:ext cx="3999968" cy="5681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No? Then not fair dealing</a:t>
                  </a:r>
                </a:p>
              </p:txBody>
            </p:sp>
            <p:sp>
              <p:nvSpPr>
                <p:cNvPr id="10" name="Arrow: Right 9">
                  <a:extLst>
                    <a:ext uri="{FF2B5EF4-FFF2-40B4-BE49-F238E27FC236}">
                      <a16:creationId xmlns:a16="http://schemas.microsoft.com/office/drawing/2014/main" id="{7CD8391E-D234-42FE-AA3A-CD080C6132A1}"/>
                    </a:ext>
                  </a:extLst>
                </p:cNvPr>
                <p:cNvSpPr/>
                <p:nvPr/>
              </p:nvSpPr>
              <p:spPr>
                <a:xfrm>
                  <a:off x="7137461" y="4733137"/>
                  <a:ext cx="624312" cy="1533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AFB7FA81-6494-4585-81DA-93CF92C7F1C5}"/>
                    </a:ext>
                  </a:extLst>
                </p:cNvPr>
                <p:cNvSpPr/>
                <p:nvPr/>
              </p:nvSpPr>
              <p:spPr>
                <a:xfrm>
                  <a:off x="7138970" y="5799222"/>
                  <a:ext cx="624312" cy="1533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Tree>
    <p:extLst>
      <p:ext uri="{BB962C8B-B14F-4D97-AF65-F5344CB8AC3E}">
        <p14:creationId xmlns:p14="http://schemas.microsoft.com/office/powerpoint/2010/main" val="3876523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AD4D-F425-465B-9D52-86588611F998}"/>
              </a:ext>
            </a:extLst>
          </p:cNvPr>
          <p:cNvSpPr>
            <a:spLocks noGrp="1"/>
          </p:cNvSpPr>
          <p:nvPr>
            <p:ph type="title"/>
          </p:nvPr>
        </p:nvSpPr>
        <p:spPr/>
        <p:txBody>
          <a:bodyPr/>
          <a:lstStyle/>
          <a:p>
            <a:r>
              <a:rPr lang="en-US" dirty="0"/>
              <a:t>Laying the ghosts of copyright myths</a:t>
            </a:r>
          </a:p>
        </p:txBody>
      </p:sp>
      <p:graphicFrame>
        <p:nvGraphicFramePr>
          <p:cNvPr id="18" name="Table 18">
            <a:extLst>
              <a:ext uri="{FF2B5EF4-FFF2-40B4-BE49-F238E27FC236}">
                <a16:creationId xmlns:a16="http://schemas.microsoft.com/office/drawing/2014/main" id="{1676ECA3-D9A9-4021-BDC9-3A00A9424300}"/>
              </a:ext>
            </a:extLst>
          </p:cNvPr>
          <p:cNvGraphicFramePr>
            <a:graphicFrameLocks noGrp="1"/>
          </p:cNvGraphicFramePr>
          <p:nvPr>
            <p:ph idx="1"/>
            <p:extLst>
              <p:ext uri="{D42A27DB-BD31-4B8C-83A1-F6EECF244321}">
                <p14:modId xmlns:p14="http://schemas.microsoft.com/office/powerpoint/2010/main" val="2078810186"/>
              </p:ext>
            </p:extLst>
          </p:nvPr>
        </p:nvGraphicFramePr>
        <p:xfrm>
          <a:off x="361513" y="1888795"/>
          <a:ext cx="11483162" cy="4297680"/>
        </p:xfrm>
        <a:graphic>
          <a:graphicData uri="http://schemas.openxmlformats.org/drawingml/2006/table">
            <a:tbl>
              <a:tblPr firstRow="1" bandRow="1">
                <a:tableStyleId>{5C22544A-7EE6-4342-B048-85BDC9FD1C3A}</a:tableStyleId>
              </a:tblPr>
              <a:tblGrid>
                <a:gridCol w="5741581">
                  <a:extLst>
                    <a:ext uri="{9D8B030D-6E8A-4147-A177-3AD203B41FA5}">
                      <a16:colId xmlns:a16="http://schemas.microsoft.com/office/drawing/2014/main" val="1892656037"/>
                    </a:ext>
                  </a:extLst>
                </a:gridCol>
                <a:gridCol w="5741581">
                  <a:extLst>
                    <a:ext uri="{9D8B030D-6E8A-4147-A177-3AD203B41FA5}">
                      <a16:colId xmlns:a16="http://schemas.microsoft.com/office/drawing/2014/main" val="1060021322"/>
                    </a:ext>
                  </a:extLst>
                </a:gridCol>
              </a:tblGrid>
              <a:tr h="370840">
                <a:tc>
                  <a:txBody>
                    <a:bodyPr/>
                    <a:lstStyle/>
                    <a:p>
                      <a:r>
                        <a:rPr lang="en-US" sz="2400" b="0" dirty="0"/>
                        <a:t>0. Copyright Act-approved purpose?</a:t>
                      </a:r>
                    </a:p>
                  </a:txBody>
                  <a:tcPr/>
                </a:tc>
                <a:tc>
                  <a:txBody>
                    <a:bodyPr/>
                    <a:lstStyle/>
                    <a:p>
                      <a:r>
                        <a:rPr lang="en-US" sz="2400" b="0" dirty="0"/>
                        <a:t>Research, private study, education, parody/satire, criticism/review, news?</a:t>
                      </a:r>
                    </a:p>
                  </a:txBody>
                  <a:tcPr/>
                </a:tc>
                <a:extLst>
                  <a:ext uri="{0D108BD9-81ED-4DB2-BD59-A6C34878D82A}">
                    <a16:rowId xmlns:a16="http://schemas.microsoft.com/office/drawing/2014/main" val="2746864398"/>
                  </a:ext>
                </a:extLst>
              </a:tr>
              <a:tr h="370840">
                <a:tc>
                  <a:txBody>
                    <a:bodyPr/>
                    <a:lstStyle/>
                    <a:p>
                      <a:r>
                        <a:rPr lang="en-US" sz="2400" dirty="0">
                          <a:solidFill>
                            <a:schemeClr val="bg1"/>
                          </a:solidFill>
                        </a:rPr>
                        <a:t>1. Purpose of dealing?</a:t>
                      </a:r>
                    </a:p>
                  </a:txBody>
                  <a:tcPr>
                    <a:solidFill>
                      <a:schemeClr val="accent1"/>
                    </a:solidFill>
                  </a:tcPr>
                </a:tc>
                <a:tc>
                  <a:txBody>
                    <a:bodyPr/>
                    <a:lstStyle/>
                    <a:p>
                      <a:r>
                        <a:rPr lang="en-US" sz="2400" dirty="0">
                          <a:solidFill>
                            <a:schemeClr val="bg1"/>
                          </a:solidFill>
                        </a:rPr>
                        <a:t>See stage 0; also, commercial or non-commercial (more likely fair)?</a:t>
                      </a:r>
                    </a:p>
                  </a:txBody>
                  <a:tcPr>
                    <a:solidFill>
                      <a:schemeClr val="accent1"/>
                    </a:solidFill>
                  </a:tcPr>
                </a:tc>
                <a:extLst>
                  <a:ext uri="{0D108BD9-81ED-4DB2-BD59-A6C34878D82A}">
                    <a16:rowId xmlns:a16="http://schemas.microsoft.com/office/drawing/2014/main" val="564448583"/>
                  </a:ext>
                </a:extLst>
              </a:tr>
              <a:tr h="370840">
                <a:tc>
                  <a:txBody>
                    <a:bodyPr/>
                    <a:lstStyle/>
                    <a:p>
                      <a:r>
                        <a:rPr lang="en-US" sz="2400" dirty="0">
                          <a:solidFill>
                            <a:schemeClr val="bg1"/>
                          </a:solidFill>
                        </a:rPr>
                        <a:t>2. Character?</a:t>
                      </a:r>
                    </a:p>
                  </a:txBody>
                  <a:tcPr>
                    <a:solidFill>
                      <a:schemeClr val="accent1"/>
                    </a:solidFill>
                  </a:tcPr>
                </a:tc>
                <a:tc>
                  <a:txBody>
                    <a:bodyPr/>
                    <a:lstStyle/>
                    <a:p>
                      <a:r>
                        <a:rPr lang="en-US" sz="2400" dirty="0">
                          <a:solidFill>
                            <a:schemeClr val="bg1"/>
                          </a:solidFill>
                        </a:rPr>
                        <a:t>How work deal with? Typical practices/norms?</a:t>
                      </a:r>
                    </a:p>
                  </a:txBody>
                  <a:tcPr>
                    <a:solidFill>
                      <a:schemeClr val="accent1"/>
                    </a:solidFill>
                  </a:tcPr>
                </a:tc>
                <a:extLst>
                  <a:ext uri="{0D108BD9-81ED-4DB2-BD59-A6C34878D82A}">
                    <a16:rowId xmlns:a16="http://schemas.microsoft.com/office/drawing/2014/main" val="2094317012"/>
                  </a:ext>
                </a:extLst>
              </a:tr>
              <a:tr h="370840">
                <a:tc>
                  <a:txBody>
                    <a:bodyPr/>
                    <a:lstStyle/>
                    <a:p>
                      <a:r>
                        <a:rPr lang="en-US" sz="2400" dirty="0">
                          <a:solidFill>
                            <a:schemeClr val="bg1"/>
                          </a:solidFill>
                        </a:rPr>
                        <a:t>3. Amount?</a:t>
                      </a:r>
                    </a:p>
                  </a:txBody>
                  <a:tcPr>
                    <a:solidFill>
                      <a:schemeClr val="accent1"/>
                    </a:solidFill>
                  </a:tcPr>
                </a:tc>
                <a:tc>
                  <a:txBody>
                    <a:bodyPr/>
                    <a:lstStyle/>
                    <a:p>
                      <a:r>
                        <a:rPr lang="en-US" sz="2400" dirty="0">
                          <a:solidFill>
                            <a:schemeClr val="bg1"/>
                          </a:solidFill>
                        </a:rPr>
                        <a:t>How much copied?</a:t>
                      </a:r>
                    </a:p>
                  </a:txBody>
                  <a:tcPr>
                    <a:solidFill>
                      <a:schemeClr val="accent1"/>
                    </a:solidFill>
                  </a:tcPr>
                </a:tc>
                <a:extLst>
                  <a:ext uri="{0D108BD9-81ED-4DB2-BD59-A6C34878D82A}">
                    <a16:rowId xmlns:a16="http://schemas.microsoft.com/office/drawing/2014/main" val="2159810260"/>
                  </a:ext>
                </a:extLst>
              </a:tr>
              <a:tr h="370840">
                <a:tc>
                  <a:txBody>
                    <a:bodyPr/>
                    <a:lstStyle/>
                    <a:p>
                      <a:r>
                        <a:rPr lang="en-US" sz="2400" dirty="0">
                          <a:solidFill>
                            <a:schemeClr val="bg1"/>
                          </a:solidFill>
                        </a:rPr>
                        <a:t>4. Alternatives?</a:t>
                      </a:r>
                    </a:p>
                  </a:txBody>
                  <a:tcPr>
                    <a:solidFill>
                      <a:schemeClr val="accent1"/>
                    </a:solidFill>
                  </a:tcPr>
                </a:tc>
                <a:tc>
                  <a:txBody>
                    <a:bodyPr/>
                    <a:lstStyle/>
                    <a:p>
                      <a:r>
                        <a:rPr lang="en-US" sz="2400" dirty="0">
                          <a:solidFill>
                            <a:schemeClr val="bg1"/>
                          </a:solidFill>
                        </a:rPr>
                        <a:t>Practical ones available to achieve goal?</a:t>
                      </a:r>
                    </a:p>
                  </a:txBody>
                  <a:tcPr>
                    <a:solidFill>
                      <a:schemeClr val="accent1"/>
                    </a:solidFill>
                  </a:tcPr>
                </a:tc>
                <a:extLst>
                  <a:ext uri="{0D108BD9-81ED-4DB2-BD59-A6C34878D82A}">
                    <a16:rowId xmlns:a16="http://schemas.microsoft.com/office/drawing/2014/main" val="1800063114"/>
                  </a:ext>
                </a:extLst>
              </a:tr>
              <a:tr h="370840">
                <a:tc>
                  <a:txBody>
                    <a:bodyPr/>
                    <a:lstStyle/>
                    <a:p>
                      <a:r>
                        <a:rPr lang="en-US" sz="2400" dirty="0">
                          <a:solidFill>
                            <a:schemeClr val="bg1"/>
                          </a:solidFill>
                        </a:rPr>
                        <a:t>5. Nature of work?</a:t>
                      </a:r>
                    </a:p>
                  </a:txBody>
                  <a:tcPr>
                    <a:solidFill>
                      <a:schemeClr val="accent1"/>
                    </a:solidFill>
                  </a:tcPr>
                </a:tc>
                <a:tc>
                  <a:txBody>
                    <a:bodyPr/>
                    <a:lstStyle/>
                    <a:p>
                      <a:r>
                        <a:rPr lang="en-US" sz="2400" dirty="0">
                          <a:solidFill>
                            <a:schemeClr val="bg1"/>
                          </a:solidFill>
                        </a:rPr>
                        <a:t>Fact or fiction, published or unpublished?</a:t>
                      </a:r>
                    </a:p>
                  </a:txBody>
                  <a:tcPr>
                    <a:solidFill>
                      <a:schemeClr val="accent1"/>
                    </a:solidFill>
                  </a:tcPr>
                </a:tc>
                <a:extLst>
                  <a:ext uri="{0D108BD9-81ED-4DB2-BD59-A6C34878D82A}">
                    <a16:rowId xmlns:a16="http://schemas.microsoft.com/office/drawing/2014/main" val="1296130712"/>
                  </a:ext>
                </a:extLst>
              </a:tr>
              <a:tr h="370840">
                <a:tc>
                  <a:txBody>
                    <a:bodyPr/>
                    <a:lstStyle/>
                    <a:p>
                      <a:r>
                        <a:rPr lang="en-US" sz="2400" dirty="0">
                          <a:solidFill>
                            <a:schemeClr val="bg1"/>
                          </a:solidFill>
                        </a:rPr>
                        <a:t>6. Effect on work?</a:t>
                      </a:r>
                    </a:p>
                  </a:txBody>
                  <a:tcPr>
                    <a:solidFill>
                      <a:schemeClr val="accent1"/>
                    </a:solidFill>
                  </a:tcPr>
                </a:tc>
                <a:tc>
                  <a:txBody>
                    <a:bodyPr/>
                    <a:lstStyle/>
                    <a:p>
                      <a:r>
                        <a:rPr lang="en-US" sz="2400" dirty="0">
                          <a:solidFill>
                            <a:schemeClr val="bg1"/>
                          </a:solidFill>
                        </a:rPr>
                        <a:t>Likely to compete?</a:t>
                      </a:r>
                    </a:p>
                  </a:txBody>
                  <a:tcPr>
                    <a:solidFill>
                      <a:schemeClr val="accent1"/>
                    </a:solidFill>
                  </a:tcPr>
                </a:tc>
                <a:extLst>
                  <a:ext uri="{0D108BD9-81ED-4DB2-BD59-A6C34878D82A}">
                    <a16:rowId xmlns:a16="http://schemas.microsoft.com/office/drawing/2014/main" val="3572655192"/>
                  </a:ext>
                </a:extLst>
              </a:tr>
            </a:tbl>
          </a:graphicData>
        </a:graphic>
      </p:graphicFrame>
    </p:spTree>
    <p:extLst>
      <p:ext uri="{BB962C8B-B14F-4D97-AF65-F5344CB8AC3E}">
        <p14:creationId xmlns:p14="http://schemas.microsoft.com/office/powerpoint/2010/main" val="365429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3129-8755-453B-81D6-972B47387C06}"/>
              </a:ext>
            </a:extLst>
          </p:cNvPr>
          <p:cNvSpPr>
            <a:spLocks noGrp="1"/>
          </p:cNvSpPr>
          <p:nvPr>
            <p:ph type="title"/>
          </p:nvPr>
        </p:nvSpPr>
        <p:spPr/>
        <p:txBody>
          <a:bodyPr/>
          <a:lstStyle/>
          <a:p>
            <a:r>
              <a:rPr lang="en-US" dirty="0"/>
              <a:t>Laying the ghosts of copyright myths</a:t>
            </a:r>
          </a:p>
        </p:txBody>
      </p:sp>
      <p:sp>
        <p:nvSpPr>
          <p:cNvPr id="3" name="Content Placeholder 2">
            <a:extLst>
              <a:ext uri="{FF2B5EF4-FFF2-40B4-BE49-F238E27FC236}">
                <a16:creationId xmlns:a16="http://schemas.microsoft.com/office/drawing/2014/main" id="{C32595CB-7E22-43C7-8F33-FA8AA2E5DA73}"/>
              </a:ext>
            </a:extLst>
          </p:cNvPr>
          <p:cNvSpPr>
            <a:spLocks noGrp="1"/>
          </p:cNvSpPr>
          <p:nvPr>
            <p:ph idx="1"/>
          </p:nvPr>
        </p:nvSpPr>
        <p:spPr/>
        <p:txBody>
          <a:bodyPr>
            <a:normAutofit/>
          </a:bodyPr>
          <a:lstStyle/>
          <a:p>
            <a:r>
              <a:rPr lang="en-US" sz="2800" dirty="0"/>
              <a:t>Myth 4: is profit everything in a copyright analysis?</a:t>
            </a:r>
          </a:p>
          <a:p>
            <a:pPr>
              <a:buFont typeface="Wingdings" panose="05000000000000000000" pitchFamily="2" charset="2"/>
              <a:buChar char="§"/>
            </a:pPr>
            <a:r>
              <a:rPr lang="en-US" sz="2800" dirty="0"/>
              <a:t>Basic fair dealing literacy should highlight that no, it is only one factor</a:t>
            </a:r>
          </a:p>
          <a:p>
            <a:pPr>
              <a:buFont typeface="Wingdings" panose="05000000000000000000" pitchFamily="2" charset="2"/>
              <a:buChar char="§"/>
            </a:pPr>
            <a:r>
              <a:rPr lang="en-US" sz="2800" dirty="0"/>
              <a:t>Non-commercial dealings may have a stronger case, but analysis is more nuanced than that!</a:t>
            </a:r>
          </a:p>
          <a:p>
            <a:endParaRPr lang="en-US" sz="2800" dirty="0"/>
          </a:p>
        </p:txBody>
      </p:sp>
    </p:spTree>
    <p:extLst>
      <p:ext uri="{BB962C8B-B14F-4D97-AF65-F5344CB8AC3E}">
        <p14:creationId xmlns:p14="http://schemas.microsoft.com/office/powerpoint/2010/main" val="4152232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5141-E8D1-4D39-875F-6ED19F669D66}"/>
              </a:ext>
            </a:extLst>
          </p:cNvPr>
          <p:cNvSpPr>
            <a:spLocks noGrp="1"/>
          </p:cNvSpPr>
          <p:nvPr>
            <p:ph type="title"/>
          </p:nvPr>
        </p:nvSpPr>
        <p:spPr/>
        <p:txBody>
          <a:bodyPr/>
          <a:lstStyle/>
          <a:p>
            <a:r>
              <a:rPr lang="en-US" dirty="0"/>
              <a:t>Takeaway: thoughts for what a ‘Copyright 101’ workshop might look like</a:t>
            </a:r>
          </a:p>
        </p:txBody>
      </p:sp>
      <p:sp>
        <p:nvSpPr>
          <p:cNvPr id="3" name="Content Placeholder 2">
            <a:extLst>
              <a:ext uri="{FF2B5EF4-FFF2-40B4-BE49-F238E27FC236}">
                <a16:creationId xmlns:a16="http://schemas.microsoft.com/office/drawing/2014/main" id="{CA1619E8-88EE-4590-BC07-7A78F6B7758D}"/>
              </a:ext>
            </a:extLst>
          </p:cNvPr>
          <p:cNvSpPr>
            <a:spLocks noGrp="1"/>
          </p:cNvSpPr>
          <p:nvPr>
            <p:ph idx="1"/>
          </p:nvPr>
        </p:nvSpPr>
        <p:spPr/>
        <p:txBody>
          <a:bodyPr>
            <a:normAutofit/>
          </a:bodyPr>
          <a:lstStyle/>
          <a:p>
            <a:pPr>
              <a:buFont typeface="Wingdings" panose="05000000000000000000" pitchFamily="2" charset="2"/>
              <a:buChar char="§"/>
            </a:pPr>
            <a:r>
              <a:rPr lang="en-US" sz="2600" dirty="0"/>
              <a:t>I ask my students “what, where, why do we care?” to assess understanding and sense of ‘stakes’… Helpful structure onto which to build myths and realities?</a:t>
            </a:r>
          </a:p>
          <a:p>
            <a:pPr lvl="1">
              <a:buFont typeface="Wingdings" panose="05000000000000000000" pitchFamily="2" charset="2"/>
              <a:buChar char="q"/>
            </a:pPr>
            <a:r>
              <a:rPr lang="en-US" sz="2600" dirty="0"/>
              <a:t>Copyright and fair dealing principles – what? (Could distinguish copyright from IP, plagiarism)</a:t>
            </a:r>
          </a:p>
          <a:p>
            <a:pPr lvl="1">
              <a:buFont typeface="Wingdings" panose="05000000000000000000" pitchFamily="2" charset="2"/>
              <a:buChar char="q"/>
            </a:pPr>
            <a:r>
              <a:rPr lang="en-US" sz="2600" dirty="0"/>
              <a:t>The big copyright law sources in Canada – where? (Also distinguishes from US)</a:t>
            </a:r>
          </a:p>
          <a:p>
            <a:pPr lvl="1">
              <a:buFont typeface="Wingdings" panose="05000000000000000000" pitchFamily="2" charset="2"/>
              <a:buChar char="q"/>
            </a:pPr>
            <a:r>
              <a:rPr lang="en-US" sz="2600" dirty="0"/>
              <a:t>Context – why do we care? (Engage existing knowledge, stakes)</a:t>
            </a:r>
          </a:p>
          <a:p>
            <a:pPr lvl="1">
              <a:buFont typeface="Wingdings" panose="05000000000000000000" pitchFamily="2" charset="2"/>
              <a:buChar char="q"/>
            </a:pPr>
            <a:r>
              <a:rPr lang="en-US" sz="2600" dirty="0"/>
              <a:t>Hypotheticals/fact-patterns</a:t>
            </a:r>
          </a:p>
          <a:p>
            <a:endParaRPr lang="en-US" sz="2400" dirty="0"/>
          </a:p>
        </p:txBody>
      </p:sp>
    </p:spTree>
    <p:extLst>
      <p:ext uri="{BB962C8B-B14F-4D97-AF65-F5344CB8AC3E}">
        <p14:creationId xmlns:p14="http://schemas.microsoft.com/office/powerpoint/2010/main" val="262643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C3944-6FD6-4BEA-BBA5-E76A8A7808DB}"/>
              </a:ext>
            </a:extLst>
          </p:cNvPr>
          <p:cNvSpPr>
            <a:spLocks noGrp="1"/>
          </p:cNvSpPr>
          <p:nvPr>
            <p:ph type="title"/>
          </p:nvPr>
        </p:nvSpPr>
        <p:spPr/>
        <p:txBody>
          <a:bodyPr/>
          <a:lstStyle/>
          <a:p>
            <a:r>
              <a:rPr lang="en-US" dirty="0"/>
              <a:t>Defining terms</a:t>
            </a:r>
          </a:p>
        </p:txBody>
      </p:sp>
      <p:sp>
        <p:nvSpPr>
          <p:cNvPr id="3" name="Content Placeholder 2">
            <a:extLst>
              <a:ext uri="{FF2B5EF4-FFF2-40B4-BE49-F238E27FC236}">
                <a16:creationId xmlns:a16="http://schemas.microsoft.com/office/drawing/2014/main" id="{32463FAA-CCC2-490C-9C55-31DB420FD7BE}"/>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CA" sz="2800" dirty="0"/>
              <a:t>Remix culture: “the taking of “cultural artifacts [to] combine and manipulate them into new kinds of creative blends” (</a:t>
            </a:r>
            <a:r>
              <a:rPr lang="en-CA" sz="2800" dirty="0" err="1"/>
              <a:t>Knobel</a:t>
            </a:r>
            <a:r>
              <a:rPr lang="en-CA" sz="2800" dirty="0"/>
              <a:t>, </a:t>
            </a:r>
            <a:r>
              <a:rPr lang="en-CA" sz="2800" dirty="0" err="1"/>
              <a:t>Lankshear</a:t>
            </a:r>
            <a:r>
              <a:rPr lang="en-CA" sz="2800" dirty="0"/>
              <a:t>, 2008, p. 22).</a:t>
            </a:r>
            <a:endParaRPr lang="en-US" sz="2800" dirty="0"/>
          </a:p>
          <a:p>
            <a:pPr>
              <a:buFont typeface="Wingdings" panose="05000000000000000000" pitchFamily="2" charset="2"/>
              <a:buChar char="§"/>
            </a:pPr>
            <a:r>
              <a:rPr lang="en-US" sz="2800" dirty="0"/>
              <a:t>Fanfiction: </a:t>
            </a:r>
            <a:r>
              <a:rPr lang="en-CA" sz="2800" dirty="0"/>
              <a:t>stories “based on any identifiable segment of popular culture” (</a:t>
            </a:r>
            <a:r>
              <a:rPr lang="en-CA" sz="2800" dirty="0" err="1"/>
              <a:t>Tushnet</a:t>
            </a:r>
            <a:r>
              <a:rPr lang="en-CA" sz="2800" dirty="0"/>
              <a:t>, 1997), typically shared in amateur, non-profit online fan sites.</a:t>
            </a:r>
            <a:endParaRPr lang="en-US" sz="2800" dirty="0"/>
          </a:p>
          <a:p>
            <a:pPr>
              <a:buFont typeface="Wingdings" panose="05000000000000000000" pitchFamily="2" charset="2"/>
              <a:buChar char="§"/>
            </a:pPr>
            <a:r>
              <a:rPr lang="en-US" sz="2800" dirty="0"/>
              <a:t>Fandom: the underlying source text inspiring fan fiction, and the ensemble of fan sites, works, and communities around that text.</a:t>
            </a:r>
          </a:p>
          <a:p>
            <a:pPr>
              <a:buFont typeface="Wingdings" panose="05000000000000000000" pitchFamily="2" charset="2"/>
              <a:buChar char="§"/>
            </a:pPr>
            <a:r>
              <a:rPr lang="en-US" sz="2800" dirty="0"/>
              <a:t>Fair dealing: an essential part of Canadian copyright, by which certain dealings with works are not infringement provided they 1) are done for a statutory purpose, and 2) are deemed fair based on a list of criteria.</a:t>
            </a:r>
          </a:p>
          <a:p>
            <a:endParaRPr lang="en-US" sz="2800" dirty="0"/>
          </a:p>
        </p:txBody>
      </p:sp>
    </p:spTree>
    <p:extLst>
      <p:ext uri="{BB962C8B-B14F-4D97-AF65-F5344CB8AC3E}">
        <p14:creationId xmlns:p14="http://schemas.microsoft.com/office/powerpoint/2010/main" val="3008752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CFED5-75EC-46A5-AA25-2AEC6BC0692F}"/>
              </a:ext>
            </a:extLst>
          </p:cNvPr>
          <p:cNvSpPr>
            <a:spLocks noGrp="1"/>
          </p:cNvSpPr>
          <p:nvPr>
            <p:ph type="title"/>
          </p:nvPr>
        </p:nvSpPr>
        <p:spPr/>
        <p:txBody>
          <a:bodyPr/>
          <a:lstStyle/>
          <a:p>
            <a:r>
              <a:rPr lang="en-US" dirty="0"/>
              <a:t>Typical hypothetical</a:t>
            </a:r>
          </a:p>
        </p:txBody>
      </p:sp>
      <p:sp>
        <p:nvSpPr>
          <p:cNvPr id="3" name="Content Placeholder 2">
            <a:extLst>
              <a:ext uri="{FF2B5EF4-FFF2-40B4-BE49-F238E27FC236}">
                <a16:creationId xmlns:a16="http://schemas.microsoft.com/office/drawing/2014/main" id="{95EEE050-024A-477E-8688-91B4EF9D2FC1}"/>
              </a:ext>
            </a:extLst>
          </p:cNvPr>
          <p:cNvSpPr>
            <a:spLocks noGrp="1"/>
          </p:cNvSpPr>
          <p:nvPr>
            <p:ph idx="1"/>
          </p:nvPr>
        </p:nvSpPr>
        <p:spPr>
          <a:ln>
            <a:solidFill>
              <a:schemeClr val="tx1"/>
            </a:solidFill>
          </a:ln>
        </p:spPr>
        <p:txBody>
          <a:bodyPr>
            <a:normAutofit fontScale="92500"/>
          </a:bodyPr>
          <a:lstStyle/>
          <a:p>
            <a:r>
              <a:rPr lang="en-US" sz="2400" i="1" dirty="0"/>
              <a:t>Your start-up has just released a successful video game, which has inspired a devoted fandom. Some fans create custom content, such as new skins for characters and in-game objects. Some of this content clearly ‘mashes up’ your game with other franchises (such as character skins that depict </a:t>
            </a:r>
            <a:r>
              <a:rPr lang="en-US" sz="2400" dirty="0"/>
              <a:t>Star Wars</a:t>
            </a:r>
            <a:r>
              <a:rPr lang="en-US" sz="2400" i="1" dirty="0"/>
              <a:t> costumes). Some custom content creators sell these items, while other fans offer them for free and criticize those trying to sell and profit from them. You are flattered by the fan engagement. However, while you want to keep your fans happy, you also want to develop and sell official sequels or expansion packs and avoid complaints from other IP owners. </a:t>
            </a:r>
            <a:endParaRPr lang="en-US" sz="2400" dirty="0"/>
          </a:p>
          <a:p>
            <a:pPr lvl="0"/>
            <a:r>
              <a:rPr lang="en-US" sz="2400" i="1" dirty="0"/>
              <a:t>What issues should you consider? </a:t>
            </a:r>
            <a:endParaRPr lang="en-US" sz="2400" dirty="0"/>
          </a:p>
          <a:p>
            <a:pPr lvl="0"/>
            <a:r>
              <a:rPr lang="en-US" sz="2400" i="1" dirty="0"/>
              <a:t>Where can you learn about them?</a:t>
            </a:r>
            <a:endParaRPr lang="en-US" sz="2400" dirty="0"/>
          </a:p>
          <a:p>
            <a:r>
              <a:rPr lang="en-US" sz="2400" i="1" dirty="0"/>
              <a:t>What do you do?</a:t>
            </a:r>
            <a:endParaRPr lang="en-US" sz="3200" dirty="0"/>
          </a:p>
        </p:txBody>
      </p:sp>
    </p:spTree>
    <p:extLst>
      <p:ext uri="{BB962C8B-B14F-4D97-AF65-F5344CB8AC3E}">
        <p14:creationId xmlns:p14="http://schemas.microsoft.com/office/powerpoint/2010/main" val="35531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CFED5-75EC-46A5-AA25-2AEC6BC0692F}"/>
              </a:ext>
            </a:extLst>
          </p:cNvPr>
          <p:cNvSpPr>
            <a:spLocks noGrp="1"/>
          </p:cNvSpPr>
          <p:nvPr>
            <p:ph type="title"/>
          </p:nvPr>
        </p:nvSpPr>
        <p:spPr/>
        <p:txBody>
          <a:bodyPr/>
          <a:lstStyle/>
          <a:p>
            <a:r>
              <a:rPr lang="en-US" dirty="0"/>
              <a:t>Typical hypothetical</a:t>
            </a:r>
          </a:p>
        </p:txBody>
      </p:sp>
      <p:sp>
        <p:nvSpPr>
          <p:cNvPr id="3" name="Content Placeholder 2">
            <a:extLst>
              <a:ext uri="{FF2B5EF4-FFF2-40B4-BE49-F238E27FC236}">
                <a16:creationId xmlns:a16="http://schemas.microsoft.com/office/drawing/2014/main" id="{95EEE050-024A-477E-8688-91B4EF9D2FC1}"/>
              </a:ext>
            </a:extLst>
          </p:cNvPr>
          <p:cNvSpPr>
            <a:spLocks noGrp="1"/>
          </p:cNvSpPr>
          <p:nvPr>
            <p:ph idx="1"/>
          </p:nvPr>
        </p:nvSpPr>
        <p:spPr/>
        <p:txBody>
          <a:bodyPr>
            <a:normAutofit/>
          </a:bodyPr>
          <a:lstStyle/>
          <a:p>
            <a:pPr marL="201168" lvl="1" indent="0">
              <a:buNone/>
            </a:pPr>
            <a:r>
              <a:rPr lang="en-CA" sz="2800" dirty="0"/>
              <a:t>What is the point of this sort of hypothetical?</a:t>
            </a:r>
          </a:p>
          <a:p>
            <a:pPr lvl="1"/>
            <a:r>
              <a:rPr lang="en-CA" sz="2800" dirty="0"/>
              <a:t>Consider ALL of legal, ethical, practical issues</a:t>
            </a:r>
            <a:endParaRPr lang="en-US" sz="2800" dirty="0"/>
          </a:p>
          <a:p>
            <a:pPr lvl="1"/>
            <a:r>
              <a:rPr lang="en-CA" sz="2800" dirty="0"/>
              <a:t>Recognize how common practices interact with multiple copyright issues</a:t>
            </a:r>
            <a:endParaRPr lang="en-US" sz="2800" dirty="0"/>
          </a:p>
          <a:p>
            <a:pPr lvl="1"/>
            <a:r>
              <a:rPr lang="en-CA" sz="2800" dirty="0"/>
              <a:t>Recall and apply fair dealing analysis, UGC exemption</a:t>
            </a:r>
            <a:endParaRPr lang="en-US" sz="2800" dirty="0"/>
          </a:p>
          <a:p>
            <a:pPr lvl="1"/>
            <a:r>
              <a:rPr lang="en-CA" sz="2800" dirty="0"/>
              <a:t>Review sources of copyright law, </a:t>
            </a:r>
            <a:r>
              <a:rPr lang="en-CA" sz="2800" i="1" dirty="0"/>
              <a:t>where </a:t>
            </a:r>
            <a:r>
              <a:rPr lang="en-CA" sz="2800" dirty="0"/>
              <a:t>law is written and where to go to enhance your understanding</a:t>
            </a:r>
            <a:endParaRPr lang="en-US" sz="2400" dirty="0"/>
          </a:p>
        </p:txBody>
      </p:sp>
    </p:spTree>
    <p:extLst>
      <p:ext uri="{BB962C8B-B14F-4D97-AF65-F5344CB8AC3E}">
        <p14:creationId xmlns:p14="http://schemas.microsoft.com/office/powerpoint/2010/main" val="1196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F5CEA-9736-462E-92F6-432A8AE07117}"/>
              </a:ext>
            </a:extLst>
          </p:cNvPr>
          <p:cNvSpPr>
            <a:spLocks noGrp="1"/>
          </p:cNvSpPr>
          <p:nvPr>
            <p:ph type="title"/>
          </p:nvPr>
        </p:nvSpPr>
        <p:spPr/>
        <p:txBody>
          <a:bodyPr/>
          <a:lstStyle/>
          <a:p>
            <a:r>
              <a:rPr lang="en-US" dirty="0"/>
              <a:t>Typical hypothetical</a:t>
            </a:r>
          </a:p>
        </p:txBody>
      </p:sp>
      <p:sp>
        <p:nvSpPr>
          <p:cNvPr id="3" name="Content Placeholder 2">
            <a:extLst>
              <a:ext uri="{FF2B5EF4-FFF2-40B4-BE49-F238E27FC236}">
                <a16:creationId xmlns:a16="http://schemas.microsoft.com/office/drawing/2014/main" id="{82C48024-7F06-468A-97E7-7422E3CB6286}"/>
              </a:ext>
            </a:extLst>
          </p:cNvPr>
          <p:cNvSpPr>
            <a:spLocks noGrp="1"/>
          </p:cNvSpPr>
          <p:nvPr>
            <p:ph idx="1"/>
          </p:nvPr>
        </p:nvSpPr>
        <p:spPr/>
        <p:txBody>
          <a:bodyPr>
            <a:normAutofit/>
          </a:bodyPr>
          <a:lstStyle/>
          <a:p>
            <a:r>
              <a:rPr lang="en-US" sz="2800" dirty="0"/>
              <a:t>In general: Why use fandom as a stepping stone?</a:t>
            </a:r>
          </a:p>
          <a:p>
            <a:pPr lvl="1"/>
            <a:r>
              <a:rPr lang="en-CA" sz="2800" dirty="0"/>
              <a:t>Hopefully fun, ‘relatable’ to students</a:t>
            </a:r>
            <a:endParaRPr lang="en-US" sz="2800" dirty="0"/>
          </a:p>
          <a:p>
            <a:pPr lvl="1"/>
            <a:r>
              <a:rPr lang="en-CA" sz="2800" dirty="0"/>
              <a:t>Every day practice demonstrates how nuanced and messy law is – “it depends!”</a:t>
            </a:r>
          </a:p>
          <a:p>
            <a:pPr lvl="1"/>
            <a:r>
              <a:rPr lang="en-CA" sz="2800" dirty="0"/>
              <a:t>Also problematizes: </a:t>
            </a:r>
          </a:p>
          <a:p>
            <a:pPr lvl="2"/>
            <a:r>
              <a:rPr lang="en-CA" sz="2800" dirty="0"/>
              <a:t>Common copyright assumptions e.g. credit and profit, and </a:t>
            </a:r>
          </a:p>
          <a:p>
            <a:pPr lvl="2"/>
            <a:r>
              <a:rPr lang="en-CA" sz="2800" dirty="0"/>
              <a:t>Power differentials which can influence copyright in practice </a:t>
            </a:r>
            <a:endParaRPr lang="en-US" sz="2800" dirty="0"/>
          </a:p>
        </p:txBody>
      </p:sp>
    </p:spTree>
    <p:extLst>
      <p:ext uri="{BB962C8B-B14F-4D97-AF65-F5344CB8AC3E}">
        <p14:creationId xmlns:p14="http://schemas.microsoft.com/office/powerpoint/2010/main" val="292928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B08E-EBBD-4757-93C5-BBB8BCBFE9F4}"/>
              </a:ext>
            </a:extLst>
          </p:cNvPr>
          <p:cNvSpPr>
            <a:spLocks noGrp="1"/>
          </p:cNvSpPr>
          <p:nvPr>
            <p:ph type="title"/>
          </p:nvPr>
        </p:nvSpPr>
        <p:spPr/>
        <p:txBody>
          <a:bodyPr>
            <a:normAutofit/>
          </a:bodyPr>
          <a:lstStyle/>
          <a:p>
            <a:r>
              <a:rPr lang="en-US" dirty="0"/>
              <a:t>Background: stakeholder copyright myths, norms, concerns</a:t>
            </a:r>
          </a:p>
        </p:txBody>
      </p:sp>
      <p:sp>
        <p:nvSpPr>
          <p:cNvPr id="3" name="Content Placeholder 2">
            <a:extLst>
              <a:ext uri="{FF2B5EF4-FFF2-40B4-BE49-F238E27FC236}">
                <a16:creationId xmlns:a16="http://schemas.microsoft.com/office/drawing/2014/main" id="{9957F307-B0C7-4C46-8FE9-A67DAFFA98D5}"/>
              </a:ext>
            </a:extLst>
          </p:cNvPr>
          <p:cNvSpPr>
            <a:spLocks noGrp="1"/>
          </p:cNvSpPr>
          <p:nvPr>
            <p:ph idx="1"/>
          </p:nvPr>
        </p:nvSpPr>
        <p:spPr/>
        <p:txBody>
          <a:bodyPr>
            <a:normAutofit/>
          </a:bodyPr>
          <a:lstStyle/>
          <a:p>
            <a:pPr>
              <a:buFont typeface="Wingdings" panose="05000000000000000000" pitchFamily="2" charset="2"/>
              <a:buChar char="§"/>
            </a:pPr>
            <a:r>
              <a:rPr lang="en-US" sz="2800" dirty="0"/>
              <a:t>Are there myths common to different amateur copyright stakeholders?</a:t>
            </a:r>
          </a:p>
          <a:p>
            <a:pPr>
              <a:buFont typeface="Wingdings" panose="05000000000000000000" pitchFamily="2" charset="2"/>
              <a:buChar char="§"/>
            </a:pPr>
            <a:r>
              <a:rPr lang="en-US" sz="2800" dirty="0"/>
              <a:t>Such myths could be useful to tackle in ‘Copyright 101’ or ‘Fair Dealing 101’</a:t>
            </a:r>
            <a:endParaRPr lang="en-US" sz="2600" dirty="0"/>
          </a:p>
        </p:txBody>
      </p:sp>
    </p:spTree>
    <p:extLst>
      <p:ext uri="{BB962C8B-B14F-4D97-AF65-F5344CB8AC3E}">
        <p14:creationId xmlns:p14="http://schemas.microsoft.com/office/powerpoint/2010/main" val="1678110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B08E-EBBD-4757-93C5-BBB8BCBFE9F4}"/>
              </a:ext>
            </a:extLst>
          </p:cNvPr>
          <p:cNvSpPr>
            <a:spLocks noGrp="1"/>
          </p:cNvSpPr>
          <p:nvPr>
            <p:ph type="title"/>
          </p:nvPr>
        </p:nvSpPr>
        <p:spPr/>
        <p:txBody>
          <a:bodyPr>
            <a:normAutofit/>
          </a:bodyPr>
          <a:lstStyle/>
          <a:p>
            <a:r>
              <a:rPr lang="en-US" dirty="0"/>
              <a:t>Background: stakeholder copyright myths, norms, concerns</a:t>
            </a:r>
          </a:p>
        </p:txBody>
      </p:sp>
      <p:sp>
        <p:nvSpPr>
          <p:cNvPr id="3" name="Content Placeholder 2">
            <a:extLst>
              <a:ext uri="{FF2B5EF4-FFF2-40B4-BE49-F238E27FC236}">
                <a16:creationId xmlns:a16="http://schemas.microsoft.com/office/drawing/2014/main" id="{9957F307-B0C7-4C46-8FE9-A67DAFFA98D5}"/>
              </a:ext>
            </a:extLst>
          </p:cNvPr>
          <p:cNvSpPr>
            <a:spLocks noGrp="1"/>
          </p:cNvSpPr>
          <p:nvPr>
            <p:ph idx="1"/>
          </p:nvPr>
        </p:nvSpPr>
        <p:spPr/>
        <p:txBody>
          <a:bodyPr>
            <a:normAutofit/>
          </a:bodyPr>
          <a:lstStyle/>
          <a:p>
            <a:pPr>
              <a:buFont typeface="Wingdings" panose="05000000000000000000" pitchFamily="2" charset="2"/>
              <a:buChar char="§"/>
            </a:pPr>
            <a:r>
              <a:rPr lang="en-US" sz="2600" dirty="0"/>
              <a:t>Academic stakeholders have variable copyright knowledge:</a:t>
            </a:r>
          </a:p>
          <a:p>
            <a:pPr lvl="1">
              <a:buFont typeface="Wingdings" panose="05000000000000000000" pitchFamily="2" charset="2"/>
              <a:buChar char="§"/>
            </a:pPr>
            <a:r>
              <a:rPr lang="en-US" sz="2600" dirty="0"/>
              <a:t>Canadians underrepresented in literature (</a:t>
            </a:r>
            <a:r>
              <a:rPr lang="en-US" sz="2600" dirty="0" err="1"/>
              <a:t>DiValentino</a:t>
            </a:r>
            <a:r>
              <a:rPr lang="en-US" sz="2600" dirty="0"/>
              <a:t>, 2016, on faculty) </a:t>
            </a:r>
          </a:p>
          <a:p>
            <a:pPr lvl="1">
              <a:buFont typeface="Wingdings" panose="05000000000000000000" pitchFamily="2" charset="2"/>
              <a:buChar char="§"/>
            </a:pPr>
            <a:r>
              <a:rPr lang="en-US" sz="2600" dirty="0"/>
              <a:t>E.g., confusion with plagiarism; varied by field (NUS, 2013)</a:t>
            </a:r>
          </a:p>
          <a:p>
            <a:pPr lvl="1">
              <a:buFont typeface="Wingdings" panose="05000000000000000000" pitchFamily="2" charset="2"/>
              <a:buChar char="§"/>
            </a:pPr>
            <a:r>
              <a:rPr lang="en-US" sz="2600" dirty="0"/>
              <a:t>Fair use myths, copyright stress, varied info sources (Hobbs et al, 2007)</a:t>
            </a:r>
          </a:p>
          <a:p>
            <a:pPr lvl="1">
              <a:buFont typeface="Wingdings" panose="05000000000000000000" pitchFamily="2" charset="2"/>
              <a:buChar char="§"/>
            </a:pPr>
            <a:r>
              <a:rPr lang="en-US" sz="2600" dirty="0"/>
              <a:t>Students need a ‘stake’? (Folk-Farber, 2016; NUS, 2013, however, found copyright considered important to future careers)</a:t>
            </a:r>
          </a:p>
          <a:p>
            <a:pPr lvl="1">
              <a:buFont typeface="Wingdings" panose="05000000000000000000" pitchFamily="2" charset="2"/>
              <a:buChar char="§"/>
            </a:pPr>
            <a:r>
              <a:rPr lang="en-US" sz="2600" dirty="0"/>
              <a:t>‘Local’ information sources may be prevalent, but some primary ones (Hobbs et al, 2007; NUS, 2013; </a:t>
            </a:r>
            <a:r>
              <a:rPr lang="en-US" sz="2600" dirty="0" err="1"/>
              <a:t>DiValentino</a:t>
            </a:r>
            <a:r>
              <a:rPr lang="en-US" sz="2600" dirty="0"/>
              <a:t>, 2016)</a:t>
            </a:r>
          </a:p>
        </p:txBody>
      </p:sp>
    </p:spTree>
    <p:extLst>
      <p:ext uri="{BB962C8B-B14F-4D97-AF65-F5344CB8AC3E}">
        <p14:creationId xmlns:p14="http://schemas.microsoft.com/office/powerpoint/2010/main" val="3576814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B08E-EBBD-4757-93C5-BBB8BCBFE9F4}"/>
              </a:ext>
            </a:extLst>
          </p:cNvPr>
          <p:cNvSpPr>
            <a:spLocks noGrp="1"/>
          </p:cNvSpPr>
          <p:nvPr>
            <p:ph type="title"/>
          </p:nvPr>
        </p:nvSpPr>
        <p:spPr/>
        <p:txBody>
          <a:bodyPr>
            <a:normAutofit/>
          </a:bodyPr>
          <a:lstStyle/>
          <a:p>
            <a:r>
              <a:rPr lang="en-US" dirty="0"/>
              <a:t>Background: stakeholder copyright myths, norms, concerns</a:t>
            </a:r>
          </a:p>
        </p:txBody>
      </p:sp>
      <p:sp>
        <p:nvSpPr>
          <p:cNvPr id="3" name="Content Placeholder 2">
            <a:extLst>
              <a:ext uri="{FF2B5EF4-FFF2-40B4-BE49-F238E27FC236}">
                <a16:creationId xmlns:a16="http://schemas.microsoft.com/office/drawing/2014/main" id="{9957F307-B0C7-4C46-8FE9-A67DAFFA98D5}"/>
              </a:ext>
            </a:extLst>
          </p:cNvPr>
          <p:cNvSpPr>
            <a:spLocks noGrp="1"/>
          </p:cNvSpPr>
          <p:nvPr>
            <p:ph idx="1"/>
          </p:nvPr>
        </p:nvSpPr>
        <p:spPr/>
        <p:txBody>
          <a:bodyPr>
            <a:normAutofit lnSpcReduction="10000"/>
          </a:bodyPr>
          <a:lstStyle/>
          <a:p>
            <a:pPr marL="0" indent="0">
              <a:buNone/>
            </a:pPr>
            <a:r>
              <a:rPr lang="en-US" sz="2800" dirty="0"/>
              <a:t>Are fans/remixers similar to academics? Some overlap:</a:t>
            </a:r>
          </a:p>
          <a:p>
            <a:pPr>
              <a:buFont typeface="Wingdings" panose="05000000000000000000" pitchFamily="2" charset="2"/>
              <a:buChar char="§"/>
            </a:pPr>
            <a:r>
              <a:rPr lang="en-US" sz="2800" dirty="0"/>
              <a:t>Again, research underrepresents Canadians</a:t>
            </a:r>
          </a:p>
          <a:p>
            <a:pPr>
              <a:buFont typeface="Wingdings" panose="05000000000000000000" pitchFamily="2" charset="2"/>
              <a:buChar char="§"/>
            </a:pPr>
            <a:r>
              <a:rPr lang="en-CA" sz="2800" dirty="0"/>
              <a:t>Some empirical work with fans, other remixers: share intuitions, misconceptions &amp; turn to each other &amp; community norms (</a:t>
            </a:r>
            <a:r>
              <a:rPr lang="en-CA" sz="2800" dirty="0" err="1"/>
              <a:t>Fiesler</a:t>
            </a:r>
            <a:r>
              <a:rPr lang="en-CA" sz="2800" dirty="0"/>
              <a:t>, </a:t>
            </a:r>
            <a:r>
              <a:rPr lang="en-CA" sz="2800" dirty="0" err="1"/>
              <a:t>Bruckman</a:t>
            </a:r>
            <a:r>
              <a:rPr lang="en-CA" sz="2800" dirty="0"/>
              <a:t>, 2014; </a:t>
            </a:r>
            <a:r>
              <a:rPr lang="en-CA" sz="2800" dirty="0" err="1"/>
              <a:t>Fiesler</a:t>
            </a:r>
            <a:r>
              <a:rPr lang="en-CA" sz="2800" dirty="0"/>
              <a:t> et al, 2014; </a:t>
            </a:r>
            <a:r>
              <a:rPr lang="en-CA" sz="2800" dirty="0" err="1"/>
              <a:t>Fiesler</a:t>
            </a:r>
            <a:r>
              <a:rPr lang="en-CA" sz="2800" dirty="0"/>
              <a:t> et al, 2015) </a:t>
            </a:r>
          </a:p>
          <a:p>
            <a:pPr>
              <a:buFont typeface="Wingdings" panose="05000000000000000000" pitchFamily="2" charset="2"/>
              <a:buChar char="§"/>
            </a:pPr>
            <a:r>
              <a:rPr lang="en-CA" sz="2800" dirty="0"/>
              <a:t>Freund (2014) investigated fan </a:t>
            </a:r>
            <a:r>
              <a:rPr lang="en-CA" sz="2800" dirty="0" err="1"/>
              <a:t>vidders</a:t>
            </a:r>
            <a:r>
              <a:rPr lang="en-CA" sz="2800" dirty="0"/>
              <a:t>’ copyright literacy and experiences, finding baseline knowledge of fair use, often imported from professional lives</a:t>
            </a:r>
          </a:p>
          <a:p>
            <a:pPr>
              <a:buFont typeface="Wingdings" panose="05000000000000000000" pitchFamily="2" charset="2"/>
              <a:buChar char="§"/>
            </a:pPr>
            <a:r>
              <a:rPr lang="en-CA" sz="2800" dirty="0"/>
              <a:t>Thomson (2013) found heuristics and norms helpful to remixers</a:t>
            </a:r>
            <a:endParaRPr lang="en-US" sz="2800" dirty="0"/>
          </a:p>
          <a:p>
            <a:pPr>
              <a:buFont typeface="Wingdings" panose="05000000000000000000" pitchFamily="2" charset="2"/>
              <a:buChar char="§"/>
            </a:pPr>
            <a:endParaRPr lang="en-US" sz="2800" dirty="0"/>
          </a:p>
        </p:txBody>
      </p:sp>
    </p:spTree>
    <p:extLst>
      <p:ext uri="{BB962C8B-B14F-4D97-AF65-F5344CB8AC3E}">
        <p14:creationId xmlns:p14="http://schemas.microsoft.com/office/powerpoint/2010/main" val="181635739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2963</TotalTime>
  <Words>2526</Words>
  <Application>Microsoft Office PowerPoint</Application>
  <PresentationFormat>Widescreen</PresentationFormat>
  <Paragraphs>181</Paragraphs>
  <Slides>28</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Calibri Light</vt:lpstr>
      <vt:lpstr>source sans pro</vt:lpstr>
      <vt:lpstr>Wingdings</vt:lpstr>
      <vt:lpstr>Retrospect</vt:lpstr>
      <vt:lpstr>Re-engaging Canadians with fair dealing: Fandom as stepping stone to copyright literacy</vt:lpstr>
      <vt:lpstr>Contents</vt:lpstr>
      <vt:lpstr>Defining terms</vt:lpstr>
      <vt:lpstr>Typical hypothetical</vt:lpstr>
      <vt:lpstr>Typical hypothetical</vt:lpstr>
      <vt:lpstr>Typical hypothetical</vt:lpstr>
      <vt:lpstr>Background: stakeholder copyright myths, norms, concerns</vt:lpstr>
      <vt:lpstr>Background: stakeholder copyright myths, norms, concerns</vt:lpstr>
      <vt:lpstr>Background: stakeholder copyright myths, norms, concerns</vt:lpstr>
      <vt:lpstr>Lessons from fans: fan-tastic copyright myths and where to find them</vt:lpstr>
      <vt:lpstr>Lessons from fans: fan-tastic copyright myths and where to find them</vt:lpstr>
      <vt:lpstr>Lessons from fans: fan-tastic copyright myths and where to find them</vt:lpstr>
      <vt:lpstr>Lessons from fans: fan-tastic copyright myths and where to find them</vt:lpstr>
      <vt:lpstr>L Lessons from fans: fan-tastic copyright myths and where to find them</vt:lpstr>
      <vt:lpstr>Lessons from fans: fan-tastic copyright myths and where to find them</vt:lpstr>
      <vt:lpstr>Lessons from fans: fan-tastic copyright myths and where to find them</vt:lpstr>
      <vt:lpstr>Lessons from fans: fan-tastic copyright myths and where to find them</vt:lpstr>
      <vt:lpstr>Lessons from fans: fan-tastic copyright myths and where to find them</vt:lpstr>
      <vt:lpstr>Laying the ghosts of copyright myths</vt:lpstr>
      <vt:lpstr>Laying the ghosts of copyright myths</vt:lpstr>
      <vt:lpstr>Laying the ghosts of copyright myths</vt:lpstr>
      <vt:lpstr>Laying the ghosts of copyright myths</vt:lpstr>
      <vt:lpstr>Laying the ghosts of copyright myths</vt:lpstr>
      <vt:lpstr>Laying the ghosts of copyright myths</vt:lpstr>
      <vt:lpstr>Laying the ghosts of copyright myths</vt:lpstr>
      <vt:lpstr>Laying the ghosts of copyright myths</vt:lpstr>
      <vt:lpstr>Laying the ghosts of copyright myths</vt:lpstr>
      <vt:lpstr>Takeaway: thoughts for what a ‘Copyright 101’ workshop might look like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Katz, Ms.</dc:creator>
  <cp:lastModifiedBy>Rebecca Katz</cp:lastModifiedBy>
  <cp:revision>521</cp:revision>
  <dcterms:created xsi:type="dcterms:W3CDTF">2020-01-30T18:42:58Z</dcterms:created>
  <dcterms:modified xsi:type="dcterms:W3CDTF">2020-02-24T23:41:51Z</dcterms:modified>
</cp:coreProperties>
</file>