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55165697"/>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h"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cbc.ca/natureofthings/episodes/call-of-the-baby-beluga"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oceanelders.org/the-ocean-elder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globalnews.ca/news/1492850/it-came-from-lake-erie-why-toxic-algaes-a-nightmare-for-canada-too/"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globalnews.ca/news/1492850/it-came-from-lake-erie-why-toxic-algaes-a-nightmare-for-canada-too/"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h"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h"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twitter.com/themadstone"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globalnews.ca/news/1492850/it-came-from-lake-erie-why-toxic-algaes-a-nightmare-for-canada-too/"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globalnews.ca/news/1492850/it-came-from-lake-erie-why-toxic-algaes-a-nightmare-for-canada-too/"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h"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h"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lt1"/>
              </a:buClr>
              <a:buSzPct val="25000"/>
              <a:buFont typeface="Calibri"/>
              <a:buNone/>
            </a:pPr>
            <a:r>
              <a:rPr lang="en-US" sz="1200" b="0" i="0" u="sng" strike="noStrike" cap="none" dirty="0">
                <a:solidFill>
                  <a:schemeClr val="hlink"/>
                </a:solidFill>
                <a:latin typeface="Calibri"/>
                <a:ea typeface="Calibri"/>
                <a:cs typeface="Calibri"/>
                <a:sym typeface="Calibri"/>
                <a:hlinkClick r:id="rId3"/>
              </a:rPr>
              <a:t>Murals Your Way. </a:t>
            </a:r>
            <a:r>
              <a:rPr lang="en-US" sz="1200" b="0" i="0" u="sng" strike="noStrike" cap="none" dirty="0" err="1">
                <a:solidFill>
                  <a:schemeClr val="hlink"/>
                </a:solidFill>
                <a:latin typeface="Calibri"/>
                <a:ea typeface="Calibri"/>
                <a:cs typeface="Calibri"/>
                <a:sym typeface="Calibri"/>
                <a:hlinkClick r:id="rId3"/>
              </a:rPr>
              <a:t>Retreived</a:t>
            </a:r>
            <a:r>
              <a:rPr lang="en-US" sz="1200" b="0" i="0" u="sng" strike="noStrike" cap="none" dirty="0">
                <a:solidFill>
                  <a:schemeClr val="hlink"/>
                </a:solidFill>
                <a:latin typeface="Calibri"/>
                <a:ea typeface="Calibri"/>
                <a:cs typeface="Calibri"/>
                <a:sym typeface="Calibri"/>
                <a:hlinkClick r:id="rId3"/>
              </a:rPr>
              <a:t> From http://www.muralsyourway.com/ </a:t>
            </a:r>
          </a:p>
          <a:p>
            <a:pPr marL="0" marR="0" lvl="0" indent="0" algn="l" rtl="0">
              <a:lnSpc>
                <a:spcPct val="100000"/>
              </a:lnSpc>
              <a:spcBef>
                <a:spcPts val="0"/>
              </a:spcBef>
              <a:spcAft>
                <a:spcPts val="0"/>
              </a:spcAft>
              <a:buClr>
                <a:schemeClr val="dk1"/>
              </a:buClr>
              <a:buSzPct val="25000"/>
              <a:buFont typeface="Calibri"/>
              <a:buNone/>
            </a:pPr>
            <a:endParaRPr sz="1200" b="0" i="0" u="sng" strike="noStrike" cap="none" dirty="0">
              <a:solidFill>
                <a:schemeClr val="hlink"/>
              </a:solidFill>
              <a:latin typeface="Calibri"/>
              <a:ea typeface="Calibri"/>
              <a:cs typeface="Calibri"/>
              <a:sym typeface="Calibri"/>
              <a:hlinkClick r:id="rId3"/>
            </a:endParaRPr>
          </a:p>
          <a:p>
            <a:pPr marL="0" marR="0" lvl="0" indent="0" algn="l" rtl="0">
              <a:lnSpc>
                <a:spcPct val="100000"/>
              </a:lnSpc>
              <a:spcBef>
                <a:spcPts val="0"/>
              </a:spcBef>
              <a:spcAft>
                <a:spcPts val="0"/>
              </a:spcAft>
              <a:buClr>
                <a:schemeClr val="lt1"/>
              </a:buClr>
              <a:buSzPct val="25000"/>
              <a:buFont typeface="Calibri"/>
              <a:buNone/>
            </a:pPr>
            <a:r>
              <a:rPr lang="en-US" sz="1200" b="0" i="0" u="sng" strike="noStrike" cap="none" dirty="0">
                <a:solidFill>
                  <a:schemeClr val="hlink"/>
                </a:solidFill>
                <a:latin typeface="Calibri"/>
                <a:ea typeface="Calibri"/>
                <a:cs typeface="Calibri"/>
                <a:sym typeface="Calibri"/>
                <a:hlinkClick r:id="rId3"/>
              </a:rPr>
              <a:t>https://www.pinterest.com/pin/448882287834345559/</a:t>
            </a:r>
          </a:p>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86" name="Shape 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0464180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4" name="Shape 17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200" b="1" i="0" u="none" strike="noStrike" cap="none">
                <a:solidFill>
                  <a:schemeClr val="lt1"/>
                </a:solidFill>
                <a:latin typeface="Times New Roman"/>
                <a:ea typeface="Times New Roman"/>
                <a:cs typeface="Times New Roman"/>
                <a:sym typeface="Times New Roman"/>
              </a:rPr>
              <a:t>Carolyn Basset was rescued by mermaids who saved her baby. King Triton transformed Carolyn and her baby into mermaids.</a:t>
            </a:r>
          </a:p>
          <a:p>
            <a:pPr marL="0" marR="0" lvl="0" indent="0" algn="l" rtl="0">
              <a:lnSpc>
                <a:spcPct val="100000"/>
              </a:lnSpc>
              <a:spcBef>
                <a:spcPts val="0"/>
              </a:spcBef>
              <a:spcAft>
                <a:spcPts val="0"/>
              </a:spcAft>
              <a:buClr>
                <a:srgbClr val="000000"/>
              </a:buClr>
              <a:buSzPct val="25000"/>
              <a:buFont typeface="Arial"/>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https://www.pinterest.com/aikoone/mermaidsmermenmerchildren-and-merbabies/</a:t>
            </a:r>
          </a:p>
        </p:txBody>
      </p:sp>
      <p:sp>
        <p:nvSpPr>
          <p:cNvPr id="175" name="Shape 17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93447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1" i="0" u="none" strike="noStrike" cap="none">
                <a:solidFill>
                  <a:schemeClr val="lt1"/>
                </a:solidFill>
                <a:latin typeface="Times New Roman"/>
                <a:ea typeface="Times New Roman"/>
                <a:cs typeface="Times New Roman"/>
                <a:sym typeface="Times New Roman"/>
              </a:rPr>
              <a:t>One day, a baby beluga whale washes up on a gravel beach. “Oh, no!”, exclaimed Anahita, “This baby beluga whale is sick from eating polluted fish filled with the toxic chemicals!” How did that happen?” Asked Mer-human. Anahita told Mer-human the story of  European settlers who killed thousands of belugas for leather and oil. Then, in the 1920s, the government put a bounty on belugas because fishermen mistakenly believed the whales were destroying fisheries. Whale hunting continued until 1979. Finally, marine biologists researched the harsh decline of the whale population and their intelligence and social lives ( Michaud, 2016, as cited in Suzuki, para. 9).The fate of one beluga whale– just like the fate of all whales and Mother Earth </a:t>
            </a:r>
            <a:r>
              <a:rPr lang="en-US" sz="1200" b="0" i="0" u="none" strike="noStrike" cap="none">
                <a:solidFill>
                  <a:schemeClr val="lt1"/>
                </a:solidFill>
                <a:latin typeface="Times New Roman"/>
                <a:ea typeface="Times New Roman"/>
                <a:cs typeface="Times New Roman"/>
                <a:sym typeface="Times New Roman"/>
              </a:rPr>
              <a:t>– </a:t>
            </a:r>
            <a:r>
              <a:rPr lang="en-US" sz="1200" b="1" i="0" u="none" strike="noStrike" cap="none">
                <a:solidFill>
                  <a:schemeClr val="lt1"/>
                </a:solidFill>
                <a:latin typeface="Times New Roman"/>
                <a:ea typeface="Times New Roman"/>
                <a:cs typeface="Times New Roman"/>
                <a:sym typeface="Times New Roman"/>
              </a:rPr>
              <a:t>depends upon  humans to stop polluting oceans, and over-fishing. </a:t>
            </a:r>
            <a:r>
              <a:rPr lang="en-US" sz="1050" b="0" i="0" u="none" strike="noStrike" cap="none">
                <a:solidFill>
                  <a:schemeClr val="lt1"/>
                </a:solidFill>
                <a:latin typeface="Times New Roman"/>
                <a:ea typeface="Times New Roman"/>
                <a:cs typeface="Times New Roman"/>
                <a:sym typeface="Times New Roman"/>
              </a:rPr>
              <a:t>Image Credit: </a:t>
            </a:r>
            <a:r>
              <a:rPr lang="en-US" sz="1050" b="0" i="0" u="sng" strike="noStrike" cap="none">
                <a:solidFill>
                  <a:schemeClr val="hlink"/>
                </a:solidFill>
                <a:latin typeface="Times New Roman"/>
                <a:ea typeface="Times New Roman"/>
                <a:cs typeface="Times New Roman"/>
                <a:sym typeface="Times New Roman"/>
                <a:hlinkClick r:id="rId3"/>
              </a:rPr>
              <a:t>http://www.cbc.ca/natureofthings/episodes/call-of-the-baby-beluga</a:t>
            </a: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84" name="Shape 1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14682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3" name="Shape 19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endParaRPr sz="1200" b="0" i="0" u="sng" strike="noStrike" cap="none">
              <a:solidFill>
                <a:schemeClr val="hlink"/>
              </a:solidFill>
              <a:latin typeface="Calibri"/>
              <a:ea typeface="Calibri"/>
              <a:cs typeface="Calibri"/>
              <a:sym typeface="Calibri"/>
              <a:hlinkClick r:id="rId3"/>
            </a:endParaRPr>
          </a:p>
          <a:p>
            <a:pPr marL="0" marR="0" lvl="0" indent="0" algn="l" rtl="0">
              <a:lnSpc>
                <a:spcPct val="100000"/>
              </a:lnSpc>
              <a:spcBef>
                <a:spcPts val="0"/>
              </a:spcBef>
              <a:spcAft>
                <a:spcPts val="0"/>
              </a:spcAft>
              <a:buClr>
                <a:schemeClr val="dk1"/>
              </a:buClr>
              <a:buSzPct val="25000"/>
              <a:buFont typeface="Calibri"/>
              <a:buNone/>
            </a:pPr>
            <a:r>
              <a:rPr lang="en-US" sz="1200" b="1" i="0" u="none" strike="noStrike" cap="none">
                <a:solidFill>
                  <a:schemeClr val="lt1"/>
                </a:solidFill>
                <a:latin typeface="Times New Roman"/>
                <a:ea typeface="Times New Roman"/>
                <a:cs typeface="Times New Roman"/>
                <a:sym typeface="Times New Roman"/>
              </a:rPr>
              <a:t>Anahita and Mer-human helped the baby beluga find a new mother beluga to nurse him back to health.  Beluga mother whales love to nurse orphaned baby beluga whales (Suzuki, 2016, para. 12).</a:t>
            </a:r>
          </a:p>
          <a:p>
            <a:pPr marL="0" marR="0" lvl="0" indent="0" algn="l" rtl="0">
              <a:spcBef>
                <a:spcPts val="0"/>
              </a:spcBef>
              <a:spcAft>
                <a:spcPts val="0"/>
              </a:spcAft>
              <a:buClr>
                <a:schemeClr val="dk1"/>
              </a:buClr>
              <a:buSzPct val="25000"/>
              <a:buFont typeface="Calibri"/>
              <a:buNone/>
            </a:pPr>
            <a:endParaRPr sz="1200" b="0" i="0" u="sng" strike="noStrike" cap="none">
              <a:solidFill>
                <a:schemeClr val="hlink"/>
              </a:solidFill>
              <a:latin typeface="Calibri"/>
              <a:ea typeface="Calibri"/>
              <a:cs typeface="Calibri"/>
              <a:sym typeface="Calibri"/>
              <a:hlinkClick r:id="rId3"/>
            </a:endParaRPr>
          </a:p>
          <a:p>
            <a:pPr marL="0" marR="0" lvl="0" indent="0" algn="l" rtl="0">
              <a:spcBef>
                <a:spcPts val="0"/>
              </a:spcBef>
              <a:spcAft>
                <a:spcPts val="0"/>
              </a:spcAft>
              <a:buClr>
                <a:schemeClr val="dk1"/>
              </a:buClr>
              <a:buSzPct val="25000"/>
              <a:buFont typeface="Calibri"/>
              <a:buNone/>
            </a:pPr>
            <a:endParaRPr sz="1200" b="0" i="0" u="sng" strike="noStrike" cap="none">
              <a:solidFill>
                <a:schemeClr val="hlink"/>
              </a:solidFill>
              <a:latin typeface="Calibri"/>
              <a:ea typeface="Calibri"/>
              <a:cs typeface="Calibri"/>
              <a:sym typeface="Calibri"/>
              <a:hlinkClick r:id="rId3"/>
            </a:endParaRPr>
          </a:p>
          <a:p>
            <a:pPr marL="0" marR="0" lvl="0" indent="0" algn="l" rtl="0">
              <a:spcBef>
                <a:spcPts val="0"/>
              </a:spcBef>
              <a:spcAft>
                <a:spcPts val="0"/>
              </a:spcAft>
              <a:buClr>
                <a:schemeClr val="dk1"/>
              </a:buClr>
              <a:buSzPct val="25000"/>
              <a:buFont typeface="Calibri"/>
              <a:buNone/>
            </a:pPr>
            <a:endParaRPr sz="1200" b="0" i="0" u="sng" strike="noStrike" cap="none">
              <a:solidFill>
                <a:schemeClr val="hlink"/>
              </a:solidFill>
              <a:latin typeface="Calibri"/>
              <a:ea typeface="Calibri"/>
              <a:cs typeface="Calibri"/>
              <a:sym typeface="Calibri"/>
              <a:hlinkClick r:id="rId3"/>
            </a:endParaRPr>
          </a:p>
          <a:p>
            <a:pPr marL="0" marR="0" lvl="0" indent="0" algn="l" rtl="0">
              <a:spcBef>
                <a:spcPts val="0"/>
              </a:spcBef>
              <a:spcAft>
                <a:spcPts val="0"/>
              </a:spcAft>
              <a:buClr>
                <a:schemeClr val="dk1"/>
              </a:buClr>
              <a:buSzPct val="25000"/>
              <a:buFont typeface="Calibri"/>
              <a:buNone/>
            </a:pPr>
            <a:r>
              <a:rPr lang="en-US" sz="1200" b="0" i="0" u="sng" strike="noStrike" cap="none">
                <a:solidFill>
                  <a:schemeClr val="hlink"/>
                </a:solidFill>
                <a:latin typeface="Calibri"/>
                <a:ea typeface="Calibri"/>
                <a:cs typeface="Calibri"/>
                <a:sym typeface="Calibri"/>
                <a:hlinkClick r:id="rId3"/>
              </a:rPr>
              <a:t>Anahita and Mer-human helped the baby beluga whale find a new mother beluga whale to nurse him back to health.</a:t>
            </a:r>
          </a:p>
          <a:p>
            <a:pPr marL="0" marR="0" lvl="0" indent="0" algn="l" rtl="0">
              <a:spcBef>
                <a:spcPts val="0"/>
              </a:spcBef>
              <a:spcAft>
                <a:spcPts val="0"/>
              </a:spcAft>
              <a:buClr>
                <a:schemeClr val="dk1"/>
              </a:buClr>
              <a:buSzPct val="25000"/>
              <a:buFont typeface="Calibri"/>
              <a:buNone/>
            </a:pPr>
            <a:endParaRPr sz="1200" b="0" i="0" u="sng" strike="noStrike" cap="none">
              <a:solidFill>
                <a:schemeClr val="hlink"/>
              </a:solidFill>
              <a:latin typeface="Calibri"/>
              <a:ea typeface="Calibri"/>
              <a:cs typeface="Calibri"/>
              <a:sym typeface="Calibri"/>
              <a:hlinkClick r:id="rId3"/>
            </a:endParaRPr>
          </a:p>
          <a:p>
            <a:pPr marL="0" marR="0" lvl="0" indent="0" algn="l" rtl="0">
              <a:spcBef>
                <a:spcPts val="0"/>
              </a:spcBef>
              <a:spcAft>
                <a:spcPts val="0"/>
              </a:spcAft>
              <a:buClr>
                <a:schemeClr val="dk1"/>
              </a:buClr>
              <a:buSzPct val="25000"/>
              <a:buFont typeface="Calibri"/>
              <a:buNone/>
            </a:pPr>
            <a:r>
              <a:rPr lang="en-US" sz="1200" b="0" i="0" u="sng" strike="noStrike" cap="none">
                <a:solidFill>
                  <a:schemeClr val="hlink"/>
                </a:solidFill>
                <a:latin typeface="Calibri"/>
                <a:ea typeface="Calibri"/>
                <a:cs typeface="Calibri"/>
                <a:sym typeface="Calibri"/>
                <a:hlinkClick r:id="rId3"/>
              </a:rPr>
              <a:t>http://www.oceanelders.org/the-ocean-elders/</a:t>
            </a: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94" name="Shape 19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chemeClr val="dk1"/>
              </a:buClr>
              <a:buSzPct val="25000"/>
              <a:buFont typeface="Calibri"/>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chemeClr val="dk1"/>
                </a:buClr>
                <a:buSzPct val="25000"/>
                <a:buFont typeface="Calibri"/>
                <a:buNone/>
              </a:pPr>
              <a:t>12</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7924967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Shape 2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6" name="Shape 20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chemeClr val="dk1"/>
              </a:buClr>
              <a:buSzPct val="25000"/>
              <a:buFont typeface="Calibri"/>
              <a:buNone/>
            </a:pPr>
            <a:r>
              <a:rPr lang="en-US" sz="1200" b="0" i="0" u="none" strike="noStrike" cap="none">
                <a:solidFill>
                  <a:schemeClr val="lt1"/>
                </a:solidFill>
                <a:highlight>
                  <a:srgbClr val="FFFFFF"/>
                </a:highlight>
                <a:latin typeface="Times New Roman"/>
                <a:ea typeface="Times New Roman"/>
                <a:cs typeface="Times New Roman"/>
                <a:sym typeface="Times New Roman"/>
              </a:rPr>
              <a:t>Sammy the sea turtle got stuck in a plastic fish net and could barely move. He called out for help for a long time.</a:t>
            </a:r>
          </a:p>
          <a:p>
            <a:pPr marL="0" marR="0" lvl="0" indent="0" algn="l" rtl="0">
              <a:lnSpc>
                <a:spcPct val="115000"/>
              </a:lnSpc>
              <a:spcBef>
                <a:spcPts val="1000"/>
              </a:spcBef>
              <a:spcAft>
                <a:spcPts val="0"/>
              </a:spcAft>
              <a:buClr>
                <a:schemeClr val="dk1"/>
              </a:buClr>
              <a:buSzPct val="25000"/>
              <a:buFont typeface="Calibri"/>
              <a:buNone/>
            </a:pPr>
            <a:r>
              <a:rPr lang="en-US" sz="1200" b="0" i="0" u="none" strike="noStrike" cap="none">
                <a:solidFill>
                  <a:schemeClr val="lt1"/>
                </a:solidFill>
                <a:highlight>
                  <a:srgbClr val="FFFFFF"/>
                </a:highlight>
                <a:latin typeface="Times New Roman"/>
                <a:ea typeface="Times New Roman"/>
                <a:cs typeface="Times New Roman"/>
                <a:sym typeface="Times New Roman"/>
              </a:rPr>
              <a:t>Image Credit:  (Cousteau, 1986, p. 29)</a:t>
            </a:r>
          </a:p>
          <a:p>
            <a:pPr marL="0" marR="0" lvl="0" indent="0" algn="l" rtl="0">
              <a:spcBef>
                <a:spcPts val="100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07" name="Shape 20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chemeClr val="dk1"/>
              </a:buClr>
              <a:buSzPct val="25000"/>
              <a:buFont typeface="Calibri"/>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chemeClr val="dk1"/>
                </a:buClr>
                <a:buSzPct val="25000"/>
                <a:buFont typeface="Calibri"/>
                <a:buNone/>
              </a:pPr>
              <a:t>13</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39422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6" name="Shape 21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50000"/>
              </a:lnSpc>
              <a:spcBef>
                <a:spcPts val="0"/>
              </a:spcBef>
              <a:spcAft>
                <a:spcPts val="0"/>
              </a:spcAft>
              <a:buClr>
                <a:schemeClr val="dk1"/>
              </a:buClr>
              <a:buSzPct val="25000"/>
              <a:buFont typeface="Calibri"/>
              <a:buNone/>
            </a:pPr>
            <a:r>
              <a:rPr lang="en-US" sz="1200" b="1" i="0" u="none" strike="noStrike" cap="none">
                <a:solidFill>
                  <a:schemeClr val="lt1"/>
                </a:solidFill>
                <a:latin typeface="Times New Roman"/>
                <a:ea typeface="Times New Roman"/>
                <a:cs typeface="Times New Roman"/>
                <a:sym typeface="Times New Roman"/>
              </a:rPr>
              <a:t>Finally, Freddie Fin heard Sammy’s cries for help and came swimming. “Please call the mermaids for help, I am stuck in this fish net and in a lot of pain!  “Right on the double pal!” Freddie Fin promised.  He swam as fast as he could.</a:t>
            </a:r>
          </a:p>
          <a:p>
            <a:pPr marL="0" marR="0" lvl="0" indent="0" algn="l" rtl="0">
              <a:lnSpc>
                <a:spcPct val="150000"/>
              </a:lnSpc>
              <a:spcBef>
                <a:spcPts val="0"/>
              </a:spcBef>
              <a:spcAft>
                <a:spcPts val="0"/>
              </a:spcAft>
              <a:buClr>
                <a:schemeClr val="dk1"/>
              </a:buClr>
              <a:buSzPct val="25000"/>
              <a:buFont typeface="Calibri"/>
              <a:buNone/>
            </a:pPr>
            <a:endParaRPr sz="1200" b="1" i="0" u="none" strike="noStrike" cap="none">
              <a:solidFill>
                <a:schemeClr val="lt1"/>
              </a:solidFill>
              <a:latin typeface="Times New Roman"/>
              <a:ea typeface="Times New Roman"/>
              <a:cs typeface="Times New Roman"/>
              <a:sym typeface="Times New Roman"/>
            </a:endParaRPr>
          </a:p>
          <a:p>
            <a:pPr marL="0" marR="0" lvl="0" indent="0" algn="l" rtl="0">
              <a:lnSpc>
                <a:spcPct val="150000"/>
              </a:lnSpc>
              <a:spcBef>
                <a:spcPts val="0"/>
              </a:spcBef>
              <a:spcAft>
                <a:spcPts val="0"/>
              </a:spcAft>
              <a:buClr>
                <a:schemeClr val="dk1"/>
              </a:buClr>
              <a:buSzPct val="25000"/>
              <a:buFont typeface="Calibri"/>
              <a:buNone/>
            </a:pPr>
            <a:endParaRPr sz="1200" b="1" i="0" u="none" strike="noStrike" cap="none">
              <a:solidFill>
                <a:schemeClr val="lt1"/>
              </a:solidFill>
              <a:latin typeface="Times New Roman"/>
              <a:ea typeface="Times New Roman"/>
              <a:cs typeface="Times New Roman"/>
              <a:sym typeface="Times New Roman"/>
            </a:endParaRPr>
          </a:p>
          <a:p>
            <a:pPr marL="0" marR="0" lvl="0" indent="0" algn="l" rtl="0">
              <a:lnSpc>
                <a:spcPct val="150000"/>
              </a:lnSpc>
              <a:spcBef>
                <a:spcPts val="0"/>
              </a:spcBef>
              <a:spcAft>
                <a:spcPts val="0"/>
              </a:spcAft>
              <a:buClr>
                <a:schemeClr val="dk1"/>
              </a:buClr>
              <a:buSzPct val="25000"/>
              <a:buFont typeface="Calibri"/>
              <a:buNone/>
            </a:pPr>
            <a:endParaRPr sz="1200" b="1" i="0" u="none" strike="noStrike" cap="none">
              <a:solidFill>
                <a:schemeClr val="lt1"/>
              </a:solidFill>
              <a:latin typeface="Times New Roman"/>
              <a:ea typeface="Times New Roman"/>
              <a:cs typeface="Times New Roman"/>
              <a:sym typeface="Times New Roman"/>
            </a:endParaRPr>
          </a:p>
          <a:p>
            <a:pPr marL="0" marR="0" lvl="0" indent="0" algn="l" rtl="0">
              <a:lnSpc>
                <a:spcPct val="150000"/>
              </a:lnSpc>
              <a:spcBef>
                <a:spcPts val="0"/>
              </a:spcBef>
              <a:spcAft>
                <a:spcPts val="0"/>
              </a:spcAft>
              <a:buClr>
                <a:schemeClr val="dk1"/>
              </a:buClr>
              <a:buSzPct val="25000"/>
              <a:buFont typeface="Calibri"/>
              <a:buNone/>
            </a:pPr>
            <a:r>
              <a:rPr lang="en-US" sz="1200" b="0" i="0" u="none" strike="noStrike" cap="none">
                <a:solidFill>
                  <a:schemeClr val="lt1"/>
                </a:solidFill>
                <a:highlight>
                  <a:srgbClr val="FFFFFF"/>
                </a:highlight>
                <a:latin typeface="Times New Roman"/>
                <a:ea typeface="Times New Roman"/>
                <a:cs typeface="Times New Roman"/>
                <a:sym typeface="Times New Roman"/>
              </a:rPr>
              <a:t>Image Credit:  (Cousteau, 1986, p. 30)</a:t>
            </a: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17" name="Shape 21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chemeClr val="dk1"/>
              </a:buClr>
              <a:buSzPct val="25000"/>
              <a:buFont typeface="Calibri"/>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chemeClr val="dk1"/>
                </a:buClr>
                <a:buSzPct val="25000"/>
                <a:buFont typeface="Calibri"/>
                <a:buNone/>
              </a:pPr>
              <a:t>14</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792316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1200" b="1" i="0" u="none" strike="noStrike" cap="none">
                <a:solidFill>
                  <a:schemeClr val="lt1"/>
                </a:solidFill>
                <a:latin typeface="Times New Roman"/>
                <a:ea typeface="Times New Roman"/>
                <a:cs typeface="Times New Roman"/>
                <a:sym typeface="Times New Roman"/>
              </a:rPr>
              <a:t>Freddie called out to the mermaids: “ Help Sammy the sea turtle is stuck in a fish net! The mermaids, Athena, Aphrodite, Anahita and Mer-human swam quickly to help. They noticed that the water stunk like rotten algae bloom. </a:t>
            </a:r>
          </a:p>
          <a:p>
            <a:pPr marL="0" marR="0" lvl="0" indent="0" algn="l" rtl="0">
              <a:lnSpc>
                <a:spcPct val="100000"/>
              </a:lnSpc>
              <a:spcBef>
                <a:spcPts val="0"/>
              </a:spcBef>
              <a:spcAft>
                <a:spcPts val="0"/>
              </a:spcAft>
              <a:buClr>
                <a:schemeClr val="lt1"/>
              </a:buClr>
              <a:buSzPct val="25000"/>
              <a:buFont typeface="Arial"/>
              <a:buNone/>
            </a:pPr>
            <a:endParaRPr sz="1200" b="1" i="0" u="none" strike="noStrike" cap="none">
              <a:solidFill>
                <a:schemeClr val="lt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lt1"/>
              </a:buClr>
              <a:buSzPct val="25000"/>
              <a:buFont typeface="Arial"/>
              <a:buNone/>
            </a:pPr>
            <a:r>
              <a:rPr lang="en-US" sz="1200" b="0" i="0" u="none" strike="noStrike" cap="none">
                <a:solidFill>
                  <a:schemeClr val="lt1"/>
                </a:solidFill>
                <a:latin typeface="Times New Roman"/>
                <a:ea typeface="Times New Roman"/>
                <a:cs typeface="Times New Roman"/>
                <a:sym typeface="Times New Roman"/>
              </a:rPr>
              <a:t>Image  Credit: </a:t>
            </a:r>
            <a:r>
              <a:rPr lang="en-US" sz="1100" b="0" i="0" u="none" strike="noStrike" cap="none">
                <a:solidFill>
                  <a:schemeClr val="lt1"/>
                </a:solidFill>
                <a:latin typeface="Arial"/>
                <a:ea typeface="Arial"/>
                <a:cs typeface="Arial"/>
                <a:sym typeface="Arial"/>
              </a:rPr>
              <a:t>https://www.flickr.com/photos/boston_public_library/8558173388</a:t>
            </a: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26" name="Shape 2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6787634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5" name="Shape 23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endParaRPr b="1"/>
          </a:p>
          <a:p>
            <a:pPr marL="0" marR="0" lvl="0" indent="0" algn="l" rtl="0">
              <a:spcBef>
                <a:spcPts val="0"/>
              </a:spcBef>
              <a:spcAft>
                <a:spcPts val="0"/>
              </a:spcAft>
              <a:buClr>
                <a:schemeClr val="dk1"/>
              </a:buClr>
              <a:buSzPct val="25000"/>
              <a:buFont typeface="Calibri"/>
              <a:buNone/>
            </a:pPr>
            <a:endParaRPr b="1">
              <a:solidFill>
                <a:srgbClr val="000000"/>
              </a:solidFill>
            </a:endParaRPr>
          </a:p>
          <a:p>
            <a:pPr marL="0" marR="0" lvl="0" indent="0" algn="l" rtl="0">
              <a:spcBef>
                <a:spcPts val="0"/>
              </a:spcBef>
              <a:spcAft>
                <a:spcPts val="0"/>
              </a:spcAft>
              <a:buClr>
                <a:schemeClr val="dk1"/>
              </a:buClr>
              <a:buSzPct val="25000"/>
              <a:buFont typeface="Calibri"/>
              <a:buNone/>
            </a:pPr>
            <a:r>
              <a:rPr lang="en-US" sz="1200" b="1" i="0" u="none" strike="noStrike" cap="none">
                <a:solidFill>
                  <a:srgbClr val="000000"/>
                </a:solidFill>
                <a:latin typeface="Calibri"/>
                <a:ea typeface="Calibri"/>
                <a:cs typeface="Calibri"/>
                <a:sym typeface="Calibri"/>
              </a:rPr>
              <a:t>Broadley, L. (2014). It came from Lake Erie: Why toxic algae’s a nightmare for Canada, too. </a:t>
            </a:r>
            <a:r>
              <a:rPr lang="en-US" sz="1200" b="1" i="1" u="none" strike="noStrike" cap="none">
                <a:solidFill>
                  <a:srgbClr val="000000"/>
                </a:solidFill>
                <a:latin typeface="Calibri"/>
                <a:ea typeface="Calibri"/>
                <a:cs typeface="Calibri"/>
                <a:sym typeface="Calibri"/>
              </a:rPr>
              <a:t>Global News.</a:t>
            </a:r>
            <a:r>
              <a:rPr lang="en-US" sz="1200" b="1" i="0" u="none" strike="noStrike" cap="none">
                <a:solidFill>
                  <a:srgbClr val="000000"/>
                </a:solidFill>
                <a:latin typeface="Calibri"/>
                <a:ea typeface="Calibri"/>
                <a:cs typeface="Calibri"/>
                <a:sym typeface="Calibri"/>
              </a:rPr>
              <a:t> Retrieved From: </a:t>
            </a:r>
          </a:p>
          <a:p>
            <a:pPr marL="0" marR="0" lvl="0" indent="0" algn="l" rtl="0">
              <a:spcBef>
                <a:spcPts val="0"/>
              </a:spcBef>
              <a:spcAft>
                <a:spcPts val="0"/>
              </a:spcAft>
              <a:buClr>
                <a:schemeClr val="dk1"/>
              </a:buClr>
              <a:buSzPct val="25000"/>
              <a:buFont typeface="Calibri"/>
              <a:buNone/>
            </a:pPr>
            <a:r>
              <a:rPr lang="en-US" sz="1200" b="0" i="0" u="sng" strike="noStrike" cap="none">
                <a:solidFill>
                  <a:srgbClr val="000000"/>
                </a:solidFill>
                <a:latin typeface="Calibri"/>
                <a:ea typeface="Calibri"/>
                <a:cs typeface="Calibri"/>
                <a:sym typeface="Calibri"/>
                <a:hlinkClick r:id="rId3"/>
              </a:rPr>
              <a:t>http://globalnews.ca/news/1492850/it-came-from-lake-erie-why-toxic-algaes-a-nightmare-for-canada-too/</a:t>
            </a:r>
            <a:r>
              <a:rPr lang="en-US" sz="1200" b="0" i="0" u="none" strike="noStrike" cap="none">
                <a:solidFill>
                  <a:srgbClr val="000000"/>
                </a:solidFill>
                <a:latin typeface="Calibri"/>
                <a:ea typeface="Calibri"/>
                <a:cs typeface="Calibri"/>
                <a:sym typeface="Calibri"/>
              </a:rPr>
              <a:t>.</a:t>
            </a:r>
          </a:p>
          <a:p>
            <a:pPr lvl="0" rtl="0">
              <a:lnSpc>
                <a:spcPct val="130000"/>
              </a:lnSpc>
              <a:spcBef>
                <a:spcPts val="0"/>
              </a:spcBef>
              <a:buClr>
                <a:schemeClr val="lt1"/>
              </a:buClr>
              <a:buSzPct val="25000"/>
              <a:buFont typeface="Times New Roman"/>
              <a:buNone/>
            </a:pPr>
            <a:r>
              <a:rPr lang="en-US" sz="1600" b="1">
                <a:solidFill>
                  <a:srgbClr val="000000"/>
                </a:solidFill>
                <a:latin typeface="Times New Roman"/>
                <a:ea typeface="Times New Roman"/>
                <a:cs typeface="Times New Roman"/>
                <a:sym typeface="Times New Roman"/>
              </a:rPr>
              <a:t>After they freed Sammy, the mermaids swam to the sea shore only to find fish dying from the algae bloom. Anahita explained to Mer-human that heavy bursts of rainfall intensified by climate change  cause agricultural and sewage infrastructure to release more phosphorous runoff. Free-floating algae mats grow in its western basin; in its Eastern basin, large blooms along the shoreline clog water intake, decrease water quality and pose of health risk to humans, pets and wildlife (Bejankiwar, as cited in Broadley, 2014, para. 11). </a:t>
            </a:r>
          </a:p>
          <a:p>
            <a:pPr marL="0" marR="0" lvl="0" indent="0" algn="l" rtl="0">
              <a:spcBef>
                <a:spcPts val="0"/>
              </a:spcBef>
              <a:buClr>
                <a:schemeClr val="dk1"/>
              </a:buClr>
              <a:buSzPct val="25000"/>
              <a:buFont typeface="Calibri"/>
              <a:buNone/>
            </a:pPr>
            <a:endParaRPr/>
          </a:p>
        </p:txBody>
      </p:sp>
      <p:sp>
        <p:nvSpPr>
          <p:cNvPr id="236" name="Shape 23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00082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0" name="Shape 25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endParaRPr b="1"/>
          </a:p>
          <a:p>
            <a:pPr marL="0" marR="0" lvl="0" indent="0" algn="l" rtl="0">
              <a:spcBef>
                <a:spcPts val="0"/>
              </a:spcBef>
              <a:spcAft>
                <a:spcPts val="0"/>
              </a:spcAft>
              <a:buClr>
                <a:schemeClr val="dk1"/>
              </a:buClr>
              <a:buSzPct val="25000"/>
              <a:buFont typeface="Calibri"/>
              <a:buNone/>
            </a:pPr>
            <a:endParaRPr b="1">
              <a:solidFill>
                <a:srgbClr val="000000"/>
              </a:solidFill>
            </a:endParaRPr>
          </a:p>
          <a:p>
            <a:pPr marL="0" marR="0" lvl="0" indent="0" algn="l" rtl="0">
              <a:spcBef>
                <a:spcPts val="0"/>
              </a:spcBef>
              <a:spcAft>
                <a:spcPts val="0"/>
              </a:spcAft>
              <a:buClr>
                <a:schemeClr val="dk1"/>
              </a:buClr>
              <a:buSzPct val="25000"/>
              <a:buFont typeface="Calibri"/>
              <a:buNone/>
            </a:pPr>
            <a:r>
              <a:rPr lang="en-US" sz="1200" b="1" i="0" u="none" strike="noStrike" cap="none">
                <a:solidFill>
                  <a:srgbClr val="000000"/>
                </a:solidFill>
                <a:latin typeface="Calibri"/>
                <a:ea typeface="Calibri"/>
                <a:cs typeface="Calibri"/>
                <a:sym typeface="Calibri"/>
              </a:rPr>
              <a:t>Broadley, L. (2014). It came from Lake Erie: Why toxic algae’s a nightmare for Canada, too. </a:t>
            </a:r>
            <a:r>
              <a:rPr lang="en-US" sz="1200" b="1" i="1" u="none" strike="noStrike" cap="none">
                <a:solidFill>
                  <a:srgbClr val="000000"/>
                </a:solidFill>
                <a:latin typeface="Calibri"/>
                <a:ea typeface="Calibri"/>
                <a:cs typeface="Calibri"/>
                <a:sym typeface="Calibri"/>
              </a:rPr>
              <a:t>Global News.</a:t>
            </a:r>
            <a:r>
              <a:rPr lang="en-US" sz="1200" b="1" i="0" u="none" strike="noStrike" cap="none">
                <a:solidFill>
                  <a:srgbClr val="000000"/>
                </a:solidFill>
                <a:latin typeface="Calibri"/>
                <a:ea typeface="Calibri"/>
                <a:cs typeface="Calibri"/>
                <a:sym typeface="Calibri"/>
              </a:rPr>
              <a:t> Retrieved From: </a:t>
            </a:r>
          </a:p>
          <a:p>
            <a:pPr marL="0" marR="0" lvl="0" indent="0" algn="l" rtl="0">
              <a:spcBef>
                <a:spcPts val="0"/>
              </a:spcBef>
              <a:spcAft>
                <a:spcPts val="0"/>
              </a:spcAft>
              <a:buClr>
                <a:schemeClr val="dk1"/>
              </a:buClr>
              <a:buSzPct val="25000"/>
              <a:buFont typeface="Calibri"/>
              <a:buNone/>
            </a:pPr>
            <a:r>
              <a:rPr lang="en-US" sz="1200" b="0" i="0" u="sng" strike="noStrike" cap="none">
                <a:solidFill>
                  <a:srgbClr val="000000"/>
                </a:solidFill>
                <a:latin typeface="Calibri"/>
                <a:ea typeface="Calibri"/>
                <a:cs typeface="Calibri"/>
                <a:sym typeface="Calibri"/>
                <a:hlinkClick r:id="rId3"/>
              </a:rPr>
              <a:t>http://globalnews.ca/news/1492850/it-came-from-lake-erie-why-toxic-algaes-a-nightmare-for-canada-too/</a:t>
            </a:r>
            <a:r>
              <a:rPr lang="en-US" sz="1200" b="0" i="0" u="none" strike="noStrike" cap="none">
                <a:solidFill>
                  <a:srgbClr val="000000"/>
                </a:solidFill>
                <a:latin typeface="Calibri"/>
                <a:ea typeface="Calibri"/>
                <a:cs typeface="Calibri"/>
                <a:sym typeface="Calibri"/>
              </a:rPr>
              <a:t>.</a:t>
            </a:r>
          </a:p>
          <a:p>
            <a:pPr lvl="0" rtl="0">
              <a:lnSpc>
                <a:spcPct val="130000"/>
              </a:lnSpc>
              <a:spcBef>
                <a:spcPts val="0"/>
              </a:spcBef>
              <a:buClr>
                <a:schemeClr val="lt1"/>
              </a:buClr>
              <a:buSzPct val="25000"/>
              <a:buFont typeface="Times New Roman"/>
              <a:buNone/>
            </a:pPr>
            <a:r>
              <a:rPr lang="en-US" sz="1600" b="1">
                <a:solidFill>
                  <a:srgbClr val="000000"/>
                </a:solidFill>
                <a:latin typeface="Times New Roman"/>
                <a:ea typeface="Times New Roman"/>
                <a:cs typeface="Times New Roman"/>
                <a:sym typeface="Times New Roman"/>
              </a:rPr>
              <a:t>After they freed Sammy, the mermaids swam to the sea shore only to find fish dying from the algae bloom. Anahita explained to Mer-human that heavy bursts of rainfall intensified by climate change  cause agricultural and sewage infrastructure to release more phosphorous runoff. Free-floating algae mats grow in its western basin; in its Eastern basin, large blooms along the shoreline clog water intake, decrease water quality and pose of health risk to humans, pets and wildlife (Bejankiwar, as cited in Broadley, 2014, para. 11). </a:t>
            </a:r>
          </a:p>
          <a:p>
            <a:pPr marL="0" marR="0" lvl="0" indent="0" algn="l" rtl="0">
              <a:spcBef>
                <a:spcPts val="0"/>
              </a:spcBef>
              <a:buClr>
                <a:schemeClr val="dk1"/>
              </a:buClr>
              <a:buSzPct val="25000"/>
              <a:buFont typeface="Calibri"/>
              <a:buNone/>
            </a:pPr>
            <a:endParaRPr/>
          </a:p>
        </p:txBody>
      </p:sp>
      <p:sp>
        <p:nvSpPr>
          <p:cNvPr id="251" name="Shape 25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70446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Shape 26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US" sz="1200" b="1" i="0" u="none" strike="noStrike" cap="none">
                <a:solidFill>
                  <a:schemeClr val="lt1"/>
                </a:solidFill>
                <a:latin typeface="Times New Roman"/>
                <a:ea typeface="Times New Roman"/>
                <a:cs typeface="Times New Roman"/>
                <a:sym typeface="Times New Roman"/>
              </a:rPr>
              <a:t>Suddenly, they heard cries from the ocean floor as Billie Holiday begged for clean water and air. </a:t>
            </a:r>
          </a:p>
          <a:p>
            <a:pPr marL="0" marR="0" lvl="0" indent="0" algn="l" rtl="0">
              <a:spcBef>
                <a:spcPts val="0"/>
              </a:spcBef>
              <a:spcAft>
                <a:spcPts val="0"/>
              </a:spcAft>
              <a:buClr>
                <a:schemeClr val="dk1"/>
              </a:buClr>
              <a:buSzPct val="25000"/>
              <a:buFont typeface="Calibri"/>
              <a:buNone/>
            </a:pPr>
            <a:endParaRPr sz="1600" b="0" i="0" u="sng" strike="noStrike" cap="none">
              <a:solidFill>
                <a:schemeClr val="hlink"/>
              </a:solidFill>
              <a:latin typeface="Calibri"/>
              <a:ea typeface="Calibri"/>
              <a:cs typeface="Calibri"/>
              <a:sym typeface="Calibri"/>
              <a:hlinkClick r:id="rId3"/>
            </a:endParaRPr>
          </a:p>
          <a:p>
            <a:pPr marL="0" marR="0" lvl="0" indent="0" algn="l" rtl="0">
              <a:spcBef>
                <a:spcPts val="0"/>
              </a:spcBef>
              <a:spcAft>
                <a:spcPts val="0"/>
              </a:spcAft>
              <a:buClr>
                <a:schemeClr val="dk1"/>
              </a:buClr>
              <a:buSzPct val="25000"/>
              <a:buFont typeface="Calibri"/>
              <a:buNone/>
            </a:pPr>
            <a:r>
              <a:rPr lang="en-US" sz="1200" b="0" i="0" u="sng" strike="noStrike" cap="none">
                <a:solidFill>
                  <a:schemeClr val="hlink"/>
                </a:solidFill>
                <a:latin typeface="Times New Roman"/>
                <a:ea typeface="Times New Roman"/>
                <a:cs typeface="Times New Roman"/>
                <a:sym typeface="Times New Roman"/>
                <a:hlinkClick r:id="rId3"/>
              </a:rPr>
              <a:t>Image Credit:Colored Mermaids. https://www.pinterest.com/pin/433964114070117537/</a:t>
            </a:r>
          </a:p>
          <a:p>
            <a:pPr marL="0" marR="0" lvl="0" indent="0" algn="l" rtl="0">
              <a:spcBef>
                <a:spcPts val="0"/>
              </a:spcBef>
              <a:spcAft>
                <a:spcPts val="0"/>
              </a:spcAft>
              <a:buClr>
                <a:schemeClr val="dk1"/>
              </a:buClr>
              <a:buSzPct val="25000"/>
              <a:buFont typeface="Calibri"/>
              <a:buNone/>
            </a:pPr>
            <a:endParaRPr sz="1200" b="1" i="0" u="none" strike="noStrike" cap="none">
              <a:solidFill>
                <a:schemeClr val="lt1"/>
              </a:solidFill>
              <a:latin typeface="Times New Roman"/>
              <a:ea typeface="Times New Roman"/>
              <a:cs typeface="Times New Roman"/>
              <a:sym typeface="Times New Roman"/>
            </a:endParaRPr>
          </a:p>
          <a:p>
            <a:pPr marL="0" marR="0" lvl="0" indent="0" algn="l" rtl="0">
              <a:spcBef>
                <a:spcPts val="0"/>
              </a:spcBef>
              <a:spcAft>
                <a:spcPts val="0"/>
              </a:spcAft>
              <a:buClr>
                <a:schemeClr val="dk1"/>
              </a:buClr>
              <a:buSzPct val="25000"/>
              <a:buFont typeface="Calibri"/>
              <a:buNone/>
            </a:pPr>
            <a:endParaRPr sz="1200" b="1" i="0" u="none" strike="noStrike" cap="none">
              <a:solidFill>
                <a:schemeClr val="lt1"/>
              </a:solidFill>
              <a:latin typeface="Times New Roman"/>
              <a:ea typeface="Times New Roman"/>
              <a:cs typeface="Times New Roman"/>
              <a:sym typeface="Times New Roman"/>
            </a:endParaRP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65" name="Shape 2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8473538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Shape 27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US" sz="1200" b="1" i="0" u="none" strike="noStrike" cap="none">
                <a:solidFill>
                  <a:schemeClr val="lt1"/>
                </a:solidFill>
                <a:latin typeface="Times New Roman"/>
                <a:ea typeface="Times New Roman"/>
                <a:cs typeface="Times New Roman"/>
                <a:sym typeface="Times New Roman"/>
              </a:rPr>
              <a:t>Suddenly, they heard cries from the ocean floor as Billie Holiday begged for clean water and air. </a:t>
            </a:r>
          </a:p>
          <a:p>
            <a:pPr marL="0" marR="0" lvl="0" indent="0" algn="l" rtl="0">
              <a:spcBef>
                <a:spcPts val="0"/>
              </a:spcBef>
              <a:spcAft>
                <a:spcPts val="0"/>
              </a:spcAft>
              <a:buClr>
                <a:schemeClr val="dk1"/>
              </a:buClr>
              <a:buSzPct val="25000"/>
              <a:buFont typeface="Calibri"/>
              <a:buNone/>
            </a:pPr>
            <a:endParaRPr sz="1600" b="0" i="0" u="sng" strike="noStrike" cap="none">
              <a:solidFill>
                <a:schemeClr val="hlink"/>
              </a:solidFill>
              <a:latin typeface="Calibri"/>
              <a:ea typeface="Calibri"/>
              <a:cs typeface="Calibri"/>
              <a:sym typeface="Calibri"/>
              <a:hlinkClick r:id="rId3"/>
            </a:endParaRPr>
          </a:p>
          <a:p>
            <a:pPr marL="0" marR="0" lvl="0" indent="0" algn="l" rtl="0">
              <a:spcBef>
                <a:spcPts val="0"/>
              </a:spcBef>
              <a:spcAft>
                <a:spcPts val="0"/>
              </a:spcAft>
              <a:buClr>
                <a:schemeClr val="dk1"/>
              </a:buClr>
              <a:buSzPct val="25000"/>
              <a:buFont typeface="Calibri"/>
              <a:buNone/>
            </a:pPr>
            <a:r>
              <a:rPr lang="en-US" sz="1200" b="0" i="0" u="sng" strike="noStrike" cap="none">
                <a:solidFill>
                  <a:schemeClr val="hlink"/>
                </a:solidFill>
                <a:latin typeface="Times New Roman"/>
                <a:ea typeface="Times New Roman"/>
                <a:cs typeface="Times New Roman"/>
                <a:sym typeface="Times New Roman"/>
                <a:hlinkClick r:id="rId3"/>
              </a:rPr>
              <a:t>Image Credit:Colored Mermaids. https://www.pinterest.com/pin/433964114070117537/</a:t>
            </a:r>
          </a:p>
          <a:p>
            <a:pPr marL="0" marR="0" lvl="0" indent="0" algn="l" rtl="0">
              <a:spcBef>
                <a:spcPts val="0"/>
              </a:spcBef>
              <a:spcAft>
                <a:spcPts val="0"/>
              </a:spcAft>
              <a:buClr>
                <a:schemeClr val="dk1"/>
              </a:buClr>
              <a:buSzPct val="25000"/>
              <a:buFont typeface="Calibri"/>
              <a:buNone/>
            </a:pPr>
            <a:endParaRPr sz="1200" b="1" i="0" u="none" strike="noStrike" cap="none">
              <a:solidFill>
                <a:schemeClr val="lt1"/>
              </a:solidFill>
              <a:latin typeface="Times New Roman"/>
              <a:ea typeface="Times New Roman"/>
              <a:cs typeface="Times New Roman"/>
              <a:sym typeface="Times New Roman"/>
            </a:endParaRPr>
          </a:p>
          <a:p>
            <a:pPr marL="0" marR="0" lvl="0" indent="0" algn="l" rtl="0">
              <a:spcBef>
                <a:spcPts val="0"/>
              </a:spcBef>
              <a:spcAft>
                <a:spcPts val="0"/>
              </a:spcAft>
              <a:buClr>
                <a:schemeClr val="dk1"/>
              </a:buClr>
              <a:buSzPct val="25000"/>
              <a:buFont typeface="Calibri"/>
              <a:buNone/>
            </a:pPr>
            <a:endParaRPr sz="1200" b="1" i="0" u="none" strike="noStrike" cap="none">
              <a:solidFill>
                <a:schemeClr val="lt1"/>
              </a:solidFill>
              <a:latin typeface="Times New Roman"/>
              <a:ea typeface="Times New Roman"/>
              <a:cs typeface="Times New Roman"/>
              <a:sym typeface="Times New Roman"/>
            </a:endParaRP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74" name="Shape 2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436876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 </a:t>
            </a:r>
          </a:p>
          <a:p>
            <a:pPr marL="0" marR="0" lvl="0" indent="0" algn="l" rtl="0">
              <a:spcBef>
                <a:spcPts val="0"/>
              </a:spcBef>
              <a:spcAft>
                <a:spcPts val="0"/>
              </a:spcAft>
              <a:buClr>
                <a:schemeClr val="dk1"/>
              </a:buClr>
              <a:buSzPct val="25000"/>
              <a:buFont typeface="Calibri"/>
              <a:buNone/>
            </a:pPr>
            <a:r>
              <a:rPr lang="en-US" sz="1200" b="1" i="0" u="sng" strike="noStrike" cap="none">
                <a:solidFill>
                  <a:schemeClr val="dk1"/>
                </a:solidFill>
                <a:latin typeface="Calibri"/>
                <a:ea typeface="Calibri"/>
                <a:cs typeface="Calibri"/>
                <a:sym typeface="Calibri"/>
              </a:rPr>
              <a:t>Mer-human</a:t>
            </a: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 </a:t>
            </a: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Once upon a time deep in the Pacific Ocean there was a beautiful mermaid named Anahita.  Anahita was the Persian goddess of fertility and water. She had  magical powers  and the wonders of the sea always surrounded her. Her tail was bright and shimmery, and she loved  to play at the surface when the moon rises. Sailors and mermen, flocked  to her for her incomparable inner and outer beauty. Although she loved the ocean, Anahita longed to be a human so she could marry the not-so happy Prince Saponi  and learn how to become  a great warrior princess. </a:t>
            </a: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94" name="Shape 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9707249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Shape 28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85" name="Shape 2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5683335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4" name="Shape 29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50000"/>
              </a:lnSpc>
              <a:spcBef>
                <a:spcPts val="0"/>
              </a:spcBef>
              <a:spcAft>
                <a:spcPts val="0"/>
              </a:spcAft>
              <a:buClr>
                <a:srgbClr val="FFFFFF"/>
              </a:buClr>
              <a:buSzPct val="25000"/>
              <a:buFont typeface="Arial"/>
              <a:buNone/>
            </a:pPr>
            <a:r>
              <a:rPr lang="en-US" sz="1200" b="1" i="0" u="none" strike="noStrike" cap="none">
                <a:solidFill>
                  <a:srgbClr val="FFFFFF"/>
                </a:solidFill>
                <a:latin typeface="Times New Roman"/>
                <a:ea typeface="Times New Roman"/>
                <a:cs typeface="Times New Roman"/>
                <a:sym typeface="Times New Roman"/>
              </a:rPr>
              <a:t>King Triton sent Anahita and Mer-human to the shore as humans to protest to the United Nations to stop the pollution of all the oceans, rivers, lakes and water ways in the  world. They joined the Idle No More Movement, the David Suzuki Foundation, Oceana Canada, Green Peace and Ocean Elders  to  stop people  and corporations from polluting the waters of Mother Earth. </a:t>
            </a:r>
          </a:p>
          <a:p>
            <a:pPr marL="0" marR="0" lvl="0" indent="0" algn="l" rtl="0">
              <a:lnSpc>
                <a:spcPct val="100000"/>
              </a:lnSpc>
              <a:spcBef>
                <a:spcPts val="0"/>
              </a:spcBef>
              <a:spcAft>
                <a:spcPts val="0"/>
              </a:spcAft>
              <a:buClr>
                <a:srgbClr val="FFFFFF"/>
              </a:buClr>
              <a:buSzPct val="25000"/>
              <a:buFont typeface="Arial"/>
              <a:buNone/>
            </a:pPr>
            <a:r>
              <a:rPr lang="en-US" sz="1100" b="0" i="0" u="none" strike="noStrike" cap="none">
                <a:solidFill>
                  <a:srgbClr val="FFFFFF"/>
                </a:solidFill>
                <a:latin typeface="Times New Roman"/>
                <a:ea typeface="Times New Roman"/>
                <a:cs typeface="Times New Roman"/>
                <a:sym typeface="Times New Roman"/>
              </a:rPr>
              <a:t>File:Coney Island Mermaid Parade 2010-BP Kills Mermaids.jpg https://commons.wikimedia.org/wiki/File:Coney_Island_Mermaid_Parade_2010-BP_Kills_Mermaids.jpg</a:t>
            </a:r>
          </a:p>
          <a:p>
            <a:pPr marL="0" marR="0" lvl="0" indent="0" algn="l" rtl="0">
              <a:lnSpc>
                <a:spcPct val="100000"/>
              </a:lnSpc>
              <a:spcBef>
                <a:spcPts val="0"/>
              </a:spcBef>
              <a:spcAft>
                <a:spcPts val="0"/>
              </a:spcAft>
              <a:buClr>
                <a:srgbClr val="FFFFFF"/>
              </a:buClr>
              <a:buSzPct val="25000"/>
              <a:buFont typeface="Arial"/>
              <a:buNone/>
            </a:pPr>
            <a:endParaRPr sz="1100" b="0" i="0" u="none" strike="noStrike" cap="none">
              <a:solidFill>
                <a:srgbClr val="FFFFFF"/>
              </a:solidFill>
              <a:latin typeface="Times New Roman"/>
              <a:ea typeface="Times New Roman"/>
              <a:cs typeface="Times New Roman"/>
              <a:sym typeface="Times New Roman"/>
            </a:endParaRP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95" name="Shape 29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30128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Shape 30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500">
                <a:solidFill>
                  <a:srgbClr val="4A5B60"/>
                </a:solidFill>
                <a:latin typeface="Times New Roman"/>
                <a:ea typeface="Times New Roman"/>
                <a:cs typeface="Times New Roman"/>
                <a:sym typeface="Times New Roman"/>
              </a:rPr>
              <a:t>What if we could flip algal blooms on their heads to make them useful instead of harmful?</a:t>
            </a:r>
          </a:p>
        </p:txBody>
      </p:sp>
      <p:sp>
        <p:nvSpPr>
          <p:cNvPr id="304" name="Shape 3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0272926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Shape 31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500">
                <a:solidFill>
                  <a:srgbClr val="4A5B60"/>
                </a:solidFill>
                <a:latin typeface="Times New Roman"/>
                <a:ea typeface="Times New Roman"/>
                <a:cs typeface="Times New Roman"/>
                <a:sym typeface="Times New Roman"/>
              </a:rPr>
              <a:t>What if we could flip algal blooms on their heads to make them useful instead of harmful? </a:t>
            </a:r>
            <a:r>
              <a:rPr lang="en-US" sz="1500" u="sng">
                <a:solidFill>
                  <a:srgbClr val="567C91"/>
                </a:solidFill>
                <a:latin typeface="Times New Roman"/>
                <a:ea typeface="Times New Roman"/>
                <a:cs typeface="Times New Roman"/>
                <a:sym typeface="Times New Roman"/>
                <a:hlinkClick r:id="rId3"/>
              </a:rPr>
              <a:t>Maddie Stone</a:t>
            </a:r>
            <a:r>
              <a:rPr lang="en-US" sz="1500">
                <a:solidFill>
                  <a:srgbClr val="4A5B60"/>
                </a:solidFill>
                <a:latin typeface="Times New Roman"/>
                <a:ea typeface="Times New Roman"/>
                <a:cs typeface="Times New Roman"/>
                <a:sym typeface="Times New Roman"/>
              </a:rPr>
              <a:t>,</a:t>
            </a:r>
          </a:p>
        </p:txBody>
      </p:sp>
      <p:sp>
        <p:nvSpPr>
          <p:cNvPr id="314" name="Shape 3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6769376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Shape 3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3" name="Shape 32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lt1"/>
              </a:buClr>
              <a:buSzPct val="25000"/>
              <a:buFont typeface="Calibri"/>
              <a:buNone/>
            </a:pPr>
            <a:r>
              <a:rPr lang="en-US" sz="1200" b="0" i="0" u="none" strike="noStrike" cap="none">
                <a:solidFill>
                  <a:schemeClr val="lt1"/>
                </a:solidFill>
                <a:latin typeface="Calibri"/>
                <a:ea typeface="Calibri"/>
                <a:cs typeface="Calibri"/>
                <a:sym typeface="Calibri"/>
              </a:rPr>
              <a:t>https://www.pinterest.com/aikoone/mer</a:t>
            </a:r>
            <a:r>
              <a:rPr lang="en-US" sz="1800" b="1">
                <a:solidFill>
                  <a:schemeClr val="lt1"/>
                </a:solidFill>
                <a:latin typeface="Times New Roman"/>
                <a:ea typeface="Times New Roman"/>
                <a:cs typeface="Times New Roman"/>
                <a:sym typeface="Times New Roman"/>
              </a:rPr>
              <a:t>Anahita and Mer-human works with Ocean Elders, Oceana and the David Suzuki Foundation to help save Mother Earth’s oceans from pollution. </a:t>
            </a:r>
            <a:r>
              <a:rPr lang="en-US" sz="1200" b="0" i="0" u="none" strike="noStrike" cap="none">
                <a:solidFill>
                  <a:schemeClr val="lt1"/>
                </a:solidFill>
                <a:latin typeface="Calibri"/>
                <a:ea typeface="Calibri"/>
                <a:cs typeface="Calibri"/>
                <a:sym typeface="Calibri"/>
              </a:rPr>
              <a:t>maidsmermenmerchildren-and-merbabies/</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lt1"/>
              </a:solidFill>
              <a:latin typeface="Calibri"/>
              <a:ea typeface="Calibri"/>
              <a:cs typeface="Calibri"/>
              <a:sym typeface="Calibri"/>
            </a:endParaRP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24" name="Shape 32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108884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38" name="Shape 33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lt1"/>
              </a:buClr>
              <a:buSzPct val="25000"/>
              <a:buFont typeface="Calibri"/>
              <a:buNone/>
            </a:pPr>
            <a:r>
              <a:rPr lang="en-US" sz="1200" b="0" i="0" u="none" strike="noStrike" cap="none">
                <a:solidFill>
                  <a:schemeClr val="lt1"/>
                </a:solidFill>
                <a:latin typeface="Calibri"/>
                <a:ea typeface="Calibri"/>
                <a:cs typeface="Calibri"/>
                <a:sym typeface="Calibri"/>
              </a:rPr>
              <a:t>https://www</a:t>
            </a:r>
            <a:r>
              <a:rPr lang="en-US" sz="1800" b="1">
                <a:solidFill>
                  <a:srgbClr val="404040"/>
                </a:solidFill>
                <a:latin typeface="Times New Roman"/>
                <a:ea typeface="Times New Roman"/>
                <a:cs typeface="Times New Roman"/>
                <a:sym typeface="Times New Roman"/>
              </a:rPr>
              <a:t>You can also work with Ocean Elders, Oceana and the David Suzuki Foundation to help save Mother Earth’s oceans from pollution. </a:t>
            </a:r>
          </a:p>
          <a:p>
            <a:pPr marL="0" marR="0" lvl="0" indent="0" algn="l" rtl="0">
              <a:lnSpc>
                <a:spcPct val="100000"/>
              </a:lnSpc>
              <a:spcBef>
                <a:spcPts val="0"/>
              </a:spcBef>
              <a:spcAft>
                <a:spcPts val="0"/>
              </a:spcAft>
              <a:buClr>
                <a:schemeClr val="lt1"/>
              </a:buClr>
              <a:buSzPct val="25000"/>
              <a:buFont typeface="Calibri"/>
              <a:buNone/>
            </a:pPr>
            <a:r>
              <a:rPr lang="en-US" sz="1200" b="0" i="0" u="none" strike="noStrike" cap="none">
                <a:solidFill>
                  <a:schemeClr val="lt1"/>
                </a:solidFill>
                <a:latin typeface="Calibri"/>
                <a:ea typeface="Calibri"/>
                <a:cs typeface="Calibri"/>
                <a:sym typeface="Calibri"/>
              </a:rPr>
              <a:t>.pinterest.com/aikoone/mer</a:t>
            </a:r>
            <a:r>
              <a:rPr lang="en-US" sz="1800" b="1">
                <a:solidFill>
                  <a:schemeClr val="lt1"/>
                </a:solidFill>
                <a:latin typeface="Times New Roman"/>
                <a:ea typeface="Times New Roman"/>
                <a:cs typeface="Times New Roman"/>
                <a:sym typeface="Times New Roman"/>
              </a:rPr>
              <a:t>Anahita and Mer-human works with Ocean Elders, Oceana and the David Suzuki Foundation to help save Mother Earth’s oceans from pollution. </a:t>
            </a:r>
            <a:r>
              <a:rPr lang="en-US" sz="1200" b="0" i="0" u="none" strike="noStrike" cap="none">
                <a:solidFill>
                  <a:schemeClr val="lt1"/>
                </a:solidFill>
                <a:latin typeface="Calibri"/>
                <a:ea typeface="Calibri"/>
                <a:cs typeface="Calibri"/>
                <a:sym typeface="Calibri"/>
              </a:rPr>
              <a:t>maidsmermenmerchildren-and-merbabies/</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lt1"/>
              </a:solidFill>
              <a:latin typeface="Calibri"/>
              <a:ea typeface="Calibri"/>
              <a:cs typeface="Calibri"/>
              <a:sym typeface="Calibri"/>
            </a:endParaRP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39" name="Shape 3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032329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Shape 3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6" name="Shape 35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lt1"/>
              </a:buClr>
              <a:buSzPct val="25000"/>
              <a:buFont typeface="Calibri"/>
              <a:buNone/>
            </a:pPr>
            <a:r>
              <a:rPr lang="en-US" sz="1200" b="0" i="0" u="none" strike="noStrike" cap="none">
                <a:solidFill>
                  <a:schemeClr val="lt1"/>
                </a:solidFill>
                <a:latin typeface="Calibri"/>
                <a:ea typeface="Calibri"/>
                <a:cs typeface="Calibri"/>
                <a:sym typeface="Calibri"/>
              </a:rPr>
              <a:t>https://www</a:t>
            </a:r>
            <a:r>
              <a:rPr lang="en-US" sz="1800" b="1">
                <a:solidFill>
                  <a:srgbClr val="404040"/>
                </a:solidFill>
                <a:latin typeface="Times New Roman"/>
                <a:ea typeface="Times New Roman"/>
                <a:cs typeface="Times New Roman"/>
                <a:sym typeface="Times New Roman"/>
              </a:rPr>
              <a:t>You can also work with Ocean Elders, Oceana and the David Suzuki Foundation to help save Mother Earth’s oceans from pollution. </a:t>
            </a:r>
          </a:p>
          <a:p>
            <a:pPr marL="0" marR="0" lvl="0" indent="0" algn="l" rtl="0">
              <a:lnSpc>
                <a:spcPct val="100000"/>
              </a:lnSpc>
              <a:spcBef>
                <a:spcPts val="0"/>
              </a:spcBef>
              <a:spcAft>
                <a:spcPts val="0"/>
              </a:spcAft>
              <a:buClr>
                <a:schemeClr val="lt1"/>
              </a:buClr>
              <a:buSzPct val="25000"/>
              <a:buFont typeface="Calibri"/>
              <a:buNone/>
            </a:pPr>
            <a:r>
              <a:rPr lang="en-US" sz="1200" b="0" i="0" u="none" strike="noStrike" cap="none">
                <a:solidFill>
                  <a:schemeClr val="lt1"/>
                </a:solidFill>
                <a:latin typeface="Calibri"/>
                <a:ea typeface="Calibri"/>
                <a:cs typeface="Calibri"/>
                <a:sym typeface="Calibri"/>
              </a:rPr>
              <a:t>.pinterest.com/aikoone/mer</a:t>
            </a:r>
            <a:r>
              <a:rPr lang="en-US" sz="1800" b="1">
                <a:solidFill>
                  <a:schemeClr val="lt1"/>
                </a:solidFill>
                <a:latin typeface="Times New Roman"/>
                <a:ea typeface="Times New Roman"/>
                <a:cs typeface="Times New Roman"/>
                <a:sym typeface="Times New Roman"/>
              </a:rPr>
              <a:t>Anahita and Mer-human works with Ocean Elders, Oceana and the David Suzuki Foundation to help save Mother Earth’s oceans from pollution. </a:t>
            </a:r>
            <a:r>
              <a:rPr lang="en-US" sz="1200" b="0" i="0" u="none" strike="noStrike" cap="none">
                <a:solidFill>
                  <a:schemeClr val="lt1"/>
                </a:solidFill>
                <a:latin typeface="Calibri"/>
                <a:ea typeface="Calibri"/>
                <a:cs typeface="Calibri"/>
                <a:sym typeface="Calibri"/>
              </a:rPr>
              <a:t>maidsmermenmerchildren-and-merbabies/</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lt1"/>
              </a:solidFill>
              <a:latin typeface="Calibri"/>
              <a:ea typeface="Calibri"/>
              <a:cs typeface="Calibri"/>
              <a:sym typeface="Calibri"/>
            </a:endParaRP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57" name="Shape 35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518254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Shape 3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74" name="Shape 37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lt1"/>
              </a:buClr>
              <a:buSzPct val="25000"/>
              <a:buFont typeface="Calibri"/>
              <a:buNone/>
            </a:pPr>
            <a:r>
              <a:rPr lang="en-US" sz="1200" b="0" i="0" u="none" strike="noStrike" cap="none">
                <a:solidFill>
                  <a:schemeClr val="lt1"/>
                </a:solidFill>
                <a:latin typeface="Calibri"/>
                <a:ea typeface="Calibri"/>
                <a:cs typeface="Calibri"/>
                <a:sym typeface="Calibri"/>
              </a:rPr>
              <a:t>https://www.pinterest</a:t>
            </a:r>
            <a:r>
              <a:rPr lang="en-US" sz="1800" b="1">
                <a:latin typeface="Times New Roman"/>
                <a:ea typeface="Times New Roman"/>
                <a:cs typeface="Times New Roman"/>
                <a:sym typeface="Times New Roman"/>
              </a:rPr>
              <a:t>You can join the online blog communities Ocean Elders, Oceana and the David Suzuki Foundation to share your ideas and stories on how to save Mother Earth’s oceans from pollution. </a:t>
            </a:r>
          </a:p>
          <a:p>
            <a:pPr lvl="0" rtl="0">
              <a:spcBef>
                <a:spcPts val="0"/>
              </a:spcBef>
              <a:buClr>
                <a:schemeClr val="dk1"/>
              </a:buClr>
              <a:buSzPct val="61111"/>
              <a:buFont typeface="Arial"/>
              <a:buNone/>
            </a:pPr>
            <a:endParaRPr sz="1800" b="1">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lt1"/>
              </a:buClr>
              <a:buSzPct val="25000"/>
              <a:buFont typeface="Calibri"/>
              <a:buNone/>
            </a:pPr>
            <a:r>
              <a:rPr lang="en-US" sz="1200" b="0" i="0" u="none" strike="noStrike" cap="none">
                <a:solidFill>
                  <a:schemeClr val="lt1"/>
                </a:solidFill>
                <a:latin typeface="Calibri"/>
                <a:ea typeface="Calibri"/>
                <a:cs typeface="Calibri"/>
                <a:sym typeface="Calibri"/>
              </a:rPr>
              <a:t>.com/aikoone/mer</a:t>
            </a:r>
            <a:r>
              <a:rPr lang="en-US" sz="1800" b="1">
                <a:solidFill>
                  <a:schemeClr val="lt1"/>
                </a:solidFill>
                <a:latin typeface="Times New Roman"/>
                <a:ea typeface="Times New Roman"/>
                <a:cs typeface="Times New Roman"/>
                <a:sym typeface="Times New Roman"/>
              </a:rPr>
              <a:t>Anahita and Mer-human works with Ocean Elders, Oceana and the David Suzuki Foundation to help save Mother Earth’s oceans from pollution. </a:t>
            </a:r>
            <a:r>
              <a:rPr lang="en-US" sz="1200" b="0" i="0" u="none" strike="noStrike" cap="none">
                <a:solidFill>
                  <a:schemeClr val="lt1"/>
                </a:solidFill>
                <a:latin typeface="Calibri"/>
                <a:ea typeface="Calibri"/>
                <a:cs typeface="Calibri"/>
                <a:sym typeface="Calibri"/>
              </a:rPr>
              <a:t>maidsmermenmerchildren-and-merbabies/</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lt1"/>
              </a:solidFill>
              <a:latin typeface="Calibri"/>
              <a:ea typeface="Calibri"/>
              <a:cs typeface="Calibri"/>
              <a:sym typeface="Calibri"/>
            </a:endParaRP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75" name="Shape 37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024194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Shape 3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92" name="Shape 39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lt1"/>
              </a:buClr>
              <a:buSzPct val="25000"/>
              <a:buFont typeface="Calibri"/>
              <a:buNone/>
            </a:pPr>
            <a:r>
              <a:rPr lang="en-US" sz="1200" b="0" i="0" u="none" strike="noStrike" cap="none">
                <a:solidFill>
                  <a:schemeClr val="lt1"/>
                </a:solidFill>
                <a:latin typeface="Calibri"/>
                <a:ea typeface="Calibri"/>
                <a:cs typeface="Calibri"/>
                <a:sym typeface="Calibri"/>
              </a:rPr>
              <a:t>https://www.pinterest.com/aikoone/mermaidsmermenmerchildren-and-merbabies/</a:t>
            </a:r>
          </a:p>
          <a:p>
            <a:pPr lvl="0" algn="ctr" rtl="0">
              <a:spcBef>
                <a:spcPts val="0"/>
              </a:spcBef>
              <a:buClr>
                <a:schemeClr val="dk1"/>
              </a:buClr>
              <a:buSzPct val="78571"/>
              <a:buFont typeface="Arial"/>
              <a:buNone/>
            </a:pPr>
            <a:r>
              <a:rPr lang="en-US" sz="1400" b="1">
                <a:solidFill>
                  <a:schemeClr val="lt1"/>
                </a:solidFill>
                <a:latin typeface="Times New Roman"/>
                <a:ea typeface="Times New Roman"/>
                <a:cs typeface="Times New Roman"/>
                <a:sym typeface="Times New Roman"/>
              </a:rPr>
              <a:t>References</a:t>
            </a:r>
          </a:p>
          <a:p>
            <a:pPr lvl="0" rtl="0">
              <a:lnSpc>
                <a:spcPct val="115000"/>
              </a:lnSpc>
              <a:spcBef>
                <a:spcPts val="0"/>
              </a:spcBef>
              <a:buClr>
                <a:schemeClr val="dk1"/>
              </a:buClr>
              <a:buSzPct val="78571"/>
              <a:buFont typeface="Arial"/>
              <a:buNone/>
            </a:pPr>
            <a:endParaRPr sz="1400">
              <a:solidFill>
                <a:schemeClr val="lt1"/>
              </a:solidFill>
              <a:latin typeface="Times New Roman"/>
              <a:ea typeface="Times New Roman"/>
              <a:cs typeface="Times New Roman"/>
              <a:sym typeface="Times New Roman"/>
            </a:endParaRPr>
          </a:p>
          <a:p>
            <a:pPr lvl="0" rtl="0">
              <a:lnSpc>
                <a:spcPct val="115000"/>
              </a:lnSpc>
              <a:spcBef>
                <a:spcPts val="0"/>
              </a:spcBef>
              <a:buClr>
                <a:schemeClr val="dk1"/>
              </a:buClr>
              <a:buSzPct val="78571"/>
              <a:buFont typeface="Arial"/>
              <a:buNone/>
            </a:pPr>
            <a:r>
              <a:rPr lang="en-US" sz="1400">
                <a:solidFill>
                  <a:schemeClr val="lt1"/>
                </a:solidFill>
                <a:latin typeface="Times New Roman"/>
                <a:ea typeface="Times New Roman"/>
                <a:cs typeface="Times New Roman"/>
                <a:sym typeface="Times New Roman"/>
              </a:rPr>
              <a:t>Adamson, G. (1995). </a:t>
            </a:r>
            <a:r>
              <a:rPr lang="en-US" sz="1400" i="1">
                <a:solidFill>
                  <a:schemeClr val="lt1"/>
                </a:solidFill>
                <a:latin typeface="Times New Roman"/>
                <a:ea typeface="Times New Roman"/>
                <a:cs typeface="Times New Roman"/>
                <a:sym typeface="Times New Roman"/>
              </a:rPr>
              <a:t>Help me, Jacques Cousteau</a:t>
            </a:r>
            <a:r>
              <a:rPr lang="en-US" sz="1400">
                <a:solidFill>
                  <a:schemeClr val="lt1"/>
                </a:solidFill>
                <a:latin typeface="Times New Roman"/>
                <a:ea typeface="Times New Roman"/>
                <a:cs typeface="Times New Roman"/>
                <a:sym typeface="Times New Roman"/>
              </a:rPr>
              <a:t>. Erin, Ont. : Porcupine's Quill, c1995.</a:t>
            </a:r>
          </a:p>
          <a:p>
            <a:pPr lvl="0" rtl="0">
              <a:spcBef>
                <a:spcPts val="0"/>
              </a:spcBef>
              <a:buClr>
                <a:schemeClr val="dk1"/>
              </a:buClr>
              <a:buSzPct val="78571"/>
              <a:buFont typeface="Arial"/>
              <a:buNone/>
            </a:pPr>
            <a:endParaRPr sz="1400">
              <a:solidFill>
                <a:schemeClr val="lt1"/>
              </a:solidFill>
              <a:latin typeface="Times New Roman"/>
              <a:ea typeface="Times New Roman"/>
              <a:cs typeface="Times New Roman"/>
              <a:sym typeface="Times New Roman"/>
            </a:endParaRPr>
          </a:p>
          <a:p>
            <a:pPr lvl="0" rtl="0">
              <a:lnSpc>
                <a:spcPct val="115000"/>
              </a:lnSpc>
              <a:spcBef>
                <a:spcPts val="0"/>
              </a:spcBef>
              <a:buClr>
                <a:schemeClr val="dk1"/>
              </a:buClr>
              <a:buSzPct val="78571"/>
              <a:buFont typeface="Arial"/>
              <a:buNone/>
            </a:pPr>
            <a:r>
              <a:rPr lang="en-US" sz="1400">
                <a:solidFill>
                  <a:schemeClr val="lt1"/>
                </a:solidFill>
                <a:latin typeface="Times New Roman"/>
                <a:ea typeface="Times New Roman"/>
                <a:cs typeface="Times New Roman"/>
                <a:sym typeface="Times New Roman"/>
              </a:rPr>
              <a:t>Bankston, J. (2003). </a:t>
            </a:r>
            <a:r>
              <a:rPr lang="en-US" sz="1400" i="1">
                <a:solidFill>
                  <a:schemeClr val="lt1"/>
                </a:solidFill>
                <a:latin typeface="Times New Roman"/>
                <a:ea typeface="Times New Roman"/>
                <a:cs typeface="Times New Roman"/>
                <a:sym typeface="Times New Roman"/>
              </a:rPr>
              <a:t>Jacques-Yves Cousteau : his story under the sea</a:t>
            </a:r>
            <a:r>
              <a:rPr lang="en-US" sz="1400">
                <a:solidFill>
                  <a:schemeClr val="lt1"/>
                </a:solidFill>
                <a:latin typeface="Times New Roman"/>
                <a:ea typeface="Times New Roman"/>
                <a:cs typeface="Times New Roman"/>
                <a:sym typeface="Times New Roman"/>
              </a:rPr>
              <a:t>. Bear, DE : Mitchell Lane, c2003.</a:t>
            </a:r>
          </a:p>
          <a:p>
            <a:pPr lvl="0" rtl="0">
              <a:spcBef>
                <a:spcPts val="0"/>
              </a:spcBef>
              <a:buClr>
                <a:schemeClr val="dk1"/>
              </a:buClr>
              <a:buSzPct val="78571"/>
              <a:buFont typeface="Arial"/>
              <a:buNone/>
            </a:pPr>
            <a:endParaRPr sz="1400">
              <a:solidFill>
                <a:schemeClr val="lt1"/>
              </a:solidFill>
              <a:latin typeface="Times New Roman"/>
              <a:ea typeface="Times New Roman"/>
              <a:cs typeface="Times New Roman"/>
              <a:sym typeface="Times New Roman"/>
            </a:endParaRPr>
          </a:p>
          <a:p>
            <a:pPr lvl="0" rtl="0">
              <a:spcBef>
                <a:spcPts val="0"/>
              </a:spcBef>
              <a:buClr>
                <a:schemeClr val="dk1"/>
              </a:buClr>
              <a:buSzPct val="78571"/>
              <a:buFont typeface="Arial"/>
              <a:buNone/>
            </a:pPr>
            <a:r>
              <a:rPr lang="en-US" sz="1400">
                <a:solidFill>
                  <a:schemeClr val="lt1"/>
                </a:solidFill>
                <a:latin typeface="Times New Roman"/>
                <a:ea typeface="Times New Roman"/>
                <a:cs typeface="Times New Roman"/>
                <a:sym typeface="Times New Roman"/>
              </a:rPr>
              <a:t>Broadley, L. (2014). It came from Lake Erie: Why toxic algae’s a nightmare for Canada, too. </a:t>
            </a:r>
            <a:r>
              <a:rPr lang="en-US" sz="1400" i="1">
                <a:solidFill>
                  <a:schemeClr val="lt1"/>
                </a:solidFill>
                <a:latin typeface="Times New Roman"/>
                <a:ea typeface="Times New Roman"/>
                <a:cs typeface="Times New Roman"/>
                <a:sym typeface="Times New Roman"/>
              </a:rPr>
              <a:t>Global News.</a:t>
            </a:r>
            <a:r>
              <a:rPr lang="en-US" sz="1400">
                <a:solidFill>
                  <a:schemeClr val="lt1"/>
                </a:solidFill>
                <a:latin typeface="Times New Roman"/>
                <a:ea typeface="Times New Roman"/>
                <a:cs typeface="Times New Roman"/>
                <a:sym typeface="Times New Roman"/>
              </a:rPr>
              <a:t> Retrieved From: </a:t>
            </a:r>
          </a:p>
          <a:p>
            <a:pPr lvl="0" rtl="0">
              <a:spcBef>
                <a:spcPts val="0"/>
              </a:spcBef>
              <a:buClr>
                <a:schemeClr val="dk1"/>
              </a:buClr>
              <a:buSzPct val="78571"/>
              <a:buFont typeface="Arial"/>
              <a:buNone/>
            </a:pPr>
            <a:r>
              <a:rPr lang="en-US" sz="1400" u="sng">
                <a:solidFill>
                  <a:schemeClr val="hlink"/>
                </a:solidFill>
                <a:latin typeface="Times New Roman"/>
                <a:ea typeface="Times New Roman"/>
                <a:cs typeface="Times New Roman"/>
                <a:sym typeface="Times New Roman"/>
                <a:hlinkClick r:id="rId3"/>
              </a:rPr>
              <a:t>http://globalnews.ca/news/1492850/it-came-from-lake-erie-why-toxic-algaes-a-nightmare-for-canada-too/</a:t>
            </a:r>
            <a:r>
              <a:rPr lang="en-US" sz="1400">
                <a:solidFill>
                  <a:schemeClr val="lt1"/>
                </a:solidFill>
                <a:latin typeface="Times New Roman"/>
                <a:ea typeface="Times New Roman"/>
                <a:cs typeface="Times New Roman"/>
                <a:sym typeface="Times New Roman"/>
              </a:rPr>
              <a:t>.</a:t>
            </a:r>
          </a:p>
          <a:p>
            <a:pPr lvl="0" rtl="0">
              <a:spcBef>
                <a:spcPts val="0"/>
              </a:spcBef>
              <a:buClr>
                <a:schemeClr val="dk1"/>
              </a:buClr>
              <a:buSzPct val="78571"/>
              <a:buFont typeface="Arial"/>
              <a:buNone/>
            </a:pPr>
            <a:endParaRPr sz="1400">
              <a:solidFill>
                <a:schemeClr val="lt1"/>
              </a:solidFill>
              <a:latin typeface="Times New Roman"/>
              <a:ea typeface="Times New Roman"/>
              <a:cs typeface="Times New Roman"/>
              <a:sym typeface="Times New Roman"/>
            </a:endParaRPr>
          </a:p>
          <a:p>
            <a:pPr lvl="0" rtl="0">
              <a:lnSpc>
                <a:spcPct val="150000"/>
              </a:lnSpc>
              <a:spcBef>
                <a:spcPts val="0"/>
              </a:spcBef>
              <a:buClr>
                <a:schemeClr val="dk1"/>
              </a:buClr>
              <a:buSzPct val="78571"/>
              <a:buFont typeface="Arial"/>
              <a:buNone/>
            </a:pPr>
            <a:r>
              <a:rPr lang="en-US" sz="1400">
                <a:solidFill>
                  <a:schemeClr val="lt1"/>
                </a:solidFill>
                <a:latin typeface="Times New Roman"/>
                <a:ea typeface="Times New Roman"/>
                <a:cs typeface="Times New Roman"/>
                <a:sym typeface="Times New Roman"/>
              </a:rPr>
              <a:t>Cousteau, J. (1985). </a:t>
            </a:r>
            <a:r>
              <a:rPr lang="en-US" sz="1400" i="1">
                <a:solidFill>
                  <a:schemeClr val="lt1"/>
                </a:solidFill>
                <a:latin typeface="Times New Roman"/>
                <a:ea typeface="Times New Roman"/>
                <a:cs typeface="Times New Roman"/>
                <a:sym typeface="Times New Roman"/>
              </a:rPr>
              <a:t>Jacques Cousteau : the ocean world</a:t>
            </a:r>
            <a:r>
              <a:rPr lang="en-US" sz="1400">
                <a:solidFill>
                  <a:schemeClr val="lt1"/>
                </a:solidFill>
                <a:latin typeface="Times New Roman"/>
                <a:ea typeface="Times New Roman"/>
                <a:cs typeface="Times New Roman"/>
                <a:sym typeface="Times New Roman"/>
              </a:rPr>
              <a:t>. New York : Abradale Press, 1985.</a:t>
            </a:r>
          </a:p>
          <a:p>
            <a:pPr lvl="0" rtl="0">
              <a:lnSpc>
                <a:spcPct val="150000"/>
              </a:lnSpc>
              <a:spcBef>
                <a:spcPts val="0"/>
              </a:spcBef>
              <a:buClr>
                <a:schemeClr val="dk1"/>
              </a:buClr>
              <a:buSzPct val="78571"/>
              <a:buFont typeface="Arial"/>
              <a:buNone/>
            </a:pPr>
            <a:r>
              <a:rPr lang="en-US" sz="1400">
                <a:solidFill>
                  <a:schemeClr val="lt1"/>
                </a:solidFill>
                <a:latin typeface="Times New Roman"/>
                <a:ea typeface="Times New Roman"/>
                <a:cs typeface="Times New Roman"/>
                <a:sym typeface="Times New Roman"/>
              </a:rPr>
              <a:t>Cousteau, J., &amp; Paccalet, Y. (1988). </a:t>
            </a:r>
            <a:r>
              <a:rPr lang="en-US" sz="1400" i="1">
                <a:solidFill>
                  <a:schemeClr val="lt1"/>
                </a:solidFill>
                <a:latin typeface="Times New Roman"/>
                <a:ea typeface="Times New Roman"/>
                <a:cs typeface="Times New Roman"/>
                <a:sym typeface="Times New Roman"/>
              </a:rPr>
              <a:t>Jacques Cousteau--whales</a:t>
            </a:r>
            <a:r>
              <a:rPr lang="en-US" sz="1400">
                <a:solidFill>
                  <a:schemeClr val="lt1"/>
                </a:solidFill>
                <a:latin typeface="Times New Roman"/>
                <a:ea typeface="Times New Roman"/>
                <a:cs typeface="Times New Roman"/>
                <a:sym typeface="Times New Roman"/>
              </a:rPr>
              <a:t>. New York : H.N. Abrams, 1988.</a:t>
            </a:r>
          </a:p>
          <a:p>
            <a:pPr lvl="0" rtl="0">
              <a:lnSpc>
                <a:spcPct val="150000"/>
              </a:lnSpc>
              <a:spcBef>
                <a:spcPts val="0"/>
              </a:spcBef>
              <a:buClr>
                <a:schemeClr val="dk1"/>
              </a:buClr>
              <a:buSzPct val="78571"/>
              <a:buFont typeface="Arial"/>
              <a:buNone/>
            </a:pPr>
            <a:r>
              <a:rPr lang="en-US" sz="1400">
                <a:solidFill>
                  <a:schemeClr val="lt1"/>
                </a:solidFill>
                <a:latin typeface="Times New Roman"/>
                <a:ea typeface="Times New Roman"/>
                <a:cs typeface="Times New Roman"/>
                <a:sym typeface="Times New Roman"/>
              </a:rPr>
              <a:t>Cousteau, J., Cousteau, P., &amp; Flaum, M. (2009). </a:t>
            </a:r>
            <a:r>
              <a:rPr lang="en-US" sz="1400" i="1">
                <a:solidFill>
                  <a:schemeClr val="lt1"/>
                </a:solidFill>
                <a:latin typeface="Times New Roman"/>
                <a:ea typeface="Times New Roman"/>
                <a:cs typeface="Times New Roman"/>
                <a:sym typeface="Times New Roman"/>
              </a:rPr>
              <a:t>Jacques Cousteau's Voyage to the edge of the world. </a:t>
            </a:r>
          </a:p>
          <a:p>
            <a:pPr lvl="0" indent="387350" rtl="0">
              <a:lnSpc>
                <a:spcPct val="150000"/>
              </a:lnSpc>
              <a:spcBef>
                <a:spcPts val="0"/>
              </a:spcBef>
              <a:buClr>
                <a:schemeClr val="dk1"/>
              </a:buClr>
              <a:buSzPct val="78571"/>
              <a:buFont typeface="Arial"/>
              <a:buNone/>
            </a:pPr>
            <a:r>
              <a:rPr lang="en-US" sz="1400" i="1">
                <a:solidFill>
                  <a:schemeClr val="lt1"/>
                </a:solidFill>
                <a:latin typeface="Times New Roman"/>
                <a:ea typeface="Times New Roman"/>
                <a:cs typeface="Times New Roman"/>
                <a:sym typeface="Times New Roman"/>
              </a:rPr>
              <a:t>[videorecording]</a:t>
            </a:r>
            <a:r>
              <a:rPr lang="en-US" sz="1400">
                <a:solidFill>
                  <a:schemeClr val="lt1"/>
                </a:solidFill>
                <a:latin typeface="Times New Roman"/>
                <a:ea typeface="Times New Roman"/>
                <a:cs typeface="Times New Roman"/>
                <a:sym typeface="Times New Roman"/>
              </a:rPr>
              <a:t>. [United States] : Synergy Entertainment ; New York : American Pop Classics, [2009].</a:t>
            </a:r>
          </a:p>
          <a:p>
            <a:pPr lvl="0" rtl="0">
              <a:lnSpc>
                <a:spcPct val="150000"/>
              </a:lnSpc>
              <a:spcBef>
                <a:spcPts val="0"/>
              </a:spcBef>
              <a:buClr>
                <a:schemeClr val="dk1"/>
              </a:buClr>
              <a:buSzPct val="78571"/>
              <a:buFont typeface="Arial"/>
              <a:buNone/>
            </a:pPr>
            <a:r>
              <a:rPr lang="en-US" sz="1400">
                <a:solidFill>
                  <a:schemeClr val="lt1"/>
                </a:solidFill>
                <a:latin typeface="Times New Roman"/>
                <a:ea typeface="Times New Roman"/>
                <a:cs typeface="Times New Roman"/>
                <a:sym typeface="Times New Roman"/>
              </a:rPr>
              <a:t>Hutcheon, L. (2006). Where? When? (Contexts). Chapter 5 Indigenization. </a:t>
            </a:r>
            <a:r>
              <a:rPr lang="en-US" sz="1400" i="1">
                <a:solidFill>
                  <a:schemeClr val="lt1"/>
                </a:solidFill>
                <a:latin typeface="Times New Roman"/>
                <a:ea typeface="Times New Roman"/>
                <a:cs typeface="Times New Roman"/>
                <a:sym typeface="Times New Roman"/>
              </a:rPr>
              <a:t>A Theory of Adaptation.</a:t>
            </a:r>
            <a:r>
              <a:rPr lang="en-US" sz="1400">
                <a:solidFill>
                  <a:schemeClr val="lt1"/>
                </a:solidFill>
                <a:latin typeface="Times New Roman"/>
                <a:ea typeface="Times New Roman"/>
                <a:cs typeface="Times New Roman"/>
                <a:sym typeface="Times New Roman"/>
              </a:rPr>
              <a:t> Routledge: New </a:t>
            </a:r>
          </a:p>
          <a:p>
            <a:pPr lvl="0" indent="387350" rtl="0">
              <a:lnSpc>
                <a:spcPct val="150000"/>
              </a:lnSpc>
              <a:spcBef>
                <a:spcPts val="0"/>
              </a:spcBef>
              <a:buClr>
                <a:schemeClr val="dk1"/>
              </a:buClr>
              <a:buSzPct val="78571"/>
              <a:buFont typeface="Arial"/>
              <a:buNone/>
            </a:pPr>
            <a:r>
              <a:rPr lang="en-US" sz="1400">
                <a:solidFill>
                  <a:schemeClr val="lt1"/>
                </a:solidFill>
                <a:latin typeface="Times New Roman"/>
                <a:ea typeface="Times New Roman"/>
                <a:cs typeface="Times New Roman"/>
                <a:sym typeface="Times New Roman"/>
              </a:rPr>
              <a:t>York.</a:t>
            </a:r>
          </a:p>
          <a:p>
            <a:pPr lvl="0" rtl="0">
              <a:spcBef>
                <a:spcPts val="0"/>
              </a:spcBef>
              <a:buClr>
                <a:schemeClr val="dk1"/>
              </a:buClr>
              <a:buSzPct val="78571"/>
              <a:buFont typeface="Arial"/>
              <a:buNone/>
            </a:pPr>
            <a:endParaRPr sz="1400">
              <a:solidFill>
                <a:schemeClr val="lt1"/>
              </a:solidFill>
              <a:latin typeface="Times New Roman"/>
              <a:ea typeface="Times New Roman"/>
              <a:cs typeface="Times New Roman"/>
              <a:sym typeface="Times New Roman"/>
            </a:endParaRPr>
          </a:p>
          <a:p>
            <a:pPr lvl="0" rtl="0">
              <a:spcBef>
                <a:spcPts val="0"/>
              </a:spcBef>
              <a:buClr>
                <a:schemeClr val="dk1"/>
              </a:buClr>
              <a:buSzPct val="78571"/>
              <a:buFont typeface="Arial"/>
              <a:buNone/>
            </a:pPr>
            <a:r>
              <a:rPr lang="en-US" sz="1400">
                <a:solidFill>
                  <a:schemeClr val="lt1"/>
                </a:solidFill>
                <a:latin typeface="Times New Roman"/>
                <a:ea typeface="Times New Roman"/>
                <a:cs typeface="Times New Roman"/>
                <a:sym typeface="Times New Roman"/>
              </a:rPr>
              <a:t>Makokis, L. (2009). Disordered dependencies: the impact of language loss and residential schooling on Indigenous </a:t>
            </a:r>
          </a:p>
          <a:p>
            <a:pPr lvl="0" indent="387350" rtl="0">
              <a:spcBef>
                <a:spcPts val="0"/>
              </a:spcBef>
              <a:buClr>
                <a:schemeClr val="dk1"/>
              </a:buClr>
              <a:buSzPct val="78571"/>
              <a:buFont typeface="Arial"/>
              <a:buNone/>
            </a:pPr>
            <a:r>
              <a:rPr lang="en-US" sz="1400">
                <a:solidFill>
                  <a:schemeClr val="lt1"/>
                </a:solidFill>
                <a:latin typeface="Times New Roman"/>
                <a:ea typeface="Times New Roman"/>
                <a:cs typeface="Times New Roman"/>
                <a:sym typeface="Times New Roman"/>
              </a:rPr>
              <a:t>peoples. </a:t>
            </a:r>
            <a:r>
              <a:rPr lang="en-US" sz="1400" i="1">
                <a:solidFill>
                  <a:schemeClr val="lt1"/>
                </a:solidFill>
                <a:latin typeface="Times New Roman"/>
                <a:ea typeface="Times New Roman"/>
                <a:cs typeface="Times New Roman"/>
                <a:sym typeface="Times New Roman"/>
              </a:rPr>
              <a:t>Rural Social Work &amp; Community Practice</a:t>
            </a:r>
            <a:r>
              <a:rPr lang="en-US" sz="1400">
                <a:solidFill>
                  <a:schemeClr val="lt1"/>
                </a:solidFill>
                <a:latin typeface="Times New Roman"/>
                <a:ea typeface="Times New Roman"/>
                <a:cs typeface="Times New Roman"/>
                <a:sym typeface="Times New Roman"/>
              </a:rPr>
              <a:t>, 14(2), 6-11 6p.</a:t>
            </a:r>
          </a:p>
          <a:p>
            <a:pPr lvl="0" rtl="0">
              <a:spcBef>
                <a:spcPts val="0"/>
              </a:spcBef>
              <a:buClr>
                <a:schemeClr val="dk1"/>
              </a:buClr>
              <a:buSzPct val="78571"/>
              <a:buFont typeface="Arial"/>
              <a:buNone/>
            </a:pPr>
            <a:endParaRPr sz="1400">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Calibri"/>
              <a:buNone/>
            </a:pPr>
            <a:endParaRPr>
              <a:solidFill>
                <a:schemeClr val="lt1"/>
              </a:solidFill>
            </a:endParaRP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lt1"/>
              </a:solidFill>
              <a:latin typeface="Calibri"/>
              <a:ea typeface="Calibri"/>
              <a:cs typeface="Calibri"/>
              <a:sym typeface="Calibri"/>
            </a:endParaRP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93" name="Shape 39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647220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Shape 4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03" name="Shape 40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endParaRPr b="1"/>
          </a:p>
          <a:p>
            <a:pPr marL="0" marR="0" lvl="0" indent="0" algn="l" rtl="0">
              <a:spcBef>
                <a:spcPts val="0"/>
              </a:spcBef>
              <a:spcAft>
                <a:spcPts val="0"/>
              </a:spcAft>
              <a:buClr>
                <a:schemeClr val="dk1"/>
              </a:buClr>
              <a:buSzPct val="25000"/>
              <a:buFont typeface="Calibri"/>
              <a:buNone/>
            </a:pPr>
            <a:endParaRPr b="1">
              <a:solidFill>
                <a:srgbClr val="000000"/>
              </a:solidFill>
            </a:endParaRPr>
          </a:p>
          <a:p>
            <a:pPr marL="0" marR="0" lvl="0" indent="0" algn="l" rtl="0">
              <a:spcBef>
                <a:spcPts val="0"/>
              </a:spcBef>
              <a:spcAft>
                <a:spcPts val="0"/>
              </a:spcAft>
              <a:buClr>
                <a:schemeClr val="dk1"/>
              </a:buClr>
              <a:buSzPct val="25000"/>
              <a:buFont typeface="Calibri"/>
              <a:buNone/>
            </a:pPr>
            <a:r>
              <a:rPr lang="en-US" sz="1200" b="1" i="0" u="none" strike="noStrike" cap="none">
                <a:solidFill>
                  <a:srgbClr val="000000"/>
                </a:solidFill>
                <a:latin typeface="Calibri"/>
                <a:ea typeface="Calibri"/>
                <a:cs typeface="Calibri"/>
                <a:sym typeface="Calibri"/>
              </a:rPr>
              <a:t>Broadley, L. (2014). It came from Lake Erie: Why toxic algae’s a nightmare for Canada, too. </a:t>
            </a:r>
            <a:r>
              <a:rPr lang="en-US" sz="1200" b="1" i="1" u="none" strike="noStrike" cap="none">
                <a:solidFill>
                  <a:srgbClr val="000000"/>
                </a:solidFill>
                <a:latin typeface="Calibri"/>
                <a:ea typeface="Calibri"/>
                <a:cs typeface="Calibri"/>
                <a:sym typeface="Calibri"/>
              </a:rPr>
              <a:t>Global News.</a:t>
            </a:r>
            <a:r>
              <a:rPr lang="en-US" sz="1200" b="1" i="0" u="none" strike="noStrike" cap="none">
                <a:solidFill>
                  <a:srgbClr val="000000"/>
                </a:solidFill>
                <a:latin typeface="Calibri"/>
                <a:ea typeface="Calibri"/>
                <a:cs typeface="Calibri"/>
                <a:sym typeface="Calibri"/>
              </a:rPr>
              <a:t> Retrieved From: </a:t>
            </a:r>
          </a:p>
          <a:p>
            <a:pPr marL="0" marR="0" lvl="0" indent="0" algn="l" rtl="0">
              <a:spcBef>
                <a:spcPts val="0"/>
              </a:spcBef>
              <a:spcAft>
                <a:spcPts val="0"/>
              </a:spcAft>
              <a:buClr>
                <a:schemeClr val="dk1"/>
              </a:buClr>
              <a:buSzPct val="25000"/>
              <a:buFont typeface="Calibri"/>
              <a:buNone/>
            </a:pPr>
            <a:r>
              <a:rPr lang="en-US" sz="1200" b="0" i="0" u="sng" strike="noStrike" cap="none">
                <a:solidFill>
                  <a:srgbClr val="000000"/>
                </a:solidFill>
                <a:latin typeface="Calibri"/>
                <a:ea typeface="Calibri"/>
                <a:cs typeface="Calibri"/>
                <a:sym typeface="Calibri"/>
                <a:hlinkClick r:id="rId3"/>
              </a:rPr>
              <a:t>http://globalnews.ca/news/1492850/it-came-from-lake-erie-why-toxic-algaes-a-nightmare-for-canada-too/</a:t>
            </a:r>
            <a:r>
              <a:rPr lang="en-US" sz="1200" b="0" i="0" u="none" strike="noStrike" cap="none">
                <a:solidFill>
                  <a:srgbClr val="000000"/>
                </a:solidFill>
                <a:latin typeface="Calibri"/>
                <a:ea typeface="Calibri"/>
                <a:cs typeface="Calibri"/>
                <a:sym typeface="Calibri"/>
              </a:rPr>
              <a:t>.</a:t>
            </a:r>
          </a:p>
          <a:p>
            <a:pPr lvl="0" rtl="0">
              <a:lnSpc>
                <a:spcPct val="130000"/>
              </a:lnSpc>
              <a:spcBef>
                <a:spcPts val="0"/>
              </a:spcBef>
              <a:buClr>
                <a:schemeClr val="lt1"/>
              </a:buClr>
              <a:buSzPct val="25000"/>
              <a:buFont typeface="Times New Roman"/>
              <a:buNone/>
            </a:pPr>
            <a:r>
              <a:rPr lang="en-US" sz="1600" b="1">
                <a:solidFill>
                  <a:srgbClr val="000000"/>
                </a:solidFill>
                <a:latin typeface="Times New Roman"/>
                <a:ea typeface="Times New Roman"/>
                <a:cs typeface="Times New Roman"/>
                <a:sym typeface="Times New Roman"/>
              </a:rPr>
              <a:t>After they freed Sammy, the mermaids swam to the sea shore only to find fish dying from the algae bloom. Anahita explained to Mer-human that heavy bursts of rainfall intensified by climate change  cause agricultural and sewage infrastructure to release more phosphorous runoff. Free-floating algae mats grow in its western basin; in its Eastern basin, large blooms along the shoreline clog water intake, decrease water quality and pose of health risk to humans, pets and wildlife (Bejankiwar, as cited in Broadley, 2014, para. 11). </a:t>
            </a:r>
          </a:p>
          <a:p>
            <a:pPr marL="0" marR="0" lvl="0" indent="0" algn="l" rtl="0">
              <a:spcBef>
                <a:spcPts val="0"/>
              </a:spcBef>
              <a:buClr>
                <a:schemeClr val="dk1"/>
              </a:buClr>
              <a:buSzPct val="25000"/>
              <a:buFont typeface="Calibri"/>
              <a:buNone/>
            </a:pPr>
            <a:endParaRPr/>
          </a:p>
        </p:txBody>
      </p:sp>
      <p:sp>
        <p:nvSpPr>
          <p:cNvPr id="404" name="Shape 40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97422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4" name="Shape 10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While this beautiful young enchanted mermaid  dreamed of life on land. Merhuman,  a woman with a disability dreamed of  being a mermaid, because she a strong swimmer.  As she stood by the ocean and peered at her reflection, Anahita saw her and heard her wishes through the beating of their hearts.  She hoped that King Triton could allow Merhuman  and she to trade places but to give her Merhuman’s  legs before she became ill so she could have her mermaid tale. Anahita  would teach her how to  save the ocean wildlife from the evil oil tankers and pollution. </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jacques cousteau the ocean world</a:t>
            </a:r>
          </a:p>
        </p:txBody>
      </p:sp>
      <p:sp>
        <p:nvSpPr>
          <p:cNvPr id="105" name="Shape 10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3</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1808264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Shape 4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19" name="Shape 41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There are roughly 900 belugas in the St. Lawrence today, down from 10,000 in 1885.</a:t>
            </a: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20" name="Shape 42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chemeClr val="dk1"/>
              </a:buClr>
              <a:buSzPct val="25000"/>
              <a:buFont typeface="Calibri"/>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chemeClr val="dk1"/>
                </a:buClr>
                <a:buSzPct val="25000"/>
                <a:buFont typeface="Calibri"/>
                <a:buNone/>
              </a:pPr>
              <a:t>30</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7430922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Shape 4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32" name="Shape 43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There are roughly 900 belugas in the St. Lawrence today, down from 10,000 in 1885.</a:t>
            </a: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33" name="Shape 43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chemeClr val="dk1"/>
              </a:buClr>
              <a:buSzPct val="25000"/>
              <a:buFont typeface="Calibri"/>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chemeClr val="dk1"/>
                </a:buClr>
                <a:buSzPct val="25000"/>
                <a:buFont typeface="Calibri"/>
                <a:buNone/>
              </a:pPr>
              <a:t>31</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3773195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Shape 44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44" name="Shape 4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521379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Anahita wrote a letter to King Triton, beseeching him of her wishes:</a:t>
            </a: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 </a:t>
            </a: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Dear King Triton</a:t>
            </a: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 </a:t>
            </a: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I  am a good mermaid. Although my evil sister always tries to bring me down  she never wins because I am committed to kindness. I work hard not to   hurt anyone's feelings and I try to  look out for others by  taking care of the ocean and sea creatures, like my own  children.  I pray that you can help me to trade places with Merhuman  but to give me Merhuman’s  legs before she became ill so she could have her mermaid tale. I promise to  teach her how to  save the ocean wildlife from the evil oil tankers and pollution.</a:t>
            </a: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 </a:t>
            </a: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 </a:t>
            </a: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 </a:t>
            </a: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 </a:t>
            </a: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 </a:t>
            </a: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16" name="Shape 1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373746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6" name="Shape 12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US" sz="1200" b="1" i="0" u="none" strike="noStrike" cap="none">
                <a:solidFill>
                  <a:schemeClr val="lt1"/>
                </a:solidFill>
                <a:latin typeface="Times New Roman"/>
                <a:ea typeface="Times New Roman"/>
                <a:cs typeface="Times New Roman"/>
                <a:sym typeface="Times New Roman"/>
              </a:rPr>
              <a:t>As King Triton pondered the letter, he wanted to stop the selfish-gene in humans from making them pollute the oceans and waste water. He hoped that Anahita could teach Mer-human about the Creator’s order of dependencies which placed:</a:t>
            </a:r>
          </a:p>
          <a:p>
            <a:pPr marL="0" marR="0" lvl="0" indent="0" algn="l" rtl="0">
              <a:spcBef>
                <a:spcPts val="0"/>
              </a:spcBef>
              <a:spcAft>
                <a:spcPts val="0"/>
              </a:spcAft>
              <a:buClr>
                <a:schemeClr val="dk1"/>
              </a:buClr>
              <a:buSzPct val="25000"/>
              <a:buFont typeface="Calibri"/>
              <a:buNone/>
            </a:pPr>
            <a:endParaRPr sz="1200" b="1" i="0" u="none" strike="noStrike" cap="none">
              <a:solidFill>
                <a:schemeClr val="lt1"/>
              </a:solidFill>
              <a:latin typeface="Times New Roman"/>
              <a:ea typeface="Times New Roman"/>
              <a:cs typeface="Times New Roman"/>
              <a:sym typeface="Times New Roman"/>
            </a:endParaRPr>
          </a:p>
          <a:p>
            <a:pPr marL="342900" marR="0" lvl="0" indent="-342900" algn="l" rtl="0">
              <a:spcBef>
                <a:spcPts val="0"/>
              </a:spcBef>
              <a:spcAft>
                <a:spcPts val="0"/>
              </a:spcAft>
              <a:buClr>
                <a:schemeClr val="dk1"/>
              </a:buClr>
              <a:buSzPct val="100000"/>
              <a:buFont typeface="Calibri"/>
              <a:buAutoNum type="arabicPeriod"/>
            </a:pPr>
            <a:r>
              <a:rPr lang="en-US" sz="1200" b="1" i="0" u="none" strike="noStrike" cap="none">
                <a:solidFill>
                  <a:schemeClr val="lt1"/>
                </a:solidFill>
                <a:latin typeface="Times New Roman"/>
                <a:ea typeface="Times New Roman"/>
                <a:cs typeface="Times New Roman"/>
                <a:sym typeface="Times New Roman"/>
              </a:rPr>
              <a:t>Mother Earth, her air  and her oceans first on spiritual stewardship because the plants and marine wild-life depend upon the water and soil to eat and grow. </a:t>
            </a:r>
          </a:p>
          <a:p>
            <a:pPr marL="342900" marR="0" lvl="0" indent="-342900" algn="l" rtl="0">
              <a:spcBef>
                <a:spcPts val="0"/>
              </a:spcBef>
              <a:spcAft>
                <a:spcPts val="0"/>
              </a:spcAft>
              <a:buClr>
                <a:schemeClr val="dk1"/>
              </a:buClr>
              <a:buSzPct val="25000"/>
              <a:buFont typeface="Calibri"/>
              <a:buNone/>
            </a:pPr>
            <a:endParaRPr sz="1200" b="1" i="0" u="none" strike="noStrike" cap="none">
              <a:solidFill>
                <a:schemeClr val="lt1"/>
              </a:solidFill>
              <a:latin typeface="Times New Roman"/>
              <a:ea typeface="Times New Roman"/>
              <a:cs typeface="Times New Roman"/>
              <a:sym typeface="Times New Roman"/>
            </a:endParaRPr>
          </a:p>
          <a:p>
            <a:pPr marL="342900" marR="0" lvl="0" indent="-342900" algn="l" rtl="0">
              <a:spcBef>
                <a:spcPts val="0"/>
              </a:spcBef>
              <a:spcAft>
                <a:spcPts val="0"/>
              </a:spcAft>
              <a:buClr>
                <a:schemeClr val="dk1"/>
              </a:buClr>
              <a:buSzPct val="25000"/>
              <a:buFont typeface="Calibri"/>
              <a:buNone/>
            </a:pPr>
            <a:r>
              <a:rPr lang="en-US" sz="1200" b="1" i="0" u="none" strike="noStrike" cap="none">
                <a:solidFill>
                  <a:schemeClr val="lt1"/>
                </a:solidFill>
                <a:latin typeface="Times New Roman"/>
                <a:ea typeface="Times New Roman"/>
                <a:cs typeface="Times New Roman"/>
                <a:sym typeface="Times New Roman"/>
              </a:rPr>
              <a:t>2. Birds, insects, rodents and animals depend upon water, marine wildlife, plants and each other to eat and grow.</a:t>
            </a:r>
          </a:p>
          <a:p>
            <a:pPr marL="342900" marR="0" lvl="0" indent="-342900" algn="l" rtl="0">
              <a:spcBef>
                <a:spcPts val="0"/>
              </a:spcBef>
              <a:spcAft>
                <a:spcPts val="0"/>
              </a:spcAft>
              <a:buClr>
                <a:schemeClr val="dk1"/>
              </a:buClr>
              <a:buSzPct val="25000"/>
              <a:buFont typeface="Calibri"/>
              <a:buNone/>
            </a:pPr>
            <a:endParaRPr sz="1200" b="1" i="0" u="none" strike="noStrike" cap="none">
              <a:solidFill>
                <a:schemeClr val="lt1"/>
              </a:solidFill>
              <a:latin typeface="Times New Roman"/>
              <a:ea typeface="Times New Roman"/>
              <a:cs typeface="Times New Roman"/>
              <a:sym typeface="Times New Roman"/>
            </a:endParaRPr>
          </a:p>
          <a:p>
            <a:pPr marL="342900" marR="0" lvl="0" indent="-342900" algn="l" rtl="0">
              <a:spcBef>
                <a:spcPts val="0"/>
              </a:spcBef>
              <a:spcAft>
                <a:spcPts val="0"/>
              </a:spcAft>
              <a:buClr>
                <a:schemeClr val="dk1"/>
              </a:buClr>
              <a:buSzPct val="100000"/>
              <a:buFont typeface="Calibri"/>
              <a:buAutoNum type="arabicPeriod" startAt="3"/>
            </a:pPr>
            <a:r>
              <a:rPr lang="en-US" sz="1200" b="1" i="0" u="none" strike="noStrike" cap="none">
                <a:solidFill>
                  <a:schemeClr val="lt1"/>
                </a:solidFill>
                <a:latin typeface="Times New Roman"/>
                <a:ea typeface="Times New Roman"/>
                <a:cs typeface="Times New Roman"/>
                <a:sym typeface="Times New Roman"/>
              </a:rPr>
              <a:t>Humans depend upon water, plants, marine wildlife and animals to eat and grow.</a:t>
            </a:r>
          </a:p>
          <a:p>
            <a:pPr marL="342900" marR="0" lvl="0" indent="-342900" algn="l" rtl="0">
              <a:spcBef>
                <a:spcPts val="0"/>
              </a:spcBef>
              <a:spcAft>
                <a:spcPts val="0"/>
              </a:spcAft>
              <a:buClr>
                <a:schemeClr val="dk1"/>
              </a:buClr>
              <a:buSzPct val="25000"/>
              <a:buFont typeface="Calibri"/>
              <a:buNone/>
            </a:pPr>
            <a:endParaRPr sz="1200" b="1" i="0" u="none" strike="noStrike" cap="none">
              <a:solidFill>
                <a:schemeClr val="lt1"/>
              </a:solidFill>
              <a:latin typeface="Times New Roman"/>
              <a:ea typeface="Times New Roman"/>
              <a:cs typeface="Times New Roman"/>
              <a:sym typeface="Times New Roman"/>
            </a:endParaRPr>
          </a:p>
          <a:p>
            <a:pPr marL="342900" marR="0" lvl="0" indent="-342900" algn="l" rtl="0">
              <a:spcBef>
                <a:spcPts val="0"/>
              </a:spcBef>
              <a:buClr>
                <a:schemeClr val="dk1"/>
              </a:buClr>
              <a:buSzPct val="25000"/>
              <a:buFont typeface="Calibri"/>
              <a:buNone/>
            </a:pPr>
            <a:r>
              <a:rPr lang="en-US" sz="1200" b="1" i="0" u="none" strike="noStrike" cap="none">
                <a:solidFill>
                  <a:schemeClr val="lt1"/>
                </a:solidFill>
                <a:latin typeface="Times New Roman"/>
                <a:ea typeface="Times New Roman"/>
                <a:cs typeface="Times New Roman"/>
                <a:sym typeface="Times New Roman"/>
              </a:rPr>
              <a:t>King Triton grieved over humans placing themselves before Mother Earth, her air, her oceans, plants and animals. Maybe Anahita and Mer-human could help him to teach humans to place Mother Earth first to care for the air, soil, oceans , plants and animals  adapted from (Leona Mokasis’ </a:t>
            </a:r>
            <a:r>
              <a:rPr lang="en-US" sz="1200" b="1" i="1" u="none" strike="noStrike" cap="none">
                <a:solidFill>
                  <a:schemeClr val="lt1"/>
                </a:solidFill>
                <a:latin typeface="Times New Roman"/>
                <a:ea typeface="Times New Roman"/>
                <a:cs typeface="Times New Roman"/>
                <a:sym typeface="Times New Roman"/>
              </a:rPr>
              <a:t>Disordered Dependencies</a:t>
            </a:r>
            <a:r>
              <a:rPr lang="en-US" sz="1200" b="1" i="0" u="none" strike="noStrike" cap="none">
                <a:solidFill>
                  <a:schemeClr val="lt1"/>
                </a:solidFill>
                <a:latin typeface="Times New Roman"/>
                <a:ea typeface="Times New Roman"/>
                <a:cs typeface="Times New Roman"/>
                <a:sym typeface="Times New Roman"/>
              </a:rPr>
              <a:t>.  </a:t>
            </a:r>
          </a:p>
        </p:txBody>
      </p:sp>
      <p:sp>
        <p:nvSpPr>
          <p:cNvPr id="127" name="Shape 12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92306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King Triton responded:</a:t>
            </a: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 </a:t>
            </a: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Dear Anahita,</a:t>
            </a: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 </a:t>
            </a: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I will grant you your wish after you teach Mer-human the laws of the sea and how to care and protect the ocean marine wildlife. Report to my coral reef at noon sharp tomorrow at which time I shall transform Mer-human into a mermaid for your instruction. After 30 days, you both will be transformed into a human for her to instruct you of the laws of the land. If after  30 days, Mer-human has successfully taught you enough to successfully live and help the human race from their own war and environmental destruction- she will be transformed back into a mermaid forever and you will remain human forever. However, I must caution you in the wise vulcan words of Spock- “You may soon learn that wanting is sometimes better than having.”</a:t>
            </a: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Sincerely,</a:t>
            </a: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King Triton</a:t>
            </a: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38" name="Shape 1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187829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8" name="Shape 14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Anahita followed King Triton’s instructions and taught Merhuman the laws, secrets and wonders of the sea and she taught Anahita the laws of Mother Earth and paradoxes of Western human experience. Although, Anahita did not understand why the history books referred to North America as Western Civilization because she did not think that the way white humans treated brown humans, red humans and yellow humans was very civilized at all,  This is why she wanted to become a Saponi Princess to help the brown and red people find freedom. Anahita diligently taught Mer-human how to navigate her way around the sea. They danced with the jellyfish, dolphins and sea horses while keeping a close watch out for pirates.</a:t>
            </a: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49" name="Shape 14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7</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89693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US" sz="1200" b="0" i="0" u="sng" strike="noStrike" cap="none">
                <a:solidFill>
                  <a:schemeClr val="hlink"/>
                </a:solidFill>
                <a:latin typeface="Calibri"/>
                <a:ea typeface="Calibri"/>
                <a:cs typeface="Calibri"/>
                <a:sym typeface="Calibri"/>
                <a:hlinkClick r:id="rId3"/>
              </a:rPr>
              <a:t>https://southenquirer.wordpress.com/</a:t>
            </a: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There was a sighting of a merman emerging from the Atlantic Ocean. I think the merman was JFK Jr. who was rescued with his Fiancée’  by the mermaids because his heart loved the ocean and he wanted to save the oceans and the marine wildlife from pollution like his cousin RFK Jr. the Water-Keeper Alliance's President. The Waterkeeper Alliance is rooted in the belief that grassroots, community-based organization is the key to winning clean water across Canada. </a:t>
            </a:r>
            <a:r>
              <a:rPr lang="en-US" sz="1200" b="0" i="0" u="sng" strike="noStrike" cap="none">
                <a:solidFill>
                  <a:schemeClr val="hlink"/>
                </a:solidFill>
                <a:latin typeface="Calibri"/>
                <a:ea typeface="Calibri"/>
                <a:cs typeface="Calibri"/>
                <a:sym typeface="Calibri"/>
                <a:hlinkClick r:id="rId3"/>
              </a:rPr>
              <a:t>http://www.waterkeepers.ca/become.html</a:t>
            </a: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These dolphins are carrying JFK Jr. Fiancé’s unborn baby to safety to develop in a school of fish.</a:t>
            </a: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56" name="Shape 1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681053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1" i="0" u="sng" strike="noStrike" cap="none">
                <a:solidFill>
                  <a:schemeClr val="hlink"/>
                </a:solidFill>
                <a:latin typeface="Calibri"/>
                <a:ea typeface="Calibri"/>
                <a:cs typeface="Calibri"/>
                <a:sym typeface="Calibri"/>
                <a:hlinkClick r:id="rId3"/>
              </a:rPr>
              <a:t>http://theearthplan.blogspot.com/2014/02/conversation-with-dolphins-mernaids-and.html</a:t>
            </a: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65" name="Shape 1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3100104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5"/>
        <p:cNvGrpSpPr/>
        <p:nvPr/>
      </p:nvGrpSpPr>
      <p:grpSpPr>
        <a:xfrm>
          <a:off x="0" y="0"/>
          <a:ext cx="0" cy="0"/>
          <a:chOff x="0" y="0"/>
          <a:chExt cx="0" cy="0"/>
        </a:xfrm>
      </p:grpSpPr>
      <p:sp>
        <p:nvSpPr>
          <p:cNvPr id="16" name="Shape 16"/>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7" name="Shape 1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8" name="Shape 18"/>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pPr marL="0" marR="0" lvl="0" indent="0" algn="r" rtl="0">
                <a:lnSpc>
                  <a:spcPct val="100000"/>
                </a:lnSpc>
                <a:spcBef>
                  <a:spcPts val="0"/>
                </a:spcBef>
                <a:spcAft>
                  <a:spcPts val="0"/>
                </a:spcAft>
                <a:buClr>
                  <a:srgbClr val="888888"/>
                </a:buClr>
                <a:buSzPct val="25000"/>
                <a:buFont typeface="Calibri"/>
                <a:buNone/>
              </a:p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transition spd="slow">
    <p:cut/>
    <p:sndAc>
      <p:stSnd>
        <p:snd r:embed="rId1" name="chimes.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74" name="Shape 74"/>
          <p:cNvSpPr txBox="1">
            <a:spLocks noGrp="1"/>
          </p:cNvSpPr>
          <p:nvPr>
            <p:ph type="body" idx="1"/>
          </p:nvPr>
        </p:nvSpPr>
        <p:spPr>
          <a:xfrm rot="5400000">
            <a:off x="2309016" y="-251618"/>
            <a:ext cx="4525963" cy="8229600"/>
          </a:xfrm>
          <a:prstGeom prst="rect">
            <a:avLst/>
          </a:prstGeom>
          <a:noFill/>
          <a:ln>
            <a:noFill/>
          </a:ln>
        </p:spPr>
        <p:txBody>
          <a:bodyPr lIns="91425" tIns="91425" rIns="91425" bIns="91425" anchor="t" anchorCtr="0"/>
          <a:lstStyle>
            <a:lvl1pPr marL="342900" marR="0" lvl="0" indent="2667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2476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2286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pPr marL="0" marR="0" lvl="0" indent="0" algn="r" rtl="0">
                <a:lnSpc>
                  <a:spcPct val="100000"/>
                </a:lnSpc>
                <a:spcBef>
                  <a:spcPts val="0"/>
                </a:spcBef>
                <a:spcAft>
                  <a:spcPts val="0"/>
                </a:spcAft>
                <a:buClr>
                  <a:srgbClr val="888888"/>
                </a:buClr>
                <a:buSzPct val="25000"/>
                <a:buFont typeface="Calibri"/>
                <a:buNone/>
              </a:p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transition spd="slow">
    <p:cut/>
    <p:sndAc>
      <p:stSnd>
        <p:snd r:embed="rId1" name="chimes.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4732335" y="2171700"/>
            <a:ext cx="5851525" cy="20574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80" name="Shape 80"/>
          <p:cNvSpPr txBox="1">
            <a:spLocks noGrp="1"/>
          </p:cNvSpPr>
          <p:nvPr>
            <p:ph type="body" idx="1"/>
          </p:nvPr>
        </p:nvSpPr>
        <p:spPr>
          <a:xfrm rot="5400000">
            <a:off x="541335" y="190499"/>
            <a:ext cx="5851525" cy="6019798"/>
          </a:xfrm>
          <a:prstGeom prst="rect">
            <a:avLst/>
          </a:prstGeom>
          <a:noFill/>
          <a:ln>
            <a:noFill/>
          </a:ln>
        </p:spPr>
        <p:txBody>
          <a:bodyPr lIns="91425" tIns="91425" rIns="91425" bIns="91425" anchor="t" anchorCtr="0"/>
          <a:lstStyle>
            <a:lvl1pPr marL="342900" marR="0" lvl="0" indent="2667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2476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2286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pPr marL="0" marR="0" lvl="0" indent="0" algn="r" rtl="0">
                <a:lnSpc>
                  <a:spcPct val="100000"/>
                </a:lnSpc>
                <a:spcBef>
                  <a:spcPts val="0"/>
                </a:spcBef>
                <a:spcAft>
                  <a:spcPts val="0"/>
                </a:spcAft>
                <a:buClr>
                  <a:srgbClr val="888888"/>
                </a:buClr>
                <a:buSzPct val="25000"/>
                <a:buFont typeface="Calibri"/>
                <a:buNone/>
              </a:p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transition spd="slow">
    <p:cut/>
    <p:sndAc>
      <p:stSnd>
        <p:snd r:embed="rId1" name="chimes.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9"/>
        <p:cNvGrpSpPr/>
        <p:nvPr/>
      </p:nvGrpSpPr>
      <p:grpSpPr>
        <a:xfrm>
          <a:off x="0" y="0"/>
          <a:ext cx="0" cy="0"/>
          <a:chOff x="0" y="0"/>
          <a:chExt cx="0" cy="0"/>
        </a:xfrm>
      </p:grpSpPr>
      <p:sp>
        <p:nvSpPr>
          <p:cNvPr id="20" name="Shape 20"/>
          <p:cNvSpPr txBox="1">
            <a:spLocks noGrp="1"/>
          </p:cNvSpPr>
          <p:nvPr>
            <p:ph type="ctrTitle"/>
          </p:nvPr>
        </p:nvSpPr>
        <p:spPr>
          <a:xfrm>
            <a:off x="685800" y="2130425"/>
            <a:ext cx="7772400" cy="1470023"/>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1" name="Shape 21"/>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lnSpc>
                <a:spcPct val="100000"/>
              </a:lnSpc>
              <a:spcBef>
                <a:spcPts val="640"/>
              </a:spcBef>
              <a:spcAft>
                <a:spcPts val="0"/>
              </a:spcAft>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lnSpc>
                <a:spcPct val="100000"/>
              </a:lnSpc>
              <a:spcBef>
                <a:spcPts val="560"/>
              </a:spcBef>
              <a:spcAft>
                <a:spcPts val="0"/>
              </a:spcAft>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lnSpc>
                <a:spcPct val="100000"/>
              </a:lnSpc>
              <a:spcBef>
                <a:spcPts val="480"/>
              </a:spcBef>
              <a:spcAft>
                <a:spcPts val="0"/>
              </a:spcAft>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2" name="Shape 22"/>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3" name="Shape 2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pPr marL="0" marR="0" lvl="0" indent="0" algn="r" rtl="0">
                <a:lnSpc>
                  <a:spcPct val="100000"/>
                </a:lnSpc>
                <a:spcBef>
                  <a:spcPts val="0"/>
                </a:spcBef>
                <a:spcAft>
                  <a:spcPts val="0"/>
                </a:spcAft>
                <a:buClr>
                  <a:srgbClr val="888888"/>
                </a:buClr>
                <a:buSzPct val="25000"/>
                <a:buFont typeface="Calibri"/>
                <a:buNone/>
              </a:p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transition spd="slow">
    <p:cut/>
    <p:sndAc>
      <p:stSnd>
        <p:snd r:embed="rId1" name="chimes.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7" name="Shape 27"/>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2667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2476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2286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pPr marL="0" marR="0" lvl="0" indent="0" algn="r" rtl="0">
                <a:lnSpc>
                  <a:spcPct val="100000"/>
                </a:lnSpc>
                <a:spcBef>
                  <a:spcPts val="0"/>
                </a:spcBef>
                <a:spcAft>
                  <a:spcPts val="0"/>
                </a:spcAft>
                <a:buClr>
                  <a:srgbClr val="888888"/>
                </a:buClr>
                <a:buSzPct val="25000"/>
                <a:buFont typeface="Calibri"/>
                <a:buNone/>
              </a:p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transition spd="slow">
    <p:cut/>
    <p:sndAc>
      <p:stSnd>
        <p:snd r:embed="rId1" name="chimes.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4000" b="1"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33" name="Shape 33"/>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lnSpc>
                <a:spcPct val="100000"/>
              </a:lnSpc>
              <a:spcBef>
                <a:spcPts val="32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4" name="Shape 34"/>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pPr marL="0" marR="0" lvl="0" indent="0" algn="r" rtl="0">
                <a:lnSpc>
                  <a:spcPct val="100000"/>
                </a:lnSpc>
                <a:spcBef>
                  <a:spcPts val="0"/>
                </a:spcBef>
                <a:spcAft>
                  <a:spcPts val="0"/>
                </a:spcAft>
                <a:buClr>
                  <a:srgbClr val="888888"/>
                </a:buClr>
                <a:buSzPct val="25000"/>
                <a:buFont typeface="Calibri"/>
                <a:buNone/>
              </a:p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transition spd="slow">
    <p:cut/>
    <p:sndAc>
      <p:stSnd>
        <p:snd r:embed="rId1" name="chimes.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39" name="Shape 39"/>
          <p:cNvSpPr txBox="1">
            <a:spLocks noGrp="1"/>
          </p:cNvSpPr>
          <p:nvPr>
            <p:ph type="body" idx="1"/>
          </p:nvPr>
        </p:nvSpPr>
        <p:spPr>
          <a:xfrm>
            <a:off x="457200" y="1600200"/>
            <a:ext cx="4038597" cy="4525963"/>
          </a:xfrm>
          <a:prstGeom prst="rect">
            <a:avLst/>
          </a:prstGeom>
          <a:noFill/>
          <a:ln>
            <a:noFill/>
          </a:ln>
        </p:spPr>
        <p:txBody>
          <a:bodyPr lIns="91425" tIns="91425" rIns="91425" bIns="91425" anchor="t" anchorCtr="0"/>
          <a:lstStyle>
            <a:lvl1pPr marL="342900" marR="0" lvl="0" indent="19050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7145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body" idx="2"/>
          </p:nvPr>
        </p:nvSpPr>
        <p:spPr>
          <a:xfrm>
            <a:off x="4648200" y="1600200"/>
            <a:ext cx="4038597" cy="4525963"/>
          </a:xfrm>
          <a:prstGeom prst="rect">
            <a:avLst/>
          </a:prstGeom>
          <a:noFill/>
          <a:ln>
            <a:noFill/>
          </a:ln>
        </p:spPr>
        <p:txBody>
          <a:bodyPr lIns="91425" tIns="91425" rIns="91425" bIns="91425" anchor="t" anchorCtr="0"/>
          <a:lstStyle>
            <a:lvl1pPr marL="342900" marR="0" lvl="0" indent="19050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7145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pPr marL="0" marR="0" lvl="0" indent="0" algn="r" rtl="0">
                <a:lnSpc>
                  <a:spcPct val="100000"/>
                </a:lnSpc>
                <a:spcBef>
                  <a:spcPts val="0"/>
                </a:spcBef>
                <a:spcAft>
                  <a:spcPts val="0"/>
                </a:spcAft>
                <a:buClr>
                  <a:srgbClr val="888888"/>
                </a:buClr>
                <a:buSzPct val="25000"/>
                <a:buFont typeface="Calibri"/>
                <a:buNone/>
              </a:p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transition spd="slow">
    <p:cut/>
    <p:sndAc>
      <p:stSnd>
        <p:snd r:embed="rId1" name="chimes.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46" name="Shape 46"/>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100000"/>
              </a:lnSpc>
              <a:spcBef>
                <a:spcPts val="400"/>
              </a:spcBef>
              <a:spcAft>
                <a:spcPts val="0"/>
              </a:spcAft>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100000"/>
              </a:lnSpc>
              <a:spcBef>
                <a:spcPts val="360"/>
              </a:spcBef>
              <a:spcAft>
                <a:spcPts val="0"/>
              </a:spcAft>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body" idx="2"/>
          </p:nvPr>
        </p:nvSpPr>
        <p:spPr>
          <a:xfrm>
            <a:off x="457200" y="2174875"/>
            <a:ext cx="4040187" cy="3951285"/>
          </a:xfrm>
          <a:prstGeom prst="rect">
            <a:avLst/>
          </a:prstGeom>
          <a:noFill/>
          <a:ln>
            <a:noFill/>
          </a:ln>
        </p:spPr>
        <p:txBody>
          <a:bodyPr lIns="91425" tIns="91425" rIns="91425" bIns="91425" anchor="t" anchorCtr="0"/>
          <a:lstStyle>
            <a:lvl1pPr marL="342900" marR="0" lvl="0" indent="1143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952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body" idx="3"/>
          </p:nvPr>
        </p:nvSpPr>
        <p:spPr>
          <a:xfrm>
            <a:off x="4645025" y="1535112"/>
            <a:ext cx="4041772" cy="639762"/>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100000"/>
              </a:lnSpc>
              <a:spcBef>
                <a:spcPts val="400"/>
              </a:spcBef>
              <a:spcAft>
                <a:spcPts val="0"/>
              </a:spcAft>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100000"/>
              </a:lnSpc>
              <a:spcBef>
                <a:spcPts val="360"/>
              </a:spcBef>
              <a:spcAft>
                <a:spcPts val="0"/>
              </a:spcAft>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body" idx="4"/>
          </p:nvPr>
        </p:nvSpPr>
        <p:spPr>
          <a:xfrm>
            <a:off x="4645025" y="2174875"/>
            <a:ext cx="4041772" cy="3951285"/>
          </a:xfrm>
          <a:prstGeom prst="rect">
            <a:avLst/>
          </a:prstGeom>
          <a:noFill/>
          <a:ln>
            <a:noFill/>
          </a:ln>
        </p:spPr>
        <p:txBody>
          <a:bodyPr lIns="91425" tIns="91425" rIns="91425" bIns="91425" anchor="t" anchorCtr="0"/>
          <a:lstStyle>
            <a:lvl1pPr marL="342900" marR="0" lvl="0" indent="1143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952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pPr marL="0" marR="0" lvl="0" indent="0" algn="r" rtl="0">
                <a:lnSpc>
                  <a:spcPct val="100000"/>
                </a:lnSpc>
                <a:spcBef>
                  <a:spcPts val="0"/>
                </a:spcBef>
                <a:spcAft>
                  <a:spcPts val="0"/>
                </a:spcAft>
                <a:buClr>
                  <a:srgbClr val="888888"/>
                </a:buClr>
                <a:buSzPct val="25000"/>
                <a:buFont typeface="Calibri"/>
                <a:buNone/>
              </a:p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transition spd="slow">
    <p:cut/>
    <p:sndAc>
      <p:stSnd>
        <p:snd r:embed="rId1" name="chimes.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55" name="Shape 55"/>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pPr marL="0" marR="0" lvl="0" indent="0" algn="r" rtl="0">
                <a:lnSpc>
                  <a:spcPct val="100000"/>
                </a:lnSpc>
                <a:spcBef>
                  <a:spcPts val="0"/>
                </a:spcBef>
                <a:spcAft>
                  <a:spcPts val="0"/>
                </a:spcAft>
                <a:buClr>
                  <a:srgbClr val="888888"/>
                </a:buClr>
                <a:buSzPct val="25000"/>
                <a:buFont typeface="Calibri"/>
                <a:buNone/>
              </a:p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transition spd="slow">
    <p:cut/>
    <p:sndAc>
      <p:stSnd>
        <p:snd r:embed="rId1" name="chimes.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0" y="273050"/>
            <a:ext cx="3008313" cy="116204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60" name="Shape 60"/>
          <p:cNvSpPr txBox="1">
            <a:spLocks noGrp="1"/>
          </p:cNvSpPr>
          <p:nvPr>
            <p:ph type="body" idx="1"/>
          </p:nvPr>
        </p:nvSpPr>
        <p:spPr>
          <a:xfrm>
            <a:off x="3575050" y="273050"/>
            <a:ext cx="5111750" cy="5853111"/>
          </a:xfrm>
          <a:prstGeom prst="rect">
            <a:avLst/>
          </a:prstGeom>
          <a:noFill/>
          <a:ln>
            <a:noFill/>
          </a:ln>
        </p:spPr>
        <p:txBody>
          <a:bodyPr lIns="91425" tIns="91425" rIns="91425" bIns="91425" anchor="t" anchorCtr="0"/>
          <a:lstStyle>
            <a:lvl1pPr marL="342900" marR="0" lvl="0" indent="2667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2476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2286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24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2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pPr marL="0" marR="0" lvl="0" indent="0" algn="r" rtl="0">
                <a:lnSpc>
                  <a:spcPct val="100000"/>
                </a:lnSpc>
                <a:spcBef>
                  <a:spcPts val="0"/>
                </a:spcBef>
                <a:spcAft>
                  <a:spcPts val="0"/>
                </a:spcAft>
                <a:buClr>
                  <a:srgbClr val="888888"/>
                </a:buClr>
                <a:buSzPct val="25000"/>
                <a:buFont typeface="Calibri"/>
                <a:buNone/>
              </a:p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transition spd="slow">
    <p:cut/>
    <p:sndAc>
      <p:stSnd>
        <p:snd r:embed="rId1" name="chimes.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792288" y="4800600"/>
            <a:ext cx="5486399" cy="566736"/>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67" name="Shape 67"/>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lnSpc>
                <a:spcPct val="100000"/>
              </a:lnSpc>
              <a:spcBef>
                <a:spcPts val="640"/>
              </a:spcBef>
              <a:spcAft>
                <a:spcPts val="0"/>
              </a:spcAft>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24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2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pPr marL="0" marR="0" lvl="0" indent="0" algn="r" rtl="0">
                <a:lnSpc>
                  <a:spcPct val="100000"/>
                </a:lnSpc>
                <a:spcBef>
                  <a:spcPts val="0"/>
                </a:spcBef>
                <a:spcAft>
                  <a:spcPts val="0"/>
                </a:spcAft>
                <a:buClr>
                  <a:srgbClr val="888888"/>
                </a:buClr>
                <a:buSzPct val="25000"/>
                <a:buFont typeface="Calibri"/>
                <a:buNone/>
              </a:p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transition spd="slow">
    <p:cut/>
    <p:sndAc>
      <p:stSnd>
        <p:snd r:embed="rId1" name="chimes.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2667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2476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2286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pPr marL="0" marR="0" lvl="0" indent="0" algn="r" rtl="0">
                <a:lnSpc>
                  <a:spcPct val="100000"/>
                </a:lnSpc>
                <a:spcBef>
                  <a:spcPts val="0"/>
                </a:spcBef>
                <a:spcAft>
                  <a:spcPts val="0"/>
                </a:spcAft>
                <a:buClr>
                  <a:srgbClr val="888888"/>
                </a:buClr>
                <a:buSzPct val="25000"/>
                <a:buFont typeface="Calibri"/>
                <a:buNone/>
              </a:pPr>
              <a:t>‹#›</a:t>
            </a:fld>
            <a:endParaRPr lang="en-US"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spd="slow">
    <p:cut/>
    <p:sndAc>
      <p:stSnd>
        <p:snd r:embed="rId13" name="chimes.wav"/>
      </p:stSnd>
    </p:sndAc>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h"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www.cbc.ca/natureofthings/episodes/call-of-the-baby-beluga" TargetMode="External"/><Relationship Id="rId5" Type="http://schemas.openxmlformats.org/officeDocument/2006/relationships/image" Target="../media/image12.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hyperlink" Target="http://www.oceanelders.org/the-ocean-elders/" TargetMode="Externa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hyperlink" Target="http://globalnews.ca/news/1492850/it-came-from-lake-erie-why-toxic-algaes-a-nightmare-for-canada-too/" TargetMode="Externa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h" TargetMode="External"/><Relationship Id="rId5" Type="http://schemas.openxmlformats.org/officeDocument/2006/relationships/image" Target="../media/image22.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audio" Target="../media/audio1.wav"/><Relationship Id="rId7"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youtu.be/Y-dmGhxyfpc" TargetMode="External"/><Relationship Id="rId5" Type="http://schemas.openxmlformats.org/officeDocument/2006/relationships/hyperlink" Target="https://youtu.be/WabT1L-nN-E" TargetMode="External"/><Relationship Id="rId4" Type="http://schemas.openxmlformats.org/officeDocument/2006/relationships/image" Target="../media/image17.png"/><Relationship Id="rId9" Type="http://schemas.openxmlformats.org/officeDocument/2006/relationships/image" Target="../media/image25.gif"/></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h"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1.wav"/><Relationship Id="rId7"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1.wav"/><Relationship Id="rId7"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8" Type="http://schemas.openxmlformats.org/officeDocument/2006/relationships/hyperlink" Target="http://www.mfe.govt.nz/marine/marine-pages-kids/how-you-can-reduce-marine-pollution" TargetMode="External"/><Relationship Id="rId3" Type="http://schemas.openxmlformats.org/officeDocument/2006/relationships/audio" Target="../media/audio1.wav"/><Relationship Id="rId7"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png"/><Relationship Id="rId9" Type="http://schemas.openxmlformats.org/officeDocument/2006/relationships/image" Target="../media/image35.png"/></Relationships>
</file>

<file path=ppt/slides/_rels/slide2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1.wav"/><Relationship Id="rId7"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globalnews.ca/news/1492850/it-came-from-lake-erie-why-toxic-algaes-a-nightmare-for-canada-too/" TargetMode="External"/><Relationship Id="rId5" Type="http://schemas.openxmlformats.org/officeDocument/2006/relationships/hyperlink" Target="http://h" TargetMode="Externa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19.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hyperlink" Target="http://h"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hyperlink" Target="http://h/" TargetMode="External"/><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h" TargetMode="External"/><Relationship Id="rId5" Type="http://schemas.openxmlformats.org/officeDocument/2006/relationships/image" Target="../media/image7.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h" TargetMode="External"/><Relationship Id="rId5" Type="http://schemas.openxmlformats.org/officeDocument/2006/relationships/image" Target="../media/image1.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h" TargetMode="External"/><Relationship Id="rId5" Type="http://schemas.openxmlformats.org/officeDocument/2006/relationships/image" Target="../media/image9.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h" TargetMode="External"/><Relationship Id="rId5" Type="http://schemas.openxmlformats.org/officeDocument/2006/relationships/image" Target="../media/image10.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Shape 88"/>
          <p:cNvPicPr preferRelativeResize="0"/>
          <p:nvPr/>
        </p:nvPicPr>
        <p:blipFill rotWithShape="1">
          <a:blip r:embed="rId4">
            <a:alphaModFix/>
          </a:blip>
          <a:srcRect l="860" r="1033"/>
          <a:stretch/>
        </p:blipFill>
        <p:spPr>
          <a:xfrm>
            <a:off x="-128981" y="-377003"/>
            <a:ext cx="9356074" cy="7401180"/>
          </a:xfrm>
          <a:prstGeom prst="rect">
            <a:avLst/>
          </a:prstGeom>
          <a:noFill/>
          <a:ln>
            <a:noFill/>
          </a:ln>
        </p:spPr>
      </p:pic>
      <p:sp>
        <p:nvSpPr>
          <p:cNvPr id="89" name="Shape 89"/>
          <p:cNvSpPr txBox="1"/>
          <p:nvPr/>
        </p:nvSpPr>
        <p:spPr>
          <a:xfrm>
            <a:off x="138902" y="148817"/>
            <a:ext cx="8562345" cy="923328"/>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1800" b="1" i="1" u="none" strike="noStrike" cap="none" dirty="0" err="1">
                <a:solidFill>
                  <a:schemeClr val="lt1"/>
                </a:solidFill>
                <a:latin typeface="Times New Roman"/>
                <a:ea typeface="Times New Roman"/>
                <a:cs typeface="Times New Roman"/>
                <a:sym typeface="Times New Roman"/>
              </a:rPr>
              <a:t>Mer</a:t>
            </a:r>
            <a:r>
              <a:rPr lang="en-US" sz="1800" b="1" i="1" u="none" strike="noStrike" cap="none" dirty="0">
                <a:solidFill>
                  <a:schemeClr val="lt1"/>
                </a:solidFill>
                <a:latin typeface="Times New Roman"/>
                <a:ea typeface="Times New Roman"/>
                <a:cs typeface="Times New Roman"/>
                <a:sym typeface="Times New Roman"/>
              </a:rPr>
              <a:t>-Human  </a:t>
            </a:r>
          </a:p>
          <a:p>
            <a:pPr marL="0" marR="0" lvl="0" indent="0" algn="ctr" rtl="0">
              <a:lnSpc>
                <a:spcPct val="100000"/>
              </a:lnSpc>
              <a:spcBef>
                <a:spcPts val="0"/>
              </a:spcBef>
              <a:spcAft>
                <a:spcPts val="0"/>
              </a:spcAft>
              <a:buClr>
                <a:schemeClr val="lt1"/>
              </a:buClr>
              <a:buSzPct val="25000"/>
              <a:buFont typeface="Times New Roman"/>
              <a:buNone/>
            </a:pPr>
            <a:r>
              <a:rPr lang="en-US" sz="1800" b="1" i="0" u="none" strike="noStrike" cap="none" dirty="0">
                <a:solidFill>
                  <a:schemeClr val="lt1"/>
                </a:solidFill>
                <a:latin typeface="Times New Roman"/>
                <a:ea typeface="Times New Roman"/>
                <a:cs typeface="Times New Roman"/>
                <a:sym typeface="Times New Roman"/>
              </a:rPr>
              <a:t>By Anna Wilson</a:t>
            </a:r>
          </a:p>
          <a:p>
            <a:pPr marL="0" marR="0" lvl="0" indent="0" algn="ctr" rtl="0">
              <a:lnSpc>
                <a:spcPct val="100000"/>
              </a:lnSpc>
              <a:spcBef>
                <a:spcPts val="0"/>
              </a:spcBef>
              <a:spcAft>
                <a:spcPts val="0"/>
              </a:spcAft>
              <a:buClr>
                <a:schemeClr val="lt1"/>
              </a:buClr>
              <a:buSzPct val="25000"/>
              <a:buFont typeface="Times New Roman"/>
              <a:buNone/>
            </a:pPr>
            <a:r>
              <a:rPr lang="en-US" sz="1800" b="1" i="0" u="none" strike="noStrike" cap="none" dirty="0">
                <a:solidFill>
                  <a:srgbClr val="FFFF00"/>
                </a:solidFill>
                <a:latin typeface="Times New Roman"/>
                <a:ea typeface="Times New Roman"/>
                <a:cs typeface="Times New Roman"/>
                <a:sym typeface="Times New Roman"/>
              </a:rPr>
              <a:t>Adapted from: Hans Christen Anderson's </a:t>
            </a:r>
            <a:r>
              <a:rPr lang="en-US" sz="1800" b="1" i="1" u="none" strike="noStrike" cap="none" dirty="0">
                <a:solidFill>
                  <a:srgbClr val="FFFF00"/>
                </a:solidFill>
                <a:latin typeface="Times New Roman"/>
                <a:ea typeface="Times New Roman"/>
                <a:cs typeface="Times New Roman"/>
                <a:sym typeface="Times New Roman"/>
              </a:rPr>
              <a:t>The Little Mermaid </a:t>
            </a:r>
            <a:r>
              <a:rPr lang="en-US" sz="1800" b="1" i="0" u="none" strike="noStrike" cap="none" dirty="0">
                <a:solidFill>
                  <a:srgbClr val="FFFF00"/>
                </a:solidFill>
                <a:latin typeface="Times New Roman"/>
                <a:ea typeface="Times New Roman"/>
                <a:cs typeface="Times New Roman"/>
                <a:sym typeface="Times New Roman"/>
              </a:rPr>
              <a:t> </a:t>
            </a:r>
          </a:p>
        </p:txBody>
      </p:sp>
      <p:sp>
        <p:nvSpPr>
          <p:cNvPr id="90" name="Shape 90"/>
          <p:cNvSpPr/>
          <p:nvPr/>
        </p:nvSpPr>
        <p:spPr>
          <a:xfrm>
            <a:off x="2357291" y="3275110"/>
            <a:ext cx="234545" cy="37548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sng" strike="noStrike" cap="none">
              <a:solidFill>
                <a:schemeClr val="hlink"/>
              </a:solidFill>
              <a:latin typeface="Arial"/>
              <a:ea typeface="Arial"/>
              <a:cs typeface="Arial"/>
              <a:sym typeface="Arial"/>
              <a:hlinkClick r:id="rId5"/>
            </a:endParaRPr>
          </a:p>
          <a:p>
            <a:pPr marL="0" marR="0" lvl="0" indent="0" algn="l" rtl="0">
              <a:lnSpc>
                <a:spcPct val="100000"/>
              </a:lnSpc>
              <a:spcBef>
                <a:spcPts val="0"/>
              </a:spcBef>
              <a:spcAft>
                <a:spcPts val="0"/>
              </a:spcAft>
              <a:buClr>
                <a:srgbClr val="000000"/>
              </a:buClr>
              <a:buFont typeface="Arial"/>
              <a:buNone/>
            </a:pPr>
            <a:endParaRPr sz="1400" b="0" i="0" u="sng" strike="noStrike" cap="none">
              <a:solidFill>
                <a:schemeClr val="hlink"/>
              </a:solidFill>
              <a:latin typeface="Arial"/>
              <a:ea typeface="Arial"/>
              <a:cs typeface="Arial"/>
              <a:sym typeface="Arial"/>
              <a:hlinkClick r:id="rId5"/>
            </a:endParaRPr>
          </a:p>
          <a:p>
            <a:pPr marL="0" marR="0" lvl="0" indent="0" algn="l" rtl="0">
              <a:lnSpc>
                <a:spcPct val="100000"/>
              </a:lnSpc>
              <a:spcBef>
                <a:spcPts val="0"/>
              </a:spcBef>
              <a:spcAft>
                <a:spcPts val="0"/>
              </a:spcAft>
              <a:buClr>
                <a:srgbClr val="000000"/>
              </a:buClr>
              <a:buFont typeface="Arial"/>
              <a:buNone/>
            </a:pPr>
            <a:endParaRPr sz="1400" b="0" i="0" u="sng" strike="noStrike" cap="none">
              <a:solidFill>
                <a:schemeClr val="hlink"/>
              </a:solidFill>
              <a:latin typeface="Arial"/>
              <a:ea typeface="Arial"/>
              <a:cs typeface="Arial"/>
              <a:sym typeface="Arial"/>
              <a:hlinkClick r:id="rId5"/>
            </a:endParaRPr>
          </a:p>
          <a:p>
            <a:pPr marL="0" marR="0" lvl="0" indent="0" algn="l" rtl="0">
              <a:lnSpc>
                <a:spcPct val="100000"/>
              </a:lnSpc>
              <a:spcBef>
                <a:spcPts val="0"/>
              </a:spcBef>
              <a:spcAft>
                <a:spcPts val="0"/>
              </a:spcAft>
              <a:buClr>
                <a:srgbClr val="000000"/>
              </a:buClr>
              <a:buFont typeface="Arial"/>
              <a:buNone/>
            </a:pPr>
            <a:endParaRPr sz="1400" b="0" i="0" u="sng" strike="noStrike" cap="none">
              <a:solidFill>
                <a:schemeClr val="hlink"/>
              </a:solidFill>
              <a:latin typeface="Arial"/>
              <a:ea typeface="Arial"/>
              <a:cs typeface="Arial"/>
              <a:sym typeface="Arial"/>
              <a:hlinkClick r:id="rId5"/>
            </a:endParaRPr>
          </a:p>
          <a:p>
            <a:pPr marL="0" marR="0" lvl="0" indent="0" algn="l" rtl="0">
              <a:lnSpc>
                <a:spcPct val="100000"/>
              </a:lnSpc>
              <a:spcBef>
                <a:spcPts val="0"/>
              </a:spcBef>
              <a:spcAft>
                <a:spcPts val="0"/>
              </a:spcAft>
              <a:buClr>
                <a:srgbClr val="000000"/>
              </a:buClr>
              <a:buFont typeface="Arial"/>
              <a:buNone/>
            </a:pPr>
            <a:endParaRPr sz="1400" b="0" i="0" u="sng" strike="noStrike" cap="none">
              <a:solidFill>
                <a:schemeClr val="hlink"/>
              </a:solidFill>
              <a:latin typeface="Arial"/>
              <a:ea typeface="Arial"/>
              <a:cs typeface="Arial"/>
              <a:sym typeface="Arial"/>
              <a:hlinkClick r:id="rId5"/>
            </a:endParaRPr>
          </a:p>
          <a:p>
            <a:pPr marL="0" marR="0" lvl="0" indent="0" algn="l" rtl="0">
              <a:lnSpc>
                <a:spcPct val="100000"/>
              </a:lnSpc>
              <a:spcBef>
                <a:spcPts val="0"/>
              </a:spcBef>
              <a:spcAft>
                <a:spcPts val="0"/>
              </a:spcAft>
              <a:buClr>
                <a:srgbClr val="000000"/>
              </a:buClr>
              <a:buFont typeface="Arial"/>
              <a:buNone/>
            </a:pPr>
            <a:endParaRPr sz="1400" b="0" i="0" u="sng" strike="noStrike" cap="none">
              <a:solidFill>
                <a:schemeClr val="hlink"/>
              </a:solidFill>
              <a:latin typeface="Arial"/>
              <a:ea typeface="Arial"/>
              <a:cs typeface="Arial"/>
              <a:sym typeface="Arial"/>
              <a:hlinkClick r:id="rId5"/>
            </a:endParaRPr>
          </a:p>
          <a:p>
            <a:pPr marL="0" marR="0" lvl="0" indent="0" algn="l" rtl="0">
              <a:lnSpc>
                <a:spcPct val="100000"/>
              </a:lnSpc>
              <a:spcBef>
                <a:spcPts val="0"/>
              </a:spcBef>
              <a:spcAft>
                <a:spcPts val="0"/>
              </a:spcAft>
              <a:buClr>
                <a:srgbClr val="000000"/>
              </a:buClr>
              <a:buFont typeface="Arial"/>
              <a:buNone/>
            </a:pPr>
            <a:endParaRPr sz="1400" b="0" i="0" u="sng" strike="noStrike" cap="none">
              <a:solidFill>
                <a:schemeClr val="hlink"/>
              </a:solidFill>
              <a:latin typeface="Arial"/>
              <a:ea typeface="Arial"/>
              <a:cs typeface="Arial"/>
              <a:sym typeface="Arial"/>
              <a:hlinkClick r:id="rId5"/>
            </a:endParaRPr>
          </a:p>
          <a:p>
            <a:pPr marL="0" marR="0" lvl="0" indent="0" algn="l" rtl="0">
              <a:lnSpc>
                <a:spcPct val="100000"/>
              </a:lnSpc>
              <a:spcBef>
                <a:spcPts val="0"/>
              </a:spcBef>
              <a:spcAft>
                <a:spcPts val="0"/>
              </a:spcAft>
              <a:buClr>
                <a:srgbClr val="000000"/>
              </a:buClr>
              <a:buFont typeface="Arial"/>
              <a:buNone/>
            </a:pPr>
            <a:endParaRPr sz="1400" b="0" i="0" u="sng" strike="noStrike" cap="none">
              <a:solidFill>
                <a:schemeClr val="hlink"/>
              </a:solidFill>
              <a:latin typeface="Arial"/>
              <a:ea typeface="Arial"/>
              <a:cs typeface="Arial"/>
              <a:sym typeface="Arial"/>
              <a:hlinkClick r:id="rId5"/>
            </a:endParaRPr>
          </a:p>
          <a:p>
            <a:pPr marL="0" marR="0" lvl="0" indent="0" algn="l" rtl="0">
              <a:lnSpc>
                <a:spcPct val="100000"/>
              </a:lnSpc>
              <a:spcBef>
                <a:spcPts val="0"/>
              </a:spcBef>
              <a:spcAft>
                <a:spcPts val="0"/>
              </a:spcAft>
              <a:buClr>
                <a:srgbClr val="000000"/>
              </a:buClr>
              <a:buFont typeface="Arial"/>
              <a:buNone/>
            </a:pPr>
            <a:endParaRPr sz="1400" b="0" i="0" u="sng" strike="noStrike" cap="none">
              <a:solidFill>
                <a:schemeClr val="hlink"/>
              </a:solidFill>
              <a:latin typeface="Arial"/>
              <a:ea typeface="Arial"/>
              <a:cs typeface="Arial"/>
              <a:sym typeface="Arial"/>
              <a:hlinkClick r:id="rId5"/>
            </a:endParaRPr>
          </a:p>
          <a:p>
            <a:pPr marL="0" marR="0" lvl="0" indent="0" algn="l" rtl="0">
              <a:lnSpc>
                <a:spcPct val="100000"/>
              </a:lnSpc>
              <a:spcBef>
                <a:spcPts val="0"/>
              </a:spcBef>
              <a:spcAft>
                <a:spcPts val="0"/>
              </a:spcAft>
              <a:buClr>
                <a:srgbClr val="000000"/>
              </a:buClr>
              <a:buFont typeface="Arial"/>
              <a:buNone/>
            </a:pPr>
            <a:endParaRPr sz="1400" b="0" i="0" u="sng" strike="noStrike" cap="none">
              <a:solidFill>
                <a:schemeClr val="hlink"/>
              </a:solidFill>
              <a:latin typeface="Arial"/>
              <a:ea typeface="Arial"/>
              <a:cs typeface="Arial"/>
              <a:sym typeface="Arial"/>
              <a:hlinkClick r:id="rId5"/>
            </a:endParaRPr>
          </a:p>
          <a:p>
            <a:pPr marL="0" marR="0" lvl="0" indent="0" algn="l" rtl="0">
              <a:lnSpc>
                <a:spcPct val="100000"/>
              </a:lnSpc>
              <a:spcBef>
                <a:spcPts val="0"/>
              </a:spcBef>
              <a:spcAft>
                <a:spcPts val="0"/>
              </a:spcAft>
              <a:buClr>
                <a:srgbClr val="000000"/>
              </a:buClr>
              <a:buFont typeface="Arial"/>
              <a:buNone/>
            </a:pPr>
            <a:endParaRPr sz="1400" b="0" i="0" u="sng" strike="noStrike" cap="none">
              <a:solidFill>
                <a:schemeClr val="hlink"/>
              </a:solidFill>
              <a:latin typeface="Arial"/>
              <a:ea typeface="Arial"/>
              <a:cs typeface="Arial"/>
              <a:sym typeface="Arial"/>
              <a:hlinkClick r:id="rId5"/>
            </a:endParaRPr>
          </a:p>
          <a:p>
            <a:pPr marL="0" marR="0" lvl="0" indent="0" algn="l" rtl="0">
              <a:lnSpc>
                <a:spcPct val="100000"/>
              </a:lnSpc>
              <a:spcBef>
                <a:spcPts val="0"/>
              </a:spcBef>
              <a:spcAft>
                <a:spcPts val="0"/>
              </a:spcAft>
              <a:buClr>
                <a:srgbClr val="000000"/>
              </a:buClr>
              <a:buFont typeface="Arial"/>
              <a:buNone/>
            </a:pPr>
            <a:endParaRPr sz="1400" b="0" i="0" u="sng" strike="noStrike" cap="none">
              <a:solidFill>
                <a:schemeClr val="hlink"/>
              </a:solidFill>
              <a:latin typeface="Arial"/>
              <a:ea typeface="Arial"/>
              <a:cs typeface="Arial"/>
              <a:sym typeface="Arial"/>
              <a:hlinkClick r:id="rId5"/>
            </a:endParaRPr>
          </a:p>
          <a:p>
            <a:pPr marL="0" marR="0" lvl="0" indent="0" algn="l" rtl="0">
              <a:lnSpc>
                <a:spcPct val="100000"/>
              </a:lnSpc>
              <a:spcBef>
                <a:spcPts val="0"/>
              </a:spcBef>
              <a:spcAft>
                <a:spcPts val="0"/>
              </a:spcAft>
              <a:buClr>
                <a:srgbClr val="000000"/>
              </a:buClr>
              <a:buFont typeface="Arial"/>
              <a:buNone/>
            </a:pPr>
            <a:endParaRPr sz="1400" b="0" i="0" u="sng" strike="noStrike" cap="none">
              <a:solidFill>
                <a:schemeClr val="hlink"/>
              </a:solidFill>
              <a:latin typeface="Arial"/>
              <a:ea typeface="Arial"/>
              <a:cs typeface="Arial"/>
              <a:sym typeface="Arial"/>
              <a:hlinkClick r:id="rId5"/>
            </a:endParaRPr>
          </a:p>
          <a:p>
            <a:pPr marL="0" marR="0" lvl="0" indent="0" algn="l" rtl="0">
              <a:lnSpc>
                <a:spcPct val="100000"/>
              </a:lnSpc>
              <a:spcBef>
                <a:spcPts val="0"/>
              </a:spcBef>
              <a:spcAft>
                <a:spcPts val="0"/>
              </a:spcAft>
              <a:buClr>
                <a:srgbClr val="000000"/>
              </a:buClr>
              <a:buFont typeface="Arial"/>
              <a:buNone/>
            </a:pPr>
            <a:endParaRPr sz="1400" b="0" i="0" u="sng" strike="noStrike" cap="none">
              <a:solidFill>
                <a:schemeClr val="hlink"/>
              </a:solidFill>
              <a:latin typeface="Arial"/>
              <a:ea typeface="Arial"/>
              <a:cs typeface="Arial"/>
              <a:sym typeface="Arial"/>
              <a:hlinkClick r:id="rId5"/>
            </a:endParaRPr>
          </a:p>
          <a:p>
            <a:pPr marL="0" marR="0" lvl="0" indent="0" algn="l" rtl="0">
              <a:lnSpc>
                <a:spcPct val="100000"/>
              </a:lnSpc>
              <a:spcBef>
                <a:spcPts val="0"/>
              </a:spcBef>
              <a:spcAft>
                <a:spcPts val="0"/>
              </a:spcAft>
              <a:buClr>
                <a:srgbClr val="000000"/>
              </a:buClr>
              <a:buFont typeface="Arial"/>
              <a:buNone/>
            </a:pPr>
            <a:endParaRPr sz="1400" b="0" i="0" u="sng" strike="noStrike" cap="none">
              <a:solidFill>
                <a:schemeClr val="hlink"/>
              </a:solidFill>
              <a:latin typeface="Arial"/>
              <a:ea typeface="Arial"/>
              <a:cs typeface="Arial"/>
              <a:sym typeface="Arial"/>
              <a:hlinkClick r:id="rId5"/>
            </a:endParaRPr>
          </a:p>
          <a:p>
            <a:pPr marL="0" marR="0" lvl="0" indent="0" algn="l" rtl="0">
              <a:lnSpc>
                <a:spcPct val="100000"/>
              </a:lnSpc>
              <a:spcBef>
                <a:spcPts val="0"/>
              </a:spcBef>
              <a:spcAft>
                <a:spcPts val="0"/>
              </a:spcAft>
              <a:buClr>
                <a:srgbClr val="000000"/>
              </a:buClr>
              <a:buFont typeface="Arial"/>
              <a:buNone/>
            </a:pPr>
            <a:endParaRPr sz="1400" b="0" i="0" u="sng" strike="noStrike" cap="none">
              <a:solidFill>
                <a:schemeClr val="hlink"/>
              </a:solidFill>
              <a:latin typeface="Arial"/>
              <a:ea typeface="Arial"/>
              <a:cs typeface="Arial"/>
              <a:sym typeface="Arial"/>
              <a:hlinkClick r:id="rId5"/>
            </a:endParaRPr>
          </a:p>
          <a:p>
            <a:pPr marL="0" marR="0" lvl="0" indent="0" algn="l" rtl="0">
              <a:lnSpc>
                <a:spcPct val="100000"/>
              </a:lnSpc>
              <a:spcBef>
                <a:spcPts val="0"/>
              </a:spcBef>
              <a:spcAft>
                <a:spcPts val="0"/>
              </a:spcAft>
              <a:buClr>
                <a:schemeClr val="lt1"/>
              </a:buClr>
              <a:buSzPct val="25000"/>
              <a:buFont typeface="Arial"/>
              <a:buNone/>
            </a:pPr>
            <a:r>
              <a:rPr lang="en-US" sz="1400" b="0" i="0" u="sng" strike="noStrike" cap="none">
                <a:solidFill>
                  <a:schemeClr val="hlink"/>
                </a:solidFill>
                <a:latin typeface="Arial"/>
                <a:ea typeface="Arial"/>
                <a:cs typeface="Arial"/>
                <a:sym typeface="Arial"/>
                <a:hlinkClick r:id="rId5"/>
              </a:rPr>
              <a:t>.</a:t>
            </a:r>
          </a:p>
        </p:txBody>
      </p:sp>
      <p:sp>
        <p:nvSpPr>
          <p:cNvPr id="91" name="Shape 91"/>
          <p:cNvSpPr txBox="1"/>
          <p:nvPr/>
        </p:nvSpPr>
        <p:spPr>
          <a:xfrm>
            <a:off x="-128981" y="6000151"/>
            <a:ext cx="8830229" cy="85784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Font typeface="Arial"/>
              <a:buNone/>
            </a:pPr>
            <a:endParaRPr sz="1400" b="1" i="0" u="sng" strike="noStrike" cap="none">
              <a:solidFill>
                <a:schemeClr val="hlink"/>
              </a:solidFill>
              <a:latin typeface="Arial"/>
              <a:ea typeface="Arial"/>
              <a:cs typeface="Arial"/>
              <a:sym typeface="Arial"/>
              <a:hlinkClick r:id="rId5"/>
            </a:endParaRPr>
          </a:p>
          <a:p>
            <a:pPr marL="0" marR="0" lvl="0" indent="0" algn="l" rtl="0">
              <a:lnSpc>
                <a:spcPct val="100000"/>
              </a:lnSpc>
              <a:spcBef>
                <a:spcPts val="0"/>
              </a:spcBef>
              <a:spcAft>
                <a:spcPts val="0"/>
              </a:spcAft>
              <a:buClr>
                <a:schemeClr val="lt1"/>
              </a:buClr>
              <a:buFont typeface="Arial"/>
              <a:buNone/>
            </a:pPr>
            <a:endParaRPr sz="1400" b="1" i="0" u="sng" strike="noStrike" cap="none">
              <a:solidFill>
                <a:schemeClr val="hlink"/>
              </a:solidFill>
              <a:latin typeface="Arial"/>
              <a:ea typeface="Arial"/>
              <a:cs typeface="Arial"/>
              <a:sym typeface="Arial"/>
              <a:hlinkClick r:id="rId5"/>
            </a:endParaRPr>
          </a:p>
          <a:p>
            <a:pPr marL="0" marR="0" lvl="0" indent="0" algn="l" rtl="0">
              <a:lnSpc>
                <a:spcPct val="100000"/>
              </a:lnSpc>
              <a:spcBef>
                <a:spcPts val="0"/>
              </a:spcBef>
              <a:spcAft>
                <a:spcPts val="0"/>
              </a:spcAft>
              <a:buClr>
                <a:schemeClr val="lt1"/>
              </a:buClr>
              <a:buFont typeface="Arial"/>
              <a:buNone/>
            </a:pPr>
            <a:endParaRPr sz="1400" b="1" i="0" u="sng" strike="noStrike" cap="none">
              <a:solidFill>
                <a:schemeClr val="hlink"/>
              </a:solidFill>
              <a:latin typeface="Arial"/>
              <a:ea typeface="Arial"/>
              <a:cs typeface="Arial"/>
              <a:sym typeface="Arial"/>
              <a:hlinkClick r:id="rId5"/>
            </a:endParaRPr>
          </a:p>
          <a:p>
            <a:pPr marL="0" marR="0" lvl="0" indent="0" algn="l" rtl="0">
              <a:lnSpc>
                <a:spcPct val="100000"/>
              </a:lnSpc>
              <a:spcBef>
                <a:spcPts val="0"/>
              </a:spcBef>
              <a:spcAft>
                <a:spcPts val="0"/>
              </a:spcAft>
              <a:buClr>
                <a:schemeClr val="lt1"/>
              </a:buClr>
              <a:buSzPct val="25000"/>
              <a:buFont typeface="Arial"/>
              <a:buNone/>
            </a:pPr>
            <a:r>
              <a:rPr lang="en-US" sz="1400" b="1" i="0" u="sng" strike="noStrike" cap="none">
                <a:solidFill>
                  <a:schemeClr val="hlink"/>
                </a:solidFill>
                <a:latin typeface="Arial"/>
                <a:ea typeface="Arial"/>
                <a:cs typeface="Arial"/>
                <a:sym typeface="Arial"/>
                <a:hlinkClick r:id="rId5"/>
              </a:rPr>
              <a:t>Murals Your Way. Retreived From http://www.muralsyourway.com/ </a:t>
            </a:r>
          </a:p>
        </p:txBody>
      </p:sp>
    </p:spTree>
  </p:cSld>
  <p:clrMapOvr>
    <a:masterClrMapping/>
  </p:clrMapOvr>
  <p:transition spd="slow">
    <p:cut/>
    <p:sndAc>
      <p:stSnd>
        <p:snd r:embed="rId3" name="chimes.wav"/>
      </p:stSnd>
    </p:sndAc>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Shape 177"/>
          <p:cNvSpPr txBox="1">
            <a:spLocks noGrp="1"/>
          </p:cNvSpPr>
          <p:nvPr>
            <p:ph type="ctrTitle"/>
          </p:nvPr>
        </p:nvSpPr>
        <p:spPr>
          <a:xfrm>
            <a:off x="685800" y="2130425"/>
            <a:ext cx="7772400" cy="1470023"/>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sp>
        <p:nvSpPr>
          <p:cNvPr id="178" name="Shape 178"/>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888888"/>
              </a:buClr>
              <a:buSzPct val="25000"/>
              <a:buFont typeface="Arial"/>
              <a:buNone/>
            </a:pPr>
            <a:endParaRPr sz="3200" b="0" i="0" u="none" strike="noStrike" cap="none">
              <a:solidFill>
                <a:srgbClr val="888888"/>
              </a:solidFill>
              <a:latin typeface="Calibri"/>
              <a:ea typeface="Calibri"/>
              <a:cs typeface="Calibri"/>
              <a:sym typeface="Calibri"/>
            </a:endParaRPr>
          </a:p>
        </p:txBody>
      </p:sp>
      <p:pic>
        <p:nvPicPr>
          <p:cNvPr id="179" name="Shape 179"/>
          <p:cNvPicPr preferRelativeResize="0"/>
          <p:nvPr/>
        </p:nvPicPr>
        <p:blipFill rotWithShape="1">
          <a:blip r:embed="rId4">
            <a:alphaModFix/>
          </a:blip>
          <a:srcRect l="1590" r="4811"/>
          <a:stretch/>
        </p:blipFill>
        <p:spPr>
          <a:xfrm rot="5400000">
            <a:off x="1143001" y="-1142998"/>
            <a:ext cx="6858000" cy="9144001"/>
          </a:xfrm>
          <a:prstGeom prst="rect">
            <a:avLst/>
          </a:prstGeom>
          <a:noFill/>
          <a:ln>
            <a:noFill/>
          </a:ln>
        </p:spPr>
      </p:pic>
      <p:pic>
        <p:nvPicPr>
          <p:cNvPr id="180" name="Shape 180"/>
          <p:cNvPicPr preferRelativeResize="0"/>
          <p:nvPr/>
        </p:nvPicPr>
        <p:blipFill rotWithShape="1">
          <a:blip r:embed="rId5">
            <a:alphaModFix/>
          </a:blip>
          <a:srcRect/>
          <a:stretch/>
        </p:blipFill>
        <p:spPr>
          <a:xfrm>
            <a:off x="0" y="0"/>
            <a:ext cx="9144000" cy="4577540"/>
          </a:xfrm>
          <a:prstGeom prst="ellipse">
            <a:avLst/>
          </a:prstGeom>
          <a:noFill/>
          <a:ln>
            <a:noFill/>
          </a:ln>
          <a:effectLst>
            <a:glow rad="228600">
              <a:schemeClr val="accent1">
                <a:satMod val="175000"/>
                <a:alpha val="40000"/>
              </a:schemeClr>
            </a:glow>
            <a:softEdge rad="127000"/>
          </a:effectLst>
        </p:spPr>
      </p:pic>
      <p:sp>
        <p:nvSpPr>
          <p:cNvPr id="181" name="Shape 181"/>
          <p:cNvSpPr txBox="1"/>
          <p:nvPr/>
        </p:nvSpPr>
        <p:spPr>
          <a:xfrm>
            <a:off x="0" y="4851446"/>
            <a:ext cx="9068346" cy="30777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600" b="1" i="0" u="none" strike="noStrike" cap="none" dirty="0">
                <a:solidFill>
                  <a:schemeClr val="lt1"/>
                </a:solidFill>
                <a:latin typeface="Times New Roman"/>
                <a:ea typeface="Times New Roman"/>
                <a:cs typeface="Times New Roman"/>
                <a:sym typeface="Times New Roman"/>
              </a:rPr>
              <a:t> </a:t>
            </a:r>
            <a:r>
              <a:rPr lang="en-US" sz="1800" b="1" i="0" u="none" strike="noStrike" cap="none" dirty="0">
                <a:solidFill>
                  <a:schemeClr val="lt1"/>
                </a:solidFill>
                <a:latin typeface="Times New Roman"/>
                <a:ea typeface="Times New Roman"/>
                <a:cs typeface="Times New Roman"/>
                <a:sym typeface="Times New Roman"/>
              </a:rPr>
              <a:t>Carolyn Basset was rescued by mermaids who saved her baby. King Triton transformed Carolyn and her baby into mermaids.</a:t>
            </a:r>
          </a:p>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1"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ct val="25000"/>
              <a:buFont typeface="Arial"/>
              <a:buNone/>
            </a:pPr>
            <a:r>
              <a:rPr lang="en-US" sz="1400" b="1" i="0" u="none" strike="noStrike" cap="none" dirty="0">
                <a:solidFill>
                  <a:schemeClr val="lt1"/>
                </a:solidFill>
                <a:latin typeface="Times New Roman"/>
                <a:ea typeface="Times New Roman"/>
                <a:cs typeface="Times New Roman"/>
                <a:sym typeface="Times New Roman"/>
              </a:rPr>
              <a:t>Image Credit: </a:t>
            </a:r>
            <a:r>
              <a:rPr lang="en-US" sz="1400" b="1" i="0" u="none" strike="noStrike" cap="none" dirty="0" err="1">
                <a:solidFill>
                  <a:schemeClr val="lt1"/>
                </a:solidFill>
                <a:latin typeface="Times New Roman"/>
                <a:ea typeface="Times New Roman"/>
                <a:cs typeface="Times New Roman"/>
                <a:sym typeface="Times New Roman"/>
              </a:rPr>
              <a:t>Bowerly,A</a:t>
            </a:r>
            <a:r>
              <a:rPr lang="en-US" sz="1400" b="1" i="0" u="none" strike="noStrike" cap="none" dirty="0">
                <a:solidFill>
                  <a:schemeClr val="lt1"/>
                </a:solidFill>
                <a:latin typeface="Times New Roman"/>
                <a:ea typeface="Times New Roman"/>
                <a:cs typeface="Times New Roman"/>
                <a:sym typeface="Times New Roman"/>
              </a:rPr>
              <a:t>.(1873). Mermaid Swimming with Child. </a:t>
            </a:r>
            <a:r>
              <a:rPr lang="en-US" sz="1400" b="1" i="0" u="none" strike="noStrike" cap="none" dirty="0" err="1">
                <a:solidFill>
                  <a:schemeClr val="lt1"/>
                </a:solidFill>
                <a:latin typeface="Times New Roman"/>
                <a:ea typeface="Times New Roman"/>
                <a:cs typeface="Times New Roman"/>
                <a:sym typeface="Times New Roman"/>
              </a:rPr>
              <a:t>Flickr</a:t>
            </a:r>
            <a:r>
              <a:rPr lang="en-US" sz="1400" b="1" i="0" u="none" strike="noStrike" cap="none" dirty="0">
                <a:solidFill>
                  <a:schemeClr val="lt1"/>
                </a:solidFill>
                <a:latin typeface="Times New Roman"/>
                <a:ea typeface="Times New Roman"/>
                <a:cs typeface="Times New Roman"/>
                <a:sym typeface="Times New Roman"/>
              </a:rPr>
              <a:t>. https://www.flickr.com/photos/sofi01/6355697671</a:t>
            </a:r>
          </a:p>
        </p:txBody>
      </p:sp>
    </p:spTree>
  </p:cSld>
  <p:clrMapOvr>
    <a:masterClrMapping/>
  </p:clrMapOvr>
  <p:transition spd="slow">
    <p:cut/>
    <p:sndAc>
      <p:stSnd>
        <p:snd r:embed="rId3" name="chimes.wav"/>
      </p:stSnd>
    </p:sndAc>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Shape 186"/>
          <p:cNvSpPr txBox="1">
            <a:spLocks noGrp="1"/>
          </p:cNvSpPr>
          <p:nvPr>
            <p:ph type="ctrTitle"/>
          </p:nvPr>
        </p:nvSpPr>
        <p:spPr>
          <a:xfrm>
            <a:off x="685800" y="2130425"/>
            <a:ext cx="7772400" cy="1470023"/>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sp>
        <p:nvSpPr>
          <p:cNvPr id="187" name="Shape 187"/>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888888"/>
              </a:buClr>
              <a:buSzPct val="25000"/>
              <a:buFont typeface="Arial"/>
              <a:buNone/>
            </a:pPr>
            <a:endParaRPr sz="3200" b="0" i="0" u="none" strike="noStrike" cap="none">
              <a:solidFill>
                <a:srgbClr val="888888"/>
              </a:solidFill>
              <a:latin typeface="Calibri"/>
              <a:ea typeface="Calibri"/>
              <a:cs typeface="Calibri"/>
              <a:sym typeface="Calibri"/>
            </a:endParaRPr>
          </a:p>
        </p:txBody>
      </p:sp>
      <p:pic>
        <p:nvPicPr>
          <p:cNvPr id="188" name="Shape 188"/>
          <p:cNvPicPr preferRelativeResize="0"/>
          <p:nvPr/>
        </p:nvPicPr>
        <p:blipFill rotWithShape="1">
          <a:blip r:embed="rId4">
            <a:alphaModFix/>
          </a:blip>
          <a:srcRect/>
          <a:stretch/>
        </p:blipFill>
        <p:spPr>
          <a:xfrm rot="5400000">
            <a:off x="1142999" y="-1142998"/>
            <a:ext cx="6857999" cy="9144001"/>
          </a:xfrm>
          <a:prstGeom prst="rect">
            <a:avLst/>
          </a:prstGeom>
          <a:noFill/>
          <a:ln>
            <a:noFill/>
          </a:ln>
        </p:spPr>
      </p:pic>
      <p:pic>
        <p:nvPicPr>
          <p:cNvPr id="189" name="Shape 189"/>
          <p:cNvPicPr preferRelativeResize="0"/>
          <p:nvPr/>
        </p:nvPicPr>
        <p:blipFill rotWithShape="1">
          <a:blip r:embed="rId5">
            <a:alphaModFix/>
          </a:blip>
          <a:srcRect/>
          <a:stretch/>
        </p:blipFill>
        <p:spPr>
          <a:xfrm>
            <a:off x="2298466" y="124759"/>
            <a:ext cx="5039935" cy="2987672"/>
          </a:xfrm>
          <a:prstGeom prst="ellipse">
            <a:avLst/>
          </a:prstGeom>
          <a:ln>
            <a:noFill/>
          </a:ln>
          <a:effectLst>
            <a:glow rad="228600">
              <a:schemeClr val="accent1">
                <a:satMod val="175000"/>
                <a:alpha val="40000"/>
              </a:schemeClr>
            </a:glow>
            <a:softEdge rad="317500"/>
          </a:effectLst>
        </p:spPr>
      </p:pic>
      <p:sp>
        <p:nvSpPr>
          <p:cNvPr id="190" name="Shape 190"/>
          <p:cNvSpPr txBox="1"/>
          <p:nvPr/>
        </p:nvSpPr>
        <p:spPr>
          <a:xfrm>
            <a:off x="148821" y="2694127"/>
            <a:ext cx="8492895" cy="4036340"/>
          </a:xfrm>
          <a:prstGeom prst="rect">
            <a:avLst/>
          </a:prstGeom>
          <a:noFill/>
          <a:ln>
            <a:noFill/>
          </a:ln>
        </p:spPr>
        <p:txBody>
          <a:bodyPr lIns="91425" tIns="45700" rIns="91425" bIns="45700" anchor="t" anchorCtr="0">
            <a:noAutofit/>
          </a:bodyPr>
          <a:lstStyle/>
          <a:p>
            <a:pPr marL="0" marR="0" lvl="0" indent="0" algn="l" rtl="0">
              <a:lnSpc>
                <a:spcPct val="150000"/>
              </a:lnSpc>
              <a:spcBef>
                <a:spcPts val="0"/>
              </a:spcBef>
              <a:spcAft>
                <a:spcPts val="0"/>
              </a:spcAft>
              <a:buClr>
                <a:srgbClr val="000000"/>
              </a:buClr>
              <a:buFont typeface="Arial"/>
              <a:buNone/>
            </a:pPr>
            <a:endParaRPr sz="1600" b="1" i="0" u="none" strike="noStrike" cap="none" dirty="0">
              <a:solidFill>
                <a:schemeClr val="lt1"/>
              </a:solidFill>
              <a:latin typeface="Times New Roman"/>
              <a:ea typeface="Times New Roman"/>
              <a:cs typeface="Times New Roman"/>
              <a:sym typeface="Times New Roman"/>
            </a:endParaRPr>
          </a:p>
          <a:p>
            <a:pPr marL="0" marR="0" lvl="0" indent="0" algn="l" rtl="0">
              <a:lnSpc>
                <a:spcPct val="150000"/>
              </a:lnSpc>
              <a:spcBef>
                <a:spcPts val="0"/>
              </a:spcBef>
              <a:spcAft>
                <a:spcPts val="0"/>
              </a:spcAft>
              <a:buClr>
                <a:srgbClr val="000000"/>
              </a:buClr>
              <a:buSzPct val="25000"/>
              <a:buFont typeface="Times New Roman"/>
              <a:buNone/>
            </a:pPr>
            <a:r>
              <a:rPr lang="en-US" sz="1600" b="1" i="0" u="none" strike="noStrike" cap="none" dirty="0">
                <a:solidFill>
                  <a:schemeClr val="lt1"/>
                </a:solidFill>
                <a:latin typeface="Times New Roman"/>
                <a:ea typeface="Times New Roman"/>
                <a:cs typeface="Times New Roman"/>
                <a:sym typeface="Times New Roman"/>
              </a:rPr>
              <a:t>One day, a baby beluga whale washes up on a gravel beach. “Oh, no!”, exclaimed </a:t>
            </a:r>
            <a:r>
              <a:rPr lang="en-US" sz="1600" b="1" i="0" u="none" strike="noStrike" cap="none" dirty="0" err="1">
                <a:solidFill>
                  <a:schemeClr val="lt1"/>
                </a:solidFill>
                <a:latin typeface="Times New Roman"/>
                <a:ea typeface="Times New Roman"/>
                <a:cs typeface="Times New Roman"/>
                <a:sym typeface="Times New Roman"/>
              </a:rPr>
              <a:t>Anahita</a:t>
            </a:r>
            <a:r>
              <a:rPr lang="en-US" sz="1600" b="1" i="0" u="none" strike="noStrike" cap="none" dirty="0">
                <a:solidFill>
                  <a:schemeClr val="lt1"/>
                </a:solidFill>
                <a:latin typeface="Times New Roman"/>
                <a:ea typeface="Times New Roman"/>
                <a:cs typeface="Times New Roman"/>
                <a:sym typeface="Times New Roman"/>
              </a:rPr>
              <a:t>, “This baby beluga whale is sick from eating polluted fish filled with the toxic chemicals!” How did that happen?” Asked </a:t>
            </a:r>
            <a:r>
              <a:rPr lang="en-US" sz="1600" b="1" i="0" u="none" strike="noStrike" cap="none" dirty="0" err="1">
                <a:solidFill>
                  <a:schemeClr val="lt1"/>
                </a:solidFill>
                <a:latin typeface="Times New Roman"/>
                <a:ea typeface="Times New Roman"/>
                <a:cs typeface="Times New Roman"/>
                <a:sym typeface="Times New Roman"/>
              </a:rPr>
              <a:t>Mer</a:t>
            </a:r>
            <a:r>
              <a:rPr lang="en-US" sz="1600" b="1" i="0" u="none" strike="noStrike" cap="none" dirty="0">
                <a:solidFill>
                  <a:schemeClr val="lt1"/>
                </a:solidFill>
                <a:latin typeface="Times New Roman"/>
                <a:ea typeface="Times New Roman"/>
                <a:cs typeface="Times New Roman"/>
                <a:sym typeface="Times New Roman"/>
              </a:rPr>
              <a:t>-human. </a:t>
            </a:r>
            <a:r>
              <a:rPr lang="en-US" sz="1600" b="1" i="0" u="none" strike="noStrike" cap="none" dirty="0" err="1">
                <a:solidFill>
                  <a:schemeClr val="lt1"/>
                </a:solidFill>
                <a:latin typeface="Times New Roman"/>
                <a:ea typeface="Times New Roman"/>
                <a:cs typeface="Times New Roman"/>
                <a:sym typeface="Times New Roman"/>
              </a:rPr>
              <a:t>Anahita</a:t>
            </a:r>
            <a:r>
              <a:rPr lang="en-US" sz="1600" b="1" i="0" u="none" strike="noStrike" cap="none" dirty="0">
                <a:solidFill>
                  <a:schemeClr val="lt1"/>
                </a:solidFill>
                <a:latin typeface="Times New Roman"/>
                <a:ea typeface="Times New Roman"/>
                <a:cs typeface="Times New Roman"/>
                <a:sym typeface="Times New Roman"/>
              </a:rPr>
              <a:t> told </a:t>
            </a:r>
            <a:r>
              <a:rPr lang="en-US" sz="1600" b="1" i="0" u="none" strike="noStrike" cap="none" dirty="0" err="1">
                <a:solidFill>
                  <a:schemeClr val="lt1"/>
                </a:solidFill>
                <a:latin typeface="Times New Roman"/>
                <a:ea typeface="Times New Roman"/>
                <a:cs typeface="Times New Roman"/>
                <a:sym typeface="Times New Roman"/>
              </a:rPr>
              <a:t>Mer</a:t>
            </a:r>
            <a:r>
              <a:rPr lang="en-US" sz="1600" b="1" i="0" u="none" strike="noStrike" cap="none" dirty="0">
                <a:solidFill>
                  <a:schemeClr val="lt1"/>
                </a:solidFill>
                <a:latin typeface="Times New Roman"/>
                <a:ea typeface="Times New Roman"/>
                <a:cs typeface="Times New Roman"/>
                <a:sym typeface="Times New Roman"/>
              </a:rPr>
              <a:t>-human the story of  European settlers who killed thousands of belugas for leather and oil. Then, in the 1920s, the government put a bounty on belugas because fishermen mistakenly believed the whales were destroying fisheries. Whale hunting continued until 1979. Finally, marine biologists researched the harsh decline of the whale population and their intelligence and social lives ( Michaud, 2016, as cited in Suzuki, </a:t>
            </a:r>
            <a:r>
              <a:rPr lang="en-US" sz="1600" b="1" i="0" u="none" strike="noStrike" cap="none" dirty="0" err="1">
                <a:solidFill>
                  <a:schemeClr val="lt1"/>
                </a:solidFill>
                <a:latin typeface="Times New Roman"/>
                <a:ea typeface="Times New Roman"/>
                <a:cs typeface="Times New Roman"/>
                <a:sym typeface="Times New Roman"/>
              </a:rPr>
              <a:t>para</a:t>
            </a:r>
            <a:r>
              <a:rPr lang="en-US" sz="1600" b="1" i="0" u="none" strike="noStrike" cap="none" dirty="0">
                <a:solidFill>
                  <a:schemeClr val="lt1"/>
                </a:solidFill>
                <a:latin typeface="Times New Roman"/>
                <a:ea typeface="Times New Roman"/>
                <a:cs typeface="Times New Roman"/>
                <a:sym typeface="Times New Roman"/>
              </a:rPr>
              <a:t>. 9).The fate of one beluga whale– just like the fate of all whales and Mother Earth </a:t>
            </a:r>
            <a:r>
              <a:rPr lang="en-US" sz="1600" b="0" i="0" u="none" strike="noStrike" cap="none" dirty="0">
                <a:solidFill>
                  <a:schemeClr val="lt1"/>
                </a:solidFill>
                <a:latin typeface="Times New Roman"/>
                <a:ea typeface="Times New Roman"/>
                <a:cs typeface="Times New Roman"/>
                <a:sym typeface="Times New Roman"/>
              </a:rPr>
              <a:t>– </a:t>
            </a:r>
            <a:r>
              <a:rPr lang="en-US" sz="1600" b="1" i="0" u="none" strike="noStrike" cap="none" dirty="0">
                <a:solidFill>
                  <a:schemeClr val="lt1"/>
                </a:solidFill>
                <a:latin typeface="Times New Roman"/>
                <a:ea typeface="Times New Roman"/>
                <a:cs typeface="Times New Roman"/>
                <a:sym typeface="Times New Roman"/>
              </a:rPr>
              <a:t>depends upon  humans to stop polluting oceans, and over-fishing. </a:t>
            </a:r>
            <a:r>
              <a:rPr lang="en-US" sz="1200" b="0" i="0" u="none" strike="noStrike" cap="none" dirty="0">
                <a:solidFill>
                  <a:schemeClr val="lt1"/>
                </a:solidFill>
                <a:latin typeface="Times New Roman"/>
                <a:ea typeface="Times New Roman"/>
                <a:cs typeface="Times New Roman"/>
                <a:sym typeface="Times New Roman"/>
              </a:rPr>
              <a:t>Image Credit: </a:t>
            </a:r>
            <a:r>
              <a:rPr lang="en-US" sz="1200" b="0" i="0" u="sng" strike="noStrike" cap="none" dirty="0">
                <a:solidFill>
                  <a:schemeClr val="hlink"/>
                </a:solidFill>
                <a:latin typeface="Times New Roman"/>
                <a:ea typeface="Times New Roman"/>
                <a:cs typeface="Times New Roman"/>
                <a:sym typeface="Times New Roman"/>
                <a:hlinkClick r:id="rId6"/>
              </a:rPr>
              <a:t>http://www.cbc.ca/natureofthings/episodes/call-of-the-baby-beluga</a:t>
            </a:r>
          </a:p>
          <a:p>
            <a:pPr marL="0" marR="0" lvl="0" indent="0" algn="l" rtl="0">
              <a:lnSpc>
                <a:spcPct val="100000"/>
              </a:lnSpc>
              <a:spcBef>
                <a:spcPts val="0"/>
              </a:spcBef>
              <a:spcAft>
                <a:spcPts val="0"/>
              </a:spcAft>
              <a:buClr>
                <a:schemeClr val="lt1"/>
              </a:buClr>
              <a:buFont typeface="Times New Roman"/>
              <a:buNone/>
            </a:pPr>
            <a:endParaRPr sz="1200" b="1" i="0" u="none" strike="noStrike" cap="none" dirty="0">
              <a:solidFill>
                <a:schemeClr val="lt1"/>
              </a:solidFill>
              <a:latin typeface="Times New Roman"/>
              <a:ea typeface="Times New Roman"/>
              <a:cs typeface="Times New Roman"/>
              <a:sym typeface="Times New Roman"/>
            </a:endParaRPr>
          </a:p>
        </p:txBody>
      </p:sp>
    </p:spTree>
  </p:cSld>
  <p:clrMapOvr>
    <a:masterClrMapping/>
  </p:clrMapOvr>
  <p:transition spd="slow">
    <p:cut/>
    <p:sndAc>
      <p:stSnd>
        <p:snd r:embed="rId3" name="chimes.wav"/>
      </p:stSnd>
    </p:sndAc>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Shape 196"/>
          <p:cNvSpPr txBox="1">
            <a:spLocks noGrp="1"/>
          </p:cNvSpPr>
          <p:nvPr>
            <p:ph type="ctrTitle"/>
          </p:nvPr>
        </p:nvSpPr>
        <p:spPr>
          <a:xfrm>
            <a:off x="685800" y="2130425"/>
            <a:ext cx="7772400" cy="1470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sp>
        <p:nvSpPr>
          <p:cNvPr id="197" name="Shape 197"/>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888888"/>
              </a:buClr>
              <a:buSzPct val="25000"/>
              <a:buFont typeface="Arial"/>
              <a:buNone/>
            </a:pPr>
            <a:endParaRPr sz="3200" b="0" i="0" u="none" strike="noStrike" cap="none">
              <a:solidFill>
                <a:srgbClr val="888888"/>
              </a:solidFill>
              <a:latin typeface="Calibri"/>
              <a:ea typeface="Calibri"/>
              <a:cs typeface="Calibri"/>
              <a:sym typeface="Calibri"/>
            </a:endParaRPr>
          </a:p>
        </p:txBody>
      </p:sp>
      <p:pic>
        <p:nvPicPr>
          <p:cNvPr id="198" name="Shape 198"/>
          <p:cNvPicPr preferRelativeResize="0"/>
          <p:nvPr/>
        </p:nvPicPr>
        <p:blipFill rotWithShape="1">
          <a:blip r:embed="rId4">
            <a:alphaModFix/>
          </a:blip>
          <a:srcRect l="1591" r="4810"/>
          <a:stretch/>
        </p:blipFill>
        <p:spPr>
          <a:xfrm rot="5400000">
            <a:off x="1143002" y="-1142999"/>
            <a:ext cx="6858000" cy="9144000"/>
          </a:xfrm>
          <a:prstGeom prst="rect">
            <a:avLst/>
          </a:prstGeom>
          <a:noFill/>
          <a:ln>
            <a:noFill/>
          </a:ln>
        </p:spPr>
      </p:pic>
      <p:sp>
        <p:nvSpPr>
          <p:cNvPr id="199" name="Shape 199"/>
          <p:cNvSpPr txBox="1"/>
          <p:nvPr/>
        </p:nvSpPr>
        <p:spPr>
          <a:xfrm>
            <a:off x="0" y="3788100"/>
            <a:ext cx="9024933" cy="30000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sng" strike="noStrike" cap="none">
              <a:solidFill>
                <a:schemeClr val="hlink"/>
              </a:solidFill>
              <a:latin typeface="Times New Roman"/>
              <a:ea typeface="Times New Roman"/>
              <a:cs typeface="Times New Roman"/>
              <a:sym typeface="Times New Roman"/>
              <a:hlinkClick r:id="rId5"/>
            </a:endParaRPr>
          </a:p>
        </p:txBody>
      </p:sp>
      <p:pic>
        <p:nvPicPr>
          <p:cNvPr id="200" name="Shape 200"/>
          <p:cNvPicPr preferRelativeResize="0"/>
          <p:nvPr/>
        </p:nvPicPr>
        <p:blipFill rotWithShape="1">
          <a:blip r:embed="rId6">
            <a:alphaModFix/>
          </a:blip>
          <a:srcRect/>
          <a:stretch/>
        </p:blipFill>
        <p:spPr>
          <a:xfrm>
            <a:off x="173454" y="105841"/>
            <a:ext cx="3993103" cy="2846105"/>
          </a:xfrm>
          <a:prstGeom prst="rect">
            <a:avLst/>
          </a:prstGeom>
          <a:ln>
            <a:noFill/>
          </a:ln>
          <a:effectLst>
            <a:glow rad="228600">
              <a:schemeClr val="accent1">
                <a:satMod val="175000"/>
                <a:alpha val="40000"/>
              </a:schemeClr>
            </a:glow>
            <a:softEdge rad="317500"/>
          </a:effectLst>
        </p:spPr>
      </p:pic>
      <p:sp>
        <p:nvSpPr>
          <p:cNvPr id="201" name="Shape 201"/>
          <p:cNvSpPr/>
          <p:nvPr/>
        </p:nvSpPr>
        <p:spPr>
          <a:xfrm>
            <a:off x="1" y="2951947"/>
            <a:ext cx="9024931" cy="52321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 </a:t>
            </a:r>
          </a:p>
          <a:p>
            <a:pPr marL="0" marR="0" lvl="0" indent="0" algn="l" rtl="0">
              <a:lnSpc>
                <a:spcPct val="100000"/>
              </a:lnSpc>
              <a:spcBef>
                <a:spcPts val="0"/>
              </a:spcBef>
              <a:spcAft>
                <a:spcPts val="0"/>
              </a:spcAft>
              <a:buClr>
                <a:srgbClr val="000000"/>
              </a:buClr>
              <a:buFont typeface="Arial"/>
              <a:buNone/>
            </a:pPr>
            <a:endParaRPr sz="1400" b="0" i="0" u="sng" strike="noStrike" cap="none">
              <a:solidFill>
                <a:schemeClr val="hlink"/>
              </a:solidFill>
              <a:latin typeface="Arial"/>
              <a:ea typeface="Arial"/>
              <a:cs typeface="Arial"/>
              <a:sym typeface="Arial"/>
              <a:hlinkClick r:id="rId5"/>
            </a:endParaRPr>
          </a:p>
        </p:txBody>
      </p:sp>
      <p:sp>
        <p:nvSpPr>
          <p:cNvPr id="202" name="Shape 202"/>
          <p:cNvSpPr/>
          <p:nvPr/>
        </p:nvSpPr>
        <p:spPr>
          <a:xfrm>
            <a:off x="279021" y="2951947"/>
            <a:ext cx="6578978" cy="403187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Times New Roman"/>
              <a:buNone/>
            </a:pPr>
            <a:r>
              <a:rPr lang="en-US" sz="1600" b="1" i="0" u="none" strike="noStrike" cap="none" dirty="0">
                <a:solidFill>
                  <a:schemeClr val="lt1"/>
                </a:solidFill>
                <a:latin typeface="Times New Roman"/>
                <a:ea typeface="Times New Roman"/>
                <a:cs typeface="Times New Roman"/>
                <a:sym typeface="Times New Roman"/>
              </a:rPr>
              <a:t> </a:t>
            </a:r>
            <a:r>
              <a:rPr lang="en-US" sz="1800" b="1" i="0" u="none" strike="noStrike" cap="none" dirty="0" err="1">
                <a:solidFill>
                  <a:schemeClr val="lt1"/>
                </a:solidFill>
                <a:latin typeface="Times New Roman"/>
                <a:ea typeface="Times New Roman"/>
                <a:cs typeface="Times New Roman"/>
                <a:sym typeface="Times New Roman"/>
              </a:rPr>
              <a:t>Anahita</a:t>
            </a:r>
            <a:r>
              <a:rPr lang="en-US" sz="1800" b="1" i="0" u="none" strike="noStrike" cap="none" dirty="0">
                <a:solidFill>
                  <a:schemeClr val="lt1"/>
                </a:solidFill>
                <a:latin typeface="Times New Roman"/>
                <a:ea typeface="Times New Roman"/>
                <a:cs typeface="Times New Roman"/>
                <a:sym typeface="Times New Roman"/>
              </a:rPr>
              <a:t> and </a:t>
            </a:r>
            <a:r>
              <a:rPr lang="en-US" sz="1800" b="1" i="0" u="none" strike="noStrike" cap="none" dirty="0" err="1">
                <a:solidFill>
                  <a:schemeClr val="lt1"/>
                </a:solidFill>
                <a:latin typeface="Times New Roman"/>
                <a:ea typeface="Times New Roman"/>
                <a:cs typeface="Times New Roman"/>
                <a:sym typeface="Times New Roman"/>
              </a:rPr>
              <a:t>Mer</a:t>
            </a:r>
            <a:r>
              <a:rPr lang="en-US" sz="1800" b="1" i="0" u="none" strike="noStrike" cap="none" dirty="0">
                <a:solidFill>
                  <a:schemeClr val="lt1"/>
                </a:solidFill>
                <a:latin typeface="Times New Roman"/>
                <a:ea typeface="Times New Roman"/>
                <a:cs typeface="Times New Roman"/>
                <a:sym typeface="Times New Roman"/>
              </a:rPr>
              <a:t>-human helped the baby beluga find a new mother beluga to nurse him back to health.  Beluga mother whales love to nurse orphaned baby beluga whales (Suzuki, 2016, </a:t>
            </a:r>
            <a:r>
              <a:rPr lang="en-US" sz="1800" b="1" i="0" u="none" strike="noStrike" cap="none" dirty="0" err="1">
                <a:solidFill>
                  <a:schemeClr val="lt1"/>
                </a:solidFill>
                <a:latin typeface="Times New Roman"/>
                <a:ea typeface="Times New Roman"/>
                <a:cs typeface="Times New Roman"/>
                <a:sym typeface="Times New Roman"/>
              </a:rPr>
              <a:t>para</a:t>
            </a:r>
            <a:r>
              <a:rPr lang="en-US" sz="1800" b="1" i="0" u="none" strike="noStrike" cap="none" dirty="0">
                <a:solidFill>
                  <a:schemeClr val="lt1"/>
                </a:solidFill>
                <a:latin typeface="Times New Roman"/>
                <a:ea typeface="Times New Roman"/>
                <a:cs typeface="Times New Roman"/>
                <a:sym typeface="Times New Roman"/>
              </a:rPr>
              <a:t>. 12). </a:t>
            </a:r>
          </a:p>
          <a:p>
            <a:pPr marL="0" marR="0" lvl="0" indent="0" algn="l" rtl="0">
              <a:lnSpc>
                <a:spcPct val="100000"/>
              </a:lnSpc>
              <a:spcBef>
                <a:spcPts val="0"/>
              </a:spcBef>
              <a:spcAft>
                <a:spcPts val="0"/>
              </a:spcAft>
              <a:buClr>
                <a:srgbClr val="000000"/>
              </a:buClr>
              <a:buFont typeface="Arial"/>
              <a:buNone/>
            </a:pPr>
            <a:endParaRPr sz="1800" b="1" i="0" u="none" strike="noStrike" cap="none" dirty="0">
              <a:solidFill>
                <a:schemeClr val="lt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Font typeface="Arial"/>
              <a:buNone/>
            </a:pPr>
            <a:endParaRPr sz="1600" b="1" i="0" u="none" strike="noStrike" cap="none" dirty="0">
              <a:solidFill>
                <a:schemeClr val="lt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Font typeface="Arial"/>
              <a:buNone/>
            </a:pPr>
            <a:endParaRPr sz="1600" b="1" i="0" u="none" strike="noStrike" cap="none" dirty="0">
              <a:solidFill>
                <a:schemeClr val="lt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Font typeface="Arial"/>
              <a:buNone/>
            </a:pPr>
            <a:endParaRPr sz="1600" b="1" i="0" u="none" strike="noStrike" cap="none" dirty="0">
              <a:solidFill>
                <a:schemeClr val="lt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Font typeface="Arial"/>
              <a:buNone/>
            </a:pPr>
            <a:endParaRPr sz="1600" b="1" i="0" u="none" strike="noStrike" cap="none" dirty="0">
              <a:solidFill>
                <a:schemeClr val="lt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Font typeface="Arial"/>
              <a:buNone/>
            </a:pPr>
            <a:endParaRPr sz="1600" b="1" i="0" u="none" strike="noStrike" cap="none" dirty="0">
              <a:solidFill>
                <a:schemeClr val="lt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Font typeface="Arial"/>
              <a:buNone/>
            </a:pPr>
            <a:endParaRPr sz="1600" b="1" i="0" u="none" strike="noStrike" cap="none" dirty="0">
              <a:solidFill>
                <a:schemeClr val="lt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Font typeface="Arial"/>
              <a:buNone/>
            </a:pPr>
            <a:endParaRPr sz="1600" b="1" i="0" u="none" strike="noStrike" cap="none" dirty="0">
              <a:solidFill>
                <a:schemeClr val="lt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Font typeface="Arial"/>
              <a:buNone/>
            </a:pPr>
            <a:endParaRPr sz="1600" b="1" i="0" u="none" strike="noStrike" cap="none" dirty="0">
              <a:solidFill>
                <a:schemeClr val="lt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Font typeface="Arial"/>
              <a:buNone/>
            </a:pPr>
            <a:endParaRPr sz="1600" b="1" i="0" u="none" strike="noStrike" cap="none" dirty="0">
              <a:solidFill>
                <a:schemeClr val="lt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lt1"/>
              </a:buClr>
              <a:buSzPct val="25000"/>
              <a:buFont typeface="Times New Roman"/>
              <a:buNone/>
            </a:pPr>
            <a:r>
              <a:rPr lang="en-US" sz="1600" b="1" i="0" u="none" strike="noStrike" cap="none" dirty="0">
                <a:solidFill>
                  <a:schemeClr val="lt1"/>
                </a:solidFill>
                <a:latin typeface="Times New Roman"/>
                <a:ea typeface="Times New Roman"/>
                <a:cs typeface="Times New Roman"/>
                <a:sym typeface="Times New Roman"/>
              </a:rPr>
              <a:t>Image Credit: (Suzuki, 2016, </a:t>
            </a:r>
            <a:r>
              <a:rPr lang="en-US" sz="1600" b="1" i="0" u="none" strike="noStrike" cap="none" dirty="0" err="1">
                <a:solidFill>
                  <a:schemeClr val="lt1"/>
                </a:solidFill>
                <a:latin typeface="Times New Roman"/>
                <a:ea typeface="Times New Roman"/>
                <a:cs typeface="Times New Roman"/>
                <a:sym typeface="Times New Roman"/>
              </a:rPr>
              <a:t>para</a:t>
            </a:r>
            <a:r>
              <a:rPr lang="en-US" sz="1600" b="1" i="0" u="none" strike="noStrike" cap="none" dirty="0">
                <a:solidFill>
                  <a:schemeClr val="lt1"/>
                </a:solidFill>
                <a:latin typeface="Times New Roman"/>
                <a:ea typeface="Times New Roman"/>
                <a:cs typeface="Times New Roman"/>
                <a:sym typeface="Times New Roman"/>
              </a:rPr>
              <a:t>. 12).</a:t>
            </a:r>
          </a:p>
          <a:p>
            <a:pPr marL="0" marR="0" lvl="0" indent="0" algn="l" rtl="0">
              <a:lnSpc>
                <a:spcPct val="100000"/>
              </a:lnSpc>
              <a:spcBef>
                <a:spcPts val="0"/>
              </a:spcBef>
              <a:spcAft>
                <a:spcPts val="0"/>
              </a:spcAft>
              <a:buClr>
                <a:srgbClr val="000000"/>
              </a:buClr>
              <a:buFont typeface="Arial"/>
              <a:buNone/>
            </a:pPr>
            <a:endParaRPr sz="1200" b="0" i="0" u="none" strike="noStrike" cap="none" dirty="0">
              <a:solidFill>
                <a:schemeClr val="lt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Font typeface="Arial"/>
              <a:buNone/>
            </a:pPr>
            <a:endParaRPr sz="1600" b="1" i="0" u="none" strike="noStrike" cap="none" dirty="0">
              <a:solidFill>
                <a:schemeClr val="lt1"/>
              </a:solidFill>
              <a:latin typeface="Times New Roman"/>
              <a:ea typeface="Times New Roman"/>
              <a:cs typeface="Times New Roman"/>
              <a:sym typeface="Times New Roman"/>
            </a:endParaRPr>
          </a:p>
        </p:txBody>
      </p:sp>
      <p:pic>
        <p:nvPicPr>
          <p:cNvPr id="203" name="Shape 203"/>
          <p:cNvPicPr preferRelativeResize="0"/>
          <p:nvPr/>
        </p:nvPicPr>
        <p:blipFill rotWithShape="1">
          <a:blip r:embed="rId7">
            <a:alphaModFix/>
          </a:blip>
          <a:srcRect/>
          <a:stretch/>
        </p:blipFill>
        <p:spPr>
          <a:xfrm>
            <a:off x="4799316" y="3973837"/>
            <a:ext cx="4225617" cy="2814260"/>
          </a:xfrm>
          <a:prstGeom prst="rect">
            <a:avLst/>
          </a:prstGeom>
          <a:ln>
            <a:noFill/>
          </a:ln>
          <a:effectLst>
            <a:glow rad="228600">
              <a:schemeClr val="accent1">
                <a:satMod val="175000"/>
                <a:alpha val="40000"/>
              </a:schemeClr>
            </a:glow>
            <a:softEdge rad="317500"/>
          </a:effectLst>
        </p:spPr>
      </p:pic>
    </p:spTree>
  </p:cSld>
  <p:clrMapOvr>
    <a:masterClrMapping/>
  </p:clrMapOvr>
  <p:transition spd="slow">
    <p:cut/>
    <p:sndAc>
      <p:stSnd>
        <p:snd r:embed="rId3" name="chimes.wav"/>
      </p:stSnd>
    </p:sndAc>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p:cNvSpPr txBox="1">
            <a:spLocks noGrp="1"/>
          </p:cNvSpPr>
          <p:nvPr>
            <p:ph type="ctrTitle"/>
          </p:nvPr>
        </p:nvSpPr>
        <p:spPr>
          <a:xfrm>
            <a:off x="685800" y="2130425"/>
            <a:ext cx="7772400" cy="1470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sp>
        <p:nvSpPr>
          <p:cNvPr id="210" name="Shape 210"/>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888888"/>
              </a:buClr>
              <a:buSzPct val="25000"/>
              <a:buFont typeface="Arial"/>
              <a:buNone/>
            </a:pPr>
            <a:endParaRPr sz="3200" b="0" i="0" u="none" strike="noStrike" cap="none">
              <a:solidFill>
                <a:srgbClr val="888888"/>
              </a:solidFill>
              <a:latin typeface="Calibri"/>
              <a:ea typeface="Calibri"/>
              <a:cs typeface="Calibri"/>
              <a:sym typeface="Calibri"/>
            </a:endParaRPr>
          </a:p>
        </p:txBody>
      </p:sp>
      <p:pic>
        <p:nvPicPr>
          <p:cNvPr id="211" name="Shape 211"/>
          <p:cNvPicPr preferRelativeResize="0"/>
          <p:nvPr/>
        </p:nvPicPr>
        <p:blipFill rotWithShape="1">
          <a:blip r:embed="rId4">
            <a:alphaModFix/>
          </a:blip>
          <a:srcRect l="1591" r="4810"/>
          <a:stretch/>
        </p:blipFill>
        <p:spPr>
          <a:xfrm rot="5400000">
            <a:off x="1143002" y="-1142999"/>
            <a:ext cx="6858000" cy="9144000"/>
          </a:xfrm>
          <a:prstGeom prst="rect">
            <a:avLst/>
          </a:prstGeom>
          <a:noFill/>
          <a:ln>
            <a:noFill/>
          </a:ln>
        </p:spPr>
      </p:pic>
      <p:sp>
        <p:nvSpPr>
          <p:cNvPr id="212" name="Shape 212"/>
          <p:cNvSpPr txBox="1"/>
          <p:nvPr/>
        </p:nvSpPr>
        <p:spPr>
          <a:xfrm>
            <a:off x="1" y="3788100"/>
            <a:ext cx="9073039" cy="3000000"/>
          </a:xfrm>
          <a:prstGeom prst="rect">
            <a:avLst/>
          </a:prstGeom>
          <a:noFill/>
          <a:ln>
            <a:noFill/>
          </a:ln>
        </p:spPr>
        <p:txBody>
          <a:bodyPr lIns="91425" tIns="91425" rIns="91425" bIns="91425" anchor="ctr" anchorCtr="0">
            <a:noAutofit/>
          </a:bodyPr>
          <a:lstStyle/>
          <a:p>
            <a:pPr marL="0" marR="0" lvl="0" indent="0" algn="l" rtl="0">
              <a:lnSpc>
                <a:spcPct val="115000"/>
              </a:lnSpc>
              <a:spcBef>
                <a:spcPts val="0"/>
              </a:spcBef>
              <a:spcAft>
                <a:spcPts val="0"/>
              </a:spcAft>
              <a:buClr>
                <a:srgbClr val="000000"/>
              </a:buClr>
              <a:buFont typeface="Arial"/>
              <a:buNone/>
            </a:pPr>
            <a:endParaRPr sz="1800" b="0" i="0" u="none" strike="noStrike" cap="none" dirty="0">
              <a:solidFill>
                <a:schemeClr val="lt1"/>
              </a:solidFill>
              <a:highlight>
                <a:srgbClr val="FFFFFF"/>
              </a:highlight>
              <a:latin typeface="Times New Roman"/>
              <a:ea typeface="Times New Roman"/>
              <a:cs typeface="Times New Roman"/>
              <a:sym typeface="Times New Roman"/>
            </a:endParaRPr>
          </a:p>
          <a:p>
            <a:pPr marL="0" marR="0" lvl="0" indent="0" algn="l" rtl="0">
              <a:lnSpc>
                <a:spcPct val="115000"/>
              </a:lnSpc>
              <a:spcBef>
                <a:spcPts val="1000"/>
              </a:spcBef>
              <a:spcAft>
                <a:spcPts val="0"/>
              </a:spcAft>
              <a:buClr>
                <a:srgbClr val="000000"/>
              </a:buClr>
              <a:buFont typeface="Arial"/>
              <a:buNone/>
            </a:pPr>
            <a:endParaRPr sz="1800" b="0" i="0" u="none" strike="noStrike" cap="none" dirty="0">
              <a:solidFill>
                <a:schemeClr val="lt1"/>
              </a:solidFill>
              <a:highlight>
                <a:srgbClr val="FFFFFF"/>
              </a:highlight>
              <a:latin typeface="Times New Roman"/>
              <a:ea typeface="Times New Roman"/>
              <a:cs typeface="Times New Roman"/>
              <a:sym typeface="Times New Roman"/>
            </a:endParaRPr>
          </a:p>
          <a:p>
            <a:pPr marL="0" marR="0" lvl="0" indent="0" algn="l" rtl="0">
              <a:lnSpc>
                <a:spcPct val="115000"/>
              </a:lnSpc>
              <a:spcBef>
                <a:spcPts val="1000"/>
              </a:spcBef>
              <a:spcAft>
                <a:spcPts val="0"/>
              </a:spcAft>
              <a:buClr>
                <a:srgbClr val="000000"/>
              </a:buClr>
              <a:buFont typeface="Arial"/>
              <a:buNone/>
            </a:pPr>
            <a:endParaRPr sz="1800" b="0" i="0" u="none" strike="noStrike" cap="none" dirty="0">
              <a:solidFill>
                <a:schemeClr val="lt1"/>
              </a:solidFill>
              <a:highlight>
                <a:srgbClr val="FFFFFF"/>
              </a:highlight>
              <a:latin typeface="Times New Roman"/>
              <a:ea typeface="Times New Roman"/>
              <a:cs typeface="Times New Roman"/>
              <a:sym typeface="Times New Roman"/>
            </a:endParaRPr>
          </a:p>
          <a:p>
            <a:pPr marL="0" marR="0" lvl="0" indent="0" algn="l" rtl="0">
              <a:lnSpc>
                <a:spcPct val="115000"/>
              </a:lnSpc>
              <a:spcBef>
                <a:spcPts val="1000"/>
              </a:spcBef>
              <a:spcAft>
                <a:spcPts val="0"/>
              </a:spcAft>
              <a:buClr>
                <a:srgbClr val="000000"/>
              </a:buClr>
              <a:buFont typeface="Arial"/>
              <a:buNone/>
            </a:pPr>
            <a:endParaRPr sz="1800" b="0" i="0" u="none" strike="noStrike" cap="none" dirty="0">
              <a:solidFill>
                <a:schemeClr val="lt1"/>
              </a:solidFill>
              <a:highlight>
                <a:srgbClr val="FFFFFF"/>
              </a:highlight>
              <a:latin typeface="Times New Roman"/>
              <a:ea typeface="Times New Roman"/>
              <a:cs typeface="Times New Roman"/>
              <a:sym typeface="Times New Roman"/>
            </a:endParaRPr>
          </a:p>
          <a:p>
            <a:pPr marL="0" marR="0" lvl="0" indent="0" algn="l" rtl="0">
              <a:lnSpc>
                <a:spcPct val="115000"/>
              </a:lnSpc>
              <a:spcBef>
                <a:spcPts val="1000"/>
              </a:spcBef>
              <a:spcAft>
                <a:spcPts val="0"/>
              </a:spcAft>
              <a:buClr>
                <a:srgbClr val="000000"/>
              </a:buClr>
              <a:buFont typeface="Arial"/>
              <a:buNone/>
            </a:pPr>
            <a:endParaRPr sz="1800" b="0" i="0" u="none" strike="noStrike" cap="none" dirty="0">
              <a:solidFill>
                <a:schemeClr val="lt1"/>
              </a:solidFill>
              <a:highlight>
                <a:srgbClr val="FFFFFF"/>
              </a:highlight>
              <a:latin typeface="Times New Roman"/>
              <a:ea typeface="Times New Roman"/>
              <a:cs typeface="Times New Roman"/>
              <a:sym typeface="Times New Roman"/>
            </a:endParaRPr>
          </a:p>
          <a:p>
            <a:pPr marL="0" marR="0" lvl="0" indent="0" algn="l" rtl="0">
              <a:lnSpc>
                <a:spcPct val="115000"/>
              </a:lnSpc>
              <a:spcBef>
                <a:spcPts val="1000"/>
              </a:spcBef>
              <a:spcAft>
                <a:spcPts val="0"/>
              </a:spcAft>
              <a:buClr>
                <a:srgbClr val="000000"/>
              </a:buClr>
              <a:buFont typeface="Arial"/>
              <a:buNone/>
            </a:pPr>
            <a:endParaRPr sz="1800" b="0" i="0" u="none" strike="noStrike" cap="none" dirty="0">
              <a:solidFill>
                <a:schemeClr val="dk1"/>
              </a:solidFill>
              <a:highlight>
                <a:srgbClr val="FFFFFF"/>
              </a:highlight>
              <a:latin typeface="Times New Roman"/>
              <a:ea typeface="Times New Roman"/>
              <a:cs typeface="Times New Roman"/>
              <a:sym typeface="Times New Roman"/>
            </a:endParaRPr>
          </a:p>
          <a:p>
            <a:pPr marL="0" marR="0" lvl="0" indent="0" algn="l" rtl="0">
              <a:lnSpc>
                <a:spcPct val="115000"/>
              </a:lnSpc>
              <a:spcBef>
                <a:spcPts val="1000"/>
              </a:spcBef>
              <a:spcAft>
                <a:spcPts val="0"/>
              </a:spcAft>
              <a:buClr>
                <a:schemeClr val="dk1"/>
              </a:buClr>
              <a:buSzPct val="25000"/>
              <a:buFont typeface="Times New Roman"/>
              <a:buNone/>
            </a:pPr>
            <a:r>
              <a:rPr lang="en-US" sz="1800" b="1" i="0" u="none" strike="noStrike" cap="none" dirty="0">
                <a:solidFill>
                  <a:schemeClr val="lt1"/>
                </a:solidFill>
                <a:latin typeface="Times New Roman"/>
                <a:ea typeface="Times New Roman"/>
                <a:cs typeface="Times New Roman"/>
                <a:sym typeface="Times New Roman"/>
              </a:rPr>
              <a:t>Sammy the sea turtle got stuck in a plastic fish net and could barely move. He called out for help for a long time.</a:t>
            </a:r>
          </a:p>
          <a:p>
            <a:pPr marL="0" marR="0" lvl="0" indent="0" algn="l" rtl="0">
              <a:lnSpc>
                <a:spcPct val="115000"/>
              </a:lnSpc>
              <a:spcBef>
                <a:spcPts val="1000"/>
              </a:spcBef>
              <a:spcAft>
                <a:spcPts val="0"/>
              </a:spcAft>
              <a:buClr>
                <a:schemeClr val="dk1"/>
              </a:buClr>
              <a:buSzPct val="25000"/>
              <a:buFont typeface="Times New Roman"/>
              <a:buNone/>
            </a:pPr>
            <a:r>
              <a:rPr lang="en-US" sz="1800" b="1" i="0" u="none" strike="noStrike" cap="none" dirty="0">
                <a:solidFill>
                  <a:schemeClr val="lt1"/>
                </a:solidFill>
                <a:latin typeface="Times New Roman"/>
                <a:ea typeface="Times New Roman"/>
                <a:cs typeface="Times New Roman"/>
                <a:sym typeface="Times New Roman"/>
              </a:rPr>
              <a:t>Image Credit:  (Cousteau, 1986, p. 29)</a:t>
            </a:r>
          </a:p>
          <a:p>
            <a:pPr marL="0" marR="0" lvl="0" indent="0" algn="l" rtl="0">
              <a:lnSpc>
                <a:spcPct val="115000"/>
              </a:lnSpc>
              <a:spcBef>
                <a:spcPts val="1000"/>
              </a:spcBef>
              <a:spcAft>
                <a:spcPts val="0"/>
              </a:spcAft>
              <a:buClr>
                <a:srgbClr val="000000"/>
              </a:buClr>
              <a:buFont typeface="Arial"/>
              <a:buNone/>
            </a:pPr>
            <a:endParaRPr sz="1800" b="0" i="0" u="none" strike="noStrike" cap="none" dirty="0">
              <a:solidFill>
                <a:schemeClr val="lt1"/>
              </a:solidFill>
              <a:highlight>
                <a:srgbClr val="FFFFFF"/>
              </a:highlight>
              <a:latin typeface="Times New Roman"/>
              <a:ea typeface="Times New Roman"/>
              <a:cs typeface="Times New Roman"/>
              <a:sym typeface="Times New Roman"/>
            </a:endParaRPr>
          </a:p>
          <a:p>
            <a:pPr marL="0" marR="0" lvl="0" indent="0" algn="l" rtl="0">
              <a:lnSpc>
                <a:spcPct val="115000"/>
              </a:lnSpc>
              <a:spcBef>
                <a:spcPts val="1000"/>
              </a:spcBef>
              <a:spcAft>
                <a:spcPts val="0"/>
              </a:spcAft>
              <a:buClr>
                <a:srgbClr val="000000"/>
              </a:buClr>
              <a:buFont typeface="Arial"/>
              <a:buNone/>
            </a:pPr>
            <a:endParaRPr sz="1800" b="0" i="0" u="none" strike="noStrike" cap="none" dirty="0">
              <a:solidFill>
                <a:srgbClr val="222222"/>
              </a:solidFill>
              <a:highlight>
                <a:srgbClr val="FFFFFF"/>
              </a:highlight>
              <a:latin typeface="Arial"/>
              <a:ea typeface="Arial"/>
              <a:cs typeface="Arial"/>
              <a:sym typeface="Arial"/>
            </a:endParaRPr>
          </a:p>
          <a:p>
            <a:pPr marL="0" marR="0" lvl="0" indent="0" algn="l" rtl="0">
              <a:lnSpc>
                <a:spcPct val="115000"/>
              </a:lnSpc>
              <a:spcBef>
                <a:spcPts val="1000"/>
              </a:spcBef>
              <a:spcAft>
                <a:spcPts val="0"/>
              </a:spcAft>
              <a:buClr>
                <a:srgbClr val="000000"/>
              </a:buClr>
              <a:buFont typeface="Arial"/>
              <a:buNone/>
            </a:pPr>
            <a:endParaRPr sz="1800" b="0" i="0" u="none" strike="noStrike" cap="none" dirty="0">
              <a:solidFill>
                <a:srgbClr val="222222"/>
              </a:solidFill>
              <a:highlight>
                <a:srgbClr val="FFFFFF"/>
              </a:highlight>
              <a:latin typeface="Arial"/>
              <a:ea typeface="Arial"/>
              <a:cs typeface="Arial"/>
              <a:sym typeface="Arial"/>
            </a:endParaRPr>
          </a:p>
          <a:p>
            <a:pPr marL="0" marR="0" lvl="0" indent="0" algn="l" rtl="0">
              <a:lnSpc>
                <a:spcPct val="115000"/>
              </a:lnSpc>
              <a:spcBef>
                <a:spcPts val="1000"/>
              </a:spcBef>
              <a:spcAft>
                <a:spcPts val="0"/>
              </a:spcAft>
              <a:buClr>
                <a:srgbClr val="000000"/>
              </a:buClr>
              <a:buFont typeface="Arial"/>
              <a:buNone/>
            </a:pPr>
            <a:endParaRPr sz="1800" b="0" i="0" u="none" strike="noStrike" cap="none" dirty="0">
              <a:solidFill>
                <a:srgbClr val="222222"/>
              </a:solidFill>
              <a:highlight>
                <a:srgbClr val="FFFFFF"/>
              </a:highlight>
              <a:latin typeface="Arial"/>
              <a:ea typeface="Arial"/>
              <a:cs typeface="Arial"/>
              <a:sym typeface="Arial"/>
            </a:endParaRPr>
          </a:p>
        </p:txBody>
      </p:sp>
      <p:pic>
        <p:nvPicPr>
          <p:cNvPr id="213" name="Shape 213"/>
          <p:cNvPicPr preferRelativeResize="0"/>
          <p:nvPr/>
        </p:nvPicPr>
        <p:blipFill rotWithShape="1">
          <a:blip r:embed="rId5">
            <a:alphaModFix/>
          </a:blip>
          <a:srcRect/>
          <a:stretch/>
        </p:blipFill>
        <p:spPr>
          <a:xfrm>
            <a:off x="791635" y="0"/>
            <a:ext cx="7438251" cy="4791699"/>
          </a:xfrm>
          <a:prstGeom prst="ellipse">
            <a:avLst/>
          </a:prstGeom>
          <a:ln>
            <a:noFill/>
          </a:ln>
          <a:effectLst>
            <a:glow rad="228600">
              <a:schemeClr val="accent1">
                <a:satMod val="175000"/>
                <a:alpha val="40000"/>
              </a:schemeClr>
            </a:glow>
            <a:softEdge rad="635000"/>
          </a:effectLst>
        </p:spPr>
      </p:pic>
    </p:spTree>
  </p:cSld>
  <p:clrMapOvr>
    <a:masterClrMapping/>
  </p:clrMapOvr>
  <p:transition spd="slow">
    <p:cut/>
    <p:sndAc>
      <p:stSnd>
        <p:snd r:embed="rId3" name="chimes.wav"/>
      </p:stSnd>
    </p:sndAc>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Shape 219"/>
          <p:cNvSpPr txBox="1">
            <a:spLocks noGrp="1"/>
          </p:cNvSpPr>
          <p:nvPr>
            <p:ph type="ctrTitle"/>
          </p:nvPr>
        </p:nvSpPr>
        <p:spPr>
          <a:xfrm>
            <a:off x="685800" y="2130425"/>
            <a:ext cx="7772400" cy="1470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sp>
        <p:nvSpPr>
          <p:cNvPr id="220" name="Shape 220"/>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888888"/>
              </a:buClr>
              <a:buSzPct val="25000"/>
              <a:buFont typeface="Arial"/>
              <a:buNone/>
            </a:pPr>
            <a:endParaRPr sz="3200" b="0" i="0" u="none" strike="noStrike" cap="none">
              <a:solidFill>
                <a:srgbClr val="888888"/>
              </a:solidFill>
              <a:latin typeface="Calibri"/>
              <a:ea typeface="Calibri"/>
              <a:cs typeface="Calibri"/>
              <a:sym typeface="Calibri"/>
            </a:endParaRPr>
          </a:p>
        </p:txBody>
      </p:sp>
      <p:pic>
        <p:nvPicPr>
          <p:cNvPr id="221" name="Shape 221"/>
          <p:cNvPicPr preferRelativeResize="0"/>
          <p:nvPr/>
        </p:nvPicPr>
        <p:blipFill rotWithShape="1">
          <a:blip r:embed="rId4">
            <a:alphaModFix/>
          </a:blip>
          <a:srcRect l="1591" r="4810"/>
          <a:stretch/>
        </p:blipFill>
        <p:spPr>
          <a:xfrm rot="5400000">
            <a:off x="1143002" y="-1142999"/>
            <a:ext cx="6858000" cy="9144000"/>
          </a:xfrm>
          <a:prstGeom prst="rect">
            <a:avLst/>
          </a:prstGeom>
          <a:noFill/>
          <a:ln>
            <a:noFill/>
          </a:ln>
        </p:spPr>
      </p:pic>
      <p:pic>
        <p:nvPicPr>
          <p:cNvPr id="222" name="Shape 222"/>
          <p:cNvPicPr preferRelativeResize="0"/>
          <p:nvPr/>
        </p:nvPicPr>
        <p:blipFill rotWithShape="1">
          <a:blip r:embed="rId5">
            <a:alphaModFix/>
          </a:blip>
          <a:srcRect/>
          <a:stretch/>
        </p:blipFill>
        <p:spPr>
          <a:xfrm>
            <a:off x="1590554" y="114300"/>
            <a:ext cx="5610224" cy="3771900"/>
          </a:xfrm>
          <a:prstGeom prst="rect">
            <a:avLst/>
          </a:prstGeom>
          <a:ln>
            <a:noFill/>
          </a:ln>
          <a:effectLst>
            <a:glow rad="228600">
              <a:schemeClr val="accent1">
                <a:satMod val="175000"/>
                <a:alpha val="40000"/>
              </a:schemeClr>
            </a:glow>
            <a:softEdge rad="317500"/>
          </a:effectLst>
        </p:spPr>
      </p:pic>
      <p:sp>
        <p:nvSpPr>
          <p:cNvPr id="223" name="Shape 223"/>
          <p:cNvSpPr txBox="1"/>
          <p:nvPr/>
        </p:nvSpPr>
        <p:spPr>
          <a:xfrm>
            <a:off x="182807" y="4021948"/>
            <a:ext cx="8447645" cy="3103927"/>
          </a:xfrm>
          <a:prstGeom prst="rect">
            <a:avLst/>
          </a:prstGeom>
          <a:noFill/>
          <a:ln>
            <a:noFill/>
          </a:ln>
        </p:spPr>
        <p:txBody>
          <a:bodyPr lIns="91425" tIns="45700" rIns="91425" bIns="45700" anchor="t" anchorCtr="0">
            <a:noAutofit/>
          </a:bodyPr>
          <a:lstStyle/>
          <a:p>
            <a:pPr marL="0" marR="0" lvl="0" indent="0" algn="l" rtl="0">
              <a:lnSpc>
                <a:spcPct val="150000"/>
              </a:lnSpc>
              <a:spcBef>
                <a:spcPts val="0"/>
              </a:spcBef>
              <a:spcAft>
                <a:spcPts val="0"/>
              </a:spcAft>
              <a:buClr>
                <a:schemeClr val="lt1"/>
              </a:buClr>
              <a:buSzPct val="25000"/>
              <a:buFont typeface="Times New Roman"/>
              <a:buNone/>
            </a:pPr>
            <a:r>
              <a:rPr lang="en-US" sz="1800" b="1" i="0" u="none" strike="noStrike" cap="none" dirty="0">
                <a:solidFill>
                  <a:schemeClr val="lt1"/>
                </a:solidFill>
                <a:latin typeface="Times New Roman"/>
                <a:ea typeface="Times New Roman"/>
                <a:cs typeface="Times New Roman"/>
                <a:sym typeface="Times New Roman"/>
              </a:rPr>
              <a:t>Finally, Freddie Fin heard Sammy’s cries for help and came swimming. “Please call the mermaids for help, I am stuck in this fish net and in a lot of pain!  “Right on the double pal!” Freddie Fin promised.  He swam as fast as he could.</a:t>
            </a:r>
          </a:p>
          <a:p>
            <a:pPr marL="0" marR="0" lvl="0" indent="0" algn="l" rtl="0">
              <a:lnSpc>
                <a:spcPct val="150000"/>
              </a:lnSpc>
              <a:spcBef>
                <a:spcPts val="0"/>
              </a:spcBef>
              <a:spcAft>
                <a:spcPts val="0"/>
              </a:spcAft>
              <a:buClr>
                <a:srgbClr val="000000"/>
              </a:buClr>
              <a:buFont typeface="Arial"/>
              <a:buNone/>
            </a:pPr>
            <a:endParaRPr sz="1800" b="1" i="0" u="none" strike="noStrike" cap="none" dirty="0">
              <a:solidFill>
                <a:schemeClr val="lt1"/>
              </a:solidFill>
              <a:latin typeface="Times New Roman"/>
              <a:ea typeface="Times New Roman"/>
              <a:cs typeface="Times New Roman"/>
              <a:sym typeface="Times New Roman"/>
            </a:endParaRPr>
          </a:p>
          <a:p>
            <a:pPr marL="0" marR="0" lvl="0" indent="0" algn="l" rtl="0">
              <a:lnSpc>
                <a:spcPct val="150000"/>
              </a:lnSpc>
              <a:spcBef>
                <a:spcPts val="0"/>
              </a:spcBef>
              <a:spcAft>
                <a:spcPts val="0"/>
              </a:spcAft>
              <a:buClr>
                <a:srgbClr val="000000"/>
              </a:buClr>
              <a:buFont typeface="Arial"/>
              <a:buNone/>
            </a:pPr>
            <a:endParaRPr sz="1600" b="1" i="0" u="none" strike="noStrike" cap="none" dirty="0">
              <a:solidFill>
                <a:schemeClr val="lt1"/>
              </a:solidFill>
              <a:latin typeface="Times New Roman"/>
              <a:ea typeface="Times New Roman"/>
              <a:cs typeface="Times New Roman"/>
              <a:sym typeface="Times New Roman"/>
            </a:endParaRPr>
          </a:p>
          <a:p>
            <a:pPr marL="0" marR="0" lvl="0" indent="0" algn="l" rtl="0">
              <a:lnSpc>
                <a:spcPct val="150000"/>
              </a:lnSpc>
              <a:spcBef>
                <a:spcPts val="0"/>
              </a:spcBef>
              <a:spcAft>
                <a:spcPts val="0"/>
              </a:spcAft>
              <a:buClr>
                <a:srgbClr val="000000"/>
              </a:buClr>
              <a:buFont typeface="Arial"/>
              <a:buNone/>
            </a:pPr>
            <a:endParaRPr sz="1600" i="0" u="none" strike="noStrike" cap="none" dirty="0">
              <a:solidFill>
                <a:schemeClr val="lt1"/>
              </a:solidFill>
              <a:latin typeface="Times New Roman"/>
              <a:ea typeface="Times New Roman"/>
              <a:cs typeface="Times New Roman"/>
              <a:sym typeface="Times New Roman"/>
            </a:endParaRPr>
          </a:p>
          <a:p>
            <a:pPr marL="0" marR="0" lvl="0" indent="0" algn="l" rtl="0">
              <a:lnSpc>
                <a:spcPct val="150000"/>
              </a:lnSpc>
              <a:spcBef>
                <a:spcPts val="0"/>
              </a:spcBef>
              <a:spcAft>
                <a:spcPts val="0"/>
              </a:spcAft>
              <a:buClr>
                <a:schemeClr val="dk1"/>
              </a:buClr>
              <a:buSzPct val="25000"/>
              <a:buFont typeface="Times New Roman"/>
              <a:buNone/>
            </a:pPr>
            <a:r>
              <a:rPr lang="en-US" sz="1600" i="0" u="none" strike="noStrike" cap="none" dirty="0">
                <a:solidFill>
                  <a:schemeClr val="lt1"/>
                </a:solidFill>
                <a:latin typeface="Times New Roman"/>
                <a:ea typeface="Times New Roman"/>
                <a:cs typeface="Times New Roman"/>
                <a:sym typeface="Times New Roman"/>
              </a:rPr>
              <a:t>Image Credit:  (Cousteau, 1986, p. 30)</a:t>
            </a:r>
          </a:p>
          <a:p>
            <a:pPr marL="0" marR="0" lvl="0" indent="0" algn="l" rtl="0">
              <a:lnSpc>
                <a:spcPct val="150000"/>
              </a:lnSpc>
              <a:spcBef>
                <a:spcPts val="0"/>
              </a:spcBef>
              <a:spcAft>
                <a:spcPts val="0"/>
              </a:spcAft>
              <a:buClr>
                <a:srgbClr val="000000"/>
              </a:buClr>
              <a:buFont typeface="Arial"/>
              <a:buNone/>
            </a:pPr>
            <a:endParaRPr sz="1600" b="1" i="0" u="none" strike="noStrike" cap="none" dirty="0">
              <a:solidFill>
                <a:schemeClr val="lt1"/>
              </a:solidFill>
              <a:latin typeface="Times New Roman"/>
              <a:ea typeface="Times New Roman"/>
              <a:cs typeface="Times New Roman"/>
              <a:sym typeface="Times New Roman"/>
            </a:endParaRPr>
          </a:p>
        </p:txBody>
      </p:sp>
    </p:spTree>
  </p:cSld>
  <p:clrMapOvr>
    <a:masterClrMapping/>
  </p:clrMapOvr>
  <p:transition spd="slow">
    <p:cut/>
    <p:sndAc>
      <p:stSnd>
        <p:snd r:embed="rId3" name="chimes.wav"/>
      </p:stSnd>
    </p:sndAc>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Shape 228"/>
          <p:cNvSpPr txBox="1">
            <a:spLocks noGrp="1"/>
          </p:cNvSpPr>
          <p:nvPr>
            <p:ph type="ctrTitle"/>
          </p:nvPr>
        </p:nvSpPr>
        <p:spPr>
          <a:xfrm>
            <a:off x="685800" y="2130425"/>
            <a:ext cx="7772400" cy="1470023"/>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sp>
        <p:nvSpPr>
          <p:cNvPr id="229" name="Shape 229"/>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888888"/>
              </a:buClr>
              <a:buSzPct val="25000"/>
              <a:buFont typeface="Arial"/>
              <a:buNone/>
            </a:pPr>
            <a:endParaRPr sz="3200" b="0" i="0" u="none" strike="noStrike" cap="none">
              <a:solidFill>
                <a:srgbClr val="888888"/>
              </a:solidFill>
              <a:latin typeface="Calibri"/>
              <a:ea typeface="Calibri"/>
              <a:cs typeface="Calibri"/>
              <a:sym typeface="Calibri"/>
            </a:endParaRPr>
          </a:p>
        </p:txBody>
      </p:sp>
      <p:pic>
        <p:nvPicPr>
          <p:cNvPr id="230" name="Shape 230"/>
          <p:cNvPicPr preferRelativeResize="0"/>
          <p:nvPr/>
        </p:nvPicPr>
        <p:blipFill rotWithShape="1">
          <a:blip r:embed="rId4">
            <a:alphaModFix/>
          </a:blip>
          <a:srcRect l="826" t="1368" r="4229" b="1302"/>
          <a:stretch/>
        </p:blipFill>
        <p:spPr>
          <a:xfrm rot="5400000">
            <a:off x="1151030" y="-1208142"/>
            <a:ext cx="6858000" cy="9274284"/>
          </a:xfrm>
          <a:prstGeom prst="rect">
            <a:avLst/>
          </a:prstGeom>
          <a:noFill/>
          <a:ln>
            <a:noFill/>
          </a:ln>
        </p:spPr>
      </p:pic>
      <p:pic>
        <p:nvPicPr>
          <p:cNvPr id="231" name="Shape 231"/>
          <p:cNvPicPr preferRelativeResize="0"/>
          <p:nvPr/>
        </p:nvPicPr>
        <p:blipFill rotWithShape="1">
          <a:blip r:embed="rId5">
            <a:alphaModFix/>
          </a:blip>
          <a:srcRect l="3368" t="12580" r="4143" b="6658"/>
          <a:stretch/>
        </p:blipFill>
        <p:spPr>
          <a:xfrm>
            <a:off x="255877" y="80702"/>
            <a:ext cx="8457268" cy="4647372"/>
          </a:xfrm>
          <a:prstGeom prst="ellipse">
            <a:avLst/>
          </a:prstGeom>
          <a:ln>
            <a:noFill/>
          </a:ln>
          <a:effectLst>
            <a:glow rad="228600">
              <a:schemeClr val="accent3">
                <a:satMod val="175000"/>
                <a:alpha val="40000"/>
              </a:schemeClr>
            </a:glow>
            <a:softEdge rad="317500"/>
          </a:effectLst>
        </p:spPr>
      </p:pic>
      <p:sp>
        <p:nvSpPr>
          <p:cNvPr id="232" name="Shape 232"/>
          <p:cNvSpPr txBox="1"/>
          <p:nvPr/>
        </p:nvSpPr>
        <p:spPr>
          <a:xfrm>
            <a:off x="-57109" y="4970500"/>
            <a:ext cx="9201109" cy="30777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1800" b="1" i="0" u="none" strike="noStrike" cap="none" dirty="0">
                <a:solidFill>
                  <a:schemeClr val="lt1"/>
                </a:solidFill>
                <a:latin typeface="Times New Roman"/>
                <a:ea typeface="Times New Roman"/>
                <a:cs typeface="Times New Roman"/>
                <a:sym typeface="Times New Roman"/>
              </a:rPr>
              <a:t>Freddie called out to the mermaids: “ Help Sammy the sea turtle is stuck in a fish net! The mermaids, Athena, Aphrodite, </a:t>
            </a:r>
            <a:r>
              <a:rPr lang="en-US" sz="1800" b="1" i="0" u="none" strike="noStrike" cap="none" dirty="0" err="1">
                <a:solidFill>
                  <a:schemeClr val="lt1"/>
                </a:solidFill>
                <a:latin typeface="Times New Roman"/>
                <a:ea typeface="Times New Roman"/>
                <a:cs typeface="Times New Roman"/>
                <a:sym typeface="Times New Roman"/>
              </a:rPr>
              <a:t>Anahita</a:t>
            </a:r>
            <a:r>
              <a:rPr lang="en-US" sz="1800" b="1" i="0" u="none" strike="noStrike" cap="none" dirty="0">
                <a:solidFill>
                  <a:schemeClr val="lt1"/>
                </a:solidFill>
                <a:latin typeface="Times New Roman"/>
                <a:ea typeface="Times New Roman"/>
                <a:cs typeface="Times New Roman"/>
                <a:sym typeface="Times New Roman"/>
              </a:rPr>
              <a:t> and </a:t>
            </a:r>
            <a:r>
              <a:rPr lang="en-US" sz="1800" b="1" i="0" u="none" strike="noStrike" cap="none" dirty="0" err="1">
                <a:solidFill>
                  <a:schemeClr val="lt1"/>
                </a:solidFill>
                <a:latin typeface="Times New Roman"/>
                <a:ea typeface="Times New Roman"/>
                <a:cs typeface="Times New Roman"/>
                <a:sym typeface="Times New Roman"/>
              </a:rPr>
              <a:t>Mer</a:t>
            </a:r>
            <a:r>
              <a:rPr lang="en-US" sz="1800" b="1" i="0" u="none" strike="noStrike" cap="none" dirty="0">
                <a:solidFill>
                  <a:schemeClr val="lt1"/>
                </a:solidFill>
                <a:latin typeface="Times New Roman"/>
                <a:ea typeface="Times New Roman"/>
                <a:cs typeface="Times New Roman"/>
                <a:sym typeface="Times New Roman"/>
              </a:rPr>
              <a:t>-human swam quickly to help. They noticed that the water stunk like rotten algae bloom. </a:t>
            </a:r>
          </a:p>
          <a:p>
            <a:pPr marL="0" marR="0" lvl="0" indent="0" algn="l" rtl="0">
              <a:lnSpc>
                <a:spcPct val="100000"/>
              </a:lnSpc>
              <a:spcBef>
                <a:spcPts val="0"/>
              </a:spcBef>
              <a:spcAft>
                <a:spcPts val="0"/>
              </a:spcAft>
              <a:buClr>
                <a:schemeClr val="lt1"/>
              </a:buClr>
              <a:buFont typeface="Arial"/>
              <a:buNone/>
            </a:pPr>
            <a:endParaRPr sz="1600" b="1" i="0" u="none" strike="noStrike" cap="none" dirty="0">
              <a:solidFill>
                <a:schemeClr val="lt1"/>
              </a:solidFill>
              <a:latin typeface="Times New Roman" pitchFamily="18" charset="0"/>
              <a:ea typeface="Times New Roman"/>
              <a:cs typeface="Times New Roman" pitchFamily="18" charset="0"/>
              <a:sym typeface="Times New Roman"/>
            </a:endParaRPr>
          </a:p>
          <a:p>
            <a:pPr marL="0" marR="0" lvl="0" indent="0" algn="l" rtl="0">
              <a:lnSpc>
                <a:spcPct val="100000"/>
              </a:lnSpc>
              <a:spcBef>
                <a:spcPts val="0"/>
              </a:spcBef>
              <a:spcAft>
                <a:spcPts val="0"/>
              </a:spcAft>
              <a:buClr>
                <a:schemeClr val="lt1"/>
              </a:buClr>
              <a:buSzPct val="25000"/>
              <a:buFont typeface="Arial"/>
              <a:buNone/>
            </a:pPr>
            <a:r>
              <a:rPr lang="en-US" sz="1600" b="1" i="0" u="none" strike="noStrike" cap="none" dirty="0">
                <a:solidFill>
                  <a:schemeClr val="lt1"/>
                </a:solidFill>
                <a:latin typeface="Times New Roman" pitchFamily="18" charset="0"/>
                <a:ea typeface="Times New Roman"/>
                <a:cs typeface="Times New Roman" pitchFamily="18" charset="0"/>
                <a:sym typeface="Times New Roman"/>
              </a:rPr>
              <a:t>Image  Credit: </a:t>
            </a:r>
            <a:r>
              <a:rPr lang="en-US" sz="1400" b="1" i="0" u="none" strike="noStrike" cap="none" dirty="0">
                <a:solidFill>
                  <a:schemeClr val="lt1"/>
                </a:solidFill>
                <a:latin typeface="Times New Roman" pitchFamily="18" charset="0"/>
                <a:cs typeface="Times New Roman" pitchFamily="18" charset="0"/>
                <a:sym typeface="Arial"/>
              </a:rPr>
              <a:t>https://www.flickr.com/photos/boston_public_library/8558173388</a:t>
            </a:r>
          </a:p>
        </p:txBody>
      </p:sp>
    </p:spTree>
  </p:cSld>
  <p:clrMapOvr>
    <a:masterClrMapping/>
  </p:clrMapOvr>
  <p:transition spd="slow">
    <p:cut/>
    <p:sndAc>
      <p:stSnd>
        <p:snd r:embed="rId3" name="chimes.wav"/>
      </p:stSnd>
    </p:sndAc>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Shape 238"/>
          <p:cNvSpPr txBox="1">
            <a:spLocks noGrp="1"/>
          </p:cNvSpPr>
          <p:nvPr>
            <p:ph type="ctrTitle"/>
          </p:nvPr>
        </p:nvSpPr>
        <p:spPr>
          <a:xfrm>
            <a:off x="685800" y="2130425"/>
            <a:ext cx="7772400" cy="1470023"/>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sp>
        <p:nvSpPr>
          <p:cNvPr id="239" name="Shape 239"/>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888888"/>
              </a:buClr>
              <a:buSzPct val="25000"/>
              <a:buFont typeface="Arial"/>
              <a:buNone/>
            </a:pPr>
            <a:endParaRPr sz="3200" b="0" i="0" u="none" strike="noStrike" cap="none">
              <a:solidFill>
                <a:srgbClr val="888888"/>
              </a:solidFill>
              <a:latin typeface="Calibri"/>
              <a:ea typeface="Calibri"/>
              <a:cs typeface="Calibri"/>
              <a:sym typeface="Calibri"/>
            </a:endParaRPr>
          </a:p>
        </p:txBody>
      </p:sp>
      <p:pic>
        <p:nvPicPr>
          <p:cNvPr id="240" name="Shape 240"/>
          <p:cNvPicPr preferRelativeResize="0"/>
          <p:nvPr/>
        </p:nvPicPr>
        <p:blipFill rotWithShape="1">
          <a:blip r:embed="rId4">
            <a:alphaModFix/>
          </a:blip>
          <a:srcRect l="826" t="1368" r="4229" b="1302"/>
          <a:stretch/>
        </p:blipFill>
        <p:spPr>
          <a:xfrm rot="5400000">
            <a:off x="1151030" y="-1208142"/>
            <a:ext cx="6858000" cy="9274284"/>
          </a:xfrm>
          <a:prstGeom prst="rect">
            <a:avLst/>
          </a:prstGeom>
          <a:noFill/>
          <a:ln>
            <a:noFill/>
          </a:ln>
        </p:spPr>
      </p:pic>
      <p:sp>
        <p:nvSpPr>
          <p:cNvPr id="241" name="Shape 241"/>
          <p:cNvSpPr txBox="1"/>
          <p:nvPr/>
        </p:nvSpPr>
        <p:spPr>
          <a:xfrm>
            <a:off x="-57110" y="3600448"/>
            <a:ext cx="9144000" cy="5585277"/>
          </a:xfrm>
          <a:prstGeom prst="rect">
            <a:avLst/>
          </a:prstGeom>
          <a:noFill/>
          <a:ln>
            <a:noFill/>
          </a:ln>
        </p:spPr>
        <p:txBody>
          <a:bodyPr lIns="91425" tIns="45700" rIns="91425" bIns="45700" anchor="t" anchorCtr="0">
            <a:noAutofit/>
          </a:bodyPr>
          <a:lstStyle/>
          <a:p>
            <a:pPr marL="0" marR="0" lvl="0" indent="0" algn="l" rtl="0">
              <a:lnSpc>
                <a:spcPct val="130000"/>
              </a:lnSpc>
              <a:spcBef>
                <a:spcPts val="0"/>
              </a:spcBef>
              <a:spcAft>
                <a:spcPts val="0"/>
              </a:spcAft>
              <a:buClr>
                <a:schemeClr val="lt1"/>
              </a:buClr>
              <a:buSzPct val="25000"/>
              <a:buFont typeface="Times New Roman"/>
              <a:buNone/>
            </a:pPr>
            <a:r>
              <a:rPr lang="en-US" sz="1800" b="1" i="0" u="none" strike="noStrike" cap="none" dirty="0">
                <a:solidFill>
                  <a:schemeClr val="lt1"/>
                </a:solidFill>
                <a:latin typeface="Times New Roman"/>
                <a:ea typeface="Times New Roman"/>
                <a:cs typeface="Times New Roman"/>
                <a:sym typeface="Times New Roman"/>
              </a:rPr>
              <a:t>After they freed Sammy, the mermaids swam to the sea shore only to find fish dying from the algae bloom. </a:t>
            </a:r>
            <a:r>
              <a:rPr lang="en-US" sz="1800" b="1" i="0" u="none" strike="noStrike" cap="none" dirty="0" err="1">
                <a:solidFill>
                  <a:schemeClr val="lt1"/>
                </a:solidFill>
                <a:latin typeface="Times New Roman"/>
                <a:ea typeface="Times New Roman"/>
                <a:cs typeface="Times New Roman"/>
                <a:sym typeface="Times New Roman"/>
              </a:rPr>
              <a:t>Anahita</a:t>
            </a:r>
            <a:r>
              <a:rPr lang="en-US" sz="1800" b="1" i="0" u="none" strike="noStrike" cap="none" dirty="0">
                <a:solidFill>
                  <a:schemeClr val="lt1"/>
                </a:solidFill>
                <a:latin typeface="Times New Roman"/>
                <a:ea typeface="Times New Roman"/>
                <a:cs typeface="Times New Roman"/>
                <a:sym typeface="Times New Roman"/>
              </a:rPr>
              <a:t> explained to </a:t>
            </a:r>
            <a:r>
              <a:rPr lang="en-US" sz="1800" b="1" i="0" u="none" strike="noStrike" cap="none" dirty="0" err="1">
                <a:solidFill>
                  <a:schemeClr val="lt1"/>
                </a:solidFill>
                <a:latin typeface="Times New Roman"/>
                <a:ea typeface="Times New Roman"/>
                <a:cs typeface="Times New Roman"/>
                <a:sym typeface="Times New Roman"/>
              </a:rPr>
              <a:t>Mer</a:t>
            </a:r>
            <a:r>
              <a:rPr lang="en-US" sz="1800" b="1" i="0" u="none" strike="noStrike" cap="none" dirty="0">
                <a:solidFill>
                  <a:schemeClr val="lt1"/>
                </a:solidFill>
                <a:latin typeface="Times New Roman"/>
                <a:ea typeface="Times New Roman"/>
                <a:cs typeface="Times New Roman"/>
                <a:sym typeface="Times New Roman"/>
              </a:rPr>
              <a:t>-human that heavy bursts of rainfall intensified by climate change  cause agricultural and sewage infrastructure to release more phosphorous runoff. Free-floating algae mats grow in its western basin; in its Eastern basin, large blooms along the shoreline clog water intake, decrease water quality and pose of health risk to humans, pets and wildlife (</a:t>
            </a:r>
            <a:r>
              <a:rPr lang="en-US" sz="1800" b="1" i="0" u="none" strike="noStrike" cap="none" dirty="0" err="1">
                <a:solidFill>
                  <a:schemeClr val="lt1"/>
                </a:solidFill>
                <a:latin typeface="Times New Roman"/>
                <a:ea typeface="Times New Roman"/>
                <a:cs typeface="Times New Roman"/>
                <a:sym typeface="Times New Roman"/>
              </a:rPr>
              <a:t>Bejankiwar</a:t>
            </a:r>
            <a:r>
              <a:rPr lang="en-US" sz="1800" b="1" i="0" u="none" strike="noStrike" cap="none" dirty="0">
                <a:solidFill>
                  <a:schemeClr val="lt1"/>
                </a:solidFill>
                <a:latin typeface="Times New Roman"/>
                <a:ea typeface="Times New Roman"/>
                <a:cs typeface="Times New Roman"/>
                <a:sym typeface="Times New Roman"/>
              </a:rPr>
              <a:t>, as cited in </a:t>
            </a:r>
            <a:r>
              <a:rPr lang="en-US" sz="1800" b="1" i="0" u="none" strike="noStrike" cap="none" dirty="0" err="1">
                <a:solidFill>
                  <a:schemeClr val="lt1"/>
                </a:solidFill>
                <a:latin typeface="Times New Roman"/>
                <a:ea typeface="Times New Roman"/>
                <a:cs typeface="Times New Roman"/>
                <a:sym typeface="Times New Roman"/>
              </a:rPr>
              <a:t>Broadley</a:t>
            </a:r>
            <a:r>
              <a:rPr lang="en-US" sz="1800" b="1" i="0" u="none" strike="noStrike" cap="none" dirty="0">
                <a:solidFill>
                  <a:schemeClr val="lt1"/>
                </a:solidFill>
                <a:latin typeface="Times New Roman"/>
                <a:ea typeface="Times New Roman"/>
                <a:cs typeface="Times New Roman"/>
                <a:sym typeface="Times New Roman"/>
              </a:rPr>
              <a:t>, 2014, </a:t>
            </a:r>
            <a:r>
              <a:rPr lang="en-US" sz="1800" b="1" i="0" u="none" strike="noStrike" cap="none" dirty="0" err="1">
                <a:solidFill>
                  <a:schemeClr val="lt1"/>
                </a:solidFill>
                <a:latin typeface="Times New Roman"/>
                <a:ea typeface="Times New Roman"/>
                <a:cs typeface="Times New Roman"/>
                <a:sym typeface="Times New Roman"/>
              </a:rPr>
              <a:t>para</a:t>
            </a:r>
            <a:r>
              <a:rPr lang="en-US" sz="1800" b="1" i="0" u="none" strike="noStrike" cap="none" dirty="0">
                <a:solidFill>
                  <a:schemeClr val="lt1"/>
                </a:solidFill>
                <a:latin typeface="Times New Roman"/>
                <a:ea typeface="Times New Roman"/>
                <a:cs typeface="Times New Roman"/>
                <a:sym typeface="Times New Roman"/>
              </a:rPr>
              <a:t>. 11). </a:t>
            </a:r>
          </a:p>
          <a:p>
            <a:pPr marL="0" marR="0" lvl="0" indent="0" algn="l" rtl="0">
              <a:lnSpc>
                <a:spcPct val="100000"/>
              </a:lnSpc>
              <a:spcBef>
                <a:spcPts val="0"/>
              </a:spcBef>
              <a:spcAft>
                <a:spcPts val="0"/>
              </a:spcAft>
              <a:buClr>
                <a:srgbClr val="000000"/>
              </a:buClr>
              <a:buFont typeface="Arial"/>
              <a:buNone/>
            </a:pPr>
            <a:endParaRPr sz="1600" b="1" i="0" u="none" strike="noStrike" cap="none" dirty="0">
              <a:solidFill>
                <a:schemeClr val="lt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lt1"/>
              </a:buClr>
              <a:buSzPct val="25000"/>
              <a:buFont typeface="Times New Roman"/>
              <a:buNone/>
            </a:pPr>
            <a:r>
              <a:rPr lang="en-US" sz="1400" b="1" i="0" u="none" strike="noStrike" cap="none" dirty="0" err="1">
                <a:solidFill>
                  <a:schemeClr val="lt1"/>
                </a:solidFill>
                <a:latin typeface="Times New Roman"/>
                <a:ea typeface="Times New Roman"/>
                <a:cs typeface="Times New Roman"/>
                <a:sym typeface="Times New Roman"/>
              </a:rPr>
              <a:t>Broadley</a:t>
            </a:r>
            <a:r>
              <a:rPr lang="en-US" sz="1400" b="1" i="0" u="none" strike="noStrike" cap="none" dirty="0">
                <a:solidFill>
                  <a:schemeClr val="lt1"/>
                </a:solidFill>
                <a:latin typeface="Times New Roman"/>
                <a:ea typeface="Times New Roman"/>
                <a:cs typeface="Times New Roman"/>
                <a:sym typeface="Times New Roman"/>
              </a:rPr>
              <a:t>, L. (2014). It came from Lake Erie: Why toxic algae’s a nightmare for Canada, too. </a:t>
            </a:r>
            <a:r>
              <a:rPr lang="en-US" sz="1400" b="1" i="1" u="none" strike="noStrike" cap="none" dirty="0">
                <a:solidFill>
                  <a:schemeClr val="lt1"/>
                </a:solidFill>
                <a:latin typeface="Times New Roman"/>
                <a:ea typeface="Times New Roman"/>
                <a:cs typeface="Times New Roman"/>
                <a:sym typeface="Times New Roman"/>
              </a:rPr>
              <a:t>Global News.</a:t>
            </a:r>
            <a:r>
              <a:rPr lang="en-US" sz="1400" b="1" i="0" u="none" strike="noStrike" cap="none" dirty="0">
                <a:solidFill>
                  <a:schemeClr val="lt1"/>
                </a:solidFill>
                <a:latin typeface="Times New Roman"/>
                <a:ea typeface="Times New Roman"/>
                <a:cs typeface="Times New Roman"/>
                <a:sym typeface="Times New Roman"/>
              </a:rPr>
              <a:t> Retrieved From: </a:t>
            </a:r>
          </a:p>
          <a:p>
            <a:pPr marL="0" marR="0" lvl="0" indent="0" algn="l" rtl="0">
              <a:lnSpc>
                <a:spcPct val="100000"/>
              </a:lnSpc>
              <a:spcBef>
                <a:spcPts val="0"/>
              </a:spcBef>
              <a:spcAft>
                <a:spcPts val="0"/>
              </a:spcAft>
              <a:buClr>
                <a:schemeClr val="lt1"/>
              </a:buClr>
              <a:buSzPct val="25000"/>
              <a:buFont typeface="Times New Roman"/>
              <a:buNone/>
            </a:pPr>
            <a:r>
              <a:rPr lang="en-US" sz="1400" b="1" i="0" u="sng" strike="noStrike" cap="none" dirty="0">
                <a:solidFill>
                  <a:schemeClr val="hlink"/>
                </a:solidFill>
                <a:latin typeface="Times New Roman"/>
                <a:ea typeface="Times New Roman"/>
                <a:cs typeface="Times New Roman"/>
                <a:sym typeface="Times New Roman"/>
                <a:hlinkClick r:id="rId5"/>
              </a:rPr>
              <a:t>http://globalnews.ca/news/1492850/it-came-from-lake-erie-why-toxic-algaes-a-nightmare-for-canada-too/</a:t>
            </a:r>
            <a:r>
              <a:rPr lang="en-US" sz="1400" b="1" i="0" u="none" strike="noStrike" cap="none" dirty="0">
                <a:solidFill>
                  <a:schemeClr val="lt1"/>
                </a:solidFill>
                <a:latin typeface="Times New Roman"/>
                <a:ea typeface="Times New Roman"/>
                <a:cs typeface="Times New Roman"/>
                <a:sym typeface="Times New Roman"/>
              </a:rPr>
              <a:t>.</a:t>
            </a:r>
          </a:p>
          <a:p>
            <a:pPr marL="0" marR="0" lvl="0" indent="0" algn="l" rtl="0">
              <a:lnSpc>
                <a:spcPct val="100000"/>
              </a:lnSpc>
              <a:spcBef>
                <a:spcPts val="0"/>
              </a:spcBef>
              <a:spcAft>
                <a:spcPts val="0"/>
              </a:spcAft>
              <a:buClr>
                <a:srgbClr val="000000"/>
              </a:buClr>
              <a:buFont typeface="Arial"/>
              <a:buNone/>
            </a:pPr>
            <a:endParaRPr sz="1400" b="0" i="0" u="none" strike="noStrike" cap="none" dirty="0">
              <a:solidFill>
                <a:schemeClr val="lt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Font typeface="Arial"/>
              <a:buNone/>
            </a:pPr>
            <a:endParaRPr sz="1600" b="1" i="0" u="none" strike="noStrike" cap="none" dirty="0">
              <a:solidFill>
                <a:schemeClr val="lt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Font typeface="Arial"/>
              <a:buNone/>
            </a:pPr>
            <a:endParaRPr sz="1600" b="1" i="0" u="none" strike="noStrike" cap="none" dirty="0">
              <a:solidFill>
                <a:schemeClr val="lt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Font typeface="Arial"/>
              <a:buNone/>
            </a:pPr>
            <a:endParaRPr sz="1600" b="1" i="0" u="none" strike="noStrike" cap="none" dirty="0">
              <a:solidFill>
                <a:schemeClr val="lt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Font typeface="Arial"/>
              <a:buNone/>
            </a:pPr>
            <a:endParaRPr sz="1600" b="1" i="0" u="none" strike="noStrike" cap="none" dirty="0">
              <a:solidFill>
                <a:schemeClr val="lt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Font typeface="Arial"/>
              <a:buNone/>
            </a:pPr>
            <a:endParaRPr sz="1600" b="1" i="0" u="none" strike="noStrike" cap="none" dirty="0">
              <a:solidFill>
                <a:schemeClr val="lt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Font typeface="Arial"/>
              <a:buNone/>
            </a:pPr>
            <a:endParaRPr sz="1600" b="1" i="0" u="none" strike="noStrike" cap="none" dirty="0">
              <a:solidFill>
                <a:schemeClr val="lt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lt1"/>
              </a:buClr>
              <a:buSzPct val="25000"/>
              <a:buFont typeface="Times New Roman"/>
              <a:buNone/>
            </a:pPr>
            <a:r>
              <a:rPr lang="en-US" sz="1400" b="0" i="0" u="none" strike="noStrike" cap="none" dirty="0" err="1">
                <a:solidFill>
                  <a:schemeClr val="lt1"/>
                </a:solidFill>
                <a:latin typeface="Times New Roman"/>
                <a:ea typeface="Times New Roman"/>
                <a:cs typeface="Times New Roman"/>
                <a:sym typeface="Times New Roman"/>
              </a:rPr>
              <a:t>Broadley</a:t>
            </a:r>
            <a:r>
              <a:rPr lang="en-US" sz="1400" b="0" i="0" u="none" strike="noStrike" cap="none" dirty="0">
                <a:solidFill>
                  <a:schemeClr val="lt1"/>
                </a:solidFill>
                <a:latin typeface="Times New Roman"/>
                <a:ea typeface="Times New Roman"/>
                <a:cs typeface="Times New Roman"/>
                <a:sym typeface="Times New Roman"/>
              </a:rPr>
              <a:t>, L. (2014). It came from Lake Erie: Why toxic algae’s a nightmare for Canada, too. </a:t>
            </a:r>
            <a:r>
              <a:rPr lang="en-US" sz="1400" b="0" i="1" u="none" strike="noStrike" cap="none" dirty="0">
                <a:solidFill>
                  <a:schemeClr val="lt1"/>
                </a:solidFill>
                <a:latin typeface="Times New Roman"/>
                <a:ea typeface="Times New Roman"/>
                <a:cs typeface="Times New Roman"/>
                <a:sym typeface="Times New Roman"/>
              </a:rPr>
              <a:t>Global News.</a:t>
            </a:r>
            <a:r>
              <a:rPr lang="en-US" sz="1400" b="0" i="0" u="none" strike="noStrike" cap="none" dirty="0">
                <a:solidFill>
                  <a:schemeClr val="lt1"/>
                </a:solidFill>
                <a:latin typeface="Times New Roman"/>
                <a:ea typeface="Times New Roman"/>
                <a:cs typeface="Times New Roman"/>
                <a:sym typeface="Times New Roman"/>
              </a:rPr>
              <a:t> Retrieved From: </a:t>
            </a:r>
          </a:p>
          <a:p>
            <a:pPr marL="0" marR="0" lvl="0" indent="0" algn="l" rtl="0">
              <a:lnSpc>
                <a:spcPct val="100000"/>
              </a:lnSpc>
              <a:spcBef>
                <a:spcPts val="0"/>
              </a:spcBef>
              <a:spcAft>
                <a:spcPts val="0"/>
              </a:spcAft>
              <a:buClr>
                <a:schemeClr val="lt1"/>
              </a:buClr>
              <a:buSzPct val="25000"/>
              <a:buFont typeface="Times New Roman"/>
              <a:buNone/>
            </a:pPr>
            <a:r>
              <a:rPr lang="en-US" sz="1400" b="0" i="0" u="sng" strike="noStrike" cap="none" dirty="0">
                <a:solidFill>
                  <a:schemeClr val="hlink"/>
                </a:solidFill>
                <a:latin typeface="Times New Roman"/>
                <a:ea typeface="Times New Roman"/>
                <a:cs typeface="Times New Roman"/>
                <a:sym typeface="Times New Roman"/>
                <a:hlinkClick r:id="rId5"/>
              </a:rPr>
              <a:t>http://globalnews.ca/news/1492850/it-came-from-lake-erie-why-toxic-algaes-a-nightmare-for-canada-too/</a:t>
            </a:r>
            <a:r>
              <a:rPr lang="en-US" sz="1400" b="0" i="0" u="none" strike="noStrike" cap="none" dirty="0">
                <a:solidFill>
                  <a:schemeClr val="lt1"/>
                </a:solidFill>
                <a:latin typeface="Times New Roman"/>
                <a:ea typeface="Times New Roman"/>
                <a:cs typeface="Times New Roman"/>
                <a:sym typeface="Times New Roman"/>
              </a:rPr>
              <a:t>.</a:t>
            </a:r>
          </a:p>
          <a:p>
            <a:pPr marL="0" marR="0" lvl="0" indent="0" algn="l" rtl="0">
              <a:lnSpc>
                <a:spcPct val="100000"/>
              </a:lnSpc>
              <a:spcBef>
                <a:spcPts val="0"/>
              </a:spcBef>
              <a:spcAft>
                <a:spcPts val="0"/>
              </a:spcAft>
              <a:buClr>
                <a:srgbClr val="000000"/>
              </a:buClr>
              <a:buFont typeface="Arial"/>
              <a:buNone/>
            </a:pPr>
            <a:endParaRPr sz="1400" b="0" i="0" u="none" strike="noStrike" cap="none" dirty="0">
              <a:solidFill>
                <a:schemeClr val="lt1"/>
              </a:solidFill>
              <a:latin typeface="Times New Roman"/>
              <a:ea typeface="Times New Roman"/>
              <a:cs typeface="Times New Roman"/>
              <a:sym typeface="Times New Roman"/>
            </a:endParaRPr>
          </a:p>
        </p:txBody>
      </p:sp>
      <p:pic>
        <p:nvPicPr>
          <p:cNvPr id="242" name="Shape 242"/>
          <p:cNvPicPr preferRelativeResize="0"/>
          <p:nvPr/>
        </p:nvPicPr>
        <p:blipFill rotWithShape="1">
          <a:blip r:embed="rId6">
            <a:alphaModFix/>
          </a:blip>
          <a:srcRect/>
          <a:stretch/>
        </p:blipFill>
        <p:spPr>
          <a:xfrm>
            <a:off x="1600200" y="9525"/>
            <a:ext cx="5930899" cy="4241799"/>
          </a:xfrm>
          <a:prstGeom prst="rect">
            <a:avLst/>
          </a:prstGeom>
          <a:noFill/>
          <a:ln>
            <a:noFill/>
          </a:ln>
        </p:spPr>
      </p:pic>
      <p:sp>
        <p:nvSpPr>
          <p:cNvPr id="243" name="Shape 243"/>
          <p:cNvSpPr/>
          <p:nvPr/>
        </p:nvSpPr>
        <p:spPr>
          <a:xfrm>
            <a:off x="4479667" y="3275111"/>
            <a:ext cx="184666" cy="30777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 </a:t>
            </a:r>
          </a:p>
        </p:txBody>
      </p:sp>
      <p:sp>
        <p:nvSpPr>
          <p:cNvPr id="244" name="Shape 244"/>
          <p:cNvSpPr/>
          <p:nvPr/>
        </p:nvSpPr>
        <p:spPr>
          <a:xfrm>
            <a:off x="4479667" y="3275111"/>
            <a:ext cx="184666" cy="30777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 </a:t>
            </a:r>
          </a:p>
        </p:txBody>
      </p:sp>
      <p:sp>
        <p:nvSpPr>
          <p:cNvPr id="245" name="Shape 245"/>
          <p:cNvSpPr/>
          <p:nvPr/>
        </p:nvSpPr>
        <p:spPr>
          <a:xfrm>
            <a:off x="4479667" y="3275111"/>
            <a:ext cx="184666" cy="30777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 </a:t>
            </a:r>
          </a:p>
        </p:txBody>
      </p:sp>
      <p:sp>
        <p:nvSpPr>
          <p:cNvPr id="246" name="Shape 246"/>
          <p:cNvSpPr/>
          <p:nvPr/>
        </p:nvSpPr>
        <p:spPr>
          <a:xfrm>
            <a:off x="4479667" y="3275111"/>
            <a:ext cx="184666" cy="30777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 </a:t>
            </a:r>
          </a:p>
        </p:txBody>
      </p:sp>
      <p:pic>
        <p:nvPicPr>
          <p:cNvPr id="247" name="Shape 247"/>
          <p:cNvPicPr preferRelativeResize="0"/>
          <p:nvPr/>
        </p:nvPicPr>
        <p:blipFill>
          <a:blip r:embed="rId7">
            <a:alphaModFix/>
          </a:blip>
          <a:stretch>
            <a:fillRect/>
          </a:stretch>
        </p:blipFill>
        <p:spPr>
          <a:xfrm>
            <a:off x="2277373" y="194600"/>
            <a:ext cx="4433977" cy="3405847"/>
          </a:xfrm>
          <a:prstGeom prst="rect">
            <a:avLst/>
          </a:prstGeom>
          <a:ln>
            <a:noFill/>
          </a:ln>
          <a:effectLst>
            <a:glow rad="228600">
              <a:schemeClr val="accent3">
                <a:satMod val="175000"/>
                <a:alpha val="40000"/>
              </a:schemeClr>
            </a:glow>
            <a:softEdge rad="317500"/>
          </a:effectLst>
        </p:spPr>
      </p:pic>
    </p:spTree>
  </p:cSld>
  <p:clrMapOvr>
    <a:masterClrMapping/>
  </p:clrMapOvr>
  <p:transition spd="slow">
    <p:cut/>
    <p:sndAc>
      <p:stSnd>
        <p:snd r:embed="rId3" name="chimes.wav"/>
      </p:stSnd>
    </p:sndAc>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Shape 253"/>
          <p:cNvSpPr txBox="1">
            <a:spLocks noGrp="1"/>
          </p:cNvSpPr>
          <p:nvPr>
            <p:ph type="ctrTitle"/>
          </p:nvPr>
        </p:nvSpPr>
        <p:spPr>
          <a:xfrm>
            <a:off x="685800" y="2130425"/>
            <a:ext cx="7772400" cy="1470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sp>
        <p:nvSpPr>
          <p:cNvPr id="254" name="Shape 254"/>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888888"/>
              </a:buClr>
              <a:buSzPct val="25000"/>
              <a:buFont typeface="Arial"/>
              <a:buNone/>
            </a:pPr>
            <a:endParaRPr sz="3200" b="0" i="0" u="none" strike="noStrike" cap="none">
              <a:solidFill>
                <a:srgbClr val="888888"/>
              </a:solidFill>
              <a:latin typeface="Calibri"/>
              <a:ea typeface="Calibri"/>
              <a:cs typeface="Calibri"/>
              <a:sym typeface="Calibri"/>
            </a:endParaRPr>
          </a:p>
        </p:txBody>
      </p:sp>
      <p:pic>
        <p:nvPicPr>
          <p:cNvPr id="255" name="Shape 255"/>
          <p:cNvPicPr preferRelativeResize="0"/>
          <p:nvPr/>
        </p:nvPicPr>
        <p:blipFill rotWithShape="1">
          <a:blip r:embed="rId4">
            <a:alphaModFix/>
          </a:blip>
          <a:srcRect l="825" t="1372" r="4234" b="1294"/>
          <a:stretch/>
        </p:blipFill>
        <p:spPr>
          <a:xfrm rot="5400000">
            <a:off x="1151072" y="-1208099"/>
            <a:ext cx="6858000" cy="9274199"/>
          </a:xfrm>
          <a:prstGeom prst="rect">
            <a:avLst/>
          </a:prstGeom>
          <a:noFill/>
          <a:ln>
            <a:noFill/>
          </a:ln>
        </p:spPr>
      </p:pic>
      <p:sp>
        <p:nvSpPr>
          <p:cNvPr id="256" name="Shape 256"/>
          <p:cNvSpPr txBox="1"/>
          <p:nvPr/>
        </p:nvSpPr>
        <p:spPr>
          <a:xfrm>
            <a:off x="-57110" y="4156655"/>
            <a:ext cx="9144000" cy="50291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800" b="1" dirty="0">
                <a:solidFill>
                  <a:schemeClr val="lt1"/>
                </a:solidFill>
                <a:latin typeface="Times New Roman"/>
                <a:ea typeface="Times New Roman"/>
                <a:cs typeface="Times New Roman"/>
                <a:sym typeface="Times New Roman"/>
              </a:rPr>
              <a:t>People could not swim in the water because it was poisonous. Many fish and marine wildlife died.</a:t>
            </a:r>
          </a:p>
          <a:p>
            <a:pPr marL="0" marR="0" lvl="0" indent="-69850" algn="l" rtl="0">
              <a:lnSpc>
                <a:spcPct val="100000"/>
              </a:lnSpc>
              <a:spcBef>
                <a:spcPts val="0"/>
              </a:spcBef>
              <a:spcAft>
                <a:spcPts val="0"/>
              </a:spcAft>
              <a:buClr>
                <a:schemeClr val="dk1"/>
              </a:buClr>
              <a:buFont typeface="Arial"/>
              <a:buNone/>
            </a:pPr>
            <a:endParaRPr sz="1100" dirty="0">
              <a:solidFill>
                <a:schemeClr val="dk1"/>
              </a:solidFill>
            </a:endParaRPr>
          </a:p>
          <a:p>
            <a:pPr marL="0" marR="0" lvl="0" indent="-69850" algn="l" rtl="0">
              <a:lnSpc>
                <a:spcPct val="100000"/>
              </a:lnSpc>
              <a:spcBef>
                <a:spcPts val="0"/>
              </a:spcBef>
              <a:spcAft>
                <a:spcPts val="0"/>
              </a:spcAft>
              <a:buClr>
                <a:schemeClr val="dk1"/>
              </a:buClr>
              <a:buFont typeface="Arial"/>
              <a:buNone/>
            </a:pPr>
            <a:endParaRPr sz="1100" dirty="0">
              <a:solidFill>
                <a:schemeClr val="dk1"/>
              </a:solidFill>
            </a:endParaRPr>
          </a:p>
          <a:p>
            <a:pPr marL="0" marR="0" lvl="0" indent="-69850" algn="l" rtl="0">
              <a:lnSpc>
                <a:spcPct val="100000"/>
              </a:lnSpc>
              <a:spcBef>
                <a:spcPts val="0"/>
              </a:spcBef>
              <a:spcAft>
                <a:spcPts val="0"/>
              </a:spcAft>
              <a:buClr>
                <a:schemeClr val="dk1"/>
              </a:buClr>
              <a:buFont typeface="Arial"/>
              <a:buNone/>
            </a:pPr>
            <a:endParaRPr sz="1100" dirty="0">
              <a:solidFill>
                <a:schemeClr val="dk1"/>
              </a:solidFill>
            </a:endParaRPr>
          </a:p>
          <a:p>
            <a:pPr marL="0" marR="0" lvl="0" indent="-69850" algn="l" rtl="0">
              <a:lnSpc>
                <a:spcPct val="100000"/>
              </a:lnSpc>
              <a:spcBef>
                <a:spcPts val="0"/>
              </a:spcBef>
              <a:spcAft>
                <a:spcPts val="0"/>
              </a:spcAft>
              <a:buClr>
                <a:schemeClr val="dk1"/>
              </a:buClr>
              <a:buFont typeface="Arial"/>
              <a:buNone/>
            </a:pPr>
            <a:endParaRPr dirty="0">
              <a:solidFill>
                <a:schemeClr val="lt1"/>
              </a:solidFill>
              <a:latin typeface="Times New Roman"/>
              <a:ea typeface="Times New Roman"/>
              <a:cs typeface="Times New Roman"/>
              <a:sym typeface="Times New Roman"/>
            </a:endParaRPr>
          </a:p>
          <a:p>
            <a:pPr marL="0" marR="0" lvl="0" indent="-69850" algn="l" rtl="0">
              <a:lnSpc>
                <a:spcPct val="100000"/>
              </a:lnSpc>
              <a:spcBef>
                <a:spcPts val="0"/>
              </a:spcBef>
              <a:spcAft>
                <a:spcPts val="0"/>
              </a:spcAft>
              <a:buClr>
                <a:schemeClr val="dk1"/>
              </a:buClr>
              <a:buFont typeface="Arial"/>
              <a:buNone/>
            </a:pPr>
            <a:endParaRPr dirty="0">
              <a:solidFill>
                <a:schemeClr val="lt1"/>
              </a:solidFill>
              <a:latin typeface="Times New Roman"/>
              <a:ea typeface="Times New Roman"/>
              <a:cs typeface="Times New Roman"/>
              <a:sym typeface="Times New Roman"/>
            </a:endParaRPr>
          </a:p>
          <a:p>
            <a:pPr marL="0" marR="0" lvl="0" indent="-69850" algn="l" rtl="0">
              <a:lnSpc>
                <a:spcPct val="100000"/>
              </a:lnSpc>
              <a:spcBef>
                <a:spcPts val="0"/>
              </a:spcBef>
              <a:spcAft>
                <a:spcPts val="0"/>
              </a:spcAft>
              <a:buClr>
                <a:schemeClr val="dk1"/>
              </a:buClr>
              <a:buFont typeface="Arial"/>
              <a:buNone/>
            </a:pPr>
            <a:endParaRPr dirty="0">
              <a:solidFill>
                <a:schemeClr val="lt1"/>
              </a:solidFill>
              <a:latin typeface="Times New Roman"/>
              <a:ea typeface="Times New Roman"/>
              <a:cs typeface="Times New Roman"/>
              <a:sym typeface="Times New Roman"/>
            </a:endParaRPr>
          </a:p>
          <a:p>
            <a:pPr marL="0" marR="0" lvl="0" indent="-69850" algn="l" rtl="0">
              <a:lnSpc>
                <a:spcPct val="100000"/>
              </a:lnSpc>
              <a:spcBef>
                <a:spcPts val="0"/>
              </a:spcBef>
              <a:spcAft>
                <a:spcPts val="0"/>
              </a:spcAft>
              <a:buClr>
                <a:schemeClr val="dk1"/>
              </a:buClr>
              <a:buFont typeface="Arial"/>
              <a:buNone/>
            </a:pPr>
            <a:endParaRPr dirty="0">
              <a:solidFill>
                <a:schemeClr val="lt1"/>
              </a:solidFill>
              <a:latin typeface="Times New Roman"/>
              <a:ea typeface="Times New Roman"/>
              <a:cs typeface="Times New Roman"/>
              <a:sym typeface="Times New Roman"/>
            </a:endParaRPr>
          </a:p>
          <a:p>
            <a:pPr marL="0" marR="0" lvl="0" indent="-69850" algn="l" rtl="0">
              <a:lnSpc>
                <a:spcPct val="100000"/>
              </a:lnSpc>
              <a:spcBef>
                <a:spcPts val="0"/>
              </a:spcBef>
              <a:spcAft>
                <a:spcPts val="0"/>
              </a:spcAft>
              <a:buClr>
                <a:schemeClr val="dk1"/>
              </a:buClr>
              <a:buFont typeface="Arial"/>
              <a:buNone/>
            </a:pPr>
            <a:r>
              <a:rPr lang="en-US" b="1" dirty="0">
                <a:solidFill>
                  <a:schemeClr val="lt1"/>
                </a:solidFill>
                <a:latin typeface="Times New Roman"/>
                <a:ea typeface="Times New Roman"/>
                <a:cs typeface="Times New Roman"/>
                <a:sym typeface="Times New Roman"/>
              </a:rPr>
              <a:t>Image Credit: </a:t>
            </a:r>
            <a:r>
              <a:rPr lang="en-US" b="1" dirty="0" err="1">
                <a:solidFill>
                  <a:schemeClr val="lt1"/>
                </a:solidFill>
                <a:latin typeface="Times New Roman"/>
                <a:ea typeface="Times New Roman"/>
                <a:cs typeface="Times New Roman"/>
                <a:sym typeface="Times New Roman"/>
              </a:rPr>
              <a:t>DeBrosse</a:t>
            </a:r>
            <a:r>
              <a:rPr lang="en-US" b="1" dirty="0">
                <a:solidFill>
                  <a:schemeClr val="lt1"/>
                </a:solidFill>
                <a:latin typeface="Times New Roman"/>
                <a:ea typeface="Times New Roman"/>
                <a:cs typeface="Times New Roman"/>
                <a:sym typeface="Times New Roman"/>
              </a:rPr>
              <a:t>, J. (2013). Grand Lake St. </a:t>
            </a:r>
            <a:r>
              <a:rPr lang="en-US" b="1" dirty="0" err="1">
                <a:solidFill>
                  <a:schemeClr val="lt1"/>
                </a:solidFill>
                <a:latin typeface="Times New Roman"/>
                <a:ea typeface="Times New Roman"/>
                <a:cs typeface="Times New Roman"/>
                <a:sym typeface="Times New Roman"/>
              </a:rPr>
              <a:t>Marys</a:t>
            </a:r>
            <a:r>
              <a:rPr lang="en-US" b="1" dirty="0">
                <a:solidFill>
                  <a:schemeClr val="lt1"/>
                </a:solidFill>
                <a:latin typeface="Times New Roman"/>
                <a:ea typeface="Times New Roman"/>
                <a:cs typeface="Times New Roman"/>
                <a:sym typeface="Times New Roman"/>
              </a:rPr>
              <a:t> 'dying' from toxic algae. </a:t>
            </a:r>
          </a:p>
          <a:p>
            <a:pPr marL="0" marR="0" lvl="0" indent="-69850" algn="l" rtl="0">
              <a:lnSpc>
                <a:spcPct val="100000"/>
              </a:lnSpc>
              <a:spcBef>
                <a:spcPts val="0"/>
              </a:spcBef>
              <a:spcAft>
                <a:spcPts val="0"/>
              </a:spcAft>
              <a:buClr>
                <a:schemeClr val="dk1"/>
              </a:buClr>
              <a:buFont typeface="Arial"/>
              <a:buNone/>
            </a:pPr>
            <a:r>
              <a:rPr lang="en-US" b="1" dirty="0">
                <a:solidFill>
                  <a:schemeClr val="lt1"/>
                </a:solidFill>
                <a:latin typeface="Times New Roman"/>
                <a:ea typeface="Times New Roman"/>
                <a:cs typeface="Times New Roman"/>
                <a:sym typeface="Times New Roman"/>
              </a:rPr>
              <a:t>Retrieved From: http://www.daytondailynews.com/news/news/local/grand-lake-st-marys-dying-from-toxic-algae/nNFBJ</a:t>
            </a:r>
          </a:p>
          <a:p>
            <a:pPr marL="0" marR="0" lvl="0" indent="0" algn="l" rtl="0">
              <a:lnSpc>
                <a:spcPct val="100000"/>
              </a:lnSpc>
              <a:spcBef>
                <a:spcPts val="0"/>
              </a:spcBef>
              <a:spcAft>
                <a:spcPts val="0"/>
              </a:spcAft>
              <a:buClr>
                <a:srgbClr val="000000"/>
              </a:buClr>
              <a:buFont typeface="Arial"/>
              <a:buNone/>
            </a:pPr>
            <a:endParaRPr sz="1400" b="1" i="0" u="none" strike="noStrike" cap="none" dirty="0">
              <a:solidFill>
                <a:schemeClr val="lt1"/>
              </a:solidFill>
              <a:latin typeface="Times New Roman"/>
              <a:ea typeface="Times New Roman"/>
              <a:cs typeface="Times New Roman"/>
              <a:sym typeface="Times New Roman"/>
            </a:endParaRPr>
          </a:p>
        </p:txBody>
      </p:sp>
      <p:pic>
        <p:nvPicPr>
          <p:cNvPr id="257" name="Shape 257"/>
          <p:cNvPicPr preferRelativeResize="0"/>
          <p:nvPr/>
        </p:nvPicPr>
        <p:blipFill rotWithShape="1">
          <a:blip r:embed="rId5">
            <a:alphaModFix/>
          </a:blip>
          <a:srcRect/>
          <a:stretch/>
        </p:blipFill>
        <p:spPr>
          <a:xfrm>
            <a:off x="1600200" y="9525"/>
            <a:ext cx="5930999" cy="4241700"/>
          </a:xfrm>
          <a:prstGeom prst="rect">
            <a:avLst/>
          </a:prstGeom>
          <a:noFill/>
          <a:ln>
            <a:noFill/>
          </a:ln>
        </p:spPr>
      </p:pic>
      <p:sp>
        <p:nvSpPr>
          <p:cNvPr id="258" name="Shape 258"/>
          <p:cNvSpPr/>
          <p:nvPr/>
        </p:nvSpPr>
        <p:spPr>
          <a:xfrm>
            <a:off x="4479667" y="3275111"/>
            <a:ext cx="184799" cy="307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 </a:t>
            </a:r>
          </a:p>
        </p:txBody>
      </p:sp>
      <p:sp>
        <p:nvSpPr>
          <p:cNvPr id="259" name="Shape 259"/>
          <p:cNvSpPr/>
          <p:nvPr/>
        </p:nvSpPr>
        <p:spPr>
          <a:xfrm>
            <a:off x="4479667" y="3275111"/>
            <a:ext cx="184799" cy="307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 </a:t>
            </a:r>
          </a:p>
        </p:txBody>
      </p:sp>
      <p:sp>
        <p:nvSpPr>
          <p:cNvPr id="260" name="Shape 260"/>
          <p:cNvSpPr/>
          <p:nvPr/>
        </p:nvSpPr>
        <p:spPr>
          <a:xfrm>
            <a:off x="4479667" y="3275111"/>
            <a:ext cx="184799" cy="307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 </a:t>
            </a:r>
          </a:p>
        </p:txBody>
      </p:sp>
      <p:sp>
        <p:nvSpPr>
          <p:cNvPr id="261" name="Shape 261"/>
          <p:cNvSpPr/>
          <p:nvPr/>
        </p:nvSpPr>
        <p:spPr>
          <a:xfrm>
            <a:off x="4479667" y="3275111"/>
            <a:ext cx="184799" cy="307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 </a:t>
            </a:r>
          </a:p>
        </p:txBody>
      </p:sp>
      <p:pic>
        <p:nvPicPr>
          <p:cNvPr id="262" name="Shape 262"/>
          <p:cNvPicPr preferRelativeResize="0"/>
          <p:nvPr/>
        </p:nvPicPr>
        <p:blipFill>
          <a:blip r:embed="rId6">
            <a:alphaModFix/>
          </a:blip>
          <a:stretch>
            <a:fillRect/>
          </a:stretch>
        </p:blipFill>
        <p:spPr>
          <a:xfrm>
            <a:off x="1636269" y="40686"/>
            <a:ext cx="5600781" cy="3961374"/>
          </a:xfrm>
          <a:prstGeom prst="rect">
            <a:avLst/>
          </a:prstGeom>
          <a:ln>
            <a:noFill/>
          </a:ln>
          <a:effectLst>
            <a:glow rad="228600">
              <a:schemeClr val="accent3">
                <a:satMod val="175000"/>
                <a:alpha val="40000"/>
              </a:schemeClr>
            </a:glow>
            <a:softEdge rad="317500"/>
          </a:effectLst>
        </p:spPr>
      </p:pic>
    </p:spTree>
  </p:cSld>
  <p:clrMapOvr>
    <a:masterClrMapping/>
  </p:clrMapOvr>
  <p:transition spd="slow">
    <p:cut/>
    <p:sndAc>
      <p:stSnd>
        <p:snd r:embed="rId3" name="chimes.wav"/>
      </p:stSnd>
    </p:sndAc>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Shape 267"/>
          <p:cNvSpPr txBox="1">
            <a:spLocks noGrp="1"/>
          </p:cNvSpPr>
          <p:nvPr>
            <p:ph type="ctrTitle"/>
          </p:nvPr>
        </p:nvSpPr>
        <p:spPr>
          <a:xfrm>
            <a:off x="685800" y="2130425"/>
            <a:ext cx="7772400" cy="1470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sp>
        <p:nvSpPr>
          <p:cNvPr id="268" name="Shape 268"/>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888888"/>
              </a:buClr>
              <a:buSzPct val="25000"/>
              <a:buFont typeface="Arial"/>
              <a:buNone/>
            </a:pPr>
            <a:endParaRPr sz="3200" b="0" i="0" u="none" strike="noStrike" cap="none">
              <a:solidFill>
                <a:srgbClr val="888888"/>
              </a:solidFill>
              <a:latin typeface="Calibri"/>
              <a:ea typeface="Calibri"/>
              <a:cs typeface="Calibri"/>
              <a:sym typeface="Calibri"/>
            </a:endParaRPr>
          </a:p>
        </p:txBody>
      </p:sp>
      <p:pic>
        <p:nvPicPr>
          <p:cNvPr id="269" name="Shape 269"/>
          <p:cNvPicPr preferRelativeResize="0"/>
          <p:nvPr/>
        </p:nvPicPr>
        <p:blipFill rotWithShape="1">
          <a:blip r:embed="rId4">
            <a:alphaModFix/>
          </a:blip>
          <a:srcRect/>
          <a:stretch/>
        </p:blipFill>
        <p:spPr>
          <a:xfrm rot="5400000">
            <a:off x="1142999" y="-1142998"/>
            <a:ext cx="6858000" cy="9144000"/>
          </a:xfrm>
          <a:prstGeom prst="rect">
            <a:avLst/>
          </a:prstGeom>
          <a:noFill/>
          <a:ln>
            <a:noFill/>
          </a:ln>
        </p:spPr>
      </p:pic>
      <p:pic>
        <p:nvPicPr>
          <p:cNvPr id="270" name="Shape 270"/>
          <p:cNvPicPr preferRelativeResize="0"/>
          <p:nvPr/>
        </p:nvPicPr>
        <p:blipFill rotWithShape="1">
          <a:blip r:embed="rId5">
            <a:alphaModFix/>
          </a:blip>
          <a:srcRect/>
          <a:stretch/>
        </p:blipFill>
        <p:spPr>
          <a:xfrm>
            <a:off x="2209950" y="98899"/>
            <a:ext cx="4724099" cy="5001899"/>
          </a:xfrm>
          <a:prstGeom prst="ellipse">
            <a:avLst/>
          </a:prstGeom>
          <a:ln>
            <a:noFill/>
          </a:ln>
          <a:effectLst>
            <a:glow rad="228600">
              <a:schemeClr val="accent3">
                <a:satMod val="175000"/>
                <a:alpha val="40000"/>
              </a:schemeClr>
            </a:glow>
            <a:softEdge rad="317500"/>
          </a:effectLst>
        </p:spPr>
      </p:pic>
      <p:sp>
        <p:nvSpPr>
          <p:cNvPr id="271" name="Shape 271"/>
          <p:cNvSpPr txBox="1"/>
          <p:nvPr/>
        </p:nvSpPr>
        <p:spPr>
          <a:xfrm>
            <a:off x="0" y="4907108"/>
            <a:ext cx="9144000" cy="21240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Times New Roman"/>
              <a:buNone/>
            </a:pPr>
            <a:endParaRPr lang="en-US" sz="1800" b="1" i="0" u="none" strike="noStrike" cap="none" dirty="0" smtClean="0">
              <a:solidFill>
                <a:schemeClr val="lt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lt1"/>
              </a:buClr>
              <a:buSzPct val="25000"/>
              <a:buFont typeface="Times New Roman"/>
              <a:buNone/>
            </a:pPr>
            <a:r>
              <a:rPr lang="en-US" sz="1800" b="1" i="0" u="none" strike="noStrike" cap="none" dirty="0" smtClean="0">
                <a:solidFill>
                  <a:schemeClr val="lt1"/>
                </a:solidFill>
                <a:latin typeface="Times New Roman"/>
                <a:ea typeface="Times New Roman"/>
                <a:cs typeface="Times New Roman"/>
                <a:sym typeface="Times New Roman"/>
              </a:rPr>
              <a:t>Suddenly</a:t>
            </a:r>
            <a:r>
              <a:rPr lang="en-US" sz="1800" b="1" i="0" u="none" strike="noStrike" cap="none" dirty="0">
                <a:solidFill>
                  <a:schemeClr val="lt1"/>
                </a:solidFill>
                <a:latin typeface="Times New Roman"/>
                <a:ea typeface="Times New Roman"/>
                <a:cs typeface="Times New Roman"/>
                <a:sym typeface="Times New Roman"/>
              </a:rPr>
              <a:t>, they heard cries from the ocean floor as </a:t>
            </a:r>
            <a:r>
              <a:rPr lang="en-US" sz="1800" b="1" dirty="0" smtClean="0">
                <a:solidFill>
                  <a:schemeClr val="lt1"/>
                </a:solidFill>
                <a:latin typeface="Times New Roman"/>
                <a:ea typeface="Times New Roman"/>
                <a:cs typeface="Times New Roman"/>
                <a:sym typeface="Times New Roman"/>
              </a:rPr>
              <a:t>Queen Triton</a:t>
            </a:r>
            <a:r>
              <a:rPr lang="en-US" sz="1800" b="1" i="0" u="none" strike="noStrike" cap="none" dirty="0" smtClean="0">
                <a:solidFill>
                  <a:schemeClr val="lt1"/>
                </a:solidFill>
                <a:latin typeface="Times New Roman"/>
                <a:ea typeface="Times New Roman"/>
                <a:cs typeface="Times New Roman"/>
                <a:sym typeface="Times New Roman"/>
              </a:rPr>
              <a:t> </a:t>
            </a:r>
            <a:r>
              <a:rPr lang="en-US" sz="1800" b="1" dirty="0">
                <a:solidFill>
                  <a:schemeClr val="lt1"/>
                </a:solidFill>
                <a:latin typeface="Times New Roman"/>
                <a:ea typeface="Times New Roman"/>
                <a:cs typeface="Times New Roman"/>
                <a:sym typeface="Times New Roman"/>
              </a:rPr>
              <a:t>cri</a:t>
            </a:r>
            <a:r>
              <a:rPr lang="en-US" sz="1800" b="1" i="0" u="none" strike="noStrike" cap="none" dirty="0">
                <a:solidFill>
                  <a:schemeClr val="lt1"/>
                </a:solidFill>
                <a:latin typeface="Times New Roman"/>
                <a:ea typeface="Times New Roman"/>
                <a:cs typeface="Times New Roman"/>
                <a:sym typeface="Times New Roman"/>
              </a:rPr>
              <a:t>ed </a:t>
            </a:r>
            <a:r>
              <a:rPr lang="en-US" sz="1800" b="1" dirty="0">
                <a:solidFill>
                  <a:schemeClr val="lt1"/>
                </a:solidFill>
                <a:latin typeface="Times New Roman"/>
                <a:ea typeface="Times New Roman"/>
                <a:cs typeface="Times New Roman"/>
                <a:sym typeface="Times New Roman"/>
              </a:rPr>
              <a:t>out </a:t>
            </a:r>
            <a:r>
              <a:rPr lang="en-US" sz="1800" b="1" i="0" u="none" strike="noStrike" cap="none" dirty="0">
                <a:solidFill>
                  <a:schemeClr val="lt1"/>
                </a:solidFill>
                <a:latin typeface="Times New Roman"/>
                <a:ea typeface="Times New Roman"/>
                <a:cs typeface="Times New Roman"/>
                <a:sym typeface="Times New Roman"/>
              </a:rPr>
              <a:t>for clean water </a:t>
            </a:r>
            <a:r>
              <a:rPr lang="en-US" sz="1800" b="1" dirty="0">
                <a:solidFill>
                  <a:schemeClr val="lt1"/>
                </a:solidFill>
                <a:latin typeface="Times New Roman"/>
                <a:ea typeface="Times New Roman"/>
                <a:cs typeface="Times New Roman"/>
                <a:sym typeface="Times New Roman"/>
              </a:rPr>
              <a:t>for the fish .</a:t>
            </a:r>
          </a:p>
          <a:p>
            <a:pPr marL="0" marR="0" lvl="0" indent="0" algn="l" rtl="0">
              <a:lnSpc>
                <a:spcPct val="100000"/>
              </a:lnSpc>
              <a:spcBef>
                <a:spcPts val="0"/>
              </a:spcBef>
              <a:spcAft>
                <a:spcPts val="0"/>
              </a:spcAft>
              <a:buClr>
                <a:srgbClr val="000000"/>
              </a:buClr>
              <a:buFont typeface="Arial"/>
              <a:buNone/>
            </a:pPr>
            <a:endParaRPr sz="1600" b="1" i="0" u="none" strike="noStrike" cap="none" dirty="0">
              <a:solidFill>
                <a:schemeClr val="lt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ct val="25000"/>
              <a:buFont typeface="Arial"/>
              <a:buNone/>
            </a:pPr>
            <a:endParaRPr lang="en-US" b="1" u="sng" dirty="0" smtClean="0">
              <a:solidFill>
                <a:schemeClr val="bg1"/>
              </a:solidFill>
              <a:latin typeface="Times New Roman"/>
              <a:ea typeface="Times New Roman"/>
              <a:cs typeface="Times New Roman"/>
              <a:sym typeface="Times New Roman"/>
              <a:hlinkClick r:id="rId6"/>
            </a:endParaRPr>
          </a:p>
          <a:p>
            <a:pPr marL="0" marR="0" lvl="0" indent="0" algn="l" rtl="0">
              <a:lnSpc>
                <a:spcPct val="100000"/>
              </a:lnSpc>
              <a:spcBef>
                <a:spcPts val="0"/>
              </a:spcBef>
              <a:spcAft>
                <a:spcPts val="0"/>
              </a:spcAft>
              <a:buClr>
                <a:srgbClr val="000000"/>
              </a:buClr>
              <a:buSzPct val="25000"/>
              <a:buFont typeface="Times New Roman"/>
              <a:buNone/>
            </a:pPr>
            <a:endParaRPr lang="en-US" b="1" i="0" u="sng" strike="noStrike" cap="none" dirty="0" smtClean="0">
              <a:solidFill>
                <a:schemeClr val="bg1"/>
              </a:solidFill>
              <a:latin typeface="Times New Roman"/>
              <a:ea typeface="Times New Roman"/>
              <a:cs typeface="Times New Roman"/>
              <a:sym typeface="Times New Roman"/>
              <a:hlinkClick r:id="rId6"/>
            </a:endParaRPr>
          </a:p>
          <a:p>
            <a:pPr marL="0" marR="0" lvl="0" indent="0" algn="l" rtl="0">
              <a:lnSpc>
                <a:spcPct val="100000"/>
              </a:lnSpc>
              <a:spcBef>
                <a:spcPts val="0"/>
              </a:spcBef>
              <a:spcAft>
                <a:spcPts val="0"/>
              </a:spcAft>
              <a:buClr>
                <a:srgbClr val="000000"/>
              </a:buClr>
              <a:buSzPct val="25000"/>
              <a:buFont typeface="Times New Roman"/>
              <a:buNone/>
            </a:pPr>
            <a:endParaRPr lang="en-US" b="1" i="0" u="sng" strike="noStrike" cap="none" dirty="0" smtClean="0">
              <a:solidFill>
                <a:schemeClr val="bg1"/>
              </a:solidFill>
              <a:latin typeface="Times New Roman"/>
              <a:ea typeface="Times New Roman"/>
              <a:cs typeface="Times New Roman"/>
              <a:sym typeface="Times New Roman"/>
              <a:hlinkClick r:id="rId6"/>
            </a:endParaRPr>
          </a:p>
          <a:p>
            <a:pPr marL="0" marR="0" lvl="0" indent="0" algn="l" rtl="0">
              <a:lnSpc>
                <a:spcPct val="100000"/>
              </a:lnSpc>
              <a:spcBef>
                <a:spcPts val="0"/>
              </a:spcBef>
              <a:spcAft>
                <a:spcPts val="0"/>
              </a:spcAft>
              <a:buClr>
                <a:srgbClr val="000000"/>
              </a:buClr>
              <a:buSzPct val="25000"/>
              <a:buFont typeface="Times New Roman"/>
              <a:buNone/>
            </a:pPr>
            <a:r>
              <a:rPr lang="en-US" b="1" i="0" u="sng" strike="noStrike" cap="none" dirty="0" smtClean="0">
                <a:solidFill>
                  <a:schemeClr val="bg1"/>
                </a:solidFill>
                <a:latin typeface="Times New Roman"/>
                <a:ea typeface="Times New Roman"/>
                <a:cs typeface="Times New Roman"/>
                <a:sym typeface="Times New Roman"/>
                <a:hlinkClick r:id="rId6"/>
              </a:rPr>
              <a:t>Image </a:t>
            </a:r>
            <a:r>
              <a:rPr lang="en-US" b="1" i="0" u="sng" strike="noStrike" cap="none" dirty="0" err="1">
                <a:solidFill>
                  <a:schemeClr val="bg1"/>
                </a:solidFill>
                <a:latin typeface="Times New Roman"/>
                <a:ea typeface="Times New Roman"/>
                <a:cs typeface="Times New Roman"/>
                <a:sym typeface="Times New Roman"/>
                <a:hlinkClick r:id="rId6"/>
              </a:rPr>
              <a:t>Credit:Colored</a:t>
            </a:r>
            <a:r>
              <a:rPr lang="en-US" b="1" i="0" u="sng" strike="noStrike" cap="none" dirty="0">
                <a:solidFill>
                  <a:schemeClr val="bg1"/>
                </a:solidFill>
                <a:latin typeface="Times New Roman"/>
                <a:ea typeface="Times New Roman"/>
                <a:cs typeface="Times New Roman"/>
                <a:sym typeface="Times New Roman"/>
                <a:hlinkClick r:id="rId6"/>
              </a:rPr>
              <a:t> Mermaids. https://www.pinterest.com/pin/433964114070117537</a:t>
            </a:r>
            <a:r>
              <a:rPr lang="en-US" sz="1200" b="0" i="0" u="sng" strike="noStrike" cap="none" dirty="0">
                <a:solidFill>
                  <a:schemeClr val="hlink"/>
                </a:solidFill>
                <a:latin typeface="Times New Roman"/>
                <a:ea typeface="Times New Roman"/>
                <a:cs typeface="Times New Roman"/>
                <a:sym typeface="Times New Roman"/>
                <a:hlinkClick r:id="rId6"/>
              </a:rPr>
              <a:t>/</a:t>
            </a:r>
          </a:p>
          <a:p>
            <a:pPr marL="0" marR="0" lvl="0" indent="0" algn="l" rtl="0">
              <a:lnSpc>
                <a:spcPct val="100000"/>
              </a:lnSpc>
              <a:spcBef>
                <a:spcPts val="0"/>
              </a:spcBef>
              <a:spcAft>
                <a:spcPts val="0"/>
              </a:spcAft>
              <a:buClr>
                <a:srgbClr val="000000"/>
              </a:buClr>
              <a:buFont typeface="Arial"/>
              <a:buNone/>
            </a:pPr>
            <a:endParaRPr sz="1200" b="1" i="0" u="none" strike="noStrike" cap="none" dirty="0">
              <a:solidFill>
                <a:schemeClr val="lt1"/>
              </a:solidFill>
              <a:latin typeface="Times New Roman"/>
              <a:ea typeface="Times New Roman"/>
              <a:cs typeface="Times New Roman"/>
              <a:sym typeface="Times New Roman"/>
            </a:endParaRPr>
          </a:p>
        </p:txBody>
      </p:sp>
    </p:spTree>
  </p:cSld>
  <p:clrMapOvr>
    <a:masterClrMapping/>
  </p:clrMapOvr>
  <p:transition spd="slow">
    <p:cut/>
    <p:sndAc>
      <p:stSnd>
        <p:snd r:embed="rId3" name="chimes.wav"/>
      </p:stSnd>
    </p:sndAc>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Shape 276"/>
          <p:cNvSpPr txBox="1">
            <a:spLocks noGrp="1"/>
          </p:cNvSpPr>
          <p:nvPr>
            <p:ph type="ctrTitle"/>
          </p:nvPr>
        </p:nvSpPr>
        <p:spPr>
          <a:xfrm>
            <a:off x="685800" y="2130425"/>
            <a:ext cx="7772400" cy="1470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sp>
        <p:nvSpPr>
          <p:cNvPr id="277" name="Shape 277"/>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888888"/>
              </a:buClr>
              <a:buSzPct val="25000"/>
              <a:buFont typeface="Arial"/>
              <a:buNone/>
            </a:pPr>
            <a:endParaRPr sz="3200" b="0" i="0" u="none" strike="noStrike" cap="none">
              <a:solidFill>
                <a:srgbClr val="888888"/>
              </a:solidFill>
              <a:latin typeface="Calibri"/>
              <a:ea typeface="Calibri"/>
              <a:cs typeface="Calibri"/>
              <a:sym typeface="Calibri"/>
            </a:endParaRPr>
          </a:p>
        </p:txBody>
      </p:sp>
      <p:pic>
        <p:nvPicPr>
          <p:cNvPr id="278" name="Shape 278"/>
          <p:cNvPicPr preferRelativeResize="0"/>
          <p:nvPr/>
        </p:nvPicPr>
        <p:blipFill rotWithShape="1">
          <a:blip r:embed="rId4">
            <a:alphaModFix/>
          </a:blip>
          <a:srcRect/>
          <a:stretch/>
        </p:blipFill>
        <p:spPr>
          <a:xfrm rot="5400000">
            <a:off x="1142999" y="-1142998"/>
            <a:ext cx="6858000" cy="9144000"/>
          </a:xfrm>
          <a:prstGeom prst="rect">
            <a:avLst/>
          </a:prstGeom>
          <a:noFill/>
          <a:ln>
            <a:noFill/>
          </a:ln>
        </p:spPr>
      </p:pic>
      <p:sp>
        <p:nvSpPr>
          <p:cNvPr id="279" name="Shape 279"/>
          <p:cNvSpPr txBox="1"/>
          <p:nvPr/>
        </p:nvSpPr>
        <p:spPr>
          <a:xfrm>
            <a:off x="0" y="4907108"/>
            <a:ext cx="9144000" cy="21240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Font typeface="Times New Roman"/>
              <a:buNone/>
            </a:pPr>
            <a:endParaRPr sz="1600" b="1" dirty="0">
              <a:solidFill>
                <a:schemeClr val="lt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lt1"/>
              </a:buClr>
              <a:buFont typeface="Times New Roman"/>
              <a:buNone/>
            </a:pPr>
            <a:endParaRPr sz="1600" b="1" dirty="0">
              <a:solidFill>
                <a:schemeClr val="lt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lt1"/>
              </a:buClr>
              <a:buSzPct val="25000"/>
              <a:buFont typeface="Times New Roman"/>
              <a:buNone/>
            </a:pPr>
            <a:r>
              <a:rPr lang="en-US" sz="1800" b="1" i="0" u="none" strike="noStrike" cap="none" dirty="0">
                <a:solidFill>
                  <a:schemeClr val="lt1"/>
                </a:solidFill>
                <a:latin typeface="Times New Roman"/>
                <a:ea typeface="Times New Roman"/>
                <a:cs typeface="Times New Roman"/>
                <a:sym typeface="Times New Roman"/>
              </a:rPr>
              <a:t>Suddenly, they heard </a:t>
            </a:r>
            <a:r>
              <a:rPr lang="en-US" sz="1800" b="1" dirty="0">
                <a:solidFill>
                  <a:schemeClr val="lt1"/>
                </a:solidFill>
                <a:latin typeface="Times New Roman"/>
                <a:ea typeface="Times New Roman"/>
                <a:cs typeface="Times New Roman"/>
                <a:sym typeface="Times New Roman"/>
              </a:rPr>
              <a:t>Whales and Dolphins singing </a:t>
            </a:r>
            <a:r>
              <a:rPr lang="en-US" sz="1800" b="1" i="0" u="none" strike="noStrike" cap="none" dirty="0">
                <a:solidFill>
                  <a:schemeClr val="lt1"/>
                </a:solidFill>
                <a:latin typeface="Times New Roman"/>
                <a:ea typeface="Times New Roman"/>
                <a:cs typeface="Times New Roman"/>
                <a:sym typeface="Times New Roman"/>
              </a:rPr>
              <a:t>from the ocean cr</a:t>
            </a:r>
            <a:r>
              <a:rPr lang="en-US" sz="1800" b="1" dirty="0">
                <a:solidFill>
                  <a:schemeClr val="lt1"/>
                </a:solidFill>
                <a:latin typeface="Times New Roman"/>
                <a:ea typeface="Times New Roman"/>
                <a:cs typeface="Times New Roman"/>
                <a:sym typeface="Times New Roman"/>
              </a:rPr>
              <a:t>ying for help! </a:t>
            </a:r>
          </a:p>
          <a:p>
            <a:pPr marL="0" marR="0" lvl="0" indent="0" algn="l" rtl="0">
              <a:lnSpc>
                <a:spcPct val="100000"/>
              </a:lnSpc>
              <a:spcBef>
                <a:spcPts val="0"/>
              </a:spcBef>
              <a:spcAft>
                <a:spcPts val="0"/>
              </a:spcAft>
              <a:buClr>
                <a:schemeClr val="lt1"/>
              </a:buClr>
              <a:buFont typeface="Times New Roman"/>
              <a:buNone/>
            </a:pPr>
            <a:endParaRPr sz="1600" dirty="0"/>
          </a:p>
          <a:p>
            <a:pPr marL="0" marR="0" lvl="0" indent="0" algn="l" rtl="0">
              <a:lnSpc>
                <a:spcPct val="100000"/>
              </a:lnSpc>
              <a:spcBef>
                <a:spcPts val="0"/>
              </a:spcBef>
              <a:spcAft>
                <a:spcPts val="0"/>
              </a:spcAft>
              <a:buClr>
                <a:srgbClr val="000000"/>
              </a:buClr>
              <a:buSzPct val="25000"/>
              <a:buFont typeface="Times New Roman"/>
              <a:buNone/>
            </a:pPr>
            <a:r>
              <a:rPr lang="en-US" sz="1200" u="sng" dirty="0">
                <a:solidFill>
                  <a:schemeClr val="hlink"/>
                </a:solidFill>
                <a:latin typeface="Times New Roman"/>
                <a:ea typeface="Times New Roman"/>
                <a:cs typeface="Times New Roman"/>
                <a:sym typeface="Times New Roman"/>
                <a:hlinkClick r:id="rId5"/>
              </a:rPr>
              <a:t>Whale Song</a:t>
            </a:r>
            <a:r>
              <a:rPr lang="en-US" dirty="0"/>
              <a:t>  			</a:t>
            </a:r>
            <a:r>
              <a:rPr lang="en-US" b="1" dirty="0" smtClean="0">
                <a:solidFill>
                  <a:srgbClr val="F4F4F4"/>
                </a:solidFill>
                <a:latin typeface="Times New Roman"/>
                <a:ea typeface="Times New Roman"/>
                <a:cs typeface="Times New Roman"/>
                <a:sym typeface="Times New Roman"/>
              </a:rPr>
              <a:t>Image </a:t>
            </a:r>
            <a:r>
              <a:rPr lang="en-US" b="1" dirty="0">
                <a:solidFill>
                  <a:srgbClr val="F4F4F4"/>
                </a:solidFill>
                <a:latin typeface="Times New Roman"/>
                <a:ea typeface="Times New Roman"/>
                <a:cs typeface="Times New Roman"/>
                <a:sym typeface="Times New Roman"/>
              </a:rPr>
              <a:t>Credit: Cousteau, J. (1985). </a:t>
            </a:r>
            <a:r>
              <a:rPr lang="en-US" b="1" i="1" dirty="0">
                <a:solidFill>
                  <a:srgbClr val="F4F4F4"/>
                </a:solidFill>
                <a:latin typeface="Times New Roman"/>
                <a:ea typeface="Times New Roman"/>
                <a:cs typeface="Times New Roman"/>
                <a:sym typeface="Times New Roman"/>
              </a:rPr>
              <a:t>Jacques Cousteau : the ocean world (p. 65).</a:t>
            </a:r>
          </a:p>
          <a:p>
            <a:pPr marL="0" marR="0" lvl="0" indent="0" algn="l" rtl="0">
              <a:lnSpc>
                <a:spcPct val="100000"/>
              </a:lnSpc>
              <a:spcBef>
                <a:spcPts val="0"/>
              </a:spcBef>
              <a:spcAft>
                <a:spcPts val="0"/>
              </a:spcAft>
              <a:buClr>
                <a:srgbClr val="000000"/>
              </a:buClr>
              <a:buSzPct val="25000"/>
              <a:buFont typeface="Times New Roman"/>
              <a:buNone/>
            </a:pPr>
            <a:r>
              <a:rPr lang="en-US" b="1" i="1" u="sng" dirty="0">
                <a:solidFill>
                  <a:schemeClr val="hlink"/>
                </a:solidFill>
                <a:latin typeface="Times New Roman"/>
                <a:ea typeface="Times New Roman"/>
                <a:cs typeface="Times New Roman"/>
                <a:sym typeface="Times New Roman"/>
                <a:hlinkClick r:id="rId6"/>
              </a:rPr>
              <a:t>Dolphins songs</a:t>
            </a:r>
          </a:p>
        </p:txBody>
      </p:sp>
      <p:pic>
        <p:nvPicPr>
          <p:cNvPr id="280" name="Shape 280"/>
          <p:cNvPicPr preferRelativeResize="0"/>
          <p:nvPr/>
        </p:nvPicPr>
        <p:blipFill>
          <a:blip r:embed="rId7">
            <a:alphaModFix/>
          </a:blip>
          <a:stretch>
            <a:fillRect/>
          </a:stretch>
        </p:blipFill>
        <p:spPr>
          <a:xfrm>
            <a:off x="685800" y="2"/>
            <a:ext cx="3540374" cy="2926718"/>
          </a:xfrm>
          <a:prstGeom prst="rect">
            <a:avLst/>
          </a:prstGeom>
          <a:ln>
            <a:noFill/>
          </a:ln>
          <a:effectLst>
            <a:glow rad="228600">
              <a:schemeClr val="accent3">
                <a:satMod val="175000"/>
                <a:alpha val="40000"/>
              </a:schemeClr>
            </a:glow>
            <a:softEdge rad="127000"/>
          </a:effectLst>
        </p:spPr>
      </p:pic>
      <p:pic>
        <p:nvPicPr>
          <p:cNvPr id="281" name="Shape 281"/>
          <p:cNvPicPr preferRelativeResize="0"/>
          <p:nvPr/>
        </p:nvPicPr>
        <p:blipFill>
          <a:blip r:embed="rId8">
            <a:alphaModFix/>
          </a:blip>
          <a:stretch>
            <a:fillRect/>
          </a:stretch>
        </p:blipFill>
        <p:spPr>
          <a:xfrm>
            <a:off x="5128384" y="85386"/>
            <a:ext cx="3838774" cy="2879042"/>
          </a:xfrm>
          <a:prstGeom prst="rect">
            <a:avLst/>
          </a:prstGeom>
          <a:ln>
            <a:noFill/>
          </a:ln>
          <a:effectLst>
            <a:glow rad="228600">
              <a:schemeClr val="accent3">
                <a:satMod val="175000"/>
                <a:alpha val="40000"/>
              </a:schemeClr>
            </a:glow>
            <a:softEdge rad="127000"/>
          </a:effectLst>
        </p:spPr>
      </p:pic>
      <p:pic>
        <p:nvPicPr>
          <p:cNvPr id="282" name="Shape 282"/>
          <p:cNvPicPr preferRelativeResize="0"/>
          <p:nvPr/>
        </p:nvPicPr>
        <p:blipFill>
          <a:blip r:embed="rId9">
            <a:alphaModFix/>
          </a:blip>
          <a:stretch>
            <a:fillRect/>
          </a:stretch>
        </p:blipFill>
        <p:spPr>
          <a:xfrm>
            <a:off x="2100200" y="2964428"/>
            <a:ext cx="4645649" cy="2380625"/>
          </a:xfrm>
          <a:prstGeom prst="rect">
            <a:avLst/>
          </a:prstGeom>
          <a:noFill/>
          <a:ln>
            <a:noFill/>
          </a:ln>
          <a:effectLst>
            <a:glow rad="228600">
              <a:schemeClr val="accent3">
                <a:satMod val="175000"/>
                <a:alpha val="40000"/>
              </a:schemeClr>
            </a:glow>
            <a:softEdge rad="127000"/>
          </a:effectLst>
        </p:spPr>
      </p:pic>
    </p:spTree>
  </p:cSld>
  <p:clrMapOvr>
    <a:masterClrMapping/>
  </p:clrMapOvr>
  <p:transition spd="slow">
    <p:cut/>
    <p:sndAc>
      <p:stSnd>
        <p:snd r:embed="rId3" name="chimes.wav"/>
      </p:stSnd>
    </p:sndAc>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Shape 96"/>
          <p:cNvSpPr txBox="1">
            <a:spLocks noGrp="1"/>
          </p:cNvSpPr>
          <p:nvPr>
            <p:ph type="ctrTitle"/>
          </p:nvPr>
        </p:nvSpPr>
        <p:spPr>
          <a:xfrm>
            <a:off x="685800" y="2130425"/>
            <a:ext cx="7772400" cy="1470023"/>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sp>
        <p:nvSpPr>
          <p:cNvPr id="97" name="Shape 97"/>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888888"/>
              </a:buClr>
              <a:buSzPct val="25000"/>
              <a:buFont typeface="Arial"/>
              <a:buNone/>
            </a:pPr>
            <a:endParaRPr sz="3200" b="0" i="0" u="none" strike="noStrike" cap="none">
              <a:solidFill>
                <a:srgbClr val="888888"/>
              </a:solidFill>
              <a:latin typeface="Calibri"/>
              <a:ea typeface="Calibri"/>
              <a:cs typeface="Calibri"/>
              <a:sym typeface="Calibri"/>
            </a:endParaRPr>
          </a:p>
        </p:txBody>
      </p:sp>
      <p:pic>
        <p:nvPicPr>
          <p:cNvPr id="98" name="Shape 98"/>
          <p:cNvPicPr preferRelativeResize="0"/>
          <p:nvPr/>
        </p:nvPicPr>
        <p:blipFill rotWithShape="1">
          <a:blip r:embed="rId4">
            <a:alphaModFix/>
          </a:blip>
          <a:srcRect l="1590" r="4811"/>
          <a:stretch/>
        </p:blipFill>
        <p:spPr>
          <a:xfrm rot="5400000">
            <a:off x="1142994" y="-1142998"/>
            <a:ext cx="6858000" cy="9144001"/>
          </a:xfrm>
          <a:prstGeom prst="rect">
            <a:avLst/>
          </a:prstGeom>
          <a:noFill/>
          <a:ln>
            <a:noFill/>
          </a:ln>
        </p:spPr>
      </p:pic>
      <p:pic>
        <p:nvPicPr>
          <p:cNvPr id="99" name="Shape 99"/>
          <p:cNvPicPr preferRelativeResize="0"/>
          <p:nvPr/>
        </p:nvPicPr>
        <p:blipFill rotWithShape="1">
          <a:blip r:embed="rId5">
            <a:alphaModFix/>
          </a:blip>
          <a:srcRect/>
          <a:stretch/>
        </p:blipFill>
        <p:spPr>
          <a:xfrm>
            <a:off x="1299729" y="167357"/>
            <a:ext cx="6300990" cy="4073917"/>
          </a:xfrm>
          <a:prstGeom prst="ellipse">
            <a:avLst/>
          </a:prstGeom>
          <a:ln>
            <a:noFill/>
          </a:ln>
          <a:effectLst>
            <a:glow rad="228600">
              <a:schemeClr val="accent1">
                <a:satMod val="175000"/>
                <a:alpha val="40000"/>
              </a:schemeClr>
            </a:glow>
            <a:softEdge rad="127000"/>
          </a:effectLst>
        </p:spPr>
      </p:pic>
      <p:sp>
        <p:nvSpPr>
          <p:cNvPr id="100" name="Shape 100"/>
          <p:cNvSpPr txBox="1"/>
          <p:nvPr/>
        </p:nvSpPr>
        <p:spPr>
          <a:xfrm>
            <a:off x="0" y="6567806"/>
            <a:ext cx="8458200" cy="30777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Times New Roman"/>
              <a:buNone/>
            </a:pPr>
            <a:r>
              <a:rPr lang="en-US" sz="1400" b="0" i="0" u="none" strike="noStrike" cap="none">
                <a:solidFill>
                  <a:schemeClr val="lt1"/>
                </a:solidFill>
                <a:latin typeface="Times New Roman"/>
                <a:ea typeface="Times New Roman"/>
                <a:cs typeface="Times New Roman"/>
                <a:sym typeface="Times New Roman"/>
              </a:rPr>
              <a:t>http://cakes-and-tarts.deviantart.com/art/Underwater-Fiasco-244880446</a:t>
            </a:r>
          </a:p>
        </p:txBody>
      </p:sp>
      <p:sp>
        <p:nvSpPr>
          <p:cNvPr id="101" name="Shape 101"/>
          <p:cNvSpPr txBox="1"/>
          <p:nvPr/>
        </p:nvSpPr>
        <p:spPr>
          <a:xfrm>
            <a:off x="265828" y="3979666"/>
            <a:ext cx="8801869" cy="252376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1" i="0" u="none" strike="noStrike" cap="none">
              <a:solidFill>
                <a:schemeClr val="lt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lt1"/>
              </a:buClr>
              <a:buSzPct val="25000"/>
              <a:buFont typeface="Times New Roman"/>
              <a:buNone/>
            </a:pPr>
            <a:r>
              <a:rPr lang="en-US" sz="1800" b="1" i="0" u="none" strike="noStrike" cap="none">
                <a:solidFill>
                  <a:schemeClr val="lt1"/>
                </a:solidFill>
                <a:latin typeface="Times New Roman"/>
                <a:ea typeface="Times New Roman"/>
                <a:cs typeface="Times New Roman"/>
                <a:sym typeface="Times New Roman"/>
              </a:rPr>
              <a:t>Once upon a time deep in the ocean there was a beautiful mermaid named Anahita.  Anahita was the Persian goddess of fertility and water. She had  magical powers  and the wonders of the sea always surrounded her. Her tail was bright and shimmery, and she loved  to play at the surface when the moon rises. Sailors and mermen, flocked  to her for her incomparable inner and outer beauty. Although she loved the ocean, Anahita longed to be a human so she could marry the not-so happy Prince Saponi  and learn how to become  a great warrior princess. </a:t>
            </a:r>
          </a:p>
          <a:p>
            <a:pPr marL="0" marR="0" lvl="0" indent="0" algn="l" rtl="0">
              <a:lnSpc>
                <a:spcPct val="100000"/>
              </a:lnSpc>
              <a:spcBef>
                <a:spcPts val="0"/>
              </a:spcBef>
              <a:spcAft>
                <a:spcPts val="0"/>
              </a:spcAft>
              <a:buClr>
                <a:schemeClr val="lt1"/>
              </a:buClr>
              <a:buSzPct val="25000"/>
              <a:buFont typeface="Times New Roman"/>
              <a:buNone/>
            </a:pPr>
            <a:r>
              <a:rPr lang="en-US" sz="1400" b="0" i="0" u="sng" strike="noStrike" cap="none">
                <a:solidFill>
                  <a:schemeClr val="hlink"/>
                </a:solidFill>
                <a:latin typeface="Times New Roman"/>
                <a:ea typeface="Times New Roman"/>
                <a:cs typeface="Times New Roman"/>
                <a:sym typeface="Times New Roman"/>
                <a:hlinkClick r:id="rId6"/>
              </a:rPr>
              <a:t>Anahita - Behind the Name</a:t>
            </a:r>
            <a:r>
              <a:rPr lang="en-US" sz="1400" b="0" i="0" u="none" strike="noStrike" cap="none">
                <a:solidFill>
                  <a:schemeClr val="lt1"/>
                </a:solidFill>
                <a:latin typeface="Times New Roman"/>
                <a:ea typeface="Times New Roman"/>
                <a:cs typeface="Times New Roman"/>
                <a:sym typeface="Times New Roman"/>
              </a:rPr>
              <a:t> </a:t>
            </a:r>
            <a:r>
              <a:rPr lang="en-US" sz="1400" b="0" i="1" u="none" strike="noStrike" cap="none">
                <a:solidFill>
                  <a:schemeClr val="lt1"/>
                </a:solidFill>
                <a:latin typeface="Times New Roman"/>
                <a:ea typeface="Times New Roman"/>
                <a:cs typeface="Times New Roman"/>
                <a:sym typeface="Times New Roman"/>
              </a:rPr>
              <a:t>www.behindthename.com/name/</a:t>
            </a:r>
            <a:r>
              <a:rPr lang="en-US" sz="1400" b="1" i="1" u="none" strike="noStrike" cap="none">
                <a:solidFill>
                  <a:schemeClr val="lt1"/>
                </a:solidFill>
                <a:latin typeface="Times New Roman"/>
                <a:ea typeface="Times New Roman"/>
                <a:cs typeface="Times New Roman"/>
                <a:sym typeface="Times New Roman"/>
              </a:rPr>
              <a:t>anahita</a:t>
            </a:r>
          </a:p>
        </p:txBody>
      </p:sp>
    </p:spTree>
  </p:cSld>
  <p:clrMapOvr>
    <a:masterClrMapping/>
  </p:clrMapOvr>
  <p:transition spd="slow">
    <p:cut/>
    <p:sndAc>
      <p:stSnd>
        <p:snd r:embed="rId3" name="chimes.wav"/>
      </p:stSnd>
    </p:sndAc>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Shape 287"/>
          <p:cNvSpPr txBox="1">
            <a:spLocks noGrp="1"/>
          </p:cNvSpPr>
          <p:nvPr>
            <p:ph type="ctrTitle"/>
          </p:nvPr>
        </p:nvSpPr>
        <p:spPr>
          <a:xfrm>
            <a:off x="685800" y="2130425"/>
            <a:ext cx="7772400" cy="1470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sp>
        <p:nvSpPr>
          <p:cNvPr id="288" name="Shape 288"/>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888888"/>
              </a:buClr>
              <a:buSzPct val="25000"/>
              <a:buFont typeface="Arial"/>
              <a:buNone/>
            </a:pPr>
            <a:endParaRPr sz="3200" b="0" i="0" u="none" strike="noStrike" cap="none">
              <a:solidFill>
                <a:srgbClr val="888888"/>
              </a:solidFill>
              <a:latin typeface="Calibri"/>
              <a:ea typeface="Calibri"/>
              <a:cs typeface="Calibri"/>
              <a:sym typeface="Calibri"/>
            </a:endParaRPr>
          </a:p>
        </p:txBody>
      </p:sp>
      <p:pic>
        <p:nvPicPr>
          <p:cNvPr id="289" name="Shape 289"/>
          <p:cNvPicPr preferRelativeResize="0"/>
          <p:nvPr/>
        </p:nvPicPr>
        <p:blipFill rotWithShape="1">
          <a:blip r:embed="rId4">
            <a:alphaModFix/>
          </a:blip>
          <a:srcRect l="1161" r="4373"/>
          <a:stretch/>
        </p:blipFill>
        <p:spPr>
          <a:xfrm rot="5400000">
            <a:off x="1142999" y="-1142999"/>
            <a:ext cx="6858000" cy="9144000"/>
          </a:xfrm>
          <a:prstGeom prst="rect">
            <a:avLst/>
          </a:prstGeom>
          <a:noFill/>
          <a:ln>
            <a:noFill/>
          </a:ln>
        </p:spPr>
      </p:pic>
      <p:pic>
        <p:nvPicPr>
          <p:cNvPr id="290" name="Shape 290"/>
          <p:cNvPicPr preferRelativeResize="0"/>
          <p:nvPr/>
        </p:nvPicPr>
        <p:blipFill rotWithShape="1">
          <a:blip r:embed="rId5">
            <a:alphaModFix/>
          </a:blip>
          <a:srcRect l="6284" t="2463" r="5329" b="3886"/>
          <a:stretch/>
        </p:blipFill>
        <p:spPr>
          <a:xfrm>
            <a:off x="2788173" y="0"/>
            <a:ext cx="3258944" cy="4306026"/>
          </a:xfrm>
          <a:prstGeom prst="rect">
            <a:avLst/>
          </a:prstGeom>
          <a:ln>
            <a:noFill/>
          </a:ln>
          <a:effectLst>
            <a:glow rad="228600">
              <a:schemeClr val="accent3">
                <a:satMod val="175000"/>
                <a:alpha val="40000"/>
              </a:schemeClr>
            </a:glow>
            <a:softEdge rad="317500"/>
          </a:effectLst>
        </p:spPr>
      </p:pic>
      <p:sp>
        <p:nvSpPr>
          <p:cNvPr id="291" name="Shape 291"/>
          <p:cNvSpPr txBox="1"/>
          <p:nvPr/>
        </p:nvSpPr>
        <p:spPr>
          <a:xfrm>
            <a:off x="79371" y="3998226"/>
            <a:ext cx="8909699" cy="307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endParaRPr lang="en-US" sz="1800" b="1" dirty="0" smtClean="0">
              <a:solidFill>
                <a:schemeClr val="lt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lt1"/>
              </a:buClr>
              <a:buSzPct val="25000"/>
              <a:buFont typeface="Arial"/>
              <a:buNone/>
            </a:pPr>
            <a:endParaRPr lang="en-US" sz="1800" b="1" dirty="0" smtClean="0">
              <a:solidFill>
                <a:schemeClr val="lt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lt1"/>
              </a:buClr>
              <a:buSzPct val="25000"/>
              <a:buFont typeface="Arial"/>
              <a:buNone/>
            </a:pPr>
            <a:endParaRPr lang="en-US" sz="1800" b="1" dirty="0" smtClean="0">
              <a:solidFill>
                <a:schemeClr val="lt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lt1"/>
              </a:buClr>
              <a:buSzPct val="25000"/>
              <a:buFont typeface="Arial"/>
              <a:buNone/>
            </a:pPr>
            <a:endParaRPr lang="en-US" sz="1800" b="1" dirty="0" smtClean="0">
              <a:solidFill>
                <a:schemeClr val="lt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lt1"/>
              </a:buClr>
              <a:buSzPct val="25000"/>
              <a:buFont typeface="Arial"/>
              <a:buNone/>
            </a:pPr>
            <a:r>
              <a:rPr lang="en-US" sz="1800" b="1" dirty="0" smtClean="0">
                <a:solidFill>
                  <a:schemeClr val="lt1"/>
                </a:solidFill>
                <a:latin typeface="Times New Roman"/>
                <a:ea typeface="Times New Roman"/>
                <a:cs typeface="Times New Roman"/>
                <a:sym typeface="Times New Roman"/>
              </a:rPr>
              <a:t>Athena </a:t>
            </a:r>
            <a:r>
              <a:rPr lang="en-US" sz="1800" b="1" dirty="0">
                <a:solidFill>
                  <a:schemeClr val="lt1"/>
                </a:solidFill>
                <a:latin typeface="Times New Roman"/>
                <a:ea typeface="Times New Roman"/>
                <a:cs typeface="Times New Roman"/>
                <a:sym typeface="Times New Roman"/>
              </a:rPr>
              <a:t>telecasted the pain of the marine wildlife on international television.</a:t>
            </a:r>
          </a:p>
          <a:p>
            <a:pPr marL="0" marR="0" lvl="0" indent="0" algn="l" rtl="0">
              <a:lnSpc>
                <a:spcPct val="100000"/>
              </a:lnSpc>
              <a:spcBef>
                <a:spcPts val="0"/>
              </a:spcBef>
              <a:spcAft>
                <a:spcPts val="0"/>
              </a:spcAft>
              <a:buClr>
                <a:schemeClr val="lt1"/>
              </a:buClr>
              <a:buFont typeface="Arial"/>
              <a:buNone/>
            </a:pPr>
            <a:endParaRPr sz="1800" b="1" dirty="0">
              <a:solidFill>
                <a:schemeClr val="lt1"/>
              </a:solidFill>
            </a:endParaRPr>
          </a:p>
          <a:p>
            <a:pPr marL="0" marR="0" lvl="0" indent="0" algn="l" rtl="0">
              <a:lnSpc>
                <a:spcPct val="100000"/>
              </a:lnSpc>
              <a:spcBef>
                <a:spcPts val="0"/>
              </a:spcBef>
              <a:spcAft>
                <a:spcPts val="0"/>
              </a:spcAft>
              <a:buClr>
                <a:schemeClr val="lt1"/>
              </a:buClr>
              <a:buFont typeface="Arial"/>
              <a:buNone/>
            </a:pPr>
            <a:endParaRPr dirty="0">
              <a:solidFill>
                <a:schemeClr val="lt1"/>
              </a:solidFill>
            </a:endParaRPr>
          </a:p>
          <a:p>
            <a:pPr marL="0" marR="0" lvl="0" indent="0" algn="l" rtl="0">
              <a:lnSpc>
                <a:spcPct val="100000"/>
              </a:lnSpc>
              <a:spcBef>
                <a:spcPts val="0"/>
              </a:spcBef>
              <a:spcAft>
                <a:spcPts val="0"/>
              </a:spcAft>
              <a:buClr>
                <a:schemeClr val="lt1"/>
              </a:buClr>
              <a:buFont typeface="Arial"/>
              <a:buNone/>
            </a:pPr>
            <a:r>
              <a:rPr lang="en-US" b="1" dirty="0">
                <a:solidFill>
                  <a:schemeClr val="lt1"/>
                </a:solidFill>
                <a:latin typeface="Times New Roman"/>
                <a:ea typeface="Times New Roman"/>
                <a:cs typeface="Times New Roman"/>
                <a:sym typeface="Times New Roman"/>
              </a:rPr>
              <a:t>Image Credit: </a:t>
            </a:r>
            <a:r>
              <a:rPr lang="en-US" b="1" i="0" u="none" strike="noStrike" cap="none" dirty="0">
                <a:solidFill>
                  <a:schemeClr val="lt1"/>
                </a:solidFill>
                <a:latin typeface="Times New Roman"/>
                <a:ea typeface="Times New Roman"/>
                <a:cs typeface="Times New Roman"/>
                <a:sym typeface="Times New Roman"/>
              </a:rPr>
              <a:t>http://decorist.co/2014/06/27/nostaljik-reklamlarin-guzelligi/#sthash.fYLotEa2.dpbs.</a:t>
            </a:r>
          </a:p>
          <a:p>
            <a:pPr marL="0" marR="0" lvl="0" indent="0" algn="l" rtl="0">
              <a:lnSpc>
                <a:spcPct val="100000"/>
              </a:lnSpc>
              <a:spcBef>
                <a:spcPts val="0"/>
              </a:spcBef>
              <a:spcAft>
                <a:spcPts val="0"/>
              </a:spcAft>
              <a:buClr>
                <a:schemeClr val="lt1"/>
              </a:buClr>
              <a:buFont typeface="Arial"/>
              <a:buNone/>
            </a:pPr>
            <a:endParaRPr sz="1200" b="1" dirty="0">
              <a:solidFill>
                <a:schemeClr val="lt1"/>
              </a:solidFill>
              <a:latin typeface="Times New Roman"/>
              <a:ea typeface="Times New Roman"/>
              <a:cs typeface="Times New Roman"/>
              <a:sym typeface="Times New Roman"/>
            </a:endParaRPr>
          </a:p>
        </p:txBody>
      </p:sp>
    </p:spTree>
  </p:cSld>
  <p:clrMapOvr>
    <a:masterClrMapping/>
  </p:clrMapOvr>
  <p:transition spd="slow">
    <p:cut/>
    <p:sndAc>
      <p:stSnd>
        <p:snd r:embed="rId3" name="chimes.wav"/>
      </p:stSnd>
    </p:sndAc>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Shape 297"/>
          <p:cNvSpPr txBox="1">
            <a:spLocks noGrp="1"/>
          </p:cNvSpPr>
          <p:nvPr>
            <p:ph type="ctrTitle"/>
          </p:nvPr>
        </p:nvSpPr>
        <p:spPr>
          <a:xfrm>
            <a:off x="685800" y="2130425"/>
            <a:ext cx="7772400" cy="1470023"/>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sp>
        <p:nvSpPr>
          <p:cNvPr id="298" name="Shape 298"/>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888888"/>
              </a:buClr>
              <a:buSzPct val="25000"/>
              <a:buFont typeface="Arial"/>
              <a:buNone/>
            </a:pPr>
            <a:endParaRPr sz="3200" b="0" i="0" u="none" strike="noStrike" cap="none">
              <a:solidFill>
                <a:srgbClr val="888888"/>
              </a:solidFill>
              <a:latin typeface="Calibri"/>
              <a:ea typeface="Calibri"/>
              <a:cs typeface="Calibri"/>
              <a:sym typeface="Calibri"/>
            </a:endParaRPr>
          </a:p>
        </p:txBody>
      </p:sp>
      <p:pic>
        <p:nvPicPr>
          <p:cNvPr id="299" name="Shape 299"/>
          <p:cNvPicPr preferRelativeResize="0"/>
          <p:nvPr/>
        </p:nvPicPr>
        <p:blipFill rotWithShape="1">
          <a:blip r:embed="rId4">
            <a:alphaModFix/>
          </a:blip>
          <a:srcRect l="1158" r="4373"/>
          <a:stretch/>
        </p:blipFill>
        <p:spPr>
          <a:xfrm rot="5400000">
            <a:off x="1142998" y="-1142999"/>
            <a:ext cx="6858000" cy="9144001"/>
          </a:xfrm>
          <a:prstGeom prst="rect">
            <a:avLst/>
          </a:prstGeom>
          <a:noFill/>
          <a:ln>
            <a:noFill/>
          </a:ln>
        </p:spPr>
      </p:pic>
      <p:pic>
        <p:nvPicPr>
          <p:cNvPr id="300" name="Shape 300"/>
          <p:cNvPicPr preferRelativeResize="0"/>
          <p:nvPr/>
        </p:nvPicPr>
        <p:blipFill rotWithShape="1">
          <a:blip r:embed="rId5">
            <a:alphaModFix/>
          </a:blip>
          <a:srcRect/>
          <a:stretch/>
        </p:blipFill>
        <p:spPr>
          <a:xfrm>
            <a:off x="1866563" y="0"/>
            <a:ext cx="5312604" cy="3603071"/>
          </a:xfrm>
          <a:prstGeom prst="rect">
            <a:avLst/>
          </a:prstGeom>
          <a:ln>
            <a:noFill/>
          </a:ln>
          <a:effectLst>
            <a:glow rad="228600">
              <a:schemeClr val="accent3">
                <a:satMod val="175000"/>
                <a:alpha val="40000"/>
              </a:schemeClr>
            </a:glow>
            <a:softEdge rad="127000"/>
          </a:effectLst>
        </p:spPr>
      </p:pic>
      <p:sp>
        <p:nvSpPr>
          <p:cNvPr id="301" name="Shape 301"/>
          <p:cNvSpPr txBox="1"/>
          <p:nvPr/>
        </p:nvSpPr>
        <p:spPr>
          <a:xfrm>
            <a:off x="119057" y="3454257"/>
            <a:ext cx="8909600" cy="1692221"/>
          </a:xfrm>
          <a:prstGeom prst="rect">
            <a:avLst/>
          </a:prstGeom>
          <a:noFill/>
          <a:ln>
            <a:noFill/>
          </a:ln>
        </p:spPr>
        <p:txBody>
          <a:bodyPr lIns="91425" tIns="45700" rIns="91425" bIns="45700" anchor="t" anchorCtr="0">
            <a:noAutofit/>
          </a:bodyPr>
          <a:lstStyle/>
          <a:p>
            <a:pPr marL="0" marR="0" lvl="0" indent="0" algn="l" rtl="0">
              <a:lnSpc>
                <a:spcPct val="150000"/>
              </a:lnSpc>
              <a:spcBef>
                <a:spcPts val="0"/>
              </a:spcBef>
              <a:spcAft>
                <a:spcPts val="0"/>
              </a:spcAft>
              <a:buClr>
                <a:srgbClr val="FFFFFF"/>
              </a:buClr>
              <a:buSzPct val="25000"/>
              <a:buFont typeface="Arial"/>
              <a:buNone/>
            </a:pPr>
            <a:r>
              <a:rPr lang="en-US" sz="1600" b="1" i="0" u="none" strike="noStrike" cap="none" dirty="0">
                <a:solidFill>
                  <a:srgbClr val="FFFFFF"/>
                </a:solidFill>
                <a:latin typeface="Times New Roman"/>
                <a:ea typeface="Times New Roman"/>
                <a:cs typeface="Times New Roman"/>
                <a:sym typeface="Times New Roman"/>
              </a:rPr>
              <a:t>King Triton sent </a:t>
            </a:r>
            <a:r>
              <a:rPr lang="en-US" sz="1600" b="1" i="0" u="none" strike="noStrike" cap="none" dirty="0" err="1">
                <a:solidFill>
                  <a:srgbClr val="FFFFFF"/>
                </a:solidFill>
                <a:latin typeface="Times New Roman"/>
                <a:ea typeface="Times New Roman"/>
                <a:cs typeface="Times New Roman"/>
                <a:sym typeface="Times New Roman"/>
              </a:rPr>
              <a:t>Anahita</a:t>
            </a:r>
            <a:r>
              <a:rPr lang="en-US" sz="1600" b="1" i="0" u="none" strike="noStrike" cap="none" dirty="0">
                <a:solidFill>
                  <a:srgbClr val="FFFFFF"/>
                </a:solidFill>
                <a:latin typeface="Times New Roman"/>
                <a:ea typeface="Times New Roman"/>
                <a:cs typeface="Times New Roman"/>
                <a:sym typeface="Times New Roman"/>
              </a:rPr>
              <a:t> and </a:t>
            </a:r>
            <a:r>
              <a:rPr lang="en-US" sz="1600" b="1" i="0" u="none" strike="noStrike" cap="none" dirty="0" err="1">
                <a:solidFill>
                  <a:srgbClr val="FFFFFF"/>
                </a:solidFill>
                <a:latin typeface="Times New Roman"/>
                <a:ea typeface="Times New Roman"/>
                <a:cs typeface="Times New Roman"/>
                <a:sym typeface="Times New Roman"/>
              </a:rPr>
              <a:t>Mer</a:t>
            </a:r>
            <a:r>
              <a:rPr lang="en-US" sz="1600" b="1" i="0" u="none" strike="noStrike" cap="none" dirty="0">
                <a:solidFill>
                  <a:srgbClr val="FFFFFF"/>
                </a:solidFill>
                <a:latin typeface="Times New Roman"/>
                <a:ea typeface="Times New Roman"/>
                <a:cs typeface="Times New Roman"/>
                <a:sym typeface="Times New Roman"/>
              </a:rPr>
              <a:t>-human to the shore as humans to protest to the United Nations to stop the pollution of all the oceans, rivers, lakes and water</a:t>
            </a:r>
            <a:r>
              <a:rPr lang="en-US" sz="1600" b="1" dirty="0">
                <a:solidFill>
                  <a:srgbClr val="FFFFFF"/>
                </a:solidFill>
                <a:latin typeface="Times New Roman"/>
                <a:ea typeface="Times New Roman"/>
                <a:cs typeface="Times New Roman"/>
                <a:sym typeface="Times New Roman"/>
              </a:rPr>
              <a:t>-</a:t>
            </a:r>
            <a:r>
              <a:rPr lang="en-US" sz="1600" b="1" i="0" u="none" strike="noStrike" cap="none" dirty="0">
                <a:solidFill>
                  <a:srgbClr val="FFFFFF"/>
                </a:solidFill>
                <a:latin typeface="Times New Roman"/>
                <a:ea typeface="Times New Roman"/>
                <a:cs typeface="Times New Roman"/>
                <a:sym typeface="Times New Roman"/>
              </a:rPr>
              <a:t>ways in the  world. They joined the Idle No More Movement, the David Suzuki Foundation, Oceana Canada, and Ocean Elders  to  stop people  and corporations from polluting the waters of Mother Earth.  The</a:t>
            </a:r>
            <a:r>
              <a:rPr lang="en-US" sz="1600" b="1" dirty="0">
                <a:solidFill>
                  <a:srgbClr val="FFFFFF"/>
                </a:solidFill>
                <a:latin typeface="Times New Roman"/>
                <a:ea typeface="Times New Roman"/>
                <a:cs typeface="Times New Roman"/>
                <a:sym typeface="Times New Roman"/>
              </a:rPr>
              <a:t>re</a:t>
            </a:r>
            <a:r>
              <a:rPr lang="en-US" sz="1600" b="1" i="0" u="none" strike="noStrike" cap="none" dirty="0">
                <a:solidFill>
                  <a:srgbClr val="FFFFFF"/>
                </a:solidFill>
                <a:latin typeface="Times New Roman"/>
                <a:ea typeface="Times New Roman"/>
                <a:cs typeface="Times New Roman"/>
                <a:sym typeface="Times New Roman"/>
              </a:rPr>
              <a:t> th</a:t>
            </a:r>
            <a:r>
              <a:rPr lang="en-US" sz="1600" b="1" dirty="0">
                <a:solidFill>
                  <a:srgbClr val="FFFFFF"/>
                </a:solidFill>
                <a:latin typeface="Times New Roman"/>
                <a:ea typeface="Times New Roman"/>
                <a:cs typeface="Times New Roman"/>
                <a:sym typeface="Times New Roman"/>
              </a:rPr>
              <a:t>ey meet a Michigan University Professor who claims he can stop the pollution with their help. Queen </a:t>
            </a:r>
            <a:r>
              <a:rPr lang="en-US" sz="1600" b="1" i="0" u="none" strike="noStrike" cap="none" dirty="0">
                <a:solidFill>
                  <a:srgbClr val="FFFFFF"/>
                </a:solidFill>
                <a:latin typeface="Times New Roman"/>
                <a:ea typeface="Times New Roman"/>
                <a:cs typeface="Times New Roman"/>
                <a:sym typeface="Times New Roman"/>
              </a:rPr>
              <a:t>Triton </a:t>
            </a:r>
            <a:r>
              <a:rPr lang="en-US" sz="1600" b="1" dirty="0">
                <a:solidFill>
                  <a:srgbClr val="FFFFFF"/>
                </a:solidFill>
                <a:latin typeface="Times New Roman"/>
                <a:ea typeface="Times New Roman"/>
                <a:cs typeface="Times New Roman"/>
                <a:sym typeface="Times New Roman"/>
              </a:rPr>
              <a:t>turns </a:t>
            </a:r>
            <a:r>
              <a:rPr lang="en-US" sz="1600" b="1" dirty="0" err="1">
                <a:solidFill>
                  <a:srgbClr val="FFFFFF"/>
                </a:solidFill>
                <a:latin typeface="Times New Roman"/>
                <a:ea typeface="Times New Roman"/>
                <a:cs typeface="Times New Roman"/>
                <a:sym typeface="Times New Roman"/>
              </a:rPr>
              <a:t>Merhuman</a:t>
            </a:r>
            <a:r>
              <a:rPr lang="en-US" sz="1600" b="1" dirty="0">
                <a:solidFill>
                  <a:srgbClr val="FFFFFF"/>
                </a:solidFill>
                <a:latin typeface="Times New Roman"/>
                <a:ea typeface="Times New Roman"/>
                <a:cs typeface="Times New Roman"/>
                <a:sym typeface="Times New Roman"/>
              </a:rPr>
              <a:t> and </a:t>
            </a:r>
            <a:r>
              <a:rPr lang="en-US" sz="1600" b="1" dirty="0" err="1">
                <a:solidFill>
                  <a:srgbClr val="FFFFFF"/>
                </a:solidFill>
                <a:latin typeface="Times New Roman"/>
                <a:ea typeface="Times New Roman"/>
                <a:cs typeface="Times New Roman"/>
                <a:sym typeface="Times New Roman"/>
              </a:rPr>
              <a:t>Anahita</a:t>
            </a:r>
            <a:r>
              <a:rPr lang="en-US" sz="1600" b="1" dirty="0">
                <a:solidFill>
                  <a:srgbClr val="FFFFFF"/>
                </a:solidFill>
                <a:latin typeface="Times New Roman"/>
                <a:ea typeface="Times New Roman"/>
                <a:cs typeface="Times New Roman"/>
                <a:sym typeface="Times New Roman"/>
              </a:rPr>
              <a:t> into humans to help Professor John Miller.</a:t>
            </a:r>
          </a:p>
          <a:p>
            <a:pPr marL="0" marR="0" lvl="0" indent="0" algn="l" rtl="0">
              <a:lnSpc>
                <a:spcPct val="100000"/>
              </a:lnSpc>
              <a:spcBef>
                <a:spcPts val="0"/>
              </a:spcBef>
              <a:spcAft>
                <a:spcPts val="0"/>
              </a:spcAft>
              <a:buClr>
                <a:srgbClr val="FFFFFF"/>
              </a:buClr>
              <a:buFont typeface="Arial"/>
              <a:buNone/>
            </a:pPr>
            <a:endParaRPr sz="1400" b="0" i="0" u="none" strike="noStrike" cap="none" dirty="0">
              <a:solidFill>
                <a:srgbClr val="FFFFFF"/>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FFFFFF"/>
              </a:buClr>
              <a:buFont typeface="Arial"/>
              <a:buNone/>
            </a:pPr>
            <a:endParaRPr sz="1400" b="0" i="0" u="none" strike="noStrike" cap="none" dirty="0">
              <a:solidFill>
                <a:srgbClr val="FFFFFF"/>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FFFFFF"/>
              </a:buClr>
              <a:buSzPct val="25000"/>
              <a:buFont typeface="Arial"/>
              <a:buNone/>
            </a:pPr>
            <a:r>
              <a:rPr lang="en-US" sz="1400" b="1" i="0" u="none" strike="noStrike" cap="none" dirty="0">
                <a:solidFill>
                  <a:srgbClr val="FFFFFF"/>
                </a:solidFill>
                <a:latin typeface="Times New Roman"/>
                <a:ea typeface="Times New Roman"/>
                <a:cs typeface="Times New Roman"/>
                <a:sym typeface="Times New Roman"/>
              </a:rPr>
              <a:t>File:Coney Island Mermaid Parade 2010-BP Kills Mermaids.jpg https://commons.wikimedia.org/wiki/File:Coney_Island_Mermaid_Parade_2010-BP_Kills_Mermaids.jpg</a:t>
            </a:r>
          </a:p>
        </p:txBody>
      </p:sp>
    </p:spTree>
  </p:cSld>
  <p:clrMapOvr>
    <a:masterClrMapping/>
  </p:clrMapOvr>
  <p:transition spd="slow">
    <p:cut/>
    <p:sndAc>
      <p:stSnd>
        <p:snd r:embed="rId3" name="chimes.wav"/>
      </p:stSnd>
    </p:sndAc>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Shape 306"/>
          <p:cNvSpPr txBox="1">
            <a:spLocks noGrp="1"/>
          </p:cNvSpPr>
          <p:nvPr>
            <p:ph type="ctrTitle"/>
          </p:nvPr>
        </p:nvSpPr>
        <p:spPr>
          <a:xfrm>
            <a:off x="685800" y="2130425"/>
            <a:ext cx="7772400" cy="1470023"/>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sp>
        <p:nvSpPr>
          <p:cNvPr id="307" name="Shape 307"/>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888888"/>
              </a:buClr>
              <a:buSzPct val="25000"/>
              <a:buFont typeface="Arial"/>
              <a:buNone/>
            </a:pPr>
            <a:endParaRPr sz="3200" b="0" i="0" u="none" strike="noStrike" cap="none">
              <a:solidFill>
                <a:srgbClr val="888888"/>
              </a:solidFill>
              <a:latin typeface="Calibri"/>
              <a:ea typeface="Calibri"/>
              <a:cs typeface="Calibri"/>
              <a:sym typeface="Calibri"/>
            </a:endParaRPr>
          </a:p>
        </p:txBody>
      </p:sp>
      <p:pic>
        <p:nvPicPr>
          <p:cNvPr id="308" name="Shape 308"/>
          <p:cNvPicPr preferRelativeResize="0"/>
          <p:nvPr/>
        </p:nvPicPr>
        <p:blipFill rotWithShape="1">
          <a:blip r:embed="rId4">
            <a:alphaModFix/>
          </a:blip>
          <a:srcRect l="1158" r="4373"/>
          <a:stretch/>
        </p:blipFill>
        <p:spPr>
          <a:xfrm rot="5400000">
            <a:off x="1142998" y="-1142999"/>
            <a:ext cx="6858000" cy="9144001"/>
          </a:xfrm>
          <a:prstGeom prst="rect">
            <a:avLst/>
          </a:prstGeom>
          <a:noFill/>
          <a:ln>
            <a:noFill/>
          </a:ln>
        </p:spPr>
      </p:pic>
      <p:sp>
        <p:nvSpPr>
          <p:cNvPr id="309" name="Shape 309"/>
          <p:cNvSpPr txBox="1"/>
          <p:nvPr/>
        </p:nvSpPr>
        <p:spPr>
          <a:xfrm>
            <a:off x="107125" y="4051000"/>
            <a:ext cx="8813100" cy="654299"/>
          </a:xfrm>
          <a:prstGeom prst="rect">
            <a:avLst/>
          </a:prstGeom>
          <a:noFill/>
          <a:ln>
            <a:noFill/>
          </a:ln>
        </p:spPr>
        <p:txBody>
          <a:bodyPr lIns="91425" tIns="91425" rIns="91425" bIns="91425" anchor="t" anchorCtr="0">
            <a:noAutofit/>
          </a:bodyPr>
          <a:lstStyle/>
          <a:p>
            <a:pPr lvl="0" rtl="0">
              <a:spcBef>
                <a:spcPts val="0"/>
              </a:spcBef>
              <a:buClr>
                <a:schemeClr val="dk1"/>
              </a:buClr>
              <a:buSzPct val="25000"/>
              <a:buFont typeface="Calibri"/>
              <a:buNone/>
            </a:pPr>
            <a:r>
              <a:rPr lang="en-US" sz="1800" b="1" dirty="0">
                <a:solidFill>
                  <a:schemeClr val="lt1"/>
                </a:solidFill>
                <a:latin typeface="Times New Roman"/>
                <a:ea typeface="Times New Roman"/>
                <a:cs typeface="Times New Roman"/>
                <a:sym typeface="Times New Roman"/>
              </a:rPr>
              <a:t>Professor John Miller who teaches them how to transform algal blooms into useful </a:t>
            </a:r>
            <a:r>
              <a:rPr lang="en-US" sz="1800" b="1" dirty="0" err="1">
                <a:solidFill>
                  <a:schemeClr val="lt1"/>
                </a:solidFill>
                <a:latin typeface="Times New Roman"/>
                <a:ea typeface="Times New Roman"/>
                <a:cs typeface="Times New Roman"/>
                <a:sym typeface="Times New Roman"/>
              </a:rPr>
              <a:t>biofuel</a:t>
            </a:r>
            <a:r>
              <a:rPr lang="en-US" sz="1800" b="1" dirty="0">
                <a:solidFill>
                  <a:schemeClr val="lt1"/>
                </a:solidFill>
                <a:latin typeface="Times New Roman"/>
                <a:ea typeface="Times New Roman"/>
                <a:cs typeface="Times New Roman"/>
                <a:sym typeface="Times New Roman"/>
              </a:rPr>
              <a:t>.  As turf-scrubbers are systems in which thick mats of algae filter wastewater and are periodically harvested for </a:t>
            </a:r>
            <a:r>
              <a:rPr lang="en-US" sz="1800" b="1" dirty="0" err="1">
                <a:solidFill>
                  <a:schemeClr val="lt1"/>
                </a:solidFill>
                <a:latin typeface="Times New Roman"/>
                <a:ea typeface="Times New Roman"/>
                <a:cs typeface="Times New Roman"/>
                <a:sym typeface="Times New Roman"/>
              </a:rPr>
              <a:t>biofuel</a:t>
            </a:r>
            <a:r>
              <a:rPr lang="en-US" sz="1800" b="1" dirty="0">
                <a:solidFill>
                  <a:schemeClr val="lt1"/>
                </a:solidFill>
                <a:latin typeface="Times New Roman"/>
                <a:ea typeface="Times New Roman"/>
                <a:cs typeface="Times New Roman"/>
                <a:sym typeface="Times New Roman"/>
              </a:rPr>
              <a:t>.</a:t>
            </a:r>
          </a:p>
        </p:txBody>
      </p:sp>
      <p:pic>
        <p:nvPicPr>
          <p:cNvPr id="310" name="Shape 310"/>
          <p:cNvPicPr preferRelativeResize="0"/>
          <p:nvPr/>
        </p:nvPicPr>
        <p:blipFill>
          <a:blip r:embed="rId5">
            <a:alphaModFix/>
          </a:blip>
          <a:stretch>
            <a:fillRect/>
          </a:stretch>
        </p:blipFill>
        <p:spPr>
          <a:xfrm>
            <a:off x="2297550" y="0"/>
            <a:ext cx="4862375" cy="3886199"/>
          </a:xfrm>
          <a:prstGeom prst="rect">
            <a:avLst/>
          </a:prstGeom>
          <a:ln>
            <a:noFill/>
          </a:ln>
          <a:effectLst>
            <a:glow rad="228600">
              <a:schemeClr val="accent3">
                <a:satMod val="175000"/>
                <a:alpha val="40000"/>
              </a:schemeClr>
            </a:glow>
            <a:softEdge rad="127000"/>
          </a:effectLst>
        </p:spPr>
      </p:pic>
      <p:sp>
        <p:nvSpPr>
          <p:cNvPr id="311" name="Shape 311"/>
          <p:cNvSpPr txBox="1"/>
          <p:nvPr/>
        </p:nvSpPr>
        <p:spPr>
          <a:xfrm>
            <a:off x="107125" y="5998250"/>
            <a:ext cx="8110500" cy="671700"/>
          </a:xfrm>
          <a:prstGeom prst="rect">
            <a:avLst/>
          </a:prstGeom>
          <a:noFill/>
          <a:ln>
            <a:noFill/>
          </a:ln>
        </p:spPr>
        <p:txBody>
          <a:bodyPr lIns="91425" tIns="91425" rIns="91425" bIns="91425" anchor="t" anchorCtr="0">
            <a:noAutofit/>
          </a:bodyPr>
          <a:lstStyle/>
          <a:p>
            <a:pPr lvl="0" rtl="0">
              <a:spcBef>
                <a:spcPts val="0"/>
              </a:spcBef>
              <a:buClr>
                <a:schemeClr val="dk1"/>
              </a:buClr>
              <a:buSzPct val="61111"/>
              <a:buFont typeface="Arial"/>
              <a:buNone/>
            </a:pPr>
            <a:r>
              <a:rPr lang="en-US" sz="1800">
                <a:solidFill>
                  <a:schemeClr val="lt1"/>
                </a:solidFill>
                <a:latin typeface="Times New Roman"/>
                <a:ea typeface="Times New Roman"/>
                <a:cs typeface="Times New Roman"/>
                <a:sym typeface="Times New Roman"/>
              </a:rPr>
              <a:t>Image Credit: Perron@OnEarth.http://www.onearth.org/tags/algal-blooms</a:t>
            </a:r>
          </a:p>
        </p:txBody>
      </p:sp>
    </p:spTree>
  </p:cSld>
  <p:clrMapOvr>
    <a:masterClrMapping/>
  </p:clrMapOvr>
  <p:transition spd="slow">
    <p:cut/>
    <p:sndAc>
      <p:stSnd>
        <p:snd r:embed="rId3" name="chimes.wav"/>
      </p:stSnd>
    </p:sndAc>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Shape 316"/>
          <p:cNvSpPr txBox="1">
            <a:spLocks noGrp="1"/>
          </p:cNvSpPr>
          <p:nvPr>
            <p:ph type="ctrTitle"/>
          </p:nvPr>
        </p:nvSpPr>
        <p:spPr>
          <a:xfrm>
            <a:off x="685800" y="2130425"/>
            <a:ext cx="7772400" cy="1470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sp>
        <p:nvSpPr>
          <p:cNvPr id="317" name="Shape 317"/>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888888"/>
              </a:buClr>
              <a:buSzPct val="25000"/>
              <a:buFont typeface="Arial"/>
              <a:buNone/>
            </a:pPr>
            <a:endParaRPr sz="3200" b="0" i="0" u="none" strike="noStrike" cap="none">
              <a:solidFill>
                <a:srgbClr val="888888"/>
              </a:solidFill>
              <a:latin typeface="Calibri"/>
              <a:ea typeface="Calibri"/>
              <a:cs typeface="Calibri"/>
              <a:sym typeface="Calibri"/>
            </a:endParaRPr>
          </a:p>
        </p:txBody>
      </p:sp>
      <p:pic>
        <p:nvPicPr>
          <p:cNvPr id="318" name="Shape 318"/>
          <p:cNvPicPr preferRelativeResize="0"/>
          <p:nvPr/>
        </p:nvPicPr>
        <p:blipFill rotWithShape="1">
          <a:blip r:embed="rId4">
            <a:alphaModFix/>
          </a:blip>
          <a:srcRect l="1161" r="4373"/>
          <a:stretch/>
        </p:blipFill>
        <p:spPr>
          <a:xfrm rot="5400000">
            <a:off x="1142999" y="-1142999"/>
            <a:ext cx="6858000" cy="9144000"/>
          </a:xfrm>
          <a:prstGeom prst="rect">
            <a:avLst/>
          </a:prstGeom>
          <a:noFill/>
          <a:ln>
            <a:noFill/>
          </a:ln>
        </p:spPr>
      </p:pic>
      <p:sp>
        <p:nvSpPr>
          <p:cNvPr id="319" name="Shape 319"/>
          <p:cNvSpPr txBox="1"/>
          <p:nvPr/>
        </p:nvSpPr>
        <p:spPr>
          <a:xfrm>
            <a:off x="107125" y="4051000"/>
            <a:ext cx="8813100" cy="654299"/>
          </a:xfrm>
          <a:prstGeom prst="rect">
            <a:avLst/>
          </a:prstGeom>
          <a:noFill/>
          <a:ln>
            <a:noFill/>
          </a:ln>
        </p:spPr>
        <p:txBody>
          <a:bodyPr lIns="91425" tIns="91425" rIns="91425" bIns="91425" anchor="t" anchorCtr="0">
            <a:noAutofit/>
          </a:bodyPr>
          <a:lstStyle/>
          <a:p>
            <a:pPr lvl="0" rtl="0">
              <a:spcBef>
                <a:spcPts val="0"/>
              </a:spcBef>
              <a:buNone/>
            </a:pPr>
            <a:endParaRPr sz="1800" dirty="0">
              <a:solidFill>
                <a:schemeClr val="lt1"/>
              </a:solidFill>
              <a:latin typeface="Times New Roman"/>
              <a:ea typeface="Times New Roman"/>
              <a:cs typeface="Times New Roman"/>
              <a:sym typeface="Times New Roman"/>
            </a:endParaRPr>
          </a:p>
          <a:p>
            <a:pPr lvl="0" rtl="0">
              <a:spcBef>
                <a:spcPts val="0"/>
              </a:spcBef>
              <a:buNone/>
            </a:pPr>
            <a:endParaRPr sz="1800" dirty="0">
              <a:solidFill>
                <a:schemeClr val="lt1"/>
              </a:solidFill>
              <a:latin typeface="Times New Roman"/>
              <a:ea typeface="Times New Roman"/>
              <a:cs typeface="Times New Roman"/>
              <a:sym typeface="Times New Roman"/>
            </a:endParaRPr>
          </a:p>
          <a:p>
            <a:pPr lvl="0" rtl="0">
              <a:spcBef>
                <a:spcPts val="0"/>
              </a:spcBef>
              <a:buNone/>
            </a:pPr>
            <a:endParaRPr sz="1800" dirty="0">
              <a:solidFill>
                <a:schemeClr val="lt1"/>
              </a:solidFill>
              <a:latin typeface="Times New Roman"/>
              <a:ea typeface="Times New Roman"/>
              <a:cs typeface="Times New Roman"/>
              <a:sym typeface="Times New Roman"/>
            </a:endParaRPr>
          </a:p>
          <a:p>
            <a:pPr lvl="0" rtl="0">
              <a:spcBef>
                <a:spcPts val="0"/>
              </a:spcBef>
              <a:buNone/>
            </a:pPr>
            <a:r>
              <a:rPr lang="en-US" sz="1800" b="1" dirty="0">
                <a:solidFill>
                  <a:schemeClr val="lt1"/>
                </a:solidFill>
                <a:latin typeface="Times New Roman"/>
                <a:ea typeface="Times New Roman"/>
                <a:cs typeface="Times New Roman"/>
                <a:sym typeface="Times New Roman"/>
              </a:rPr>
              <a:t>Professor John Miller taught  them that: reviving mussels’ endangered freshwater colonies  helps to clean polluted waterways.  Mussels have parasitic larvae that grow in fish gills, so protecting fish help mussels thrive.</a:t>
            </a:r>
          </a:p>
          <a:p>
            <a:pPr lvl="0" rtl="0">
              <a:spcBef>
                <a:spcPts val="0"/>
              </a:spcBef>
              <a:buNone/>
            </a:pPr>
            <a:endParaRPr sz="1800" dirty="0">
              <a:solidFill>
                <a:schemeClr val="lt1"/>
              </a:solidFill>
              <a:latin typeface="Times New Roman"/>
              <a:ea typeface="Times New Roman"/>
              <a:cs typeface="Times New Roman"/>
              <a:sym typeface="Times New Roman"/>
            </a:endParaRPr>
          </a:p>
          <a:p>
            <a:pPr lvl="0" rtl="0">
              <a:spcBef>
                <a:spcPts val="0"/>
              </a:spcBef>
              <a:buNone/>
            </a:pPr>
            <a:endParaRPr sz="1800" dirty="0">
              <a:solidFill>
                <a:schemeClr val="lt1"/>
              </a:solidFill>
              <a:latin typeface="Times New Roman"/>
              <a:ea typeface="Times New Roman"/>
              <a:cs typeface="Times New Roman"/>
              <a:sym typeface="Times New Roman"/>
            </a:endParaRPr>
          </a:p>
          <a:p>
            <a:pPr lvl="0" rtl="0">
              <a:spcBef>
                <a:spcPts val="0"/>
              </a:spcBef>
              <a:buNone/>
            </a:pPr>
            <a:r>
              <a:rPr lang="en-US" sz="1800" b="1" dirty="0">
                <a:solidFill>
                  <a:schemeClr val="lt1"/>
                </a:solidFill>
                <a:latin typeface="Times New Roman"/>
                <a:ea typeface="Times New Roman"/>
                <a:cs typeface="Times New Roman"/>
                <a:sym typeface="Times New Roman"/>
              </a:rPr>
              <a:t>Image Credit: Perron@OnEarth.http://www.onearth.org/tags/algal-blooms</a:t>
            </a:r>
          </a:p>
          <a:p>
            <a:pPr lvl="0" rtl="0">
              <a:spcBef>
                <a:spcPts val="0"/>
              </a:spcBef>
              <a:buNone/>
            </a:pPr>
            <a:endParaRPr sz="1600" dirty="0">
              <a:solidFill>
                <a:schemeClr val="lt1"/>
              </a:solidFill>
              <a:latin typeface="Times New Roman"/>
              <a:ea typeface="Times New Roman"/>
              <a:cs typeface="Times New Roman"/>
              <a:sym typeface="Times New Roman"/>
            </a:endParaRPr>
          </a:p>
        </p:txBody>
      </p:sp>
      <p:pic>
        <p:nvPicPr>
          <p:cNvPr id="320" name="Shape 320"/>
          <p:cNvPicPr preferRelativeResize="0"/>
          <p:nvPr/>
        </p:nvPicPr>
        <p:blipFill>
          <a:blip r:embed="rId5">
            <a:alphaModFix/>
          </a:blip>
          <a:stretch>
            <a:fillRect/>
          </a:stretch>
        </p:blipFill>
        <p:spPr>
          <a:xfrm>
            <a:off x="1055075" y="0"/>
            <a:ext cx="6172823" cy="4915500"/>
          </a:xfrm>
          <a:prstGeom prst="rect">
            <a:avLst/>
          </a:prstGeom>
          <a:ln>
            <a:noFill/>
          </a:ln>
          <a:effectLst>
            <a:glow rad="228600">
              <a:schemeClr val="accent3">
                <a:satMod val="175000"/>
                <a:alpha val="40000"/>
              </a:schemeClr>
            </a:glow>
            <a:softEdge rad="112500"/>
          </a:effectLst>
        </p:spPr>
      </p:pic>
    </p:spTree>
  </p:cSld>
  <p:clrMapOvr>
    <a:masterClrMapping/>
  </p:clrMapOvr>
  <p:transition spd="slow">
    <p:cut/>
    <p:sndAc>
      <p:stSnd>
        <p:snd r:embed="rId3" name="chimes.wav"/>
      </p:stSnd>
    </p:sndAc>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Shape 326"/>
          <p:cNvSpPr txBox="1">
            <a:spLocks noGrp="1"/>
          </p:cNvSpPr>
          <p:nvPr>
            <p:ph type="ctrTitle"/>
          </p:nvPr>
        </p:nvSpPr>
        <p:spPr>
          <a:xfrm>
            <a:off x="685800" y="2130425"/>
            <a:ext cx="7772400" cy="1470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sp>
        <p:nvSpPr>
          <p:cNvPr id="327" name="Shape 327"/>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888888"/>
              </a:buClr>
              <a:buSzPct val="25000"/>
              <a:buFont typeface="Arial"/>
              <a:buNone/>
            </a:pPr>
            <a:endParaRPr sz="3200" b="0" i="0" u="none" strike="noStrike" cap="none">
              <a:solidFill>
                <a:srgbClr val="888888"/>
              </a:solidFill>
              <a:latin typeface="Calibri"/>
              <a:ea typeface="Calibri"/>
              <a:cs typeface="Calibri"/>
              <a:sym typeface="Calibri"/>
            </a:endParaRPr>
          </a:p>
        </p:txBody>
      </p:sp>
      <p:pic>
        <p:nvPicPr>
          <p:cNvPr id="328" name="Shape 328"/>
          <p:cNvPicPr preferRelativeResize="0"/>
          <p:nvPr/>
        </p:nvPicPr>
        <p:blipFill rotWithShape="1">
          <a:blip r:embed="rId4">
            <a:alphaModFix/>
          </a:blip>
          <a:srcRect l="1591" r="4810"/>
          <a:stretch/>
        </p:blipFill>
        <p:spPr>
          <a:xfrm rot="5400000">
            <a:off x="1143001" y="-1142998"/>
            <a:ext cx="6858000" cy="9144000"/>
          </a:xfrm>
          <a:prstGeom prst="rect">
            <a:avLst/>
          </a:prstGeom>
          <a:noFill/>
          <a:ln>
            <a:noFill/>
          </a:ln>
        </p:spPr>
      </p:pic>
      <p:sp>
        <p:nvSpPr>
          <p:cNvPr id="329" name="Shape 329"/>
          <p:cNvSpPr/>
          <p:nvPr/>
        </p:nvSpPr>
        <p:spPr>
          <a:xfrm>
            <a:off x="0" y="3167390"/>
            <a:ext cx="9020399" cy="35394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Font typeface="Arial"/>
              <a:buNone/>
            </a:pPr>
            <a:endParaRPr/>
          </a:p>
        </p:txBody>
      </p:sp>
      <p:pic>
        <p:nvPicPr>
          <p:cNvPr id="330" name="Shape 330"/>
          <p:cNvPicPr preferRelativeResize="0"/>
          <p:nvPr/>
        </p:nvPicPr>
        <p:blipFill rotWithShape="1">
          <a:blip r:embed="rId5">
            <a:alphaModFix/>
          </a:blip>
          <a:srcRect/>
          <a:stretch/>
        </p:blipFill>
        <p:spPr>
          <a:xfrm>
            <a:off x="6253951" y="957591"/>
            <a:ext cx="2889899" cy="1072499"/>
          </a:xfrm>
          <a:prstGeom prst="rect">
            <a:avLst/>
          </a:prstGeom>
          <a:noFill/>
          <a:ln>
            <a:noFill/>
          </a:ln>
        </p:spPr>
      </p:pic>
      <p:pic>
        <p:nvPicPr>
          <p:cNvPr id="331" name="Shape 331"/>
          <p:cNvPicPr preferRelativeResize="0"/>
          <p:nvPr/>
        </p:nvPicPr>
        <p:blipFill rotWithShape="1">
          <a:blip r:embed="rId6">
            <a:alphaModFix/>
          </a:blip>
          <a:srcRect/>
          <a:stretch/>
        </p:blipFill>
        <p:spPr>
          <a:xfrm>
            <a:off x="2597796" y="0"/>
            <a:ext cx="3656100" cy="957600"/>
          </a:xfrm>
          <a:prstGeom prst="rect">
            <a:avLst/>
          </a:prstGeom>
          <a:solidFill>
            <a:schemeClr val="lt1"/>
          </a:solidFill>
          <a:ln>
            <a:noFill/>
          </a:ln>
        </p:spPr>
      </p:pic>
      <p:pic>
        <p:nvPicPr>
          <p:cNvPr id="332" name="Shape 332"/>
          <p:cNvPicPr preferRelativeResize="0"/>
          <p:nvPr/>
        </p:nvPicPr>
        <p:blipFill rotWithShape="1">
          <a:blip r:embed="rId7">
            <a:alphaModFix/>
          </a:blip>
          <a:srcRect/>
          <a:stretch/>
        </p:blipFill>
        <p:spPr>
          <a:xfrm>
            <a:off x="0" y="957591"/>
            <a:ext cx="2597699" cy="1037099"/>
          </a:xfrm>
          <a:prstGeom prst="rect">
            <a:avLst/>
          </a:prstGeom>
          <a:noFill/>
          <a:ln>
            <a:noFill/>
          </a:ln>
        </p:spPr>
      </p:pic>
      <p:sp>
        <p:nvSpPr>
          <p:cNvPr id="333" name="Shape 333"/>
          <p:cNvSpPr txBox="1"/>
          <p:nvPr/>
        </p:nvSpPr>
        <p:spPr>
          <a:xfrm>
            <a:off x="419875" y="1919450"/>
            <a:ext cx="7267800" cy="2061299"/>
          </a:xfrm>
          <a:prstGeom prst="rect">
            <a:avLst/>
          </a:prstGeom>
          <a:noFill/>
          <a:ln>
            <a:noFill/>
          </a:ln>
        </p:spPr>
        <p:txBody>
          <a:bodyPr lIns="91425" tIns="91425" rIns="91425" bIns="91425" anchor="t" anchorCtr="0">
            <a:noAutofit/>
          </a:bodyPr>
          <a:lstStyle/>
          <a:p>
            <a:pPr lvl="0" algn="ctr" rtl="0">
              <a:spcBef>
                <a:spcPts val="0"/>
              </a:spcBef>
              <a:buNone/>
            </a:pPr>
            <a:r>
              <a:rPr lang="en-US" sz="1800" b="1" dirty="0">
                <a:solidFill>
                  <a:srgbClr val="FFFF00"/>
                </a:solidFill>
                <a:latin typeface="Times New Roman"/>
                <a:ea typeface="Times New Roman"/>
                <a:cs typeface="Times New Roman"/>
                <a:sym typeface="Times New Roman"/>
              </a:rPr>
              <a:t>Anahita and </a:t>
            </a:r>
            <a:r>
              <a:rPr lang="en-US" sz="1800" b="1" dirty="0" err="1">
                <a:solidFill>
                  <a:srgbClr val="FFFF00"/>
                </a:solidFill>
                <a:latin typeface="Times New Roman"/>
                <a:ea typeface="Times New Roman"/>
                <a:cs typeface="Times New Roman"/>
                <a:sym typeface="Times New Roman"/>
              </a:rPr>
              <a:t>Mer</a:t>
            </a:r>
            <a:r>
              <a:rPr lang="en-US" sz="1800" b="1" dirty="0">
                <a:solidFill>
                  <a:srgbClr val="FFFF00"/>
                </a:solidFill>
                <a:latin typeface="Times New Roman"/>
                <a:ea typeface="Times New Roman"/>
                <a:cs typeface="Times New Roman"/>
                <a:sym typeface="Times New Roman"/>
              </a:rPr>
              <a:t>-human works with Ocean Elders, Oceana and the David Suzuki Foundation to help save Mother Earth’s oceans from </a:t>
            </a:r>
            <a:r>
              <a:rPr lang="en-US" sz="1800" b="1" dirty="0" smtClean="0">
                <a:solidFill>
                  <a:srgbClr val="FFFF00"/>
                </a:solidFill>
                <a:latin typeface="Times New Roman"/>
                <a:ea typeface="Times New Roman"/>
                <a:cs typeface="Times New Roman"/>
                <a:sym typeface="Times New Roman"/>
              </a:rPr>
              <a:t>pollution</a:t>
            </a:r>
            <a:r>
              <a:rPr lang="en-US" sz="1800" b="1" dirty="0">
                <a:solidFill>
                  <a:srgbClr val="FFFF00"/>
                </a:solidFill>
                <a:latin typeface="Times New Roman"/>
                <a:ea typeface="Times New Roman"/>
                <a:cs typeface="Times New Roman"/>
                <a:sym typeface="Times New Roman"/>
              </a:rPr>
              <a:t> </a:t>
            </a:r>
            <a:r>
              <a:rPr lang="en-US" sz="1800" b="1" dirty="0" smtClean="0">
                <a:solidFill>
                  <a:srgbClr val="FFFF00"/>
                </a:solidFill>
                <a:latin typeface="Times New Roman"/>
                <a:ea typeface="Times New Roman"/>
                <a:cs typeface="Times New Roman"/>
                <a:sym typeface="Times New Roman"/>
              </a:rPr>
              <a:t>and they all lived happily ever after!!!</a:t>
            </a:r>
            <a:endParaRPr lang="en-US" sz="1800" b="1" dirty="0">
              <a:solidFill>
                <a:srgbClr val="FFFF00"/>
              </a:solidFill>
              <a:latin typeface="Times New Roman"/>
              <a:ea typeface="Times New Roman"/>
              <a:cs typeface="Times New Roman"/>
              <a:sym typeface="Times New Roman"/>
            </a:endParaRPr>
          </a:p>
        </p:txBody>
      </p:sp>
      <p:pic>
        <p:nvPicPr>
          <p:cNvPr id="334" name="Shape 334"/>
          <p:cNvPicPr preferRelativeResize="0"/>
          <p:nvPr/>
        </p:nvPicPr>
        <p:blipFill rotWithShape="1">
          <a:blip r:embed="rId8">
            <a:alphaModFix/>
          </a:blip>
          <a:srcRect/>
          <a:stretch/>
        </p:blipFill>
        <p:spPr>
          <a:xfrm>
            <a:off x="2292824" y="2877048"/>
            <a:ext cx="4822275" cy="3615314"/>
          </a:xfrm>
          <a:prstGeom prst="rect">
            <a:avLst/>
          </a:prstGeom>
          <a:ln>
            <a:noFill/>
          </a:ln>
          <a:effectLst>
            <a:glow rad="228600">
              <a:schemeClr val="accent1">
                <a:satMod val="175000"/>
                <a:alpha val="40000"/>
              </a:schemeClr>
            </a:glow>
            <a:softEdge rad="127000"/>
          </a:effectLst>
        </p:spPr>
      </p:pic>
      <p:sp>
        <p:nvSpPr>
          <p:cNvPr id="335" name="Shape 335"/>
          <p:cNvSpPr txBox="1"/>
          <p:nvPr/>
        </p:nvSpPr>
        <p:spPr>
          <a:xfrm>
            <a:off x="1094900" y="6211025"/>
            <a:ext cx="9406200" cy="669000"/>
          </a:xfrm>
          <a:prstGeom prst="rect">
            <a:avLst/>
          </a:prstGeom>
          <a:noFill/>
          <a:ln>
            <a:noFill/>
          </a:ln>
        </p:spPr>
        <p:txBody>
          <a:bodyPr lIns="91425" tIns="91425" rIns="91425" bIns="91425" anchor="t" anchorCtr="0">
            <a:noAutofit/>
          </a:bodyPr>
          <a:lstStyle/>
          <a:p>
            <a:pPr lvl="0" indent="457200" rtl="0">
              <a:spcBef>
                <a:spcPts val="0"/>
              </a:spcBef>
              <a:buClr>
                <a:schemeClr val="dk1"/>
              </a:buClr>
              <a:buFont typeface="Times New Roman"/>
              <a:buNone/>
            </a:pPr>
            <a:r>
              <a:rPr lang="en-US" sz="1600" b="1" dirty="0">
                <a:solidFill>
                  <a:srgbClr val="F4F4F4"/>
                </a:solidFill>
                <a:latin typeface="Times New Roman"/>
                <a:ea typeface="Times New Roman"/>
                <a:cs typeface="Times New Roman"/>
                <a:sym typeface="Times New Roman"/>
              </a:rPr>
              <a:t>Image Credit: Cousteau, J. (1985). </a:t>
            </a:r>
            <a:r>
              <a:rPr lang="en-US" sz="1600" b="1" i="1" dirty="0">
                <a:solidFill>
                  <a:srgbClr val="F4F4F4"/>
                </a:solidFill>
                <a:latin typeface="Times New Roman"/>
                <a:ea typeface="Times New Roman"/>
                <a:cs typeface="Times New Roman"/>
                <a:sym typeface="Times New Roman"/>
              </a:rPr>
              <a:t>Jacques Cousteau : the ocean world (p. 65).</a:t>
            </a:r>
          </a:p>
          <a:p>
            <a:pPr lvl="0">
              <a:spcBef>
                <a:spcPts val="0"/>
              </a:spcBef>
              <a:buNone/>
            </a:pPr>
            <a:endParaRPr sz="1600" b="1" dirty="0"/>
          </a:p>
        </p:txBody>
      </p:sp>
    </p:spTree>
  </p:cSld>
  <p:clrMapOvr>
    <a:masterClrMapping/>
  </p:clrMapOvr>
  <p:transition spd="slow">
    <p:cut/>
    <p:sndAc>
      <p:stSnd>
        <p:snd r:embed="rId3" name="chimes.wav"/>
      </p:stSnd>
    </p:sndAc>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Shape 341"/>
          <p:cNvSpPr txBox="1">
            <a:spLocks noGrp="1"/>
          </p:cNvSpPr>
          <p:nvPr>
            <p:ph type="ctrTitle"/>
          </p:nvPr>
        </p:nvSpPr>
        <p:spPr>
          <a:xfrm>
            <a:off x="685800" y="2130425"/>
            <a:ext cx="7772400" cy="1470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sp>
        <p:nvSpPr>
          <p:cNvPr id="342" name="Shape 342"/>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888888"/>
              </a:buClr>
              <a:buSzPct val="25000"/>
              <a:buFont typeface="Arial"/>
              <a:buNone/>
            </a:pPr>
            <a:endParaRPr sz="3200" b="0" i="0" u="none" strike="noStrike" cap="none">
              <a:solidFill>
                <a:srgbClr val="888888"/>
              </a:solidFill>
              <a:latin typeface="Calibri"/>
              <a:ea typeface="Calibri"/>
              <a:cs typeface="Calibri"/>
              <a:sym typeface="Calibri"/>
            </a:endParaRPr>
          </a:p>
        </p:txBody>
      </p:sp>
      <p:pic>
        <p:nvPicPr>
          <p:cNvPr id="343" name="Shape 343"/>
          <p:cNvPicPr preferRelativeResize="0"/>
          <p:nvPr/>
        </p:nvPicPr>
        <p:blipFill rotWithShape="1">
          <a:blip r:embed="rId4">
            <a:alphaModFix/>
          </a:blip>
          <a:srcRect l="1591" r="4810"/>
          <a:stretch/>
        </p:blipFill>
        <p:spPr>
          <a:xfrm rot="5400000">
            <a:off x="1143001" y="-1142998"/>
            <a:ext cx="6858000" cy="9144000"/>
          </a:xfrm>
          <a:prstGeom prst="rect">
            <a:avLst/>
          </a:prstGeom>
          <a:noFill/>
          <a:ln>
            <a:noFill/>
          </a:ln>
        </p:spPr>
      </p:pic>
      <p:sp>
        <p:nvSpPr>
          <p:cNvPr id="344" name="Shape 344"/>
          <p:cNvSpPr/>
          <p:nvPr/>
        </p:nvSpPr>
        <p:spPr>
          <a:xfrm>
            <a:off x="0" y="3167390"/>
            <a:ext cx="9020399" cy="35394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Font typeface="Arial"/>
              <a:buNone/>
            </a:pPr>
            <a:endParaRPr/>
          </a:p>
        </p:txBody>
      </p:sp>
      <p:pic>
        <p:nvPicPr>
          <p:cNvPr id="345" name="Shape 345"/>
          <p:cNvPicPr preferRelativeResize="0"/>
          <p:nvPr/>
        </p:nvPicPr>
        <p:blipFill rotWithShape="1">
          <a:blip r:embed="rId5">
            <a:alphaModFix/>
          </a:blip>
          <a:srcRect/>
          <a:stretch/>
        </p:blipFill>
        <p:spPr>
          <a:xfrm>
            <a:off x="6253951" y="957591"/>
            <a:ext cx="2889899" cy="1072499"/>
          </a:xfrm>
          <a:prstGeom prst="rect">
            <a:avLst/>
          </a:prstGeom>
          <a:noFill/>
          <a:ln>
            <a:noFill/>
          </a:ln>
        </p:spPr>
      </p:pic>
      <p:pic>
        <p:nvPicPr>
          <p:cNvPr id="346" name="Shape 346"/>
          <p:cNvPicPr preferRelativeResize="0"/>
          <p:nvPr/>
        </p:nvPicPr>
        <p:blipFill rotWithShape="1">
          <a:blip r:embed="rId6">
            <a:alphaModFix/>
          </a:blip>
          <a:srcRect/>
          <a:stretch/>
        </p:blipFill>
        <p:spPr>
          <a:xfrm>
            <a:off x="2597796" y="0"/>
            <a:ext cx="3656100" cy="957600"/>
          </a:xfrm>
          <a:prstGeom prst="rect">
            <a:avLst/>
          </a:prstGeom>
          <a:solidFill>
            <a:schemeClr val="lt1"/>
          </a:solidFill>
          <a:ln>
            <a:noFill/>
          </a:ln>
        </p:spPr>
      </p:pic>
      <p:pic>
        <p:nvPicPr>
          <p:cNvPr id="347" name="Shape 347"/>
          <p:cNvPicPr preferRelativeResize="0"/>
          <p:nvPr/>
        </p:nvPicPr>
        <p:blipFill rotWithShape="1">
          <a:blip r:embed="rId7">
            <a:alphaModFix/>
          </a:blip>
          <a:srcRect/>
          <a:stretch/>
        </p:blipFill>
        <p:spPr>
          <a:xfrm>
            <a:off x="0" y="957591"/>
            <a:ext cx="2597699" cy="1037099"/>
          </a:xfrm>
          <a:prstGeom prst="rect">
            <a:avLst/>
          </a:prstGeom>
          <a:noFill/>
          <a:ln>
            <a:noFill/>
          </a:ln>
        </p:spPr>
      </p:pic>
      <p:sp>
        <p:nvSpPr>
          <p:cNvPr id="348" name="Shape 348"/>
          <p:cNvSpPr txBox="1"/>
          <p:nvPr/>
        </p:nvSpPr>
        <p:spPr>
          <a:xfrm>
            <a:off x="419875" y="1919450"/>
            <a:ext cx="7267800" cy="2061299"/>
          </a:xfrm>
          <a:prstGeom prst="rect">
            <a:avLst/>
          </a:prstGeom>
          <a:noFill/>
          <a:ln>
            <a:noFill/>
          </a:ln>
        </p:spPr>
        <p:txBody>
          <a:bodyPr lIns="91425" tIns="91425" rIns="91425" bIns="91425" anchor="t" anchorCtr="0">
            <a:noAutofit/>
          </a:bodyPr>
          <a:lstStyle/>
          <a:p>
            <a:pPr lvl="0" rtl="0">
              <a:spcBef>
                <a:spcPts val="0"/>
              </a:spcBef>
              <a:buNone/>
            </a:pPr>
            <a:r>
              <a:rPr lang="en-US" sz="1800" b="1" dirty="0">
                <a:solidFill>
                  <a:schemeClr val="lt1"/>
                </a:solidFill>
                <a:latin typeface="Times New Roman"/>
                <a:ea typeface="Times New Roman"/>
                <a:cs typeface="Times New Roman"/>
                <a:sym typeface="Times New Roman"/>
              </a:rPr>
              <a:t>You can also work with Ocean Elders, Oceana and the David Suzuki Foundation to help save Mother Earth’s oceans from pollution. Just follow the above web links!</a:t>
            </a:r>
          </a:p>
        </p:txBody>
      </p:sp>
      <p:pic>
        <p:nvPicPr>
          <p:cNvPr id="349" name="Shape 349"/>
          <p:cNvPicPr preferRelativeResize="0"/>
          <p:nvPr/>
        </p:nvPicPr>
        <p:blipFill rotWithShape="1">
          <a:blip r:embed="rId8">
            <a:alphaModFix/>
          </a:blip>
          <a:srcRect/>
          <a:stretch/>
        </p:blipFill>
        <p:spPr>
          <a:xfrm>
            <a:off x="2259450" y="3116350"/>
            <a:ext cx="5603700" cy="3741600"/>
          </a:xfrm>
          <a:prstGeom prst="ellipse">
            <a:avLst/>
          </a:prstGeom>
          <a:ln>
            <a:noFill/>
          </a:ln>
          <a:effectLst>
            <a:glow rad="228600">
              <a:schemeClr val="accent1">
                <a:satMod val="175000"/>
                <a:alpha val="40000"/>
              </a:schemeClr>
            </a:glow>
            <a:softEdge rad="317500"/>
          </a:effectLst>
        </p:spPr>
      </p:pic>
      <p:sp>
        <p:nvSpPr>
          <p:cNvPr id="350" name="Shape 350"/>
          <p:cNvSpPr txBox="1"/>
          <p:nvPr/>
        </p:nvSpPr>
        <p:spPr>
          <a:xfrm>
            <a:off x="0" y="0"/>
            <a:ext cx="3000000" cy="869700"/>
          </a:xfrm>
          <a:prstGeom prst="rect">
            <a:avLst/>
          </a:prstGeom>
          <a:noFill/>
          <a:ln>
            <a:noFill/>
          </a:ln>
        </p:spPr>
        <p:txBody>
          <a:bodyPr lIns="91425" tIns="91425" rIns="91425" bIns="91425" anchor="ctr" anchorCtr="0">
            <a:noAutofit/>
          </a:bodyPr>
          <a:lstStyle/>
          <a:p>
            <a:pPr lvl="0" rtl="0">
              <a:spcBef>
                <a:spcPts val="0"/>
              </a:spcBef>
              <a:buNone/>
            </a:pPr>
            <a:endParaRPr dirty="0"/>
          </a:p>
          <a:p>
            <a:pPr lvl="0" rtl="0">
              <a:spcBef>
                <a:spcPts val="0"/>
              </a:spcBef>
              <a:buNone/>
            </a:pPr>
            <a:endParaRPr dirty="0"/>
          </a:p>
          <a:p>
            <a:pPr lvl="0" rtl="0">
              <a:spcBef>
                <a:spcPts val="0"/>
              </a:spcBef>
              <a:buNone/>
            </a:pPr>
            <a:endParaRPr dirty="0"/>
          </a:p>
          <a:p>
            <a:pPr lvl="0" rtl="0">
              <a:spcBef>
                <a:spcPts val="0"/>
              </a:spcBef>
              <a:buNone/>
            </a:pPr>
            <a:r>
              <a:rPr lang="en-US" sz="1600" b="1" dirty="0">
                <a:solidFill>
                  <a:schemeClr val="lt1"/>
                </a:solidFill>
                <a:latin typeface="Times New Roman"/>
                <a:ea typeface="Times New Roman"/>
                <a:cs typeface="Times New Roman"/>
                <a:sym typeface="Times New Roman"/>
              </a:rPr>
              <a:t>http://www.oceanelders.org/</a:t>
            </a:r>
          </a:p>
        </p:txBody>
      </p:sp>
      <p:sp>
        <p:nvSpPr>
          <p:cNvPr id="351" name="Shape 351"/>
          <p:cNvSpPr txBox="1"/>
          <p:nvPr/>
        </p:nvSpPr>
        <p:spPr>
          <a:xfrm>
            <a:off x="2699225" y="999700"/>
            <a:ext cx="3455999" cy="671700"/>
          </a:xfrm>
          <a:prstGeom prst="rect">
            <a:avLst/>
          </a:prstGeom>
          <a:noFill/>
          <a:ln>
            <a:noFill/>
          </a:ln>
        </p:spPr>
        <p:txBody>
          <a:bodyPr lIns="91425" tIns="91425" rIns="91425" bIns="91425" anchor="t" anchorCtr="0">
            <a:noAutofit/>
          </a:bodyPr>
          <a:lstStyle/>
          <a:p>
            <a:pPr lvl="0">
              <a:spcBef>
                <a:spcPts val="0"/>
              </a:spcBef>
              <a:buNone/>
            </a:pPr>
            <a:r>
              <a:rPr lang="en-US" sz="1800" b="1" dirty="0">
                <a:solidFill>
                  <a:schemeClr val="lt1"/>
                </a:solidFill>
                <a:latin typeface="Times New Roman"/>
                <a:ea typeface="Times New Roman"/>
                <a:cs typeface="Times New Roman"/>
                <a:sym typeface="Times New Roman"/>
              </a:rPr>
              <a:t>http://www.oceana.ca/en</a:t>
            </a:r>
          </a:p>
        </p:txBody>
      </p:sp>
      <p:sp>
        <p:nvSpPr>
          <p:cNvPr id="352" name="Shape 352"/>
          <p:cNvSpPr txBox="1"/>
          <p:nvPr/>
        </p:nvSpPr>
        <p:spPr>
          <a:xfrm>
            <a:off x="6203975" y="159900"/>
            <a:ext cx="2723400" cy="709799"/>
          </a:xfrm>
          <a:prstGeom prst="rect">
            <a:avLst/>
          </a:prstGeom>
          <a:noFill/>
          <a:ln>
            <a:noFill/>
          </a:ln>
        </p:spPr>
        <p:txBody>
          <a:bodyPr lIns="91425" tIns="91425" rIns="91425" bIns="91425" anchor="t" anchorCtr="0">
            <a:noAutofit/>
          </a:bodyPr>
          <a:lstStyle/>
          <a:p>
            <a:pPr lvl="0">
              <a:spcBef>
                <a:spcPts val="0"/>
              </a:spcBef>
              <a:buNone/>
            </a:pPr>
            <a:r>
              <a:rPr lang="en-US" sz="1600" b="1" dirty="0">
                <a:solidFill>
                  <a:schemeClr val="lt1"/>
                </a:solidFill>
                <a:latin typeface="Times New Roman"/>
                <a:ea typeface="Times New Roman"/>
                <a:cs typeface="Times New Roman"/>
                <a:sym typeface="Times New Roman"/>
              </a:rPr>
              <a:t>http://www.davidsuzuki.org</a:t>
            </a:r>
            <a:r>
              <a:rPr lang="en-US" sz="1600" dirty="0">
                <a:solidFill>
                  <a:schemeClr val="lt1"/>
                </a:solidFill>
                <a:latin typeface="Times New Roman"/>
                <a:ea typeface="Times New Roman"/>
                <a:cs typeface="Times New Roman"/>
                <a:sym typeface="Times New Roman"/>
              </a:rPr>
              <a:t>/</a:t>
            </a:r>
          </a:p>
        </p:txBody>
      </p:sp>
      <p:sp>
        <p:nvSpPr>
          <p:cNvPr id="353" name="Shape 353"/>
          <p:cNvSpPr txBox="1"/>
          <p:nvPr/>
        </p:nvSpPr>
        <p:spPr>
          <a:xfrm>
            <a:off x="1084950" y="6021950"/>
            <a:ext cx="7842299" cy="709799"/>
          </a:xfrm>
          <a:prstGeom prst="rect">
            <a:avLst/>
          </a:prstGeom>
          <a:noFill/>
          <a:ln>
            <a:noFill/>
          </a:ln>
        </p:spPr>
        <p:txBody>
          <a:bodyPr lIns="91425" tIns="91425" rIns="91425" bIns="91425" anchor="t" anchorCtr="0">
            <a:noAutofit/>
          </a:bodyPr>
          <a:lstStyle/>
          <a:p>
            <a:pPr lvl="0" rtl="0">
              <a:spcBef>
                <a:spcPts val="0"/>
              </a:spcBef>
              <a:buClr>
                <a:schemeClr val="dk1"/>
              </a:buClr>
              <a:buFont typeface="Times New Roman"/>
              <a:buNone/>
            </a:pPr>
            <a:r>
              <a:rPr lang="en-US">
                <a:solidFill>
                  <a:srgbClr val="F4F4F4"/>
                </a:solidFill>
                <a:latin typeface="Times New Roman"/>
                <a:ea typeface="Times New Roman"/>
                <a:cs typeface="Times New Roman"/>
                <a:sym typeface="Times New Roman"/>
              </a:rPr>
              <a:t>Image Credit: Cousteau, J. (1985). </a:t>
            </a:r>
            <a:r>
              <a:rPr lang="en-US" i="1">
                <a:solidFill>
                  <a:srgbClr val="F4F4F4"/>
                </a:solidFill>
                <a:latin typeface="Times New Roman"/>
                <a:ea typeface="Times New Roman"/>
                <a:cs typeface="Times New Roman"/>
                <a:sym typeface="Times New Roman"/>
              </a:rPr>
              <a:t>Jacques Cousteau : the ocean world </a:t>
            </a:r>
            <a:r>
              <a:rPr lang="en-US">
                <a:solidFill>
                  <a:srgbClr val="F4F4F4"/>
                </a:solidFill>
                <a:latin typeface="Times New Roman"/>
                <a:ea typeface="Times New Roman"/>
                <a:cs typeface="Times New Roman"/>
                <a:sym typeface="Times New Roman"/>
              </a:rPr>
              <a:t>(p. 67).</a:t>
            </a:r>
          </a:p>
        </p:txBody>
      </p:sp>
    </p:spTree>
  </p:cSld>
  <p:clrMapOvr>
    <a:masterClrMapping/>
  </p:clrMapOvr>
  <p:transition spd="slow">
    <p:cut/>
    <p:sndAc>
      <p:stSnd>
        <p:snd r:embed="rId3" name="chimes.wav"/>
      </p:stSnd>
    </p:sndAc>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ctrTitle"/>
          </p:nvPr>
        </p:nvSpPr>
        <p:spPr>
          <a:xfrm>
            <a:off x="685800" y="2130425"/>
            <a:ext cx="7772400" cy="1470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sp>
        <p:nvSpPr>
          <p:cNvPr id="360" name="Shape 360"/>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888888"/>
              </a:buClr>
              <a:buSzPct val="25000"/>
              <a:buFont typeface="Arial"/>
              <a:buNone/>
            </a:pPr>
            <a:endParaRPr sz="3200" b="0" i="0" u="none" strike="noStrike" cap="none">
              <a:solidFill>
                <a:srgbClr val="888888"/>
              </a:solidFill>
              <a:latin typeface="Calibri"/>
              <a:ea typeface="Calibri"/>
              <a:cs typeface="Calibri"/>
              <a:sym typeface="Calibri"/>
            </a:endParaRPr>
          </a:p>
        </p:txBody>
      </p:sp>
      <p:pic>
        <p:nvPicPr>
          <p:cNvPr id="361" name="Shape 361"/>
          <p:cNvPicPr preferRelativeResize="0"/>
          <p:nvPr/>
        </p:nvPicPr>
        <p:blipFill rotWithShape="1">
          <a:blip r:embed="rId4">
            <a:alphaModFix/>
          </a:blip>
          <a:srcRect l="1591" r="4810"/>
          <a:stretch/>
        </p:blipFill>
        <p:spPr>
          <a:xfrm rot="5400000">
            <a:off x="1143001" y="-1142998"/>
            <a:ext cx="6858000" cy="9144000"/>
          </a:xfrm>
          <a:prstGeom prst="rect">
            <a:avLst/>
          </a:prstGeom>
          <a:noFill/>
          <a:ln>
            <a:noFill/>
          </a:ln>
        </p:spPr>
      </p:pic>
      <p:sp>
        <p:nvSpPr>
          <p:cNvPr id="362" name="Shape 362"/>
          <p:cNvSpPr/>
          <p:nvPr/>
        </p:nvSpPr>
        <p:spPr>
          <a:xfrm>
            <a:off x="0" y="3167390"/>
            <a:ext cx="9020399" cy="35394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Font typeface="Arial"/>
              <a:buNone/>
            </a:pPr>
            <a:endParaRPr/>
          </a:p>
        </p:txBody>
      </p:sp>
      <p:pic>
        <p:nvPicPr>
          <p:cNvPr id="363" name="Shape 363"/>
          <p:cNvPicPr preferRelativeResize="0"/>
          <p:nvPr/>
        </p:nvPicPr>
        <p:blipFill rotWithShape="1">
          <a:blip r:embed="rId5">
            <a:alphaModFix/>
          </a:blip>
          <a:srcRect/>
          <a:stretch/>
        </p:blipFill>
        <p:spPr>
          <a:xfrm>
            <a:off x="6253951" y="957591"/>
            <a:ext cx="2889899" cy="1072499"/>
          </a:xfrm>
          <a:prstGeom prst="rect">
            <a:avLst/>
          </a:prstGeom>
          <a:noFill/>
          <a:ln>
            <a:noFill/>
          </a:ln>
        </p:spPr>
      </p:pic>
      <p:pic>
        <p:nvPicPr>
          <p:cNvPr id="364" name="Shape 364"/>
          <p:cNvPicPr preferRelativeResize="0"/>
          <p:nvPr/>
        </p:nvPicPr>
        <p:blipFill rotWithShape="1">
          <a:blip r:embed="rId6">
            <a:alphaModFix/>
          </a:blip>
          <a:srcRect/>
          <a:stretch/>
        </p:blipFill>
        <p:spPr>
          <a:xfrm>
            <a:off x="2597796" y="0"/>
            <a:ext cx="3656100" cy="957600"/>
          </a:xfrm>
          <a:prstGeom prst="rect">
            <a:avLst/>
          </a:prstGeom>
          <a:solidFill>
            <a:schemeClr val="lt1"/>
          </a:solidFill>
          <a:ln>
            <a:noFill/>
          </a:ln>
        </p:spPr>
      </p:pic>
      <p:pic>
        <p:nvPicPr>
          <p:cNvPr id="365" name="Shape 365"/>
          <p:cNvPicPr preferRelativeResize="0"/>
          <p:nvPr/>
        </p:nvPicPr>
        <p:blipFill rotWithShape="1">
          <a:blip r:embed="rId7">
            <a:alphaModFix/>
          </a:blip>
          <a:srcRect/>
          <a:stretch/>
        </p:blipFill>
        <p:spPr>
          <a:xfrm>
            <a:off x="0" y="957591"/>
            <a:ext cx="2597699" cy="1037099"/>
          </a:xfrm>
          <a:prstGeom prst="rect">
            <a:avLst/>
          </a:prstGeom>
          <a:noFill/>
          <a:ln>
            <a:noFill/>
          </a:ln>
        </p:spPr>
      </p:pic>
      <p:sp>
        <p:nvSpPr>
          <p:cNvPr id="366" name="Shape 366"/>
          <p:cNvSpPr txBox="1"/>
          <p:nvPr/>
        </p:nvSpPr>
        <p:spPr>
          <a:xfrm>
            <a:off x="419875" y="1919450"/>
            <a:ext cx="7267800" cy="2061299"/>
          </a:xfrm>
          <a:prstGeom prst="rect">
            <a:avLst/>
          </a:prstGeom>
          <a:noFill/>
          <a:ln>
            <a:noFill/>
          </a:ln>
        </p:spPr>
        <p:txBody>
          <a:bodyPr lIns="91425" tIns="91425" rIns="91425" bIns="91425" anchor="t" anchorCtr="0">
            <a:noAutofit/>
          </a:bodyPr>
          <a:lstStyle/>
          <a:p>
            <a:pPr lvl="0" rtl="0">
              <a:lnSpc>
                <a:spcPct val="140000"/>
              </a:lnSpc>
              <a:spcBef>
                <a:spcPts val="0"/>
              </a:spcBef>
              <a:spcAft>
                <a:spcPts val="900"/>
              </a:spcAft>
              <a:buClr>
                <a:schemeClr val="dk1"/>
              </a:buClr>
              <a:buSzPct val="68750"/>
              <a:buFont typeface="Arial"/>
              <a:buNone/>
            </a:pPr>
            <a:r>
              <a:rPr lang="en-US" sz="1600" dirty="0">
                <a:solidFill>
                  <a:srgbClr val="F4F4F4"/>
                </a:solidFill>
                <a:latin typeface="Times New Roman"/>
                <a:ea typeface="Times New Roman"/>
                <a:cs typeface="Times New Roman"/>
                <a:sym typeface="Times New Roman"/>
              </a:rPr>
              <a:t> Cleaner oceans mean we can  enjoy our beaches for swimming, fishing and recreation. There’s plenty you can do, either on your own or in a group, to make a huge difference.</a:t>
            </a:r>
          </a:p>
          <a:p>
            <a:pPr marL="749300" lvl="0" indent="-330200" rtl="0">
              <a:lnSpc>
                <a:spcPct val="143000"/>
              </a:lnSpc>
              <a:spcBef>
                <a:spcPts val="900"/>
              </a:spcBef>
              <a:spcAft>
                <a:spcPts val="1300"/>
              </a:spcAft>
              <a:buClr>
                <a:srgbClr val="F4F4F4"/>
              </a:buClr>
              <a:buSzPct val="100000"/>
              <a:buFont typeface="Times New Roman"/>
              <a:buAutoNum type="arabicPeriod"/>
            </a:pPr>
            <a:r>
              <a:rPr lang="en-US" sz="1600" dirty="0" err="1">
                <a:solidFill>
                  <a:srgbClr val="F4F4F4"/>
                </a:solidFill>
                <a:latin typeface="Times New Roman"/>
                <a:ea typeface="Times New Roman"/>
                <a:cs typeface="Times New Roman"/>
                <a:sym typeface="Times New Roman"/>
              </a:rPr>
              <a:t>Organise</a:t>
            </a:r>
            <a:r>
              <a:rPr lang="en-US" sz="1600" dirty="0">
                <a:solidFill>
                  <a:srgbClr val="F4F4F4"/>
                </a:solidFill>
                <a:latin typeface="Times New Roman"/>
                <a:ea typeface="Times New Roman"/>
                <a:cs typeface="Times New Roman"/>
                <a:sym typeface="Times New Roman"/>
              </a:rPr>
              <a:t> a beach clean-up.</a:t>
            </a:r>
          </a:p>
          <a:p>
            <a:pPr marL="749300" lvl="0" indent="-330200" rtl="0">
              <a:lnSpc>
                <a:spcPct val="143000"/>
              </a:lnSpc>
              <a:spcBef>
                <a:spcPts val="900"/>
              </a:spcBef>
              <a:spcAft>
                <a:spcPts val="1300"/>
              </a:spcAft>
              <a:buClr>
                <a:srgbClr val="F4F4F4"/>
              </a:buClr>
              <a:buSzPct val="100000"/>
              <a:buFont typeface="Times New Roman"/>
              <a:buAutoNum type="arabicPeriod"/>
            </a:pPr>
            <a:r>
              <a:rPr lang="en-US" sz="1600" dirty="0">
                <a:solidFill>
                  <a:srgbClr val="F4F4F4"/>
                </a:solidFill>
                <a:latin typeface="Times New Roman"/>
                <a:ea typeface="Times New Roman"/>
                <a:cs typeface="Times New Roman"/>
                <a:sym typeface="Times New Roman"/>
                <a:hlinkClick r:id="rId8"/>
              </a:rPr>
              <a:t>Reduce your rubbish.</a:t>
            </a:r>
          </a:p>
          <a:p>
            <a:pPr marL="749300" lvl="0" indent="-330200" rtl="0">
              <a:lnSpc>
                <a:spcPct val="143000"/>
              </a:lnSpc>
              <a:spcBef>
                <a:spcPts val="900"/>
              </a:spcBef>
              <a:spcAft>
                <a:spcPts val="1300"/>
              </a:spcAft>
              <a:buClr>
                <a:srgbClr val="F4F4F4"/>
              </a:buClr>
              <a:buSzPct val="100000"/>
              <a:buFont typeface="Times New Roman"/>
              <a:buAutoNum type="arabicPeriod"/>
            </a:pPr>
            <a:r>
              <a:rPr lang="en-US" sz="1600" dirty="0">
                <a:solidFill>
                  <a:srgbClr val="F4F4F4"/>
                </a:solidFill>
                <a:latin typeface="Times New Roman"/>
                <a:ea typeface="Times New Roman"/>
                <a:cs typeface="Times New Roman"/>
                <a:sym typeface="Times New Roman"/>
                <a:hlinkClick r:id="rId8"/>
              </a:rPr>
              <a:t>Make sure only rain goes down the drain.</a:t>
            </a:r>
            <a:r>
              <a:rPr lang="en-US" sz="1600" dirty="0">
                <a:solidFill>
                  <a:srgbClr val="F4F4F4"/>
                </a:solidFill>
                <a:latin typeface="Times New Roman"/>
                <a:ea typeface="Times New Roman"/>
                <a:cs typeface="Times New Roman"/>
                <a:sym typeface="Times New Roman"/>
              </a:rPr>
              <a:t> Most drains flow straight to the sea … which means we could end up swimming in anything that goes down them!</a:t>
            </a:r>
          </a:p>
          <a:p>
            <a:pPr marL="749300" lvl="0" indent="-330200" rtl="0">
              <a:lnSpc>
                <a:spcPct val="143000"/>
              </a:lnSpc>
              <a:spcBef>
                <a:spcPts val="900"/>
              </a:spcBef>
              <a:spcAft>
                <a:spcPts val="1300"/>
              </a:spcAft>
              <a:buClr>
                <a:srgbClr val="F4F4F4"/>
              </a:buClr>
              <a:buSzPct val="100000"/>
              <a:buFont typeface="Times New Roman"/>
              <a:buAutoNum type="arabicPeriod"/>
            </a:pPr>
            <a:r>
              <a:rPr lang="en-US" sz="1600" dirty="0">
                <a:solidFill>
                  <a:srgbClr val="F4F4F4"/>
                </a:solidFill>
                <a:latin typeface="Times New Roman"/>
                <a:ea typeface="Times New Roman"/>
                <a:cs typeface="Times New Roman"/>
                <a:sym typeface="Times New Roman"/>
                <a:hlinkClick r:id="rId8"/>
              </a:rPr>
              <a:t>Take care of a local stream.</a:t>
            </a:r>
          </a:p>
          <a:p>
            <a:pPr marL="749300" lvl="0" indent="-330200" rtl="0">
              <a:lnSpc>
                <a:spcPct val="143000"/>
              </a:lnSpc>
              <a:spcBef>
                <a:spcPts val="900"/>
              </a:spcBef>
              <a:spcAft>
                <a:spcPts val="1300"/>
              </a:spcAft>
              <a:buClr>
                <a:srgbClr val="F4F4F4"/>
              </a:buClr>
              <a:buSzPct val="100000"/>
              <a:buFont typeface="Times New Roman"/>
              <a:buAutoNum type="arabicPeriod"/>
            </a:pPr>
            <a:r>
              <a:rPr lang="en-US" sz="1600" dirty="0">
                <a:solidFill>
                  <a:srgbClr val="F4F4F4"/>
                </a:solidFill>
                <a:latin typeface="Times New Roman"/>
                <a:ea typeface="Times New Roman"/>
                <a:cs typeface="Times New Roman"/>
                <a:sym typeface="Times New Roman"/>
                <a:hlinkClick r:id="rId8"/>
              </a:rPr>
              <a:t>Find out more about your local beach.</a:t>
            </a:r>
          </a:p>
        </p:txBody>
      </p:sp>
      <p:sp>
        <p:nvSpPr>
          <p:cNvPr id="367" name="Shape 367"/>
          <p:cNvSpPr txBox="1"/>
          <p:nvPr/>
        </p:nvSpPr>
        <p:spPr>
          <a:xfrm>
            <a:off x="0" y="0"/>
            <a:ext cx="3000000" cy="869700"/>
          </a:xfrm>
          <a:prstGeom prst="rect">
            <a:avLst/>
          </a:prstGeom>
          <a:noFill/>
          <a:ln>
            <a:noFill/>
          </a:ln>
        </p:spPr>
        <p:txBody>
          <a:bodyPr lIns="91425" tIns="91425" rIns="91425" bIns="91425" anchor="ctr" anchorCtr="0">
            <a:noAutofit/>
          </a:bodyPr>
          <a:lstStyle/>
          <a:p>
            <a:pPr lvl="0" rtl="0">
              <a:spcBef>
                <a:spcPts val="0"/>
              </a:spcBef>
              <a:buNone/>
            </a:pPr>
            <a:endParaRPr/>
          </a:p>
          <a:p>
            <a:pPr lvl="0" rtl="0">
              <a:spcBef>
                <a:spcPts val="0"/>
              </a:spcBef>
              <a:buNone/>
            </a:pPr>
            <a:endParaRPr/>
          </a:p>
          <a:p>
            <a:pPr lvl="0" rtl="0">
              <a:spcBef>
                <a:spcPts val="0"/>
              </a:spcBef>
              <a:buNone/>
            </a:pPr>
            <a:endParaRPr/>
          </a:p>
          <a:p>
            <a:pPr lvl="0" rtl="0">
              <a:spcBef>
                <a:spcPts val="0"/>
              </a:spcBef>
              <a:buNone/>
            </a:pPr>
            <a:r>
              <a:rPr lang="en-US" sz="1600">
                <a:solidFill>
                  <a:schemeClr val="lt1"/>
                </a:solidFill>
                <a:latin typeface="Times New Roman"/>
                <a:ea typeface="Times New Roman"/>
                <a:cs typeface="Times New Roman"/>
                <a:sym typeface="Times New Roman"/>
              </a:rPr>
              <a:t>http://www.oceanelders.org/</a:t>
            </a:r>
          </a:p>
        </p:txBody>
      </p:sp>
      <p:sp>
        <p:nvSpPr>
          <p:cNvPr id="368" name="Shape 368"/>
          <p:cNvSpPr txBox="1"/>
          <p:nvPr/>
        </p:nvSpPr>
        <p:spPr>
          <a:xfrm>
            <a:off x="2699225" y="999700"/>
            <a:ext cx="3455999" cy="671700"/>
          </a:xfrm>
          <a:prstGeom prst="rect">
            <a:avLst/>
          </a:prstGeom>
          <a:noFill/>
          <a:ln>
            <a:noFill/>
          </a:ln>
        </p:spPr>
        <p:txBody>
          <a:bodyPr lIns="91425" tIns="91425" rIns="91425" bIns="91425" anchor="t" anchorCtr="0">
            <a:noAutofit/>
          </a:bodyPr>
          <a:lstStyle/>
          <a:p>
            <a:pPr lvl="0" rtl="0">
              <a:spcBef>
                <a:spcPts val="0"/>
              </a:spcBef>
              <a:buNone/>
            </a:pPr>
            <a:r>
              <a:rPr lang="en-US" sz="1800">
                <a:solidFill>
                  <a:schemeClr val="lt1"/>
                </a:solidFill>
                <a:latin typeface="Times New Roman"/>
                <a:ea typeface="Times New Roman"/>
                <a:cs typeface="Times New Roman"/>
                <a:sym typeface="Times New Roman"/>
              </a:rPr>
              <a:t>http://www.oceana.ca/en</a:t>
            </a:r>
          </a:p>
        </p:txBody>
      </p:sp>
      <p:sp>
        <p:nvSpPr>
          <p:cNvPr id="369" name="Shape 369"/>
          <p:cNvSpPr txBox="1"/>
          <p:nvPr/>
        </p:nvSpPr>
        <p:spPr>
          <a:xfrm>
            <a:off x="6203975" y="159900"/>
            <a:ext cx="2723400" cy="709799"/>
          </a:xfrm>
          <a:prstGeom prst="rect">
            <a:avLst/>
          </a:prstGeom>
          <a:noFill/>
          <a:ln>
            <a:noFill/>
          </a:ln>
        </p:spPr>
        <p:txBody>
          <a:bodyPr lIns="91425" tIns="91425" rIns="91425" bIns="91425" anchor="t" anchorCtr="0">
            <a:noAutofit/>
          </a:bodyPr>
          <a:lstStyle/>
          <a:p>
            <a:pPr lvl="0" rtl="0">
              <a:spcBef>
                <a:spcPts val="0"/>
              </a:spcBef>
              <a:buNone/>
            </a:pPr>
            <a:r>
              <a:rPr lang="en-US" sz="1600">
                <a:solidFill>
                  <a:schemeClr val="lt1"/>
                </a:solidFill>
                <a:latin typeface="Times New Roman"/>
                <a:ea typeface="Times New Roman"/>
                <a:cs typeface="Times New Roman"/>
                <a:sym typeface="Times New Roman"/>
              </a:rPr>
              <a:t>http://www.davidsuzuki.org/</a:t>
            </a:r>
          </a:p>
        </p:txBody>
      </p:sp>
      <p:sp>
        <p:nvSpPr>
          <p:cNvPr id="370" name="Shape 370"/>
          <p:cNvSpPr txBox="1"/>
          <p:nvPr/>
        </p:nvSpPr>
        <p:spPr>
          <a:xfrm>
            <a:off x="69950" y="6021950"/>
            <a:ext cx="8857199" cy="709799"/>
          </a:xfrm>
          <a:prstGeom prst="rect">
            <a:avLst/>
          </a:prstGeom>
          <a:noFill/>
          <a:ln>
            <a:noFill/>
          </a:ln>
        </p:spPr>
        <p:txBody>
          <a:bodyPr lIns="91425" tIns="91425" rIns="91425" bIns="91425" anchor="t" anchorCtr="0">
            <a:noAutofit/>
          </a:bodyPr>
          <a:lstStyle/>
          <a:p>
            <a:pPr lvl="0" rtl="0">
              <a:spcBef>
                <a:spcPts val="0"/>
              </a:spcBef>
              <a:buNone/>
            </a:pPr>
            <a:r>
              <a:rPr lang="en-US">
                <a:solidFill>
                  <a:srgbClr val="F4F4F4"/>
                </a:solidFill>
                <a:latin typeface="Times New Roman"/>
                <a:ea typeface="Times New Roman"/>
                <a:cs typeface="Times New Roman"/>
                <a:sym typeface="Times New Roman"/>
              </a:rPr>
              <a:t>Image Credit: Cousteau, J. (1985). </a:t>
            </a:r>
            <a:r>
              <a:rPr lang="en-US" i="1">
                <a:solidFill>
                  <a:srgbClr val="F4F4F4"/>
                </a:solidFill>
                <a:latin typeface="Times New Roman"/>
                <a:ea typeface="Times New Roman"/>
                <a:cs typeface="Times New Roman"/>
                <a:sym typeface="Times New Roman"/>
              </a:rPr>
              <a:t>Jacques Cousteau : the ocean world </a:t>
            </a:r>
            <a:r>
              <a:rPr lang="en-US">
                <a:solidFill>
                  <a:srgbClr val="F4F4F4"/>
                </a:solidFill>
                <a:latin typeface="Times New Roman"/>
                <a:ea typeface="Times New Roman"/>
                <a:cs typeface="Times New Roman"/>
                <a:sym typeface="Times New Roman"/>
              </a:rPr>
              <a:t>(p. 67).</a:t>
            </a:r>
          </a:p>
        </p:txBody>
      </p:sp>
      <p:pic>
        <p:nvPicPr>
          <p:cNvPr id="371" name="Shape 371"/>
          <p:cNvPicPr preferRelativeResize="0"/>
          <p:nvPr/>
        </p:nvPicPr>
        <p:blipFill rotWithShape="1">
          <a:blip r:embed="rId9">
            <a:alphaModFix/>
          </a:blip>
          <a:srcRect/>
          <a:stretch/>
        </p:blipFill>
        <p:spPr>
          <a:xfrm>
            <a:off x="6701051" y="5017714"/>
            <a:ext cx="2331347" cy="1779035"/>
          </a:xfrm>
          <a:prstGeom prst="ellipse">
            <a:avLst/>
          </a:prstGeom>
          <a:noFill/>
          <a:ln>
            <a:noFill/>
          </a:ln>
        </p:spPr>
      </p:pic>
    </p:spTree>
  </p:cSld>
  <p:clrMapOvr>
    <a:masterClrMapping/>
  </p:clrMapOvr>
  <p:transition spd="slow">
    <p:cut/>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6"/>
                                        </p:tgtEl>
                                        <p:attrNameLst>
                                          <p:attrName>style.visibility</p:attrName>
                                        </p:attrNameLst>
                                      </p:cBhvr>
                                      <p:to>
                                        <p:strVal val="visible"/>
                                      </p:to>
                                    </p:set>
                                    <p:animEffect transition="in" filter="fade">
                                      <p:cBhvr>
                                        <p:cTn id="7" dur="1000"/>
                                        <p:tgtEl>
                                          <p:spTgt spid="366"/>
                                        </p:tgtEl>
                                      </p:cBhvr>
                                    </p:animEffect>
                                    <p:anim calcmode="lin" valueType="num">
                                      <p:cBhvr>
                                        <p:cTn id="8" dur="1000" fill="hold"/>
                                        <p:tgtEl>
                                          <p:spTgt spid="366"/>
                                        </p:tgtEl>
                                        <p:attrNameLst>
                                          <p:attrName>ppt_x</p:attrName>
                                        </p:attrNameLst>
                                      </p:cBhvr>
                                      <p:tavLst>
                                        <p:tav tm="0">
                                          <p:val>
                                            <p:strVal val="#ppt_x"/>
                                          </p:val>
                                        </p:tav>
                                        <p:tav tm="100000">
                                          <p:val>
                                            <p:strVal val="#ppt_x"/>
                                          </p:val>
                                        </p:tav>
                                      </p:tavLst>
                                    </p:anim>
                                    <p:anim calcmode="lin" valueType="num">
                                      <p:cBhvr>
                                        <p:cTn id="9" dur="1000" fill="hold"/>
                                        <p:tgtEl>
                                          <p:spTgt spid="3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Shape 377"/>
          <p:cNvSpPr txBox="1">
            <a:spLocks noGrp="1"/>
          </p:cNvSpPr>
          <p:nvPr>
            <p:ph type="ctrTitle"/>
          </p:nvPr>
        </p:nvSpPr>
        <p:spPr>
          <a:xfrm>
            <a:off x="685800" y="2130425"/>
            <a:ext cx="7772400" cy="1470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sp>
        <p:nvSpPr>
          <p:cNvPr id="378" name="Shape 378"/>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888888"/>
              </a:buClr>
              <a:buSzPct val="25000"/>
              <a:buFont typeface="Arial"/>
              <a:buNone/>
            </a:pPr>
            <a:endParaRPr sz="3200" b="0" i="0" u="none" strike="noStrike" cap="none">
              <a:solidFill>
                <a:srgbClr val="888888"/>
              </a:solidFill>
              <a:latin typeface="Calibri"/>
              <a:ea typeface="Calibri"/>
              <a:cs typeface="Calibri"/>
              <a:sym typeface="Calibri"/>
            </a:endParaRPr>
          </a:p>
        </p:txBody>
      </p:sp>
      <p:pic>
        <p:nvPicPr>
          <p:cNvPr id="379" name="Shape 379"/>
          <p:cNvPicPr preferRelativeResize="0"/>
          <p:nvPr/>
        </p:nvPicPr>
        <p:blipFill rotWithShape="1">
          <a:blip r:embed="rId4">
            <a:alphaModFix/>
          </a:blip>
          <a:srcRect l="1591" r="4810"/>
          <a:stretch/>
        </p:blipFill>
        <p:spPr>
          <a:xfrm rot="5400000">
            <a:off x="1143001" y="-1142998"/>
            <a:ext cx="6858000" cy="9144000"/>
          </a:xfrm>
          <a:prstGeom prst="rect">
            <a:avLst/>
          </a:prstGeom>
          <a:noFill/>
          <a:ln>
            <a:noFill/>
          </a:ln>
        </p:spPr>
      </p:pic>
      <p:sp>
        <p:nvSpPr>
          <p:cNvPr id="380" name="Shape 380"/>
          <p:cNvSpPr/>
          <p:nvPr/>
        </p:nvSpPr>
        <p:spPr>
          <a:xfrm>
            <a:off x="0" y="3167390"/>
            <a:ext cx="9020399" cy="35394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Font typeface="Arial"/>
              <a:buNone/>
            </a:pPr>
            <a:endParaRPr/>
          </a:p>
        </p:txBody>
      </p:sp>
      <p:pic>
        <p:nvPicPr>
          <p:cNvPr id="381" name="Shape 381"/>
          <p:cNvPicPr preferRelativeResize="0"/>
          <p:nvPr/>
        </p:nvPicPr>
        <p:blipFill rotWithShape="1">
          <a:blip r:embed="rId5">
            <a:alphaModFix/>
          </a:blip>
          <a:srcRect/>
          <a:stretch/>
        </p:blipFill>
        <p:spPr>
          <a:xfrm>
            <a:off x="6253951" y="957591"/>
            <a:ext cx="2889899" cy="1072499"/>
          </a:xfrm>
          <a:prstGeom prst="rect">
            <a:avLst/>
          </a:prstGeom>
          <a:noFill/>
          <a:ln>
            <a:noFill/>
          </a:ln>
        </p:spPr>
      </p:pic>
      <p:pic>
        <p:nvPicPr>
          <p:cNvPr id="382" name="Shape 382"/>
          <p:cNvPicPr preferRelativeResize="0"/>
          <p:nvPr/>
        </p:nvPicPr>
        <p:blipFill rotWithShape="1">
          <a:blip r:embed="rId6">
            <a:alphaModFix/>
          </a:blip>
          <a:srcRect/>
          <a:stretch/>
        </p:blipFill>
        <p:spPr>
          <a:xfrm>
            <a:off x="2597796" y="0"/>
            <a:ext cx="3656100" cy="957600"/>
          </a:xfrm>
          <a:prstGeom prst="rect">
            <a:avLst/>
          </a:prstGeom>
          <a:solidFill>
            <a:schemeClr val="lt1"/>
          </a:solidFill>
          <a:ln>
            <a:noFill/>
          </a:ln>
        </p:spPr>
      </p:pic>
      <p:pic>
        <p:nvPicPr>
          <p:cNvPr id="383" name="Shape 383"/>
          <p:cNvPicPr preferRelativeResize="0"/>
          <p:nvPr/>
        </p:nvPicPr>
        <p:blipFill rotWithShape="1">
          <a:blip r:embed="rId7">
            <a:alphaModFix/>
          </a:blip>
          <a:srcRect/>
          <a:stretch/>
        </p:blipFill>
        <p:spPr>
          <a:xfrm>
            <a:off x="0" y="957591"/>
            <a:ext cx="2597699" cy="1037099"/>
          </a:xfrm>
          <a:prstGeom prst="rect">
            <a:avLst/>
          </a:prstGeom>
          <a:noFill/>
          <a:ln>
            <a:noFill/>
          </a:ln>
        </p:spPr>
      </p:pic>
      <p:sp>
        <p:nvSpPr>
          <p:cNvPr id="384" name="Shape 384"/>
          <p:cNvSpPr txBox="1"/>
          <p:nvPr/>
        </p:nvSpPr>
        <p:spPr>
          <a:xfrm>
            <a:off x="419875" y="1919450"/>
            <a:ext cx="7267800" cy="2061299"/>
          </a:xfrm>
          <a:prstGeom prst="rect">
            <a:avLst/>
          </a:prstGeom>
          <a:noFill/>
          <a:ln>
            <a:noFill/>
          </a:ln>
        </p:spPr>
        <p:txBody>
          <a:bodyPr lIns="91425" tIns="91425" rIns="91425" bIns="91425" anchor="t" anchorCtr="0">
            <a:noAutofit/>
          </a:bodyPr>
          <a:lstStyle/>
          <a:p>
            <a:pPr lvl="0" algn="ctr" rtl="0">
              <a:spcBef>
                <a:spcPts val="0"/>
              </a:spcBef>
              <a:buNone/>
            </a:pPr>
            <a:r>
              <a:rPr lang="en-US" sz="1800" b="1" dirty="0">
                <a:solidFill>
                  <a:schemeClr val="lt1"/>
                </a:solidFill>
                <a:latin typeface="Times New Roman"/>
                <a:ea typeface="Times New Roman"/>
                <a:cs typeface="Times New Roman"/>
                <a:sym typeface="Times New Roman"/>
              </a:rPr>
              <a:t>You can join the online blog communities  of Ocean Elders, Oceana and the David Suzuki Foundation to share your ideas and stories on how save Mother Earth’s oceans from </a:t>
            </a:r>
            <a:r>
              <a:rPr lang="en-US" sz="1800" b="1" dirty="0" smtClean="0">
                <a:solidFill>
                  <a:schemeClr val="lt1"/>
                </a:solidFill>
                <a:latin typeface="Times New Roman"/>
                <a:ea typeface="Times New Roman"/>
                <a:cs typeface="Times New Roman"/>
                <a:sym typeface="Times New Roman"/>
              </a:rPr>
              <a:t>pollution</a:t>
            </a:r>
            <a:r>
              <a:rPr lang="en-US" sz="1800" b="1" dirty="0">
                <a:solidFill>
                  <a:schemeClr val="lt1"/>
                </a:solidFill>
                <a:latin typeface="Times New Roman"/>
                <a:ea typeface="Times New Roman"/>
                <a:cs typeface="Times New Roman"/>
                <a:sym typeface="Times New Roman"/>
              </a:rPr>
              <a:t> </a:t>
            </a:r>
            <a:r>
              <a:rPr lang="en-US" sz="1800" b="1" dirty="0" smtClean="0">
                <a:solidFill>
                  <a:schemeClr val="lt1"/>
                </a:solidFill>
                <a:latin typeface="Times New Roman"/>
                <a:ea typeface="Times New Roman"/>
                <a:cs typeface="Times New Roman"/>
                <a:sym typeface="Times New Roman"/>
              </a:rPr>
              <a:t>so we can all live happily ever after!</a:t>
            </a:r>
            <a:endParaRPr lang="en-US" sz="1800" b="1" dirty="0">
              <a:solidFill>
                <a:schemeClr val="lt1"/>
              </a:solidFill>
              <a:latin typeface="Times New Roman"/>
              <a:ea typeface="Times New Roman"/>
              <a:cs typeface="Times New Roman"/>
              <a:sym typeface="Times New Roman"/>
            </a:endParaRPr>
          </a:p>
        </p:txBody>
      </p:sp>
      <p:sp>
        <p:nvSpPr>
          <p:cNvPr id="385" name="Shape 385"/>
          <p:cNvSpPr txBox="1"/>
          <p:nvPr/>
        </p:nvSpPr>
        <p:spPr>
          <a:xfrm>
            <a:off x="0" y="0"/>
            <a:ext cx="3000000" cy="869700"/>
          </a:xfrm>
          <a:prstGeom prst="rect">
            <a:avLst/>
          </a:prstGeom>
          <a:noFill/>
          <a:ln>
            <a:noFill/>
          </a:ln>
        </p:spPr>
        <p:txBody>
          <a:bodyPr lIns="91425" tIns="91425" rIns="91425" bIns="91425" anchor="ctr" anchorCtr="0">
            <a:noAutofit/>
          </a:bodyPr>
          <a:lstStyle/>
          <a:p>
            <a:pPr lvl="0" rtl="0">
              <a:spcBef>
                <a:spcPts val="0"/>
              </a:spcBef>
              <a:buNone/>
            </a:pPr>
            <a:endParaRPr dirty="0"/>
          </a:p>
          <a:p>
            <a:pPr lvl="0" rtl="0">
              <a:spcBef>
                <a:spcPts val="0"/>
              </a:spcBef>
              <a:buNone/>
            </a:pPr>
            <a:endParaRPr sz="1600" b="1" dirty="0"/>
          </a:p>
          <a:p>
            <a:pPr lvl="0" rtl="0">
              <a:spcBef>
                <a:spcPts val="0"/>
              </a:spcBef>
              <a:buNone/>
            </a:pPr>
            <a:endParaRPr sz="1600" b="1" dirty="0"/>
          </a:p>
          <a:p>
            <a:pPr lvl="0" rtl="0">
              <a:spcBef>
                <a:spcPts val="0"/>
              </a:spcBef>
              <a:buNone/>
            </a:pPr>
            <a:r>
              <a:rPr lang="en-US" sz="1600" b="1" dirty="0">
                <a:solidFill>
                  <a:schemeClr val="lt1"/>
                </a:solidFill>
                <a:latin typeface="Times New Roman"/>
                <a:ea typeface="Times New Roman"/>
                <a:cs typeface="Times New Roman"/>
                <a:sym typeface="Times New Roman"/>
              </a:rPr>
              <a:t>http://www.oceanelders.org/</a:t>
            </a:r>
          </a:p>
        </p:txBody>
      </p:sp>
      <p:sp>
        <p:nvSpPr>
          <p:cNvPr id="386" name="Shape 386"/>
          <p:cNvSpPr txBox="1"/>
          <p:nvPr/>
        </p:nvSpPr>
        <p:spPr>
          <a:xfrm>
            <a:off x="2699225" y="999700"/>
            <a:ext cx="3455999" cy="671700"/>
          </a:xfrm>
          <a:prstGeom prst="rect">
            <a:avLst/>
          </a:prstGeom>
          <a:noFill/>
          <a:ln>
            <a:noFill/>
          </a:ln>
        </p:spPr>
        <p:txBody>
          <a:bodyPr lIns="91425" tIns="91425" rIns="91425" bIns="91425" anchor="t" anchorCtr="0">
            <a:noAutofit/>
          </a:bodyPr>
          <a:lstStyle/>
          <a:p>
            <a:pPr lvl="0" rtl="0">
              <a:spcBef>
                <a:spcPts val="0"/>
              </a:spcBef>
              <a:buNone/>
            </a:pPr>
            <a:r>
              <a:rPr lang="en-US" sz="1800" b="1" dirty="0">
                <a:solidFill>
                  <a:schemeClr val="lt1"/>
                </a:solidFill>
                <a:latin typeface="Times New Roman"/>
                <a:ea typeface="Times New Roman"/>
                <a:cs typeface="Times New Roman"/>
                <a:sym typeface="Times New Roman"/>
              </a:rPr>
              <a:t>http://www.oceana.ca/en</a:t>
            </a:r>
          </a:p>
        </p:txBody>
      </p:sp>
      <p:sp>
        <p:nvSpPr>
          <p:cNvPr id="387" name="Shape 387"/>
          <p:cNvSpPr txBox="1"/>
          <p:nvPr/>
        </p:nvSpPr>
        <p:spPr>
          <a:xfrm>
            <a:off x="6203975" y="159900"/>
            <a:ext cx="2723400" cy="709799"/>
          </a:xfrm>
          <a:prstGeom prst="rect">
            <a:avLst/>
          </a:prstGeom>
          <a:noFill/>
          <a:ln>
            <a:noFill/>
          </a:ln>
        </p:spPr>
        <p:txBody>
          <a:bodyPr lIns="91425" tIns="91425" rIns="91425" bIns="91425" anchor="t" anchorCtr="0">
            <a:noAutofit/>
          </a:bodyPr>
          <a:lstStyle/>
          <a:p>
            <a:pPr lvl="0" rtl="0">
              <a:spcBef>
                <a:spcPts val="0"/>
              </a:spcBef>
              <a:buNone/>
            </a:pPr>
            <a:r>
              <a:rPr lang="en-US" sz="1600" b="1" dirty="0">
                <a:solidFill>
                  <a:schemeClr val="lt1"/>
                </a:solidFill>
                <a:latin typeface="Times New Roman"/>
                <a:ea typeface="Times New Roman"/>
                <a:cs typeface="Times New Roman"/>
                <a:sym typeface="Times New Roman"/>
              </a:rPr>
              <a:t>http://www.davidsuzuki.org</a:t>
            </a:r>
            <a:r>
              <a:rPr lang="en-US" sz="1600" dirty="0">
                <a:solidFill>
                  <a:schemeClr val="lt1"/>
                </a:solidFill>
                <a:latin typeface="Times New Roman"/>
                <a:ea typeface="Times New Roman"/>
                <a:cs typeface="Times New Roman"/>
                <a:sym typeface="Times New Roman"/>
              </a:rPr>
              <a:t>/</a:t>
            </a:r>
          </a:p>
        </p:txBody>
      </p:sp>
      <p:pic>
        <p:nvPicPr>
          <p:cNvPr id="388" name="Shape 388"/>
          <p:cNvPicPr preferRelativeResize="0"/>
          <p:nvPr/>
        </p:nvPicPr>
        <p:blipFill rotWithShape="1">
          <a:blip r:embed="rId8">
            <a:alphaModFix/>
          </a:blip>
          <a:srcRect/>
          <a:stretch/>
        </p:blipFill>
        <p:spPr>
          <a:xfrm>
            <a:off x="1413375" y="2962875"/>
            <a:ext cx="5905500" cy="3686100"/>
          </a:xfrm>
          <a:prstGeom prst="rect">
            <a:avLst/>
          </a:prstGeom>
          <a:ln>
            <a:noFill/>
          </a:ln>
          <a:effectLst>
            <a:glow rad="228600">
              <a:schemeClr val="accent1">
                <a:satMod val="175000"/>
                <a:alpha val="40000"/>
              </a:schemeClr>
            </a:glow>
            <a:softEdge rad="317500"/>
          </a:effectLst>
        </p:spPr>
      </p:pic>
      <p:sp>
        <p:nvSpPr>
          <p:cNvPr id="389" name="Shape 389"/>
          <p:cNvSpPr txBox="1"/>
          <p:nvPr/>
        </p:nvSpPr>
        <p:spPr>
          <a:xfrm>
            <a:off x="746525" y="6011950"/>
            <a:ext cx="8180999" cy="669000"/>
          </a:xfrm>
          <a:prstGeom prst="rect">
            <a:avLst/>
          </a:prstGeom>
          <a:noFill/>
          <a:ln>
            <a:noFill/>
          </a:ln>
        </p:spPr>
        <p:txBody>
          <a:bodyPr lIns="91425" tIns="91425" rIns="91425" bIns="91425" anchor="t" anchorCtr="0">
            <a:noAutofit/>
          </a:bodyPr>
          <a:lstStyle/>
          <a:p>
            <a:pPr lvl="0" rtl="0">
              <a:spcBef>
                <a:spcPts val="0"/>
              </a:spcBef>
              <a:buNone/>
            </a:pPr>
            <a:endParaRPr lang="en-US" sz="1600" b="1" dirty="0" smtClean="0">
              <a:solidFill>
                <a:srgbClr val="F4F4F4"/>
              </a:solidFill>
              <a:latin typeface="Times New Roman"/>
              <a:ea typeface="Times New Roman"/>
              <a:cs typeface="Times New Roman"/>
              <a:sym typeface="Times New Roman"/>
            </a:endParaRPr>
          </a:p>
          <a:p>
            <a:pPr lvl="0" rtl="0">
              <a:spcBef>
                <a:spcPts val="0"/>
              </a:spcBef>
              <a:buNone/>
            </a:pPr>
            <a:r>
              <a:rPr lang="en-US" sz="1600" b="1" dirty="0" smtClean="0">
                <a:solidFill>
                  <a:srgbClr val="F4F4F4"/>
                </a:solidFill>
                <a:latin typeface="Times New Roman"/>
                <a:ea typeface="Times New Roman"/>
                <a:cs typeface="Times New Roman"/>
                <a:sym typeface="Times New Roman"/>
              </a:rPr>
              <a:t>Image </a:t>
            </a:r>
            <a:r>
              <a:rPr lang="en-US" sz="1600" b="1" dirty="0">
                <a:solidFill>
                  <a:srgbClr val="F4F4F4"/>
                </a:solidFill>
                <a:latin typeface="Times New Roman"/>
                <a:ea typeface="Times New Roman"/>
                <a:cs typeface="Times New Roman"/>
                <a:sym typeface="Times New Roman"/>
              </a:rPr>
              <a:t>Credit: Cousteau, J. (1985). </a:t>
            </a:r>
            <a:r>
              <a:rPr lang="en-US" sz="1600" b="1" i="1" dirty="0">
                <a:solidFill>
                  <a:srgbClr val="F4F4F4"/>
                </a:solidFill>
                <a:latin typeface="Times New Roman"/>
                <a:ea typeface="Times New Roman"/>
                <a:cs typeface="Times New Roman"/>
                <a:sym typeface="Times New Roman"/>
              </a:rPr>
              <a:t>Jacques Cousteau : the ocean world </a:t>
            </a:r>
            <a:r>
              <a:rPr lang="en-US" sz="1600" b="1" dirty="0">
                <a:solidFill>
                  <a:srgbClr val="F4F4F4"/>
                </a:solidFill>
                <a:latin typeface="Times New Roman"/>
                <a:ea typeface="Times New Roman"/>
                <a:cs typeface="Times New Roman"/>
                <a:sym typeface="Times New Roman"/>
              </a:rPr>
              <a:t>(p. 74).</a:t>
            </a:r>
          </a:p>
        </p:txBody>
      </p:sp>
    </p:spTree>
  </p:cSld>
  <p:clrMapOvr>
    <a:masterClrMapping/>
  </p:clrMapOvr>
  <p:transition spd="slow">
    <p:cut/>
    <p:sndAc>
      <p:stSnd>
        <p:snd r:embed="rId3" name="chimes.wav"/>
      </p:stSnd>
    </p:sndAc>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Shape 395"/>
          <p:cNvSpPr txBox="1">
            <a:spLocks noGrp="1"/>
          </p:cNvSpPr>
          <p:nvPr>
            <p:ph type="ctrTitle"/>
          </p:nvPr>
        </p:nvSpPr>
        <p:spPr>
          <a:xfrm>
            <a:off x="685800" y="2130425"/>
            <a:ext cx="7772400" cy="1470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sp>
        <p:nvSpPr>
          <p:cNvPr id="396" name="Shape 396"/>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888888"/>
              </a:buClr>
              <a:buSzPct val="25000"/>
              <a:buFont typeface="Arial"/>
              <a:buNone/>
            </a:pPr>
            <a:endParaRPr sz="3200" b="0" i="0" u="none" strike="noStrike" cap="none">
              <a:solidFill>
                <a:srgbClr val="888888"/>
              </a:solidFill>
              <a:latin typeface="Calibri"/>
              <a:ea typeface="Calibri"/>
              <a:cs typeface="Calibri"/>
              <a:sym typeface="Calibri"/>
            </a:endParaRPr>
          </a:p>
        </p:txBody>
      </p:sp>
      <p:pic>
        <p:nvPicPr>
          <p:cNvPr id="397" name="Shape 397"/>
          <p:cNvPicPr preferRelativeResize="0"/>
          <p:nvPr/>
        </p:nvPicPr>
        <p:blipFill rotWithShape="1">
          <a:blip r:embed="rId4">
            <a:alphaModFix/>
          </a:blip>
          <a:srcRect l="1591" r="4810"/>
          <a:stretch/>
        </p:blipFill>
        <p:spPr>
          <a:xfrm rot="5400000">
            <a:off x="1143001" y="-1142998"/>
            <a:ext cx="6858000" cy="9144000"/>
          </a:xfrm>
          <a:prstGeom prst="rect">
            <a:avLst/>
          </a:prstGeom>
          <a:noFill/>
          <a:ln>
            <a:noFill/>
          </a:ln>
        </p:spPr>
      </p:pic>
      <p:sp>
        <p:nvSpPr>
          <p:cNvPr id="398" name="Shape 398"/>
          <p:cNvSpPr/>
          <p:nvPr/>
        </p:nvSpPr>
        <p:spPr>
          <a:xfrm>
            <a:off x="0" y="3167390"/>
            <a:ext cx="9020399" cy="3539400"/>
          </a:xfrm>
          <a:prstGeom prst="rect">
            <a:avLst/>
          </a:prstGeom>
          <a:noFill/>
          <a:ln>
            <a:noFill/>
          </a:ln>
        </p:spPr>
        <p:txBody>
          <a:bodyPr lIns="91425" tIns="45700" rIns="91425" bIns="45700" anchor="t" anchorCtr="0">
            <a:noAutofit/>
          </a:bodyPr>
          <a:lstStyle/>
          <a:p>
            <a:pPr lvl="0" rtl="0">
              <a:lnSpc>
                <a:spcPct val="115000"/>
              </a:lnSpc>
              <a:spcBef>
                <a:spcPts val="0"/>
              </a:spcBef>
              <a:buClr>
                <a:schemeClr val="dk1"/>
              </a:buClr>
              <a:buFont typeface="Arial"/>
              <a:buNone/>
            </a:pPr>
            <a:endParaRPr>
              <a:solidFill>
                <a:schemeClr val="lt1"/>
              </a:solidFill>
              <a:latin typeface="Times New Roman"/>
              <a:ea typeface="Times New Roman"/>
              <a:cs typeface="Times New Roman"/>
              <a:sym typeface="Times New Roman"/>
            </a:endParaRPr>
          </a:p>
          <a:p>
            <a:pPr lvl="0" rtl="0">
              <a:lnSpc>
                <a:spcPct val="115000"/>
              </a:lnSpc>
              <a:spcBef>
                <a:spcPts val="0"/>
              </a:spcBef>
              <a:buClr>
                <a:schemeClr val="dk1"/>
              </a:buClr>
              <a:buFont typeface="Arial"/>
              <a:buNone/>
            </a:pPr>
            <a:endParaRPr>
              <a:solidFill>
                <a:schemeClr val="lt1"/>
              </a:solidFill>
              <a:latin typeface="Times New Roman"/>
              <a:ea typeface="Times New Roman"/>
              <a:cs typeface="Times New Roman"/>
              <a:sym typeface="Times New Roman"/>
            </a:endParaRPr>
          </a:p>
          <a:p>
            <a:pPr lvl="0" rtl="0">
              <a:lnSpc>
                <a:spcPct val="115000"/>
              </a:lnSpc>
              <a:spcBef>
                <a:spcPts val="0"/>
              </a:spcBef>
              <a:buClr>
                <a:schemeClr val="dk1"/>
              </a:buClr>
              <a:buFont typeface="Arial"/>
              <a:buNone/>
            </a:pPr>
            <a:endParaRPr>
              <a:solidFill>
                <a:schemeClr val="lt1"/>
              </a:solidFill>
              <a:latin typeface="Times New Roman"/>
              <a:ea typeface="Times New Roman"/>
              <a:cs typeface="Times New Roman"/>
              <a:sym typeface="Times New Roman"/>
            </a:endParaRPr>
          </a:p>
          <a:p>
            <a:pPr lvl="0" rtl="0">
              <a:lnSpc>
                <a:spcPct val="115000"/>
              </a:lnSpc>
              <a:spcBef>
                <a:spcPts val="0"/>
              </a:spcBef>
              <a:buClr>
                <a:schemeClr val="dk1"/>
              </a:buClr>
              <a:buFont typeface="Arial"/>
              <a:buNone/>
            </a:pPr>
            <a:endParaRPr>
              <a:solidFill>
                <a:schemeClr val="lt1"/>
              </a:solidFill>
              <a:latin typeface="Times New Roman"/>
              <a:ea typeface="Times New Roman"/>
              <a:cs typeface="Times New Roman"/>
              <a:sym typeface="Times New Roman"/>
            </a:endParaRPr>
          </a:p>
          <a:p>
            <a:pPr lvl="0" rtl="0">
              <a:lnSpc>
                <a:spcPct val="115000"/>
              </a:lnSpc>
              <a:spcBef>
                <a:spcPts val="0"/>
              </a:spcBef>
              <a:buClr>
                <a:schemeClr val="dk1"/>
              </a:buClr>
              <a:buFont typeface="Arial"/>
              <a:buNone/>
            </a:pPr>
            <a:endParaRPr>
              <a:solidFill>
                <a:schemeClr val="lt1"/>
              </a:solidFill>
              <a:latin typeface="Times New Roman"/>
              <a:ea typeface="Times New Roman"/>
              <a:cs typeface="Times New Roman"/>
              <a:sym typeface="Times New Roman"/>
            </a:endParaRPr>
          </a:p>
          <a:p>
            <a:pPr lvl="0" rtl="0">
              <a:lnSpc>
                <a:spcPct val="115000"/>
              </a:lnSpc>
              <a:spcBef>
                <a:spcPts val="0"/>
              </a:spcBef>
              <a:buClr>
                <a:schemeClr val="dk1"/>
              </a:buClr>
              <a:buFont typeface="Arial"/>
              <a:buNone/>
            </a:pPr>
            <a:endParaRPr>
              <a:solidFill>
                <a:schemeClr val="lt1"/>
              </a:solidFill>
              <a:latin typeface="Times New Roman"/>
              <a:ea typeface="Times New Roman"/>
              <a:cs typeface="Times New Roman"/>
              <a:sym typeface="Times New Roman"/>
            </a:endParaRPr>
          </a:p>
          <a:p>
            <a:pPr lvl="0" rtl="0">
              <a:lnSpc>
                <a:spcPct val="115000"/>
              </a:lnSpc>
              <a:spcBef>
                <a:spcPts val="0"/>
              </a:spcBef>
              <a:buClr>
                <a:schemeClr val="dk1"/>
              </a:buClr>
              <a:buFont typeface="Arial"/>
              <a:buNone/>
            </a:pPr>
            <a:endParaRPr>
              <a:solidFill>
                <a:schemeClr val="lt1"/>
              </a:solidFill>
              <a:latin typeface="Times New Roman"/>
              <a:ea typeface="Times New Roman"/>
              <a:cs typeface="Times New Roman"/>
              <a:sym typeface="Times New Roman"/>
            </a:endParaRPr>
          </a:p>
          <a:p>
            <a:pPr lvl="0" rtl="0">
              <a:lnSpc>
                <a:spcPct val="115000"/>
              </a:lnSpc>
              <a:spcBef>
                <a:spcPts val="0"/>
              </a:spcBef>
              <a:buClr>
                <a:schemeClr val="dk1"/>
              </a:buClr>
              <a:buFont typeface="Arial"/>
              <a:buNone/>
            </a:pPr>
            <a:endParaRPr>
              <a:solidFill>
                <a:schemeClr val="lt1"/>
              </a:solidFill>
              <a:latin typeface="Times New Roman"/>
              <a:ea typeface="Times New Roman"/>
              <a:cs typeface="Times New Roman"/>
              <a:sym typeface="Times New Roman"/>
            </a:endParaRPr>
          </a:p>
          <a:p>
            <a:pPr lvl="0" rtl="0">
              <a:lnSpc>
                <a:spcPct val="115000"/>
              </a:lnSpc>
              <a:spcBef>
                <a:spcPts val="0"/>
              </a:spcBef>
              <a:buClr>
                <a:schemeClr val="dk1"/>
              </a:buClr>
              <a:buFont typeface="Arial"/>
              <a:buNone/>
            </a:pPr>
            <a:endParaRPr>
              <a:solidFill>
                <a:schemeClr val="lt1"/>
              </a:solidFill>
              <a:latin typeface="Times New Roman"/>
              <a:ea typeface="Times New Roman"/>
              <a:cs typeface="Times New Roman"/>
              <a:sym typeface="Times New Roman"/>
            </a:endParaRPr>
          </a:p>
          <a:p>
            <a:pPr lvl="0" rtl="0">
              <a:lnSpc>
                <a:spcPct val="115000"/>
              </a:lnSpc>
              <a:spcBef>
                <a:spcPts val="0"/>
              </a:spcBef>
              <a:buClr>
                <a:schemeClr val="dk1"/>
              </a:buClr>
              <a:buFont typeface="Arial"/>
              <a:buNone/>
            </a:pPr>
            <a:r>
              <a:rPr lang="en-US">
                <a:solidFill>
                  <a:schemeClr val="lt1"/>
                </a:solidFill>
                <a:latin typeface="Times New Roman"/>
                <a:ea typeface="Times New Roman"/>
                <a:cs typeface="Times New Roman"/>
                <a:sym typeface="Times New Roman"/>
              </a:rPr>
              <a:t>Matsen, B. (2009). </a:t>
            </a:r>
            <a:r>
              <a:rPr lang="en-US" i="1">
                <a:solidFill>
                  <a:schemeClr val="lt1"/>
                </a:solidFill>
                <a:latin typeface="Times New Roman"/>
                <a:ea typeface="Times New Roman"/>
                <a:cs typeface="Times New Roman"/>
                <a:sym typeface="Times New Roman"/>
              </a:rPr>
              <a:t>Jacques Cousteau : the sea king</a:t>
            </a:r>
            <a:r>
              <a:rPr lang="en-US">
                <a:solidFill>
                  <a:schemeClr val="lt1"/>
                </a:solidFill>
                <a:latin typeface="Times New Roman"/>
                <a:ea typeface="Times New Roman"/>
                <a:cs typeface="Times New Roman"/>
                <a:sym typeface="Times New Roman"/>
              </a:rPr>
              <a:t>. New York : Pantheon Books, c2009.</a:t>
            </a:r>
          </a:p>
          <a:p>
            <a:pPr lvl="0" rtl="0">
              <a:spcBef>
                <a:spcPts val="500"/>
              </a:spcBef>
              <a:spcAft>
                <a:spcPts val="1440"/>
              </a:spcAft>
              <a:buClr>
                <a:schemeClr val="dk1"/>
              </a:buClr>
              <a:buFont typeface="Arial"/>
              <a:buNone/>
            </a:pPr>
            <a:r>
              <a:rPr lang="en-US" u="sng">
                <a:solidFill>
                  <a:srgbClr val="0000FF"/>
                </a:solidFill>
                <a:latin typeface="Times New Roman"/>
                <a:ea typeface="Times New Roman"/>
                <a:cs typeface="Times New Roman"/>
                <a:sym typeface="Times New Roman"/>
                <a:hlinkClick r:id="rId5"/>
              </a:rPr>
              <a:t>Colored Mermaids. </a:t>
            </a:r>
            <a:r>
              <a:rPr lang="en-US">
                <a:solidFill>
                  <a:schemeClr val="lt1"/>
                </a:solidFill>
                <a:latin typeface="Times New Roman"/>
                <a:ea typeface="Times New Roman"/>
                <a:cs typeface="Times New Roman"/>
                <a:sym typeface="Times New Roman"/>
              </a:rPr>
              <a:t>Retrieved From: </a:t>
            </a:r>
            <a:r>
              <a:rPr lang="en-US" u="sng">
                <a:solidFill>
                  <a:srgbClr val="0000FF"/>
                </a:solidFill>
                <a:latin typeface="Times New Roman"/>
                <a:ea typeface="Times New Roman"/>
                <a:cs typeface="Times New Roman"/>
                <a:sym typeface="Times New Roman"/>
                <a:hlinkClick r:id="rId5"/>
              </a:rPr>
              <a:t>https://www.pinterest.com/pin/433964114070117537/</a:t>
            </a:r>
            <a:r>
              <a:rPr lang="en-US">
                <a:solidFill>
                  <a:schemeClr val="lt1"/>
                </a:solidFill>
                <a:latin typeface="Times New Roman"/>
                <a:ea typeface="Times New Roman"/>
                <a:cs typeface="Times New Roman"/>
                <a:sym typeface="Times New Roman"/>
              </a:rPr>
              <a:t>.</a:t>
            </a:r>
          </a:p>
          <a:p>
            <a:pPr lvl="0" rtl="0">
              <a:spcBef>
                <a:spcPts val="0"/>
              </a:spcBef>
              <a:buClr>
                <a:schemeClr val="dk1"/>
              </a:buClr>
              <a:buFont typeface="Arial"/>
              <a:buNone/>
            </a:pPr>
            <a:r>
              <a:rPr lang="en-US">
                <a:solidFill>
                  <a:schemeClr val="lt1"/>
                </a:solidFill>
                <a:latin typeface="Times New Roman"/>
                <a:ea typeface="Times New Roman"/>
                <a:cs typeface="Times New Roman"/>
                <a:sym typeface="Times New Roman"/>
              </a:rPr>
              <a:t>Yeoman, B. (2015).The Algae That (Almost) Ate Toledo: Summertime in Toledo: Lakeside barbecues, Mud Hens double-headers, and toxic algae blooms.</a:t>
            </a:r>
            <a:r>
              <a:rPr lang="en-US" i="1">
                <a:solidFill>
                  <a:schemeClr val="lt1"/>
                </a:solidFill>
                <a:latin typeface="Times New Roman"/>
                <a:ea typeface="Times New Roman"/>
                <a:cs typeface="Times New Roman"/>
                <a:sym typeface="Times New Roman"/>
              </a:rPr>
              <a:t>OnEarth: Magazine of the Natural Defences Council</a:t>
            </a:r>
            <a:r>
              <a:rPr lang="en-US">
                <a:solidFill>
                  <a:schemeClr val="lt1"/>
                </a:solidFill>
                <a:latin typeface="Times New Roman"/>
                <a:ea typeface="Times New Roman"/>
                <a:cs typeface="Times New Roman"/>
                <a:sym typeface="Times New Roman"/>
              </a:rPr>
              <a:t>. Retrieved From: http://www.onearth.org/tags/algal-blooms.</a:t>
            </a:r>
          </a:p>
          <a:p>
            <a:pPr lvl="0" rtl="0">
              <a:spcBef>
                <a:spcPts val="500"/>
              </a:spcBef>
              <a:spcAft>
                <a:spcPts val="1440"/>
              </a:spcAft>
              <a:buClr>
                <a:schemeClr val="dk1"/>
              </a:buClr>
              <a:buFont typeface="Arial"/>
              <a:buNone/>
            </a:pPr>
            <a:endParaRPr>
              <a:solidFill>
                <a:schemeClr val="lt1"/>
              </a:solidFill>
              <a:latin typeface="Times New Roman"/>
              <a:ea typeface="Times New Roman"/>
              <a:cs typeface="Times New Roman"/>
              <a:sym typeface="Times New Roman"/>
            </a:endParaRPr>
          </a:p>
          <a:p>
            <a:pPr lvl="0" rtl="0">
              <a:lnSpc>
                <a:spcPct val="115000"/>
              </a:lnSpc>
              <a:spcBef>
                <a:spcPts val="0"/>
              </a:spcBef>
              <a:buClr>
                <a:schemeClr val="dk1"/>
              </a:buClr>
              <a:buFont typeface="Arial"/>
              <a:buNone/>
            </a:pPr>
            <a:endParaRPr>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Font typeface="Arial"/>
              <a:buNone/>
            </a:pPr>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ct val="25000"/>
              <a:buFont typeface="Arial"/>
              <a:buNone/>
            </a:pPr>
            <a:r>
              <a:rPr lang="en-US" sz="1400" b="0" i="0" u="none" strike="noStrike" cap="none">
                <a:solidFill>
                  <a:schemeClr val="lt1"/>
                </a:solidFill>
                <a:latin typeface="Arial"/>
                <a:ea typeface="Arial"/>
                <a:cs typeface="Arial"/>
                <a:sym typeface="Arial"/>
              </a:rPr>
              <a:t>https://www.pinterest.com/aikoone/mermaidsmermenmerchildren-and-merbabies/</a:t>
            </a:r>
          </a:p>
        </p:txBody>
      </p:sp>
      <p:sp>
        <p:nvSpPr>
          <p:cNvPr id="399" name="Shape 399"/>
          <p:cNvSpPr txBox="1"/>
          <p:nvPr/>
        </p:nvSpPr>
        <p:spPr>
          <a:xfrm>
            <a:off x="3829900" y="272450"/>
            <a:ext cx="4483800" cy="523200"/>
          </a:xfrm>
          <a:prstGeom prst="rect">
            <a:avLst/>
          </a:prstGeom>
          <a:noFill/>
          <a:ln>
            <a:noFill/>
          </a:ln>
        </p:spPr>
        <p:txBody>
          <a:bodyPr lIns="91425" tIns="91425" rIns="91425" bIns="91425" anchor="t" anchorCtr="0">
            <a:noAutofit/>
          </a:bodyPr>
          <a:lstStyle/>
          <a:p>
            <a:pPr lvl="0">
              <a:spcBef>
                <a:spcPts val="0"/>
              </a:spcBef>
              <a:buNone/>
            </a:pPr>
            <a:endParaRPr/>
          </a:p>
        </p:txBody>
      </p:sp>
      <p:sp>
        <p:nvSpPr>
          <p:cNvPr id="400" name="Shape 400"/>
          <p:cNvSpPr txBox="1"/>
          <p:nvPr/>
        </p:nvSpPr>
        <p:spPr>
          <a:xfrm>
            <a:off x="202400" y="163475"/>
            <a:ext cx="8656200" cy="523200"/>
          </a:xfrm>
          <a:prstGeom prst="rect">
            <a:avLst/>
          </a:prstGeom>
          <a:noFill/>
          <a:ln>
            <a:noFill/>
          </a:ln>
        </p:spPr>
        <p:txBody>
          <a:bodyPr lIns="91425" tIns="91425" rIns="91425" bIns="91425" anchor="t" anchorCtr="0">
            <a:noAutofit/>
          </a:bodyPr>
          <a:lstStyle/>
          <a:p>
            <a:pPr lvl="0" algn="ctr" rtl="0">
              <a:spcBef>
                <a:spcPts val="0"/>
              </a:spcBef>
              <a:buNone/>
            </a:pPr>
            <a:r>
              <a:rPr lang="en-US" b="1">
                <a:solidFill>
                  <a:schemeClr val="lt1"/>
                </a:solidFill>
                <a:latin typeface="Times New Roman"/>
                <a:ea typeface="Times New Roman"/>
                <a:cs typeface="Times New Roman"/>
                <a:sym typeface="Times New Roman"/>
              </a:rPr>
              <a:t>References</a:t>
            </a:r>
          </a:p>
          <a:p>
            <a:pPr lvl="0" rtl="0">
              <a:lnSpc>
                <a:spcPct val="115000"/>
              </a:lnSpc>
              <a:spcBef>
                <a:spcPts val="0"/>
              </a:spcBef>
              <a:buNone/>
            </a:pPr>
            <a:endParaRPr>
              <a:solidFill>
                <a:schemeClr val="lt1"/>
              </a:solidFill>
              <a:latin typeface="Times New Roman"/>
              <a:ea typeface="Times New Roman"/>
              <a:cs typeface="Times New Roman"/>
              <a:sym typeface="Times New Roman"/>
            </a:endParaRPr>
          </a:p>
          <a:p>
            <a:pPr lvl="0" rtl="0">
              <a:lnSpc>
                <a:spcPct val="115000"/>
              </a:lnSpc>
              <a:spcBef>
                <a:spcPts val="0"/>
              </a:spcBef>
              <a:buNone/>
            </a:pPr>
            <a:r>
              <a:rPr lang="en-US">
                <a:solidFill>
                  <a:schemeClr val="lt1"/>
                </a:solidFill>
                <a:latin typeface="Times New Roman"/>
                <a:ea typeface="Times New Roman"/>
                <a:cs typeface="Times New Roman"/>
                <a:sym typeface="Times New Roman"/>
              </a:rPr>
              <a:t>Adamson, G. (1995). </a:t>
            </a:r>
            <a:r>
              <a:rPr lang="en-US" i="1">
                <a:solidFill>
                  <a:schemeClr val="lt1"/>
                </a:solidFill>
                <a:latin typeface="Times New Roman"/>
                <a:ea typeface="Times New Roman"/>
                <a:cs typeface="Times New Roman"/>
                <a:sym typeface="Times New Roman"/>
              </a:rPr>
              <a:t>Help me, Jacques Cousteau</a:t>
            </a:r>
            <a:r>
              <a:rPr lang="en-US">
                <a:solidFill>
                  <a:schemeClr val="lt1"/>
                </a:solidFill>
                <a:latin typeface="Times New Roman"/>
                <a:ea typeface="Times New Roman"/>
                <a:cs typeface="Times New Roman"/>
                <a:sym typeface="Times New Roman"/>
              </a:rPr>
              <a:t>. Erin, Ont. : Porcupine's Quill, c1995.</a:t>
            </a:r>
          </a:p>
          <a:p>
            <a:pPr lvl="0" rtl="0">
              <a:spcBef>
                <a:spcPts val="0"/>
              </a:spcBef>
              <a:buNone/>
            </a:pPr>
            <a:endParaRPr>
              <a:solidFill>
                <a:schemeClr val="lt1"/>
              </a:solidFill>
              <a:latin typeface="Times New Roman"/>
              <a:ea typeface="Times New Roman"/>
              <a:cs typeface="Times New Roman"/>
              <a:sym typeface="Times New Roman"/>
            </a:endParaRPr>
          </a:p>
          <a:p>
            <a:pPr lvl="0" rtl="0">
              <a:lnSpc>
                <a:spcPct val="115000"/>
              </a:lnSpc>
              <a:spcBef>
                <a:spcPts val="0"/>
              </a:spcBef>
              <a:buNone/>
            </a:pPr>
            <a:r>
              <a:rPr lang="en-US">
                <a:solidFill>
                  <a:schemeClr val="lt1"/>
                </a:solidFill>
                <a:latin typeface="Times New Roman"/>
                <a:ea typeface="Times New Roman"/>
                <a:cs typeface="Times New Roman"/>
                <a:sym typeface="Times New Roman"/>
              </a:rPr>
              <a:t>Bankston, J. (2003). </a:t>
            </a:r>
            <a:r>
              <a:rPr lang="en-US" i="1">
                <a:solidFill>
                  <a:schemeClr val="lt1"/>
                </a:solidFill>
                <a:latin typeface="Times New Roman"/>
                <a:ea typeface="Times New Roman"/>
                <a:cs typeface="Times New Roman"/>
                <a:sym typeface="Times New Roman"/>
              </a:rPr>
              <a:t>Jacques-Yves Cousteau : his story under the sea</a:t>
            </a:r>
            <a:r>
              <a:rPr lang="en-US">
                <a:solidFill>
                  <a:schemeClr val="lt1"/>
                </a:solidFill>
                <a:latin typeface="Times New Roman"/>
                <a:ea typeface="Times New Roman"/>
                <a:cs typeface="Times New Roman"/>
                <a:sym typeface="Times New Roman"/>
              </a:rPr>
              <a:t>. Bear, DE : Mitchell Lane, c2003.</a:t>
            </a:r>
          </a:p>
          <a:p>
            <a:pPr lvl="0" rtl="0">
              <a:spcBef>
                <a:spcPts val="0"/>
              </a:spcBef>
              <a:buNone/>
            </a:pPr>
            <a:endParaRPr>
              <a:solidFill>
                <a:schemeClr val="lt1"/>
              </a:solidFill>
              <a:latin typeface="Times New Roman"/>
              <a:ea typeface="Times New Roman"/>
              <a:cs typeface="Times New Roman"/>
              <a:sym typeface="Times New Roman"/>
            </a:endParaRPr>
          </a:p>
          <a:p>
            <a:pPr lvl="0" rtl="0">
              <a:spcBef>
                <a:spcPts val="0"/>
              </a:spcBef>
              <a:buClr>
                <a:schemeClr val="lt1"/>
              </a:buClr>
              <a:buFont typeface="Times New Roman"/>
              <a:buNone/>
            </a:pPr>
            <a:r>
              <a:rPr lang="en-US">
                <a:solidFill>
                  <a:schemeClr val="lt1"/>
                </a:solidFill>
                <a:latin typeface="Times New Roman"/>
                <a:ea typeface="Times New Roman"/>
                <a:cs typeface="Times New Roman"/>
                <a:sym typeface="Times New Roman"/>
              </a:rPr>
              <a:t>Broadley, L. (2014). It came from Lake Erie: Why toxic algae’s a nightmare for Canada, too. </a:t>
            </a:r>
            <a:r>
              <a:rPr lang="en-US" i="1">
                <a:solidFill>
                  <a:schemeClr val="lt1"/>
                </a:solidFill>
                <a:latin typeface="Times New Roman"/>
                <a:ea typeface="Times New Roman"/>
                <a:cs typeface="Times New Roman"/>
                <a:sym typeface="Times New Roman"/>
              </a:rPr>
              <a:t>Global News.</a:t>
            </a:r>
            <a:r>
              <a:rPr lang="en-US">
                <a:solidFill>
                  <a:schemeClr val="lt1"/>
                </a:solidFill>
                <a:latin typeface="Times New Roman"/>
                <a:ea typeface="Times New Roman"/>
                <a:cs typeface="Times New Roman"/>
                <a:sym typeface="Times New Roman"/>
              </a:rPr>
              <a:t> Retrieved From: </a:t>
            </a:r>
          </a:p>
          <a:p>
            <a:pPr lvl="0" rtl="0">
              <a:spcBef>
                <a:spcPts val="0"/>
              </a:spcBef>
              <a:buNone/>
            </a:pPr>
            <a:r>
              <a:rPr lang="en-US" u="sng">
                <a:solidFill>
                  <a:schemeClr val="hlink"/>
                </a:solidFill>
                <a:latin typeface="Times New Roman"/>
                <a:ea typeface="Times New Roman"/>
                <a:cs typeface="Times New Roman"/>
                <a:sym typeface="Times New Roman"/>
                <a:hlinkClick r:id="rId6"/>
              </a:rPr>
              <a:t>http://globalnews.ca/news/1492850/it-came-from-lake-erie-why-toxic-algaes-a-nightmare-for-canada-too/</a:t>
            </a:r>
            <a:r>
              <a:rPr lang="en-US">
                <a:solidFill>
                  <a:schemeClr val="lt1"/>
                </a:solidFill>
                <a:latin typeface="Times New Roman"/>
                <a:ea typeface="Times New Roman"/>
                <a:cs typeface="Times New Roman"/>
                <a:sym typeface="Times New Roman"/>
              </a:rPr>
              <a:t>.</a:t>
            </a:r>
          </a:p>
          <a:p>
            <a:pPr lvl="0" rtl="0">
              <a:spcBef>
                <a:spcPts val="0"/>
              </a:spcBef>
              <a:buNone/>
            </a:pPr>
            <a:endParaRPr>
              <a:solidFill>
                <a:schemeClr val="lt1"/>
              </a:solidFill>
              <a:latin typeface="Times New Roman"/>
              <a:ea typeface="Times New Roman"/>
              <a:cs typeface="Times New Roman"/>
              <a:sym typeface="Times New Roman"/>
            </a:endParaRPr>
          </a:p>
          <a:p>
            <a:pPr lvl="0" rtl="0">
              <a:lnSpc>
                <a:spcPct val="150000"/>
              </a:lnSpc>
              <a:spcBef>
                <a:spcPts val="0"/>
              </a:spcBef>
              <a:buNone/>
            </a:pPr>
            <a:r>
              <a:rPr lang="en-US">
                <a:solidFill>
                  <a:schemeClr val="lt1"/>
                </a:solidFill>
                <a:latin typeface="Times New Roman"/>
                <a:ea typeface="Times New Roman"/>
                <a:cs typeface="Times New Roman"/>
                <a:sym typeface="Times New Roman"/>
              </a:rPr>
              <a:t>Cousteau, J. (1985). </a:t>
            </a:r>
            <a:r>
              <a:rPr lang="en-US" i="1">
                <a:solidFill>
                  <a:schemeClr val="lt1"/>
                </a:solidFill>
                <a:latin typeface="Times New Roman"/>
                <a:ea typeface="Times New Roman"/>
                <a:cs typeface="Times New Roman"/>
                <a:sym typeface="Times New Roman"/>
              </a:rPr>
              <a:t>Jacques Cousteau : the ocean world</a:t>
            </a:r>
            <a:r>
              <a:rPr lang="en-US">
                <a:solidFill>
                  <a:schemeClr val="lt1"/>
                </a:solidFill>
                <a:latin typeface="Times New Roman"/>
                <a:ea typeface="Times New Roman"/>
                <a:cs typeface="Times New Roman"/>
                <a:sym typeface="Times New Roman"/>
              </a:rPr>
              <a:t>. New York : Abradale Press, 1985.</a:t>
            </a:r>
          </a:p>
          <a:p>
            <a:pPr lvl="0" rtl="0">
              <a:lnSpc>
                <a:spcPct val="150000"/>
              </a:lnSpc>
              <a:spcBef>
                <a:spcPts val="0"/>
              </a:spcBef>
              <a:buNone/>
            </a:pPr>
            <a:r>
              <a:rPr lang="en-US">
                <a:solidFill>
                  <a:schemeClr val="lt1"/>
                </a:solidFill>
                <a:latin typeface="Times New Roman"/>
                <a:ea typeface="Times New Roman"/>
                <a:cs typeface="Times New Roman"/>
                <a:sym typeface="Times New Roman"/>
              </a:rPr>
              <a:t>Cousteau, J., &amp; Paccalet, Y. (1988). </a:t>
            </a:r>
            <a:r>
              <a:rPr lang="en-US" i="1">
                <a:solidFill>
                  <a:schemeClr val="lt1"/>
                </a:solidFill>
                <a:latin typeface="Times New Roman"/>
                <a:ea typeface="Times New Roman"/>
                <a:cs typeface="Times New Roman"/>
                <a:sym typeface="Times New Roman"/>
              </a:rPr>
              <a:t>Jacques Cousteau--whales</a:t>
            </a:r>
            <a:r>
              <a:rPr lang="en-US">
                <a:solidFill>
                  <a:schemeClr val="lt1"/>
                </a:solidFill>
                <a:latin typeface="Times New Roman"/>
                <a:ea typeface="Times New Roman"/>
                <a:cs typeface="Times New Roman"/>
                <a:sym typeface="Times New Roman"/>
              </a:rPr>
              <a:t>. New York : H.N. Abrams, 1988.</a:t>
            </a:r>
          </a:p>
          <a:p>
            <a:pPr marL="0" lvl="0" indent="0" rtl="0">
              <a:lnSpc>
                <a:spcPct val="150000"/>
              </a:lnSpc>
              <a:spcBef>
                <a:spcPts val="0"/>
              </a:spcBef>
              <a:buNone/>
            </a:pPr>
            <a:r>
              <a:rPr lang="en-US">
                <a:solidFill>
                  <a:schemeClr val="lt1"/>
                </a:solidFill>
                <a:latin typeface="Times New Roman"/>
                <a:ea typeface="Times New Roman"/>
                <a:cs typeface="Times New Roman"/>
                <a:sym typeface="Times New Roman"/>
              </a:rPr>
              <a:t>Cousteau, J., Cousteau, P., &amp; Flaum, M. (2009). </a:t>
            </a:r>
            <a:r>
              <a:rPr lang="en-US" i="1">
                <a:solidFill>
                  <a:schemeClr val="lt1"/>
                </a:solidFill>
                <a:latin typeface="Times New Roman"/>
                <a:ea typeface="Times New Roman"/>
                <a:cs typeface="Times New Roman"/>
                <a:sym typeface="Times New Roman"/>
              </a:rPr>
              <a:t>Jacques Cousteau's Voyage to the edge of the world. </a:t>
            </a:r>
          </a:p>
          <a:p>
            <a:pPr marL="0" lvl="0" indent="457200" rtl="0">
              <a:lnSpc>
                <a:spcPct val="150000"/>
              </a:lnSpc>
              <a:spcBef>
                <a:spcPts val="0"/>
              </a:spcBef>
              <a:buNone/>
            </a:pPr>
            <a:r>
              <a:rPr lang="en-US" i="1">
                <a:solidFill>
                  <a:schemeClr val="lt1"/>
                </a:solidFill>
                <a:latin typeface="Times New Roman"/>
                <a:ea typeface="Times New Roman"/>
                <a:cs typeface="Times New Roman"/>
                <a:sym typeface="Times New Roman"/>
              </a:rPr>
              <a:t>[videorecording]</a:t>
            </a:r>
            <a:r>
              <a:rPr lang="en-US">
                <a:solidFill>
                  <a:schemeClr val="lt1"/>
                </a:solidFill>
                <a:latin typeface="Times New Roman"/>
                <a:ea typeface="Times New Roman"/>
                <a:cs typeface="Times New Roman"/>
                <a:sym typeface="Times New Roman"/>
              </a:rPr>
              <a:t>. [United States] : Synergy Entertainment ; New York : American Pop Classics, [2009].</a:t>
            </a:r>
          </a:p>
          <a:p>
            <a:pPr marL="0" lvl="0" indent="457200" rtl="0">
              <a:lnSpc>
                <a:spcPct val="150000"/>
              </a:lnSpc>
              <a:spcBef>
                <a:spcPts val="0"/>
              </a:spcBef>
              <a:buNone/>
            </a:pPr>
            <a:endParaRPr>
              <a:solidFill>
                <a:schemeClr val="lt1"/>
              </a:solidFill>
              <a:latin typeface="Times New Roman"/>
              <a:ea typeface="Times New Roman"/>
              <a:cs typeface="Times New Roman"/>
              <a:sym typeface="Times New Roman"/>
            </a:endParaRPr>
          </a:p>
          <a:p>
            <a:pPr marL="0" lvl="0" indent="0" rtl="0">
              <a:lnSpc>
                <a:spcPct val="150000"/>
              </a:lnSpc>
              <a:spcBef>
                <a:spcPts val="0"/>
              </a:spcBef>
              <a:buNone/>
            </a:pPr>
            <a:r>
              <a:rPr lang="en-US">
                <a:solidFill>
                  <a:schemeClr val="lt1"/>
                </a:solidFill>
                <a:latin typeface="Times New Roman"/>
                <a:ea typeface="Times New Roman"/>
                <a:cs typeface="Times New Roman"/>
                <a:sym typeface="Times New Roman"/>
              </a:rPr>
              <a:t>Hutcheon, L. (2006). Where? When? (Contexts). Chapter 5 Indigenization. </a:t>
            </a:r>
            <a:r>
              <a:rPr lang="en-US" i="1">
                <a:solidFill>
                  <a:schemeClr val="lt1"/>
                </a:solidFill>
                <a:latin typeface="Times New Roman"/>
                <a:ea typeface="Times New Roman"/>
                <a:cs typeface="Times New Roman"/>
                <a:sym typeface="Times New Roman"/>
              </a:rPr>
              <a:t>A Theory of Adaptation.</a:t>
            </a:r>
            <a:r>
              <a:rPr lang="en-US">
                <a:solidFill>
                  <a:schemeClr val="lt1"/>
                </a:solidFill>
                <a:latin typeface="Times New Roman"/>
                <a:ea typeface="Times New Roman"/>
                <a:cs typeface="Times New Roman"/>
                <a:sym typeface="Times New Roman"/>
              </a:rPr>
              <a:t> Routledge: New </a:t>
            </a:r>
          </a:p>
          <a:p>
            <a:pPr marL="0" lvl="0" indent="457200" rtl="0">
              <a:lnSpc>
                <a:spcPct val="150000"/>
              </a:lnSpc>
              <a:spcBef>
                <a:spcPts val="0"/>
              </a:spcBef>
              <a:buNone/>
            </a:pPr>
            <a:r>
              <a:rPr lang="en-US">
                <a:solidFill>
                  <a:schemeClr val="lt1"/>
                </a:solidFill>
                <a:latin typeface="Times New Roman"/>
                <a:ea typeface="Times New Roman"/>
                <a:cs typeface="Times New Roman"/>
                <a:sym typeface="Times New Roman"/>
              </a:rPr>
              <a:t>York.</a:t>
            </a:r>
          </a:p>
          <a:p>
            <a:pPr lvl="0" rtl="0">
              <a:lnSpc>
                <a:spcPct val="100000"/>
              </a:lnSpc>
              <a:spcBef>
                <a:spcPts val="0"/>
              </a:spcBef>
              <a:buNone/>
            </a:pPr>
            <a:r>
              <a:rPr lang="en-US">
                <a:solidFill>
                  <a:schemeClr val="lt1"/>
                </a:solidFill>
                <a:latin typeface="Times New Roman"/>
                <a:ea typeface="Times New Roman"/>
                <a:cs typeface="Times New Roman"/>
                <a:sym typeface="Times New Roman"/>
              </a:rPr>
              <a:t>Makokis, L. (2009). Disordered dependencies: the impact of language loss and residential schooling on Indigenous </a:t>
            </a:r>
          </a:p>
          <a:p>
            <a:pPr lvl="0" indent="387350" rtl="0">
              <a:lnSpc>
                <a:spcPct val="100000"/>
              </a:lnSpc>
              <a:spcBef>
                <a:spcPts val="0"/>
              </a:spcBef>
              <a:buClr>
                <a:schemeClr val="dk1"/>
              </a:buClr>
              <a:buFont typeface="Arial"/>
              <a:buNone/>
            </a:pPr>
            <a:r>
              <a:rPr lang="en-US">
                <a:solidFill>
                  <a:schemeClr val="lt1"/>
                </a:solidFill>
                <a:latin typeface="Times New Roman"/>
                <a:ea typeface="Times New Roman"/>
                <a:cs typeface="Times New Roman"/>
                <a:sym typeface="Times New Roman"/>
              </a:rPr>
              <a:t>peoples. </a:t>
            </a:r>
            <a:r>
              <a:rPr lang="en-US" i="1">
                <a:solidFill>
                  <a:schemeClr val="lt1"/>
                </a:solidFill>
                <a:latin typeface="Times New Roman"/>
                <a:ea typeface="Times New Roman"/>
                <a:cs typeface="Times New Roman"/>
                <a:sym typeface="Times New Roman"/>
              </a:rPr>
              <a:t>Rural Social Work &amp; Community Practice</a:t>
            </a:r>
            <a:r>
              <a:rPr lang="en-US">
                <a:solidFill>
                  <a:schemeClr val="lt1"/>
                </a:solidFill>
                <a:latin typeface="Times New Roman"/>
                <a:ea typeface="Times New Roman"/>
                <a:cs typeface="Times New Roman"/>
                <a:sym typeface="Times New Roman"/>
              </a:rPr>
              <a:t>, 14(2), 6-11 6p.</a:t>
            </a:r>
          </a:p>
          <a:p>
            <a:pPr lvl="0" rtl="0">
              <a:spcBef>
                <a:spcPts val="0"/>
              </a:spcBef>
              <a:buClr>
                <a:schemeClr val="dk1"/>
              </a:buClr>
              <a:buFont typeface="Arial"/>
              <a:buNone/>
            </a:pPr>
            <a:endParaRPr>
              <a:solidFill>
                <a:schemeClr val="dk1"/>
              </a:solidFill>
            </a:endParaRPr>
          </a:p>
        </p:txBody>
      </p:sp>
    </p:spTree>
  </p:cSld>
  <p:clrMapOvr>
    <a:masterClrMapping/>
  </p:clrMapOvr>
  <p:transition spd="slow">
    <p:cut/>
    <p:sndAc>
      <p:stSnd>
        <p:snd r:embed="rId3" name="chimes.wav"/>
      </p:stSnd>
    </p:sndAc>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Shape 406"/>
          <p:cNvSpPr txBox="1">
            <a:spLocks noGrp="1"/>
          </p:cNvSpPr>
          <p:nvPr>
            <p:ph type="ctrTitle"/>
          </p:nvPr>
        </p:nvSpPr>
        <p:spPr>
          <a:xfrm>
            <a:off x="685800" y="2130425"/>
            <a:ext cx="7772400" cy="1470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sp>
        <p:nvSpPr>
          <p:cNvPr id="407" name="Shape 407"/>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888888"/>
              </a:buClr>
              <a:buSzPct val="25000"/>
              <a:buFont typeface="Arial"/>
              <a:buNone/>
            </a:pPr>
            <a:endParaRPr sz="3200" b="0" i="0" u="none" strike="noStrike" cap="none">
              <a:solidFill>
                <a:srgbClr val="888888"/>
              </a:solidFill>
              <a:latin typeface="Calibri"/>
              <a:ea typeface="Calibri"/>
              <a:cs typeface="Calibri"/>
              <a:sym typeface="Calibri"/>
            </a:endParaRPr>
          </a:p>
        </p:txBody>
      </p:sp>
      <p:pic>
        <p:nvPicPr>
          <p:cNvPr id="408" name="Shape 408"/>
          <p:cNvPicPr preferRelativeResize="0"/>
          <p:nvPr/>
        </p:nvPicPr>
        <p:blipFill rotWithShape="1">
          <a:blip r:embed="rId4">
            <a:alphaModFix/>
          </a:blip>
          <a:srcRect l="825" t="1372" r="4234" b="1294"/>
          <a:stretch/>
        </p:blipFill>
        <p:spPr>
          <a:xfrm rot="5400000">
            <a:off x="1151072" y="-1208099"/>
            <a:ext cx="6858000" cy="9274199"/>
          </a:xfrm>
          <a:prstGeom prst="rect">
            <a:avLst/>
          </a:prstGeom>
          <a:noFill/>
          <a:ln>
            <a:noFill/>
          </a:ln>
        </p:spPr>
      </p:pic>
      <p:sp>
        <p:nvSpPr>
          <p:cNvPr id="409" name="Shape 409"/>
          <p:cNvSpPr txBox="1"/>
          <p:nvPr/>
        </p:nvSpPr>
        <p:spPr>
          <a:xfrm>
            <a:off x="-57110" y="4156655"/>
            <a:ext cx="9144000" cy="50291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600" b="1" i="0" u="none" strike="noStrike" cap="none" dirty="0">
              <a:solidFill>
                <a:schemeClr val="lt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Font typeface="Arial"/>
              <a:buNone/>
            </a:pPr>
            <a:r>
              <a:rPr lang="en-US" sz="1800" b="1" dirty="0">
                <a:solidFill>
                  <a:schemeClr val="lt1"/>
                </a:solidFill>
                <a:latin typeface="Times New Roman"/>
                <a:ea typeface="Times New Roman"/>
                <a:cs typeface="Times New Roman"/>
                <a:sym typeface="Times New Roman"/>
              </a:rPr>
              <a:t>Yeoman, B. (2015).</a:t>
            </a:r>
            <a:br>
              <a:rPr lang="en-US" sz="1800" b="1" dirty="0">
                <a:solidFill>
                  <a:schemeClr val="lt1"/>
                </a:solidFill>
                <a:latin typeface="Times New Roman"/>
                <a:ea typeface="Times New Roman"/>
                <a:cs typeface="Times New Roman"/>
                <a:sym typeface="Times New Roman"/>
              </a:rPr>
            </a:br>
            <a:r>
              <a:rPr lang="en-US" sz="1800" b="1" dirty="0">
                <a:solidFill>
                  <a:schemeClr val="lt1"/>
                </a:solidFill>
                <a:latin typeface="Times New Roman"/>
                <a:ea typeface="Times New Roman"/>
                <a:cs typeface="Times New Roman"/>
                <a:sym typeface="Times New Roman"/>
              </a:rPr>
              <a:t>The Algae That (Almost) Ate Toledo: Summertime in Toledo: Lakeside barbecues, Mud Hens double-headers, and toxic algae </a:t>
            </a:r>
            <a:r>
              <a:rPr lang="en-US" sz="1800" b="1" dirty="0" err="1">
                <a:solidFill>
                  <a:schemeClr val="lt1"/>
                </a:solidFill>
                <a:latin typeface="Times New Roman"/>
                <a:ea typeface="Times New Roman"/>
                <a:cs typeface="Times New Roman"/>
                <a:sym typeface="Times New Roman"/>
              </a:rPr>
              <a:t>blooms.</a:t>
            </a:r>
            <a:r>
              <a:rPr lang="en-US" sz="1800" b="1" i="1" dirty="0" err="1">
                <a:solidFill>
                  <a:schemeClr val="lt1"/>
                </a:solidFill>
                <a:latin typeface="Times New Roman"/>
                <a:ea typeface="Times New Roman"/>
                <a:cs typeface="Times New Roman"/>
                <a:sym typeface="Times New Roman"/>
              </a:rPr>
              <a:t>OnEarth</a:t>
            </a:r>
            <a:r>
              <a:rPr lang="en-US" sz="1800" b="1" i="1" dirty="0">
                <a:solidFill>
                  <a:schemeClr val="lt1"/>
                </a:solidFill>
                <a:latin typeface="Times New Roman"/>
                <a:ea typeface="Times New Roman"/>
                <a:cs typeface="Times New Roman"/>
                <a:sym typeface="Times New Roman"/>
              </a:rPr>
              <a:t>: Magazine of the Natural </a:t>
            </a:r>
            <a:r>
              <a:rPr lang="en-US" sz="1800" b="1" i="1" dirty="0" err="1">
                <a:solidFill>
                  <a:schemeClr val="lt1"/>
                </a:solidFill>
                <a:latin typeface="Times New Roman"/>
                <a:ea typeface="Times New Roman"/>
                <a:cs typeface="Times New Roman"/>
                <a:sym typeface="Times New Roman"/>
              </a:rPr>
              <a:t>Defences</a:t>
            </a:r>
            <a:r>
              <a:rPr lang="en-US" sz="1800" b="1" i="1" dirty="0">
                <a:solidFill>
                  <a:schemeClr val="lt1"/>
                </a:solidFill>
                <a:latin typeface="Times New Roman"/>
                <a:ea typeface="Times New Roman"/>
                <a:cs typeface="Times New Roman"/>
                <a:sym typeface="Times New Roman"/>
              </a:rPr>
              <a:t> Council</a:t>
            </a:r>
            <a:r>
              <a:rPr lang="en-US" sz="1800" b="1" dirty="0">
                <a:solidFill>
                  <a:schemeClr val="lt1"/>
                </a:solidFill>
                <a:latin typeface="Times New Roman"/>
                <a:ea typeface="Times New Roman"/>
                <a:cs typeface="Times New Roman"/>
                <a:sym typeface="Times New Roman"/>
              </a:rPr>
              <a:t>. Retrieved From: http://www.onearth.org/tags/algal-blooms.</a:t>
            </a:r>
          </a:p>
        </p:txBody>
      </p:sp>
      <p:pic>
        <p:nvPicPr>
          <p:cNvPr id="410" name="Shape 410"/>
          <p:cNvPicPr preferRelativeResize="0"/>
          <p:nvPr/>
        </p:nvPicPr>
        <p:blipFill rotWithShape="1">
          <a:blip r:embed="rId5">
            <a:alphaModFix/>
          </a:blip>
          <a:srcRect/>
          <a:stretch/>
        </p:blipFill>
        <p:spPr>
          <a:xfrm>
            <a:off x="1600200" y="9525"/>
            <a:ext cx="5930999" cy="4241700"/>
          </a:xfrm>
          <a:prstGeom prst="rect">
            <a:avLst/>
          </a:prstGeom>
          <a:noFill/>
          <a:ln>
            <a:noFill/>
          </a:ln>
        </p:spPr>
      </p:pic>
      <p:sp>
        <p:nvSpPr>
          <p:cNvPr id="411" name="Shape 411"/>
          <p:cNvSpPr/>
          <p:nvPr/>
        </p:nvSpPr>
        <p:spPr>
          <a:xfrm>
            <a:off x="4479667" y="3275111"/>
            <a:ext cx="184799" cy="307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 </a:t>
            </a:r>
          </a:p>
        </p:txBody>
      </p:sp>
      <p:sp>
        <p:nvSpPr>
          <p:cNvPr id="412" name="Shape 412"/>
          <p:cNvSpPr/>
          <p:nvPr/>
        </p:nvSpPr>
        <p:spPr>
          <a:xfrm>
            <a:off x="4479667" y="3275111"/>
            <a:ext cx="184799" cy="307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 </a:t>
            </a:r>
          </a:p>
        </p:txBody>
      </p:sp>
      <p:sp>
        <p:nvSpPr>
          <p:cNvPr id="413" name="Shape 413"/>
          <p:cNvSpPr/>
          <p:nvPr/>
        </p:nvSpPr>
        <p:spPr>
          <a:xfrm>
            <a:off x="4479667" y="3275111"/>
            <a:ext cx="184799" cy="307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 </a:t>
            </a:r>
          </a:p>
        </p:txBody>
      </p:sp>
      <p:sp>
        <p:nvSpPr>
          <p:cNvPr id="414" name="Shape 414"/>
          <p:cNvSpPr/>
          <p:nvPr/>
        </p:nvSpPr>
        <p:spPr>
          <a:xfrm>
            <a:off x="4479667" y="3275111"/>
            <a:ext cx="184799" cy="307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 </a:t>
            </a:r>
          </a:p>
        </p:txBody>
      </p:sp>
      <p:pic>
        <p:nvPicPr>
          <p:cNvPr id="415" name="Shape 415"/>
          <p:cNvPicPr preferRelativeResize="0"/>
          <p:nvPr/>
        </p:nvPicPr>
        <p:blipFill>
          <a:blip r:embed="rId6">
            <a:alphaModFix/>
          </a:blip>
          <a:stretch>
            <a:fillRect/>
          </a:stretch>
        </p:blipFill>
        <p:spPr>
          <a:xfrm>
            <a:off x="2392664" y="1012569"/>
            <a:ext cx="4899986" cy="3187625"/>
          </a:xfrm>
          <a:prstGeom prst="rect">
            <a:avLst/>
          </a:prstGeom>
          <a:ln>
            <a:noFill/>
          </a:ln>
          <a:effectLst>
            <a:glow rad="228600">
              <a:schemeClr val="accent3">
                <a:satMod val="175000"/>
                <a:alpha val="40000"/>
              </a:schemeClr>
            </a:glow>
            <a:softEdge rad="112500"/>
          </a:effectLst>
        </p:spPr>
      </p:pic>
      <p:sp>
        <p:nvSpPr>
          <p:cNvPr id="416" name="Shape 416"/>
          <p:cNvSpPr txBox="1"/>
          <p:nvPr/>
        </p:nvSpPr>
        <p:spPr>
          <a:xfrm>
            <a:off x="1012750" y="185025"/>
            <a:ext cx="7887900" cy="654299"/>
          </a:xfrm>
          <a:prstGeom prst="rect">
            <a:avLst/>
          </a:prstGeom>
          <a:noFill/>
          <a:ln>
            <a:noFill/>
          </a:ln>
        </p:spPr>
        <p:txBody>
          <a:bodyPr lIns="91425" tIns="91425" rIns="91425" bIns="91425" anchor="t" anchorCtr="0">
            <a:noAutofit/>
          </a:bodyPr>
          <a:lstStyle/>
          <a:p>
            <a:pPr lvl="0" algn="ctr" rtl="0">
              <a:spcBef>
                <a:spcPts val="0"/>
              </a:spcBef>
              <a:buNone/>
            </a:pPr>
            <a:r>
              <a:rPr lang="en-US" sz="1800" b="1">
                <a:solidFill>
                  <a:schemeClr val="lt1"/>
                </a:solidFill>
                <a:latin typeface="Times New Roman"/>
                <a:ea typeface="Times New Roman"/>
                <a:cs typeface="Times New Roman"/>
                <a:sym typeface="Times New Roman"/>
              </a:rPr>
              <a:t>Readers’ Advisory</a:t>
            </a:r>
            <a:r>
              <a:rPr lang="en-US" sz="1800">
                <a:latin typeface="Times New Roman"/>
                <a:ea typeface="Times New Roman"/>
                <a:cs typeface="Times New Roman"/>
                <a:sym typeface="Times New Roman"/>
              </a:rPr>
              <a:t> </a:t>
            </a:r>
          </a:p>
        </p:txBody>
      </p:sp>
    </p:spTree>
  </p:cSld>
  <p:clrMapOvr>
    <a:masterClrMapping/>
  </p:clrMapOvr>
  <p:transition spd="slow">
    <p:cut/>
    <p:sndAc>
      <p:stSnd>
        <p:snd r:embed="rId3" name="chimes.wav"/>
      </p:stSnd>
    </p:sndAc>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Shape 107"/>
          <p:cNvSpPr txBox="1">
            <a:spLocks noGrp="1"/>
          </p:cNvSpPr>
          <p:nvPr>
            <p:ph type="ctrTitle"/>
          </p:nvPr>
        </p:nvSpPr>
        <p:spPr>
          <a:xfrm>
            <a:off x="685800" y="2130425"/>
            <a:ext cx="7772400" cy="1470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sp>
        <p:nvSpPr>
          <p:cNvPr id="108" name="Shape 108"/>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888888"/>
              </a:buClr>
              <a:buSzPct val="25000"/>
              <a:buFont typeface="Arial"/>
              <a:buNone/>
            </a:pPr>
            <a:endParaRPr sz="3200" b="0" i="0" u="none" strike="noStrike" cap="none">
              <a:solidFill>
                <a:srgbClr val="888888"/>
              </a:solidFill>
              <a:latin typeface="Calibri"/>
              <a:ea typeface="Calibri"/>
              <a:cs typeface="Calibri"/>
              <a:sym typeface="Calibri"/>
            </a:endParaRPr>
          </a:p>
        </p:txBody>
      </p:sp>
      <p:pic>
        <p:nvPicPr>
          <p:cNvPr id="109" name="Shape 109"/>
          <p:cNvPicPr preferRelativeResize="0"/>
          <p:nvPr/>
        </p:nvPicPr>
        <p:blipFill rotWithShape="1">
          <a:blip r:embed="rId4">
            <a:alphaModFix/>
          </a:blip>
          <a:srcRect l="1591" r="4810"/>
          <a:stretch/>
        </p:blipFill>
        <p:spPr>
          <a:xfrm rot="5400000">
            <a:off x="1143002" y="-1142999"/>
            <a:ext cx="6858000" cy="9144000"/>
          </a:xfrm>
          <a:prstGeom prst="rect">
            <a:avLst/>
          </a:prstGeom>
          <a:noFill/>
          <a:ln>
            <a:noFill/>
          </a:ln>
        </p:spPr>
      </p:pic>
      <p:pic>
        <p:nvPicPr>
          <p:cNvPr id="110" name="Shape 110"/>
          <p:cNvPicPr preferRelativeResize="0"/>
          <p:nvPr/>
        </p:nvPicPr>
        <p:blipFill rotWithShape="1">
          <a:blip r:embed="rId5">
            <a:alphaModFix/>
          </a:blip>
          <a:srcRect/>
          <a:stretch/>
        </p:blipFill>
        <p:spPr>
          <a:xfrm>
            <a:off x="0" y="55840"/>
            <a:ext cx="9144000" cy="4866464"/>
          </a:xfrm>
          <a:prstGeom prst="rect">
            <a:avLst/>
          </a:prstGeom>
          <a:noFill/>
          <a:ln>
            <a:noFill/>
          </a:ln>
        </p:spPr>
      </p:pic>
      <p:sp>
        <p:nvSpPr>
          <p:cNvPr id="111" name="Shape 111"/>
          <p:cNvSpPr txBox="1"/>
          <p:nvPr/>
        </p:nvSpPr>
        <p:spPr>
          <a:xfrm>
            <a:off x="1285425" y="6203700"/>
            <a:ext cx="7858577" cy="6542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endParaRPr sz="1400" b="0" i="0" u="none" strike="noStrike" cap="none">
              <a:solidFill>
                <a:schemeClr val="lt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a:solidFill>
                  <a:schemeClr val="lt1"/>
                </a:solidFill>
                <a:latin typeface="Times New Roman"/>
                <a:ea typeface="Times New Roman"/>
                <a:cs typeface="Times New Roman"/>
                <a:sym typeface="Times New Roman"/>
              </a:rPr>
              <a:t>					            Photo Credit (Cousteau, 1979, p. 9)</a:t>
            </a:r>
          </a:p>
        </p:txBody>
      </p:sp>
      <p:sp>
        <p:nvSpPr>
          <p:cNvPr id="112" name="Shape 112"/>
          <p:cNvSpPr txBox="1"/>
          <p:nvPr/>
        </p:nvSpPr>
        <p:spPr>
          <a:xfrm>
            <a:off x="685800" y="5385001"/>
            <a:ext cx="7308739" cy="52321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lt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lt1"/>
              </a:solidFill>
              <a:latin typeface="Times New Roman"/>
              <a:ea typeface="Times New Roman"/>
              <a:cs typeface="Times New Roman"/>
              <a:sym typeface="Times New Roman"/>
            </a:endParaRPr>
          </a:p>
        </p:txBody>
      </p:sp>
      <p:sp>
        <p:nvSpPr>
          <p:cNvPr id="113" name="Shape 113"/>
          <p:cNvSpPr txBox="1"/>
          <p:nvPr/>
        </p:nvSpPr>
        <p:spPr>
          <a:xfrm>
            <a:off x="187064" y="4292248"/>
            <a:ext cx="8792023" cy="246221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lt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lt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lt1"/>
              </a:buClr>
              <a:buSzPct val="25000"/>
              <a:buFont typeface="Times New Roman"/>
              <a:buNone/>
            </a:pPr>
            <a:r>
              <a:rPr lang="en-US" sz="1800" b="1" i="0" u="none" strike="noStrike" cap="none">
                <a:solidFill>
                  <a:schemeClr val="lt1"/>
                </a:solidFill>
                <a:latin typeface="Times New Roman"/>
                <a:ea typeface="Times New Roman"/>
                <a:cs typeface="Times New Roman"/>
                <a:sym typeface="Times New Roman"/>
              </a:rPr>
              <a:t>While this beautiful young enchanted mermaid  dreamed of life on land. Merhuman,  a woman with a disability dreamed of  being a mermaid, because she a strong swimmer.  As she stood by the ocean and peered at her reflection, Anahita was sound-bound by her heartbeat vibrations yearning for her wishes.  She hoped that King Triton could allow Merhuman  and she to trade places but to give her Mer-human’s  legs before she became ill so she could have her mermaid tale. Anahita  would teach her how to save the ocean wildlife from pollution. </a:t>
            </a:r>
          </a:p>
        </p:txBody>
      </p:sp>
    </p:spTree>
  </p:cSld>
  <p:clrMapOvr>
    <a:masterClrMapping/>
  </p:clrMapOvr>
  <p:transition spd="slow">
    <p:cut/>
    <p:sndAc>
      <p:stSnd>
        <p:snd r:embed="rId3" name="chimes.wav"/>
      </p:stSnd>
    </p:sndAc>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Shape 422"/>
          <p:cNvSpPr txBox="1">
            <a:spLocks noGrp="1"/>
          </p:cNvSpPr>
          <p:nvPr>
            <p:ph type="ctrTitle"/>
          </p:nvPr>
        </p:nvSpPr>
        <p:spPr>
          <a:xfrm>
            <a:off x="685800" y="2130425"/>
            <a:ext cx="7772400" cy="1470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sp>
        <p:nvSpPr>
          <p:cNvPr id="423" name="Shape 423"/>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888888"/>
              </a:buClr>
              <a:buSzPct val="25000"/>
              <a:buFont typeface="Arial"/>
              <a:buNone/>
            </a:pPr>
            <a:endParaRPr sz="3200" b="0" i="0" u="none" strike="noStrike" cap="none">
              <a:solidFill>
                <a:srgbClr val="888888"/>
              </a:solidFill>
              <a:latin typeface="Calibri"/>
              <a:ea typeface="Calibri"/>
              <a:cs typeface="Calibri"/>
              <a:sym typeface="Calibri"/>
            </a:endParaRPr>
          </a:p>
        </p:txBody>
      </p:sp>
      <p:pic>
        <p:nvPicPr>
          <p:cNvPr id="424" name="Shape 424"/>
          <p:cNvPicPr preferRelativeResize="0"/>
          <p:nvPr/>
        </p:nvPicPr>
        <p:blipFill rotWithShape="1">
          <a:blip r:embed="rId4">
            <a:alphaModFix/>
          </a:blip>
          <a:srcRect l="1591" r="4810"/>
          <a:stretch/>
        </p:blipFill>
        <p:spPr>
          <a:xfrm rot="5400000">
            <a:off x="1143002" y="-1087339"/>
            <a:ext cx="6858000" cy="9144000"/>
          </a:xfrm>
          <a:prstGeom prst="rect">
            <a:avLst/>
          </a:prstGeom>
          <a:noFill/>
          <a:ln>
            <a:noFill/>
          </a:ln>
        </p:spPr>
      </p:pic>
      <p:sp>
        <p:nvSpPr>
          <p:cNvPr id="425" name="Shape 425"/>
          <p:cNvSpPr txBox="1"/>
          <p:nvPr/>
        </p:nvSpPr>
        <p:spPr>
          <a:xfrm>
            <a:off x="2434500" y="3788100"/>
            <a:ext cx="3000000" cy="3000000"/>
          </a:xfrm>
          <a:prstGeom prst="rect">
            <a:avLst/>
          </a:prstGeom>
          <a:noFill/>
          <a:ln>
            <a:noFill/>
          </a:ln>
        </p:spPr>
        <p:txBody>
          <a:bodyPr lIns="91425" tIns="91425" rIns="91425" bIns="91425" anchor="ctr" anchorCtr="0">
            <a:noAutofit/>
          </a:bodyPr>
          <a:lstStyle/>
          <a:p>
            <a:pPr marL="0" marR="0" lvl="0" indent="0" algn="l" rtl="0">
              <a:lnSpc>
                <a:spcPct val="115000"/>
              </a:lnSpc>
              <a:spcBef>
                <a:spcPts val="0"/>
              </a:spcBef>
              <a:spcAft>
                <a:spcPts val="0"/>
              </a:spcAft>
              <a:buClr>
                <a:srgbClr val="000000"/>
              </a:buClr>
              <a:buFont typeface="Arial"/>
              <a:buNone/>
            </a:pPr>
            <a:endParaRPr sz="1800" b="0" i="0" u="none" strike="noStrike" cap="none">
              <a:solidFill>
                <a:srgbClr val="222222"/>
              </a:solidFill>
              <a:highlight>
                <a:srgbClr val="FFFFFF"/>
              </a:highlight>
              <a:latin typeface="Arial"/>
              <a:ea typeface="Arial"/>
              <a:cs typeface="Arial"/>
              <a:sym typeface="Arial"/>
            </a:endParaRPr>
          </a:p>
        </p:txBody>
      </p:sp>
      <p:pic>
        <p:nvPicPr>
          <p:cNvPr id="426" name="Shape 426"/>
          <p:cNvPicPr preferRelativeResize="0"/>
          <p:nvPr/>
        </p:nvPicPr>
        <p:blipFill rotWithShape="1">
          <a:blip r:embed="rId5">
            <a:alphaModFix/>
          </a:blip>
          <a:srcRect/>
          <a:stretch/>
        </p:blipFill>
        <p:spPr>
          <a:xfrm>
            <a:off x="186149" y="1238400"/>
            <a:ext cx="5857800" cy="3524100"/>
          </a:xfrm>
          <a:prstGeom prst="rect">
            <a:avLst/>
          </a:prstGeom>
          <a:ln>
            <a:noFill/>
          </a:ln>
          <a:effectLst>
            <a:glow rad="228600">
              <a:schemeClr val="accent1">
                <a:satMod val="175000"/>
                <a:alpha val="40000"/>
              </a:schemeClr>
            </a:glow>
            <a:softEdge rad="63500"/>
          </a:effectLst>
        </p:spPr>
      </p:pic>
      <p:sp>
        <p:nvSpPr>
          <p:cNvPr id="427" name="Shape 427"/>
          <p:cNvSpPr txBox="1"/>
          <p:nvPr/>
        </p:nvSpPr>
        <p:spPr>
          <a:xfrm>
            <a:off x="5434500" y="179875"/>
            <a:ext cx="4738799" cy="671700"/>
          </a:xfrm>
          <a:prstGeom prst="rect">
            <a:avLst/>
          </a:prstGeom>
          <a:noFill/>
          <a:ln>
            <a:noFill/>
          </a:ln>
        </p:spPr>
        <p:txBody>
          <a:bodyPr lIns="91425" tIns="91425" rIns="91425" bIns="91425" anchor="t" anchorCtr="0">
            <a:noAutofit/>
          </a:bodyPr>
          <a:lstStyle/>
          <a:p>
            <a:pPr lvl="0">
              <a:spcBef>
                <a:spcPts val="0"/>
              </a:spcBef>
              <a:buNone/>
            </a:pPr>
            <a:endParaRPr/>
          </a:p>
        </p:txBody>
      </p:sp>
      <p:sp>
        <p:nvSpPr>
          <p:cNvPr id="428" name="Shape 428"/>
          <p:cNvSpPr txBox="1"/>
          <p:nvPr/>
        </p:nvSpPr>
        <p:spPr>
          <a:xfrm>
            <a:off x="979350" y="509675"/>
            <a:ext cx="7994700" cy="671700"/>
          </a:xfrm>
          <a:prstGeom prst="rect">
            <a:avLst/>
          </a:prstGeom>
          <a:noFill/>
          <a:ln>
            <a:noFill/>
          </a:ln>
        </p:spPr>
        <p:txBody>
          <a:bodyPr lIns="91425" tIns="91425" rIns="91425" bIns="91425" anchor="t" anchorCtr="0">
            <a:noAutofit/>
          </a:bodyPr>
          <a:lstStyle/>
          <a:p>
            <a:pPr lvl="0" algn="ctr" rtl="0">
              <a:spcBef>
                <a:spcPts val="0"/>
              </a:spcBef>
              <a:buClr>
                <a:schemeClr val="dk1"/>
              </a:buClr>
              <a:buSzPct val="61111"/>
              <a:buFont typeface="Arial"/>
              <a:buNone/>
            </a:pPr>
            <a:r>
              <a:rPr lang="en-US" sz="1800" b="1" dirty="0">
                <a:solidFill>
                  <a:schemeClr val="lt1"/>
                </a:solidFill>
                <a:latin typeface="Times New Roman"/>
                <a:ea typeface="Times New Roman"/>
                <a:cs typeface="Times New Roman"/>
                <a:sym typeface="Times New Roman"/>
              </a:rPr>
              <a:t>Readers’ </a:t>
            </a:r>
            <a:r>
              <a:rPr lang="en-US" sz="1800" b="1" dirty="0" smtClean="0">
                <a:solidFill>
                  <a:schemeClr val="lt1"/>
                </a:solidFill>
                <a:latin typeface="Times New Roman"/>
                <a:ea typeface="Times New Roman"/>
                <a:cs typeface="Times New Roman"/>
                <a:sym typeface="Times New Roman"/>
              </a:rPr>
              <a:t>Advisory</a:t>
            </a:r>
          </a:p>
          <a:p>
            <a:pPr lvl="0" algn="ctr">
              <a:buClr>
                <a:schemeClr val="dk1"/>
              </a:buClr>
              <a:buSzPct val="61111"/>
            </a:pPr>
            <a:r>
              <a:rPr lang="en-US" sz="1800" b="1" i="1" dirty="0">
                <a:solidFill>
                  <a:schemeClr val="lt1"/>
                </a:solidFill>
                <a:latin typeface="Times New Roman"/>
                <a:ea typeface="Times New Roman"/>
                <a:cs typeface="Times New Roman"/>
                <a:sym typeface="Times New Roman"/>
              </a:rPr>
              <a:t>Jacques Cousteau-</a:t>
            </a:r>
            <a:r>
              <a:rPr lang="en-US" sz="1800" b="1" i="1" dirty="0" smtClean="0">
                <a:solidFill>
                  <a:schemeClr val="lt1"/>
                </a:solidFill>
                <a:latin typeface="Times New Roman"/>
                <a:ea typeface="Times New Roman"/>
                <a:cs typeface="Times New Roman"/>
                <a:sym typeface="Times New Roman"/>
              </a:rPr>
              <a:t>-Whales</a:t>
            </a:r>
            <a:r>
              <a:rPr lang="en-US" sz="1800" dirty="0" smtClean="0">
                <a:solidFill>
                  <a:schemeClr val="dk1"/>
                </a:solidFill>
                <a:latin typeface="Times New Roman"/>
                <a:ea typeface="Times New Roman"/>
                <a:cs typeface="Times New Roman"/>
                <a:sym typeface="Times New Roman"/>
              </a:rPr>
              <a:t> </a:t>
            </a:r>
            <a:endParaRPr lang="en-US" sz="1800" dirty="0">
              <a:solidFill>
                <a:schemeClr val="dk1"/>
              </a:solidFill>
              <a:latin typeface="Times New Roman"/>
              <a:ea typeface="Times New Roman"/>
              <a:cs typeface="Times New Roman"/>
              <a:sym typeface="Times New Roman"/>
            </a:endParaRPr>
          </a:p>
        </p:txBody>
      </p:sp>
      <p:sp>
        <p:nvSpPr>
          <p:cNvPr id="429" name="Shape 429"/>
          <p:cNvSpPr txBox="1"/>
          <p:nvPr/>
        </p:nvSpPr>
        <p:spPr>
          <a:xfrm>
            <a:off x="1199225" y="5826175"/>
            <a:ext cx="7894799" cy="671700"/>
          </a:xfrm>
          <a:prstGeom prst="rect">
            <a:avLst/>
          </a:prstGeom>
          <a:noFill/>
          <a:ln>
            <a:noFill/>
          </a:ln>
        </p:spPr>
        <p:txBody>
          <a:bodyPr lIns="91425" tIns="91425" rIns="91425" bIns="91425" anchor="t" anchorCtr="0">
            <a:noAutofit/>
          </a:bodyPr>
          <a:lstStyle/>
          <a:p>
            <a:pPr lvl="0" rtl="0">
              <a:lnSpc>
                <a:spcPct val="150000"/>
              </a:lnSpc>
              <a:spcBef>
                <a:spcPts val="0"/>
              </a:spcBef>
              <a:buClr>
                <a:schemeClr val="dk1"/>
              </a:buClr>
              <a:buFont typeface="Arial"/>
              <a:buNone/>
            </a:pPr>
            <a:r>
              <a:rPr lang="en-US" sz="1800" b="1" dirty="0">
                <a:solidFill>
                  <a:schemeClr val="lt1"/>
                </a:solidFill>
                <a:latin typeface="Times New Roman"/>
                <a:ea typeface="Times New Roman"/>
                <a:cs typeface="Times New Roman"/>
                <a:sym typeface="Times New Roman"/>
              </a:rPr>
              <a:t>Cousteau, J., &amp; </a:t>
            </a:r>
            <a:r>
              <a:rPr lang="en-US" sz="1800" b="1" dirty="0" err="1">
                <a:solidFill>
                  <a:schemeClr val="lt1"/>
                </a:solidFill>
                <a:latin typeface="Times New Roman"/>
                <a:ea typeface="Times New Roman"/>
                <a:cs typeface="Times New Roman"/>
                <a:sym typeface="Times New Roman"/>
              </a:rPr>
              <a:t>Paccalet</a:t>
            </a:r>
            <a:r>
              <a:rPr lang="en-US" sz="1800" b="1" dirty="0">
                <a:solidFill>
                  <a:schemeClr val="lt1"/>
                </a:solidFill>
                <a:latin typeface="Times New Roman"/>
                <a:ea typeface="Times New Roman"/>
                <a:cs typeface="Times New Roman"/>
                <a:sym typeface="Times New Roman"/>
              </a:rPr>
              <a:t>, Y. (1988). </a:t>
            </a:r>
            <a:r>
              <a:rPr lang="en-US" sz="1800" b="1" i="1" dirty="0">
                <a:solidFill>
                  <a:schemeClr val="lt1"/>
                </a:solidFill>
                <a:latin typeface="Times New Roman"/>
                <a:ea typeface="Times New Roman"/>
                <a:cs typeface="Times New Roman"/>
                <a:sym typeface="Times New Roman"/>
              </a:rPr>
              <a:t>Jacques Cousteau-</a:t>
            </a:r>
            <a:r>
              <a:rPr lang="en-US" sz="1800" b="1" i="1" dirty="0" smtClean="0">
                <a:solidFill>
                  <a:schemeClr val="lt1"/>
                </a:solidFill>
                <a:latin typeface="Times New Roman"/>
                <a:ea typeface="Times New Roman"/>
                <a:cs typeface="Times New Roman"/>
                <a:sym typeface="Times New Roman"/>
              </a:rPr>
              <a:t>-Whales</a:t>
            </a:r>
            <a:r>
              <a:rPr lang="en-US" sz="1800" b="1" dirty="0">
                <a:solidFill>
                  <a:schemeClr val="lt1"/>
                </a:solidFill>
                <a:latin typeface="Times New Roman"/>
                <a:ea typeface="Times New Roman"/>
                <a:cs typeface="Times New Roman"/>
                <a:sym typeface="Times New Roman"/>
              </a:rPr>
              <a:t>. New York : H.N. Abrams, 1988</a:t>
            </a:r>
            <a:r>
              <a:rPr lang="en-US" sz="1800" dirty="0">
                <a:solidFill>
                  <a:schemeClr val="lt1"/>
                </a:solidFill>
                <a:latin typeface="Times New Roman"/>
                <a:ea typeface="Times New Roman"/>
                <a:cs typeface="Times New Roman"/>
                <a:sym typeface="Times New Roman"/>
              </a:rPr>
              <a:t>.</a:t>
            </a:r>
          </a:p>
        </p:txBody>
      </p:sp>
      <p:pic>
        <p:nvPicPr>
          <p:cNvPr id="2" name="Picture 1"/>
          <p:cNvPicPr>
            <a:picLocks noChangeAspect="1"/>
          </p:cNvPicPr>
          <p:nvPr/>
        </p:nvPicPr>
        <p:blipFill rotWithShape="1">
          <a:blip r:embed="rId6"/>
          <a:srcRect l="7100" t="-559" r="5918" b="1838"/>
          <a:stretch/>
        </p:blipFill>
        <p:spPr>
          <a:xfrm>
            <a:off x="4810539" y="1765000"/>
            <a:ext cx="3063172" cy="3918856"/>
          </a:xfrm>
          <a:prstGeom prst="rect">
            <a:avLst/>
          </a:prstGeom>
          <a:ln>
            <a:noFill/>
          </a:ln>
          <a:effectLst>
            <a:glow rad="228600">
              <a:schemeClr val="accent1">
                <a:satMod val="175000"/>
                <a:alpha val="40000"/>
              </a:schemeClr>
            </a:glow>
            <a:softEdge rad="127000"/>
          </a:effectLst>
        </p:spPr>
      </p:pic>
    </p:spTree>
  </p:cSld>
  <p:clrMapOvr>
    <a:masterClrMapping/>
  </p:clrMapOvr>
  <p:transition spd="slow">
    <p:cut/>
    <p:sndAc>
      <p:stSnd>
        <p:snd r:embed="rId3" name="chimes.wav"/>
      </p:stSnd>
    </p:sndAc>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Shape 435"/>
          <p:cNvSpPr txBox="1">
            <a:spLocks noGrp="1"/>
          </p:cNvSpPr>
          <p:nvPr>
            <p:ph type="ctrTitle"/>
          </p:nvPr>
        </p:nvSpPr>
        <p:spPr>
          <a:xfrm>
            <a:off x="685800" y="2130425"/>
            <a:ext cx="7772400" cy="1470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sp>
        <p:nvSpPr>
          <p:cNvPr id="436" name="Shape 436"/>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888888"/>
              </a:buClr>
              <a:buSzPct val="25000"/>
              <a:buFont typeface="Arial"/>
              <a:buNone/>
            </a:pPr>
            <a:endParaRPr sz="3200" b="0" i="0" u="none" strike="noStrike" cap="none">
              <a:solidFill>
                <a:srgbClr val="888888"/>
              </a:solidFill>
              <a:latin typeface="Calibri"/>
              <a:ea typeface="Calibri"/>
              <a:cs typeface="Calibri"/>
              <a:sym typeface="Calibri"/>
            </a:endParaRPr>
          </a:p>
        </p:txBody>
      </p:sp>
      <p:pic>
        <p:nvPicPr>
          <p:cNvPr id="437" name="Shape 437"/>
          <p:cNvPicPr preferRelativeResize="0"/>
          <p:nvPr/>
        </p:nvPicPr>
        <p:blipFill rotWithShape="1">
          <a:blip r:embed="rId4">
            <a:alphaModFix/>
          </a:blip>
          <a:srcRect l="1591" r="4810"/>
          <a:stretch/>
        </p:blipFill>
        <p:spPr>
          <a:xfrm rot="5400000">
            <a:off x="1121951" y="-1143000"/>
            <a:ext cx="6858000" cy="9144000"/>
          </a:xfrm>
          <a:prstGeom prst="rect">
            <a:avLst/>
          </a:prstGeom>
          <a:noFill/>
          <a:ln>
            <a:noFill/>
          </a:ln>
        </p:spPr>
      </p:pic>
      <p:pic>
        <p:nvPicPr>
          <p:cNvPr id="438" name="Shape 438"/>
          <p:cNvPicPr preferRelativeResize="0"/>
          <p:nvPr/>
        </p:nvPicPr>
        <p:blipFill rotWithShape="1">
          <a:blip r:embed="rId5">
            <a:alphaModFix/>
          </a:blip>
          <a:srcRect/>
          <a:stretch/>
        </p:blipFill>
        <p:spPr>
          <a:xfrm>
            <a:off x="-21049" y="736452"/>
            <a:ext cx="4458538" cy="3475476"/>
          </a:xfrm>
          <a:prstGeom prst="rect">
            <a:avLst/>
          </a:prstGeom>
          <a:ln>
            <a:noFill/>
          </a:ln>
          <a:effectLst>
            <a:softEdge rad="317500"/>
          </a:effectLst>
        </p:spPr>
      </p:pic>
      <p:sp>
        <p:nvSpPr>
          <p:cNvPr id="439" name="Shape 439"/>
          <p:cNvSpPr txBox="1"/>
          <p:nvPr/>
        </p:nvSpPr>
        <p:spPr>
          <a:xfrm>
            <a:off x="979350" y="5366475"/>
            <a:ext cx="8164499" cy="671700"/>
          </a:xfrm>
          <a:prstGeom prst="rect">
            <a:avLst/>
          </a:prstGeom>
          <a:noFill/>
          <a:ln>
            <a:noFill/>
          </a:ln>
        </p:spPr>
        <p:txBody>
          <a:bodyPr lIns="91425" tIns="91425" rIns="91425" bIns="91425" anchor="t" anchorCtr="0">
            <a:noAutofit/>
          </a:bodyPr>
          <a:lstStyle/>
          <a:p>
            <a:pPr lvl="0">
              <a:spcBef>
                <a:spcPts val="0"/>
              </a:spcBef>
              <a:buNone/>
            </a:pPr>
            <a:endParaRPr/>
          </a:p>
        </p:txBody>
      </p:sp>
      <p:sp>
        <p:nvSpPr>
          <p:cNvPr id="440" name="Shape 440"/>
          <p:cNvSpPr txBox="1"/>
          <p:nvPr/>
        </p:nvSpPr>
        <p:spPr>
          <a:xfrm>
            <a:off x="685800" y="5116650"/>
            <a:ext cx="7199099" cy="671700"/>
          </a:xfrm>
          <a:prstGeom prst="rect">
            <a:avLst/>
          </a:prstGeom>
          <a:noFill/>
          <a:ln>
            <a:noFill/>
          </a:ln>
        </p:spPr>
        <p:txBody>
          <a:bodyPr lIns="91425" tIns="91425" rIns="91425" bIns="91425" anchor="t" anchorCtr="0">
            <a:noAutofit/>
          </a:bodyPr>
          <a:lstStyle/>
          <a:p>
            <a:pPr lvl="0" rtl="0">
              <a:lnSpc>
                <a:spcPct val="150000"/>
              </a:lnSpc>
              <a:spcBef>
                <a:spcPts val="0"/>
              </a:spcBef>
              <a:buClr>
                <a:schemeClr val="dk1"/>
              </a:buClr>
              <a:buSzPct val="68750"/>
              <a:buFont typeface="Arial"/>
              <a:buNone/>
            </a:pPr>
            <a:endParaRPr lang="en-US" sz="1800" b="1" dirty="0" smtClean="0">
              <a:solidFill>
                <a:schemeClr val="lt1"/>
              </a:solidFill>
              <a:latin typeface="Times New Roman"/>
              <a:ea typeface="Times New Roman"/>
              <a:cs typeface="Times New Roman"/>
              <a:sym typeface="Times New Roman"/>
            </a:endParaRPr>
          </a:p>
          <a:p>
            <a:pPr lvl="0" rtl="0">
              <a:lnSpc>
                <a:spcPct val="150000"/>
              </a:lnSpc>
              <a:spcBef>
                <a:spcPts val="0"/>
              </a:spcBef>
              <a:buClr>
                <a:schemeClr val="dk1"/>
              </a:buClr>
              <a:buSzPct val="68750"/>
              <a:buFont typeface="Arial"/>
              <a:buNone/>
            </a:pPr>
            <a:r>
              <a:rPr lang="en-US" sz="1800" b="1" dirty="0" smtClean="0">
                <a:solidFill>
                  <a:schemeClr val="lt1"/>
                </a:solidFill>
                <a:latin typeface="Times New Roman"/>
                <a:ea typeface="Times New Roman"/>
                <a:cs typeface="Times New Roman"/>
                <a:sym typeface="Times New Roman"/>
              </a:rPr>
              <a:t>Cousteau</a:t>
            </a:r>
            <a:r>
              <a:rPr lang="en-US" sz="1800" b="1" dirty="0">
                <a:solidFill>
                  <a:schemeClr val="lt1"/>
                </a:solidFill>
                <a:latin typeface="Times New Roman"/>
                <a:ea typeface="Times New Roman"/>
                <a:cs typeface="Times New Roman"/>
                <a:sym typeface="Times New Roman"/>
              </a:rPr>
              <a:t>, J. (1985). </a:t>
            </a:r>
            <a:r>
              <a:rPr lang="en-US" sz="1800" b="1" i="1" dirty="0">
                <a:solidFill>
                  <a:schemeClr val="lt1"/>
                </a:solidFill>
                <a:latin typeface="Times New Roman"/>
                <a:ea typeface="Times New Roman"/>
                <a:cs typeface="Times New Roman"/>
                <a:sym typeface="Times New Roman"/>
              </a:rPr>
              <a:t>Jacques </a:t>
            </a:r>
            <a:r>
              <a:rPr lang="en-US" sz="1800" b="1" i="1" dirty="0" smtClean="0">
                <a:solidFill>
                  <a:schemeClr val="lt1"/>
                </a:solidFill>
                <a:latin typeface="Times New Roman"/>
                <a:ea typeface="Times New Roman"/>
                <a:cs typeface="Times New Roman"/>
                <a:sym typeface="Times New Roman"/>
              </a:rPr>
              <a:t>Cousteau: </a:t>
            </a:r>
            <a:r>
              <a:rPr lang="en-US" sz="1800" b="1" i="1" dirty="0">
                <a:solidFill>
                  <a:schemeClr val="lt1"/>
                </a:solidFill>
                <a:latin typeface="Times New Roman"/>
                <a:ea typeface="Times New Roman"/>
                <a:cs typeface="Times New Roman"/>
                <a:sym typeface="Times New Roman"/>
              </a:rPr>
              <a:t>T</a:t>
            </a:r>
            <a:r>
              <a:rPr lang="en-US" sz="1800" b="1" i="1" dirty="0" smtClean="0">
                <a:solidFill>
                  <a:schemeClr val="lt1"/>
                </a:solidFill>
                <a:latin typeface="Times New Roman"/>
                <a:ea typeface="Times New Roman"/>
                <a:cs typeface="Times New Roman"/>
                <a:sym typeface="Times New Roman"/>
              </a:rPr>
              <a:t>he </a:t>
            </a:r>
            <a:r>
              <a:rPr lang="en-US" sz="1800" b="1" i="1" dirty="0">
                <a:solidFill>
                  <a:schemeClr val="lt1"/>
                </a:solidFill>
                <a:latin typeface="Times New Roman"/>
                <a:ea typeface="Times New Roman"/>
                <a:cs typeface="Times New Roman"/>
                <a:sym typeface="Times New Roman"/>
              </a:rPr>
              <a:t>O</a:t>
            </a:r>
            <a:r>
              <a:rPr lang="en-US" sz="1800" b="1" i="1" dirty="0" smtClean="0">
                <a:solidFill>
                  <a:schemeClr val="lt1"/>
                </a:solidFill>
                <a:latin typeface="Times New Roman"/>
                <a:ea typeface="Times New Roman"/>
                <a:cs typeface="Times New Roman"/>
                <a:sym typeface="Times New Roman"/>
              </a:rPr>
              <a:t>cean </a:t>
            </a:r>
            <a:r>
              <a:rPr lang="en-US" sz="1800" b="1" i="1" dirty="0">
                <a:solidFill>
                  <a:schemeClr val="lt1"/>
                </a:solidFill>
                <a:latin typeface="Times New Roman"/>
                <a:ea typeface="Times New Roman"/>
                <a:cs typeface="Times New Roman"/>
                <a:sym typeface="Times New Roman"/>
              </a:rPr>
              <a:t>W</a:t>
            </a:r>
            <a:r>
              <a:rPr lang="en-US" sz="1800" b="1" i="1" dirty="0" smtClean="0">
                <a:solidFill>
                  <a:schemeClr val="lt1"/>
                </a:solidFill>
                <a:latin typeface="Times New Roman"/>
                <a:ea typeface="Times New Roman"/>
                <a:cs typeface="Times New Roman"/>
                <a:sym typeface="Times New Roman"/>
              </a:rPr>
              <a:t>orld</a:t>
            </a:r>
            <a:r>
              <a:rPr lang="en-US" sz="1800" b="1" dirty="0">
                <a:solidFill>
                  <a:schemeClr val="lt1"/>
                </a:solidFill>
                <a:latin typeface="Times New Roman"/>
                <a:ea typeface="Times New Roman"/>
                <a:cs typeface="Times New Roman"/>
                <a:sym typeface="Times New Roman"/>
              </a:rPr>
              <a:t>. New York : </a:t>
            </a:r>
            <a:r>
              <a:rPr lang="en-US" sz="1800" b="1" dirty="0" err="1">
                <a:solidFill>
                  <a:schemeClr val="lt1"/>
                </a:solidFill>
                <a:latin typeface="Times New Roman"/>
                <a:ea typeface="Times New Roman"/>
                <a:cs typeface="Times New Roman"/>
                <a:sym typeface="Times New Roman"/>
              </a:rPr>
              <a:t>Abradale</a:t>
            </a:r>
            <a:r>
              <a:rPr lang="en-US" sz="1800" b="1" dirty="0">
                <a:solidFill>
                  <a:schemeClr val="lt1"/>
                </a:solidFill>
                <a:latin typeface="Times New Roman"/>
                <a:ea typeface="Times New Roman"/>
                <a:cs typeface="Times New Roman"/>
                <a:sym typeface="Times New Roman"/>
              </a:rPr>
              <a:t> Press, 1985.</a:t>
            </a:r>
          </a:p>
        </p:txBody>
      </p:sp>
      <p:sp>
        <p:nvSpPr>
          <p:cNvPr id="441" name="Shape 441"/>
          <p:cNvSpPr txBox="1"/>
          <p:nvPr/>
        </p:nvSpPr>
        <p:spPr>
          <a:xfrm>
            <a:off x="1089150" y="49975"/>
            <a:ext cx="7595099" cy="671700"/>
          </a:xfrm>
          <a:prstGeom prst="rect">
            <a:avLst/>
          </a:prstGeom>
          <a:noFill/>
          <a:ln>
            <a:noFill/>
          </a:ln>
        </p:spPr>
        <p:txBody>
          <a:bodyPr lIns="91425" tIns="91425" rIns="91425" bIns="91425" anchor="t" anchorCtr="0">
            <a:noAutofit/>
          </a:bodyPr>
          <a:lstStyle/>
          <a:p>
            <a:pPr lvl="0" algn="ctr" rtl="0">
              <a:spcBef>
                <a:spcPts val="0"/>
              </a:spcBef>
              <a:buClr>
                <a:schemeClr val="dk1"/>
              </a:buClr>
              <a:buSzPct val="61111"/>
              <a:buFont typeface="Arial"/>
              <a:buNone/>
            </a:pPr>
            <a:r>
              <a:rPr lang="en-US" sz="1800" b="1" dirty="0">
                <a:solidFill>
                  <a:schemeClr val="lt1"/>
                </a:solidFill>
                <a:latin typeface="Times New Roman"/>
                <a:ea typeface="Times New Roman"/>
                <a:cs typeface="Times New Roman"/>
                <a:sym typeface="Times New Roman"/>
              </a:rPr>
              <a:t>Readers’ </a:t>
            </a:r>
            <a:r>
              <a:rPr lang="en-US" sz="1800" b="1" dirty="0" smtClean="0">
                <a:solidFill>
                  <a:schemeClr val="lt1"/>
                </a:solidFill>
                <a:latin typeface="Times New Roman"/>
                <a:ea typeface="Times New Roman"/>
                <a:cs typeface="Times New Roman"/>
                <a:sym typeface="Times New Roman"/>
              </a:rPr>
              <a:t>Advisory</a:t>
            </a:r>
          </a:p>
          <a:p>
            <a:pPr lvl="0" algn="ctr">
              <a:buClr>
                <a:schemeClr val="dk1"/>
              </a:buClr>
              <a:buSzPct val="61111"/>
            </a:pPr>
            <a:r>
              <a:rPr lang="en-US" sz="1800" b="1" i="1" dirty="0">
                <a:solidFill>
                  <a:schemeClr val="bg1"/>
                </a:solidFill>
                <a:latin typeface="Times New Roman"/>
                <a:ea typeface="Times New Roman"/>
                <a:cs typeface="Times New Roman"/>
                <a:sym typeface="Times New Roman"/>
              </a:rPr>
              <a:t>Jacques Cousteau </a:t>
            </a:r>
            <a:r>
              <a:rPr lang="en-US" sz="1800" b="1" i="1" dirty="0" smtClean="0">
                <a:solidFill>
                  <a:schemeClr val="bg1"/>
                </a:solidFill>
                <a:latin typeface="Times New Roman"/>
                <a:ea typeface="Times New Roman"/>
                <a:cs typeface="Times New Roman"/>
                <a:sym typeface="Times New Roman"/>
              </a:rPr>
              <a:t>:The Ocean World </a:t>
            </a:r>
            <a:endParaRPr lang="en-US" sz="1800" b="1" i="1" dirty="0">
              <a:solidFill>
                <a:schemeClr val="bg1"/>
              </a:solidFill>
              <a:latin typeface="Times New Roman"/>
              <a:ea typeface="Times New Roman"/>
              <a:cs typeface="Times New Roman"/>
              <a:sym typeface="Times New Roman"/>
            </a:endParaRPr>
          </a:p>
        </p:txBody>
      </p:sp>
      <p:pic>
        <p:nvPicPr>
          <p:cNvPr id="3" name="Picture 2"/>
          <p:cNvPicPr>
            <a:picLocks noChangeAspect="1"/>
          </p:cNvPicPr>
          <p:nvPr/>
        </p:nvPicPr>
        <p:blipFill>
          <a:blip r:embed="rId6"/>
          <a:stretch>
            <a:fillRect/>
          </a:stretch>
        </p:blipFill>
        <p:spPr>
          <a:xfrm>
            <a:off x="5675373" y="1090383"/>
            <a:ext cx="3209925" cy="4514850"/>
          </a:xfrm>
          <a:prstGeom prst="rect">
            <a:avLst/>
          </a:prstGeom>
          <a:ln>
            <a:noFill/>
          </a:ln>
          <a:effectLst>
            <a:glow rad="228600">
              <a:schemeClr val="accent4">
                <a:satMod val="175000"/>
                <a:alpha val="40000"/>
              </a:schemeClr>
            </a:glow>
            <a:softEdge rad="127000"/>
          </a:effectLst>
        </p:spPr>
      </p:pic>
    </p:spTree>
  </p:cSld>
  <p:clrMapOvr>
    <a:masterClrMapping/>
  </p:clrMapOvr>
  <p:transition spd="slow">
    <p:cut/>
    <p:sndAc>
      <p:stSnd>
        <p:snd r:embed="rId3" name="chimes.wav"/>
      </p:stSnd>
    </p:sndAc>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Shape 446"/>
          <p:cNvSpPr txBox="1">
            <a:spLocks noGrp="1"/>
          </p:cNvSpPr>
          <p:nvPr>
            <p:ph type="ctrTitle"/>
          </p:nvPr>
        </p:nvSpPr>
        <p:spPr>
          <a:xfrm>
            <a:off x="685800" y="2130425"/>
            <a:ext cx="7772400" cy="1470023"/>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sp>
        <p:nvSpPr>
          <p:cNvPr id="447" name="Shape 447"/>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888888"/>
              </a:buClr>
              <a:buSzPct val="25000"/>
              <a:buFont typeface="Arial"/>
              <a:buNone/>
            </a:pPr>
            <a:endParaRPr sz="3200" b="0" i="0" u="none" strike="noStrike" cap="none">
              <a:solidFill>
                <a:srgbClr val="888888"/>
              </a:solidFill>
              <a:latin typeface="Calibri"/>
              <a:ea typeface="Calibri"/>
              <a:cs typeface="Calibri"/>
              <a:sym typeface="Calibri"/>
            </a:endParaRPr>
          </a:p>
        </p:txBody>
      </p:sp>
      <p:pic>
        <p:nvPicPr>
          <p:cNvPr id="448" name="Shape 448"/>
          <p:cNvPicPr preferRelativeResize="0"/>
          <p:nvPr/>
        </p:nvPicPr>
        <p:blipFill rotWithShape="1">
          <a:blip r:embed="rId4">
            <a:alphaModFix/>
          </a:blip>
          <a:srcRect/>
          <a:stretch/>
        </p:blipFill>
        <p:spPr>
          <a:xfrm rot="5400000">
            <a:off x="1142999" y="-1103242"/>
            <a:ext cx="6857999" cy="9144001"/>
          </a:xfrm>
          <a:prstGeom prst="rect">
            <a:avLst/>
          </a:prstGeom>
          <a:noFill/>
          <a:ln>
            <a:noFill/>
          </a:ln>
        </p:spPr>
      </p:pic>
      <p:pic>
        <p:nvPicPr>
          <p:cNvPr id="449" name="Shape 449"/>
          <p:cNvPicPr preferRelativeResize="0"/>
          <p:nvPr/>
        </p:nvPicPr>
        <p:blipFill rotWithShape="1">
          <a:blip r:embed="rId5">
            <a:alphaModFix/>
          </a:blip>
          <a:srcRect/>
          <a:stretch/>
        </p:blipFill>
        <p:spPr>
          <a:xfrm>
            <a:off x="3125516" y="1053595"/>
            <a:ext cx="3224400" cy="3214799"/>
          </a:xfrm>
          <a:prstGeom prst="rect">
            <a:avLst/>
          </a:prstGeom>
          <a:ln>
            <a:noFill/>
          </a:ln>
          <a:effectLst>
            <a:glow rad="228600">
              <a:schemeClr val="accent1">
                <a:satMod val="175000"/>
                <a:alpha val="40000"/>
              </a:schemeClr>
            </a:glow>
            <a:softEdge rad="127000"/>
          </a:effectLst>
        </p:spPr>
      </p:pic>
      <p:sp>
        <p:nvSpPr>
          <p:cNvPr id="450" name="Shape 450"/>
          <p:cNvSpPr/>
          <p:nvPr/>
        </p:nvSpPr>
        <p:spPr>
          <a:xfrm>
            <a:off x="-1" y="2090171"/>
            <a:ext cx="9048507" cy="432653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400" b="0" i="0" u="none" strike="noStrike" cap="none" dirty="0">
                <a:solidFill>
                  <a:schemeClr val="dk1"/>
                </a:solidFill>
                <a:latin typeface="Calibri"/>
                <a:ea typeface="Calibri"/>
                <a:cs typeface="Calibri"/>
                <a:sym typeface="Calibri"/>
              </a:rPr>
              <a:t> </a:t>
            </a:r>
          </a:p>
          <a:p>
            <a:pPr marL="0" marR="0" lvl="0" indent="0" algn="l" rtl="0">
              <a:lnSpc>
                <a:spcPct val="100000"/>
              </a:lnSpc>
              <a:spcBef>
                <a:spcPts val="0"/>
              </a:spcBef>
              <a:spcAft>
                <a:spcPts val="0"/>
              </a:spcAft>
              <a:buClr>
                <a:schemeClr val="dk1"/>
              </a:buClr>
              <a:buFont typeface="Arial"/>
              <a:buNone/>
            </a:pPr>
            <a:endParaRPr sz="1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Font typeface="Arial"/>
              <a:buNone/>
            </a:pPr>
            <a:endParaRPr sz="1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Font typeface="Arial"/>
              <a:buNone/>
            </a:pPr>
            <a:endParaRPr sz="1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Font typeface="Arial"/>
              <a:buNone/>
            </a:pPr>
            <a:endParaRPr sz="1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Font typeface="Arial"/>
              <a:buNone/>
            </a:pPr>
            <a:endParaRPr sz="1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Font typeface="Arial"/>
              <a:buNone/>
            </a:pPr>
            <a:endParaRPr sz="1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Font typeface="Arial"/>
              <a:buNone/>
            </a:pPr>
            <a:endParaRPr sz="1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Font typeface="Arial"/>
              <a:buNone/>
            </a:pPr>
            <a:endParaRPr sz="1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Font typeface="Arial"/>
              <a:buNone/>
            </a:pPr>
            <a:endParaRPr sz="1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Times New Roman"/>
              <a:buNone/>
            </a:pPr>
            <a:r>
              <a:rPr lang="en-US" sz="1800" b="1" i="0" u="none" strike="noStrike" cap="none" dirty="0">
                <a:solidFill>
                  <a:schemeClr val="lt1"/>
                </a:solidFill>
                <a:latin typeface="Times New Roman"/>
                <a:ea typeface="Times New Roman"/>
                <a:cs typeface="Times New Roman"/>
                <a:sym typeface="Times New Roman"/>
              </a:rPr>
              <a:t>The reader finds a fish with a humanoid eye. As the first page opens up, this eye transforms into the eye of the Little Mermaid. She is a guiding light surrounded by  deep sea marine wild life. The mermaid’s narrative of her  adventures through human existence and romantic love. Themes of metamorphosis and transformation prevail, as she journeys from mermaid to human and then to a daughter of the air</a:t>
            </a:r>
            <a:r>
              <a:rPr lang="en-US" sz="1800" b="1" i="0" u="none" strike="noStrike" cap="none" dirty="0" smtClean="0">
                <a:solidFill>
                  <a:schemeClr val="lt1"/>
                </a:solidFill>
                <a:latin typeface="Times New Roman"/>
                <a:ea typeface="Times New Roman"/>
                <a:cs typeface="Times New Roman"/>
                <a:sym typeface="Times New Roman"/>
              </a:rPr>
              <a:t>.</a:t>
            </a:r>
          </a:p>
          <a:p>
            <a:pPr marL="0" marR="0" lvl="0" indent="0" algn="l" rtl="0">
              <a:lnSpc>
                <a:spcPct val="100000"/>
              </a:lnSpc>
              <a:spcBef>
                <a:spcPts val="0"/>
              </a:spcBef>
              <a:spcAft>
                <a:spcPts val="0"/>
              </a:spcAft>
              <a:buClr>
                <a:schemeClr val="dk1"/>
              </a:buClr>
              <a:buSzPct val="25000"/>
              <a:buFont typeface="Times New Roman"/>
              <a:buNone/>
            </a:pPr>
            <a:endParaRPr lang="en-US" sz="1800" b="1" i="0" u="none" strike="noStrike" cap="none" dirty="0" smtClean="0">
              <a:solidFill>
                <a:schemeClr val="lt1"/>
              </a:solidFill>
              <a:latin typeface="Times New Roman"/>
              <a:ea typeface="Times New Roman"/>
              <a:cs typeface="Times New Roman"/>
              <a:sym typeface="Times New Roman"/>
            </a:endParaRPr>
          </a:p>
          <a:p>
            <a:pPr lvl="0">
              <a:buClr>
                <a:schemeClr val="dk1"/>
              </a:buClr>
              <a:buSzPct val="25000"/>
            </a:pPr>
            <a:endParaRPr lang="en-CA" sz="1800" b="1" dirty="0" smtClean="0">
              <a:solidFill>
                <a:schemeClr val="lt1"/>
              </a:solidFill>
              <a:latin typeface="Times New Roman"/>
              <a:ea typeface="Times New Roman"/>
              <a:cs typeface="Times New Roman"/>
              <a:sym typeface="Times New Roman"/>
            </a:endParaRPr>
          </a:p>
          <a:p>
            <a:pPr lvl="0">
              <a:buClr>
                <a:schemeClr val="dk1"/>
              </a:buClr>
              <a:buSzPct val="25000"/>
            </a:pPr>
            <a:r>
              <a:rPr lang="en-CA" sz="1800" b="1" dirty="0" err="1" smtClean="0">
                <a:solidFill>
                  <a:schemeClr val="lt1"/>
                </a:solidFill>
                <a:latin typeface="Times New Roman"/>
                <a:ea typeface="Times New Roman"/>
                <a:cs typeface="Times New Roman"/>
                <a:sym typeface="Times New Roman"/>
              </a:rPr>
              <a:t>Shyam</a:t>
            </a:r>
            <a:r>
              <a:rPr lang="en-CA" sz="1800" b="1" dirty="0">
                <a:solidFill>
                  <a:schemeClr val="lt1"/>
                </a:solidFill>
                <a:latin typeface="Times New Roman"/>
                <a:ea typeface="Times New Roman"/>
                <a:cs typeface="Times New Roman"/>
                <a:sym typeface="Times New Roman"/>
              </a:rPr>
              <a:t>, B., Wolf, G., Rao, S., &amp; Andersen, H. C. (2009). </a:t>
            </a:r>
            <a:r>
              <a:rPr lang="en-CA" sz="1800" b="1" i="1" dirty="0">
                <a:solidFill>
                  <a:schemeClr val="lt1"/>
                </a:solidFill>
                <a:latin typeface="Times New Roman"/>
                <a:ea typeface="Times New Roman"/>
                <a:cs typeface="Times New Roman"/>
                <a:sym typeface="Times New Roman"/>
              </a:rPr>
              <a:t>The Flight of the Mermaid</a:t>
            </a:r>
            <a:r>
              <a:rPr lang="en-CA" sz="1800" b="1" dirty="0">
                <a:solidFill>
                  <a:schemeClr val="lt1"/>
                </a:solidFill>
                <a:latin typeface="Times New Roman"/>
                <a:ea typeface="Times New Roman"/>
                <a:cs typeface="Times New Roman"/>
                <a:sym typeface="Times New Roman"/>
              </a:rPr>
              <a:t>. Chennai </a:t>
            </a:r>
            <a:r>
              <a:rPr lang="en-CA" sz="1800" b="1" dirty="0" smtClean="0">
                <a:solidFill>
                  <a:schemeClr val="lt1"/>
                </a:solidFill>
                <a:latin typeface="Times New Roman"/>
                <a:ea typeface="Times New Roman"/>
                <a:cs typeface="Times New Roman"/>
                <a:sym typeface="Times New Roman"/>
              </a:rPr>
              <a:t>;London </a:t>
            </a:r>
            <a:r>
              <a:rPr lang="en-CA" sz="1800" b="1" dirty="0">
                <a:solidFill>
                  <a:schemeClr val="lt1"/>
                </a:solidFill>
                <a:latin typeface="Times New Roman"/>
                <a:ea typeface="Times New Roman"/>
                <a:cs typeface="Times New Roman"/>
                <a:sym typeface="Times New Roman"/>
              </a:rPr>
              <a:t>: Tara Books, c2009.</a:t>
            </a:r>
          </a:p>
          <a:p>
            <a:pPr marL="0" marR="0" lvl="0" indent="0" algn="l" rtl="0">
              <a:lnSpc>
                <a:spcPct val="100000"/>
              </a:lnSpc>
              <a:spcBef>
                <a:spcPts val="0"/>
              </a:spcBef>
              <a:spcAft>
                <a:spcPts val="0"/>
              </a:spcAft>
              <a:buClr>
                <a:schemeClr val="dk1"/>
              </a:buClr>
              <a:buSzPct val="25000"/>
              <a:buFont typeface="Times New Roman"/>
              <a:buNone/>
            </a:pPr>
            <a:endParaRPr lang="en-US" sz="1800" b="1" i="0" u="none" strike="noStrike" cap="none" dirty="0">
              <a:solidFill>
                <a:schemeClr val="lt1"/>
              </a:solidFill>
              <a:latin typeface="Times New Roman"/>
              <a:ea typeface="Times New Roman"/>
              <a:cs typeface="Times New Roman"/>
              <a:sym typeface="Times New Roman"/>
            </a:endParaRPr>
          </a:p>
        </p:txBody>
      </p:sp>
      <p:sp>
        <p:nvSpPr>
          <p:cNvPr id="451" name="Shape 451"/>
          <p:cNvSpPr txBox="1"/>
          <p:nvPr/>
        </p:nvSpPr>
        <p:spPr>
          <a:xfrm>
            <a:off x="1149250" y="139900"/>
            <a:ext cx="7674900" cy="671700"/>
          </a:xfrm>
          <a:prstGeom prst="rect">
            <a:avLst/>
          </a:prstGeom>
          <a:noFill/>
          <a:ln>
            <a:noFill/>
          </a:ln>
        </p:spPr>
        <p:txBody>
          <a:bodyPr lIns="91425" tIns="91425" rIns="91425" bIns="91425" anchor="t" anchorCtr="0">
            <a:noAutofit/>
          </a:bodyPr>
          <a:lstStyle/>
          <a:p>
            <a:pPr lvl="0" algn="ctr" rtl="0">
              <a:spcBef>
                <a:spcPts val="0"/>
              </a:spcBef>
              <a:buClr>
                <a:schemeClr val="dk1"/>
              </a:buClr>
              <a:buSzPct val="61111"/>
              <a:buFont typeface="Arial"/>
              <a:buNone/>
            </a:pPr>
            <a:r>
              <a:rPr lang="en-US" sz="1800" b="1" dirty="0">
                <a:solidFill>
                  <a:schemeClr val="lt1"/>
                </a:solidFill>
                <a:latin typeface="Times New Roman"/>
                <a:ea typeface="Times New Roman"/>
                <a:cs typeface="Times New Roman"/>
                <a:sym typeface="Times New Roman"/>
              </a:rPr>
              <a:t>Readers’ </a:t>
            </a:r>
            <a:r>
              <a:rPr lang="en-US" sz="1800" b="1" dirty="0" smtClean="0">
                <a:solidFill>
                  <a:schemeClr val="lt1"/>
                </a:solidFill>
                <a:latin typeface="Times New Roman"/>
                <a:ea typeface="Times New Roman"/>
                <a:cs typeface="Times New Roman"/>
                <a:sym typeface="Times New Roman"/>
              </a:rPr>
              <a:t>Advisory</a:t>
            </a:r>
          </a:p>
          <a:p>
            <a:pPr lvl="0" algn="ctr">
              <a:buClr>
                <a:schemeClr val="dk1"/>
              </a:buClr>
              <a:buSzPct val="61111"/>
            </a:pPr>
            <a:r>
              <a:rPr lang="en-CA" sz="1800" b="1" i="1" dirty="0">
                <a:solidFill>
                  <a:schemeClr val="lt1"/>
                </a:solidFill>
                <a:latin typeface="Times New Roman"/>
                <a:ea typeface="Times New Roman"/>
                <a:cs typeface="Times New Roman"/>
                <a:sym typeface="Times New Roman"/>
              </a:rPr>
              <a:t>The Flight of the Mermaid</a:t>
            </a:r>
          </a:p>
          <a:p>
            <a:pPr lvl="0" algn="ctr" rtl="0">
              <a:spcBef>
                <a:spcPts val="0"/>
              </a:spcBef>
              <a:buClr>
                <a:schemeClr val="dk1"/>
              </a:buClr>
              <a:buSzPct val="61111"/>
              <a:buFont typeface="Arial"/>
              <a:buNone/>
            </a:pPr>
            <a:endParaRPr lang="en-US" sz="1800" b="1" dirty="0">
              <a:solidFill>
                <a:schemeClr val="lt1"/>
              </a:solidFill>
              <a:latin typeface="Times New Roman"/>
              <a:ea typeface="Times New Roman"/>
              <a:cs typeface="Times New Roman"/>
              <a:sym typeface="Times New Roman"/>
            </a:endParaRPr>
          </a:p>
        </p:txBody>
      </p:sp>
    </p:spTree>
  </p:cSld>
  <p:clrMapOvr>
    <a:masterClrMapping/>
  </p:clrMapOvr>
  <p:transition spd="slow">
    <p:cut/>
    <p:sndAc>
      <p:stSnd>
        <p:snd r:embed="rId3" name="chimes.wav"/>
      </p:stSnd>
    </p:sndAc>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Shape 118"/>
          <p:cNvSpPr txBox="1">
            <a:spLocks noGrp="1"/>
          </p:cNvSpPr>
          <p:nvPr>
            <p:ph type="ctrTitle"/>
          </p:nvPr>
        </p:nvSpPr>
        <p:spPr>
          <a:xfrm>
            <a:off x="685800" y="2130425"/>
            <a:ext cx="7772400" cy="1470023"/>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sp>
        <p:nvSpPr>
          <p:cNvPr id="119" name="Shape 119"/>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888888"/>
              </a:buClr>
              <a:buSzPct val="25000"/>
              <a:buFont typeface="Arial"/>
              <a:buNone/>
            </a:pPr>
            <a:endParaRPr sz="3200" b="0" i="0" u="none" strike="noStrike" cap="none">
              <a:solidFill>
                <a:srgbClr val="888888"/>
              </a:solidFill>
              <a:latin typeface="Calibri"/>
              <a:ea typeface="Calibri"/>
              <a:cs typeface="Calibri"/>
              <a:sym typeface="Calibri"/>
            </a:endParaRPr>
          </a:p>
        </p:txBody>
      </p:sp>
      <p:pic>
        <p:nvPicPr>
          <p:cNvPr id="120" name="Shape 120"/>
          <p:cNvPicPr preferRelativeResize="0"/>
          <p:nvPr/>
        </p:nvPicPr>
        <p:blipFill rotWithShape="1">
          <a:blip r:embed="rId4">
            <a:alphaModFix/>
          </a:blip>
          <a:srcRect/>
          <a:stretch/>
        </p:blipFill>
        <p:spPr>
          <a:xfrm rot="5400000">
            <a:off x="1142999" y="-1142998"/>
            <a:ext cx="6857999" cy="9144001"/>
          </a:xfrm>
          <a:prstGeom prst="rect">
            <a:avLst/>
          </a:prstGeom>
          <a:noFill/>
          <a:ln>
            <a:noFill/>
          </a:ln>
        </p:spPr>
      </p:pic>
      <p:sp>
        <p:nvSpPr>
          <p:cNvPr id="121" name="Shape 121"/>
          <p:cNvSpPr txBox="1"/>
          <p:nvPr/>
        </p:nvSpPr>
        <p:spPr>
          <a:xfrm>
            <a:off x="246136" y="4617121"/>
            <a:ext cx="8309595" cy="30777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22" name="Shape 122"/>
          <p:cNvSpPr/>
          <p:nvPr/>
        </p:nvSpPr>
        <p:spPr>
          <a:xfrm>
            <a:off x="108298" y="1228398"/>
            <a:ext cx="8959397" cy="695574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ct val="25000"/>
              <a:buFont typeface="Times New Roman"/>
              <a:buNone/>
            </a:pPr>
            <a:r>
              <a:rPr lang="en-US" sz="1800" b="1" i="0" u="none" strike="noStrike" cap="none" dirty="0" err="1">
                <a:solidFill>
                  <a:schemeClr val="lt1"/>
                </a:solidFill>
                <a:latin typeface="Times New Roman"/>
                <a:ea typeface="Times New Roman"/>
                <a:cs typeface="Times New Roman"/>
                <a:sym typeface="Times New Roman"/>
              </a:rPr>
              <a:t>Anahita</a:t>
            </a:r>
            <a:r>
              <a:rPr lang="en-US" sz="1800" b="1" i="0" u="none" strike="noStrike" cap="none" dirty="0">
                <a:solidFill>
                  <a:schemeClr val="lt1"/>
                </a:solidFill>
                <a:latin typeface="Times New Roman"/>
                <a:ea typeface="Times New Roman"/>
                <a:cs typeface="Times New Roman"/>
                <a:sym typeface="Times New Roman"/>
              </a:rPr>
              <a:t> wrote a letter to King Triton, beseeching him of her wishes:</a:t>
            </a:r>
          </a:p>
          <a:p>
            <a:pPr marL="0" marR="0" lvl="0" indent="0" algn="l" rtl="0">
              <a:lnSpc>
                <a:spcPct val="100000"/>
              </a:lnSpc>
              <a:spcBef>
                <a:spcPts val="0"/>
              </a:spcBef>
              <a:spcAft>
                <a:spcPts val="0"/>
              </a:spcAft>
              <a:buClr>
                <a:srgbClr val="000000"/>
              </a:buClr>
              <a:buFont typeface="Arial"/>
              <a:buNone/>
            </a:pPr>
            <a:endParaRPr sz="1800" b="1" i="0" u="none" strike="noStrike" cap="none" dirty="0">
              <a:solidFill>
                <a:schemeClr val="lt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lt1"/>
              </a:buClr>
              <a:buSzPct val="25000"/>
              <a:buFont typeface="Times New Roman"/>
              <a:buNone/>
            </a:pPr>
            <a:r>
              <a:rPr lang="en-US" sz="1800" b="1" i="0" u="none" strike="noStrike" cap="none" dirty="0">
                <a:solidFill>
                  <a:schemeClr val="lt1"/>
                </a:solidFill>
                <a:latin typeface="Times New Roman"/>
                <a:ea typeface="Times New Roman"/>
                <a:cs typeface="Times New Roman"/>
                <a:sym typeface="Times New Roman"/>
              </a:rPr>
              <a:t>Dear King Triton</a:t>
            </a:r>
          </a:p>
          <a:p>
            <a:pPr marL="0" marR="0" lvl="0" indent="0" algn="l" rtl="0">
              <a:lnSpc>
                <a:spcPct val="100000"/>
              </a:lnSpc>
              <a:spcBef>
                <a:spcPts val="0"/>
              </a:spcBef>
              <a:spcAft>
                <a:spcPts val="0"/>
              </a:spcAft>
              <a:buClr>
                <a:schemeClr val="lt1"/>
              </a:buClr>
              <a:buSzPct val="25000"/>
              <a:buFont typeface="Times New Roman"/>
              <a:buNone/>
            </a:pPr>
            <a:r>
              <a:rPr lang="en-US" sz="1800" b="1" i="0" u="none" strike="noStrike" cap="none" dirty="0">
                <a:solidFill>
                  <a:schemeClr val="lt1"/>
                </a:solidFill>
                <a:latin typeface="Times New Roman"/>
                <a:ea typeface="Times New Roman"/>
                <a:cs typeface="Times New Roman"/>
                <a:sym typeface="Times New Roman"/>
              </a:rPr>
              <a:t> </a:t>
            </a:r>
          </a:p>
          <a:p>
            <a:pPr marL="0" marR="0" lvl="0" indent="0" algn="l" rtl="0">
              <a:lnSpc>
                <a:spcPct val="100000"/>
              </a:lnSpc>
              <a:spcBef>
                <a:spcPts val="0"/>
              </a:spcBef>
              <a:spcAft>
                <a:spcPts val="0"/>
              </a:spcAft>
              <a:buClr>
                <a:schemeClr val="lt1"/>
              </a:buClr>
              <a:buSzPct val="25000"/>
              <a:buFont typeface="Times New Roman"/>
              <a:buNone/>
            </a:pPr>
            <a:r>
              <a:rPr lang="en-US" sz="1800" b="1" i="0" u="none" strike="noStrike" cap="none" dirty="0">
                <a:solidFill>
                  <a:schemeClr val="lt1"/>
                </a:solidFill>
                <a:latin typeface="Times New Roman"/>
                <a:ea typeface="Times New Roman"/>
                <a:cs typeface="Times New Roman"/>
                <a:sym typeface="Times New Roman"/>
              </a:rPr>
              <a:t>I  am a good mermaid. Although my evil sister always tries to bring me down  she never wins because I am committed to kindness. I work hard not to  </a:t>
            </a:r>
            <a:r>
              <a:rPr lang="en-US" sz="1800" b="1" i="0" u="none" strike="noStrike" cap="none" dirty="0" smtClean="0">
                <a:solidFill>
                  <a:schemeClr val="lt1"/>
                </a:solidFill>
                <a:latin typeface="Times New Roman"/>
                <a:ea typeface="Times New Roman"/>
                <a:cs typeface="Times New Roman"/>
                <a:sym typeface="Times New Roman"/>
              </a:rPr>
              <a:t>hurt </a:t>
            </a:r>
            <a:r>
              <a:rPr lang="en-US" sz="1800" b="1" i="0" u="none" strike="noStrike" cap="none" dirty="0">
                <a:solidFill>
                  <a:schemeClr val="lt1"/>
                </a:solidFill>
                <a:latin typeface="Times New Roman"/>
                <a:ea typeface="Times New Roman"/>
                <a:cs typeface="Times New Roman"/>
                <a:sym typeface="Times New Roman"/>
              </a:rPr>
              <a:t>anyone's feelings and I try to  look out for others by  taking care of the ocean and sea creatures, like my own  children.  I pray that you can help me to trade places with </a:t>
            </a:r>
            <a:r>
              <a:rPr lang="en-US" sz="1800" b="1" i="0" u="none" strike="noStrike" cap="none" dirty="0" err="1">
                <a:solidFill>
                  <a:schemeClr val="lt1"/>
                </a:solidFill>
                <a:latin typeface="Times New Roman"/>
                <a:ea typeface="Times New Roman"/>
                <a:cs typeface="Times New Roman"/>
                <a:sym typeface="Times New Roman"/>
              </a:rPr>
              <a:t>Merhuman</a:t>
            </a:r>
            <a:r>
              <a:rPr lang="en-US" sz="1800" b="1" i="0" u="none" strike="noStrike" cap="none" dirty="0">
                <a:solidFill>
                  <a:schemeClr val="lt1"/>
                </a:solidFill>
                <a:latin typeface="Times New Roman"/>
                <a:ea typeface="Times New Roman"/>
                <a:cs typeface="Times New Roman"/>
                <a:sym typeface="Times New Roman"/>
              </a:rPr>
              <a:t>  but to give me </a:t>
            </a:r>
            <a:r>
              <a:rPr lang="en-US" sz="1800" b="1" i="0" u="none" strike="noStrike" cap="none" dirty="0" err="1">
                <a:solidFill>
                  <a:schemeClr val="lt1"/>
                </a:solidFill>
                <a:latin typeface="Times New Roman"/>
                <a:ea typeface="Times New Roman"/>
                <a:cs typeface="Times New Roman"/>
                <a:sym typeface="Times New Roman"/>
              </a:rPr>
              <a:t>Merhuman’s</a:t>
            </a:r>
            <a:r>
              <a:rPr lang="en-US" sz="1800" b="1" i="0" u="none" strike="noStrike" cap="none" dirty="0">
                <a:solidFill>
                  <a:schemeClr val="lt1"/>
                </a:solidFill>
                <a:latin typeface="Times New Roman"/>
                <a:ea typeface="Times New Roman"/>
                <a:cs typeface="Times New Roman"/>
                <a:sym typeface="Times New Roman"/>
              </a:rPr>
              <a:t>  legs before she became ill so she could have her mermaid tale. I promise to  teach her how to  save the ocean wildlife </a:t>
            </a:r>
            <a:r>
              <a:rPr lang="en-US" sz="1800" b="1" i="0" u="none" strike="noStrike" cap="none" dirty="0" smtClean="0">
                <a:solidFill>
                  <a:schemeClr val="lt1"/>
                </a:solidFill>
                <a:latin typeface="Times New Roman"/>
                <a:ea typeface="Times New Roman"/>
                <a:cs typeface="Times New Roman"/>
                <a:sym typeface="Times New Roman"/>
              </a:rPr>
              <a:t>from </a:t>
            </a:r>
            <a:r>
              <a:rPr lang="en-US" sz="1800" b="1" i="0" u="none" strike="noStrike" cap="none" dirty="0">
                <a:solidFill>
                  <a:schemeClr val="lt1"/>
                </a:solidFill>
                <a:latin typeface="Times New Roman"/>
                <a:ea typeface="Times New Roman"/>
                <a:cs typeface="Times New Roman"/>
                <a:sym typeface="Times New Roman"/>
              </a:rPr>
              <a:t>pollution.</a:t>
            </a:r>
          </a:p>
          <a:p>
            <a:pPr marL="0" marR="0" lvl="0" indent="0" algn="l" rtl="0">
              <a:lnSpc>
                <a:spcPct val="100000"/>
              </a:lnSpc>
              <a:spcBef>
                <a:spcPts val="0"/>
              </a:spcBef>
              <a:spcAft>
                <a:spcPts val="0"/>
              </a:spcAft>
              <a:buClr>
                <a:schemeClr val="lt1"/>
              </a:buClr>
              <a:buSzPct val="25000"/>
              <a:buFont typeface="Times New Roman"/>
              <a:buNone/>
            </a:pPr>
            <a:r>
              <a:rPr lang="en-US" sz="1400" b="0" i="0" u="none" strike="noStrike" cap="none" dirty="0">
                <a:solidFill>
                  <a:schemeClr val="lt1"/>
                </a:solidFill>
                <a:latin typeface="Times New Roman"/>
                <a:ea typeface="Times New Roman"/>
                <a:cs typeface="Times New Roman"/>
                <a:sym typeface="Times New Roman"/>
              </a:rPr>
              <a:t>Image Credit: http://</a:t>
            </a:r>
            <a:r>
              <a:rPr lang="en-US" sz="1400" b="0" i="0" u="none" strike="noStrike" cap="none" dirty="0" err="1">
                <a:solidFill>
                  <a:schemeClr val="lt1"/>
                </a:solidFill>
                <a:latin typeface="Times New Roman"/>
                <a:ea typeface="Times New Roman"/>
                <a:cs typeface="Times New Roman"/>
                <a:sym typeface="Times New Roman"/>
              </a:rPr>
              <a:t>rcdg.deviantart.com</a:t>
            </a:r>
            <a:r>
              <a:rPr lang="en-US" sz="1400" b="0" i="0" u="none" strike="noStrike" cap="none" dirty="0">
                <a:solidFill>
                  <a:schemeClr val="lt1"/>
                </a:solidFill>
                <a:latin typeface="Times New Roman"/>
                <a:ea typeface="Times New Roman"/>
                <a:cs typeface="Times New Roman"/>
                <a:sym typeface="Times New Roman"/>
              </a:rPr>
              <a:t>/art/Mermaid-Shepherd-68985081</a:t>
            </a:r>
          </a:p>
          <a:p>
            <a:pPr marL="0" marR="0" lvl="0" indent="0" algn="l" rtl="0">
              <a:lnSpc>
                <a:spcPct val="100000"/>
              </a:lnSpc>
              <a:spcBef>
                <a:spcPts val="0"/>
              </a:spcBef>
              <a:spcAft>
                <a:spcPts val="0"/>
              </a:spcAft>
              <a:buClr>
                <a:srgbClr val="000000"/>
              </a:buClr>
              <a:buFont typeface="Arial"/>
              <a:buNone/>
            </a:pPr>
            <a:endParaRPr sz="1400" b="0" i="0" u="none" strike="noStrike" cap="none" dirty="0">
              <a:solidFill>
                <a:schemeClr val="lt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dirty="0">
                <a:solidFill>
                  <a:srgbClr val="000000"/>
                </a:solidFill>
                <a:latin typeface="Arial"/>
                <a:ea typeface="Arial"/>
                <a:cs typeface="Arial"/>
                <a:sym typeface="Arial"/>
              </a:rPr>
              <a:t> </a:t>
            </a:r>
          </a:p>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dirty="0">
                <a:solidFill>
                  <a:srgbClr val="000000"/>
                </a:solidFill>
                <a:latin typeface="Arial"/>
                <a:ea typeface="Arial"/>
                <a:cs typeface="Arial"/>
                <a:sym typeface="Arial"/>
              </a:rPr>
              <a:t> </a:t>
            </a:r>
          </a:p>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dirty="0">
                <a:solidFill>
                  <a:srgbClr val="000000"/>
                </a:solidFill>
                <a:latin typeface="Arial"/>
                <a:ea typeface="Arial"/>
                <a:cs typeface="Arial"/>
                <a:sym typeface="Arial"/>
              </a:rPr>
              <a:t> </a:t>
            </a:r>
          </a:p>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dirty="0">
                <a:solidFill>
                  <a:srgbClr val="000000"/>
                </a:solidFill>
                <a:latin typeface="Arial"/>
                <a:ea typeface="Arial"/>
                <a:cs typeface="Arial"/>
                <a:sym typeface="Arial"/>
              </a:rPr>
              <a:t> </a:t>
            </a:r>
          </a:p>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dirty="0">
                <a:solidFill>
                  <a:srgbClr val="000000"/>
                </a:solidFill>
                <a:latin typeface="Arial"/>
                <a:ea typeface="Arial"/>
                <a:cs typeface="Arial"/>
                <a:sym typeface="Arial"/>
              </a:rPr>
              <a:t> </a:t>
            </a:r>
          </a:p>
        </p:txBody>
      </p:sp>
      <p:pic>
        <p:nvPicPr>
          <p:cNvPr id="123" name="Shape 123"/>
          <p:cNvPicPr preferRelativeResize="0"/>
          <p:nvPr/>
        </p:nvPicPr>
        <p:blipFill rotWithShape="1">
          <a:blip r:embed="rId5">
            <a:alphaModFix/>
          </a:blip>
          <a:srcRect/>
          <a:stretch/>
        </p:blipFill>
        <p:spPr>
          <a:xfrm>
            <a:off x="2241673" y="96060"/>
            <a:ext cx="4314401" cy="3504388"/>
          </a:xfrm>
          <a:prstGeom prst="ellipse">
            <a:avLst/>
          </a:prstGeom>
          <a:noFill/>
          <a:ln>
            <a:noFill/>
          </a:ln>
          <a:effectLst>
            <a:glow rad="228600">
              <a:schemeClr val="accent1">
                <a:satMod val="175000"/>
                <a:alpha val="40000"/>
              </a:schemeClr>
            </a:glow>
            <a:softEdge rad="127000"/>
          </a:effectLst>
        </p:spPr>
      </p:pic>
    </p:spTree>
  </p:cSld>
  <p:clrMapOvr>
    <a:masterClrMapping/>
  </p:clrMapOvr>
  <p:transition spd="slow">
    <p:cut/>
    <p:sndAc>
      <p:stSnd>
        <p:snd r:embed="rId3" name="chimes.wav"/>
      </p:stSnd>
    </p:sndAc>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Shape 129"/>
          <p:cNvSpPr txBox="1">
            <a:spLocks noGrp="1"/>
          </p:cNvSpPr>
          <p:nvPr>
            <p:ph type="ctrTitle"/>
          </p:nvPr>
        </p:nvSpPr>
        <p:spPr>
          <a:xfrm>
            <a:off x="685800" y="2130425"/>
            <a:ext cx="7772400" cy="1470023"/>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sp>
        <p:nvSpPr>
          <p:cNvPr id="130" name="Shape 130"/>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888888"/>
              </a:buClr>
              <a:buSzPct val="25000"/>
              <a:buFont typeface="Arial"/>
              <a:buNone/>
            </a:pPr>
            <a:endParaRPr sz="3200" b="0" i="0" u="none" strike="noStrike" cap="none">
              <a:solidFill>
                <a:srgbClr val="888888"/>
              </a:solidFill>
              <a:latin typeface="Calibri"/>
              <a:ea typeface="Calibri"/>
              <a:cs typeface="Calibri"/>
              <a:sym typeface="Calibri"/>
            </a:endParaRPr>
          </a:p>
        </p:txBody>
      </p:sp>
      <p:pic>
        <p:nvPicPr>
          <p:cNvPr id="131" name="Shape 131"/>
          <p:cNvPicPr preferRelativeResize="0"/>
          <p:nvPr/>
        </p:nvPicPr>
        <p:blipFill rotWithShape="1">
          <a:blip r:embed="rId4">
            <a:alphaModFix/>
          </a:blip>
          <a:srcRect/>
          <a:stretch/>
        </p:blipFill>
        <p:spPr>
          <a:xfrm rot="5400000">
            <a:off x="1142999" y="-1142998"/>
            <a:ext cx="6857999" cy="9144001"/>
          </a:xfrm>
          <a:prstGeom prst="rect">
            <a:avLst/>
          </a:prstGeom>
          <a:noFill/>
          <a:ln>
            <a:noFill/>
          </a:ln>
        </p:spPr>
      </p:pic>
      <p:sp>
        <p:nvSpPr>
          <p:cNvPr id="132" name="Shape 132"/>
          <p:cNvSpPr txBox="1"/>
          <p:nvPr/>
        </p:nvSpPr>
        <p:spPr>
          <a:xfrm>
            <a:off x="-1" y="2"/>
            <a:ext cx="9144001" cy="507831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Times New Roman"/>
              <a:buNone/>
            </a:pPr>
            <a:r>
              <a:rPr lang="en-US" sz="1800" b="1" i="0" u="none" strike="noStrike" cap="none" dirty="0">
                <a:solidFill>
                  <a:schemeClr val="lt1"/>
                </a:solidFill>
                <a:latin typeface="Times New Roman"/>
                <a:ea typeface="Times New Roman"/>
                <a:cs typeface="Times New Roman"/>
                <a:sym typeface="Times New Roman"/>
              </a:rPr>
              <a:t>As King Triton pondered the letter, he wanted to stop the selfish-gene in humans from making them pollute </a:t>
            </a:r>
            <a:r>
              <a:rPr lang="en-US" sz="1800" b="1" i="0" u="none" strike="noStrike" cap="none">
                <a:solidFill>
                  <a:schemeClr val="lt1"/>
                </a:solidFill>
                <a:latin typeface="Times New Roman"/>
                <a:ea typeface="Times New Roman"/>
                <a:cs typeface="Times New Roman"/>
                <a:sym typeface="Times New Roman"/>
              </a:rPr>
              <a:t>the </a:t>
            </a:r>
            <a:r>
              <a:rPr lang="en-US" sz="1800" b="1" i="0" u="none" strike="noStrike" cap="none" smtClean="0">
                <a:solidFill>
                  <a:schemeClr val="lt1"/>
                </a:solidFill>
                <a:latin typeface="Times New Roman"/>
                <a:ea typeface="Times New Roman"/>
                <a:cs typeface="Times New Roman"/>
                <a:sym typeface="Times New Roman"/>
              </a:rPr>
              <a:t>oceans. </a:t>
            </a:r>
            <a:r>
              <a:rPr lang="en-US" sz="1800" b="1" i="0" u="none" strike="noStrike" cap="none" dirty="0">
                <a:solidFill>
                  <a:schemeClr val="lt1"/>
                </a:solidFill>
                <a:latin typeface="Times New Roman"/>
                <a:ea typeface="Times New Roman"/>
                <a:cs typeface="Times New Roman"/>
                <a:sym typeface="Times New Roman"/>
              </a:rPr>
              <a:t>He hoped that </a:t>
            </a:r>
            <a:r>
              <a:rPr lang="en-US" sz="1800" b="1" i="0" u="none" strike="noStrike" cap="none" dirty="0" err="1">
                <a:solidFill>
                  <a:schemeClr val="lt1"/>
                </a:solidFill>
                <a:latin typeface="Times New Roman"/>
                <a:ea typeface="Times New Roman"/>
                <a:cs typeface="Times New Roman"/>
                <a:sym typeface="Times New Roman"/>
              </a:rPr>
              <a:t>Anahita</a:t>
            </a:r>
            <a:r>
              <a:rPr lang="en-US" sz="1800" b="1" i="0" u="none" strike="noStrike" cap="none" dirty="0">
                <a:solidFill>
                  <a:schemeClr val="lt1"/>
                </a:solidFill>
                <a:latin typeface="Times New Roman"/>
                <a:ea typeface="Times New Roman"/>
                <a:cs typeface="Times New Roman"/>
                <a:sym typeface="Times New Roman"/>
              </a:rPr>
              <a:t> could teach </a:t>
            </a:r>
            <a:r>
              <a:rPr lang="en-US" sz="1800" b="1" i="0" u="none" strike="noStrike" cap="none" dirty="0" err="1">
                <a:solidFill>
                  <a:schemeClr val="lt1"/>
                </a:solidFill>
                <a:latin typeface="Times New Roman"/>
                <a:ea typeface="Times New Roman"/>
                <a:cs typeface="Times New Roman"/>
                <a:sym typeface="Times New Roman"/>
              </a:rPr>
              <a:t>Mer</a:t>
            </a:r>
            <a:r>
              <a:rPr lang="en-US" sz="1800" b="1" i="0" u="none" strike="noStrike" cap="none" dirty="0">
                <a:solidFill>
                  <a:schemeClr val="lt1"/>
                </a:solidFill>
                <a:latin typeface="Times New Roman"/>
                <a:ea typeface="Times New Roman"/>
                <a:cs typeface="Times New Roman"/>
                <a:sym typeface="Times New Roman"/>
              </a:rPr>
              <a:t>-human about the Creator’s order of dependencies which placed:</a:t>
            </a:r>
          </a:p>
          <a:p>
            <a:pPr marL="0" marR="0" lvl="0" indent="0" algn="l" rtl="0">
              <a:lnSpc>
                <a:spcPct val="100000"/>
              </a:lnSpc>
              <a:spcBef>
                <a:spcPts val="0"/>
              </a:spcBef>
              <a:spcAft>
                <a:spcPts val="0"/>
              </a:spcAft>
              <a:buClr>
                <a:srgbClr val="000000"/>
              </a:buClr>
              <a:buFont typeface="Arial"/>
              <a:buNone/>
            </a:pPr>
            <a:endParaRPr sz="1800" b="1" i="0" u="none" strike="noStrike" cap="none" dirty="0">
              <a:solidFill>
                <a:schemeClr val="lt1"/>
              </a:solidFill>
              <a:latin typeface="Times New Roman"/>
              <a:ea typeface="Times New Roman"/>
              <a:cs typeface="Times New Roman"/>
              <a:sym typeface="Times New Roman"/>
            </a:endParaRPr>
          </a:p>
          <a:p>
            <a:pPr marL="342900" marR="0" lvl="0" indent="-342900" algn="l" rtl="0">
              <a:lnSpc>
                <a:spcPct val="100000"/>
              </a:lnSpc>
              <a:spcBef>
                <a:spcPts val="0"/>
              </a:spcBef>
              <a:spcAft>
                <a:spcPts val="0"/>
              </a:spcAft>
              <a:buClr>
                <a:schemeClr val="lt1"/>
              </a:buClr>
              <a:buSzPct val="100000"/>
              <a:buFont typeface="Times New Roman"/>
              <a:buAutoNum type="arabicPeriod"/>
            </a:pPr>
            <a:r>
              <a:rPr lang="en-US" sz="1800" b="1" i="0" u="none" strike="noStrike" cap="none" dirty="0">
                <a:solidFill>
                  <a:schemeClr val="lt1"/>
                </a:solidFill>
                <a:latin typeface="Times New Roman"/>
                <a:ea typeface="Times New Roman"/>
                <a:cs typeface="Times New Roman"/>
                <a:sym typeface="Times New Roman"/>
              </a:rPr>
              <a:t>Mother Earth, her air  and her oceans first on spiritual stewardship because the plants and marine wildlife depend upon the water and soil to eat and grow. </a:t>
            </a:r>
          </a:p>
          <a:p>
            <a:pPr marL="342900" marR="0" lvl="0" indent="-342900" algn="l" rtl="0">
              <a:lnSpc>
                <a:spcPct val="100000"/>
              </a:lnSpc>
              <a:spcBef>
                <a:spcPts val="0"/>
              </a:spcBef>
              <a:spcAft>
                <a:spcPts val="0"/>
              </a:spcAft>
              <a:buClr>
                <a:srgbClr val="000000"/>
              </a:buClr>
              <a:buFont typeface="Arial"/>
              <a:buNone/>
            </a:pPr>
            <a:endParaRPr sz="1800" b="1" i="0" u="none" strike="noStrike" cap="none" dirty="0">
              <a:solidFill>
                <a:schemeClr val="lt1"/>
              </a:solidFill>
              <a:latin typeface="Times New Roman"/>
              <a:ea typeface="Times New Roman"/>
              <a:cs typeface="Times New Roman"/>
              <a:sym typeface="Times New Roman"/>
            </a:endParaRPr>
          </a:p>
          <a:p>
            <a:pPr marL="342900" marR="0" lvl="0" indent="-342900" algn="l" rtl="0">
              <a:lnSpc>
                <a:spcPct val="100000"/>
              </a:lnSpc>
              <a:spcBef>
                <a:spcPts val="0"/>
              </a:spcBef>
              <a:spcAft>
                <a:spcPts val="0"/>
              </a:spcAft>
              <a:buClr>
                <a:schemeClr val="lt1"/>
              </a:buClr>
              <a:buSzPct val="25000"/>
              <a:buFont typeface="Times New Roman"/>
              <a:buNone/>
            </a:pPr>
            <a:r>
              <a:rPr lang="en-US" sz="1800" b="1" i="0" u="none" strike="noStrike" cap="none" dirty="0">
                <a:solidFill>
                  <a:schemeClr val="lt1"/>
                </a:solidFill>
                <a:latin typeface="Times New Roman"/>
                <a:ea typeface="Times New Roman"/>
                <a:cs typeface="Times New Roman"/>
                <a:sym typeface="Times New Roman"/>
              </a:rPr>
              <a:t>2. Birds, insects, rodents and animals depend upon water, marine wildlife, plants and each other to eat and grow.</a:t>
            </a:r>
          </a:p>
          <a:p>
            <a:pPr marL="342900" marR="0" lvl="0" indent="-342900" algn="l" rtl="0">
              <a:lnSpc>
                <a:spcPct val="100000"/>
              </a:lnSpc>
              <a:spcBef>
                <a:spcPts val="0"/>
              </a:spcBef>
              <a:spcAft>
                <a:spcPts val="0"/>
              </a:spcAft>
              <a:buClr>
                <a:srgbClr val="000000"/>
              </a:buClr>
              <a:buFont typeface="Arial"/>
              <a:buNone/>
            </a:pPr>
            <a:endParaRPr sz="1800" b="1" i="0" u="none" strike="noStrike" cap="none" dirty="0">
              <a:solidFill>
                <a:schemeClr val="lt1"/>
              </a:solidFill>
              <a:latin typeface="Times New Roman"/>
              <a:ea typeface="Times New Roman"/>
              <a:cs typeface="Times New Roman"/>
              <a:sym typeface="Times New Roman"/>
            </a:endParaRPr>
          </a:p>
          <a:p>
            <a:pPr marL="342900" marR="0" lvl="0" indent="-342900" algn="l" rtl="0">
              <a:lnSpc>
                <a:spcPct val="100000"/>
              </a:lnSpc>
              <a:spcBef>
                <a:spcPts val="0"/>
              </a:spcBef>
              <a:spcAft>
                <a:spcPts val="0"/>
              </a:spcAft>
              <a:buClr>
                <a:schemeClr val="lt1"/>
              </a:buClr>
              <a:buSzPct val="100000"/>
              <a:buFont typeface="Times New Roman"/>
              <a:buAutoNum type="arabicPeriod" startAt="3"/>
            </a:pPr>
            <a:r>
              <a:rPr lang="en-US" sz="1800" b="1" i="0" u="none" strike="noStrike" cap="none" dirty="0">
                <a:solidFill>
                  <a:schemeClr val="lt1"/>
                </a:solidFill>
                <a:latin typeface="Times New Roman"/>
                <a:ea typeface="Times New Roman"/>
                <a:cs typeface="Times New Roman"/>
                <a:sym typeface="Times New Roman"/>
              </a:rPr>
              <a:t>Humans depend upon water, plants, marine wildlife and animals to eat and grow.</a:t>
            </a:r>
          </a:p>
          <a:p>
            <a:pPr marL="342900" marR="0" lvl="0" indent="-342900" algn="l" rtl="0">
              <a:lnSpc>
                <a:spcPct val="100000"/>
              </a:lnSpc>
              <a:spcBef>
                <a:spcPts val="0"/>
              </a:spcBef>
              <a:spcAft>
                <a:spcPts val="0"/>
              </a:spcAft>
              <a:buClr>
                <a:srgbClr val="000000"/>
              </a:buClr>
              <a:buFont typeface="Arial"/>
              <a:buNone/>
            </a:pPr>
            <a:endParaRPr sz="1800" b="1" i="0" u="none" strike="noStrike" cap="none" dirty="0">
              <a:solidFill>
                <a:schemeClr val="lt1"/>
              </a:solidFill>
              <a:latin typeface="Times New Roman"/>
              <a:ea typeface="Times New Roman"/>
              <a:cs typeface="Times New Roman"/>
              <a:sym typeface="Times New Roman"/>
            </a:endParaRPr>
          </a:p>
          <a:p>
            <a:pPr marL="342900" marR="0" lvl="0" indent="-342900" algn="l" rtl="0">
              <a:lnSpc>
                <a:spcPct val="100000"/>
              </a:lnSpc>
              <a:spcBef>
                <a:spcPts val="0"/>
              </a:spcBef>
              <a:spcAft>
                <a:spcPts val="0"/>
              </a:spcAft>
              <a:buClr>
                <a:schemeClr val="lt1"/>
              </a:buClr>
              <a:buSzPct val="25000"/>
              <a:buFont typeface="Times New Roman"/>
              <a:buNone/>
            </a:pPr>
            <a:r>
              <a:rPr lang="en-US" sz="1800" b="1" i="0" u="none" strike="noStrike" cap="none" dirty="0">
                <a:solidFill>
                  <a:schemeClr val="lt1"/>
                </a:solidFill>
                <a:latin typeface="Times New Roman"/>
                <a:ea typeface="Times New Roman"/>
                <a:cs typeface="Times New Roman"/>
                <a:sym typeface="Times New Roman"/>
              </a:rPr>
              <a:t>King Triton grieved over humans placing themselves before Mother Earth, her air, her oceans, plants and animals. Queen Triton suggested that maybe </a:t>
            </a:r>
            <a:r>
              <a:rPr lang="en-US" sz="1800" b="1" i="0" u="none" strike="noStrike" cap="none" dirty="0" err="1">
                <a:solidFill>
                  <a:schemeClr val="lt1"/>
                </a:solidFill>
                <a:latin typeface="Times New Roman"/>
                <a:ea typeface="Times New Roman"/>
                <a:cs typeface="Times New Roman"/>
                <a:sym typeface="Times New Roman"/>
              </a:rPr>
              <a:t>Anahita</a:t>
            </a:r>
            <a:r>
              <a:rPr lang="en-US" sz="1800" b="1" i="0" u="none" strike="noStrike" cap="none" dirty="0">
                <a:solidFill>
                  <a:schemeClr val="lt1"/>
                </a:solidFill>
                <a:latin typeface="Times New Roman"/>
                <a:ea typeface="Times New Roman"/>
                <a:cs typeface="Times New Roman"/>
                <a:sym typeface="Times New Roman"/>
              </a:rPr>
              <a:t> and </a:t>
            </a:r>
            <a:r>
              <a:rPr lang="en-US" sz="1800" b="1" i="0" u="none" strike="noStrike" cap="none" dirty="0" err="1">
                <a:solidFill>
                  <a:schemeClr val="lt1"/>
                </a:solidFill>
                <a:latin typeface="Times New Roman"/>
                <a:ea typeface="Times New Roman"/>
                <a:cs typeface="Times New Roman"/>
                <a:sym typeface="Times New Roman"/>
              </a:rPr>
              <a:t>Mer</a:t>
            </a:r>
            <a:r>
              <a:rPr lang="en-US" sz="1800" b="1" i="0" u="none" strike="noStrike" cap="none" dirty="0">
                <a:solidFill>
                  <a:schemeClr val="lt1"/>
                </a:solidFill>
                <a:latin typeface="Times New Roman"/>
                <a:ea typeface="Times New Roman"/>
                <a:cs typeface="Times New Roman"/>
                <a:sym typeface="Times New Roman"/>
              </a:rPr>
              <a:t>-human could help him to teach humans to place Mother Earth first to care for the air, soil, oceans , plants and animals  (</a:t>
            </a:r>
            <a:r>
              <a:rPr lang="en-US" dirty="0" err="1">
                <a:solidFill>
                  <a:schemeClr val="lt1"/>
                </a:solidFill>
                <a:latin typeface="Times New Roman"/>
                <a:ea typeface="Times New Roman"/>
                <a:cs typeface="Times New Roman"/>
                <a:sym typeface="Times New Roman"/>
              </a:rPr>
              <a:t>Makokis</a:t>
            </a:r>
            <a:r>
              <a:rPr lang="en-US" dirty="0">
                <a:solidFill>
                  <a:schemeClr val="lt1"/>
                </a:solidFill>
                <a:latin typeface="Times New Roman"/>
                <a:ea typeface="Times New Roman"/>
                <a:cs typeface="Times New Roman"/>
                <a:sym typeface="Times New Roman"/>
              </a:rPr>
              <a:t>, 2009)</a:t>
            </a:r>
            <a:r>
              <a:rPr lang="en-US" sz="1800" b="1" i="0" u="none" strike="noStrike" cap="none" dirty="0">
                <a:solidFill>
                  <a:schemeClr val="lt1"/>
                </a:solidFill>
                <a:latin typeface="Times New Roman"/>
                <a:ea typeface="Times New Roman"/>
                <a:cs typeface="Times New Roman"/>
                <a:sym typeface="Times New Roman"/>
              </a:rPr>
              <a:t> </a:t>
            </a:r>
          </a:p>
          <a:p>
            <a:pPr marL="0" marR="0" lvl="0" indent="0" algn="l" rtl="0">
              <a:lnSpc>
                <a:spcPct val="100000"/>
              </a:lnSpc>
              <a:spcBef>
                <a:spcPts val="0"/>
              </a:spcBef>
              <a:spcAft>
                <a:spcPts val="0"/>
              </a:spcAft>
              <a:buClr>
                <a:srgbClr val="000000"/>
              </a:buClr>
              <a:buFont typeface="Arial"/>
              <a:buNone/>
            </a:pPr>
            <a:endParaRPr sz="1800" b="1" i="0" u="none" strike="noStrike" cap="none" dirty="0">
              <a:solidFill>
                <a:schemeClr val="lt1"/>
              </a:solidFill>
              <a:latin typeface="Times New Roman"/>
              <a:ea typeface="Times New Roman"/>
              <a:cs typeface="Times New Roman"/>
              <a:sym typeface="Times New Roman"/>
            </a:endParaRPr>
          </a:p>
        </p:txBody>
      </p:sp>
      <p:pic>
        <p:nvPicPr>
          <p:cNvPr id="133" name="Shape 133"/>
          <p:cNvPicPr preferRelativeResize="0"/>
          <p:nvPr/>
        </p:nvPicPr>
        <p:blipFill rotWithShape="1">
          <a:blip r:embed="rId5">
            <a:alphaModFix/>
          </a:blip>
          <a:srcRect/>
          <a:stretch/>
        </p:blipFill>
        <p:spPr>
          <a:xfrm>
            <a:off x="-2" y="4735903"/>
            <a:ext cx="2734575" cy="2122097"/>
          </a:xfrm>
          <a:prstGeom prst="rect">
            <a:avLst/>
          </a:prstGeom>
          <a:ln>
            <a:noFill/>
          </a:ln>
          <a:effectLst>
            <a:glow rad="228600">
              <a:schemeClr val="accent3">
                <a:satMod val="175000"/>
                <a:alpha val="40000"/>
              </a:schemeClr>
            </a:glow>
            <a:softEdge rad="112500"/>
          </a:effectLst>
        </p:spPr>
      </p:pic>
      <p:pic>
        <p:nvPicPr>
          <p:cNvPr id="134" name="Shape 134"/>
          <p:cNvPicPr preferRelativeResize="0"/>
          <p:nvPr/>
        </p:nvPicPr>
        <p:blipFill rotWithShape="1">
          <a:blip r:embed="rId6">
            <a:alphaModFix/>
          </a:blip>
          <a:srcRect/>
          <a:stretch/>
        </p:blipFill>
        <p:spPr>
          <a:xfrm>
            <a:off x="6806242" y="4321835"/>
            <a:ext cx="2337757" cy="2536166"/>
          </a:xfrm>
          <a:prstGeom prst="rect">
            <a:avLst/>
          </a:prstGeom>
          <a:noFill/>
          <a:ln>
            <a:noFill/>
          </a:ln>
          <a:effectLst>
            <a:glow rad="228600">
              <a:schemeClr val="accent1">
                <a:satMod val="175000"/>
                <a:alpha val="40000"/>
              </a:schemeClr>
            </a:glow>
            <a:softEdge rad="63500"/>
          </a:effectLst>
        </p:spPr>
      </p:pic>
      <p:sp>
        <p:nvSpPr>
          <p:cNvPr id="135" name="Shape 135"/>
          <p:cNvSpPr/>
          <p:nvPr/>
        </p:nvSpPr>
        <p:spPr>
          <a:xfrm>
            <a:off x="-482625" y="3059675"/>
            <a:ext cx="7340699" cy="38781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sng" strike="noStrike" cap="none">
              <a:solidFill>
                <a:schemeClr val="hlink"/>
              </a:solidFill>
              <a:latin typeface="Arial"/>
              <a:ea typeface="Arial"/>
              <a:cs typeface="Arial"/>
              <a:sym typeface="Arial"/>
              <a:hlinkClick r:id="rId7"/>
            </a:endParaRPr>
          </a:p>
          <a:p>
            <a:pPr marL="0" marR="0" lvl="0" indent="0" algn="l" rtl="0">
              <a:lnSpc>
                <a:spcPct val="100000"/>
              </a:lnSpc>
              <a:spcBef>
                <a:spcPts val="0"/>
              </a:spcBef>
              <a:spcAft>
                <a:spcPts val="0"/>
              </a:spcAft>
              <a:buClr>
                <a:srgbClr val="000000"/>
              </a:buClr>
              <a:buFont typeface="Arial"/>
              <a:buNone/>
            </a:pPr>
            <a:endParaRPr sz="1400" b="0" i="0" u="sng" strike="noStrike" cap="none">
              <a:solidFill>
                <a:schemeClr val="hlink"/>
              </a:solidFill>
              <a:latin typeface="Arial"/>
              <a:ea typeface="Arial"/>
              <a:cs typeface="Arial"/>
              <a:sym typeface="Arial"/>
              <a:hlinkClick r:id="rId7"/>
            </a:endParaRPr>
          </a:p>
          <a:p>
            <a:pPr marL="0" marR="0" lvl="0" indent="0" algn="l" rtl="0">
              <a:lnSpc>
                <a:spcPct val="100000"/>
              </a:lnSpc>
              <a:spcBef>
                <a:spcPts val="0"/>
              </a:spcBef>
              <a:spcAft>
                <a:spcPts val="0"/>
              </a:spcAft>
              <a:buClr>
                <a:srgbClr val="000000"/>
              </a:buClr>
              <a:buFont typeface="Arial"/>
              <a:buNone/>
            </a:pPr>
            <a:endParaRPr sz="1400" b="0" i="0" u="sng" strike="noStrike" cap="none">
              <a:solidFill>
                <a:schemeClr val="hlink"/>
              </a:solidFill>
              <a:latin typeface="Arial"/>
              <a:ea typeface="Arial"/>
              <a:cs typeface="Arial"/>
              <a:sym typeface="Arial"/>
              <a:hlinkClick r:id="rId7"/>
            </a:endParaRPr>
          </a:p>
          <a:p>
            <a:pPr marL="0" marR="0" lvl="0" indent="0" algn="l" rtl="0">
              <a:lnSpc>
                <a:spcPct val="100000"/>
              </a:lnSpc>
              <a:spcBef>
                <a:spcPts val="0"/>
              </a:spcBef>
              <a:spcAft>
                <a:spcPts val="0"/>
              </a:spcAft>
              <a:buClr>
                <a:srgbClr val="000000"/>
              </a:buClr>
              <a:buFont typeface="Arial"/>
              <a:buNone/>
            </a:pPr>
            <a:endParaRPr sz="1400" b="0" i="0" u="sng" strike="noStrike" cap="none">
              <a:solidFill>
                <a:schemeClr val="hlink"/>
              </a:solidFill>
              <a:latin typeface="Arial"/>
              <a:ea typeface="Arial"/>
              <a:cs typeface="Arial"/>
              <a:sym typeface="Arial"/>
              <a:hlinkClick r:id="rId7"/>
            </a:endParaRPr>
          </a:p>
          <a:p>
            <a:pPr marL="0" marR="0" lvl="0" indent="0" algn="l" rtl="0">
              <a:lnSpc>
                <a:spcPct val="100000"/>
              </a:lnSpc>
              <a:spcBef>
                <a:spcPts val="0"/>
              </a:spcBef>
              <a:spcAft>
                <a:spcPts val="0"/>
              </a:spcAft>
              <a:buClr>
                <a:srgbClr val="000000"/>
              </a:buClr>
              <a:buFont typeface="Arial"/>
              <a:buNone/>
            </a:pPr>
            <a:endParaRPr sz="1400" b="0" i="0" u="sng" strike="noStrike" cap="none">
              <a:solidFill>
                <a:schemeClr val="hlink"/>
              </a:solidFill>
              <a:latin typeface="Arial"/>
              <a:ea typeface="Arial"/>
              <a:cs typeface="Arial"/>
              <a:sym typeface="Arial"/>
              <a:hlinkClick r:id="rId7"/>
            </a:endParaRPr>
          </a:p>
          <a:p>
            <a:pPr marL="0" marR="0" lvl="0" indent="0" algn="l" rtl="0">
              <a:lnSpc>
                <a:spcPct val="100000"/>
              </a:lnSpc>
              <a:spcBef>
                <a:spcPts val="0"/>
              </a:spcBef>
              <a:spcAft>
                <a:spcPts val="0"/>
              </a:spcAft>
              <a:buClr>
                <a:srgbClr val="000000"/>
              </a:buClr>
              <a:buFont typeface="Arial"/>
              <a:buNone/>
            </a:pPr>
            <a:endParaRPr sz="1400" b="0" i="0" u="sng" strike="noStrike" cap="none">
              <a:solidFill>
                <a:schemeClr val="hlink"/>
              </a:solidFill>
              <a:latin typeface="Arial"/>
              <a:ea typeface="Arial"/>
              <a:cs typeface="Arial"/>
              <a:sym typeface="Arial"/>
              <a:hlinkClick r:id="rId7"/>
            </a:endParaRPr>
          </a:p>
          <a:p>
            <a:pPr marL="0" marR="0" lvl="0" indent="0" algn="l" rtl="0">
              <a:lnSpc>
                <a:spcPct val="100000"/>
              </a:lnSpc>
              <a:spcBef>
                <a:spcPts val="0"/>
              </a:spcBef>
              <a:spcAft>
                <a:spcPts val="0"/>
              </a:spcAft>
              <a:buClr>
                <a:srgbClr val="000000"/>
              </a:buClr>
              <a:buFont typeface="Arial"/>
              <a:buNone/>
            </a:pPr>
            <a:endParaRPr sz="1400" b="0" i="0" u="sng" strike="noStrike" cap="none">
              <a:solidFill>
                <a:schemeClr val="hlink"/>
              </a:solidFill>
              <a:latin typeface="Arial"/>
              <a:ea typeface="Arial"/>
              <a:cs typeface="Arial"/>
              <a:sym typeface="Arial"/>
              <a:hlinkClick r:id="rId7"/>
            </a:endParaRPr>
          </a:p>
          <a:p>
            <a:pPr marL="0" marR="0" lvl="0" indent="0" algn="l" rtl="0">
              <a:lnSpc>
                <a:spcPct val="100000"/>
              </a:lnSpc>
              <a:spcBef>
                <a:spcPts val="0"/>
              </a:spcBef>
              <a:spcAft>
                <a:spcPts val="0"/>
              </a:spcAft>
              <a:buClr>
                <a:srgbClr val="000000"/>
              </a:buClr>
              <a:buFont typeface="Arial"/>
              <a:buNone/>
            </a:pPr>
            <a:endParaRPr sz="1400" b="0" i="0" u="sng" strike="noStrike" cap="none">
              <a:solidFill>
                <a:schemeClr val="hlink"/>
              </a:solidFill>
              <a:latin typeface="Arial"/>
              <a:ea typeface="Arial"/>
              <a:cs typeface="Arial"/>
              <a:sym typeface="Arial"/>
              <a:hlinkClick r:id="rId7"/>
            </a:endParaRPr>
          </a:p>
          <a:p>
            <a:pPr marL="0" marR="0" lvl="0" indent="0" algn="l" rtl="0">
              <a:lnSpc>
                <a:spcPct val="100000"/>
              </a:lnSpc>
              <a:spcBef>
                <a:spcPts val="0"/>
              </a:spcBef>
              <a:spcAft>
                <a:spcPts val="0"/>
              </a:spcAft>
              <a:buClr>
                <a:srgbClr val="000000"/>
              </a:buClr>
              <a:buFont typeface="Arial"/>
              <a:buNone/>
            </a:pPr>
            <a:endParaRPr sz="1400" b="0" i="0" u="sng" strike="noStrike" cap="none">
              <a:solidFill>
                <a:schemeClr val="hlink"/>
              </a:solidFill>
              <a:latin typeface="Arial"/>
              <a:ea typeface="Arial"/>
              <a:cs typeface="Arial"/>
              <a:sym typeface="Arial"/>
              <a:hlinkClick r:id="rId7"/>
            </a:endParaRPr>
          </a:p>
          <a:p>
            <a:pPr marL="0" marR="0" lvl="0" indent="0" algn="l" rtl="0">
              <a:lnSpc>
                <a:spcPct val="100000"/>
              </a:lnSpc>
              <a:spcBef>
                <a:spcPts val="0"/>
              </a:spcBef>
              <a:spcAft>
                <a:spcPts val="0"/>
              </a:spcAft>
              <a:buClr>
                <a:srgbClr val="000000"/>
              </a:buClr>
              <a:buFont typeface="Arial"/>
              <a:buNone/>
            </a:pPr>
            <a:endParaRPr sz="1400" b="0" i="0" u="sng" strike="noStrike" cap="none">
              <a:solidFill>
                <a:schemeClr val="hlink"/>
              </a:solidFill>
              <a:latin typeface="Arial"/>
              <a:ea typeface="Arial"/>
              <a:cs typeface="Arial"/>
              <a:sym typeface="Arial"/>
              <a:hlinkClick r:id="rId7"/>
            </a:endParaRPr>
          </a:p>
          <a:p>
            <a:pPr marL="0" marR="0" lvl="0" indent="0" algn="l" rtl="0">
              <a:lnSpc>
                <a:spcPct val="100000"/>
              </a:lnSpc>
              <a:spcBef>
                <a:spcPts val="0"/>
              </a:spcBef>
              <a:spcAft>
                <a:spcPts val="0"/>
              </a:spcAft>
              <a:buClr>
                <a:srgbClr val="000000"/>
              </a:buClr>
              <a:buFont typeface="Arial"/>
              <a:buNone/>
            </a:pPr>
            <a:endParaRPr sz="1400" b="0" i="0" u="sng" strike="noStrike" cap="none">
              <a:solidFill>
                <a:schemeClr val="hlink"/>
              </a:solidFill>
              <a:latin typeface="Arial"/>
              <a:ea typeface="Arial"/>
              <a:cs typeface="Arial"/>
              <a:sym typeface="Arial"/>
              <a:hlinkClick r:id="rId7"/>
            </a:endParaRPr>
          </a:p>
          <a:p>
            <a:pPr marL="0" marR="0" lvl="0" indent="0" algn="l" rtl="0">
              <a:lnSpc>
                <a:spcPct val="100000"/>
              </a:lnSpc>
              <a:spcBef>
                <a:spcPts val="0"/>
              </a:spcBef>
              <a:spcAft>
                <a:spcPts val="0"/>
              </a:spcAft>
              <a:buClr>
                <a:srgbClr val="000000"/>
              </a:buClr>
              <a:buFont typeface="Arial"/>
              <a:buNone/>
            </a:pPr>
            <a:endParaRPr sz="1400" b="0" i="0" u="sng" strike="noStrike" cap="none">
              <a:solidFill>
                <a:schemeClr val="hlink"/>
              </a:solidFill>
              <a:latin typeface="Arial"/>
              <a:ea typeface="Arial"/>
              <a:cs typeface="Arial"/>
              <a:sym typeface="Arial"/>
              <a:hlinkClick r:id="rId7"/>
            </a:endParaRPr>
          </a:p>
          <a:p>
            <a:pPr marL="0" marR="0" lvl="0" indent="0" algn="l" rtl="0">
              <a:lnSpc>
                <a:spcPct val="100000"/>
              </a:lnSpc>
              <a:spcBef>
                <a:spcPts val="0"/>
              </a:spcBef>
              <a:spcAft>
                <a:spcPts val="0"/>
              </a:spcAft>
              <a:buClr>
                <a:srgbClr val="000000"/>
              </a:buClr>
              <a:buFont typeface="Arial"/>
              <a:buNone/>
            </a:pPr>
            <a:endParaRPr sz="1400" b="0" i="0" u="sng" strike="noStrike" cap="none">
              <a:solidFill>
                <a:schemeClr val="hlink"/>
              </a:solidFill>
              <a:latin typeface="Arial"/>
              <a:ea typeface="Arial"/>
              <a:cs typeface="Arial"/>
              <a:sym typeface="Arial"/>
              <a:hlinkClick r:id="rId7"/>
            </a:endParaRPr>
          </a:p>
          <a:p>
            <a:pPr marL="0" marR="0" lvl="0" indent="0" algn="l" rtl="0">
              <a:lnSpc>
                <a:spcPct val="100000"/>
              </a:lnSpc>
              <a:spcBef>
                <a:spcPts val="0"/>
              </a:spcBef>
              <a:spcAft>
                <a:spcPts val="0"/>
              </a:spcAft>
              <a:buClr>
                <a:srgbClr val="000000"/>
              </a:buClr>
              <a:buSzPct val="25000"/>
              <a:buFont typeface="Arial"/>
              <a:buNone/>
            </a:pPr>
            <a:r>
              <a:rPr lang="en-US" sz="1400" b="0" i="0" u="sng" strike="noStrike" cap="none">
                <a:solidFill>
                  <a:schemeClr val="hlink"/>
                </a:solidFill>
                <a:latin typeface="Arial"/>
                <a:ea typeface="Arial"/>
                <a:cs typeface="Arial"/>
                <a:sym typeface="Arial"/>
                <a:hlinkClick r:id="rId7"/>
              </a:rPr>
              <a:t> </a:t>
            </a:r>
          </a:p>
          <a:p>
            <a:pPr marL="0" marR="0" lvl="0" indent="0" algn="l" rtl="0">
              <a:lnSpc>
                <a:spcPct val="100000"/>
              </a:lnSpc>
              <a:spcBef>
                <a:spcPts val="0"/>
              </a:spcBef>
              <a:spcAft>
                <a:spcPts val="0"/>
              </a:spcAft>
              <a:buClr>
                <a:srgbClr val="000000"/>
              </a:buClr>
              <a:buFont typeface="Arial"/>
              <a:buNone/>
            </a:pPr>
            <a:endParaRPr sz="1200" b="0" i="0" u="sng" strike="noStrike" cap="none">
              <a:solidFill>
                <a:schemeClr val="hlink"/>
              </a:solidFill>
              <a:latin typeface="Arial"/>
              <a:ea typeface="Arial"/>
              <a:cs typeface="Arial"/>
              <a:sym typeface="Arial"/>
              <a:hlinkClick r:id="rId7"/>
            </a:endParaRPr>
          </a:p>
          <a:p>
            <a:pPr marL="3200400" marR="0" lvl="0" indent="457200" algn="l" rtl="0">
              <a:lnSpc>
                <a:spcPct val="100000"/>
              </a:lnSpc>
              <a:spcBef>
                <a:spcPts val="0"/>
              </a:spcBef>
              <a:spcAft>
                <a:spcPts val="0"/>
              </a:spcAft>
              <a:buClr>
                <a:srgbClr val="000000"/>
              </a:buClr>
              <a:buSzPct val="25000"/>
              <a:buFont typeface="Arial"/>
              <a:buNone/>
            </a:pPr>
            <a:r>
              <a:rPr lang="en-US" sz="1200" b="0" i="0" u="sng" strike="noStrike" cap="none">
                <a:solidFill>
                  <a:schemeClr val="hlink"/>
                </a:solidFill>
                <a:latin typeface="Arial"/>
                <a:ea typeface="Arial"/>
                <a:cs typeface="Arial"/>
                <a:sym typeface="Arial"/>
                <a:hlinkClick r:id="rId7"/>
              </a:rPr>
              <a:t>Image Credit:https://www.pinterest.com/pin/433964114070117537</a:t>
            </a:r>
          </a:p>
        </p:txBody>
      </p:sp>
    </p:spTree>
  </p:cSld>
  <p:clrMapOvr>
    <a:masterClrMapping/>
  </p:clrMapOvr>
  <p:transition spd="slow">
    <p:cut/>
    <p:sndAc>
      <p:stSnd>
        <p:snd r:embed="rId3" name="chimes.wav"/>
      </p:stSnd>
    </p:sndAc>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Shape 140"/>
          <p:cNvSpPr txBox="1">
            <a:spLocks noGrp="1"/>
          </p:cNvSpPr>
          <p:nvPr>
            <p:ph type="ctrTitle"/>
          </p:nvPr>
        </p:nvSpPr>
        <p:spPr>
          <a:xfrm>
            <a:off x="685800" y="2130425"/>
            <a:ext cx="7772400" cy="1470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sp>
        <p:nvSpPr>
          <p:cNvPr id="141" name="Shape 141"/>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888888"/>
              </a:buClr>
              <a:buSzPct val="25000"/>
              <a:buFont typeface="Arial"/>
              <a:buNone/>
            </a:pPr>
            <a:endParaRPr sz="3200" b="0" i="0" u="none" strike="noStrike" cap="none">
              <a:solidFill>
                <a:srgbClr val="888888"/>
              </a:solidFill>
              <a:latin typeface="Calibri"/>
              <a:ea typeface="Calibri"/>
              <a:cs typeface="Calibri"/>
              <a:sym typeface="Calibri"/>
            </a:endParaRPr>
          </a:p>
        </p:txBody>
      </p:sp>
      <p:pic>
        <p:nvPicPr>
          <p:cNvPr id="142" name="Shape 142"/>
          <p:cNvPicPr preferRelativeResize="0"/>
          <p:nvPr/>
        </p:nvPicPr>
        <p:blipFill rotWithShape="1">
          <a:blip r:embed="rId4">
            <a:alphaModFix/>
          </a:blip>
          <a:srcRect/>
          <a:stretch/>
        </p:blipFill>
        <p:spPr>
          <a:xfrm rot="5400000">
            <a:off x="1142999" y="-1142998"/>
            <a:ext cx="6858000" cy="9144000"/>
          </a:xfrm>
          <a:prstGeom prst="rect">
            <a:avLst/>
          </a:prstGeom>
          <a:noFill/>
          <a:ln>
            <a:noFill/>
          </a:ln>
        </p:spPr>
      </p:pic>
      <p:pic>
        <p:nvPicPr>
          <p:cNvPr id="143" name="Shape 143"/>
          <p:cNvPicPr preferRelativeResize="0"/>
          <p:nvPr/>
        </p:nvPicPr>
        <p:blipFill rotWithShape="1">
          <a:blip r:embed="rId5">
            <a:alphaModFix/>
          </a:blip>
          <a:srcRect/>
          <a:stretch/>
        </p:blipFill>
        <p:spPr>
          <a:xfrm>
            <a:off x="5374256" y="91990"/>
            <a:ext cx="3684433" cy="6213919"/>
          </a:xfrm>
          <a:prstGeom prst="ellipse">
            <a:avLst/>
          </a:prstGeom>
          <a:noFill/>
          <a:ln>
            <a:noFill/>
          </a:ln>
          <a:effectLst>
            <a:glow rad="228600">
              <a:schemeClr val="accent1">
                <a:satMod val="175000"/>
                <a:alpha val="40000"/>
              </a:schemeClr>
            </a:glow>
            <a:softEdge rad="127000"/>
          </a:effectLst>
        </p:spPr>
      </p:pic>
      <p:sp>
        <p:nvSpPr>
          <p:cNvPr id="144" name="Shape 144"/>
          <p:cNvSpPr txBox="1"/>
          <p:nvPr/>
        </p:nvSpPr>
        <p:spPr>
          <a:xfrm>
            <a:off x="-39756" y="91990"/>
            <a:ext cx="5838299" cy="67403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Times New Roman"/>
              <a:buNone/>
            </a:pPr>
            <a:r>
              <a:rPr lang="en-US" sz="1600" b="1" i="0" u="none" strike="noStrike" cap="none" dirty="0">
                <a:solidFill>
                  <a:schemeClr val="lt1"/>
                </a:solidFill>
                <a:latin typeface="Times New Roman"/>
                <a:ea typeface="Times New Roman"/>
                <a:cs typeface="Times New Roman"/>
                <a:sym typeface="Times New Roman"/>
              </a:rPr>
              <a:t>King Triton responded:</a:t>
            </a:r>
          </a:p>
          <a:p>
            <a:pPr marL="0" marR="0" lvl="0" indent="0" algn="l" rtl="0">
              <a:lnSpc>
                <a:spcPct val="100000"/>
              </a:lnSpc>
              <a:spcBef>
                <a:spcPts val="0"/>
              </a:spcBef>
              <a:spcAft>
                <a:spcPts val="0"/>
              </a:spcAft>
              <a:buClr>
                <a:schemeClr val="lt1"/>
              </a:buClr>
              <a:buSzPct val="25000"/>
              <a:buFont typeface="Times New Roman"/>
              <a:buNone/>
            </a:pPr>
            <a:r>
              <a:rPr lang="en-US" sz="1600" b="1" i="0" u="none" strike="noStrike" cap="none" dirty="0">
                <a:solidFill>
                  <a:schemeClr val="lt1"/>
                </a:solidFill>
                <a:latin typeface="Times New Roman"/>
                <a:ea typeface="Times New Roman"/>
                <a:cs typeface="Times New Roman"/>
                <a:sym typeface="Times New Roman"/>
              </a:rPr>
              <a:t> </a:t>
            </a:r>
          </a:p>
          <a:p>
            <a:pPr marL="0" marR="0" lvl="0" indent="0" algn="l" rtl="0">
              <a:lnSpc>
                <a:spcPct val="100000"/>
              </a:lnSpc>
              <a:spcBef>
                <a:spcPts val="0"/>
              </a:spcBef>
              <a:spcAft>
                <a:spcPts val="0"/>
              </a:spcAft>
              <a:buClr>
                <a:schemeClr val="lt1"/>
              </a:buClr>
              <a:buSzPct val="25000"/>
              <a:buFont typeface="Times New Roman"/>
              <a:buNone/>
            </a:pPr>
            <a:r>
              <a:rPr lang="en-US" sz="1600" b="1" i="0" u="none" strike="noStrike" cap="none" dirty="0">
                <a:solidFill>
                  <a:schemeClr val="lt1"/>
                </a:solidFill>
                <a:latin typeface="Times New Roman"/>
                <a:ea typeface="Times New Roman"/>
                <a:cs typeface="Times New Roman"/>
                <a:sym typeface="Times New Roman"/>
              </a:rPr>
              <a:t>Dear Anahita,</a:t>
            </a:r>
          </a:p>
          <a:p>
            <a:pPr marL="0" marR="0" lvl="0" indent="0" algn="l" rtl="0">
              <a:lnSpc>
                <a:spcPct val="100000"/>
              </a:lnSpc>
              <a:spcBef>
                <a:spcPts val="0"/>
              </a:spcBef>
              <a:spcAft>
                <a:spcPts val="0"/>
              </a:spcAft>
              <a:buClr>
                <a:schemeClr val="lt1"/>
              </a:buClr>
              <a:buSzPct val="25000"/>
              <a:buFont typeface="Times New Roman"/>
              <a:buNone/>
            </a:pPr>
            <a:r>
              <a:rPr lang="en-US" sz="1600" b="1" i="0" u="none" strike="noStrike" cap="none" dirty="0">
                <a:solidFill>
                  <a:schemeClr val="lt1"/>
                </a:solidFill>
                <a:latin typeface="Times New Roman"/>
                <a:ea typeface="Times New Roman"/>
                <a:cs typeface="Times New Roman"/>
                <a:sym typeface="Times New Roman"/>
              </a:rPr>
              <a:t> </a:t>
            </a:r>
          </a:p>
          <a:p>
            <a:pPr marL="0" marR="0" lvl="0" indent="0" algn="l" rtl="0">
              <a:lnSpc>
                <a:spcPct val="100000"/>
              </a:lnSpc>
              <a:spcBef>
                <a:spcPts val="0"/>
              </a:spcBef>
              <a:spcAft>
                <a:spcPts val="0"/>
              </a:spcAft>
              <a:buClr>
                <a:schemeClr val="lt1"/>
              </a:buClr>
              <a:buSzPct val="25000"/>
              <a:buFont typeface="Times New Roman"/>
              <a:buNone/>
            </a:pPr>
            <a:r>
              <a:rPr lang="en-US" sz="1600" b="1" i="0" u="none" strike="noStrike" cap="none" dirty="0">
                <a:solidFill>
                  <a:schemeClr val="lt1"/>
                </a:solidFill>
                <a:latin typeface="Times New Roman"/>
                <a:ea typeface="Times New Roman"/>
                <a:cs typeface="Times New Roman"/>
                <a:sym typeface="Times New Roman"/>
              </a:rPr>
              <a:t>I will grant you your wish after you teach </a:t>
            </a:r>
            <a:r>
              <a:rPr lang="en-US" sz="1600" b="1" i="0" u="none" strike="noStrike" cap="none" dirty="0" err="1">
                <a:solidFill>
                  <a:schemeClr val="lt1"/>
                </a:solidFill>
                <a:latin typeface="Times New Roman"/>
                <a:ea typeface="Times New Roman"/>
                <a:cs typeface="Times New Roman"/>
                <a:sym typeface="Times New Roman"/>
              </a:rPr>
              <a:t>Mer</a:t>
            </a:r>
            <a:r>
              <a:rPr lang="en-US" sz="1600" b="1" i="0" u="none" strike="noStrike" cap="none" dirty="0">
                <a:solidFill>
                  <a:schemeClr val="lt1"/>
                </a:solidFill>
                <a:latin typeface="Times New Roman"/>
                <a:ea typeface="Times New Roman"/>
                <a:cs typeface="Times New Roman"/>
                <a:sym typeface="Times New Roman"/>
              </a:rPr>
              <a:t>-human the laws of the sea and how to care and protect the ocean marine wildlife. </a:t>
            </a:r>
          </a:p>
          <a:p>
            <a:pPr marL="0" marR="0" lvl="0" indent="0" algn="l" rtl="0">
              <a:lnSpc>
                <a:spcPct val="100000"/>
              </a:lnSpc>
              <a:spcBef>
                <a:spcPts val="0"/>
              </a:spcBef>
              <a:spcAft>
                <a:spcPts val="0"/>
              </a:spcAft>
              <a:buClr>
                <a:srgbClr val="000000"/>
              </a:buClr>
              <a:buFont typeface="Arial"/>
              <a:buNone/>
            </a:pPr>
            <a:endParaRPr sz="1600" b="1" i="0" u="none" strike="noStrike" cap="none" dirty="0">
              <a:solidFill>
                <a:schemeClr val="lt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lt1"/>
              </a:buClr>
              <a:buSzPct val="25000"/>
              <a:buFont typeface="Times New Roman"/>
              <a:buNone/>
            </a:pPr>
            <a:r>
              <a:rPr lang="en-US" sz="1600" b="1" i="0" u="none" strike="noStrike" cap="none" dirty="0">
                <a:solidFill>
                  <a:schemeClr val="lt1"/>
                </a:solidFill>
                <a:latin typeface="Times New Roman"/>
                <a:ea typeface="Times New Roman"/>
                <a:cs typeface="Times New Roman"/>
                <a:sym typeface="Times New Roman"/>
              </a:rPr>
              <a:t>Report to my coral reef at noon sharp tomorrow at which time I shall transform </a:t>
            </a:r>
            <a:r>
              <a:rPr lang="en-US" sz="1600" b="1" i="0" u="none" strike="noStrike" cap="none" dirty="0" err="1">
                <a:solidFill>
                  <a:schemeClr val="lt1"/>
                </a:solidFill>
                <a:latin typeface="Times New Roman"/>
                <a:ea typeface="Times New Roman"/>
                <a:cs typeface="Times New Roman"/>
                <a:sym typeface="Times New Roman"/>
              </a:rPr>
              <a:t>Mer</a:t>
            </a:r>
            <a:r>
              <a:rPr lang="en-US" sz="1600" b="1" i="0" u="none" strike="noStrike" cap="none" dirty="0">
                <a:solidFill>
                  <a:schemeClr val="lt1"/>
                </a:solidFill>
                <a:latin typeface="Times New Roman"/>
                <a:ea typeface="Times New Roman"/>
                <a:cs typeface="Times New Roman"/>
                <a:sym typeface="Times New Roman"/>
              </a:rPr>
              <a:t>-human into a mermaid for your instruction. </a:t>
            </a:r>
          </a:p>
          <a:p>
            <a:pPr marL="0" marR="0" lvl="0" indent="0" algn="l" rtl="0">
              <a:lnSpc>
                <a:spcPct val="100000"/>
              </a:lnSpc>
              <a:spcBef>
                <a:spcPts val="0"/>
              </a:spcBef>
              <a:spcAft>
                <a:spcPts val="0"/>
              </a:spcAft>
              <a:buClr>
                <a:srgbClr val="000000"/>
              </a:buClr>
              <a:buFont typeface="Arial"/>
              <a:buNone/>
            </a:pPr>
            <a:endParaRPr sz="1600" b="1" i="0" u="none" strike="noStrike" cap="none" dirty="0">
              <a:solidFill>
                <a:schemeClr val="lt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Font typeface="Arial"/>
              <a:buNone/>
            </a:pPr>
            <a:endParaRPr sz="1600" b="1" i="0" u="none" strike="noStrike" cap="none" dirty="0">
              <a:solidFill>
                <a:schemeClr val="lt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lt1"/>
              </a:buClr>
              <a:buSzPct val="25000"/>
              <a:buFont typeface="Times New Roman"/>
              <a:buNone/>
            </a:pPr>
            <a:r>
              <a:rPr lang="en-US" sz="1600" b="1" i="0" u="none" strike="noStrike" cap="none" dirty="0">
                <a:solidFill>
                  <a:schemeClr val="lt1"/>
                </a:solidFill>
                <a:latin typeface="Times New Roman"/>
                <a:ea typeface="Times New Roman"/>
                <a:cs typeface="Times New Roman"/>
                <a:sym typeface="Times New Roman"/>
              </a:rPr>
              <a:t>If after  </a:t>
            </a:r>
            <a:r>
              <a:rPr lang="en-US" sz="1600" b="1" dirty="0">
                <a:solidFill>
                  <a:schemeClr val="lt1"/>
                </a:solidFill>
                <a:latin typeface="Times New Roman"/>
                <a:ea typeface="Times New Roman"/>
                <a:cs typeface="Times New Roman"/>
                <a:sym typeface="Times New Roman"/>
              </a:rPr>
              <a:t>21</a:t>
            </a:r>
            <a:r>
              <a:rPr lang="en-US" sz="1600" b="1" i="0" u="none" strike="noStrike" cap="none" dirty="0">
                <a:solidFill>
                  <a:schemeClr val="lt1"/>
                </a:solidFill>
                <a:latin typeface="Times New Roman"/>
                <a:ea typeface="Times New Roman"/>
                <a:cs typeface="Times New Roman"/>
                <a:sym typeface="Times New Roman"/>
              </a:rPr>
              <a:t> days, you have successfully taught </a:t>
            </a:r>
            <a:r>
              <a:rPr lang="en-US" sz="1600" b="1" dirty="0" err="1">
                <a:solidFill>
                  <a:schemeClr val="lt1"/>
                </a:solidFill>
                <a:latin typeface="Times New Roman"/>
                <a:ea typeface="Times New Roman"/>
                <a:cs typeface="Times New Roman"/>
                <a:sym typeface="Times New Roman"/>
              </a:rPr>
              <a:t>Mer-human</a:t>
            </a:r>
            <a:r>
              <a:rPr lang="en-US" sz="1600" b="1" i="0" u="none" strike="noStrike" cap="none" dirty="0" err="1">
                <a:solidFill>
                  <a:schemeClr val="lt1"/>
                </a:solidFill>
                <a:latin typeface="Times New Roman"/>
                <a:ea typeface="Times New Roman"/>
                <a:cs typeface="Times New Roman"/>
                <a:sym typeface="Times New Roman"/>
              </a:rPr>
              <a:t>y</a:t>
            </a:r>
            <a:r>
              <a:rPr lang="en-US" sz="1600" b="1" dirty="0">
                <a:solidFill>
                  <a:schemeClr val="lt1"/>
                </a:solidFill>
                <a:latin typeface="Times New Roman"/>
                <a:ea typeface="Times New Roman"/>
                <a:cs typeface="Times New Roman"/>
                <a:sym typeface="Times New Roman"/>
              </a:rPr>
              <a:t> </a:t>
            </a:r>
            <a:r>
              <a:rPr lang="en-US" sz="1600" b="1" i="0" u="none" strike="noStrike" cap="none" dirty="0">
                <a:solidFill>
                  <a:schemeClr val="lt1"/>
                </a:solidFill>
                <a:latin typeface="Times New Roman"/>
                <a:ea typeface="Times New Roman"/>
                <a:cs typeface="Times New Roman"/>
                <a:sym typeface="Times New Roman"/>
              </a:rPr>
              <a:t>enough to </a:t>
            </a:r>
            <a:r>
              <a:rPr lang="en-US" sz="1600" b="1" dirty="0">
                <a:solidFill>
                  <a:schemeClr val="lt1"/>
                </a:solidFill>
                <a:latin typeface="Times New Roman"/>
                <a:ea typeface="Times New Roman"/>
                <a:cs typeface="Times New Roman"/>
                <a:sym typeface="Times New Roman"/>
              </a:rPr>
              <a:t>survive undersea </a:t>
            </a:r>
            <a:r>
              <a:rPr lang="en-US" sz="1600" b="1" i="0" u="none" strike="noStrike" cap="none" dirty="0">
                <a:solidFill>
                  <a:schemeClr val="lt1"/>
                </a:solidFill>
                <a:latin typeface="Times New Roman"/>
                <a:ea typeface="Times New Roman"/>
                <a:cs typeface="Times New Roman"/>
                <a:sym typeface="Times New Roman"/>
              </a:rPr>
              <a:t> and help </a:t>
            </a:r>
            <a:r>
              <a:rPr lang="en-US" sz="1600" b="1" dirty="0">
                <a:solidFill>
                  <a:schemeClr val="lt1"/>
                </a:solidFill>
                <a:latin typeface="Times New Roman"/>
                <a:ea typeface="Times New Roman"/>
                <a:cs typeface="Times New Roman"/>
                <a:sym typeface="Times New Roman"/>
              </a:rPr>
              <a:t>the ocean </a:t>
            </a:r>
            <a:r>
              <a:rPr lang="en-US" sz="1600" b="1" i="0" u="none" strike="noStrike" cap="none" dirty="0">
                <a:solidFill>
                  <a:schemeClr val="lt1"/>
                </a:solidFill>
                <a:latin typeface="Times New Roman"/>
                <a:ea typeface="Times New Roman"/>
                <a:cs typeface="Times New Roman"/>
                <a:sym typeface="Times New Roman"/>
              </a:rPr>
              <a:t>from environmental destruction-she will be transformed back into a mermaid forever and you will remain human forever. </a:t>
            </a:r>
          </a:p>
          <a:p>
            <a:pPr marL="0" marR="0" lvl="0" indent="0" algn="l" rtl="0">
              <a:lnSpc>
                <a:spcPct val="100000"/>
              </a:lnSpc>
              <a:spcBef>
                <a:spcPts val="0"/>
              </a:spcBef>
              <a:spcAft>
                <a:spcPts val="0"/>
              </a:spcAft>
              <a:buClr>
                <a:srgbClr val="000000"/>
              </a:buClr>
              <a:buFont typeface="Arial"/>
              <a:buNone/>
            </a:pPr>
            <a:endParaRPr sz="1600" b="1" i="0" u="none" strike="noStrike" cap="none" dirty="0">
              <a:solidFill>
                <a:schemeClr val="lt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lt1"/>
              </a:buClr>
              <a:buSzPct val="25000"/>
              <a:buFont typeface="Times New Roman"/>
              <a:buNone/>
            </a:pPr>
            <a:r>
              <a:rPr lang="en-US" sz="1600" b="1" i="0" u="none" strike="noStrike" cap="none" dirty="0">
                <a:solidFill>
                  <a:schemeClr val="lt1"/>
                </a:solidFill>
                <a:latin typeface="Times New Roman"/>
                <a:ea typeface="Times New Roman"/>
                <a:cs typeface="Times New Roman"/>
                <a:sym typeface="Times New Roman"/>
              </a:rPr>
              <a:t>However, I must caution you in the wise </a:t>
            </a:r>
            <a:r>
              <a:rPr lang="en-US" sz="1600" b="1" i="0" u="none" strike="noStrike" cap="none" dirty="0" err="1">
                <a:solidFill>
                  <a:schemeClr val="lt1"/>
                </a:solidFill>
                <a:latin typeface="Times New Roman"/>
                <a:ea typeface="Times New Roman"/>
                <a:cs typeface="Times New Roman"/>
                <a:sym typeface="Times New Roman"/>
              </a:rPr>
              <a:t>vulcan</a:t>
            </a:r>
            <a:r>
              <a:rPr lang="en-US" sz="1600" b="1" i="0" u="none" strike="noStrike" cap="none" dirty="0">
                <a:solidFill>
                  <a:schemeClr val="lt1"/>
                </a:solidFill>
                <a:latin typeface="Times New Roman"/>
                <a:ea typeface="Times New Roman"/>
                <a:cs typeface="Times New Roman"/>
                <a:sym typeface="Times New Roman"/>
              </a:rPr>
              <a:t> words of Spock- “You may soon learn that wanting is sometimes better than having.”</a:t>
            </a:r>
          </a:p>
          <a:p>
            <a:pPr marL="0" marR="0" lvl="0" indent="0" algn="l" rtl="0">
              <a:lnSpc>
                <a:spcPct val="100000"/>
              </a:lnSpc>
              <a:spcBef>
                <a:spcPts val="0"/>
              </a:spcBef>
              <a:spcAft>
                <a:spcPts val="0"/>
              </a:spcAft>
              <a:buClr>
                <a:srgbClr val="000000"/>
              </a:buClr>
              <a:buFont typeface="Arial"/>
              <a:buNone/>
            </a:pPr>
            <a:endParaRPr sz="1600" b="1" i="0" u="none" strike="noStrike" cap="none" dirty="0">
              <a:solidFill>
                <a:schemeClr val="lt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lt1"/>
              </a:buClr>
              <a:buSzPct val="25000"/>
              <a:buFont typeface="Times New Roman"/>
              <a:buNone/>
            </a:pPr>
            <a:r>
              <a:rPr lang="en-US" sz="1600" b="1" i="0" u="none" strike="noStrike" cap="none" dirty="0">
                <a:solidFill>
                  <a:schemeClr val="lt1"/>
                </a:solidFill>
                <a:latin typeface="Times New Roman"/>
                <a:ea typeface="Times New Roman"/>
                <a:cs typeface="Times New Roman"/>
                <a:sym typeface="Times New Roman"/>
              </a:rPr>
              <a:t>Sincerely,</a:t>
            </a:r>
          </a:p>
          <a:p>
            <a:pPr marL="0" marR="0" lvl="0" indent="0" algn="l" rtl="0">
              <a:lnSpc>
                <a:spcPct val="100000"/>
              </a:lnSpc>
              <a:spcBef>
                <a:spcPts val="0"/>
              </a:spcBef>
              <a:spcAft>
                <a:spcPts val="0"/>
              </a:spcAft>
              <a:buClr>
                <a:srgbClr val="000000"/>
              </a:buClr>
              <a:buFont typeface="Arial"/>
              <a:buNone/>
            </a:pPr>
            <a:endParaRPr sz="1600" b="1" i="0" u="none" strike="noStrike" cap="none" dirty="0">
              <a:solidFill>
                <a:schemeClr val="lt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lt1"/>
              </a:buClr>
              <a:buSzPct val="25000"/>
              <a:buFont typeface="Times New Roman"/>
              <a:buNone/>
            </a:pPr>
            <a:r>
              <a:rPr lang="en-US" sz="1600" b="1" i="0" u="none" strike="noStrike" cap="none" dirty="0" smtClean="0">
                <a:solidFill>
                  <a:schemeClr val="lt1"/>
                </a:solidFill>
                <a:latin typeface="Times New Roman"/>
                <a:ea typeface="Times New Roman"/>
                <a:cs typeface="Times New Roman"/>
                <a:sym typeface="Times New Roman"/>
              </a:rPr>
              <a:t>King </a:t>
            </a:r>
            <a:r>
              <a:rPr lang="en-US" sz="1600" b="1" i="0" u="none" strike="noStrike" cap="none" dirty="0">
                <a:solidFill>
                  <a:schemeClr val="lt1"/>
                </a:solidFill>
                <a:latin typeface="Times New Roman"/>
                <a:ea typeface="Times New Roman"/>
                <a:cs typeface="Times New Roman"/>
                <a:sym typeface="Times New Roman"/>
              </a:rPr>
              <a:t>Triton </a:t>
            </a:r>
          </a:p>
        </p:txBody>
      </p:sp>
      <p:sp>
        <p:nvSpPr>
          <p:cNvPr id="145" name="Shape 145"/>
          <p:cNvSpPr/>
          <p:nvPr/>
        </p:nvSpPr>
        <p:spPr>
          <a:xfrm>
            <a:off x="4376922" y="8318313"/>
            <a:ext cx="6701399" cy="35394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sng" strike="noStrike" cap="none" dirty="0">
              <a:solidFill>
                <a:schemeClr val="hlink"/>
              </a:solidFill>
              <a:latin typeface="Arial"/>
              <a:ea typeface="Arial"/>
              <a:cs typeface="Arial"/>
              <a:sym typeface="Arial"/>
              <a:hlinkClick r:id="rId6"/>
            </a:endParaRPr>
          </a:p>
          <a:p>
            <a:pPr marL="0" marR="0" lvl="0" indent="0" algn="l" rtl="0">
              <a:lnSpc>
                <a:spcPct val="100000"/>
              </a:lnSpc>
              <a:spcBef>
                <a:spcPts val="0"/>
              </a:spcBef>
              <a:spcAft>
                <a:spcPts val="0"/>
              </a:spcAft>
              <a:buClr>
                <a:srgbClr val="000000"/>
              </a:buClr>
              <a:buFont typeface="Arial"/>
              <a:buNone/>
            </a:pPr>
            <a:endParaRPr sz="1400" b="0" i="0" u="sng" strike="noStrike" cap="none" dirty="0">
              <a:solidFill>
                <a:schemeClr val="hlink"/>
              </a:solidFill>
              <a:latin typeface="Arial"/>
              <a:ea typeface="Arial"/>
              <a:cs typeface="Arial"/>
              <a:sym typeface="Arial"/>
              <a:hlinkClick r:id="rId6"/>
            </a:endParaRPr>
          </a:p>
          <a:p>
            <a:pPr marL="0" marR="0" lvl="0" indent="0" algn="l" rtl="0">
              <a:lnSpc>
                <a:spcPct val="100000"/>
              </a:lnSpc>
              <a:spcBef>
                <a:spcPts val="0"/>
              </a:spcBef>
              <a:spcAft>
                <a:spcPts val="0"/>
              </a:spcAft>
              <a:buClr>
                <a:srgbClr val="000000"/>
              </a:buClr>
              <a:buFont typeface="Arial"/>
              <a:buNone/>
            </a:pPr>
            <a:endParaRPr sz="1400" b="0" i="0" u="sng" strike="noStrike" cap="none" dirty="0">
              <a:solidFill>
                <a:schemeClr val="hlink"/>
              </a:solidFill>
              <a:latin typeface="Arial"/>
              <a:ea typeface="Arial"/>
              <a:cs typeface="Arial"/>
              <a:sym typeface="Arial"/>
              <a:hlinkClick r:id="rId6"/>
            </a:endParaRPr>
          </a:p>
          <a:p>
            <a:pPr marL="0" marR="0" lvl="0" indent="0" algn="l" rtl="0">
              <a:lnSpc>
                <a:spcPct val="100000"/>
              </a:lnSpc>
              <a:spcBef>
                <a:spcPts val="0"/>
              </a:spcBef>
              <a:spcAft>
                <a:spcPts val="0"/>
              </a:spcAft>
              <a:buClr>
                <a:srgbClr val="000000"/>
              </a:buClr>
              <a:buFont typeface="Arial"/>
              <a:buNone/>
            </a:pPr>
            <a:endParaRPr sz="1400" b="0" i="0" u="sng" strike="noStrike" cap="none" dirty="0">
              <a:solidFill>
                <a:schemeClr val="hlink"/>
              </a:solidFill>
              <a:latin typeface="Arial"/>
              <a:ea typeface="Arial"/>
              <a:cs typeface="Arial"/>
              <a:sym typeface="Arial"/>
              <a:hlinkClick r:id="rId6"/>
            </a:endParaRPr>
          </a:p>
          <a:p>
            <a:pPr marL="0" marR="0" lvl="0" indent="0" algn="l" rtl="0">
              <a:lnSpc>
                <a:spcPct val="100000"/>
              </a:lnSpc>
              <a:spcBef>
                <a:spcPts val="0"/>
              </a:spcBef>
              <a:spcAft>
                <a:spcPts val="0"/>
              </a:spcAft>
              <a:buClr>
                <a:srgbClr val="000000"/>
              </a:buClr>
              <a:buFont typeface="Arial"/>
              <a:buNone/>
            </a:pPr>
            <a:endParaRPr sz="1400" b="0" i="0" u="sng" strike="noStrike" cap="none" dirty="0">
              <a:solidFill>
                <a:schemeClr val="hlink"/>
              </a:solidFill>
              <a:latin typeface="Arial"/>
              <a:ea typeface="Arial"/>
              <a:cs typeface="Arial"/>
              <a:sym typeface="Arial"/>
              <a:hlinkClick r:id="rId6"/>
            </a:endParaRPr>
          </a:p>
          <a:p>
            <a:pPr marL="0" marR="0" lvl="0" indent="0" algn="l" rtl="0">
              <a:lnSpc>
                <a:spcPct val="100000"/>
              </a:lnSpc>
              <a:spcBef>
                <a:spcPts val="0"/>
              </a:spcBef>
              <a:spcAft>
                <a:spcPts val="0"/>
              </a:spcAft>
              <a:buClr>
                <a:srgbClr val="000000"/>
              </a:buClr>
              <a:buFont typeface="Arial"/>
              <a:buNone/>
            </a:pPr>
            <a:endParaRPr sz="1400" b="0" i="0" u="sng" strike="noStrike" cap="none" dirty="0">
              <a:solidFill>
                <a:schemeClr val="hlink"/>
              </a:solidFill>
              <a:latin typeface="Arial"/>
              <a:ea typeface="Arial"/>
              <a:cs typeface="Arial"/>
              <a:sym typeface="Arial"/>
              <a:hlinkClick r:id="rId6"/>
            </a:endParaRPr>
          </a:p>
          <a:p>
            <a:pPr marL="0" marR="0" lvl="0" indent="0" algn="l" rtl="0">
              <a:lnSpc>
                <a:spcPct val="100000"/>
              </a:lnSpc>
              <a:spcBef>
                <a:spcPts val="0"/>
              </a:spcBef>
              <a:spcAft>
                <a:spcPts val="0"/>
              </a:spcAft>
              <a:buClr>
                <a:srgbClr val="000000"/>
              </a:buClr>
              <a:buFont typeface="Arial"/>
              <a:buNone/>
            </a:pPr>
            <a:endParaRPr sz="1400" b="0" i="0" u="sng" strike="noStrike" cap="none" dirty="0">
              <a:solidFill>
                <a:schemeClr val="hlink"/>
              </a:solidFill>
              <a:latin typeface="Arial"/>
              <a:ea typeface="Arial"/>
              <a:cs typeface="Arial"/>
              <a:sym typeface="Arial"/>
              <a:hlinkClick r:id="rId6"/>
            </a:endParaRPr>
          </a:p>
          <a:p>
            <a:pPr marL="0" marR="0" lvl="0" indent="0" algn="l" rtl="0">
              <a:lnSpc>
                <a:spcPct val="100000"/>
              </a:lnSpc>
              <a:spcBef>
                <a:spcPts val="0"/>
              </a:spcBef>
              <a:spcAft>
                <a:spcPts val="0"/>
              </a:spcAft>
              <a:buClr>
                <a:srgbClr val="000000"/>
              </a:buClr>
              <a:buFont typeface="Arial"/>
              <a:buNone/>
            </a:pPr>
            <a:endParaRPr sz="1400" b="0" i="0" u="sng" strike="noStrike" cap="none" dirty="0">
              <a:solidFill>
                <a:schemeClr val="hlink"/>
              </a:solidFill>
              <a:latin typeface="Arial"/>
              <a:ea typeface="Arial"/>
              <a:cs typeface="Arial"/>
              <a:sym typeface="Arial"/>
              <a:hlinkClick r:id="rId6"/>
            </a:endParaRPr>
          </a:p>
          <a:p>
            <a:pPr marL="0" marR="0" lvl="0" indent="0" algn="l" rtl="0">
              <a:lnSpc>
                <a:spcPct val="100000"/>
              </a:lnSpc>
              <a:spcBef>
                <a:spcPts val="0"/>
              </a:spcBef>
              <a:spcAft>
                <a:spcPts val="0"/>
              </a:spcAft>
              <a:buClr>
                <a:srgbClr val="000000"/>
              </a:buClr>
              <a:buFont typeface="Arial"/>
              <a:buNone/>
            </a:pPr>
            <a:endParaRPr sz="1400" b="0" i="0" u="sng" strike="noStrike" cap="none" dirty="0">
              <a:solidFill>
                <a:schemeClr val="hlink"/>
              </a:solidFill>
              <a:latin typeface="Arial"/>
              <a:ea typeface="Arial"/>
              <a:cs typeface="Arial"/>
              <a:sym typeface="Arial"/>
              <a:hlinkClick r:id="rId6"/>
            </a:endParaRPr>
          </a:p>
          <a:p>
            <a:pPr marL="0" marR="0" lvl="0" indent="0" algn="l" rtl="0">
              <a:lnSpc>
                <a:spcPct val="100000"/>
              </a:lnSpc>
              <a:spcBef>
                <a:spcPts val="0"/>
              </a:spcBef>
              <a:spcAft>
                <a:spcPts val="0"/>
              </a:spcAft>
              <a:buClr>
                <a:srgbClr val="000000"/>
              </a:buClr>
              <a:buFont typeface="Arial"/>
              <a:buNone/>
            </a:pPr>
            <a:endParaRPr sz="1400" b="0" i="0" u="sng" strike="noStrike" cap="none" dirty="0">
              <a:solidFill>
                <a:schemeClr val="hlink"/>
              </a:solidFill>
              <a:latin typeface="Arial"/>
              <a:ea typeface="Arial"/>
              <a:cs typeface="Arial"/>
              <a:sym typeface="Arial"/>
              <a:hlinkClick r:id="rId6"/>
            </a:endParaRPr>
          </a:p>
          <a:p>
            <a:pPr marL="0" marR="0" lvl="0" indent="0" algn="l" rtl="0">
              <a:lnSpc>
                <a:spcPct val="100000"/>
              </a:lnSpc>
              <a:spcBef>
                <a:spcPts val="0"/>
              </a:spcBef>
              <a:spcAft>
                <a:spcPts val="0"/>
              </a:spcAft>
              <a:buClr>
                <a:srgbClr val="000000"/>
              </a:buClr>
              <a:buFont typeface="Arial"/>
              <a:buNone/>
            </a:pPr>
            <a:endParaRPr sz="1400" b="0" i="0" u="sng" strike="noStrike" cap="none" dirty="0">
              <a:solidFill>
                <a:schemeClr val="hlink"/>
              </a:solidFill>
              <a:latin typeface="Arial"/>
              <a:ea typeface="Arial"/>
              <a:cs typeface="Arial"/>
              <a:sym typeface="Arial"/>
              <a:hlinkClick r:id="rId6"/>
            </a:endParaRPr>
          </a:p>
          <a:p>
            <a:pPr marL="0" marR="0" lvl="0" indent="0" algn="l" rtl="0">
              <a:lnSpc>
                <a:spcPct val="100000"/>
              </a:lnSpc>
              <a:spcBef>
                <a:spcPts val="0"/>
              </a:spcBef>
              <a:spcAft>
                <a:spcPts val="0"/>
              </a:spcAft>
              <a:buClr>
                <a:srgbClr val="000000"/>
              </a:buClr>
              <a:buFont typeface="Arial"/>
              <a:buNone/>
            </a:pPr>
            <a:endParaRPr sz="1400" b="0" i="0" u="sng" strike="noStrike" cap="none" dirty="0">
              <a:solidFill>
                <a:schemeClr val="hlink"/>
              </a:solidFill>
              <a:latin typeface="Arial"/>
              <a:ea typeface="Arial"/>
              <a:cs typeface="Arial"/>
              <a:sym typeface="Arial"/>
              <a:hlinkClick r:id="rId6"/>
            </a:endParaRPr>
          </a:p>
          <a:p>
            <a:pPr marL="0" marR="0" lvl="0" indent="0" algn="l" rtl="0">
              <a:lnSpc>
                <a:spcPct val="100000"/>
              </a:lnSpc>
              <a:spcBef>
                <a:spcPts val="0"/>
              </a:spcBef>
              <a:spcAft>
                <a:spcPts val="0"/>
              </a:spcAft>
              <a:buClr>
                <a:srgbClr val="000000"/>
              </a:buClr>
              <a:buFont typeface="Arial"/>
              <a:buNone/>
            </a:pPr>
            <a:endParaRPr sz="1400" b="0" i="0" u="sng" strike="noStrike" cap="none" dirty="0">
              <a:solidFill>
                <a:schemeClr val="hlink"/>
              </a:solidFill>
              <a:latin typeface="Arial"/>
              <a:ea typeface="Arial"/>
              <a:cs typeface="Arial"/>
              <a:sym typeface="Arial"/>
              <a:hlinkClick r:id="rId6"/>
            </a:endParaRPr>
          </a:p>
          <a:p>
            <a:pPr marL="0" marR="0" lvl="0" indent="0" algn="l" rtl="0">
              <a:lnSpc>
                <a:spcPct val="100000"/>
              </a:lnSpc>
              <a:spcBef>
                <a:spcPts val="0"/>
              </a:spcBef>
              <a:spcAft>
                <a:spcPts val="0"/>
              </a:spcAft>
              <a:buClr>
                <a:srgbClr val="000000"/>
              </a:buClr>
              <a:buFont typeface="Arial"/>
              <a:buNone/>
            </a:pPr>
            <a:endParaRPr sz="1400" b="0" i="0" u="sng" strike="noStrike" cap="none" dirty="0">
              <a:solidFill>
                <a:schemeClr val="hlink"/>
              </a:solidFill>
              <a:latin typeface="Arial"/>
              <a:ea typeface="Arial"/>
              <a:cs typeface="Arial"/>
              <a:sym typeface="Arial"/>
              <a:hlinkClick r:id="rId6"/>
            </a:endParaRPr>
          </a:p>
          <a:p>
            <a:pPr marL="0" marR="0" lvl="0" indent="0" algn="l" rtl="0">
              <a:lnSpc>
                <a:spcPct val="100000"/>
              </a:lnSpc>
              <a:spcBef>
                <a:spcPts val="0"/>
              </a:spcBef>
              <a:spcAft>
                <a:spcPts val="0"/>
              </a:spcAft>
              <a:buClr>
                <a:srgbClr val="000000"/>
              </a:buClr>
              <a:buFont typeface="Arial"/>
              <a:buNone/>
            </a:pPr>
            <a:endParaRPr sz="1400" b="0" i="0" u="sng" strike="noStrike" cap="none" dirty="0">
              <a:solidFill>
                <a:schemeClr val="hlink"/>
              </a:solidFill>
              <a:latin typeface="Arial"/>
              <a:ea typeface="Arial"/>
              <a:cs typeface="Arial"/>
              <a:sym typeface="Arial"/>
              <a:hlinkClick r:id="rId6"/>
            </a:endParaRPr>
          </a:p>
          <a:p>
            <a:pPr marL="0" marR="0" lvl="0" indent="0" algn="l" rtl="0">
              <a:lnSpc>
                <a:spcPct val="100000"/>
              </a:lnSpc>
              <a:spcBef>
                <a:spcPts val="0"/>
              </a:spcBef>
              <a:spcAft>
                <a:spcPts val="0"/>
              </a:spcAft>
              <a:buClr>
                <a:srgbClr val="000000"/>
              </a:buClr>
              <a:buSzPct val="25000"/>
              <a:buFont typeface="Arial"/>
              <a:buNone/>
            </a:pPr>
            <a:r>
              <a:rPr lang="en-US" sz="1400" b="0" i="0" u="sng" strike="noStrike" cap="none" dirty="0">
                <a:solidFill>
                  <a:schemeClr val="hlink"/>
                </a:solidFill>
                <a:latin typeface="Arial"/>
                <a:ea typeface="Arial"/>
                <a:cs typeface="Arial"/>
                <a:sym typeface="Arial"/>
                <a:hlinkClick r:id="rId6"/>
              </a:rPr>
              <a:t>                         Image </a:t>
            </a:r>
            <a:r>
              <a:rPr lang="en-US" sz="1400" b="0" i="0" u="sng" strike="noStrike" cap="none" dirty="0" err="1">
                <a:solidFill>
                  <a:schemeClr val="hlink"/>
                </a:solidFill>
                <a:latin typeface="Arial"/>
                <a:ea typeface="Arial"/>
                <a:cs typeface="Arial"/>
                <a:sym typeface="Arial"/>
                <a:hlinkClick r:id="rId6"/>
              </a:rPr>
              <a:t>Credit:https</a:t>
            </a:r>
            <a:r>
              <a:rPr lang="en-US" sz="1400" b="0" i="0" u="sng" strike="noStrike" cap="none" dirty="0">
                <a:solidFill>
                  <a:schemeClr val="hlink"/>
                </a:solidFill>
                <a:latin typeface="Arial"/>
                <a:ea typeface="Arial"/>
                <a:cs typeface="Arial"/>
                <a:sym typeface="Arial"/>
                <a:hlinkClick r:id="rId6"/>
              </a:rPr>
              <a:t>://www.pinterest.com/pin/433964114070117537/</a:t>
            </a:r>
          </a:p>
        </p:txBody>
      </p:sp>
      <p:pic>
        <p:nvPicPr>
          <p:cNvPr id="1026" name="Picture 2" descr="https://lh4.googleusercontent.com/fxXRT-UI8LNn-LJ49SXqwbRcaRMh0eRbyaOj258PkP6kjd8kJvGtpm9LJy8nGQ8f14sF-NuoCJCo7qHDEEy9BEy4xPZUMibVYjGMT_8s1KA-E6OIeYaA0AMYVTvNA5N3WtaQcf_Alk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2807" y="4567653"/>
            <a:ext cx="2845159" cy="135692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9591" y="6130456"/>
            <a:ext cx="9019098" cy="523220"/>
          </a:xfrm>
          <a:prstGeom prst="rect">
            <a:avLst/>
          </a:prstGeom>
          <a:noFill/>
        </p:spPr>
        <p:txBody>
          <a:bodyPr wrap="square" rtlCol="0">
            <a:spAutoFit/>
          </a:bodyPr>
          <a:lstStyle/>
          <a:p>
            <a:r>
              <a:rPr lang="en-CA" u="sng" dirty="0" smtClean="0">
                <a:solidFill>
                  <a:schemeClr val="bg1"/>
                </a:solidFill>
                <a:latin typeface="Times New Roman" panose="02020603050405020304" pitchFamily="18" charset="0"/>
                <a:cs typeface="Times New Roman" panose="02020603050405020304" pitchFamily="18" charset="0"/>
                <a:hlinkClick r:id="rId6"/>
              </a:rPr>
              <a:t>Wisdom of </a:t>
            </a:r>
            <a:r>
              <a:rPr lang="en-CA" u="sng" dirty="0" err="1" smtClean="0">
                <a:solidFill>
                  <a:schemeClr val="bg1"/>
                </a:solidFill>
                <a:latin typeface="Times New Roman" panose="02020603050405020304" pitchFamily="18" charset="0"/>
                <a:cs typeface="Times New Roman" panose="02020603050405020304" pitchFamily="18" charset="0"/>
                <a:hlinkClick r:id="rId6"/>
              </a:rPr>
              <a:t>Spock.https</a:t>
            </a:r>
            <a:r>
              <a:rPr lang="en-CA" u="sng" dirty="0">
                <a:solidFill>
                  <a:schemeClr val="bg1"/>
                </a:solidFill>
                <a:latin typeface="Times New Roman" panose="02020603050405020304" pitchFamily="18" charset="0"/>
                <a:cs typeface="Times New Roman" panose="02020603050405020304" pitchFamily="18" charset="0"/>
                <a:hlinkClick r:id="rId6"/>
              </a:rPr>
              <a:t>://www.pinterest.com/pin/333618284871084020/</a:t>
            </a:r>
            <a:endParaRPr lang="en-CA" dirty="0">
              <a:solidFill>
                <a:schemeClr val="bg1"/>
              </a:solidFill>
              <a:latin typeface="Times New Roman" panose="02020603050405020304" pitchFamily="18" charset="0"/>
              <a:cs typeface="Times New Roman" panose="02020603050405020304" pitchFamily="18" charset="0"/>
            </a:endParaRPr>
          </a:p>
          <a:p>
            <a:r>
              <a:rPr lang="en-CA" u="sng" dirty="0">
                <a:solidFill>
                  <a:schemeClr val="bg1"/>
                </a:solidFill>
                <a:latin typeface="Times New Roman" panose="02020603050405020304" pitchFamily="18" charset="0"/>
                <a:cs typeface="Times New Roman" panose="02020603050405020304" pitchFamily="18" charset="0"/>
                <a:hlinkClick r:id="rId8"/>
              </a:rPr>
              <a:t>     </a:t>
            </a:r>
            <a:r>
              <a:rPr lang="en-CA" u="sng" dirty="0" smtClean="0">
                <a:solidFill>
                  <a:schemeClr val="bg1"/>
                </a:solidFill>
                <a:latin typeface="Times New Roman" panose="02020603050405020304" pitchFamily="18" charset="0"/>
                <a:cs typeface="Times New Roman" panose="02020603050405020304" pitchFamily="18" charset="0"/>
                <a:hlinkClick r:id="rId8"/>
              </a:rPr>
              <a:t>Colored Mermaids &amp; </a:t>
            </a:r>
            <a:r>
              <a:rPr lang="en-CA" u="sng" dirty="0" err="1" smtClean="0">
                <a:solidFill>
                  <a:schemeClr val="bg1"/>
                </a:solidFill>
                <a:latin typeface="Times New Roman" panose="02020603050405020304" pitchFamily="18" charset="0"/>
                <a:cs typeface="Times New Roman" panose="02020603050405020304" pitchFamily="18" charset="0"/>
                <a:hlinkClick r:id="rId8"/>
              </a:rPr>
              <a:t>Merman:https</a:t>
            </a:r>
            <a:r>
              <a:rPr lang="en-CA" u="sng" dirty="0">
                <a:solidFill>
                  <a:schemeClr val="bg1"/>
                </a:solidFill>
                <a:latin typeface="Times New Roman" panose="02020603050405020304" pitchFamily="18" charset="0"/>
                <a:cs typeface="Times New Roman" panose="02020603050405020304" pitchFamily="18" charset="0"/>
                <a:hlinkClick r:id="rId8"/>
              </a:rPr>
              <a:t>://www.pinterest.com/pin/4339641140701175</a:t>
            </a:r>
            <a:endParaRPr lang="en-CA"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spd="slow">
    <p:cut/>
    <p:sndAc>
      <p:stSnd>
        <p:snd r:embed="rId3" name="chimes.wav"/>
      </p:stSnd>
    </p:sndAc>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Shape 151"/>
          <p:cNvPicPr preferRelativeResize="0"/>
          <p:nvPr/>
        </p:nvPicPr>
        <p:blipFill rotWithShape="1">
          <a:blip r:embed="rId4">
            <a:alphaModFix/>
          </a:blip>
          <a:srcRect/>
          <a:stretch/>
        </p:blipFill>
        <p:spPr>
          <a:xfrm rot="5400000">
            <a:off x="1142999" y="-1142998"/>
            <a:ext cx="6857999" cy="9144001"/>
          </a:xfrm>
          <a:prstGeom prst="rect">
            <a:avLst/>
          </a:prstGeom>
          <a:noFill/>
          <a:ln>
            <a:noFill/>
          </a:ln>
          <a:effectLst>
            <a:glow rad="228600">
              <a:schemeClr val="accent1">
                <a:satMod val="175000"/>
                <a:alpha val="40000"/>
              </a:schemeClr>
            </a:glow>
          </a:effectLst>
        </p:spPr>
      </p:pic>
      <p:pic>
        <p:nvPicPr>
          <p:cNvPr id="152" name="Shape 152"/>
          <p:cNvPicPr preferRelativeResize="0"/>
          <p:nvPr/>
        </p:nvPicPr>
        <p:blipFill rotWithShape="1">
          <a:blip r:embed="rId5">
            <a:alphaModFix/>
          </a:blip>
          <a:srcRect/>
          <a:stretch/>
        </p:blipFill>
        <p:spPr>
          <a:xfrm>
            <a:off x="2412146" y="61850"/>
            <a:ext cx="4152556" cy="4001192"/>
          </a:xfrm>
          <a:prstGeom prst="ellipse">
            <a:avLst/>
          </a:prstGeom>
          <a:ln>
            <a:noFill/>
          </a:ln>
          <a:effectLst>
            <a:glow rad="228600">
              <a:schemeClr val="accent1">
                <a:satMod val="175000"/>
                <a:alpha val="40000"/>
              </a:schemeClr>
            </a:glow>
            <a:softEdge rad="127000"/>
          </a:effectLst>
        </p:spPr>
      </p:pic>
      <p:sp>
        <p:nvSpPr>
          <p:cNvPr id="153" name="Shape 153"/>
          <p:cNvSpPr/>
          <p:nvPr/>
        </p:nvSpPr>
        <p:spPr>
          <a:xfrm>
            <a:off x="0" y="1874727"/>
            <a:ext cx="9144000" cy="533479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chemeClr val="lt1"/>
              </a:buClr>
              <a:buSzPct val="25000"/>
              <a:buFont typeface="Times New Roman"/>
              <a:buNone/>
            </a:pPr>
            <a:r>
              <a:rPr lang="en-US" sz="1600" b="1" i="0" u="none" strike="noStrike" cap="none">
                <a:solidFill>
                  <a:schemeClr val="lt1"/>
                </a:solidFill>
                <a:latin typeface="Times New Roman"/>
                <a:ea typeface="Times New Roman"/>
                <a:cs typeface="Times New Roman"/>
                <a:sym typeface="Times New Roman"/>
              </a:rPr>
              <a:t>Anahita followed King Triton’s instructions and taught Merhuman the laws, secrets and wonders of the sea.  Mer-human taught Anahita the laws of Mother Earth and paradoxes of Western human experience. Although, Anahita did not understand why the history books referred to North America as Western Civilization because she did not think that the way white humans treated brown humans, red humans and yellow humans was very civilized at all.  This is why she wanted to become a Saponi Princess to help the brown and red people find freedom. Anahita diligently taught Mer-human how to navigate her way around the sea. They danced with the jellyfish, dolphins and sea horses while keeping a close watch out for pirates</a:t>
            </a:r>
            <a:r>
              <a:rPr lang="en-US" sz="1200" b="1" i="0" u="none" strike="noStrike" cap="none">
                <a:solidFill>
                  <a:schemeClr val="lt1"/>
                </a:solidFill>
                <a:latin typeface="Times New Roman"/>
                <a:ea typeface="Times New Roman"/>
                <a:cs typeface="Times New Roman"/>
                <a:sym typeface="Times New Roman"/>
              </a:rPr>
              <a:t>.  Image Credit: </a:t>
            </a:r>
            <a:r>
              <a:rPr lang="en-US" sz="1200" b="1" i="0" u="sng" strike="noStrike" cap="none">
                <a:solidFill>
                  <a:schemeClr val="hlink"/>
                </a:solidFill>
                <a:latin typeface="Arial"/>
                <a:ea typeface="Arial"/>
                <a:cs typeface="Arial"/>
                <a:sym typeface="Arial"/>
                <a:hlinkClick r:id="rId6"/>
              </a:rPr>
              <a:t>Murals Your Way.http://www.muralsyourway.com/ </a:t>
            </a:r>
          </a:p>
          <a:p>
            <a:pPr marL="0" marR="0" lvl="0" indent="0" algn="l" rtl="0">
              <a:lnSpc>
                <a:spcPct val="150000"/>
              </a:lnSpc>
              <a:spcBef>
                <a:spcPts val="0"/>
              </a:spcBef>
              <a:spcAft>
                <a:spcPts val="0"/>
              </a:spcAft>
              <a:buClr>
                <a:srgbClr val="000000"/>
              </a:buClr>
              <a:buFont typeface="Arial"/>
              <a:buNone/>
            </a:pPr>
            <a:endParaRPr sz="1600" b="1" i="0" u="none" strike="noStrike" cap="none">
              <a:solidFill>
                <a:schemeClr val="lt1"/>
              </a:solidFill>
              <a:latin typeface="Times New Roman"/>
              <a:ea typeface="Times New Roman"/>
              <a:cs typeface="Times New Roman"/>
              <a:sym typeface="Times New Roman"/>
            </a:endParaRPr>
          </a:p>
        </p:txBody>
      </p:sp>
    </p:spTree>
  </p:cSld>
  <p:clrMapOvr>
    <a:masterClrMapping/>
  </p:clrMapOvr>
  <p:transition spd="slow">
    <p:cut/>
    <p:sndAc>
      <p:stSnd>
        <p:snd r:embed="rId3" name="chimes.wav"/>
      </p:stSnd>
    </p:sndAc>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Shape 158"/>
          <p:cNvSpPr txBox="1">
            <a:spLocks noGrp="1"/>
          </p:cNvSpPr>
          <p:nvPr>
            <p:ph type="ctrTitle"/>
          </p:nvPr>
        </p:nvSpPr>
        <p:spPr>
          <a:xfrm>
            <a:off x="685800" y="2130425"/>
            <a:ext cx="7772400" cy="1470023"/>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sp>
        <p:nvSpPr>
          <p:cNvPr id="159" name="Shape 159"/>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888888"/>
              </a:buClr>
              <a:buSzPct val="25000"/>
              <a:buFont typeface="Arial"/>
              <a:buNone/>
            </a:pPr>
            <a:endParaRPr sz="3200" b="0" i="0" u="none" strike="noStrike" cap="none">
              <a:solidFill>
                <a:srgbClr val="888888"/>
              </a:solidFill>
              <a:latin typeface="Calibri"/>
              <a:ea typeface="Calibri"/>
              <a:cs typeface="Calibri"/>
              <a:sym typeface="Calibri"/>
            </a:endParaRPr>
          </a:p>
        </p:txBody>
      </p:sp>
      <p:pic>
        <p:nvPicPr>
          <p:cNvPr id="160" name="Shape 160"/>
          <p:cNvPicPr preferRelativeResize="0"/>
          <p:nvPr/>
        </p:nvPicPr>
        <p:blipFill rotWithShape="1">
          <a:blip r:embed="rId4">
            <a:alphaModFix/>
          </a:blip>
          <a:srcRect/>
          <a:stretch/>
        </p:blipFill>
        <p:spPr>
          <a:xfrm rot="5400000">
            <a:off x="1142999" y="-1142998"/>
            <a:ext cx="6857999" cy="9144001"/>
          </a:xfrm>
          <a:prstGeom prst="rect">
            <a:avLst/>
          </a:prstGeom>
          <a:noFill/>
          <a:ln>
            <a:noFill/>
          </a:ln>
        </p:spPr>
      </p:pic>
      <p:pic>
        <p:nvPicPr>
          <p:cNvPr id="161" name="Shape 161"/>
          <p:cNvPicPr preferRelativeResize="0"/>
          <p:nvPr/>
        </p:nvPicPr>
        <p:blipFill rotWithShape="1">
          <a:blip r:embed="rId5">
            <a:alphaModFix/>
          </a:blip>
          <a:srcRect/>
          <a:stretch/>
        </p:blipFill>
        <p:spPr>
          <a:xfrm>
            <a:off x="1782766" y="237004"/>
            <a:ext cx="5546689" cy="4149643"/>
          </a:xfrm>
          <a:prstGeom prst="ellipse">
            <a:avLst/>
          </a:prstGeom>
          <a:ln>
            <a:noFill/>
          </a:ln>
          <a:effectLst>
            <a:glow rad="228600">
              <a:schemeClr val="accent1">
                <a:satMod val="175000"/>
                <a:alpha val="40000"/>
              </a:schemeClr>
            </a:glow>
            <a:softEdge rad="127000"/>
          </a:effectLst>
        </p:spPr>
      </p:pic>
      <p:sp>
        <p:nvSpPr>
          <p:cNvPr id="162" name="Shape 162"/>
          <p:cNvSpPr txBox="1"/>
          <p:nvPr/>
        </p:nvSpPr>
        <p:spPr>
          <a:xfrm>
            <a:off x="76971" y="4464555"/>
            <a:ext cx="8957583" cy="246221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Times New Roman"/>
              <a:buNone/>
            </a:pPr>
            <a:r>
              <a:rPr lang="en-US" sz="1600" b="1" i="0" u="none" strike="noStrike" cap="none">
                <a:solidFill>
                  <a:schemeClr val="lt1"/>
                </a:solidFill>
                <a:latin typeface="Times New Roman"/>
                <a:ea typeface="Times New Roman"/>
                <a:cs typeface="Times New Roman"/>
                <a:sym typeface="Times New Roman"/>
              </a:rPr>
              <a:t>Mer-human saw a merman emerging from the Atlantic Ocean. She thought the  merman was John F. Kennedy Jr.. Anahita told her that he was rescued with his Fiancée’  by the mermaids because his heart loved the ocean. He wanted to save the oceans and the marine wildlife from pollution like his cousin Robert F. K ennedy Jr. the Water-Keeper Alliance's President. The Water-keeper Alliance is rooted in the belief that grassroots, community-based organization is the key to winning clean water across Canada. </a:t>
            </a:r>
            <a:r>
              <a:rPr lang="en-US" sz="1600" b="0" i="0" u="sng" strike="noStrike" cap="none">
                <a:solidFill>
                  <a:schemeClr val="hlink"/>
                </a:solidFill>
                <a:latin typeface="Times New Roman"/>
                <a:ea typeface="Times New Roman"/>
                <a:cs typeface="Times New Roman"/>
                <a:sym typeface="Times New Roman"/>
                <a:hlinkClick r:id="rId6"/>
              </a:rPr>
              <a:t>http://www.waterkeepers.ca/become.html</a:t>
            </a:r>
          </a:p>
          <a:p>
            <a:pPr marL="0" marR="0" lvl="0" indent="0" algn="l" rtl="0">
              <a:lnSpc>
                <a:spcPct val="100000"/>
              </a:lnSpc>
              <a:spcBef>
                <a:spcPts val="0"/>
              </a:spcBef>
              <a:spcAft>
                <a:spcPts val="0"/>
              </a:spcAft>
              <a:buClr>
                <a:srgbClr val="000000"/>
              </a:buClr>
              <a:buFont typeface="Arial"/>
              <a:buNone/>
            </a:pPr>
            <a:endParaRPr sz="1600" b="0" i="0" u="none" strike="noStrike" cap="none">
              <a:solidFill>
                <a:schemeClr val="lt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Font typeface="Arial"/>
              <a:buNone/>
            </a:pPr>
            <a:endParaRPr sz="1400" b="0" i="0" u="sng" strike="noStrike" cap="none">
              <a:solidFill>
                <a:schemeClr val="hlink"/>
              </a:solidFill>
              <a:latin typeface="Times New Roman"/>
              <a:ea typeface="Times New Roman"/>
              <a:cs typeface="Times New Roman"/>
              <a:sym typeface="Times New Roman"/>
              <a:hlinkClick r:id="rId6"/>
            </a:endParaRPr>
          </a:p>
          <a:p>
            <a:pPr marL="0" marR="0" lvl="0" indent="0" algn="l" rtl="0">
              <a:lnSpc>
                <a:spcPct val="100000"/>
              </a:lnSpc>
              <a:spcBef>
                <a:spcPts val="0"/>
              </a:spcBef>
              <a:spcAft>
                <a:spcPts val="0"/>
              </a:spcAft>
              <a:buClr>
                <a:srgbClr val="000000"/>
              </a:buClr>
              <a:buFont typeface="Arial"/>
              <a:buNone/>
            </a:pPr>
            <a:endParaRPr sz="1400" b="0" i="0" u="sng" strike="noStrike" cap="none">
              <a:solidFill>
                <a:schemeClr val="hlink"/>
              </a:solidFill>
              <a:latin typeface="Times New Roman"/>
              <a:ea typeface="Times New Roman"/>
              <a:cs typeface="Times New Roman"/>
              <a:sym typeface="Times New Roman"/>
              <a:hlinkClick r:id="rId6"/>
            </a:endParaRPr>
          </a:p>
          <a:p>
            <a:pPr marL="0" marR="0" lvl="0" indent="0" algn="l" rtl="0">
              <a:lnSpc>
                <a:spcPct val="100000"/>
              </a:lnSpc>
              <a:spcBef>
                <a:spcPts val="0"/>
              </a:spcBef>
              <a:spcAft>
                <a:spcPts val="0"/>
              </a:spcAft>
              <a:buClr>
                <a:schemeClr val="lt1"/>
              </a:buClr>
              <a:buSzPct val="25000"/>
              <a:buFont typeface="Times New Roman"/>
              <a:buNone/>
            </a:pPr>
            <a:r>
              <a:rPr lang="en-US" sz="1400" b="0" i="0" u="sng" strike="noStrike" cap="none">
                <a:solidFill>
                  <a:schemeClr val="hlink"/>
                </a:solidFill>
                <a:latin typeface="Times New Roman"/>
                <a:ea typeface="Times New Roman"/>
                <a:cs typeface="Times New Roman"/>
                <a:sym typeface="Times New Roman"/>
                <a:hlinkClick r:id="rId6"/>
              </a:rPr>
              <a:t>Image Credit: https://southenquirer.wordpress.com/</a:t>
            </a:r>
          </a:p>
        </p:txBody>
      </p:sp>
    </p:spTree>
  </p:cSld>
  <p:clrMapOvr>
    <a:masterClrMapping/>
  </p:clrMapOvr>
  <p:transition spd="slow">
    <p:cut/>
    <p:sndAc>
      <p:stSnd>
        <p:snd r:embed="rId3" name="chimes.wav"/>
      </p:stSnd>
    </p:sndAc>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Shape 167"/>
          <p:cNvSpPr txBox="1">
            <a:spLocks noGrp="1"/>
          </p:cNvSpPr>
          <p:nvPr>
            <p:ph type="ctrTitle"/>
          </p:nvPr>
        </p:nvSpPr>
        <p:spPr>
          <a:xfrm>
            <a:off x="685800" y="2130425"/>
            <a:ext cx="7772400" cy="1470023"/>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sp>
        <p:nvSpPr>
          <p:cNvPr id="168" name="Shape 168"/>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888888"/>
              </a:buClr>
              <a:buSzPct val="25000"/>
              <a:buFont typeface="Arial"/>
              <a:buNone/>
            </a:pPr>
            <a:endParaRPr sz="3200" b="0" i="0" u="none" strike="noStrike" cap="none">
              <a:solidFill>
                <a:srgbClr val="888888"/>
              </a:solidFill>
              <a:latin typeface="Calibri"/>
              <a:ea typeface="Calibri"/>
              <a:cs typeface="Calibri"/>
              <a:sym typeface="Calibri"/>
            </a:endParaRPr>
          </a:p>
        </p:txBody>
      </p:sp>
      <p:pic>
        <p:nvPicPr>
          <p:cNvPr id="169" name="Shape 169"/>
          <p:cNvPicPr preferRelativeResize="0"/>
          <p:nvPr/>
        </p:nvPicPr>
        <p:blipFill rotWithShape="1">
          <a:blip r:embed="rId4">
            <a:alphaModFix/>
          </a:blip>
          <a:srcRect/>
          <a:stretch/>
        </p:blipFill>
        <p:spPr>
          <a:xfrm rot="5400000">
            <a:off x="1142999" y="-1142998"/>
            <a:ext cx="6857999" cy="9144001"/>
          </a:xfrm>
          <a:prstGeom prst="rect">
            <a:avLst/>
          </a:prstGeom>
          <a:noFill/>
          <a:ln>
            <a:noFill/>
          </a:ln>
        </p:spPr>
      </p:pic>
      <p:pic>
        <p:nvPicPr>
          <p:cNvPr id="170" name="Shape 170"/>
          <p:cNvPicPr preferRelativeResize="0"/>
          <p:nvPr/>
        </p:nvPicPr>
        <p:blipFill rotWithShape="1">
          <a:blip r:embed="rId5">
            <a:alphaModFix/>
          </a:blip>
          <a:srcRect l="1240" t="1668" r="1123"/>
          <a:stretch/>
        </p:blipFill>
        <p:spPr>
          <a:xfrm>
            <a:off x="1150904" y="496058"/>
            <a:ext cx="6621492" cy="4455939"/>
          </a:xfrm>
          <a:prstGeom prst="ellipse">
            <a:avLst/>
          </a:prstGeom>
          <a:ln>
            <a:noFill/>
          </a:ln>
          <a:effectLst>
            <a:glow rad="228600">
              <a:schemeClr val="accent1">
                <a:satMod val="175000"/>
                <a:alpha val="40000"/>
              </a:schemeClr>
            </a:glow>
            <a:softEdge rad="127000"/>
          </a:effectLst>
        </p:spPr>
      </p:pic>
      <p:sp>
        <p:nvSpPr>
          <p:cNvPr id="171" name="Shape 171"/>
          <p:cNvSpPr txBox="1"/>
          <p:nvPr/>
        </p:nvSpPr>
        <p:spPr>
          <a:xfrm>
            <a:off x="-1" y="5407501"/>
            <a:ext cx="9144000" cy="175432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Times New Roman"/>
              <a:buNone/>
            </a:pPr>
            <a:r>
              <a:rPr lang="en-US" sz="1800" b="1" i="0" u="none" strike="noStrike" cap="none" dirty="0">
                <a:solidFill>
                  <a:schemeClr val="lt1"/>
                </a:solidFill>
                <a:latin typeface="Times New Roman"/>
                <a:ea typeface="Times New Roman"/>
                <a:cs typeface="Times New Roman"/>
                <a:sym typeface="Times New Roman"/>
              </a:rPr>
              <a:t>These dolphins are carrying JFK Jr. Fiancé’s  (Caroline Basset’s ) unborn baby to safety.</a:t>
            </a:r>
          </a:p>
          <a:p>
            <a:pPr marL="0" marR="0" lvl="0" indent="0" algn="l" rtl="0">
              <a:lnSpc>
                <a:spcPct val="100000"/>
              </a:lnSpc>
              <a:spcBef>
                <a:spcPts val="0"/>
              </a:spcBef>
              <a:spcAft>
                <a:spcPts val="0"/>
              </a:spcAft>
              <a:buClr>
                <a:srgbClr val="000000"/>
              </a:buClr>
              <a:buFont typeface="Arial"/>
              <a:buNone/>
            </a:pPr>
            <a:endParaRPr sz="1800" b="1" i="0" u="none" strike="noStrike" cap="none" dirty="0">
              <a:solidFill>
                <a:schemeClr val="lt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Font typeface="Arial"/>
              <a:buNone/>
            </a:pPr>
            <a:endParaRPr sz="1800" b="1" i="0" u="none" strike="noStrike" cap="none" dirty="0">
              <a:solidFill>
                <a:schemeClr val="lt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lt1"/>
              </a:buClr>
              <a:buSzPct val="25000"/>
              <a:buFont typeface="Times New Roman"/>
              <a:buNone/>
            </a:pPr>
            <a:endParaRPr lang="en-US" sz="1800" b="1" dirty="0">
              <a:solidFill>
                <a:schemeClr val="bg1"/>
              </a:solidFill>
              <a:latin typeface="Times New Roman" pitchFamily="18" charset="0"/>
              <a:ea typeface="Times New Roman"/>
              <a:cs typeface="Times New Roman" pitchFamily="18" charset="0"/>
              <a:sym typeface="Times New Roman"/>
            </a:endParaRPr>
          </a:p>
          <a:p>
            <a:pPr marL="0" marR="0" lvl="0" indent="0" algn="l" rtl="0">
              <a:lnSpc>
                <a:spcPct val="100000"/>
              </a:lnSpc>
              <a:spcBef>
                <a:spcPts val="0"/>
              </a:spcBef>
              <a:spcAft>
                <a:spcPts val="0"/>
              </a:spcAft>
              <a:buClr>
                <a:schemeClr val="lt1"/>
              </a:buClr>
              <a:buSzPct val="25000"/>
              <a:buFont typeface="Times New Roman"/>
              <a:buNone/>
            </a:pPr>
            <a:r>
              <a:rPr lang="en-US" sz="1400" b="0" i="0" u="none" strike="noStrike" cap="none" dirty="0" smtClean="0">
                <a:solidFill>
                  <a:schemeClr val="bg1"/>
                </a:solidFill>
                <a:latin typeface="Times New Roman" pitchFamily="18" charset="0"/>
                <a:ea typeface="Times New Roman"/>
                <a:cs typeface="Times New Roman" pitchFamily="18" charset="0"/>
                <a:sym typeface="Times New Roman"/>
              </a:rPr>
              <a:t>Image </a:t>
            </a:r>
            <a:r>
              <a:rPr lang="en-US" sz="1400" b="0" i="0" u="none" strike="noStrike" cap="none" dirty="0">
                <a:solidFill>
                  <a:schemeClr val="bg1"/>
                </a:solidFill>
                <a:latin typeface="Times New Roman" pitchFamily="18" charset="0"/>
                <a:ea typeface="Times New Roman"/>
                <a:cs typeface="Times New Roman" pitchFamily="18" charset="0"/>
                <a:sym typeface="Times New Roman"/>
              </a:rPr>
              <a:t>Credit: </a:t>
            </a:r>
            <a:r>
              <a:rPr lang="en-US" sz="1400" b="0" i="0" u="sng" strike="noStrike" cap="none" dirty="0">
                <a:solidFill>
                  <a:schemeClr val="bg1"/>
                </a:solidFill>
                <a:latin typeface="Times New Roman" pitchFamily="18" charset="0"/>
                <a:cs typeface="Times New Roman" pitchFamily="18" charset="0"/>
                <a:sym typeface="Arial"/>
                <a:hlinkClick r:id="rId6"/>
              </a:rPr>
              <a:t>http://theearthplan.blogspot.com/2014/02/conversation-with-dolphins-mernaids-and.html</a:t>
            </a:r>
          </a:p>
          <a:p>
            <a:pPr marL="0" marR="0" lvl="0" indent="0" algn="l" rtl="0">
              <a:lnSpc>
                <a:spcPct val="100000"/>
              </a:lnSpc>
              <a:spcBef>
                <a:spcPts val="0"/>
              </a:spcBef>
              <a:spcAft>
                <a:spcPts val="0"/>
              </a:spcAft>
              <a:buClr>
                <a:srgbClr val="000000"/>
              </a:buClr>
              <a:buFont typeface="Arial"/>
              <a:buNone/>
            </a:pPr>
            <a:endParaRPr sz="1600" b="1" i="0" u="none" strike="noStrike" cap="none" dirty="0">
              <a:solidFill>
                <a:schemeClr val="lt1"/>
              </a:solidFill>
              <a:latin typeface="Times New Roman"/>
              <a:ea typeface="Times New Roman"/>
              <a:cs typeface="Times New Roman"/>
              <a:sym typeface="Times New Roman"/>
            </a:endParaRPr>
          </a:p>
        </p:txBody>
      </p:sp>
    </p:spTree>
  </p:cSld>
  <p:clrMapOvr>
    <a:masterClrMapping/>
  </p:clrMapOvr>
  <p:transition spd="slow">
    <p:cut/>
    <p:sndAc>
      <p:stSnd>
        <p:snd r:embed="rId3" name="chimes.wav"/>
      </p:stSnd>
    </p:sndAc>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184</TotalTime>
  <Words>4018</Words>
  <Application>Microsoft Office PowerPoint</Application>
  <PresentationFormat>On-screen Show (4:3)</PresentationFormat>
  <Paragraphs>553</Paragraphs>
  <Slides>32</Slides>
  <Notes>32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ali5</dc:creator>
  <cp:lastModifiedBy>Anna Wilson</cp:lastModifiedBy>
  <cp:revision>20</cp:revision>
  <dcterms:modified xsi:type="dcterms:W3CDTF">2017-02-22T20:45:35Z</dcterms:modified>
</cp:coreProperties>
</file>