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0DE2FB-92F6-4984-990D-A63626A7BCA0}">
  <a:tblStyle styleId="{850DE2FB-92F6-4984-990D-A63626A7BCA0}" styleName="Table_0">
    <a:wholeTbl>
      <a:tcTxStyle>
        <a:font>
          <a:latin typeface="Arial"/>
          <a:ea typeface="Arial"/>
          <a:cs typeface="Arial"/>
        </a:font>
        <a:srgbClr val="000000"/>
      </a:tcTxStyle>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1pPr>
            <a:lvl2pPr marL="457200" marR="0" lvl="1"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2pPr>
            <a:lvl3pPr marL="914400" marR="0" lvl="2"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3pPr>
            <a:lvl4pPr marL="1371600" marR="0" lvl="3"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4pPr>
            <a:lvl5pPr marL="1828800" marR="0" lvl="4"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5pPr>
            <a:lvl6pPr marL="2286000" marR="0" lvl="5"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743200" marR="0" lvl="6"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200400" marR="0" lvl="7"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657600" marR="0" lvl="8"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265179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4373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789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31304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543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75426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07120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69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2832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3390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137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031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9940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29927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85816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522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78328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5200">
                <a:solidFill>
                  <a:schemeClr val="dk1"/>
                </a:solidFill>
              </a:defRPr>
            </a:lvl2pPr>
            <a:lvl3pPr lvl="2" indent="0" algn="ctr">
              <a:spcBef>
                <a:spcPts val="0"/>
              </a:spcBef>
              <a:buClr>
                <a:schemeClr val="dk1"/>
              </a:buClr>
              <a:buFont typeface="Arial"/>
              <a:buNone/>
              <a:defRPr sz="5200">
                <a:solidFill>
                  <a:schemeClr val="dk1"/>
                </a:solidFill>
              </a:defRPr>
            </a:lvl3pPr>
            <a:lvl4pPr lvl="3" indent="0" algn="ctr">
              <a:spcBef>
                <a:spcPts val="0"/>
              </a:spcBef>
              <a:buClr>
                <a:schemeClr val="dk1"/>
              </a:buClr>
              <a:buFont typeface="Arial"/>
              <a:buNone/>
              <a:defRPr sz="5200">
                <a:solidFill>
                  <a:schemeClr val="dk1"/>
                </a:solidFill>
              </a:defRPr>
            </a:lvl4pPr>
            <a:lvl5pPr lvl="4" indent="0" algn="ctr">
              <a:spcBef>
                <a:spcPts val="0"/>
              </a:spcBef>
              <a:buClr>
                <a:schemeClr val="dk1"/>
              </a:buClr>
              <a:buFont typeface="Arial"/>
              <a:buNone/>
              <a:defRPr sz="5200">
                <a:solidFill>
                  <a:schemeClr val="dk1"/>
                </a:solidFill>
              </a:defRPr>
            </a:lvl5pPr>
            <a:lvl6pPr lvl="5" indent="0" algn="ctr">
              <a:spcBef>
                <a:spcPts val="0"/>
              </a:spcBef>
              <a:buClr>
                <a:schemeClr val="dk1"/>
              </a:buClr>
              <a:buFont typeface="Arial"/>
              <a:buNone/>
              <a:defRPr sz="5200">
                <a:solidFill>
                  <a:schemeClr val="dk1"/>
                </a:solidFill>
              </a:defRPr>
            </a:lvl6pPr>
            <a:lvl7pPr lvl="6" indent="0" algn="ctr">
              <a:spcBef>
                <a:spcPts val="0"/>
              </a:spcBef>
              <a:buClr>
                <a:schemeClr val="dk1"/>
              </a:buClr>
              <a:buFont typeface="Arial"/>
              <a:buNone/>
              <a:defRPr sz="5200">
                <a:solidFill>
                  <a:schemeClr val="dk1"/>
                </a:solidFill>
              </a:defRPr>
            </a:lvl7pPr>
            <a:lvl8pPr lvl="7" indent="0" algn="ctr">
              <a:spcBef>
                <a:spcPts val="0"/>
              </a:spcBef>
              <a:buClr>
                <a:schemeClr val="dk1"/>
              </a:buClr>
              <a:buFont typeface="Arial"/>
              <a:buNone/>
              <a:defRPr sz="5200">
                <a:solidFill>
                  <a:schemeClr val="dk1"/>
                </a:solidFill>
              </a:defRPr>
            </a:lvl8pPr>
            <a:lvl9pPr lvl="8" indent="0" algn="ctr">
              <a:spcBef>
                <a:spcPts val="0"/>
              </a:spcBef>
              <a:buClr>
                <a:schemeClr val="dk1"/>
              </a:buClr>
              <a:buFont typeface="Arial"/>
              <a:buNone/>
              <a:defRPr sz="5200">
                <a:solidFill>
                  <a:schemeClr val="dk1"/>
                </a:solidFill>
              </a:defRPr>
            </a:lvl9pPr>
          </a:lstStyle>
          <a:p>
            <a:endParaRPr/>
          </a:p>
        </p:txBody>
      </p:sp>
      <p:sp>
        <p:nvSpPr>
          <p:cNvPr id="11" name="Shape 11"/>
          <p:cNvSpPr txBox="1">
            <a:spLocks noGrp="1"/>
          </p:cNvSpPr>
          <p:nvPr>
            <p:ph type="subTitle" idx="1"/>
          </p:nvPr>
        </p:nvSpPr>
        <p:spPr>
          <a:xfrm>
            <a:off x="311700" y="2834125"/>
            <a:ext cx="8520600" cy="7926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20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2000">
                <a:solidFill>
                  <a:schemeClr val="dk1"/>
                </a:solidFill>
              </a:defRPr>
            </a:lvl2pPr>
            <a:lvl3pPr lvl="2" indent="0" algn="ctr">
              <a:spcBef>
                <a:spcPts val="0"/>
              </a:spcBef>
              <a:buClr>
                <a:schemeClr val="dk1"/>
              </a:buClr>
              <a:buFont typeface="Arial"/>
              <a:buNone/>
              <a:defRPr sz="12000">
                <a:solidFill>
                  <a:schemeClr val="dk1"/>
                </a:solidFill>
              </a:defRPr>
            </a:lvl3pPr>
            <a:lvl4pPr lvl="3" indent="0" algn="ctr">
              <a:spcBef>
                <a:spcPts val="0"/>
              </a:spcBef>
              <a:buClr>
                <a:schemeClr val="dk1"/>
              </a:buClr>
              <a:buFont typeface="Arial"/>
              <a:buNone/>
              <a:defRPr sz="12000">
                <a:solidFill>
                  <a:schemeClr val="dk1"/>
                </a:solidFill>
              </a:defRPr>
            </a:lvl4pPr>
            <a:lvl5pPr lvl="4" indent="0" algn="ctr">
              <a:spcBef>
                <a:spcPts val="0"/>
              </a:spcBef>
              <a:buClr>
                <a:schemeClr val="dk1"/>
              </a:buClr>
              <a:buFont typeface="Arial"/>
              <a:buNone/>
              <a:defRPr sz="12000">
                <a:solidFill>
                  <a:schemeClr val="dk1"/>
                </a:solidFill>
              </a:defRPr>
            </a:lvl5pPr>
            <a:lvl6pPr lvl="5" indent="0" algn="ctr">
              <a:spcBef>
                <a:spcPts val="0"/>
              </a:spcBef>
              <a:buClr>
                <a:schemeClr val="dk1"/>
              </a:buClr>
              <a:buFont typeface="Arial"/>
              <a:buNone/>
              <a:defRPr sz="12000">
                <a:solidFill>
                  <a:schemeClr val="dk1"/>
                </a:solidFill>
              </a:defRPr>
            </a:lvl6pPr>
            <a:lvl7pPr lvl="6" indent="0" algn="ctr">
              <a:spcBef>
                <a:spcPts val="0"/>
              </a:spcBef>
              <a:buClr>
                <a:schemeClr val="dk1"/>
              </a:buClr>
              <a:buFont typeface="Arial"/>
              <a:buNone/>
              <a:defRPr sz="12000">
                <a:solidFill>
                  <a:schemeClr val="dk1"/>
                </a:solidFill>
              </a:defRPr>
            </a:lvl7pPr>
            <a:lvl8pPr lvl="7" indent="0" algn="ctr">
              <a:spcBef>
                <a:spcPts val="0"/>
              </a:spcBef>
              <a:buClr>
                <a:schemeClr val="dk1"/>
              </a:buClr>
              <a:buFont typeface="Arial"/>
              <a:buNone/>
              <a:defRPr sz="12000">
                <a:solidFill>
                  <a:schemeClr val="dk1"/>
                </a:solidFill>
              </a:defRPr>
            </a:lvl8pPr>
            <a:lvl9pPr lvl="8" indent="0" algn="ctr">
              <a:spcBef>
                <a:spcPts val="0"/>
              </a:spcBef>
              <a:buClr>
                <a:schemeClr val="dk1"/>
              </a:buClr>
              <a:buFont typeface="Arial"/>
              <a:buNone/>
              <a:defRPr sz="12000">
                <a:solidFill>
                  <a:schemeClr val="dk1"/>
                </a:solidFill>
              </a:defRPr>
            </a:lvl9pPr>
          </a:lstStyle>
          <a:p>
            <a:endParaRPr/>
          </a:p>
        </p:txBody>
      </p:sp>
      <p:sp>
        <p:nvSpPr>
          <p:cNvPr id="46" name="Shape 46"/>
          <p:cNvSpPr txBox="1">
            <a:spLocks noGrp="1"/>
          </p:cNvSpPr>
          <p:nvPr>
            <p:ph type="body" idx="1"/>
          </p:nvPr>
        </p:nvSpPr>
        <p:spPr>
          <a:xfrm>
            <a:off x="311700" y="3152225"/>
            <a:ext cx="8520600" cy="1300800"/>
          </a:xfrm>
          <a:prstGeom prst="rect">
            <a:avLst/>
          </a:prstGeom>
          <a:noFill/>
          <a:ln>
            <a:noFill/>
          </a:ln>
        </p:spPr>
        <p:txBody>
          <a:bodyPr wrap="square" lIns="91425" tIns="91425" rIns="91425" bIns="91425" anchor="t" anchorCtr="0"/>
          <a:lstStyle>
            <a:lvl1pPr marL="0" marR="0" lvl="0" indent="114300" algn="ctr"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0" marR="0" lvl="1" indent="8890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0" marR="0" lvl="2" indent="8890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0" marR="0" lvl="3" indent="8890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0" marR="0" lvl="4" indent="8890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0" marR="0" lvl="5" indent="8890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0" marR="0" lvl="6" indent="8890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0" marR="0" lvl="7" indent="8890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0" marR="0" lvl="8" indent="8890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5" name="Shape 15"/>
          <p:cNvSpPr txBox="1">
            <a:spLocks noGrp="1"/>
          </p:cNvSpPr>
          <p:nvPr>
            <p:ph type="body" idx="1"/>
          </p:nvPr>
        </p:nvSpPr>
        <p:spPr>
          <a:xfrm>
            <a:off x="311700" y="1152475"/>
            <a:ext cx="8520600" cy="38061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1600"/>
              </a:spcAft>
              <a:buClr>
                <a:schemeClr val="dk2"/>
              </a:buClr>
              <a:buSzPct val="100000"/>
              <a:buFont typeface="Times New Roman"/>
              <a:buChar char="●"/>
              <a:defRPr sz="1800" b="0" i="0" u="none" strike="noStrike" cap="none">
                <a:solidFill>
                  <a:schemeClr val="dk2"/>
                </a:solidFill>
                <a:latin typeface="Times New Roman"/>
                <a:ea typeface="Times New Roman"/>
                <a:cs typeface="Times New Roman"/>
                <a:sym typeface="Times New Roman"/>
              </a:defRPr>
            </a:lvl1pPr>
            <a:lvl2pPr marL="0" marR="0" lvl="1"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0" marR="0" lvl="2"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0" marR="0" lvl="3"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0" marR="0" lvl="4"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0" marR="0" lvl="5"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0" marR="0" lvl="6"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0" marR="0" lvl="7"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0" marR="0" lvl="8"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150850"/>
            <a:ext cx="8520600" cy="8418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36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3600">
                <a:solidFill>
                  <a:schemeClr val="dk1"/>
                </a:solidFill>
              </a:defRPr>
            </a:lvl2pPr>
            <a:lvl3pPr lvl="2" indent="0" algn="ctr">
              <a:spcBef>
                <a:spcPts val="0"/>
              </a:spcBef>
              <a:buClr>
                <a:schemeClr val="dk1"/>
              </a:buClr>
              <a:buFont typeface="Arial"/>
              <a:buNone/>
              <a:defRPr sz="3600">
                <a:solidFill>
                  <a:schemeClr val="dk1"/>
                </a:solidFill>
              </a:defRPr>
            </a:lvl3pPr>
            <a:lvl4pPr lvl="3" indent="0" algn="ctr">
              <a:spcBef>
                <a:spcPts val="0"/>
              </a:spcBef>
              <a:buClr>
                <a:schemeClr val="dk1"/>
              </a:buClr>
              <a:buFont typeface="Arial"/>
              <a:buNone/>
              <a:defRPr sz="3600">
                <a:solidFill>
                  <a:schemeClr val="dk1"/>
                </a:solidFill>
              </a:defRPr>
            </a:lvl4pPr>
            <a:lvl5pPr lvl="4" indent="0" algn="ctr">
              <a:spcBef>
                <a:spcPts val="0"/>
              </a:spcBef>
              <a:buClr>
                <a:schemeClr val="dk1"/>
              </a:buClr>
              <a:buFont typeface="Arial"/>
              <a:buNone/>
              <a:defRPr sz="3600">
                <a:solidFill>
                  <a:schemeClr val="dk1"/>
                </a:solidFill>
              </a:defRPr>
            </a:lvl5pPr>
            <a:lvl6pPr lvl="5" indent="0" algn="ctr">
              <a:spcBef>
                <a:spcPts val="0"/>
              </a:spcBef>
              <a:buClr>
                <a:schemeClr val="dk1"/>
              </a:buClr>
              <a:buFont typeface="Arial"/>
              <a:buNone/>
              <a:defRPr sz="3600">
                <a:solidFill>
                  <a:schemeClr val="dk1"/>
                </a:solidFill>
              </a:defRPr>
            </a:lvl6pPr>
            <a:lvl7pPr lvl="6" indent="0" algn="ctr">
              <a:spcBef>
                <a:spcPts val="0"/>
              </a:spcBef>
              <a:buClr>
                <a:schemeClr val="dk1"/>
              </a:buClr>
              <a:buFont typeface="Arial"/>
              <a:buNone/>
              <a:defRPr sz="3600">
                <a:solidFill>
                  <a:schemeClr val="dk1"/>
                </a:solidFill>
              </a:defRPr>
            </a:lvl7pPr>
            <a:lvl8pPr lvl="7" indent="0" algn="ctr">
              <a:spcBef>
                <a:spcPts val="0"/>
              </a:spcBef>
              <a:buClr>
                <a:schemeClr val="dk1"/>
              </a:buClr>
              <a:buFont typeface="Arial"/>
              <a:buNone/>
              <a:defRPr sz="3600">
                <a:solidFill>
                  <a:schemeClr val="dk1"/>
                </a:solidFill>
              </a:defRPr>
            </a:lvl8pPr>
            <a:lvl9pPr lvl="8" indent="0" algn="ctr">
              <a:spcBef>
                <a:spcPts val="0"/>
              </a:spcBef>
              <a:buClr>
                <a:schemeClr val="dk1"/>
              </a:buClr>
              <a:buFont typeface="Arial"/>
              <a:buNone/>
              <a:defRPr sz="3600">
                <a:solidFill>
                  <a:schemeClr val="dk1"/>
                </a:solidFill>
              </a:defRPr>
            </a:lvl9pPr>
          </a:lstStyle>
          <a:p>
            <a:endParaRPr/>
          </a:p>
        </p:txBody>
      </p:sp>
      <p:sp>
        <p:nvSpPr>
          <p:cNvPr id="19" name="Shape 19"/>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2" name="Shape 22"/>
          <p:cNvSpPr txBox="1">
            <a:spLocks noGrp="1"/>
          </p:cNvSpPr>
          <p:nvPr>
            <p:ph type="body" idx="1"/>
          </p:nvPr>
        </p:nvSpPr>
        <p:spPr>
          <a:xfrm>
            <a:off x="311700" y="1152475"/>
            <a:ext cx="3999900" cy="3416400"/>
          </a:xfrm>
          <a:prstGeom prst="rect">
            <a:avLst/>
          </a:prstGeom>
          <a:noFill/>
          <a:ln>
            <a:noFill/>
          </a:ln>
        </p:spPr>
        <p:txBody>
          <a:bodyPr wrap="square" lIns="91425" tIns="91425" rIns="91425" bIns="91425" anchor="t" anchorCtr="0"/>
          <a:lstStyle>
            <a:lvl1pPr marL="0" marR="0" lvl="0"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1pPr>
            <a:lvl2pPr marL="0" marR="0" lvl="1"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0" marR="0" lvl="2"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0" marR="0" lvl="3"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0" marR="0" lvl="4"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0" marR="0" lvl="5"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0" marR="0" lvl="6"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0" marR="0" lvl="7"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0" marR="0" lvl="8"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2"/>
          </p:nvPr>
        </p:nvSpPr>
        <p:spPr>
          <a:xfrm>
            <a:off x="4832400" y="1152475"/>
            <a:ext cx="3999900" cy="3416400"/>
          </a:xfrm>
          <a:prstGeom prst="rect">
            <a:avLst/>
          </a:prstGeom>
          <a:noFill/>
          <a:ln>
            <a:noFill/>
          </a:ln>
        </p:spPr>
        <p:txBody>
          <a:bodyPr wrap="square" lIns="91425" tIns="91425" rIns="91425" bIns="91425" anchor="t" anchorCtr="0"/>
          <a:lstStyle>
            <a:lvl1pPr marL="0" marR="0" lvl="0"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1pPr>
            <a:lvl2pPr marL="0" marR="0" lvl="1"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0" marR="0" lvl="2"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0" marR="0" lvl="3"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0" marR="0" lvl="4"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0" marR="0" lvl="5"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0" marR="0" lvl="6"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0" marR="0" lvl="7"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0" marR="0" lvl="8"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7" name="Shape 27"/>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400">
                <a:solidFill>
                  <a:schemeClr val="dk1"/>
                </a:solidFill>
              </a:defRPr>
            </a:lvl2pPr>
            <a:lvl3pPr lvl="2" indent="0">
              <a:spcBef>
                <a:spcPts val="0"/>
              </a:spcBef>
              <a:buClr>
                <a:schemeClr val="dk1"/>
              </a:buClr>
              <a:buFont typeface="Arial"/>
              <a:buNone/>
              <a:defRPr sz="2400">
                <a:solidFill>
                  <a:schemeClr val="dk1"/>
                </a:solidFill>
              </a:defRPr>
            </a:lvl3pPr>
            <a:lvl4pPr lvl="3" indent="0">
              <a:spcBef>
                <a:spcPts val="0"/>
              </a:spcBef>
              <a:buClr>
                <a:schemeClr val="dk1"/>
              </a:buClr>
              <a:buFont typeface="Arial"/>
              <a:buNone/>
              <a:defRPr sz="2400">
                <a:solidFill>
                  <a:schemeClr val="dk1"/>
                </a:solidFill>
              </a:defRPr>
            </a:lvl4pPr>
            <a:lvl5pPr lvl="4" indent="0">
              <a:spcBef>
                <a:spcPts val="0"/>
              </a:spcBef>
              <a:buClr>
                <a:schemeClr val="dk1"/>
              </a:buClr>
              <a:buFont typeface="Arial"/>
              <a:buNone/>
              <a:defRPr sz="2400">
                <a:solidFill>
                  <a:schemeClr val="dk1"/>
                </a:solidFill>
              </a:defRPr>
            </a:lvl5pPr>
            <a:lvl6pPr lvl="5" indent="0">
              <a:spcBef>
                <a:spcPts val="0"/>
              </a:spcBef>
              <a:buClr>
                <a:schemeClr val="dk1"/>
              </a:buClr>
              <a:buFont typeface="Arial"/>
              <a:buNone/>
              <a:defRPr sz="2400">
                <a:solidFill>
                  <a:schemeClr val="dk1"/>
                </a:solidFill>
              </a:defRPr>
            </a:lvl6pPr>
            <a:lvl7pPr lvl="6" indent="0">
              <a:spcBef>
                <a:spcPts val="0"/>
              </a:spcBef>
              <a:buClr>
                <a:schemeClr val="dk1"/>
              </a:buClr>
              <a:buFont typeface="Arial"/>
              <a:buNone/>
              <a:defRPr sz="2400">
                <a:solidFill>
                  <a:schemeClr val="dk1"/>
                </a:solidFill>
              </a:defRPr>
            </a:lvl7pPr>
            <a:lvl8pPr lvl="7" indent="0">
              <a:spcBef>
                <a:spcPts val="0"/>
              </a:spcBef>
              <a:buClr>
                <a:schemeClr val="dk1"/>
              </a:buClr>
              <a:buFont typeface="Arial"/>
              <a:buNone/>
              <a:defRPr sz="2400">
                <a:solidFill>
                  <a:schemeClr val="dk1"/>
                </a:solidFill>
              </a:defRPr>
            </a:lvl8pPr>
            <a:lvl9pPr lvl="8" indent="0">
              <a:spcBef>
                <a:spcPts val="0"/>
              </a:spcBef>
              <a:buClr>
                <a:schemeClr val="dk1"/>
              </a:buClr>
              <a:buFont typeface="Arial"/>
              <a:buNone/>
              <a:defRPr sz="2400">
                <a:solidFill>
                  <a:schemeClr val="dk1"/>
                </a:solidFill>
              </a:defRPr>
            </a:lvl9pPr>
          </a:lstStyle>
          <a:p>
            <a:endParaRPr/>
          </a:p>
        </p:txBody>
      </p:sp>
      <p:sp>
        <p:nvSpPr>
          <p:cNvPr id="30" name="Shape 30"/>
          <p:cNvSpPr txBox="1">
            <a:spLocks noGrp="1"/>
          </p:cNvSpPr>
          <p:nvPr>
            <p:ph type="body" idx="1"/>
          </p:nvPr>
        </p:nvSpPr>
        <p:spPr>
          <a:xfrm>
            <a:off x="311700" y="1389600"/>
            <a:ext cx="2808000" cy="3179400"/>
          </a:xfrm>
          <a:prstGeom prst="rect">
            <a:avLst/>
          </a:prstGeom>
          <a:noFill/>
          <a:ln>
            <a:noFill/>
          </a:ln>
        </p:spPr>
        <p:txBody>
          <a:bodyPr wrap="square" lIns="91425" tIns="91425" rIns="91425" bIns="91425" anchor="t" anchorCtr="0"/>
          <a:lstStyle>
            <a:lvl1pPr marL="0" marR="0" lvl="0"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1pPr>
            <a:lvl2pPr marL="0" marR="0" lvl="1"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0" marR="0" lvl="2"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0" marR="0" lvl="3"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0" marR="0" lvl="4"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0" marR="0" lvl="5"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0" marR="0" lvl="6"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0" marR="0" lvl="7"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0" marR="0" lvl="8"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4800">
                <a:solidFill>
                  <a:schemeClr val="dk1"/>
                </a:solidFill>
              </a:defRPr>
            </a:lvl2pPr>
            <a:lvl3pPr lvl="2" indent="0">
              <a:spcBef>
                <a:spcPts val="0"/>
              </a:spcBef>
              <a:buClr>
                <a:schemeClr val="dk1"/>
              </a:buClr>
              <a:buFont typeface="Arial"/>
              <a:buNone/>
              <a:defRPr sz="4800">
                <a:solidFill>
                  <a:schemeClr val="dk1"/>
                </a:solidFill>
              </a:defRPr>
            </a:lvl3pPr>
            <a:lvl4pPr lvl="3" indent="0">
              <a:spcBef>
                <a:spcPts val="0"/>
              </a:spcBef>
              <a:buClr>
                <a:schemeClr val="dk1"/>
              </a:buClr>
              <a:buFont typeface="Arial"/>
              <a:buNone/>
              <a:defRPr sz="4800">
                <a:solidFill>
                  <a:schemeClr val="dk1"/>
                </a:solidFill>
              </a:defRPr>
            </a:lvl4pPr>
            <a:lvl5pPr lvl="4" indent="0">
              <a:spcBef>
                <a:spcPts val="0"/>
              </a:spcBef>
              <a:buClr>
                <a:schemeClr val="dk1"/>
              </a:buClr>
              <a:buFont typeface="Arial"/>
              <a:buNone/>
              <a:defRPr sz="4800">
                <a:solidFill>
                  <a:schemeClr val="dk1"/>
                </a:solidFill>
              </a:defRPr>
            </a:lvl5pPr>
            <a:lvl6pPr lvl="5" indent="0">
              <a:spcBef>
                <a:spcPts val="0"/>
              </a:spcBef>
              <a:buClr>
                <a:schemeClr val="dk1"/>
              </a:buClr>
              <a:buFont typeface="Arial"/>
              <a:buNone/>
              <a:defRPr sz="4800">
                <a:solidFill>
                  <a:schemeClr val="dk1"/>
                </a:solidFill>
              </a:defRPr>
            </a:lvl6pPr>
            <a:lvl7pPr lvl="6" indent="0">
              <a:spcBef>
                <a:spcPts val="0"/>
              </a:spcBef>
              <a:buClr>
                <a:schemeClr val="dk1"/>
              </a:buClr>
              <a:buFont typeface="Arial"/>
              <a:buNone/>
              <a:defRPr sz="4800">
                <a:solidFill>
                  <a:schemeClr val="dk1"/>
                </a:solidFill>
              </a:defRPr>
            </a:lvl7pPr>
            <a:lvl8pPr lvl="7" indent="0">
              <a:spcBef>
                <a:spcPts val="0"/>
              </a:spcBef>
              <a:buClr>
                <a:schemeClr val="dk1"/>
              </a:buClr>
              <a:buFont typeface="Arial"/>
              <a:buNone/>
              <a:defRPr sz="4800">
                <a:solidFill>
                  <a:schemeClr val="dk1"/>
                </a:solidFill>
              </a:defRPr>
            </a:lvl8pPr>
            <a:lvl9pPr lvl="8" indent="0">
              <a:spcBef>
                <a:spcPts val="0"/>
              </a:spcBef>
              <a:buClr>
                <a:schemeClr val="dk1"/>
              </a:buClr>
              <a:buFont typeface="Arial"/>
              <a:buNone/>
              <a:defRPr sz="4800">
                <a:solidFill>
                  <a:schemeClr val="dk1"/>
                </a:solidFill>
              </a:defRPr>
            </a:lvl9pPr>
          </a:lstStyle>
          <a:p>
            <a:endParaRPr/>
          </a:p>
        </p:txBody>
      </p:sp>
      <p:sp>
        <p:nvSpPr>
          <p:cNvPr id="34" name="Shape 34"/>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265500" y="1233175"/>
            <a:ext cx="4045200" cy="14823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200">
                <a:solidFill>
                  <a:schemeClr val="dk1"/>
                </a:solidFill>
              </a:defRPr>
            </a:lvl2pPr>
            <a:lvl3pPr lvl="2" indent="0" algn="ctr">
              <a:spcBef>
                <a:spcPts val="0"/>
              </a:spcBef>
              <a:buClr>
                <a:schemeClr val="dk1"/>
              </a:buClr>
              <a:buFont typeface="Arial"/>
              <a:buNone/>
              <a:defRPr sz="4200">
                <a:solidFill>
                  <a:schemeClr val="dk1"/>
                </a:solidFill>
              </a:defRPr>
            </a:lvl3pPr>
            <a:lvl4pPr lvl="3" indent="0" algn="ctr">
              <a:spcBef>
                <a:spcPts val="0"/>
              </a:spcBef>
              <a:buClr>
                <a:schemeClr val="dk1"/>
              </a:buClr>
              <a:buFont typeface="Arial"/>
              <a:buNone/>
              <a:defRPr sz="4200">
                <a:solidFill>
                  <a:schemeClr val="dk1"/>
                </a:solidFill>
              </a:defRPr>
            </a:lvl4pPr>
            <a:lvl5pPr lvl="4" indent="0" algn="ctr">
              <a:spcBef>
                <a:spcPts val="0"/>
              </a:spcBef>
              <a:buClr>
                <a:schemeClr val="dk1"/>
              </a:buClr>
              <a:buFont typeface="Arial"/>
              <a:buNone/>
              <a:defRPr sz="4200">
                <a:solidFill>
                  <a:schemeClr val="dk1"/>
                </a:solidFill>
              </a:defRPr>
            </a:lvl5pPr>
            <a:lvl6pPr lvl="5" indent="0" algn="ctr">
              <a:spcBef>
                <a:spcPts val="0"/>
              </a:spcBef>
              <a:buClr>
                <a:schemeClr val="dk1"/>
              </a:buClr>
              <a:buFont typeface="Arial"/>
              <a:buNone/>
              <a:defRPr sz="4200">
                <a:solidFill>
                  <a:schemeClr val="dk1"/>
                </a:solidFill>
              </a:defRPr>
            </a:lvl6pPr>
            <a:lvl7pPr lvl="6" indent="0" algn="ctr">
              <a:spcBef>
                <a:spcPts val="0"/>
              </a:spcBef>
              <a:buClr>
                <a:schemeClr val="dk1"/>
              </a:buClr>
              <a:buFont typeface="Arial"/>
              <a:buNone/>
              <a:defRPr sz="4200">
                <a:solidFill>
                  <a:schemeClr val="dk1"/>
                </a:solidFill>
              </a:defRPr>
            </a:lvl7pPr>
            <a:lvl8pPr lvl="7" indent="0" algn="ctr">
              <a:spcBef>
                <a:spcPts val="0"/>
              </a:spcBef>
              <a:buClr>
                <a:schemeClr val="dk1"/>
              </a:buClr>
              <a:buFont typeface="Arial"/>
              <a:buNone/>
              <a:defRPr sz="4200">
                <a:solidFill>
                  <a:schemeClr val="dk1"/>
                </a:solidFill>
              </a:defRPr>
            </a:lvl8pPr>
            <a:lvl9pPr lvl="8" indent="0" algn="ctr">
              <a:spcBef>
                <a:spcPts val="0"/>
              </a:spcBef>
              <a:buClr>
                <a:schemeClr val="dk1"/>
              </a:buClr>
              <a:buFont typeface="Arial"/>
              <a:buNone/>
              <a:defRPr sz="4200">
                <a:solidFill>
                  <a:schemeClr val="dk1"/>
                </a:solidFill>
              </a:defRPr>
            </a:lvl9pPr>
          </a:lstStyle>
          <a:p>
            <a:endParaRPr/>
          </a:p>
        </p:txBody>
      </p:sp>
      <p:sp>
        <p:nvSpPr>
          <p:cNvPr id="38" name="Shape 38"/>
          <p:cNvSpPr txBox="1">
            <a:spLocks noGrp="1"/>
          </p:cNvSpPr>
          <p:nvPr>
            <p:ph type="subTitle" idx="1"/>
          </p:nvPr>
        </p:nvSpPr>
        <p:spPr>
          <a:xfrm>
            <a:off x="265500" y="2803075"/>
            <a:ext cx="4045200" cy="12351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939500" y="724075"/>
            <a:ext cx="3837000" cy="3695100"/>
          </a:xfrm>
          <a:prstGeom prst="rect">
            <a:avLst/>
          </a:prstGeom>
          <a:noFill/>
          <a:ln>
            <a:noFill/>
          </a:ln>
        </p:spPr>
        <p:txBody>
          <a:bodyPr wrap="square" lIns="91425" tIns="91425" rIns="91425" bIns="91425" anchor="ctr" anchorCtr="0"/>
          <a:lstStyle>
            <a:lvl1pPr marL="0" marR="0" lvl="0" indent="11430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0" marR="0" lvl="1"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0" marR="0" lvl="2"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0" marR="0" lvl="3"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0" marR="0" lvl="4"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0" marR="0" lvl="5"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0" marR="0" lvl="6"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0" marR="0" lvl="7"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0" marR="0" lvl="8"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800" b="0" i="0" u="none" strike="noStrike" cap="none">
                <a:solidFill>
                  <a:schemeClr val="dk2"/>
                </a:solidFill>
                <a:latin typeface="Arial"/>
                <a:ea typeface="Arial"/>
                <a:cs typeface="Arial"/>
                <a:sym typeface="Arial"/>
              </a:defRPr>
            </a:lvl1pPr>
            <a:lvl2pPr marL="0" marR="0" lvl="1"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0" marR="0" lvl="2"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0" marR="0" lvl="3"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0" marR="0" lvl="4"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0" marR="0" lvl="5"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0" marR="0" lvl="6"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0" marR="0" lvl="7"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0" marR="0" lvl="8"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B0F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0" marR="0" lvl="1"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0" marR="0" lvl="2"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0" marR="0" lvl="3"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0" marR="0" lvl="4"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0" marR="0" lvl="5"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0" marR="0" lvl="6"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0" marR="0" lvl="7"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0" marR="0" lvl="8"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cbc.ca/news/canada/north/nunavut-food-price-survey-2016-1.3650637"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BXTcAXEUiaM"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firstnationgrowers.com/" TargetMode="External"/><Relationship Id="rId5" Type="http://schemas.openxmlformats.org/officeDocument/2006/relationships/hyperlink" Target="https://www.foodbankscanada.ca/Hunger-in-Canada/Hunger-in-the-North.aspx" TargetMode="External"/><Relationship Id="rId4" Type="http://schemas.openxmlformats.org/officeDocument/2006/relationships/image" Target="../media/image14.png"/><Relationship Id="rId9" Type="http://schemas.openxmlformats.org/officeDocument/2006/relationships/hyperlink" Target="http://www.foodbankofalaska.org/hunger-in-alaska/fac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ineducation.ca/ineducation/article/view/196/76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cbc.ca/news/health/food-insecurity-1.4122103"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indigenousbar.ca/pdf/undrip_handbook.pdf" TargetMode="External"/><Relationship Id="rId7" Type="http://schemas.openxmlformats.org/officeDocument/2006/relationships/hyperlink" Target="https://youtu.be/rShYJF_FY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youtu.be/DueVqYKWQxE" TargetMode="External"/><Relationship Id="rId5" Type="http://schemas.openxmlformats.org/officeDocument/2006/relationships/hyperlink" Target="http://www.pri.org/stories/2014-08-11/successful-whale-hunt-northern-canada-revives-anc" TargetMode="External"/><Relationship Id="rId4" Type="http://schemas.openxmlformats.org/officeDocument/2006/relationships/hyperlink" Target="http://www.cbc.ca/news/canada/north/nunavut-food-price-survey-2016-1.365063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ItYoFr3LpDw"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s://youtu.be/SGNpz5tFUE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youtu.be/x_L-BFCcbM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firstnationgrowers.com/wp-content/uploads/2016/11/paying_for_nutrition_fsc_report_final.pdf" TargetMode="Externa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youtu.be/qA3YGYELZ98" TargetMode="External"/><Relationship Id="rId4" Type="http://schemas.openxmlformats.org/officeDocument/2006/relationships/hyperlink" Target="https://youtu.be/sdW70HyLtL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xRlNUc4ADk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430750" y="0"/>
            <a:ext cx="8520600" cy="1185600"/>
          </a:xfrm>
          <a:prstGeom prst="rect">
            <a:avLst/>
          </a:prstGeom>
          <a:noFill/>
          <a:ln>
            <a:noFill/>
          </a:ln>
        </p:spPr>
        <p:txBody>
          <a:bodyPr wrap="square" lIns="91425" tIns="91425" rIns="91425" bIns="91425" anchor="b" anchorCtr="0">
            <a:noAutofit/>
          </a:bodyPr>
          <a:lstStyle/>
          <a:p>
            <a:pPr marL="0" marR="0" lvl="0" indent="381000" algn="ctr" rtl="0">
              <a:lnSpc>
                <a:spcPct val="100000"/>
              </a:lnSpc>
              <a:spcBef>
                <a:spcPts val="0"/>
              </a:spcBef>
              <a:spcAft>
                <a:spcPts val="0"/>
              </a:spcAft>
              <a:buClr>
                <a:schemeClr val="dk1"/>
              </a:buClr>
              <a:buSzPct val="25000"/>
              <a:buFont typeface="Arial"/>
              <a:buNone/>
            </a:pPr>
            <a:endParaRPr sz="2000" b="0" i="0" u="none" strike="noStrike" cap="none">
              <a:solidFill>
                <a:srgbClr val="222222"/>
              </a:solidFill>
              <a:highlight>
                <a:srgbClr val="FFFFFF"/>
              </a:highlight>
              <a:latin typeface="Times New Roman"/>
              <a:ea typeface="Times New Roman"/>
              <a:cs typeface="Times New Roman"/>
              <a:sym typeface="Times New Roman"/>
            </a:endParaRPr>
          </a:p>
          <a:p>
            <a:pPr marL="0" marR="0" lvl="0" indent="381000" algn="ctr" rtl="0">
              <a:lnSpc>
                <a:spcPct val="100000"/>
              </a:lnSpc>
              <a:spcBef>
                <a:spcPts val="0"/>
              </a:spcBef>
              <a:spcAft>
                <a:spcPts val="0"/>
              </a:spcAft>
              <a:buClr>
                <a:schemeClr val="dk1"/>
              </a:buClr>
              <a:buSzPct val="25000"/>
              <a:buFont typeface="Arial"/>
              <a:buNone/>
            </a:pPr>
            <a:endParaRPr sz="2000" b="0" i="0" u="none" strike="noStrike" cap="none">
              <a:solidFill>
                <a:srgbClr val="222222"/>
              </a:solidFill>
              <a:highlight>
                <a:srgbClr val="FFFFFF"/>
              </a:highlight>
              <a:latin typeface="Times New Roman"/>
              <a:ea typeface="Times New Roman"/>
              <a:cs typeface="Times New Roman"/>
              <a:sym typeface="Times New Roman"/>
            </a:endParaRPr>
          </a:p>
          <a:p>
            <a:pPr marL="0" marR="0" lvl="0" indent="457200" algn="ctr" rtl="0">
              <a:lnSpc>
                <a:spcPct val="100000"/>
              </a:lnSpc>
              <a:spcBef>
                <a:spcPts val="0"/>
              </a:spcBef>
              <a:spcAft>
                <a:spcPts val="0"/>
              </a:spcAft>
              <a:buClr>
                <a:schemeClr val="dk1"/>
              </a:buClr>
              <a:buSzPct val="25000"/>
              <a:buFont typeface="Arial"/>
              <a:buNone/>
            </a:pPr>
            <a:endParaRPr sz="2000" b="0" i="0" u="none" strike="noStrike" cap="none">
              <a:solidFill>
                <a:srgbClr val="222222"/>
              </a:solidFill>
              <a:latin typeface="Times New Roman"/>
              <a:ea typeface="Times New Roman"/>
              <a:cs typeface="Times New Roman"/>
              <a:sym typeface="Times New Roman"/>
            </a:endParaRPr>
          </a:p>
          <a:p>
            <a:pPr marL="0" marR="0" lvl="0" indent="457200" algn="ctr" rtl="0">
              <a:lnSpc>
                <a:spcPct val="100000"/>
              </a:lnSpc>
              <a:spcBef>
                <a:spcPts val="0"/>
              </a:spcBef>
              <a:spcAft>
                <a:spcPts val="0"/>
              </a:spcAft>
              <a:buClr>
                <a:schemeClr val="dk1"/>
              </a:buClr>
              <a:buSzPct val="25000"/>
              <a:buFont typeface="Arial"/>
              <a:buNone/>
            </a:pPr>
            <a:endParaRPr sz="2000" b="0" i="0" u="none" strike="noStrike" cap="none">
              <a:solidFill>
                <a:srgbClr val="222222"/>
              </a:solidFill>
              <a:latin typeface="Times New Roman"/>
              <a:ea typeface="Times New Roman"/>
              <a:cs typeface="Times New Roman"/>
              <a:sym typeface="Times New Roman"/>
            </a:endParaRPr>
          </a:p>
          <a:p>
            <a:pPr marL="0" marR="0" lvl="0" indent="457200" algn="ctr" rtl="0">
              <a:lnSpc>
                <a:spcPct val="100000"/>
              </a:lnSpc>
              <a:spcBef>
                <a:spcPts val="0"/>
              </a:spcBef>
              <a:spcAft>
                <a:spcPts val="0"/>
              </a:spcAft>
              <a:buClr>
                <a:schemeClr val="dk1"/>
              </a:buClr>
              <a:buSzPct val="25000"/>
              <a:buFont typeface="Times New Roman"/>
              <a:buNone/>
            </a:pPr>
            <a:endParaRPr sz="2000" b="1">
              <a:solidFill>
                <a:srgbClr val="A61C00"/>
              </a:solidFill>
              <a:latin typeface="Times New Roman"/>
              <a:ea typeface="Times New Roman"/>
              <a:cs typeface="Times New Roman"/>
              <a:sym typeface="Times New Roman"/>
            </a:endParaRPr>
          </a:p>
          <a:p>
            <a:pPr marL="0" marR="0" lvl="0" indent="457200" algn="ctr" rtl="0">
              <a:lnSpc>
                <a:spcPct val="100000"/>
              </a:lnSpc>
              <a:spcBef>
                <a:spcPts val="0"/>
              </a:spcBef>
              <a:spcAft>
                <a:spcPts val="0"/>
              </a:spcAft>
              <a:buClr>
                <a:schemeClr val="dk1"/>
              </a:buClr>
              <a:buSzPct val="25000"/>
              <a:buFont typeface="Times New Roman"/>
              <a:buNone/>
            </a:pPr>
            <a:endParaRPr sz="2000" b="1">
              <a:solidFill>
                <a:srgbClr val="A61C00"/>
              </a:solidFill>
              <a:latin typeface="Times New Roman"/>
              <a:ea typeface="Times New Roman"/>
              <a:cs typeface="Times New Roman"/>
              <a:sym typeface="Times New Roman"/>
            </a:endParaRPr>
          </a:p>
          <a:p>
            <a:pPr marL="0" marR="0" lvl="0" indent="457200" algn="ctr" rtl="0">
              <a:lnSpc>
                <a:spcPct val="100000"/>
              </a:lnSpc>
              <a:spcBef>
                <a:spcPts val="0"/>
              </a:spcBef>
              <a:spcAft>
                <a:spcPts val="0"/>
              </a:spcAft>
              <a:buClr>
                <a:schemeClr val="dk1"/>
              </a:buClr>
              <a:buSzPct val="25000"/>
              <a:buFont typeface="Times New Roman"/>
              <a:buNone/>
            </a:pPr>
            <a:r>
              <a:rPr lang="en" sz="2000" b="1" i="0" u="none" strike="noStrike" cap="none">
                <a:solidFill>
                  <a:srgbClr val="A61C00"/>
                </a:solidFill>
                <a:latin typeface="Times New Roman"/>
                <a:ea typeface="Times New Roman"/>
                <a:cs typeface="Times New Roman"/>
                <a:sym typeface="Times New Roman"/>
              </a:rPr>
              <a:t>The United Nations Declaration of the Rights of Indigenous Peoples (UNDRIP) &amp; Food Security in Nunavut</a:t>
            </a:r>
          </a:p>
        </p:txBody>
      </p:sp>
      <p:sp>
        <p:nvSpPr>
          <p:cNvPr id="55" name="Shape 55"/>
          <p:cNvSpPr txBox="1">
            <a:spLocks noGrp="1"/>
          </p:cNvSpPr>
          <p:nvPr>
            <p:ph type="subTitle" idx="1"/>
          </p:nvPr>
        </p:nvSpPr>
        <p:spPr>
          <a:xfrm>
            <a:off x="311700" y="2834125"/>
            <a:ext cx="8520600" cy="7926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endParaRPr sz="2400" b="0" i="0" u="none" strike="noStrike" cap="none">
              <a:solidFill>
                <a:schemeClr val="dk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ct val="25000"/>
              <a:buFont typeface="Times New Roman"/>
              <a:buNone/>
            </a:pPr>
            <a:endParaRPr sz="2400">
              <a:latin typeface="Times New Roman"/>
              <a:ea typeface="Times New Roman"/>
              <a:cs typeface="Times New Roman"/>
              <a:sym typeface="Times New Roman"/>
            </a:endParaRPr>
          </a:p>
          <a:p>
            <a:pPr marL="0" marR="0" lvl="0" indent="0" rtl="0">
              <a:lnSpc>
                <a:spcPct val="100000"/>
              </a:lnSpc>
              <a:spcBef>
                <a:spcPts val="0"/>
              </a:spcBef>
              <a:spcAft>
                <a:spcPts val="0"/>
              </a:spcAft>
              <a:buClr>
                <a:schemeClr val="dk2"/>
              </a:buClr>
              <a:buSzPct val="25000"/>
              <a:buFont typeface="Times New Roman"/>
              <a:buNone/>
            </a:pPr>
            <a:r>
              <a:rPr lang="en" sz="1600" b="1" i="0" u="none" strike="noStrike" cap="none">
                <a:solidFill>
                  <a:srgbClr val="000000"/>
                </a:solidFill>
                <a:latin typeface="Times New Roman"/>
                <a:ea typeface="Times New Roman"/>
                <a:cs typeface="Times New Roman"/>
                <a:sym typeface="Times New Roman"/>
              </a:rPr>
              <a:t>By Anna Wilson MEd., MLIS </a:t>
            </a:r>
          </a:p>
          <a:p>
            <a:pPr marL="0" marR="0" lvl="0" indent="0" algn="ctr" rtl="0">
              <a:lnSpc>
                <a:spcPct val="100000"/>
              </a:lnSpc>
              <a:spcBef>
                <a:spcPts val="0"/>
              </a:spcBef>
              <a:spcAft>
                <a:spcPts val="0"/>
              </a:spcAft>
              <a:buClr>
                <a:schemeClr val="dk2"/>
              </a:buClr>
              <a:buSzPct val="25000"/>
              <a:buFont typeface="Times New Roman"/>
              <a:buNone/>
            </a:pPr>
            <a:r>
              <a:rPr lang="en" sz="1600" b="1" i="0" u="none" strike="noStrike" cap="none">
                <a:solidFill>
                  <a:srgbClr val="000000"/>
                </a:solidFill>
                <a:latin typeface="Times New Roman"/>
                <a:ea typeface="Times New Roman"/>
                <a:cs typeface="Times New Roman"/>
                <a:sym typeface="Times New Roman"/>
              </a:rPr>
              <a:t>PhD Candidate  Social Justice &amp; International</a:t>
            </a:r>
          </a:p>
          <a:p>
            <a:pPr marL="0" marR="0" lvl="0" indent="0" algn="ctr" rtl="0">
              <a:lnSpc>
                <a:spcPct val="100000"/>
              </a:lnSpc>
              <a:spcBef>
                <a:spcPts val="0"/>
              </a:spcBef>
              <a:spcAft>
                <a:spcPts val="0"/>
              </a:spcAft>
              <a:buClr>
                <a:schemeClr val="dk2"/>
              </a:buClr>
              <a:buSzPct val="25000"/>
              <a:buFont typeface="Times New Roman"/>
              <a:buNone/>
            </a:pPr>
            <a:r>
              <a:rPr lang="en" sz="1600" b="1" i="0" u="none" strike="noStrike" cap="none">
                <a:solidFill>
                  <a:srgbClr val="000000"/>
                </a:solidFill>
                <a:latin typeface="Times New Roman"/>
                <a:ea typeface="Times New Roman"/>
                <a:cs typeface="Times New Roman"/>
                <a:sym typeface="Times New Roman"/>
              </a:rPr>
              <a:t>Education  Policy Studies</a:t>
            </a:r>
          </a:p>
          <a:p>
            <a:pPr marL="0" marR="0" lvl="0" indent="0" algn="ctr" rtl="0">
              <a:lnSpc>
                <a:spcPct val="100000"/>
              </a:lnSpc>
              <a:spcBef>
                <a:spcPts val="0"/>
              </a:spcBef>
              <a:spcAft>
                <a:spcPts val="0"/>
              </a:spcAft>
              <a:buClr>
                <a:schemeClr val="dk2"/>
              </a:buClr>
              <a:buSzPct val="25000"/>
              <a:buFont typeface="Times New Roman"/>
              <a:buNone/>
            </a:pPr>
            <a:r>
              <a:rPr lang="en" sz="1600" b="1" i="0" u="none" strike="noStrike" cap="none">
                <a:solidFill>
                  <a:srgbClr val="000000"/>
                </a:solidFill>
                <a:latin typeface="Times New Roman"/>
                <a:ea typeface="Times New Roman"/>
                <a:cs typeface="Times New Roman"/>
                <a:sym typeface="Times New Roman"/>
              </a:rPr>
              <a:t>amw2@ualberta.ca</a:t>
            </a:r>
          </a:p>
        </p:txBody>
      </p:sp>
      <p:pic>
        <p:nvPicPr>
          <p:cNvPr id="56" name="Shape 56"/>
          <p:cNvPicPr preferRelativeResize="0"/>
          <p:nvPr/>
        </p:nvPicPr>
        <p:blipFill rotWithShape="1">
          <a:blip r:embed="rId3">
            <a:alphaModFix/>
          </a:blip>
          <a:srcRect/>
          <a:stretch/>
        </p:blipFill>
        <p:spPr>
          <a:xfrm>
            <a:off x="1536000" y="1185750"/>
            <a:ext cx="5489117" cy="2294108"/>
          </a:xfrm>
          <a:prstGeom prst="rect">
            <a:avLst/>
          </a:prstGeom>
          <a:noFill/>
          <a:ln>
            <a:noFill/>
          </a:ln>
        </p:spPr>
      </p:pic>
      <p:pic>
        <p:nvPicPr>
          <p:cNvPr id="57" name="Shape 57"/>
          <p:cNvPicPr preferRelativeResize="0"/>
          <p:nvPr/>
        </p:nvPicPr>
        <p:blipFill>
          <a:blip r:embed="rId4">
            <a:alphaModFix/>
          </a:blip>
          <a:stretch>
            <a:fillRect/>
          </a:stretch>
        </p:blipFill>
        <p:spPr>
          <a:xfrm>
            <a:off x="8781975" y="-54650"/>
            <a:ext cx="437175" cy="5198150"/>
          </a:xfrm>
          <a:prstGeom prst="rect">
            <a:avLst/>
          </a:prstGeom>
          <a:noFill/>
          <a:ln>
            <a:noFill/>
          </a:ln>
        </p:spPr>
      </p:pic>
      <p:pic>
        <p:nvPicPr>
          <p:cNvPr id="58" name="Shape 58"/>
          <p:cNvPicPr preferRelativeResize="0"/>
          <p:nvPr/>
        </p:nvPicPr>
        <p:blipFill>
          <a:blip r:embed="rId4">
            <a:alphaModFix/>
          </a:blip>
          <a:stretch>
            <a:fillRect/>
          </a:stretch>
        </p:blipFill>
        <p:spPr>
          <a:xfrm>
            <a:off x="-47825" y="-27325"/>
            <a:ext cx="437175" cy="5143500"/>
          </a:xfrm>
          <a:prstGeom prst="rect">
            <a:avLst/>
          </a:prstGeom>
          <a:noFill/>
          <a:ln>
            <a:noFill/>
          </a:ln>
        </p:spPr>
      </p:pic>
      <p:pic>
        <p:nvPicPr>
          <p:cNvPr id="59" name="Shape 59"/>
          <p:cNvPicPr preferRelativeResize="0"/>
          <p:nvPr/>
        </p:nvPicPr>
        <p:blipFill>
          <a:blip r:embed="rId4">
            <a:alphaModFix/>
          </a:blip>
          <a:stretch>
            <a:fillRect/>
          </a:stretch>
        </p:blipFill>
        <p:spPr>
          <a:xfrm rot="5400000" flipH="1">
            <a:off x="4316450" y="324050"/>
            <a:ext cx="503100" cy="9135800"/>
          </a:xfrm>
          <a:prstGeom prst="rect">
            <a:avLst/>
          </a:prstGeom>
          <a:noFill/>
          <a:ln>
            <a:noFill/>
          </a:ln>
        </p:spPr>
      </p:pic>
      <p:pic>
        <p:nvPicPr>
          <p:cNvPr id="60" name="Shape 60"/>
          <p:cNvPicPr preferRelativeResize="0"/>
          <p:nvPr/>
        </p:nvPicPr>
        <p:blipFill>
          <a:blip r:embed="rId4">
            <a:alphaModFix/>
          </a:blip>
          <a:stretch>
            <a:fillRect/>
          </a:stretch>
        </p:blipFill>
        <p:spPr>
          <a:xfrm rot="5400000" flipH="1">
            <a:off x="4295325" y="-4311975"/>
            <a:ext cx="503100" cy="9072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31175"/>
            <a:ext cx="8520600" cy="1048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2800" b="1" i="0" u="sng" strike="noStrike" cap="none">
              <a:solidFill>
                <a:schemeClr val="dk1"/>
              </a:solidFill>
              <a:latin typeface="Times New Roman"/>
              <a:ea typeface="Times New Roman"/>
              <a:cs typeface="Times New Roman"/>
              <a:sym typeface="Times New Roman"/>
            </a:endParaRPr>
          </a:p>
        </p:txBody>
      </p:sp>
      <p:sp>
        <p:nvSpPr>
          <p:cNvPr id="145" name="Shape 145"/>
          <p:cNvSpPr txBox="1">
            <a:spLocks noGrp="1"/>
          </p:cNvSpPr>
          <p:nvPr>
            <p:ph type="body" idx="1"/>
          </p:nvPr>
        </p:nvSpPr>
        <p:spPr>
          <a:xfrm>
            <a:off x="130975" y="370925"/>
            <a:ext cx="8701200" cy="39732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Times New Roman"/>
              <a:buNone/>
            </a:pPr>
            <a:r>
              <a:rPr lang="en" sz="1800" b="0" i="1" u="sng" strike="noStrike" cap="none">
                <a:solidFill>
                  <a:srgbClr val="191919"/>
                </a:solidFill>
                <a:latin typeface="Times New Roman"/>
                <a:ea typeface="Times New Roman"/>
                <a:cs typeface="Times New Roman"/>
                <a:sym typeface="Times New Roman"/>
              </a:rPr>
              <a:t> </a:t>
            </a:r>
            <a:r>
              <a:rPr lang="en" sz="2000" b="1" u="sng">
                <a:solidFill>
                  <a:schemeClr val="dk1"/>
                </a:solidFill>
              </a:rPr>
              <a:t>Yearly Food Survey reveals Nunavut Prices 3X Above Canada’s Average</a:t>
            </a:r>
          </a:p>
          <a:p>
            <a:pPr marL="457200" marR="0" lvl="0" indent="-355600" algn="l" rtl="0">
              <a:lnSpc>
                <a:spcPct val="100000"/>
              </a:lnSpc>
              <a:spcBef>
                <a:spcPts val="0"/>
              </a:spcBef>
              <a:spcAft>
                <a:spcPts val="0"/>
              </a:spcAft>
              <a:buClr>
                <a:srgbClr val="191919"/>
              </a:buClr>
              <a:buSzPct val="100000"/>
            </a:pPr>
            <a:r>
              <a:rPr lang="en" sz="2000" b="0" strike="noStrike" cap="none">
                <a:solidFill>
                  <a:srgbClr val="191919"/>
                </a:solidFill>
                <a:latin typeface="Times New Roman"/>
                <a:ea typeface="Times New Roman"/>
                <a:cs typeface="Times New Roman"/>
                <a:sym typeface="Times New Roman"/>
              </a:rPr>
              <a:t>Nunavut</a:t>
            </a:r>
            <a:r>
              <a:rPr lang="en" sz="2000">
                <a:solidFill>
                  <a:srgbClr val="191919"/>
                </a:solidFill>
              </a:rPr>
              <a:t> residents</a:t>
            </a:r>
            <a:r>
              <a:rPr lang="en" sz="2000" b="0" strike="noStrike" cap="none">
                <a:solidFill>
                  <a:srgbClr val="191919"/>
                </a:solidFill>
                <a:latin typeface="Times New Roman"/>
                <a:ea typeface="Times New Roman"/>
                <a:cs typeface="Times New Roman"/>
                <a:sym typeface="Times New Roman"/>
              </a:rPr>
              <a:t>  spend up to $600 a week for</a:t>
            </a:r>
            <a:r>
              <a:rPr lang="en" sz="2000">
                <a:solidFill>
                  <a:srgbClr val="191919"/>
                </a:solidFill>
              </a:rPr>
              <a:t> food</a:t>
            </a:r>
            <a:r>
              <a:rPr lang="en" sz="2000" b="0" strike="noStrike" cap="none">
                <a:solidFill>
                  <a:srgbClr val="191919"/>
                </a:solidFill>
                <a:latin typeface="Times New Roman"/>
                <a:ea typeface="Times New Roman"/>
                <a:cs typeface="Times New Roman"/>
                <a:sym typeface="Times New Roman"/>
              </a:rPr>
              <a:t>  </a:t>
            </a:r>
          </a:p>
          <a:p>
            <a:pPr marL="457200" marR="0" lvl="0" indent="-241300" algn="l" rtl="0">
              <a:lnSpc>
                <a:spcPct val="100000"/>
              </a:lnSpc>
              <a:spcBef>
                <a:spcPts val="0"/>
              </a:spcBef>
              <a:spcAft>
                <a:spcPts val="0"/>
              </a:spcAft>
              <a:buClr>
                <a:srgbClr val="191919"/>
              </a:buClr>
              <a:buSzPct val="100000"/>
              <a:buFont typeface="Times New Roman"/>
              <a:buChar char="●"/>
            </a:pPr>
            <a:r>
              <a:rPr lang="en" sz="2000" b="0" strike="noStrike" cap="none">
                <a:solidFill>
                  <a:srgbClr val="191919"/>
                </a:solidFill>
                <a:latin typeface="Times New Roman"/>
                <a:ea typeface="Times New Roman"/>
                <a:cs typeface="Times New Roman"/>
                <a:sym typeface="Times New Roman"/>
              </a:rPr>
              <a:t>frozen chicken strips cost $32, bacon $19, </a:t>
            </a:r>
          </a:p>
          <a:p>
            <a:pPr marL="457200" marR="0" lvl="0" indent="-241300" algn="l" rtl="0">
              <a:lnSpc>
                <a:spcPct val="100000"/>
              </a:lnSpc>
              <a:spcBef>
                <a:spcPts val="0"/>
              </a:spcBef>
              <a:spcAft>
                <a:spcPts val="0"/>
              </a:spcAft>
              <a:buClr>
                <a:srgbClr val="191919"/>
              </a:buClr>
              <a:buSzPct val="100000"/>
              <a:buFont typeface="Times New Roman"/>
              <a:buChar char="●"/>
            </a:pPr>
            <a:r>
              <a:rPr lang="en" sz="2000" b="0" i="0" u="none" strike="noStrike" cap="none">
                <a:solidFill>
                  <a:srgbClr val="191919"/>
                </a:solidFill>
                <a:latin typeface="Times New Roman"/>
                <a:ea typeface="Times New Roman"/>
                <a:cs typeface="Times New Roman"/>
                <a:sym typeface="Times New Roman"/>
              </a:rPr>
              <a:t>four-pound frozen pork roast over $30</a:t>
            </a:r>
          </a:p>
          <a:p>
            <a:pPr marL="457200" marR="0" lvl="0" indent="-241300" algn="l" rtl="0">
              <a:lnSpc>
                <a:spcPct val="100000"/>
              </a:lnSpc>
              <a:spcBef>
                <a:spcPts val="0"/>
              </a:spcBef>
              <a:spcAft>
                <a:spcPts val="0"/>
              </a:spcAft>
              <a:buClr>
                <a:srgbClr val="191919"/>
              </a:buClr>
              <a:buSzPct val="100000"/>
              <a:buFont typeface="Times New Roman"/>
              <a:buChar char="●"/>
            </a:pPr>
            <a:r>
              <a:rPr lang="en" sz="2000" b="0" i="0" u="none" strike="noStrike" cap="none">
                <a:solidFill>
                  <a:srgbClr val="191919"/>
                </a:solidFill>
                <a:latin typeface="Times New Roman"/>
                <a:ea typeface="Times New Roman"/>
                <a:cs typeface="Times New Roman"/>
                <a:sym typeface="Times New Roman"/>
              </a:rPr>
              <a:t> Let</a:t>
            </a:r>
            <a:r>
              <a:rPr lang="en" sz="2000">
                <a:solidFill>
                  <a:srgbClr val="191919"/>
                </a:solidFill>
              </a:rPr>
              <a:t>’s talk turkey!</a:t>
            </a:r>
          </a:p>
          <a:p>
            <a:pPr marL="0" marR="0" lvl="0" indent="0" algn="l" rtl="0">
              <a:lnSpc>
                <a:spcPct val="117500"/>
              </a:lnSpc>
              <a:spcBef>
                <a:spcPts val="2400"/>
              </a:spcBef>
              <a:spcAft>
                <a:spcPts val="0"/>
              </a:spcAft>
              <a:buClr>
                <a:schemeClr val="dk2"/>
              </a:buClr>
              <a:buSzPct val="25000"/>
              <a:buFont typeface="Times New Roman"/>
              <a:buNone/>
            </a:pPr>
            <a:endParaRPr sz="2000" b="0" i="0" u="none" strike="noStrike" cap="none">
              <a:solidFill>
                <a:srgbClr val="191919"/>
              </a:solidFill>
              <a:highlight>
                <a:srgbClr val="FFFFFF"/>
              </a:highlight>
              <a:latin typeface="Times New Roman"/>
              <a:ea typeface="Times New Roman"/>
              <a:cs typeface="Times New Roman"/>
              <a:sym typeface="Times New Roman"/>
            </a:endParaRPr>
          </a:p>
          <a:p>
            <a:pPr marL="0" marR="0" lvl="0" indent="0" algn="l" rtl="0">
              <a:lnSpc>
                <a:spcPct val="117500"/>
              </a:lnSpc>
              <a:spcBef>
                <a:spcPts val="3900"/>
              </a:spcBef>
              <a:spcAft>
                <a:spcPts val="0"/>
              </a:spcAft>
              <a:buClr>
                <a:schemeClr val="dk2"/>
              </a:buClr>
              <a:buSzPct val="25000"/>
              <a:buFont typeface="Times New Roman"/>
              <a:buNone/>
            </a:pPr>
            <a:endParaRPr sz="1400" b="0" i="0" u="none" strike="noStrike" cap="none">
              <a:solidFill>
                <a:srgbClr val="191919"/>
              </a:solidFill>
              <a:highlight>
                <a:srgbClr val="FFFFFF"/>
              </a:highlight>
              <a:latin typeface="Times New Roman"/>
              <a:ea typeface="Times New Roman"/>
              <a:cs typeface="Times New Roman"/>
              <a:sym typeface="Times New Roman"/>
            </a:endParaRPr>
          </a:p>
          <a:p>
            <a:pPr marL="0" marR="0" lvl="0" indent="0" algn="l" rtl="0">
              <a:lnSpc>
                <a:spcPct val="117500"/>
              </a:lnSpc>
              <a:spcBef>
                <a:spcPts val="3900"/>
              </a:spcBef>
              <a:spcAft>
                <a:spcPts val="0"/>
              </a:spcAft>
              <a:buClr>
                <a:schemeClr val="dk2"/>
              </a:buClr>
              <a:buSzPct val="25000"/>
              <a:buFont typeface="Times New Roman"/>
              <a:buNone/>
            </a:pPr>
            <a:endParaRPr sz="1400" b="0" i="0" u="none" strike="noStrike" cap="none">
              <a:solidFill>
                <a:srgbClr val="191919"/>
              </a:solidFill>
              <a:highlight>
                <a:srgbClr val="FFFFFF"/>
              </a:highlight>
              <a:latin typeface="Times New Roman"/>
              <a:ea typeface="Times New Roman"/>
              <a:cs typeface="Times New Roman"/>
              <a:sym typeface="Times New Roman"/>
            </a:endParaRPr>
          </a:p>
          <a:p>
            <a:pPr marL="0" marR="0" lvl="0" indent="0" algn="l" rtl="0">
              <a:lnSpc>
                <a:spcPct val="100000"/>
              </a:lnSpc>
              <a:spcBef>
                <a:spcPts val="3900"/>
              </a:spcBef>
              <a:spcAft>
                <a:spcPts val="0"/>
              </a:spcAft>
              <a:buClr>
                <a:schemeClr val="dk2"/>
              </a:buClr>
              <a:buSzPct val="25000"/>
              <a:buFont typeface="Times New Roman"/>
              <a:buNone/>
            </a:pPr>
            <a:endParaRPr sz="1400" b="0" i="0" u="none" strike="noStrike" cap="none">
              <a:solidFill>
                <a:srgbClr val="191919"/>
              </a:solidFill>
              <a:highlight>
                <a:srgbClr val="FFFFFF"/>
              </a:highlight>
              <a:latin typeface="Times New Roman"/>
              <a:ea typeface="Times New Roman"/>
              <a:cs typeface="Times New Roman"/>
              <a:sym typeface="Times New Roman"/>
            </a:endParaRPr>
          </a:p>
          <a:p>
            <a:pPr marL="0" marR="0" lvl="0" indent="0" algn="l" rtl="0">
              <a:lnSpc>
                <a:spcPct val="100000"/>
              </a:lnSpc>
              <a:spcBef>
                <a:spcPts val="3900"/>
              </a:spcBef>
              <a:spcAft>
                <a:spcPts val="0"/>
              </a:spcAft>
              <a:buClr>
                <a:schemeClr val="dk2"/>
              </a:buClr>
              <a:buSzPct val="25000"/>
              <a:buFont typeface="Times New Roman"/>
              <a:buNone/>
            </a:pPr>
            <a:endParaRPr sz="1200"/>
          </a:p>
        </p:txBody>
      </p:sp>
      <p:pic>
        <p:nvPicPr>
          <p:cNvPr id="146" name="Shape 146"/>
          <p:cNvPicPr preferRelativeResize="0"/>
          <p:nvPr/>
        </p:nvPicPr>
        <p:blipFill rotWithShape="1">
          <a:blip r:embed="rId3">
            <a:alphaModFix/>
          </a:blip>
          <a:srcRect/>
          <a:stretch/>
        </p:blipFill>
        <p:spPr>
          <a:xfrm>
            <a:off x="4009725" y="2447775"/>
            <a:ext cx="4574900" cy="2584819"/>
          </a:xfrm>
          <a:prstGeom prst="rect">
            <a:avLst/>
          </a:prstGeom>
          <a:noFill/>
          <a:ln>
            <a:noFill/>
          </a:ln>
        </p:spPr>
      </p:pic>
      <p:sp>
        <p:nvSpPr>
          <p:cNvPr id="147" name="Shape 147"/>
          <p:cNvSpPr txBox="1"/>
          <p:nvPr/>
        </p:nvSpPr>
        <p:spPr>
          <a:xfrm>
            <a:off x="130975" y="4204525"/>
            <a:ext cx="7834800" cy="861900"/>
          </a:xfrm>
          <a:prstGeom prst="rect">
            <a:avLst/>
          </a:prstGeom>
          <a:noFill/>
          <a:ln>
            <a:noFill/>
          </a:ln>
        </p:spPr>
        <p:txBody>
          <a:bodyPr wrap="square" lIns="91425" tIns="91425" rIns="91425" bIns="91425" anchor="t" anchorCtr="0">
            <a:noAutofit/>
          </a:bodyPr>
          <a:lstStyle/>
          <a:p>
            <a:pPr lvl="0" rtl="0">
              <a:lnSpc>
                <a:spcPct val="125000"/>
              </a:lnSpc>
              <a:spcBef>
                <a:spcPts val="0"/>
              </a:spcBef>
              <a:buClr>
                <a:schemeClr val="dk1"/>
              </a:buClr>
              <a:buFont typeface="Arial"/>
              <a:buNone/>
            </a:pPr>
            <a:endParaRPr/>
          </a:p>
        </p:txBody>
      </p:sp>
      <p:pic>
        <p:nvPicPr>
          <p:cNvPr id="148" name="Shape 148"/>
          <p:cNvPicPr preferRelativeResize="0"/>
          <p:nvPr/>
        </p:nvPicPr>
        <p:blipFill>
          <a:blip r:embed="rId4">
            <a:alphaModFix/>
          </a:blip>
          <a:stretch>
            <a:fillRect/>
          </a:stretch>
        </p:blipFill>
        <p:spPr>
          <a:xfrm>
            <a:off x="-437175" y="0"/>
            <a:ext cx="437175" cy="5143500"/>
          </a:xfrm>
          <a:prstGeom prst="rect">
            <a:avLst/>
          </a:prstGeom>
          <a:noFill/>
          <a:ln>
            <a:noFill/>
          </a:ln>
        </p:spPr>
      </p:pic>
      <p:pic>
        <p:nvPicPr>
          <p:cNvPr id="149" name="Shape 149"/>
          <p:cNvPicPr preferRelativeResize="0"/>
          <p:nvPr/>
        </p:nvPicPr>
        <p:blipFill>
          <a:blip r:embed="rId4">
            <a:alphaModFix/>
          </a:blip>
          <a:stretch>
            <a:fillRect/>
          </a:stretch>
        </p:blipFill>
        <p:spPr>
          <a:xfrm>
            <a:off x="8706825" y="0"/>
            <a:ext cx="437175" cy="5184475"/>
          </a:xfrm>
          <a:prstGeom prst="rect">
            <a:avLst/>
          </a:prstGeom>
          <a:noFill/>
          <a:ln>
            <a:noFill/>
          </a:ln>
        </p:spPr>
      </p:pic>
      <p:pic>
        <p:nvPicPr>
          <p:cNvPr id="150" name="Shape 150"/>
          <p:cNvPicPr preferRelativeResize="0"/>
          <p:nvPr/>
        </p:nvPicPr>
        <p:blipFill>
          <a:blip r:embed="rId4">
            <a:alphaModFix/>
          </a:blip>
          <a:stretch>
            <a:fillRect/>
          </a:stretch>
        </p:blipFill>
        <p:spPr>
          <a:xfrm rot="5400000" flipH="1">
            <a:off x="4295325" y="-4311975"/>
            <a:ext cx="503100" cy="9072400"/>
          </a:xfrm>
          <a:prstGeom prst="rect">
            <a:avLst/>
          </a:prstGeom>
          <a:noFill/>
          <a:ln>
            <a:noFill/>
          </a:ln>
        </p:spPr>
      </p:pic>
      <p:pic>
        <p:nvPicPr>
          <p:cNvPr id="151" name="Shape 151"/>
          <p:cNvPicPr preferRelativeResize="0"/>
          <p:nvPr/>
        </p:nvPicPr>
        <p:blipFill rotWithShape="1">
          <a:blip r:embed="rId5">
            <a:alphaModFix/>
          </a:blip>
          <a:srcRect/>
          <a:stretch/>
        </p:blipFill>
        <p:spPr>
          <a:xfrm>
            <a:off x="61076" y="2954325"/>
            <a:ext cx="3887574" cy="2189175"/>
          </a:xfrm>
          <a:prstGeom prst="rect">
            <a:avLst/>
          </a:prstGeom>
          <a:noFill/>
          <a:ln>
            <a:noFill/>
          </a:ln>
        </p:spPr>
      </p:pic>
      <p:pic>
        <p:nvPicPr>
          <p:cNvPr id="152" name="Shape 152"/>
          <p:cNvPicPr preferRelativeResize="0"/>
          <p:nvPr/>
        </p:nvPicPr>
        <p:blipFill rotWithShape="1">
          <a:blip r:embed="rId6">
            <a:alphaModFix/>
          </a:blip>
          <a:srcRect l="2847" t="6397" r="27006" b="15011"/>
          <a:stretch/>
        </p:blipFill>
        <p:spPr>
          <a:xfrm>
            <a:off x="6330375" y="865525"/>
            <a:ext cx="2376450" cy="23863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p:txBody>
      </p:sp>
      <p:sp>
        <p:nvSpPr>
          <p:cNvPr id="158" name="Shape 158"/>
          <p:cNvSpPr txBox="1">
            <a:spLocks noGrp="1"/>
          </p:cNvSpPr>
          <p:nvPr>
            <p:ph type="body" idx="1"/>
          </p:nvPr>
        </p:nvSpPr>
        <p:spPr>
          <a:xfrm>
            <a:off x="311700" y="1152475"/>
            <a:ext cx="8520600" cy="38061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Times New Roman"/>
              <a:buNone/>
            </a:pPr>
            <a:endParaRPr sz="1800" b="0" i="0" u="none" strike="noStrike" cap="none">
              <a:solidFill>
                <a:schemeClr val="dk2"/>
              </a:solidFill>
              <a:latin typeface="Times New Roman"/>
              <a:ea typeface="Times New Roman"/>
              <a:cs typeface="Times New Roman"/>
              <a:sym typeface="Times New Roman"/>
            </a:endParaRPr>
          </a:p>
        </p:txBody>
      </p:sp>
      <p:pic>
        <p:nvPicPr>
          <p:cNvPr id="159" name="Shape 159"/>
          <p:cNvPicPr preferRelativeResize="0"/>
          <p:nvPr/>
        </p:nvPicPr>
        <p:blipFill rotWithShape="1">
          <a:blip r:embed="rId3">
            <a:alphaModFix/>
          </a:blip>
          <a:srcRect/>
          <a:stretch/>
        </p:blipFill>
        <p:spPr>
          <a:xfrm>
            <a:off x="54075" y="451113"/>
            <a:ext cx="8778233" cy="4241277"/>
          </a:xfrm>
          <a:prstGeom prst="rect">
            <a:avLst/>
          </a:prstGeom>
          <a:noFill/>
          <a:ln>
            <a:noFill/>
          </a:ln>
        </p:spPr>
      </p:pic>
      <p:sp>
        <p:nvSpPr>
          <p:cNvPr id="160" name="Shape 160"/>
          <p:cNvSpPr txBox="1"/>
          <p:nvPr/>
        </p:nvSpPr>
        <p:spPr>
          <a:xfrm>
            <a:off x="311700" y="4375050"/>
            <a:ext cx="8490300" cy="6303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Times New Roman"/>
              <a:buNone/>
            </a:pPr>
            <a:r>
              <a:rPr lang="en" sz="1400" b="0" i="0" u="none" strike="noStrike" cap="none">
                <a:solidFill>
                  <a:schemeClr val="dk1"/>
                </a:solidFill>
                <a:latin typeface="Times New Roman"/>
                <a:ea typeface="Times New Roman"/>
                <a:cs typeface="Times New Roman"/>
                <a:sym typeface="Times New Roman"/>
              </a:rPr>
              <a:t>Skura, E. (2016). Food in Nunavut still costs up to 3 times national average. </a:t>
            </a:r>
            <a:r>
              <a:rPr lang="en" sz="1400" b="0" i="1" u="none" strike="noStrike" cap="none">
                <a:solidFill>
                  <a:schemeClr val="dk1"/>
                </a:solidFill>
                <a:latin typeface="Times New Roman"/>
                <a:ea typeface="Times New Roman"/>
                <a:cs typeface="Times New Roman"/>
                <a:sym typeface="Times New Roman"/>
              </a:rPr>
              <a:t>CBC News. </a:t>
            </a:r>
            <a:r>
              <a:rPr lang="en" sz="1400" b="0" i="0" u="none" strike="noStrike" cap="none">
                <a:solidFill>
                  <a:schemeClr val="dk1"/>
                </a:solidFill>
                <a:latin typeface="Times New Roman"/>
                <a:ea typeface="Times New Roman"/>
                <a:cs typeface="Times New Roman"/>
                <a:sym typeface="Times New Roman"/>
              </a:rPr>
              <a:t>Retrieved from</a:t>
            </a:r>
            <a:r>
              <a:rPr lang="en" sz="1400" b="0" i="1" u="none" strike="noStrike" cap="none">
                <a:solidFill>
                  <a:schemeClr val="dk1"/>
                </a:solidFill>
                <a:latin typeface="Times New Roman"/>
                <a:ea typeface="Times New Roman"/>
                <a:cs typeface="Times New Roman"/>
                <a:sym typeface="Times New Roman"/>
              </a:rPr>
              <a:t> </a:t>
            </a:r>
            <a:r>
              <a:rPr lang="en" sz="1400" b="0" i="0" u="sng" strike="noStrike" cap="none">
                <a:solidFill>
                  <a:schemeClr val="hlink"/>
                </a:solidFill>
                <a:latin typeface="Times New Roman"/>
                <a:ea typeface="Times New Roman"/>
                <a:cs typeface="Times New Roman"/>
                <a:sym typeface="Times New Roman"/>
                <a:hlinkClick r:id="rId4"/>
              </a:rPr>
              <a:t>http://www.cbc.ca/news/canada/north/nunavut-food-price-survey-2016-1.3650637</a:t>
            </a:r>
            <a:r>
              <a:rPr lang="en" sz="1400" b="0" i="0" u="none" strike="noStrike" cap="none">
                <a:solidFill>
                  <a:schemeClr val="dk1"/>
                </a:solidFill>
                <a:latin typeface="Times New Roman"/>
                <a:ea typeface="Times New Roman"/>
                <a:cs typeface="Times New Roman"/>
                <a:sym typeface="Times New Roman"/>
              </a:rPr>
              <a:t>. </a:t>
            </a:r>
          </a:p>
        </p:txBody>
      </p:sp>
      <p:pic>
        <p:nvPicPr>
          <p:cNvPr id="161" name="Shape 161"/>
          <p:cNvPicPr preferRelativeResize="0"/>
          <p:nvPr/>
        </p:nvPicPr>
        <p:blipFill>
          <a:blip r:embed="rId5">
            <a:alphaModFix/>
          </a:blip>
          <a:stretch>
            <a:fillRect/>
          </a:stretch>
        </p:blipFill>
        <p:spPr>
          <a:xfrm rot="5400000" flipH="1">
            <a:off x="4295325" y="-4311975"/>
            <a:ext cx="503100" cy="90724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p:nvPr/>
        </p:nvSpPr>
        <p:spPr>
          <a:xfrm>
            <a:off x="253600" y="90725"/>
            <a:ext cx="8502000" cy="847200"/>
          </a:xfrm>
          <a:prstGeom prst="rect">
            <a:avLst/>
          </a:prstGeom>
          <a:noFill/>
          <a:ln>
            <a:noFill/>
          </a:ln>
        </p:spPr>
        <p:txBody>
          <a:bodyPr wrap="square" lIns="91425" tIns="91425" rIns="91425" bIns="91425" anchor="t" anchorCtr="0">
            <a:noAutofit/>
          </a:bodyPr>
          <a:lstStyle/>
          <a:p>
            <a:pPr lvl="0">
              <a:spcBef>
                <a:spcPts val="0"/>
              </a:spcBef>
              <a:buNone/>
            </a:pPr>
            <a:endParaRPr/>
          </a:p>
        </p:txBody>
      </p:sp>
      <p:graphicFrame>
        <p:nvGraphicFramePr>
          <p:cNvPr id="167" name="Shape 167"/>
          <p:cNvGraphicFramePr/>
          <p:nvPr>
            <p:extLst>
              <p:ext uri="{D42A27DB-BD31-4B8C-83A1-F6EECF244321}">
                <p14:modId xmlns:p14="http://schemas.microsoft.com/office/powerpoint/2010/main" val="709616637"/>
              </p:ext>
            </p:extLst>
          </p:nvPr>
        </p:nvGraphicFramePr>
        <p:xfrm>
          <a:off x="152400" y="152400"/>
          <a:ext cx="8768950" cy="5372608"/>
        </p:xfrm>
        <a:graphic>
          <a:graphicData uri="http://schemas.openxmlformats.org/drawingml/2006/table">
            <a:tbl>
              <a:tblPr>
                <a:noFill/>
                <a:tableStyleId>{850DE2FB-92F6-4984-990D-A63626A7BCA0}</a:tableStyleId>
              </a:tblPr>
              <a:tblGrid>
                <a:gridCol w="4384475"/>
                <a:gridCol w="4384475"/>
              </a:tblGrid>
              <a:tr h="1488775">
                <a:tc>
                  <a:txBody>
                    <a:bodyPr/>
                    <a:lstStyle/>
                    <a:p>
                      <a:pPr lvl="0" rtl="0">
                        <a:lnSpc>
                          <a:spcPct val="109090"/>
                        </a:lnSpc>
                        <a:spcBef>
                          <a:spcPts val="0"/>
                        </a:spcBef>
                        <a:buNone/>
                      </a:pPr>
                      <a:r>
                        <a:rPr lang="en" sz="900" b="1" u="sng" dirty="0">
                          <a:solidFill>
                            <a:srgbClr val="333333"/>
                          </a:solidFill>
                          <a:latin typeface="Times New Roman"/>
                          <a:ea typeface="Times New Roman"/>
                          <a:cs typeface="Times New Roman"/>
                          <a:sym typeface="Times New Roman"/>
                        </a:rPr>
                        <a:t> </a:t>
                      </a:r>
                      <a:r>
                        <a:rPr lang="en" sz="1800" b="1" u="sng" dirty="0">
                          <a:solidFill>
                            <a:srgbClr val="333333"/>
                          </a:solidFill>
                          <a:latin typeface="Times New Roman"/>
                          <a:ea typeface="Times New Roman"/>
                          <a:cs typeface="Times New Roman"/>
                          <a:sym typeface="Times New Roman"/>
                        </a:rPr>
                        <a:t>Feeding My Family Facebook Group  Voices </a:t>
                      </a:r>
                    </a:p>
                    <a:p>
                      <a:pPr lvl="0" rtl="0">
                        <a:lnSpc>
                          <a:spcPct val="109090"/>
                        </a:lnSpc>
                        <a:spcBef>
                          <a:spcPts val="0"/>
                        </a:spcBef>
                        <a:buNone/>
                      </a:pPr>
                      <a:r>
                        <a:rPr lang="en" sz="1800" dirty="0">
                          <a:solidFill>
                            <a:srgbClr val="333333"/>
                          </a:solidFill>
                          <a:latin typeface="Times New Roman"/>
                          <a:ea typeface="Times New Roman"/>
                          <a:cs typeface="Times New Roman"/>
                          <a:sym typeface="Times New Roman"/>
                        </a:rPr>
                        <a:t>1.  Empower Northerners  to create </a:t>
                      </a:r>
                      <a:r>
                        <a:rPr lang="en" sz="1800" dirty="0" smtClean="0">
                          <a:solidFill>
                            <a:srgbClr val="333333"/>
                          </a:solidFill>
                          <a:latin typeface="Times New Roman"/>
                          <a:ea typeface="Times New Roman"/>
                          <a:cs typeface="Times New Roman"/>
                          <a:sym typeface="Times New Roman"/>
                        </a:rPr>
                        <a:t>interdependence </a:t>
                      </a:r>
                      <a:r>
                        <a:rPr lang="en" sz="1800" dirty="0">
                          <a:solidFill>
                            <a:srgbClr val="333333"/>
                          </a:solidFill>
                          <a:latin typeface="Times New Roman"/>
                          <a:ea typeface="Times New Roman"/>
                          <a:cs typeface="Times New Roman"/>
                          <a:sym typeface="Times New Roman"/>
                        </a:rPr>
                        <a:t>from within the people at the grassroots level.</a:t>
                      </a:r>
                    </a:p>
                  </a:txBody>
                  <a:tcPr marL="63500" marR="63500" marT="63500" marB="63500"/>
                </a:tc>
                <a:tc>
                  <a:txBody>
                    <a:bodyPr/>
                    <a:lstStyle/>
                    <a:p>
                      <a:pPr lvl="0" rtl="0">
                        <a:lnSpc>
                          <a:spcPct val="109090"/>
                        </a:lnSpc>
                        <a:spcBef>
                          <a:spcPts val="0"/>
                        </a:spcBef>
                        <a:buNone/>
                      </a:pPr>
                      <a:r>
                        <a:rPr lang="en" sz="1800" b="1" u="sng">
                          <a:solidFill>
                            <a:srgbClr val="333333"/>
                          </a:solidFill>
                          <a:latin typeface="Times New Roman"/>
                          <a:ea typeface="Times New Roman"/>
                          <a:cs typeface="Times New Roman"/>
                          <a:sym typeface="Times New Roman"/>
                        </a:rPr>
                        <a:t>Nutrition North Advisory Voices</a:t>
                      </a:r>
                    </a:p>
                    <a:p>
                      <a:pPr lvl="0" rtl="0">
                        <a:spcBef>
                          <a:spcPts val="0"/>
                        </a:spcBef>
                        <a:buNone/>
                      </a:pPr>
                      <a:r>
                        <a:rPr lang="en" sz="1800">
                          <a:solidFill>
                            <a:srgbClr val="333333"/>
                          </a:solidFill>
                          <a:latin typeface="Times New Roman"/>
                          <a:ea typeface="Times New Roman"/>
                          <a:cs typeface="Times New Roman"/>
                          <a:sym typeface="Times New Roman"/>
                        </a:rPr>
                        <a:t>1. Importance of the food sharing network within northern communities for locally harvested foods. Using a retail-based subsidy model is counter to traditional practices.</a:t>
                      </a:r>
                    </a:p>
                  </a:txBody>
                  <a:tcPr marL="63500" marR="63500" marT="63500" marB="63500"/>
                </a:tc>
              </a:tr>
              <a:tr h="887375">
                <a:tc>
                  <a:txBody>
                    <a:bodyPr/>
                    <a:lstStyle/>
                    <a:p>
                      <a:pPr lvl="0" rtl="0">
                        <a:lnSpc>
                          <a:spcPct val="109090"/>
                        </a:lnSpc>
                        <a:spcBef>
                          <a:spcPts val="0"/>
                        </a:spcBef>
                        <a:buNone/>
                      </a:pPr>
                      <a:r>
                        <a:rPr lang="en" sz="1800">
                          <a:solidFill>
                            <a:srgbClr val="333333"/>
                          </a:solidFill>
                          <a:latin typeface="Times New Roman"/>
                          <a:ea typeface="Times New Roman"/>
                          <a:cs typeface="Times New Roman"/>
                          <a:sym typeface="Times New Roman"/>
                        </a:rPr>
                        <a:t>2. Unify people across the North to share one voice. </a:t>
                      </a:r>
                    </a:p>
                  </a:txBody>
                  <a:tcPr marL="63500" marR="63500" marT="63500" marB="63500"/>
                </a:tc>
                <a:tc>
                  <a:txBody>
                    <a:bodyPr/>
                    <a:lstStyle/>
                    <a:p>
                      <a:pPr lvl="0" rtl="0">
                        <a:spcBef>
                          <a:spcPts val="0"/>
                        </a:spcBef>
                        <a:buNone/>
                      </a:pPr>
                      <a:r>
                        <a:rPr lang="en" sz="1800">
                          <a:solidFill>
                            <a:srgbClr val="333333"/>
                          </a:solidFill>
                          <a:latin typeface="Times New Roman"/>
                          <a:ea typeface="Times New Roman"/>
                          <a:cs typeface="Times New Roman"/>
                          <a:sym typeface="Times New Roman"/>
                        </a:rPr>
                        <a:t>2.Increased consumption of wild food, increases the need to monitoring &amp; manage harvest requiring additional funding.</a:t>
                      </a:r>
                    </a:p>
                  </a:txBody>
                  <a:tcPr marL="63500" marR="63500" marT="63500" marB="63500"/>
                </a:tc>
              </a:tr>
              <a:tr h="1214600">
                <a:tc>
                  <a:txBody>
                    <a:bodyPr/>
                    <a:lstStyle/>
                    <a:p>
                      <a:pPr lvl="0" rtl="0">
                        <a:lnSpc>
                          <a:spcPct val="109090"/>
                        </a:lnSpc>
                        <a:spcBef>
                          <a:spcPts val="0"/>
                        </a:spcBef>
                        <a:buNone/>
                      </a:pPr>
                      <a:r>
                        <a:rPr lang="en" sz="1800">
                          <a:solidFill>
                            <a:srgbClr val="333333"/>
                          </a:solidFill>
                          <a:latin typeface="Times New Roman"/>
                          <a:ea typeface="Times New Roman"/>
                          <a:cs typeface="Times New Roman"/>
                          <a:sym typeface="Times New Roman"/>
                        </a:rPr>
                        <a:t>3. Government policy-makers &amp; retailers must  find better ways  lower the cost of food (Nutrition North Canada [NNC] is not doing enough).</a:t>
                      </a:r>
                    </a:p>
                  </a:txBody>
                  <a:tcPr marL="63500" marR="63500" marT="63500" marB="63500"/>
                </a:tc>
                <a:tc>
                  <a:txBody>
                    <a:bodyPr/>
                    <a:lstStyle/>
                    <a:p>
                      <a:pPr lvl="0" rtl="0">
                        <a:spcBef>
                          <a:spcPts val="0"/>
                        </a:spcBef>
                        <a:buNone/>
                      </a:pPr>
                      <a:r>
                        <a:rPr lang="en" sz="1800">
                          <a:solidFill>
                            <a:srgbClr val="333333"/>
                          </a:solidFill>
                          <a:latin typeface="Times New Roman"/>
                          <a:ea typeface="Times New Roman"/>
                          <a:cs typeface="Times New Roman"/>
                          <a:sym typeface="Times New Roman"/>
                        </a:rPr>
                        <a:t>3. subsidy or tax exemption for hunting and fishing equipment</a:t>
                      </a:r>
                    </a:p>
                  </a:txBody>
                  <a:tcPr marL="63500" marR="63500" marT="63500" marB="63500"/>
                </a:tc>
              </a:tr>
              <a:tr h="1400350">
                <a:tc>
                  <a:txBody>
                    <a:bodyPr/>
                    <a:lstStyle/>
                    <a:p>
                      <a:pPr lvl="0" rtl="0">
                        <a:lnSpc>
                          <a:spcPct val="109090"/>
                        </a:lnSpc>
                        <a:spcBef>
                          <a:spcPts val="0"/>
                        </a:spcBef>
                        <a:buNone/>
                      </a:pPr>
                      <a:r>
                        <a:rPr lang="en" sz="1800">
                          <a:solidFill>
                            <a:srgbClr val="333333"/>
                          </a:solidFill>
                          <a:latin typeface="Times New Roman"/>
                          <a:ea typeface="Times New Roman"/>
                          <a:cs typeface="Times New Roman"/>
                          <a:sym typeface="Times New Roman"/>
                        </a:rPr>
                        <a:t>4. Encourage new food suppliers to operate in the North in order to increase competition and lower prices.</a:t>
                      </a:r>
                    </a:p>
                    <a:p>
                      <a:pPr lvl="0" rtl="0">
                        <a:spcBef>
                          <a:spcPts val="0"/>
                        </a:spcBef>
                        <a:buNone/>
                      </a:pPr>
                      <a:endParaRPr sz="1800">
                        <a:solidFill>
                          <a:srgbClr val="333333"/>
                        </a:solidFill>
                        <a:latin typeface="Times New Roman"/>
                        <a:ea typeface="Times New Roman"/>
                        <a:cs typeface="Times New Roman"/>
                        <a:sym typeface="Times New Roman"/>
                      </a:endParaRPr>
                    </a:p>
                  </a:txBody>
                  <a:tcPr marL="63500" marR="63500" marT="63500" marB="63500"/>
                </a:tc>
                <a:tc>
                  <a:txBody>
                    <a:bodyPr/>
                    <a:lstStyle/>
                    <a:p>
                      <a:pPr lvl="0" rtl="0">
                        <a:spcBef>
                          <a:spcPts val="0"/>
                        </a:spcBef>
                        <a:buNone/>
                      </a:pPr>
                      <a:r>
                        <a:rPr lang="en" sz="1800">
                          <a:solidFill>
                            <a:srgbClr val="333333"/>
                          </a:solidFill>
                          <a:latin typeface="Times New Roman"/>
                          <a:ea typeface="Times New Roman"/>
                          <a:cs typeface="Times New Roman"/>
                          <a:sym typeface="Times New Roman"/>
                        </a:rPr>
                        <a:t>4. funds for community hunts &amp; hunter support programs, community freezers, or hunters &amp; trappers fund org. air freight subsidy for community trade.</a:t>
                      </a:r>
                    </a:p>
                    <a:p>
                      <a:pPr lvl="0" rtl="0">
                        <a:spcBef>
                          <a:spcPts val="0"/>
                        </a:spcBef>
                        <a:buNone/>
                      </a:pPr>
                      <a:endParaRPr sz="1800">
                        <a:solidFill>
                          <a:srgbClr val="333333"/>
                        </a:solidFill>
                        <a:latin typeface="Times New Roman"/>
                        <a:ea typeface="Times New Roman"/>
                        <a:cs typeface="Times New Roman"/>
                        <a:sym typeface="Times New Roman"/>
                      </a:endParaRPr>
                    </a:p>
                  </a:txBody>
                  <a:tcPr marL="63500" marR="63500" marT="63500" marB="6350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nvSpPr>
        <p:spPr>
          <a:xfrm>
            <a:off x="169100" y="206900"/>
            <a:ext cx="8576100" cy="4816200"/>
          </a:xfrm>
          <a:prstGeom prst="rect">
            <a:avLst/>
          </a:prstGeom>
          <a:noFill/>
          <a:ln>
            <a:noFill/>
          </a:ln>
        </p:spPr>
        <p:txBody>
          <a:bodyPr wrap="square" lIns="91425" tIns="91425" rIns="91425" bIns="91425" anchor="t" anchorCtr="0">
            <a:noAutofit/>
          </a:bodyPr>
          <a:lstStyle/>
          <a:p>
            <a:pPr lvl="0">
              <a:spcBef>
                <a:spcPts val="0"/>
              </a:spcBef>
              <a:buNone/>
            </a:pPr>
            <a:endParaRPr/>
          </a:p>
        </p:txBody>
      </p:sp>
      <p:graphicFrame>
        <p:nvGraphicFramePr>
          <p:cNvPr id="173" name="Shape 173"/>
          <p:cNvGraphicFramePr/>
          <p:nvPr/>
        </p:nvGraphicFramePr>
        <p:xfrm>
          <a:off x="152400" y="152400"/>
          <a:ext cx="8916800" cy="5340858"/>
        </p:xfrm>
        <a:graphic>
          <a:graphicData uri="http://schemas.openxmlformats.org/drawingml/2006/table">
            <a:tbl>
              <a:tblPr>
                <a:noFill/>
                <a:tableStyleId>{850DE2FB-92F6-4984-990D-A63626A7BCA0}</a:tableStyleId>
              </a:tblPr>
              <a:tblGrid>
                <a:gridCol w="4458400"/>
                <a:gridCol w="4458400"/>
              </a:tblGrid>
              <a:tr h="0">
                <a:tc>
                  <a:txBody>
                    <a:bodyPr/>
                    <a:lstStyle/>
                    <a:p>
                      <a:pPr lvl="0" rtl="0">
                        <a:lnSpc>
                          <a:spcPct val="109090"/>
                        </a:lnSpc>
                        <a:spcBef>
                          <a:spcPts val="0"/>
                        </a:spcBef>
                        <a:buNone/>
                      </a:pPr>
                      <a:r>
                        <a:rPr lang="en" sz="1800" b="1" u="sng">
                          <a:solidFill>
                            <a:srgbClr val="333333"/>
                          </a:solidFill>
                          <a:latin typeface="Times New Roman"/>
                          <a:ea typeface="Times New Roman"/>
                          <a:cs typeface="Times New Roman"/>
                          <a:sym typeface="Times New Roman"/>
                        </a:rPr>
                        <a:t>Feeding My Family Facebook Group  Voices </a:t>
                      </a:r>
                    </a:p>
                    <a:p>
                      <a:pPr lvl="0" rtl="0">
                        <a:lnSpc>
                          <a:spcPct val="109090"/>
                        </a:lnSpc>
                        <a:spcBef>
                          <a:spcPts val="0"/>
                        </a:spcBef>
                        <a:buNone/>
                      </a:pPr>
                      <a:endParaRPr sz="1800">
                        <a:solidFill>
                          <a:srgbClr val="333333"/>
                        </a:solidFill>
                        <a:latin typeface="Times New Roman"/>
                        <a:ea typeface="Times New Roman"/>
                        <a:cs typeface="Times New Roman"/>
                        <a:sym typeface="Times New Roman"/>
                      </a:endParaRPr>
                    </a:p>
                    <a:p>
                      <a:pPr lvl="0" rtl="0">
                        <a:lnSpc>
                          <a:spcPct val="109090"/>
                        </a:lnSpc>
                        <a:spcBef>
                          <a:spcPts val="0"/>
                        </a:spcBef>
                        <a:buNone/>
                      </a:pPr>
                      <a:r>
                        <a:rPr lang="en" sz="1800">
                          <a:solidFill>
                            <a:srgbClr val="333333"/>
                          </a:solidFill>
                          <a:latin typeface="Times New Roman"/>
                          <a:ea typeface="Times New Roman"/>
                          <a:cs typeface="Times New Roman"/>
                          <a:sym typeface="Times New Roman"/>
                        </a:rPr>
                        <a:t>5. Improvements in food quality through better inventory control, such as: Removing inedible and rotting food from store shelves; Proper food shipping &amp; handling; and Reducing transit time for perishable foods.</a:t>
                      </a:r>
                    </a:p>
                  </a:txBody>
                  <a:tcPr marL="63500" marR="63500" marT="63500" marB="63500"/>
                </a:tc>
                <a:tc>
                  <a:txBody>
                    <a:bodyPr/>
                    <a:lstStyle/>
                    <a:p>
                      <a:pPr lvl="0" rtl="0">
                        <a:lnSpc>
                          <a:spcPct val="109090"/>
                        </a:lnSpc>
                        <a:spcBef>
                          <a:spcPts val="0"/>
                        </a:spcBef>
                        <a:buNone/>
                      </a:pPr>
                      <a:r>
                        <a:rPr lang="en" sz="1800" b="1" u="sng">
                          <a:solidFill>
                            <a:srgbClr val="333333"/>
                          </a:solidFill>
                          <a:latin typeface="Times New Roman"/>
                          <a:ea typeface="Times New Roman"/>
                          <a:cs typeface="Times New Roman"/>
                          <a:sym typeface="Times New Roman"/>
                        </a:rPr>
                        <a:t>Nutrition North Advisory Voices</a:t>
                      </a:r>
                    </a:p>
                    <a:p>
                      <a:pPr lvl="0" rtl="0">
                        <a:spcBef>
                          <a:spcPts val="0"/>
                        </a:spcBef>
                        <a:buNone/>
                      </a:pPr>
                      <a:endParaRPr sz="1800">
                        <a:solidFill>
                          <a:srgbClr val="333333"/>
                        </a:solidFill>
                        <a:latin typeface="Times New Roman"/>
                        <a:ea typeface="Times New Roman"/>
                        <a:cs typeface="Times New Roman"/>
                        <a:sym typeface="Times New Roman"/>
                      </a:endParaRPr>
                    </a:p>
                    <a:p>
                      <a:pPr lvl="0" rtl="0">
                        <a:spcBef>
                          <a:spcPts val="0"/>
                        </a:spcBef>
                        <a:buNone/>
                      </a:pPr>
                      <a:r>
                        <a:rPr lang="en" sz="1800">
                          <a:solidFill>
                            <a:srgbClr val="333333"/>
                          </a:solidFill>
                          <a:latin typeface="Times New Roman"/>
                          <a:ea typeface="Times New Roman"/>
                          <a:cs typeface="Times New Roman"/>
                          <a:sym typeface="Times New Roman"/>
                        </a:rPr>
                        <a:t>5.license hunters to supply local stores and subsidize those foods purchased</a:t>
                      </a:r>
                    </a:p>
                    <a:p>
                      <a:pPr lvl="0" rtl="0">
                        <a:spcBef>
                          <a:spcPts val="0"/>
                        </a:spcBef>
                        <a:buNone/>
                      </a:pPr>
                      <a:endParaRPr sz="1800">
                        <a:solidFill>
                          <a:srgbClr val="333333"/>
                        </a:solidFill>
                        <a:latin typeface="Times New Roman"/>
                        <a:ea typeface="Times New Roman"/>
                        <a:cs typeface="Times New Roman"/>
                        <a:sym typeface="Times New Roman"/>
                      </a:endParaRPr>
                    </a:p>
                  </a:txBody>
                  <a:tcPr marL="63500" marR="63500" marT="63500" marB="63500"/>
                </a:tc>
              </a:tr>
              <a:tr h="0">
                <a:tc>
                  <a:txBody>
                    <a:bodyPr/>
                    <a:lstStyle/>
                    <a:p>
                      <a:pPr lvl="0" rtl="0">
                        <a:lnSpc>
                          <a:spcPct val="109090"/>
                        </a:lnSpc>
                        <a:spcBef>
                          <a:spcPts val="0"/>
                        </a:spcBef>
                        <a:buNone/>
                      </a:pPr>
                      <a:endParaRPr sz="1800">
                        <a:solidFill>
                          <a:srgbClr val="333333"/>
                        </a:solidFill>
                        <a:latin typeface="Times New Roman"/>
                        <a:ea typeface="Times New Roman"/>
                        <a:cs typeface="Times New Roman"/>
                        <a:sym typeface="Times New Roman"/>
                      </a:endParaRPr>
                    </a:p>
                    <a:p>
                      <a:pPr lvl="0" rtl="0">
                        <a:lnSpc>
                          <a:spcPct val="109090"/>
                        </a:lnSpc>
                        <a:spcBef>
                          <a:spcPts val="0"/>
                        </a:spcBef>
                        <a:buNone/>
                      </a:pPr>
                      <a:r>
                        <a:rPr lang="en" sz="1800">
                          <a:solidFill>
                            <a:srgbClr val="333333"/>
                          </a:solidFill>
                          <a:latin typeface="Times New Roman"/>
                          <a:ea typeface="Times New Roman"/>
                          <a:cs typeface="Times New Roman"/>
                          <a:sym typeface="Times New Roman"/>
                        </a:rPr>
                        <a:t>6. Establish more Food Banks.</a:t>
                      </a:r>
                    </a:p>
                    <a:p>
                      <a:pPr lvl="0" rtl="0">
                        <a:lnSpc>
                          <a:spcPct val="109090"/>
                        </a:lnSpc>
                        <a:spcBef>
                          <a:spcPts val="0"/>
                        </a:spcBef>
                        <a:buNone/>
                      </a:pPr>
                      <a:endParaRPr sz="1800">
                        <a:solidFill>
                          <a:srgbClr val="333333"/>
                        </a:solidFill>
                        <a:latin typeface="Times New Roman"/>
                        <a:ea typeface="Times New Roman"/>
                        <a:cs typeface="Times New Roman"/>
                        <a:sym typeface="Times New Roman"/>
                      </a:endParaRPr>
                    </a:p>
                  </a:txBody>
                  <a:tcPr marL="63500" marR="63500" marT="63500" marB="63500"/>
                </a:tc>
                <a:tc>
                  <a:txBody>
                    <a:bodyPr/>
                    <a:lstStyle/>
                    <a:p>
                      <a:pPr lvl="0" rtl="0">
                        <a:spcBef>
                          <a:spcPts val="0"/>
                        </a:spcBef>
                        <a:buNone/>
                      </a:pPr>
                      <a:r>
                        <a:rPr lang="en" sz="1800">
                          <a:solidFill>
                            <a:srgbClr val="333333"/>
                          </a:solidFill>
                          <a:latin typeface="Times New Roman"/>
                          <a:ea typeface="Times New Roman"/>
                          <a:cs typeface="Times New Roman"/>
                          <a:sym typeface="Times New Roman"/>
                        </a:rPr>
                        <a:t>6. Allow more hunting &amp; provide support for domesticated herds to increase  Northerners’ access to traditional food while respecting the sustainability of the resources.</a:t>
                      </a:r>
                    </a:p>
                  </a:txBody>
                  <a:tcPr marL="63500" marR="63500" marT="63500" marB="63500"/>
                </a:tc>
              </a:tr>
              <a:tr h="0">
                <a:tc>
                  <a:txBody>
                    <a:bodyPr/>
                    <a:lstStyle/>
                    <a:p>
                      <a:pPr lvl="0" rtl="0">
                        <a:lnSpc>
                          <a:spcPct val="109090"/>
                        </a:lnSpc>
                        <a:spcBef>
                          <a:spcPts val="0"/>
                        </a:spcBef>
                        <a:buNone/>
                      </a:pPr>
                      <a:r>
                        <a:rPr lang="en" sz="1800">
                          <a:solidFill>
                            <a:srgbClr val="333333"/>
                          </a:solidFill>
                          <a:latin typeface="Times New Roman"/>
                          <a:ea typeface="Times New Roman"/>
                          <a:cs typeface="Times New Roman"/>
                          <a:sym typeface="Times New Roman"/>
                        </a:rPr>
                        <a:t>7. All hunters &amp; fishers to work together IN SOLIDARITY with Government and other NGOs to improve the overall quality of life for Northerners.</a:t>
                      </a:r>
                    </a:p>
                    <a:p>
                      <a:pPr lvl="0" rtl="0">
                        <a:spcBef>
                          <a:spcPts val="0"/>
                        </a:spcBef>
                        <a:buNone/>
                      </a:pPr>
                      <a:endParaRPr sz="1800">
                        <a:solidFill>
                          <a:srgbClr val="333333"/>
                        </a:solidFill>
                        <a:latin typeface="Times New Roman"/>
                        <a:ea typeface="Times New Roman"/>
                        <a:cs typeface="Times New Roman"/>
                        <a:sym typeface="Times New Roman"/>
                      </a:endParaRPr>
                    </a:p>
                  </a:txBody>
                  <a:tcPr marL="63500" marR="63500" marT="63500" marB="63500"/>
                </a:tc>
                <a:tc>
                  <a:txBody>
                    <a:bodyPr/>
                    <a:lstStyle/>
                    <a:p>
                      <a:pPr lvl="0">
                        <a:spcBef>
                          <a:spcPts val="0"/>
                        </a:spcBef>
                        <a:buNone/>
                      </a:pPr>
                      <a:r>
                        <a:rPr lang="en" sz="1800">
                          <a:solidFill>
                            <a:srgbClr val="333333"/>
                          </a:solidFill>
                          <a:latin typeface="Times New Roman"/>
                          <a:ea typeface="Times New Roman"/>
                          <a:cs typeface="Times New Roman"/>
                          <a:sym typeface="Times New Roman"/>
                        </a:rPr>
                        <a:t>7. Does resource sustainability restrict Indigenous hunting &amp; harvesting?</a:t>
                      </a:r>
                    </a:p>
                    <a:p>
                      <a:pPr lvl="0">
                        <a:spcBef>
                          <a:spcPts val="0"/>
                        </a:spcBef>
                        <a:buNone/>
                      </a:pPr>
                      <a:endParaRPr sz="1800">
                        <a:solidFill>
                          <a:srgbClr val="333333"/>
                        </a:solidFill>
                        <a:latin typeface="Times New Roman"/>
                        <a:ea typeface="Times New Roman"/>
                        <a:cs typeface="Times New Roman"/>
                        <a:sym typeface="Times New Roman"/>
                      </a:endParaRPr>
                    </a:p>
                    <a:p>
                      <a:pPr lvl="0">
                        <a:spcBef>
                          <a:spcPts val="0"/>
                        </a:spcBef>
                        <a:buNone/>
                      </a:pPr>
                      <a:r>
                        <a:rPr lang="en" sz="1800" u="sng">
                          <a:solidFill>
                            <a:schemeClr val="hlink"/>
                          </a:solidFill>
                          <a:latin typeface="Times New Roman"/>
                          <a:ea typeface="Times New Roman"/>
                          <a:cs typeface="Times New Roman"/>
                          <a:sym typeface="Times New Roman"/>
                          <a:hlinkClick r:id="rId3"/>
                        </a:rPr>
                        <a:t>Sapiqangitunga</a:t>
                      </a:r>
                    </a:p>
                    <a:p>
                      <a:pPr lvl="0" rtl="0">
                        <a:spcBef>
                          <a:spcPts val="0"/>
                        </a:spcBef>
                        <a:buNone/>
                      </a:pPr>
                      <a:endParaRPr sz="1800">
                        <a:solidFill>
                          <a:srgbClr val="333333"/>
                        </a:solidFill>
                        <a:latin typeface="Times New Roman"/>
                        <a:ea typeface="Times New Roman"/>
                        <a:cs typeface="Times New Roman"/>
                        <a:sym typeface="Times New Roman"/>
                      </a:endParaRPr>
                    </a:p>
                  </a:txBody>
                  <a:tcPr marL="63500" marR="63500" marT="63500" marB="6350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45025"/>
            <a:ext cx="8520600" cy="9978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a:solidFill>
                  <a:schemeClr val="dk1"/>
                </a:solidFill>
                <a:latin typeface="Times New Roman"/>
                <a:ea typeface="Times New Roman"/>
                <a:cs typeface="Times New Roman"/>
                <a:sym typeface="Times New Roman"/>
              </a:rPr>
              <a:t>Hunger in the North</a:t>
            </a:r>
            <a:r>
              <a:rPr lang="en" sz="1800">
                <a:latin typeface="Times New Roman"/>
                <a:ea typeface="Times New Roman"/>
                <a:cs typeface="Times New Roman"/>
                <a:sym typeface="Times New Roman"/>
              </a:rPr>
              <a:t>:</a:t>
            </a:r>
            <a:r>
              <a:rPr lang="en" sz="1800" b="0" i="0" u="none" strike="noStrike" cap="none">
                <a:solidFill>
                  <a:schemeClr val="dk1"/>
                </a:solidFill>
                <a:latin typeface="Times New Roman"/>
                <a:ea typeface="Times New Roman"/>
                <a:cs typeface="Times New Roman"/>
                <a:sym typeface="Times New Roman"/>
              </a:rPr>
              <a:t> Food Banks Canada.</a:t>
            </a:r>
          </a:p>
          <a:p>
            <a:pPr marL="0" marR="0" lvl="0" indent="0" algn="ctr" rtl="0">
              <a:lnSpc>
                <a:spcPct val="100000"/>
              </a:lnSpc>
              <a:spcBef>
                <a:spcPts val="0"/>
              </a:spcBef>
              <a:spcAft>
                <a:spcPts val="0"/>
              </a:spcAft>
              <a:buClr>
                <a:srgbClr val="000000"/>
              </a:buClr>
              <a:buSzPct val="25000"/>
              <a:buFont typeface="Arial"/>
              <a:buNone/>
            </a:pPr>
            <a:r>
              <a:rPr lang="en" sz="1800" b="1">
                <a:solidFill>
                  <a:srgbClr val="980000"/>
                </a:solidFill>
                <a:latin typeface="Times New Roman"/>
                <a:ea typeface="Times New Roman"/>
                <a:cs typeface="Times New Roman"/>
                <a:sym typeface="Times New Roman"/>
              </a:rPr>
              <a:t>All Indigenous Peoples have the right to eat healthy, affordable food!</a:t>
            </a:r>
            <a:br>
              <a:rPr lang="en" sz="1800" b="1">
                <a:solidFill>
                  <a:srgbClr val="980000"/>
                </a:solidFill>
                <a:latin typeface="Times New Roman"/>
                <a:ea typeface="Times New Roman"/>
                <a:cs typeface="Times New Roman"/>
                <a:sym typeface="Times New Roman"/>
              </a:rPr>
            </a:br>
            <a:endParaRPr lang="en" sz="1800" b="1">
              <a:solidFill>
                <a:srgbClr val="980000"/>
              </a:solidFill>
              <a:latin typeface="Times New Roman"/>
              <a:ea typeface="Times New Roman"/>
              <a:cs typeface="Times New Roman"/>
              <a:sym typeface="Times New Roman"/>
            </a:endParaRPr>
          </a:p>
        </p:txBody>
      </p:sp>
      <p:pic>
        <p:nvPicPr>
          <p:cNvPr id="179" name="Shape 179"/>
          <p:cNvPicPr preferRelativeResize="0"/>
          <p:nvPr/>
        </p:nvPicPr>
        <p:blipFill>
          <a:blip r:embed="rId3">
            <a:alphaModFix/>
          </a:blip>
          <a:stretch>
            <a:fillRect/>
          </a:stretch>
        </p:blipFill>
        <p:spPr>
          <a:xfrm>
            <a:off x="3176600" y="1707363"/>
            <a:ext cx="5905500" cy="3324225"/>
          </a:xfrm>
          <a:prstGeom prst="rect">
            <a:avLst/>
          </a:prstGeom>
          <a:noFill/>
          <a:ln>
            <a:noFill/>
          </a:ln>
        </p:spPr>
      </p:pic>
      <p:pic>
        <p:nvPicPr>
          <p:cNvPr id="180" name="Shape 180"/>
          <p:cNvPicPr preferRelativeResize="0"/>
          <p:nvPr/>
        </p:nvPicPr>
        <p:blipFill rotWithShape="1">
          <a:blip r:embed="rId4">
            <a:alphaModFix/>
          </a:blip>
          <a:srcRect l="10526" t="-8000" r="3333" b="8000"/>
          <a:stretch/>
        </p:blipFill>
        <p:spPr>
          <a:xfrm>
            <a:off x="70425" y="1049050"/>
            <a:ext cx="3661200" cy="2381250"/>
          </a:xfrm>
          <a:prstGeom prst="rect">
            <a:avLst/>
          </a:prstGeom>
          <a:noFill/>
          <a:ln>
            <a:noFill/>
          </a:ln>
        </p:spPr>
      </p:pic>
      <p:sp>
        <p:nvSpPr>
          <p:cNvPr id="181" name="Shape 181"/>
          <p:cNvSpPr txBox="1"/>
          <p:nvPr/>
        </p:nvSpPr>
        <p:spPr>
          <a:xfrm>
            <a:off x="0" y="4221350"/>
            <a:ext cx="4146300" cy="882600"/>
          </a:xfrm>
          <a:prstGeom prst="rect">
            <a:avLst/>
          </a:prstGeom>
          <a:noFill/>
          <a:ln>
            <a:noFill/>
          </a:ln>
        </p:spPr>
        <p:txBody>
          <a:bodyPr wrap="square" lIns="91425" tIns="91425" rIns="91425" bIns="91425" anchor="t" anchorCtr="0">
            <a:noAutofit/>
          </a:bodyPr>
          <a:lstStyle/>
          <a:p>
            <a:pPr lvl="0" rtl="0">
              <a:lnSpc>
                <a:spcPct val="115000"/>
              </a:lnSpc>
              <a:spcBef>
                <a:spcPts val="1600"/>
              </a:spcBef>
              <a:buClr>
                <a:schemeClr val="dk2"/>
              </a:buClr>
              <a:buSzPct val="25000"/>
              <a:buFont typeface="Times New Roman"/>
              <a:buNone/>
            </a:pPr>
            <a:r>
              <a:rPr lang="en" sz="1800" u="sng">
                <a:solidFill>
                  <a:schemeClr val="accent5"/>
                </a:solidFill>
                <a:latin typeface="Times New Roman"/>
                <a:ea typeface="Times New Roman"/>
                <a:cs typeface="Times New Roman"/>
                <a:sym typeface="Times New Roman"/>
                <a:hlinkClick r:id="rId5"/>
              </a:rPr>
              <a:t>https://www.foodbankscanada.ca/Hunger-in-Canada/Hunger-in-the-North.aspx</a:t>
            </a:r>
          </a:p>
        </p:txBody>
      </p:sp>
      <p:sp>
        <p:nvSpPr>
          <p:cNvPr id="182" name="Shape 182">
            <a:hlinkClick r:id="rId6"/>
          </p:cNvPr>
          <p:cNvSpPr txBox="1"/>
          <p:nvPr/>
        </p:nvSpPr>
        <p:spPr>
          <a:xfrm>
            <a:off x="136625" y="4187200"/>
            <a:ext cx="3934500" cy="293700"/>
          </a:xfrm>
          <a:prstGeom prst="rect">
            <a:avLst/>
          </a:prstGeom>
          <a:noFill/>
          <a:ln>
            <a:noFill/>
          </a:ln>
        </p:spPr>
        <p:txBody>
          <a:bodyPr wrap="square" lIns="91425" tIns="91425" rIns="91425" bIns="91425" anchor="t" anchorCtr="0">
            <a:noAutofit/>
          </a:bodyPr>
          <a:lstStyle/>
          <a:p>
            <a:pPr lvl="0">
              <a:spcBef>
                <a:spcPts val="0"/>
              </a:spcBef>
              <a:buNone/>
            </a:pPr>
            <a:endParaRPr/>
          </a:p>
        </p:txBody>
      </p:sp>
      <p:pic>
        <p:nvPicPr>
          <p:cNvPr id="183" name="Shape 183"/>
          <p:cNvPicPr preferRelativeResize="0"/>
          <p:nvPr/>
        </p:nvPicPr>
        <p:blipFill>
          <a:blip r:embed="rId7">
            <a:alphaModFix/>
          </a:blip>
          <a:stretch>
            <a:fillRect/>
          </a:stretch>
        </p:blipFill>
        <p:spPr>
          <a:xfrm>
            <a:off x="0" y="2788275"/>
            <a:ext cx="2649950" cy="1694000"/>
          </a:xfrm>
          <a:prstGeom prst="rect">
            <a:avLst/>
          </a:prstGeom>
          <a:noFill/>
          <a:ln>
            <a:noFill/>
          </a:ln>
        </p:spPr>
      </p:pic>
      <p:sp>
        <p:nvSpPr>
          <p:cNvPr id="184" name="Shape 184">
            <a:hlinkClick r:id="rId6"/>
          </p:cNvPr>
          <p:cNvSpPr txBox="1"/>
          <p:nvPr/>
        </p:nvSpPr>
        <p:spPr>
          <a:xfrm>
            <a:off x="0" y="3651275"/>
            <a:ext cx="3661200" cy="831000"/>
          </a:xfrm>
          <a:prstGeom prst="rect">
            <a:avLst/>
          </a:prstGeom>
          <a:noFill/>
          <a:ln>
            <a:noFill/>
          </a:ln>
        </p:spPr>
        <p:txBody>
          <a:bodyPr wrap="square" lIns="91425" tIns="91425" rIns="91425" bIns="91425" anchor="t" anchorCtr="0">
            <a:noAutofit/>
          </a:bodyPr>
          <a:lstStyle/>
          <a:p>
            <a:pPr lvl="0">
              <a:spcBef>
                <a:spcPts val="0"/>
              </a:spcBef>
              <a:buNone/>
            </a:pPr>
            <a:endParaRPr/>
          </a:p>
        </p:txBody>
      </p:sp>
      <p:pic>
        <p:nvPicPr>
          <p:cNvPr id="185" name="Shape 185"/>
          <p:cNvPicPr preferRelativeResize="0"/>
          <p:nvPr/>
        </p:nvPicPr>
        <p:blipFill>
          <a:blip r:embed="rId8">
            <a:alphaModFix/>
          </a:blip>
          <a:stretch>
            <a:fillRect/>
          </a:stretch>
        </p:blipFill>
        <p:spPr>
          <a:xfrm rot="5400000" flipH="1">
            <a:off x="4295325" y="-4311975"/>
            <a:ext cx="503100" cy="9072400"/>
          </a:xfrm>
          <a:prstGeom prst="rect">
            <a:avLst/>
          </a:prstGeom>
          <a:noFill/>
          <a:ln>
            <a:noFill/>
          </a:ln>
        </p:spPr>
      </p:pic>
      <p:pic>
        <p:nvPicPr>
          <p:cNvPr id="186" name="Shape 186"/>
          <p:cNvPicPr preferRelativeResize="0"/>
          <p:nvPr/>
        </p:nvPicPr>
        <p:blipFill>
          <a:blip r:embed="rId8">
            <a:alphaModFix/>
          </a:blip>
          <a:stretch>
            <a:fillRect/>
          </a:stretch>
        </p:blipFill>
        <p:spPr>
          <a:xfrm>
            <a:off x="-47825" y="-27325"/>
            <a:ext cx="437175" cy="5143500"/>
          </a:xfrm>
          <a:prstGeom prst="rect">
            <a:avLst/>
          </a:prstGeom>
          <a:noFill/>
          <a:ln>
            <a:noFill/>
          </a:ln>
        </p:spPr>
      </p:pic>
      <p:pic>
        <p:nvPicPr>
          <p:cNvPr id="187" name="Shape 187"/>
          <p:cNvPicPr preferRelativeResize="0"/>
          <p:nvPr/>
        </p:nvPicPr>
        <p:blipFill>
          <a:blip r:embed="rId8">
            <a:alphaModFix/>
          </a:blip>
          <a:stretch>
            <a:fillRect/>
          </a:stretch>
        </p:blipFill>
        <p:spPr>
          <a:xfrm>
            <a:off x="8706825" y="0"/>
            <a:ext cx="437175" cy="5184475"/>
          </a:xfrm>
          <a:prstGeom prst="rect">
            <a:avLst/>
          </a:prstGeom>
          <a:noFill/>
          <a:ln>
            <a:noFill/>
          </a:ln>
        </p:spPr>
      </p:pic>
      <p:sp>
        <p:nvSpPr>
          <p:cNvPr id="188" name="Shape 188"/>
          <p:cNvSpPr txBox="1"/>
          <p:nvPr/>
        </p:nvSpPr>
        <p:spPr>
          <a:xfrm>
            <a:off x="6775575" y="4710750"/>
            <a:ext cx="7121700" cy="831000"/>
          </a:xfrm>
          <a:prstGeom prst="rect">
            <a:avLst/>
          </a:prstGeom>
          <a:noFill/>
          <a:ln>
            <a:noFill/>
          </a:ln>
        </p:spPr>
        <p:txBody>
          <a:bodyPr wrap="square" lIns="91425" tIns="91425" rIns="91425" bIns="91425" anchor="t" anchorCtr="0">
            <a:noAutofit/>
          </a:bodyPr>
          <a:lstStyle/>
          <a:p>
            <a:pPr lvl="0">
              <a:spcBef>
                <a:spcPts val="0"/>
              </a:spcBef>
              <a:buNone/>
            </a:pPr>
            <a:r>
              <a:rPr lang="en" u="sng">
                <a:solidFill>
                  <a:schemeClr val="hlink"/>
                </a:solidFill>
                <a:hlinkClick r:id="rId9"/>
              </a:rPr>
              <a:t>Alaska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75125"/>
            <a:ext cx="8520600" cy="553200"/>
          </a:xfrm>
          <a:prstGeom prst="rect">
            <a:avLst/>
          </a:prstGeom>
        </p:spPr>
        <p:txBody>
          <a:bodyPr wrap="square" lIns="91425" tIns="91425" rIns="91425" bIns="91425" anchor="t" anchorCtr="0">
            <a:noAutofit/>
          </a:bodyPr>
          <a:lstStyle/>
          <a:p>
            <a:pPr lvl="0" algn="ctr">
              <a:spcBef>
                <a:spcPts val="0"/>
              </a:spcBef>
              <a:buNone/>
            </a:pPr>
            <a:r>
              <a:rPr lang="en" sz="1600" b="1">
                <a:latin typeface="Times New Roman"/>
                <a:ea typeface="Times New Roman"/>
                <a:cs typeface="Times New Roman"/>
                <a:sym typeface="Times New Roman"/>
              </a:rPr>
              <a:t>References</a:t>
            </a:r>
          </a:p>
        </p:txBody>
      </p:sp>
      <p:sp>
        <p:nvSpPr>
          <p:cNvPr id="194" name="Shape 194"/>
          <p:cNvSpPr txBox="1">
            <a:spLocks noGrp="1"/>
          </p:cNvSpPr>
          <p:nvPr>
            <p:ph type="body" idx="1"/>
          </p:nvPr>
        </p:nvSpPr>
        <p:spPr>
          <a:xfrm>
            <a:off x="311700" y="382525"/>
            <a:ext cx="8520600" cy="4575900"/>
          </a:xfrm>
          <a:prstGeom prst="rect">
            <a:avLst/>
          </a:prstGeom>
        </p:spPr>
        <p:txBody>
          <a:bodyPr wrap="square" lIns="91425" tIns="91425" rIns="91425" bIns="91425" anchor="t" anchorCtr="0">
            <a:noAutofit/>
          </a:bodyPr>
          <a:lstStyle/>
          <a:p>
            <a:pPr marL="0" lvl="0" indent="0" rtl="0">
              <a:spcBef>
                <a:spcPts val="0"/>
              </a:spcBef>
              <a:buNone/>
            </a:pPr>
            <a:r>
              <a:rPr lang="en" sz="1600">
                <a:solidFill>
                  <a:srgbClr val="000000"/>
                </a:solidFill>
              </a:rPr>
              <a:t>Anuik, J. (2015). Applying the First Nations Holistic Lifelong Learning Model to the Study of Crime: A Teaching Note. </a:t>
            </a:r>
            <a:r>
              <a:rPr lang="en" sz="1600" i="1">
                <a:solidFill>
                  <a:srgbClr val="000000"/>
                </a:solidFill>
              </a:rPr>
              <a:t>Exploring Our Connective Educational Landscape</a:t>
            </a:r>
            <a:r>
              <a:rPr lang="en" sz="1600">
                <a:solidFill>
                  <a:srgbClr val="000000"/>
                </a:solidFill>
              </a:rPr>
              <a:t>. Retrieved From </a:t>
            </a:r>
            <a:r>
              <a:rPr lang="en" sz="1600" u="sng">
                <a:solidFill>
                  <a:srgbClr val="000000"/>
                </a:solidFill>
                <a:hlinkClick r:id="rId3"/>
              </a:rPr>
              <a:t>http://ineducation.ca/ineducation/article/view/196/764</a:t>
            </a:r>
            <a:r>
              <a:rPr lang="en" sz="1600">
                <a:solidFill>
                  <a:srgbClr val="000000"/>
                </a:solidFill>
              </a:rPr>
              <a:t>.</a:t>
            </a:r>
          </a:p>
          <a:p>
            <a:pPr marL="0" lvl="0" indent="0" rtl="0">
              <a:spcBef>
                <a:spcPts val="0"/>
              </a:spcBef>
              <a:buNone/>
            </a:pPr>
            <a:r>
              <a:rPr lang="en" sz="1600">
                <a:solidFill>
                  <a:srgbClr val="000000"/>
                </a:solidFill>
              </a:rPr>
              <a:t>Battiste, M. (2013). </a:t>
            </a:r>
            <a:r>
              <a:rPr lang="en" sz="1600" i="1">
                <a:solidFill>
                  <a:srgbClr val="000000"/>
                </a:solidFill>
              </a:rPr>
              <a:t>Decolonizing education: Nourishing the learning spirit</a:t>
            </a:r>
            <a:r>
              <a:rPr lang="en" sz="1600">
                <a:solidFill>
                  <a:srgbClr val="000000"/>
                </a:solidFill>
              </a:rPr>
              <a:t>. Saskatoon, SK: Purich Publishing Ltd.</a:t>
            </a:r>
          </a:p>
          <a:p>
            <a:pPr marL="0" lvl="0" indent="0">
              <a:spcBef>
                <a:spcPts val="0"/>
              </a:spcBef>
              <a:buNone/>
            </a:pPr>
            <a:r>
              <a:rPr lang="en" sz="1600">
                <a:solidFill>
                  <a:srgbClr val="000000"/>
                </a:solidFill>
              </a:rPr>
              <a:t>First Nations Growers. (2017). Retrieved From http://firstnationgrowers.com/</a:t>
            </a:r>
          </a:p>
          <a:p>
            <a:pPr lvl="0">
              <a:spcBef>
                <a:spcPts val="0"/>
              </a:spcBef>
              <a:buNone/>
            </a:pPr>
            <a:r>
              <a:rPr lang="en" sz="1600">
                <a:solidFill>
                  <a:srgbClr val="000000"/>
                </a:solidFill>
              </a:rPr>
              <a:t>Food insecurity in Nunavut 'should be considered a national crisis,' expert says. (2017). </a:t>
            </a:r>
            <a:r>
              <a:rPr lang="en" sz="1600" i="1">
                <a:solidFill>
                  <a:srgbClr val="000000"/>
                </a:solidFill>
              </a:rPr>
              <a:t>CBC News.</a:t>
            </a:r>
            <a:r>
              <a:rPr lang="en" sz="1600">
                <a:solidFill>
                  <a:srgbClr val="000000"/>
                </a:solidFill>
              </a:rPr>
              <a:t> Retrieved From </a:t>
            </a:r>
            <a:r>
              <a:rPr lang="en" sz="1600" u="sng">
                <a:solidFill>
                  <a:srgbClr val="000000"/>
                </a:solidFill>
                <a:hlinkClick r:id="rId4"/>
              </a:rPr>
              <a:t>http://www.cbc.ca/news/health/food-insecurity-1.4122103</a:t>
            </a:r>
            <a:r>
              <a:rPr lang="en" sz="1600">
                <a:solidFill>
                  <a:srgbClr val="000000"/>
                </a:solidFill>
              </a:rPr>
              <a:t>.</a:t>
            </a:r>
          </a:p>
          <a:p>
            <a:pPr marL="0" lvl="0" indent="0" rtl="0">
              <a:spcBef>
                <a:spcPts val="0"/>
              </a:spcBef>
              <a:buNone/>
            </a:pPr>
            <a:r>
              <a:rPr lang="en" sz="1600">
                <a:solidFill>
                  <a:srgbClr val="000000"/>
                </a:solidFill>
              </a:rPr>
              <a:t>Martin, D., Jamal, A., Ramsay, M., Stothart, C., Veeraraghavan, G., Burnett, K., Skinner, K.,Williams, P. (2016). Paying for Nutrition: A Report on Food Costing in the North. </a:t>
            </a:r>
            <a:r>
              <a:rPr lang="en" sz="1600" i="1">
                <a:solidFill>
                  <a:srgbClr val="000000"/>
                </a:solidFill>
              </a:rPr>
              <a:t>Food Secure Canada.</a:t>
            </a:r>
            <a:r>
              <a:rPr lang="en" sz="1600">
                <a:solidFill>
                  <a:srgbClr val="000000"/>
                </a:solidFill>
              </a:rPr>
              <a:t>  Retrieved From http://www.firstnationgrowers.com/wp-content/uploads/2016/11/paying_for_nutrition_fsc_report_final.pdf.</a:t>
            </a:r>
          </a:p>
          <a:p>
            <a:pPr lvl="0">
              <a:spcBef>
                <a:spcPts val="0"/>
              </a:spcBef>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75125"/>
            <a:ext cx="8520600" cy="553200"/>
          </a:xfrm>
          <a:prstGeom prst="rect">
            <a:avLst/>
          </a:prstGeom>
        </p:spPr>
        <p:txBody>
          <a:bodyPr wrap="square" lIns="91425" tIns="91425" rIns="91425" bIns="91425" anchor="t" anchorCtr="0">
            <a:noAutofit/>
          </a:bodyPr>
          <a:lstStyle/>
          <a:p>
            <a:pPr lvl="0" algn="ctr" rtl="0">
              <a:spcBef>
                <a:spcPts val="0"/>
              </a:spcBef>
              <a:buNone/>
            </a:pPr>
            <a:r>
              <a:rPr lang="en" sz="1600" b="1">
                <a:latin typeface="Times New Roman"/>
                <a:ea typeface="Times New Roman"/>
                <a:cs typeface="Times New Roman"/>
                <a:sym typeface="Times New Roman"/>
              </a:rPr>
              <a:t>References</a:t>
            </a:r>
          </a:p>
        </p:txBody>
      </p:sp>
      <p:sp>
        <p:nvSpPr>
          <p:cNvPr id="200" name="Shape 200"/>
          <p:cNvSpPr txBox="1">
            <a:spLocks noGrp="1"/>
          </p:cNvSpPr>
          <p:nvPr>
            <p:ph type="body" idx="1"/>
          </p:nvPr>
        </p:nvSpPr>
        <p:spPr>
          <a:xfrm>
            <a:off x="311700" y="382525"/>
            <a:ext cx="8520600" cy="4575900"/>
          </a:xfrm>
          <a:prstGeom prst="rect">
            <a:avLst/>
          </a:prstGeom>
        </p:spPr>
        <p:txBody>
          <a:bodyPr wrap="square" lIns="91425" tIns="91425" rIns="91425" bIns="91425" anchor="t" anchorCtr="0">
            <a:noAutofit/>
          </a:bodyPr>
          <a:lstStyle/>
          <a:p>
            <a:pPr marL="0" lvl="0" indent="0" rtl="0">
              <a:spcBef>
                <a:spcPts val="0"/>
              </a:spcBef>
              <a:buNone/>
            </a:pPr>
            <a:r>
              <a:rPr lang="en" sz="1600">
                <a:solidFill>
                  <a:srgbClr val="000000"/>
                </a:solidFill>
              </a:rPr>
              <a:t>Pomart, P.,  Gunn, B., Pearce, T. ,Shura, C.,  Heather O’Mara, H.. (2011). Understanding the United Nations Declaration of Rights of Indigenous Peoples: An Introductory Handbook. </a:t>
            </a:r>
            <a:r>
              <a:rPr lang="en" sz="1600" i="1">
                <a:solidFill>
                  <a:schemeClr val="dk1"/>
                </a:solidFill>
              </a:rPr>
              <a:t>Indigenous Bar Association</a:t>
            </a:r>
            <a:r>
              <a:rPr lang="en" sz="1600" i="1">
                <a:solidFill>
                  <a:srgbClr val="000000"/>
                </a:solidFill>
              </a:rPr>
              <a:t> &amp; Faculty of Law</a:t>
            </a:r>
            <a:r>
              <a:rPr lang="en" sz="1600">
                <a:solidFill>
                  <a:srgbClr val="000000"/>
                </a:solidFill>
              </a:rPr>
              <a:t>. University of Manitoba:Winnipeg. Retrieved From: </a:t>
            </a:r>
            <a:r>
              <a:rPr lang="en" sz="1600" u="sng">
                <a:solidFill>
                  <a:schemeClr val="hlink"/>
                </a:solidFill>
                <a:hlinkClick r:id="rId3"/>
              </a:rPr>
              <a:t>http://www.indigenousbar.ca/pdf/undrip_handbook.pdf</a:t>
            </a:r>
            <a:r>
              <a:rPr lang="en" sz="1600">
                <a:solidFill>
                  <a:srgbClr val="000000"/>
                </a:solidFill>
              </a:rPr>
              <a:t>.</a:t>
            </a:r>
          </a:p>
          <a:p>
            <a:pPr marL="0" lvl="0" indent="0" rtl="0">
              <a:spcBef>
                <a:spcPts val="0"/>
              </a:spcBef>
              <a:buNone/>
            </a:pPr>
            <a:r>
              <a:rPr lang="en" sz="1600">
                <a:solidFill>
                  <a:srgbClr val="000000"/>
                </a:solidFill>
              </a:rPr>
              <a:t>Smith, L., T.(1999). </a:t>
            </a:r>
            <a:r>
              <a:rPr lang="en" sz="1600" i="1">
                <a:solidFill>
                  <a:srgbClr val="000000"/>
                </a:solidFill>
              </a:rPr>
              <a:t>Decolonizing Methodologies</a:t>
            </a:r>
            <a:r>
              <a:rPr lang="en" sz="1600">
                <a:solidFill>
                  <a:srgbClr val="000000"/>
                </a:solidFill>
              </a:rPr>
              <a:t>. Zed Books. Retrieved From: https://nycstandswithstandingrock.files.wordpress.com/2016/10/linda-tuhiwai-smith-decolonizing-methodologies-research-and-indigenous-peoples.pdf.</a:t>
            </a:r>
          </a:p>
          <a:p>
            <a:pPr lvl="0" indent="0" rtl="0">
              <a:spcBef>
                <a:spcPts val="1600"/>
              </a:spcBef>
              <a:spcAft>
                <a:spcPts val="0"/>
              </a:spcAft>
              <a:buNone/>
            </a:pPr>
            <a:r>
              <a:rPr lang="en" sz="1400">
                <a:solidFill>
                  <a:schemeClr val="dk1"/>
                </a:solidFill>
              </a:rPr>
              <a:t>kura, E. (2016). Food in Nunavut still costs up to 3 times national average. </a:t>
            </a:r>
            <a:r>
              <a:rPr lang="en" sz="1400" i="1">
                <a:solidFill>
                  <a:schemeClr val="dk1"/>
                </a:solidFill>
              </a:rPr>
              <a:t>CBC News.</a:t>
            </a:r>
            <a:r>
              <a:rPr lang="en" sz="1400" u="sng">
                <a:solidFill>
                  <a:schemeClr val="accent5"/>
                </a:solidFill>
                <a:hlinkClick r:id="rId4"/>
              </a:rPr>
              <a:t>http://www.cbc.ca/news/canada/north/nunavut-food-price-survey-2016-1.3650637</a:t>
            </a:r>
          </a:p>
          <a:p>
            <a:pPr lvl="0" indent="-69850" rtl="0">
              <a:spcBef>
                <a:spcPts val="0"/>
              </a:spcBef>
              <a:buClr>
                <a:schemeClr val="dk1"/>
              </a:buClr>
              <a:buSzPct val="78571"/>
              <a:buFont typeface="Arial"/>
              <a:buNone/>
            </a:pPr>
            <a:r>
              <a:rPr lang="en" sz="1400">
                <a:solidFill>
                  <a:schemeClr val="dk1"/>
                </a:solidFill>
              </a:rPr>
              <a:t>Wernichttps, A. (2014). A successful whale hunt in northern Canada revives an ancient Inuit tradition As It Happens. </a:t>
            </a:r>
            <a:r>
              <a:rPr lang="en" sz="1400" i="1">
                <a:solidFill>
                  <a:schemeClr val="dk1"/>
                </a:solidFill>
              </a:rPr>
              <a:t>PRI</a:t>
            </a:r>
            <a:r>
              <a:rPr lang="en" sz="1400">
                <a:solidFill>
                  <a:schemeClr val="dk1"/>
                </a:solidFill>
              </a:rPr>
              <a:t>. Retrieved From </a:t>
            </a:r>
            <a:r>
              <a:rPr lang="en" sz="1400" u="sng">
                <a:solidFill>
                  <a:schemeClr val="accent5"/>
                </a:solidFill>
                <a:hlinkClick r:id="rId5"/>
              </a:rPr>
              <a:t>http://www.pri.org/stories/2014-08-11/successful-whale-hunt-northern-canada-revives</a:t>
            </a:r>
            <a:r>
              <a:rPr lang="en" u="sng">
                <a:solidFill>
                  <a:schemeClr val="accent5"/>
                </a:solidFill>
                <a:hlinkClick r:id="rId5"/>
              </a:rPr>
              <a:t>-anc</a:t>
            </a:r>
          </a:p>
          <a:p>
            <a:pPr lvl="0" indent="0" rtl="0">
              <a:lnSpc>
                <a:spcPct val="100000"/>
              </a:lnSpc>
              <a:spcBef>
                <a:spcPts val="0"/>
              </a:spcBef>
              <a:spcAft>
                <a:spcPts val="0"/>
              </a:spcAft>
              <a:buNone/>
            </a:pPr>
            <a:r>
              <a:rPr lang="en" sz="1400">
                <a:solidFill>
                  <a:schemeClr val="dk1"/>
                </a:solidFill>
              </a:rPr>
              <a:t>Woo, A. (2014).Critics slam Canada’s northern food program. The Globe and Mail. Retrieved from https://beta.theglobeandmail.com/news/critics-slam-canadas-northern-food-program/article21451386/?ref=http://www.theglobeandmail.com&amp;.</a:t>
            </a:r>
            <a:r>
              <a:rPr lang="en" sz="1400">
                <a:solidFill>
                  <a:schemeClr val="dk1"/>
                </a:solidFill>
                <a:latin typeface="Arial"/>
                <a:ea typeface="Arial"/>
                <a:cs typeface="Arial"/>
                <a:sym typeface="Arial"/>
              </a:rPr>
              <a:t/>
            </a:r>
            <a:br>
              <a:rPr lang="en" sz="1400">
                <a:solidFill>
                  <a:schemeClr val="dk1"/>
                </a:solidFill>
                <a:latin typeface="Arial"/>
                <a:ea typeface="Arial"/>
                <a:cs typeface="Arial"/>
                <a:sym typeface="Arial"/>
              </a:rPr>
            </a:br>
            <a:r>
              <a:rPr lang="en" sz="1600" u="sng">
                <a:solidFill>
                  <a:schemeClr val="hlink"/>
                </a:solidFill>
                <a:hlinkClick r:id="rId6"/>
              </a:rPr>
              <a:t>The Jerry Cans - Mamaqtuq</a:t>
            </a:r>
          </a:p>
          <a:p>
            <a:pPr marL="0" lvl="0" indent="0" rtl="0">
              <a:spcBef>
                <a:spcPts val="0"/>
              </a:spcBef>
              <a:buNone/>
            </a:pPr>
            <a:r>
              <a:rPr lang="en" sz="1600" u="sng">
                <a:solidFill>
                  <a:schemeClr val="hlink"/>
                </a:solidFill>
                <a:hlinkClick r:id="rId7"/>
              </a:rPr>
              <a:t> "Iqaluit"</a:t>
            </a:r>
          </a:p>
          <a:p>
            <a:pPr lvl="0" rt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subTitle" idx="1"/>
          </p:nvPr>
        </p:nvSpPr>
        <p:spPr>
          <a:xfrm>
            <a:off x="311700" y="2834125"/>
            <a:ext cx="8520600" cy="7926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endParaRPr sz="2400" b="0" i="0" u="none" strike="noStrike" cap="none">
              <a:solidFill>
                <a:schemeClr val="dk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ct val="25000"/>
              <a:buFont typeface="Times New Roman"/>
              <a:buNone/>
            </a:pPr>
            <a:endParaRPr sz="240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ct val="25000"/>
              <a:buFont typeface="Times New Roman"/>
              <a:buNone/>
            </a:pPr>
            <a:endParaRPr sz="1600"/>
          </a:p>
        </p:txBody>
      </p:sp>
      <p:pic>
        <p:nvPicPr>
          <p:cNvPr id="66" name="Shape 66"/>
          <p:cNvPicPr preferRelativeResize="0"/>
          <p:nvPr/>
        </p:nvPicPr>
        <p:blipFill>
          <a:blip r:embed="rId3">
            <a:alphaModFix/>
          </a:blip>
          <a:stretch>
            <a:fillRect/>
          </a:stretch>
        </p:blipFill>
        <p:spPr>
          <a:xfrm>
            <a:off x="8781975" y="-54650"/>
            <a:ext cx="437175" cy="5198150"/>
          </a:xfrm>
          <a:prstGeom prst="rect">
            <a:avLst/>
          </a:prstGeom>
          <a:noFill/>
          <a:ln>
            <a:noFill/>
          </a:ln>
        </p:spPr>
      </p:pic>
      <p:pic>
        <p:nvPicPr>
          <p:cNvPr id="67" name="Shape 67"/>
          <p:cNvPicPr preferRelativeResize="0"/>
          <p:nvPr/>
        </p:nvPicPr>
        <p:blipFill>
          <a:blip r:embed="rId3">
            <a:alphaModFix/>
          </a:blip>
          <a:stretch>
            <a:fillRect/>
          </a:stretch>
        </p:blipFill>
        <p:spPr>
          <a:xfrm>
            <a:off x="-47825" y="-27325"/>
            <a:ext cx="437175" cy="5143500"/>
          </a:xfrm>
          <a:prstGeom prst="rect">
            <a:avLst/>
          </a:prstGeom>
          <a:noFill/>
          <a:ln>
            <a:noFill/>
          </a:ln>
        </p:spPr>
      </p:pic>
      <p:pic>
        <p:nvPicPr>
          <p:cNvPr id="68" name="Shape 68"/>
          <p:cNvPicPr preferRelativeResize="0"/>
          <p:nvPr/>
        </p:nvPicPr>
        <p:blipFill>
          <a:blip r:embed="rId3">
            <a:alphaModFix/>
          </a:blip>
          <a:stretch>
            <a:fillRect/>
          </a:stretch>
        </p:blipFill>
        <p:spPr>
          <a:xfrm rot="5400000" flipH="1">
            <a:off x="4316450" y="324050"/>
            <a:ext cx="503100" cy="9135800"/>
          </a:xfrm>
          <a:prstGeom prst="rect">
            <a:avLst/>
          </a:prstGeom>
          <a:noFill/>
          <a:ln>
            <a:noFill/>
          </a:ln>
        </p:spPr>
      </p:pic>
      <p:pic>
        <p:nvPicPr>
          <p:cNvPr id="69" name="Shape 69"/>
          <p:cNvPicPr preferRelativeResize="0"/>
          <p:nvPr/>
        </p:nvPicPr>
        <p:blipFill>
          <a:blip r:embed="rId3">
            <a:alphaModFix/>
          </a:blip>
          <a:stretch>
            <a:fillRect/>
          </a:stretch>
        </p:blipFill>
        <p:spPr>
          <a:xfrm rot="5400000" flipH="1">
            <a:off x="4295325" y="-4311975"/>
            <a:ext cx="503100" cy="9072400"/>
          </a:xfrm>
          <a:prstGeom prst="rect">
            <a:avLst/>
          </a:prstGeom>
          <a:noFill/>
          <a:ln>
            <a:noFill/>
          </a:ln>
        </p:spPr>
      </p:pic>
      <p:sp>
        <p:nvSpPr>
          <p:cNvPr id="70" name="Shape 70"/>
          <p:cNvSpPr txBox="1"/>
          <p:nvPr/>
        </p:nvSpPr>
        <p:spPr>
          <a:xfrm>
            <a:off x="311700" y="475775"/>
            <a:ext cx="8470200" cy="4111200"/>
          </a:xfrm>
          <a:prstGeom prst="rect">
            <a:avLst/>
          </a:prstGeom>
          <a:noFill/>
          <a:ln>
            <a:noFill/>
          </a:ln>
        </p:spPr>
        <p:txBody>
          <a:bodyPr wrap="square" lIns="91425" tIns="91425" rIns="91425" bIns="91425" anchor="t" anchorCtr="0">
            <a:noAutofit/>
          </a:bodyPr>
          <a:lstStyle/>
          <a:p>
            <a:pPr lvl="0" algn="ctr" rtl="0">
              <a:spcBef>
                <a:spcPts val="0"/>
              </a:spcBef>
              <a:buNone/>
            </a:pPr>
            <a:r>
              <a:rPr lang="en" sz="2000" b="1" u="sng" dirty="0" smtClean="0">
                <a:latin typeface="Times New Roman"/>
                <a:ea typeface="Times New Roman"/>
                <a:cs typeface="Times New Roman"/>
                <a:sym typeface="Times New Roman"/>
              </a:rPr>
              <a:t>Agenda-Thank-you Treaty 6 First Nations</a:t>
            </a:r>
            <a:endParaRPr lang="en" sz="2000" b="1" u="sng" dirty="0">
              <a:latin typeface="Times New Roman"/>
              <a:ea typeface="Times New Roman"/>
              <a:cs typeface="Times New Roman"/>
              <a:sym typeface="Times New Roman"/>
            </a:endParaRPr>
          </a:p>
          <a:p>
            <a:pPr lvl="0" rtl="0">
              <a:spcBef>
                <a:spcPts val="0"/>
              </a:spcBef>
              <a:buNone/>
            </a:pPr>
            <a:endParaRPr sz="2000" b="1" u="sng" dirty="0">
              <a:latin typeface="Times New Roman"/>
              <a:ea typeface="Times New Roman"/>
              <a:cs typeface="Times New Roman"/>
              <a:sym typeface="Times New Roman"/>
            </a:endParaRPr>
          </a:p>
          <a:p>
            <a:pPr marL="457200" lvl="0" indent="-355600" rtl="0">
              <a:spcBef>
                <a:spcPts val="0"/>
              </a:spcBef>
              <a:buSzPct val="100000"/>
              <a:buFont typeface="Times New Roman"/>
              <a:buAutoNum type="arabicPeriod"/>
            </a:pPr>
            <a:r>
              <a:rPr lang="en" sz="2000" dirty="0" smtClean="0">
                <a:latin typeface="Times New Roman"/>
                <a:ea typeface="Times New Roman"/>
                <a:cs typeface="Times New Roman"/>
                <a:sym typeface="Times New Roman"/>
              </a:rPr>
              <a:t>Nunavut </a:t>
            </a:r>
            <a:r>
              <a:rPr lang="en" sz="2000" dirty="0">
                <a:latin typeface="Times New Roman"/>
                <a:ea typeface="Times New Roman"/>
                <a:cs typeface="Times New Roman"/>
                <a:sym typeface="Times New Roman"/>
              </a:rPr>
              <a:t>Narrative</a:t>
            </a:r>
          </a:p>
          <a:p>
            <a:pPr marL="457200" lvl="0" indent="-355600" rtl="0">
              <a:spcBef>
                <a:spcPts val="0"/>
              </a:spcBef>
              <a:buSzPct val="100000"/>
              <a:buFont typeface="Times New Roman"/>
              <a:buAutoNum type="arabicPeriod"/>
            </a:pPr>
            <a:r>
              <a:rPr lang="en" sz="2000" dirty="0">
                <a:latin typeface="Times New Roman"/>
                <a:ea typeface="Times New Roman"/>
                <a:cs typeface="Times New Roman"/>
                <a:sym typeface="Times New Roman"/>
              </a:rPr>
              <a:t>United Nations Declaration of the Rights of Indigenous Peoples (UNDRIP)</a:t>
            </a:r>
          </a:p>
          <a:p>
            <a:pPr marL="457200" lvl="0" indent="-355600" rtl="0">
              <a:spcBef>
                <a:spcPts val="0"/>
              </a:spcBef>
              <a:buSzPct val="100000"/>
              <a:buFont typeface="Times New Roman"/>
              <a:buAutoNum type="arabicPeriod"/>
            </a:pPr>
            <a:r>
              <a:rPr lang="en" sz="2000" dirty="0">
                <a:latin typeface="Times New Roman"/>
                <a:ea typeface="Times New Roman"/>
                <a:cs typeface="Times New Roman"/>
                <a:sym typeface="Times New Roman"/>
              </a:rPr>
              <a:t>Marie Battiste’s Nourishing the Learning Spirit (NLS)</a:t>
            </a:r>
          </a:p>
          <a:p>
            <a:pPr marL="457200" lvl="0" indent="-355600" rtl="0">
              <a:spcBef>
                <a:spcPts val="0"/>
              </a:spcBef>
              <a:buSzPct val="100000"/>
              <a:buFont typeface="Times New Roman"/>
              <a:buAutoNum type="arabicPeriod"/>
            </a:pPr>
            <a:r>
              <a:rPr lang="en" sz="2000" dirty="0">
                <a:solidFill>
                  <a:schemeClr val="dk1"/>
                </a:solidFill>
                <a:latin typeface="Times New Roman"/>
                <a:ea typeface="Times New Roman"/>
                <a:cs typeface="Times New Roman"/>
                <a:sym typeface="Times New Roman"/>
              </a:rPr>
              <a:t>First Nations Growers Solutions</a:t>
            </a:r>
          </a:p>
          <a:p>
            <a:pPr marL="457200" lvl="0" indent="-355600" rtl="0">
              <a:spcBef>
                <a:spcPts val="0"/>
              </a:spcBef>
              <a:buClr>
                <a:schemeClr val="dk1"/>
              </a:buClr>
              <a:buSzPct val="100000"/>
              <a:buFont typeface="Times New Roman"/>
              <a:buAutoNum type="arabicPeriod"/>
            </a:pPr>
            <a:r>
              <a:rPr lang="en" sz="2000" dirty="0">
                <a:solidFill>
                  <a:schemeClr val="dk1"/>
                </a:solidFill>
                <a:latin typeface="Times New Roman"/>
                <a:ea typeface="Times New Roman"/>
                <a:cs typeface="Times New Roman"/>
                <a:sym typeface="Times New Roman"/>
              </a:rPr>
              <a:t>Barriers to Accessing Traditional Foods</a:t>
            </a:r>
          </a:p>
          <a:p>
            <a:pPr marL="457200" lvl="0" indent="-355600" rtl="0">
              <a:spcBef>
                <a:spcPts val="0"/>
              </a:spcBef>
              <a:buSzPct val="100000"/>
              <a:buFont typeface="Times New Roman"/>
              <a:buAutoNum type="arabicPeriod"/>
            </a:pPr>
            <a:r>
              <a:rPr lang="en" sz="2000" dirty="0">
                <a:latin typeface="Times New Roman"/>
                <a:ea typeface="Times New Roman"/>
                <a:cs typeface="Times New Roman"/>
                <a:sym typeface="Times New Roman"/>
              </a:rPr>
              <a:t>Canada’s Nutrition North Program Advisory Statistics</a:t>
            </a:r>
          </a:p>
          <a:p>
            <a:pPr marL="457200" lvl="0" indent="-355600" rtl="0">
              <a:spcBef>
                <a:spcPts val="0"/>
              </a:spcBef>
              <a:buSzPct val="100000"/>
              <a:buFont typeface="Times New Roman"/>
              <a:buAutoNum type="arabicPeriod"/>
            </a:pPr>
            <a:r>
              <a:rPr lang="en" sz="2000" dirty="0">
                <a:latin typeface="Times New Roman"/>
                <a:ea typeface="Times New Roman"/>
                <a:cs typeface="Times New Roman"/>
                <a:sym typeface="Times New Roman"/>
              </a:rPr>
              <a:t>Feeding My Family Facebook Group Northern Voices in Solidarity</a:t>
            </a:r>
          </a:p>
          <a:p>
            <a:pPr marL="457200" lvl="0" indent="-355600" rtl="0">
              <a:spcBef>
                <a:spcPts val="0"/>
              </a:spcBef>
              <a:buSzPct val="100000"/>
              <a:buFont typeface="Times New Roman"/>
              <a:buAutoNum type="arabicPeriod"/>
            </a:pPr>
            <a:r>
              <a:rPr lang="en" sz="2000" dirty="0">
                <a:latin typeface="Times New Roman"/>
                <a:ea typeface="Times New Roman"/>
                <a:cs typeface="Times New Roman"/>
                <a:sym typeface="Times New Roman"/>
              </a:rPr>
              <a:t>Critical Analysis</a:t>
            </a:r>
          </a:p>
          <a:p>
            <a:pPr marL="457200" lvl="0" indent="-355600" rtl="0">
              <a:spcBef>
                <a:spcPts val="0"/>
              </a:spcBef>
              <a:buSzPct val="100000"/>
              <a:buFont typeface="Times New Roman"/>
              <a:buAutoNum type="arabicPeriod"/>
            </a:pPr>
            <a:r>
              <a:rPr lang="en" sz="2000" dirty="0">
                <a:latin typeface="Times New Roman"/>
                <a:ea typeface="Times New Roman"/>
                <a:cs typeface="Times New Roman"/>
                <a:sym typeface="Times New Roman"/>
              </a:rPr>
              <a:t>Food Banks Canada call to action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rtl="0">
              <a:lnSpc>
                <a:spcPct val="115000"/>
              </a:lnSpc>
              <a:spcBef>
                <a:spcPts val="0"/>
              </a:spcBef>
              <a:buClr>
                <a:schemeClr val="dk1"/>
              </a:buClr>
              <a:buSzPct val="55000"/>
              <a:buFont typeface="Arial"/>
              <a:buNone/>
            </a:pPr>
            <a:r>
              <a:rPr lang="en" sz="2000" b="1" u="sng">
                <a:latin typeface="Times New Roman"/>
                <a:ea typeface="Times New Roman"/>
                <a:cs typeface="Times New Roman"/>
                <a:sym typeface="Times New Roman"/>
              </a:rPr>
              <a:t>Maktaaq from bowhead whale hunt celebration in Pangnirtung shared</a:t>
            </a:r>
          </a:p>
        </p:txBody>
      </p:sp>
      <p:sp>
        <p:nvSpPr>
          <p:cNvPr id="76" name="Shape 76"/>
          <p:cNvSpPr txBox="1">
            <a:spLocks noGrp="1"/>
          </p:cNvSpPr>
          <p:nvPr>
            <p:ph type="body" idx="1"/>
          </p:nvPr>
        </p:nvSpPr>
        <p:spPr>
          <a:xfrm>
            <a:off x="311700" y="1152475"/>
            <a:ext cx="8520600" cy="3806100"/>
          </a:xfrm>
          <a:prstGeom prst="rect">
            <a:avLst/>
          </a:prstGeom>
        </p:spPr>
        <p:txBody>
          <a:bodyPr wrap="square"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 u="sng">
                <a:solidFill>
                  <a:schemeClr val="hlink"/>
                </a:solidFill>
                <a:hlinkClick r:id="rId3"/>
              </a:rPr>
              <a:t>Tanya Tagaq Animism</a:t>
            </a:r>
          </a:p>
          <a:p>
            <a:pPr lvl="0">
              <a:spcBef>
                <a:spcPts val="0"/>
              </a:spcBef>
              <a:buNone/>
            </a:pPr>
            <a:r>
              <a:rPr lang="en" u="sng">
                <a:solidFill>
                  <a:schemeClr val="hlink"/>
                </a:solidFill>
                <a:hlinkClick r:id="rId4"/>
              </a:rPr>
              <a:t>Tanya Tagaq Aorta</a:t>
            </a:r>
          </a:p>
        </p:txBody>
      </p:sp>
      <p:pic>
        <p:nvPicPr>
          <p:cNvPr id="77" name="Shape 77"/>
          <p:cNvPicPr preferRelativeResize="0"/>
          <p:nvPr/>
        </p:nvPicPr>
        <p:blipFill>
          <a:blip r:embed="rId5">
            <a:alphaModFix/>
          </a:blip>
          <a:stretch>
            <a:fillRect/>
          </a:stretch>
        </p:blipFill>
        <p:spPr>
          <a:xfrm>
            <a:off x="4389275" y="942275"/>
            <a:ext cx="4443025" cy="3886200"/>
          </a:xfrm>
          <a:prstGeom prst="rect">
            <a:avLst/>
          </a:prstGeom>
          <a:noFill/>
          <a:ln>
            <a:noFill/>
          </a:ln>
        </p:spPr>
      </p:pic>
      <p:pic>
        <p:nvPicPr>
          <p:cNvPr id="78" name="Shape 78"/>
          <p:cNvPicPr preferRelativeResize="0"/>
          <p:nvPr/>
        </p:nvPicPr>
        <p:blipFill>
          <a:blip r:embed="rId6">
            <a:alphaModFix/>
          </a:blip>
          <a:stretch>
            <a:fillRect/>
          </a:stretch>
        </p:blipFill>
        <p:spPr>
          <a:xfrm>
            <a:off x="8781975" y="-54650"/>
            <a:ext cx="437175" cy="5198150"/>
          </a:xfrm>
          <a:prstGeom prst="rect">
            <a:avLst/>
          </a:prstGeom>
          <a:noFill/>
          <a:ln>
            <a:noFill/>
          </a:ln>
        </p:spPr>
      </p:pic>
      <p:pic>
        <p:nvPicPr>
          <p:cNvPr id="79" name="Shape 79"/>
          <p:cNvPicPr preferRelativeResize="0"/>
          <p:nvPr/>
        </p:nvPicPr>
        <p:blipFill>
          <a:blip r:embed="rId6">
            <a:alphaModFix/>
          </a:blip>
          <a:stretch>
            <a:fillRect/>
          </a:stretch>
        </p:blipFill>
        <p:spPr>
          <a:xfrm>
            <a:off x="-47825" y="-27325"/>
            <a:ext cx="437175" cy="5143500"/>
          </a:xfrm>
          <a:prstGeom prst="rect">
            <a:avLst/>
          </a:prstGeom>
          <a:noFill/>
          <a:ln>
            <a:noFill/>
          </a:ln>
        </p:spPr>
      </p:pic>
      <p:pic>
        <p:nvPicPr>
          <p:cNvPr id="80" name="Shape 80"/>
          <p:cNvPicPr preferRelativeResize="0"/>
          <p:nvPr/>
        </p:nvPicPr>
        <p:blipFill>
          <a:blip r:embed="rId6">
            <a:alphaModFix/>
          </a:blip>
          <a:stretch>
            <a:fillRect/>
          </a:stretch>
        </p:blipFill>
        <p:spPr>
          <a:xfrm rot="5400000" flipH="1">
            <a:off x="4295325" y="-4311975"/>
            <a:ext cx="503100" cy="9072400"/>
          </a:xfrm>
          <a:prstGeom prst="rect">
            <a:avLst/>
          </a:prstGeom>
          <a:noFill/>
          <a:ln>
            <a:noFill/>
          </a:ln>
        </p:spPr>
      </p:pic>
      <p:pic>
        <p:nvPicPr>
          <p:cNvPr id="81" name="Shape 81"/>
          <p:cNvPicPr preferRelativeResize="0"/>
          <p:nvPr/>
        </p:nvPicPr>
        <p:blipFill>
          <a:blip r:embed="rId6">
            <a:alphaModFix/>
          </a:blip>
          <a:stretch>
            <a:fillRect/>
          </a:stretch>
        </p:blipFill>
        <p:spPr>
          <a:xfrm rot="5400000" flipH="1">
            <a:off x="4316450" y="324050"/>
            <a:ext cx="503100" cy="9135800"/>
          </a:xfrm>
          <a:prstGeom prst="rect">
            <a:avLst/>
          </a:prstGeom>
          <a:noFill/>
          <a:ln>
            <a:noFill/>
          </a:ln>
        </p:spPr>
      </p:pic>
      <p:pic>
        <p:nvPicPr>
          <p:cNvPr id="82" name="Shape 82"/>
          <p:cNvPicPr preferRelativeResize="0"/>
          <p:nvPr/>
        </p:nvPicPr>
        <p:blipFill>
          <a:blip r:embed="rId7">
            <a:alphaModFix/>
          </a:blip>
          <a:stretch>
            <a:fillRect/>
          </a:stretch>
        </p:blipFill>
        <p:spPr>
          <a:xfrm>
            <a:off x="389350" y="1017725"/>
            <a:ext cx="3938124" cy="3598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noAutofit/>
          </a:bodyPr>
          <a:lstStyle/>
          <a:p>
            <a:pPr marL="0" marR="0" lvl="0" indent="457200" algn="ctr" rtl="0">
              <a:lnSpc>
                <a:spcPct val="100000"/>
              </a:lnSpc>
              <a:spcBef>
                <a:spcPts val="0"/>
              </a:spcBef>
              <a:spcAft>
                <a:spcPts val="0"/>
              </a:spcAft>
              <a:buClr>
                <a:schemeClr val="dk1"/>
              </a:buClr>
              <a:buSzPct val="25000"/>
              <a:buFont typeface="Times New Roman"/>
              <a:buNone/>
            </a:pPr>
            <a:r>
              <a:rPr lang="en" sz="2000" b="1" i="0" u="sng" strike="noStrike" cap="none">
                <a:solidFill>
                  <a:srgbClr val="222222"/>
                </a:solidFill>
                <a:highlight>
                  <a:srgbClr val="FFFFFF"/>
                </a:highlight>
                <a:latin typeface="Times New Roman"/>
                <a:ea typeface="Times New Roman"/>
                <a:cs typeface="Times New Roman"/>
                <a:sym typeface="Times New Roman"/>
              </a:rPr>
              <a:t>The United Nations Declaration of the Rights of Indigenous Peoples </a:t>
            </a:r>
          </a:p>
          <a:p>
            <a:pPr marL="0" marR="0" lvl="0" indent="457200" algn="ctr" rtl="0">
              <a:lnSpc>
                <a:spcPct val="100000"/>
              </a:lnSpc>
              <a:spcBef>
                <a:spcPts val="0"/>
              </a:spcBef>
              <a:spcAft>
                <a:spcPts val="0"/>
              </a:spcAft>
              <a:buClr>
                <a:schemeClr val="dk1"/>
              </a:buClr>
              <a:buSzPct val="25000"/>
              <a:buFont typeface="Times New Roman"/>
              <a:buNone/>
            </a:pPr>
            <a:r>
              <a:rPr lang="en" sz="2000" b="1" i="0" u="sng" strike="noStrike" cap="none">
                <a:solidFill>
                  <a:srgbClr val="222222"/>
                </a:solidFill>
                <a:highlight>
                  <a:srgbClr val="FFFFFF"/>
                </a:highlight>
                <a:latin typeface="Times New Roman"/>
                <a:ea typeface="Times New Roman"/>
                <a:cs typeface="Times New Roman"/>
                <a:sym typeface="Times New Roman"/>
              </a:rPr>
              <a:t>and Food Security</a:t>
            </a:r>
          </a:p>
          <a:p>
            <a:pPr marL="0" marR="0" lvl="0" indent="457200" algn="l" rtl="0">
              <a:lnSpc>
                <a:spcPct val="200000"/>
              </a:lnSpc>
              <a:spcBef>
                <a:spcPts val="0"/>
              </a:spcBef>
              <a:spcAft>
                <a:spcPts val="0"/>
              </a:spcAft>
              <a:buClr>
                <a:schemeClr val="dk1"/>
              </a:buClr>
              <a:buSzPct val="25000"/>
              <a:buFont typeface="Arial"/>
              <a:buNone/>
            </a:pPr>
            <a:endParaRPr sz="2000" b="0" i="0" u="none" strike="noStrike" cap="none">
              <a:solidFill>
                <a:schemeClr val="dk1"/>
              </a:solidFill>
              <a:highlight>
                <a:srgbClr val="FAFAFA"/>
              </a:highlight>
              <a:latin typeface="Times New Roman"/>
              <a:ea typeface="Times New Roman"/>
              <a:cs typeface="Times New Roman"/>
              <a:sym typeface="Times New Roman"/>
            </a:endParaRPr>
          </a:p>
          <a:p>
            <a:pPr marL="0" marR="0" lvl="0" indent="381000" algn="l" rtl="0">
              <a:lnSpc>
                <a:spcPct val="200000"/>
              </a:lnSpc>
              <a:spcBef>
                <a:spcPts val="0"/>
              </a:spcBef>
              <a:spcAft>
                <a:spcPts val="0"/>
              </a:spcAft>
              <a:buClr>
                <a:schemeClr val="dk1"/>
              </a:buClr>
              <a:buSzPct val="250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88" name="Shape 88"/>
          <p:cNvSpPr txBox="1">
            <a:spLocks noGrp="1"/>
          </p:cNvSpPr>
          <p:nvPr>
            <p:ph type="body" idx="1"/>
          </p:nvPr>
        </p:nvSpPr>
        <p:spPr>
          <a:xfrm>
            <a:off x="311700" y="1152475"/>
            <a:ext cx="8520600" cy="3806100"/>
          </a:xfrm>
          <a:prstGeom prst="rect">
            <a:avLst/>
          </a:prstGeom>
          <a:noFill/>
          <a:ln>
            <a:noFill/>
          </a:ln>
        </p:spPr>
        <p:txBody>
          <a:bodyPr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ct val="133333"/>
              <a:buFont typeface="Times New Roman"/>
              <a:buChar char="●"/>
            </a:pPr>
            <a:r>
              <a:rPr lang="en" sz="1800" b="0" i="0" u="none" strike="noStrike" cap="none">
                <a:solidFill>
                  <a:schemeClr val="dk1"/>
                </a:solidFill>
                <a:highlight>
                  <a:srgbClr val="FAFAFA"/>
                </a:highlight>
                <a:latin typeface="Times New Roman"/>
                <a:ea typeface="Times New Roman"/>
                <a:cs typeface="Times New Roman"/>
                <a:sym typeface="Times New Roman"/>
              </a:rPr>
              <a:t>The Minister of Indigenous Affairs  is concerned that</a:t>
            </a:r>
            <a:r>
              <a:rPr lang="en" sz="2400" b="0" i="0" u="none" strike="noStrike" cap="none">
                <a:solidFill>
                  <a:schemeClr val="dk1"/>
                </a:solidFill>
                <a:highlight>
                  <a:srgbClr val="FAFAFA"/>
                </a:highlight>
                <a:latin typeface="Times New Roman"/>
                <a:ea typeface="Times New Roman"/>
                <a:cs typeface="Times New Roman"/>
                <a:sym typeface="Times New Roman"/>
              </a:rPr>
              <a:t> </a:t>
            </a:r>
            <a:r>
              <a:rPr lang="en" sz="1800" b="0" i="1" u="none" strike="noStrike" cap="none">
                <a:solidFill>
                  <a:schemeClr val="dk1"/>
                </a:solidFill>
                <a:highlight>
                  <a:srgbClr val="FAFAFA"/>
                </a:highlight>
                <a:latin typeface="Times New Roman"/>
                <a:ea typeface="Times New Roman"/>
                <a:cs typeface="Times New Roman"/>
                <a:sym typeface="Times New Roman"/>
              </a:rPr>
              <a:t>Canada’s adoption the United Nations Declaration of the Rights of Indigenous Peoples (UNDRIP)</a:t>
            </a:r>
            <a:r>
              <a:rPr lang="en" sz="1800" b="0" i="0" u="none" strike="noStrike" cap="none">
                <a:solidFill>
                  <a:schemeClr val="dk1"/>
                </a:solidFill>
                <a:highlight>
                  <a:srgbClr val="FAFAFA"/>
                </a:highlight>
                <a:latin typeface="Times New Roman"/>
                <a:ea typeface="Times New Roman"/>
                <a:cs typeface="Times New Roman"/>
                <a:sym typeface="Times New Roman"/>
              </a:rPr>
              <a:t> is “without qualification, as Canada’s obligations to fulfil UNDRIP include free, prior and informed consent” (Fontaine, 2016, para. 2)</a:t>
            </a:r>
            <a:r>
              <a:rPr lang="en" sz="1200" b="0" i="0" u="none" strike="noStrike" cap="none">
                <a:solidFill>
                  <a:schemeClr val="dk1"/>
                </a:solidFill>
                <a:highlight>
                  <a:srgbClr val="FAFAFA"/>
                </a:highlight>
                <a:latin typeface="Times New Roman"/>
                <a:ea typeface="Times New Roman"/>
                <a:cs typeface="Times New Roman"/>
                <a:sym typeface="Times New Roman"/>
              </a:rPr>
              <a:t>.</a:t>
            </a:r>
          </a:p>
          <a:p>
            <a:pPr marL="0" marR="0" lvl="0" indent="0" algn="l" rtl="0">
              <a:lnSpc>
                <a:spcPct val="100000"/>
              </a:lnSpc>
              <a:spcBef>
                <a:spcPts val="0"/>
              </a:spcBef>
              <a:spcAft>
                <a:spcPts val="0"/>
              </a:spcAft>
              <a:buClr>
                <a:schemeClr val="dk2"/>
              </a:buClr>
              <a:buSzPct val="25000"/>
              <a:buFont typeface="Times New Roman"/>
              <a:buNone/>
            </a:pPr>
            <a:endParaRPr sz="1200" b="0" i="0" u="none" strike="noStrike" cap="none">
              <a:solidFill>
                <a:schemeClr val="dk1"/>
              </a:solidFill>
              <a:highlight>
                <a:srgbClr val="FAFAFA"/>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ct val="25000"/>
              <a:buFont typeface="Times New Roman"/>
              <a:buNone/>
            </a:pPr>
            <a:endParaRPr sz="1200" b="0" i="0" u="none" strike="noStrike" cap="none">
              <a:solidFill>
                <a:schemeClr val="dk1"/>
              </a:solidFill>
              <a:highlight>
                <a:srgbClr val="FAFAFA"/>
              </a:highlight>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chemeClr val="dk1"/>
              </a:buClr>
              <a:buSzPct val="100000"/>
              <a:buFont typeface="Times New Roman"/>
              <a:buChar char="●"/>
            </a:pPr>
            <a:r>
              <a:rPr lang="en" sz="1800" b="0" i="0" u="none" strike="noStrike" cap="none">
                <a:solidFill>
                  <a:schemeClr val="dk1"/>
                </a:solidFill>
                <a:highlight>
                  <a:srgbClr val="FAFAFA"/>
                </a:highlight>
                <a:latin typeface="Times New Roman"/>
                <a:ea typeface="Times New Roman"/>
                <a:cs typeface="Times New Roman"/>
                <a:sym typeface="Times New Roman"/>
              </a:rPr>
              <a:t>Many Indigenous communities cannot hunt and harvest for their traditional sources of food owing to the destruction of their eco-systems from corporate resource extraction that is sanctioned by the government. </a:t>
            </a:r>
          </a:p>
          <a:p>
            <a:pPr marL="0" marR="0" lvl="0" indent="0" algn="l" rtl="0">
              <a:lnSpc>
                <a:spcPct val="100000"/>
              </a:lnSpc>
              <a:spcBef>
                <a:spcPts val="0"/>
              </a:spcBef>
              <a:spcAft>
                <a:spcPts val="0"/>
              </a:spcAft>
              <a:buClr>
                <a:schemeClr val="dk2"/>
              </a:buClr>
              <a:buSzPct val="25000"/>
              <a:buFont typeface="Times New Roman"/>
              <a:buNone/>
            </a:pPr>
            <a:endParaRPr sz="1800" b="0" i="0" u="none" strike="noStrike" cap="none">
              <a:solidFill>
                <a:schemeClr val="dk1"/>
              </a:solidFill>
              <a:highlight>
                <a:srgbClr val="FAFAFA"/>
              </a:highlight>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chemeClr val="dk1"/>
              </a:buClr>
              <a:buSzPct val="100000"/>
              <a:buFont typeface="Times New Roman"/>
              <a:buChar char="●"/>
            </a:pPr>
            <a:r>
              <a:rPr lang="en" sz="1800" b="0" i="0" u="none" strike="noStrike" cap="none">
                <a:solidFill>
                  <a:schemeClr val="dk1"/>
                </a:solidFill>
                <a:highlight>
                  <a:srgbClr val="FAFAFA"/>
                </a:highlight>
                <a:latin typeface="Times New Roman"/>
                <a:ea typeface="Times New Roman"/>
                <a:cs typeface="Times New Roman"/>
                <a:sym typeface="Times New Roman"/>
              </a:rPr>
              <a:t>Indigenous Peoples’ food insecurity is exacerbated by the extremely high food prices in isolated grocery stores.</a:t>
            </a:r>
            <a:br>
              <a:rPr lang="en" sz="1800" b="0" i="0" u="none" strike="noStrike" cap="none">
                <a:solidFill>
                  <a:schemeClr val="dk1"/>
                </a:solidFill>
                <a:highlight>
                  <a:srgbClr val="FAFAFA"/>
                </a:highlight>
                <a:latin typeface="Times New Roman"/>
                <a:ea typeface="Times New Roman"/>
                <a:cs typeface="Times New Roman"/>
                <a:sym typeface="Times New Roman"/>
              </a:rPr>
            </a:br>
            <a:endParaRPr lang="en" sz="1800" b="0" i="0" u="none" strike="noStrike" cap="none">
              <a:solidFill>
                <a:schemeClr val="dk1"/>
              </a:solidFill>
              <a:highlight>
                <a:srgbClr val="FAFAFA"/>
              </a:highlight>
              <a:latin typeface="Times New Roman"/>
              <a:ea typeface="Times New Roman"/>
              <a:cs typeface="Times New Roman"/>
              <a:sym typeface="Times New Roman"/>
            </a:endParaRPr>
          </a:p>
        </p:txBody>
      </p:sp>
      <p:pic>
        <p:nvPicPr>
          <p:cNvPr id="89" name="Shape 89"/>
          <p:cNvPicPr preferRelativeResize="0"/>
          <p:nvPr/>
        </p:nvPicPr>
        <p:blipFill>
          <a:blip r:embed="rId4">
            <a:alphaModFix/>
          </a:blip>
          <a:stretch>
            <a:fillRect/>
          </a:stretch>
        </p:blipFill>
        <p:spPr>
          <a:xfrm>
            <a:off x="-47825" y="-27325"/>
            <a:ext cx="437175" cy="5143500"/>
          </a:xfrm>
          <a:prstGeom prst="rect">
            <a:avLst/>
          </a:prstGeom>
          <a:noFill/>
          <a:ln>
            <a:noFill/>
          </a:ln>
        </p:spPr>
      </p:pic>
      <p:pic>
        <p:nvPicPr>
          <p:cNvPr id="90" name="Shape 90"/>
          <p:cNvPicPr preferRelativeResize="0"/>
          <p:nvPr/>
        </p:nvPicPr>
        <p:blipFill>
          <a:blip r:embed="rId4">
            <a:alphaModFix/>
          </a:blip>
          <a:stretch>
            <a:fillRect/>
          </a:stretch>
        </p:blipFill>
        <p:spPr>
          <a:xfrm>
            <a:off x="8781975" y="-54650"/>
            <a:ext cx="437175" cy="5198150"/>
          </a:xfrm>
          <a:prstGeom prst="rect">
            <a:avLst/>
          </a:prstGeom>
          <a:noFill/>
          <a:ln>
            <a:noFill/>
          </a:ln>
        </p:spPr>
      </p:pic>
      <p:pic>
        <p:nvPicPr>
          <p:cNvPr id="91" name="Shape 91"/>
          <p:cNvPicPr preferRelativeResize="0"/>
          <p:nvPr/>
        </p:nvPicPr>
        <p:blipFill>
          <a:blip r:embed="rId4">
            <a:alphaModFix/>
          </a:blip>
          <a:stretch>
            <a:fillRect/>
          </a:stretch>
        </p:blipFill>
        <p:spPr>
          <a:xfrm rot="5400000" flipH="1">
            <a:off x="4295325" y="-4311975"/>
            <a:ext cx="503100" cy="9072400"/>
          </a:xfrm>
          <a:prstGeom prst="rect">
            <a:avLst/>
          </a:prstGeom>
          <a:noFill/>
          <a:ln>
            <a:noFill/>
          </a:ln>
        </p:spPr>
      </p:pic>
      <p:pic>
        <p:nvPicPr>
          <p:cNvPr id="92" name="Shape 92"/>
          <p:cNvPicPr preferRelativeResize="0"/>
          <p:nvPr/>
        </p:nvPicPr>
        <p:blipFill>
          <a:blip r:embed="rId4">
            <a:alphaModFix/>
          </a:blip>
          <a:stretch>
            <a:fillRect/>
          </a:stretch>
        </p:blipFill>
        <p:spPr>
          <a:xfrm rot="5400000" flipH="1">
            <a:off x="4316450" y="324050"/>
            <a:ext cx="503100" cy="9135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0"/>
            <a:ext cx="8520600" cy="692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1" u="sng" strike="noStrike" cap="none">
                <a:solidFill>
                  <a:schemeClr val="dk1"/>
                </a:solidFill>
                <a:latin typeface="Times New Roman"/>
                <a:ea typeface="Times New Roman"/>
                <a:cs typeface="Times New Roman"/>
                <a:sym typeface="Times New Roman"/>
              </a:rPr>
              <a:t>Marie Battiste’s Nourishing the Learning Spirit (NLS):</a:t>
            </a:r>
          </a:p>
        </p:txBody>
      </p:sp>
      <p:sp>
        <p:nvSpPr>
          <p:cNvPr id="98" name="Shape 98"/>
          <p:cNvSpPr txBox="1">
            <a:spLocks noGrp="1"/>
          </p:cNvSpPr>
          <p:nvPr>
            <p:ph type="body" idx="1"/>
          </p:nvPr>
        </p:nvSpPr>
        <p:spPr>
          <a:xfrm>
            <a:off x="0" y="344200"/>
            <a:ext cx="8832300" cy="1415100"/>
          </a:xfrm>
          <a:prstGeom prst="rect">
            <a:avLst/>
          </a:prstGeom>
          <a:noFill/>
          <a:ln>
            <a:noFill/>
          </a:ln>
        </p:spPr>
        <p:txBody>
          <a:bodyPr wrap="square" lIns="91425" tIns="91425" rIns="91425" bIns="91425" anchor="t" anchorCtr="0">
            <a:noAutofit/>
          </a:bodyPr>
          <a:lstStyle/>
          <a:p>
            <a:pPr marR="0" lvl="0" indent="0" algn="l" rtl="0">
              <a:lnSpc>
                <a:spcPct val="100000"/>
              </a:lnSpc>
              <a:spcBef>
                <a:spcPts val="0"/>
              </a:spcBef>
              <a:spcAft>
                <a:spcPts val="0"/>
              </a:spcAft>
              <a:buNone/>
            </a:pPr>
            <a:r>
              <a:rPr lang="en" sz="1800" b="0" i="0" u="none" strike="noStrike" cap="none" dirty="0">
                <a:solidFill>
                  <a:srgbClr val="000000"/>
                </a:solidFill>
                <a:latin typeface="Times New Roman"/>
                <a:ea typeface="Times New Roman"/>
                <a:cs typeface="Times New Roman"/>
                <a:sym typeface="Times New Roman"/>
              </a:rPr>
              <a:t> </a:t>
            </a:r>
            <a:r>
              <a:rPr lang="en" sz="1800" b="0" i="0" u="none" strike="noStrike" cap="none" dirty="0" smtClean="0">
                <a:solidFill>
                  <a:srgbClr val="000000"/>
                </a:solidFill>
                <a:latin typeface="Times New Roman"/>
                <a:ea typeface="Times New Roman"/>
                <a:cs typeface="Times New Roman"/>
                <a:sym typeface="Times New Roman"/>
              </a:rPr>
              <a:t>the </a:t>
            </a:r>
            <a:r>
              <a:rPr lang="en" sz="1800" b="0" i="0" u="none" strike="noStrike" cap="none" dirty="0">
                <a:solidFill>
                  <a:srgbClr val="000000"/>
                </a:solidFill>
                <a:latin typeface="Times New Roman"/>
                <a:ea typeface="Times New Roman"/>
                <a:cs typeface="Times New Roman"/>
                <a:sym typeface="Times New Roman"/>
              </a:rPr>
              <a:t>community spirit of Indigenous peoples is nourished through reclaiming their right to </a:t>
            </a:r>
            <a:r>
              <a:rPr lang="en" sz="1800" b="0" i="0" u="none" strike="noStrike" cap="none" dirty="0" smtClean="0">
                <a:solidFill>
                  <a:srgbClr val="000000"/>
                </a:solidFill>
                <a:latin typeface="Times New Roman"/>
                <a:ea typeface="Times New Roman"/>
                <a:cs typeface="Times New Roman"/>
                <a:sym typeface="Times New Roman"/>
              </a:rPr>
              <a:t>control </a:t>
            </a:r>
            <a:r>
              <a:rPr lang="en" sz="1800" b="0" i="0" u="none" strike="noStrike" cap="none" dirty="0">
                <a:solidFill>
                  <a:srgbClr val="000000"/>
                </a:solidFill>
                <a:latin typeface="Times New Roman"/>
                <a:ea typeface="Times New Roman"/>
                <a:cs typeface="Times New Roman"/>
                <a:sym typeface="Times New Roman"/>
              </a:rPr>
              <a:t>their sources of food traditionally as promised in the UNDRIP.</a:t>
            </a:r>
            <a:r>
              <a:rPr lang="en" dirty="0">
                <a:solidFill>
                  <a:srgbClr val="000000"/>
                </a:solidFill>
              </a:rPr>
              <a:t> </a:t>
            </a:r>
            <a:r>
              <a:rPr lang="en" sz="1800" b="0" i="0" u="none" strike="noStrike" cap="none" dirty="0">
                <a:solidFill>
                  <a:srgbClr val="000000"/>
                </a:solidFill>
                <a:latin typeface="Times New Roman"/>
                <a:ea typeface="Times New Roman"/>
                <a:cs typeface="Times New Roman"/>
                <a:sym typeface="Times New Roman"/>
              </a:rPr>
              <a:t>Indigenous research  engages Indigenous persons as investigator</a:t>
            </a:r>
            <a:r>
              <a:rPr lang="en" dirty="0">
                <a:solidFill>
                  <a:srgbClr val="000000"/>
                </a:solidFill>
              </a:rPr>
              <a:t>s</a:t>
            </a:r>
            <a:r>
              <a:rPr lang="en" sz="1800" b="0" i="0" u="none" strike="noStrike" cap="none" dirty="0">
                <a:solidFill>
                  <a:srgbClr val="000000"/>
                </a:solidFill>
                <a:latin typeface="Times New Roman"/>
                <a:ea typeface="Times New Roman"/>
                <a:cs typeface="Times New Roman"/>
                <a:sym typeface="Times New Roman"/>
              </a:rPr>
              <a:t> to extend their knowledge</a:t>
            </a:r>
            <a:r>
              <a:rPr lang="en" dirty="0">
                <a:solidFill>
                  <a:srgbClr val="000000"/>
                </a:solidFill>
              </a:rPr>
              <a:t> across diverse </a:t>
            </a:r>
            <a:r>
              <a:rPr lang="en" sz="1800" b="0" i="0" u="none" strike="noStrike" cap="none" dirty="0">
                <a:solidFill>
                  <a:srgbClr val="000000"/>
                </a:solidFill>
                <a:latin typeface="Times New Roman"/>
                <a:ea typeface="Times New Roman"/>
                <a:cs typeface="Times New Roman"/>
                <a:sym typeface="Times New Roman"/>
              </a:rPr>
              <a:t>Indigenous communities.</a:t>
            </a:r>
            <a:r>
              <a:rPr lang="en" dirty="0">
                <a:solidFill>
                  <a:srgbClr val="000000"/>
                </a:solidFill>
              </a:rPr>
              <a:t> </a:t>
            </a:r>
            <a:r>
              <a:rPr lang="en" sz="1800" b="0" i="0" u="none" strike="noStrike" cap="none" dirty="0">
                <a:solidFill>
                  <a:srgbClr val="000000"/>
                </a:solidFill>
                <a:latin typeface="Times New Roman"/>
                <a:ea typeface="Times New Roman"/>
                <a:cs typeface="Times New Roman"/>
                <a:sym typeface="Times New Roman"/>
              </a:rPr>
              <a:t/>
            </a:r>
            <a:br>
              <a:rPr lang="en" sz="1800" b="0" i="0" u="none" strike="noStrike" cap="none" dirty="0">
                <a:solidFill>
                  <a:srgbClr val="000000"/>
                </a:solidFill>
                <a:latin typeface="Times New Roman"/>
                <a:ea typeface="Times New Roman"/>
                <a:cs typeface="Times New Roman"/>
                <a:sym typeface="Times New Roman"/>
              </a:rPr>
            </a:br>
            <a:r>
              <a:rPr lang="en" sz="1800" b="0" i="0" u="none" strike="noStrike" cap="none" dirty="0">
                <a:solidFill>
                  <a:srgbClr val="000000"/>
                </a:solidFill>
                <a:latin typeface="Times New Roman"/>
                <a:ea typeface="Times New Roman"/>
                <a:cs typeface="Times New Roman"/>
                <a:sym typeface="Times New Roman"/>
              </a:rPr>
              <a:t>(</a:t>
            </a:r>
          </a:p>
        </p:txBody>
      </p:sp>
      <p:pic>
        <p:nvPicPr>
          <p:cNvPr id="99" name="Shape 99"/>
          <p:cNvPicPr preferRelativeResize="0"/>
          <p:nvPr/>
        </p:nvPicPr>
        <p:blipFill>
          <a:blip r:embed="rId3">
            <a:alphaModFix/>
          </a:blip>
          <a:stretch>
            <a:fillRect/>
          </a:stretch>
        </p:blipFill>
        <p:spPr>
          <a:xfrm>
            <a:off x="-67987" y="1495425"/>
            <a:ext cx="9279974" cy="3922675"/>
          </a:xfrm>
          <a:prstGeom prst="rect">
            <a:avLst/>
          </a:prstGeom>
          <a:noFill/>
          <a:ln>
            <a:noFill/>
          </a:ln>
        </p:spPr>
      </p:pic>
      <p:sp>
        <p:nvSpPr>
          <p:cNvPr id="100" name="Shape 100"/>
          <p:cNvSpPr txBox="1"/>
          <p:nvPr/>
        </p:nvSpPr>
        <p:spPr>
          <a:xfrm>
            <a:off x="5209500" y="4569750"/>
            <a:ext cx="3934500" cy="459000"/>
          </a:xfrm>
          <a:prstGeom prst="rect">
            <a:avLst/>
          </a:prstGeom>
          <a:noFill/>
          <a:ln>
            <a:noFill/>
          </a:ln>
        </p:spPr>
        <p:txBody>
          <a:bodyPr wrap="square" lIns="91425" tIns="91425" rIns="91425" bIns="91425" anchor="t" anchorCtr="0">
            <a:noAutofit/>
          </a:bodyPr>
          <a:lstStyle/>
          <a:p>
            <a:pPr lvl="0">
              <a:spcBef>
                <a:spcPts val="0"/>
              </a:spcBef>
              <a:buNone/>
            </a:pPr>
            <a:r>
              <a:rPr lang="en">
                <a:latin typeface="Times New Roman"/>
                <a:ea typeface="Times New Roman"/>
                <a:cs typeface="Times New Roman"/>
                <a:sym typeface="Times New Roman"/>
              </a:rPr>
              <a:t>(Battiste, 2013, as cited in Anuik, 2015)</a:t>
            </a:r>
          </a:p>
        </p:txBody>
      </p:sp>
      <p:sp>
        <p:nvSpPr>
          <p:cNvPr id="101" name="Shape 101"/>
          <p:cNvSpPr txBox="1"/>
          <p:nvPr/>
        </p:nvSpPr>
        <p:spPr>
          <a:xfrm>
            <a:off x="3461975" y="4908600"/>
            <a:ext cx="5750100" cy="321600"/>
          </a:xfrm>
          <a:prstGeom prst="rect">
            <a:avLst/>
          </a:prstGeom>
          <a:noFill/>
          <a:ln>
            <a:noFill/>
          </a:ln>
        </p:spPr>
        <p:txBody>
          <a:bodyPr wrap="square" lIns="91425" tIns="91425" rIns="91425" bIns="91425" anchor="t" anchorCtr="0">
            <a:noAutofit/>
          </a:bodyPr>
          <a:lstStyle/>
          <a:p>
            <a:pPr lvl="0" rtl="0">
              <a:lnSpc>
                <a:spcPct val="115000"/>
              </a:lnSpc>
              <a:spcBef>
                <a:spcPts val="0"/>
              </a:spcBef>
              <a:buClr>
                <a:schemeClr val="dk1"/>
              </a:buClr>
              <a:buFont typeface="Arial"/>
              <a:buNone/>
            </a:pPr>
            <a:r>
              <a:rPr lang="en" u="sng">
                <a:solidFill>
                  <a:schemeClr val="hlink"/>
                </a:solidFill>
                <a:hlinkClick r:id="rId4"/>
              </a:rPr>
              <a:t>From Igloos, To Microwaves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noAutofit/>
          </a:bodyPr>
          <a:lstStyle/>
          <a:p>
            <a:pPr marL="0" marR="0" lvl="0" indent="457200" algn="ctr" rtl="0">
              <a:lnSpc>
                <a:spcPct val="100000"/>
              </a:lnSpc>
              <a:spcBef>
                <a:spcPts val="0"/>
              </a:spcBef>
              <a:spcAft>
                <a:spcPts val="0"/>
              </a:spcAft>
              <a:buClr>
                <a:schemeClr val="dk1"/>
              </a:buClr>
              <a:buSzPct val="25000"/>
              <a:buFont typeface="Times New Roman"/>
              <a:buNone/>
            </a:pPr>
            <a:r>
              <a:rPr lang="en" sz="2000" b="1" i="0" u="sng" strike="noStrike" cap="none">
                <a:solidFill>
                  <a:srgbClr val="222222"/>
                </a:solidFill>
                <a:latin typeface="Times New Roman"/>
                <a:ea typeface="Times New Roman"/>
                <a:cs typeface="Times New Roman"/>
                <a:sym typeface="Times New Roman"/>
              </a:rPr>
              <a:t>UNDRIP and Food Security in Nunavut</a:t>
            </a:r>
          </a:p>
          <a:p>
            <a:pPr marL="0" marR="0" lvl="0" indent="457200" algn="l" rtl="0">
              <a:lnSpc>
                <a:spcPct val="200000"/>
              </a:lnSpc>
              <a:spcBef>
                <a:spcPts val="0"/>
              </a:spcBef>
              <a:spcAft>
                <a:spcPts val="0"/>
              </a:spcAft>
              <a:buClr>
                <a:schemeClr val="dk1"/>
              </a:buClr>
              <a:buSzPct val="25000"/>
              <a:buFont typeface="Arial"/>
              <a:buNone/>
            </a:pPr>
            <a:endParaRPr sz="2000" b="0" i="0" u="none" strike="noStrike" cap="none">
              <a:solidFill>
                <a:schemeClr val="dk1"/>
              </a:solidFill>
              <a:latin typeface="Times New Roman"/>
              <a:ea typeface="Times New Roman"/>
              <a:cs typeface="Times New Roman"/>
              <a:sym typeface="Times New Roman"/>
            </a:endParaRPr>
          </a:p>
          <a:p>
            <a:pPr marL="0" marR="0" lvl="0" indent="457200" algn="l" rtl="0">
              <a:lnSpc>
                <a:spcPct val="200000"/>
              </a:lnSpc>
              <a:spcBef>
                <a:spcPts val="0"/>
              </a:spcBef>
              <a:spcAft>
                <a:spcPts val="0"/>
              </a:spcAft>
              <a:buClr>
                <a:schemeClr val="dk1"/>
              </a:buClr>
              <a:buSzPct val="250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107" name="Shape 107"/>
          <p:cNvSpPr txBox="1">
            <a:spLocks noGrp="1"/>
          </p:cNvSpPr>
          <p:nvPr>
            <p:ph type="body" idx="1"/>
          </p:nvPr>
        </p:nvSpPr>
        <p:spPr>
          <a:xfrm>
            <a:off x="311700" y="1152475"/>
            <a:ext cx="8520600" cy="3806100"/>
          </a:xfrm>
          <a:prstGeom prst="rect">
            <a:avLst/>
          </a:prstGeom>
          <a:noFill/>
          <a:ln>
            <a:noFill/>
          </a:ln>
        </p:spPr>
        <p:txBody>
          <a:bodyPr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Times New Roman"/>
              <a:buChar char="●"/>
            </a:pPr>
            <a:r>
              <a:rPr lang="en" sz="1800" b="0" i="0" u="none" strike="noStrike" cap="none">
                <a:solidFill>
                  <a:schemeClr val="dk1"/>
                </a:solidFill>
                <a:latin typeface="Times New Roman"/>
                <a:ea typeface="Times New Roman"/>
                <a:cs typeface="Times New Roman"/>
                <a:sym typeface="Times New Roman"/>
              </a:rPr>
              <a:t>In Marie Battiste's </a:t>
            </a:r>
            <a:r>
              <a:rPr lang="en" sz="1800" b="0" i="1" u="none" strike="noStrike" cap="none">
                <a:solidFill>
                  <a:schemeClr val="dk1"/>
                </a:solidFill>
                <a:latin typeface="Times New Roman"/>
                <a:ea typeface="Times New Roman"/>
                <a:cs typeface="Times New Roman"/>
                <a:sym typeface="Times New Roman"/>
              </a:rPr>
              <a:t>Nourishing the Learning Spirit text</a:t>
            </a:r>
            <a:r>
              <a:rPr lang="en" sz="1800" b="0" i="0" u="none" strike="noStrike" cap="none">
                <a:solidFill>
                  <a:schemeClr val="dk1"/>
                </a:solidFill>
                <a:latin typeface="Times New Roman"/>
                <a:ea typeface="Times New Roman"/>
                <a:cs typeface="Times New Roman"/>
                <a:sym typeface="Times New Roman"/>
              </a:rPr>
              <a:t>, she chronicles how the Mi'kmaq  parents collectively developed Indigenous language classes in their children’s schools.</a:t>
            </a:r>
          </a:p>
          <a:p>
            <a:pPr marL="0" marR="0" lvl="0" indent="0" algn="l" rtl="0">
              <a:lnSpc>
                <a:spcPct val="100000"/>
              </a:lnSpc>
              <a:spcBef>
                <a:spcPts val="0"/>
              </a:spcBef>
              <a:spcAft>
                <a:spcPts val="0"/>
              </a:spcAft>
              <a:buClr>
                <a:schemeClr val="dk2"/>
              </a:buClr>
              <a:buSzPct val="25000"/>
              <a:buFont typeface="Times New Roman"/>
              <a:buNone/>
            </a:pPr>
            <a:endParaRPr sz="1800" b="0" i="0" u="none" strike="noStrike" cap="none">
              <a:solidFill>
                <a:schemeClr val="dk1"/>
              </a:solidFill>
              <a:highlight>
                <a:srgbClr val="FAFAFA"/>
              </a:highlight>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chemeClr val="dk1"/>
              </a:buClr>
              <a:buSzPct val="100000"/>
              <a:buFont typeface="Times New Roman"/>
              <a:buChar char="●"/>
            </a:pPr>
            <a:r>
              <a:rPr lang="en" sz="1800" b="0" i="0" u="none" strike="noStrike" cap="none">
                <a:solidFill>
                  <a:schemeClr val="dk1"/>
                </a:solidFill>
                <a:latin typeface="Times New Roman"/>
                <a:ea typeface="Times New Roman"/>
                <a:cs typeface="Times New Roman"/>
                <a:sym typeface="Times New Roman"/>
              </a:rPr>
              <a:t>Similarly, some Indigenous peoples regained their food security through First Nations Growers (FNG) which empowers Indigenous communities to harvest their own nutritious food.</a:t>
            </a:r>
          </a:p>
          <a:p>
            <a:pPr marL="0" marR="0" lvl="0" indent="0" algn="l" rtl="0">
              <a:lnSpc>
                <a:spcPct val="100000"/>
              </a:lnSpc>
              <a:spcBef>
                <a:spcPts val="0"/>
              </a:spcBef>
              <a:spcAft>
                <a:spcPts val="0"/>
              </a:spcAft>
              <a:buClr>
                <a:schemeClr val="dk2"/>
              </a:buClr>
              <a:buSzPct val="25000"/>
              <a:buFont typeface="Times New Roman"/>
              <a:buNone/>
            </a:pPr>
            <a:endParaRPr sz="1800" b="0" i="0" u="none" strike="noStrike" cap="none">
              <a:solidFill>
                <a:schemeClr val="dk1"/>
              </a:solidFill>
              <a:highlight>
                <a:srgbClr val="FAFAFA"/>
              </a:highlight>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chemeClr val="dk1"/>
              </a:buClr>
              <a:buSzPct val="100000"/>
              <a:buFont typeface="Times New Roman"/>
              <a:buChar char="●"/>
            </a:pPr>
            <a:r>
              <a:rPr lang="en" sz="1800" b="0" i="0" u="none" strike="noStrike" cap="none">
                <a:solidFill>
                  <a:schemeClr val="dk1"/>
                </a:solidFill>
                <a:latin typeface="Times New Roman"/>
                <a:ea typeface="Times New Roman"/>
                <a:cs typeface="Times New Roman"/>
                <a:sym typeface="Times New Roman"/>
              </a:rPr>
              <a:t>FNG provides First Nation and Inuit communities with affordable year-round gardens to grow produce, herbs and traditional medicines. Each community garden farm is owned by the Indigenous community and operated providing fresh foods and jobs even in the most remote communities.</a:t>
            </a:r>
          </a:p>
        </p:txBody>
      </p:sp>
      <p:pic>
        <p:nvPicPr>
          <p:cNvPr id="108" name="Shape 108"/>
          <p:cNvPicPr preferRelativeResize="0"/>
          <p:nvPr/>
        </p:nvPicPr>
        <p:blipFill>
          <a:blip r:embed="rId3">
            <a:alphaModFix/>
          </a:blip>
          <a:stretch>
            <a:fillRect/>
          </a:stretch>
        </p:blipFill>
        <p:spPr>
          <a:xfrm>
            <a:off x="-47825" y="-27325"/>
            <a:ext cx="437175" cy="5143500"/>
          </a:xfrm>
          <a:prstGeom prst="rect">
            <a:avLst/>
          </a:prstGeom>
          <a:noFill/>
          <a:ln>
            <a:noFill/>
          </a:ln>
        </p:spPr>
      </p:pic>
      <p:pic>
        <p:nvPicPr>
          <p:cNvPr id="109" name="Shape 109"/>
          <p:cNvPicPr preferRelativeResize="0"/>
          <p:nvPr/>
        </p:nvPicPr>
        <p:blipFill>
          <a:blip r:embed="rId3">
            <a:alphaModFix/>
          </a:blip>
          <a:stretch>
            <a:fillRect/>
          </a:stretch>
        </p:blipFill>
        <p:spPr>
          <a:xfrm>
            <a:off x="8706825" y="40975"/>
            <a:ext cx="437175" cy="5143500"/>
          </a:xfrm>
          <a:prstGeom prst="rect">
            <a:avLst/>
          </a:prstGeom>
          <a:noFill/>
          <a:ln>
            <a:noFill/>
          </a:ln>
        </p:spPr>
      </p:pic>
      <p:pic>
        <p:nvPicPr>
          <p:cNvPr id="110" name="Shape 110"/>
          <p:cNvPicPr preferRelativeResize="0"/>
          <p:nvPr/>
        </p:nvPicPr>
        <p:blipFill>
          <a:blip r:embed="rId3">
            <a:alphaModFix/>
          </a:blip>
          <a:stretch>
            <a:fillRect/>
          </a:stretch>
        </p:blipFill>
        <p:spPr>
          <a:xfrm rot="5400000" flipH="1">
            <a:off x="4295325" y="-4311975"/>
            <a:ext cx="503100" cy="90724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81975"/>
            <a:ext cx="8520600" cy="6627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endParaRPr sz="2400" b="1" u="sng">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Times New Roman"/>
              <a:buNone/>
            </a:pPr>
            <a:r>
              <a:rPr lang="en" sz="2400" b="1" i="0" u="sng" strike="noStrike" cap="none">
                <a:solidFill>
                  <a:schemeClr val="dk1"/>
                </a:solidFill>
                <a:latin typeface="Times New Roman"/>
                <a:ea typeface="Times New Roman"/>
                <a:cs typeface="Times New Roman"/>
                <a:sym typeface="Times New Roman"/>
              </a:rPr>
              <a:t>First Nations Growers (FNG)</a:t>
            </a:r>
          </a:p>
        </p:txBody>
      </p:sp>
      <p:sp>
        <p:nvSpPr>
          <p:cNvPr id="116" name="Shape 116"/>
          <p:cNvSpPr txBox="1">
            <a:spLocks noGrp="1"/>
          </p:cNvSpPr>
          <p:nvPr>
            <p:ph type="body" idx="1"/>
          </p:nvPr>
        </p:nvSpPr>
        <p:spPr>
          <a:xfrm>
            <a:off x="311700" y="669400"/>
            <a:ext cx="8520600" cy="42891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Times New Roman"/>
              <a:buNone/>
            </a:pPr>
            <a:endParaRPr>
              <a:solidFill>
                <a:srgbClr val="000000"/>
              </a:solidFill>
            </a:endParaRPr>
          </a:p>
          <a:p>
            <a:pPr marL="0" marR="0" lvl="0" indent="0" algn="l" rtl="0">
              <a:lnSpc>
                <a:spcPct val="115000"/>
              </a:lnSpc>
              <a:spcBef>
                <a:spcPts val="0"/>
              </a:spcBef>
              <a:spcAft>
                <a:spcPts val="0"/>
              </a:spcAft>
              <a:buClr>
                <a:schemeClr val="dk2"/>
              </a:buClr>
              <a:buSzPct val="25000"/>
              <a:buFont typeface="Times New Roman"/>
              <a:buNone/>
            </a:pPr>
            <a:r>
              <a:rPr lang="en" sz="1800" b="0" i="0" u="none" strike="noStrike" cap="none">
                <a:solidFill>
                  <a:srgbClr val="000000"/>
                </a:solidFill>
                <a:latin typeface="Times New Roman"/>
                <a:ea typeface="Times New Roman"/>
                <a:cs typeface="Times New Roman"/>
                <a:sym typeface="Times New Roman"/>
              </a:rPr>
              <a:t>Empowers First Nations &amp; Inuit communities into becoming world leaders in the holistic approach to year round, indoor, organic gardening across Canada and globally  to address world hunger.</a:t>
            </a:r>
          </a:p>
          <a:p>
            <a:pPr marL="0" marR="0" lvl="0" indent="0" algn="l" rtl="0">
              <a:lnSpc>
                <a:spcPct val="115000"/>
              </a:lnSpc>
              <a:spcBef>
                <a:spcPts val="1600"/>
              </a:spcBef>
              <a:spcAft>
                <a:spcPts val="0"/>
              </a:spcAft>
              <a:buClr>
                <a:schemeClr val="dk2"/>
              </a:buClr>
              <a:buSzPct val="25000"/>
              <a:buFont typeface="Times New Roman"/>
              <a:buNone/>
            </a:pPr>
            <a:r>
              <a:rPr lang="en" sz="1800" b="0" i="0" u="none" strike="noStrike" cap="none">
                <a:solidFill>
                  <a:srgbClr val="000000"/>
                </a:solidFill>
                <a:latin typeface="Times New Roman"/>
                <a:ea typeface="Times New Roman"/>
                <a:cs typeface="Times New Roman"/>
                <a:sym typeface="Times New Roman"/>
              </a:rPr>
              <a:t>FNG provides First Nation and Inuit communities with on-line workshops, and hands on growing of vegetables and fruit based on research from:  Food Secure Canada</a:t>
            </a:r>
            <a:r>
              <a:rPr lang="en" sz="1800" b="0" i="1" u="none" strike="noStrike" cap="none">
                <a:solidFill>
                  <a:srgbClr val="000000"/>
                </a:solidFill>
                <a:latin typeface="Times New Roman"/>
                <a:ea typeface="Times New Roman"/>
                <a:cs typeface="Times New Roman"/>
                <a:sym typeface="Times New Roman"/>
              </a:rPr>
              <a:t> </a:t>
            </a:r>
            <a:r>
              <a:rPr lang="en" sz="1800" b="0" i="0" u="none" strike="noStrike" cap="none">
                <a:solidFill>
                  <a:srgbClr val="000000"/>
                </a:solidFill>
                <a:latin typeface="Times New Roman"/>
                <a:ea typeface="Times New Roman"/>
                <a:cs typeface="Times New Roman"/>
                <a:sym typeface="Times New Roman"/>
              </a:rPr>
              <a:t>(2016).</a:t>
            </a:r>
            <a:r>
              <a:rPr lang="en" sz="1800" b="0" i="1" u="none" strike="noStrike" cap="none">
                <a:solidFill>
                  <a:srgbClr val="000000"/>
                </a:solidFill>
                <a:latin typeface="Times New Roman"/>
                <a:ea typeface="Times New Roman"/>
                <a:cs typeface="Times New Roman"/>
                <a:sym typeface="Times New Roman"/>
              </a:rPr>
              <a:t> Paying for Nutrition: A Report on Food Costing in the North. </a:t>
            </a:r>
            <a:r>
              <a:rPr lang="en" sz="1800" b="0" i="0" u="none" strike="noStrike" cap="none">
                <a:solidFill>
                  <a:srgbClr val="000000"/>
                </a:solidFill>
                <a:latin typeface="Times New Roman"/>
                <a:ea typeface="Times New Roman"/>
                <a:cs typeface="Times New Roman"/>
                <a:sym typeface="Times New Roman"/>
              </a:rPr>
              <a:t>Retrieved From</a:t>
            </a:r>
            <a:r>
              <a:rPr lang="en" sz="1800" b="0" i="0" u="sng" strike="noStrike" cap="none">
                <a:solidFill>
                  <a:schemeClr val="hlink"/>
                </a:solidFill>
                <a:latin typeface="Times New Roman"/>
                <a:ea typeface="Times New Roman"/>
                <a:cs typeface="Times New Roman"/>
                <a:sym typeface="Times New Roman"/>
                <a:hlinkClick r:id="rId3"/>
              </a:rPr>
              <a:t>http://www.firstnationgrowers.com/wp-content/uploads/2016/11/paying_for_nutrition_fsc_report_final.pdf</a:t>
            </a:r>
            <a:r>
              <a:rPr lang="en" sz="1800" b="0" i="0" u="none" strike="noStrike" cap="none">
                <a:solidFill>
                  <a:srgbClr val="000000"/>
                </a:solidFill>
                <a:latin typeface="Times New Roman"/>
                <a:ea typeface="Times New Roman"/>
                <a:cs typeface="Times New Roman"/>
                <a:sym typeface="Times New Roman"/>
              </a:rPr>
              <a:t>.</a:t>
            </a:r>
          </a:p>
          <a:p>
            <a:pPr marL="0" marR="0" lvl="0" indent="0" algn="l" rtl="0">
              <a:lnSpc>
                <a:spcPct val="115000"/>
              </a:lnSpc>
              <a:spcBef>
                <a:spcPts val="1600"/>
              </a:spcBef>
              <a:spcAft>
                <a:spcPts val="0"/>
              </a:spcAft>
              <a:buClr>
                <a:schemeClr val="dk2"/>
              </a:buClr>
              <a:buSzPct val="25000"/>
              <a:buFont typeface="Times New Roman"/>
              <a:buNone/>
            </a:pPr>
            <a:r>
              <a:rPr lang="en" u="sng">
                <a:solidFill>
                  <a:schemeClr val="hlink"/>
                </a:solidFill>
                <a:hlinkClick r:id="rId4"/>
              </a:rPr>
              <a:t>Inuvik Community Greenhouse</a:t>
            </a:r>
          </a:p>
          <a:p>
            <a:pPr marL="0" marR="0" lvl="0" indent="0" algn="l" rtl="0">
              <a:lnSpc>
                <a:spcPct val="115000"/>
              </a:lnSpc>
              <a:spcBef>
                <a:spcPts val="1600"/>
              </a:spcBef>
              <a:spcAft>
                <a:spcPts val="0"/>
              </a:spcAft>
              <a:buClr>
                <a:schemeClr val="dk2"/>
              </a:buClr>
              <a:buSzPct val="25000"/>
              <a:buFont typeface="Times New Roman"/>
              <a:buNone/>
            </a:pPr>
            <a:r>
              <a:rPr lang="en" u="sng">
                <a:solidFill>
                  <a:schemeClr val="hlink"/>
                </a:solidFill>
                <a:hlinkClick r:id="rId5"/>
              </a:rPr>
              <a:t>Geothermal Greenhouse</a:t>
            </a:r>
          </a:p>
        </p:txBody>
      </p:sp>
      <p:pic>
        <p:nvPicPr>
          <p:cNvPr id="117" name="Shape 117"/>
          <p:cNvPicPr preferRelativeResize="0"/>
          <p:nvPr/>
        </p:nvPicPr>
        <p:blipFill rotWithShape="1">
          <a:blip r:embed="rId6">
            <a:alphaModFix/>
          </a:blip>
          <a:srcRect l="-2920" t="-5500" r="2919" b="5499"/>
          <a:stretch/>
        </p:blipFill>
        <p:spPr>
          <a:xfrm>
            <a:off x="6737947" y="2889372"/>
            <a:ext cx="2297325" cy="2254125"/>
          </a:xfrm>
          <a:prstGeom prst="rect">
            <a:avLst/>
          </a:prstGeom>
          <a:noFill/>
          <a:ln>
            <a:noFill/>
          </a:ln>
        </p:spPr>
      </p:pic>
      <p:pic>
        <p:nvPicPr>
          <p:cNvPr id="118" name="Shape 118"/>
          <p:cNvPicPr preferRelativeResize="0"/>
          <p:nvPr/>
        </p:nvPicPr>
        <p:blipFill>
          <a:blip r:embed="rId7">
            <a:alphaModFix/>
          </a:blip>
          <a:stretch>
            <a:fillRect/>
          </a:stretch>
        </p:blipFill>
        <p:spPr>
          <a:xfrm>
            <a:off x="3326550" y="3203600"/>
            <a:ext cx="3411400" cy="1905775"/>
          </a:xfrm>
          <a:prstGeom prst="rect">
            <a:avLst/>
          </a:prstGeom>
          <a:noFill/>
          <a:ln>
            <a:noFill/>
          </a:ln>
        </p:spPr>
      </p:pic>
      <p:pic>
        <p:nvPicPr>
          <p:cNvPr id="119" name="Shape 119"/>
          <p:cNvPicPr preferRelativeResize="0"/>
          <p:nvPr/>
        </p:nvPicPr>
        <p:blipFill>
          <a:blip r:embed="rId8">
            <a:alphaModFix/>
          </a:blip>
          <a:stretch>
            <a:fillRect/>
          </a:stretch>
        </p:blipFill>
        <p:spPr>
          <a:xfrm>
            <a:off x="-47825" y="-27325"/>
            <a:ext cx="437175" cy="5143500"/>
          </a:xfrm>
          <a:prstGeom prst="rect">
            <a:avLst/>
          </a:prstGeom>
          <a:noFill/>
          <a:ln>
            <a:noFill/>
          </a:ln>
        </p:spPr>
      </p:pic>
      <p:pic>
        <p:nvPicPr>
          <p:cNvPr id="120" name="Shape 120"/>
          <p:cNvPicPr preferRelativeResize="0"/>
          <p:nvPr/>
        </p:nvPicPr>
        <p:blipFill>
          <a:blip r:embed="rId8">
            <a:alphaModFix/>
          </a:blip>
          <a:stretch>
            <a:fillRect/>
          </a:stretch>
        </p:blipFill>
        <p:spPr>
          <a:xfrm>
            <a:off x="8706825" y="40975"/>
            <a:ext cx="437175" cy="5143500"/>
          </a:xfrm>
          <a:prstGeom prst="rect">
            <a:avLst/>
          </a:prstGeom>
          <a:noFill/>
          <a:ln>
            <a:noFill/>
          </a:ln>
        </p:spPr>
      </p:pic>
      <p:pic>
        <p:nvPicPr>
          <p:cNvPr id="121" name="Shape 121"/>
          <p:cNvPicPr preferRelativeResize="0"/>
          <p:nvPr/>
        </p:nvPicPr>
        <p:blipFill>
          <a:blip r:embed="rId8">
            <a:alphaModFix/>
          </a:blip>
          <a:stretch>
            <a:fillRect/>
          </a:stretch>
        </p:blipFill>
        <p:spPr>
          <a:xfrm rot="5400000" flipH="1">
            <a:off x="4295325" y="-4311975"/>
            <a:ext cx="503100" cy="90724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321400"/>
            <a:ext cx="8520600" cy="11802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 sz="2000" b="1" i="1" u="sng">
                <a:solidFill>
                  <a:srgbClr val="CC4125"/>
                </a:solidFill>
                <a:latin typeface="Times New Roman"/>
                <a:ea typeface="Times New Roman"/>
                <a:cs typeface="Times New Roman"/>
                <a:sym typeface="Times New Roman"/>
              </a:rPr>
              <a:t>Barrier</a:t>
            </a:r>
            <a:r>
              <a:rPr lang="en" sz="2000" b="1" i="1" u="sng" strike="noStrike" cap="none">
                <a:solidFill>
                  <a:srgbClr val="CC4125"/>
                </a:solidFill>
                <a:latin typeface="Times New Roman"/>
                <a:ea typeface="Times New Roman"/>
                <a:cs typeface="Times New Roman"/>
                <a:sym typeface="Times New Roman"/>
              </a:rPr>
              <a:t>s</a:t>
            </a:r>
            <a:r>
              <a:rPr lang="en" sz="2000" i="1" u="sng" strike="noStrike" cap="none">
                <a:solidFill>
                  <a:srgbClr val="CC4125"/>
                </a:solidFill>
                <a:latin typeface="Times New Roman"/>
                <a:ea typeface="Times New Roman"/>
                <a:cs typeface="Times New Roman"/>
                <a:sym typeface="Times New Roman"/>
              </a:rPr>
              <a:t> </a:t>
            </a:r>
            <a:r>
              <a:rPr lang="en" sz="2000" i="1" u="sng">
                <a:solidFill>
                  <a:srgbClr val="000000"/>
                </a:solidFill>
                <a:latin typeface="Times New Roman"/>
                <a:ea typeface="Times New Roman"/>
                <a:cs typeface="Times New Roman"/>
                <a:sym typeface="Times New Roman"/>
              </a:rPr>
              <a:t>to accessing</a:t>
            </a:r>
            <a:r>
              <a:rPr lang="en" sz="2000" b="1" i="1" u="sng">
                <a:solidFill>
                  <a:srgbClr val="CC4125"/>
                </a:solidFill>
                <a:latin typeface="Times New Roman"/>
                <a:ea typeface="Times New Roman"/>
                <a:cs typeface="Times New Roman"/>
                <a:sym typeface="Times New Roman"/>
              </a:rPr>
              <a:t> traditional foods</a:t>
            </a:r>
            <a:r>
              <a:rPr lang="en" sz="2000" i="1" u="sng">
                <a:solidFill>
                  <a:srgbClr val="000000"/>
                </a:solidFill>
                <a:latin typeface="Times New Roman"/>
                <a:ea typeface="Times New Roman"/>
                <a:cs typeface="Times New Roman"/>
                <a:sym typeface="Times New Roman"/>
              </a:rPr>
              <a:t> &amp; </a:t>
            </a:r>
            <a:r>
              <a:rPr lang="en" sz="2000" i="1" u="sng" strike="noStrike" cap="none">
                <a:solidFill>
                  <a:srgbClr val="000000"/>
                </a:solidFill>
                <a:latin typeface="Times New Roman"/>
                <a:ea typeface="Times New Roman"/>
                <a:cs typeface="Times New Roman"/>
                <a:sym typeface="Times New Roman"/>
              </a:rPr>
              <a:t>contributing to </a:t>
            </a:r>
            <a:r>
              <a:rPr lang="en" sz="2000" b="1" i="1" u="sng" strike="noStrike" cap="none">
                <a:solidFill>
                  <a:srgbClr val="980000"/>
                </a:solidFill>
                <a:latin typeface="Times New Roman"/>
                <a:ea typeface="Times New Roman"/>
                <a:cs typeface="Times New Roman"/>
                <a:sym typeface="Times New Roman"/>
              </a:rPr>
              <a:t>higher food prices</a:t>
            </a:r>
            <a:r>
              <a:rPr lang="en" sz="1900" i="1" u="sng" strike="noStrike" cap="none">
                <a:solidFill>
                  <a:srgbClr val="000000"/>
                </a:solidFill>
                <a:latin typeface="Times New Roman"/>
                <a:ea typeface="Times New Roman"/>
                <a:cs typeface="Times New Roman"/>
                <a:sym typeface="Times New Roman"/>
              </a:rPr>
              <a:t> include:</a:t>
            </a:r>
          </a:p>
        </p:txBody>
      </p:sp>
      <p:sp>
        <p:nvSpPr>
          <p:cNvPr id="127" name="Shape 127"/>
          <p:cNvSpPr txBox="1">
            <a:spLocks noGrp="1"/>
          </p:cNvSpPr>
          <p:nvPr>
            <p:ph type="body" idx="1"/>
          </p:nvPr>
        </p:nvSpPr>
        <p:spPr>
          <a:xfrm>
            <a:off x="311700" y="1152475"/>
            <a:ext cx="8520600" cy="3806100"/>
          </a:xfrm>
          <a:prstGeom prst="rect">
            <a:avLst/>
          </a:prstGeom>
          <a:noFill/>
          <a:ln>
            <a:noFill/>
          </a:ln>
        </p:spPr>
        <p:txBody>
          <a:bodyPr wrap="square" lIns="91425" tIns="91425" rIns="91425" bIns="91425" anchor="t" anchorCtr="0">
            <a:noAutofit/>
          </a:bodyPr>
          <a:lstStyle/>
          <a:p>
            <a:pPr marL="457200" marR="0" lvl="0" indent="-228600" algn="l" rtl="0">
              <a:lnSpc>
                <a:spcPct val="150000"/>
              </a:lnSpc>
              <a:spcBef>
                <a:spcPts val="0"/>
              </a:spcBef>
              <a:spcAft>
                <a:spcPts val="0"/>
              </a:spcAft>
              <a:buClr>
                <a:srgbClr val="000000"/>
              </a:buClr>
              <a:buSzPct val="90000"/>
              <a:buFont typeface="Times New Roman"/>
              <a:buChar char="●"/>
            </a:pPr>
            <a:r>
              <a:rPr lang="en" sz="2000">
                <a:solidFill>
                  <a:schemeClr val="dk1"/>
                </a:solidFill>
              </a:rPr>
              <a:t>N</a:t>
            </a:r>
            <a:r>
              <a:rPr lang="en">
                <a:solidFill>
                  <a:schemeClr val="dk1"/>
                </a:solidFill>
              </a:rPr>
              <a:t>orthern First Nations rely on 1 non locally owned food store</a:t>
            </a:r>
            <a:r>
              <a:rPr lang="en" sz="1800" b="0" i="0" u="none" strike="noStrike" cap="none">
                <a:solidFill>
                  <a:srgbClr val="000000"/>
                </a:solidFill>
                <a:latin typeface="Times New Roman"/>
                <a:ea typeface="Times New Roman"/>
                <a:cs typeface="Times New Roman"/>
                <a:sym typeface="Times New Roman"/>
              </a:rPr>
              <a:t> carrying fresh, perishable items. </a:t>
            </a:r>
            <a:r>
              <a:rPr lang="en">
                <a:solidFill>
                  <a:srgbClr val="000000"/>
                </a:solidFill>
              </a:rPr>
              <a:t>T</a:t>
            </a:r>
            <a:r>
              <a:rPr lang="en" sz="1800" b="0" i="0" u="none" strike="noStrike" cap="none">
                <a:solidFill>
                  <a:srgbClr val="000000"/>
                </a:solidFill>
                <a:latin typeface="Times New Roman"/>
                <a:ea typeface="Times New Roman"/>
                <a:cs typeface="Times New Roman"/>
                <a:sym typeface="Times New Roman"/>
              </a:rPr>
              <a:t>his store is part of a chain that has a monopoly in the region. </a:t>
            </a:r>
          </a:p>
          <a:p>
            <a:pPr marL="457200" marR="0" lvl="0" indent="-228600" algn="l" rtl="0">
              <a:lnSpc>
                <a:spcPct val="150000"/>
              </a:lnSpc>
              <a:spcBef>
                <a:spcPts val="1600"/>
              </a:spcBef>
              <a:spcAft>
                <a:spcPts val="0"/>
              </a:spcAft>
              <a:buClr>
                <a:srgbClr val="000000"/>
              </a:buClr>
              <a:buSzPct val="100000"/>
              <a:buFont typeface="Times New Roman"/>
              <a:buChar char="●"/>
            </a:pPr>
            <a:r>
              <a:rPr lang="en" sz="1800" b="0" i="0" u="none" strike="noStrike" cap="none">
                <a:solidFill>
                  <a:srgbClr val="000000"/>
                </a:solidFill>
                <a:latin typeface="Times New Roman"/>
                <a:ea typeface="Times New Roman"/>
                <a:cs typeface="Times New Roman"/>
                <a:sym typeface="Times New Roman"/>
              </a:rPr>
              <a:t>Higher transportation and fuel costs. Higher heating, cooling, lighting, and building maintenance expenses. </a:t>
            </a:r>
          </a:p>
          <a:p>
            <a:pPr marL="457200" marR="0" lvl="0" indent="-228600" algn="l" rtl="0">
              <a:lnSpc>
                <a:spcPct val="150000"/>
              </a:lnSpc>
              <a:spcBef>
                <a:spcPts val="1600"/>
              </a:spcBef>
              <a:spcAft>
                <a:spcPts val="0"/>
              </a:spcAft>
              <a:buClr>
                <a:srgbClr val="000000"/>
              </a:buClr>
              <a:buSzPct val="100000"/>
              <a:buFont typeface="Times New Roman"/>
              <a:buChar char="●"/>
            </a:pPr>
            <a:r>
              <a:rPr lang="en" sz="1800" b="0" i="0" u="none" strike="noStrike" cap="none">
                <a:solidFill>
                  <a:srgbClr val="000000"/>
                </a:solidFill>
                <a:latin typeface="Times New Roman"/>
                <a:ea typeface="Times New Roman"/>
                <a:cs typeface="Times New Roman"/>
                <a:sym typeface="Times New Roman"/>
              </a:rPr>
              <a:t>Complex food distribution with longer, less frequently traveled routes. Maximum capacity for weight and mass on airplanes limits volume purchases. </a:t>
            </a:r>
          </a:p>
          <a:p>
            <a:pPr marL="457200" marR="0" lvl="0" indent="-228600" algn="l" rtl="0">
              <a:lnSpc>
                <a:spcPct val="150000"/>
              </a:lnSpc>
              <a:spcBef>
                <a:spcPts val="1600"/>
              </a:spcBef>
              <a:spcAft>
                <a:spcPts val="0"/>
              </a:spcAft>
              <a:buClr>
                <a:srgbClr val="000000"/>
              </a:buClr>
              <a:buSzPct val="100000"/>
              <a:buFont typeface="Times New Roman"/>
              <a:buChar char="●"/>
            </a:pPr>
            <a:r>
              <a:rPr lang="en" sz="1800" b="0" i="0" u="none" strike="noStrike" cap="none">
                <a:solidFill>
                  <a:srgbClr val="000000"/>
                </a:solidFill>
                <a:latin typeface="Times New Roman"/>
                <a:ea typeface="Times New Roman"/>
                <a:cs typeface="Times New Roman"/>
                <a:sym typeface="Times New Roman"/>
              </a:rPr>
              <a:t>Greater risk of damage to perishables during the long transport. Unreliable availability of foods due to weather and unforeseen circumstances </a:t>
            </a:r>
            <a:r>
              <a:rPr lang="en" sz="1400" b="0" i="0" u="none" strike="noStrike" cap="none">
                <a:solidFill>
                  <a:srgbClr val="000000"/>
                </a:solidFill>
                <a:latin typeface="Times New Roman"/>
                <a:ea typeface="Times New Roman"/>
                <a:cs typeface="Times New Roman"/>
                <a:sym typeface="Times New Roman"/>
              </a:rPr>
              <a:t>(FSC, 2016, p. 11).</a:t>
            </a:r>
          </a:p>
        </p:txBody>
      </p:sp>
      <p:pic>
        <p:nvPicPr>
          <p:cNvPr id="128" name="Shape 128"/>
          <p:cNvPicPr preferRelativeResize="0"/>
          <p:nvPr/>
        </p:nvPicPr>
        <p:blipFill>
          <a:blip r:embed="rId3">
            <a:alphaModFix/>
          </a:blip>
          <a:stretch>
            <a:fillRect/>
          </a:stretch>
        </p:blipFill>
        <p:spPr>
          <a:xfrm>
            <a:off x="-47825" y="-27325"/>
            <a:ext cx="437175" cy="5143500"/>
          </a:xfrm>
          <a:prstGeom prst="rect">
            <a:avLst/>
          </a:prstGeom>
          <a:noFill/>
          <a:ln>
            <a:noFill/>
          </a:ln>
        </p:spPr>
      </p:pic>
      <p:pic>
        <p:nvPicPr>
          <p:cNvPr id="129" name="Shape 129"/>
          <p:cNvPicPr preferRelativeResize="0"/>
          <p:nvPr/>
        </p:nvPicPr>
        <p:blipFill>
          <a:blip r:embed="rId3">
            <a:alphaModFix/>
          </a:blip>
          <a:stretch>
            <a:fillRect/>
          </a:stretch>
        </p:blipFill>
        <p:spPr>
          <a:xfrm>
            <a:off x="8706825" y="0"/>
            <a:ext cx="437175" cy="5184475"/>
          </a:xfrm>
          <a:prstGeom prst="rect">
            <a:avLst/>
          </a:prstGeom>
          <a:noFill/>
          <a:ln>
            <a:noFill/>
          </a:ln>
        </p:spPr>
      </p:pic>
      <p:pic>
        <p:nvPicPr>
          <p:cNvPr id="130" name="Shape 130"/>
          <p:cNvPicPr preferRelativeResize="0"/>
          <p:nvPr/>
        </p:nvPicPr>
        <p:blipFill>
          <a:blip r:embed="rId3">
            <a:alphaModFix/>
          </a:blip>
          <a:stretch>
            <a:fillRect/>
          </a:stretch>
        </p:blipFill>
        <p:spPr>
          <a:xfrm rot="5400000" flipH="1">
            <a:off x="4295325" y="-4311975"/>
            <a:ext cx="503100" cy="90724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109300"/>
            <a:ext cx="8520600" cy="5670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endParaRPr sz="1800" b="1" u="sng">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Arial"/>
              <a:buNone/>
            </a:pPr>
            <a:r>
              <a:rPr lang="en" sz="1800" b="1" i="0" u="sng" strike="noStrike" cap="none">
                <a:solidFill>
                  <a:schemeClr val="dk1"/>
                </a:solidFill>
                <a:latin typeface="Times New Roman"/>
                <a:ea typeface="Times New Roman"/>
                <a:cs typeface="Times New Roman"/>
                <a:sym typeface="Times New Roman"/>
              </a:rPr>
              <a:t>Criticism of First Nations Growers &amp; Nutrition North</a:t>
            </a:r>
          </a:p>
          <a:p>
            <a:pPr marL="0" marR="0" lvl="0" indent="0" algn="l" rtl="0">
              <a:lnSpc>
                <a:spcPct val="100000"/>
              </a:lnSpc>
              <a:spcBef>
                <a:spcPts val="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p:txBody>
      </p:sp>
      <p:sp>
        <p:nvSpPr>
          <p:cNvPr id="136" name="Shape 136"/>
          <p:cNvSpPr txBox="1">
            <a:spLocks noGrp="1"/>
          </p:cNvSpPr>
          <p:nvPr>
            <p:ph type="body" idx="1"/>
          </p:nvPr>
        </p:nvSpPr>
        <p:spPr>
          <a:xfrm>
            <a:off x="235950" y="792475"/>
            <a:ext cx="8520600" cy="3806100"/>
          </a:xfrm>
          <a:prstGeom prst="rect">
            <a:avLst/>
          </a:prstGeom>
          <a:noFill/>
          <a:ln>
            <a:noFill/>
          </a:ln>
        </p:spPr>
        <p:txBody>
          <a:bodyPr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ct val="100000"/>
              <a:buFont typeface="Times New Roman"/>
              <a:buChar char="●"/>
            </a:pPr>
            <a:r>
              <a:rPr lang="en" sz="1800" b="0" i="0" u="none" strike="noStrike" cap="none">
                <a:solidFill>
                  <a:srgbClr val="000000"/>
                </a:solidFill>
                <a:latin typeface="Times New Roman"/>
                <a:ea typeface="Times New Roman"/>
                <a:cs typeface="Times New Roman"/>
                <a:sym typeface="Times New Roman"/>
              </a:rPr>
              <a:t>Hydroponically grown produce in Nunavut requires massive irrigation of safe drinking water which is unavailable.</a:t>
            </a:r>
          </a:p>
          <a:p>
            <a:pPr marL="457200" marR="0" lvl="0" indent="-228600" algn="l" rtl="0">
              <a:lnSpc>
                <a:spcPct val="100000"/>
              </a:lnSpc>
              <a:spcBef>
                <a:spcPts val="1600"/>
              </a:spcBef>
              <a:spcAft>
                <a:spcPts val="0"/>
              </a:spcAft>
              <a:buClr>
                <a:srgbClr val="000000"/>
              </a:buClr>
              <a:buSzPct val="100000"/>
              <a:buFont typeface="Times New Roman"/>
              <a:buChar char="●"/>
            </a:pPr>
            <a:r>
              <a:rPr lang="en" sz="1800" b="0" i="0" u="none" strike="noStrike" cap="none">
                <a:solidFill>
                  <a:srgbClr val="000000"/>
                </a:solidFill>
                <a:latin typeface="Times New Roman"/>
                <a:ea typeface="Times New Roman"/>
                <a:cs typeface="Times New Roman"/>
                <a:sym typeface="Times New Roman"/>
              </a:rPr>
              <a:t>Providing safe tap water from a Public-Private-Nonprofit is economically unfeasible.</a:t>
            </a:r>
          </a:p>
          <a:p>
            <a:pPr marL="457200" marR="0" lvl="0" indent="-228600" algn="l" rtl="0">
              <a:lnSpc>
                <a:spcPct val="100000"/>
              </a:lnSpc>
              <a:spcBef>
                <a:spcPts val="1600"/>
              </a:spcBef>
              <a:spcAft>
                <a:spcPts val="0"/>
              </a:spcAft>
              <a:buClr>
                <a:srgbClr val="000000"/>
              </a:buClr>
              <a:buSzPct val="100000"/>
              <a:buFont typeface="Times New Roman"/>
              <a:buChar char="●"/>
            </a:pPr>
            <a:r>
              <a:rPr lang="en" sz="1800" b="0" i="0" u="none" strike="noStrike" cap="none">
                <a:solidFill>
                  <a:srgbClr val="000000"/>
                </a:solidFill>
                <a:latin typeface="Times New Roman"/>
                <a:ea typeface="Times New Roman"/>
                <a:cs typeface="Times New Roman"/>
                <a:sym typeface="Times New Roman"/>
              </a:rPr>
              <a:t>Traditional Indigenous farming in Nunavut requires the Traditional Knowledge of Indigenous Elders.</a:t>
            </a:r>
          </a:p>
          <a:p>
            <a:pPr marL="457200" marR="0" lvl="0" indent="-228600" algn="l" rtl="0">
              <a:lnSpc>
                <a:spcPct val="100000"/>
              </a:lnSpc>
              <a:spcBef>
                <a:spcPts val="1600"/>
              </a:spcBef>
              <a:spcAft>
                <a:spcPts val="0"/>
              </a:spcAft>
              <a:buClr>
                <a:srgbClr val="000000"/>
              </a:buClr>
              <a:buSzPct val="100000"/>
              <a:buFont typeface="Times New Roman"/>
              <a:buChar char="●"/>
            </a:pPr>
            <a:r>
              <a:rPr lang="en" sz="1800" b="0" i="0" u="none" strike="noStrike" cap="none">
                <a:solidFill>
                  <a:srgbClr val="000000"/>
                </a:solidFill>
                <a:latin typeface="Times New Roman"/>
                <a:ea typeface="Times New Roman"/>
                <a:cs typeface="Times New Roman"/>
                <a:sym typeface="Times New Roman"/>
              </a:rPr>
              <a:t> Nunavut land preservation by Self-Government to restore fish and marine wildlife is a better solution for long term sustainability and food security.</a:t>
            </a:r>
          </a:p>
          <a:p>
            <a:pPr marL="457200" marR="0" lvl="0" indent="-228600" algn="l" rtl="0">
              <a:lnSpc>
                <a:spcPct val="100000"/>
              </a:lnSpc>
              <a:spcBef>
                <a:spcPts val="1600"/>
              </a:spcBef>
              <a:spcAft>
                <a:spcPts val="0"/>
              </a:spcAft>
              <a:buClr>
                <a:srgbClr val="000000"/>
              </a:buClr>
              <a:buSzPct val="100000"/>
              <a:buFont typeface="Times New Roman"/>
              <a:buChar char="●"/>
            </a:pPr>
            <a:r>
              <a:rPr lang="en" sz="1800" b="0" i="0" u="none" strike="noStrike" cap="none">
                <a:solidFill>
                  <a:srgbClr val="000000"/>
                </a:solidFill>
                <a:latin typeface="Times New Roman"/>
                <a:ea typeface="Times New Roman"/>
                <a:cs typeface="Times New Roman"/>
                <a:sym typeface="Times New Roman"/>
              </a:rPr>
              <a:t>Nutrition North subsidies need to be paid directly to the residents of Nunavut instead of Grocers out to make a profit.</a:t>
            </a:r>
          </a:p>
          <a:p>
            <a:pPr marL="457200" marR="0" lvl="0" indent="-228600" algn="l" rtl="0">
              <a:lnSpc>
                <a:spcPct val="100000"/>
              </a:lnSpc>
              <a:spcBef>
                <a:spcPts val="1600"/>
              </a:spcBef>
              <a:spcAft>
                <a:spcPts val="0"/>
              </a:spcAft>
              <a:buClr>
                <a:srgbClr val="000000"/>
              </a:buClr>
              <a:buSzPct val="100000"/>
              <a:buFont typeface="Times New Roman"/>
              <a:buChar char="●"/>
            </a:pPr>
            <a:r>
              <a:rPr lang="en" sz="1800" b="0" i="0" u="none" strike="noStrike" cap="none">
                <a:solidFill>
                  <a:srgbClr val="000000"/>
                </a:solidFill>
                <a:latin typeface="Times New Roman"/>
                <a:ea typeface="Times New Roman"/>
                <a:cs typeface="Times New Roman"/>
                <a:sym typeface="Times New Roman"/>
              </a:rPr>
              <a:t>More local food banks and community kitchens can also empower Nunavut residents to feed themselves locally. </a:t>
            </a:r>
            <a:r>
              <a:rPr lang="en" sz="1800" b="0" i="0" u="sng" strike="noStrike" cap="none">
                <a:solidFill>
                  <a:schemeClr val="hlink"/>
                </a:solidFill>
                <a:latin typeface="Times New Roman"/>
                <a:ea typeface="Times New Roman"/>
                <a:cs typeface="Times New Roman"/>
                <a:sym typeface="Times New Roman"/>
                <a:hlinkClick r:id="rId3"/>
              </a:rPr>
              <a:t>Qayuqtuvik Society Soup Kitchen Iqaluit, Nunavut</a:t>
            </a:r>
          </a:p>
        </p:txBody>
      </p:sp>
      <p:pic>
        <p:nvPicPr>
          <p:cNvPr id="137" name="Shape 137"/>
          <p:cNvPicPr preferRelativeResize="0"/>
          <p:nvPr/>
        </p:nvPicPr>
        <p:blipFill>
          <a:blip r:embed="rId4">
            <a:alphaModFix/>
          </a:blip>
          <a:stretch>
            <a:fillRect/>
          </a:stretch>
        </p:blipFill>
        <p:spPr>
          <a:xfrm>
            <a:off x="8706825" y="0"/>
            <a:ext cx="437175" cy="5184475"/>
          </a:xfrm>
          <a:prstGeom prst="rect">
            <a:avLst/>
          </a:prstGeom>
          <a:noFill/>
          <a:ln>
            <a:noFill/>
          </a:ln>
        </p:spPr>
      </p:pic>
      <p:pic>
        <p:nvPicPr>
          <p:cNvPr id="138" name="Shape 138"/>
          <p:cNvPicPr preferRelativeResize="0"/>
          <p:nvPr/>
        </p:nvPicPr>
        <p:blipFill>
          <a:blip r:embed="rId4">
            <a:alphaModFix/>
          </a:blip>
          <a:stretch>
            <a:fillRect/>
          </a:stretch>
        </p:blipFill>
        <p:spPr>
          <a:xfrm>
            <a:off x="-47825" y="-27325"/>
            <a:ext cx="437175" cy="5143500"/>
          </a:xfrm>
          <a:prstGeom prst="rect">
            <a:avLst/>
          </a:prstGeom>
          <a:noFill/>
          <a:ln>
            <a:noFill/>
          </a:ln>
        </p:spPr>
      </p:pic>
      <p:pic>
        <p:nvPicPr>
          <p:cNvPr id="139" name="Shape 139"/>
          <p:cNvPicPr preferRelativeResize="0"/>
          <p:nvPr/>
        </p:nvPicPr>
        <p:blipFill>
          <a:blip r:embed="rId4">
            <a:alphaModFix/>
          </a:blip>
          <a:stretch>
            <a:fillRect/>
          </a:stretch>
        </p:blipFill>
        <p:spPr>
          <a:xfrm rot="5400000" flipH="1">
            <a:off x="4295325" y="-4311975"/>
            <a:ext cx="503100" cy="90724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1436</Words>
  <Application>Microsoft Office PowerPoint</Application>
  <PresentationFormat>On-screen Show (16:9)</PresentationFormat>
  <Paragraphs>120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Simple Light</vt:lpstr>
      <vt:lpstr>      The United Nations Declaration of the Rights of Indigenous Peoples (UNDRIP) &amp; Food Security in Nunavut</vt:lpstr>
      <vt:lpstr>PowerPoint Presentation</vt:lpstr>
      <vt:lpstr>Maktaaq from bowhead whale hunt celebration in Pangnirtung shared</vt:lpstr>
      <vt:lpstr>The United Nations Declaration of the Rights of Indigenous Peoples  and Food Security  </vt:lpstr>
      <vt:lpstr>Marie Battiste’s Nourishing the Learning Spirit (NLS):</vt:lpstr>
      <vt:lpstr>UNDRIP and Food Security in Nunavut  </vt:lpstr>
      <vt:lpstr> First Nations Growers (FNG)</vt:lpstr>
      <vt:lpstr>Barriers to accessing traditional foods &amp; contributing to higher food prices include:</vt:lpstr>
      <vt:lpstr> Criticism of First Nations Growers &amp; Nutrition North </vt:lpstr>
      <vt:lpstr>PowerPoint Presentation</vt:lpstr>
      <vt:lpstr>PowerPoint Presentation</vt:lpstr>
      <vt:lpstr>PowerPoint Presentation</vt:lpstr>
      <vt:lpstr>PowerPoint Presentation</vt:lpstr>
      <vt:lpstr>Hunger in the North: Food Banks Canada. All Indigenous Peoples have the right to eat healthy, affordable food! </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United Nations Declaration of the Rights of Indigenous Peoples (UNDRIP) &amp; Food Security in Nunavut</dc:title>
  <dc:creator>Anna Wilson</dc:creator>
  <cp:lastModifiedBy>Anna Wilson</cp:lastModifiedBy>
  <cp:revision>5</cp:revision>
  <dcterms:modified xsi:type="dcterms:W3CDTF">2017-10-27T21:46:40Z</dcterms:modified>
</cp:coreProperties>
</file>