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86" r:id="rId1"/>
    <p:sldMasterId id="2147493537" r:id="rId2"/>
    <p:sldMasterId id="2147493548" r:id="rId3"/>
    <p:sldMasterId id="2147493559" r:id="rId4"/>
    <p:sldMasterId id="2147493570" r:id="rId5"/>
    <p:sldMasterId id="2147493581" r:id="rId6"/>
  </p:sldMasterIdLst>
  <p:notesMasterIdLst>
    <p:notesMasterId r:id="rId36"/>
  </p:notesMasterIdLst>
  <p:handoutMasterIdLst>
    <p:handoutMasterId r:id="rId37"/>
  </p:handoutMasterIdLst>
  <p:sldIdLst>
    <p:sldId id="285" r:id="rId7"/>
    <p:sldId id="266" r:id="rId8"/>
    <p:sldId id="275" r:id="rId9"/>
    <p:sldId id="268" r:id="rId10"/>
    <p:sldId id="269" r:id="rId11"/>
    <p:sldId id="270" r:id="rId12"/>
    <p:sldId id="302" r:id="rId13"/>
    <p:sldId id="271" r:id="rId14"/>
    <p:sldId id="304" r:id="rId15"/>
    <p:sldId id="307" r:id="rId16"/>
    <p:sldId id="282" r:id="rId17"/>
    <p:sldId id="309" r:id="rId18"/>
    <p:sldId id="273" r:id="rId19"/>
    <p:sldId id="278" r:id="rId20"/>
    <p:sldId id="274" r:id="rId21"/>
    <p:sldId id="286" r:id="rId22"/>
    <p:sldId id="287" r:id="rId23"/>
    <p:sldId id="288" r:id="rId24"/>
    <p:sldId id="289" r:id="rId25"/>
    <p:sldId id="293" r:id="rId26"/>
    <p:sldId id="294" r:id="rId27"/>
    <p:sldId id="295" r:id="rId28"/>
    <p:sldId id="296" r:id="rId29"/>
    <p:sldId id="297" r:id="rId30"/>
    <p:sldId id="298" r:id="rId31"/>
    <p:sldId id="299" r:id="rId32"/>
    <p:sldId id="290" r:id="rId33"/>
    <p:sldId id="291" r:id="rId34"/>
    <p:sldId id="292"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mith, Mireille" initials="SM" lastIdx="1" clrIdx="0">
    <p:extLst>
      <p:ext uri="{19B8F6BF-5375-455C-9EA6-DF929625EA0E}">
        <p15:presenceInfo xmlns:p15="http://schemas.microsoft.com/office/powerpoint/2012/main" userId="Smith, Mireill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9F3D"/>
    <a:srgbClr val="004950"/>
    <a:srgbClr val="CB534C"/>
    <a:srgbClr val="F7CA00"/>
    <a:srgbClr val="9526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8"/>
    <p:restoredTop sz="86834" autoAdjust="0"/>
  </p:normalViewPr>
  <p:slideViewPr>
    <p:cSldViewPr snapToGrid="0" snapToObjects="1">
      <p:cViewPr varScale="1">
        <p:scale>
          <a:sx n="72" d="100"/>
          <a:sy n="72" d="100"/>
        </p:scale>
        <p:origin x="1056" y="6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88" d="100"/>
          <a:sy n="88" d="100"/>
        </p:scale>
        <p:origin x="266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CC80FC-DF2C-431C-BF34-F6247055AB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C92F09D5-EB10-4D50-8AB6-68673EB616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8479E2-B69D-4506-9AE8-2BB6EDFE9E7E}" type="datetimeFigureOut">
              <a:rPr lang="en-CA" smtClean="0"/>
              <a:t>2024/12/17</a:t>
            </a:fld>
            <a:endParaRPr lang="en-CA"/>
          </a:p>
        </p:txBody>
      </p:sp>
      <p:sp>
        <p:nvSpPr>
          <p:cNvPr id="4" name="Footer Placeholder 3">
            <a:extLst>
              <a:ext uri="{FF2B5EF4-FFF2-40B4-BE49-F238E27FC236}">
                <a16:creationId xmlns:a16="http://schemas.microsoft.com/office/drawing/2014/main" id="{9F9A365E-72BC-4883-AF9C-FA3216C8A7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02F8C47C-6E41-4C25-94E1-908A6B4737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4D32A0-DB85-4C02-B600-A425620B5499}" type="slidenum">
              <a:rPr lang="en-CA" smtClean="0"/>
              <a:t>‹#›</a:t>
            </a:fld>
            <a:endParaRPr lang="en-CA"/>
          </a:p>
        </p:txBody>
      </p:sp>
    </p:spTree>
    <p:extLst>
      <p:ext uri="{BB962C8B-B14F-4D97-AF65-F5344CB8AC3E}">
        <p14:creationId xmlns:p14="http://schemas.microsoft.com/office/powerpoint/2010/main" val="739945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16D75-DBCD-B149-8845-50B35F1638F5}" type="datetimeFigureOut">
              <a:rPr lang="en-US" smtClean="0"/>
              <a:t>12/17/2024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9A8C4-0C62-F94C-981C-DE91E9B672CA}" type="slidenum">
              <a:rPr lang="en-US" smtClean="0"/>
              <a:t>‹#›</a:t>
            </a:fld>
            <a:endParaRPr lang="en-US"/>
          </a:p>
        </p:txBody>
      </p:sp>
    </p:spTree>
    <p:extLst>
      <p:ext uri="{BB962C8B-B14F-4D97-AF65-F5344CB8AC3E}">
        <p14:creationId xmlns:p14="http://schemas.microsoft.com/office/powerpoint/2010/main" val="9412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*Updated: December 2024</a:t>
            </a:r>
          </a:p>
          <a:p>
            <a:r>
              <a:rPr lang="en-US" sz="1200" b="0" i="0" u="none" strike="noStrike" kern="1200" dirty="0" smtClean="0">
                <a:solidFill>
                  <a:schemeClr val="tx1"/>
                </a:solidFill>
                <a:effectLst/>
                <a:latin typeface="+mn-lt"/>
                <a:ea typeface="+mn-ea"/>
                <a:cs typeface="+mn-cs"/>
              </a:rPr>
              <a:t>Hello, and welcome to the University of Alberta’s Opening Up Copyright instructional module on section 41 of the</a:t>
            </a:r>
            <a:r>
              <a:rPr lang="en-US" sz="1200" b="0" i="1" u="none" strike="noStrike" kern="1200" dirty="0" smtClean="0">
                <a:solidFill>
                  <a:schemeClr val="tx1"/>
                </a:solidFill>
                <a:effectLst/>
                <a:latin typeface="+mn-lt"/>
                <a:ea typeface="+mn-ea"/>
                <a:cs typeface="+mn-cs"/>
              </a:rPr>
              <a:t> Copyright Act:</a:t>
            </a:r>
            <a:r>
              <a:rPr lang="en-US" sz="1200" b="0" i="0" u="none" strike="noStrike" kern="1200" dirty="0" smtClean="0">
                <a:solidFill>
                  <a:schemeClr val="tx1"/>
                </a:solidFill>
                <a:effectLst/>
                <a:latin typeface="+mn-lt"/>
                <a:ea typeface="+mn-ea"/>
                <a:cs typeface="+mn-cs"/>
              </a:rPr>
              <a:t> Technological Protection Measures.</a:t>
            </a:r>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a:t>
            </a:fld>
            <a:endParaRPr lang="en-US"/>
          </a:p>
        </p:txBody>
      </p:sp>
    </p:spTree>
    <p:extLst>
      <p:ext uri="{BB962C8B-B14F-4D97-AF65-F5344CB8AC3E}">
        <p14:creationId xmlns:p14="http://schemas.microsoft.com/office/powerpoint/2010/main" val="1916553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059A8C4-0C62-F94C-981C-DE91E9B672CA}" type="slidenum">
              <a:rPr lang="en-US" smtClean="0"/>
              <a:t>10</a:t>
            </a:fld>
            <a:endParaRPr lang="en-US"/>
          </a:p>
        </p:txBody>
      </p:sp>
    </p:spTree>
    <p:extLst>
      <p:ext uri="{BB962C8B-B14F-4D97-AF65-F5344CB8AC3E}">
        <p14:creationId xmlns:p14="http://schemas.microsoft.com/office/powerpoint/2010/main" val="220461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CA" sz="1200" b="0" i="0" u="none" strike="noStrike" kern="1200" dirty="0" smtClean="0">
                <a:solidFill>
                  <a:schemeClr val="tx1"/>
                </a:solidFill>
                <a:effectLst/>
                <a:latin typeface="+mn-lt"/>
                <a:ea typeface="+mn-ea"/>
                <a:cs typeface="+mn-cs"/>
              </a:rPr>
              <a:t>This </a:t>
            </a:r>
            <a:r>
              <a:rPr lang="en-CA" sz="1200" b="0" i="0" u="none" strike="noStrike" kern="1200" dirty="0">
                <a:solidFill>
                  <a:schemeClr val="tx1"/>
                </a:solidFill>
                <a:effectLst/>
                <a:latin typeface="+mn-lt"/>
                <a:ea typeface="+mn-ea"/>
                <a:cs typeface="+mn-cs"/>
              </a:rPr>
              <a:t>limited range of exceptions for circumvention is controversial</a:t>
            </a:r>
            <a:r>
              <a:rPr lang="en-CA" sz="1200" b="0" i="0" u="none" strike="noStrike" kern="1200" dirty="0" smtClean="0">
                <a:solidFill>
                  <a:schemeClr val="tx1"/>
                </a:solidFill>
                <a:effectLst/>
                <a:latin typeface="+mn-lt"/>
                <a:ea typeface="+mn-ea"/>
                <a:cs typeface="+mn-cs"/>
              </a:rPr>
              <a:t>.</a:t>
            </a:r>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059A8C4-0C62-F94C-981C-DE91E9B672CA}" type="slidenum">
              <a:rPr lang="en-US" smtClean="0"/>
              <a:t>11</a:t>
            </a:fld>
            <a:endParaRPr lang="en-US"/>
          </a:p>
        </p:txBody>
      </p:sp>
    </p:spTree>
    <p:extLst>
      <p:ext uri="{BB962C8B-B14F-4D97-AF65-F5344CB8AC3E}">
        <p14:creationId xmlns:p14="http://schemas.microsoft.com/office/powerpoint/2010/main" val="3626473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After the provisions were implemented in 2012, law professor Michael Geist shared statements from a broad range of dissenters. All of these complaints echo the same theme: there should be exceptions to circumvention in cases where the digital lock is being bypassed for non-infringing purposes. As CIPPIC stated in its comments during the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review</a:t>
            </a:r>
            <a:r>
              <a:rPr lang="en-CA" sz="1200" b="0" i="0" u="none" strike="noStrike" kern="1200" dirty="0" smtClean="0">
                <a:solidFill>
                  <a:schemeClr val="tx1"/>
                </a:solidFill>
                <a:effectLst/>
                <a:latin typeface="+mn-lt"/>
                <a:ea typeface="+mn-ea"/>
                <a:cs typeface="+mn-cs"/>
              </a:rPr>
              <a:t>:</a:t>
            </a:r>
            <a:r>
              <a:rPr lang="en-CA" sz="1200" b="0" i="0" u="none" strike="noStrike" kern="1200" dirty="0">
                <a:solidFill>
                  <a:schemeClr val="tx1"/>
                </a:solidFill>
                <a:effectLst/>
                <a:latin typeface="+mn-lt"/>
                <a:ea typeface="+mn-ea"/>
                <a:cs typeface="+mn-cs"/>
              </a:rPr>
              <a:t/>
            </a:r>
            <a:br>
              <a:rPr lang="en-CA" sz="1200" b="0" i="0" u="none" strike="noStrike" kern="1200" dirty="0">
                <a:solidFill>
                  <a:schemeClr val="tx1"/>
                </a:solidFill>
                <a:effectLst/>
                <a:latin typeface="+mn-lt"/>
                <a:ea typeface="+mn-ea"/>
                <a:cs typeface="+mn-cs"/>
              </a:rPr>
            </a:br>
            <a:r>
              <a:rPr lang="en-CA" sz="1200" b="0" i="0" u="none" strike="noStrike" kern="1200" dirty="0">
                <a:solidFill>
                  <a:schemeClr val="tx1"/>
                </a:solidFill>
                <a:effectLst/>
                <a:latin typeface="+mn-lt"/>
                <a:ea typeface="+mn-ea"/>
                <a:cs typeface="+mn-cs"/>
              </a:rPr>
              <a:t/>
            </a:r>
            <a:br>
              <a:rPr lang="en-CA" sz="1200" b="0" i="0" u="none" strike="noStrike" kern="1200" dirty="0">
                <a:solidFill>
                  <a:schemeClr val="tx1"/>
                </a:solidFill>
                <a:effectLst/>
                <a:latin typeface="+mn-lt"/>
                <a:ea typeface="+mn-ea"/>
                <a:cs typeface="+mn-cs"/>
              </a:rPr>
            </a:br>
            <a:r>
              <a:rPr lang="en-CA" sz="1200" b="0" i="0" u="none" strike="noStrike" kern="1200" dirty="0">
                <a:solidFill>
                  <a:schemeClr val="tx1"/>
                </a:solidFill>
                <a:effectLst/>
                <a:latin typeface="+mn-lt"/>
                <a:ea typeface="+mn-ea"/>
                <a:cs typeface="+mn-cs"/>
              </a:rPr>
              <a:t>“Archivists and librarians cannot preserve locked content without breaking the law; filmmakers, news reporters, and other innovative creators cannot legally access the content they need. These restrictions undermine Canadian innovation and the public domain. Furthermore, those who would infringe can easily access and use circumvention software through the Internet–almost all digital lock mechanisms are eventually broken. The locks thus do not stop those determined to break the law. Instead, they merely frustrate legitimate consumers and creators.”</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12</a:t>
            </a:fld>
            <a:endParaRPr lang="en-US"/>
          </a:p>
        </p:txBody>
      </p:sp>
    </p:spTree>
    <p:extLst>
      <p:ext uri="{BB962C8B-B14F-4D97-AF65-F5344CB8AC3E}">
        <p14:creationId xmlns:p14="http://schemas.microsoft.com/office/powerpoint/2010/main" val="3517377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On the other hand, groups like the Canadian Publishers Council believe that TPMs are critical to protecting their businesses, ensuring that creators are compensated properly for their works, and preventing unauthorized modification of digital content such as video </a:t>
            </a:r>
            <a:r>
              <a:rPr lang="en-CA" sz="1200" b="0" i="0" u="none" strike="noStrike" kern="1200" dirty="0" smtClean="0">
                <a:solidFill>
                  <a:schemeClr val="tx1"/>
                </a:solidFill>
                <a:effectLst/>
                <a:latin typeface="+mn-lt"/>
                <a:ea typeface="+mn-ea"/>
                <a:cs typeface="+mn-cs"/>
              </a:rPr>
              <a:t>games.</a:t>
            </a:r>
          </a:p>
          <a:p>
            <a:pPr rtl="0" fontAlgn="base"/>
            <a:endParaRPr lang="en-CA" sz="1200" b="0" i="0" u="none" strike="noStrike" kern="1200" dirty="0" smtClean="0">
              <a:solidFill>
                <a:schemeClr val="tx1"/>
              </a:solidFill>
              <a:effectLst/>
              <a:latin typeface="+mn-lt"/>
              <a:ea typeface="+mn-ea"/>
              <a:cs typeface="+mn-cs"/>
            </a:endParaRPr>
          </a:p>
          <a:p>
            <a:pPr rtl="0" fontAlgn="base"/>
            <a:r>
              <a:rPr lang="en-CA" sz="1200" b="0" i="0" u="none" strike="noStrike" kern="1200" dirty="0" smtClean="0">
                <a:solidFill>
                  <a:schemeClr val="tx1"/>
                </a:solidFill>
                <a:effectLst/>
                <a:latin typeface="+mn-lt"/>
                <a:ea typeface="+mn-ea"/>
                <a:cs typeface="+mn-cs"/>
              </a:rPr>
              <a:t>These </a:t>
            </a:r>
            <a:r>
              <a:rPr lang="en-CA" sz="1200" b="0" i="0" u="none" strike="noStrike" kern="1200" dirty="0">
                <a:solidFill>
                  <a:schemeClr val="tx1"/>
                </a:solidFill>
                <a:effectLst/>
                <a:latin typeface="+mn-lt"/>
                <a:ea typeface="+mn-ea"/>
                <a:cs typeface="+mn-cs"/>
              </a:rPr>
              <a:t>concerns were reflected in the INDU Committee’s report in June 2019 from its statutory review of the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where it wrote “while anti-circumvention rules should support the use of TPMs to enable the remuneration of rights-holders and prevent copyright infringement, they should generally not prevent someone from committing an act otherwise authorized under the [Copyright] Act</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13</a:t>
            </a:fld>
            <a:endParaRPr lang="en-US" dirty="0"/>
          </a:p>
        </p:txBody>
      </p:sp>
    </p:spTree>
    <p:extLst>
      <p:ext uri="{BB962C8B-B14F-4D97-AF65-F5344CB8AC3E}">
        <p14:creationId xmlns:p14="http://schemas.microsoft.com/office/powerpoint/2010/main" val="204140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Technological Protection Measures can serve to protect the rights of </a:t>
            </a:r>
            <a:r>
              <a:rPr lang="en-CA" sz="1200" b="0" i="0" u="none" strike="noStrike" kern="1200" dirty="0" smtClean="0">
                <a:solidFill>
                  <a:schemeClr val="tx1"/>
                </a:solidFill>
                <a:effectLst/>
                <a:latin typeface="+mn-lt"/>
                <a:ea typeface="+mn-ea"/>
                <a:cs typeface="+mn-cs"/>
              </a:rPr>
              <a:t>copyright holders</a:t>
            </a:r>
            <a:r>
              <a:rPr lang="en-CA" sz="1200" b="0" i="0" u="none" strike="noStrike" kern="1200" dirty="0">
                <a:solidFill>
                  <a:schemeClr val="tx1"/>
                </a:solidFill>
                <a:effectLst/>
                <a:latin typeface="+mn-lt"/>
                <a:ea typeface="+mn-ea"/>
                <a:cs typeface="+mn-cs"/>
              </a:rPr>
              <a:t>, but like the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itself, there is a delicate balance to strike between the rights of creators and the rights of users</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14</a:t>
            </a:fld>
            <a:endParaRPr lang="en-US" dirty="0"/>
          </a:p>
        </p:txBody>
      </p:sp>
    </p:spTree>
    <p:extLst>
      <p:ext uri="{BB962C8B-B14F-4D97-AF65-F5344CB8AC3E}">
        <p14:creationId xmlns:p14="http://schemas.microsoft.com/office/powerpoint/2010/main" val="3349358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You should now be able </a:t>
            </a:r>
            <a:r>
              <a:rPr lang="en-CA" sz="1200" b="0" i="0" u="none" strike="noStrike" kern="1200" dirty="0" smtClean="0">
                <a:solidFill>
                  <a:schemeClr val="tx1"/>
                </a:solidFill>
                <a:effectLst/>
                <a:latin typeface="+mn-lt"/>
                <a:ea typeface="+mn-ea"/>
                <a:cs typeface="+mn-cs"/>
              </a:rPr>
              <a:t>to:</a:t>
            </a:r>
          </a:p>
          <a:p>
            <a:pPr marL="171450" indent="-171450" rtl="0" fontAlgn="base">
              <a:buFont typeface="Arial" panose="020B0604020202020204" pitchFamily="34" charset="0"/>
              <a:buChar char="•"/>
            </a:pPr>
            <a:r>
              <a:rPr lang="en-CA" sz="1200" b="0" i="0" u="none" strike="noStrike" kern="1200" dirty="0" smtClean="0">
                <a:solidFill>
                  <a:schemeClr val="tx1"/>
                </a:solidFill>
                <a:effectLst/>
                <a:latin typeface="+mn-lt"/>
                <a:ea typeface="+mn-ea"/>
                <a:cs typeface="+mn-cs"/>
              </a:rPr>
              <a:t>Define </a:t>
            </a:r>
            <a:r>
              <a:rPr lang="en-CA" sz="1200" b="0" i="0" u="none" strike="noStrike" kern="1200" dirty="0">
                <a:solidFill>
                  <a:schemeClr val="tx1"/>
                </a:solidFill>
                <a:effectLst/>
                <a:latin typeface="+mn-lt"/>
                <a:ea typeface="+mn-ea"/>
                <a:cs typeface="+mn-cs"/>
              </a:rPr>
              <a:t>“technological protection measures” as they are outlined in Canada’s </a:t>
            </a:r>
            <a:r>
              <a:rPr lang="en-CA" sz="1200" b="0" i="1" u="none" strike="noStrike" kern="1200" dirty="0">
                <a:solidFill>
                  <a:schemeClr val="tx1"/>
                </a:solidFill>
                <a:effectLst/>
                <a:latin typeface="+mn-lt"/>
                <a:ea typeface="+mn-ea"/>
                <a:cs typeface="+mn-cs"/>
              </a:rPr>
              <a:t>Copyright </a:t>
            </a:r>
            <a:r>
              <a:rPr lang="en-CA" sz="1200" b="0" i="1" u="none" strike="noStrike" kern="1200" dirty="0" smtClean="0">
                <a:solidFill>
                  <a:schemeClr val="tx1"/>
                </a:solidFill>
                <a:effectLst/>
                <a:latin typeface="+mn-lt"/>
                <a:ea typeface="+mn-ea"/>
                <a:cs typeface="+mn-cs"/>
              </a:rPr>
              <a:t>Act</a:t>
            </a:r>
          </a:p>
          <a:p>
            <a:pPr marL="171450" indent="-171450" rtl="0" fontAlgn="base">
              <a:buFont typeface="Arial" panose="020B0604020202020204" pitchFamily="34" charset="0"/>
              <a:buChar char="•"/>
            </a:pPr>
            <a:r>
              <a:rPr lang="en-CA" sz="1200" b="0" i="0" u="none" strike="noStrike" kern="1200" dirty="0" smtClean="0">
                <a:solidFill>
                  <a:schemeClr val="tx1"/>
                </a:solidFill>
                <a:effectLst/>
                <a:latin typeface="+mn-lt"/>
                <a:ea typeface="+mn-ea"/>
                <a:cs typeface="+mn-cs"/>
              </a:rPr>
              <a:t>Summarize </a:t>
            </a:r>
            <a:r>
              <a:rPr lang="en-CA" sz="1200" b="0" i="0" u="none" strike="noStrike" kern="1200" dirty="0">
                <a:solidFill>
                  <a:schemeClr val="tx1"/>
                </a:solidFill>
                <a:effectLst/>
                <a:latin typeface="+mn-lt"/>
                <a:ea typeface="+mn-ea"/>
                <a:cs typeface="+mn-cs"/>
              </a:rPr>
              <a:t>the conditions under which a technological protection measure may be circumvented without </a:t>
            </a:r>
            <a:r>
              <a:rPr lang="en-CA" sz="1200" b="0" i="0" u="none" strike="noStrike" kern="1200" dirty="0" smtClean="0">
                <a:solidFill>
                  <a:schemeClr val="tx1"/>
                </a:solidFill>
                <a:effectLst/>
                <a:latin typeface="+mn-lt"/>
                <a:ea typeface="+mn-ea"/>
                <a:cs typeface="+mn-cs"/>
              </a:rPr>
              <a:t>penalty</a:t>
            </a:r>
          </a:p>
          <a:p>
            <a:pPr marL="171450" indent="-171450" rtl="0" fontAlgn="base">
              <a:buFont typeface="Arial" panose="020B0604020202020204" pitchFamily="34" charset="0"/>
              <a:buChar char="•"/>
            </a:pPr>
            <a:r>
              <a:rPr lang="en-CA" sz="1200" b="0" i="0" u="none" strike="noStrike" kern="1200" dirty="0" smtClean="0">
                <a:solidFill>
                  <a:schemeClr val="tx1"/>
                </a:solidFill>
                <a:effectLst/>
                <a:latin typeface="+mn-lt"/>
                <a:ea typeface="+mn-ea"/>
                <a:cs typeface="+mn-cs"/>
              </a:rPr>
              <a:t>Understand </a:t>
            </a:r>
            <a:r>
              <a:rPr lang="en-CA" sz="1200" b="0" i="0" u="none" strike="noStrike" kern="1200" dirty="0">
                <a:solidFill>
                  <a:schemeClr val="tx1"/>
                </a:solidFill>
                <a:effectLst/>
                <a:latin typeface="+mn-lt"/>
                <a:ea typeface="+mn-ea"/>
                <a:cs typeface="+mn-cs"/>
              </a:rPr>
              <a:t>the connection between section 41 of the </a:t>
            </a:r>
            <a:r>
              <a:rPr lang="en-CA" sz="1200" b="0" i="1" u="none" strike="noStrike" kern="1200" dirty="0">
                <a:solidFill>
                  <a:schemeClr val="tx1"/>
                </a:solidFill>
                <a:effectLst/>
                <a:latin typeface="+mn-lt"/>
                <a:ea typeface="+mn-ea"/>
                <a:cs typeface="+mn-cs"/>
              </a:rPr>
              <a:t>Copyright Act </a:t>
            </a:r>
            <a:r>
              <a:rPr lang="en-CA" sz="1200" b="0" i="0" u="none" strike="noStrike" kern="1200" dirty="0">
                <a:solidFill>
                  <a:schemeClr val="tx1"/>
                </a:solidFill>
                <a:effectLst/>
                <a:latin typeface="+mn-lt"/>
                <a:ea typeface="+mn-ea"/>
                <a:cs typeface="+mn-cs"/>
              </a:rPr>
              <a:t>and the WIPO Copyright </a:t>
            </a:r>
            <a:r>
              <a:rPr lang="en-CA" sz="1200" b="0" i="0" u="none" strike="noStrike" kern="1200" dirty="0" smtClean="0">
                <a:solidFill>
                  <a:schemeClr val="tx1"/>
                </a:solidFill>
                <a:effectLst/>
                <a:latin typeface="+mn-lt"/>
                <a:ea typeface="+mn-ea"/>
                <a:cs typeface="+mn-cs"/>
              </a:rPr>
              <a:t>Treaty</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15</a:t>
            </a:fld>
            <a:endParaRPr lang="en-US" dirty="0"/>
          </a:p>
        </p:txBody>
      </p:sp>
    </p:spTree>
    <p:extLst>
      <p:ext uri="{BB962C8B-B14F-4D97-AF65-F5344CB8AC3E}">
        <p14:creationId xmlns:p14="http://schemas.microsoft.com/office/powerpoint/2010/main" val="2008990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This has been the University of Alberta’s Opening Up Copyright instructional module on section 41 of the </a:t>
            </a:r>
            <a:r>
              <a:rPr lang="en-US" sz="1200" b="0" i="1" u="none" strike="noStrike" kern="1200" dirty="0" smtClean="0">
                <a:solidFill>
                  <a:schemeClr val="tx1"/>
                </a:solidFill>
                <a:effectLst/>
                <a:latin typeface="+mn-lt"/>
                <a:ea typeface="+mn-ea"/>
                <a:cs typeface="+mn-cs"/>
              </a:rPr>
              <a:t>Copyright Act</a:t>
            </a:r>
            <a:r>
              <a:rPr lang="en-US" sz="1200" b="0" i="0" u="none" strike="noStrike" kern="1200" dirty="0" smtClean="0">
                <a:solidFill>
                  <a:schemeClr val="tx1"/>
                </a:solidFill>
                <a:effectLst/>
                <a:latin typeface="+mn-lt"/>
                <a:ea typeface="+mn-ea"/>
                <a:cs typeface="+mn-cs"/>
              </a:rPr>
              <a:t>: Technological Protection Measures. Thank you for your attention.</a:t>
            </a:r>
            <a:endParaRPr lang="en-US" b="0" i="0" dirty="0" smtClean="0">
              <a:effectLst/>
            </a:endParaRPr>
          </a:p>
        </p:txBody>
      </p:sp>
      <p:sp>
        <p:nvSpPr>
          <p:cNvPr id="4" name="Slide Number Placeholder 3"/>
          <p:cNvSpPr>
            <a:spLocks noGrp="1"/>
          </p:cNvSpPr>
          <p:nvPr>
            <p:ph type="sldNum" sz="quarter" idx="10"/>
          </p:nvPr>
        </p:nvSpPr>
        <p:spPr/>
        <p:txBody>
          <a:bodyPr/>
          <a:lstStyle/>
          <a:p>
            <a:fld id="{3059A8C4-0C62-F94C-981C-DE91E9B672CA}" type="slidenum">
              <a:rPr lang="en-US" smtClean="0"/>
              <a:t>16</a:t>
            </a:fld>
            <a:endParaRPr lang="en-US"/>
          </a:p>
        </p:txBody>
      </p:sp>
    </p:spTree>
    <p:extLst>
      <p:ext uri="{BB962C8B-B14F-4D97-AF65-F5344CB8AC3E}">
        <p14:creationId xmlns:p14="http://schemas.microsoft.com/office/powerpoint/2010/main" val="1320080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18</a:t>
            </a:fld>
            <a:endParaRPr lang="en-US"/>
          </a:p>
        </p:txBody>
      </p:sp>
    </p:spTree>
    <p:extLst>
      <p:ext uri="{BB962C8B-B14F-4D97-AF65-F5344CB8AC3E}">
        <p14:creationId xmlns:p14="http://schemas.microsoft.com/office/powerpoint/2010/main" val="3977449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20</a:t>
            </a:fld>
            <a:endParaRPr lang="en-US"/>
          </a:p>
        </p:txBody>
      </p:sp>
    </p:spTree>
    <p:extLst>
      <p:ext uri="{BB962C8B-B14F-4D97-AF65-F5344CB8AC3E}">
        <p14:creationId xmlns:p14="http://schemas.microsoft.com/office/powerpoint/2010/main" val="3740549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24</a:t>
            </a:fld>
            <a:endParaRPr lang="en-US"/>
          </a:p>
        </p:txBody>
      </p:sp>
    </p:spTree>
    <p:extLst>
      <p:ext uri="{BB962C8B-B14F-4D97-AF65-F5344CB8AC3E}">
        <p14:creationId xmlns:p14="http://schemas.microsoft.com/office/powerpoint/2010/main" val="3830366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smtClean="0">
                <a:solidFill>
                  <a:schemeClr val="tx1"/>
                </a:solidFill>
                <a:effectLst/>
                <a:latin typeface="+mn-lt"/>
                <a:ea typeface="+mn-ea"/>
                <a:cs typeface="+mn-cs"/>
              </a:rPr>
              <a:t>Hey, do </a:t>
            </a:r>
            <a:r>
              <a:rPr lang="en-CA" sz="1200" b="0" i="0" u="none" strike="noStrike" kern="1200" dirty="0">
                <a:solidFill>
                  <a:schemeClr val="tx1"/>
                </a:solidFill>
                <a:effectLst/>
                <a:latin typeface="+mn-lt"/>
                <a:ea typeface="+mn-ea"/>
                <a:cs typeface="+mn-cs"/>
              </a:rPr>
              <a:t>you guys remember the nineties? The World Wide Web was just beginning to explode. Despite only having about 10 million active users at that time, analysts were predicting that the internet was going to market for products and services that would grow faster than anything we’d seen in print or broadcasting. </a:t>
            </a:r>
            <a:r>
              <a:rPr lang="en-CA" sz="1200" b="0" i="0" u="none" strike="noStrike" kern="1200" dirty="0" smtClean="0">
                <a:solidFill>
                  <a:schemeClr val="tx1"/>
                </a:solidFill>
                <a:effectLst/>
                <a:latin typeface="+mn-lt"/>
                <a:ea typeface="+mn-ea"/>
                <a:cs typeface="+mn-cs"/>
              </a:rPr>
              <a:t>In </a:t>
            </a:r>
            <a:r>
              <a:rPr lang="en-CA" sz="1200" b="0" i="0" u="none" strike="noStrike" kern="1200" dirty="0">
                <a:solidFill>
                  <a:schemeClr val="tx1"/>
                </a:solidFill>
                <a:effectLst/>
                <a:latin typeface="+mn-lt"/>
                <a:ea typeface="+mn-ea"/>
                <a:cs typeface="+mn-cs"/>
              </a:rPr>
              <a:t>response to concerns that the digital age would create new problems for copyright, and because other attempts to update the Berne Convention and TRIPS didn’t address the internet in particular, the World Intellectual Property Organization adopted a Copyright Treaty in </a:t>
            </a:r>
            <a:r>
              <a:rPr lang="en-CA" sz="1200" b="0" i="0" u="none" strike="noStrike" kern="1200" dirty="0" smtClean="0">
                <a:solidFill>
                  <a:schemeClr val="tx1"/>
                </a:solidFill>
                <a:effectLst/>
                <a:latin typeface="+mn-lt"/>
                <a:ea typeface="+mn-ea"/>
                <a:cs typeface="+mn-cs"/>
              </a:rPr>
              <a:t>1996.</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a:t>
            </a:fld>
            <a:endParaRPr lang="en-US"/>
          </a:p>
        </p:txBody>
      </p:sp>
    </p:spTree>
    <p:extLst>
      <p:ext uri="{BB962C8B-B14F-4D97-AF65-F5344CB8AC3E}">
        <p14:creationId xmlns:p14="http://schemas.microsoft.com/office/powerpoint/2010/main" val="2933967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smtClean="0">
                <a:solidFill>
                  <a:schemeClr val="tx1"/>
                </a:solidFill>
                <a:effectLst/>
                <a:latin typeface="+mn-lt"/>
                <a:ea typeface="+mn-ea"/>
                <a:cs typeface="+mn-cs"/>
              </a:rPr>
              <a:t>Digital </a:t>
            </a:r>
            <a:r>
              <a:rPr lang="en-CA" sz="1200" b="0" i="0" u="none" strike="noStrike" kern="1200" dirty="0">
                <a:solidFill>
                  <a:schemeClr val="tx1"/>
                </a:solidFill>
                <a:effectLst/>
                <a:latin typeface="+mn-lt"/>
                <a:ea typeface="+mn-ea"/>
                <a:cs typeface="+mn-cs"/>
              </a:rPr>
              <a:t>files are very easy to copy, and this makes it very easy to violate copyright on protected works. </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3</a:t>
            </a:fld>
            <a:endParaRPr lang="en-US"/>
          </a:p>
        </p:txBody>
      </p:sp>
    </p:spTree>
    <p:extLst>
      <p:ext uri="{BB962C8B-B14F-4D97-AF65-F5344CB8AC3E}">
        <p14:creationId xmlns:p14="http://schemas.microsoft.com/office/powerpoint/2010/main" val="1187267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To fight against widespread copying, rights holders began to use technological tools to control access to or copying of protected content. </a:t>
            </a:r>
            <a:endParaRPr lang="en-CA" sz="1200" b="0" i="0" u="none" strike="noStrike" kern="1200" dirty="0" smtClean="0">
              <a:solidFill>
                <a:schemeClr val="tx1"/>
              </a:solidFill>
              <a:effectLst/>
              <a:latin typeface="+mn-lt"/>
              <a:ea typeface="+mn-ea"/>
              <a:cs typeface="+mn-cs"/>
            </a:endParaRPr>
          </a:p>
          <a:p>
            <a:endParaRPr lang="en-CA" sz="1200" b="0" i="0" u="none" strike="noStrike" kern="1200" dirty="0" smtClean="0">
              <a:solidFill>
                <a:schemeClr val="tx1"/>
              </a:solidFill>
              <a:effectLst/>
              <a:latin typeface="+mn-lt"/>
              <a:ea typeface="+mn-ea"/>
              <a:cs typeface="+mn-cs"/>
            </a:endParaRPr>
          </a:p>
          <a:p>
            <a:r>
              <a:rPr lang="en-CA" sz="1200" b="0" i="0" u="none" strike="noStrike" kern="1200" dirty="0" smtClean="0">
                <a:solidFill>
                  <a:schemeClr val="tx1"/>
                </a:solidFill>
                <a:effectLst/>
                <a:latin typeface="+mn-lt"/>
                <a:ea typeface="+mn-ea"/>
                <a:cs typeface="+mn-cs"/>
              </a:rPr>
              <a:t>The </a:t>
            </a:r>
            <a:r>
              <a:rPr lang="en-CA" sz="1200" b="0" i="0" u="none" strike="noStrike" kern="1200" dirty="0">
                <a:solidFill>
                  <a:schemeClr val="tx1"/>
                </a:solidFill>
                <a:effectLst/>
                <a:latin typeface="+mn-lt"/>
                <a:ea typeface="+mn-ea"/>
                <a:cs typeface="+mn-cs"/>
              </a:rPr>
              <a:t>WIPO Copyright Treaty, sometimes called the WCT, added protection for these mechanisms in Article </a:t>
            </a:r>
            <a:r>
              <a:rPr lang="en-CA" sz="1200" b="0" i="0" u="none" strike="noStrike" kern="1200" dirty="0" smtClean="0">
                <a:solidFill>
                  <a:schemeClr val="tx1"/>
                </a:solidFill>
                <a:effectLst/>
                <a:latin typeface="+mn-lt"/>
                <a:ea typeface="+mn-ea"/>
                <a:cs typeface="+mn-cs"/>
              </a:rPr>
              <a:t>11: </a:t>
            </a:r>
            <a:r>
              <a:rPr lang="en-CA" sz="1200" b="0" i="0" u="none" strike="noStrike" kern="1200" dirty="0">
                <a:solidFill>
                  <a:schemeClr val="tx1"/>
                </a:solidFill>
                <a:effectLst/>
                <a:latin typeface="+mn-lt"/>
                <a:ea typeface="+mn-ea"/>
                <a:cs typeface="+mn-cs"/>
              </a:rPr>
              <a:t>“Contracting Parties shall provide adequate legal protection and effective legal remedies against the circumvention of effective technological measures that are used by authors in connection with the exercise of their rights under this Treaty or the Berne Convention</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4</a:t>
            </a:fld>
            <a:endParaRPr lang="en-US"/>
          </a:p>
        </p:txBody>
      </p:sp>
    </p:spTree>
    <p:extLst>
      <p:ext uri="{BB962C8B-B14F-4D97-AF65-F5344CB8AC3E}">
        <p14:creationId xmlns:p14="http://schemas.microsoft.com/office/powerpoint/2010/main" val="1452328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Canada updated its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to add support for Article 11, but this took until 2012. They did it with the introduction of “technological protection measures” (or TPMs) in section 41 of the </a:t>
            </a:r>
            <a:r>
              <a:rPr lang="en-CA" sz="1200" b="0" i="1" u="none" strike="noStrike" kern="1200" dirty="0" smtClean="0">
                <a:solidFill>
                  <a:schemeClr val="tx1"/>
                </a:solidFill>
                <a:effectLst/>
                <a:latin typeface="+mn-lt"/>
                <a:ea typeface="+mn-ea"/>
                <a:cs typeface="+mn-cs"/>
              </a:rPr>
              <a:t>Copyright</a:t>
            </a:r>
            <a:r>
              <a:rPr lang="en-CA" sz="1200" b="0" i="1" u="none" strike="noStrike" kern="1200" baseline="0" dirty="0" smtClean="0">
                <a:solidFill>
                  <a:schemeClr val="tx1"/>
                </a:solidFill>
                <a:effectLst/>
                <a:latin typeface="+mn-lt"/>
                <a:ea typeface="+mn-ea"/>
                <a:cs typeface="+mn-cs"/>
              </a:rPr>
              <a:t> </a:t>
            </a:r>
            <a:r>
              <a:rPr lang="en-CA" sz="1200" b="0" i="1" u="none" strike="noStrike" kern="1200" dirty="0" smtClean="0">
                <a:solidFill>
                  <a:schemeClr val="tx1"/>
                </a:solidFill>
                <a:effectLst/>
                <a:latin typeface="+mn-lt"/>
                <a:ea typeface="+mn-ea"/>
                <a:cs typeface="+mn-cs"/>
              </a:rPr>
              <a:t>Act</a:t>
            </a:r>
            <a:r>
              <a:rPr lang="en-CA" sz="1200" b="0" i="0" u="none" strike="noStrike" kern="1200" dirty="0">
                <a:solidFill>
                  <a:schemeClr val="tx1"/>
                </a:solidFill>
                <a:effectLst/>
                <a:latin typeface="+mn-lt"/>
                <a:ea typeface="+mn-ea"/>
                <a:cs typeface="+mn-cs"/>
              </a:rPr>
              <a:t>. The definition is: “any effective technology, device or component” that controls access to a work or that restricts any activity, such as copying, that violates the rights of a copyright holder. </a:t>
            </a:r>
            <a:r>
              <a:rPr lang="en-CA" sz="1200" b="0" i="0" u="none" strike="noStrike" kern="1200" dirty="0" smtClean="0">
                <a:solidFill>
                  <a:schemeClr val="tx1"/>
                </a:solidFill>
                <a:effectLst/>
                <a:latin typeface="+mn-lt"/>
                <a:ea typeface="+mn-ea"/>
                <a:cs typeface="+mn-cs"/>
              </a:rPr>
              <a:t>To </a:t>
            </a:r>
            <a:r>
              <a:rPr lang="en-CA" sz="1200" b="0" i="0" u="none" strike="noStrike" kern="1200" dirty="0">
                <a:solidFill>
                  <a:schemeClr val="tx1"/>
                </a:solidFill>
                <a:effectLst/>
                <a:latin typeface="+mn-lt"/>
                <a:ea typeface="+mn-ea"/>
                <a:cs typeface="+mn-cs"/>
              </a:rPr>
              <a:t>reiterate: a TPM can be used to control the uses of a work, but it can also be used to control </a:t>
            </a:r>
            <a:r>
              <a:rPr lang="en-CA" sz="1200" b="0" i="0" u="none" strike="noStrike" kern="1200" dirty="0" smtClean="0">
                <a:solidFill>
                  <a:schemeClr val="tx1"/>
                </a:solidFill>
                <a:effectLst/>
                <a:latin typeface="+mn-lt"/>
                <a:ea typeface="+mn-ea"/>
                <a:cs typeface="+mn-cs"/>
              </a:rPr>
              <a:t>access </a:t>
            </a:r>
            <a:r>
              <a:rPr lang="en-CA" sz="1200" b="0" i="0" u="none" strike="noStrike" kern="1200" dirty="0">
                <a:solidFill>
                  <a:schemeClr val="tx1"/>
                </a:solidFill>
                <a:effectLst/>
                <a:latin typeface="+mn-lt"/>
                <a:ea typeface="+mn-ea"/>
                <a:cs typeface="+mn-cs"/>
              </a:rPr>
              <a:t>to a work. You may have heard the term “digital lock,” which is a more general term used to describe TPMs. </a:t>
            </a:r>
            <a:endParaRPr lang="en-CA" sz="1200" b="0" i="0" u="none" strike="noStrike" kern="1200" dirty="0" smtClean="0">
              <a:solidFill>
                <a:schemeClr val="tx1"/>
              </a:solidFill>
              <a:effectLst/>
              <a:latin typeface="+mn-lt"/>
              <a:ea typeface="+mn-ea"/>
              <a:cs typeface="+mn-cs"/>
            </a:endParaRPr>
          </a:p>
          <a:p>
            <a:endParaRPr lang="en-CA" sz="1200" b="0" i="0" u="none" strike="noStrike" kern="1200" dirty="0" smtClean="0">
              <a:solidFill>
                <a:schemeClr val="tx1"/>
              </a:solidFill>
              <a:effectLst/>
              <a:latin typeface="+mn-lt"/>
              <a:ea typeface="+mn-ea"/>
              <a:cs typeface="+mn-cs"/>
            </a:endParaRPr>
          </a:p>
          <a:p>
            <a:r>
              <a:rPr lang="en-CA" sz="1200" b="0" i="0" u="none" strike="noStrike" kern="1200" dirty="0" smtClean="0">
                <a:solidFill>
                  <a:schemeClr val="tx1"/>
                </a:solidFill>
                <a:effectLst/>
                <a:latin typeface="+mn-lt"/>
                <a:ea typeface="+mn-ea"/>
                <a:cs typeface="+mn-cs"/>
              </a:rPr>
              <a:t>Now </a:t>
            </a:r>
            <a:r>
              <a:rPr lang="en-CA" sz="1200" b="0" i="0" u="none" strike="noStrike" kern="1200" dirty="0">
                <a:solidFill>
                  <a:schemeClr val="tx1"/>
                </a:solidFill>
                <a:effectLst/>
                <a:latin typeface="+mn-lt"/>
                <a:ea typeface="+mn-ea"/>
                <a:cs typeface="+mn-cs"/>
              </a:rPr>
              <a:t>that we’ve decided what a digital </a:t>
            </a:r>
            <a:r>
              <a:rPr lang="en-CA" sz="1200" b="0" i="0" u="none" strike="noStrike" kern="1200" dirty="0" smtClean="0">
                <a:solidFill>
                  <a:schemeClr val="tx1"/>
                </a:solidFill>
                <a:effectLst/>
                <a:latin typeface="+mn-lt"/>
                <a:ea typeface="+mn-ea"/>
                <a:cs typeface="+mn-cs"/>
              </a:rPr>
              <a:t>lock </a:t>
            </a:r>
            <a:r>
              <a:rPr lang="en-CA" sz="1200" b="0" i="0" u="none" strike="noStrike" kern="1200" dirty="0">
                <a:solidFill>
                  <a:schemeClr val="tx1"/>
                </a:solidFill>
                <a:effectLst/>
                <a:latin typeface="+mn-lt"/>
                <a:ea typeface="+mn-ea"/>
                <a:cs typeface="+mn-cs"/>
              </a:rPr>
              <a:t>is in the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we need to understand what happens when someone breaks one or gets around it</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5</a:t>
            </a:fld>
            <a:endParaRPr lang="en-US"/>
          </a:p>
        </p:txBody>
      </p:sp>
    </p:spTree>
    <p:extLst>
      <p:ext uri="{BB962C8B-B14F-4D97-AF65-F5344CB8AC3E}">
        <p14:creationId xmlns:p14="http://schemas.microsoft.com/office/powerpoint/2010/main" val="27085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Most of section 41 creates rules around the </a:t>
            </a:r>
            <a:r>
              <a:rPr lang="en-CA" sz="1200" b="0" i="1" u="none" strike="noStrike" kern="1200" dirty="0">
                <a:solidFill>
                  <a:schemeClr val="tx1"/>
                </a:solidFill>
                <a:effectLst/>
                <a:latin typeface="+mn-lt"/>
                <a:ea typeface="+mn-ea"/>
                <a:cs typeface="+mn-cs"/>
              </a:rPr>
              <a:t>circumvention</a:t>
            </a:r>
            <a:r>
              <a:rPr lang="en-CA" sz="1200" b="0" i="0" u="none" strike="noStrike" kern="1200" dirty="0">
                <a:solidFill>
                  <a:schemeClr val="tx1"/>
                </a:solidFill>
                <a:effectLst/>
                <a:latin typeface="+mn-lt"/>
                <a:ea typeface="+mn-ea"/>
                <a:cs typeface="+mn-cs"/>
              </a:rPr>
              <a:t> of TPMs, which the </a:t>
            </a:r>
            <a:r>
              <a:rPr lang="en-CA" sz="1200" b="0" i="1" u="none" strike="noStrike" kern="1200" dirty="0">
                <a:solidFill>
                  <a:schemeClr val="tx1"/>
                </a:solidFill>
                <a:effectLst/>
                <a:latin typeface="+mn-lt"/>
                <a:ea typeface="+mn-ea"/>
                <a:cs typeface="+mn-cs"/>
              </a:rPr>
              <a:t>Act</a:t>
            </a:r>
            <a:r>
              <a:rPr lang="en-CA" sz="1200" b="0" i="0" u="none" strike="noStrike" kern="1200" dirty="0">
                <a:solidFill>
                  <a:schemeClr val="tx1"/>
                </a:solidFill>
                <a:effectLst/>
                <a:latin typeface="+mn-lt"/>
                <a:ea typeface="+mn-ea"/>
                <a:cs typeface="+mn-cs"/>
              </a:rPr>
              <a:t> defines as descrambling or decrypting a work, or doing things that “avoid, bypass, remove, deactivate or impair” the TPM without the authorization of the rights holder</a:t>
            </a:r>
            <a:r>
              <a:rPr lang="en-CA" sz="1200" b="0" i="0" u="none" strike="noStrike" kern="1200" dirty="0" smtClean="0">
                <a:solidFill>
                  <a:schemeClr val="tx1"/>
                </a:solidFill>
                <a:effectLst/>
                <a:latin typeface="+mn-lt"/>
                <a:ea typeface="+mn-ea"/>
                <a:cs typeface="+mn-cs"/>
              </a:rPr>
              <a:t>.</a:t>
            </a:r>
          </a:p>
          <a:p>
            <a:pPr rtl="0" fontAlgn="base"/>
            <a:endParaRPr lang="en-CA" sz="1200" b="0" i="0" u="none" strike="noStrike" kern="1200" dirty="0">
              <a:solidFill>
                <a:schemeClr val="tx1"/>
              </a:solidFill>
              <a:effectLst/>
              <a:latin typeface="+mn-lt"/>
              <a:ea typeface="+mn-ea"/>
              <a:cs typeface="+mn-cs"/>
            </a:endParaRPr>
          </a:p>
          <a:p>
            <a:pPr rtl="0" fontAlgn="base"/>
            <a:r>
              <a:rPr lang="en-CA" sz="1200" b="0" i="0" u="none" strike="noStrike" kern="1200" dirty="0">
                <a:solidFill>
                  <a:schemeClr val="tx1"/>
                </a:solidFill>
                <a:effectLst/>
                <a:latin typeface="+mn-lt"/>
                <a:ea typeface="+mn-ea"/>
                <a:cs typeface="+mn-cs"/>
              </a:rPr>
              <a:t>There are 9 </a:t>
            </a:r>
            <a:r>
              <a:rPr lang="en-CA" sz="1200" b="0" i="0" u="none" strike="noStrike" kern="1200" dirty="0" smtClean="0">
                <a:solidFill>
                  <a:schemeClr val="tx1"/>
                </a:solidFill>
                <a:effectLst/>
                <a:latin typeface="+mn-lt"/>
                <a:ea typeface="+mn-ea"/>
                <a:cs typeface="+mn-cs"/>
              </a:rPr>
              <a:t>subsections </a:t>
            </a:r>
            <a:r>
              <a:rPr lang="en-CA" sz="1200" b="0" i="0" u="none" strike="noStrike" kern="1200" dirty="0">
                <a:solidFill>
                  <a:schemeClr val="tx1"/>
                </a:solidFill>
                <a:effectLst/>
                <a:latin typeface="+mn-lt"/>
                <a:ea typeface="+mn-ea"/>
                <a:cs typeface="+mn-cs"/>
              </a:rPr>
              <a:t>related to TPMs in the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These define what acts of circumvention are prohibited, and provide a few situations where circumventing a technological protection measure is permitted</a:t>
            </a:r>
            <a:r>
              <a:rPr lang="en-CA" sz="1200" b="0" i="0" u="none" strike="noStrike" kern="1200" dirty="0" smtClean="0">
                <a:solidFill>
                  <a:schemeClr val="tx1"/>
                </a:solidFill>
                <a:effectLst/>
                <a:latin typeface="+mn-lt"/>
                <a:ea typeface="+mn-ea"/>
                <a:cs typeface="+mn-cs"/>
              </a:rPr>
              <a:t>.</a:t>
            </a:r>
          </a:p>
          <a:p>
            <a:pPr rtl="0" fontAlgn="base"/>
            <a:endParaRPr lang="en-CA" sz="1200" b="0" i="0" u="none" strike="noStrike" kern="1200" dirty="0">
              <a:solidFill>
                <a:schemeClr val="tx1"/>
              </a:solidFill>
              <a:effectLst/>
              <a:latin typeface="+mn-lt"/>
              <a:ea typeface="+mn-ea"/>
              <a:cs typeface="+mn-cs"/>
            </a:endParaRPr>
          </a:p>
          <a:p>
            <a:pPr rtl="0" fontAlgn="base"/>
            <a:r>
              <a:rPr lang="en-CA" sz="1200" b="0" i="0" u="none" strike="noStrike" kern="1200" dirty="0">
                <a:solidFill>
                  <a:schemeClr val="tx1"/>
                </a:solidFill>
                <a:effectLst/>
                <a:latin typeface="+mn-lt"/>
                <a:ea typeface="+mn-ea"/>
                <a:cs typeface="+mn-cs"/>
              </a:rPr>
              <a:t>Probably most importantly, section 41.1 states that no person may circumvent a TPM, offer services whose primary purpose is circumvention, or make, import, distribute, sell or rent any technology or device primarily intended to circumvent TPMs. In general, then: you can’t circumvent TPMs.</a:t>
            </a:r>
          </a:p>
          <a:p>
            <a:pPr rtl="0" fontAlgn="base"/>
            <a:r>
              <a:rPr lang="en-CA" sz="1200" b="0" i="0" u="none" strike="noStrike" kern="1200" dirty="0">
                <a:solidFill>
                  <a:schemeClr val="tx1"/>
                </a:solidFill>
                <a:effectLst/>
                <a:latin typeface="+mn-lt"/>
                <a:ea typeface="+mn-ea"/>
                <a:cs typeface="+mn-cs"/>
              </a:rPr>
              <a:t>This prohibition isn’t universal, but the limited number of exceptions allowed in the Act make it pretty close. In fact, you cannot circumvent a TPM for the purposes of fair dealing, which are outlined in section 29 of the Act. </a:t>
            </a:r>
          </a:p>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6</a:t>
            </a:fld>
            <a:endParaRPr lang="en-US"/>
          </a:p>
        </p:txBody>
      </p:sp>
    </p:spTree>
    <p:extLst>
      <p:ext uri="{BB962C8B-B14F-4D97-AF65-F5344CB8AC3E}">
        <p14:creationId xmlns:p14="http://schemas.microsoft.com/office/powerpoint/2010/main" val="2069174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dirty="0" smtClean="0">
                <a:solidFill>
                  <a:schemeClr val="tx1"/>
                </a:solidFill>
                <a:effectLst/>
                <a:latin typeface="+mn-lt"/>
                <a:ea typeface="+mn-ea"/>
                <a:cs typeface="+mn-cs"/>
              </a:rPr>
              <a:t>Probably most importantly, section 41.1 states that no person may circumvent a TPM, offer services whose primary purpose is circumvention, or make, import, distribute, sell or rent any technology or device primarily intended to circumvent TPMs. In general, then: don’t circumvent TPMs.</a:t>
            </a:r>
          </a:p>
          <a:p>
            <a:pPr rtl="0" fontAlgn="base"/>
            <a:endParaRPr lang="en-CA" sz="1200" b="0" i="0" u="none" strike="noStrike" kern="1200" dirty="0" smtClean="0">
              <a:solidFill>
                <a:schemeClr val="tx1"/>
              </a:solidFill>
              <a:effectLst/>
              <a:latin typeface="+mn-lt"/>
              <a:ea typeface="+mn-ea"/>
              <a:cs typeface="+mn-cs"/>
            </a:endParaRPr>
          </a:p>
          <a:p>
            <a:pPr rtl="0" fontAlgn="base"/>
            <a:r>
              <a:rPr lang="en-CA" sz="1200" b="0" i="0" u="none" strike="noStrike" kern="1200" dirty="0" smtClean="0">
                <a:solidFill>
                  <a:schemeClr val="tx1"/>
                </a:solidFill>
                <a:effectLst/>
                <a:latin typeface="+mn-lt"/>
                <a:ea typeface="+mn-ea"/>
                <a:cs typeface="+mn-cs"/>
              </a:rPr>
              <a:t>This prohibition isn’t universal, but the limited number of exceptions allowed in the </a:t>
            </a:r>
            <a:r>
              <a:rPr lang="en-CA" sz="1200" b="0" i="1" u="none" strike="noStrike" kern="1200" dirty="0" smtClean="0">
                <a:solidFill>
                  <a:schemeClr val="tx1"/>
                </a:solidFill>
                <a:effectLst/>
                <a:latin typeface="+mn-lt"/>
                <a:ea typeface="+mn-ea"/>
                <a:cs typeface="+mn-cs"/>
              </a:rPr>
              <a:t>Act</a:t>
            </a:r>
            <a:r>
              <a:rPr lang="en-CA" sz="1200" b="0" i="0" u="none" strike="noStrike" kern="1200" dirty="0" smtClean="0">
                <a:solidFill>
                  <a:schemeClr val="tx1"/>
                </a:solidFill>
                <a:effectLst/>
                <a:latin typeface="+mn-lt"/>
                <a:ea typeface="+mn-ea"/>
                <a:cs typeface="+mn-cs"/>
              </a:rPr>
              <a:t> make it pretty close. In fact, you cannot circumvent a TPM for the purposes of fair dealing, which are outlined in section 29 of the </a:t>
            </a:r>
            <a:r>
              <a:rPr lang="en-CA" sz="1200" b="0" i="1" u="none" strike="noStrike" kern="1200" dirty="0" smtClean="0">
                <a:solidFill>
                  <a:schemeClr val="tx1"/>
                </a:solidFill>
                <a:effectLst/>
                <a:latin typeface="+mn-lt"/>
                <a:ea typeface="+mn-ea"/>
                <a:cs typeface="+mn-cs"/>
              </a:rPr>
              <a:t>Act</a:t>
            </a:r>
            <a:r>
              <a:rPr lang="en-CA" sz="1200" b="0" i="0" u="none" strike="noStrike" kern="1200" dirty="0" smtClean="0">
                <a:solidFill>
                  <a:schemeClr val="tx1"/>
                </a:solidFill>
                <a:effectLst/>
                <a:latin typeface="+mn-lt"/>
                <a:ea typeface="+mn-ea"/>
                <a:cs typeface="+mn-cs"/>
              </a:rPr>
              <a:t>.</a:t>
            </a:r>
            <a:endParaRPr lang="en-US" dirty="0" smtClean="0"/>
          </a:p>
        </p:txBody>
      </p:sp>
      <p:sp>
        <p:nvSpPr>
          <p:cNvPr id="4" name="Slide Number Placeholder 3"/>
          <p:cNvSpPr>
            <a:spLocks noGrp="1"/>
          </p:cNvSpPr>
          <p:nvPr>
            <p:ph type="sldNum" sz="quarter" idx="5"/>
          </p:nvPr>
        </p:nvSpPr>
        <p:spPr/>
        <p:txBody>
          <a:bodyPr/>
          <a:lstStyle/>
          <a:p>
            <a:fld id="{3059A8C4-0C62-F94C-981C-DE91E9B672CA}" type="slidenum">
              <a:rPr lang="en-US" smtClean="0"/>
              <a:t>7</a:t>
            </a:fld>
            <a:endParaRPr lang="en-US"/>
          </a:p>
        </p:txBody>
      </p:sp>
    </p:spTree>
    <p:extLst>
      <p:ext uri="{BB962C8B-B14F-4D97-AF65-F5344CB8AC3E}">
        <p14:creationId xmlns:p14="http://schemas.microsoft.com/office/powerpoint/2010/main" val="100615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The circumvention exceptions are limited to seven very narrow cases. Here are the reasons you can circumvent a technological protection </a:t>
            </a:r>
            <a:r>
              <a:rPr lang="en-CA" sz="1200" b="0" i="0" u="none" strike="noStrike" kern="1200" dirty="0" smtClean="0">
                <a:solidFill>
                  <a:schemeClr val="tx1"/>
                </a:solidFill>
                <a:effectLst/>
                <a:latin typeface="+mn-lt"/>
                <a:ea typeface="+mn-ea"/>
                <a:cs typeface="+mn-cs"/>
              </a:rPr>
              <a:t>measure:</a:t>
            </a:r>
          </a:p>
          <a:p>
            <a:pPr marL="228600" marR="0" lvl="0" indent="-228600" algn="l" defTabSz="914400" rtl="0" eaLnBrk="1" fontAlgn="base" latinLnBrk="0" hangingPunct="1">
              <a:lnSpc>
                <a:spcPct val="100000"/>
              </a:lnSpc>
              <a:spcBef>
                <a:spcPts val="0"/>
              </a:spcBef>
              <a:spcAft>
                <a:spcPts val="0"/>
              </a:spcAft>
              <a:buClrTx/>
              <a:buSzTx/>
              <a:buFont typeface="+mj-lt"/>
              <a:buAutoNum type="arabicPeriod"/>
              <a:tabLst/>
              <a:defRPr/>
            </a:pPr>
            <a:r>
              <a:rPr lang="en-CA" sz="1200" b="0" i="0" u="none" strike="noStrike" kern="1200" dirty="0" smtClean="0">
                <a:solidFill>
                  <a:schemeClr val="tx1"/>
                </a:solidFill>
                <a:effectLst/>
                <a:latin typeface="+mn-lt"/>
                <a:ea typeface="+mn-ea"/>
                <a:cs typeface="+mn-cs"/>
              </a:rPr>
              <a:t>If </a:t>
            </a:r>
            <a:r>
              <a:rPr lang="en-CA" sz="1200" b="0" i="0" u="none" strike="noStrike" kern="1200" dirty="0">
                <a:solidFill>
                  <a:schemeClr val="tx1"/>
                </a:solidFill>
                <a:effectLst/>
                <a:latin typeface="+mn-lt"/>
                <a:ea typeface="+mn-ea"/>
                <a:cs typeface="+mn-cs"/>
              </a:rPr>
              <a:t>you are in law enforcement, working for the purposes of national </a:t>
            </a:r>
            <a:r>
              <a:rPr lang="en-CA" sz="1200" b="0" i="0" u="none" strike="noStrike" kern="1200" dirty="0" smtClean="0">
                <a:solidFill>
                  <a:schemeClr val="tx1"/>
                </a:solidFill>
                <a:effectLst/>
                <a:latin typeface="+mn-lt"/>
                <a:ea typeface="+mn-ea"/>
                <a:cs typeface="+mn-cs"/>
              </a:rPr>
              <a:t>security</a:t>
            </a:r>
          </a:p>
          <a:p>
            <a:pPr marL="228600" indent="-228600" rtl="0" fontAlgn="base">
              <a:buFont typeface="+mj-lt"/>
              <a:buAutoNum type="arabicPeriod"/>
            </a:pPr>
            <a:r>
              <a:rPr lang="en-CA" sz="1200" b="0" i="0" u="none" strike="noStrike" kern="1200" dirty="0" smtClean="0">
                <a:solidFill>
                  <a:schemeClr val="tx1"/>
                </a:solidFill>
                <a:effectLst/>
                <a:latin typeface="+mn-lt"/>
                <a:ea typeface="+mn-ea"/>
                <a:cs typeface="+mn-cs"/>
              </a:rPr>
              <a:t>You </a:t>
            </a:r>
            <a:r>
              <a:rPr lang="en-CA" sz="1200" b="0" i="0" u="none" strike="noStrike" kern="1200" dirty="0">
                <a:solidFill>
                  <a:schemeClr val="tx1"/>
                </a:solidFill>
                <a:effectLst/>
                <a:latin typeface="+mn-lt"/>
                <a:ea typeface="+mn-ea"/>
                <a:cs typeface="+mn-cs"/>
              </a:rPr>
              <a:t>need to get pieces of software to interoperate with one </a:t>
            </a:r>
            <a:r>
              <a:rPr lang="en-CA" sz="1200" b="0" i="0" u="none" strike="noStrike" kern="1200" dirty="0" smtClean="0">
                <a:solidFill>
                  <a:schemeClr val="tx1"/>
                </a:solidFill>
                <a:effectLst/>
                <a:latin typeface="+mn-lt"/>
                <a:ea typeface="+mn-ea"/>
                <a:cs typeface="+mn-cs"/>
              </a:rPr>
              <a:t>another</a:t>
            </a:r>
          </a:p>
          <a:p>
            <a:pPr marL="228600" indent="-228600" rtl="0" fontAlgn="base">
              <a:buFont typeface="+mj-lt"/>
              <a:buAutoNum type="arabicPeriod"/>
            </a:pPr>
            <a:r>
              <a:rPr lang="en-CA" sz="1200" b="0" i="0" u="none" strike="noStrike" kern="1200" dirty="0" smtClean="0">
                <a:solidFill>
                  <a:schemeClr val="tx1"/>
                </a:solidFill>
                <a:effectLst/>
                <a:latin typeface="+mn-lt"/>
                <a:ea typeface="+mn-ea"/>
                <a:cs typeface="+mn-cs"/>
              </a:rPr>
              <a:t>You </a:t>
            </a:r>
            <a:r>
              <a:rPr lang="en-CA" sz="1200" b="0" i="0" u="none" strike="noStrike" kern="1200" dirty="0">
                <a:solidFill>
                  <a:schemeClr val="tx1"/>
                </a:solidFill>
                <a:effectLst/>
                <a:latin typeface="+mn-lt"/>
                <a:ea typeface="+mn-ea"/>
                <a:cs typeface="+mn-cs"/>
              </a:rPr>
              <a:t>are engaged in research related to encryption technologies, which are often used to build and implement </a:t>
            </a:r>
            <a:r>
              <a:rPr lang="en-CA" sz="1200" b="0" i="0" u="none" strike="noStrike" kern="1200" dirty="0" smtClean="0">
                <a:solidFill>
                  <a:schemeClr val="tx1"/>
                </a:solidFill>
                <a:effectLst/>
                <a:latin typeface="+mn-lt"/>
                <a:ea typeface="+mn-ea"/>
                <a:cs typeface="+mn-cs"/>
              </a:rPr>
              <a:t>TPMs</a:t>
            </a:r>
          </a:p>
          <a:p>
            <a:pPr marL="228600" indent="-228600" rtl="0" fontAlgn="base">
              <a:buFont typeface="+mj-lt"/>
              <a:buAutoNum type="arabicPeriod"/>
            </a:pPr>
            <a:r>
              <a:rPr lang="en-CA" sz="1200" b="0" i="0" u="none" strike="noStrike" kern="1200" dirty="0" smtClean="0">
                <a:solidFill>
                  <a:schemeClr val="tx1"/>
                </a:solidFill>
                <a:effectLst/>
                <a:latin typeface="+mn-lt"/>
                <a:ea typeface="+mn-ea"/>
                <a:cs typeface="+mn-cs"/>
              </a:rPr>
              <a:t>You </a:t>
            </a:r>
            <a:r>
              <a:rPr lang="en-CA" sz="1200" b="0" i="0" u="none" strike="noStrike" kern="1200" dirty="0">
                <a:solidFill>
                  <a:schemeClr val="tx1"/>
                </a:solidFill>
                <a:effectLst/>
                <a:latin typeface="+mn-lt"/>
                <a:ea typeface="+mn-ea"/>
                <a:cs typeface="+mn-cs"/>
              </a:rPr>
              <a:t>need to prevent software from collecting personal information, or verify that it does not collect personal </a:t>
            </a:r>
            <a:r>
              <a:rPr lang="en-CA" sz="1200" b="0" i="0" u="none" strike="noStrike" kern="1200" dirty="0" smtClean="0">
                <a:solidFill>
                  <a:schemeClr val="tx1"/>
                </a:solidFill>
                <a:effectLst/>
                <a:latin typeface="+mn-lt"/>
                <a:ea typeface="+mn-ea"/>
                <a:cs typeface="+mn-cs"/>
              </a:rPr>
              <a:t>information</a:t>
            </a:r>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059A8C4-0C62-F94C-981C-DE91E9B672CA}" type="slidenum">
              <a:rPr lang="en-US" smtClean="0"/>
              <a:t>8</a:t>
            </a:fld>
            <a:endParaRPr lang="en-US"/>
          </a:p>
        </p:txBody>
      </p:sp>
    </p:spTree>
    <p:extLst>
      <p:ext uri="{BB962C8B-B14F-4D97-AF65-F5344CB8AC3E}">
        <p14:creationId xmlns:p14="http://schemas.microsoft.com/office/powerpoint/2010/main" val="1037139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rtl="0" fontAlgn="base">
              <a:buFont typeface="+mj-lt"/>
              <a:buAutoNum type="arabicPeriod" startAt="5"/>
            </a:pPr>
            <a:r>
              <a:rPr lang="en-CA" sz="1200" b="0" i="0" u="none" strike="noStrike" kern="1200" dirty="0" smtClean="0">
                <a:solidFill>
                  <a:schemeClr val="tx1"/>
                </a:solidFill>
                <a:effectLst/>
                <a:latin typeface="+mn-lt"/>
                <a:ea typeface="+mn-ea"/>
                <a:cs typeface="+mn-cs"/>
              </a:rPr>
              <a:t>You have perceptual disabilities or provide support services to people with perceptual disabilities, in a case where the TPM impairs the accessibility of content</a:t>
            </a:r>
          </a:p>
          <a:p>
            <a:pPr marL="228600" indent="-228600" rtl="0" fontAlgn="base">
              <a:buFont typeface="+mj-lt"/>
              <a:buAutoNum type="arabicPeriod" startAt="5"/>
            </a:pPr>
            <a:r>
              <a:rPr lang="en-CA" sz="1200" b="0" i="0" u="none" strike="noStrike" kern="1200" dirty="0" smtClean="0">
                <a:solidFill>
                  <a:schemeClr val="tx1"/>
                </a:solidFill>
                <a:effectLst/>
                <a:latin typeface="+mn-lt"/>
                <a:ea typeface="+mn-ea"/>
                <a:cs typeface="+mn-cs"/>
              </a:rPr>
              <a:t>You are broadcasting a copyright-protected work and the rights holder has not given you a TPM-free way to do the broadcast</a:t>
            </a:r>
          </a:p>
          <a:p>
            <a:pPr marL="228600" indent="-228600" rtl="0" fontAlgn="base">
              <a:buFont typeface="+mj-lt"/>
              <a:buAutoNum type="arabicPeriod" startAt="5"/>
            </a:pPr>
            <a:r>
              <a:rPr lang="en-CA" sz="1200" b="0" i="0" u="none" strike="noStrike" kern="1200" dirty="0" smtClean="0">
                <a:solidFill>
                  <a:schemeClr val="tx1"/>
                </a:solidFill>
                <a:effectLst/>
                <a:latin typeface="+mn-lt"/>
                <a:ea typeface="+mn-ea"/>
                <a:cs typeface="+mn-cs"/>
              </a:rPr>
              <a:t>You need to circumvent a TPM on radio equipment in order to get access to a telecommunications service</a:t>
            </a:r>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059A8C4-0C62-F94C-981C-DE91E9B672CA}" type="slidenum">
              <a:rPr lang="en-US" smtClean="0"/>
              <a:t>9</a:t>
            </a:fld>
            <a:endParaRPr lang="en-US"/>
          </a:p>
        </p:txBody>
      </p:sp>
    </p:spTree>
    <p:extLst>
      <p:ext uri="{BB962C8B-B14F-4D97-AF65-F5344CB8AC3E}">
        <p14:creationId xmlns:p14="http://schemas.microsoft.com/office/powerpoint/2010/main" val="14449655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0.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13.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5</a:t>
            </a:r>
            <a:br>
              <a:rPr lang="en-US" dirty="0"/>
            </a:br>
            <a:r>
              <a:rPr lang="en-US" dirty="0"/>
              <a:t>Title Placeholder</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13" name="TextBox 12">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6" name="TextBox 5">
            <a:extLst>
              <a:ext uri="{FF2B5EF4-FFF2-40B4-BE49-F238E27FC236}">
                <a16:creationId xmlns:a16="http://schemas.microsoft.com/office/drawing/2014/main" id="{944982ED-AD70-0842-ACC8-701F56A32F4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7"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59344823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52C757D-577B-4743-B367-5082767D3402}"/>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22" name="Rectangle 21">
            <a:extLst>
              <a:ext uri="{FF2B5EF4-FFF2-40B4-BE49-F238E27FC236}">
                <a16:creationId xmlns:a16="http://schemas.microsoft.com/office/drawing/2014/main" id="{ED0F36C9-5749-4329-B080-EFDAD3F0173A}"/>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Faculty of Education</a:t>
            </a:r>
          </a:p>
        </p:txBody>
      </p:sp>
      <p:sp>
        <p:nvSpPr>
          <p:cNvPr id="23" name="TextBox 22">
            <a:extLst>
              <a:ext uri="{FF2B5EF4-FFF2-40B4-BE49-F238E27FC236}">
                <a16:creationId xmlns:a16="http://schemas.microsoft.com/office/drawing/2014/main" id="{FE66C7D3-19C1-4BAD-B0C1-841BE2D84F4F}"/>
              </a:ext>
            </a:extLst>
          </p:cNvPr>
          <p:cNvSpPr txBox="1"/>
          <p:nvPr userDrawn="1"/>
        </p:nvSpPr>
        <p:spPr>
          <a:xfrm>
            <a:off x="1233355" y="2589764"/>
            <a:ext cx="3960000" cy="1421928"/>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Kimberley </a:t>
            </a:r>
            <a:r>
              <a:rPr lang="en-US" dirty="0" err="1">
                <a:solidFill>
                  <a:schemeClr val="bg2">
                    <a:lumMod val="10000"/>
                  </a:schemeClr>
                </a:solidFill>
                <a:latin typeface="Arial" panose="020B0604020202020204" pitchFamily="34" charset="0"/>
                <a:cs typeface="Arial" panose="020B0604020202020204" pitchFamily="34" charset="0"/>
              </a:rPr>
              <a:t>Kemmer</a:t>
            </a:r>
            <a:endParaRPr lang="en-US" dirty="0">
              <a:solidFill>
                <a:schemeClr val="bg2">
                  <a:lumMod val="1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Mireille Smith</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Amanda </a:t>
            </a:r>
            <a:r>
              <a:rPr lang="en-US" dirty="0" err="1">
                <a:solidFill>
                  <a:schemeClr val="bg2">
                    <a:lumMod val="10000"/>
                  </a:schemeClr>
                </a:solidFill>
                <a:latin typeface="Arial" panose="020B0604020202020204" pitchFamily="34" charset="0"/>
                <a:cs typeface="Arial" panose="020B0604020202020204" pitchFamily="34" charset="0"/>
              </a:rPr>
              <a:t>Wakaruk</a:t>
            </a:r>
            <a:r>
              <a:rPr lang="en-US" dirty="0">
                <a:solidFill>
                  <a:schemeClr val="bg2">
                    <a:lumMod val="10000"/>
                  </a:schemeClr>
                </a:solidFill>
                <a:latin typeface="Arial" panose="020B0604020202020204" pitchFamily="34" charset="0"/>
                <a:cs typeface="Arial" panose="020B0604020202020204" pitchFamily="34" charset="0"/>
              </a:rPr>
              <a:t> </a:t>
            </a:r>
          </a:p>
        </p:txBody>
      </p:sp>
      <p:sp>
        <p:nvSpPr>
          <p:cNvPr id="24" name="TextBox 23">
            <a:extLst>
              <a:ext uri="{FF2B5EF4-FFF2-40B4-BE49-F238E27FC236}">
                <a16:creationId xmlns:a16="http://schemas.microsoft.com/office/drawing/2014/main" id="{0D49E313-F656-4404-8957-9B5A4E62B2CA}"/>
              </a:ext>
            </a:extLst>
          </p:cNvPr>
          <p:cNvSpPr txBox="1"/>
          <p:nvPr userDrawn="1"/>
        </p:nvSpPr>
        <p:spPr>
          <a:xfrm>
            <a:off x="7018870" y="5006653"/>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Michael B. McNally </a:t>
            </a:r>
          </a:p>
        </p:txBody>
      </p:sp>
      <p:sp>
        <p:nvSpPr>
          <p:cNvPr id="25" name="Rectangle 24">
            <a:extLst>
              <a:ext uri="{FF2B5EF4-FFF2-40B4-BE49-F238E27FC236}">
                <a16:creationId xmlns:a16="http://schemas.microsoft.com/office/drawing/2014/main" id="{654DC599-C214-42A2-85EF-F53129E6568B}"/>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a:t>
            </a:r>
          </a:p>
        </p:txBody>
      </p:sp>
      <p:sp>
        <p:nvSpPr>
          <p:cNvPr id="26" name="TextBox 25">
            <a:extLst>
              <a:ext uri="{FF2B5EF4-FFF2-40B4-BE49-F238E27FC236}">
                <a16:creationId xmlns:a16="http://schemas.microsoft.com/office/drawing/2014/main" id="{71637D57-9827-4F0A-800A-879120662C7D}"/>
              </a:ext>
            </a:extLst>
          </p:cNvPr>
          <p:cNvSpPr txBox="1"/>
          <p:nvPr userDrawn="1"/>
        </p:nvSpPr>
        <p:spPr>
          <a:xfrm>
            <a:off x="7018869" y="2758498"/>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Graeme Pate</a:t>
            </a:r>
          </a:p>
        </p:txBody>
      </p:sp>
      <p:sp>
        <p:nvSpPr>
          <p:cNvPr id="27" name="TextBox 26">
            <a:extLst>
              <a:ext uri="{FF2B5EF4-FFF2-40B4-BE49-F238E27FC236}">
                <a16:creationId xmlns:a16="http://schemas.microsoft.com/office/drawing/2014/main" id="{F707B1F2-4C42-4717-87F3-7EF09498CD8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9" name="Rectangle 8">
            <a:extLst>
              <a:ext uri="{FF2B5EF4-FFF2-40B4-BE49-F238E27FC236}">
                <a16:creationId xmlns:a16="http://schemas.microsoft.com/office/drawing/2014/main" id="{E28A654F-E837-46B0-8AE1-020F60BB3341}"/>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a:t>
            </a:r>
            <a:endParaRPr lang="en-US"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9C4C9E9-5061-4539-9ADC-03AFCCD14397}"/>
              </a:ext>
            </a:extLst>
          </p:cNvPr>
          <p:cNvSpPr txBox="1"/>
          <p:nvPr userDrawn="1"/>
        </p:nvSpPr>
        <p:spPr>
          <a:xfrm>
            <a:off x="1233355" y="4942566"/>
            <a:ext cx="3960000" cy="75713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Martine Iradukunda</a:t>
            </a:r>
          </a:p>
        </p:txBody>
      </p:sp>
    </p:spTree>
    <p:extLst>
      <p:ext uri="{BB962C8B-B14F-4D97-AF65-F5344CB8AC3E}">
        <p14:creationId xmlns:p14="http://schemas.microsoft.com/office/powerpoint/2010/main" val="292637182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0A180F4-11A4-6144-A33B-3A7FED4DAAA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10" name="TextBox 9">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12985264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CB534C"/>
                </a:solidFill>
                <a:latin typeface="Arial" panose="020B0604020202020204" pitchFamily="34" charset="0"/>
              </a:defRPr>
            </a:lvl1pPr>
          </a:lstStyle>
          <a:p>
            <a:r>
              <a:rPr lang="en-US" dirty="0"/>
              <a:t>Level 2</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57FEA955-E437-1E4E-AB6A-69EAEFEAB99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F48AA489-7CA3-E74E-B8E1-3FDA2879F75B}"/>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202255560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C3051362-0DFD-9349-8175-499A8D2F626F}"/>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2</a:t>
            </a:r>
            <a:br>
              <a:rPr lang="en-US" dirty="0" smtClean="0"/>
            </a:br>
            <a:r>
              <a:rPr lang="en-US" dirty="0" smtClean="0"/>
              <a:t>TITLE PLACEHOLDER</a:t>
            </a:r>
            <a:endParaRPr lang="en-US" dirty="0"/>
          </a:p>
        </p:txBody>
      </p:sp>
    </p:spTree>
    <p:extLst>
      <p:ext uri="{BB962C8B-B14F-4D97-AF65-F5344CB8AC3E}">
        <p14:creationId xmlns:p14="http://schemas.microsoft.com/office/powerpoint/2010/main" val="91809378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F46EBA-A8FD-1B4B-B743-C5ACA991245D}"/>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110358039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BFF81B-EA04-2746-9935-45EC4CF8F2D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6"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7"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348994125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AFBFF81B-EA04-2746-9935-45EC4CF8F2D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98472442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D769670-BC84-6640-80F0-3B603F74678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F519BBCC-D32E-0842-A6AD-0156BDA40B7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13223921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AC4C0D0-9108-E343-9E29-C6F91436C29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D3B536F9-F6EF-A642-9C22-0AAA97C6C26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67391007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amp;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69F7ED0-55FE-1F49-94C4-341FBBCC21C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7" name="TextBox 6">
            <a:extLst>
              <a:ext uri="{FF2B5EF4-FFF2-40B4-BE49-F238E27FC236}">
                <a16:creationId xmlns:a16="http://schemas.microsoft.com/office/drawing/2014/main" id="{6645C1BA-C3E8-3546-A1C9-74A2592E2C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a:solidFill>
                  <a:schemeClr val="bg1"/>
                </a:solidFill>
              </a:rPr>
              <a:t>IMAGE AND SOUND REFERENCES </a:t>
            </a:r>
            <a:endParaRPr lang="en-US" sz="4000" b="1">
              <a:solidFill>
                <a:schemeClr val="bg1"/>
              </a:solidFill>
            </a:endParaRPr>
          </a:p>
        </p:txBody>
      </p:sp>
    </p:spTree>
    <p:extLst>
      <p:ext uri="{BB962C8B-B14F-4D97-AF65-F5344CB8AC3E}">
        <p14:creationId xmlns:p14="http://schemas.microsoft.com/office/powerpoint/2010/main" val="32178435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77FE9AC-6BDF-884B-AC43-57A59DF5D7F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8" name="TextBox 7">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9" name="TextBox 8">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10"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347765598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9876829-F464-184F-BFFE-480173F866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2" name="Rectangle 1">
            <a:extLst>
              <a:ext uri="{FF2B5EF4-FFF2-40B4-BE49-F238E27FC236}">
                <a16:creationId xmlns:a16="http://schemas.microsoft.com/office/drawing/2014/main" id="{083F97C2-CE08-D419-55DE-E495AD860F0B}"/>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3" name="Rectangle 2">
            <a:extLst>
              <a:ext uri="{FF2B5EF4-FFF2-40B4-BE49-F238E27FC236}">
                <a16:creationId xmlns:a16="http://schemas.microsoft.com/office/drawing/2014/main" id="{144E2CD6-A0FA-7551-C40C-6EA771E3B2E0}"/>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Faculty of Education</a:t>
            </a:r>
          </a:p>
        </p:txBody>
      </p:sp>
      <p:sp>
        <p:nvSpPr>
          <p:cNvPr id="4" name="TextBox 3">
            <a:extLst>
              <a:ext uri="{FF2B5EF4-FFF2-40B4-BE49-F238E27FC236}">
                <a16:creationId xmlns:a16="http://schemas.microsoft.com/office/drawing/2014/main" id="{AFB745A2-305C-9D3D-1EE6-63199EA68F8C}"/>
              </a:ext>
            </a:extLst>
          </p:cNvPr>
          <p:cNvSpPr txBox="1"/>
          <p:nvPr userDrawn="1"/>
        </p:nvSpPr>
        <p:spPr>
          <a:xfrm>
            <a:off x="1233353" y="2589764"/>
            <a:ext cx="3960001" cy="1421928"/>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Kimberley </a:t>
            </a:r>
            <a:r>
              <a:rPr lang="en-US" dirty="0" err="1">
                <a:solidFill>
                  <a:schemeClr val="bg2">
                    <a:lumMod val="10000"/>
                  </a:schemeClr>
                </a:solidFill>
                <a:latin typeface="Arial" panose="020B0604020202020204" pitchFamily="34" charset="0"/>
                <a:cs typeface="Arial" panose="020B0604020202020204" pitchFamily="34" charset="0"/>
              </a:rPr>
              <a:t>Kemmer</a:t>
            </a:r>
            <a:endParaRPr lang="en-US" dirty="0">
              <a:solidFill>
                <a:schemeClr val="bg2">
                  <a:lumMod val="1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Mireille Smith</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Amanda </a:t>
            </a:r>
            <a:r>
              <a:rPr lang="en-US" dirty="0" err="1">
                <a:solidFill>
                  <a:schemeClr val="bg2">
                    <a:lumMod val="10000"/>
                  </a:schemeClr>
                </a:solidFill>
                <a:latin typeface="Arial" panose="020B0604020202020204" pitchFamily="34" charset="0"/>
                <a:cs typeface="Arial" panose="020B0604020202020204" pitchFamily="34" charset="0"/>
              </a:rPr>
              <a:t>Wakaruk</a:t>
            </a:r>
            <a:r>
              <a:rPr lang="en-US" dirty="0">
                <a:solidFill>
                  <a:schemeClr val="bg2">
                    <a:lumMod val="10000"/>
                  </a:schemeClr>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6E73E1D8-8ED7-190F-312D-61DDA6077B5F}"/>
              </a:ext>
            </a:extLst>
          </p:cNvPr>
          <p:cNvSpPr txBox="1"/>
          <p:nvPr userDrawn="1"/>
        </p:nvSpPr>
        <p:spPr>
          <a:xfrm>
            <a:off x="7018870" y="5006653"/>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Michael B. McNally </a:t>
            </a:r>
          </a:p>
        </p:txBody>
      </p:sp>
      <p:sp>
        <p:nvSpPr>
          <p:cNvPr id="6" name="Rectangle 5">
            <a:extLst>
              <a:ext uri="{FF2B5EF4-FFF2-40B4-BE49-F238E27FC236}">
                <a16:creationId xmlns:a16="http://schemas.microsoft.com/office/drawing/2014/main" id="{2BC4C087-AA79-0328-A4BE-3903579F4EAD}"/>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a:t>
            </a:r>
          </a:p>
        </p:txBody>
      </p:sp>
      <p:sp>
        <p:nvSpPr>
          <p:cNvPr id="7" name="TextBox 6">
            <a:extLst>
              <a:ext uri="{FF2B5EF4-FFF2-40B4-BE49-F238E27FC236}">
                <a16:creationId xmlns:a16="http://schemas.microsoft.com/office/drawing/2014/main" id="{B0F293E1-DFFE-D465-8B5F-9DB0598C6788}"/>
              </a:ext>
            </a:extLst>
          </p:cNvPr>
          <p:cNvSpPr txBox="1"/>
          <p:nvPr userDrawn="1"/>
        </p:nvSpPr>
        <p:spPr>
          <a:xfrm>
            <a:off x="7018869" y="2758498"/>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Graeme Pate</a:t>
            </a:r>
          </a:p>
        </p:txBody>
      </p:sp>
      <p:sp>
        <p:nvSpPr>
          <p:cNvPr id="8" name="Rectangle 7">
            <a:extLst>
              <a:ext uri="{FF2B5EF4-FFF2-40B4-BE49-F238E27FC236}">
                <a16:creationId xmlns:a16="http://schemas.microsoft.com/office/drawing/2014/main" id="{07E48524-0C87-B1CF-CC28-9C976AAF0A95}"/>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a:t>
            </a:r>
            <a:endParaRPr lang="en-US"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ED70D42-49E6-6857-9BCC-0619BAA3834E}"/>
              </a:ext>
            </a:extLst>
          </p:cNvPr>
          <p:cNvSpPr txBox="1"/>
          <p:nvPr userDrawn="1"/>
        </p:nvSpPr>
        <p:spPr>
          <a:xfrm>
            <a:off x="1233354" y="4942566"/>
            <a:ext cx="3959999" cy="75713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Martine Iradukunda</a:t>
            </a:r>
          </a:p>
        </p:txBody>
      </p:sp>
    </p:spTree>
    <p:extLst>
      <p:ext uri="{BB962C8B-B14F-4D97-AF65-F5344CB8AC3E}">
        <p14:creationId xmlns:p14="http://schemas.microsoft.com/office/powerpoint/2010/main" val="347484330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E39E2A1-D1F8-F849-A85E-FA17C3913CD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11" name="TextBox 10">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25626666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F7CA00"/>
                </a:solidFill>
                <a:latin typeface="Arial" panose="020B0604020202020204" pitchFamily="34" charset="0"/>
              </a:defRPr>
            </a:lvl1pPr>
          </a:lstStyle>
          <a:p>
            <a:r>
              <a:rPr lang="en-US" dirty="0"/>
              <a:t>Level 3</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98379867-4123-0F4E-B462-BF544A8E6E3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0A21B7B0-4B19-2747-9BBC-ACC22F9164AD}"/>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38522049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F7CA00"/>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6" name="Title 1">
            <a:extLst>
              <a:ext uri="{FF2B5EF4-FFF2-40B4-BE49-F238E27FC236}">
                <a16:creationId xmlns:a16="http://schemas.microsoft.com/office/drawing/2014/main" id="{B00D2005-1638-D145-A3AA-4604EF5F2187}"/>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3</a:t>
            </a:r>
            <a:br>
              <a:rPr lang="en-US" dirty="0" smtClean="0"/>
            </a:br>
            <a:r>
              <a:rPr lang="en-US" dirty="0" smtClean="0"/>
              <a:t>TITLE PLACEHOLDER</a:t>
            </a:r>
            <a:endParaRPr lang="en-US" dirty="0"/>
          </a:p>
        </p:txBody>
      </p:sp>
    </p:spTree>
    <p:extLst>
      <p:ext uri="{BB962C8B-B14F-4D97-AF65-F5344CB8AC3E}">
        <p14:creationId xmlns:p14="http://schemas.microsoft.com/office/powerpoint/2010/main" val="15933509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77E9F-F72D-D346-A023-587315F6F93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174399330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4CA8E0-8C56-9B48-BF92-FD290582BDF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5"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6"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351875636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588692-E5A2-DC4C-8C4C-E7D74342CE31}"/>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7C4CA8E0-8C56-9B48-BF92-FD290582BDF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23375846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EFD900-0255-F445-BE1C-1DF2270C913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37AE39D8-DE47-5149-BF37-9229513418D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64276060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59B4EB-FBA7-6448-95F2-E6B852C5E61F}"/>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0FBAA09-CF2D-BB43-B73B-D63FECDAC48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412307423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95263F"/>
                </a:solidFill>
                <a:latin typeface="Arial" panose="020B0604020202020204" pitchFamily="34" charset="0"/>
              </a:defRPr>
            </a:lvl1pPr>
          </a:lstStyle>
          <a:p>
            <a:r>
              <a:rPr lang="en-US" dirty="0"/>
              <a:t>Level 1</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8A1D796D-C3F4-644D-AFE2-C1D569F25E1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359AE153-4C4A-6144-9B44-62D21BBF296A}"/>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solidFill>
                  <a:schemeClr val="bg2">
                    <a:lumMod val="10000"/>
                  </a:schemeClr>
                </a:solidFill>
              </a:defRPr>
            </a:lvl1pPr>
          </a:lstStyle>
          <a:p>
            <a:pPr lvl="0"/>
            <a:r>
              <a:rPr lang="en-US" dirty="0"/>
              <a:t>Month Year</a:t>
            </a:r>
          </a:p>
        </p:txBody>
      </p:sp>
      <p:sp>
        <p:nvSpPr>
          <p:cNvPr id="6" name="TextBox 5"/>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83533446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D368455-4297-3D40-B408-AA05480ABD5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6" name="TextBox 5">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8" name="TextBox 7">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9"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262390997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D52F16A-22BD-6448-BC29-BAF6A0CDBCA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2" name="Rectangle 1">
            <a:extLst>
              <a:ext uri="{FF2B5EF4-FFF2-40B4-BE49-F238E27FC236}">
                <a16:creationId xmlns:a16="http://schemas.microsoft.com/office/drawing/2014/main" id="{FCD53651-6320-51E6-F6CE-81F9FFF227FC}"/>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3" name="Rectangle 2">
            <a:extLst>
              <a:ext uri="{FF2B5EF4-FFF2-40B4-BE49-F238E27FC236}">
                <a16:creationId xmlns:a16="http://schemas.microsoft.com/office/drawing/2014/main" id="{AD97DAC6-EE35-AE9D-7E3C-3248D90AF77D}"/>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Faculty of Education</a:t>
            </a:r>
          </a:p>
        </p:txBody>
      </p:sp>
      <p:sp>
        <p:nvSpPr>
          <p:cNvPr id="4" name="TextBox 3">
            <a:extLst>
              <a:ext uri="{FF2B5EF4-FFF2-40B4-BE49-F238E27FC236}">
                <a16:creationId xmlns:a16="http://schemas.microsoft.com/office/drawing/2014/main" id="{642EA7BE-D37C-921A-5030-F19629C163E3}"/>
              </a:ext>
            </a:extLst>
          </p:cNvPr>
          <p:cNvSpPr txBox="1"/>
          <p:nvPr userDrawn="1"/>
        </p:nvSpPr>
        <p:spPr>
          <a:xfrm>
            <a:off x="1233355" y="2589764"/>
            <a:ext cx="3960000" cy="1421928"/>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Kimberley </a:t>
            </a:r>
            <a:r>
              <a:rPr lang="en-US" dirty="0" err="1">
                <a:solidFill>
                  <a:schemeClr val="bg2">
                    <a:lumMod val="10000"/>
                  </a:schemeClr>
                </a:solidFill>
                <a:latin typeface="Arial" panose="020B0604020202020204" pitchFamily="34" charset="0"/>
                <a:cs typeface="Arial" panose="020B0604020202020204" pitchFamily="34" charset="0"/>
              </a:rPr>
              <a:t>Kemmer</a:t>
            </a:r>
            <a:endParaRPr lang="en-US" dirty="0">
              <a:solidFill>
                <a:schemeClr val="bg2">
                  <a:lumMod val="1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Mireille Smith</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Amanda </a:t>
            </a:r>
            <a:r>
              <a:rPr lang="en-US" dirty="0" err="1">
                <a:solidFill>
                  <a:schemeClr val="bg2">
                    <a:lumMod val="10000"/>
                  </a:schemeClr>
                </a:solidFill>
                <a:latin typeface="Arial" panose="020B0604020202020204" pitchFamily="34" charset="0"/>
                <a:cs typeface="Arial" panose="020B0604020202020204" pitchFamily="34" charset="0"/>
              </a:rPr>
              <a:t>Wakaruk</a:t>
            </a:r>
            <a:r>
              <a:rPr lang="en-US" dirty="0">
                <a:solidFill>
                  <a:schemeClr val="bg2">
                    <a:lumMod val="10000"/>
                  </a:schemeClr>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48D25A76-9CF6-34AA-D505-7131ECEA7FA6}"/>
              </a:ext>
            </a:extLst>
          </p:cNvPr>
          <p:cNvSpPr txBox="1"/>
          <p:nvPr userDrawn="1"/>
        </p:nvSpPr>
        <p:spPr>
          <a:xfrm>
            <a:off x="7018870" y="5006653"/>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Michael B. McNally </a:t>
            </a:r>
          </a:p>
        </p:txBody>
      </p:sp>
      <p:sp>
        <p:nvSpPr>
          <p:cNvPr id="6" name="Rectangle 5">
            <a:extLst>
              <a:ext uri="{FF2B5EF4-FFF2-40B4-BE49-F238E27FC236}">
                <a16:creationId xmlns:a16="http://schemas.microsoft.com/office/drawing/2014/main" id="{6248D49B-94C4-A652-A5FE-C871A1A03782}"/>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a:t>
            </a:r>
          </a:p>
        </p:txBody>
      </p:sp>
      <p:sp>
        <p:nvSpPr>
          <p:cNvPr id="7" name="TextBox 6">
            <a:extLst>
              <a:ext uri="{FF2B5EF4-FFF2-40B4-BE49-F238E27FC236}">
                <a16:creationId xmlns:a16="http://schemas.microsoft.com/office/drawing/2014/main" id="{0FC9296B-B060-0A68-DA83-7F260A51B9FD}"/>
              </a:ext>
            </a:extLst>
          </p:cNvPr>
          <p:cNvSpPr txBox="1"/>
          <p:nvPr userDrawn="1"/>
        </p:nvSpPr>
        <p:spPr>
          <a:xfrm>
            <a:off x="7018869" y="2758498"/>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Graeme Pate</a:t>
            </a:r>
          </a:p>
        </p:txBody>
      </p:sp>
      <p:sp>
        <p:nvSpPr>
          <p:cNvPr id="8" name="Rectangle 7">
            <a:extLst>
              <a:ext uri="{FF2B5EF4-FFF2-40B4-BE49-F238E27FC236}">
                <a16:creationId xmlns:a16="http://schemas.microsoft.com/office/drawing/2014/main" id="{BA3E0F4D-E40D-2A9C-A382-D8C598CC1A91}"/>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a:t>
            </a:r>
            <a:endParaRPr lang="en-US"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E9FD3AE-6425-CA47-46DA-D446ED8EF5A5}"/>
              </a:ext>
            </a:extLst>
          </p:cNvPr>
          <p:cNvSpPr txBox="1"/>
          <p:nvPr userDrawn="1"/>
        </p:nvSpPr>
        <p:spPr>
          <a:xfrm>
            <a:off x="1233356" y="4942566"/>
            <a:ext cx="3959998" cy="75713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Martine Iradukunda</a:t>
            </a:r>
          </a:p>
        </p:txBody>
      </p:sp>
    </p:spTree>
    <p:extLst>
      <p:ext uri="{BB962C8B-B14F-4D97-AF65-F5344CB8AC3E}">
        <p14:creationId xmlns:p14="http://schemas.microsoft.com/office/powerpoint/2010/main" val="169240399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5790B6-AE76-C145-98F2-9683FF1673C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9" name="TextBox 8">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322679752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879F3D"/>
                </a:solidFill>
                <a:latin typeface="Arial" panose="020B0604020202020204" pitchFamily="34" charset="0"/>
              </a:defRPr>
            </a:lvl1pPr>
          </a:lstStyle>
          <a:p>
            <a:r>
              <a:rPr lang="en-US" dirty="0"/>
              <a:t>Level 4</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1F80558F-4391-2944-8442-5C26834E3C5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7D0D2FCC-AC68-6B46-AF07-20394F20DF07}"/>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371963599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E95FE837-4B48-E942-AF08-6D436A9EC429}"/>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4</a:t>
            </a:r>
            <a:br>
              <a:rPr lang="en-US" dirty="0" smtClean="0"/>
            </a:br>
            <a:r>
              <a:rPr lang="en-US" dirty="0" smtClean="0"/>
              <a:t>TITLE PLACEHOLDER</a:t>
            </a:r>
            <a:endParaRPr lang="en-US" dirty="0"/>
          </a:p>
        </p:txBody>
      </p:sp>
    </p:spTree>
    <p:extLst>
      <p:ext uri="{BB962C8B-B14F-4D97-AF65-F5344CB8AC3E}">
        <p14:creationId xmlns:p14="http://schemas.microsoft.com/office/powerpoint/2010/main" val="297664703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1A851A-BABB-6040-A2CB-A19AE34F86A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78017851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BACD67-8F37-E94B-A68F-F142AC94137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5"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6"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304499908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42F574-B92E-3447-9812-1E6BAD5BE56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A5BACD67-8F37-E94B-A68F-F142AC94137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942619634"/>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96F0E2-16C5-024A-B360-E40F0382DBD5}"/>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161200C4-8EC0-5A48-AF35-9A3ECBDC1FB3}"/>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25110399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EAD414-CA57-FA4A-A3D7-AD29DDF5841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DB3D0953-9425-B44C-8765-813DA7D606C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410111786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12064"/>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1</a:t>
            </a:r>
            <a:br>
              <a:rPr lang="en-US" dirty="0" smtClean="0"/>
            </a:br>
            <a:r>
              <a:rPr lang="en-US" dirty="0" smtClean="0"/>
              <a:t>TITLE PLACEHOLDER</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842735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B68A3B7-23E6-C94F-AE98-26E36E065A0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6" name="TextBox 5">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8" name="TextBox 7">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9"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123820851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8DE1BED-9DC3-D247-9201-574B7094B0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2" name="Rectangle 1">
            <a:extLst>
              <a:ext uri="{FF2B5EF4-FFF2-40B4-BE49-F238E27FC236}">
                <a16:creationId xmlns:a16="http://schemas.microsoft.com/office/drawing/2014/main" id="{BBC1EFB0-677B-6BBA-83B2-12D88F9D683F}"/>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3" name="Rectangle 2">
            <a:extLst>
              <a:ext uri="{FF2B5EF4-FFF2-40B4-BE49-F238E27FC236}">
                <a16:creationId xmlns:a16="http://schemas.microsoft.com/office/drawing/2014/main" id="{A46956B4-DCEC-265F-18D8-4608A0DEAD9F}"/>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Faculty of Education</a:t>
            </a:r>
          </a:p>
        </p:txBody>
      </p:sp>
      <p:sp>
        <p:nvSpPr>
          <p:cNvPr id="4" name="TextBox 3">
            <a:extLst>
              <a:ext uri="{FF2B5EF4-FFF2-40B4-BE49-F238E27FC236}">
                <a16:creationId xmlns:a16="http://schemas.microsoft.com/office/drawing/2014/main" id="{B697392D-B519-6DB2-849C-04557923E445}"/>
              </a:ext>
            </a:extLst>
          </p:cNvPr>
          <p:cNvSpPr txBox="1"/>
          <p:nvPr userDrawn="1"/>
        </p:nvSpPr>
        <p:spPr>
          <a:xfrm>
            <a:off x="1233355" y="2589764"/>
            <a:ext cx="3960000" cy="1421928"/>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Kimberley </a:t>
            </a:r>
            <a:r>
              <a:rPr lang="en-US" dirty="0" err="1">
                <a:solidFill>
                  <a:schemeClr val="bg2">
                    <a:lumMod val="10000"/>
                  </a:schemeClr>
                </a:solidFill>
                <a:latin typeface="Arial" panose="020B0604020202020204" pitchFamily="34" charset="0"/>
                <a:cs typeface="Arial" panose="020B0604020202020204" pitchFamily="34" charset="0"/>
              </a:rPr>
              <a:t>Kemmer</a:t>
            </a:r>
            <a:endParaRPr lang="en-US" dirty="0">
              <a:solidFill>
                <a:schemeClr val="bg2">
                  <a:lumMod val="1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Mireille Smith</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Amanda </a:t>
            </a:r>
            <a:r>
              <a:rPr lang="en-US" dirty="0" err="1">
                <a:solidFill>
                  <a:schemeClr val="bg2">
                    <a:lumMod val="10000"/>
                  </a:schemeClr>
                </a:solidFill>
                <a:latin typeface="Arial" panose="020B0604020202020204" pitchFamily="34" charset="0"/>
                <a:cs typeface="Arial" panose="020B0604020202020204" pitchFamily="34" charset="0"/>
              </a:rPr>
              <a:t>Wakaruk</a:t>
            </a:r>
            <a:r>
              <a:rPr lang="en-US" dirty="0">
                <a:solidFill>
                  <a:schemeClr val="bg2">
                    <a:lumMod val="10000"/>
                  </a:schemeClr>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D98D23F2-27C0-4EFF-74D5-2B1A10ED2669}"/>
              </a:ext>
            </a:extLst>
          </p:cNvPr>
          <p:cNvSpPr txBox="1"/>
          <p:nvPr userDrawn="1"/>
        </p:nvSpPr>
        <p:spPr>
          <a:xfrm>
            <a:off x="7018870" y="5006653"/>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Michael B. McNally </a:t>
            </a:r>
          </a:p>
        </p:txBody>
      </p:sp>
      <p:sp>
        <p:nvSpPr>
          <p:cNvPr id="6" name="Rectangle 5">
            <a:extLst>
              <a:ext uri="{FF2B5EF4-FFF2-40B4-BE49-F238E27FC236}">
                <a16:creationId xmlns:a16="http://schemas.microsoft.com/office/drawing/2014/main" id="{343904F0-CDF3-F7CB-6D12-1EE282BFAA5B}"/>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a:t>
            </a:r>
          </a:p>
        </p:txBody>
      </p:sp>
      <p:sp>
        <p:nvSpPr>
          <p:cNvPr id="7" name="TextBox 6">
            <a:extLst>
              <a:ext uri="{FF2B5EF4-FFF2-40B4-BE49-F238E27FC236}">
                <a16:creationId xmlns:a16="http://schemas.microsoft.com/office/drawing/2014/main" id="{942665FB-FD50-A721-590B-55C3A531F177}"/>
              </a:ext>
            </a:extLst>
          </p:cNvPr>
          <p:cNvSpPr txBox="1"/>
          <p:nvPr userDrawn="1"/>
        </p:nvSpPr>
        <p:spPr>
          <a:xfrm>
            <a:off x="7018869" y="2758498"/>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Graeme Pate</a:t>
            </a:r>
          </a:p>
        </p:txBody>
      </p:sp>
      <p:sp>
        <p:nvSpPr>
          <p:cNvPr id="8" name="Rectangle 7">
            <a:extLst>
              <a:ext uri="{FF2B5EF4-FFF2-40B4-BE49-F238E27FC236}">
                <a16:creationId xmlns:a16="http://schemas.microsoft.com/office/drawing/2014/main" id="{16D26496-435B-F27C-7D76-20DBA15A522E}"/>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a:t>
            </a:r>
            <a:endParaRPr lang="en-US"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B3DDDC9-F716-D738-DD8B-1DAB5C40223C}"/>
              </a:ext>
            </a:extLst>
          </p:cNvPr>
          <p:cNvSpPr txBox="1"/>
          <p:nvPr userDrawn="1"/>
        </p:nvSpPr>
        <p:spPr>
          <a:xfrm>
            <a:off x="1233356" y="4942566"/>
            <a:ext cx="3959998" cy="75713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Martine Iradukunda</a:t>
            </a:r>
          </a:p>
        </p:txBody>
      </p:sp>
    </p:spTree>
    <p:extLst>
      <p:ext uri="{BB962C8B-B14F-4D97-AF65-F5344CB8AC3E}">
        <p14:creationId xmlns:p14="http://schemas.microsoft.com/office/powerpoint/2010/main" val="419037520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0E2942-34EE-7D4A-A7C8-5B01D8AF2F9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9" name="TextBox 8">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69710969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004950"/>
                </a:solidFill>
                <a:latin typeface="Arial" panose="020B0604020202020204" pitchFamily="34" charset="0"/>
              </a:defRPr>
            </a:lvl1pPr>
          </a:lstStyle>
          <a:p>
            <a:r>
              <a:rPr lang="en-US" dirty="0"/>
              <a:t>Level 5</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0A184503-A0DC-8740-942C-725B38E95C6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4EDC62F5-229E-3B49-A44F-9DCD1D73E240}"/>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1905234533"/>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5</a:t>
            </a:r>
            <a:br>
              <a:rPr lang="en-US" dirty="0" smtClean="0"/>
            </a:br>
            <a:r>
              <a:rPr lang="en-US" dirty="0" smtClean="0"/>
              <a:t>TITLE PLACEHOLDER</a:t>
            </a:r>
            <a:endParaRPr lang="en-US" dirty="0"/>
          </a:p>
        </p:txBody>
      </p:sp>
    </p:spTree>
    <p:extLst>
      <p:ext uri="{BB962C8B-B14F-4D97-AF65-F5344CB8AC3E}">
        <p14:creationId xmlns:p14="http://schemas.microsoft.com/office/powerpoint/2010/main" val="97039071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94EEDD-FF07-6D45-BFC9-5577D3EB2006}"/>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2961986947"/>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4AA2D9-69DC-6747-B80C-A8EA1E59F4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5"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6"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1138288236"/>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3DA107-6991-D743-BFF9-91C702F60A5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84AA2D9-69DC-6747-B80C-A8EA1E59F4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426437117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B6C41C9-4394-064A-BEEB-25895413825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5A43551B-05EE-A24E-8E4C-4E668B20191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157306772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69F7ED0-55FE-1F49-94C4-341FBBCC21C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7" name="TextBox 6">
            <a:extLst>
              <a:ext uri="{FF2B5EF4-FFF2-40B4-BE49-F238E27FC236}">
                <a16:creationId xmlns:a16="http://schemas.microsoft.com/office/drawing/2014/main" id="{6645C1BA-C3E8-3546-A1C9-74A2592E2C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44795373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020D6F-A312-6C44-BA9C-67342DADCEFA}"/>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673369491"/>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E6B1C-113D-5646-8A6A-9A17B208DF8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6" name="TextBox 5">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8" name="TextBox 7">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9"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1505726831"/>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1EEF3B8-42A5-C347-B5B6-6EA3359433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11" name="Rectangle 10">
            <a:extLst>
              <a:ext uri="{FF2B5EF4-FFF2-40B4-BE49-F238E27FC236}">
                <a16:creationId xmlns:a16="http://schemas.microsoft.com/office/drawing/2014/main" id="{62803499-54B1-8443-A129-1C7C7CA43E7A}"/>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Copyright Office </a:t>
            </a:r>
          </a:p>
        </p:txBody>
      </p:sp>
      <p:sp>
        <p:nvSpPr>
          <p:cNvPr id="12" name="Rectangle 11">
            <a:extLst>
              <a:ext uri="{FF2B5EF4-FFF2-40B4-BE49-F238E27FC236}">
                <a16:creationId xmlns:a16="http://schemas.microsoft.com/office/drawing/2014/main" id="{8703AE52-3449-3D47-ADED-C9B56808870D}"/>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Technologies in Education </a:t>
            </a:r>
          </a:p>
        </p:txBody>
      </p:sp>
      <p:sp>
        <p:nvSpPr>
          <p:cNvPr id="15" name="Rectangle 14">
            <a:extLst>
              <a:ext uri="{FF2B5EF4-FFF2-40B4-BE49-F238E27FC236}">
                <a16:creationId xmlns:a16="http://schemas.microsoft.com/office/drawing/2014/main" id="{51A5008C-6F0A-CA42-912D-BA512A422733}"/>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Centre for Teaching and Learning </a:t>
            </a:r>
          </a:p>
        </p:txBody>
      </p:sp>
      <p:sp>
        <p:nvSpPr>
          <p:cNvPr id="16" name="Rectangle 15">
            <a:extLst>
              <a:ext uri="{FF2B5EF4-FFF2-40B4-BE49-F238E27FC236}">
                <a16:creationId xmlns:a16="http://schemas.microsoft.com/office/drawing/2014/main" id="{9D943834-1542-E04C-88BD-6511A1B7B32F}"/>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 </a:t>
            </a:r>
            <a:endParaRPr lang="en-US" b="1"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C2601C88-3044-994F-BF60-3910500351A4}"/>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School of Library and Information Studies </a:t>
            </a:r>
          </a:p>
        </p:txBody>
      </p:sp>
      <p:sp>
        <p:nvSpPr>
          <p:cNvPr id="18" name="TextBox 17">
            <a:extLst>
              <a:ext uri="{FF2B5EF4-FFF2-40B4-BE49-F238E27FC236}">
                <a16:creationId xmlns:a16="http://schemas.microsoft.com/office/drawing/2014/main" id="{1F7DC342-82E6-D945-A8DE-12B7D47C1C5C}"/>
              </a:ext>
            </a:extLst>
          </p:cNvPr>
          <p:cNvSpPr txBox="1"/>
          <p:nvPr userDrawn="1"/>
        </p:nvSpPr>
        <p:spPr>
          <a:xfrm>
            <a:off x="934260" y="2590961"/>
            <a:ext cx="2743200" cy="1089529"/>
          </a:xfrm>
          <a:prstGeom prst="rect">
            <a:avLst/>
          </a:prstGeom>
          <a:noFill/>
        </p:spPr>
        <p:txBody>
          <a:bodyPr wrap="square" rtlCol="0">
            <a:spAutoFit/>
          </a:bodyPr>
          <a:lstStyle/>
          <a:p>
            <a:pPr algn="ctr">
              <a:lnSpc>
                <a:spcPct val="120000"/>
              </a:lnSpc>
            </a:pPr>
            <a:r>
              <a:rPr lang="en-US" dirty="0">
                <a:solidFill>
                  <a:schemeClr val="tx1"/>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tx1"/>
                </a:solidFill>
                <a:latin typeface="Arial" panose="020B0604020202020204" pitchFamily="34" charset="0"/>
                <a:cs typeface="Arial" panose="020B0604020202020204" pitchFamily="34" charset="0"/>
              </a:rPr>
              <a:t>Amanda </a:t>
            </a:r>
            <a:r>
              <a:rPr lang="en-US" dirty="0" err="1" smtClean="0">
                <a:solidFill>
                  <a:schemeClr val="tx1"/>
                </a:solidFill>
                <a:latin typeface="Arial" panose="020B0604020202020204" pitchFamily="34" charset="0"/>
                <a:cs typeface="Arial" panose="020B0604020202020204" pitchFamily="34" charset="0"/>
              </a:rPr>
              <a:t>Wakaruk</a:t>
            </a:r>
            <a:endParaRPr lang="en-US" dirty="0">
              <a:solidFill>
                <a:schemeClr val="tx1"/>
              </a:solidFill>
              <a:latin typeface="Arial" panose="020B0604020202020204" pitchFamily="34" charset="0"/>
              <a:cs typeface="Arial" panose="020B0604020202020204" pitchFamily="34" charset="0"/>
            </a:endParaRPr>
          </a:p>
          <a:p>
            <a:pPr algn="ctr">
              <a:lnSpc>
                <a:spcPct val="120000"/>
              </a:lnSpc>
            </a:pPr>
            <a:r>
              <a:rPr lang="en-US" dirty="0" smtClean="0">
                <a:solidFill>
                  <a:schemeClr val="tx1"/>
                </a:solidFill>
                <a:latin typeface="Arial" panose="020B0604020202020204" pitchFamily="34" charset="0"/>
                <a:cs typeface="Arial" panose="020B0604020202020204" pitchFamily="34" charset="0"/>
              </a:rPr>
              <a:t>Mireille</a:t>
            </a:r>
            <a:r>
              <a:rPr lang="en-US" baseline="0" dirty="0" smtClean="0">
                <a:solidFill>
                  <a:schemeClr val="tx1"/>
                </a:solidFill>
                <a:latin typeface="Arial" panose="020B0604020202020204" pitchFamily="34" charset="0"/>
                <a:cs typeface="Arial" panose="020B0604020202020204" pitchFamily="34" charset="0"/>
              </a:rPr>
              <a:t> Smith</a:t>
            </a:r>
            <a:endParaRPr lang="en-US" dirty="0">
              <a:solidFill>
                <a:schemeClr val="tx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73CBFBA1-6765-D14F-92B2-395E8EA4A6B7}"/>
              </a:ext>
            </a:extLst>
          </p:cNvPr>
          <p:cNvSpPr txBox="1"/>
          <p:nvPr userDrawn="1"/>
        </p:nvSpPr>
        <p:spPr>
          <a:xfrm>
            <a:off x="8610600" y="2585367"/>
            <a:ext cx="2743200" cy="394210"/>
          </a:xfrm>
          <a:prstGeom prst="rect">
            <a:avLst/>
          </a:prstGeom>
          <a:noFill/>
        </p:spPr>
        <p:txBody>
          <a:bodyPr wrap="square" rtlCol="0">
            <a:spAutoFit/>
          </a:bodyPr>
          <a:lstStyle/>
          <a:p>
            <a:pPr algn="ctr">
              <a:lnSpc>
                <a:spcPct val="120000"/>
              </a:lnSpc>
            </a:pPr>
            <a:r>
              <a:rPr lang="en-US" dirty="0" err="1">
                <a:solidFill>
                  <a:schemeClr val="tx1"/>
                </a:solidFill>
                <a:latin typeface="Arial" panose="020B0604020202020204" pitchFamily="34" charset="0"/>
                <a:cs typeface="Arial" panose="020B0604020202020204" pitchFamily="34" charset="0"/>
              </a:rPr>
              <a:t>Anwen</a:t>
            </a:r>
            <a:r>
              <a:rPr lang="en-US" dirty="0">
                <a:solidFill>
                  <a:schemeClr val="tx1"/>
                </a:solidFill>
                <a:latin typeface="Arial" panose="020B0604020202020204" pitchFamily="34" charset="0"/>
                <a:cs typeface="Arial" panose="020B0604020202020204" pitchFamily="34" charset="0"/>
              </a:rPr>
              <a:t> </a:t>
            </a:r>
            <a:r>
              <a:rPr lang="en-US" dirty="0" smtClean="0">
                <a:solidFill>
                  <a:schemeClr val="tx1"/>
                </a:solidFill>
                <a:latin typeface="Arial" panose="020B0604020202020204" pitchFamily="34" charset="0"/>
                <a:cs typeface="Arial" panose="020B0604020202020204" pitchFamily="34" charset="0"/>
              </a:rPr>
              <a:t>Burk</a:t>
            </a:r>
            <a:endParaRPr lang="en-US" dirty="0">
              <a:solidFill>
                <a:schemeClr val="tx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C8960F4-C1EA-FA49-997F-C1FC9FEE8964}"/>
              </a:ext>
            </a:extLst>
          </p:cNvPr>
          <p:cNvSpPr txBox="1"/>
          <p:nvPr userDrawn="1"/>
        </p:nvSpPr>
        <p:spPr>
          <a:xfrm>
            <a:off x="4772430" y="2585367"/>
            <a:ext cx="2743200" cy="1080296"/>
          </a:xfrm>
          <a:prstGeom prst="rect">
            <a:avLst/>
          </a:prstGeom>
          <a:noFill/>
        </p:spPr>
        <p:txBody>
          <a:bodyPr wrap="square" rtlCol="0">
            <a:spAutoFit/>
          </a:bodyPr>
          <a:lstStyle/>
          <a:p>
            <a:pPr algn="ctr">
              <a:lnSpc>
                <a:spcPct val="120000"/>
              </a:lnSpc>
            </a:pP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Cosette</a:t>
            </a:r>
            <a:r>
              <a:rPr lang="en-US" dirty="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Lemelin</a:t>
            </a:r>
            <a:endParaRPr lang="en-US" dirty="0" smtClean="0">
              <a:solidFill>
                <a:schemeClr val="tx1"/>
              </a:solidFill>
              <a:latin typeface="Arial" panose="020B0604020202020204" pitchFamily="34" charset="0"/>
              <a:cs typeface="Arial" panose="020B0604020202020204" pitchFamily="34" charset="0"/>
            </a:endParaRPr>
          </a:p>
          <a:p>
            <a:pPr algn="ctr">
              <a:lnSpc>
                <a:spcPct val="120000"/>
              </a:lnSpc>
            </a:pPr>
            <a:r>
              <a:rPr lang="en-US" dirty="0" smtClean="0">
                <a:solidFill>
                  <a:schemeClr val="tx1"/>
                </a:solidFill>
                <a:latin typeface="Arial" panose="020B0604020202020204" pitchFamily="34" charset="0"/>
                <a:cs typeface="Arial" panose="020B0604020202020204" pitchFamily="34" charset="0"/>
              </a:rPr>
              <a:t>Graeme Pate</a:t>
            </a:r>
          </a:p>
          <a:p>
            <a:pPr algn="ctr">
              <a:lnSpc>
                <a:spcPct val="120000"/>
              </a:lnSpc>
            </a:pPr>
            <a:r>
              <a:rPr lang="en-US" dirty="0" smtClean="0">
                <a:solidFill>
                  <a:schemeClr val="tx1"/>
                </a:solidFill>
                <a:latin typeface="Arial" panose="020B0604020202020204" pitchFamily="34" charset="0"/>
                <a:cs typeface="Arial" panose="020B0604020202020204" pitchFamily="34" charset="0"/>
              </a:rPr>
              <a:t>Krysta </a:t>
            </a:r>
            <a:r>
              <a:rPr lang="en-US" dirty="0">
                <a:solidFill>
                  <a:schemeClr val="tx1"/>
                </a:solidFill>
                <a:latin typeface="Arial" panose="020B0604020202020204" pitchFamily="34" charset="0"/>
                <a:cs typeface="Arial" panose="020B0604020202020204" pitchFamily="34" charset="0"/>
              </a:rPr>
              <a:t>McNutt</a:t>
            </a:r>
          </a:p>
        </p:txBody>
      </p:sp>
      <p:sp>
        <p:nvSpPr>
          <p:cNvPr id="21" name="TextBox 20">
            <a:extLst>
              <a:ext uri="{FF2B5EF4-FFF2-40B4-BE49-F238E27FC236}">
                <a16:creationId xmlns:a16="http://schemas.microsoft.com/office/drawing/2014/main" id="{04C50E83-525F-DE44-B74F-32E3B0E8182E}"/>
              </a:ext>
            </a:extLst>
          </p:cNvPr>
          <p:cNvSpPr txBox="1"/>
          <p:nvPr userDrawn="1"/>
        </p:nvSpPr>
        <p:spPr>
          <a:xfrm>
            <a:off x="2862356" y="4873752"/>
            <a:ext cx="2743200" cy="369332"/>
          </a:xfrm>
          <a:prstGeom prst="rect">
            <a:avLst/>
          </a:prstGeom>
          <a:noFill/>
        </p:spPr>
        <p:txBody>
          <a:bodyPr wrap="square" rtlCol="0">
            <a:spAutoFit/>
          </a:bodyPr>
          <a:lstStyle/>
          <a:p>
            <a:pPr algn="ctr"/>
            <a:r>
              <a:rPr lang="en-US" dirty="0">
                <a:solidFill>
                  <a:schemeClr val="tx1"/>
                </a:solidFill>
                <a:latin typeface="Arial" panose="020B0604020202020204" pitchFamily="34" charset="0"/>
                <a:cs typeface="Arial" panose="020B0604020202020204" pitchFamily="34" charset="0"/>
              </a:rPr>
              <a:t>Michelle </a:t>
            </a:r>
            <a:r>
              <a:rPr lang="en-US" dirty="0" err="1">
                <a:solidFill>
                  <a:schemeClr val="tx1"/>
                </a:solidFill>
                <a:latin typeface="Arial" panose="020B0604020202020204" pitchFamily="34" charset="0"/>
                <a:cs typeface="Arial" panose="020B0604020202020204" pitchFamily="34" charset="0"/>
              </a:rPr>
              <a:t>Brailey</a:t>
            </a:r>
            <a:r>
              <a:rPr lang="en-US" dirty="0">
                <a:solidFill>
                  <a:schemeClr val="tx1"/>
                </a:solidFill>
                <a:latin typeface="Arial" panose="020B0604020202020204" pitchFamily="34" charset="0"/>
                <a:cs typeface="Arial" panose="020B0604020202020204" pitchFamily="34" charset="0"/>
              </a:rPr>
              <a:t> </a:t>
            </a:r>
          </a:p>
        </p:txBody>
      </p:sp>
      <p:sp>
        <p:nvSpPr>
          <p:cNvPr id="22" name="TextBox 21">
            <a:extLst>
              <a:ext uri="{FF2B5EF4-FFF2-40B4-BE49-F238E27FC236}">
                <a16:creationId xmlns:a16="http://schemas.microsoft.com/office/drawing/2014/main" id="{225F0AAF-6B51-DF45-A1F4-F2518756A204}"/>
              </a:ext>
            </a:extLst>
          </p:cNvPr>
          <p:cNvSpPr txBox="1"/>
          <p:nvPr userDrawn="1"/>
        </p:nvSpPr>
        <p:spPr>
          <a:xfrm>
            <a:off x="6698995" y="4870679"/>
            <a:ext cx="2743200" cy="757130"/>
          </a:xfrm>
          <a:prstGeom prst="rect">
            <a:avLst/>
          </a:prstGeom>
          <a:noFill/>
        </p:spPr>
        <p:txBody>
          <a:bodyPr wrap="square" rtlCol="0">
            <a:spAutoFit/>
          </a:bodyPr>
          <a:lstStyle/>
          <a:p>
            <a:pPr algn="ctr">
              <a:lnSpc>
                <a:spcPct val="120000"/>
              </a:lnSpc>
            </a:pPr>
            <a:r>
              <a:rPr lang="en-US" dirty="0">
                <a:solidFill>
                  <a:schemeClr val="tx1"/>
                </a:solidFill>
                <a:latin typeface="Arial" panose="020B0604020202020204" pitchFamily="34" charset="0"/>
                <a:cs typeface="Arial" panose="020B0604020202020204" pitchFamily="34" charset="0"/>
              </a:rPr>
              <a:t>Julia Guy</a:t>
            </a:r>
          </a:p>
          <a:p>
            <a:pPr algn="ctr">
              <a:lnSpc>
                <a:spcPct val="120000"/>
              </a:lnSpc>
            </a:pPr>
            <a:r>
              <a:rPr lang="en-US" dirty="0">
                <a:solidFill>
                  <a:schemeClr val="tx1"/>
                </a:solidFill>
                <a:latin typeface="Arial" panose="020B0604020202020204" pitchFamily="34" charset="0"/>
                <a:cs typeface="Arial" panose="020B0604020202020204" pitchFamily="34" charset="0"/>
              </a:rPr>
              <a:t>Michael B. McNally </a:t>
            </a:r>
          </a:p>
        </p:txBody>
      </p:sp>
    </p:spTree>
    <p:extLst>
      <p:ext uri="{BB962C8B-B14F-4D97-AF65-F5344CB8AC3E}">
        <p14:creationId xmlns:p14="http://schemas.microsoft.com/office/powerpoint/2010/main" val="263778076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A62C95-003F-9942-B5B9-0B262D32D629}"/>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7" name="TextBox 6">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220693565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15"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16"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24322885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2AD040F-3190-ED40-A683-FF66B09A0EA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a:t>Edit Master text styles</a:t>
            </a:r>
          </a:p>
        </p:txBody>
      </p:sp>
      <p:sp>
        <p:nvSpPr>
          <p:cNvPr id="5" name="TextBox 4">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66667304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A8CE4ED-71EB-7040-BFDA-C702ACC12067}"/>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C8B1FA85-4136-C241-B684-CAC6F56F4E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73166497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757F4D-6918-0B40-8638-50EC6BE7B381}"/>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
        <p:nvSpPr>
          <p:cNvPr id="6" name="Text Placeholder 2">
            <a:extLst>
              <a:ext uri="{FF2B5EF4-FFF2-40B4-BE49-F238E27FC236}">
                <a16:creationId xmlns:a16="http://schemas.microsoft.com/office/drawing/2014/main" id="{EA8CE4ED-71EB-7040-BFDA-C702ACC12067}"/>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Tree>
    <p:extLst>
      <p:ext uri="{BB962C8B-B14F-4D97-AF65-F5344CB8AC3E}">
        <p14:creationId xmlns:p14="http://schemas.microsoft.com/office/powerpoint/2010/main" val="408158183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4.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5.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6.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08359"/>
      </p:ext>
    </p:extLst>
  </p:cSld>
  <p:clrMap bg1="lt1" tx1="dk1" bg2="lt2" tx2="dk2" accent1="accent1" accent2="accent2" accent3="accent3" accent4="accent4" accent5="accent5" accent6="accent6" hlink="hlink" folHlink="folHlink"/>
  <p:sldLayoutIdLst>
    <p:sldLayoutId id="2147493488" r:id="rId1"/>
    <p:sldLayoutId id="2147493504"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276213"/>
      </p:ext>
    </p:extLst>
  </p:cSld>
  <p:clrMap bg1="lt1" tx1="dk1" bg2="lt2" tx2="dk2" accent1="accent1" accent2="accent2" accent3="accent3" accent4="accent4" accent5="accent5" accent6="accent6" hlink="hlink" folHlink="folHlink"/>
  <p:sldLayoutIdLst>
    <p:sldLayoutId id="2147493538" r:id="rId1"/>
    <p:sldLayoutId id="2147493539" r:id="rId2"/>
    <p:sldLayoutId id="2147493540" r:id="rId3"/>
    <p:sldLayoutId id="2147493541" r:id="rId4"/>
    <p:sldLayoutId id="2147493542" r:id="rId5"/>
    <p:sldLayoutId id="2147493543" r:id="rId6"/>
    <p:sldLayoutId id="2147493544" r:id="rId7"/>
    <p:sldLayoutId id="2147493545" r:id="rId8"/>
    <p:sldLayoutId id="2147493546" r:id="rId9"/>
    <p:sldLayoutId id="2147493547"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37282"/>
      </p:ext>
    </p:extLst>
  </p:cSld>
  <p:clrMap bg1="lt1" tx1="dk1" bg2="lt2" tx2="dk2" accent1="accent1" accent2="accent2" accent3="accent3" accent4="accent4" accent5="accent5" accent6="accent6" hlink="hlink" folHlink="folHlink"/>
  <p:sldLayoutIdLst>
    <p:sldLayoutId id="2147493549" r:id="rId1"/>
    <p:sldLayoutId id="2147493550" r:id="rId2"/>
    <p:sldLayoutId id="2147493551" r:id="rId3"/>
    <p:sldLayoutId id="2147493552" r:id="rId4"/>
    <p:sldLayoutId id="2147493553" r:id="rId5"/>
    <p:sldLayoutId id="2147493554" r:id="rId6"/>
    <p:sldLayoutId id="2147493555" r:id="rId7"/>
    <p:sldLayoutId id="2147493556" r:id="rId8"/>
    <p:sldLayoutId id="2147493557" r:id="rId9"/>
    <p:sldLayoutId id="2147493558"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697807"/>
      </p:ext>
    </p:extLst>
  </p:cSld>
  <p:clrMap bg1="lt1" tx1="dk1" bg2="lt2" tx2="dk2" accent1="accent1" accent2="accent2" accent3="accent3" accent4="accent4" accent5="accent5" accent6="accent6" hlink="hlink" folHlink="folHlink"/>
  <p:sldLayoutIdLst>
    <p:sldLayoutId id="2147493560" r:id="rId1"/>
    <p:sldLayoutId id="2147493561" r:id="rId2"/>
    <p:sldLayoutId id="2147493562" r:id="rId3"/>
    <p:sldLayoutId id="2147493563" r:id="rId4"/>
    <p:sldLayoutId id="2147493564" r:id="rId5"/>
    <p:sldLayoutId id="2147493565" r:id="rId6"/>
    <p:sldLayoutId id="2147493566" r:id="rId7"/>
    <p:sldLayoutId id="2147493567" r:id="rId8"/>
    <p:sldLayoutId id="2147493568" r:id="rId9"/>
    <p:sldLayoutId id="2147493569"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089121"/>
      </p:ext>
    </p:extLst>
  </p:cSld>
  <p:clrMap bg1="lt1" tx1="dk1" bg2="lt2" tx2="dk2" accent1="accent1" accent2="accent2" accent3="accent3" accent4="accent4" accent5="accent5" accent6="accent6" hlink="hlink" folHlink="folHlink"/>
  <p:sldLayoutIdLst>
    <p:sldLayoutId id="2147493571" r:id="rId1"/>
    <p:sldLayoutId id="2147493572" r:id="rId2"/>
    <p:sldLayoutId id="2147493573" r:id="rId3"/>
    <p:sldLayoutId id="2147493574" r:id="rId4"/>
    <p:sldLayoutId id="2147493575" r:id="rId5"/>
    <p:sldLayoutId id="2147493576" r:id="rId6"/>
    <p:sldLayoutId id="2147493577" r:id="rId7"/>
    <p:sldLayoutId id="2147493578" r:id="rId8"/>
    <p:sldLayoutId id="2147493579" r:id="rId9"/>
    <p:sldLayoutId id="2147493580"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7357703"/>
      </p:ext>
    </p:extLst>
  </p:cSld>
  <p:clrMap bg1="lt1" tx1="dk1" bg2="lt2" tx2="dk2" accent1="accent1" accent2="accent2" accent3="accent3" accent4="accent4" accent5="accent5" accent6="accent6" hlink="hlink" folHlink="folHlink"/>
  <p:sldLayoutIdLst>
    <p:sldLayoutId id="2147493582" r:id="rId1"/>
    <p:sldLayoutId id="2147493583" r:id="rId2"/>
    <p:sldLayoutId id="2147493584" r:id="rId3"/>
    <p:sldLayoutId id="2147493585" r:id="rId4"/>
    <p:sldLayoutId id="2147493586" r:id="rId5"/>
    <p:sldLayoutId id="2147493587" r:id="rId6"/>
    <p:sldLayoutId id="2147493588" r:id="rId7"/>
    <p:sldLayoutId id="2147493589" r:id="rId8"/>
    <p:sldLayoutId id="2147493590" r:id="rId9"/>
    <p:sldLayoutId id="2147493591"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0.jp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25.svg"/><Relationship Id="rId5" Type="http://schemas.openxmlformats.org/officeDocument/2006/relationships/image" Target="../media/image42.png"/><Relationship Id="rId10" Type="http://schemas.openxmlformats.org/officeDocument/2006/relationships/image" Target="../media/image23.png"/><Relationship Id="rId4" Type="http://schemas.openxmlformats.org/officeDocument/2006/relationships/image" Target="../media/image41.jp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jpeg"/><Relationship Id="rId11" Type="http://schemas.openxmlformats.org/officeDocument/2006/relationships/image" Target="../media/image20.jp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notesSlide" Target="../notesSlides/notesSlide2.xml"/><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hyperlink" Target="https://www.businessinsider.com/the-coolest-web-sites-from-1996-2014-4" TargetMode="External"/><Relationship Id="rId7" Type="http://schemas.openxmlformats.org/officeDocument/2006/relationships/hyperlink" Target="https://www.wipo.int/treaties/en/ip/wct/" TargetMode="External"/><Relationship Id="rId2" Type="http://schemas.openxmlformats.org/officeDocument/2006/relationships/notesSlide" Target="../notesSlides/notesSlide18.xml"/><Relationship Id="rId1" Type="http://schemas.openxmlformats.org/officeDocument/2006/relationships/slideLayout" Target="../slideLayouts/slideLayout47.xml"/><Relationship Id="rId6" Type="http://schemas.openxmlformats.org/officeDocument/2006/relationships/hyperlink" Target="https://doi.org/10.15779/Z383X1Q" TargetMode="External"/><Relationship Id="rId5" Type="http://schemas.openxmlformats.org/officeDocument/2006/relationships/hyperlink" Target="https://www.ourcommons.ca/Content/Committee/421/INDU/Reports/RP10537003/indurp16/indurp16-e.pdf" TargetMode="External"/><Relationship Id="rId4" Type="http://schemas.openxmlformats.org/officeDocument/2006/relationships/hyperlink" Target="https://web.archive.org/web/20180417033805/https:/www.ifpi.org/content/library/wipo-treaties-technical-measures.pdf" TargetMode="External"/></Relationships>
</file>

<file path=ppt/slides/_rels/slide21.xml.rels><?xml version="1.0" encoding="UTF-8" standalone="yes"?>
<Relationships xmlns="http://schemas.openxmlformats.org/package/2006/relationships"><Relationship Id="rId2" Type="http://schemas.openxmlformats.org/officeDocument/2006/relationships/hyperlink" Target="https://laws-lois.justice.gc.ca/eng/acts/c-42/page-1.html" TargetMode="Externa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8" Type="http://schemas.openxmlformats.org/officeDocument/2006/relationships/hyperlink" Target="https://en.wikipedia.org/wiki/Arms_of_Canada#/media/File:Coat_of_arms_of_Canada.svg" TargetMode="External"/><Relationship Id="rId3" Type="http://schemas.openxmlformats.org/officeDocument/2006/relationships/hyperlink" Target="https://commons.wikimedia.org/wiki/File:Jonathan_Taylor_Thomas.jpg" TargetMode="External"/><Relationship Id="rId7" Type="http://schemas.openxmlformats.org/officeDocument/2006/relationships/hyperlink" Target="https://pixabay.com/vectors/megaphone-icon-symbol-design-3790270/" TargetMode="External"/><Relationship Id="rId2" Type="http://schemas.openxmlformats.org/officeDocument/2006/relationships/hyperlink" Target="https://freesound.org/people/victorhfs/sounds/469782/" TargetMode="External"/><Relationship Id="rId1" Type="http://schemas.openxmlformats.org/officeDocument/2006/relationships/slideLayout" Target="../slideLayouts/slideLayout49.xml"/><Relationship Id="rId6" Type="http://schemas.openxmlformats.org/officeDocument/2006/relationships/hyperlink" Target="https://commons.wikimedia.org/wiki/File:Fresh_Prince_Bel_Aire_logo.png" TargetMode="External"/><Relationship Id="rId5" Type="http://schemas.openxmlformats.org/officeDocument/2006/relationships/hyperlink" Target="https://upload.wikimedia.org/wikipedia/commons/9/9d/Fresh_Prince_Bel_Aire_logo.svg.png" TargetMode="External"/><Relationship Id="rId4" Type="http://schemas.openxmlformats.org/officeDocument/2006/relationships/hyperlink" Target="https://commons.wikimedia.org/wiki/File:%27N_Sync_Logo.svg" TargetMode="External"/><Relationship Id="rId9" Type="http://schemas.openxmlformats.org/officeDocument/2006/relationships/hyperlink" Target="https://pixabay.com/videos/technology-computer-network-17077/"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thenounproject.com/icon/avoid-337011/" TargetMode="External"/><Relationship Id="rId3" Type="http://schemas.openxmlformats.org/officeDocument/2006/relationships/hyperlink" Target="https://commons.wikimedia.org/wiki/File:Tamagotchi_0124_ubt.jpeg" TargetMode="External"/><Relationship Id="rId7" Type="http://schemas.openxmlformats.org/officeDocument/2006/relationships/hyperlink" Target="https://pixabay.com/illustrations/copyright-stealing-asset-bag-3197524/" TargetMode="External"/><Relationship Id="rId2" Type="http://schemas.openxmlformats.org/officeDocument/2006/relationships/hyperlink" Target="https://commons.wikimedia.org/wiki/File:BlockbusterMoncton.JPG" TargetMode="External"/><Relationship Id="rId1" Type="http://schemas.openxmlformats.org/officeDocument/2006/relationships/slideLayout" Target="../slideLayouts/slideLayout49.xml"/><Relationship Id="rId6" Type="http://schemas.openxmlformats.org/officeDocument/2006/relationships/hyperlink" Target="https://thenounproject.com/icon/unlock-1862800/" TargetMode="External"/><Relationship Id="rId5" Type="http://schemas.openxmlformats.org/officeDocument/2006/relationships/hyperlink" Target="https://pixabay.com/videos/computer-keyboard-technology-5399/" TargetMode="External"/><Relationship Id="rId4" Type="http://schemas.openxmlformats.org/officeDocument/2006/relationships/hyperlink" Target="https://freesound.org/people/crz1990/sounds/135872/"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thenounproject.com/icon/big-data-1434542/" TargetMode="External"/><Relationship Id="rId3" Type="http://schemas.openxmlformats.org/officeDocument/2006/relationships/hyperlink" Target="https://pixabay.com/vectors/prohibited-don-t-do-not-ban-155486/" TargetMode="External"/><Relationship Id="rId7" Type="http://schemas.openxmlformats.org/officeDocument/2006/relationships/hyperlink" Target="https://thenounproject.com/icon/lock-1786028/" TargetMode="External"/><Relationship Id="rId2" Type="http://schemas.openxmlformats.org/officeDocument/2006/relationships/notesSlide" Target="../notesSlides/notesSlide19.xml"/><Relationship Id="rId1" Type="http://schemas.openxmlformats.org/officeDocument/2006/relationships/slideLayout" Target="../slideLayouts/slideLayout49.xml"/><Relationship Id="rId6" Type="http://schemas.openxmlformats.org/officeDocument/2006/relationships/hyperlink" Target="https://thenounproject.com/icon/interoperate-1624548/" TargetMode="External"/><Relationship Id="rId5" Type="http://schemas.openxmlformats.org/officeDocument/2006/relationships/hyperlink" Target="https://thenounproject.com/icon/police-investigation-286692/" TargetMode="External"/><Relationship Id="rId10" Type="http://schemas.openxmlformats.org/officeDocument/2006/relationships/hyperlink" Target="https://thenounproject.com/icon/broadcast-201837/" TargetMode="External"/><Relationship Id="rId4" Type="http://schemas.openxmlformats.org/officeDocument/2006/relationships/hyperlink" Target="https://freesound.org/people/qubodup/sounds/60013/" TargetMode="External"/><Relationship Id="rId9" Type="http://schemas.openxmlformats.org/officeDocument/2006/relationships/hyperlink" Target="https://thenounproject.com/icon/help-1616214/"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pixabay.com/illustrations/black-avatar-cute-cheerful-3025348/" TargetMode="External"/><Relationship Id="rId3" Type="http://schemas.openxmlformats.org/officeDocument/2006/relationships/hyperlink" Target="https://freesound.org/people/Jay_You/sounds/467243/" TargetMode="External"/><Relationship Id="rId7" Type="http://schemas.openxmlformats.org/officeDocument/2006/relationships/hyperlink" Target="https://thenounproject.com/icon/library-1122689/" TargetMode="External"/><Relationship Id="rId2" Type="http://schemas.openxmlformats.org/officeDocument/2006/relationships/hyperlink" Target="https://thenounproject.com/search/?q=telecommunications&amp;i=4213" TargetMode="External"/><Relationship Id="rId1" Type="http://schemas.openxmlformats.org/officeDocument/2006/relationships/slideLayout" Target="../slideLayouts/slideLayout49.xml"/><Relationship Id="rId6" Type="http://schemas.openxmlformats.org/officeDocument/2006/relationships/hyperlink" Target="https://www.flickr.com/photos/european_parliament/6944244255/" TargetMode="External"/><Relationship Id="rId5" Type="http://schemas.openxmlformats.org/officeDocument/2006/relationships/hyperlink" Target="https://thenounproject.com/icon/network-security-6744214/" TargetMode="External"/><Relationship Id="rId4" Type="http://schemas.openxmlformats.org/officeDocument/2006/relationships/hyperlink" Target="https://thenounproject.com/icon/computer-repair-3455747/"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freesound.org/people/DigestContent/sounds/458877/" TargetMode="External"/><Relationship Id="rId7" Type="http://schemas.openxmlformats.org/officeDocument/2006/relationships/hyperlink" Target="http://www.hooksounds.com/" TargetMode="External"/><Relationship Id="rId2" Type="http://schemas.openxmlformats.org/officeDocument/2006/relationships/hyperlink" Target="https://thenounproject.com/icon/microphone-1685533/" TargetMode="External"/><Relationship Id="rId1" Type="http://schemas.openxmlformats.org/officeDocument/2006/relationships/slideLayout" Target="../slideLayouts/slideLayout49.xml"/><Relationship Id="rId6" Type="http://schemas.openxmlformats.org/officeDocument/2006/relationships/hyperlink" Target="https://www.ourcommons.ca/Content/Committee/421/INDU/Reports/RP10537003/indurp16/indurp16-e.pdf" TargetMode="External"/><Relationship Id="rId5" Type="http://schemas.openxmlformats.org/officeDocument/2006/relationships/hyperlink" Target="https://pubcouncil.ca/" TargetMode="External"/><Relationship Id="rId4" Type="http://schemas.openxmlformats.org/officeDocument/2006/relationships/hyperlink" Target="https://pixabay.com/videos/electronics-circuit-component-5364/"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https://sites.library.ualberta.ca/copyright/" TargetMode="Externa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5.sv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4.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6.png"/><Relationship Id="rId10" Type="http://schemas.openxmlformats.org/officeDocument/2006/relationships/image" Target="../media/image27.jpg"/><Relationship Id="rId4" Type="http://schemas.openxmlformats.org/officeDocument/2006/relationships/image" Target="../media/image25.pn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5.svg"/></Relationships>
</file>

<file path=ppt/slides/_rels/slide7.xml.rels><?xml version="1.0" encoding="UTF-8" standalone="yes"?>
<Relationships xmlns="http://schemas.openxmlformats.org/package/2006/relationships"><Relationship Id="rId8" Type="http://schemas.openxmlformats.org/officeDocument/2006/relationships/image" Target="../media/image250.svg"/><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2.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25.sv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97851"/>
            <a:ext cx="9144000" cy="2387600"/>
          </a:xfrm>
        </p:spPr>
        <p:txBody>
          <a:bodyPr/>
          <a:lstStyle/>
          <a:p>
            <a:r>
              <a:rPr lang="en-US" sz="5600" i="1" dirty="0" smtClean="0"/>
              <a:t>Copyright Act</a:t>
            </a:r>
            <a:r>
              <a:rPr lang="en-US" sz="5600" dirty="0" smtClean="0"/>
              <a:t>, Section 41: Technological Protection Measures</a:t>
            </a:r>
            <a:endParaRPr lang="en-CA" sz="5600" dirty="0"/>
          </a:p>
        </p:txBody>
      </p:sp>
      <p:sp>
        <p:nvSpPr>
          <p:cNvPr id="3" name="Subtitle 2"/>
          <p:cNvSpPr>
            <a:spLocks noGrp="1"/>
          </p:cNvSpPr>
          <p:nvPr>
            <p:ph type="subTitle" idx="1"/>
          </p:nvPr>
        </p:nvSpPr>
        <p:spPr/>
        <p:txBody>
          <a:bodyPr/>
          <a:lstStyle/>
          <a:p>
            <a:endParaRPr lang="en-CA" dirty="0"/>
          </a:p>
        </p:txBody>
      </p:sp>
      <p:sp>
        <p:nvSpPr>
          <p:cNvPr id="4" name="Text Placeholder 3"/>
          <p:cNvSpPr>
            <a:spLocks noGrp="1"/>
          </p:cNvSpPr>
          <p:nvPr>
            <p:ph type="body" sz="quarter" idx="10"/>
          </p:nvPr>
        </p:nvSpPr>
        <p:spPr>
          <a:xfrm>
            <a:off x="10076688" y="6270625"/>
            <a:ext cx="1988757" cy="374650"/>
          </a:xfrm>
        </p:spPr>
        <p:txBody>
          <a:bodyPr/>
          <a:lstStyle/>
          <a:p>
            <a:r>
              <a:rPr lang="en-US" dirty="0" smtClean="0"/>
              <a:t>*September 2019</a:t>
            </a:r>
            <a:endParaRPr lang="en-CA" dirty="0"/>
          </a:p>
        </p:txBody>
      </p:sp>
    </p:spTree>
    <p:extLst>
      <p:ext uri="{BB962C8B-B14F-4D97-AF65-F5344CB8AC3E}">
        <p14:creationId xmlns:p14="http://schemas.microsoft.com/office/powerpoint/2010/main" val="24409076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rotWithShape="1">
          <a:blip r:embed="rId3">
            <a:extLst>
              <a:ext uri="{28A0092B-C50C-407E-A947-70E740481C1C}">
                <a14:useLocalDpi xmlns:a14="http://schemas.microsoft.com/office/drawing/2010/main" val="0"/>
              </a:ext>
            </a:extLst>
          </a:blip>
          <a:srcRect b="13571"/>
          <a:stretch/>
        </p:blipFill>
        <p:spPr>
          <a:xfrm>
            <a:off x="9288406" y="2926600"/>
            <a:ext cx="2249245" cy="1944000"/>
          </a:xfrm>
          <a:prstGeom prst="rect">
            <a:avLst/>
          </a:prstGeom>
        </p:spPr>
      </p:pic>
      <p:sp>
        <p:nvSpPr>
          <p:cNvPr id="12" name="Content Placeholder 2"/>
          <p:cNvSpPr>
            <a:spLocks noGrp="1"/>
          </p:cNvSpPr>
          <p:nvPr>
            <p:ph sz="half" idx="13"/>
          </p:nvPr>
        </p:nvSpPr>
        <p:spPr>
          <a:xfrm>
            <a:off x="3256358" y="2036818"/>
            <a:ext cx="5800725" cy="4492601"/>
          </a:xfrm>
        </p:spPr>
        <p:txBody>
          <a:bodyPr/>
          <a:lstStyle/>
          <a:p>
            <a:pPr marL="0" indent="0">
              <a:spcBef>
                <a:spcPts val="1800"/>
              </a:spcBef>
              <a:buNone/>
              <a:tabLst>
                <a:tab pos="1071563" algn="l"/>
              </a:tabLst>
            </a:pPr>
            <a:r>
              <a:rPr lang="en-US" sz="2000" dirty="0">
                <a:solidFill>
                  <a:schemeClr val="tx1"/>
                </a:solidFill>
                <a:latin typeface="+mn-lt"/>
              </a:rPr>
              <a:t>41.11 	</a:t>
            </a:r>
            <a:r>
              <a:rPr lang="en-US" sz="2000" dirty="0" smtClean="0">
                <a:solidFill>
                  <a:schemeClr val="tx1"/>
                </a:solidFill>
                <a:latin typeface="+mn-lt"/>
              </a:rPr>
              <a:t>Law </a:t>
            </a:r>
            <a:r>
              <a:rPr lang="en-US" sz="2000" dirty="0">
                <a:solidFill>
                  <a:schemeClr val="tx1"/>
                </a:solidFill>
                <a:latin typeface="+mn-lt"/>
              </a:rPr>
              <a:t>enforcement and national </a:t>
            </a:r>
            <a:r>
              <a:rPr lang="en-US" sz="2000" dirty="0" smtClean="0">
                <a:solidFill>
                  <a:schemeClr val="tx1"/>
                </a:solidFill>
                <a:latin typeface="+mn-lt"/>
              </a:rPr>
              <a:t>security</a:t>
            </a:r>
          </a:p>
          <a:p>
            <a:pPr marL="0" indent="0">
              <a:spcBef>
                <a:spcPts val="1800"/>
              </a:spcBef>
              <a:buNone/>
              <a:tabLst>
                <a:tab pos="1071563" algn="l"/>
              </a:tabLst>
            </a:pPr>
            <a:r>
              <a:rPr lang="en-US" sz="2000" dirty="0" smtClean="0">
                <a:solidFill>
                  <a:schemeClr val="tx1"/>
                </a:solidFill>
                <a:latin typeface="+mn-lt"/>
              </a:rPr>
              <a:t>41.12 	Interoperability</a:t>
            </a:r>
          </a:p>
          <a:p>
            <a:pPr marL="0" indent="0">
              <a:spcBef>
                <a:spcPts val="1800"/>
              </a:spcBef>
              <a:buNone/>
              <a:tabLst>
                <a:tab pos="1071563" algn="l"/>
              </a:tabLst>
            </a:pPr>
            <a:r>
              <a:rPr lang="en-US" sz="2000" dirty="0">
                <a:solidFill>
                  <a:schemeClr val="tx1"/>
                </a:solidFill>
                <a:latin typeface="+mn-lt"/>
              </a:rPr>
              <a:t>	Diagnosis, maintenance and repair</a:t>
            </a:r>
            <a:endParaRPr lang="en-US" sz="2000" dirty="0" smtClean="0">
              <a:solidFill>
                <a:schemeClr val="tx1"/>
              </a:solidFill>
              <a:latin typeface="+mn-lt"/>
            </a:endParaRPr>
          </a:p>
          <a:p>
            <a:pPr marL="0" indent="0">
              <a:spcBef>
                <a:spcPts val="1800"/>
              </a:spcBef>
              <a:buNone/>
              <a:tabLst>
                <a:tab pos="1071563" algn="l"/>
              </a:tabLst>
            </a:pPr>
            <a:r>
              <a:rPr lang="en-US" sz="2000" dirty="0" smtClean="0">
                <a:solidFill>
                  <a:schemeClr val="tx1"/>
                </a:solidFill>
                <a:latin typeface="+mn-lt"/>
              </a:rPr>
              <a:t>41.13 	Encryption research</a:t>
            </a:r>
          </a:p>
          <a:p>
            <a:pPr marL="0" indent="0">
              <a:spcBef>
                <a:spcPts val="1800"/>
              </a:spcBef>
              <a:buNone/>
              <a:tabLst>
                <a:tab pos="1071563" algn="l"/>
              </a:tabLst>
            </a:pPr>
            <a:r>
              <a:rPr lang="en-US" sz="2000" dirty="0" smtClean="0">
                <a:solidFill>
                  <a:schemeClr val="tx1"/>
                </a:solidFill>
                <a:latin typeface="+mn-lt"/>
              </a:rPr>
              <a:t>41.14 	Personal information</a:t>
            </a:r>
          </a:p>
          <a:p>
            <a:pPr marL="0" indent="0">
              <a:spcBef>
                <a:spcPts val="1800"/>
              </a:spcBef>
              <a:buNone/>
              <a:tabLst>
                <a:tab pos="1071563" algn="l"/>
              </a:tabLst>
            </a:pPr>
            <a:r>
              <a:rPr lang="en-US" sz="2000" dirty="0" smtClean="0">
                <a:solidFill>
                  <a:schemeClr val="tx1"/>
                </a:solidFill>
                <a:latin typeface="+mn-lt"/>
              </a:rPr>
              <a:t>	Security</a:t>
            </a:r>
          </a:p>
          <a:p>
            <a:pPr marL="0" indent="0">
              <a:spcBef>
                <a:spcPts val="1800"/>
              </a:spcBef>
              <a:buNone/>
              <a:tabLst>
                <a:tab pos="1071563" algn="l"/>
              </a:tabLst>
            </a:pPr>
            <a:r>
              <a:rPr lang="en-US" sz="2000" dirty="0" smtClean="0">
                <a:solidFill>
                  <a:schemeClr val="tx1"/>
                </a:solidFill>
                <a:latin typeface="+mn-lt"/>
              </a:rPr>
              <a:t>41.16 	Persons </a:t>
            </a:r>
            <a:r>
              <a:rPr lang="en-US" sz="2000" dirty="0">
                <a:solidFill>
                  <a:schemeClr val="tx1"/>
                </a:solidFill>
                <a:latin typeface="+mn-lt"/>
              </a:rPr>
              <a:t>with perceptual </a:t>
            </a:r>
            <a:r>
              <a:rPr lang="en-US" sz="2000" dirty="0" smtClean="0">
                <a:solidFill>
                  <a:schemeClr val="tx1"/>
                </a:solidFill>
                <a:latin typeface="+mn-lt"/>
              </a:rPr>
              <a:t>disabilities</a:t>
            </a:r>
          </a:p>
          <a:p>
            <a:pPr marL="0" indent="0">
              <a:spcBef>
                <a:spcPts val="1800"/>
              </a:spcBef>
              <a:buNone/>
              <a:tabLst>
                <a:tab pos="1071563" algn="l"/>
              </a:tabLst>
            </a:pPr>
            <a:r>
              <a:rPr lang="en-US" sz="2000" dirty="0" smtClean="0">
                <a:solidFill>
                  <a:schemeClr val="tx1"/>
                </a:solidFill>
                <a:latin typeface="+mn-lt"/>
              </a:rPr>
              <a:t>41.17 	Broadcasting undertakings</a:t>
            </a:r>
          </a:p>
          <a:p>
            <a:pPr marL="0" indent="0">
              <a:spcBef>
                <a:spcPts val="1800"/>
              </a:spcBef>
              <a:buNone/>
              <a:tabLst>
                <a:tab pos="1071563" algn="l"/>
              </a:tabLst>
            </a:pPr>
            <a:r>
              <a:rPr lang="en-US" sz="2000" dirty="0" smtClean="0">
                <a:solidFill>
                  <a:schemeClr val="tx1"/>
                </a:solidFill>
                <a:latin typeface="+mn-lt"/>
              </a:rPr>
              <a:t>41.18 	Radio apparatus</a:t>
            </a:r>
            <a:endParaRPr lang="en-CA" sz="2000" dirty="0">
              <a:solidFill>
                <a:schemeClr val="tx1"/>
              </a:solidFill>
              <a:latin typeface="+mn-lt"/>
            </a:endParaRPr>
          </a:p>
        </p:txBody>
      </p:sp>
      <p:pic>
        <p:nvPicPr>
          <p:cNvPr id="39" name="Picture 38"/>
          <p:cNvPicPr>
            <a:picLocks noChangeAspect="1"/>
          </p:cNvPicPr>
          <p:nvPr/>
        </p:nvPicPr>
        <p:blipFill rotWithShape="1">
          <a:blip r:embed="rId4">
            <a:extLst>
              <a:ext uri="{28A0092B-C50C-407E-A947-70E740481C1C}">
                <a14:useLocalDpi xmlns:a14="http://schemas.microsoft.com/office/drawing/2010/main" val="0"/>
              </a:ext>
            </a:extLst>
          </a:blip>
          <a:srcRect b="18125"/>
          <a:stretch/>
        </p:blipFill>
        <p:spPr>
          <a:xfrm>
            <a:off x="9274217" y="3032883"/>
            <a:ext cx="2154506" cy="1764000"/>
          </a:xfrm>
          <a:prstGeom prst="rect">
            <a:avLst/>
          </a:prstGeom>
        </p:spPr>
      </p:pic>
      <p:sp>
        <p:nvSpPr>
          <p:cNvPr id="4" name="Title 3">
            <a:extLst>
              <a:ext uri="{FF2B5EF4-FFF2-40B4-BE49-F238E27FC236}">
                <a16:creationId xmlns:a16="http://schemas.microsoft.com/office/drawing/2014/main" id="{B82ABD08-77C3-3244-898E-A40A678E48D0}"/>
              </a:ext>
            </a:extLst>
          </p:cNvPr>
          <p:cNvSpPr>
            <a:spLocks noGrp="1"/>
          </p:cNvSpPr>
          <p:nvPr>
            <p:ph type="title"/>
          </p:nvPr>
        </p:nvSpPr>
        <p:spPr/>
        <p:txBody>
          <a:bodyPr/>
          <a:lstStyle/>
          <a:p>
            <a:r>
              <a:rPr lang="en-US" dirty="0"/>
              <a:t>CIRCUMVENTION </a:t>
            </a:r>
            <a:r>
              <a:rPr lang="en-US" dirty="0" smtClean="0"/>
              <a:t>EXCEPTIONS</a:t>
            </a:r>
            <a:endParaRPr lang="en-US" dirty="0"/>
          </a:p>
        </p:txBody>
      </p:sp>
      <p:sp>
        <p:nvSpPr>
          <p:cNvPr id="7" name="TextBox 6"/>
          <p:cNvSpPr txBox="1"/>
          <p:nvPr/>
        </p:nvSpPr>
        <p:spPr>
          <a:xfrm>
            <a:off x="3247793" y="1716496"/>
            <a:ext cx="2360909" cy="584775"/>
          </a:xfrm>
          <a:prstGeom prst="rect">
            <a:avLst/>
          </a:prstGeom>
          <a:noFill/>
        </p:spPr>
        <p:txBody>
          <a:bodyPr wrap="square" rtlCol="0">
            <a:spAutoFit/>
          </a:bodyPr>
          <a:lstStyle/>
          <a:p>
            <a:r>
              <a:rPr lang="en-US" sz="3200" dirty="0" smtClean="0"/>
              <a:t>But wait…</a:t>
            </a:r>
            <a:endParaRPr lang="en-CA" sz="3200" dirty="0"/>
          </a:p>
        </p:txBody>
      </p:sp>
      <p:sp>
        <p:nvSpPr>
          <p:cNvPr id="10" name="TextBox 9"/>
          <p:cNvSpPr txBox="1"/>
          <p:nvPr/>
        </p:nvSpPr>
        <p:spPr>
          <a:xfrm>
            <a:off x="5608701" y="1716495"/>
            <a:ext cx="5064061" cy="584775"/>
          </a:xfrm>
          <a:prstGeom prst="rect">
            <a:avLst/>
          </a:prstGeom>
          <a:noFill/>
        </p:spPr>
        <p:txBody>
          <a:bodyPr wrap="square" rtlCol="0">
            <a:spAutoFit/>
          </a:bodyPr>
          <a:lstStyle/>
          <a:p>
            <a:r>
              <a:rPr lang="en-US" sz="3200" dirty="0"/>
              <a:t>t</a:t>
            </a:r>
            <a:r>
              <a:rPr lang="en-US" sz="3200" dirty="0" smtClean="0"/>
              <a:t>here are 2 more!</a:t>
            </a:r>
            <a:endParaRPr lang="en-CA" sz="3200" dirty="0"/>
          </a:p>
        </p:txBody>
      </p:sp>
      <p:sp>
        <p:nvSpPr>
          <p:cNvPr id="35" name="TextBox 34">
            <a:extLst>
              <a:ext uri="{FF2B5EF4-FFF2-40B4-BE49-F238E27FC236}">
                <a16:creationId xmlns:a16="http://schemas.microsoft.com/office/drawing/2014/main" id="{0D1F212D-D369-5847-A73B-00DB421AC183}"/>
              </a:ext>
            </a:extLst>
          </p:cNvPr>
          <p:cNvSpPr txBox="1"/>
          <p:nvPr/>
        </p:nvSpPr>
        <p:spPr>
          <a:xfrm>
            <a:off x="1235867" y="2390733"/>
            <a:ext cx="7265196" cy="1015663"/>
          </a:xfrm>
          <a:prstGeom prst="rect">
            <a:avLst/>
          </a:prstGeom>
          <a:noFill/>
        </p:spPr>
        <p:txBody>
          <a:bodyPr wrap="square" rtlCol="0">
            <a:spAutoFit/>
          </a:bodyPr>
          <a:lstStyle/>
          <a:p>
            <a:pPr marL="0" lvl="1" fontAlgn="base"/>
            <a:r>
              <a:rPr lang="en-US" sz="2000" dirty="0"/>
              <a:t>You want to maintain or repair a </a:t>
            </a:r>
            <a:r>
              <a:rPr lang="en-US" sz="2000" dirty="0" smtClean="0"/>
              <a:t>product, either for yourself or </a:t>
            </a:r>
            <a:r>
              <a:rPr lang="en-US" sz="2000" dirty="0"/>
              <a:t>for </a:t>
            </a:r>
            <a:r>
              <a:rPr lang="en-US" sz="2000" dirty="0" smtClean="0"/>
              <a:t>someone else</a:t>
            </a:r>
            <a:br>
              <a:rPr lang="en-US" sz="2000" dirty="0" smtClean="0"/>
            </a:br>
            <a:r>
              <a:rPr lang="en-US" sz="2000" dirty="0" smtClean="0"/>
              <a:t>(s.</a:t>
            </a:r>
            <a:r>
              <a:rPr lang="en-US" sz="2000" dirty="0" smtClean="0">
                <a:cs typeface="Times New Roman" panose="02020603050405020304" pitchFamily="18" charset="0"/>
              </a:rPr>
              <a:t> 41.121)</a:t>
            </a:r>
            <a:endParaRPr lang="en-CA" sz="2000" dirty="0"/>
          </a:p>
        </p:txBody>
      </p:sp>
      <p:sp>
        <p:nvSpPr>
          <p:cNvPr id="36" name="TextBox 35">
            <a:extLst>
              <a:ext uri="{FF2B5EF4-FFF2-40B4-BE49-F238E27FC236}">
                <a16:creationId xmlns:a16="http://schemas.microsoft.com/office/drawing/2014/main" id="{F35C2921-01FA-9249-8C08-5BE483AB2727}"/>
              </a:ext>
            </a:extLst>
          </p:cNvPr>
          <p:cNvSpPr txBox="1"/>
          <p:nvPr/>
        </p:nvSpPr>
        <p:spPr>
          <a:xfrm>
            <a:off x="1235867" y="3914883"/>
            <a:ext cx="7722406" cy="1015663"/>
          </a:xfrm>
          <a:prstGeom prst="rect">
            <a:avLst/>
          </a:prstGeom>
          <a:noFill/>
        </p:spPr>
        <p:txBody>
          <a:bodyPr wrap="square" rtlCol="0">
            <a:spAutoFit/>
          </a:bodyPr>
          <a:lstStyle/>
          <a:p>
            <a:r>
              <a:rPr lang="en-CA" sz="2000" dirty="0" smtClean="0"/>
              <a:t>You are assessing or correcting flaws in computer or network security </a:t>
            </a:r>
            <a:br>
              <a:rPr lang="en-CA" sz="2000" dirty="0" smtClean="0"/>
            </a:br>
            <a:r>
              <a:rPr lang="en-CA" sz="2000" dirty="0" smtClean="0"/>
              <a:t>(s.</a:t>
            </a:r>
            <a:r>
              <a:rPr lang="en-CA" sz="2000" dirty="0" smtClean="0">
                <a:latin typeface="Times New Roman" panose="02020603050405020304" pitchFamily="18" charset="0"/>
                <a:cs typeface="Times New Roman" panose="02020603050405020304" pitchFamily="18" charset="0"/>
              </a:rPr>
              <a:t> </a:t>
            </a:r>
            <a:r>
              <a:rPr lang="en-CA" sz="2000" dirty="0" smtClean="0"/>
              <a:t>41.15)</a:t>
            </a:r>
            <a:endParaRPr lang="en-US" sz="2000" dirty="0"/>
          </a:p>
        </p:txBody>
      </p:sp>
      <p:sp>
        <p:nvSpPr>
          <p:cNvPr id="37" name="TextBox 36">
            <a:extLst>
              <a:ext uri="{FF2B5EF4-FFF2-40B4-BE49-F238E27FC236}">
                <a16:creationId xmlns:a16="http://schemas.microsoft.com/office/drawing/2014/main" id="{CAD8F513-10B1-2D4E-8C51-8AF48AF69AA2}"/>
              </a:ext>
            </a:extLst>
          </p:cNvPr>
          <p:cNvSpPr txBox="1"/>
          <p:nvPr/>
        </p:nvSpPr>
        <p:spPr>
          <a:xfrm>
            <a:off x="494962" y="3861240"/>
            <a:ext cx="290946" cy="646331"/>
          </a:xfrm>
          <a:prstGeom prst="rect">
            <a:avLst/>
          </a:prstGeom>
          <a:noFill/>
        </p:spPr>
        <p:txBody>
          <a:bodyPr wrap="square" rtlCol="0">
            <a:spAutoFit/>
          </a:bodyPr>
          <a:lstStyle/>
          <a:p>
            <a:r>
              <a:rPr lang="en-US" sz="3600" dirty="0" smtClean="0"/>
              <a:t>9</a:t>
            </a:r>
            <a:endParaRPr lang="en-US" sz="3600" dirty="0"/>
          </a:p>
        </p:txBody>
      </p:sp>
      <p:sp>
        <p:nvSpPr>
          <p:cNvPr id="38" name="TextBox 37">
            <a:extLst>
              <a:ext uri="{FF2B5EF4-FFF2-40B4-BE49-F238E27FC236}">
                <a16:creationId xmlns:a16="http://schemas.microsoft.com/office/drawing/2014/main" id="{CAD8F513-10B1-2D4E-8C51-8AF48AF69AA2}"/>
              </a:ext>
            </a:extLst>
          </p:cNvPr>
          <p:cNvSpPr txBox="1"/>
          <p:nvPr/>
        </p:nvSpPr>
        <p:spPr>
          <a:xfrm>
            <a:off x="435600" y="2319293"/>
            <a:ext cx="290946" cy="646331"/>
          </a:xfrm>
          <a:prstGeom prst="rect">
            <a:avLst/>
          </a:prstGeom>
          <a:noFill/>
        </p:spPr>
        <p:txBody>
          <a:bodyPr wrap="square" rtlCol="0">
            <a:spAutoFit/>
          </a:bodyPr>
          <a:lstStyle/>
          <a:p>
            <a:r>
              <a:rPr lang="en-US" sz="3600" dirty="0" smtClean="0"/>
              <a:t>8</a:t>
            </a:r>
            <a:endParaRPr lang="en-US" sz="3600" dirty="0"/>
          </a:p>
        </p:txBody>
      </p:sp>
      <p:sp>
        <p:nvSpPr>
          <p:cNvPr id="13" name="Rectangle 12"/>
          <p:cNvSpPr/>
          <p:nvPr/>
        </p:nvSpPr>
        <p:spPr>
          <a:xfrm>
            <a:off x="1566000" y="3009600"/>
            <a:ext cx="968535" cy="400110"/>
          </a:xfrm>
          <a:prstGeom prst="rect">
            <a:avLst/>
          </a:prstGeom>
        </p:spPr>
        <p:txBody>
          <a:bodyPr wrap="none">
            <a:spAutoFit/>
          </a:bodyPr>
          <a:lstStyle/>
          <a:p>
            <a:pPr marL="0" lvl="1" fontAlgn="base"/>
            <a:r>
              <a:rPr lang="en-US" sz="2000" dirty="0" smtClean="0">
                <a:cs typeface="Times New Roman" panose="02020603050405020304" pitchFamily="18" charset="0"/>
              </a:rPr>
              <a:t>41.121</a:t>
            </a:r>
            <a:endParaRPr lang="en-CA" sz="2000" dirty="0"/>
          </a:p>
        </p:txBody>
      </p:sp>
      <p:sp>
        <p:nvSpPr>
          <p:cNvPr id="14" name="Rectangle 13"/>
          <p:cNvSpPr/>
          <p:nvPr/>
        </p:nvSpPr>
        <p:spPr>
          <a:xfrm>
            <a:off x="1566000" y="4531105"/>
            <a:ext cx="825867" cy="400110"/>
          </a:xfrm>
          <a:prstGeom prst="rect">
            <a:avLst/>
          </a:prstGeom>
        </p:spPr>
        <p:txBody>
          <a:bodyPr wrap="none">
            <a:spAutoFit/>
          </a:bodyPr>
          <a:lstStyle/>
          <a:p>
            <a:r>
              <a:rPr lang="en-CA" sz="2000" dirty="0" smtClean="0"/>
              <a:t>41.15</a:t>
            </a:r>
            <a:endParaRPr lang="en-US" sz="2000" dirty="0"/>
          </a:p>
        </p:txBody>
      </p:sp>
      <p:grpSp>
        <p:nvGrpSpPr>
          <p:cNvPr id="15" name="Group 14"/>
          <p:cNvGrpSpPr/>
          <p:nvPr/>
        </p:nvGrpSpPr>
        <p:grpSpPr>
          <a:xfrm>
            <a:off x="3636589" y="5855883"/>
            <a:ext cx="4860000" cy="600075"/>
            <a:chOff x="1114424" y="2628906"/>
            <a:chExt cx="4860000" cy="600075"/>
          </a:xfrm>
        </p:grpSpPr>
        <p:sp>
          <p:nvSpPr>
            <p:cNvPr id="16" name="Rectangle 15"/>
            <p:cNvSpPr/>
            <p:nvPr/>
          </p:nvSpPr>
          <p:spPr>
            <a:xfrm>
              <a:off x="1114424" y="2628906"/>
              <a:ext cx="4860000" cy="600075"/>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17" name="Rectangle 16"/>
            <p:cNvSpPr/>
            <p:nvPr/>
          </p:nvSpPr>
          <p:spPr>
            <a:xfrm>
              <a:off x="1243017" y="2743206"/>
              <a:ext cx="428625" cy="3714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p>
          </p:txBody>
        </p:sp>
        <p:sp>
          <p:nvSpPr>
            <p:cNvPr id="18" name="Rectangle 17"/>
            <p:cNvSpPr/>
            <p:nvPr/>
          </p:nvSpPr>
          <p:spPr>
            <a:xfrm>
              <a:off x="1752605" y="2743205"/>
              <a:ext cx="428625" cy="3714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p:cNvSpPr/>
            <p:nvPr/>
          </p:nvSpPr>
          <p:spPr>
            <a:xfrm>
              <a:off x="2290769" y="2743204"/>
              <a:ext cx="428625" cy="3714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p:cNvSpPr/>
            <p:nvPr/>
          </p:nvSpPr>
          <p:spPr>
            <a:xfrm>
              <a:off x="2800357" y="2743206"/>
              <a:ext cx="428625" cy="3714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3309945" y="2743203"/>
              <a:ext cx="428625" cy="3714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p:cNvSpPr/>
            <p:nvPr/>
          </p:nvSpPr>
          <p:spPr>
            <a:xfrm>
              <a:off x="3833821" y="2743202"/>
              <a:ext cx="428625" cy="3714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a:off x="4357697" y="2743201"/>
              <a:ext cx="428625" cy="3714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4" name="Rectangle 23"/>
          <p:cNvSpPr/>
          <p:nvPr/>
        </p:nvSpPr>
        <p:spPr>
          <a:xfrm>
            <a:off x="7410873" y="5970177"/>
            <a:ext cx="428625" cy="3714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p:cNvSpPr/>
          <p:nvPr/>
        </p:nvSpPr>
        <p:spPr>
          <a:xfrm>
            <a:off x="7934749" y="5970183"/>
            <a:ext cx="428625" cy="3714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78200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iterate type="wd">
                                    <p:tmPct val="10000"/>
                                  </p:iterate>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0" presetClass="exit" presetSubtype="0" fill="hold" grpId="1" nodeType="withEffect">
                                  <p:stCondLst>
                                    <p:cond delay="0"/>
                                  </p:stCondLst>
                                  <p:iterate type="wd">
                                    <p:tmPct val="0"/>
                                  </p:iterate>
                                  <p:childTnLst>
                                    <p:animEffect transition="out" filter="fade">
                                      <p:cBhvr>
                                        <p:cTn id="14" dur="500"/>
                                        <p:tgtEl>
                                          <p:spTgt spid="10">
                                            <p:txEl>
                                              <p:pRg st="0" end="0"/>
                                            </p:txEl>
                                          </p:spTgt>
                                        </p:tgtEl>
                                      </p:cBhvr>
                                    </p:animEffect>
                                    <p:set>
                                      <p:cBhvr>
                                        <p:cTn id="15" dur="1" fill="hold">
                                          <p:stCondLst>
                                            <p:cond delay="499"/>
                                          </p:stCondLst>
                                        </p:cTn>
                                        <p:tgtEl>
                                          <p:spTgt spid="10">
                                            <p:txEl>
                                              <p:pRg st="0" end="0"/>
                                            </p:txEl>
                                          </p:spTgt>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left)">
                                      <p:cBhvr>
                                        <p:cTn id="26" dur="500"/>
                                        <p:tgtEl>
                                          <p:spTgt spid="3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27" presetClass="emph" presetSubtype="0" repeatCount="5000" fill="hold" grpId="1" nodeType="withEffect">
                                  <p:stCondLst>
                                    <p:cond delay="0"/>
                                  </p:stCondLst>
                                  <p:childTnLst>
                                    <p:animClr clrSpc="rgb" dir="cw">
                                      <p:cBhvr override="childStyle">
                                        <p:cTn id="31" dur="1000" autoRev="1" fill="remove"/>
                                        <p:tgtEl>
                                          <p:spTgt spid="24"/>
                                        </p:tgtEl>
                                        <p:attrNameLst>
                                          <p:attrName>style.color</p:attrName>
                                        </p:attrNameLst>
                                      </p:cBhvr>
                                      <p:to>
                                        <a:schemeClr val="bg1"/>
                                      </p:to>
                                    </p:animClr>
                                    <p:animClr clrSpc="rgb" dir="cw">
                                      <p:cBhvr>
                                        <p:cTn id="32" dur="1000" autoRev="1" fill="remove"/>
                                        <p:tgtEl>
                                          <p:spTgt spid="24"/>
                                        </p:tgtEl>
                                        <p:attrNameLst>
                                          <p:attrName>fillcolor</p:attrName>
                                        </p:attrNameLst>
                                      </p:cBhvr>
                                      <p:to>
                                        <a:schemeClr val="bg1"/>
                                      </p:to>
                                    </p:animClr>
                                    <p:set>
                                      <p:cBhvr>
                                        <p:cTn id="33" dur="1000" autoRev="1" fill="remove"/>
                                        <p:tgtEl>
                                          <p:spTgt spid="24"/>
                                        </p:tgtEl>
                                        <p:attrNameLst>
                                          <p:attrName>fill.type</p:attrName>
                                        </p:attrNameLst>
                                      </p:cBhvr>
                                      <p:to>
                                        <p:strVal val="solid"/>
                                      </p:to>
                                    </p:set>
                                    <p:set>
                                      <p:cBhvr>
                                        <p:cTn id="34" dur="1000" autoRev="1" fill="remove"/>
                                        <p:tgtEl>
                                          <p:spTgt spid="24"/>
                                        </p:tgtEl>
                                        <p:attrNameLst>
                                          <p:attrName>fill.on</p:attrName>
                                        </p:attrNameLst>
                                      </p:cBhvr>
                                      <p:to>
                                        <p:strVal val="true"/>
                                      </p:to>
                                    </p:set>
                                  </p:childTnLst>
                                </p:cTn>
                              </p:par>
                              <p:par>
                                <p:cTn id="35" presetID="22" presetClass="entr" presetSubtype="8"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left)">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left)">
                                      <p:cBhvr>
                                        <p:cTn id="46" dur="500"/>
                                        <p:tgtEl>
                                          <p:spTgt spid="36"/>
                                        </p:tgtEl>
                                      </p:cBhvr>
                                    </p:animEffect>
                                  </p:childTnLst>
                                </p:cTn>
                              </p:par>
                              <p:par>
                                <p:cTn id="47" presetID="22" presetClass="exit" presetSubtype="8" fill="hold" nodeType="withEffect">
                                  <p:stCondLst>
                                    <p:cond delay="0"/>
                                  </p:stCondLst>
                                  <p:childTnLst>
                                    <p:animEffect transition="out" filter="wipe(left)">
                                      <p:cBhvr>
                                        <p:cTn id="48" dur="500"/>
                                        <p:tgtEl>
                                          <p:spTgt spid="39"/>
                                        </p:tgtEl>
                                      </p:cBhvr>
                                    </p:animEffect>
                                    <p:set>
                                      <p:cBhvr>
                                        <p:cTn id="49" dur="1" fill="hold">
                                          <p:stCondLst>
                                            <p:cond delay="499"/>
                                          </p:stCondLst>
                                        </p:cTn>
                                        <p:tgtEl>
                                          <p:spTgt spid="39"/>
                                        </p:tgtEl>
                                        <p:attrNameLst>
                                          <p:attrName>style.visibility</p:attrName>
                                        </p:attrNameLst>
                                      </p:cBhvr>
                                      <p:to>
                                        <p:strVal val="hidden"/>
                                      </p:to>
                                    </p:set>
                                  </p:childTnLst>
                                </p:cTn>
                              </p:par>
                              <p:par>
                                <p:cTn id="50" presetID="10"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27" presetClass="emph" presetSubtype="0" repeatCount="5000" fill="hold" grpId="1" nodeType="withEffect">
                                  <p:stCondLst>
                                    <p:cond delay="0"/>
                                  </p:stCondLst>
                                  <p:childTnLst>
                                    <p:animClr clrSpc="rgb" dir="cw">
                                      <p:cBhvr override="childStyle">
                                        <p:cTn id="54" dur="1000" autoRev="1" fill="remove"/>
                                        <p:tgtEl>
                                          <p:spTgt spid="25"/>
                                        </p:tgtEl>
                                        <p:attrNameLst>
                                          <p:attrName>style.color</p:attrName>
                                        </p:attrNameLst>
                                      </p:cBhvr>
                                      <p:to>
                                        <a:schemeClr val="bg1"/>
                                      </p:to>
                                    </p:animClr>
                                    <p:animClr clrSpc="rgb" dir="cw">
                                      <p:cBhvr>
                                        <p:cTn id="55" dur="1000" autoRev="1" fill="remove"/>
                                        <p:tgtEl>
                                          <p:spTgt spid="25"/>
                                        </p:tgtEl>
                                        <p:attrNameLst>
                                          <p:attrName>fillcolor</p:attrName>
                                        </p:attrNameLst>
                                      </p:cBhvr>
                                      <p:to>
                                        <a:schemeClr val="bg1"/>
                                      </p:to>
                                    </p:animClr>
                                    <p:set>
                                      <p:cBhvr>
                                        <p:cTn id="56" dur="1000" autoRev="1" fill="remove"/>
                                        <p:tgtEl>
                                          <p:spTgt spid="25"/>
                                        </p:tgtEl>
                                        <p:attrNameLst>
                                          <p:attrName>fill.type</p:attrName>
                                        </p:attrNameLst>
                                      </p:cBhvr>
                                      <p:to>
                                        <p:strVal val="solid"/>
                                      </p:to>
                                    </p:set>
                                    <p:set>
                                      <p:cBhvr>
                                        <p:cTn id="57" dur="1000" autoRev="1" fill="remove"/>
                                        <p:tgtEl>
                                          <p:spTgt spid="25"/>
                                        </p:tgtEl>
                                        <p:attrNameLst>
                                          <p:attrName>fill.on</p:attrName>
                                        </p:attrNameLst>
                                      </p:cBhvr>
                                      <p:to>
                                        <p:strVal val="true"/>
                                      </p:to>
                                    </p:set>
                                  </p:childTnLst>
                                </p:cTn>
                              </p:par>
                              <p:par>
                                <p:cTn id="58" presetID="22" presetClass="entr" presetSubtype="8" fill="hold" nodeType="with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wipe(left)">
                                      <p:cBhvr>
                                        <p:cTn id="60" dur="500"/>
                                        <p:tgtEl>
                                          <p:spTgt spid="4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1" nodeType="clickEffect">
                                  <p:stCondLst>
                                    <p:cond delay="0"/>
                                  </p:stCondLst>
                                  <p:iterate type="lt">
                                    <p:tmPct val="0"/>
                                  </p:iterate>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par>
                                <p:cTn id="66" presetID="10" presetClass="entr" presetSubtype="0" fill="hold" grpId="1"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childTnLst>
                                </p:cTn>
                              </p:par>
                              <p:par>
                                <p:cTn id="69" presetID="10" presetClass="exit" presetSubtype="0" fill="hold" grpId="1" nodeType="withEffect">
                                  <p:stCondLst>
                                    <p:cond delay="0"/>
                                  </p:stCondLst>
                                  <p:childTnLst>
                                    <p:animEffect transition="out" filter="fade">
                                      <p:cBhvr>
                                        <p:cTn id="70" dur="500"/>
                                        <p:tgtEl>
                                          <p:spTgt spid="35"/>
                                        </p:tgtEl>
                                      </p:cBhvr>
                                    </p:animEffect>
                                    <p:set>
                                      <p:cBhvr>
                                        <p:cTn id="71" dur="1" fill="hold">
                                          <p:stCondLst>
                                            <p:cond delay="499"/>
                                          </p:stCondLst>
                                        </p:cTn>
                                        <p:tgtEl>
                                          <p:spTgt spid="35"/>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36"/>
                                        </p:tgtEl>
                                      </p:cBhvr>
                                    </p:animEffect>
                                    <p:set>
                                      <p:cBhvr>
                                        <p:cTn id="74" dur="1" fill="hold">
                                          <p:stCondLst>
                                            <p:cond delay="499"/>
                                          </p:stCondLst>
                                        </p:cTn>
                                        <p:tgtEl>
                                          <p:spTgt spid="36"/>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38"/>
                                        </p:tgtEl>
                                      </p:cBhvr>
                                    </p:animEffect>
                                    <p:set>
                                      <p:cBhvr>
                                        <p:cTn id="77" dur="1" fill="hold">
                                          <p:stCondLst>
                                            <p:cond delay="499"/>
                                          </p:stCondLst>
                                        </p:cTn>
                                        <p:tgtEl>
                                          <p:spTgt spid="38"/>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37"/>
                                        </p:tgtEl>
                                      </p:cBhvr>
                                    </p:animEffect>
                                    <p:set>
                                      <p:cBhvr>
                                        <p:cTn id="80" dur="1" fill="hold">
                                          <p:stCondLst>
                                            <p:cond delay="499"/>
                                          </p:stCondLst>
                                        </p:cTn>
                                        <p:tgtEl>
                                          <p:spTgt spid="37"/>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2"/>
                                        </p:tgtEl>
                                      </p:cBhvr>
                                    </p:animEffect>
                                    <p:set>
                                      <p:cBhvr>
                                        <p:cTn id="83" dur="1" fill="hold">
                                          <p:stCondLst>
                                            <p:cond delay="499"/>
                                          </p:stCondLst>
                                        </p:cTn>
                                        <p:tgtEl>
                                          <p:spTgt spid="42"/>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15"/>
                                        </p:tgtEl>
                                      </p:cBhvr>
                                    </p:animEffect>
                                    <p:set>
                                      <p:cBhvr>
                                        <p:cTn id="86" dur="1" fill="hold">
                                          <p:stCondLst>
                                            <p:cond delay="499"/>
                                          </p:stCondLst>
                                        </p:cTn>
                                        <p:tgtEl>
                                          <p:spTgt spid="15"/>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500"/>
                                        <p:tgtEl>
                                          <p:spTgt spid="24"/>
                                        </p:tgtEl>
                                      </p:cBhvr>
                                    </p:animEffect>
                                    <p:set>
                                      <p:cBhvr>
                                        <p:cTn id="89" dur="1" fill="hold">
                                          <p:stCondLst>
                                            <p:cond delay="499"/>
                                          </p:stCondLst>
                                        </p:cTn>
                                        <p:tgtEl>
                                          <p:spTgt spid="24"/>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25"/>
                                        </p:tgtEl>
                                      </p:cBhvr>
                                    </p:animEffect>
                                    <p:set>
                                      <p:cBhvr>
                                        <p:cTn id="92" dur="1" fill="hold">
                                          <p:stCondLst>
                                            <p:cond delay="499"/>
                                          </p:stCondLst>
                                        </p:cTn>
                                        <p:tgtEl>
                                          <p:spTgt spid="25"/>
                                        </p:tgtEl>
                                        <p:attrNameLst>
                                          <p:attrName>style.visibility</p:attrName>
                                        </p:attrNameLst>
                                      </p:cBhvr>
                                      <p:to>
                                        <p:strVal val="hidden"/>
                                      </p:to>
                                    </p:set>
                                  </p:childTnLst>
                                </p:cTn>
                              </p:par>
                              <p:par>
                                <p:cTn id="93" presetID="42" presetClass="path" presetSubtype="0" fill="hold" grpId="0" nodeType="withEffect">
                                  <p:stCondLst>
                                    <p:cond delay="0"/>
                                  </p:stCondLst>
                                  <p:iterate type="lt">
                                    <p:tmPct val="0"/>
                                  </p:iterate>
                                  <p:childTnLst>
                                    <p:animMotion origin="layout" path="M 0.00117 4.44444E-6 L 0.13776 -0.0007 " pathEditMode="relative" rAng="0" ptsTypes="AA">
                                      <p:cBhvr>
                                        <p:cTn id="94" dur="2000" fill="hold"/>
                                        <p:tgtEl>
                                          <p:spTgt spid="13"/>
                                        </p:tgtEl>
                                        <p:attrNameLst>
                                          <p:attrName>ppt_x</p:attrName>
                                          <p:attrName>ppt_y</p:attrName>
                                        </p:attrNameLst>
                                      </p:cBhvr>
                                      <p:rCtr x="6823" y="-46"/>
                                    </p:animMotion>
                                  </p:childTnLst>
                                </p:cTn>
                              </p:par>
                              <p:par>
                                <p:cTn id="95" presetID="42" presetClass="path" presetSubtype="0" fill="hold" grpId="0" nodeType="withEffect">
                                  <p:stCondLst>
                                    <p:cond delay="0"/>
                                  </p:stCondLst>
                                  <p:childTnLst>
                                    <p:animMotion origin="layout" path="M 0.00117 -4.81481E-6 L 0.13776 -0.00069 " pathEditMode="relative" rAng="0" ptsTypes="AA">
                                      <p:cBhvr>
                                        <p:cTn id="96" dur="2000" fill="hold"/>
                                        <p:tgtEl>
                                          <p:spTgt spid="14"/>
                                        </p:tgtEl>
                                        <p:attrNameLst>
                                          <p:attrName>ppt_x</p:attrName>
                                          <p:attrName>ppt_y</p:attrName>
                                        </p:attrNameLst>
                                      </p:cBhvr>
                                      <p:rCtr x="6823" y="-46"/>
                                    </p:animMotion>
                                  </p:childTnLst>
                                </p:cTn>
                              </p:par>
                              <p:par>
                                <p:cTn id="97" presetID="10" presetClass="entr" presetSubtype="0" fill="hold" grpId="0" nodeType="withEffect">
                                  <p:stCondLst>
                                    <p:cond delay="0"/>
                                  </p:stCondLst>
                                  <p:childTnLst>
                                    <p:set>
                                      <p:cBhvr>
                                        <p:cTn id="98" dur="1" fill="hold">
                                          <p:stCondLst>
                                            <p:cond delay="0"/>
                                          </p:stCondLst>
                                        </p:cTn>
                                        <p:tgtEl>
                                          <p:spTgt spid="12">
                                            <p:txEl>
                                              <p:pRg st="2" end="2"/>
                                            </p:txEl>
                                          </p:spTgt>
                                        </p:tgtEl>
                                        <p:attrNameLst>
                                          <p:attrName>style.visibility</p:attrName>
                                        </p:attrNameLst>
                                      </p:cBhvr>
                                      <p:to>
                                        <p:strVal val="visible"/>
                                      </p:to>
                                    </p:set>
                                    <p:animEffect transition="in" filter="fade">
                                      <p:cBhvr>
                                        <p:cTn id="99" dur="500"/>
                                        <p:tgtEl>
                                          <p:spTgt spid="12">
                                            <p:txEl>
                                              <p:pRg st="2" end="2"/>
                                            </p:txEl>
                                          </p:spTgt>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2">
                                            <p:txEl>
                                              <p:pRg st="5" end="5"/>
                                            </p:txEl>
                                          </p:spTgt>
                                        </p:tgtEl>
                                        <p:attrNameLst>
                                          <p:attrName>style.visibility</p:attrName>
                                        </p:attrNameLst>
                                      </p:cBhvr>
                                      <p:to>
                                        <p:strVal val="visible"/>
                                      </p:to>
                                    </p:set>
                                    <p:animEffect transition="in" filter="fade">
                                      <p:cBhvr>
                                        <p:cTn id="102" dur="500"/>
                                        <p:tgtEl>
                                          <p:spTgt spid="12">
                                            <p:txEl>
                                              <p:pRg st="5" end="5"/>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2">
                                            <p:txEl>
                                              <p:pRg st="0" end="0"/>
                                            </p:txEl>
                                          </p:spTgt>
                                        </p:tgtEl>
                                        <p:attrNameLst>
                                          <p:attrName>style.visibility</p:attrName>
                                        </p:attrNameLst>
                                      </p:cBhvr>
                                      <p:to>
                                        <p:strVal val="visible"/>
                                      </p:to>
                                    </p:set>
                                    <p:animEffect transition="in" filter="fade">
                                      <p:cBhvr>
                                        <p:cTn id="107" dur="500"/>
                                        <p:tgtEl>
                                          <p:spTgt spid="12">
                                            <p:txEl>
                                              <p:pRg st="0" end="0"/>
                                            </p:txEl>
                                          </p:spTgt>
                                        </p:tgtEl>
                                      </p:cBhvr>
                                    </p:animEffect>
                                  </p:childTnLst>
                                </p:cTn>
                              </p:par>
                            </p:childTnLst>
                          </p:cTn>
                        </p:par>
                        <p:par>
                          <p:cTn id="108" fill="hold">
                            <p:stCondLst>
                              <p:cond delay="500"/>
                            </p:stCondLst>
                            <p:childTnLst>
                              <p:par>
                                <p:cTn id="109" presetID="10" presetClass="entr" presetSubtype="0" fill="hold" grpId="0" nodeType="afterEffect">
                                  <p:stCondLst>
                                    <p:cond delay="0"/>
                                  </p:stCondLst>
                                  <p:childTnLst>
                                    <p:set>
                                      <p:cBhvr>
                                        <p:cTn id="110" dur="1" fill="hold">
                                          <p:stCondLst>
                                            <p:cond delay="0"/>
                                          </p:stCondLst>
                                        </p:cTn>
                                        <p:tgtEl>
                                          <p:spTgt spid="12">
                                            <p:txEl>
                                              <p:pRg st="1" end="1"/>
                                            </p:txEl>
                                          </p:spTgt>
                                        </p:tgtEl>
                                        <p:attrNameLst>
                                          <p:attrName>style.visibility</p:attrName>
                                        </p:attrNameLst>
                                      </p:cBhvr>
                                      <p:to>
                                        <p:strVal val="visible"/>
                                      </p:to>
                                    </p:set>
                                    <p:animEffect transition="in" filter="fade">
                                      <p:cBhvr>
                                        <p:cTn id="111" dur="500"/>
                                        <p:tgtEl>
                                          <p:spTgt spid="12">
                                            <p:txEl>
                                              <p:pRg st="1" end="1"/>
                                            </p:txEl>
                                          </p:spTgt>
                                        </p:tgtEl>
                                      </p:cBhvr>
                                    </p:animEffect>
                                  </p:childTnLst>
                                </p:cTn>
                              </p:par>
                            </p:childTnLst>
                          </p:cTn>
                        </p:par>
                        <p:par>
                          <p:cTn id="112" fill="hold">
                            <p:stCondLst>
                              <p:cond delay="1000"/>
                            </p:stCondLst>
                            <p:childTnLst>
                              <p:par>
                                <p:cTn id="113" presetID="10" presetClass="entr" presetSubtype="0" fill="hold" grpId="0" nodeType="afterEffect">
                                  <p:stCondLst>
                                    <p:cond delay="0"/>
                                  </p:stCondLst>
                                  <p:childTnLst>
                                    <p:set>
                                      <p:cBhvr>
                                        <p:cTn id="114" dur="1" fill="hold">
                                          <p:stCondLst>
                                            <p:cond delay="0"/>
                                          </p:stCondLst>
                                        </p:cTn>
                                        <p:tgtEl>
                                          <p:spTgt spid="12">
                                            <p:txEl>
                                              <p:pRg st="3" end="3"/>
                                            </p:txEl>
                                          </p:spTgt>
                                        </p:tgtEl>
                                        <p:attrNameLst>
                                          <p:attrName>style.visibility</p:attrName>
                                        </p:attrNameLst>
                                      </p:cBhvr>
                                      <p:to>
                                        <p:strVal val="visible"/>
                                      </p:to>
                                    </p:set>
                                    <p:animEffect transition="in" filter="fade">
                                      <p:cBhvr>
                                        <p:cTn id="115" dur="500"/>
                                        <p:tgtEl>
                                          <p:spTgt spid="12">
                                            <p:txEl>
                                              <p:pRg st="3" end="3"/>
                                            </p:txEl>
                                          </p:spTgt>
                                        </p:tgtEl>
                                      </p:cBhvr>
                                    </p:animEffect>
                                  </p:childTnLst>
                                </p:cTn>
                              </p:par>
                            </p:childTnLst>
                          </p:cTn>
                        </p:par>
                        <p:par>
                          <p:cTn id="116" fill="hold">
                            <p:stCondLst>
                              <p:cond delay="1500"/>
                            </p:stCondLst>
                            <p:childTnLst>
                              <p:par>
                                <p:cTn id="117" presetID="10" presetClass="entr" presetSubtype="0" fill="hold" grpId="0" nodeType="afterEffect">
                                  <p:stCondLst>
                                    <p:cond delay="0"/>
                                  </p:stCondLst>
                                  <p:childTnLst>
                                    <p:set>
                                      <p:cBhvr>
                                        <p:cTn id="118" dur="1" fill="hold">
                                          <p:stCondLst>
                                            <p:cond delay="0"/>
                                          </p:stCondLst>
                                        </p:cTn>
                                        <p:tgtEl>
                                          <p:spTgt spid="12">
                                            <p:txEl>
                                              <p:pRg st="4" end="4"/>
                                            </p:txEl>
                                          </p:spTgt>
                                        </p:tgtEl>
                                        <p:attrNameLst>
                                          <p:attrName>style.visibility</p:attrName>
                                        </p:attrNameLst>
                                      </p:cBhvr>
                                      <p:to>
                                        <p:strVal val="visible"/>
                                      </p:to>
                                    </p:set>
                                    <p:animEffect transition="in" filter="fade">
                                      <p:cBhvr>
                                        <p:cTn id="119" dur="500"/>
                                        <p:tgtEl>
                                          <p:spTgt spid="12">
                                            <p:txEl>
                                              <p:pRg st="4" end="4"/>
                                            </p:txEl>
                                          </p:spTgt>
                                        </p:tgtEl>
                                      </p:cBhvr>
                                    </p:animEffect>
                                  </p:childTnLst>
                                </p:cTn>
                              </p:par>
                            </p:childTnLst>
                          </p:cTn>
                        </p:par>
                        <p:par>
                          <p:cTn id="120" fill="hold">
                            <p:stCondLst>
                              <p:cond delay="2000"/>
                            </p:stCondLst>
                            <p:childTnLst>
                              <p:par>
                                <p:cTn id="121" presetID="10" presetClass="entr" presetSubtype="0" fill="hold" grpId="0" nodeType="afterEffect">
                                  <p:stCondLst>
                                    <p:cond delay="0"/>
                                  </p:stCondLst>
                                  <p:childTnLst>
                                    <p:set>
                                      <p:cBhvr>
                                        <p:cTn id="122" dur="1" fill="hold">
                                          <p:stCondLst>
                                            <p:cond delay="0"/>
                                          </p:stCondLst>
                                        </p:cTn>
                                        <p:tgtEl>
                                          <p:spTgt spid="12">
                                            <p:txEl>
                                              <p:pRg st="6" end="6"/>
                                            </p:txEl>
                                          </p:spTgt>
                                        </p:tgtEl>
                                        <p:attrNameLst>
                                          <p:attrName>style.visibility</p:attrName>
                                        </p:attrNameLst>
                                      </p:cBhvr>
                                      <p:to>
                                        <p:strVal val="visible"/>
                                      </p:to>
                                    </p:set>
                                    <p:animEffect transition="in" filter="fade">
                                      <p:cBhvr>
                                        <p:cTn id="123" dur="500"/>
                                        <p:tgtEl>
                                          <p:spTgt spid="12">
                                            <p:txEl>
                                              <p:pRg st="6" end="6"/>
                                            </p:txEl>
                                          </p:spTgt>
                                        </p:tgtEl>
                                      </p:cBhvr>
                                    </p:animEffect>
                                  </p:childTnLst>
                                </p:cTn>
                              </p:par>
                            </p:childTnLst>
                          </p:cTn>
                        </p:par>
                        <p:par>
                          <p:cTn id="124" fill="hold">
                            <p:stCondLst>
                              <p:cond delay="2500"/>
                            </p:stCondLst>
                            <p:childTnLst>
                              <p:par>
                                <p:cTn id="125" presetID="10" presetClass="entr" presetSubtype="0" fill="hold" grpId="0" nodeType="afterEffect">
                                  <p:stCondLst>
                                    <p:cond delay="0"/>
                                  </p:stCondLst>
                                  <p:childTnLst>
                                    <p:set>
                                      <p:cBhvr>
                                        <p:cTn id="126" dur="1" fill="hold">
                                          <p:stCondLst>
                                            <p:cond delay="0"/>
                                          </p:stCondLst>
                                        </p:cTn>
                                        <p:tgtEl>
                                          <p:spTgt spid="12">
                                            <p:txEl>
                                              <p:pRg st="7" end="7"/>
                                            </p:txEl>
                                          </p:spTgt>
                                        </p:tgtEl>
                                        <p:attrNameLst>
                                          <p:attrName>style.visibility</p:attrName>
                                        </p:attrNameLst>
                                      </p:cBhvr>
                                      <p:to>
                                        <p:strVal val="visible"/>
                                      </p:to>
                                    </p:set>
                                    <p:animEffect transition="in" filter="fade">
                                      <p:cBhvr>
                                        <p:cTn id="127" dur="500"/>
                                        <p:tgtEl>
                                          <p:spTgt spid="12">
                                            <p:txEl>
                                              <p:pRg st="7" end="7"/>
                                            </p:txEl>
                                          </p:spTgt>
                                        </p:tgtEl>
                                      </p:cBhvr>
                                    </p:animEffect>
                                  </p:childTnLst>
                                </p:cTn>
                              </p:par>
                            </p:childTnLst>
                          </p:cTn>
                        </p:par>
                        <p:par>
                          <p:cTn id="128" fill="hold">
                            <p:stCondLst>
                              <p:cond delay="3000"/>
                            </p:stCondLst>
                            <p:childTnLst>
                              <p:par>
                                <p:cTn id="129" presetID="10" presetClass="entr" presetSubtype="0" fill="hold" grpId="0" nodeType="afterEffect">
                                  <p:stCondLst>
                                    <p:cond delay="0"/>
                                  </p:stCondLst>
                                  <p:childTnLst>
                                    <p:set>
                                      <p:cBhvr>
                                        <p:cTn id="130" dur="1" fill="hold">
                                          <p:stCondLst>
                                            <p:cond delay="0"/>
                                          </p:stCondLst>
                                        </p:cTn>
                                        <p:tgtEl>
                                          <p:spTgt spid="12">
                                            <p:txEl>
                                              <p:pRg st="8" end="8"/>
                                            </p:txEl>
                                          </p:spTgt>
                                        </p:tgtEl>
                                        <p:attrNameLst>
                                          <p:attrName>style.visibility</p:attrName>
                                        </p:attrNameLst>
                                      </p:cBhvr>
                                      <p:to>
                                        <p:strVal val="visible"/>
                                      </p:to>
                                    </p:set>
                                    <p:animEffect transition="in" filter="fade">
                                      <p:cBhvr>
                                        <p:cTn id="131"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7" grpId="1"/>
      <p:bldP spid="10" grpId="1" build="allAtOnce"/>
      <p:bldP spid="10" grpId="2" build="allAtOnce"/>
      <p:bldP spid="35" grpId="0"/>
      <p:bldP spid="35" grpId="1"/>
      <p:bldP spid="36" grpId="0"/>
      <p:bldP spid="36" grpId="1"/>
      <p:bldP spid="37" grpId="0"/>
      <p:bldP spid="37" grpId="1"/>
      <p:bldP spid="38" grpId="0"/>
      <p:bldP spid="38" grpId="1"/>
      <p:bldP spid="13" grpId="0"/>
      <p:bldP spid="13" grpId="1"/>
      <p:bldP spid="14" grpId="0"/>
      <p:bldP spid="14" grpId="1"/>
      <p:bldP spid="24" grpId="0" animBg="1"/>
      <p:bldP spid="24" grpId="1" animBg="1"/>
      <p:bldP spid="24" grpId="2" animBg="1"/>
      <p:bldP spid="25" grpId="0" animBg="1"/>
      <p:bldP spid="25" grpId="1" animBg="1"/>
      <p:bldP spid="25"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2ABD08-77C3-3244-898E-A40A678E48D0}"/>
              </a:ext>
            </a:extLst>
          </p:cNvPr>
          <p:cNvSpPr>
            <a:spLocks noGrp="1"/>
          </p:cNvSpPr>
          <p:nvPr>
            <p:ph type="title"/>
          </p:nvPr>
        </p:nvSpPr>
        <p:spPr/>
        <p:txBody>
          <a:bodyPr/>
          <a:lstStyle/>
          <a:p>
            <a:r>
              <a:rPr lang="en-US" dirty="0"/>
              <a:t>CIRCUMVENTION EXCEPTIONS </a:t>
            </a:r>
          </a:p>
        </p:txBody>
      </p:sp>
      <p:pic>
        <p:nvPicPr>
          <p:cNvPr id="8" name="Picture 7" descr="A close up of a logo&#10;&#10;Description automatically generated">
            <a:extLst>
              <a:ext uri="{FF2B5EF4-FFF2-40B4-BE49-F238E27FC236}">
                <a16:creationId xmlns:a16="http://schemas.microsoft.com/office/drawing/2014/main" id="{D6BDFF48-EB83-0F41-9173-A63EF55353D2}"/>
              </a:ext>
            </a:extLst>
          </p:cNvPr>
          <p:cNvPicPr>
            <a:picLocks noChangeAspect="1"/>
          </p:cNvPicPr>
          <p:nvPr/>
        </p:nvPicPr>
        <p:blipFill>
          <a:blip r:embed="rId3"/>
          <a:stretch>
            <a:fillRect/>
          </a:stretch>
        </p:blipFill>
        <p:spPr>
          <a:xfrm>
            <a:off x="2918831" y="4694612"/>
            <a:ext cx="1900103" cy="1686514"/>
          </a:xfrm>
          <a:prstGeom prst="rect">
            <a:avLst/>
          </a:prstGeom>
        </p:spPr>
      </p:pic>
      <p:pic>
        <p:nvPicPr>
          <p:cNvPr id="23" name="Picture 22">
            <a:extLst>
              <a:ext uri="{FF2B5EF4-FFF2-40B4-BE49-F238E27FC236}">
                <a16:creationId xmlns:a16="http://schemas.microsoft.com/office/drawing/2014/main" id="{5F53D84B-68A7-A440-BE15-7F48208BF256}"/>
              </a:ext>
            </a:extLst>
          </p:cNvPr>
          <p:cNvPicPr>
            <a:picLocks noChangeAspect="1"/>
          </p:cNvPicPr>
          <p:nvPr/>
        </p:nvPicPr>
        <p:blipFill>
          <a:blip r:embed="rId4"/>
          <a:stretch>
            <a:fillRect/>
          </a:stretch>
        </p:blipFill>
        <p:spPr>
          <a:xfrm>
            <a:off x="5946845" y="1764310"/>
            <a:ext cx="1801503" cy="1686514"/>
          </a:xfrm>
          <a:prstGeom prst="rect">
            <a:avLst/>
          </a:prstGeom>
        </p:spPr>
      </p:pic>
      <p:pic>
        <p:nvPicPr>
          <p:cNvPr id="24" name="Picture 23">
            <a:extLst>
              <a:ext uri="{FF2B5EF4-FFF2-40B4-BE49-F238E27FC236}">
                <a16:creationId xmlns:a16="http://schemas.microsoft.com/office/drawing/2014/main" id="{99766DF0-E459-554E-9AA3-39BF1A6708CD}"/>
              </a:ext>
            </a:extLst>
          </p:cNvPr>
          <p:cNvPicPr>
            <a:picLocks noChangeAspect="1"/>
          </p:cNvPicPr>
          <p:nvPr/>
        </p:nvPicPr>
        <p:blipFill>
          <a:blip r:embed="rId5"/>
          <a:stretch>
            <a:fillRect/>
          </a:stretch>
        </p:blipFill>
        <p:spPr>
          <a:xfrm>
            <a:off x="1094604" y="1623517"/>
            <a:ext cx="2222183" cy="1596482"/>
          </a:xfrm>
          <a:prstGeom prst="rect">
            <a:avLst/>
          </a:prstGeom>
        </p:spPr>
      </p:pic>
      <p:pic>
        <p:nvPicPr>
          <p:cNvPr id="25" name="Picture 24">
            <a:extLst>
              <a:ext uri="{FF2B5EF4-FFF2-40B4-BE49-F238E27FC236}">
                <a16:creationId xmlns:a16="http://schemas.microsoft.com/office/drawing/2014/main" id="{570FCA69-52A4-B64C-896B-B0CD00610EBA}"/>
              </a:ext>
            </a:extLst>
          </p:cNvPr>
          <p:cNvPicPr>
            <a:picLocks noChangeAspect="1"/>
          </p:cNvPicPr>
          <p:nvPr/>
        </p:nvPicPr>
        <p:blipFill>
          <a:blip r:embed="rId6"/>
          <a:stretch>
            <a:fillRect/>
          </a:stretch>
        </p:blipFill>
        <p:spPr>
          <a:xfrm>
            <a:off x="212773" y="3429000"/>
            <a:ext cx="2081990" cy="1986736"/>
          </a:xfrm>
          <a:prstGeom prst="rect">
            <a:avLst/>
          </a:prstGeom>
        </p:spPr>
      </p:pic>
      <p:pic>
        <p:nvPicPr>
          <p:cNvPr id="20" name="Picture 19">
            <a:extLst>
              <a:ext uri="{FF2B5EF4-FFF2-40B4-BE49-F238E27FC236}">
                <a16:creationId xmlns:a16="http://schemas.microsoft.com/office/drawing/2014/main" id="{CDBCB4A3-FC6D-1E4B-8495-39EE5CE27E71}"/>
              </a:ext>
            </a:extLst>
          </p:cNvPr>
          <p:cNvPicPr>
            <a:picLocks noChangeAspect="1"/>
          </p:cNvPicPr>
          <p:nvPr/>
        </p:nvPicPr>
        <p:blipFill>
          <a:blip r:embed="rId7"/>
          <a:stretch>
            <a:fillRect/>
          </a:stretch>
        </p:blipFill>
        <p:spPr>
          <a:xfrm>
            <a:off x="10174498" y="2865842"/>
            <a:ext cx="1513962" cy="2289053"/>
          </a:xfrm>
          <a:prstGeom prst="rect">
            <a:avLst/>
          </a:prstGeom>
        </p:spPr>
      </p:pic>
      <p:pic>
        <p:nvPicPr>
          <p:cNvPr id="21" name="Picture 20">
            <a:extLst>
              <a:ext uri="{FF2B5EF4-FFF2-40B4-BE49-F238E27FC236}">
                <a16:creationId xmlns:a16="http://schemas.microsoft.com/office/drawing/2014/main" id="{7415D5A2-F1BB-7E4C-A55B-E25BBF1EAD7D}"/>
              </a:ext>
            </a:extLst>
          </p:cNvPr>
          <p:cNvPicPr>
            <a:picLocks noChangeAspect="1"/>
          </p:cNvPicPr>
          <p:nvPr/>
        </p:nvPicPr>
        <p:blipFill>
          <a:blip r:embed="rId8"/>
          <a:stretch>
            <a:fillRect/>
          </a:stretch>
        </p:blipFill>
        <p:spPr>
          <a:xfrm>
            <a:off x="8431401" y="4544501"/>
            <a:ext cx="2026338" cy="1986736"/>
          </a:xfrm>
          <a:prstGeom prst="rect">
            <a:avLst/>
          </a:prstGeom>
        </p:spPr>
      </p:pic>
      <p:pic>
        <p:nvPicPr>
          <p:cNvPr id="22" name="Picture 21">
            <a:extLst>
              <a:ext uri="{FF2B5EF4-FFF2-40B4-BE49-F238E27FC236}">
                <a16:creationId xmlns:a16="http://schemas.microsoft.com/office/drawing/2014/main" id="{4B21289A-D0AE-3640-B134-92F56F2B7758}"/>
              </a:ext>
            </a:extLst>
          </p:cNvPr>
          <p:cNvPicPr>
            <a:picLocks noChangeAspect="1"/>
          </p:cNvPicPr>
          <p:nvPr/>
        </p:nvPicPr>
        <p:blipFill>
          <a:blip r:embed="rId9"/>
          <a:stretch>
            <a:fillRect/>
          </a:stretch>
        </p:blipFill>
        <p:spPr>
          <a:xfrm>
            <a:off x="8093586" y="1463041"/>
            <a:ext cx="1989395" cy="2289053"/>
          </a:xfrm>
          <a:prstGeom prst="rect">
            <a:avLst/>
          </a:prstGeom>
        </p:spPr>
      </p:pic>
      <p:pic>
        <p:nvPicPr>
          <p:cNvPr id="10" name="Picture 9"/>
          <p:cNvPicPr>
            <a:picLocks noChangeAspect="1"/>
          </p:cNvPicPr>
          <p:nvPr/>
        </p:nvPicPr>
        <p:blipFill rotWithShape="1">
          <a:blip r:embed="rId10">
            <a:extLst>
              <a:ext uri="{28A0092B-C50C-407E-A947-70E740481C1C}">
                <a14:useLocalDpi xmlns:a14="http://schemas.microsoft.com/office/drawing/2010/main" val="0"/>
              </a:ext>
            </a:extLst>
          </a:blip>
          <a:srcRect b="13571"/>
          <a:stretch/>
        </p:blipFill>
        <p:spPr>
          <a:xfrm>
            <a:off x="3322097" y="2428092"/>
            <a:ext cx="2249245" cy="1944000"/>
          </a:xfrm>
          <a:prstGeom prst="rect">
            <a:avLst/>
          </a:prstGeom>
        </p:spPr>
      </p:pic>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b="18125"/>
          <a:stretch/>
        </p:blipFill>
        <p:spPr>
          <a:xfrm>
            <a:off x="5458355" y="4084078"/>
            <a:ext cx="2154506" cy="1764000"/>
          </a:xfrm>
          <a:prstGeom prst="rect">
            <a:avLst/>
          </a:prstGeom>
        </p:spPr>
      </p:pic>
    </p:spTree>
    <p:extLst>
      <p:ext uri="{BB962C8B-B14F-4D97-AF65-F5344CB8AC3E}">
        <p14:creationId xmlns:p14="http://schemas.microsoft.com/office/powerpoint/2010/main" val="1257374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675FFE7-37E6-E040-BB43-3F69D81F9EB6}"/>
              </a:ext>
            </a:extLst>
          </p:cNvPr>
          <p:cNvSpPr/>
          <p:nvPr/>
        </p:nvSpPr>
        <p:spPr>
          <a:xfrm>
            <a:off x="1541103" y="3074774"/>
            <a:ext cx="9751302" cy="1569660"/>
          </a:xfrm>
          <a:prstGeom prst="rect">
            <a:avLst/>
          </a:prstGeom>
        </p:spPr>
        <p:txBody>
          <a:bodyPr wrap="square">
            <a:spAutoFit/>
          </a:bodyPr>
          <a:lstStyle/>
          <a:p>
            <a:r>
              <a:rPr lang="en-CA" sz="2400" dirty="0"/>
              <a:t>“Archivists and librarians cannot preserve locked content without breaking the law; filmmakers, news </a:t>
            </a:r>
            <a:r>
              <a:rPr lang="en-CA" sz="2400" dirty="0" smtClean="0"/>
              <a:t>reporters, and other innovative creators cannot legally access the content they need. These restrictions undermine Canadian innovation and the public domain... </a:t>
            </a:r>
            <a:endParaRPr lang="en-US" sz="2400" dirty="0"/>
          </a:p>
        </p:txBody>
      </p:sp>
      <p:sp>
        <p:nvSpPr>
          <p:cNvPr id="4" name="Title 3">
            <a:extLst>
              <a:ext uri="{FF2B5EF4-FFF2-40B4-BE49-F238E27FC236}">
                <a16:creationId xmlns:a16="http://schemas.microsoft.com/office/drawing/2014/main" id="{B82ABD08-77C3-3244-898E-A40A678E48D0}"/>
              </a:ext>
            </a:extLst>
          </p:cNvPr>
          <p:cNvSpPr>
            <a:spLocks noGrp="1"/>
          </p:cNvSpPr>
          <p:nvPr>
            <p:ph type="title"/>
          </p:nvPr>
        </p:nvSpPr>
        <p:spPr/>
        <p:txBody>
          <a:bodyPr/>
          <a:lstStyle/>
          <a:p>
            <a:r>
              <a:rPr lang="en-US"/>
              <a:t>CONTROVERSY</a:t>
            </a:r>
          </a:p>
        </p:txBody>
      </p:sp>
      <p:pic>
        <p:nvPicPr>
          <p:cNvPr id="5" name="JTT" descr="Two people looking at the camera&#10;&#10;Description automatically generated">
            <a:extLst>
              <a:ext uri="{FF2B5EF4-FFF2-40B4-BE49-F238E27FC236}">
                <a16:creationId xmlns:a16="http://schemas.microsoft.com/office/drawing/2014/main" id="{513FCD20-CD76-7342-BA05-41867ED3AF42}"/>
              </a:ext>
            </a:extLst>
          </p:cNvPr>
          <p:cNvPicPr>
            <a:picLocks noChangeAspect="1"/>
          </p:cNvPicPr>
          <p:nvPr/>
        </p:nvPicPr>
        <p:blipFill>
          <a:blip r:embed="rId3"/>
          <a:stretch>
            <a:fillRect/>
          </a:stretch>
        </p:blipFill>
        <p:spPr>
          <a:xfrm rot="20246598">
            <a:off x="9621596" y="4501217"/>
            <a:ext cx="2370126" cy="3444993"/>
          </a:xfrm>
          <a:prstGeom prst="rect">
            <a:avLst/>
          </a:prstGeom>
        </p:spPr>
      </p:pic>
      <p:sp>
        <p:nvSpPr>
          <p:cNvPr id="3" name="Rounded Rectangular Callout 2">
            <a:extLst>
              <a:ext uri="{FF2B5EF4-FFF2-40B4-BE49-F238E27FC236}">
                <a16:creationId xmlns:a16="http://schemas.microsoft.com/office/drawing/2014/main" id="{FD459E87-4F91-C04D-A7CF-014B0903EE76}"/>
              </a:ext>
            </a:extLst>
          </p:cNvPr>
          <p:cNvSpPr/>
          <p:nvPr/>
        </p:nvSpPr>
        <p:spPr>
          <a:xfrm>
            <a:off x="9047050" y="1463041"/>
            <a:ext cx="2988353" cy="1864409"/>
          </a:xfrm>
          <a:prstGeom prst="wedgeRoundRectCallout">
            <a:avLst>
              <a:gd name="adj1" fmla="val 18637"/>
              <a:gd name="adj2" fmla="val 76739"/>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DUDE, THERE SHOULD BE EXCEPTIONS WHEN IT IS FOR NON-INFRINGING PURPOSES!</a:t>
            </a:r>
          </a:p>
        </p:txBody>
      </p:sp>
      <p:pic>
        <p:nvPicPr>
          <p:cNvPr id="7" name="Picture 6">
            <a:extLst>
              <a:ext uri="{FF2B5EF4-FFF2-40B4-BE49-F238E27FC236}">
                <a16:creationId xmlns:a16="http://schemas.microsoft.com/office/drawing/2014/main" id="{E2CB71F0-9CFC-EC4F-9690-820C5AC355BB}"/>
              </a:ext>
            </a:extLst>
          </p:cNvPr>
          <p:cNvPicPr>
            <a:picLocks noChangeAspect="1"/>
          </p:cNvPicPr>
          <p:nvPr/>
        </p:nvPicPr>
        <p:blipFill>
          <a:blip r:embed="rId4"/>
          <a:stretch>
            <a:fillRect/>
          </a:stretch>
        </p:blipFill>
        <p:spPr>
          <a:xfrm>
            <a:off x="3943147" y="2450514"/>
            <a:ext cx="4722450" cy="3149836"/>
          </a:xfrm>
          <a:prstGeom prst="rect">
            <a:avLst/>
          </a:prstGeom>
        </p:spPr>
      </p:pic>
      <p:sp>
        <p:nvSpPr>
          <p:cNvPr id="8" name="Rounded Rectangular Callout 7">
            <a:extLst>
              <a:ext uri="{FF2B5EF4-FFF2-40B4-BE49-F238E27FC236}">
                <a16:creationId xmlns:a16="http://schemas.microsoft.com/office/drawing/2014/main" id="{862CEBB0-F4F5-5946-93B5-BFF879D67A7A}"/>
              </a:ext>
            </a:extLst>
          </p:cNvPr>
          <p:cNvSpPr/>
          <p:nvPr/>
        </p:nvSpPr>
        <p:spPr>
          <a:xfrm>
            <a:off x="1088317" y="1589674"/>
            <a:ext cx="2473377" cy="1454046"/>
          </a:xfrm>
          <a:prstGeom prst="wedgeRoundRectCallout">
            <a:avLst>
              <a:gd name="adj1" fmla="val 54083"/>
              <a:gd name="adj2" fmla="val 943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YOU GOT THAT RIGHT, JTT.</a:t>
            </a:r>
          </a:p>
        </p:txBody>
      </p:sp>
      <p:pic>
        <p:nvPicPr>
          <p:cNvPr id="10" name="Picture 9">
            <a:extLst>
              <a:ext uri="{FF2B5EF4-FFF2-40B4-BE49-F238E27FC236}">
                <a16:creationId xmlns:a16="http://schemas.microsoft.com/office/drawing/2014/main" id="{A2FE5F8A-33F8-B94B-BB6D-2EBA133D0268}"/>
              </a:ext>
            </a:extLst>
          </p:cNvPr>
          <p:cNvPicPr>
            <a:picLocks noChangeAspect="1"/>
          </p:cNvPicPr>
          <p:nvPr/>
        </p:nvPicPr>
        <p:blipFill>
          <a:blip r:embed="rId5"/>
          <a:stretch>
            <a:fillRect/>
          </a:stretch>
        </p:blipFill>
        <p:spPr>
          <a:xfrm rot="14327060">
            <a:off x="5220777" y="-2701692"/>
            <a:ext cx="2734124" cy="2385424"/>
          </a:xfrm>
          <a:prstGeom prst="rect">
            <a:avLst/>
          </a:prstGeom>
        </p:spPr>
      </p:pic>
      <p:sp>
        <p:nvSpPr>
          <p:cNvPr id="11" name="lyric">
            <a:extLst>
              <a:ext uri="{FF2B5EF4-FFF2-40B4-BE49-F238E27FC236}">
                <a16:creationId xmlns:a16="http://schemas.microsoft.com/office/drawing/2014/main" id="{AE3E4122-E316-7940-8AFE-3B7F96A08064}"/>
              </a:ext>
            </a:extLst>
          </p:cNvPr>
          <p:cNvSpPr/>
          <p:nvPr/>
        </p:nvSpPr>
        <p:spPr>
          <a:xfrm>
            <a:off x="9402035" y="1897696"/>
            <a:ext cx="2515917" cy="502224"/>
          </a:xfrm>
          <a:prstGeom prst="wedgeRoundRectCallout">
            <a:avLst>
              <a:gd name="adj1" fmla="val 53538"/>
              <a:gd name="adj2" fmla="val 149949"/>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MUAHHAHAHAHA!</a:t>
            </a:r>
          </a:p>
        </p:txBody>
      </p:sp>
      <p:pic>
        <p:nvPicPr>
          <p:cNvPr id="12" name="Andre" descr="A close up of a logo&#10;&#10;Description automatically generated">
            <a:extLst>
              <a:ext uri="{FF2B5EF4-FFF2-40B4-BE49-F238E27FC236}">
                <a16:creationId xmlns:a16="http://schemas.microsoft.com/office/drawing/2014/main" id="{A1255A06-958F-B84C-BCDF-5715149DCFF8}"/>
              </a:ext>
            </a:extLst>
          </p:cNvPr>
          <p:cNvPicPr>
            <a:picLocks noChangeAspect="1"/>
          </p:cNvPicPr>
          <p:nvPr/>
        </p:nvPicPr>
        <p:blipFill>
          <a:blip r:embed="rId6"/>
          <a:stretch>
            <a:fillRect/>
          </a:stretch>
        </p:blipFill>
        <p:spPr>
          <a:xfrm rot="649590">
            <a:off x="-187997" y="4679981"/>
            <a:ext cx="2217789" cy="2712608"/>
          </a:xfrm>
          <a:prstGeom prst="rect">
            <a:avLst/>
          </a:prstGeom>
        </p:spPr>
      </p:pic>
      <p:pic>
        <p:nvPicPr>
          <p:cNvPr id="13" name="glasses" descr="A close up of a logo&#10;&#10;Description automatically generated">
            <a:extLst>
              <a:ext uri="{FF2B5EF4-FFF2-40B4-BE49-F238E27FC236}">
                <a16:creationId xmlns:a16="http://schemas.microsoft.com/office/drawing/2014/main" id="{15986930-02D8-B54A-88F4-E770AF0345B7}"/>
              </a:ext>
            </a:extLst>
          </p:cNvPr>
          <p:cNvPicPr>
            <a:picLocks noChangeAspect="1"/>
          </p:cNvPicPr>
          <p:nvPr/>
        </p:nvPicPr>
        <p:blipFill>
          <a:blip r:embed="rId7"/>
          <a:stretch>
            <a:fillRect/>
          </a:stretch>
        </p:blipFill>
        <p:spPr>
          <a:xfrm rot="716540">
            <a:off x="260722" y="5292620"/>
            <a:ext cx="1483280" cy="534382"/>
          </a:xfrm>
          <a:prstGeom prst="rect">
            <a:avLst/>
          </a:prstGeom>
        </p:spPr>
      </p:pic>
      <p:pic>
        <p:nvPicPr>
          <p:cNvPr id="14" name="Picture 13">
            <a:extLst>
              <a:ext uri="{FF2B5EF4-FFF2-40B4-BE49-F238E27FC236}">
                <a16:creationId xmlns:a16="http://schemas.microsoft.com/office/drawing/2014/main" id="{8BDF8579-CB68-694A-A816-936E08F30E54}"/>
              </a:ext>
            </a:extLst>
          </p:cNvPr>
          <p:cNvPicPr>
            <a:picLocks noChangeAspect="1"/>
          </p:cNvPicPr>
          <p:nvPr/>
        </p:nvPicPr>
        <p:blipFill>
          <a:blip r:embed="rId8"/>
          <a:stretch>
            <a:fillRect/>
          </a:stretch>
        </p:blipFill>
        <p:spPr>
          <a:xfrm>
            <a:off x="5031658" y="5436312"/>
            <a:ext cx="2128684" cy="1064342"/>
          </a:xfrm>
          <a:prstGeom prst="rect">
            <a:avLst/>
          </a:prstGeom>
        </p:spPr>
      </p:pic>
      <p:pic>
        <p:nvPicPr>
          <p:cNvPr id="15" name="Picture 14">
            <a:extLst>
              <a:ext uri="{FF2B5EF4-FFF2-40B4-BE49-F238E27FC236}">
                <a16:creationId xmlns:a16="http://schemas.microsoft.com/office/drawing/2014/main" id="{272D8FBF-527E-844E-8577-8DA783DCCD16}"/>
              </a:ext>
            </a:extLst>
          </p:cNvPr>
          <p:cNvPicPr>
            <a:picLocks noChangeAspect="1"/>
          </p:cNvPicPr>
          <p:nvPr/>
        </p:nvPicPr>
        <p:blipFill>
          <a:blip r:embed="rId9"/>
          <a:stretch>
            <a:fillRect/>
          </a:stretch>
        </p:blipFill>
        <p:spPr>
          <a:xfrm>
            <a:off x="2686975" y="1282598"/>
            <a:ext cx="1487681" cy="1789938"/>
          </a:xfrm>
          <a:prstGeom prst="rect">
            <a:avLst/>
          </a:prstGeom>
        </p:spPr>
      </p:pic>
      <p:pic>
        <p:nvPicPr>
          <p:cNvPr id="17" name="Authorize">
            <a:extLst>
              <a:ext uri="{FF2B5EF4-FFF2-40B4-BE49-F238E27FC236}">
                <a16:creationId xmlns:a16="http://schemas.microsoft.com/office/drawing/2014/main" id="{0D4EF40C-2977-F14B-AFA9-54897D627870}"/>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5433575" y="5007820"/>
            <a:ext cx="1451607" cy="1800000"/>
          </a:xfrm>
          <a:prstGeom prst="rect">
            <a:avLst/>
          </a:prstGeom>
        </p:spPr>
      </p:pic>
      <p:sp>
        <p:nvSpPr>
          <p:cNvPr id="23" name="Rectangle 22">
            <a:extLst>
              <a:ext uri="{FF2B5EF4-FFF2-40B4-BE49-F238E27FC236}">
                <a16:creationId xmlns:a16="http://schemas.microsoft.com/office/drawing/2014/main" id="{5675FFE7-37E6-E040-BB43-3F69D81F9EB6}"/>
              </a:ext>
            </a:extLst>
          </p:cNvPr>
          <p:cNvSpPr/>
          <p:nvPr/>
        </p:nvSpPr>
        <p:spPr>
          <a:xfrm>
            <a:off x="1393794" y="2861893"/>
            <a:ext cx="9614517" cy="1938992"/>
          </a:xfrm>
          <a:prstGeom prst="rect">
            <a:avLst/>
          </a:prstGeom>
        </p:spPr>
        <p:txBody>
          <a:bodyPr wrap="square">
            <a:spAutoFit/>
          </a:bodyPr>
          <a:lstStyle/>
          <a:p>
            <a:r>
              <a:rPr lang="en-CA" sz="2400" dirty="0" smtClean="0"/>
              <a:t>…</a:t>
            </a:r>
            <a:r>
              <a:rPr lang="en-CA" sz="2400" dirty="0" smtClean="0"/>
              <a:t>Furthermore</a:t>
            </a:r>
            <a:r>
              <a:rPr lang="en-CA" sz="2400" dirty="0"/>
              <a:t>, those who would infringe can easily access </a:t>
            </a:r>
            <a:r>
              <a:rPr lang="en-CA" sz="2400" dirty="0" smtClean="0"/>
              <a:t>and </a:t>
            </a:r>
            <a:r>
              <a:rPr lang="en-CA" sz="2400" dirty="0"/>
              <a:t>use circumvention software through the Internet–almost all digital lock mechanisms are eventually broken. The locks thus do not stop those determined to break the law. </a:t>
            </a:r>
            <a:r>
              <a:rPr lang="en-CA" sz="2400" dirty="0" smtClean="0"/>
              <a:t>Instead</a:t>
            </a:r>
            <a:r>
              <a:rPr lang="en-CA" sz="2400" dirty="0"/>
              <a:t>, they merely frustrate legitimate consumers and creators.”</a:t>
            </a:r>
            <a:endParaRPr lang="en-US" sz="2400" dirty="0"/>
          </a:p>
        </p:txBody>
      </p:sp>
      <p:cxnSp>
        <p:nvCxnSpPr>
          <p:cNvPr id="24" name="Straight Connector 23">
            <a:extLst>
              <a:ext uri="{FF2B5EF4-FFF2-40B4-BE49-F238E27FC236}">
                <a16:creationId xmlns:a16="http://schemas.microsoft.com/office/drawing/2014/main" id="{2C323CCA-2424-844D-9265-6726CFB84DF0}"/>
              </a:ext>
            </a:extLst>
          </p:cNvPr>
          <p:cNvCxnSpPr>
            <a:cxnSpLocks/>
          </p:cNvCxnSpPr>
          <p:nvPr/>
        </p:nvCxnSpPr>
        <p:spPr>
          <a:xfrm>
            <a:off x="8421480" y="4040755"/>
            <a:ext cx="1476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E879CBB-C311-4E49-9320-8ED8E1646185}"/>
              </a:ext>
            </a:extLst>
          </p:cNvPr>
          <p:cNvCxnSpPr>
            <a:cxnSpLocks/>
          </p:cNvCxnSpPr>
          <p:nvPr/>
        </p:nvCxnSpPr>
        <p:spPr>
          <a:xfrm>
            <a:off x="1502058" y="4744016"/>
            <a:ext cx="3240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E879CBB-C311-4E49-9320-8ED8E1646185}"/>
              </a:ext>
            </a:extLst>
          </p:cNvPr>
          <p:cNvCxnSpPr>
            <a:cxnSpLocks/>
          </p:cNvCxnSpPr>
          <p:nvPr/>
        </p:nvCxnSpPr>
        <p:spPr>
          <a:xfrm>
            <a:off x="7225470" y="4396246"/>
            <a:ext cx="349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577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150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37" presetClass="exit" presetSubtype="0" fill="hold" nodeType="withEffect">
                                  <p:stCondLst>
                                    <p:cond delay="0"/>
                                  </p:stCondLst>
                                  <p:childTnLst>
                                    <p:animEffect transition="out" filter="fade">
                                      <p:cBhvr>
                                        <p:cTn id="23" dur="1000"/>
                                        <p:tgtEl>
                                          <p:spTgt spid="7"/>
                                        </p:tgtEl>
                                      </p:cBhvr>
                                    </p:animEffect>
                                    <p:anim calcmode="lin" valueType="num">
                                      <p:cBhvr>
                                        <p:cTn id="24" dur="1000"/>
                                        <p:tgtEl>
                                          <p:spTgt spid="7"/>
                                        </p:tgtEl>
                                        <p:attrNameLst>
                                          <p:attrName>ppt_x</p:attrName>
                                        </p:attrNameLst>
                                      </p:cBhvr>
                                      <p:tavLst>
                                        <p:tav tm="0">
                                          <p:val>
                                            <p:strVal val="ppt_x"/>
                                          </p:val>
                                        </p:tav>
                                        <p:tav tm="100000">
                                          <p:val>
                                            <p:strVal val="ppt_x"/>
                                          </p:val>
                                        </p:tav>
                                      </p:tavLst>
                                    </p:anim>
                                    <p:anim calcmode="lin" valueType="num">
                                      <p:cBhvr>
                                        <p:cTn id="25" dur="100" decel="100000"/>
                                        <p:tgtEl>
                                          <p:spTgt spid="7"/>
                                        </p:tgtEl>
                                        <p:attrNameLst>
                                          <p:attrName>ppt_y</p:attrName>
                                        </p:attrNameLst>
                                      </p:cBhvr>
                                      <p:tavLst>
                                        <p:tav tm="0">
                                          <p:val>
                                            <p:strVal val="ppt_y"/>
                                          </p:val>
                                        </p:tav>
                                        <p:tav tm="100000">
                                          <p:val>
                                            <p:strVal val="ppt_y-.03"/>
                                          </p:val>
                                        </p:tav>
                                      </p:tavLst>
                                    </p:anim>
                                    <p:anim calcmode="lin" valueType="num">
                                      <p:cBhvr>
                                        <p:cTn id="26" dur="900" accel="100000">
                                          <p:stCondLst>
                                            <p:cond delay="100"/>
                                          </p:stCondLst>
                                        </p:cTn>
                                        <p:tgtEl>
                                          <p:spTgt spid="7"/>
                                        </p:tgtEl>
                                        <p:attrNameLst>
                                          <p:attrName>ppt_y</p:attrName>
                                        </p:attrNameLst>
                                      </p:cBhvr>
                                      <p:tavLst>
                                        <p:tav tm="0">
                                          <p:val>
                                            <p:strVal val="ppt_y"/>
                                          </p:val>
                                        </p:tav>
                                        <p:tav tm="100000">
                                          <p:val>
                                            <p:strVal val="ppt_y+1"/>
                                          </p:val>
                                        </p:tav>
                                      </p:tavLst>
                                    </p:anim>
                                    <p:set>
                                      <p:cBhvr>
                                        <p:cTn id="27" dur="1" fill="hold">
                                          <p:stCondLst>
                                            <p:cond delay="999"/>
                                          </p:stCondLst>
                                        </p:cTn>
                                        <p:tgtEl>
                                          <p:spTgt spid="7"/>
                                        </p:tgtEl>
                                        <p:attrNameLst>
                                          <p:attrName>style.visibility</p:attrName>
                                        </p:attrNameLst>
                                      </p:cBhvr>
                                      <p:to>
                                        <p:strVal val="hidden"/>
                                      </p:to>
                                    </p:set>
                                  </p:childTnLst>
                                </p:cTn>
                              </p:par>
                              <p:par>
                                <p:cTn id="28" presetID="37" presetClass="exit" presetSubtype="0" fill="hold" nodeType="withEffect">
                                  <p:stCondLst>
                                    <p:cond delay="0"/>
                                  </p:stCondLst>
                                  <p:childTnLst>
                                    <p:animEffect transition="out" filter="fade">
                                      <p:cBhvr>
                                        <p:cTn id="29" dur="1000"/>
                                        <p:tgtEl>
                                          <p:spTgt spid="5"/>
                                        </p:tgtEl>
                                      </p:cBhvr>
                                    </p:animEffect>
                                    <p:anim calcmode="lin" valueType="num">
                                      <p:cBhvr>
                                        <p:cTn id="30" dur="1000"/>
                                        <p:tgtEl>
                                          <p:spTgt spid="5"/>
                                        </p:tgtEl>
                                        <p:attrNameLst>
                                          <p:attrName>ppt_x</p:attrName>
                                        </p:attrNameLst>
                                      </p:cBhvr>
                                      <p:tavLst>
                                        <p:tav tm="0">
                                          <p:val>
                                            <p:strVal val="ppt_x"/>
                                          </p:val>
                                        </p:tav>
                                        <p:tav tm="100000">
                                          <p:val>
                                            <p:strVal val="ppt_x"/>
                                          </p:val>
                                        </p:tav>
                                      </p:tavLst>
                                    </p:anim>
                                    <p:anim calcmode="lin" valueType="num">
                                      <p:cBhvr>
                                        <p:cTn id="31" dur="100" decel="100000"/>
                                        <p:tgtEl>
                                          <p:spTgt spid="5"/>
                                        </p:tgtEl>
                                        <p:attrNameLst>
                                          <p:attrName>ppt_y</p:attrName>
                                        </p:attrNameLst>
                                      </p:cBhvr>
                                      <p:tavLst>
                                        <p:tav tm="0">
                                          <p:val>
                                            <p:strVal val="ppt_y"/>
                                          </p:val>
                                        </p:tav>
                                        <p:tav tm="100000">
                                          <p:val>
                                            <p:strVal val="ppt_y-.03"/>
                                          </p:val>
                                        </p:tav>
                                      </p:tavLst>
                                    </p:anim>
                                    <p:anim calcmode="lin" valueType="num">
                                      <p:cBhvr>
                                        <p:cTn id="32" dur="900" accel="100000">
                                          <p:stCondLst>
                                            <p:cond delay="100"/>
                                          </p:stCondLst>
                                        </p:cTn>
                                        <p:tgtEl>
                                          <p:spTgt spid="5"/>
                                        </p:tgtEl>
                                        <p:attrNameLst>
                                          <p:attrName>ppt_y</p:attrName>
                                        </p:attrNameLst>
                                      </p:cBhvr>
                                      <p:tavLst>
                                        <p:tav tm="0">
                                          <p:val>
                                            <p:strVal val="ppt_y"/>
                                          </p:val>
                                        </p:tav>
                                        <p:tav tm="100000">
                                          <p:val>
                                            <p:strVal val="ppt_y+1"/>
                                          </p:val>
                                        </p:tav>
                                      </p:tavLst>
                                    </p:anim>
                                    <p:set>
                                      <p:cBhvr>
                                        <p:cTn id="33" dur="1" fill="hold">
                                          <p:stCondLst>
                                            <p:cond delay="999"/>
                                          </p:stCondLst>
                                        </p:cTn>
                                        <p:tgtEl>
                                          <p:spTgt spid="5"/>
                                        </p:tgtEl>
                                        <p:attrNameLst>
                                          <p:attrName>style.visibility</p:attrName>
                                        </p:attrNameLst>
                                      </p:cBhvr>
                                      <p:to>
                                        <p:strVal val="hidden"/>
                                      </p:to>
                                    </p:se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par>
                          <p:cTn id="38" fill="hold">
                            <p:stCondLst>
                              <p:cond delay="1500"/>
                            </p:stCondLst>
                            <p:childTnLst>
                              <p:par>
                                <p:cTn id="39" presetID="9"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dissolv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ppt_x"/>
                                          </p:val>
                                        </p:tav>
                                        <p:tav tm="100000">
                                          <p:val>
                                            <p:strVal val="#ppt_x"/>
                                          </p:val>
                                        </p:tav>
                                      </p:tavLst>
                                    </p:anim>
                                    <p:anim calcmode="lin" valueType="num">
                                      <p:cBhvr additive="base">
                                        <p:cTn id="51" dur="500" fill="hold"/>
                                        <p:tgtEl>
                                          <p:spTgt spid="13"/>
                                        </p:tgtEl>
                                        <p:attrNameLst>
                                          <p:attrName>ppt_y</p:attrName>
                                        </p:attrNameLst>
                                      </p:cBhvr>
                                      <p:tavLst>
                                        <p:tav tm="0">
                                          <p:val>
                                            <p:strVal val="1+#ppt_h/2"/>
                                          </p:val>
                                        </p:tav>
                                        <p:tav tm="100000">
                                          <p:val>
                                            <p:strVal val="#ppt_y"/>
                                          </p:val>
                                        </p:tav>
                                      </p:tavLst>
                                    </p:anim>
                                  </p:childTnLst>
                                </p:cTn>
                              </p:par>
                              <p:par>
                                <p:cTn id="52" presetID="9" presetClass="exit" presetSubtype="0" fill="hold" nodeType="withEffect">
                                  <p:stCondLst>
                                    <p:cond delay="0"/>
                                  </p:stCondLst>
                                  <p:childTnLst>
                                    <p:animEffect transition="out" filter="dissolve">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37" presetClass="exit" presetSubtype="0" fill="hold" nodeType="clickEffect">
                                  <p:stCondLst>
                                    <p:cond delay="0"/>
                                  </p:stCondLst>
                                  <p:childTnLst>
                                    <p:animEffect transition="out" filter="fade">
                                      <p:cBhvr>
                                        <p:cTn id="58" dur="1000"/>
                                        <p:tgtEl>
                                          <p:spTgt spid="12"/>
                                        </p:tgtEl>
                                      </p:cBhvr>
                                    </p:animEffect>
                                    <p:anim calcmode="lin" valueType="num">
                                      <p:cBhvr>
                                        <p:cTn id="59" dur="1000"/>
                                        <p:tgtEl>
                                          <p:spTgt spid="12"/>
                                        </p:tgtEl>
                                        <p:attrNameLst>
                                          <p:attrName>ppt_x</p:attrName>
                                        </p:attrNameLst>
                                      </p:cBhvr>
                                      <p:tavLst>
                                        <p:tav tm="0">
                                          <p:val>
                                            <p:strVal val="ppt_x"/>
                                          </p:val>
                                        </p:tav>
                                        <p:tav tm="100000">
                                          <p:val>
                                            <p:strVal val="ppt_x"/>
                                          </p:val>
                                        </p:tav>
                                      </p:tavLst>
                                    </p:anim>
                                    <p:anim calcmode="lin" valueType="num">
                                      <p:cBhvr>
                                        <p:cTn id="60" dur="100" decel="100000"/>
                                        <p:tgtEl>
                                          <p:spTgt spid="12"/>
                                        </p:tgtEl>
                                        <p:attrNameLst>
                                          <p:attrName>ppt_y</p:attrName>
                                        </p:attrNameLst>
                                      </p:cBhvr>
                                      <p:tavLst>
                                        <p:tav tm="0">
                                          <p:val>
                                            <p:strVal val="ppt_y"/>
                                          </p:val>
                                        </p:tav>
                                        <p:tav tm="100000">
                                          <p:val>
                                            <p:strVal val="ppt_y-.03"/>
                                          </p:val>
                                        </p:tav>
                                      </p:tavLst>
                                    </p:anim>
                                    <p:anim calcmode="lin" valueType="num">
                                      <p:cBhvr>
                                        <p:cTn id="61" dur="900" accel="100000">
                                          <p:stCondLst>
                                            <p:cond delay="100"/>
                                          </p:stCondLst>
                                        </p:cTn>
                                        <p:tgtEl>
                                          <p:spTgt spid="12"/>
                                        </p:tgtEl>
                                        <p:attrNameLst>
                                          <p:attrName>ppt_y</p:attrName>
                                        </p:attrNameLst>
                                      </p:cBhvr>
                                      <p:tavLst>
                                        <p:tav tm="0">
                                          <p:val>
                                            <p:strVal val="ppt_y"/>
                                          </p:val>
                                        </p:tav>
                                        <p:tav tm="100000">
                                          <p:val>
                                            <p:strVal val="ppt_y+1"/>
                                          </p:val>
                                        </p:tav>
                                      </p:tavLst>
                                    </p:anim>
                                    <p:set>
                                      <p:cBhvr>
                                        <p:cTn id="62" dur="1" fill="hold">
                                          <p:stCondLst>
                                            <p:cond delay="999"/>
                                          </p:stCondLst>
                                        </p:cTn>
                                        <p:tgtEl>
                                          <p:spTgt spid="12"/>
                                        </p:tgtEl>
                                        <p:attrNameLst>
                                          <p:attrName>style.visibility</p:attrName>
                                        </p:attrNameLst>
                                      </p:cBhvr>
                                      <p:to>
                                        <p:strVal val="hidden"/>
                                      </p:to>
                                    </p:set>
                                  </p:childTnLst>
                                </p:cTn>
                              </p:par>
                              <p:par>
                                <p:cTn id="63" presetID="37" presetClass="exit" presetSubtype="0" fill="hold" nodeType="withEffect">
                                  <p:stCondLst>
                                    <p:cond delay="0"/>
                                  </p:stCondLst>
                                  <p:childTnLst>
                                    <p:animEffect transition="out" filter="fade">
                                      <p:cBhvr>
                                        <p:cTn id="64" dur="1000"/>
                                        <p:tgtEl>
                                          <p:spTgt spid="13"/>
                                        </p:tgtEl>
                                      </p:cBhvr>
                                    </p:animEffect>
                                    <p:anim calcmode="lin" valueType="num">
                                      <p:cBhvr>
                                        <p:cTn id="65" dur="1000"/>
                                        <p:tgtEl>
                                          <p:spTgt spid="13"/>
                                        </p:tgtEl>
                                        <p:attrNameLst>
                                          <p:attrName>ppt_x</p:attrName>
                                        </p:attrNameLst>
                                      </p:cBhvr>
                                      <p:tavLst>
                                        <p:tav tm="0">
                                          <p:val>
                                            <p:strVal val="ppt_x"/>
                                          </p:val>
                                        </p:tav>
                                        <p:tav tm="100000">
                                          <p:val>
                                            <p:strVal val="ppt_x"/>
                                          </p:val>
                                        </p:tav>
                                      </p:tavLst>
                                    </p:anim>
                                    <p:anim calcmode="lin" valueType="num">
                                      <p:cBhvr>
                                        <p:cTn id="66" dur="100" decel="100000"/>
                                        <p:tgtEl>
                                          <p:spTgt spid="13"/>
                                        </p:tgtEl>
                                        <p:attrNameLst>
                                          <p:attrName>ppt_y</p:attrName>
                                        </p:attrNameLst>
                                      </p:cBhvr>
                                      <p:tavLst>
                                        <p:tav tm="0">
                                          <p:val>
                                            <p:strVal val="ppt_y"/>
                                          </p:val>
                                        </p:tav>
                                        <p:tav tm="100000">
                                          <p:val>
                                            <p:strVal val="ppt_y-.03"/>
                                          </p:val>
                                        </p:tav>
                                      </p:tavLst>
                                    </p:anim>
                                    <p:anim calcmode="lin" valueType="num">
                                      <p:cBhvr>
                                        <p:cTn id="67" dur="900" accel="100000">
                                          <p:stCondLst>
                                            <p:cond delay="100"/>
                                          </p:stCondLst>
                                        </p:cTn>
                                        <p:tgtEl>
                                          <p:spTgt spid="13"/>
                                        </p:tgtEl>
                                        <p:attrNameLst>
                                          <p:attrName>ppt_y</p:attrName>
                                        </p:attrNameLst>
                                      </p:cBhvr>
                                      <p:tavLst>
                                        <p:tav tm="0">
                                          <p:val>
                                            <p:strVal val="ppt_y"/>
                                          </p:val>
                                        </p:tav>
                                        <p:tav tm="100000">
                                          <p:val>
                                            <p:strVal val="ppt_y+1"/>
                                          </p:val>
                                        </p:tav>
                                      </p:tavLst>
                                    </p:anim>
                                    <p:set>
                                      <p:cBhvr>
                                        <p:cTn id="68" dur="1" fill="hold">
                                          <p:stCondLst>
                                            <p:cond delay="999"/>
                                          </p:stCondLst>
                                        </p:cTn>
                                        <p:tgtEl>
                                          <p:spTgt spid="13"/>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8"/>
                                        </p:tgtEl>
                                      </p:cBhvr>
                                    </p:animEffect>
                                    <p:set>
                                      <p:cBhvr>
                                        <p:cTn id="76" dur="1" fill="hold">
                                          <p:stCondLst>
                                            <p:cond delay="499"/>
                                          </p:stCondLst>
                                        </p:cTn>
                                        <p:tgtEl>
                                          <p:spTgt spid="18"/>
                                        </p:tgtEl>
                                        <p:attrNameLst>
                                          <p:attrName>style.visibility</p:attrName>
                                        </p:attrNameLst>
                                      </p:cBhvr>
                                      <p:to>
                                        <p:strVal val="hidden"/>
                                      </p:to>
                                    </p:set>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500"/>
                                        <p:tgtEl>
                                          <p:spTgt spid="23"/>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14"/>
                                        </p:tgtEl>
                                        <p:attrNameLst>
                                          <p:attrName>style.visibility</p:attrName>
                                        </p:attrNameLst>
                                      </p:cBhvr>
                                      <p:to>
                                        <p:strVal val="hidden"/>
                                      </p:to>
                                    </p:set>
                                  </p:childTnLst>
                                </p:cTn>
                              </p:par>
                              <p:par>
                                <p:cTn id="85" presetID="2" presetClass="entr" presetSubtype="2" fill="hold" grpId="0" nodeType="withEffect">
                                  <p:stCondLst>
                                    <p:cond delay="0"/>
                                  </p:stCondLst>
                                  <p:iterate type="lt">
                                    <p:tmPct val="0"/>
                                  </p:iterate>
                                  <p:childTnLst>
                                    <p:set>
                                      <p:cBhvr>
                                        <p:cTn id="86" dur="1" fill="hold">
                                          <p:stCondLst>
                                            <p:cond delay="0"/>
                                          </p:stCondLst>
                                        </p:cTn>
                                        <p:tgtEl>
                                          <p:spTgt spid="11"/>
                                        </p:tgtEl>
                                        <p:attrNameLst>
                                          <p:attrName>style.visibility</p:attrName>
                                        </p:attrNameLst>
                                      </p:cBhvr>
                                      <p:to>
                                        <p:strVal val="visible"/>
                                      </p:to>
                                    </p:set>
                                    <p:anim calcmode="lin" valueType="num">
                                      <p:cBhvr additive="base">
                                        <p:cTn id="87" dur="500" fill="hold"/>
                                        <p:tgtEl>
                                          <p:spTgt spid="11"/>
                                        </p:tgtEl>
                                        <p:attrNameLst>
                                          <p:attrName>ppt_x</p:attrName>
                                        </p:attrNameLst>
                                      </p:cBhvr>
                                      <p:tavLst>
                                        <p:tav tm="0">
                                          <p:val>
                                            <p:strVal val="1+#ppt_w/2"/>
                                          </p:val>
                                        </p:tav>
                                        <p:tav tm="100000">
                                          <p:val>
                                            <p:strVal val="#ppt_x"/>
                                          </p:val>
                                        </p:tav>
                                      </p:tavLst>
                                    </p:anim>
                                    <p:anim calcmode="lin" valueType="num">
                                      <p:cBhvr additive="base">
                                        <p:cTn id="88" dur="500" fill="hold"/>
                                        <p:tgtEl>
                                          <p:spTgt spid="11"/>
                                        </p:tgtEl>
                                        <p:attrNameLst>
                                          <p:attrName>ppt_y</p:attrName>
                                        </p:attrNameLst>
                                      </p:cBhvr>
                                      <p:tavLst>
                                        <p:tav tm="0">
                                          <p:val>
                                            <p:strVal val="#ppt_y"/>
                                          </p:val>
                                        </p:tav>
                                        <p:tav tm="100000">
                                          <p:val>
                                            <p:strVal val="#ppt_y"/>
                                          </p:val>
                                        </p:tav>
                                      </p:tavLst>
                                    </p:anim>
                                  </p:childTnLst>
                                </p:cTn>
                              </p:par>
                            </p:childTnLst>
                          </p:cTn>
                        </p:par>
                        <p:par>
                          <p:cTn id="89" fill="hold">
                            <p:stCondLst>
                              <p:cond delay="500"/>
                            </p:stCondLst>
                            <p:childTnLst>
                              <p:par>
                                <p:cTn id="90" presetID="32" presetClass="emph" presetSubtype="0" fill="hold" grpId="1" nodeType="afterEffect">
                                  <p:stCondLst>
                                    <p:cond delay="0"/>
                                  </p:stCondLst>
                                  <p:iterate type="lt">
                                    <p:tmPct val="0"/>
                                  </p:iterate>
                                  <p:childTnLst>
                                    <p:animRot by="120000">
                                      <p:cBhvr>
                                        <p:cTn id="91" dur="100" fill="hold">
                                          <p:stCondLst>
                                            <p:cond delay="0"/>
                                          </p:stCondLst>
                                        </p:cTn>
                                        <p:tgtEl>
                                          <p:spTgt spid="11"/>
                                        </p:tgtEl>
                                        <p:attrNameLst>
                                          <p:attrName>r</p:attrName>
                                        </p:attrNameLst>
                                      </p:cBhvr>
                                    </p:animRot>
                                    <p:animRot by="-240000">
                                      <p:cBhvr>
                                        <p:cTn id="92" dur="200" fill="hold">
                                          <p:stCondLst>
                                            <p:cond delay="200"/>
                                          </p:stCondLst>
                                        </p:cTn>
                                        <p:tgtEl>
                                          <p:spTgt spid="11"/>
                                        </p:tgtEl>
                                        <p:attrNameLst>
                                          <p:attrName>r</p:attrName>
                                        </p:attrNameLst>
                                      </p:cBhvr>
                                    </p:animRot>
                                    <p:animRot by="240000">
                                      <p:cBhvr>
                                        <p:cTn id="93" dur="200" fill="hold">
                                          <p:stCondLst>
                                            <p:cond delay="400"/>
                                          </p:stCondLst>
                                        </p:cTn>
                                        <p:tgtEl>
                                          <p:spTgt spid="11"/>
                                        </p:tgtEl>
                                        <p:attrNameLst>
                                          <p:attrName>r</p:attrName>
                                        </p:attrNameLst>
                                      </p:cBhvr>
                                    </p:animRot>
                                    <p:animRot by="-240000">
                                      <p:cBhvr>
                                        <p:cTn id="94" dur="200" fill="hold">
                                          <p:stCondLst>
                                            <p:cond delay="600"/>
                                          </p:stCondLst>
                                        </p:cTn>
                                        <p:tgtEl>
                                          <p:spTgt spid="11"/>
                                        </p:tgtEl>
                                        <p:attrNameLst>
                                          <p:attrName>r</p:attrName>
                                        </p:attrNameLst>
                                      </p:cBhvr>
                                    </p:animRot>
                                    <p:animRot by="120000">
                                      <p:cBhvr>
                                        <p:cTn id="95" dur="200" fill="hold">
                                          <p:stCondLst>
                                            <p:cond delay="800"/>
                                          </p:stCondLst>
                                        </p:cTn>
                                        <p:tgtEl>
                                          <p:spTgt spid="11"/>
                                        </p:tgtEl>
                                        <p:attrNameLst>
                                          <p:attrName>r</p:attrName>
                                        </p:attrNameLst>
                                      </p:cBhvr>
                                    </p:animRot>
                                  </p:childTnLst>
                                </p:cTn>
                              </p:par>
                            </p:childTnLst>
                          </p:cTn>
                        </p:par>
                        <p:par>
                          <p:cTn id="96" fill="hold">
                            <p:stCondLst>
                              <p:cond delay="1500"/>
                            </p:stCondLst>
                            <p:childTnLst>
                              <p:par>
                                <p:cTn id="97" presetID="32" presetClass="emph" presetSubtype="0" fill="hold" grpId="3" nodeType="afterEffect">
                                  <p:stCondLst>
                                    <p:cond delay="0"/>
                                  </p:stCondLst>
                                  <p:iterate type="lt">
                                    <p:tmPct val="0"/>
                                  </p:iterate>
                                  <p:childTnLst>
                                    <p:animRot by="120000">
                                      <p:cBhvr>
                                        <p:cTn id="98" dur="100" fill="hold">
                                          <p:stCondLst>
                                            <p:cond delay="0"/>
                                          </p:stCondLst>
                                        </p:cTn>
                                        <p:tgtEl>
                                          <p:spTgt spid="11"/>
                                        </p:tgtEl>
                                        <p:attrNameLst>
                                          <p:attrName>r</p:attrName>
                                        </p:attrNameLst>
                                      </p:cBhvr>
                                    </p:animRot>
                                    <p:animRot by="-240000">
                                      <p:cBhvr>
                                        <p:cTn id="99" dur="200" fill="hold">
                                          <p:stCondLst>
                                            <p:cond delay="200"/>
                                          </p:stCondLst>
                                        </p:cTn>
                                        <p:tgtEl>
                                          <p:spTgt spid="11"/>
                                        </p:tgtEl>
                                        <p:attrNameLst>
                                          <p:attrName>r</p:attrName>
                                        </p:attrNameLst>
                                      </p:cBhvr>
                                    </p:animRot>
                                    <p:animRot by="240000">
                                      <p:cBhvr>
                                        <p:cTn id="100" dur="200" fill="hold">
                                          <p:stCondLst>
                                            <p:cond delay="400"/>
                                          </p:stCondLst>
                                        </p:cTn>
                                        <p:tgtEl>
                                          <p:spTgt spid="11"/>
                                        </p:tgtEl>
                                        <p:attrNameLst>
                                          <p:attrName>r</p:attrName>
                                        </p:attrNameLst>
                                      </p:cBhvr>
                                    </p:animRot>
                                    <p:animRot by="-240000">
                                      <p:cBhvr>
                                        <p:cTn id="101" dur="200" fill="hold">
                                          <p:stCondLst>
                                            <p:cond delay="600"/>
                                          </p:stCondLst>
                                        </p:cTn>
                                        <p:tgtEl>
                                          <p:spTgt spid="11"/>
                                        </p:tgtEl>
                                        <p:attrNameLst>
                                          <p:attrName>r</p:attrName>
                                        </p:attrNameLst>
                                      </p:cBhvr>
                                    </p:animRot>
                                    <p:animRot by="120000">
                                      <p:cBhvr>
                                        <p:cTn id="102" dur="200" fill="hold">
                                          <p:stCondLst>
                                            <p:cond delay="800"/>
                                          </p:stCondLst>
                                        </p:cTn>
                                        <p:tgtEl>
                                          <p:spTgt spid="11"/>
                                        </p:tgtEl>
                                        <p:attrNameLst>
                                          <p:attrName>r</p:attrName>
                                        </p:attrNameLst>
                                      </p:cBhvr>
                                    </p:animRot>
                                  </p:childTnLst>
                                </p:cTn>
                              </p:par>
                            </p:childTnLst>
                          </p:cTn>
                        </p:par>
                        <p:par>
                          <p:cTn id="103" fill="hold">
                            <p:stCondLst>
                              <p:cond delay="2500"/>
                            </p:stCondLst>
                            <p:childTnLst>
                              <p:par>
                                <p:cTn id="104" presetID="2" presetClass="exit" presetSubtype="2" fill="hold" grpId="2" nodeType="afterEffect">
                                  <p:stCondLst>
                                    <p:cond delay="0"/>
                                  </p:stCondLst>
                                  <p:iterate type="lt">
                                    <p:tmPct val="0"/>
                                  </p:iterate>
                                  <p:childTnLst>
                                    <p:anim calcmode="lin" valueType="num">
                                      <p:cBhvr additive="base">
                                        <p:cTn id="105" dur="500"/>
                                        <p:tgtEl>
                                          <p:spTgt spid="11"/>
                                        </p:tgtEl>
                                        <p:attrNameLst>
                                          <p:attrName>ppt_x</p:attrName>
                                        </p:attrNameLst>
                                      </p:cBhvr>
                                      <p:tavLst>
                                        <p:tav tm="0">
                                          <p:val>
                                            <p:strVal val="ppt_x"/>
                                          </p:val>
                                        </p:tav>
                                        <p:tav tm="100000">
                                          <p:val>
                                            <p:strVal val="1+ppt_w/2"/>
                                          </p:val>
                                        </p:tav>
                                      </p:tavLst>
                                    </p:anim>
                                    <p:anim calcmode="lin" valueType="num">
                                      <p:cBhvr additive="base">
                                        <p:cTn id="106" dur="500"/>
                                        <p:tgtEl>
                                          <p:spTgt spid="11"/>
                                        </p:tgtEl>
                                        <p:attrNameLst>
                                          <p:attrName>ppt_y</p:attrName>
                                        </p:attrNameLst>
                                      </p:cBhvr>
                                      <p:tavLst>
                                        <p:tav tm="0">
                                          <p:val>
                                            <p:strVal val="ppt_y"/>
                                          </p:val>
                                        </p:tav>
                                        <p:tav tm="100000">
                                          <p:val>
                                            <p:strVal val="ppt_y"/>
                                          </p:val>
                                        </p:tav>
                                      </p:tavLst>
                                    </p:anim>
                                    <p:set>
                                      <p:cBhvr>
                                        <p:cTn id="107" dur="1" fill="hold">
                                          <p:stCondLst>
                                            <p:cond delay="499"/>
                                          </p:stCondLst>
                                        </p:cTn>
                                        <p:tgtEl>
                                          <p:spTgt spid="11"/>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ntr" presetSubtype="0" fill="hold" nodeType="clickEffect">
                                  <p:stCondLst>
                                    <p:cond delay="0"/>
                                  </p:stCondLst>
                                  <p:childTnLst>
                                    <p:set>
                                      <p:cBhvr>
                                        <p:cTn id="111" dur="1" fill="hold">
                                          <p:stCondLst>
                                            <p:cond delay="0"/>
                                          </p:stCondLst>
                                        </p:cTn>
                                        <p:tgtEl>
                                          <p:spTgt spid="17"/>
                                        </p:tgtEl>
                                        <p:attrNameLst>
                                          <p:attrName>style.visibility</p:attrName>
                                        </p:attrNameLst>
                                      </p:cBhvr>
                                      <p:to>
                                        <p:strVal val="visible"/>
                                      </p:to>
                                    </p:set>
                                    <p:animEffect transition="in" filter="dissolve">
                                      <p:cBhvr>
                                        <p:cTn id="112" dur="500"/>
                                        <p:tgtEl>
                                          <p:spTgt spid="17"/>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xit" presetSubtype="37" fill="hold" nodeType="clickEffect">
                                  <p:stCondLst>
                                    <p:cond delay="0"/>
                                  </p:stCondLst>
                                  <p:childTnLst>
                                    <p:animEffect transition="out" filter="barn(outVertical)">
                                      <p:cBhvr>
                                        <p:cTn id="116" dur="500"/>
                                        <p:tgtEl>
                                          <p:spTgt spid="17"/>
                                        </p:tgtEl>
                                      </p:cBhvr>
                                    </p:animEffect>
                                    <p:set>
                                      <p:cBhvr>
                                        <p:cTn id="117" dur="1" fill="hold">
                                          <p:stCondLst>
                                            <p:cond delay="499"/>
                                          </p:stCondLst>
                                        </p:cTn>
                                        <p:tgtEl>
                                          <p:spTgt spid="17"/>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24"/>
                                        </p:tgtEl>
                                        <p:attrNameLst>
                                          <p:attrName>style.visibility</p:attrName>
                                        </p:attrNameLst>
                                      </p:cBhvr>
                                      <p:to>
                                        <p:strVal val="visible"/>
                                      </p:to>
                                    </p:set>
                                    <p:animEffect transition="in" filter="fade">
                                      <p:cBhvr>
                                        <p:cTn id="122" dur="500"/>
                                        <p:tgtEl>
                                          <p:spTgt spid="24"/>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26"/>
                                        </p:tgtEl>
                                        <p:attrNameLst>
                                          <p:attrName>style.visibility</p:attrName>
                                        </p:attrNameLst>
                                      </p:cBhvr>
                                      <p:to>
                                        <p:strVal val="visible"/>
                                      </p:to>
                                    </p:set>
                                    <p:animEffect transition="in" filter="fade">
                                      <p:cBhvr>
                                        <p:cTn id="127" dur="500"/>
                                        <p:tgtEl>
                                          <p:spTgt spid="26"/>
                                        </p:tgtEl>
                                      </p:cBhvr>
                                    </p:animEffect>
                                  </p:childTnLst>
                                </p:cTn>
                              </p:par>
                            </p:childTnLst>
                          </p:cTn>
                        </p:par>
                        <p:par>
                          <p:cTn id="128" fill="hold">
                            <p:stCondLst>
                              <p:cond delay="500"/>
                            </p:stCondLst>
                            <p:childTnLst>
                              <p:par>
                                <p:cTn id="129" presetID="10" presetClass="entr" presetSubtype="0" fill="hold" nodeType="afterEffect">
                                  <p:stCondLst>
                                    <p:cond delay="500"/>
                                  </p:stCondLst>
                                  <p:childTnLst>
                                    <p:set>
                                      <p:cBhvr>
                                        <p:cTn id="130" dur="1" fill="hold">
                                          <p:stCondLst>
                                            <p:cond delay="0"/>
                                          </p:stCondLst>
                                        </p:cTn>
                                        <p:tgtEl>
                                          <p:spTgt spid="25"/>
                                        </p:tgtEl>
                                        <p:attrNameLst>
                                          <p:attrName>style.visibility</p:attrName>
                                        </p:attrNameLst>
                                      </p:cBhvr>
                                      <p:to>
                                        <p:strVal val="visible"/>
                                      </p:to>
                                    </p:set>
                                    <p:animEffect transition="in" filter="fade">
                                      <p:cBhvr>
                                        <p:cTn id="131" dur="500"/>
                                        <p:tgtEl>
                                          <p:spTgt spid="25"/>
                                        </p:tgtEl>
                                      </p:cBhvr>
                                    </p:animEffect>
                                  </p:childTnLst>
                                </p:cTn>
                              </p:par>
                            </p:childTnLst>
                          </p:cTn>
                        </p:par>
                      </p:childTnLst>
                    </p:cTn>
                  </p:par>
                  <p:par>
                    <p:cTn id="132" fill="hold">
                      <p:stCondLst>
                        <p:cond delay="indefinite"/>
                      </p:stCondLst>
                      <p:childTnLst>
                        <p:par>
                          <p:cTn id="133" fill="hold">
                            <p:stCondLst>
                              <p:cond delay="0"/>
                            </p:stCondLst>
                            <p:childTnLst>
                              <p:par>
                                <p:cTn id="134" presetID="42" presetClass="path" presetSubtype="0" accel="50000" decel="50000" fill="hold" nodeType="clickEffect">
                                  <p:stCondLst>
                                    <p:cond delay="0"/>
                                  </p:stCondLst>
                                  <p:childTnLst>
                                    <p:animMotion origin="layout" path="M -2.70833E-6 2.96296E-6 L -0.05468 1.40903 " pathEditMode="relative" rAng="0" ptsTypes="AA">
                                      <p:cBhvr>
                                        <p:cTn id="135" dur="2000" fill="hold"/>
                                        <p:tgtEl>
                                          <p:spTgt spid="10"/>
                                        </p:tgtEl>
                                        <p:attrNameLst>
                                          <p:attrName>ppt_x</p:attrName>
                                          <p:attrName>ppt_y</p:attrName>
                                        </p:attrNameLst>
                                      </p:cBhvr>
                                      <p:rCtr x="-1745" y="68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3" grpId="0" animBg="1"/>
      <p:bldP spid="3" grpId="1" animBg="1"/>
      <p:bldP spid="8" grpId="0" animBg="1"/>
      <p:bldP spid="8" grpId="1" animBg="1"/>
      <p:bldP spid="11" grpId="0" animBg="1"/>
      <p:bldP spid="11" grpId="1" animBg="1"/>
      <p:bldP spid="11" grpId="2" animBg="1"/>
      <p:bldP spid="11" grpId="3" animBg="1"/>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2ABD08-77C3-3244-898E-A40A678E48D0}"/>
              </a:ext>
            </a:extLst>
          </p:cNvPr>
          <p:cNvSpPr>
            <a:spLocks noGrp="1"/>
          </p:cNvSpPr>
          <p:nvPr>
            <p:ph type="title"/>
          </p:nvPr>
        </p:nvSpPr>
        <p:spPr/>
        <p:txBody>
          <a:bodyPr/>
          <a:lstStyle/>
          <a:p>
            <a:r>
              <a:rPr lang="en-US" dirty="0"/>
              <a:t>DIFFERING PERSPECTIVES</a:t>
            </a:r>
          </a:p>
        </p:txBody>
      </p:sp>
      <p:sp>
        <p:nvSpPr>
          <p:cNvPr id="5" name="TextBox 4">
            <a:extLst>
              <a:ext uri="{FF2B5EF4-FFF2-40B4-BE49-F238E27FC236}">
                <a16:creationId xmlns:a16="http://schemas.microsoft.com/office/drawing/2014/main" id="{D31A5B88-25E0-DA4E-8399-01E9C54DFBF2}"/>
              </a:ext>
            </a:extLst>
          </p:cNvPr>
          <p:cNvSpPr txBox="1"/>
          <p:nvPr/>
        </p:nvSpPr>
        <p:spPr>
          <a:xfrm>
            <a:off x="953458" y="4242895"/>
            <a:ext cx="10998764" cy="1569660"/>
          </a:xfrm>
          <a:prstGeom prst="rect">
            <a:avLst/>
          </a:prstGeom>
          <a:noFill/>
        </p:spPr>
        <p:txBody>
          <a:bodyPr wrap="square" rtlCol="0">
            <a:spAutoFit/>
          </a:bodyPr>
          <a:lstStyle/>
          <a:p>
            <a:r>
              <a:rPr lang="en-CA" sz="2400" dirty="0"/>
              <a:t>“…while anti-circumvention rules should support the use of TPMs to enable the remuneration of rights-holders and prevent copyright infringement, they should generally not prevent someone from committing an act otherwise authorized under the [Copyright] Act” (INDU Committee, 2019).</a:t>
            </a:r>
            <a:endParaRPr lang="en-US" sz="2400" dirty="0"/>
          </a:p>
        </p:txBody>
      </p:sp>
      <p:pic>
        <p:nvPicPr>
          <p:cNvPr id="3" name="Picture 2">
            <a:extLst>
              <a:ext uri="{FF2B5EF4-FFF2-40B4-BE49-F238E27FC236}">
                <a16:creationId xmlns:a16="http://schemas.microsoft.com/office/drawing/2014/main" id="{15E9243F-885A-9643-BF5E-95EEBCAB2A15}"/>
              </a:ext>
            </a:extLst>
          </p:cNvPr>
          <p:cNvPicPr>
            <a:picLocks noChangeAspect="1"/>
          </p:cNvPicPr>
          <p:nvPr/>
        </p:nvPicPr>
        <p:blipFill>
          <a:blip r:embed="rId5"/>
          <a:stretch>
            <a:fillRect/>
          </a:stretch>
        </p:blipFill>
        <p:spPr>
          <a:xfrm>
            <a:off x="4230340" y="2942286"/>
            <a:ext cx="4445000" cy="1511300"/>
          </a:xfrm>
          <a:prstGeom prst="rect">
            <a:avLst/>
          </a:prstGeom>
        </p:spPr>
      </p:pic>
      <p:pic>
        <p:nvPicPr>
          <p:cNvPr id="8" name="electronics edit.mp4">
            <a:hlinkClick r:id="" action="ppaction://media"/>
            <a:extLst>
              <a:ext uri="{FF2B5EF4-FFF2-40B4-BE49-F238E27FC236}">
                <a16:creationId xmlns:a16="http://schemas.microsoft.com/office/drawing/2014/main" id="{97CD80E0-0D0E-EC41-881B-AC314A5E6DD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46663" y="1551410"/>
            <a:ext cx="8898674" cy="5005504"/>
          </a:xfrm>
          <a:prstGeom prst="rect">
            <a:avLst/>
          </a:prstGeom>
        </p:spPr>
      </p:pic>
      <p:pic>
        <p:nvPicPr>
          <p:cNvPr id="9" name="Picture 8" descr="A picture containing sport&#10;&#10;Description automatically generated">
            <a:extLst>
              <a:ext uri="{FF2B5EF4-FFF2-40B4-BE49-F238E27FC236}">
                <a16:creationId xmlns:a16="http://schemas.microsoft.com/office/drawing/2014/main" id="{853EAAB1-CD8C-C54F-8CE5-EC680447838F}"/>
              </a:ext>
            </a:extLst>
          </p:cNvPr>
          <p:cNvPicPr>
            <a:picLocks noChangeAspect="1"/>
          </p:cNvPicPr>
          <p:nvPr/>
        </p:nvPicPr>
        <p:blipFill>
          <a:blip r:embed="rId7"/>
          <a:stretch>
            <a:fillRect/>
          </a:stretch>
        </p:blipFill>
        <p:spPr>
          <a:xfrm>
            <a:off x="3660654" y="1876770"/>
            <a:ext cx="5584371" cy="2177392"/>
          </a:xfrm>
          <a:prstGeom prst="rect">
            <a:avLst/>
          </a:prstGeom>
        </p:spPr>
      </p:pic>
    </p:spTree>
    <p:extLst>
      <p:ext uri="{BB962C8B-B14F-4D97-AF65-F5344CB8AC3E}">
        <p14:creationId xmlns:p14="http://schemas.microsoft.com/office/powerpoint/2010/main" val="36215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 presetClass="mediacall" presetSubtype="0" fill="hold" nodeType="withEffect">
                                  <p:stCondLst>
                                    <p:cond delay="0"/>
                                  </p:stCondLst>
                                  <p:childTnLst>
                                    <p:cmd type="call" cmd="playFrom(0.0)">
                                      <p:cBhvr>
                                        <p:cTn id="9" dur="20640" fill="hold"/>
                                        <p:tgtEl>
                                          <p:spTgt spid="8"/>
                                        </p:tgtEl>
                                      </p:cBhvr>
                                    </p:cmd>
                                  </p:childTnLst>
                                </p:cTn>
                              </p:par>
                              <p:par>
                                <p:cTn id="10" presetID="10" presetClass="exit" presetSubtype="0" fill="hold" nodeType="with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2000"/>
                                        <p:tgtEl>
                                          <p:spTgt spid="8"/>
                                        </p:tgtEl>
                                      </p:cBhvr>
                                    </p:animEffect>
                                    <p:set>
                                      <p:cBhvr>
                                        <p:cTn id="17" dur="1" fill="hold">
                                          <p:stCondLst>
                                            <p:cond delay="1999"/>
                                          </p:stCondLst>
                                        </p:cTn>
                                        <p:tgtEl>
                                          <p:spTgt spid="8"/>
                                        </p:tgtEl>
                                        <p:attrNameLst>
                                          <p:attrName>style.visibility</p:attrName>
                                        </p:attrNameLst>
                                      </p:cBhvr>
                                      <p:to>
                                        <p:strVal val="hidden"/>
                                      </p:to>
                                    </p:set>
                                    <p:cmd type="call" cmd="stop">
                                      <p:cBhvr>
                                        <p:cTn id="18" dur="1">
                                          <p:stCondLst>
                                            <p:cond delay="1999"/>
                                          </p:stCondLst>
                                        </p:cTn>
                                        <p:tgtEl>
                                          <p:spTgt spid="8"/>
                                        </p:tgtEl>
                                      </p:cBhvr>
                                    </p:cmd>
                                  </p:childTnLst>
                                </p:cTn>
                              </p:par>
                            </p:childTnLst>
                          </p:cTn>
                        </p:par>
                        <p:par>
                          <p:cTn id="19" fill="hold">
                            <p:stCondLst>
                              <p:cond delay="2000"/>
                            </p:stCondLst>
                            <p:childTnLst>
                              <p:par>
                                <p:cTn id="20" presetID="9"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10000"/>
                                  </p:iterate>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8"/>
                </p:tgtEl>
              </p:cMediaNode>
            </p:video>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8"/>
                                        </p:tgtEl>
                                      </p:cBhvr>
                                    </p:cmd>
                                  </p:childTnLst>
                                </p:cTn>
                              </p:par>
                            </p:childTnLst>
                          </p:cTn>
                        </p:par>
                      </p:childTnLst>
                    </p:cTn>
                  </p:par>
                </p:childTnLst>
              </p:cTn>
              <p:nextCondLst>
                <p:cond evt="onClick" delay="0">
                  <p:tgtEl>
                    <p:spTgt spid="8"/>
                  </p:tgtEl>
                </p:cond>
              </p:nextCondLst>
            </p:seq>
          </p:childTnLst>
        </p:cTn>
      </p:par>
    </p:tnLst>
    <p:bldLst>
      <p:bldP spid="5" grpId="0"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094D64-9753-514E-A07C-CA95A0452BF4}"/>
              </a:ext>
            </a:extLst>
          </p:cNvPr>
          <p:cNvSpPr>
            <a:spLocks noGrp="1"/>
          </p:cNvSpPr>
          <p:nvPr>
            <p:ph type="title"/>
          </p:nvPr>
        </p:nvSpPr>
        <p:spPr/>
        <p:txBody>
          <a:bodyPr/>
          <a:lstStyle/>
          <a:p>
            <a:r>
              <a:rPr lang="en-US" dirty="0" smtClean="0"/>
              <a:t>BALANCE OF RIGHTS</a:t>
            </a:r>
            <a:endParaRPr lang="en-US" dirty="0"/>
          </a:p>
        </p:txBody>
      </p:sp>
      <p:sp>
        <p:nvSpPr>
          <p:cNvPr id="6" name="Triangle 5">
            <a:extLst>
              <a:ext uri="{FF2B5EF4-FFF2-40B4-BE49-F238E27FC236}">
                <a16:creationId xmlns:a16="http://schemas.microsoft.com/office/drawing/2014/main" id="{9FD2CB01-006C-C146-9B3A-F82BBFF085F2}"/>
              </a:ext>
            </a:extLst>
          </p:cNvPr>
          <p:cNvSpPr/>
          <p:nvPr/>
        </p:nvSpPr>
        <p:spPr>
          <a:xfrm>
            <a:off x="5599768" y="4643568"/>
            <a:ext cx="825190" cy="191801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D72EC572-4ABB-1847-8E3D-6A4D9A977BE5}"/>
              </a:ext>
            </a:extLst>
          </p:cNvPr>
          <p:cNvCxnSpPr>
            <a:cxnSpLocks/>
          </p:cNvCxnSpPr>
          <p:nvPr/>
        </p:nvCxnSpPr>
        <p:spPr>
          <a:xfrm>
            <a:off x="1050071" y="4549400"/>
            <a:ext cx="9924586" cy="22451"/>
          </a:xfrm>
          <a:prstGeom prst="line">
            <a:avLst/>
          </a:prstGeom>
          <a:ln w="142875">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7E968A9-26F6-654F-BF0C-A9A7BAA38552}"/>
              </a:ext>
            </a:extLst>
          </p:cNvPr>
          <p:cNvSpPr txBox="1"/>
          <p:nvPr/>
        </p:nvSpPr>
        <p:spPr>
          <a:xfrm>
            <a:off x="1128129" y="3429000"/>
            <a:ext cx="9768469" cy="523220"/>
          </a:xfrm>
          <a:prstGeom prst="rect">
            <a:avLst/>
          </a:prstGeom>
          <a:noFill/>
        </p:spPr>
        <p:txBody>
          <a:bodyPr wrap="square" rtlCol="0">
            <a:spAutoFit/>
          </a:bodyPr>
          <a:lstStyle/>
          <a:p>
            <a:r>
              <a:rPr lang="en-US" sz="2800" dirty="0"/>
              <a:t>RIGHTS OF CREATORS		            	RIGHTS OF USERS</a:t>
            </a:r>
          </a:p>
        </p:txBody>
      </p:sp>
    </p:spTree>
    <p:extLst>
      <p:ext uri="{BB962C8B-B14F-4D97-AF65-F5344CB8AC3E}">
        <p14:creationId xmlns:p14="http://schemas.microsoft.com/office/powerpoint/2010/main" val="250267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300" fill="hold">
                                          <p:stCondLst>
                                            <p:cond delay="0"/>
                                          </p:stCondLst>
                                        </p:cTn>
                                        <p:tgtEl>
                                          <p:spTgt spid="8"/>
                                        </p:tgtEl>
                                        <p:attrNameLst>
                                          <p:attrName>r</p:attrName>
                                        </p:attrNameLst>
                                      </p:cBhvr>
                                    </p:animRot>
                                    <p:animRot by="-240000">
                                      <p:cBhvr>
                                        <p:cTn id="11" dur="600" fill="hold">
                                          <p:stCondLst>
                                            <p:cond delay="600"/>
                                          </p:stCondLst>
                                        </p:cTn>
                                        <p:tgtEl>
                                          <p:spTgt spid="8"/>
                                        </p:tgtEl>
                                        <p:attrNameLst>
                                          <p:attrName>r</p:attrName>
                                        </p:attrNameLst>
                                      </p:cBhvr>
                                    </p:animRot>
                                    <p:animRot by="240000">
                                      <p:cBhvr>
                                        <p:cTn id="12" dur="600" fill="hold">
                                          <p:stCondLst>
                                            <p:cond delay="1200"/>
                                          </p:stCondLst>
                                        </p:cTn>
                                        <p:tgtEl>
                                          <p:spTgt spid="8"/>
                                        </p:tgtEl>
                                        <p:attrNameLst>
                                          <p:attrName>r</p:attrName>
                                        </p:attrNameLst>
                                      </p:cBhvr>
                                    </p:animRot>
                                    <p:animRot by="-240000">
                                      <p:cBhvr>
                                        <p:cTn id="13" dur="600" fill="hold">
                                          <p:stCondLst>
                                            <p:cond delay="1800"/>
                                          </p:stCondLst>
                                        </p:cTn>
                                        <p:tgtEl>
                                          <p:spTgt spid="8"/>
                                        </p:tgtEl>
                                        <p:attrNameLst>
                                          <p:attrName>r</p:attrName>
                                        </p:attrNameLst>
                                      </p:cBhvr>
                                    </p:animRot>
                                    <p:animRot by="120000">
                                      <p:cBhvr>
                                        <p:cTn id="14" dur="600" fill="hold">
                                          <p:stCondLst>
                                            <p:cond delay="2400"/>
                                          </p:stCondLst>
                                        </p:cTn>
                                        <p:tgtEl>
                                          <p:spTgt spid="8"/>
                                        </p:tgtEl>
                                        <p:attrNameLst>
                                          <p:attrName>r</p:attrName>
                                        </p:attrNameLst>
                                      </p:cBhvr>
                                    </p:animRot>
                                  </p:childTnLst>
                                </p:cTn>
                              </p:par>
                              <p:par>
                                <p:cTn id="15" presetID="32" presetClass="emph" presetSubtype="0" fill="hold" grpId="0" nodeType="withEffect">
                                  <p:stCondLst>
                                    <p:cond delay="0"/>
                                  </p:stCondLst>
                                  <p:childTnLst>
                                    <p:animRot by="120000">
                                      <p:cBhvr>
                                        <p:cTn id="16" dur="300" fill="hold">
                                          <p:stCondLst>
                                            <p:cond delay="0"/>
                                          </p:stCondLst>
                                        </p:cTn>
                                        <p:tgtEl>
                                          <p:spTgt spid="12"/>
                                        </p:tgtEl>
                                        <p:attrNameLst>
                                          <p:attrName>r</p:attrName>
                                        </p:attrNameLst>
                                      </p:cBhvr>
                                    </p:animRot>
                                    <p:animRot by="-240000">
                                      <p:cBhvr>
                                        <p:cTn id="17" dur="600" fill="hold">
                                          <p:stCondLst>
                                            <p:cond delay="600"/>
                                          </p:stCondLst>
                                        </p:cTn>
                                        <p:tgtEl>
                                          <p:spTgt spid="12"/>
                                        </p:tgtEl>
                                        <p:attrNameLst>
                                          <p:attrName>r</p:attrName>
                                        </p:attrNameLst>
                                      </p:cBhvr>
                                    </p:animRot>
                                    <p:animRot by="240000">
                                      <p:cBhvr>
                                        <p:cTn id="18" dur="600" fill="hold">
                                          <p:stCondLst>
                                            <p:cond delay="1200"/>
                                          </p:stCondLst>
                                        </p:cTn>
                                        <p:tgtEl>
                                          <p:spTgt spid="12"/>
                                        </p:tgtEl>
                                        <p:attrNameLst>
                                          <p:attrName>r</p:attrName>
                                        </p:attrNameLst>
                                      </p:cBhvr>
                                    </p:animRot>
                                    <p:animRot by="-240000">
                                      <p:cBhvr>
                                        <p:cTn id="19" dur="600" fill="hold">
                                          <p:stCondLst>
                                            <p:cond delay="1800"/>
                                          </p:stCondLst>
                                        </p:cTn>
                                        <p:tgtEl>
                                          <p:spTgt spid="12"/>
                                        </p:tgtEl>
                                        <p:attrNameLst>
                                          <p:attrName>r</p:attrName>
                                        </p:attrNameLst>
                                      </p:cBhvr>
                                    </p:animRot>
                                    <p:animRot by="120000">
                                      <p:cBhvr>
                                        <p:cTn id="20" dur="600" fill="hold">
                                          <p:stCondLst>
                                            <p:cond delay="2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2ABD08-77C3-3244-898E-A40A678E48D0}"/>
              </a:ext>
            </a:extLst>
          </p:cNvPr>
          <p:cNvSpPr>
            <a:spLocks noGrp="1"/>
          </p:cNvSpPr>
          <p:nvPr>
            <p:ph type="title"/>
          </p:nvPr>
        </p:nvSpPr>
        <p:spPr/>
        <p:txBody>
          <a:bodyPr/>
          <a:lstStyle/>
          <a:p>
            <a:r>
              <a:rPr lang="en-US" dirty="0"/>
              <a:t>LEARNING OBJECTIVES</a:t>
            </a:r>
          </a:p>
        </p:txBody>
      </p:sp>
      <p:sp>
        <p:nvSpPr>
          <p:cNvPr id="3" name="Rectangle 2">
            <a:extLst>
              <a:ext uri="{FF2B5EF4-FFF2-40B4-BE49-F238E27FC236}">
                <a16:creationId xmlns:a16="http://schemas.microsoft.com/office/drawing/2014/main" id="{0A9A77E1-097F-3C40-98AD-59578312BC14}"/>
              </a:ext>
            </a:extLst>
          </p:cNvPr>
          <p:cNvSpPr/>
          <p:nvPr/>
        </p:nvSpPr>
        <p:spPr>
          <a:xfrm>
            <a:off x="1026942" y="1828800"/>
            <a:ext cx="10643690" cy="4031873"/>
          </a:xfrm>
          <a:prstGeom prst="rect">
            <a:avLst/>
          </a:prstGeom>
        </p:spPr>
        <p:txBody>
          <a:bodyPr wrap="square">
            <a:spAutoFit/>
          </a:bodyPr>
          <a:lstStyle/>
          <a:p>
            <a:pPr fontAlgn="base"/>
            <a:r>
              <a:rPr lang="en-CA" sz="2800" dirty="0">
                <a:solidFill>
                  <a:srgbClr val="000000"/>
                </a:solidFill>
                <a:latin typeface="Arial" panose="020B0604020202020204" pitchFamily="34" charset="0"/>
              </a:rPr>
              <a:t>You should now be able to</a:t>
            </a:r>
            <a:r>
              <a:rPr lang="en-CA" sz="2800" dirty="0" smtClean="0">
                <a:solidFill>
                  <a:srgbClr val="000000"/>
                </a:solidFill>
                <a:latin typeface="Arial" panose="020B0604020202020204" pitchFamily="34" charset="0"/>
              </a:rPr>
              <a:t>:</a:t>
            </a:r>
            <a:endParaRPr lang="en-CA" sz="2800" dirty="0">
              <a:solidFill>
                <a:srgbClr val="000000"/>
              </a:solidFill>
              <a:latin typeface="Arial" panose="020B0604020202020204" pitchFamily="34" charset="0"/>
            </a:endParaRPr>
          </a:p>
          <a:p>
            <a:pPr marL="742950" lvl="1" indent="-285750" fontAlgn="base">
              <a:spcBef>
                <a:spcPts val="2400"/>
              </a:spcBef>
              <a:buFont typeface="Arial" panose="020B0604020202020204" pitchFamily="34" charset="0"/>
              <a:buChar char="•"/>
            </a:pPr>
            <a:r>
              <a:rPr lang="en-CA" sz="2800" dirty="0">
                <a:solidFill>
                  <a:srgbClr val="000000"/>
                </a:solidFill>
                <a:latin typeface="Arial" panose="020B0604020202020204" pitchFamily="34" charset="0"/>
              </a:rPr>
              <a:t>Define “technological protection measures” as they are outlined in Canada’s </a:t>
            </a:r>
            <a:r>
              <a:rPr lang="en-CA" sz="2800" i="1" dirty="0">
                <a:solidFill>
                  <a:srgbClr val="000000"/>
                </a:solidFill>
                <a:latin typeface="Arial" panose="020B0604020202020204" pitchFamily="34" charset="0"/>
              </a:rPr>
              <a:t>Copyright Act</a:t>
            </a:r>
          </a:p>
          <a:p>
            <a:pPr marL="742950" lvl="1" indent="-285750" fontAlgn="base">
              <a:spcBef>
                <a:spcPts val="2400"/>
              </a:spcBef>
              <a:buFont typeface="Arial" panose="020B0604020202020204" pitchFamily="34" charset="0"/>
              <a:buChar char="•"/>
            </a:pPr>
            <a:r>
              <a:rPr lang="en-CA" sz="2800" dirty="0">
                <a:solidFill>
                  <a:srgbClr val="000000"/>
                </a:solidFill>
                <a:latin typeface="Arial" panose="020B0604020202020204" pitchFamily="34" charset="0"/>
              </a:rPr>
              <a:t>Summarize the conditions under which a technological protection measure may be circumvented without penalty</a:t>
            </a:r>
          </a:p>
          <a:p>
            <a:pPr marL="742950" lvl="1" indent="-285750" fontAlgn="base">
              <a:spcBef>
                <a:spcPts val="2400"/>
              </a:spcBef>
              <a:buFont typeface="Arial" panose="020B0604020202020204" pitchFamily="34" charset="0"/>
              <a:buChar char="•"/>
            </a:pPr>
            <a:r>
              <a:rPr lang="en-CA" sz="2800" dirty="0">
                <a:solidFill>
                  <a:srgbClr val="000000"/>
                </a:solidFill>
                <a:latin typeface="Arial" panose="020B0604020202020204" pitchFamily="34" charset="0"/>
              </a:rPr>
              <a:t>Understand the connection between s</a:t>
            </a:r>
            <a:r>
              <a:rPr lang="en-CA" sz="2800" dirty="0" smtClean="0">
                <a:solidFill>
                  <a:srgbClr val="000000"/>
                </a:solidFill>
                <a:latin typeface="Arial" panose="020B0604020202020204" pitchFamily="34" charset="0"/>
              </a:rPr>
              <a:t>.</a:t>
            </a:r>
            <a:r>
              <a:rPr lang="en-CA" sz="2800" dirty="0" smtClean="0">
                <a:solidFill>
                  <a:srgbClr val="000000"/>
                </a:solidFill>
                <a:latin typeface="Times New Roman" panose="02020603050405020304" pitchFamily="18" charset="0"/>
                <a:cs typeface="Times New Roman" panose="02020603050405020304" pitchFamily="18" charset="0"/>
              </a:rPr>
              <a:t> </a:t>
            </a:r>
            <a:r>
              <a:rPr lang="en-CA" sz="2800" dirty="0" smtClean="0">
                <a:solidFill>
                  <a:srgbClr val="000000"/>
                </a:solidFill>
                <a:latin typeface="Arial" panose="020B0604020202020204" pitchFamily="34" charset="0"/>
              </a:rPr>
              <a:t>41 </a:t>
            </a:r>
            <a:r>
              <a:rPr lang="en-CA" sz="2800" dirty="0">
                <a:solidFill>
                  <a:srgbClr val="000000"/>
                </a:solidFill>
                <a:latin typeface="Arial" panose="020B0604020202020204" pitchFamily="34" charset="0"/>
              </a:rPr>
              <a:t>of the </a:t>
            </a:r>
            <a:r>
              <a:rPr lang="en-CA" sz="2800" i="1" dirty="0">
                <a:solidFill>
                  <a:srgbClr val="000000"/>
                </a:solidFill>
                <a:latin typeface="Arial" panose="020B0604020202020204" pitchFamily="34" charset="0"/>
              </a:rPr>
              <a:t>Copyright Act </a:t>
            </a:r>
            <a:r>
              <a:rPr lang="en-CA" sz="2800" dirty="0">
                <a:solidFill>
                  <a:srgbClr val="000000"/>
                </a:solidFill>
                <a:latin typeface="Arial" panose="020B0604020202020204" pitchFamily="34" charset="0"/>
              </a:rPr>
              <a:t>and the WIPO Copyright Treaty</a:t>
            </a:r>
            <a:endParaRPr lang="en-CA" sz="28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68167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7068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CA" dirty="0"/>
              <a:t>Section 41.1 of the </a:t>
            </a:r>
            <a:r>
              <a:rPr lang="en-CA" i="1" dirty="0"/>
              <a:t>Copyright Act</a:t>
            </a:r>
            <a:r>
              <a:rPr lang="en-CA" dirty="0"/>
              <a:t> states that no person may:</a:t>
            </a:r>
          </a:p>
          <a:p>
            <a:pPr lvl="1" fontAlgn="base"/>
            <a:r>
              <a:rPr lang="en-CA" dirty="0" smtClean="0"/>
              <a:t>Circumvent </a:t>
            </a:r>
            <a:r>
              <a:rPr lang="en-CA" dirty="0"/>
              <a:t>a TPM</a:t>
            </a:r>
          </a:p>
          <a:p>
            <a:pPr lvl="1" fontAlgn="base"/>
            <a:r>
              <a:rPr lang="en-CA" dirty="0" smtClean="0"/>
              <a:t>Offer </a:t>
            </a:r>
            <a:r>
              <a:rPr lang="en-CA" dirty="0"/>
              <a:t>a service to circumvent a TPM</a:t>
            </a:r>
          </a:p>
          <a:p>
            <a:pPr lvl="1" fontAlgn="base"/>
            <a:r>
              <a:rPr lang="en-CA" dirty="0" smtClean="0"/>
              <a:t>Make</a:t>
            </a:r>
            <a:r>
              <a:rPr lang="en-CA" dirty="0"/>
              <a:t>, import, distribute, sell or rent any technology or device primarily intended to circumvent </a:t>
            </a:r>
            <a:r>
              <a:rPr lang="en-CA" dirty="0" smtClean="0"/>
              <a:t>TPMs</a:t>
            </a:r>
            <a:endParaRPr lang="en-CA" dirty="0"/>
          </a:p>
          <a:p>
            <a:pPr lvl="1" fontAlgn="base"/>
            <a:r>
              <a:rPr lang="en-CA" b="1" dirty="0" smtClean="0">
                <a:solidFill>
                  <a:srgbClr val="879F3D"/>
                </a:solidFill>
              </a:rPr>
              <a:t>All </a:t>
            </a:r>
            <a:r>
              <a:rPr lang="en-CA" b="1" dirty="0">
                <a:solidFill>
                  <a:srgbClr val="879F3D"/>
                </a:solidFill>
              </a:rPr>
              <a:t>of </a:t>
            </a:r>
            <a:r>
              <a:rPr lang="en-CA" b="1" dirty="0" smtClean="0">
                <a:solidFill>
                  <a:srgbClr val="879F3D"/>
                </a:solidFill>
              </a:rPr>
              <a:t>these</a:t>
            </a:r>
            <a:endParaRPr lang="en-CA" b="1" dirty="0">
              <a:solidFill>
                <a:srgbClr val="879F3D"/>
              </a:solidFill>
            </a:endParaRPr>
          </a:p>
        </p:txBody>
      </p:sp>
      <p:sp>
        <p:nvSpPr>
          <p:cNvPr id="3" name="Text Placeholder 2"/>
          <p:cNvSpPr>
            <a:spLocks noGrp="1"/>
          </p:cNvSpPr>
          <p:nvPr>
            <p:ph type="body" sz="quarter" idx="16"/>
          </p:nvPr>
        </p:nvSpPr>
        <p:spPr/>
        <p:txBody>
          <a:bodyPr/>
          <a:lstStyle/>
          <a:p>
            <a:r>
              <a:rPr lang="en-CA" dirty="0" smtClean="0"/>
              <a:t>The </a:t>
            </a:r>
            <a:r>
              <a:rPr lang="en-CA" i="1" dirty="0"/>
              <a:t>Act</a:t>
            </a:r>
            <a:r>
              <a:rPr lang="en-CA" dirty="0"/>
              <a:t> defines a technological protection measure as “any effective technology, device or component” that:</a:t>
            </a:r>
          </a:p>
          <a:p>
            <a:pPr lvl="1" fontAlgn="base"/>
            <a:r>
              <a:rPr lang="en-CA" b="1" dirty="0" smtClean="0">
                <a:solidFill>
                  <a:srgbClr val="879F3D"/>
                </a:solidFill>
              </a:rPr>
              <a:t>Controls </a:t>
            </a:r>
            <a:r>
              <a:rPr lang="en-CA" b="1" dirty="0">
                <a:solidFill>
                  <a:srgbClr val="879F3D"/>
                </a:solidFill>
              </a:rPr>
              <a:t>access to a work or that restricts any activity that violates the rights of a copyright holder</a:t>
            </a:r>
          </a:p>
          <a:p>
            <a:pPr lvl="1" fontAlgn="base"/>
            <a:r>
              <a:rPr lang="en-CA" dirty="0" smtClean="0"/>
              <a:t>Is </a:t>
            </a:r>
            <a:r>
              <a:rPr lang="en-CA" dirty="0"/>
              <a:t>completely effective in preventing this misuse of </a:t>
            </a:r>
            <a:r>
              <a:rPr lang="en-CA" dirty="0" smtClean="0"/>
              <a:t>copyright-protected </a:t>
            </a:r>
            <a:r>
              <a:rPr lang="en-CA" dirty="0"/>
              <a:t>materials</a:t>
            </a:r>
          </a:p>
          <a:p>
            <a:pPr lvl="1" fontAlgn="base"/>
            <a:r>
              <a:rPr lang="en-CA" dirty="0" smtClean="0"/>
              <a:t>Informs </a:t>
            </a:r>
            <a:r>
              <a:rPr lang="en-CA" dirty="0"/>
              <a:t>potential users that they are accessing </a:t>
            </a:r>
            <a:r>
              <a:rPr lang="en-CA" dirty="0" smtClean="0"/>
              <a:t>copyright-protected </a:t>
            </a:r>
            <a:r>
              <a:rPr lang="en-CA" dirty="0"/>
              <a:t>works</a:t>
            </a:r>
          </a:p>
          <a:p>
            <a:pPr lvl="1" fontAlgn="base"/>
            <a:r>
              <a:rPr lang="en-CA" dirty="0" smtClean="0"/>
              <a:t>Prevents </a:t>
            </a:r>
            <a:r>
              <a:rPr lang="en-CA" dirty="0"/>
              <a:t>the modification of works that are  both covered under copyright and in the public domain</a:t>
            </a:r>
          </a:p>
          <a:p>
            <a:endParaRPr lang="en-CA" dirty="0"/>
          </a:p>
        </p:txBody>
      </p:sp>
    </p:spTree>
    <p:extLst>
      <p:ext uri="{BB962C8B-B14F-4D97-AF65-F5344CB8AC3E}">
        <p14:creationId xmlns:p14="http://schemas.microsoft.com/office/powerpoint/2010/main" val="23633421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a:buFont typeface="+mj-lt"/>
              <a:buAutoNum type="arabicPeriod" startAt="4"/>
            </a:pPr>
            <a:r>
              <a:rPr lang="en-CA" dirty="0"/>
              <a:t>Controversy around TPMs in the </a:t>
            </a:r>
            <a:r>
              <a:rPr lang="en-CA" i="1" dirty="0"/>
              <a:t>Copyright Act </a:t>
            </a:r>
            <a:r>
              <a:rPr lang="en-CA" dirty="0"/>
              <a:t>often centers around the argument that:</a:t>
            </a:r>
          </a:p>
          <a:p>
            <a:pPr lvl="1" fontAlgn="base"/>
            <a:r>
              <a:rPr lang="en-CA" b="1" dirty="0" smtClean="0">
                <a:solidFill>
                  <a:srgbClr val="879F3D"/>
                </a:solidFill>
              </a:rPr>
              <a:t>There </a:t>
            </a:r>
            <a:r>
              <a:rPr lang="en-CA" b="1" dirty="0">
                <a:solidFill>
                  <a:srgbClr val="879F3D"/>
                </a:solidFill>
              </a:rPr>
              <a:t>should be exceptions to circumvention in cases where the digital lock is being bypassed for non-infringing purposes</a:t>
            </a:r>
          </a:p>
          <a:p>
            <a:pPr lvl="1" fontAlgn="base"/>
            <a:r>
              <a:rPr lang="en-CA" dirty="0" smtClean="0"/>
              <a:t>Anyone </a:t>
            </a:r>
            <a:r>
              <a:rPr lang="en-CA" dirty="0"/>
              <a:t>can get around a digital lock, so what is the point?</a:t>
            </a:r>
          </a:p>
          <a:p>
            <a:pPr lvl="1" fontAlgn="base"/>
            <a:r>
              <a:rPr lang="en-CA" dirty="0" smtClean="0"/>
              <a:t>TPMs </a:t>
            </a:r>
            <a:r>
              <a:rPr lang="en-CA" dirty="0"/>
              <a:t>mean that the rich get richer</a:t>
            </a:r>
          </a:p>
          <a:p>
            <a:pPr lvl="1" fontAlgn="base"/>
            <a:r>
              <a:rPr lang="en-CA" dirty="0" smtClean="0"/>
              <a:t>TPMs </a:t>
            </a:r>
            <a:r>
              <a:rPr lang="en-CA" dirty="0"/>
              <a:t>are really </a:t>
            </a:r>
            <a:r>
              <a:rPr lang="en-CA" dirty="0" smtClean="0"/>
              <a:t>annoying</a:t>
            </a:r>
            <a:endParaRPr lang="en-CA" dirty="0"/>
          </a:p>
          <a:p>
            <a:pPr>
              <a:buAutoNum type="arabicPeriod" startAt="4"/>
            </a:pPr>
            <a:endParaRPr lang="en-CA" dirty="0"/>
          </a:p>
        </p:txBody>
      </p:sp>
      <p:sp>
        <p:nvSpPr>
          <p:cNvPr id="3" name="Text Placeholder 2"/>
          <p:cNvSpPr>
            <a:spLocks noGrp="1"/>
          </p:cNvSpPr>
          <p:nvPr>
            <p:ph type="body" sz="quarter" idx="16"/>
          </p:nvPr>
        </p:nvSpPr>
        <p:spPr/>
        <p:txBody>
          <a:bodyPr/>
          <a:lstStyle/>
          <a:p>
            <a:pPr>
              <a:buFont typeface="+mj-lt"/>
              <a:buAutoNum type="arabicPeriod" startAt="3"/>
            </a:pPr>
            <a:r>
              <a:rPr lang="en-CA" dirty="0"/>
              <a:t>Under which of the following conditions is it okay to circumvent a </a:t>
            </a:r>
            <a:r>
              <a:rPr lang="en-CA" dirty="0" smtClean="0"/>
              <a:t>TPM?</a:t>
            </a:r>
            <a:endParaRPr lang="en-CA" dirty="0"/>
          </a:p>
          <a:p>
            <a:pPr lvl="1" fontAlgn="base"/>
            <a:r>
              <a:rPr lang="en-CA" dirty="0" smtClean="0"/>
              <a:t>When </a:t>
            </a:r>
            <a:r>
              <a:rPr lang="en-CA" dirty="0"/>
              <a:t>the purpose of using the material is covered under fair dealing</a:t>
            </a:r>
          </a:p>
          <a:p>
            <a:pPr lvl="1" fontAlgn="base"/>
            <a:r>
              <a:rPr lang="en-CA" dirty="0" smtClean="0"/>
              <a:t>When </a:t>
            </a:r>
            <a:r>
              <a:rPr lang="en-CA" dirty="0"/>
              <a:t>a library or archive is attempting to preserve locked content</a:t>
            </a:r>
          </a:p>
          <a:p>
            <a:pPr lvl="1" fontAlgn="base"/>
            <a:r>
              <a:rPr lang="en-CA" b="1" dirty="0" smtClean="0">
                <a:solidFill>
                  <a:srgbClr val="879F3D"/>
                </a:solidFill>
              </a:rPr>
              <a:t>If </a:t>
            </a:r>
            <a:r>
              <a:rPr lang="en-CA" b="1" dirty="0">
                <a:solidFill>
                  <a:srgbClr val="879F3D"/>
                </a:solidFill>
              </a:rPr>
              <a:t>you are in law enforcement, working for the purposes of national security</a:t>
            </a:r>
          </a:p>
          <a:p>
            <a:pPr lvl="1" fontAlgn="base"/>
            <a:r>
              <a:rPr lang="en-CA" dirty="0" smtClean="0"/>
              <a:t>If </a:t>
            </a:r>
            <a:r>
              <a:rPr lang="en-CA" dirty="0"/>
              <a:t>you are a news reporter and you require access in order to verify the facts of your story</a:t>
            </a:r>
          </a:p>
        </p:txBody>
      </p:sp>
    </p:spTree>
    <p:extLst>
      <p:ext uri="{BB962C8B-B14F-4D97-AF65-F5344CB8AC3E}">
        <p14:creationId xmlns:p14="http://schemas.microsoft.com/office/powerpoint/2010/main" val="27494121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a:buFont typeface="+mj-lt"/>
              <a:buAutoNum type="arabicPeriod" startAt="6"/>
            </a:pPr>
            <a:r>
              <a:rPr lang="en-CA" dirty="0"/>
              <a:t>Canada implemented TPM protection in s. 41 of the </a:t>
            </a:r>
            <a:r>
              <a:rPr lang="en-CA" i="1" dirty="0"/>
              <a:t>Copyright Act</a:t>
            </a:r>
            <a:r>
              <a:rPr lang="en-CA" dirty="0"/>
              <a:t> in 2012 in order to comply with </a:t>
            </a:r>
            <a:r>
              <a:rPr lang="en-CA" dirty="0" smtClean="0"/>
              <a:t>this international treaty:</a:t>
            </a:r>
            <a:endParaRPr lang="en-CA" dirty="0"/>
          </a:p>
          <a:p>
            <a:pPr lvl="1" fontAlgn="base"/>
            <a:r>
              <a:rPr lang="en-CA" dirty="0" smtClean="0"/>
              <a:t>Berne </a:t>
            </a:r>
            <a:r>
              <a:rPr lang="en-CA" dirty="0"/>
              <a:t>Convention</a:t>
            </a:r>
          </a:p>
          <a:p>
            <a:pPr lvl="1" fontAlgn="base"/>
            <a:r>
              <a:rPr lang="en-CA" dirty="0" smtClean="0"/>
              <a:t>TRIPS </a:t>
            </a:r>
            <a:r>
              <a:rPr lang="en-CA" dirty="0"/>
              <a:t>Agreement</a:t>
            </a:r>
          </a:p>
          <a:p>
            <a:pPr lvl="1" fontAlgn="base"/>
            <a:r>
              <a:rPr lang="en-CA" b="1" dirty="0" smtClean="0">
                <a:solidFill>
                  <a:srgbClr val="879F3D"/>
                </a:solidFill>
              </a:rPr>
              <a:t>WIPO </a:t>
            </a:r>
            <a:r>
              <a:rPr lang="en-CA" b="1" dirty="0">
                <a:solidFill>
                  <a:srgbClr val="879F3D"/>
                </a:solidFill>
              </a:rPr>
              <a:t>Copyright Treaty (WCT)</a:t>
            </a:r>
          </a:p>
          <a:p>
            <a:pPr lvl="1" fontAlgn="base"/>
            <a:r>
              <a:rPr lang="en-CA" dirty="0" smtClean="0"/>
              <a:t>Treaty </a:t>
            </a:r>
            <a:r>
              <a:rPr lang="en-CA" dirty="0"/>
              <a:t>of Versailles</a:t>
            </a:r>
          </a:p>
          <a:p>
            <a:pPr lvl="1" fontAlgn="base"/>
            <a:r>
              <a:rPr lang="en-CA" dirty="0" smtClean="0"/>
              <a:t>The </a:t>
            </a:r>
            <a:r>
              <a:rPr lang="en-CA" dirty="0"/>
              <a:t>Nairobi Treaty</a:t>
            </a:r>
          </a:p>
          <a:p>
            <a:pPr>
              <a:buAutoNum type="arabicPeriod" startAt="6"/>
            </a:pPr>
            <a:endParaRPr lang="en-CA" dirty="0"/>
          </a:p>
        </p:txBody>
      </p:sp>
      <p:sp>
        <p:nvSpPr>
          <p:cNvPr id="3" name="Text Placeholder 2"/>
          <p:cNvSpPr>
            <a:spLocks noGrp="1"/>
          </p:cNvSpPr>
          <p:nvPr>
            <p:ph type="body" sz="quarter" idx="16"/>
          </p:nvPr>
        </p:nvSpPr>
        <p:spPr/>
        <p:txBody>
          <a:bodyPr/>
          <a:lstStyle/>
          <a:p>
            <a:pPr>
              <a:buFont typeface="+mj-lt"/>
              <a:buAutoNum type="arabicPeriod" startAt="5"/>
            </a:pPr>
            <a:r>
              <a:rPr lang="en-CA" dirty="0"/>
              <a:t>Which of the following is </a:t>
            </a:r>
            <a:r>
              <a:rPr lang="en-CA" dirty="0" smtClean="0"/>
              <a:t>NOT </a:t>
            </a:r>
            <a:r>
              <a:rPr lang="en-CA" dirty="0"/>
              <a:t>one of the seven reasons you can circumvent a </a:t>
            </a:r>
            <a:r>
              <a:rPr lang="en-CA" dirty="0" smtClean="0"/>
              <a:t>TPM?</a:t>
            </a:r>
            <a:endParaRPr lang="en-CA" dirty="0"/>
          </a:p>
          <a:p>
            <a:pPr lvl="1" fontAlgn="base"/>
            <a:r>
              <a:rPr lang="en-CA" dirty="0" smtClean="0"/>
              <a:t>You </a:t>
            </a:r>
            <a:r>
              <a:rPr lang="en-CA" dirty="0"/>
              <a:t>are engaged in research related to encryption technologies</a:t>
            </a:r>
          </a:p>
          <a:p>
            <a:pPr lvl="1" fontAlgn="base"/>
            <a:r>
              <a:rPr lang="en-CA" dirty="0" smtClean="0"/>
              <a:t>You </a:t>
            </a:r>
            <a:r>
              <a:rPr lang="en-CA" dirty="0"/>
              <a:t>need to prevent software from collecting personal information</a:t>
            </a:r>
          </a:p>
          <a:p>
            <a:pPr lvl="1" fontAlgn="base"/>
            <a:r>
              <a:rPr lang="en-CA" b="1" dirty="0" smtClean="0">
                <a:solidFill>
                  <a:srgbClr val="879F3D"/>
                </a:solidFill>
              </a:rPr>
              <a:t>An </a:t>
            </a:r>
            <a:r>
              <a:rPr lang="en-CA" b="1" dirty="0">
                <a:solidFill>
                  <a:srgbClr val="879F3D"/>
                </a:solidFill>
              </a:rPr>
              <a:t>evil mastermind is broadcasting a hypnotic mind-control signal over the airwaves which will brainwash millions and you need to stop them, by jingo!</a:t>
            </a:r>
          </a:p>
          <a:p>
            <a:pPr lvl="1" fontAlgn="base"/>
            <a:r>
              <a:rPr lang="en-CA" dirty="0" smtClean="0"/>
              <a:t>You </a:t>
            </a:r>
            <a:r>
              <a:rPr lang="en-CA" dirty="0"/>
              <a:t>have perceptual disabilities</a:t>
            </a:r>
          </a:p>
          <a:p>
            <a:pPr>
              <a:buAutoNum type="arabicPeriod" startAt="5"/>
            </a:pPr>
            <a:endParaRPr lang="en-CA" dirty="0"/>
          </a:p>
        </p:txBody>
      </p:sp>
    </p:spTree>
    <p:extLst>
      <p:ext uri="{BB962C8B-B14F-4D97-AF65-F5344CB8AC3E}">
        <p14:creationId xmlns:p14="http://schemas.microsoft.com/office/powerpoint/2010/main" val="23170904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C90385-C277-8149-93E5-3E375C949F9A}"/>
              </a:ext>
            </a:extLst>
          </p:cNvPr>
          <p:cNvSpPr>
            <a:spLocks noGrp="1"/>
          </p:cNvSpPr>
          <p:nvPr>
            <p:ph type="title"/>
          </p:nvPr>
        </p:nvSpPr>
        <p:spPr/>
        <p:txBody>
          <a:bodyPr/>
          <a:lstStyle/>
          <a:p>
            <a:r>
              <a:rPr lang="en-US" dirty="0"/>
              <a:t>THE RISE OF THE INTERNET</a:t>
            </a:r>
          </a:p>
        </p:txBody>
      </p:sp>
      <p:pic>
        <p:nvPicPr>
          <p:cNvPr id="2" name="Technology - 17077.mp4">
            <a:hlinkClick r:id="" action="ppaction://media"/>
            <a:extLst>
              <a:ext uri="{FF2B5EF4-FFF2-40B4-BE49-F238E27FC236}">
                <a16:creationId xmlns:a16="http://schemas.microsoft.com/office/drawing/2014/main" id="{E88AB5AE-9DCE-394C-9B58-B1E09A936B9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0962" y="1463041"/>
            <a:ext cx="11893779" cy="4767765"/>
          </a:xfrm>
          <a:prstGeom prst="rect">
            <a:avLst/>
          </a:prstGeom>
        </p:spPr>
      </p:pic>
      <p:pic>
        <p:nvPicPr>
          <p:cNvPr id="6" name="Tamagotchi" descr="A picture containing table, object, indoor, sitting&#10;&#10;Description automatically generated">
            <a:extLst>
              <a:ext uri="{FF2B5EF4-FFF2-40B4-BE49-F238E27FC236}">
                <a16:creationId xmlns:a16="http://schemas.microsoft.com/office/drawing/2014/main" id="{80427812-DB37-1B4B-BE8D-E0D76EE4D1F0}"/>
              </a:ext>
            </a:extLst>
          </p:cNvPr>
          <p:cNvPicPr>
            <a:picLocks noChangeAspect="1"/>
          </p:cNvPicPr>
          <p:nvPr/>
        </p:nvPicPr>
        <p:blipFill>
          <a:blip r:embed="rId6"/>
          <a:stretch>
            <a:fillRect/>
          </a:stretch>
        </p:blipFill>
        <p:spPr>
          <a:xfrm>
            <a:off x="1691127" y="2686777"/>
            <a:ext cx="3737777" cy="2920976"/>
          </a:xfrm>
          <a:prstGeom prst="rect">
            <a:avLst/>
          </a:prstGeom>
        </p:spPr>
      </p:pic>
      <p:pic>
        <p:nvPicPr>
          <p:cNvPr id="3" name="Blockbuster" descr="A sign above a store&#10;&#10;Description automatically generated">
            <a:extLst>
              <a:ext uri="{FF2B5EF4-FFF2-40B4-BE49-F238E27FC236}">
                <a16:creationId xmlns:a16="http://schemas.microsoft.com/office/drawing/2014/main" id="{05F3DE80-6855-7D43-84C7-2A2CC0E9475C}"/>
              </a:ext>
            </a:extLst>
          </p:cNvPr>
          <p:cNvPicPr>
            <a:picLocks noChangeAspect="1"/>
          </p:cNvPicPr>
          <p:nvPr/>
        </p:nvPicPr>
        <p:blipFill>
          <a:blip r:embed="rId7"/>
          <a:stretch>
            <a:fillRect/>
          </a:stretch>
        </p:blipFill>
        <p:spPr>
          <a:xfrm>
            <a:off x="7012541" y="2898232"/>
            <a:ext cx="3612695" cy="2709521"/>
          </a:xfrm>
          <a:prstGeom prst="rect">
            <a:avLst/>
          </a:prstGeom>
        </p:spPr>
      </p:pic>
      <p:pic>
        <p:nvPicPr>
          <p:cNvPr id="13" name="MICROSOFT">
            <a:extLst>
              <a:ext uri="{FF2B5EF4-FFF2-40B4-BE49-F238E27FC236}">
                <a16:creationId xmlns:a16="http://schemas.microsoft.com/office/drawing/2014/main" id="{FA6FC16B-3B73-634B-B010-65E39ADBE694}"/>
              </a:ext>
            </a:extLst>
          </p:cNvPr>
          <p:cNvPicPr>
            <a:picLocks noChangeAspect="1"/>
          </p:cNvPicPr>
          <p:nvPr/>
        </p:nvPicPr>
        <p:blipFill>
          <a:blip r:embed="rId8"/>
          <a:stretch>
            <a:fillRect/>
          </a:stretch>
        </p:blipFill>
        <p:spPr>
          <a:xfrm>
            <a:off x="3099831" y="1737797"/>
            <a:ext cx="5896736" cy="4339014"/>
          </a:xfrm>
          <a:prstGeom prst="rect">
            <a:avLst/>
          </a:prstGeom>
        </p:spPr>
      </p:pic>
      <p:pic>
        <p:nvPicPr>
          <p:cNvPr id="15" name="cell">
            <a:extLst>
              <a:ext uri="{FF2B5EF4-FFF2-40B4-BE49-F238E27FC236}">
                <a16:creationId xmlns:a16="http://schemas.microsoft.com/office/drawing/2014/main" id="{F7CED836-CD5B-0648-B928-6960F6362AA8}"/>
              </a:ext>
            </a:extLst>
          </p:cNvPr>
          <p:cNvPicPr>
            <a:picLocks noChangeAspect="1"/>
          </p:cNvPicPr>
          <p:nvPr/>
        </p:nvPicPr>
        <p:blipFill>
          <a:blip r:embed="rId9"/>
          <a:stretch>
            <a:fillRect/>
          </a:stretch>
        </p:blipFill>
        <p:spPr>
          <a:xfrm rot="20432796">
            <a:off x="501320" y="1493733"/>
            <a:ext cx="2831724" cy="2050169"/>
          </a:xfrm>
          <a:prstGeom prst="rect">
            <a:avLst/>
          </a:prstGeom>
        </p:spPr>
      </p:pic>
      <p:pic>
        <p:nvPicPr>
          <p:cNvPr id="10" name="'NSync">
            <a:extLst>
              <a:ext uri="{FF2B5EF4-FFF2-40B4-BE49-F238E27FC236}">
                <a16:creationId xmlns:a16="http://schemas.microsoft.com/office/drawing/2014/main" id="{F012B1C2-970A-A74C-B6F5-44AA8974481D}"/>
              </a:ext>
            </a:extLst>
          </p:cNvPr>
          <p:cNvPicPr>
            <a:picLocks noChangeAspect="1"/>
          </p:cNvPicPr>
          <p:nvPr/>
        </p:nvPicPr>
        <p:blipFill>
          <a:blip r:embed="rId10"/>
          <a:stretch>
            <a:fillRect/>
          </a:stretch>
        </p:blipFill>
        <p:spPr>
          <a:xfrm rot="1480410">
            <a:off x="7546048" y="2221787"/>
            <a:ext cx="4473331" cy="929979"/>
          </a:xfrm>
          <a:prstGeom prst="rect">
            <a:avLst/>
          </a:prstGeom>
        </p:spPr>
      </p:pic>
      <p:pic>
        <p:nvPicPr>
          <p:cNvPr id="7" name="JTT" descr="Two people looking at the camera&#10;&#10;Description automatically generated">
            <a:extLst>
              <a:ext uri="{FF2B5EF4-FFF2-40B4-BE49-F238E27FC236}">
                <a16:creationId xmlns:a16="http://schemas.microsoft.com/office/drawing/2014/main" id="{C7CA8BAF-473B-B547-B55D-7EF7EABED739}"/>
              </a:ext>
            </a:extLst>
          </p:cNvPr>
          <p:cNvPicPr>
            <a:picLocks noChangeAspect="1"/>
          </p:cNvPicPr>
          <p:nvPr/>
        </p:nvPicPr>
        <p:blipFill>
          <a:blip r:embed="rId11"/>
          <a:stretch>
            <a:fillRect/>
          </a:stretch>
        </p:blipFill>
        <p:spPr>
          <a:xfrm>
            <a:off x="3544449" y="1929380"/>
            <a:ext cx="2655022" cy="3859092"/>
          </a:xfrm>
          <a:prstGeom prst="rect">
            <a:avLst/>
          </a:prstGeom>
        </p:spPr>
      </p:pic>
      <p:pic>
        <p:nvPicPr>
          <p:cNvPr id="14" name="Picture 13">
            <a:extLst>
              <a:ext uri="{FF2B5EF4-FFF2-40B4-BE49-F238E27FC236}">
                <a16:creationId xmlns:a16="http://schemas.microsoft.com/office/drawing/2014/main" id="{445AA495-0ABB-2747-A8BC-FB693FABEFAC}"/>
              </a:ext>
            </a:extLst>
          </p:cNvPr>
          <p:cNvPicPr>
            <a:picLocks noChangeAspect="1"/>
          </p:cNvPicPr>
          <p:nvPr/>
        </p:nvPicPr>
        <p:blipFill>
          <a:blip r:embed="rId12"/>
          <a:stretch>
            <a:fillRect/>
          </a:stretch>
        </p:blipFill>
        <p:spPr>
          <a:xfrm rot="752187" flipH="1">
            <a:off x="9614402" y="4593054"/>
            <a:ext cx="2732384" cy="2390836"/>
          </a:xfrm>
          <a:prstGeom prst="rect">
            <a:avLst/>
          </a:prstGeom>
        </p:spPr>
      </p:pic>
      <p:sp>
        <p:nvSpPr>
          <p:cNvPr id="16" name="Explosion 2 15">
            <a:extLst>
              <a:ext uri="{FF2B5EF4-FFF2-40B4-BE49-F238E27FC236}">
                <a16:creationId xmlns:a16="http://schemas.microsoft.com/office/drawing/2014/main" id="{264B5786-A127-5F4C-98EF-3989A8604C88}"/>
              </a:ext>
            </a:extLst>
          </p:cNvPr>
          <p:cNvSpPr/>
          <p:nvPr/>
        </p:nvSpPr>
        <p:spPr>
          <a:xfrm rot="21176673">
            <a:off x="6898549" y="3727178"/>
            <a:ext cx="3592461" cy="2407000"/>
          </a:xfrm>
          <a:prstGeom prst="irregularSeal2">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Y2K! THE  END IS NIGH! </a:t>
            </a:r>
          </a:p>
        </p:txBody>
      </p:sp>
      <p:sp>
        <p:nvSpPr>
          <p:cNvPr id="17" name="Heart 16">
            <a:extLst>
              <a:ext uri="{FF2B5EF4-FFF2-40B4-BE49-F238E27FC236}">
                <a16:creationId xmlns:a16="http://schemas.microsoft.com/office/drawing/2014/main" id="{E4102B2D-188A-1842-B66F-959A6F65D771}"/>
              </a:ext>
            </a:extLst>
          </p:cNvPr>
          <p:cNvSpPr/>
          <p:nvPr/>
        </p:nvSpPr>
        <p:spPr>
          <a:xfrm rot="1723021">
            <a:off x="5983873" y="2056685"/>
            <a:ext cx="680748" cy="58928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art 17">
            <a:extLst>
              <a:ext uri="{FF2B5EF4-FFF2-40B4-BE49-F238E27FC236}">
                <a16:creationId xmlns:a16="http://schemas.microsoft.com/office/drawing/2014/main" id="{45776DD5-0B82-6E41-BCA5-2A18E0019905}"/>
              </a:ext>
            </a:extLst>
          </p:cNvPr>
          <p:cNvSpPr/>
          <p:nvPr/>
        </p:nvSpPr>
        <p:spPr>
          <a:xfrm rot="19712757">
            <a:off x="2870704" y="4886817"/>
            <a:ext cx="904153" cy="788609"/>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4779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nodeType="clickEffect">
                                  <p:stCondLst>
                                    <p:cond delay="0"/>
                                  </p:stCondLst>
                                  <p:childTnLst>
                                    <p:animEffect transition="out" filter="dissolv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9" presetClass="exit" presetSubtype="0" fill="hold" nodeType="withEffect">
                                  <p:stCondLst>
                                    <p:cond delay="0"/>
                                  </p:stCondLst>
                                  <p:childTnLst>
                                    <p:animEffect transition="out" filter="dissolve">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cTn>
                              </p:par>
                              <p:par>
                                <p:cTn id="27" presetID="9" presetClass="exit" presetSubtype="0" fill="hold" nodeType="withEffect">
                                  <p:stCondLst>
                                    <p:cond delay="0"/>
                                  </p:stCondLst>
                                  <p:childTnLst>
                                    <p:animEffect transition="out" filter="dissolv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9" presetClass="exit" presetSubtype="0" fill="hold" grpId="1" nodeType="withEffect">
                                  <p:stCondLst>
                                    <p:cond delay="0"/>
                                  </p:stCondLst>
                                  <p:childTnLst>
                                    <p:animEffect transition="out" filter="dissolv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par>
                                <p:cTn id="33" presetID="9" presetClass="exit" presetSubtype="0" fill="hold" grpId="1" nodeType="withEffect">
                                  <p:stCondLst>
                                    <p:cond delay="0"/>
                                  </p:stCondLst>
                                  <p:childTnLst>
                                    <p:animEffect transition="out" filter="dissolv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par>
                                <p:cTn id="36" presetID="9" presetClass="exit" presetSubtype="0" fill="hold" grpId="1" nodeType="withEffect">
                                  <p:stCondLst>
                                    <p:cond delay="0"/>
                                  </p:stCondLst>
                                  <p:childTnLst>
                                    <p:animEffect transition="out" filter="dissolv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par>
                                <p:cTn id="39" presetID="9" presetClass="exit" presetSubtype="0" fill="hold" nodeType="withEffect">
                                  <p:stCondLst>
                                    <p:cond delay="0"/>
                                  </p:stCondLst>
                                  <p:childTnLst>
                                    <p:animEffect transition="out" filter="dissolv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childTnLst>
                          </p:cTn>
                        </p:par>
                        <p:par>
                          <p:cTn id="42" fill="hold">
                            <p:stCondLst>
                              <p:cond delay="500"/>
                            </p:stCondLst>
                            <p:childTnLst>
                              <p:par>
                                <p:cTn id="43" presetID="31" presetClass="entr" presetSubtype="0"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1000" fill="hold"/>
                                        <p:tgtEl>
                                          <p:spTgt spid="13"/>
                                        </p:tgtEl>
                                        <p:attrNameLst>
                                          <p:attrName>ppt_w</p:attrName>
                                        </p:attrNameLst>
                                      </p:cBhvr>
                                      <p:tavLst>
                                        <p:tav tm="0">
                                          <p:val>
                                            <p:fltVal val="0"/>
                                          </p:val>
                                        </p:tav>
                                        <p:tav tm="100000">
                                          <p:val>
                                            <p:strVal val="#ppt_w"/>
                                          </p:val>
                                        </p:tav>
                                      </p:tavLst>
                                    </p:anim>
                                    <p:anim calcmode="lin" valueType="num">
                                      <p:cBhvr>
                                        <p:cTn id="46" dur="1000" fill="hold"/>
                                        <p:tgtEl>
                                          <p:spTgt spid="13"/>
                                        </p:tgtEl>
                                        <p:attrNameLst>
                                          <p:attrName>ppt_h</p:attrName>
                                        </p:attrNameLst>
                                      </p:cBhvr>
                                      <p:tavLst>
                                        <p:tav tm="0">
                                          <p:val>
                                            <p:fltVal val="0"/>
                                          </p:val>
                                        </p:tav>
                                        <p:tav tm="100000">
                                          <p:val>
                                            <p:strVal val="#ppt_h"/>
                                          </p:val>
                                        </p:tav>
                                      </p:tavLst>
                                    </p:anim>
                                    <p:anim calcmode="lin" valueType="num">
                                      <p:cBhvr>
                                        <p:cTn id="47" dur="1000" fill="hold"/>
                                        <p:tgtEl>
                                          <p:spTgt spid="13"/>
                                        </p:tgtEl>
                                        <p:attrNameLst>
                                          <p:attrName>style.rotation</p:attrName>
                                        </p:attrNameLst>
                                      </p:cBhvr>
                                      <p:tavLst>
                                        <p:tav tm="0">
                                          <p:val>
                                            <p:fltVal val="90"/>
                                          </p:val>
                                        </p:tav>
                                        <p:tav tm="100000">
                                          <p:val>
                                            <p:fltVal val="0"/>
                                          </p:val>
                                        </p:tav>
                                      </p:tavLst>
                                    </p:anim>
                                    <p:animEffect transition="in" filter="fade">
                                      <p:cBhvr>
                                        <p:cTn id="48" dur="1000"/>
                                        <p:tgtEl>
                                          <p:spTgt spid="13"/>
                                        </p:tgtEl>
                                      </p:cBhvr>
                                    </p:animEffect>
                                  </p:childTnLst>
                                </p:cTn>
                              </p:par>
                            </p:childTnLst>
                          </p:cTn>
                        </p:par>
                        <p:par>
                          <p:cTn id="49" fill="hold">
                            <p:stCondLst>
                              <p:cond delay="1500"/>
                            </p:stCondLst>
                            <p:childTnLst>
                              <p:par>
                                <p:cTn id="50" presetID="10" presetClass="entr" presetSubtype="0" fill="hold" nodeType="afterEffect">
                                  <p:stCondLst>
                                    <p:cond delay="100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par>
                                <p:cTn id="53" presetID="1" presetClass="mediacall" presetSubtype="0" fill="hold" nodeType="withEffect">
                                  <p:stCondLst>
                                    <p:cond delay="0"/>
                                  </p:stCondLst>
                                  <p:childTnLst>
                                    <p:cmd type="call" cmd="playFrom(0.0)">
                                      <p:cBhvr>
                                        <p:cTn id="54" dur="10000" fill="hold"/>
                                        <p:tgtEl>
                                          <p:spTgt spid="2"/>
                                        </p:tgtEl>
                                      </p:cBhvr>
                                    </p:cmd>
                                  </p:childTnLst>
                                </p:cTn>
                              </p:par>
                            </p:childTnLst>
                          </p:cTn>
                        </p:par>
                      </p:childTnLst>
                    </p:cTn>
                  </p:par>
                  <p:par>
                    <p:cTn id="55" fill="hold">
                      <p:stCondLst>
                        <p:cond delay="indefinite"/>
                      </p:stCondLst>
                      <p:childTnLst>
                        <p:par>
                          <p:cTn id="56" fill="hold">
                            <p:stCondLst>
                              <p:cond delay="0"/>
                            </p:stCondLst>
                            <p:childTnLst>
                              <p:par>
                                <p:cTn id="57" presetID="9" presetClass="exit" presetSubtype="0" fill="hold" nodeType="clickEffect">
                                  <p:stCondLst>
                                    <p:cond delay="0"/>
                                  </p:stCondLst>
                                  <p:childTnLst>
                                    <p:animEffect transition="out" filter="dissolv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0" presetClass="entr" presetSubtype="0"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wedge">
                                      <p:cBhvr>
                                        <p:cTn id="64" dur="500"/>
                                        <p:tgtEl>
                                          <p:spTgt spid="6"/>
                                        </p:tgtEl>
                                      </p:cBhvr>
                                    </p:animEffect>
                                  </p:childTnLst>
                                </p:cTn>
                              </p:par>
                            </p:childTnLst>
                          </p:cTn>
                        </p:par>
                        <p:par>
                          <p:cTn id="65" fill="hold">
                            <p:stCondLst>
                              <p:cond delay="500"/>
                            </p:stCondLst>
                            <p:childTnLst>
                              <p:par>
                                <p:cTn id="66" presetID="21" presetClass="entr" presetSubtype="1" fill="hold" nodeType="afterEffect">
                                  <p:stCondLst>
                                    <p:cond delay="500"/>
                                  </p:stCondLst>
                                  <p:childTnLst>
                                    <p:set>
                                      <p:cBhvr>
                                        <p:cTn id="67" dur="1" fill="hold">
                                          <p:stCondLst>
                                            <p:cond delay="0"/>
                                          </p:stCondLst>
                                        </p:cTn>
                                        <p:tgtEl>
                                          <p:spTgt spid="3"/>
                                        </p:tgtEl>
                                        <p:attrNameLst>
                                          <p:attrName>style.visibility</p:attrName>
                                        </p:attrNameLst>
                                      </p:cBhvr>
                                      <p:to>
                                        <p:strVal val="visible"/>
                                      </p:to>
                                    </p:set>
                                    <p:animEffect transition="in" filter="wheel(1)">
                                      <p:cBhvr>
                                        <p:cTn id="6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9" fill="hold" display="0">
                  <p:stCondLst>
                    <p:cond delay="indefinite"/>
                  </p:stCondLst>
                </p:cTn>
                <p:tgtEl>
                  <p:spTgt spid="2"/>
                </p:tgtEl>
              </p:cMediaNode>
            </p:video>
            <p:seq concurrent="1" nextAc="seek">
              <p:cTn id="70" restart="whenNotActive" fill="hold" evtFilter="cancelBubble" nodeType="interactiveSeq">
                <p:stCondLst>
                  <p:cond evt="onClick" delay="0">
                    <p:tgtEl>
                      <p:spTgt spid="2"/>
                    </p:tgtEl>
                  </p:cond>
                </p:stCondLst>
                <p:endSync evt="end" delay="0">
                  <p:rtn val="all"/>
                </p:endSync>
                <p:childTnLst>
                  <p:par>
                    <p:cTn id="71" fill="hold">
                      <p:stCondLst>
                        <p:cond delay="0"/>
                      </p:stCondLst>
                      <p:childTnLst>
                        <p:par>
                          <p:cTn id="72" fill="hold">
                            <p:stCondLst>
                              <p:cond delay="0"/>
                            </p:stCondLst>
                            <p:childTnLst>
                              <p:par>
                                <p:cTn id="73" presetID="2" presetClass="mediacall" presetSubtype="0" fill="hold" nodeType="clickEffect">
                                  <p:stCondLst>
                                    <p:cond delay="0"/>
                                  </p:stCondLst>
                                  <p:childTnLst>
                                    <p:cmd type="call" cmd="togglePause">
                                      <p:cBhvr>
                                        <p:cTn id="74" dur="1" fill="hold"/>
                                        <p:tgtEl>
                                          <p:spTgt spid="2"/>
                                        </p:tgtEl>
                                      </p:cBhvr>
                                    </p:cmd>
                                  </p:childTnLst>
                                </p:cTn>
                              </p:par>
                            </p:childTnLst>
                          </p:cTn>
                        </p:par>
                      </p:childTnLst>
                    </p:cTn>
                  </p:par>
                </p:childTnLst>
              </p:cTn>
              <p:nextCondLst>
                <p:cond evt="onClick" delay="0">
                  <p:tgtEl>
                    <p:spTgt spid="2"/>
                  </p:tgtEl>
                </p:cond>
              </p:nextCondLst>
            </p:seq>
          </p:childTnLst>
        </p:cTn>
      </p:par>
    </p:tnLst>
    <p:bldLst>
      <p:bldP spid="16" grpId="0" animBg="1"/>
      <p:bldP spid="16" grpId="1" animBg="1"/>
      <p:bldP spid="17" grpId="0" animBg="1"/>
      <p:bldP spid="17" grpId="1" animBg="1"/>
      <p:bldP spid="18" grpId="0" animBg="1"/>
      <p:bldP spid="1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marL="600075" indent="-600075"/>
            <a:r>
              <a:rPr lang="en-CA" sz="1800" dirty="0">
                <a:solidFill>
                  <a:schemeClr val="tx1"/>
                </a:solidFill>
              </a:rPr>
              <a:t>Carlson, N. (2014). </a:t>
            </a:r>
            <a:r>
              <a:rPr lang="en-CA" sz="1800" dirty="0" smtClean="0">
                <a:solidFill>
                  <a:schemeClr val="tx1"/>
                </a:solidFill>
              </a:rPr>
              <a:t>Presenting</a:t>
            </a:r>
            <a:r>
              <a:rPr lang="en-CA" sz="1800" dirty="0">
                <a:solidFill>
                  <a:schemeClr val="tx1"/>
                </a:solidFill>
              </a:rPr>
              <a:t>: This is what the internet looked like in </a:t>
            </a:r>
            <a:r>
              <a:rPr lang="en-CA" sz="1800" dirty="0" smtClean="0">
                <a:solidFill>
                  <a:schemeClr val="tx1"/>
                </a:solidFill>
              </a:rPr>
              <a:t>1996. </a:t>
            </a:r>
            <a:r>
              <a:rPr lang="en-CA" sz="1800" i="1" dirty="0">
                <a:solidFill>
                  <a:schemeClr val="tx1"/>
                </a:solidFill>
              </a:rPr>
              <a:t>Business Insider. </a:t>
            </a:r>
            <a:r>
              <a:rPr lang="en-CA" sz="1800" u="sng" dirty="0" smtClean="0">
                <a:hlinkClick r:id="rId3"/>
              </a:rPr>
              <a:t>https</a:t>
            </a:r>
            <a:r>
              <a:rPr lang="en-CA" sz="1800" u="sng" dirty="0">
                <a:hlinkClick r:id="rId3"/>
              </a:rPr>
              <a:t>://</a:t>
            </a:r>
            <a:r>
              <a:rPr lang="en-CA" sz="1800" u="sng" dirty="0" smtClean="0">
                <a:hlinkClick r:id="rId3"/>
              </a:rPr>
              <a:t>www.businessinsider.com/the-coolest-web-sites-from-1996-2014-4</a:t>
            </a:r>
            <a:endParaRPr lang="en-CA" sz="1800" dirty="0"/>
          </a:p>
          <a:p>
            <a:pPr marL="600075" indent="-600075">
              <a:spcBef>
                <a:spcPts val="1200"/>
              </a:spcBef>
            </a:pPr>
            <a:r>
              <a:rPr lang="en-US" sz="1800" dirty="0"/>
              <a:t>IFPI. (2003, March). </a:t>
            </a:r>
            <a:r>
              <a:rPr lang="en-US" sz="1800" i="1" dirty="0"/>
              <a:t>The WIPO treaties: Technological measures</a:t>
            </a:r>
            <a:r>
              <a:rPr lang="en-US" sz="1800" dirty="0"/>
              <a:t>. </a:t>
            </a:r>
            <a:r>
              <a:rPr lang="en-US" sz="1800" dirty="0">
                <a:hlinkClick r:id="rId4"/>
              </a:rPr>
              <a:t>https://web.archive.org/web/20180417033805/https://www.ifpi.org/content/library/wipo-treaties-technical-measures.pdf</a:t>
            </a:r>
            <a:endParaRPr lang="en-CA" sz="1800" dirty="0"/>
          </a:p>
          <a:p>
            <a:pPr marL="600075" indent="-600075"/>
            <a:r>
              <a:rPr lang="en-CA" sz="1800" dirty="0" smtClean="0"/>
              <a:t>INDU Committee. </a:t>
            </a:r>
            <a:r>
              <a:rPr lang="en-CA" sz="1800" dirty="0"/>
              <a:t>(2019). </a:t>
            </a:r>
            <a:r>
              <a:rPr lang="en-CA" sz="1800" i="1" dirty="0" smtClean="0"/>
              <a:t>Statutory </a:t>
            </a:r>
            <a:r>
              <a:rPr lang="en-CA" sz="1800" i="1" dirty="0"/>
              <a:t>review of the Copyright </a:t>
            </a:r>
            <a:r>
              <a:rPr lang="en-CA" sz="1800" i="1" dirty="0" smtClean="0"/>
              <a:t>Act</a:t>
            </a:r>
            <a:r>
              <a:rPr lang="en-CA" sz="1800" dirty="0" smtClean="0"/>
              <a:t>. </a:t>
            </a:r>
            <a:r>
              <a:rPr lang="en-CA" sz="1800" u="sng" dirty="0">
                <a:hlinkClick r:id="rId5"/>
              </a:rPr>
              <a:t>https://www.ourcommons.ca/Content/Committee/421/INDU/Reports/RP10537003/indurp16/indurp16-e.pdf</a:t>
            </a:r>
            <a:endParaRPr lang="en-CA" sz="1800" i="1" dirty="0"/>
          </a:p>
          <a:p>
            <a:pPr marL="600075" indent="-600075"/>
            <a:r>
              <a:rPr lang="en-CA" sz="1800" dirty="0">
                <a:solidFill>
                  <a:schemeClr val="tx1"/>
                </a:solidFill>
              </a:rPr>
              <a:t>Samuelson, P. (1996). The US digital agenda at WIPO. </a:t>
            </a:r>
            <a:r>
              <a:rPr lang="en-CA" sz="1800" i="1" dirty="0">
                <a:solidFill>
                  <a:schemeClr val="tx1"/>
                </a:solidFill>
              </a:rPr>
              <a:t>Virginia Journal of International Law, </a:t>
            </a:r>
            <a:r>
              <a:rPr lang="en-CA" sz="1800" i="1" dirty="0" smtClean="0">
                <a:solidFill>
                  <a:schemeClr val="tx1"/>
                </a:solidFill>
              </a:rPr>
              <a:t>37</a:t>
            </a:r>
            <a:r>
              <a:rPr lang="en-CA" sz="1800" dirty="0" smtClean="0">
                <a:solidFill>
                  <a:schemeClr val="tx1"/>
                </a:solidFill>
              </a:rPr>
              <a:t>(369</a:t>
            </a:r>
            <a:r>
              <a:rPr lang="en-CA" sz="1800" dirty="0">
                <a:solidFill>
                  <a:schemeClr val="tx1"/>
                </a:solidFill>
              </a:rPr>
              <a:t>), 369-440</a:t>
            </a:r>
            <a:r>
              <a:rPr lang="en-CA" sz="1800" dirty="0" smtClean="0">
                <a:solidFill>
                  <a:schemeClr val="tx1"/>
                </a:solidFill>
              </a:rPr>
              <a:t>.</a:t>
            </a:r>
            <a:endParaRPr lang="en-CA" sz="1800" dirty="0">
              <a:solidFill>
                <a:srgbClr val="FF0000"/>
              </a:solidFill>
            </a:endParaRPr>
          </a:p>
          <a:p>
            <a:pPr marL="600075" indent="-600075"/>
            <a:r>
              <a:rPr lang="en-CA" sz="1800" dirty="0" err="1"/>
              <a:t>Sheinblatt</a:t>
            </a:r>
            <a:r>
              <a:rPr lang="en-CA" sz="1800" dirty="0"/>
              <a:t>, J. (1998). </a:t>
            </a:r>
            <a:r>
              <a:rPr lang="en-CA" sz="1800" dirty="0" smtClean="0"/>
              <a:t>The </a:t>
            </a:r>
            <a:r>
              <a:rPr lang="en-CA" sz="1800" dirty="0"/>
              <a:t>WIPO Copyright Treaty</a:t>
            </a:r>
            <a:r>
              <a:rPr lang="en-CA" sz="1800" dirty="0" smtClean="0"/>
              <a:t>. </a:t>
            </a:r>
            <a:r>
              <a:rPr lang="en-CA" sz="1800" i="1" dirty="0"/>
              <a:t>Berkeley Technology Law Journal, </a:t>
            </a:r>
            <a:r>
              <a:rPr lang="en-CA" sz="1800" i="1" dirty="0" smtClean="0"/>
              <a:t>13</a:t>
            </a:r>
            <a:r>
              <a:rPr lang="en-CA" sz="1800" dirty="0" smtClean="0"/>
              <a:t>(1</a:t>
            </a:r>
            <a:r>
              <a:rPr lang="en-CA" sz="1800" dirty="0"/>
              <a:t>): 535-550. </a:t>
            </a:r>
            <a:r>
              <a:rPr lang="en-CA" sz="1800" dirty="0">
                <a:hlinkClick r:id="rId6"/>
              </a:rPr>
              <a:t>https://</a:t>
            </a:r>
            <a:r>
              <a:rPr lang="en-CA" sz="1800" dirty="0" smtClean="0">
                <a:hlinkClick r:id="rId6"/>
              </a:rPr>
              <a:t>doi.org/10.15779/Z383X1Q</a:t>
            </a:r>
            <a:endParaRPr lang="en-CA" sz="1800" dirty="0" smtClean="0"/>
          </a:p>
          <a:p>
            <a:pPr marL="457200" indent="-457200">
              <a:spcBef>
                <a:spcPts val="1200"/>
              </a:spcBef>
            </a:pPr>
            <a:r>
              <a:rPr lang="en-US" sz="1800" dirty="0"/>
              <a:t>World Intellectual Property Organization. (</a:t>
            </a:r>
            <a:r>
              <a:rPr lang="en-US" sz="1800" dirty="0" err="1"/>
              <a:t>n.d.</a:t>
            </a:r>
            <a:r>
              <a:rPr lang="en-US" sz="1800" dirty="0"/>
              <a:t>). </a:t>
            </a:r>
            <a:r>
              <a:rPr lang="en-US" sz="1800" i="1" dirty="0"/>
              <a:t>WIPO copyright treaty</a:t>
            </a:r>
            <a:r>
              <a:rPr lang="en-US" sz="1800" dirty="0"/>
              <a:t> (WCT). Retrieved from </a:t>
            </a:r>
            <a:r>
              <a:rPr lang="en-US" sz="1800" dirty="0">
                <a:hlinkClick r:id="rId7"/>
              </a:rPr>
              <a:t>https://www.wipo.int/treaties/en/ip/wct/</a:t>
            </a:r>
            <a:endParaRPr lang="en-US" sz="1800" dirty="0"/>
          </a:p>
        </p:txBody>
      </p:sp>
    </p:spTree>
    <p:extLst>
      <p:ext uri="{BB962C8B-B14F-4D97-AF65-F5344CB8AC3E}">
        <p14:creationId xmlns:p14="http://schemas.microsoft.com/office/powerpoint/2010/main" val="10602680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indent="-457200">
              <a:spcBef>
                <a:spcPts val="1200"/>
              </a:spcBef>
            </a:pPr>
            <a:r>
              <a:rPr lang="en-US" sz="1800" i="1" dirty="0"/>
              <a:t>Copyright Act</a:t>
            </a:r>
            <a:r>
              <a:rPr lang="en-US" sz="1800" dirty="0"/>
              <a:t>, RSC 1985, c C-42. </a:t>
            </a:r>
            <a:r>
              <a:rPr lang="en-US" sz="1800" dirty="0">
                <a:hlinkClick r:id="rId2"/>
              </a:rPr>
              <a:t>https://</a:t>
            </a:r>
            <a:r>
              <a:rPr lang="en-US" sz="1800" dirty="0" smtClean="0">
                <a:hlinkClick r:id="rId2"/>
              </a:rPr>
              <a:t>laws-lois.justice.gc.ca/eng/acts/c-42/page-1.html</a:t>
            </a:r>
            <a:endParaRPr lang="en-US" sz="1800" dirty="0"/>
          </a:p>
        </p:txBody>
      </p:sp>
    </p:spTree>
    <p:extLst>
      <p:ext uri="{BB962C8B-B14F-4D97-AF65-F5344CB8AC3E}">
        <p14:creationId xmlns:p14="http://schemas.microsoft.com/office/powerpoint/2010/main" val="11582559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marL="457200" indent="-457200"/>
            <a:r>
              <a:rPr lang="en-CA" sz="1800" dirty="0" err="1" smtClean="0"/>
              <a:t>virctorhfs</a:t>
            </a:r>
            <a:r>
              <a:rPr lang="en-CA" sz="1800" dirty="0" smtClean="0"/>
              <a:t>. </a:t>
            </a:r>
            <a:r>
              <a:rPr lang="en-CA" sz="1800" dirty="0"/>
              <a:t>(2019). Computer sounds </a:t>
            </a:r>
            <a:r>
              <a:rPr lang="en-CA" sz="1800" dirty="0" smtClean="0"/>
              <a:t>(chuck </a:t>
            </a:r>
            <a:r>
              <a:rPr lang="en-CA" sz="1800" dirty="0"/>
              <a:t>generated). </a:t>
            </a:r>
            <a:r>
              <a:rPr lang="en-CA" sz="1800" i="1" dirty="0" err="1" smtClean="0"/>
              <a:t>Freesound</a:t>
            </a:r>
            <a:r>
              <a:rPr lang="en-CA" sz="1800" dirty="0" smtClean="0"/>
              <a:t>. CC </a:t>
            </a:r>
            <a:r>
              <a:rPr lang="en-CA" sz="1800" dirty="0"/>
              <a:t>0. </a:t>
            </a:r>
            <a:r>
              <a:rPr lang="en-CA" sz="1800" dirty="0">
                <a:hlinkClick r:id="rId2"/>
              </a:rPr>
              <a:t>https://freesound.org/people/victorhfs/sounds/469782/</a:t>
            </a:r>
            <a:endParaRPr lang="en-CA" sz="1800" dirty="0"/>
          </a:p>
          <a:p>
            <a:pPr marL="457200" indent="-457200"/>
            <a:r>
              <a:rPr lang="en-CA" sz="1800" dirty="0" smtClean="0"/>
              <a:t>MavsFan28. </a:t>
            </a:r>
            <a:r>
              <a:rPr lang="en-CA" sz="1800" dirty="0"/>
              <a:t>(1998). Jonathan Taylor Thomas. </a:t>
            </a:r>
            <a:r>
              <a:rPr lang="en-CA" sz="1800" i="1" dirty="0"/>
              <a:t>Wikimedia Commons</a:t>
            </a:r>
            <a:r>
              <a:rPr lang="en-CA" sz="1800" dirty="0"/>
              <a:t>. CC BY-SA. </a:t>
            </a:r>
            <a:r>
              <a:rPr lang="en-CA" sz="1800" dirty="0">
                <a:hlinkClick r:id="rId3"/>
              </a:rPr>
              <a:t>https://commons.wikimedia.org/wiki/File:Jonathan_Taylor_Thomas.jpg</a:t>
            </a:r>
            <a:endParaRPr lang="en-CA" sz="1800" dirty="0"/>
          </a:p>
          <a:p>
            <a:pPr marL="457200" indent="-457200"/>
            <a:r>
              <a:rPr lang="en-CA" sz="1800" dirty="0"/>
              <a:t>RCA </a:t>
            </a:r>
            <a:r>
              <a:rPr lang="en-CA" sz="1800" dirty="0" smtClean="0"/>
              <a:t>Records. </a:t>
            </a:r>
            <a:r>
              <a:rPr lang="en-CA" sz="1800" dirty="0"/>
              <a:t>(1998). </a:t>
            </a:r>
            <a:r>
              <a:rPr lang="en-CA" sz="1800" dirty="0" smtClean="0"/>
              <a:t>’N sync </a:t>
            </a:r>
            <a:r>
              <a:rPr lang="en-CA" sz="1800" dirty="0"/>
              <a:t>logo. </a:t>
            </a:r>
            <a:r>
              <a:rPr lang="en-CA" sz="1800" i="1" dirty="0"/>
              <a:t>Wikimedia Commons</a:t>
            </a:r>
            <a:r>
              <a:rPr lang="en-CA" sz="1800" dirty="0"/>
              <a:t>. CC </a:t>
            </a:r>
            <a:r>
              <a:rPr lang="en-CA" sz="1800" dirty="0" smtClean="0"/>
              <a:t>BY-SA. </a:t>
            </a:r>
            <a:r>
              <a:rPr lang="en-CA" sz="1800" dirty="0" smtClean="0">
                <a:hlinkClick r:id="rId4"/>
              </a:rPr>
              <a:t>https</a:t>
            </a:r>
            <a:r>
              <a:rPr lang="en-CA" sz="1800" dirty="0">
                <a:hlinkClick r:id="rId4"/>
              </a:rPr>
              <a:t>://commons.wikimedia.org/wiki/File:%27N_Sync_Logo.svg</a:t>
            </a:r>
            <a:endParaRPr lang="en-CA" sz="1800" dirty="0">
              <a:hlinkClick r:id="rId5"/>
            </a:endParaRPr>
          </a:p>
          <a:p>
            <a:pPr marL="457200" indent="-457200"/>
            <a:r>
              <a:rPr lang="en-CA" sz="1800" dirty="0" smtClean="0"/>
              <a:t>NBC. (2021). [Fresh </a:t>
            </a:r>
            <a:r>
              <a:rPr lang="en-CA" sz="1800" dirty="0"/>
              <a:t>Prince logo</a:t>
            </a:r>
            <a:r>
              <a:rPr lang="en-CA" sz="1800" dirty="0" smtClean="0"/>
              <a:t>]. </a:t>
            </a:r>
            <a:r>
              <a:rPr lang="en-CA" sz="1800" i="1" dirty="0" smtClean="0"/>
              <a:t>Wikimedia </a:t>
            </a:r>
            <a:r>
              <a:rPr lang="en-CA" sz="1800" i="1" dirty="0"/>
              <a:t>Commons</a:t>
            </a:r>
            <a:r>
              <a:rPr lang="en-CA" sz="1800" dirty="0"/>
              <a:t>. </a:t>
            </a:r>
            <a:r>
              <a:rPr lang="en-CA" sz="1800" dirty="0" smtClean="0">
                <a:hlinkClick r:id="rId6"/>
              </a:rPr>
              <a:t>https://commons.wikimedia.org/wiki/File:Fresh_Prince_Bel_Aire_logo.png</a:t>
            </a:r>
            <a:endParaRPr lang="en-CA" sz="1800" dirty="0" smtClean="0"/>
          </a:p>
          <a:p>
            <a:pPr marL="457200" indent="-457200"/>
            <a:r>
              <a:rPr lang="en-US" sz="1800" dirty="0" smtClean="0"/>
              <a:t>[Megaphone]. (2018). </a:t>
            </a:r>
            <a:r>
              <a:rPr lang="en-US" sz="1800" i="1" dirty="0" err="1"/>
              <a:t>Pixabay</a:t>
            </a:r>
            <a:r>
              <a:rPr lang="en-US" sz="1800" i="1" dirty="0"/>
              <a:t>. </a:t>
            </a:r>
            <a:r>
              <a:rPr lang="en-CA" sz="1800" dirty="0" smtClean="0">
                <a:hlinkClick r:id="rId7"/>
              </a:rPr>
              <a:t>https</a:t>
            </a:r>
            <a:r>
              <a:rPr lang="en-CA" sz="1800" dirty="0">
                <a:hlinkClick r:id="rId7"/>
              </a:rPr>
              <a:t>://pixabay.com/vectors/megaphone-icon-symbol-design-3790270</a:t>
            </a:r>
            <a:r>
              <a:rPr lang="en-CA" sz="1800" dirty="0" smtClean="0">
                <a:hlinkClick r:id="rId7"/>
              </a:rPr>
              <a:t>/</a:t>
            </a:r>
            <a:endParaRPr lang="en-CA" sz="1800" dirty="0" smtClean="0"/>
          </a:p>
          <a:p>
            <a:pPr marL="457200" indent="-457200"/>
            <a:r>
              <a:rPr lang="en-US" sz="1800" dirty="0"/>
              <a:t>Government of Canada. (2018). Official rendition of the coat of arms of Canada. Converted to </a:t>
            </a:r>
            <a:r>
              <a:rPr lang="en-US" sz="1800" dirty="0" err="1"/>
              <a:t>svg</a:t>
            </a:r>
            <a:r>
              <a:rPr lang="en-US" sz="1800" dirty="0"/>
              <a:t> by Zscout370. </a:t>
            </a:r>
            <a:r>
              <a:rPr lang="en-US" sz="1800" i="1" dirty="0" smtClean="0"/>
              <a:t>Wikipedia. </a:t>
            </a:r>
            <a:r>
              <a:rPr lang="en-US" sz="1800" dirty="0" smtClean="0">
                <a:hlinkClick r:id="rId8"/>
              </a:rPr>
              <a:t>https</a:t>
            </a:r>
            <a:r>
              <a:rPr lang="en-US" sz="1800" dirty="0">
                <a:hlinkClick r:id="rId8"/>
              </a:rPr>
              <a:t>://en.wikipedia.org/wiki/Arms_of_Canada#/</a:t>
            </a:r>
            <a:r>
              <a:rPr lang="en-US" sz="1800" dirty="0" smtClean="0">
                <a:hlinkClick r:id="rId8"/>
              </a:rPr>
              <a:t>media/File:Coat_of_arms_of_Canada.svg</a:t>
            </a:r>
            <a:endParaRPr lang="en-US" sz="1800" dirty="0" smtClean="0"/>
          </a:p>
          <a:p>
            <a:pPr marL="457200" indent="-457200"/>
            <a:r>
              <a:rPr lang="en-CA" sz="1800" dirty="0" err="1" smtClean="0"/>
              <a:t>Jacques_Barrette</a:t>
            </a:r>
            <a:r>
              <a:rPr lang="en-CA" sz="1800" dirty="0" smtClean="0"/>
              <a:t> </a:t>
            </a:r>
            <a:r>
              <a:rPr lang="en-CA" sz="1800" dirty="0"/>
              <a:t>(2018). </a:t>
            </a:r>
            <a:r>
              <a:rPr lang="en-CA" sz="1800" dirty="0" smtClean="0"/>
              <a:t>[Code </a:t>
            </a:r>
            <a:r>
              <a:rPr lang="en-CA" sz="1800" dirty="0"/>
              <a:t>video].</a:t>
            </a:r>
            <a:r>
              <a:rPr lang="en-CA" sz="1800" i="1" dirty="0"/>
              <a:t> </a:t>
            </a:r>
            <a:r>
              <a:rPr lang="en-CA" sz="1800" i="1" dirty="0" err="1"/>
              <a:t>Pixabay</a:t>
            </a:r>
            <a:r>
              <a:rPr lang="en-CA" sz="1800" i="1" dirty="0"/>
              <a:t>. </a:t>
            </a:r>
            <a:r>
              <a:rPr lang="en-CA" sz="1800" dirty="0">
                <a:hlinkClick r:id="rId9"/>
              </a:rPr>
              <a:t>https://pixabay.com/videos/technology-computer-network-17077</a:t>
            </a:r>
            <a:r>
              <a:rPr lang="en-CA" sz="1800" dirty="0" smtClean="0">
                <a:hlinkClick r:id="rId9"/>
              </a:rPr>
              <a:t>/</a:t>
            </a:r>
            <a:endParaRPr lang="en-US" sz="1800" dirty="0"/>
          </a:p>
        </p:txBody>
      </p:sp>
    </p:spTree>
    <p:extLst>
      <p:ext uri="{BB962C8B-B14F-4D97-AF65-F5344CB8AC3E}">
        <p14:creationId xmlns:p14="http://schemas.microsoft.com/office/powerpoint/2010/main" val="30476451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851192" y="1841277"/>
            <a:ext cx="10502608" cy="4632676"/>
          </a:xfrm>
        </p:spPr>
        <p:txBody>
          <a:bodyPr/>
          <a:lstStyle/>
          <a:p>
            <a:pPr marL="457200" indent="-457200"/>
            <a:r>
              <a:rPr lang="en-US" sz="1800" dirty="0"/>
              <a:t>Stu </a:t>
            </a:r>
            <a:r>
              <a:rPr lang="en-US" sz="1800" dirty="0" err="1"/>
              <a:t>pendousmat</a:t>
            </a:r>
            <a:r>
              <a:rPr lang="en-US" sz="1800" dirty="0"/>
              <a:t>. (2008). A blockbuster location in Moncton. </a:t>
            </a:r>
            <a:r>
              <a:rPr lang="en-US" sz="1800" i="1" dirty="0"/>
              <a:t>Wikimedia Commons. </a:t>
            </a:r>
            <a:r>
              <a:rPr lang="en-US" sz="1800" dirty="0"/>
              <a:t>CC BY-SA. </a:t>
            </a:r>
            <a:r>
              <a:rPr lang="en-CA" sz="1800" dirty="0">
                <a:hlinkClick r:id="rId2"/>
              </a:rPr>
              <a:t>https://commons.wikimedia.org/wiki/File:BlockbusterMoncton.JPG</a:t>
            </a:r>
            <a:endParaRPr lang="en-CA" sz="1800" dirty="0"/>
          </a:p>
          <a:p>
            <a:pPr marL="457200" indent="-457200"/>
            <a:r>
              <a:rPr lang="en-CA" sz="1800" dirty="0" err="1" smtClean="0"/>
              <a:t>Thomasz</a:t>
            </a:r>
            <a:r>
              <a:rPr lang="en-CA" sz="1800" dirty="0" smtClean="0"/>
              <a:t> </a:t>
            </a:r>
            <a:r>
              <a:rPr lang="en-CA" sz="1800" dirty="0" err="1" smtClean="0"/>
              <a:t>Sienicki</a:t>
            </a:r>
            <a:r>
              <a:rPr lang="en-CA" sz="1800" dirty="0" smtClean="0"/>
              <a:t>. </a:t>
            </a:r>
            <a:r>
              <a:rPr lang="en-CA" sz="1800" dirty="0"/>
              <a:t>(2005). [</a:t>
            </a:r>
            <a:r>
              <a:rPr lang="en-CA" sz="1800" dirty="0" err="1"/>
              <a:t>Tamogatchi</a:t>
            </a:r>
            <a:r>
              <a:rPr lang="en-CA" sz="1800" dirty="0"/>
              <a:t>]. </a:t>
            </a:r>
            <a:r>
              <a:rPr lang="en-CA" sz="1800" i="1" dirty="0"/>
              <a:t>Wikimedia Commons</a:t>
            </a:r>
            <a:r>
              <a:rPr lang="en-CA" sz="1800" dirty="0"/>
              <a:t>. CC BY-SA. </a:t>
            </a:r>
            <a:r>
              <a:rPr lang="en-CA" sz="1800" dirty="0">
                <a:hlinkClick r:id="rId3"/>
              </a:rPr>
              <a:t>https://commons.wikimedia.org/wiki/File:Tamagotchi_0124_ubt.jpeg</a:t>
            </a:r>
            <a:endParaRPr lang="en-CA" sz="1800" dirty="0"/>
          </a:p>
          <a:p>
            <a:pPr marL="457200" indent="-457200"/>
            <a:r>
              <a:rPr lang="en-US" sz="1800" dirty="0" smtClean="0"/>
              <a:t>crz1990. </a:t>
            </a:r>
            <a:r>
              <a:rPr lang="en-US" sz="1800" dirty="0"/>
              <a:t>(2011). Keyboard typing sounds. </a:t>
            </a:r>
            <a:r>
              <a:rPr lang="en-US" sz="1800" i="1" dirty="0" err="1" smtClean="0"/>
              <a:t>Freesound</a:t>
            </a:r>
            <a:r>
              <a:rPr lang="en-US" sz="1800" dirty="0" smtClean="0"/>
              <a:t>. CC </a:t>
            </a:r>
            <a:r>
              <a:rPr lang="en-US" sz="1800" dirty="0"/>
              <a:t>BY. </a:t>
            </a:r>
            <a:r>
              <a:rPr lang="en-CA" sz="1800" dirty="0">
                <a:hlinkClick r:id="rId4"/>
              </a:rPr>
              <a:t>https://freesound.org/people/crz1990/sounds/135872/</a:t>
            </a:r>
            <a:endParaRPr lang="en-CA" sz="1800" dirty="0"/>
          </a:p>
          <a:p>
            <a:pPr marL="457200" indent="-457200"/>
            <a:r>
              <a:rPr lang="en-CA" sz="1800" dirty="0" err="1" smtClean="0"/>
              <a:t>tommyvideo</a:t>
            </a:r>
            <a:r>
              <a:rPr lang="en-CA" sz="1800" dirty="0" smtClean="0"/>
              <a:t>. </a:t>
            </a:r>
            <a:r>
              <a:rPr lang="en-CA" sz="1800" dirty="0"/>
              <a:t>(2016</a:t>
            </a:r>
            <a:r>
              <a:rPr lang="en-CA" sz="1800" dirty="0" smtClean="0"/>
              <a:t>). [Computer </a:t>
            </a:r>
            <a:r>
              <a:rPr lang="en-CA" sz="1800" dirty="0"/>
              <a:t>video]. </a:t>
            </a:r>
            <a:r>
              <a:rPr lang="en-CA" sz="1800" i="1" dirty="0" err="1"/>
              <a:t>Pixabay</a:t>
            </a:r>
            <a:r>
              <a:rPr lang="en-CA" sz="1800" i="1" dirty="0"/>
              <a:t>. </a:t>
            </a:r>
            <a:r>
              <a:rPr lang="en-CA" sz="1800" dirty="0">
                <a:hlinkClick r:id="rId5"/>
              </a:rPr>
              <a:t>https://pixabay.com/videos/computer-keyboard-technology-5399/</a:t>
            </a:r>
            <a:endParaRPr lang="en-CA" sz="1800" dirty="0"/>
          </a:p>
          <a:p>
            <a:pPr marL="457200" indent="-457200"/>
            <a:r>
              <a:rPr lang="en-US" sz="1800" dirty="0" smtClean="0">
                <a:cs typeface="Arial" panose="020B0604020202020204" pitchFamily="34" charset="0"/>
              </a:rPr>
              <a:t>Adrien </a:t>
            </a:r>
            <a:r>
              <a:rPr lang="en-US" sz="1800" dirty="0">
                <a:cs typeface="Arial" panose="020B0604020202020204" pitchFamily="34" charset="0"/>
              </a:rPr>
              <a:t>Coquet. </a:t>
            </a:r>
            <a:r>
              <a:rPr lang="en-US" sz="1800" dirty="0" smtClean="0">
                <a:cs typeface="Arial" panose="020B0604020202020204" pitchFamily="34" charset="0"/>
              </a:rPr>
              <a:t>(2018). </a:t>
            </a:r>
            <a:r>
              <a:rPr lang="en-US" sz="1800" dirty="0">
                <a:cs typeface="Arial" panose="020B0604020202020204" pitchFamily="34" charset="0"/>
              </a:rPr>
              <a:t>Unlock. </a:t>
            </a:r>
            <a:r>
              <a:rPr lang="en-US" sz="1800" i="1" dirty="0">
                <a:cs typeface="Arial" panose="020B0604020202020204" pitchFamily="34" charset="0"/>
              </a:rPr>
              <a:t>The Noun Project</a:t>
            </a:r>
            <a:r>
              <a:rPr lang="en-US" sz="1800" dirty="0">
                <a:cs typeface="Arial" panose="020B0604020202020204" pitchFamily="34" charset="0"/>
              </a:rPr>
              <a:t>. CC BY. </a:t>
            </a:r>
            <a:r>
              <a:rPr lang="en-US" sz="1800" dirty="0">
                <a:cs typeface="Arial" panose="020B0604020202020204" pitchFamily="34" charset="0"/>
                <a:hlinkClick r:id="rId6"/>
              </a:rPr>
              <a:t>https://thenounproject.com/icon/unlock-1862800</a:t>
            </a:r>
            <a:r>
              <a:rPr lang="en-US" sz="1800" dirty="0" smtClean="0">
                <a:cs typeface="Arial" panose="020B0604020202020204" pitchFamily="34" charset="0"/>
                <a:hlinkClick r:id="rId6"/>
              </a:rPr>
              <a:t>/</a:t>
            </a:r>
            <a:endParaRPr lang="en-US" sz="1800" dirty="0" smtClean="0">
              <a:cs typeface="Arial" panose="020B0604020202020204" pitchFamily="34" charset="0"/>
            </a:endParaRPr>
          </a:p>
          <a:p>
            <a:pPr marL="457200" indent="-457200"/>
            <a:r>
              <a:rPr lang="en-US" sz="1800" dirty="0" err="1" smtClean="0">
                <a:cs typeface="Arial" panose="020B0604020202020204" pitchFamily="34" charset="0"/>
              </a:rPr>
              <a:t>Mohamed_hassan</a:t>
            </a:r>
            <a:r>
              <a:rPr lang="en-US" sz="1800" dirty="0" smtClean="0">
                <a:cs typeface="Arial" panose="020B0604020202020204" pitchFamily="34" charset="0"/>
              </a:rPr>
              <a:t>. (2018). </a:t>
            </a:r>
            <a:r>
              <a:rPr lang="en-US" sz="1800" dirty="0">
                <a:cs typeface="Arial" panose="020B0604020202020204" pitchFamily="34" charset="0"/>
              </a:rPr>
              <a:t>[Copyright thief]. </a:t>
            </a:r>
            <a:r>
              <a:rPr lang="en-US" sz="1800" i="1" dirty="0" err="1">
                <a:cs typeface="Arial" panose="020B0604020202020204" pitchFamily="34" charset="0"/>
              </a:rPr>
              <a:t>Pixabay</a:t>
            </a:r>
            <a:r>
              <a:rPr lang="en-US" sz="1800" i="1" dirty="0">
                <a:cs typeface="Arial" panose="020B0604020202020204" pitchFamily="34" charset="0"/>
              </a:rPr>
              <a:t>. </a:t>
            </a:r>
            <a:r>
              <a:rPr lang="en-CA" sz="1800" dirty="0">
                <a:hlinkClick r:id="rId7"/>
              </a:rPr>
              <a:t>https://pixabay.com/illustrations/copyright-stealing-asset-bag-3197524/</a:t>
            </a:r>
            <a:endParaRPr lang="en-CA" sz="1800" dirty="0"/>
          </a:p>
          <a:p>
            <a:pPr marL="457200" indent="-457200"/>
            <a:r>
              <a:rPr lang="en-CA" sz="1800" dirty="0"/>
              <a:t>Nick </a:t>
            </a:r>
            <a:r>
              <a:rPr lang="en-CA" sz="1800" dirty="0" smtClean="0"/>
              <a:t>Bluth. (2016). </a:t>
            </a:r>
            <a:r>
              <a:rPr lang="en-CA" sz="1800" dirty="0"/>
              <a:t>Avoid. </a:t>
            </a:r>
            <a:r>
              <a:rPr lang="en-CA" sz="1800" i="1" dirty="0"/>
              <a:t>The Noun Project</a:t>
            </a:r>
            <a:r>
              <a:rPr lang="en-CA" sz="1800" dirty="0"/>
              <a:t>. CC BY. </a:t>
            </a:r>
            <a:r>
              <a:rPr lang="en-CA" sz="1800" dirty="0">
                <a:hlinkClick r:id="rId8"/>
              </a:rPr>
              <a:t>https://thenounproject.com/icon/avoid-337011</a:t>
            </a:r>
            <a:r>
              <a:rPr lang="en-CA" sz="1800" dirty="0" smtClean="0">
                <a:hlinkClick r:id="rId8"/>
              </a:rPr>
              <a:t>/</a:t>
            </a:r>
            <a:endParaRPr lang="en-CA" sz="1800" dirty="0" smtClean="0"/>
          </a:p>
        </p:txBody>
      </p:sp>
    </p:spTree>
    <p:extLst>
      <p:ext uri="{BB962C8B-B14F-4D97-AF65-F5344CB8AC3E}">
        <p14:creationId xmlns:p14="http://schemas.microsoft.com/office/powerpoint/2010/main" val="5955195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marL="457200" indent="-457200"/>
            <a:r>
              <a:rPr lang="en-CA" sz="1800" dirty="0" err="1"/>
              <a:t>OpenClipart</a:t>
            </a:r>
            <a:r>
              <a:rPr lang="en-CA" sz="1800" dirty="0"/>
              <a:t>-Vectors. (2013). [Prohibited symbol]. </a:t>
            </a:r>
            <a:r>
              <a:rPr lang="en-CA" sz="1800" i="1" dirty="0" err="1"/>
              <a:t>Pixabay</a:t>
            </a:r>
            <a:r>
              <a:rPr lang="en-CA" sz="1800" i="1" dirty="0"/>
              <a:t>. </a:t>
            </a:r>
            <a:r>
              <a:rPr lang="en-CA" sz="1800" dirty="0">
                <a:hlinkClick r:id="rId3"/>
              </a:rPr>
              <a:t>https://pixabay.com/vectors/prohibited-don-t-do-not-ban-155486/</a:t>
            </a:r>
            <a:endParaRPr lang="en-CA" sz="1800" dirty="0"/>
          </a:p>
          <a:p>
            <a:pPr marL="457200" indent="-457200"/>
            <a:r>
              <a:rPr lang="en-CA" sz="1800" dirty="0" err="1" smtClean="0"/>
              <a:t>qubodup</a:t>
            </a:r>
            <a:r>
              <a:rPr lang="en-CA" sz="1800" dirty="0"/>
              <a:t>. (2008). Whoosh. </a:t>
            </a:r>
            <a:r>
              <a:rPr lang="en-CA" sz="1800" i="1" dirty="0" err="1"/>
              <a:t>Freesound</a:t>
            </a:r>
            <a:r>
              <a:rPr lang="en-CA" sz="1800" dirty="0"/>
              <a:t>. CC 0. </a:t>
            </a:r>
            <a:r>
              <a:rPr lang="en-CA" sz="1800" dirty="0">
                <a:hlinkClick r:id="rId4"/>
              </a:rPr>
              <a:t>https://freesound.org/people/qubodup/sounds/60013/</a:t>
            </a:r>
            <a:endParaRPr lang="en-CA" sz="1800" dirty="0"/>
          </a:p>
          <a:p>
            <a:pPr marL="457200" indent="-457200"/>
            <a:r>
              <a:rPr lang="en-US" sz="1800" dirty="0" err="1" smtClean="0"/>
              <a:t>Rflor</a:t>
            </a:r>
            <a:r>
              <a:rPr lang="en-US" sz="1800" dirty="0" smtClean="0"/>
              <a:t>. (2015). </a:t>
            </a:r>
            <a:r>
              <a:rPr lang="en-US" sz="1800" dirty="0"/>
              <a:t>Police investigation. </a:t>
            </a:r>
            <a:r>
              <a:rPr lang="en-US" sz="1800" i="1" dirty="0"/>
              <a:t>The Noun Project. </a:t>
            </a:r>
            <a:r>
              <a:rPr lang="en-US" sz="1800" dirty="0" smtClean="0"/>
              <a:t>CC </a:t>
            </a:r>
            <a:r>
              <a:rPr lang="en-US" sz="1800" dirty="0"/>
              <a:t>BY. </a:t>
            </a:r>
            <a:r>
              <a:rPr lang="en-US" sz="1800" dirty="0">
                <a:hlinkClick r:id="rId5"/>
              </a:rPr>
              <a:t>https://</a:t>
            </a:r>
            <a:r>
              <a:rPr lang="en-US" sz="1800" dirty="0" smtClean="0">
                <a:hlinkClick r:id="rId5"/>
              </a:rPr>
              <a:t>thenounproject.com/icon/police-investigation-286692/</a:t>
            </a:r>
            <a:endParaRPr lang="en-CA" sz="1800" dirty="0"/>
          </a:p>
          <a:p>
            <a:pPr marL="457200" indent="-457200"/>
            <a:r>
              <a:rPr lang="en-US" sz="1800" dirty="0"/>
              <a:t>Arthur Bauer. </a:t>
            </a:r>
            <a:r>
              <a:rPr lang="en-US" sz="1800" dirty="0" smtClean="0"/>
              <a:t>(2018). </a:t>
            </a:r>
            <a:r>
              <a:rPr lang="en-US" sz="1800" dirty="0"/>
              <a:t>Interoperate.</a:t>
            </a:r>
            <a:r>
              <a:rPr lang="en-US" sz="1800" i="1" dirty="0"/>
              <a:t> The Noun Project. </a:t>
            </a:r>
            <a:r>
              <a:rPr lang="en-US" sz="1800" dirty="0" smtClean="0"/>
              <a:t>CC </a:t>
            </a:r>
            <a:r>
              <a:rPr lang="en-US" sz="1800" dirty="0"/>
              <a:t>BY. </a:t>
            </a:r>
            <a:r>
              <a:rPr lang="en-US" sz="1800" dirty="0">
                <a:hlinkClick r:id="rId6"/>
              </a:rPr>
              <a:t>https://thenounproject.com/icon/interoperate-1624548</a:t>
            </a:r>
            <a:r>
              <a:rPr lang="en-US" sz="1800" dirty="0" smtClean="0">
                <a:hlinkClick r:id="rId6"/>
              </a:rPr>
              <a:t>/</a:t>
            </a:r>
            <a:endParaRPr lang="en-CA" sz="1800" dirty="0"/>
          </a:p>
          <a:p>
            <a:pPr marL="457200" indent="-457200"/>
            <a:r>
              <a:rPr lang="en-US" sz="1800" dirty="0"/>
              <a:t>Edwin </a:t>
            </a:r>
            <a:r>
              <a:rPr lang="en-US" sz="1800" dirty="0" smtClean="0"/>
              <a:t>PM. (2018). Lock. </a:t>
            </a:r>
            <a:r>
              <a:rPr lang="en-US" sz="1800" i="1" dirty="0"/>
              <a:t>The Noun Project. </a:t>
            </a:r>
            <a:r>
              <a:rPr lang="en-US" sz="1800" dirty="0" smtClean="0"/>
              <a:t>CC </a:t>
            </a:r>
            <a:r>
              <a:rPr lang="en-US" sz="1800" dirty="0"/>
              <a:t>BY. </a:t>
            </a:r>
            <a:r>
              <a:rPr lang="en-US" sz="1800" dirty="0">
                <a:hlinkClick r:id="rId7"/>
              </a:rPr>
              <a:t>https://thenounproject.com/icon/lock-1786028</a:t>
            </a:r>
            <a:r>
              <a:rPr lang="en-US" sz="1800" dirty="0" smtClean="0">
                <a:hlinkClick r:id="rId7"/>
              </a:rPr>
              <a:t>/</a:t>
            </a:r>
            <a:endParaRPr lang="en-US" sz="1800" dirty="0" smtClean="0"/>
          </a:p>
          <a:p>
            <a:pPr marL="457200" indent="-457200"/>
            <a:r>
              <a:rPr lang="en-US" sz="1800" dirty="0" err="1" smtClean="0"/>
              <a:t>Eliricon</a:t>
            </a:r>
            <a:r>
              <a:rPr lang="en-US" sz="1800" dirty="0" smtClean="0"/>
              <a:t>. (2017). </a:t>
            </a:r>
            <a:r>
              <a:rPr lang="en-US" sz="1800" dirty="0"/>
              <a:t>Big data. </a:t>
            </a:r>
            <a:r>
              <a:rPr lang="en-US" sz="1800" i="1" dirty="0"/>
              <a:t>The Noun Project. </a:t>
            </a:r>
            <a:r>
              <a:rPr lang="en-US" sz="1800" dirty="0" smtClean="0"/>
              <a:t>CC </a:t>
            </a:r>
            <a:r>
              <a:rPr lang="en-US" sz="1800" dirty="0"/>
              <a:t>BY. </a:t>
            </a:r>
            <a:r>
              <a:rPr lang="en-US" sz="1800" dirty="0">
                <a:hlinkClick r:id="rId8"/>
              </a:rPr>
              <a:t>https://thenounproject.com/icon/big-data-1434542</a:t>
            </a:r>
            <a:r>
              <a:rPr lang="en-US" sz="1800" dirty="0" smtClean="0">
                <a:hlinkClick r:id="rId8"/>
              </a:rPr>
              <a:t>/</a:t>
            </a:r>
            <a:endParaRPr lang="en-US" sz="1800" dirty="0" smtClean="0"/>
          </a:p>
          <a:p>
            <a:pPr marL="457200" indent="-457200"/>
            <a:r>
              <a:rPr lang="en-US" sz="1800" dirty="0" err="1" smtClean="0"/>
              <a:t>Gregor</a:t>
            </a:r>
            <a:r>
              <a:rPr lang="en-US" sz="1800" dirty="0"/>
              <a:t> </a:t>
            </a:r>
            <a:r>
              <a:rPr lang="en-US" sz="1800" dirty="0" err="1" smtClean="0"/>
              <a:t>Cresnar</a:t>
            </a:r>
            <a:r>
              <a:rPr lang="en-US" sz="1800" dirty="0" smtClean="0"/>
              <a:t>. (2018). </a:t>
            </a:r>
            <a:r>
              <a:rPr lang="en-US" sz="1800" dirty="0"/>
              <a:t>Help. </a:t>
            </a:r>
            <a:r>
              <a:rPr lang="en-US" sz="1800" i="1" dirty="0"/>
              <a:t>The Noun Project. </a:t>
            </a:r>
            <a:r>
              <a:rPr lang="en-US" sz="1800" dirty="0" smtClean="0"/>
              <a:t>CC </a:t>
            </a:r>
            <a:r>
              <a:rPr lang="en-US" sz="1800" dirty="0"/>
              <a:t>BY. </a:t>
            </a:r>
            <a:r>
              <a:rPr lang="en-US" sz="1800" dirty="0">
                <a:hlinkClick r:id="rId9"/>
              </a:rPr>
              <a:t>https://thenounproject.com/icon/help-1616214</a:t>
            </a:r>
            <a:r>
              <a:rPr lang="en-US" sz="1800" dirty="0" smtClean="0">
                <a:hlinkClick r:id="rId9"/>
              </a:rPr>
              <a:t>/</a:t>
            </a:r>
            <a:endParaRPr lang="en-US" sz="1800" dirty="0" smtClean="0"/>
          </a:p>
          <a:p>
            <a:pPr marL="457200" indent="-457200"/>
            <a:r>
              <a:rPr lang="en-CA" sz="1800" dirty="0" err="1" smtClean="0"/>
              <a:t>Montu</a:t>
            </a:r>
            <a:r>
              <a:rPr lang="en-CA" sz="1800" dirty="0" smtClean="0"/>
              <a:t> Yadav. (2015). </a:t>
            </a:r>
            <a:r>
              <a:rPr lang="en-CA" sz="1800" dirty="0"/>
              <a:t>Broadcast. </a:t>
            </a:r>
            <a:r>
              <a:rPr lang="en-US" sz="1800" i="1" dirty="0"/>
              <a:t>The Noun Project. </a:t>
            </a:r>
            <a:r>
              <a:rPr lang="en-US" sz="1800" dirty="0" smtClean="0"/>
              <a:t>CC </a:t>
            </a:r>
            <a:r>
              <a:rPr lang="en-US" sz="1800" dirty="0"/>
              <a:t>BY. </a:t>
            </a:r>
            <a:r>
              <a:rPr lang="en-US" sz="1800" dirty="0">
                <a:hlinkClick r:id="rId10"/>
              </a:rPr>
              <a:t>https://thenounproject.com/icon/broadcast-201837</a:t>
            </a:r>
            <a:r>
              <a:rPr lang="en-US" sz="1800" dirty="0" smtClean="0">
                <a:hlinkClick r:id="rId10"/>
              </a:rPr>
              <a:t>/</a:t>
            </a:r>
            <a:endParaRPr lang="en-US" sz="1800" dirty="0" smtClean="0"/>
          </a:p>
        </p:txBody>
      </p:sp>
    </p:spTree>
    <p:extLst>
      <p:ext uri="{BB962C8B-B14F-4D97-AF65-F5344CB8AC3E}">
        <p14:creationId xmlns:p14="http://schemas.microsoft.com/office/powerpoint/2010/main" val="9122562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marL="457200" indent="-457200"/>
            <a:r>
              <a:rPr lang="en-US" sz="1800" dirty="0"/>
              <a:t>OCHA Visual. (2012). Emergency telecommunications. </a:t>
            </a:r>
            <a:r>
              <a:rPr lang="en-US" sz="1800" i="1" dirty="0"/>
              <a:t>The Noun Project. </a:t>
            </a:r>
            <a:r>
              <a:rPr lang="en-US" sz="1800" dirty="0"/>
              <a:t>CC BY.</a:t>
            </a:r>
            <a:r>
              <a:rPr lang="en-CA" sz="1800" dirty="0">
                <a:hlinkClick r:id="rId2"/>
              </a:rPr>
              <a:t> https://thenounproject.com/icon/emergency-telecommunications-4213</a:t>
            </a:r>
            <a:r>
              <a:rPr lang="en-CA" sz="1800" dirty="0" smtClean="0">
                <a:hlinkClick r:id="rId2"/>
              </a:rPr>
              <a:t>/</a:t>
            </a:r>
            <a:endParaRPr lang="en-CA" sz="1800" dirty="0">
              <a:hlinkClick r:id="rId2"/>
            </a:endParaRPr>
          </a:p>
          <a:p>
            <a:pPr marL="457200" indent="-457200"/>
            <a:r>
              <a:rPr lang="en-US" sz="1800" dirty="0" err="1">
                <a:cs typeface="Arial" panose="020B0604020202020204" pitchFamily="34" charset="0"/>
              </a:rPr>
              <a:t>Jay_You</a:t>
            </a:r>
            <a:r>
              <a:rPr lang="en-US" sz="1800" dirty="0">
                <a:cs typeface="Arial" panose="020B0604020202020204" pitchFamily="34" charset="0"/>
              </a:rPr>
              <a:t>. (2019). </a:t>
            </a:r>
            <a:r>
              <a:rPr lang="en-US" sz="1800" dirty="0" smtClean="0">
                <a:cs typeface="Arial" panose="020B0604020202020204" pitchFamily="34" charset="0"/>
              </a:rPr>
              <a:t>Music </a:t>
            </a:r>
            <a:r>
              <a:rPr lang="en-US" sz="1800" dirty="0">
                <a:cs typeface="Arial" panose="020B0604020202020204" pitchFamily="34" charset="0"/>
              </a:rPr>
              <a:t>elevator </a:t>
            </a:r>
            <a:r>
              <a:rPr lang="en-US" sz="1800" dirty="0" err="1">
                <a:cs typeface="Arial" panose="020B0604020202020204" pitchFamily="34" charset="0"/>
              </a:rPr>
              <a:t>ext</a:t>
            </a:r>
            <a:r>
              <a:rPr lang="en-US" sz="1800" dirty="0">
                <a:cs typeface="Arial" panose="020B0604020202020204" pitchFamily="34" charset="0"/>
              </a:rPr>
              <a:t> part 1/3. </a:t>
            </a:r>
            <a:r>
              <a:rPr lang="en-US" sz="1800" i="1" dirty="0" err="1">
                <a:cs typeface="Arial" panose="020B0604020202020204" pitchFamily="34" charset="0"/>
              </a:rPr>
              <a:t>Freesound</a:t>
            </a:r>
            <a:r>
              <a:rPr lang="en-US" sz="1800" dirty="0">
                <a:cs typeface="Arial" panose="020B0604020202020204" pitchFamily="34" charset="0"/>
              </a:rPr>
              <a:t>. CC BY. </a:t>
            </a:r>
            <a:r>
              <a:rPr lang="en-US" sz="1800" dirty="0" smtClean="0">
                <a:cs typeface="Arial" panose="020B0604020202020204" pitchFamily="34" charset="0"/>
                <a:hlinkClick r:id="rId3"/>
              </a:rPr>
              <a:t>https://freesound.org/people/Jay_You/sounds/467243/</a:t>
            </a:r>
            <a:endParaRPr lang="en-US" sz="1800" dirty="0" smtClean="0">
              <a:cs typeface="Arial" panose="020B0604020202020204" pitchFamily="34" charset="0"/>
            </a:endParaRPr>
          </a:p>
          <a:p>
            <a:pPr marL="457200" indent="-457200"/>
            <a:r>
              <a:rPr lang="en-US" sz="1800" dirty="0" smtClean="0">
                <a:cs typeface="Arial" panose="020B0604020202020204" pitchFamily="34" charset="0"/>
              </a:rPr>
              <a:t>AVAM. (2019). Computer repair. </a:t>
            </a:r>
            <a:r>
              <a:rPr lang="en-US" sz="1800" i="1" dirty="0" smtClean="0">
                <a:cs typeface="Arial" panose="020B0604020202020204" pitchFamily="34" charset="0"/>
              </a:rPr>
              <a:t>The Noun Project</a:t>
            </a:r>
            <a:r>
              <a:rPr lang="en-US" sz="1800" dirty="0" smtClean="0">
                <a:cs typeface="Arial" panose="020B0604020202020204" pitchFamily="34" charset="0"/>
              </a:rPr>
              <a:t>. CC BY</a:t>
            </a:r>
            <a:r>
              <a:rPr lang="en-US" sz="1800" dirty="0">
                <a:cs typeface="Arial" panose="020B0604020202020204" pitchFamily="34" charset="0"/>
              </a:rPr>
              <a:t>. </a:t>
            </a:r>
            <a:r>
              <a:rPr lang="en-US" sz="1800" dirty="0">
                <a:cs typeface="Arial" panose="020B0604020202020204" pitchFamily="34" charset="0"/>
                <a:hlinkClick r:id="rId4"/>
              </a:rPr>
              <a:t>https://thenounproject.com/icon/computer-repair-3455747</a:t>
            </a:r>
            <a:r>
              <a:rPr lang="en-US" sz="1800" dirty="0" smtClean="0">
                <a:cs typeface="Arial" panose="020B0604020202020204" pitchFamily="34" charset="0"/>
                <a:hlinkClick r:id="rId4"/>
              </a:rPr>
              <a:t>/</a:t>
            </a:r>
            <a:endParaRPr lang="en-US" sz="1800" dirty="0" smtClean="0">
              <a:cs typeface="Arial" panose="020B0604020202020204" pitchFamily="34" charset="0"/>
            </a:endParaRPr>
          </a:p>
          <a:p>
            <a:pPr marL="457200" indent="-457200"/>
            <a:r>
              <a:rPr lang="en-CA" sz="1800" dirty="0" err="1" smtClean="0">
                <a:cs typeface="Arial" panose="020B0604020202020204" pitchFamily="34" charset="0"/>
              </a:rPr>
              <a:t>Kholifah</a:t>
            </a:r>
            <a:r>
              <a:rPr lang="en-CA" sz="1800" dirty="0" smtClean="0">
                <a:cs typeface="Arial" panose="020B0604020202020204" pitchFamily="34" charset="0"/>
              </a:rPr>
              <a:t>. (2024). Network security. </a:t>
            </a:r>
            <a:r>
              <a:rPr lang="en-CA" sz="1800" i="1" dirty="0" smtClean="0">
                <a:cs typeface="Arial" panose="020B0604020202020204" pitchFamily="34" charset="0"/>
              </a:rPr>
              <a:t>The Noun Project</a:t>
            </a:r>
            <a:r>
              <a:rPr lang="en-CA" sz="1800" dirty="0" smtClean="0">
                <a:cs typeface="Arial" panose="020B0604020202020204" pitchFamily="34" charset="0"/>
              </a:rPr>
              <a:t>. CC BY</a:t>
            </a:r>
            <a:r>
              <a:rPr lang="en-CA" sz="1800" dirty="0">
                <a:cs typeface="Arial" panose="020B0604020202020204" pitchFamily="34" charset="0"/>
              </a:rPr>
              <a:t>. </a:t>
            </a:r>
            <a:r>
              <a:rPr lang="en-CA" sz="1800" dirty="0">
                <a:cs typeface="Arial" panose="020B0604020202020204" pitchFamily="34" charset="0"/>
                <a:hlinkClick r:id="rId5"/>
              </a:rPr>
              <a:t>https://thenounproject.com/icon/network-security-6744214</a:t>
            </a:r>
            <a:r>
              <a:rPr lang="en-CA" sz="1800" dirty="0" smtClean="0">
                <a:cs typeface="Arial" panose="020B0604020202020204" pitchFamily="34" charset="0"/>
                <a:hlinkClick r:id="rId5"/>
              </a:rPr>
              <a:t>/</a:t>
            </a:r>
            <a:endParaRPr lang="en-CA" sz="1800" dirty="0" smtClean="0">
              <a:cs typeface="Arial" panose="020B0604020202020204" pitchFamily="34" charset="0"/>
            </a:endParaRPr>
          </a:p>
          <a:p>
            <a:pPr marL="457200" indent="-457200"/>
            <a:r>
              <a:rPr lang="en-CA" sz="1800" dirty="0" smtClean="0">
                <a:cs typeface="Arial" panose="020B0604020202020204" pitchFamily="34" charset="0"/>
              </a:rPr>
              <a:t>European Parliament. </a:t>
            </a:r>
            <a:r>
              <a:rPr lang="en-CA" sz="1800" dirty="0">
                <a:cs typeface="Arial" panose="020B0604020202020204" pitchFamily="34" charset="0"/>
              </a:rPr>
              <a:t>(2012). </a:t>
            </a:r>
            <a:r>
              <a:rPr lang="en-CA" sz="1800" dirty="0" smtClean="0"/>
              <a:t>ACTA </a:t>
            </a:r>
            <a:r>
              <a:rPr lang="en-CA" sz="1800" dirty="0"/>
              <a:t>workshop at the </a:t>
            </a:r>
            <a:r>
              <a:rPr lang="en-CA" sz="1800" dirty="0" smtClean="0"/>
              <a:t>EP. </a:t>
            </a:r>
            <a:r>
              <a:rPr lang="en-CA" sz="1800" dirty="0">
                <a:cs typeface="Arial" panose="020B0604020202020204" pitchFamily="34" charset="0"/>
              </a:rPr>
              <a:t>[Michael Geist]. </a:t>
            </a:r>
            <a:r>
              <a:rPr lang="en-CA" sz="1800" i="1" dirty="0">
                <a:cs typeface="Arial" panose="020B0604020202020204" pitchFamily="34" charset="0"/>
              </a:rPr>
              <a:t>Flickr. </a:t>
            </a:r>
            <a:r>
              <a:rPr lang="en-CA" sz="1800" dirty="0">
                <a:cs typeface="Arial" panose="020B0604020202020204" pitchFamily="34" charset="0"/>
              </a:rPr>
              <a:t>(</a:t>
            </a:r>
            <a:r>
              <a:rPr lang="en-CA" sz="1800" dirty="0"/>
              <a:t>CC BY-NC-ND 2.0).</a:t>
            </a:r>
            <a:r>
              <a:rPr lang="en-CA" sz="1800" dirty="0">
                <a:hlinkClick r:id="rId6"/>
              </a:rPr>
              <a:t> https://www.flickr.com/photos/european_parliament/6944244255/</a:t>
            </a:r>
            <a:endParaRPr lang="en-CA" sz="1800" dirty="0"/>
          </a:p>
          <a:p>
            <a:pPr marL="457200" indent="-457200"/>
            <a:r>
              <a:rPr lang="en-CA" sz="1800" dirty="0" smtClean="0">
                <a:cs typeface="Arial" panose="020B0604020202020204" pitchFamily="34" charset="0"/>
              </a:rPr>
              <a:t>Rob </a:t>
            </a:r>
            <a:r>
              <a:rPr lang="en-CA" sz="1800" dirty="0" err="1" smtClean="0">
                <a:cs typeface="Arial" panose="020B0604020202020204" pitchFamily="34" charset="0"/>
              </a:rPr>
              <a:t>Crosswell</a:t>
            </a:r>
            <a:r>
              <a:rPr lang="en-CA" sz="1800" dirty="0" smtClean="0">
                <a:cs typeface="Arial" panose="020B0604020202020204" pitchFamily="34" charset="0"/>
              </a:rPr>
              <a:t>. (2017). </a:t>
            </a:r>
            <a:r>
              <a:rPr lang="en-CA" sz="1800" dirty="0">
                <a:cs typeface="Arial" panose="020B0604020202020204" pitchFamily="34" charset="0"/>
              </a:rPr>
              <a:t>Library. </a:t>
            </a:r>
            <a:r>
              <a:rPr lang="en-CA" sz="1800" i="1" dirty="0">
                <a:cs typeface="Arial" panose="020B0604020202020204" pitchFamily="34" charset="0"/>
              </a:rPr>
              <a:t>The Noun Project. </a:t>
            </a:r>
            <a:r>
              <a:rPr lang="en-CA" sz="1800" dirty="0">
                <a:cs typeface="Arial" panose="020B0604020202020204" pitchFamily="34" charset="0"/>
              </a:rPr>
              <a:t>CC BY. </a:t>
            </a:r>
            <a:r>
              <a:rPr lang="en-CA" sz="1800" dirty="0">
                <a:cs typeface="Arial" panose="020B0604020202020204" pitchFamily="34" charset="0"/>
                <a:hlinkClick r:id="rId7"/>
              </a:rPr>
              <a:t>https://thenounproject.com/icon/library-1122689</a:t>
            </a:r>
            <a:r>
              <a:rPr lang="en-CA" sz="1800" dirty="0" smtClean="0">
                <a:cs typeface="Arial" panose="020B0604020202020204" pitchFamily="34" charset="0"/>
                <a:hlinkClick r:id="rId7"/>
              </a:rPr>
              <a:t>/</a:t>
            </a:r>
            <a:endParaRPr lang="en-CA" sz="1800" dirty="0" smtClean="0">
              <a:cs typeface="Arial" panose="020B0604020202020204" pitchFamily="34" charset="0"/>
            </a:endParaRPr>
          </a:p>
          <a:p>
            <a:pPr marL="457200" indent="-457200"/>
            <a:r>
              <a:rPr lang="en-CA" sz="1800" dirty="0" smtClean="0">
                <a:cs typeface="Arial" panose="020B0604020202020204" pitchFamily="34" charset="0"/>
              </a:rPr>
              <a:t>basadev4. (2017). </a:t>
            </a:r>
            <a:r>
              <a:rPr lang="en-CA" sz="1800" dirty="0">
                <a:cs typeface="Arial" panose="020B0604020202020204" pitchFamily="34" charset="0"/>
              </a:rPr>
              <a:t>[Andre]. </a:t>
            </a:r>
            <a:r>
              <a:rPr lang="en-CA" sz="1800" i="1" dirty="0" err="1">
                <a:cs typeface="Arial" panose="020B0604020202020204" pitchFamily="34" charset="0"/>
              </a:rPr>
              <a:t>Pixabay</a:t>
            </a:r>
            <a:r>
              <a:rPr lang="en-CA" sz="1800" i="1" dirty="0">
                <a:cs typeface="Arial" panose="020B0604020202020204" pitchFamily="34" charset="0"/>
              </a:rPr>
              <a:t>. </a:t>
            </a:r>
            <a:r>
              <a:rPr lang="en-CA" sz="1800" dirty="0">
                <a:hlinkClick r:id="rId8"/>
              </a:rPr>
              <a:t>https://pixabay.com/illustrations/black-avatar-cute-cheerful-3025348</a:t>
            </a:r>
            <a:r>
              <a:rPr lang="en-CA" sz="1800" dirty="0" smtClean="0">
                <a:hlinkClick r:id="rId8"/>
              </a:rPr>
              <a:t>/</a:t>
            </a:r>
            <a:endParaRPr lang="en-CA" sz="1800" dirty="0"/>
          </a:p>
        </p:txBody>
      </p:sp>
    </p:spTree>
    <p:extLst>
      <p:ext uri="{BB962C8B-B14F-4D97-AF65-F5344CB8AC3E}">
        <p14:creationId xmlns:p14="http://schemas.microsoft.com/office/powerpoint/2010/main" val="33297034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marL="457200" indent="-457200"/>
            <a:r>
              <a:rPr lang="en-CA" sz="1800" dirty="0" err="1"/>
              <a:t>raditya</a:t>
            </a:r>
            <a:r>
              <a:rPr lang="en-CA" sz="1800" dirty="0"/>
              <a:t> </a:t>
            </a:r>
            <a:r>
              <a:rPr lang="en-CA" sz="1800" dirty="0" err="1"/>
              <a:t>cadwraight</a:t>
            </a:r>
            <a:r>
              <a:rPr lang="en-CA" sz="1800" dirty="0"/>
              <a:t>. (2018). Microphone. </a:t>
            </a:r>
            <a:r>
              <a:rPr lang="en-CA" sz="1800" i="1" dirty="0"/>
              <a:t>The Noun Project</a:t>
            </a:r>
            <a:r>
              <a:rPr lang="en-CA" sz="1800" dirty="0"/>
              <a:t>. CC BY. </a:t>
            </a:r>
            <a:r>
              <a:rPr lang="en-CA" sz="1800" dirty="0">
                <a:hlinkClick r:id="rId2"/>
              </a:rPr>
              <a:t>https://thenounproject.com/icon/microphone-1685533/</a:t>
            </a:r>
            <a:endParaRPr lang="en-CA" sz="1800" dirty="0"/>
          </a:p>
          <a:p>
            <a:pPr marL="457200" indent="-457200"/>
            <a:r>
              <a:rPr lang="en-CA" sz="1800" dirty="0" err="1" smtClean="0"/>
              <a:t>DigestContent</a:t>
            </a:r>
            <a:r>
              <a:rPr lang="en-CA" sz="1800" dirty="0"/>
              <a:t>. (2019). Thump</a:t>
            </a:r>
            <a:r>
              <a:rPr lang="en-CA" sz="1800" i="1" dirty="0"/>
              <a:t>. </a:t>
            </a:r>
            <a:r>
              <a:rPr lang="en-CA" sz="1800" i="1" dirty="0" err="1"/>
              <a:t>Freesound</a:t>
            </a:r>
            <a:r>
              <a:rPr lang="en-CA" sz="1800" dirty="0"/>
              <a:t>. CC 0. </a:t>
            </a:r>
            <a:r>
              <a:rPr lang="en-CA" sz="1800" dirty="0">
                <a:hlinkClick r:id="rId3"/>
              </a:rPr>
              <a:t>https://freesound.org/people/DigestContent/sounds/458877/</a:t>
            </a:r>
            <a:endParaRPr lang="en-CA" sz="1800" dirty="0"/>
          </a:p>
          <a:p>
            <a:pPr marL="457200" indent="-457200"/>
            <a:r>
              <a:rPr lang="en-CA" sz="1800" dirty="0" err="1" smtClean="0"/>
              <a:t>tommyvideo</a:t>
            </a:r>
            <a:r>
              <a:rPr lang="en-CA" sz="1800" dirty="0"/>
              <a:t>. (2016). [Data locked video]. </a:t>
            </a:r>
            <a:r>
              <a:rPr lang="en-CA" sz="1800" i="1" dirty="0" err="1"/>
              <a:t>Pixabay</a:t>
            </a:r>
            <a:r>
              <a:rPr lang="en-CA" sz="1800" i="1" dirty="0"/>
              <a:t>. </a:t>
            </a:r>
            <a:r>
              <a:rPr lang="en-CA" sz="1800" dirty="0">
                <a:hlinkClick r:id="rId4"/>
              </a:rPr>
              <a:t>https://pixabay.com/videos/electronics-circuit-component-5364/</a:t>
            </a:r>
            <a:endParaRPr lang="en-CA" sz="1800" dirty="0"/>
          </a:p>
          <a:p>
            <a:pPr marL="457200" indent="-457200"/>
            <a:r>
              <a:rPr lang="en-CA" sz="1800" dirty="0" smtClean="0"/>
              <a:t>Canadian </a:t>
            </a:r>
            <a:r>
              <a:rPr lang="en-CA" sz="1800" dirty="0"/>
              <a:t>Publishers Council logo [Screenshot]. (</a:t>
            </a:r>
            <a:r>
              <a:rPr lang="en-CA" sz="1800" dirty="0" err="1"/>
              <a:t>n.d.</a:t>
            </a:r>
            <a:r>
              <a:rPr lang="en-CA" sz="1800" dirty="0"/>
              <a:t>). Retrieved from </a:t>
            </a:r>
            <a:r>
              <a:rPr lang="en-CA" sz="1800" dirty="0">
                <a:hlinkClick r:id="rId5"/>
              </a:rPr>
              <a:t>https://pubcouncil.ca/</a:t>
            </a:r>
            <a:endParaRPr lang="en-CA" sz="1800" dirty="0"/>
          </a:p>
          <a:p>
            <a:pPr marL="457200" indent="-457200"/>
            <a:r>
              <a:rPr lang="en-CA" sz="1800" dirty="0" smtClean="0"/>
              <a:t>Statutory </a:t>
            </a:r>
            <a:r>
              <a:rPr lang="en-CA" sz="1800" dirty="0"/>
              <a:t>review of the Copyright </a:t>
            </a:r>
            <a:r>
              <a:rPr lang="en-CA" sz="1800" dirty="0" smtClean="0"/>
              <a:t>Act [Screenshot </a:t>
            </a:r>
            <a:r>
              <a:rPr lang="en-CA" sz="1800" dirty="0"/>
              <a:t>of </a:t>
            </a:r>
            <a:r>
              <a:rPr lang="en-CA" sz="1800" dirty="0" smtClean="0"/>
              <a:t>cover </a:t>
            </a:r>
            <a:r>
              <a:rPr lang="en-CA" sz="1800" dirty="0"/>
              <a:t>page</a:t>
            </a:r>
            <a:r>
              <a:rPr lang="en-CA" sz="1800" dirty="0" smtClean="0"/>
              <a:t>]. (2019). </a:t>
            </a:r>
            <a:r>
              <a:rPr lang="en-CA" sz="1800" dirty="0"/>
              <a:t>Retrieved </a:t>
            </a:r>
            <a:r>
              <a:rPr lang="en-CA" sz="1800" dirty="0" smtClean="0"/>
              <a:t>from </a:t>
            </a:r>
            <a:r>
              <a:rPr lang="en-CA" sz="1800" dirty="0" smtClean="0">
                <a:hlinkClick r:id="rId6"/>
              </a:rPr>
              <a:t>https</a:t>
            </a:r>
            <a:r>
              <a:rPr lang="en-CA" sz="1800" dirty="0">
                <a:hlinkClick r:id="rId6"/>
              </a:rPr>
              <a:t>://</a:t>
            </a:r>
            <a:r>
              <a:rPr lang="en-CA" sz="1800" dirty="0" smtClean="0">
                <a:hlinkClick r:id="rId6"/>
              </a:rPr>
              <a:t>www.ourcommons.ca/Content/Committee/421/INDU/Reports/RP10537003/indurp16/indurp16-e.pdf</a:t>
            </a:r>
            <a:endParaRPr lang="en-US" sz="1800" dirty="0" smtClean="0">
              <a:cs typeface="Arial" panose="020B0604020202020204" pitchFamily="34" charset="0"/>
            </a:endParaRPr>
          </a:p>
          <a:p>
            <a:pPr marL="457200" indent="-457200">
              <a:lnSpc>
                <a:spcPct val="100000"/>
              </a:lnSpc>
            </a:pPr>
            <a:r>
              <a:rPr lang="en-US" sz="1800" dirty="0" smtClean="0">
                <a:cs typeface="Arial" panose="020B0604020202020204" pitchFamily="34" charset="0"/>
              </a:rPr>
              <a:t>Closing </a:t>
            </a:r>
            <a:r>
              <a:rPr lang="en-US" sz="1800" dirty="0">
                <a:cs typeface="Arial" panose="020B0604020202020204" pitchFamily="34" charset="0"/>
              </a:rPr>
              <a:t>Slides Music: </a:t>
            </a:r>
            <a:r>
              <a:rPr lang="en-US" sz="1800" dirty="0" err="1">
                <a:cs typeface="Arial" panose="020B0604020202020204" pitchFamily="34" charset="0"/>
              </a:rPr>
              <a:t>Rybak</a:t>
            </a:r>
            <a:r>
              <a:rPr lang="en-US" sz="1800" dirty="0">
                <a:cs typeface="Arial" panose="020B0604020202020204" pitchFamily="34" charset="0"/>
              </a:rPr>
              <a:t>, </a:t>
            </a:r>
            <a:r>
              <a:rPr lang="en-US" sz="1800" dirty="0" err="1">
                <a:cs typeface="Arial" panose="020B0604020202020204" pitchFamily="34" charset="0"/>
              </a:rPr>
              <a:t>Nazar</a:t>
            </a:r>
            <a:r>
              <a:rPr lang="en-US" sz="1800" dirty="0">
                <a:cs typeface="Arial" panose="020B0604020202020204" pitchFamily="34" charset="0"/>
              </a:rPr>
              <a:t>. (</a:t>
            </a:r>
            <a:r>
              <a:rPr lang="en-US" sz="1800" dirty="0" err="1">
                <a:cs typeface="Arial" panose="020B0604020202020204" pitchFamily="34" charset="0"/>
              </a:rPr>
              <a:t>n.d.</a:t>
            </a:r>
            <a:r>
              <a:rPr lang="en-US" sz="1800" dirty="0">
                <a:cs typeface="Arial" panose="020B0604020202020204" pitchFamily="34" charset="0"/>
              </a:rPr>
              <a:t>). Corporate Inspired. </a:t>
            </a:r>
            <a:r>
              <a:rPr lang="en-US" sz="1800" i="1" dirty="0" err="1">
                <a:cs typeface="Arial" panose="020B0604020202020204" pitchFamily="34" charset="0"/>
              </a:rPr>
              <a:t>HookSounds</a:t>
            </a:r>
            <a:r>
              <a:rPr lang="en-US" sz="1800" dirty="0">
                <a:cs typeface="Arial" panose="020B0604020202020204" pitchFamily="34" charset="0"/>
              </a:rPr>
              <a:t>. CC BY. </a:t>
            </a:r>
            <a:r>
              <a:rPr lang="en-US" sz="1800" dirty="0">
                <a:cs typeface="Arial" panose="020B0604020202020204" pitchFamily="34" charset="0"/>
                <a:hlinkClick r:id="rId7"/>
              </a:rPr>
              <a:t>http://www.hooksounds.com</a:t>
            </a:r>
            <a:endParaRPr lang="en-US" sz="1800" dirty="0">
              <a:solidFill>
                <a:schemeClr val="tx1"/>
              </a:solidFill>
              <a:cs typeface="Arial" panose="020B0604020202020204" pitchFamily="34" charset="0"/>
            </a:endParaRPr>
          </a:p>
          <a:p>
            <a:pPr marL="7938" indent="-7938">
              <a:lnSpc>
                <a:spcPct val="100000"/>
              </a:lnSpc>
            </a:pPr>
            <a:r>
              <a:rPr lang="en-US" sz="1800" dirty="0">
                <a:cs typeface="Arial" panose="020B0604020202020204" pitchFamily="34" charset="0"/>
              </a:rPr>
              <a:t>Unattributed materials are contributions from the Opening Up Copyright Project Team and placed in the Public Domain</a:t>
            </a:r>
            <a:r>
              <a:rPr lang="en-US" sz="1800" dirty="0" smtClean="0">
                <a:cs typeface="Arial" panose="020B0604020202020204" pitchFamily="34" charset="0"/>
              </a:rPr>
              <a:t>.</a:t>
            </a:r>
            <a:endParaRPr lang="en-CA" sz="1800" dirty="0"/>
          </a:p>
        </p:txBody>
      </p:sp>
    </p:spTree>
    <p:extLst>
      <p:ext uri="{BB962C8B-B14F-4D97-AF65-F5344CB8AC3E}">
        <p14:creationId xmlns:p14="http://schemas.microsoft.com/office/powerpoint/2010/main" val="8262377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947600" y="2218104"/>
            <a:ext cx="9277200" cy="1055448"/>
          </a:xfrm>
        </p:spPr>
        <p:txBody>
          <a:bodyPr/>
          <a:lstStyle/>
          <a:p>
            <a:pPr>
              <a:lnSpc>
                <a:spcPct val="100000"/>
              </a:lnSpc>
            </a:pPr>
            <a:r>
              <a:rPr lang="en" dirty="0">
                <a:sym typeface="Calibri"/>
              </a:rPr>
              <a:t>University of </a:t>
            </a:r>
            <a:r>
              <a:rPr lang="en" dirty="0" smtClean="0">
                <a:sym typeface="Calibri"/>
              </a:rPr>
              <a:t>Alberta. </a:t>
            </a:r>
            <a:r>
              <a:rPr lang="en" dirty="0">
                <a:sym typeface="Calibri"/>
              </a:rPr>
              <a:t>(2019). </a:t>
            </a:r>
            <a:r>
              <a:rPr lang="en" dirty="0" smtClean="0">
                <a:sym typeface="Calibri"/>
              </a:rPr>
              <a:t>Copyright Act, Section 41</a:t>
            </a:r>
            <a:r>
              <a:rPr lang="en" dirty="0">
                <a:sym typeface="Calibri"/>
              </a:rPr>
              <a:t>: </a:t>
            </a:r>
            <a:r>
              <a:rPr lang="en-CA" dirty="0">
                <a:sym typeface="Calibri"/>
              </a:rPr>
              <a:t>Technological Protection </a:t>
            </a:r>
            <a:r>
              <a:rPr lang="en-CA" dirty="0" smtClean="0">
                <a:sym typeface="Calibri"/>
              </a:rPr>
              <a:t>Measures</a:t>
            </a:r>
            <a:r>
              <a:rPr lang="en" dirty="0" smtClean="0">
                <a:sym typeface="Calibri"/>
              </a:rPr>
              <a:t>. </a:t>
            </a:r>
            <a:r>
              <a:rPr lang="en" i="1" dirty="0">
                <a:sym typeface="Calibri"/>
              </a:rPr>
              <a:t>Opening Up Copyright Instructional Module</a:t>
            </a:r>
            <a:r>
              <a:rPr lang="en" dirty="0" smtClean="0">
                <a:sym typeface="Calibri"/>
              </a:rPr>
              <a:t>. </a:t>
            </a:r>
            <a:r>
              <a:rPr lang="en-CA" dirty="0">
                <a:hlinkClick r:id="rId2"/>
              </a:rPr>
              <a:t>https://sites.library.ualberta.ca/copyright/</a:t>
            </a:r>
            <a:endParaRPr lang="en-CA" dirty="0"/>
          </a:p>
        </p:txBody>
      </p:sp>
    </p:spTree>
    <p:extLst>
      <p:ext uri="{BB962C8B-B14F-4D97-AF65-F5344CB8AC3E}">
        <p14:creationId xmlns:p14="http://schemas.microsoft.com/office/powerpoint/2010/main" val="7813825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895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0209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2A56F6-2C8F-9A49-A297-5DE44DAAF20D}"/>
              </a:ext>
            </a:extLst>
          </p:cNvPr>
          <p:cNvSpPr>
            <a:spLocks noGrp="1"/>
          </p:cNvSpPr>
          <p:nvPr>
            <p:ph type="title"/>
          </p:nvPr>
        </p:nvSpPr>
        <p:spPr/>
        <p:txBody>
          <a:bodyPr/>
          <a:lstStyle/>
          <a:p>
            <a:r>
              <a:rPr lang="en-US"/>
              <a:t>THE RISE OF THE INTERNET</a:t>
            </a:r>
          </a:p>
        </p:txBody>
      </p:sp>
      <p:sp>
        <p:nvSpPr>
          <p:cNvPr id="12" name="TextBox 11">
            <a:extLst>
              <a:ext uri="{FF2B5EF4-FFF2-40B4-BE49-F238E27FC236}">
                <a16:creationId xmlns:a16="http://schemas.microsoft.com/office/drawing/2014/main" id="{64326375-A17D-C44B-BD77-BD72AC5946BF}"/>
              </a:ext>
            </a:extLst>
          </p:cNvPr>
          <p:cNvSpPr txBox="1"/>
          <p:nvPr/>
        </p:nvSpPr>
        <p:spPr>
          <a:xfrm>
            <a:off x="2425959" y="1698171"/>
            <a:ext cx="184731" cy="369332"/>
          </a:xfrm>
          <a:prstGeom prst="rect">
            <a:avLst/>
          </a:prstGeom>
          <a:noFill/>
        </p:spPr>
        <p:txBody>
          <a:bodyPr wrap="none" rtlCol="0">
            <a:spAutoFit/>
          </a:bodyPr>
          <a:lstStyle/>
          <a:p>
            <a:endParaRPr lang="en-US"/>
          </a:p>
        </p:txBody>
      </p:sp>
      <p:pic>
        <p:nvPicPr>
          <p:cNvPr id="13" name="computer edit.mp4">
            <a:hlinkClick r:id="" action="ppaction://media"/>
            <a:extLst>
              <a:ext uri="{FF2B5EF4-FFF2-40B4-BE49-F238E27FC236}">
                <a16:creationId xmlns:a16="http://schemas.microsoft.com/office/drawing/2014/main" id="{BA4A413D-481A-7B44-B178-F71FAB1E37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86154" y="1463255"/>
            <a:ext cx="9361291" cy="4870489"/>
          </a:xfrm>
          <a:prstGeom prst="rect">
            <a:avLst/>
          </a:prstGeom>
        </p:spPr>
      </p:pic>
      <p:sp>
        <p:nvSpPr>
          <p:cNvPr id="11" name="TextBox 10">
            <a:extLst>
              <a:ext uri="{FF2B5EF4-FFF2-40B4-BE49-F238E27FC236}">
                <a16:creationId xmlns:a16="http://schemas.microsoft.com/office/drawing/2014/main" id="{44A13FFC-CC11-5748-A7BD-FD7ED3364FD0}"/>
              </a:ext>
            </a:extLst>
          </p:cNvPr>
          <p:cNvSpPr txBox="1"/>
          <p:nvPr/>
        </p:nvSpPr>
        <p:spPr>
          <a:xfrm rot="19783624">
            <a:off x="-1777516" y="678211"/>
            <a:ext cx="2963744" cy="1569660"/>
          </a:xfrm>
          <a:prstGeom prst="rect">
            <a:avLst/>
          </a:prstGeom>
          <a:noFill/>
        </p:spPr>
        <p:txBody>
          <a:bodyPr wrap="square" rtlCol="0">
            <a:spAutoFit/>
          </a:bodyPr>
          <a:lstStyle/>
          <a:p>
            <a:r>
              <a:rPr lang="en-US" sz="9600">
                <a:solidFill>
                  <a:schemeClr val="bg1"/>
                </a:solidFill>
              </a:rPr>
              <a:t>©?</a:t>
            </a:r>
          </a:p>
        </p:txBody>
      </p:sp>
      <p:sp>
        <p:nvSpPr>
          <p:cNvPr id="15" name="TextBox 14">
            <a:extLst>
              <a:ext uri="{FF2B5EF4-FFF2-40B4-BE49-F238E27FC236}">
                <a16:creationId xmlns:a16="http://schemas.microsoft.com/office/drawing/2014/main" id="{87FB2F86-4B97-504D-B507-67AC005AB152}"/>
              </a:ext>
            </a:extLst>
          </p:cNvPr>
          <p:cNvSpPr txBox="1"/>
          <p:nvPr/>
        </p:nvSpPr>
        <p:spPr>
          <a:xfrm rot="19783624">
            <a:off x="-3131491" y="1238091"/>
            <a:ext cx="4580344" cy="1569660"/>
          </a:xfrm>
          <a:prstGeom prst="rect">
            <a:avLst/>
          </a:prstGeom>
          <a:noFill/>
        </p:spPr>
        <p:txBody>
          <a:bodyPr wrap="square" rtlCol="0">
            <a:spAutoFit/>
          </a:bodyPr>
          <a:lstStyle/>
          <a:p>
            <a:r>
              <a:rPr lang="en-US" sz="9600">
                <a:solidFill>
                  <a:schemeClr val="bg1"/>
                </a:solidFill>
              </a:rPr>
              <a:t>WIPO</a:t>
            </a:r>
          </a:p>
        </p:txBody>
      </p:sp>
    </p:spTree>
    <p:extLst>
      <p:ext uri="{BB962C8B-B14F-4D97-AF65-F5344CB8AC3E}">
        <p14:creationId xmlns:p14="http://schemas.microsoft.com/office/powerpoint/2010/main" val="31204927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60" fill="hold"/>
                                        <p:tgtEl>
                                          <p:spTgt spid="13"/>
                                        </p:tgtEl>
                                      </p:cBhvr>
                                    </p:cmd>
                                  </p:childTnLst>
                                </p:cTn>
                              </p:par>
                            </p:childTnLst>
                          </p:cTn>
                        </p:par>
                        <p:par>
                          <p:cTn id="7" fill="hold">
                            <p:stCondLst>
                              <p:cond delay="15160"/>
                            </p:stCondLst>
                            <p:childTnLst>
                              <p:par>
                                <p:cTn id="8" presetID="37" presetClass="path" presetSubtype="0" accel="50000" decel="50000" fill="hold" grpId="0" nodeType="afterEffect">
                                  <p:stCondLst>
                                    <p:cond delay="1500"/>
                                  </p:stCondLst>
                                  <p:childTnLst>
                                    <p:animMotion origin="layout" path="M 0.0487 0.12246 L 0.24688 0.28843 C 0.28841 0.32547 0.34974 0.34676 0.41602 0.34676 C 0.4905 0.34676 0.55 0.32547 0.59115 0.28843 L 0.79076 0.12246 " pathEditMode="relative" rAng="0" ptsTypes="AAAAA">
                                      <p:cBhvr>
                                        <p:cTn id="9" dur="2000" fill="hold"/>
                                        <p:tgtEl>
                                          <p:spTgt spid="11"/>
                                        </p:tgtEl>
                                        <p:attrNameLst>
                                          <p:attrName>ppt_x</p:attrName>
                                          <p:attrName>ppt_y</p:attrName>
                                        </p:attrNameLst>
                                      </p:cBhvr>
                                      <p:rCtr x="37096" y="11204"/>
                                    </p:animMotion>
                                  </p:childTnLst>
                                </p:cTn>
                              </p:par>
                            </p:childTnLst>
                          </p:cTn>
                        </p:par>
                        <p:par>
                          <p:cTn id="10" fill="hold">
                            <p:stCondLst>
                              <p:cond delay="18660"/>
                            </p:stCondLst>
                            <p:childTnLst>
                              <p:par>
                                <p:cTn id="11" presetID="22" presetClass="exit" presetSubtype="4" fill="hold" grpId="1" nodeType="afterEffect">
                                  <p:stCondLst>
                                    <p:cond delay="2000"/>
                                  </p:stCondLst>
                                  <p:childTnLst>
                                    <p:animEffect transition="out" filter="wipe(down)">
                                      <p:cBhvr>
                                        <p:cTn id="12" dur="1000"/>
                                        <p:tgtEl>
                                          <p:spTgt spid="11"/>
                                        </p:tgtEl>
                                      </p:cBhvr>
                                    </p:animEffect>
                                    <p:set>
                                      <p:cBhvr>
                                        <p:cTn id="13" dur="1" fill="hold">
                                          <p:stCondLst>
                                            <p:cond delay="999"/>
                                          </p:stCondLst>
                                        </p:cTn>
                                        <p:tgtEl>
                                          <p:spTgt spid="11"/>
                                        </p:tgtEl>
                                        <p:attrNameLst>
                                          <p:attrName>style.visibility</p:attrName>
                                        </p:attrNameLst>
                                      </p:cBhvr>
                                      <p:to>
                                        <p:strVal val="hidden"/>
                                      </p:to>
                                    </p:set>
                                  </p:childTnLst>
                                </p:cTn>
                              </p:par>
                            </p:childTnLst>
                          </p:cTn>
                        </p:par>
                        <p:par>
                          <p:cTn id="14" fill="hold">
                            <p:stCondLst>
                              <p:cond delay="21660"/>
                            </p:stCondLst>
                            <p:childTnLst>
                              <p:par>
                                <p:cTn id="15" presetID="37" presetClass="path" presetSubtype="0" accel="50000" decel="50000" fill="hold" grpId="0" nodeType="afterEffect">
                                  <p:stCondLst>
                                    <p:cond delay="1500"/>
                                  </p:stCondLst>
                                  <p:childTnLst>
                                    <p:animMotion origin="layout" path="M 0.0487 0.12245 L 0.24687 0.28842 C 0.28841 0.32546 0.34974 0.34676 0.41602 0.34676 C 0.49049 0.34676 0.55 0.32546 0.59115 0.28842 L 0.79075 0.12245 " pathEditMode="relative" rAng="0" ptsTypes="AAAAA">
                                      <p:cBhvr>
                                        <p:cTn id="16" dur="2000" fill="hold"/>
                                        <p:tgtEl>
                                          <p:spTgt spid="15"/>
                                        </p:tgtEl>
                                        <p:attrNameLst>
                                          <p:attrName>ppt_x</p:attrName>
                                          <p:attrName>ppt_y</p:attrName>
                                        </p:attrNameLst>
                                      </p:cBhvr>
                                      <p:rCtr x="37096" y="11204"/>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3"/>
                </p:tgtEl>
              </p:cMediaNode>
            </p:video>
          </p:childTnLst>
        </p:cTn>
      </p:par>
    </p:tnLst>
    <p:bldLst>
      <p:bldP spid="11" grpId="0"/>
      <p:bldP spid="11" grpId="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C88AB1-EC26-724F-893B-9BFDBBAACC51}"/>
              </a:ext>
            </a:extLst>
          </p:cNvPr>
          <p:cNvSpPr>
            <a:spLocks noGrp="1"/>
          </p:cNvSpPr>
          <p:nvPr>
            <p:ph type="title"/>
          </p:nvPr>
        </p:nvSpPr>
        <p:spPr>
          <a:xfrm>
            <a:off x="2671282" y="557801"/>
            <a:ext cx="8682518" cy="938785"/>
          </a:xfrm>
        </p:spPr>
        <p:txBody>
          <a:bodyPr/>
          <a:lstStyle/>
          <a:p>
            <a:r>
              <a:rPr lang="en-US"/>
              <a:t>THE WIPO COPYRIGHT TREATY</a:t>
            </a:r>
          </a:p>
        </p:txBody>
      </p:sp>
      <p:sp>
        <p:nvSpPr>
          <p:cNvPr id="5" name="TextBox 4">
            <a:extLst>
              <a:ext uri="{FF2B5EF4-FFF2-40B4-BE49-F238E27FC236}">
                <a16:creationId xmlns:a16="http://schemas.microsoft.com/office/drawing/2014/main" id="{E397F5C4-04D6-9A44-AE23-FAA434CA9775}"/>
              </a:ext>
            </a:extLst>
          </p:cNvPr>
          <p:cNvSpPr txBox="1"/>
          <p:nvPr/>
        </p:nvSpPr>
        <p:spPr>
          <a:xfrm>
            <a:off x="1193236" y="4518882"/>
            <a:ext cx="10876844" cy="1569660"/>
          </a:xfrm>
          <a:prstGeom prst="rect">
            <a:avLst/>
          </a:prstGeom>
          <a:noFill/>
        </p:spPr>
        <p:txBody>
          <a:bodyPr wrap="square" rtlCol="0">
            <a:spAutoFit/>
          </a:bodyPr>
          <a:lstStyle/>
          <a:p>
            <a:r>
              <a:rPr lang="en-CA" sz="2400" dirty="0">
                <a:latin typeface="Arial" panose="020B0604020202020204" pitchFamily="34" charset="0"/>
                <a:cs typeface="Arial" panose="020B0604020202020204" pitchFamily="34" charset="0"/>
              </a:rPr>
              <a:t>Article 11: “</a:t>
            </a:r>
            <a:r>
              <a:rPr lang="en-CA" sz="2400" dirty="0"/>
              <a:t>Contracting Parties shall provide adequate legal protection and effective legal remedies against the circumvention of effective technological measures that are used by authors in connection with the exercise of their rights under this Treaty or the Berne Convention.” </a:t>
            </a:r>
            <a:endParaRPr lang="en-US" sz="2400" dirty="0"/>
          </a:p>
        </p:txBody>
      </p:sp>
      <p:pic>
        <p:nvPicPr>
          <p:cNvPr id="6" name="Authorize">
            <a:extLst>
              <a:ext uri="{FF2B5EF4-FFF2-40B4-BE49-F238E27FC236}">
                <a16:creationId xmlns:a16="http://schemas.microsoft.com/office/drawing/2014/main" id="{B9B97948-E172-A34E-94A1-2BD96FAE3FA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321079" y="2084354"/>
            <a:ext cx="2370935" cy="2939958"/>
          </a:xfrm>
          <a:prstGeom prst="rect">
            <a:avLst/>
          </a:prstGeom>
        </p:spPr>
      </p:pic>
      <p:sp>
        <p:nvSpPr>
          <p:cNvPr id="7" name="Title 3">
            <a:extLst>
              <a:ext uri="{FF2B5EF4-FFF2-40B4-BE49-F238E27FC236}">
                <a16:creationId xmlns:a16="http://schemas.microsoft.com/office/drawing/2014/main" id="{34D3A529-38F5-4445-A29A-45D669FF348D}"/>
              </a:ext>
            </a:extLst>
          </p:cNvPr>
          <p:cNvSpPr txBox="1">
            <a:spLocks/>
          </p:cNvSpPr>
          <p:nvPr/>
        </p:nvSpPr>
        <p:spPr>
          <a:xfrm>
            <a:off x="2671282" y="557801"/>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a:solidFill>
                  <a:srgbClr val="FFFF00"/>
                </a:solidFill>
              </a:rPr>
              <a:t>THE WIPO COPYRIGHT TREATY</a:t>
            </a:r>
          </a:p>
        </p:txBody>
      </p:sp>
      <p:sp>
        <p:nvSpPr>
          <p:cNvPr id="9" name="Title 3">
            <a:extLst>
              <a:ext uri="{FF2B5EF4-FFF2-40B4-BE49-F238E27FC236}">
                <a16:creationId xmlns:a16="http://schemas.microsoft.com/office/drawing/2014/main" id="{4053F1DC-9C4C-7C4C-93E6-050ABAAF8B0E}"/>
              </a:ext>
            </a:extLst>
          </p:cNvPr>
          <p:cNvSpPr txBox="1">
            <a:spLocks/>
          </p:cNvSpPr>
          <p:nvPr/>
        </p:nvSpPr>
        <p:spPr>
          <a:xfrm>
            <a:off x="2671282" y="557801"/>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a:solidFill>
                  <a:srgbClr val="FFFF00"/>
                </a:solidFill>
              </a:rPr>
              <a:t>THE </a:t>
            </a:r>
            <a:r>
              <a:rPr lang="en-US">
                <a:solidFill>
                  <a:srgbClr val="C00000"/>
                </a:solidFill>
              </a:rPr>
              <a:t>W</a:t>
            </a:r>
            <a:r>
              <a:rPr lang="en-US">
                <a:solidFill>
                  <a:srgbClr val="FFFF00"/>
                </a:solidFill>
              </a:rPr>
              <a:t>IPO </a:t>
            </a:r>
            <a:r>
              <a:rPr lang="en-US">
                <a:solidFill>
                  <a:srgbClr val="C00000"/>
                </a:solidFill>
              </a:rPr>
              <a:t>C</a:t>
            </a:r>
            <a:r>
              <a:rPr lang="en-US">
                <a:solidFill>
                  <a:srgbClr val="FFFF00"/>
                </a:solidFill>
              </a:rPr>
              <a:t>OPYRIGHT </a:t>
            </a:r>
            <a:r>
              <a:rPr lang="en-US">
                <a:solidFill>
                  <a:srgbClr val="C00000"/>
                </a:solidFill>
              </a:rPr>
              <a:t>T</a:t>
            </a:r>
            <a:r>
              <a:rPr lang="en-US">
                <a:solidFill>
                  <a:srgbClr val="FFFF00"/>
                </a:solidFill>
              </a:rPr>
              <a:t>REATY</a:t>
            </a:r>
          </a:p>
        </p:txBody>
      </p:sp>
    </p:spTree>
    <p:extLst>
      <p:ext uri="{BB962C8B-B14F-4D97-AF65-F5344CB8AC3E}">
        <p14:creationId xmlns:p14="http://schemas.microsoft.com/office/powerpoint/2010/main" val="1223722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5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1"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left)">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xit" presetSubtype="8" fill="hold" nodeType="clickEffect">
                                  <p:stCondLst>
                                    <p:cond delay="0"/>
                                  </p:stCondLst>
                                  <p:childTnLst>
                                    <p:animEffect transition="out" filter="wipe(left)">
                                      <p:cBhvr>
                                        <p:cTn id="22" dur="500"/>
                                        <p:tgtEl>
                                          <p:spTgt spid="7">
                                            <p:txEl>
                                              <p:pRg st="0" end="0"/>
                                            </p:txEl>
                                          </p:spTgt>
                                        </p:tgtEl>
                                      </p:cBhvr>
                                    </p:animEffect>
                                    <p:set>
                                      <p:cBhvr>
                                        <p:cTn id="23" dur="1" fill="hold">
                                          <p:stCondLst>
                                            <p:cond delay="499"/>
                                          </p:stCondLst>
                                        </p:cTn>
                                        <p:tgtEl>
                                          <p:spTgt spid="7">
                                            <p:txEl>
                                              <p:pRg st="0" end="0"/>
                                            </p:txEl>
                                          </p:spTgt>
                                        </p:tgtEl>
                                        <p:attrNameLst>
                                          <p:attrName>style.visibility</p:attrName>
                                        </p:attrNameLst>
                                      </p:cBhvr>
                                      <p:to>
                                        <p:strVal val="hidden"/>
                                      </p:to>
                                    </p:set>
                                  </p:childTnLst>
                                </p:cTn>
                              </p:par>
                              <p:par>
                                <p:cTn id="24" presetID="22" presetClass="exit" presetSubtype="8" fill="hold" nodeType="withEffect">
                                  <p:stCondLst>
                                    <p:cond delay="0"/>
                                  </p:stCondLst>
                                  <p:childTnLst>
                                    <p:animEffect transition="out" filter="wipe(left)">
                                      <p:cBhvr>
                                        <p:cTn id="25" dur="500"/>
                                        <p:tgtEl>
                                          <p:spTgt spid="9">
                                            <p:txEl>
                                              <p:pRg st="0" end="0"/>
                                            </p:txEl>
                                          </p:spTgt>
                                        </p:tgtEl>
                                      </p:cBhvr>
                                    </p:animEffect>
                                    <p:set>
                                      <p:cBhvr>
                                        <p:cTn id="26" dur="1" fill="hold">
                                          <p:stCondLst>
                                            <p:cond delay="499"/>
                                          </p:stCondLst>
                                        </p:cTn>
                                        <p:tgtEl>
                                          <p:spTgt spid="9">
                                            <p:txEl>
                                              <p:pRg st="0" end="0"/>
                                            </p:txEl>
                                          </p:spTgt>
                                        </p:tgtEl>
                                        <p:attrNameLst>
                                          <p:attrName>style.visibility</p:attrName>
                                        </p:attrNameLst>
                                      </p:cBhvr>
                                      <p:to>
                                        <p:strVal val="hidden"/>
                                      </p:to>
                                    </p:set>
                                  </p:childTnLst>
                                </p:cTn>
                              </p:par>
                              <p:par>
                                <p:cTn id="27" presetID="22" presetClass="entr" presetSubtype="8" fill="hold" grpId="0" nodeType="withEffect">
                                  <p:stCondLst>
                                    <p:cond delay="0"/>
                                  </p:stCondLst>
                                  <p:iterate type="lt">
                                    <p:tmPct val="10000"/>
                                  </p:iterate>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2"/>
      <p:bldP spid="7" grpId="1" build="allAtOnce"/>
      <p:bldP spid="9"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470F989-F08E-A845-B1B3-DB8704EFF044}"/>
              </a:ext>
            </a:extLst>
          </p:cNvPr>
          <p:cNvSpPr txBox="1"/>
          <p:nvPr/>
        </p:nvSpPr>
        <p:spPr>
          <a:xfrm>
            <a:off x="706117" y="2120739"/>
            <a:ext cx="10998764" cy="1200329"/>
          </a:xfrm>
          <a:prstGeom prst="rect">
            <a:avLst/>
          </a:prstGeom>
          <a:noFill/>
        </p:spPr>
        <p:txBody>
          <a:bodyPr wrap="square" rtlCol="0">
            <a:spAutoFit/>
          </a:bodyPr>
          <a:lstStyle/>
          <a:p>
            <a:r>
              <a:rPr lang="en-CA" sz="2400" dirty="0"/>
              <a:t>“Any effective technology, device or component” that controls access to a work or that restricts any activity, such as copying, that violates the rights of a copyright holder” (s</a:t>
            </a:r>
            <a:r>
              <a:rPr lang="en-CA" sz="2400" dirty="0" smtClean="0"/>
              <a:t>.</a:t>
            </a:r>
            <a:r>
              <a:rPr lang="en-CA" sz="2400" dirty="0" smtClean="0">
                <a:latin typeface="Times New Roman" panose="02020603050405020304" pitchFamily="18" charset="0"/>
                <a:cs typeface="Times New Roman" panose="02020603050405020304" pitchFamily="18" charset="0"/>
              </a:rPr>
              <a:t> </a:t>
            </a:r>
            <a:r>
              <a:rPr lang="en-CA" sz="2400" dirty="0" smtClean="0"/>
              <a:t>41</a:t>
            </a:r>
            <a:r>
              <a:rPr lang="en-CA" sz="2400" dirty="0"/>
              <a:t>).</a:t>
            </a:r>
            <a:endParaRPr lang="en-US" sz="2400" dirty="0"/>
          </a:p>
        </p:txBody>
      </p:sp>
      <p:grpSp>
        <p:nvGrpSpPr>
          <p:cNvPr id="25" name="Group 24"/>
          <p:cNvGrpSpPr/>
          <p:nvPr/>
        </p:nvGrpSpPr>
        <p:grpSpPr>
          <a:xfrm>
            <a:off x="101598" y="3435658"/>
            <a:ext cx="2972297" cy="2524878"/>
            <a:chOff x="2540000" y="3435658"/>
            <a:chExt cx="2972297" cy="2524878"/>
          </a:xfrm>
        </p:grpSpPr>
        <p:grpSp>
          <p:nvGrpSpPr>
            <p:cNvPr id="26" name="Group 25"/>
            <p:cNvGrpSpPr>
              <a:grpSpLocks noChangeAspect="1"/>
            </p:cNvGrpSpPr>
            <p:nvPr/>
          </p:nvGrpSpPr>
          <p:grpSpPr>
            <a:xfrm>
              <a:off x="2569541" y="3435658"/>
              <a:ext cx="2942756" cy="2268000"/>
              <a:chOff x="2494731" y="3728123"/>
              <a:chExt cx="2639997" cy="2034660"/>
            </a:xfrm>
          </p:grpSpPr>
          <p:pic>
            <p:nvPicPr>
              <p:cNvPr id="28" name="Picture 2" descr="Image result for canada coat of arm">
                <a:extLst>
                  <a:ext uri="{FF2B5EF4-FFF2-40B4-BE49-F238E27FC236}">
                    <a16:creationId xmlns:a16="http://schemas.microsoft.com/office/drawing/2014/main" id="{B437FE9A-FE50-6248-A64C-7CE5D0977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765" y="3728123"/>
                <a:ext cx="1183931" cy="1499563"/>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p:cNvGrpSpPr>
                <a:grpSpLocks noChangeAspect="1"/>
              </p:cNvGrpSpPr>
              <p:nvPr/>
            </p:nvGrpSpPr>
            <p:grpSpPr>
              <a:xfrm>
                <a:off x="2494731" y="5227686"/>
                <a:ext cx="2639997" cy="535097"/>
                <a:chOff x="6425815" y="2650750"/>
                <a:chExt cx="2639997" cy="535097"/>
              </a:xfrm>
            </p:grpSpPr>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5815" y="2825847"/>
                  <a:ext cx="2639997" cy="360000"/>
                </a:xfrm>
                <a:prstGeom prst="rect">
                  <a:avLst/>
                </a:prstGeom>
              </p:spPr>
            </p:pic>
            <p:pic>
              <p:nvPicPr>
                <p:cNvPr id="31" name="Picture 30"/>
                <p:cNvPicPr>
                  <a:picLocks noChangeAspect="1"/>
                </p:cNvPicPr>
                <p:nvPr/>
              </p:nvPicPr>
              <p:blipFill>
                <a:blip r:embed="rId5">
                  <a:extLst>
                    <a:ext uri="{BEBA8EAE-BF5A-486C-A8C5-ECC9F3942E4B}">
                      <a14:imgProps xmlns:a14="http://schemas.microsoft.com/office/drawing/2010/main">
                        <a14:imgLayer r:embed="rId6">
                          <a14:imgEffect>
                            <a14:artisticPhotocopy/>
                          </a14:imgEffect>
                          <a14:imgEffect>
                            <a14:saturation sat="120000"/>
                          </a14:imgEffect>
                        </a14:imgLayer>
                      </a14:imgProps>
                    </a:ext>
                    <a:ext uri="{28A0092B-C50C-407E-A947-70E740481C1C}">
                      <a14:useLocalDpi xmlns:a14="http://schemas.microsoft.com/office/drawing/2010/main" val="0"/>
                    </a:ext>
                  </a:extLst>
                </a:blip>
                <a:stretch>
                  <a:fillRect/>
                </a:stretch>
              </p:blipFill>
              <p:spPr>
                <a:xfrm>
                  <a:off x="6938772" y="2650750"/>
                  <a:ext cx="1590332" cy="234000"/>
                </a:xfrm>
                <a:prstGeom prst="rect">
                  <a:avLst/>
                </a:prstGeom>
              </p:spPr>
            </p:pic>
          </p:grpSp>
        </p:grpSp>
        <p:sp>
          <p:nvSpPr>
            <p:cNvPr id="27" name="section">
              <a:extLst>
                <a:ext uri="{FF2B5EF4-FFF2-40B4-BE49-F238E27FC236}">
                  <a16:creationId xmlns:a16="http://schemas.microsoft.com/office/drawing/2014/main" id="{66EAAF74-0DFA-4444-9D27-08A4587FAB95}"/>
                </a:ext>
              </a:extLst>
            </p:cNvPr>
            <p:cNvSpPr/>
            <p:nvPr/>
          </p:nvSpPr>
          <p:spPr>
            <a:xfrm>
              <a:off x="2540000" y="5642309"/>
              <a:ext cx="2936875" cy="318227"/>
            </a:xfrm>
            <a:prstGeom prst="rect">
              <a:avLst/>
            </a:prstGeom>
          </p:spPr>
          <p:txBody>
            <a:bodyPr wrap="square">
              <a:spAutoFit/>
            </a:bodyPr>
            <a:lstStyle/>
            <a:p>
              <a:pPr algn="ctr"/>
              <a:r>
                <a:rPr lang="en-CA" sz="1400" b="1" dirty="0" smtClean="0">
                  <a:solidFill>
                    <a:schemeClr val="tx1">
                      <a:lumMod val="75000"/>
                      <a:lumOff val="25000"/>
                    </a:schemeClr>
                  </a:solidFill>
                  <a:latin typeface="Arial" panose="020B0604020202020204" pitchFamily="34" charset="0"/>
                  <a:cs typeface="Arial" panose="020B0604020202020204" pitchFamily="34" charset="0"/>
                </a:rPr>
                <a:t>s</a:t>
              </a:r>
              <a:r>
                <a:rPr lang="en-CA" sz="1400" b="1" dirty="0">
                  <a:solidFill>
                    <a:schemeClr val="tx1">
                      <a:lumMod val="75000"/>
                      <a:lumOff val="25000"/>
                    </a:schemeClr>
                  </a:solidFill>
                  <a:latin typeface="Arial" panose="020B0604020202020204" pitchFamily="34" charset="0"/>
                  <a:cs typeface="Arial" panose="020B0604020202020204" pitchFamily="34" charset="0"/>
                </a:rPr>
                <a:t>. </a:t>
              </a:r>
              <a:r>
                <a:rPr lang="en-CA" sz="1400" b="1" dirty="0" smtClean="0">
                  <a:solidFill>
                    <a:schemeClr val="tx1">
                      <a:lumMod val="75000"/>
                      <a:lumOff val="25000"/>
                    </a:schemeClr>
                  </a:solidFill>
                  <a:latin typeface="Arial" panose="020B0604020202020204" pitchFamily="34" charset="0"/>
                  <a:cs typeface="Arial" panose="020B0604020202020204" pitchFamily="34" charset="0"/>
                </a:rPr>
                <a:t>41</a:t>
              </a:r>
              <a:endParaRPr lang="en-US" sz="1400" dirty="0"/>
            </a:p>
          </p:txBody>
        </p:sp>
      </p:grpSp>
      <p:sp>
        <p:nvSpPr>
          <p:cNvPr id="4" name="Title 3">
            <a:extLst>
              <a:ext uri="{FF2B5EF4-FFF2-40B4-BE49-F238E27FC236}">
                <a16:creationId xmlns:a16="http://schemas.microsoft.com/office/drawing/2014/main" id="{B82ABD08-77C3-3244-898E-A40A678E48D0}"/>
              </a:ext>
            </a:extLst>
          </p:cNvPr>
          <p:cNvSpPr>
            <a:spLocks noGrp="1"/>
          </p:cNvSpPr>
          <p:nvPr>
            <p:ph type="title"/>
          </p:nvPr>
        </p:nvSpPr>
        <p:spPr/>
        <p:txBody>
          <a:bodyPr/>
          <a:lstStyle/>
          <a:p>
            <a:r>
              <a:rPr lang="en-US"/>
              <a:t>TECHNOLOGICAL PROTECTION MEASURES (TPMs)</a:t>
            </a:r>
          </a:p>
        </p:txBody>
      </p:sp>
      <p:pic>
        <p:nvPicPr>
          <p:cNvPr id="8" name="Picture 7">
            <a:extLst>
              <a:ext uri="{FF2B5EF4-FFF2-40B4-BE49-F238E27FC236}">
                <a16:creationId xmlns:a16="http://schemas.microsoft.com/office/drawing/2014/main" id="{58D4F60F-4B79-D645-B550-2230D6B3EDE7}"/>
              </a:ext>
            </a:extLst>
          </p:cNvPr>
          <p:cNvPicPr>
            <a:picLocks noChangeAspect="1"/>
          </p:cNvPicPr>
          <p:nvPr/>
        </p:nvPicPr>
        <p:blipFill>
          <a:blip r:embed="rId7"/>
          <a:stretch>
            <a:fillRect/>
          </a:stretch>
        </p:blipFill>
        <p:spPr>
          <a:xfrm rot="752187" flipH="1">
            <a:off x="9614402" y="4593054"/>
            <a:ext cx="2732384" cy="2390836"/>
          </a:xfrm>
          <a:prstGeom prst="rect">
            <a:avLst/>
          </a:prstGeom>
        </p:spPr>
      </p:pic>
      <p:sp>
        <p:nvSpPr>
          <p:cNvPr id="9" name="Explosion 2 8">
            <a:extLst>
              <a:ext uri="{FF2B5EF4-FFF2-40B4-BE49-F238E27FC236}">
                <a16:creationId xmlns:a16="http://schemas.microsoft.com/office/drawing/2014/main" id="{7D212C47-1FF0-DC4F-9524-4CEC189F0924}"/>
              </a:ext>
            </a:extLst>
          </p:cNvPr>
          <p:cNvSpPr/>
          <p:nvPr/>
        </p:nvSpPr>
        <p:spPr>
          <a:xfrm rot="21396645">
            <a:off x="7262215" y="4052265"/>
            <a:ext cx="3190573" cy="2599910"/>
          </a:xfrm>
          <a:prstGeom prst="irregularSeal2">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2012 END OF DAYS!</a:t>
            </a:r>
          </a:p>
        </p:txBody>
      </p:sp>
      <p:sp>
        <p:nvSpPr>
          <p:cNvPr id="10" name="Title 3">
            <a:extLst>
              <a:ext uri="{FF2B5EF4-FFF2-40B4-BE49-F238E27FC236}">
                <a16:creationId xmlns:a16="http://schemas.microsoft.com/office/drawing/2014/main" id="{1C737EB9-17F3-214D-B9DF-BFE5872C7C74}"/>
              </a:ext>
            </a:extLst>
          </p:cNvPr>
          <p:cNvSpPr txBox="1">
            <a:spLocks/>
          </p:cNvSpPr>
          <p:nvPr/>
        </p:nvSpPr>
        <p:spPr>
          <a:xfrm>
            <a:off x="2671282" y="524256"/>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dirty="0">
                <a:solidFill>
                  <a:schemeClr val="accent4"/>
                </a:solidFill>
              </a:rPr>
              <a:t>TECHNOLOGICAL PROTECTION MEASURES (TPMs)</a:t>
            </a:r>
          </a:p>
        </p:txBody>
      </p:sp>
      <p:sp>
        <p:nvSpPr>
          <p:cNvPr id="2" name="TextBox 1">
            <a:extLst>
              <a:ext uri="{FF2B5EF4-FFF2-40B4-BE49-F238E27FC236}">
                <a16:creationId xmlns:a16="http://schemas.microsoft.com/office/drawing/2014/main" id="{C8B9E605-CD6C-5242-8563-C6227C63139A}"/>
              </a:ext>
            </a:extLst>
          </p:cNvPr>
          <p:cNvSpPr txBox="1"/>
          <p:nvPr/>
        </p:nvSpPr>
        <p:spPr>
          <a:xfrm>
            <a:off x="7735494" y="762761"/>
            <a:ext cx="1848776" cy="707886"/>
          </a:xfrm>
          <a:prstGeom prst="rect">
            <a:avLst/>
          </a:prstGeom>
          <a:noFill/>
        </p:spPr>
        <p:txBody>
          <a:bodyPr wrap="square" rtlCol="0">
            <a:spAutoFit/>
          </a:bodyPr>
          <a:lstStyle/>
          <a:p>
            <a:r>
              <a:rPr lang="en-US" sz="4000" b="1">
                <a:latin typeface="+mj-lt"/>
              </a:rPr>
              <a:t>TPMs:</a:t>
            </a:r>
          </a:p>
        </p:txBody>
      </p:sp>
      <p:sp>
        <p:nvSpPr>
          <p:cNvPr id="3" name="TextBox 2">
            <a:extLst>
              <a:ext uri="{FF2B5EF4-FFF2-40B4-BE49-F238E27FC236}">
                <a16:creationId xmlns:a16="http://schemas.microsoft.com/office/drawing/2014/main" id="{859A6B56-B2BA-1C4B-B0F9-9C79F78E6ED6}"/>
              </a:ext>
            </a:extLst>
          </p:cNvPr>
          <p:cNvSpPr txBox="1"/>
          <p:nvPr/>
        </p:nvSpPr>
        <p:spPr>
          <a:xfrm>
            <a:off x="4614322" y="3317009"/>
            <a:ext cx="6366272" cy="523220"/>
          </a:xfrm>
          <a:prstGeom prst="rect">
            <a:avLst/>
          </a:prstGeom>
          <a:noFill/>
        </p:spPr>
        <p:txBody>
          <a:bodyPr wrap="square" rtlCol="0">
            <a:spAutoFit/>
          </a:bodyPr>
          <a:lstStyle/>
          <a:p>
            <a:pPr marL="285750" indent="-285750">
              <a:buFont typeface="Arial" panose="020B0604020202020204" pitchFamily="34" charset="0"/>
              <a:buChar char="•"/>
            </a:pPr>
            <a:r>
              <a:rPr lang="en-US" sz="2800"/>
              <a:t>Can control the uses of a work</a:t>
            </a:r>
          </a:p>
        </p:txBody>
      </p:sp>
      <p:sp>
        <p:nvSpPr>
          <p:cNvPr id="13" name="TextBox 12">
            <a:extLst>
              <a:ext uri="{FF2B5EF4-FFF2-40B4-BE49-F238E27FC236}">
                <a16:creationId xmlns:a16="http://schemas.microsoft.com/office/drawing/2014/main" id="{17128FEB-3464-AE4B-9421-D4D5A9D3724C}"/>
              </a:ext>
            </a:extLst>
          </p:cNvPr>
          <p:cNvSpPr txBox="1"/>
          <p:nvPr/>
        </p:nvSpPr>
        <p:spPr>
          <a:xfrm>
            <a:off x="4614322" y="3954685"/>
            <a:ext cx="6366272" cy="523220"/>
          </a:xfrm>
          <a:prstGeom prst="rect">
            <a:avLst/>
          </a:prstGeom>
          <a:noFill/>
        </p:spPr>
        <p:txBody>
          <a:bodyPr wrap="square" rtlCol="0">
            <a:spAutoFit/>
          </a:bodyPr>
          <a:lstStyle/>
          <a:p>
            <a:pPr marL="285750" indent="-285750">
              <a:buFont typeface="Arial" panose="020B0604020202020204" pitchFamily="34" charset="0"/>
              <a:buChar char="•"/>
            </a:pPr>
            <a:r>
              <a:rPr lang="en-US" sz="2800"/>
              <a:t>Can control access to a work</a:t>
            </a:r>
          </a:p>
        </p:txBody>
      </p:sp>
      <p:pic>
        <p:nvPicPr>
          <p:cNvPr id="14" name="Authorize">
            <a:extLst>
              <a:ext uri="{FF2B5EF4-FFF2-40B4-BE49-F238E27FC236}">
                <a16:creationId xmlns:a16="http://schemas.microsoft.com/office/drawing/2014/main" id="{3EBA1366-1F3C-0644-A449-AC45DBE978F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014929" y="4793118"/>
            <a:ext cx="1355378" cy="1680668"/>
          </a:xfrm>
          <a:prstGeom prst="rect">
            <a:avLst/>
          </a:prstGeom>
        </p:spPr>
      </p:pic>
      <p:sp>
        <p:nvSpPr>
          <p:cNvPr id="15" name="TextBox 14">
            <a:extLst>
              <a:ext uri="{FF2B5EF4-FFF2-40B4-BE49-F238E27FC236}">
                <a16:creationId xmlns:a16="http://schemas.microsoft.com/office/drawing/2014/main" id="{FAC9570A-BA6F-E241-B67B-08903B126AFC}"/>
              </a:ext>
            </a:extLst>
          </p:cNvPr>
          <p:cNvSpPr txBox="1"/>
          <p:nvPr/>
        </p:nvSpPr>
        <p:spPr>
          <a:xfrm>
            <a:off x="5397768" y="6328326"/>
            <a:ext cx="3580772" cy="369332"/>
          </a:xfrm>
          <a:prstGeom prst="rect">
            <a:avLst/>
          </a:prstGeom>
          <a:noFill/>
        </p:spPr>
        <p:txBody>
          <a:bodyPr wrap="square" rtlCol="0">
            <a:spAutoFit/>
          </a:bodyPr>
          <a:lstStyle/>
          <a:p>
            <a:r>
              <a:rPr lang="en-US"/>
              <a:t>“Digital lock” = TPM</a:t>
            </a:r>
          </a:p>
        </p:txBody>
      </p:sp>
      <p:pic>
        <p:nvPicPr>
          <p:cNvPr id="17" name="Picture 16" descr="A person holding a sign&#10;&#10;Description automatically generated">
            <a:extLst>
              <a:ext uri="{FF2B5EF4-FFF2-40B4-BE49-F238E27FC236}">
                <a16:creationId xmlns:a16="http://schemas.microsoft.com/office/drawing/2014/main" id="{75F97A60-9ACB-EA48-A116-697533C15A2F}"/>
              </a:ext>
            </a:extLst>
          </p:cNvPr>
          <p:cNvPicPr>
            <a:picLocks noChangeAspect="1"/>
          </p:cNvPicPr>
          <p:nvPr/>
        </p:nvPicPr>
        <p:blipFill>
          <a:blip r:embed="rId10"/>
          <a:stretch>
            <a:fillRect/>
          </a:stretch>
        </p:blipFill>
        <p:spPr>
          <a:xfrm>
            <a:off x="3224424" y="1536970"/>
            <a:ext cx="6827140" cy="5205754"/>
          </a:xfrm>
          <a:prstGeom prst="rect">
            <a:avLst/>
          </a:prstGeom>
        </p:spPr>
      </p:pic>
    </p:spTree>
    <p:extLst>
      <p:ext uri="{BB962C8B-B14F-4D97-AF65-F5344CB8AC3E}">
        <p14:creationId xmlns:p14="http://schemas.microsoft.com/office/powerpoint/2010/main" val="59718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9" presetClass="exit" presetSubtype="0" fill="hold" grpId="1" nodeType="withEffect">
                                  <p:stCondLst>
                                    <p:cond delay="0"/>
                                  </p:stCondLst>
                                  <p:childTnLst>
                                    <p:animEffect transition="out" filter="dissolv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22" presetClass="entr" presetSubtype="8" fill="hold" nodeType="with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left)">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xit" presetSubtype="2" fill="hold" grpId="0" nodeType="clickEffect">
                                  <p:stCondLst>
                                    <p:cond delay="0"/>
                                  </p:stCondLst>
                                  <p:childTnLst>
                                    <p:animEffect transition="out" filter="wipe(right)">
                                      <p:cBhvr>
                                        <p:cTn id="23" dur="500"/>
                                        <p:tgtEl>
                                          <p:spTgt spid="10">
                                            <p:txEl>
                                              <p:pRg st="0" end="0"/>
                                            </p:txEl>
                                          </p:spTgt>
                                        </p:tgtEl>
                                      </p:cBhvr>
                                    </p:animEffect>
                                    <p:set>
                                      <p:cBhvr>
                                        <p:cTn id="24" dur="1" fill="hold">
                                          <p:stCondLst>
                                            <p:cond delay="499"/>
                                          </p:stCondLst>
                                        </p:cTn>
                                        <p:tgtEl>
                                          <p:spTgt spid="10">
                                            <p:txEl>
                                              <p:pRg st="0" end="0"/>
                                            </p:txEl>
                                          </p:spTgt>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10000"/>
                                  </p:iterate>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iterate type="lt">
                                    <p:tmPct val="0"/>
                                  </p:iterate>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 presetClass="entr" presetSubtype="0"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childTnLst>
                                </p:cTn>
                              </p:par>
                              <p:par>
                                <p:cTn id="40" presetID="42" presetClass="path" presetSubtype="0" accel="50000" decel="50000" fill="hold" grpId="1" nodeType="withEffect">
                                  <p:stCondLst>
                                    <p:cond delay="0"/>
                                  </p:stCondLst>
                                  <p:childTnLst>
                                    <p:animMotion origin="layout" path="M 3.54167E-6 -1.48148E-6 L -0.37344 0.20463 " pathEditMode="relative" rAng="0" ptsTypes="AA">
                                      <p:cBhvr>
                                        <p:cTn id="41" dur="2000" fill="hold"/>
                                        <p:tgtEl>
                                          <p:spTgt spid="2"/>
                                        </p:tgtEl>
                                        <p:attrNameLst>
                                          <p:attrName>ppt_x</p:attrName>
                                          <p:attrName>ppt_y</p:attrName>
                                        </p:attrNameLst>
                                      </p:cBhvr>
                                      <p:rCtr x="-18672" y="10231"/>
                                    </p:animMotion>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fltVal val="0"/>
                                          </p:val>
                                        </p:tav>
                                        <p:tav tm="100000">
                                          <p:val>
                                            <p:strVal val="#ppt_h"/>
                                          </p:val>
                                        </p:tav>
                                      </p:tavLst>
                                    </p:anim>
                                    <p:animEffect transition="in" filter="fade">
                                      <p:cBhvr>
                                        <p:cTn id="58" dur="500"/>
                                        <p:tgtEl>
                                          <p:spTgt spid="14"/>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1000" fill="hold"/>
                                        <p:tgtEl>
                                          <p:spTgt spid="17"/>
                                        </p:tgtEl>
                                        <p:attrNameLst>
                                          <p:attrName>ppt_w</p:attrName>
                                        </p:attrNameLst>
                                      </p:cBhvr>
                                      <p:tavLst>
                                        <p:tav tm="0">
                                          <p:val>
                                            <p:fltVal val="0"/>
                                          </p:val>
                                        </p:tav>
                                        <p:tav tm="100000">
                                          <p:val>
                                            <p:strVal val="#ppt_w"/>
                                          </p:val>
                                        </p:tav>
                                      </p:tavLst>
                                    </p:anim>
                                    <p:anim calcmode="lin" valueType="num">
                                      <p:cBhvr>
                                        <p:cTn id="68" dur="1000" fill="hold"/>
                                        <p:tgtEl>
                                          <p:spTgt spid="17"/>
                                        </p:tgtEl>
                                        <p:attrNameLst>
                                          <p:attrName>ppt_h</p:attrName>
                                        </p:attrNameLst>
                                      </p:cBhvr>
                                      <p:tavLst>
                                        <p:tav tm="0">
                                          <p:val>
                                            <p:fltVal val="0"/>
                                          </p:val>
                                        </p:tav>
                                        <p:tav tm="100000">
                                          <p:val>
                                            <p:strVal val="#ppt_h"/>
                                          </p:val>
                                        </p:tav>
                                      </p:tavLst>
                                    </p:anim>
                                    <p:anim calcmode="lin" valueType="num">
                                      <p:cBhvr>
                                        <p:cTn id="69" dur="1000" fill="hold"/>
                                        <p:tgtEl>
                                          <p:spTgt spid="17"/>
                                        </p:tgtEl>
                                        <p:attrNameLst>
                                          <p:attrName>style.rotation</p:attrName>
                                        </p:attrNameLst>
                                      </p:cBhvr>
                                      <p:tavLst>
                                        <p:tav tm="0">
                                          <p:val>
                                            <p:fltVal val="90"/>
                                          </p:val>
                                        </p:tav>
                                        <p:tav tm="100000">
                                          <p:val>
                                            <p:fltVal val="0"/>
                                          </p:val>
                                        </p:tav>
                                      </p:tavLst>
                                    </p:anim>
                                    <p:animEffect transition="in" filter="fade">
                                      <p:cBhvr>
                                        <p:cTn id="7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2"/>
      <p:bldP spid="11" grpId="1"/>
      <p:bldP spid="9" grpId="0" animBg="1"/>
      <p:bldP spid="9" grpId="1" animBg="1"/>
      <p:bldP spid="10" grpId="0" build="allAtOnce"/>
      <p:bldP spid="2" grpId="0"/>
      <p:bldP spid="2" grpId="1"/>
      <p:bldP spid="3" grpId="0"/>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101598" y="3435658"/>
            <a:ext cx="2972297" cy="2524878"/>
            <a:chOff x="2540000" y="3435658"/>
            <a:chExt cx="2972297" cy="2524878"/>
          </a:xfrm>
        </p:grpSpPr>
        <p:grpSp>
          <p:nvGrpSpPr>
            <p:cNvPr id="25" name="Group 24"/>
            <p:cNvGrpSpPr>
              <a:grpSpLocks noChangeAspect="1"/>
            </p:cNvGrpSpPr>
            <p:nvPr/>
          </p:nvGrpSpPr>
          <p:grpSpPr>
            <a:xfrm>
              <a:off x="2569541" y="3435658"/>
              <a:ext cx="2942756" cy="2268000"/>
              <a:chOff x="2494731" y="3728123"/>
              <a:chExt cx="2639997" cy="2034660"/>
            </a:xfrm>
          </p:grpSpPr>
          <p:pic>
            <p:nvPicPr>
              <p:cNvPr id="28" name="Picture 2" descr="Image result for canada coat of arm">
                <a:extLst>
                  <a:ext uri="{FF2B5EF4-FFF2-40B4-BE49-F238E27FC236}">
                    <a16:creationId xmlns:a16="http://schemas.microsoft.com/office/drawing/2014/main" id="{B437FE9A-FE50-6248-A64C-7CE5D0977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765" y="3728123"/>
                <a:ext cx="1183931" cy="1499563"/>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a:grpSpLocks noChangeAspect="1"/>
              </p:cNvGrpSpPr>
              <p:nvPr/>
            </p:nvGrpSpPr>
            <p:grpSpPr>
              <a:xfrm>
                <a:off x="2494731" y="5227686"/>
                <a:ext cx="2639997" cy="535097"/>
                <a:chOff x="6425815" y="2650750"/>
                <a:chExt cx="2639997" cy="535097"/>
              </a:xfrm>
            </p:grpSpPr>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5815" y="2825847"/>
                  <a:ext cx="2639997" cy="360000"/>
                </a:xfrm>
                <a:prstGeom prst="rect">
                  <a:avLst/>
                </a:prstGeom>
              </p:spPr>
            </p:pic>
            <p:pic>
              <p:nvPicPr>
                <p:cNvPr id="34" name="Picture 33"/>
                <p:cNvPicPr>
                  <a:picLocks noChangeAspect="1"/>
                </p:cNvPicPr>
                <p:nvPr/>
              </p:nvPicPr>
              <p:blipFill>
                <a:blip r:embed="rId5">
                  <a:extLst>
                    <a:ext uri="{BEBA8EAE-BF5A-486C-A8C5-ECC9F3942E4B}">
                      <a14:imgProps xmlns:a14="http://schemas.microsoft.com/office/drawing/2010/main">
                        <a14:imgLayer r:embed="rId6">
                          <a14:imgEffect>
                            <a14:artisticPhotocopy/>
                          </a14:imgEffect>
                          <a14:imgEffect>
                            <a14:saturation sat="120000"/>
                          </a14:imgEffect>
                        </a14:imgLayer>
                      </a14:imgProps>
                    </a:ext>
                    <a:ext uri="{28A0092B-C50C-407E-A947-70E740481C1C}">
                      <a14:useLocalDpi xmlns:a14="http://schemas.microsoft.com/office/drawing/2010/main" val="0"/>
                    </a:ext>
                  </a:extLst>
                </a:blip>
                <a:stretch>
                  <a:fillRect/>
                </a:stretch>
              </p:blipFill>
              <p:spPr>
                <a:xfrm>
                  <a:off x="6938772" y="2650750"/>
                  <a:ext cx="1590332" cy="234000"/>
                </a:xfrm>
                <a:prstGeom prst="rect">
                  <a:avLst/>
                </a:prstGeom>
              </p:spPr>
            </p:pic>
          </p:grpSp>
        </p:grpSp>
        <p:sp>
          <p:nvSpPr>
            <p:cNvPr id="26" name="section">
              <a:extLst>
                <a:ext uri="{FF2B5EF4-FFF2-40B4-BE49-F238E27FC236}">
                  <a16:creationId xmlns:a16="http://schemas.microsoft.com/office/drawing/2014/main" id="{66EAAF74-0DFA-4444-9D27-08A4587FAB95}"/>
                </a:ext>
              </a:extLst>
            </p:cNvPr>
            <p:cNvSpPr/>
            <p:nvPr/>
          </p:nvSpPr>
          <p:spPr>
            <a:xfrm>
              <a:off x="2540000" y="5642309"/>
              <a:ext cx="2936875" cy="318227"/>
            </a:xfrm>
            <a:prstGeom prst="rect">
              <a:avLst/>
            </a:prstGeom>
          </p:spPr>
          <p:txBody>
            <a:bodyPr wrap="square">
              <a:spAutoFit/>
            </a:bodyPr>
            <a:lstStyle/>
            <a:p>
              <a:pPr algn="ctr"/>
              <a:r>
                <a:rPr lang="en-CA" sz="1400" b="1" dirty="0" smtClean="0">
                  <a:solidFill>
                    <a:schemeClr val="tx1">
                      <a:lumMod val="75000"/>
                      <a:lumOff val="25000"/>
                    </a:schemeClr>
                  </a:solidFill>
                  <a:latin typeface="Arial" panose="020B0604020202020204" pitchFamily="34" charset="0"/>
                  <a:cs typeface="Arial" panose="020B0604020202020204" pitchFamily="34" charset="0"/>
                </a:rPr>
                <a:t>s</a:t>
              </a:r>
              <a:r>
                <a:rPr lang="en-CA" sz="1400" b="1" dirty="0">
                  <a:solidFill>
                    <a:schemeClr val="tx1">
                      <a:lumMod val="75000"/>
                      <a:lumOff val="25000"/>
                    </a:schemeClr>
                  </a:solidFill>
                  <a:latin typeface="Arial" panose="020B0604020202020204" pitchFamily="34" charset="0"/>
                  <a:cs typeface="Arial" panose="020B0604020202020204" pitchFamily="34" charset="0"/>
                </a:rPr>
                <a:t>. </a:t>
              </a:r>
              <a:r>
                <a:rPr lang="en-CA" sz="1400" b="1" dirty="0" smtClean="0">
                  <a:solidFill>
                    <a:schemeClr val="tx1">
                      <a:lumMod val="75000"/>
                      <a:lumOff val="25000"/>
                    </a:schemeClr>
                  </a:solidFill>
                  <a:latin typeface="Arial" panose="020B0604020202020204" pitchFamily="34" charset="0"/>
                  <a:cs typeface="Arial" panose="020B0604020202020204" pitchFamily="34" charset="0"/>
                </a:rPr>
                <a:t>41</a:t>
              </a:r>
              <a:endParaRPr lang="en-US" sz="1400" dirty="0"/>
            </a:p>
          </p:txBody>
        </p:sp>
      </p:grpSp>
      <p:sp>
        <p:nvSpPr>
          <p:cNvPr id="4" name="Title 3">
            <a:extLst>
              <a:ext uri="{FF2B5EF4-FFF2-40B4-BE49-F238E27FC236}">
                <a16:creationId xmlns:a16="http://schemas.microsoft.com/office/drawing/2014/main" id="{B82ABD08-77C3-3244-898E-A40A678E48D0}"/>
              </a:ext>
            </a:extLst>
          </p:cNvPr>
          <p:cNvSpPr>
            <a:spLocks noGrp="1"/>
          </p:cNvSpPr>
          <p:nvPr>
            <p:ph type="title"/>
          </p:nvPr>
        </p:nvSpPr>
        <p:spPr/>
        <p:txBody>
          <a:bodyPr/>
          <a:lstStyle/>
          <a:p>
            <a:r>
              <a:rPr lang="en-US" dirty="0"/>
              <a:t>THE CIRCUMVENTION OF TPMs</a:t>
            </a:r>
          </a:p>
        </p:txBody>
      </p:sp>
      <p:sp>
        <p:nvSpPr>
          <p:cNvPr id="11" name="TextBox 10">
            <a:extLst>
              <a:ext uri="{FF2B5EF4-FFF2-40B4-BE49-F238E27FC236}">
                <a16:creationId xmlns:a16="http://schemas.microsoft.com/office/drawing/2014/main" id="{07C380E0-5251-BE47-95BD-FB17D037769D}"/>
              </a:ext>
            </a:extLst>
          </p:cNvPr>
          <p:cNvSpPr txBox="1"/>
          <p:nvPr/>
        </p:nvSpPr>
        <p:spPr>
          <a:xfrm>
            <a:off x="5261153" y="3447040"/>
            <a:ext cx="2758586" cy="523220"/>
          </a:xfrm>
          <a:prstGeom prst="rect">
            <a:avLst/>
          </a:prstGeom>
          <a:noFill/>
        </p:spPr>
        <p:txBody>
          <a:bodyPr wrap="square" rtlCol="0">
            <a:spAutoFit/>
          </a:bodyPr>
          <a:lstStyle/>
          <a:p>
            <a:r>
              <a:rPr lang="en-US" sz="2800" dirty="0"/>
              <a:t>Circumvention</a:t>
            </a:r>
          </a:p>
        </p:txBody>
      </p:sp>
      <p:sp>
        <p:nvSpPr>
          <p:cNvPr id="12" name="TextBox 11">
            <a:extLst>
              <a:ext uri="{FF2B5EF4-FFF2-40B4-BE49-F238E27FC236}">
                <a16:creationId xmlns:a16="http://schemas.microsoft.com/office/drawing/2014/main" id="{9B678415-5969-E44A-966C-20D6662CD099}"/>
              </a:ext>
            </a:extLst>
          </p:cNvPr>
          <p:cNvSpPr txBox="1"/>
          <p:nvPr/>
        </p:nvSpPr>
        <p:spPr>
          <a:xfrm>
            <a:off x="8769246" y="2393516"/>
            <a:ext cx="2008682" cy="369332"/>
          </a:xfrm>
          <a:prstGeom prst="rect">
            <a:avLst/>
          </a:prstGeom>
          <a:noFill/>
        </p:spPr>
        <p:txBody>
          <a:bodyPr wrap="square" rtlCol="0">
            <a:spAutoFit/>
          </a:bodyPr>
          <a:lstStyle/>
          <a:p>
            <a:r>
              <a:rPr lang="en-US" dirty="0"/>
              <a:t>Descrambling</a:t>
            </a:r>
          </a:p>
        </p:txBody>
      </p:sp>
      <p:sp>
        <p:nvSpPr>
          <p:cNvPr id="13" name="TextBox 12">
            <a:extLst>
              <a:ext uri="{FF2B5EF4-FFF2-40B4-BE49-F238E27FC236}">
                <a16:creationId xmlns:a16="http://schemas.microsoft.com/office/drawing/2014/main" id="{3FBA10F7-A0BA-084D-B908-DC7C07AE805A}"/>
              </a:ext>
            </a:extLst>
          </p:cNvPr>
          <p:cNvSpPr txBox="1"/>
          <p:nvPr/>
        </p:nvSpPr>
        <p:spPr>
          <a:xfrm>
            <a:off x="9773587" y="4466468"/>
            <a:ext cx="2008682" cy="369332"/>
          </a:xfrm>
          <a:prstGeom prst="rect">
            <a:avLst/>
          </a:prstGeom>
          <a:noFill/>
        </p:spPr>
        <p:txBody>
          <a:bodyPr wrap="square" rtlCol="0">
            <a:spAutoFit/>
          </a:bodyPr>
          <a:lstStyle/>
          <a:p>
            <a:r>
              <a:rPr lang="en-US"/>
              <a:t>Decrypting</a:t>
            </a:r>
          </a:p>
        </p:txBody>
      </p:sp>
      <p:sp>
        <p:nvSpPr>
          <p:cNvPr id="14" name="TextBox 13">
            <a:extLst>
              <a:ext uri="{FF2B5EF4-FFF2-40B4-BE49-F238E27FC236}">
                <a16:creationId xmlns:a16="http://schemas.microsoft.com/office/drawing/2014/main" id="{CC84053C-C3E8-0745-BD03-024449D7897C}"/>
              </a:ext>
            </a:extLst>
          </p:cNvPr>
          <p:cNvSpPr txBox="1"/>
          <p:nvPr/>
        </p:nvSpPr>
        <p:spPr>
          <a:xfrm>
            <a:off x="8139658" y="6186874"/>
            <a:ext cx="2008682" cy="369332"/>
          </a:xfrm>
          <a:prstGeom prst="rect">
            <a:avLst/>
          </a:prstGeom>
          <a:noFill/>
        </p:spPr>
        <p:txBody>
          <a:bodyPr wrap="square" rtlCol="0">
            <a:spAutoFit/>
          </a:bodyPr>
          <a:lstStyle/>
          <a:p>
            <a:r>
              <a:rPr lang="en-US"/>
              <a:t>Avoiding</a:t>
            </a:r>
          </a:p>
        </p:txBody>
      </p:sp>
      <p:sp>
        <p:nvSpPr>
          <p:cNvPr id="15" name="TextBox 14">
            <a:extLst>
              <a:ext uri="{FF2B5EF4-FFF2-40B4-BE49-F238E27FC236}">
                <a16:creationId xmlns:a16="http://schemas.microsoft.com/office/drawing/2014/main" id="{D1693B8E-0BE6-0842-8328-0E1197754206}"/>
              </a:ext>
            </a:extLst>
          </p:cNvPr>
          <p:cNvSpPr txBox="1"/>
          <p:nvPr/>
        </p:nvSpPr>
        <p:spPr>
          <a:xfrm>
            <a:off x="3723398" y="6002208"/>
            <a:ext cx="2008682" cy="369332"/>
          </a:xfrm>
          <a:prstGeom prst="rect">
            <a:avLst/>
          </a:prstGeom>
          <a:noFill/>
        </p:spPr>
        <p:txBody>
          <a:bodyPr wrap="square" rtlCol="0">
            <a:spAutoFit/>
          </a:bodyPr>
          <a:lstStyle/>
          <a:p>
            <a:r>
              <a:rPr lang="en-US"/>
              <a:t>Bypassing</a:t>
            </a:r>
          </a:p>
        </p:txBody>
      </p:sp>
      <p:sp>
        <p:nvSpPr>
          <p:cNvPr id="16" name="TextBox 15">
            <a:extLst>
              <a:ext uri="{FF2B5EF4-FFF2-40B4-BE49-F238E27FC236}">
                <a16:creationId xmlns:a16="http://schemas.microsoft.com/office/drawing/2014/main" id="{DBF6DA4E-DFF8-0643-9768-C4553868B974}"/>
              </a:ext>
            </a:extLst>
          </p:cNvPr>
          <p:cNvSpPr txBox="1"/>
          <p:nvPr/>
        </p:nvSpPr>
        <p:spPr>
          <a:xfrm>
            <a:off x="2172372" y="4478158"/>
            <a:ext cx="2008682" cy="369332"/>
          </a:xfrm>
          <a:prstGeom prst="rect">
            <a:avLst/>
          </a:prstGeom>
          <a:noFill/>
        </p:spPr>
        <p:txBody>
          <a:bodyPr wrap="square" rtlCol="0">
            <a:spAutoFit/>
          </a:bodyPr>
          <a:lstStyle/>
          <a:p>
            <a:r>
              <a:rPr lang="en-US"/>
              <a:t>Removing</a:t>
            </a:r>
          </a:p>
        </p:txBody>
      </p:sp>
      <p:sp>
        <p:nvSpPr>
          <p:cNvPr id="17" name="TextBox 16">
            <a:extLst>
              <a:ext uri="{FF2B5EF4-FFF2-40B4-BE49-F238E27FC236}">
                <a16:creationId xmlns:a16="http://schemas.microsoft.com/office/drawing/2014/main" id="{4F9478CC-323E-1440-911C-2F41717BDB84}"/>
              </a:ext>
            </a:extLst>
          </p:cNvPr>
          <p:cNvSpPr txBox="1"/>
          <p:nvPr/>
        </p:nvSpPr>
        <p:spPr>
          <a:xfrm>
            <a:off x="2512280" y="2483702"/>
            <a:ext cx="2008682" cy="369332"/>
          </a:xfrm>
          <a:prstGeom prst="rect">
            <a:avLst/>
          </a:prstGeom>
          <a:noFill/>
        </p:spPr>
        <p:txBody>
          <a:bodyPr wrap="square" rtlCol="0">
            <a:spAutoFit/>
          </a:bodyPr>
          <a:lstStyle/>
          <a:p>
            <a:r>
              <a:rPr lang="en-US" dirty="0"/>
              <a:t>Deactivating</a:t>
            </a:r>
          </a:p>
        </p:txBody>
      </p:sp>
      <p:sp>
        <p:nvSpPr>
          <p:cNvPr id="18" name="TextBox 17">
            <a:extLst>
              <a:ext uri="{FF2B5EF4-FFF2-40B4-BE49-F238E27FC236}">
                <a16:creationId xmlns:a16="http://schemas.microsoft.com/office/drawing/2014/main" id="{995B437E-080E-A546-B948-7425F6EF75A6}"/>
              </a:ext>
            </a:extLst>
          </p:cNvPr>
          <p:cNvSpPr txBox="1"/>
          <p:nvPr/>
        </p:nvSpPr>
        <p:spPr>
          <a:xfrm>
            <a:off x="5854340" y="1961456"/>
            <a:ext cx="2008682" cy="369332"/>
          </a:xfrm>
          <a:prstGeom prst="rect">
            <a:avLst/>
          </a:prstGeom>
          <a:noFill/>
        </p:spPr>
        <p:txBody>
          <a:bodyPr wrap="square" rtlCol="0">
            <a:spAutoFit/>
          </a:bodyPr>
          <a:lstStyle/>
          <a:p>
            <a:r>
              <a:rPr lang="en-US" dirty="0"/>
              <a:t>Impairing</a:t>
            </a:r>
          </a:p>
        </p:txBody>
      </p:sp>
      <p:cxnSp>
        <p:nvCxnSpPr>
          <p:cNvPr id="20" name="Straight Connector 19">
            <a:extLst>
              <a:ext uri="{FF2B5EF4-FFF2-40B4-BE49-F238E27FC236}">
                <a16:creationId xmlns:a16="http://schemas.microsoft.com/office/drawing/2014/main" id="{68972687-F172-9E4C-802D-539FB5181FBD}"/>
              </a:ext>
            </a:extLst>
          </p:cNvPr>
          <p:cNvCxnSpPr>
            <a:cxnSpLocks/>
          </p:cNvCxnSpPr>
          <p:nvPr/>
        </p:nvCxnSpPr>
        <p:spPr>
          <a:xfrm flipV="1">
            <a:off x="7967270" y="2918079"/>
            <a:ext cx="607387" cy="401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33F2DA6-013A-5143-BB0B-62010C1D2EA5}"/>
              </a:ext>
            </a:extLst>
          </p:cNvPr>
          <p:cNvCxnSpPr>
            <a:cxnSpLocks/>
          </p:cNvCxnSpPr>
          <p:nvPr/>
        </p:nvCxnSpPr>
        <p:spPr>
          <a:xfrm>
            <a:off x="8574657" y="4691166"/>
            <a:ext cx="7495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90A8E6F-08FB-A945-A251-AB542D16B481}"/>
              </a:ext>
            </a:extLst>
          </p:cNvPr>
          <p:cNvCxnSpPr>
            <a:cxnSpLocks/>
          </p:cNvCxnSpPr>
          <p:nvPr/>
        </p:nvCxnSpPr>
        <p:spPr>
          <a:xfrm>
            <a:off x="7735047" y="5163752"/>
            <a:ext cx="567128" cy="6058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0398E20-906D-8D40-91A9-F6CA003CD32B}"/>
              </a:ext>
            </a:extLst>
          </p:cNvPr>
          <p:cNvCxnSpPr>
            <a:cxnSpLocks/>
          </p:cNvCxnSpPr>
          <p:nvPr/>
        </p:nvCxnSpPr>
        <p:spPr>
          <a:xfrm flipH="1">
            <a:off x="5014374" y="5163752"/>
            <a:ext cx="499086" cy="6080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1C07233-34F9-FB4A-8491-A28547D1D8E5}"/>
              </a:ext>
            </a:extLst>
          </p:cNvPr>
          <p:cNvCxnSpPr>
            <a:cxnSpLocks/>
          </p:cNvCxnSpPr>
          <p:nvPr/>
        </p:nvCxnSpPr>
        <p:spPr>
          <a:xfrm flipH="1" flipV="1">
            <a:off x="3787381" y="4639443"/>
            <a:ext cx="771914" cy="23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0F9591F-1094-F542-B6AB-A4228DFFD1BD}"/>
              </a:ext>
            </a:extLst>
          </p:cNvPr>
          <p:cNvCxnSpPr>
            <a:cxnSpLocks/>
          </p:cNvCxnSpPr>
          <p:nvPr/>
        </p:nvCxnSpPr>
        <p:spPr>
          <a:xfrm>
            <a:off x="3990803" y="2973058"/>
            <a:ext cx="560867" cy="5033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05B8450-D55E-334C-A90D-D9C91850711C}"/>
              </a:ext>
            </a:extLst>
          </p:cNvPr>
          <p:cNvCxnSpPr>
            <a:cxnSpLocks/>
          </p:cNvCxnSpPr>
          <p:nvPr/>
        </p:nvCxnSpPr>
        <p:spPr>
          <a:xfrm>
            <a:off x="6500795" y="2483702"/>
            <a:ext cx="0" cy="5698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circumvent" descr="A close up of a logo&#10;&#10;Description automatically generated">
            <a:extLst>
              <a:ext uri="{FF2B5EF4-FFF2-40B4-BE49-F238E27FC236}">
                <a16:creationId xmlns:a16="http://schemas.microsoft.com/office/drawing/2014/main" id="{DCB0AEF0-AEA1-9243-BD77-656CA0F1BAE3}"/>
              </a:ext>
            </a:extLst>
          </p:cNvPr>
          <p:cNvPicPr>
            <a:picLocks noChangeAspect="1"/>
          </p:cNvPicPr>
          <p:nvPr/>
        </p:nvPicPr>
        <p:blipFill>
          <a:blip r:embed="rId7"/>
          <a:stretch>
            <a:fillRect/>
          </a:stretch>
        </p:blipFill>
        <p:spPr>
          <a:xfrm>
            <a:off x="5136098" y="3790636"/>
            <a:ext cx="2462744" cy="1522797"/>
          </a:xfrm>
          <a:prstGeom prst="rect">
            <a:avLst/>
          </a:prstGeom>
        </p:spPr>
      </p:pic>
      <p:pic>
        <p:nvPicPr>
          <p:cNvPr id="23" name="Authorize">
            <a:extLst>
              <a:ext uri="{FF2B5EF4-FFF2-40B4-BE49-F238E27FC236}">
                <a16:creationId xmlns:a16="http://schemas.microsoft.com/office/drawing/2014/main" id="{C0F42C4F-90EB-4647-A402-5FB59130D669}"/>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26984" y="4379848"/>
            <a:ext cx="501316" cy="621632"/>
          </a:xfrm>
          <a:prstGeom prst="rect">
            <a:avLst/>
          </a:prstGeom>
        </p:spPr>
      </p:pic>
      <p:pic>
        <p:nvPicPr>
          <p:cNvPr id="40" name="Picture 39"/>
          <p:cNvPicPr>
            <a:picLocks noChangeAspect="1"/>
          </p:cNvPicPr>
          <p:nvPr/>
        </p:nvPicPr>
        <p:blipFill>
          <a:blip r:embed="rId10"/>
          <a:stretch>
            <a:fillRect/>
          </a:stretch>
        </p:blipFill>
        <p:spPr>
          <a:xfrm>
            <a:off x="111600" y="4377600"/>
            <a:ext cx="2226109" cy="1929600"/>
          </a:xfrm>
          <a:prstGeom prst="rect">
            <a:avLst/>
          </a:prstGeom>
        </p:spPr>
      </p:pic>
    </p:spTree>
    <p:extLst>
      <p:ext uri="{BB962C8B-B14F-4D97-AF65-F5344CB8AC3E}">
        <p14:creationId xmlns:p14="http://schemas.microsoft.com/office/powerpoint/2010/main" val="2372844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24"/>
                                        </p:tgtEl>
                                      </p:cBhvr>
                                      <p:by x="75000" y="75000"/>
                                    </p:animScale>
                                  </p:childTnLst>
                                </p:cTn>
                              </p:par>
                              <p:par>
                                <p:cTn id="7" presetID="42" presetClass="path" presetSubtype="0" fill="hold" nodeType="withEffect">
                                  <p:stCondLst>
                                    <p:cond delay="0"/>
                                  </p:stCondLst>
                                  <p:childTnLst>
                                    <p:animMotion origin="layout" path="M 1.66667E-6 -3.7037E-6 L -0.0293 0.08982 " pathEditMode="relative" rAng="0" ptsTypes="AA">
                                      <p:cBhvr>
                                        <p:cTn id="8" dur="500" fill="hold"/>
                                        <p:tgtEl>
                                          <p:spTgt spid="24"/>
                                        </p:tgtEl>
                                        <p:attrNameLst>
                                          <p:attrName>ppt_x</p:attrName>
                                          <p:attrName>ppt_y</p:attrName>
                                        </p:attrNameLst>
                                      </p:cBhvr>
                                      <p:rCtr x="-1471" y="4491"/>
                                    </p:animMotion>
                                  </p:childTnLst>
                                </p:cTn>
                              </p:par>
                            </p:childTnLst>
                          </p:cTn>
                        </p:par>
                        <p:par>
                          <p:cTn id="9" fill="hold">
                            <p:stCondLst>
                              <p:cond delay="500"/>
                            </p:stCondLst>
                            <p:childTnLst>
                              <p:par>
                                <p:cTn id="10" presetID="53" presetClass="entr" presetSubtype="16" fill="hold" grpId="0" nodeType="afterEffect">
                                  <p:stCondLst>
                                    <p:cond delay="50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10" presetClass="entr" presetSubtype="0" fill="hold" nodeType="withEffect">
                                  <p:stCondLst>
                                    <p:cond delay="5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53" presetClass="entr" presetSubtype="16" fill="hold" nodeType="with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 calcmode="lin" valueType="num">
                                      <p:cBhvr>
                                        <p:cTn id="29"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53" presetClass="entr" presetSubtype="16" fill="hold" nodeType="with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 calcmode="lin" valueType="num">
                                      <p:cBhvr>
                                        <p:cTn id="39"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13">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par>
                                <p:cTn id="47" presetID="53" presetClass="entr" presetSubtype="16" fill="hold" nodeType="withEffect">
                                  <p:stCondLst>
                                    <p:cond delay="0"/>
                                  </p:stCondLst>
                                  <p:childTnLst>
                                    <p:set>
                                      <p:cBhvr>
                                        <p:cTn id="48" dur="1" fill="hold">
                                          <p:stCondLst>
                                            <p:cond delay="0"/>
                                          </p:stCondLst>
                                        </p:cTn>
                                        <p:tgtEl>
                                          <p:spTgt spid="14">
                                            <p:txEl>
                                              <p:pRg st="0" end="0"/>
                                            </p:txEl>
                                          </p:spTgt>
                                        </p:tgtEl>
                                        <p:attrNameLst>
                                          <p:attrName>style.visibility</p:attrName>
                                        </p:attrNameLst>
                                      </p:cBhvr>
                                      <p:to>
                                        <p:strVal val="visible"/>
                                      </p:to>
                                    </p:set>
                                    <p:anim calcmode="lin" valueType="num">
                                      <p:cBhvr>
                                        <p:cTn id="49"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14">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par>
                                <p:cTn id="57" presetID="53" presetClass="entr" presetSubtype="16" fill="hold" nodeType="withEffect">
                                  <p:stCondLst>
                                    <p:cond delay="0"/>
                                  </p:stCondLst>
                                  <p:childTnLst>
                                    <p:set>
                                      <p:cBhvr>
                                        <p:cTn id="58" dur="1" fill="hold">
                                          <p:stCondLst>
                                            <p:cond delay="0"/>
                                          </p:stCondLst>
                                        </p:cTn>
                                        <p:tgtEl>
                                          <p:spTgt spid="15">
                                            <p:txEl>
                                              <p:pRg st="0" end="0"/>
                                            </p:txEl>
                                          </p:spTgt>
                                        </p:tgtEl>
                                        <p:attrNameLst>
                                          <p:attrName>style.visibility</p:attrName>
                                        </p:attrNameLst>
                                      </p:cBhvr>
                                      <p:to>
                                        <p:strVal val="visible"/>
                                      </p:to>
                                    </p:set>
                                    <p:anim calcmode="lin" valueType="num">
                                      <p:cBhvr>
                                        <p:cTn id="59"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60"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61" dur="500"/>
                                        <p:tgtEl>
                                          <p:spTgt spid="15">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500"/>
                                        <p:tgtEl>
                                          <p:spTgt spid="31"/>
                                        </p:tgtEl>
                                      </p:cBhvr>
                                    </p:animEffect>
                                  </p:childTnLst>
                                </p:cTn>
                              </p:par>
                              <p:par>
                                <p:cTn id="67" presetID="53" presetClass="entr" presetSubtype="16" fill="hold" nodeType="withEffect">
                                  <p:stCondLst>
                                    <p:cond delay="0"/>
                                  </p:stCondLst>
                                  <p:childTnLst>
                                    <p:set>
                                      <p:cBhvr>
                                        <p:cTn id="68" dur="1" fill="hold">
                                          <p:stCondLst>
                                            <p:cond delay="0"/>
                                          </p:stCondLst>
                                        </p:cTn>
                                        <p:tgtEl>
                                          <p:spTgt spid="16">
                                            <p:txEl>
                                              <p:pRg st="0" end="0"/>
                                            </p:txEl>
                                          </p:spTgt>
                                        </p:tgtEl>
                                        <p:attrNameLst>
                                          <p:attrName>style.visibility</p:attrName>
                                        </p:attrNameLst>
                                      </p:cBhvr>
                                      <p:to>
                                        <p:strVal val="visible"/>
                                      </p:to>
                                    </p:set>
                                    <p:anim calcmode="lin" valueType="num">
                                      <p:cBhvr>
                                        <p:cTn id="69"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70"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71" dur="500"/>
                                        <p:tgtEl>
                                          <p:spTgt spid="16">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par>
                                <p:cTn id="77" presetID="53" presetClass="entr" presetSubtype="16" fill="hold" nodeType="with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anim calcmode="lin" valueType="num">
                                      <p:cBhvr>
                                        <p:cTn id="79"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0"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81" dur="500"/>
                                        <p:tgtEl>
                                          <p:spTgt spid="17">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18">
                                            <p:txEl>
                                              <p:pRg st="0" end="0"/>
                                            </p:txEl>
                                          </p:spTgt>
                                        </p:tgtEl>
                                        <p:attrNameLst>
                                          <p:attrName>style.visibility</p:attrName>
                                        </p:attrNameLst>
                                      </p:cBhvr>
                                      <p:to>
                                        <p:strVal val="visible"/>
                                      </p:to>
                                    </p:set>
                                    <p:anim calcmode="lin" valueType="num">
                                      <p:cBhvr>
                                        <p:cTn id="8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8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88" dur="500"/>
                                        <p:tgtEl>
                                          <p:spTgt spid="18">
                                            <p:txEl>
                                              <p:pRg st="0" end="0"/>
                                            </p:txEl>
                                          </p:spTgt>
                                        </p:tgtEl>
                                      </p:cBhvr>
                                    </p:animEffect>
                                  </p:childTnLst>
                                </p:cTn>
                              </p:par>
                              <p:par>
                                <p:cTn id="89" presetID="10" presetClass="entr" presetSubtype="0" fill="hold" nodeType="with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fade">
                                      <p:cBhvr>
                                        <p:cTn id="91" dur="500"/>
                                        <p:tgtEl>
                                          <p:spTgt spid="35"/>
                                        </p:tgtEl>
                                      </p:cBhvr>
                                    </p:animEffect>
                                  </p:childTnLst>
                                </p:cTn>
                              </p:par>
                              <p:par>
                                <p:cTn id="92" presetID="10" presetClass="entr" presetSubtype="0" fill="hold" nodeType="with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fade">
                                      <p:cBhvr>
                                        <p:cTn id="9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A801D1-56F4-B940-AE0B-81BE834699BB}"/>
              </a:ext>
            </a:extLst>
          </p:cNvPr>
          <p:cNvSpPr txBox="1"/>
          <p:nvPr/>
        </p:nvSpPr>
        <p:spPr>
          <a:xfrm>
            <a:off x="3734531" y="2335395"/>
            <a:ext cx="8433303" cy="4832092"/>
          </a:xfrm>
          <a:prstGeom prst="rect">
            <a:avLst/>
          </a:prstGeom>
          <a:noFill/>
        </p:spPr>
        <p:txBody>
          <a:bodyPr wrap="square" rtlCol="0">
            <a:spAutoFit/>
          </a:bodyPr>
          <a:lstStyle/>
          <a:p>
            <a:r>
              <a:rPr lang="en-US" sz="2800" dirty="0"/>
              <a:t>No person may:</a:t>
            </a:r>
          </a:p>
          <a:p>
            <a:pPr marL="285750" indent="-285750">
              <a:buFont typeface="Arial" panose="020B0604020202020204" pitchFamily="34" charset="0"/>
              <a:buChar char="•"/>
            </a:pPr>
            <a:endParaRPr lang="en-US" sz="2800" dirty="0"/>
          </a:p>
          <a:p>
            <a:pPr marL="285750" indent="-285750">
              <a:spcAft>
                <a:spcPts val="1200"/>
              </a:spcAft>
              <a:buFont typeface="Arial" panose="020B0604020202020204" pitchFamily="34" charset="0"/>
              <a:buChar char="•"/>
            </a:pPr>
            <a:r>
              <a:rPr lang="en-US" sz="2800" dirty="0"/>
              <a:t>Circumvent a TPM</a:t>
            </a:r>
          </a:p>
          <a:p>
            <a:pPr marL="285750" indent="-285750">
              <a:spcAft>
                <a:spcPts val="1200"/>
              </a:spcAft>
              <a:buFont typeface="Arial" panose="020B0604020202020204" pitchFamily="34" charset="0"/>
              <a:buChar char="•"/>
            </a:pPr>
            <a:r>
              <a:rPr lang="en-US" sz="2800" dirty="0"/>
              <a:t>Offer services whose primary purpose is circumvention</a:t>
            </a:r>
          </a:p>
          <a:p>
            <a:pPr marL="285750" indent="-285750">
              <a:spcAft>
                <a:spcPts val="1200"/>
              </a:spcAft>
              <a:buFont typeface="Arial" panose="020B0604020202020204" pitchFamily="34" charset="0"/>
              <a:buChar char="•"/>
            </a:pPr>
            <a:r>
              <a:rPr lang="en-US" sz="2800" dirty="0"/>
              <a:t>Make, import, distribute, sell or rent any technology or device primarily intended to circumvent TPMs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40" name="TextBox 39">
            <a:extLst>
              <a:ext uri="{FF2B5EF4-FFF2-40B4-BE49-F238E27FC236}">
                <a16:creationId xmlns:a16="http://schemas.microsoft.com/office/drawing/2014/main" id="{98063CB5-EE5F-ED46-93CA-1BE06AC46863}"/>
              </a:ext>
            </a:extLst>
          </p:cNvPr>
          <p:cNvSpPr txBox="1"/>
          <p:nvPr/>
        </p:nvSpPr>
        <p:spPr>
          <a:xfrm>
            <a:off x="3734531" y="2335395"/>
            <a:ext cx="7182599" cy="523220"/>
          </a:xfrm>
          <a:prstGeom prst="rect">
            <a:avLst/>
          </a:prstGeom>
          <a:noFill/>
        </p:spPr>
        <p:txBody>
          <a:bodyPr wrap="square" rtlCol="0">
            <a:spAutoFit/>
          </a:bodyPr>
          <a:lstStyle/>
          <a:p>
            <a:r>
              <a:rPr lang="en-CA" sz="2800" dirty="0"/>
              <a:t>What acts of circumvention are prohibited?</a:t>
            </a:r>
            <a:endParaRPr lang="en-US" sz="2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3862" y="1463041"/>
            <a:ext cx="2325795" cy="3384000"/>
          </a:xfrm>
          <a:prstGeom prst="rect">
            <a:avLst/>
          </a:prstGeom>
        </p:spPr>
      </p:pic>
      <p:sp>
        <p:nvSpPr>
          <p:cNvPr id="4" name="Title 3">
            <a:extLst>
              <a:ext uri="{FF2B5EF4-FFF2-40B4-BE49-F238E27FC236}">
                <a16:creationId xmlns:a16="http://schemas.microsoft.com/office/drawing/2014/main" id="{B82ABD08-77C3-3244-898E-A40A678E48D0}"/>
              </a:ext>
            </a:extLst>
          </p:cNvPr>
          <p:cNvSpPr>
            <a:spLocks noGrp="1"/>
          </p:cNvSpPr>
          <p:nvPr>
            <p:ph type="title"/>
          </p:nvPr>
        </p:nvSpPr>
        <p:spPr/>
        <p:txBody>
          <a:bodyPr/>
          <a:lstStyle/>
          <a:p>
            <a:r>
              <a:rPr lang="en-US"/>
              <a:t>THE CIRCUMVENTION OF TPMs</a:t>
            </a:r>
          </a:p>
        </p:txBody>
      </p:sp>
      <p:pic>
        <p:nvPicPr>
          <p:cNvPr id="10" name="circumvent" descr="A close up of a logo&#10;&#10;Description automatically generated">
            <a:extLst>
              <a:ext uri="{FF2B5EF4-FFF2-40B4-BE49-F238E27FC236}">
                <a16:creationId xmlns:a16="http://schemas.microsoft.com/office/drawing/2014/main" id="{D9EC5CE9-4FAC-594C-AA5F-536CC7AF905B}"/>
              </a:ext>
            </a:extLst>
          </p:cNvPr>
          <p:cNvPicPr>
            <a:picLocks noChangeAspect="1"/>
          </p:cNvPicPr>
          <p:nvPr/>
        </p:nvPicPr>
        <p:blipFill>
          <a:blip r:embed="rId4"/>
          <a:stretch>
            <a:fillRect/>
          </a:stretch>
        </p:blipFill>
        <p:spPr>
          <a:xfrm>
            <a:off x="4325174" y="2901347"/>
            <a:ext cx="3995559" cy="2470588"/>
          </a:xfrm>
          <a:prstGeom prst="rect">
            <a:avLst/>
          </a:prstGeom>
        </p:spPr>
      </p:pic>
      <p:pic>
        <p:nvPicPr>
          <p:cNvPr id="36" name="Picture 35">
            <a:extLst>
              <a:ext uri="{FF2B5EF4-FFF2-40B4-BE49-F238E27FC236}">
                <a16:creationId xmlns:a16="http://schemas.microsoft.com/office/drawing/2014/main" id="{E05E7523-D6DD-424C-8F58-B738B3BEBE42}"/>
              </a:ext>
            </a:extLst>
          </p:cNvPr>
          <p:cNvPicPr>
            <a:picLocks noChangeAspect="1"/>
          </p:cNvPicPr>
          <p:nvPr/>
        </p:nvPicPr>
        <p:blipFill>
          <a:blip r:embed="rId5"/>
          <a:stretch>
            <a:fillRect/>
          </a:stretch>
        </p:blipFill>
        <p:spPr>
          <a:xfrm rot="363639">
            <a:off x="4125844" y="2005798"/>
            <a:ext cx="4261684" cy="4261684"/>
          </a:xfrm>
          <a:prstGeom prst="rect">
            <a:avLst/>
          </a:prstGeom>
          <a:noFill/>
        </p:spPr>
      </p:pic>
      <p:pic>
        <p:nvPicPr>
          <p:cNvPr id="12" name="Authorize">
            <a:extLst>
              <a:ext uri="{FF2B5EF4-FFF2-40B4-BE49-F238E27FC236}">
                <a16:creationId xmlns:a16="http://schemas.microsoft.com/office/drawing/2014/main" id="{FF0ABA6F-1145-934D-836C-9CA2FF731738}"/>
              </a:ext>
            </a:extLst>
          </p:cNvPr>
          <p:cNvPicPr>
            <a:picLocks noChangeAspect="1"/>
          </p:cNvPicPr>
          <p:nvPr/>
        </p:nvPicPr>
        <p:blipFill>
          <a:blip r:embed="rId6">
            <a:extLst>
              <a:ext uri="{96DAC541-7B7A-43D3-8B79-37D633B846F1}">
                <asvg:svgBlip xmlns:asvg="http://schemas.microsoft.com/office/drawing/2016/SVG/main" xmlns="" r:embed="rId8"/>
              </a:ext>
            </a:extLst>
          </a:blip>
          <a:stretch>
            <a:fillRect/>
          </a:stretch>
        </p:blipFill>
        <p:spPr>
          <a:xfrm>
            <a:off x="5900268" y="3847113"/>
            <a:ext cx="852404" cy="1056981"/>
          </a:xfrm>
          <a:prstGeom prst="rect">
            <a:avLst/>
          </a:prstGeom>
        </p:spPr>
      </p:pic>
      <p:pic>
        <p:nvPicPr>
          <p:cNvPr id="13" name="Picture 12"/>
          <p:cNvPicPr>
            <a:picLocks noChangeAspect="1"/>
          </p:cNvPicPr>
          <p:nvPr/>
        </p:nvPicPr>
        <p:blipFill>
          <a:blip r:embed="rId9"/>
          <a:stretch>
            <a:fillRect/>
          </a:stretch>
        </p:blipFill>
        <p:spPr>
          <a:xfrm>
            <a:off x="111600" y="4377600"/>
            <a:ext cx="2226109" cy="1929600"/>
          </a:xfrm>
          <a:prstGeom prst="rect">
            <a:avLst/>
          </a:prstGeom>
        </p:spPr>
      </p:pic>
    </p:spTree>
    <p:extLst>
      <p:ext uri="{BB962C8B-B14F-4D97-AF65-F5344CB8AC3E}">
        <p14:creationId xmlns:p14="http://schemas.microsoft.com/office/powerpoint/2010/main" val="3452700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fill="hold" nodeType="withEffect">
                                  <p:stCondLst>
                                    <p:cond delay="0"/>
                                  </p:stCondLst>
                                  <p:childTnLst>
                                    <p:animMotion origin="layout" path="M -6.25E-7 4.81481E-6 L 0.05274 -0.10487 " pathEditMode="relative" rAng="0" ptsTypes="AA">
                                      <p:cBhvr>
                                        <p:cTn id="6" dur="1000" fill="hold"/>
                                        <p:tgtEl>
                                          <p:spTgt spid="13"/>
                                        </p:tgtEl>
                                        <p:attrNameLst>
                                          <p:attrName>ppt_x</p:attrName>
                                          <p:attrName>ppt_y</p:attrName>
                                        </p:attrNameLst>
                                      </p:cBhvr>
                                      <p:rCtr x="2630" y="-5255"/>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40"/>
                                        </p:tgtEl>
                                      </p:cBhvr>
                                    </p:animEffect>
                                    <p:set>
                                      <p:cBhvr>
                                        <p:cTn id="14" dur="1" fill="hold">
                                          <p:stCondLst>
                                            <p:cond delay="499"/>
                                          </p:stCondLst>
                                        </p:cTn>
                                        <p:tgtEl>
                                          <p:spTgt spid="40"/>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left)">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wipe(left)">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wipe(left)">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3">
                                            <p:txEl>
                                              <p:pRg st="0" end="0"/>
                                            </p:txEl>
                                          </p:spTgt>
                                        </p:tgtEl>
                                      </p:cBhvr>
                                    </p:animEffect>
                                    <p:set>
                                      <p:cBhvr>
                                        <p:cTn id="41" dur="1" fill="hold">
                                          <p:stCondLst>
                                            <p:cond delay="499"/>
                                          </p:stCondLst>
                                        </p:cTn>
                                        <p:tgtEl>
                                          <p:spTgt spid="3">
                                            <p:txEl>
                                              <p:pRg st="0" end="0"/>
                                            </p:txEl>
                                          </p:spTgt>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500"/>
                                        <p:tgtEl>
                                          <p:spTgt spid="3">
                                            <p:txEl>
                                              <p:pRg st="2" end="2"/>
                                            </p:txEl>
                                          </p:spTgt>
                                        </p:tgtEl>
                                      </p:cBhvr>
                                    </p:animEffect>
                                    <p:set>
                                      <p:cBhvr>
                                        <p:cTn id="44" dur="1" fill="hold">
                                          <p:stCondLst>
                                            <p:cond delay="499"/>
                                          </p:stCondLst>
                                        </p:cTn>
                                        <p:tgtEl>
                                          <p:spTgt spid="3">
                                            <p:txEl>
                                              <p:pRg st="2" end="2"/>
                                            </p:txEl>
                                          </p:spTgt>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3">
                                            <p:txEl>
                                              <p:pRg st="3" end="3"/>
                                            </p:txEl>
                                          </p:spTgt>
                                        </p:tgtEl>
                                      </p:cBhvr>
                                    </p:animEffect>
                                    <p:set>
                                      <p:cBhvr>
                                        <p:cTn id="47" dur="1" fill="hold">
                                          <p:stCondLst>
                                            <p:cond delay="499"/>
                                          </p:stCondLst>
                                        </p:cTn>
                                        <p:tgtEl>
                                          <p:spTgt spid="3">
                                            <p:txEl>
                                              <p:pRg st="3" end="3"/>
                                            </p:txEl>
                                          </p:spTgt>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3">
                                            <p:txEl>
                                              <p:pRg st="4" end="4"/>
                                            </p:txEl>
                                          </p:spTgt>
                                        </p:tgtEl>
                                      </p:cBhvr>
                                    </p:animEffect>
                                    <p:set>
                                      <p:cBhvr>
                                        <p:cTn id="50" dur="1" fill="hold">
                                          <p:stCondLst>
                                            <p:cond delay="499"/>
                                          </p:stCondLst>
                                        </p:cTn>
                                        <p:tgtEl>
                                          <p:spTgt spid="3">
                                            <p:txEl>
                                              <p:pRg st="4" end="4"/>
                                            </p:txEl>
                                          </p:spTgt>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par>
                                <p:cTn id="58" presetID="10" presetClass="entr" presetSubtype="0"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 calcmode="lin" valueType="num">
                                      <p:cBhvr>
                                        <p:cTn id="65" dur="1000" fill="hold"/>
                                        <p:tgtEl>
                                          <p:spTgt spid="2"/>
                                        </p:tgtEl>
                                        <p:attrNameLst>
                                          <p:attrName>ppt_w</p:attrName>
                                        </p:attrNameLst>
                                      </p:cBhvr>
                                      <p:tavLst>
                                        <p:tav tm="0">
                                          <p:val>
                                            <p:fltVal val="0"/>
                                          </p:val>
                                        </p:tav>
                                        <p:tav tm="100000">
                                          <p:val>
                                            <p:strVal val="#ppt_w"/>
                                          </p:val>
                                        </p:tav>
                                      </p:tavLst>
                                    </p:anim>
                                    <p:anim calcmode="lin" valueType="num">
                                      <p:cBhvr>
                                        <p:cTn id="66" dur="1000" fill="hold"/>
                                        <p:tgtEl>
                                          <p:spTgt spid="2"/>
                                        </p:tgtEl>
                                        <p:attrNameLst>
                                          <p:attrName>ppt_h</p:attrName>
                                        </p:attrNameLst>
                                      </p:cBhvr>
                                      <p:tavLst>
                                        <p:tav tm="0">
                                          <p:val>
                                            <p:fltVal val="0"/>
                                          </p:val>
                                        </p:tav>
                                        <p:tav tm="100000">
                                          <p:val>
                                            <p:strVal val="#ppt_h"/>
                                          </p:val>
                                        </p:tav>
                                      </p:tavLst>
                                    </p:anim>
                                    <p:anim calcmode="lin" valueType="num">
                                      <p:cBhvr>
                                        <p:cTn id="67" dur="1000" fill="hold"/>
                                        <p:tgtEl>
                                          <p:spTgt spid="2"/>
                                        </p:tgtEl>
                                        <p:attrNameLst>
                                          <p:attrName>style.rotation</p:attrName>
                                        </p:attrNameLst>
                                      </p:cBhvr>
                                      <p:tavLst>
                                        <p:tav tm="0">
                                          <p:val>
                                            <p:fltVal val="90"/>
                                          </p:val>
                                        </p:tav>
                                        <p:tav tm="100000">
                                          <p:val>
                                            <p:fltVal val="0"/>
                                          </p:val>
                                        </p:tav>
                                      </p:tavLst>
                                    </p:anim>
                                    <p:animEffect transition="in" filter="fade">
                                      <p:cBhvr>
                                        <p:cTn id="6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2ABD08-77C3-3244-898E-A40A678E48D0}"/>
              </a:ext>
            </a:extLst>
          </p:cNvPr>
          <p:cNvSpPr>
            <a:spLocks noGrp="1"/>
          </p:cNvSpPr>
          <p:nvPr>
            <p:ph type="title"/>
          </p:nvPr>
        </p:nvSpPr>
        <p:spPr/>
        <p:txBody>
          <a:bodyPr/>
          <a:lstStyle/>
          <a:p>
            <a:r>
              <a:rPr lang="en-US"/>
              <a:t>CIRCUMVENTION EXCEPTIONS </a:t>
            </a:r>
          </a:p>
        </p:txBody>
      </p:sp>
      <p:sp>
        <p:nvSpPr>
          <p:cNvPr id="2" name="TextBox 1">
            <a:extLst>
              <a:ext uri="{FF2B5EF4-FFF2-40B4-BE49-F238E27FC236}">
                <a16:creationId xmlns:a16="http://schemas.microsoft.com/office/drawing/2014/main" id="{A305BE7E-F0A8-D743-9F27-FEE8A1FA9048}"/>
              </a:ext>
            </a:extLst>
          </p:cNvPr>
          <p:cNvSpPr txBox="1"/>
          <p:nvPr/>
        </p:nvSpPr>
        <p:spPr>
          <a:xfrm>
            <a:off x="1043000" y="1884256"/>
            <a:ext cx="8548971" cy="707886"/>
          </a:xfrm>
          <a:prstGeom prst="rect">
            <a:avLst/>
          </a:prstGeom>
          <a:noFill/>
        </p:spPr>
        <p:txBody>
          <a:bodyPr wrap="square" rtlCol="0">
            <a:spAutoFit/>
          </a:bodyPr>
          <a:lstStyle/>
          <a:p>
            <a:r>
              <a:rPr lang="en-CA" sz="2000" dirty="0"/>
              <a:t>If you are in law enforcement, working for the purposes of national security (s.</a:t>
            </a:r>
            <a:r>
              <a:rPr lang="en-CA" sz="2000" dirty="0">
                <a:latin typeface="Times New Roman" panose="02020603050405020304" pitchFamily="18" charset="0"/>
                <a:cs typeface="Times New Roman" panose="02020603050405020304" pitchFamily="18" charset="0"/>
              </a:rPr>
              <a:t> </a:t>
            </a:r>
            <a:r>
              <a:rPr lang="en-CA" sz="2000" dirty="0"/>
              <a:t>41.11</a:t>
            </a:r>
            <a:r>
              <a:rPr lang="en-CA" sz="2000" dirty="0" smtClean="0"/>
              <a:t>)</a:t>
            </a:r>
            <a:r>
              <a:rPr lang="en-US" dirty="0" smtClean="0"/>
              <a:t> </a:t>
            </a:r>
            <a:endParaRPr lang="en-US" dirty="0"/>
          </a:p>
        </p:txBody>
      </p:sp>
      <p:sp>
        <p:nvSpPr>
          <p:cNvPr id="3" name="TextBox 2">
            <a:extLst>
              <a:ext uri="{FF2B5EF4-FFF2-40B4-BE49-F238E27FC236}">
                <a16:creationId xmlns:a16="http://schemas.microsoft.com/office/drawing/2014/main" id="{4545F540-3FEB-C343-8E81-00CAFCB02D13}"/>
              </a:ext>
            </a:extLst>
          </p:cNvPr>
          <p:cNvSpPr txBox="1"/>
          <p:nvPr/>
        </p:nvSpPr>
        <p:spPr>
          <a:xfrm>
            <a:off x="1043000" y="3077129"/>
            <a:ext cx="7927445" cy="707886"/>
          </a:xfrm>
          <a:prstGeom prst="rect">
            <a:avLst/>
          </a:prstGeom>
          <a:noFill/>
        </p:spPr>
        <p:txBody>
          <a:bodyPr wrap="square" rtlCol="0">
            <a:spAutoFit/>
          </a:bodyPr>
          <a:lstStyle/>
          <a:p>
            <a:r>
              <a:rPr lang="en-CA" sz="2000" dirty="0"/>
              <a:t>You need to get pieces of software to interoperate with one another (s.</a:t>
            </a:r>
            <a:r>
              <a:rPr lang="en-CA" sz="2000" dirty="0">
                <a:latin typeface="Times New Roman" panose="02020603050405020304" pitchFamily="18" charset="0"/>
                <a:cs typeface="Times New Roman" panose="02020603050405020304" pitchFamily="18" charset="0"/>
              </a:rPr>
              <a:t> </a:t>
            </a:r>
            <a:r>
              <a:rPr lang="en-CA" sz="2000" dirty="0"/>
              <a:t>41.12</a:t>
            </a:r>
            <a:r>
              <a:rPr lang="en-CA" sz="2000" dirty="0" smtClean="0"/>
              <a:t>)</a:t>
            </a:r>
            <a:endParaRPr lang="en-US" dirty="0"/>
          </a:p>
        </p:txBody>
      </p:sp>
      <p:sp>
        <p:nvSpPr>
          <p:cNvPr id="5" name="TextBox 4">
            <a:extLst>
              <a:ext uri="{FF2B5EF4-FFF2-40B4-BE49-F238E27FC236}">
                <a16:creationId xmlns:a16="http://schemas.microsoft.com/office/drawing/2014/main" id="{0D1F212D-D369-5847-A73B-00DB421AC183}"/>
              </a:ext>
            </a:extLst>
          </p:cNvPr>
          <p:cNvSpPr txBox="1"/>
          <p:nvPr/>
        </p:nvSpPr>
        <p:spPr>
          <a:xfrm>
            <a:off x="1042880" y="4306243"/>
            <a:ext cx="7758225" cy="707886"/>
          </a:xfrm>
          <a:prstGeom prst="rect">
            <a:avLst/>
          </a:prstGeom>
          <a:noFill/>
        </p:spPr>
        <p:txBody>
          <a:bodyPr wrap="square" rtlCol="0">
            <a:spAutoFit/>
          </a:bodyPr>
          <a:lstStyle/>
          <a:p>
            <a:pPr marL="0" lvl="1" fontAlgn="base"/>
            <a:r>
              <a:rPr lang="en-CA" sz="2000" dirty="0"/>
              <a:t>You are engaged in research related to encryption technologies (s.</a:t>
            </a:r>
            <a:r>
              <a:rPr lang="en-CA" sz="2000" dirty="0">
                <a:latin typeface="Times New Roman" panose="02020603050405020304" pitchFamily="18" charset="0"/>
                <a:cs typeface="Times New Roman" panose="02020603050405020304" pitchFamily="18" charset="0"/>
              </a:rPr>
              <a:t> </a:t>
            </a:r>
            <a:r>
              <a:rPr lang="en-CA" sz="2000" dirty="0"/>
              <a:t>41.13</a:t>
            </a:r>
            <a:r>
              <a:rPr lang="en-CA" sz="2000" dirty="0" smtClean="0"/>
              <a:t>)</a:t>
            </a:r>
            <a:endParaRPr lang="en-CA" sz="2000" dirty="0"/>
          </a:p>
        </p:txBody>
      </p:sp>
      <p:sp>
        <p:nvSpPr>
          <p:cNvPr id="6" name="TextBox 5">
            <a:extLst>
              <a:ext uri="{FF2B5EF4-FFF2-40B4-BE49-F238E27FC236}">
                <a16:creationId xmlns:a16="http://schemas.microsoft.com/office/drawing/2014/main" id="{AB8E7D85-BD73-1947-90D0-97C3BF2C5E54}"/>
              </a:ext>
            </a:extLst>
          </p:cNvPr>
          <p:cNvSpPr txBox="1"/>
          <p:nvPr/>
        </p:nvSpPr>
        <p:spPr>
          <a:xfrm>
            <a:off x="1042880" y="5458511"/>
            <a:ext cx="8691802" cy="707886"/>
          </a:xfrm>
          <a:prstGeom prst="rect">
            <a:avLst/>
          </a:prstGeom>
          <a:noFill/>
        </p:spPr>
        <p:txBody>
          <a:bodyPr wrap="square" rtlCol="0">
            <a:spAutoFit/>
          </a:bodyPr>
          <a:lstStyle/>
          <a:p>
            <a:pPr marL="0" lvl="1" fontAlgn="base"/>
            <a:r>
              <a:rPr lang="en-CA" sz="2000" dirty="0"/>
              <a:t>You need to prevent software from collecting personal information </a:t>
            </a:r>
            <a:r>
              <a:rPr lang="en-CA" sz="2000" dirty="0" smtClean="0"/>
              <a:t/>
            </a:r>
            <a:br>
              <a:rPr lang="en-CA" sz="2000" dirty="0" smtClean="0"/>
            </a:br>
            <a:r>
              <a:rPr lang="en-CA" sz="2000" dirty="0" smtClean="0"/>
              <a:t>(</a:t>
            </a:r>
            <a:r>
              <a:rPr lang="en-CA" sz="2000" dirty="0"/>
              <a:t>s. 41.14)</a:t>
            </a:r>
          </a:p>
        </p:txBody>
      </p:sp>
      <p:sp>
        <p:nvSpPr>
          <p:cNvPr id="12" name="TextBox 11">
            <a:extLst>
              <a:ext uri="{FF2B5EF4-FFF2-40B4-BE49-F238E27FC236}">
                <a16:creationId xmlns:a16="http://schemas.microsoft.com/office/drawing/2014/main" id="{8F3AF9C0-48D6-924D-B001-FFEDA3AE7E5F}"/>
              </a:ext>
            </a:extLst>
          </p:cNvPr>
          <p:cNvSpPr txBox="1"/>
          <p:nvPr/>
        </p:nvSpPr>
        <p:spPr>
          <a:xfrm>
            <a:off x="436983" y="1808165"/>
            <a:ext cx="290946" cy="646331"/>
          </a:xfrm>
          <a:prstGeom prst="rect">
            <a:avLst/>
          </a:prstGeom>
          <a:noFill/>
        </p:spPr>
        <p:txBody>
          <a:bodyPr wrap="square" rtlCol="0">
            <a:spAutoFit/>
          </a:bodyPr>
          <a:lstStyle/>
          <a:p>
            <a:r>
              <a:rPr lang="en-US" sz="3600" dirty="0"/>
              <a:t>1</a:t>
            </a:r>
          </a:p>
        </p:txBody>
      </p:sp>
      <p:sp>
        <p:nvSpPr>
          <p:cNvPr id="14" name="TextBox 13">
            <a:extLst>
              <a:ext uri="{FF2B5EF4-FFF2-40B4-BE49-F238E27FC236}">
                <a16:creationId xmlns:a16="http://schemas.microsoft.com/office/drawing/2014/main" id="{5BA4918A-ACCF-7342-89C9-1635EFBE1AF8}"/>
              </a:ext>
            </a:extLst>
          </p:cNvPr>
          <p:cNvSpPr txBox="1"/>
          <p:nvPr/>
        </p:nvSpPr>
        <p:spPr>
          <a:xfrm>
            <a:off x="449847" y="3001295"/>
            <a:ext cx="290946" cy="646331"/>
          </a:xfrm>
          <a:prstGeom prst="rect">
            <a:avLst/>
          </a:prstGeom>
          <a:noFill/>
        </p:spPr>
        <p:txBody>
          <a:bodyPr wrap="square" rtlCol="0">
            <a:spAutoFit/>
          </a:bodyPr>
          <a:lstStyle/>
          <a:p>
            <a:r>
              <a:rPr lang="en-US" sz="3600" dirty="0"/>
              <a:t>2</a:t>
            </a:r>
          </a:p>
        </p:txBody>
      </p:sp>
      <p:sp>
        <p:nvSpPr>
          <p:cNvPr id="16" name="TextBox 15">
            <a:extLst>
              <a:ext uri="{FF2B5EF4-FFF2-40B4-BE49-F238E27FC236}">
                <a16:creationId xmlns:a16="http://schemas.microsoft.com/office/drawing/2014/main" id="{133B0D89-912F-8445-A399-50ABC97E3384}"/>
              </a:ext>
            </a:extLst>
          </p:cNvPr>
          <p:cNvSpPr txBox="1"/>
          <p:nvPr/>
        </p:nvSpPr>
        <p:spPr>
          <a:xfrm>
            <a:off x="436983" y="4240284"/>
            <a:ext cx="284019" cy="646331"/>
          </a:xfrm>
          <a:prstGeom prst="rect">
            <a:avLst/>
          </a:prstGeom>
          <a:noFill/>
        </p:spPr>
        <p:txBody>
          <a:bodyPr wrap="square" rtlCol="0">
            <a:spAutoFit/>
          </a:bodyPr>
          <a:lstStyle/>
          <a:p>
            <a:r>
              <a:rPr lang="en-US" sz="3600" dirty="0"/>
              <a:t>3</a:t>
            </a:r>
          </a:p>
        </p:txBody>
      </p:sp>
      <p:sp>
        <p:nvSpPr>
          <p:cNvPr id="17" name="TextBox 16">
            <a:extLst>
              <a:ext uri="{FF2B5EF4-FFF2-40B4-BE49-F238E27FC236}">
                <a16:creationId xmlns:a16="http://schemas.microsoft.com/office/drawing/2014/main" id="{C5CBE839-1EDC-214A-86DD-BD15C57A2383}"/>
              </a:ext>
            </a:extLst>
          </p:cNvPr>
          <p:cNvSpPr txBox="1"/>
          <p:nvPr/>
        </p:nvSpPr>
        <p:spPr>
          <a:xfrm>
            <a:off x="436983" y="5376069"/>
            <a:ext cx="290946" cy="646331"/>
          </a:xfrm>
          <a:prstGeom prst="rect">
            <a:avLst/>
          </a:prstGeom>
          <a:noFill/>
        </p:spPr>
        <p:txBody>
          <a:bodyPr wrap="square" rtlCol="0">
            <a:spAutoFit/>
          </a:bodyPr>
          <a:lstStyle/>
          <a:p>
            <a:r>
              <a:rPr lang="en-US" sz="3600" dirty="0"/>
              <a:t>4</a:t>
            </a:r>
          </a:p>
        </p:txBody>
      </p:sp>
      <p:pic>
        <p:nvPicPr>
          <p:cNvPr id="8" name="Picture 7" descr="A close up of a logo&#10;&#10;Description automatically generated">
            <a:extLst>
              <a:ext uri="{FF2B5EF4-FFF2-40B4-BE49-F238E27FC236}">
                <a16:creationId xmlns:a16="http://schemas.microsoft.com/office/drawing/2014/main" id="{D6BDFF48-EB83-0F41-9173-A63EF55353D2}"/>
              </a:ext>
            </a:extLst>
          </p:cNvPr>
          <p:cNvPicPr>
            <a:picLocks noChangeAspect="1"/>
          </p:cNvPicPr>
          <p:nvPr/>
        </p:nvPicPr>
        <p:blipFill>
          <a:blip r:embed="rId3"/>
          <a:stretch>
            <a:fillRect/>
          </a:stretch>
        </p:blipFill>
        <p:spPr>
          <a:xfrm>
            <a:off x="9234771" y="3248585"/>
            <a:ext cx="1900103" cy="1686514"/>
          </a:xfrm>
          <a:prstGeom prst="rect">
            <a:avLst/>
          </a:prstGeom>
        </p:spPr>
      </p:pic>
      <p:pic>
        <p:nvPicPr>
          <p:cNvPr id="23" name="Picture 22">
            <a:extLst>
              <a:ext uri="{FF2B5EF4-FFF2-40B4-BE49-F238E27FC236}">
                <a16:creationId xmlns:a16="http://schemas.microsoft.com/office/drawing/2014/main" id="{5F53D84B-68A7-A440-BE15-7F48208BF256}"/>
              </a:ext>
            </a:extLst>
          </p:cNvPr>
          <p:cNvPicPr>
            <a:picLocks noChangeAspect="1"/>
          </p:cNvPicPr>
          <p:nvPr/>
        </p:nvPicPr>
        <p:blipFill>
          <a:blip r:embed="rId4"/>
          <a:stretch>
            <a:fillRect/>
          </a:stretch>
        </p:blipFill>
        <p:spPr>
          <a:xfrm>
            <a:off x="9207817" y="3146057"/>
            <a:ext cx="1801503" cy="1686514"/>
          </a:xfrm>
          <a:prstGeom prst="rect">
            <a:avLst/>
          </a:prstGeom>
        </p:spPr>
      </p:pic>
      <p:pic>
        <p:nvPicPr>
          <p:cNvPr id="24" name="Picture 23">
            <a:extLst>
              <a:ext uri="{FF2B5EF4-FFF2-40B4-BE49-F238E27FC236}">
                <a16:creationId xmlns:a16="http://schemas.microsoft.com/office/drawing/2014/main" id="{99766DF0-E459-554E-9AA3-39BF1A6708CD}"/>
              </a:ext>
            </a:extLst>
          </p:cNvPr>
          <p:cNvPicPr>
            <a:picLocks noChangeAspect="1"/>
          </p:cNvPicPr>
          <p:nvPr/>
        </p:nvPicPr>
        <p:blipFill>
          <a:blip r:embed="rId5"/>
          <a:stretch>
            <a:fillRect/>
          </a:stretch>
        </p:blipFill>
        <p:spPr>
          <a:xfrm>
            <a:off x="9104186" y="3315383"/>
            <a:ext cx="2222183" cy="1596482"/>
          </a:xfrm>
          <a:prstGeom prst="rect">
            <a:avLst/>
          </a:prstGeom>
        </p:spPr>
      </p:pic>
      <p:pic>
        <p:nvPicPr>
          <p:cNvPr id="25" name="Picture 24">
            <a:extLst>
              <a:ext uri="{FF2B5EF4-FFF2-40B4-BE49-F238E27FC236}">
                <a16:creationId xmlns:a16="http://schemas.microsoft.com/office/drawing/2014/main" id="{570FCA69-52A4-B64C-896B-B0CD00610EBA}"/>
              </a:ext>
            </a:extLst>
          </p:cNvPr>
          <p:cNvPicPr>
            <a:picLocks noChangeAspect="1"/>
          </p:cNvPicPr>
          <p:nvPr/>
        </p:nvPicPr>
        <p:blipFill>
          <a:blip r:embed="rId6"/>
          <a:stretch>
            <a:fillRect/>
          </a:stretch>
        </p:blipFill>
        <p:spPr>
          <a:xfrm>
            <a:off x="9143827" y="3136383"/>
            <a:ext cx="2081990" cy="1986736"/>
          </a:xfrm>
          <a:prstGeom prst="rect">
            <a:avLst/>
          </a:prstGeom>
        </p:spPr>
      </p:pic>
      <p:pic>
        <p:nvPicPr>
          <p:cNvPr id="18" name="circumvent" descr="A close up of a logo&#10;&#10;Description automatically generated">
            <a:extLst>
              <a:ext uri="{FF2B5EF4-FFF2-40B4-BE49-F238E27FC236}">
                <a16:creationId xmlns:a16="http://schemas.microsoft.com/office/drawing/2014/main" id="{2F1A146B-8E0A-7A47-913F-A0E2B6FD2035}"/>
              </a:ext>
            </a:extLst>
          </p:cNvPr>
          <p:cNvPicPr>
            <a:picLocks noChangeAspect="1"/>
          </p:cNvPicPr>
          <p:nvPr/>
        </p:nvPicPr>
        <p:blipFill>
          <a:blip r:embed="rId7"/>
          <a:stretch>
            <a:fillRect/>
          </a:stretch>
        </p:blipFill>
        <p:spPr>
          <a:xfrm>
            <a:off x="4325174" y="2901347"/>
            <a:ext cx="3995559" cy="2470588"/>
          </a:xfrm>
          <a:prstGeom prst="rect">
            <a:avLst/>
          </a:prstGeom>
        </p:spPr>
      </p:pic>
      <p:pic>
        <p:nvPicPr>
          <p:cNvPr id="19" name="Authorize">
            <a:extLst>
              <a:ext uri="{FF2B5EF4-FFF2-40B4-BE49-F238E27FC236}">
                <a16:creationId xmlns:a16="http://schemas.microsoft.com/office/drawing/2014/main" id="{67E2C98B-7C34-AC4A-882E-93D7A3B5254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5900268" y="3847113"/>
            <a:ext cx="852404" cy="1056981"/>
          </a:xfrm>
          <a:prstGeom prst="rect">
            <a:avLst/>
          </a:prstGeom>
        </p:spPr>
      </p:pic>
    </p:spTree>
    <p:extLst>
      <p:ext uri="{BB962C8B-B14F-4D97-AF65-F5344CB8AC3E}">
        <p14:creationId xmlns:p14="http://schemas.microsoft.com/office/powerpoint/2010/main" val="2165853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par>
                                <p:cTn id="36" presetID="22" presetClass="exit" presetSubtype="8" fill="hold" nodeType="withEffect">
                                  <p:stCondLst>
                                    <p:cond delay="0"/>
                                  </p:stCondLst>
                                  <p:childTnLst>
                                    <p:animEffect transition="out" filter="wipe(left)">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left)">
                                      <p:cBhvr>
                                        <p:cTn id="47" dur="500"/>
                                        <p:tgtEl>
                                          <p:spTgt spid="5"/>
                                        </p:tgtEl>
                                      </p:cBhvr>
                                    </p:animEffect>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left)">
                                      <p:cBhvr>
                                        <p:cTn id="51" dur="500"/>
                                        <p:tgtEl>
                                          <p:spTgt spid="24"/>
                                        </p:tgtEl>
                                      </p:cBhvr>
                                    </p:animEffect>
                                  </p:childTnLst>
                                </p:cTn>
                              </p:par>
                              <p:par>
                                <p:cTn id="52" presetID="22" presetClass="exit" presetSubtype="8" fill="hold" nodeType="withEffect">
                                  <p:stCondLst>
                                    <p:cond delay="0"/>
                                  </p:stCondLst>
                                  <p:childTnLst>
                                    <p:animEffect transition="out" filter="wipe(left)">
                                      <p:cBhvr>
                                        <p:cTn id="53" dur="500"/>
                                        <p:tgtEl>
                                          <p:spTgt spid="23"/>
                                        </p:tgtEl>
                                      </p:cBhvr>
                                    </p:animEffect>
                                    <p:set>
                                      <p:cBhvr>
                                        <p:cTn id="54" dur="1" fill="hold">
                                          <p:stCondLst>
                                            <p:cond delay="499"/>
                                          </p:stCondLst>
                                        </p:cTn>
                                        <p:tgtEl>
                                          <p:spTgt spid="2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ipe(left)">
                                      <p:cBhvr>
                                        <p:cTn id="63" dur="500"/>
                                        <p:tgtEl>
                                          <p:spTgt spid="6"/>
                                        </p:tgtEl>
                                      </p:cBhvr>
                                    </p:animEffect>
                                  </p:childTnLst>
                                </p:cTn>
                              </p:par>
                              <p:par>
                                <p:cTn id="64" presetID="22" presetClass="exit" presetSubtype="8" fill="hold" nodeType="withEffect">
                                  <p:stCondLst>
                                    <p:cond delay="0"/>
                                  </p:stCondLst>
                                  <p:childTnLst>
                                    <p:animEffect transition="out" filter="wipe(left)">
                                      <p:cBhvr>
                                        <p:cTn id="65" dur="500"/>
                                        <p:tgtEl>
                                          <p:spTgt spid="24"/>
                                        </p:tgtEl>
                                      </p:cBhvr>
                                    </p:animEffect>
                                    <p:set>
                                      <p:cBhvr>
                                        <p:cTn id="66" dur="1" fill="hold">
                                          <p:stCondLst>
                                            <p:cond delay="499"/>
                                          </p:stCondLst>
                                        </p:cTn>
                                        <p:tgtEl>
                                          <p:spTgt spid="24"/>
                                        </p:tgtEl>
                                        <p:attrNameLst>
                                          <p:attrName>style.visibility</p:attrName>
                                        </p:attrNameLst>
                                      </p:cBhvr>
                                      <p:to>
                                        <p:strVal val="hidden"/>
                                      </p:to>
                                    </p:set>
                                  </p:childTnLst>
                                </p:cTn>
                              </p:par>
                            </p:childTnLst>
                          </p:cTn>
                        </p:par>
                        <p:par>
                          <p:cTn id="67" fill="hold">
                            <p:stCondLst>
                              <p:cond delay="1000"/>
                            </p:stCondLst>
                            <p:childTnLst>
                              <p:par>
                                <p:cTn id="68" presetID="22" presetClass="entr" presetSubtype="8"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wipe(left)">
                                      <p:cBhvr>
                                        <p:cTn id="7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12" grpId="0"/>
      <p:bldP spid="14"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2ABD08-77C3-3244-898E-A40A678E48D0}"/>
              </a:ext>
            </a:extLst>
          </p:cNvPr>
          <p:cNvSpPr>
            <a:spLocks noGrp="1"/>
          </p:cNvSpPr>
          <p:nvPr>
            <p:ph type="title"/>
          </p:nvPr>
        </p:nvSpPr>
        <p:spPr/>
        <p:txBody>
          <a:bodyPr/>
          <a:lstStyle/>
          <a:p>
            <a:r>
              <a:rPr lang="en-US"/>
              <a:t>CIRCUMVENTION EXCEPTIONS </a:t>
            </a:r>
          </a:p>
        </p:txBody>
      </p:sp>
      <p:sp>
        <p:nvSpPr>
          <p:cNvPr id="9" name="TextBox 8">
            <a:extLst>
              <a:ext uri="{FF2B5EF4-FFF2-40B4-BE49-F238E27FC236}">
                <a16:creationId xmlns:a16="http://schemas.microsoft.com/office/drawing/2014/main" id="{B51222F7-377C-9E43-B1BE-31C616CF3D13}"/>
              </a:ext>
            </a:extLst>
          </p:cNvPr>
          <p:cNvSpPr txBox="1"/>
          <p:nvPr/>
        </p:nvSpPr>
        <p:spPr>
          <a:xfrm>
            <a:off x="1059873" y="3535437"/>
            <a:ext cx="8441316" cy="1015663"/>
          </a:xfrm>
          <a:prstGeom prst="rect">
            <a:avLst/>
          </a:prstGeom>
          <a:noFill/>
        </p:spPr>
        <p:txBody>
          <a:bodyPr wrap="square" rtlCol="0">
            <a:spAutoFit/>
          </a:bodyPr>
          <a:lstStyle/>
          <a:p>
            <a:r>
              <a:rPr lang="en-CA" sz="2000" dirty="0"/>
              <a:t>You are broadcasting a copyright-protected work and the </a:t>
            </a:r>
            <a:r>
              <a:rPr lang="en-CA" sz="2000" dirty="0" smtClean="0"/>
              <a:t>rights holder </a:t>
            </a:r>
            <a:r>
              <a:rPr lang="en-CA" sz="2000" dirty="0"/>
              <a:t>has not given you a TPM-free way to do the broadcast</a:t>
            </a:r>
          </a:p>
          <a:p>
            <a:r>
              <a:rPr lang="en-CA" sz="2000" dirty="0"/>
              <a:t>(s.</a:t>
            </a:r>
            <a:r>
              <a:rPr lang="en-CA" sz="2000" dirty="0">
                <a:cs typeface="Times New Roman" panose="02020603050405020304" pitchFamily="18" charset="0"/>
              </a:rPr>
              <a:t> </a:t>
            </a:r>
            <a:r>
              <a:rPr lang="en-CA" sz="2000" dirty="0"/>
              <a:t>41.17</a:t>
            </a:r>
            <a:r>
              <a:rPr lang="en-CA" sz="2000" dirty="0" smtClean="0"/>
              <a:t>)</a:t>
            </a:r>
            <a:endParaRPr lang="en-CA" sz="2000" dirty="0"/>
          </a:p>
        </p:txBody>
      </p:sp>
      <p:sp>
        <p:nvSpPr>
          <p:cNvPr id="10" name="TextBox 9">
            <a:extLst>
              <a:ext uri="{FF2B5EF4-FFF2-40B4-BE49-F238E27FC236}">
                <a16:creationId xmlns:a16="http://schemas.microsoft.com/office/drawing/2014/main" id="{F35C2921-01FA-9249-8C08-5BE483AB2727}"/>
              </a:ext>
            </a:extLst>
          </p:cNvPr>
          <p:cNvSpPr txBox="1"/>
          <p:nvPr/>
        </p:nvSpPr>
        <p:spPr>
          <a:xfrm>
            <a:off x="1058400" y="1900238"/>
            <a:ext cx="8441315" cy="1015663"/>
          </a:xfrm>
          <a:prstGeom prst="rect">
            <a:avLst/>
          </a:prstGeom>
          <a:noFill/>
        </p:spPr>
        <p:txBody>
          <a:bodyPr wrap="square" rtlCol="0">
            <a:spAutoFit/>
          </a:bodyPr>
          <a:lstStyle/>
          <a:p>
            <a:r>
              <a:rPr lang="en-CA" sz="2000" dirty="0"/>
              <a:t>You have perceptual disabilities or provide support services to people with perceptual </a:t>
            </a:r>
            <a:r>
              <a:rPr lang="en-CA" sz="2000" dirty="0" smtClean="0"/>
              <a:t>disabilities</a:t>
            </a:r>
            <a:r>
              <a:rPr lang="en-CA" sz="2000" dirty="0"/>
              <a:t/>
            </a:r>
            <a:br>
              <a:rPr lang="en-CA" sz="2000" dirty="0"/>
            </a:br>
            <a:r>
              <a:rPr lang="en-CA" sz="2000" dirty="0"/>
              <a:t>(s.</a:t>
            </a:r>
            <a:r>
              <a:rPr lang="en-CA" sz="2000" dirty="0">
                <a:latin typeface="Times New Roman" panose="02020603050405020304" pitchFamily="18" charset="0"/>
                <a:cs typeface="Times New Roman" panose="02020603050405020304" pitchFamily="18" charset="0"/>
              </a:rPr>
              <a:t> </a:t>
            </a:r>
            <a:r>
              <a:rPr lang="en-CA" sz="2000" dirty="0"/>
              <a:t>41.16)</a:t>
            </a:r>
            <a:endParaRPr lang="en-US" sz="2000" dirty="0"/>
          </a:p>
        </p:txBody>
      </p:sp>
      <p:sp>
        <p:nvSpPr>
          <p:cNvPr id="11" name="TextBox 10">
            <a:extLst>
              <a:ext uri="{FF2B5EF4-FFF2-40B4-BE49-F238E27FC236}">
                <a16:creationId xmlns:a16="http://schemas.microsoft.com/office/drawing/2014/main" id="{85F0E831-4675-FD45-A92D-4BD95379922A}"/>
              </a:ext>
            </a:extLst>
          </p:cNvPr>
          <p:cNvSpPr txBox="1"/>
          <p:nvPr/>
        </p:nvSpPr>
        <p:spPr>
          <a:xfrm>
            <a:off x="1045592" y="5138859"/>
            <a:ext cx="8441316" cy="1015663"/>
          </a:xfrm>
          <a:prstGeom prst="rect">
            <a:avLst/>
          </a:prstGeom>
          <a:noFill/>
        </p:spPr>
        <p:txBody>
          <a:bodyPr wrap="square" rtlCol="0">
            <a:spAutoFit/>
          </a:bodyPr>
          <a:lstStyle/>
          <a:p>
            <a:r>
              <a:rPr lang="en-CA" sz="2000" dirty="0"/>
              <a:t>You need to circumvent a TPM on radio equipment in order to get access to a telecommunications service</a:t>
            </a:r>
            <a:br>
              <a:rPr lang="en-CA" sz="2000" dirty="0"/>
            </a:br>
            <a:r>
              <a:rPr lang="en-CA" sz="2000" dirty="0"/>
              <a:t>(s.</a:t>
            </a:r>
            <a:r>
              <a:rPr lang="en-CA" sz="2000" dirty="0">
                <a:latin typeface="Times New Roman" panose="02020603050405020304" pitchFamily="18" charset="0"/>
                <a:cs typeface="Times New Roman" panose="02020603050405020304" pitchFamily="18" charset="0"/>
              </a:rPr>
              <a:t> </a:t>
            </a:r>
            <a:r>
              <a:rPr lang="en-CA" sz="2000" dirty="0" smtClean="0"/>
              <a:t>41.18)</a:t>
            </a:r>
            <a:endParaRPr lang="en-US" dirty="0"/>
          </a:p>
        </p:txBody>
      </p:sp>
      <p:sp>
        <p:nvSpPr>
          <p:cNvPr id="18" name="TextBox 17">
            <a:extLst>
              <a:ext uri="{FF2B5EF4-FFF2-40B4-BE49-F238E27FC236}">
                <a16:creationId xmlns:a16="http://schemas.microsoft.com/office/drawing/2014/main" id="{B0A08921-C5E4-BF45-8903-DF3809B2CB29}"/>
              </a:ext>
            </a:extLst>
          </p:cNvPr>
          <p:cNvSpPr txBox="1"/>
          <p:nvPr/>
        </p:nvSpPr>
        <p:spPr>
          <a:xfrm>
            <a:off x="435600" y="1807200"/>
            <a:ext cx="290946" cy="646331"/>
          </a:xfrm>
          <a:prstGeom prst="rect">
            <a:avLst/>
          </a:prstGeom>
          <a:noFill/>
        </p:spPr>
        <p:txBody>
          <a:bodyPr wrap="square" rtlCol="0">
            <a:spAutoFit/>
          </a:bodyPr>
          <a:lstStyle/>
          <a:p>
            <a:r>
              <a:rPr lang="en-US" sz="3600" dirty="0" smtClean="0"/>
              <a:t>5</a:t>
            </a:r>
            <a:endParaRPr lang="en-US" sz="3600" dirty="0"/>
          </a:p>
        </p:txBody>
      </p:sp>
      <p:sp>
        <p:nvSpPr>
          <p:cNvPr id="19" name="TextBox 18">
            <a:extLst>
              <a:ext uri="{FF2B5EF4-FFF2-40B4-BE49-F238E27FC236}">
                <a16:creationId xmlns:a16="http://schemas.microsoft.com/office/drawing/2014/main" id="{3B4CC88A-E75B-6E4B-A36D-172473B37A2A}"/>
              </a:ext>
            </a:extLst>
          </p:cNvPr>
          <p:cNvSpPr txBox="1"/>
          <p:nvPr/>
        </p:nvSpPr>
        <p:spPr>
          <a:xfrm>
            <a:off x="435600" y="3451593"/>
            <a:ext cx="290946" cy="646331"/>
          </a:xfrm>
          <a:prstGeom prst="rect">
            <a:avLst/>
          </a:prstGeom>
          <a:noFill/>
        </p:spPr>
        <p:txBody>
          <a:bodyPr wrap="square" rtlCol="0">
            <a:spAutoFit/>
          </a:bodyPr>
          <a:lstStyle/>
          <a:p>
            <a:r>
              <a:rPr lang="en-US" sz="3600" dirty="0"/>
              <a:t>6</a:t>
            </a:r>
          </a:p>
        </p:txBody>
      </p:sp>
      <p:sp>
        <p:nvSpPr>
          <p:cNvPr id="20" name="TextBox 19">
            <a:extLst>
              <a:ext uri="{FF2B5EF4-FFF2-40B4-BE49-F238E27FC236}">
                <a16:creationId xmlns:a16="http://schemas.microsoft.com/office/drawing/2014/main" id="{CAD8F513-10B1-2D4E-8C51-8AF48AF69AA2}"/>
              </a:ext>
            </a:extLst>
          </p:cNvPr>
          <p:cNvSpPr txBox="1"/>
          <p:nvPr/>
        </p:nvSpPr>
        <p:spPr>
          <a:xfrm>
            <a:off x="435600" y="5060106"/>
            <a:ext cx="290946" cy="646331"/>
          </a:xfrm>
          <a:prstGeom prst="rect">
            <a:avLst/>
          </a:prstGeom>
          <a:noFill/>
        </p:spPr>
        <p:txBody>
          <a:bodyPr wrap="square" rtlCol="0">
            <a:spAutoFit/>
          </a:bodyPr>
          <a:lstStyle/>
          <a:p>
            <a:r>
              <a:rPr lang="en-US" sz="3600" dirty="0"/>
              <a:t>7</a:t>
            </a:r>
          </a:p>
        </p:txBody>
      </p:sp>
      <p:pic>
        <p:nvPicPr>
          <p:cNvPr id="23" name="Picture 22">
            <a:extLst>
              <a:ext uri="{FF2B5EF4-FFF2-40B4-BE49-F238E27FC236}">
                <a16:creationId xmlns:a16="http://schemas.microsoft.com/office/drawing/2014/main" id="{3FDC9C00-9507-9A45-8589-48BEBA30A9B7}"/>
              </a:ext>
            </a:extLst>
          </p:cNvPr>
          <p:cNvPicPr>
            <a:picLocks noChangeAspect="1"/>
          </p:cNvPicPr>
          <p:nvPr/>
        </p:nvPicPr>
        <p:blipFill>
          <a:blip r:embed="rId3"/>
          <a:stretch>
            <a:fillRect/>
          </a:stretch>
        </p:blipFill>
        <p:spPr>
          <a:xfrm>
            <a:off x="10045908" y="2808691"/>
            <a:ext cx="1513962" cy="2289053"/>
          </a:xfrm>
          <a:prstGeom prst="rect">
            <a:avLst/>
          </a:prstGeom>
        </p:spPr>
      </p:pic>
      <p:pic>
        <p:nvPicPr>
          <p:cNvPr id="22" name="Picture 21">
            <a:extLst>
              <a:ext uri="{FF2B5EF4-FFF2-40B4-BE49-F238E27FC236}">
                <a16:creationId xmlns:a16="http://schemas.microsoft.com/office/drawing/2014/main" id="{1775E65B-32D8-8241-BE81-CE6404EBBB31}"/>
              </a:ext>
            </a:extLst>
          </p:cNvPr>
          <p:cNvPicPr>
            <a:picLocks noChangeAspect="1"/>
          </p:cNvPicPr>
          <p:nvPr/>
        </p:nvPicPr>
        <p:blipFill>
          <a:blip r:embed="rId4"/>
          <a:stretch>
            <a:fillRect/>
          </a:stretch>
        </p:blipFill>
        <p:spPr>
          <a:xfrm>
            <a:off x="9782298" y="2867946"/>
            <a:ext cx="1989395" cy="2289053"/>
          </a:xfrm>
          <a:prstGeom prst="rect">
            <a:avLst/>
          </a:prstGeom>
        </p:spPr>
      </p:pic>
      <p:pic>
        <p:nvPicPr>
          <p:cNvPr id="21" name="Picture 20">
            <a:extLst>
              <a:ext uri="{FF2B5EF4-FFF2-40B4-BE49-F238E27FC236}">
                <a16:creationId xmlns:a16="http://schemas.microsoft.com/office/drawing/2014/main" id="{1CE1CC4F-EC0D-B34D-914F-AF58718DDD99}"/>
              </a:ext>
            </a:extLst>
          </p:cNvPr>
          <p:cNvPicPr>
            <a:picLocks noChangeAspect="1"/>
          </p:cNvPicPr>
          <p:nvPr/>
        </p:nvPicPr>
        <p:blipFill>
          <a:blip r:embed="rId5"/>
          <a:stretch>
            <a:fillRect/>
          </a:stretch>
        </p:blipFill>
        <p:spPr>
          <a:xfrm>
            <a:off x="9895499" y="3015856"/>
            <a:ext cx="2026338" cy="1986736"/>
          </a:xfrm>
          <a:prstGeom prst="rect">
            <a:avLst/>
          </a:prstGeom>
        </p:spPr>
      </p:pic>
    </p:spTree>
    <p:extLst>
      <p:ext uri="{BB962C8B-B14F-4D97-AF65-F5344CB8AC3E}">
        <p14:creationId xmlns:p14="http://schemas.microsoft.com/office/powerpoint/2010/main" val="2227591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xit" presetSubtype="8" fill="hold" nodeType="withEffect">
                                  <p:stCondLst>
                                    <p:cond delay="0"/>
                                  </p:stCondLst>
                                  <p:childTnLst>
                                    <p:animEffect transition="out" filter="wipe(left)">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par>
                                <p:cTn id="41" presetID="22" presetClass="exit" presetSubtype="8" fill="hold" nodeType="withEffect">
                                  <p:stCondLst>
                                    <p:cond delay="0"/>
                                  </p:stCondLst>
                                  <p:childTnLst>
                                    <p:animEffect transition="out" filter="wipe(left)">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cTn>
                              </p:par>
                            </p:childTnLst>
                          </p:cTn>
                        </p:par>
                        <p:par>
                          <p:cTn id="44" fill="hold">
                            <p:stCondLst>
                              <p:cond delay="1000"/>
                            </p:stCondLst>
                            <p:childTnLst>
                              <p:par>
                                <p:cTn id="45" presetID="22" presetClass="entr" presetSubtype="8"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left)">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8" grpId="0"/>
      <p:bldP spid="19" grpId="0"/>
      <p:bldP spid="20" grpId="0"/>
    </p:bldLst>
  </p:timing>
</p:sld>
</file>

<file path=ppt/theme/theme1.xml><?xml version="1.0" encoding="utf-8"?>
<a:theme xmlns:a="http://schemas.openxmlformats.org/drawingml/2006/main" name="Level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DE6CFC58-F008-0C44-9AE6-C329ED73EC6D}"/>
    </a:ext>
  </a:extLst>
</a:theme>
</file>

<file path=ppt/theme/theme2.xml><?xml version="1.0" encoding="utf-8"?>
<a:theme xmlns:a="http://schemas.openxmlformats.org/drawingml/2006/main" name="1_Level 1">
  <a:themeElements>
    <a:clrScheme name="Custom 1">
      <a:dk1>
        <a:srgbClr val="75707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4C67CBCE-DFDA-6745-9959-BC713BE9E948}"/>
    </a:ext>
  </a:extLst>
</a:theme>
</file>

<file path=ppt/theme/theme3.xml><?xml version="1.0" encoding="utf-8"?>
<a:theme xmlns:a="http://schemas.openxmlformats.org/drawingml/2006/main" name="1_Level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B9FDB8F-EBBA-1E4D-9B03-02A803C87649}"/>
    </a:ext>
  </a:extLst>
</a:theme>
</file>

<file path=ppt/theme/theme4.xml><?xml version="1.0" encoding="utf-8"?>
<a:theme xmlns:a="http://schemas.openxmlformats.org/drawingml/2006/main" name="1_Level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16964AC1-EF38-134A-A4A4-FB428F678D40}"/>
    </a:ext>
  </a:extLst>
</a:theme>
</file>

<file path=ppt/theme/theme5.xml><?xml version="1.0" encoding="utf-8"?>
<a:theme xmlns:a="http://schemas.openxmlformats.org/drawingml/2006/main" name="1_Level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282F2B2-FEA9-564A-B27D-208CC4779EB1}"/>
    </a:ext>
  </a:extLst>
</a:theme>
</file>

<file path=ppt/theme/theme6.xml><?xml version="1.0" encoding="utf-8"?>
<a:theme xmlns:a="http://schemas.openxmlformats.org/drawingml/2006/main" name="1_Level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DE6CFC58-F008-0C44-9AE6-C329ED73EC6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Level 1</Template>
  <TotalTime>34012</TotalTime>
  <Words>3111</Words>
  <Application>Microsoft Office PowerPoint</Application>
  <PresentationFormat>Widescreen</PresentationFormat>
  <Paragraphs>221</Paragraphs>
  <Slides>29</Slides>
  <Notes>19</Notes>
  <HiddenSlides>0</HiddenSlides>
  <MMClips>3</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29</vt:i4>
      </vt:variant>
    </vt:vector>
  </HeadingPairs>
  <TitlesOfParts>
    <vt:vector size="38" baseType="lpstr">
      <vt:lpstr>Arial</vt:lpstr>
      <vt:lpstr>Calibri</vt:lpstr>
      <vt:lpstr>Times New Roman</vt:lpstr>
      <vt:lpstr>Level 5</vt:lpstr>
      <vt:lpstr>1_Level 1</vt:lpstr>
      <vt:lpstr>1_Level 2</vt:lpstr>
      <vt:lpstr>1_Level 3</vt:lpstr>
      <vt:lpstr>1_Level 4</vt:lpstr>
      <vt:lpstr>1_Level 5</vt:lpstr>
      <vt:lpstr>Copyright Act, Section 41: Technological Protection Measures</vt:lpstr>
      <vt:lpstr>THE RISE OF THE INTERNET</vt:lpstr>
      <vt:lpstr>THE RISE OF THE INTERNET</vt:lpstr>
      <vt:lpstr>THE WIPO COPYRIGHT TREATY</vt:lpstr>
      <vt:lpstr>TECHNOLOGICAL PROTECTION MEASURES (TPMs)</vt:lpstr>
      <vt:lpstr>THE CIRCUMVENTION OF TPMs</vt:lpstr>
      <vt:lpstr>THE CIRCUMVENTION OF TPMs</vt:lpstr>
      <vt:lpstr>CIRCUMVENTION EXCEPTIONS </vt:lpstr>
      <vt:lpstr>CIRCUMVENTION EXCEPTIONS </vt:lpstr>
      <vt:lpstr>CIRCUMVENTION EXCEPTIONS</vt:lpstr>
      <vt:lpstr>CIRCUMVENTION EXCEPTIONS </vt:lpstr>
      <vt:lpstr>CONTROVERSY</vt:lpstr>
      <vt:lpstr>DIFFERING PERSPECTIVES</vt:lpstr>
      <vt:lpstr>BALANCE OF RIGHTS</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TECHNOLOGICAL PROTECTION MEASURES/ DIGITAL LOCKS</dc:title>
  <dc:creator>Julia Guy</dc:creator>
  <cp:lastModifiedBy>Mireille Smith</cp:lastModifiedBy>
  <cp:revision>233</cp:revision>
  <dcterms:created xsi:type="dcterms:W3CDTF">2019-07-14T18:57:49Z</dcterms:created>
  <dcterms:modified xsi:type="dcterms:W3CDTF">2024-12-17T21:01:23Z</dcterms:modified>
</cp:coreProperties>
</file>