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2"/>
  </p:notesMasterIdLst>
  <p:handoutMasterIdLst>
    <p:handoutMasterId r:id="rId33"/>
  </p:handoutMasterIdLst>
  <p:sldIdLst>
    <p:sldId id="256" r:id="rId6"/>
    <p:sldId id="266" r:id="rId7"/>
    <p:sldId id="275" r:id="rId8"/>
    <p:sldId id="268" r:id="rId9"/>
    <p:sldId id="269" r:id="rId10"/>
    <p:sldId id="270" r:id="rId11"/>
    <p:sldId id="277" r:id="rId12"/>
    <p:sldId id="271" r:id="rId13"/>
    <p:sldId id="280" r:id="rId14"/>
    <p:sldId id="282" r:id="rId15"/>
    <p:sldId id="272" r:id="rId16"/>
    <p:sldId id="273" r:id="rId17"/>
    <p:sldId id="278" r:id="rId18"/>
    <p:sldId id="274" r:id="rId19"/>
    <p:sldId id="265" r:id="rId20"/>
    <p:sldId id="267" r:id="rId21"/>
    <p:sldId id="283" r:id="rId22"/>
    <p:sldId id="284" r:id="rId23"/>
    <p:sldId id="262" r:id="rId24"/>
    <p:sldId id="276" r:id="rId25"/>
    <p:sldId id="281" r:id="rId26"/>
    <p:sldId id="279" r:id="rId27"/>
    <p:sldId id="264" r:id="rId28"/>
    <p:sldId id="261" r:id="rId29"/>
    <p:sldId id="259" r:id="rId30"/>
    <p:sldId id="25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50"/>
    <a:srgbClr val="879F3D"/>
    <a:srgbClr val="CB534C"/>
    <a:srgbClr val="F7CA00"/>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p:restoredTop sz="72428"/>
  </p:normalViewPr>
  <p:slideViewPr>
    <p:cSldViewPr snapToGrid="0" snapToObjects="1">
      <p:cViewPr varScale="1">
        <p:scale>
          <a:sx n="34" d="100"/>
          <a:sy n="34" d="100"/>
        </p:scale>
        <p:origin x="1896" y="192"/>
      </p:cViewPr>
      <p:guideLst>
        <p:guide orient="horz" pos="2160"/>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88" d="100"/>
          <a:sy n="88" d="100"/>
        </p:scale>
        <p:origin x="266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2019-09-04</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9/4/19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ourcommons.ca/Content/Committee/421/INDU/Reports/RP10537003/indurp16/indurp16-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2464297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circumvention exceptions are limited to seven very narrow cases. Here are the reasons you can circumvent a technological protection measure:</a:t>
            </a:r>
          </a:p>
          <a:p>
            <a:pPr lvl="1" rtl="0" fontAlgn="base"/>
            <a:r>
              <a:rPr lang="en-CA" sz="1200" b="0" i="0" u="none" strike="noStrike" kern="1200" dirty="0">
                <a:solidFill>
                  <a:schemeClr val="tx1"/>
                </a:solidFill>
                <a:effectLst/>
                <a:latin typeface="+mn-lt"/>
                <a:ea typeface="+mn-ea"/>
                <a:cs typeface="+mn-cs"/>
              </a:rPr>
              <a:t>If you are in law enforcement, working for the purposes of national security</a:t>
            </a:r>
          </a:p>
          <a:p>
            <a:pPr lvl="1" rtl="0" fontAlgn="base"/>
            <a:r>
              <a:rPr lang="en-CA" sz="1200" b="0" i="0" u="none" strike="noStrike" kern="1200" dirty="0">
                <a:solidFill>
                  <a:schemeClr val="tx1"/>
                </a:solidFill>
                <a:effectLst/>
                <a:latin typeface="+mn-lt"/>
                <a:ea typeface="+mn-ea"/>
                <a:cs typeface="+mn-cs"/>
              </a:rPr>
              <a:t>You need to get pieces of software to interoperate with one another.</a:t>
            </a:r>
          </a:p>
          <a:p>
            <a:pPr lvl="1" rtl="0" fontAlgn="base"/>
            <a:r>
              <a:rPr lang="en-CA" sz="1200" b="0" i="0" u="none" strike="noStrike" kern="1200" dirty="0">
                <a:solidFill>
                  <a:schemeClr val="tx1"/>
                </a:solidFill>
                <a:effectLst/>
                <a:latin typeface="+mn-lt"/>
                <a:ea typeface="+mn-ea"/>
                <a:cs typeface="+mn-cs"/>
              </a:rPr>
              <a:t>You are engaged in research related to encryption technologies, which are often used to build and implement TPMs</a:t>
            </a:r>
          </a:p>
          <a:p>
            <a:pPr lvl="1" rtl="0" fontAlgn="base"/>
            <a:r>
              <a:rPr lang="en-CA" sz="1200" b="0" i="0" u="none" strike="noStrike" kern="1200" dirty="0">
                <a:solidFill>
                  <a:schemeClr val="tx1"/>
                </a:solidFill>
                <a:effectLst/>
                <a:latin typeface="+mn-lt"/>
                <a:ea typeface="+mn-ea"/>
                <a:cs typeface="+mn-cs"/>
              </a:rPr>
              <a:t>You need to prevent software from collecting personal information, or verify that it does not collect personal information</a:t>
            </a:r>
          </a:p>
          <a:p>
            <a:pPr lvl="1" rtl="0" fontAlgn="base"/>
            <a:r>
              <a:rPr lang="en-CA" sz="1200" b="0" i="0" u="none" strike="noStrike" kern="1200" dirty="0">
                <a:solidFill>
                  <a:schemeClr val="tx1"/>
                </a:solidFill>
                <a:effectLst/>
                <a:latin typeface="+mn-lt"/>
                <a:ea typeface="+mn-ea"/>
                <a:cs typeface="+mn-cs"/>
              </a:rPr>
              <a:t>You have perceptual disabilities or provide support services to people with perceptual disabilities, in a case where the TPM impairs the accessibility of content</a:t>
            </a:r>
          </a:p>
          <a:p>
            <a:pPr lvl="1" rtl="0" fontAlgn="base"/>
            <a:r>
              <a:rPr lang="en-CA" sz="1200" b="0" i="0" u="none" strike="noStrike" kern="1200" dirty="0">
                <a:solidFill>
                  <a:schemeClr val="tx1"/>
                </a:solidFill>
                <a:effectLst/>
                <a:latin typeface="+mn-lt"/>
                <a:ea typeface="+mn-ea"/>
                <a:cs typeface="+mn-cs"/>
              </a:rPr>
              <a:t>You are broadcasting a copyright-protected work and the rights-holder has not given you a TPM-free way to do the broadcast</a:t>
            </a:r>
          </a:p>
          <a:p>
            <a:pPr lvl="1" rtl="0" fontAlgn="base"/>
            <a:r>
              <a:rPr lang="en-CA" sz="1200" b="0" i="0" u="none" strike="noStrike" kern="1200" dirty="0">
                <a:solidFill>
                  <a:schemeClr val="tx1"/>
                </a:solidFill>
                <a:effectLst/>
                <a:latin typeface="+mn-lt"/>
                <a:ea typeface="+mn-ea"/>
                <a:cs typeface="+mn-cs"/>
              </a:rPr>
              <a:t>You need to circumvent a TPM on radio equipment in order to get access to a telecommunications service</a:t>
            </a:r>
          </a:p>
          <a:p>
            <a:pPr lvl="1" rtl="0" fontAlgn="base"/>
            <a:endParaRPr lang="en-CA" sz="1200" b="0" i="0" u="none" strike="noStrike" kern="1200" dirty="0">
              <a:solidFill>
                <a:schemeClr val="tx1"/>
              </a:solidFill>
              <a:effectLst/>
              <a:latin typeface="+mn-lt"/>
              <a:ea typeface="+mn-ea"/>
              <a:cs typeface="+mn-cs"/>
            </a:endParaRPr>
          </a:p>
          <a:p>
            <a:pPr lvl="1" rtl="0" fontAlgn="base"/>
            <a:r>
              <a:rPr lang="en-CA" sz="1200" b="0" i="0" u="none" strike="noStrike" kern="1200" dirty="0">
                <a:solidFill>
                  <a:schemeClr val="tx1"/>
                </a:solidFill>
                <a:effectLst/>
                <a:latin typeface="+mn-lt"/>
                <a:ea typeface="+mn-ea"/>
                <a:cs typeface="+mn-cs"/>
              </a:rPr>
              <a:t>This limited range of exceptions for circumvention is controversial. </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626473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After the provisions were implemented in 2012, law professor Michael Geist shared statements from a broad range of dissenters. All of these complaints echo the same theme: there should be exceptions to circumvention in cases where the digital lock is being bypassed for non-infringing purposes. As CIPPIC stated in its comments during the Copyright Act review: </a:t>
            </a:r>
            <a:br>
              <a:rPr lang="en-CA" sz="1200" b="0" i="0" u="none" strike="noStrike" kern="1200" dirty="0">
                <a:solidFill>
                  <a:schemeClr val="tx1"/>
                </a:solidFill>
                <a:effectLst/>
                <a:latin typeface="+mn-lt"/>
                <a:ea typeface="+mn-ea"/>
                <a:cs typeface="+mn-cs"/>
              </a:rPr>
            </a:br>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“Archivists and librarians cannot preserve locked content without breaking the law; filmmakers, news reporters, and other innovative creators cannot legally access the content they need. These restrictions undermine Canadian innovation and the public domain. Furthermore, those who would infringe can easily access and use circumvention software through the Internet–almost all digital lock mechanisms are eventually broken. The locks thus do not stop those determined to break the law. Instead, they merely frustrate legitimate consumers and creators.”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328085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On the other hand, groups like the Canadian Publishers Council believe that TPMs are critical to protecting their businesses, ensuring that creators are compensated properly for their works, and preventing unauthorized modification of digital content such as video games. (INDU report pp 70-71)</a:t>
            </a:r>
          </a:p>
          <a:p>
            <a:pPr rtl="0" fontAlgn="base"/>
            <a:r>
              <a:rPr lang="en-CA" sz="1200" b="0" i="0" u="none" strike="noStrike" kern="1200" dirty="0">
                <a:solidFill>
                  <a:schemeClr val="tx1"/>
                </a:solidFill>
                <a:effectLst/>
                <a:latin typeface="+mn-lt"/>
                <a:ea typeface="+mn-ea"/>
                <a:cs typeface="+mn-cs"/>
              </a:rPr>
              <a:t>These concerns were reflected in the INDU Committee’s report in June 2019 from its statutory review of the Copyright Act, where it wrote “while anti-circumvention rules should support the use of TPMs to enable the remuneration of rights-holders and prevent copyright infringement, they should generally not prevent someone from committing an act otherwise authorized under the [Copyright] Act.” </a:t>
            </a:r>
            <a:r>
              <a:rPr lang="en-CA" sz="1200" b="0" i="0" u="sng" strike="noStrike" kern="1200" dirty="0">
                <a:solidFill>
                  <a:schemeClr val="tx1"/>
                </a:solidFill>
                <a:effectLst/>
                <a:latin typeface="+mn-lt"/>
                <a:ea typeface="+mn-ea"/>
                <a:cs typeface="+mn-cs"/>
                <a:hlinkClick r:id="rId3"/>
              </a:rPr>
              <a:t>https://www.ourcommons.ca/Content/Committee/421/INDU/Reports/RP10537003/indurp16/indurp16-e.pdf</a:t>
            </a:r>
            <a:r>
              <a:rPr lang="en-CA" sz="1200" b="0" i="0" u="none" strike="noStrike" kern="1200" dirty="0">
                <a:solidFill>
                  <a:schemeClr val="tx1"/>
                </a:solidFill>
                <a:effectLst/>
                <a:latin typeface="+mn-lt"/>
                <a:ea typeface="+mn-ea"/>
                <a:cs typeface="+mn-cs"/>
              </a:rPr>
              <a:t> p 72)</a:t>
            </a:r>
          </a:p>
          <a:p>
            <a:pPr rtl="0" fontAlgn="base"/>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dirty="0"/>
          </a:p>
        </p:txBody>
      </p:sp>
    </p:spTree>
    <p:extLst>
      <p:ext uri="{BB962C8B-B14F-4D97-AF65-F5344CB8AC3E}">
        <p14:creationId xmlns:p14="http://schemas.microsoft.com/office/powerpoint/2010/main" val="204140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Technological Protection Measures can serve to protect the rights of copyright-holders, but like the Copyright Act itself, there is a delicate balance to strike between the rights of creators and the rights of users. </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dirty="0"/>
          </a:p>
        </p:txBody>
      </p:sp>
    </p:spTree>
    <p:extLst>
      <p:ext uri="{BB962C8B-B14F-4D97-AF65-F5344CB8AC3E}">
        <p14:creationId xmlns:p14="http://schemas.microsoft.com/office/powerpoint/2010/main" val="3349358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You should now be able to:</a:t>
            </a:r>
          </a:p>
          <a:p>
            <a:pPr lvl="1" rtl="0" fontAlgn="base"/>
            <a:r>
              <a:rPr lang="en-CA" sz="1200" b="0" i="0" u="none" strike="noStrike" kern="1200" dirty="0">
                <a:solidFill>
                  <a:schemeClr val="tx1"/>
                </a:solidFill>
                <a:effectLst/>
                <a:latin typeface="+mn-lt"/>
                <a:ea typeface="+mn-ea"/>
                <a:cs typeface="+mn-cs"/>
              </a:rPr>
              <a:t>Define “technological protection measures” as they are outlined in Canada’s Copyright Act</a:t>
            </a:r>
          </a:p>
          <a:p>
            <a:pPr lvl="1" rtl="0" fontAlgn="base"/>
            <a:r>
              <a:rPr lang="en-CA" sz="1200" b="0" i="0" u="none" strike="noStrike" kern="1200" dirty="0">
                <a:solidFill>
                  <a:schemeClr val="tx1"/>
                </a:solidFill>
                <a:effectLst/>
                <a:latin typeface="+mn-lt"/>
                <a:ea typeface="+mn-ea"/>
                <a:cs typeface="+mn-cs"/>
              </a:rPr>
              <a:t>Summarize the conditions under which a technological protection measure may be circumvented without penalty</a:t>
            </a:r>
          </a:p>
          <a:p>
            <a:pPr lvl="1" rtl="0" fontAlgn="base"/>
            <a:r>
              <a:rPr lang="en-CA" sz="1200" b="0" i="0" u="none" strike="noStrike" kern="1200" dirty="0">
                <a:solidFill>
                  <a:schemeClr val="tx1"/>
                </a:solidFill>
                <a:effectLst/>
                <a:latin typeface="+mn-lt"/>
                <a:ea typeface="+mn-ea"/>
                <a:cs typeface="+mn-cs"/>
              </a:rPr>
              <a:t>Understand the connection between section 41 of the Copyright Act and the WIPO Copyright Treaty</a:t>
            </a:r>
          </a:p>
          <a:p>
            <a:pPr rtl="0" fontAlgn="base"/>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dirty="0"/>
          </a:p>
        </p:txBody>
      </p:sp>
    </p:spTree>
    <p:extLst>
      <p:ext uri="{BB962C8B-B14F-4D97-AF65-F5344CB8AC3E}">
        <p14:creationId xmlns:p14="http://schemas.microsoft.com/office/powerpoint/2010/main" val="200899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15</a:t>
            </a:fld>
            <a:endParaRPr lang="en-US" dirty="0"/>
          </a:p>
        </p:txBody>
      </p:sp>
    </p:spTree>
    <p:extLst>
      <p:ext uri="{BB962C8B-B14F-4D97-AF65-F5344CB8AC3E}">
        <p14:creationId xmlns:p14="http://schemas.microsoft.com/office/powerpoint/2010/main" val="7362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2611532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2028452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59283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Hey you guys remember the nineties? The World Wide Web was just beginning to explode. Despite only having about 10 million active users at that time, analysts were predicting that the internet was going to market for products and services that would grow faster than anything we’d seen in print or broadcasting. (Source: bi article). In response to concerns that the digital age would create new problems for copyright, and because other attempts to update the Berne Convention and TRIPS didn’t address the internet in particular, the World Intellectual Property Organization adopted a Copyright Treaty in 1996. (Source: </a:t>
            </a:r>
            <a:r>
              <a:rPr lang="en-CA" sz="1200" b="0" i="0" u="none" strike="noStrike" kern="1200" dirty="0" err="1">
                <a:solidFill>
                  <a:schemeClr val="tx1"/>
                </a:solidFill>
                <a:effectLst/>
                <a:latin typeface="+mn-lt"/>
                <a:ea typeface="+mn-ea"/>
                <a:cs typeface="+mn-cs"/>
              </a:rPr>
              <a:t>sheinblatt</a:t>
            </a:r>
            <a:r>
              <a:rPr lang="en-CA" sz="1200" b="0" i="0" u="none" strike="noStrike"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2933967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a:solidFill>
                  <a:schemeClr val="tx1"/>
                </a:solidFill>
                <a:effectLst/>
                <a:latin typeface="+mn-lt"/>
                <a:ea typeface="+mn-ea"/>
                <a:cs typeface="+mn-cs"/>
              </a:rPr>
              <a:t>In response to concerns that the digital age would create new problems for copyright, and because other attempts to update the Berne Convention and TRIPS didn’t address the internet in particular, the World Intellectual Property Organization adopted a Copyright Treaty in 1996. (Source: sheinblatt) Digital files are very easy to copy, and this makes it very easy to violate copyright on protected works. </a:t>
            </a:r>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1187267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a:solidFill>
                  <a:schemeClr val="tx1"/>
                </a:solidFill>
                <a:effectLst/>
                <a:latin typeface="+mn-lt"/>
                <a:ea typeface="+mn-ea"/>
                <a:cs typeface="+mn-cs"/>
              </a:rPr>
              <a:t>To fight against widespread copying, rights holders began to use technological tools to control access to or copying of protected content. The WIPO Copyright Treaty, sometimes called the WCT, added protection for these mechanisms in Article 11, which states that “Contracting Parties shall provide adequate legal protection and effective legal remedies against the circumvention of effective technological measures that are used by authors in connection with the exercise of their rights under this Treaty or the Berne Convention.” [popout to TRIPS and Berne module]</a:t>
            </a:r>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1452328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a:solidFill>
                  <a:schemeClr val="tx1"/>
                </a:solidFill>
                <a:effectLst/>
                <a:latin typeface="+mn-lt"/>
                <a:ea typeface="+mn-ea"/>
                <a:cs typeface="+mn-cs"/>
              </a:rPr>
              <a:t>Canada updated its Copyright Act to add support for Article 11, but this took until 2012. They did it with the introduction of “technological protection measures” (or TPMs) in section 41 of the Act. The definition is: “any effective technology, device or component” that controls access to a work or that restricts any activity, such as copying, that violates the rights of a copyright holder. [Visual: s 41 definitions][popout to section 3 module]. To reiterate: a TPM can be used to control the uses of a work, but it can also be used to control ACCESS to a work. You may have heard the term “digital lock,” which is a more general term used to describe TPMs. Now that we’ve decided what a digital lock is in the Copyright Act, we need to understand what happens when someone breaks one or gets around it. </a:t>
            </a:r>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2708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a:solidFill>
                  <a:schemeClr val="tx1"/>
                </a:solidFill>
                <a:effectLst/>
                <a:latin typeface="+mn-lt"/>
                <a:ea typeface="+mn-ea"/>
                <a:cs typeface="+mn-cs"/>
              </a:rPr>
              <a:t>Most of section 41 creates rules around the </a:t>
            </a:r>
            <a:r>
              <a:rPr lang="en-CA" sz="1200" b="0" i="1" u="none" strike="noStrike" kern="1200">
                <a:solidFill>
                  <a:schemeClr val="tx1"/>
                </a:solidFill>
                <a:effectLst/>
                <a:latin typeface="+mn-lt"/>
                <a:ea typeface="+mn-ea"/>
                <a:cs typeface="+mn-cs"/>
              </a:rPr>
              <a:t>circumvention</a:t>
            </a:r>
            <a:r>
              <a:rPr lang="en-CA" sz="1200" b="0" i="0" u="none" strike="noStrike" kern="1200">
                <a:solidFill>
                  <a:schemeClr val="tx1"/>
                </a:solidFill>
                <a:effectLst/>
                <a:latin typeface="+mn-lt"/>
                <a:ea typeface="+mn-ea"/>
                <a:cs typeface="+mn-cs"/>
              </a:rPr>
              <a:t> of TPMs, which the Act defines as descrambling or decrypting a work, or doing things that “avoid, bypass, remove, deactivate or impair” the TPM without the authorization of the rights holder. </a:t>
            </a:r>
          </a:p>
          <a:p>
            <a:pPr rtl="0" fontAlgn="base"/>
            <a:r>
              <a:rPr lang="en-CA" sz="1200" b="0" i="0" u="none" strike="noStrike" kern="1200">
                <a:solidFill>
                  <a:schemeClr val="tx1"/>
                </a:solidFill>
                <a:effectLst/>
                <a:latin typeface="+mn-lt"/>
                <a:ea typeface="+mn-ea"/>
                <a:cs typeface="+mn-cs"/>
              </a:rPr>
              <a:t>There are 9 sub-sections related to TPMs in the Copyright Act. These define what acts of circumvention are prohibited, and provide a few situations where circumventing a technological protection measure is permitted.</a:t>
            </a:r>
          </a:p>
          <a:p>
            <a:pPr rtl="0" fontAlgn="base"/>
            <a:r>
              <a:rPr lang="en-CA" sz="1200" b="0" i="0" u="none" strike="noStrike" kern="1200">
                <a:solidFill>
                  <a:schemeClr val="tx1"/>
                </a:solidFill>
                <a:effectLst/>
                <a:latin typeface="+mn-lt"/>
                <a:ea typeface="+mn-ea"/>
                <a:cs typeface="+mn-cs"/>
              </a:rPr>
              <a:t>Probably most importantly, section 41.1 states that no person may circumvent a TPM, offer services whose primary purpose is circumvention, or make, import, distribute, sell or rent any technology or device primarily intended to circumvent TPMs. In general, then: you can’t circumvent TPMs.</a:t>
            </a:r>
          </a:p>
          <a:p>
            <a:pPr rtl="0" fontAlgn="base"/>
            <a:r>
              <a:rPr lang="en-CA" sz="1200" b="0" i="0" u="none" strike="noStrike" kern="1200">
                <a:solidFill>
                  <a:schemeClr val="tx1"/>
                </a:solidFill>
                <a:effectLst/>
                <a:latin typeface="+mn-lt"/>
                <a:ea typeface="+mn-ea"/>
                <a:cs typeface="+mn-cs"/>
              </a:rPr>
              <a:t>This prohibition isn’t universal, but the limited number of exceptions allowed in the Act make it pretty close. In fact, you cannot circumvent a TPM for the purposes of fair dealing, which are outlined in section 29 of the Act. </a:t>
            </a:r>
          </a:p>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2069174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a:solidFill>
                  <a:schemeClr val="tx1"/>
                </a:solidFill>
                <a:effectLst/>
                <a:latin typeface="+mn-lt"/>
                <a:ea typeface="+mn-ea"/>
                <a:cs typeface="+mn-cs"/>
              </a:rPr>
              <a:t>Probably most importantly, section 41.1 states that no person may circumvent a TPM, offer services whose primary purpose is circumvention, or make, import, distribute, sell or rent any technology or device primarily intended to circumvent TPMs. In general, then: don’t circumvent TPMs.</a:t>
            </a:r>
          </a:p>
          <a:p>
            <a:pPr rtl="0" fontAlgn="base"/>
            <a:r>
              <a:rPr lang="en-CA" sz="1200" b="0" i="0" u="none" strike="noStrike" kern="1200">
                <a:solidFill>
                  <a:schemeClr val="tx1"/>
                </a:solidFill>
                <a:effectLst/>
                <a:latin typeface="+mn-lt"/>
                <a:ea typeface="+mn-ea"/>
                <a:cs typeface="+mn-cs"/>
              </a:rPr>
              <a:t>This prohibition isn’t universal, but the limited number of exceptions allowed in the Act make it pretty close. In fact, you cannot circumvent a TPM for the purposes of fair dealing, which are outlined in section 29 of the Act. </a:t>
            </a:r>
          </a:p>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95194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circumvention exceptions are limited to seven very narrow cases. Here are the reasons you can circumvent a technological protection measure:</a:t>
            </a:r>
          </a:p>
          <a:p>
            <a:pPr lvl="1" rtl="0" fontAlgn="base"/>
            <a:r>
              <a:rPr lang="en-CA" sz="1200" b="0" i="0" u="none" strike="noStrike" kern="1200" dirty="0">
                <a:solidFill>
                  <a:schemeClr val="tx1"/>
                </a:solidFill>
                <a:effectLst/>
                <a:latin typeface="+mn-lt"/>
                <a:ea typeface="+mn-ea"/>
                <a:cs typeface="+mn-cs"/>
              </a:rPr>
              <a:t>If you are in law enforcement, working for the purposes of national security</a:t>
            </a:r>
          </a:p>
          <a:p>
            <a:pPr lvl="1" rtl="0" fontAlgn="base"/>
            <a:r>
              <a:rPr lang="en-CA" sz="1200" b="0" i="0" u="none" strike="noStrike" kern="1200" dirty="0">
                <a:solidFill>
                  <a:schemeClr val="tx1"/>
                </a:solidFill>
                <a:effectLst/>
                <a:latin typeface="+mn-lt"/>
                <a:ea typeface="+mn-ea"/>
                <a:cs typeface="+mn-cs"/>
              </a:rPr>
              <a:t>You need to get pieces of software to interoperate with one another.</a:t>
            </a:r>
          </a:p>
          <a:p>
            <a:pPr lvl="1" rtl="0" fontAlgn="base"/>
            <a:r>
              <a:rPr lang="en-CA" sz="1200" b="0" i="0" u="none" strike="noStrike" kern="1200" dirty="0">
                <a:solidFill>
                  <a:schemeClr val="tx1"/>
                </a:solidFill>
                <a:effectLst/>
                <a:latin typeface="+mn-lt"/>
                <a:ea typeface="+mn-ea"/>
                <a:cs typeface="+mn-cs"/>
              </a:rPr>
              <a:t>You are engaged in research related to encryption technologies, which are often used to build and implement TPMs</a:t>
            </a:r>
          </a:p>
          <a:p>
            <a:pPr lvl="1" rtl="0" fontAlgn="base"/>
            <a:r>
              <a:rPr lang="en-CA" sz="1200" b="0" i="0" u="none" strike="noStrike" kern="1200" dirty="0">
                <a:solidFill>
                  <a:schemeClr val="tx1"/>
                </a:solidFill>
                <a:effectLst/>
                <a:latin typeface="+mn-lt"/>
                <a:ea typeface="+mn-ea"/>
                <a:cs typeface="+mn-cs"/>
              </a:rPr>
              <a:t>You need to prevent software from collecting personal information, or verify that it does not collect personal information</a:t>
            </a:r>
          </a:p>
          <a:p>
            <a:pPr lvl="1" rtl="0" fontAlgn="base"/>
            <a:r>
              <a:rPr lang="en-CA" sz="1200" b="0" i="0" u="none" strike="noStrike" kern="1200" dirty="0">
                <a:solidFill>
                  <a:schemeClr val="tx1"/>
                </a:solidFill>
                <a:effectLst/>
                <a:latin typeface="+mn-lt"/>
                <a:ea typeface="+mn-ea"/>
                <a:cs typeface="+mn-cs"/>
              </a:rPr>
              <a:t>You have perceptual disabilities or provide support services to people with perceptual disabilities, in a case where the TPM impairs the accessibility of content</a:t>
            </a:r>
          </a:p>
          <a:p>
            <a:pPr lvl="1" rtl="0" fontAlgn="base"/>
            <a:r>
              <a:rPr lang="en-CA" sz="1200" b="0" i="0" u="none" strike="noStrike" kern="1200" dirty="0">
                <a:solidFill>
                  <a:schemeClr val="tx1"/>
                </a:solidFill>
                <a:effectLst/>
                <a:latin typeface="+mn-lt"/>
                <a:ea typeface="+mn-ea"/>
                <a:cs typeface="+mn-cs"/>
              </a:rPr>
              <a:t>You are broadcasting a copyright-protected work and the rights-holder has not given you a TPM-free way to do the broadcast</a:t>
            </a:r>
          </a:p>
          <a:p>
            <a:pPr lvl="1" rtl="0" fontAlgn="base"/>
            <a:r>
              <a:rPr lang="en-CA" sz="1200" b="0" i="0" u="none" strike="noStrike" kern="1200" dirty="0">
                <a:solidFill>
                  <a:schemeClr val="tx1"/>
                </a:solidFill>
                <a:effectLst/>
                <a:latin typeface="+mn-lt"/>
                <a:ea typeface="+mn-ea"/>
                <a:cs typeface="+mn-cs"/>
              </a:rPr>
              <a:t>You need to circumvent a TPM on radio equipment in order to get access to a telecommunications service</a:t>
            </a:r>
          </a:p>
          <a:p>
            <a:pPr lvl="1" rtl="0" fontAlgn="base"/>
            <a:endParaRPr lang="en-CA" sz="1200" b="0" i="0" u="none" strike="noStrike" kern="1200" dirty="0">
              <a:solidFill>
                <a:schemeClr val="tx1"/>
              </a:solidFill>
              <a:effectLst/>
              <a:latin typeface="+mn-lt"/>
              <a:ea typeface="+mn-ea"/>
              <a:cs typeface="+mn-cs"/>
            </a:endParaRPr>
          </a:p>
          <a:p>
            <a:pPr lvl="1" rtl="0" fontAlgn="base"/>
            <a:r>
              <a:rPr lang="en-CA" sz="1200" b="0" i="0" u="none" strike="noStrike" kern="1200" dirty="0">
                <a:solidFill>
                  <a:schemeClr val="tx1"/>
                </a:solidFill>
                <a:effectLst/>
                <a:latin typeface="+mn-lt"/>
                <a:ea typeface="+mn-ea"/>
                <a:cs typeface="+mn-cs"/>
              </a:rPr>
              <a:t>This limited range of exceptions for circumvention is controversial. </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037139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a:solidFill>
                  <a:schemeClr val="tx1"/>
                </a:solidFill>
                <a:effectLst/>
                <a:latin typeface="+mn-lt"/>
                <a:ea typeface="+mn-ea"/>
                <a:cs typeface="+mn-cs"/>
              </a:rPr>
              <a:t>The circumvention exceptions are limited to seven very narrow cases. Here are the reasons you can circumvent a technological protection measure:</a:t>
            </a:r>
          </a:p>
          <a:p>
            <a:pPr lvl="1" rtl="0" fontAlgn="base"/>
            <a:r>
              <a:rPr lang="en-CA" sz="1200" b="0" i="0" u="none" strike="noStrike" kern="1200">
                <a:solidFill>
                  <a:schemeClr val="tx1"/>
                </a:solidFill>
                <a:effectLst/>
                <a:latin typeface="+mn-lt"/>
                <a:ea typeface="+mn-ea"/>
                <a:cs typeface="+mn-cs"/>
              </a:rPr>
              <a:t>If you are in law enforcement, working for the purposes of national security</a:t>
            </a:r>
          </a:p>
          <a:p>
            <a:pPr lvl="1" rtl="0" fontAlgn="base"/>
            <a:r>
              <a:rPr lang="en-CA" sz="1200" b="0" i="0" u="none" strike="noStrike" kern="1200">
                <a:solidFill>
                  <a:schemeClr val="tx1"/>
                </a:solidFill>
                <a:effectLst/>
                <a:latin typeface="+mn-lt"/>
                <a:ea typeface="+mn-ea"/>
                <a:cs typeface="+mn-cs"/>
              </a:rPr>
              <a:t>You need to get pieces of software to interoperate with one another.</a:t>
            </a:r>
          </a:p>
          <a:p>
            <a:pPr lvl="1" rtl="0" fontAlgn="base"/>
            <a:r>
              <a:rPr lang="en-CA" sz="1200" b="0" i="0" u="none" strike="noStrike" kern="1200">
                <a:solidFill>
                  <a:schemeClr val="tx1"/>
                </a:solidFill>
                <a:effectLst/>
                <a:latin typeface="+mn-lt"/>
                <a:ea typeface="+mn-ea"/>
                <a:cs typeface="+mn-cs"/>
              </a:rPr>
              <a:t>You are engaged in research related to encryption technologies, which are often used to build and implement TPMs</a:t>
            </a:r>
          </a:p>
          <a:p>
            <a:pPr lvl="1" rtl="0" fontAlgn="base"/>
            <a:r>
              <a:rPr lang="en-CA" sz="1200" b="0" i="0" u="none" strike="noStrike" kern="1200">
                <a:solidFill>
                  <a:schemeClr val="tx1"/>
                </a:solidFill>
                <a:effectLst/>
                <a:latin typeface="+mn-lt"/>
                <a:ea typeface="+mn-ea"/>
                <a:cs typeface="+mn-cs"/>
              </a:rPr>
              <a:t>You need to prevent software from collecting personal information, or verify that it does not collect personal information</a:t>
            </a:r>
          </a:p>
          <a:p>
            <a:pPr lvl="1" rtl="0" fontAlgn="base"/>
            <a:r>
              <a:rPr lang="en-CA" sz="1200" b="0" i="0" u="none" strike="noStrike" kern="1200">
                <a:solidFill>
                  <a:schemeClr val="tx1"/>
                </a:solidFill>
                <a:effectLst/>
                <a:latin typeface="+mn-lt"/>
                <a:ea typeface="+mn-ea"/>
                <a:cs typeface="+mn-cs"/>
              </a:rPr>
              <a:t>You have perceptual disabilities or provide support services to people with perceptual disabilities, in a case where the TPM impairs the accessibility of content</a:t>
            </a:r>
          </a:p>
          <a:p>
            <a:pPr lvl="1" rtl="0" fontAlgn="base"/>
            <a:r>
              <a:rPr lang="en-CA" sz="1200" b="0" i="0" u="none" strike="noStrike" kern="1200">
                <a:solidFill>
                  <a:schemeClr val="tx1"/>
                </a:solidFill>
                <a:effectLst/>
                <a:latin typeface="+mn-lt"/>
                <a:ea typeface="+mn-ea"/>
                <a:cs typeface="+mn-cs"/>
              </a:rPr>
              <a:t>You are broadcasting a copyright-protected work and the rights-holder has not given you a TPM-free way to do the broadcast</a:t>
            </a:r>
          </a:p>
          <a:p>
            <a:pPr lvl="1" rtl="0" fontAlgn="base"/>
            <a:r>
              <a:rPr lang="en-CA" sz="1200" b="0" i="0" u="none" strike="noStrike" kern="1200">
                <a:solidFill>
                  <a:schemeClr val="tx1"/>
                </a:solidFill>
                <a:effectLst/>
                <a:latin typeface="+mn-lt"/>
                <a:ea typeface="+mn-ea"/>
                <a:cs typeface="+mn-cs"/>
              </a:rPr>
              <a:t>You need to circumvent a TPM on radio equipment in order to get access to a telecommunications service</a:t>
            </a:r>
          </a:p>
          <a:p>
            <a:pPr lvl="1" rtl="0" fontAlgn="base"/>
            <a:endParaRPr lang="en-CA" sz="1200" b="0" i="0" u="none" strike="noStrike" kern="1200">
              <a:solidFill>
                <a:schemeClr val="tx1"/>
              </a:solidFill>
              <a:effectLst/>
              <a:latin typeface="+mn-lt"/>
              <a:ea typeface="+mn-ea"/>
              <a:cs typeface="+mn-cs"/>
            </a:endParaRPr>
          </a:p>
          <a:p>
            <a:pPr lvl="1" rtl="0" fontAlgn="base"/>
            <a:r>
              <a:rPr lang="en-CA" sz="1200" b="0" i="0" u="none" strike="noStrike" kern="1200">
                <a:solidFill>
                  <a:schemeClr val="tx1"/>
                </a:solidFill>
                <a:effectLst/>
                <a:latin typeface="+mn-lt"/>
                <a:ea typeface="+mn-ea"/>
                <a:cs typeface="+mn-cs"/>
              </a:rPr>
              <a:t>This limited range of exceptions for circumvention is controversial. </a:t>
            </a:r>
          </a:p>
          <a:p>
            <a:endParaRPr lang="en-US"/>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986297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a:solidFill>
                  <a:schemeClr val="bg1"/>
                </a:solidFill>
              </a:rPr>
              <a:t>THANK  YOU  FOR YOUR ATTENTION</a:t>
            </a:r>
            <a:endParaRPr lang="en-US" sz="4000" b="1">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REFERENCES AND RESOURCES</a:t>
            </a:r>
            <a:endParaRPr lang="en-US" sz="4000" b="1">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CASES AND LEGISLATION</a:t>
            </a:r>
            <a:endParaRPr lang="en-US" sz="4000" b="1">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IMAGE AND SOUND REFERENCES </a:t>
            </a:r>
            <a:endParaRPr lang="en-US" sz="4000" b="1">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a:p>
          <a:p>
            <a:endParaRPr lang="en-US"/>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LICENSING AND ATTRIBUTION</a:t>
            </a:r>
            <a:endParaRPr lang="en-US" sz="4000" b="1">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Amanda Wakaruk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Anwen Burk</a:t>
            </a:r>
          </a:p>
          <a:p>
            <a:pPr algn="ctr">
              <a:lnSpc>
                <a:spcPct val="120000"/>
              </a:lnSpc>
            </a:pPr>
            <a:endParaRPr lang="en-US">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Cosette Lemelin   </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a:solidFill>
                  <a:schemeClr val="bg2">
                    <a:lumMod val="50000"/>
                  </a:schemeClr>
                </a:solidFill>
                <a:latin typeface="Arial" panose="020B0604020202020204" pitchFamily="34" charset="0"/>
                <a:cs typeface="Arial" panose="020B0604020202020204" pitchFamily="34" charset="0"/>
              </a:rPr>
              <a:t>Michelle Brailey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CONTRIBUTORS</a:t>
            </a:r>
            <a:endParaRPr lang="en-US" sz="4000" b="1">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ACKNOWLEDGMENT</a:t>
            </a:r>
            <a:endParaRPr lang="en-US" sz="4000" b="1">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a:solidFill>
                  <a:schemeClr val="bg1"/>
                </a:solidFill>
              </a:rPr>
              <a:t>THANK  YOU  FOR YOUR ATTENTION</a:t>
            </a:r>
            <a:endParaRPr lang="en-US" sz="4000" b="1">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REFERENCES AND RESOURCES</a:t>
            </a:r>
            <a:endParaRPr lang="en-US" sz="4000" b="1">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CASES AND LEGISLATION</a:t>
            </a:r>
            <a:endParaRPr lang="en-US" sz="4000" b="1">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IMAGE AND SOUND REFERENCES </a:t>
            </a:r>
            <a:endParaRPr lang="en-US" sz="4000" b="1">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a:solidFill>
                  <a:schemeClr val="bg2">
                    <a:lumMod val="50000"/>
                  </a:schemeClr>
                </a:solidFill>
                <a:latin typeface="Arial" panose="020B0604020202020204" pitchFamily="34" charset="0"/>
                <a:cs typeface="Arial" panose="020B0604020202020204" pitchFamily="34" charset="0"/>
              </a:rPr>
              <a:t> </a:t>
            </a: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a:p>
          <a:p>
            <a:endParaRPr lang="en-US"/>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LICENSING AND ATTRIBUTION</a:t>
            </a:r>
            <a:endParaRPr lang="en-US" sz="4000" b="1">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Amanda Wakaruk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Anwen Burk</a:t>
            </a:r>
          </a:p>
          <a:p>
            <a:pPr algn="ctr">
              <a:lnSpc>
                <a:spcPct val="120000"/>
              </a:lnSpc>
            </a:pPr>
            <a:endParaRPr lang="en-US">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Cosette Lemelin   </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a:solidFill>
                  <a:schemeClr val="bg2">
                    <a:lumMod val="50000"/>
                  </a:schemeClr>
                </a:solidFill>
                <a:latin typeface="Arial" panose="020B0604020202020204" pitchFamily="34" charset="0"/>
                <a:cs typeface="Arial" panose="020B0604020202020204" pitchFamily="34" charset="0"/>
              </a:rPr>
              <a:t>Michelle Brailey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CONTRIBUTORS</a:t>
            </a:r>
            <a:endParaRPr lang="en-US" sz="4000" b="1">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ACKNOWLEDGMENT</a:t>
            </a:r>
            <a:endParaRPr lang="en-US" sz="4000" b="1">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a:solidFill>
                  <a:schemeClr val="bg1"/>
                </a:solidFill>
              </a:rPr>
              <a:t>THANK  YOU  FOR YOUR ATTENTION</a:t>
            </a:r>
            <a:endParaRPr lang="en-US" sz="4000" b="1">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a:solidFill>
                  <a:schemeClr val="bg1"/>
                </a:solidFill>
              </a:rPr>
              <a:t>THANK  YOU  FOR YOUR ATTENTION</a:t>
            </a:r>
            <a:endParaRPr lang="en-US" sz="4000" b="1">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REFERENCES AND RESOURCES</a:t>
            </a:r>
            <a:endParaRPr lang="en-US" sz="4000" b="1">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CASES AND LEGISLATION</a:t>
            </a:r>
            <a:endParaRPr lang="en-US" sz="4000" b="1">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IMAGE AND SOUND REFERENCES </a:t>
            </a:r>
            <a:endParaRPr lang="en-US" sz="4000" b="1">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a:solidFill>
                  <a:schemeClr val="bg2">
                    <a:lumMod val="50000"/>
                  </a:schemeClr>
                </a:solidFill>
                <a:latin typeface="Arial" panose="020B0604020202020204" pitchFamily="34" charset="0"/>
                <a:cs typeface="Arial" panose="020B0604020202020204" pitchFamily="34" charset="0"/>
              </a:rPr>
              <a:t> </a:t>
            </a: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a:p>
          <a:p>
            <a:endParaRPr lang="en-US"/>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LICENSING AND ATTRIBUTION</a:t>
            </a:r>
            <a:endParaRPr lang="en-US" sz="4000" b="1">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Amanda Wakaruk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Anwen Burk</a:t>
            </a:r>
          </a:p>
          <a:p>
            <a:pPr algn="ctr">
              <a:lnSpc>
                <a:spcPct val="120000"/>
              </a:lnSpc>
            </a:pPr>
            <a:endParaRPr lang="en-US">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Cosette Lemelin   </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a:solidFill>
                  <a:schemeClr val="bg2">
                    <a:lumMod val="50000"/>
                  </a:schemeClr>
                </a:solidFill>
                <a:latin typeface="Arial" panose="020B0604020202020204" pitchFamily="34" charset="0"/>
                <a:cs typeface="Arial" panose="020B0604020202020204" pitchFamily="34" charset="0"/>
              </a:rPr>
              <a:t>Michelle Brailey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CONTRIBUTORS</a:t>
            </a:r>
            <a:endParaRPr lang="en-US" sz="4000" b="1">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ACKNOWLEDGMENT</a:t>
            </a:r>
            <a:endParaRPr lang="en-US" sz="4000" b="1">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a:solidFill>
                  <a:schemeClr val="bg1"/>
                </a:solidFill>
              </a:rPr>
              <a:t>THANK  YOU  FOR YOUR ATTENTION</a:t>
            </a:r>
            <a:endParaRPr lang="en-US" sz="4000" b="1">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REFERENCES AND RESOURCES</a:t>
            </a:r>
            <a:endParaRPr lang="en-US" sz="4000" b="1">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REFERENCES AND RESOURCES</a:t>
            </a:r>
            <a:endParaRPr lang="en-US" sz="4000" b="1">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CASES AND LEGISLATION</a:t>
            </a:r>
            <a:endParaRPr lang="en-US" sz="4000" b="1">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IMAGE AND SOUND REFERENCES </a:t>
            </a:r>
            <a:endParaRPr lang="en-US" sz="4000" b="1">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a:solidFill>
                  <a:schemeClr val="bg2">
                    <a:lumMod val="50000"/>
                  </a:schemeClr>
                </a:solidFill>
                <a:latin typeface="Arial" panose="020B0604020202020204" pitchFamily="34" charset="0"/>
                <a:cs typeface="Arial" panose="020B0604020202020204" pitchFamily="34" charset="0"/>
              </a:rPr>
              <a:t> </a:t>
            </a: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a:p>
          <a:p>
            <a:endParaRPr lang="en-US"/>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LICENSING AND ATTRIBUTION</a:t>
            </a:r>
            <a:endParaRPr lang="en-US" sz="4000" b="1">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Amanda Wakaruk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Anwen Burk</a:t>
            </a:r>
          </a:p>
          <a:p>
            <a:pPr algn="ctr">
              <a:lnSpc>
                <a:spcPct val="120000"/>
              </a:lnSpc>
            </a:pPr>
            <a:endParaRPr lang="en-US">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Cosette Lemelin   </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a:solidFill>
                  <a:schemeClr val="bg2">
                    <a:lumMod val="50000"/>
                  </a:schemeClr>
                </a:solidFill>
                <a:latin typeface="Arial" panose="020B0604020202020204" pitchFamily="34" charset="0"/>
                <a:cs typeface="Arial" panose="020B0604020202020204" pitchFamily="34" charset="0"/>
              </a:rPr>
              <a:t>Michelle Brailey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CONTRIBUTORS</a:t>
            </a:r>
            <a:endParaRPr lang="en-US" sz="4000" b="1">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ACKNOWLEDGMENT</a:t>
            </a:r>
            <a:endParaRPr lang="en-US" sz="4000" b="1">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CASES AND LEGISLATION</a:t>
            </a:r>
            <a:endParaRPr lang="en-US" sz="4000" b="1">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IMAGE AND SOUND REFERENCES </a:t>
            </a:r>
            <a:endParaRPr lang="en-US" sz="4000" b="1">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sz="2000">
              <a:solidFill>
                <a:schemeClr val="bg2">
                  <a:lumMod val="50000"/>
                </a:schemeClr>
              </a:solidFill>
              <a:latin typeface="Arial" panose="020B0604020202020204" pitchFamily="34" charset="0"/>
              <a:cs typeface="Arial" panose="020B0604020202020204" pitchFamily="34" charset="0"/>
            </a:endParaRPr>
          </a:p>
          <a:p>
            <a:r>
              <a:rPr lang="en-CA" sz="200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a:solidFill>
                <a:schemeClr val="bg2">
                  <a:lumMod val="50000"/>
                </a:schemeClr>
              </a:solidFill>
              <a:latin typeface="Arial" panose="020B0604020202020204" pitchFamily="34" charset="0"/>
              <a:cs typeface="Arial" panose="020B0604020202020204" pitchFamily="34" charset="0"/>
            </a:endParaRPr>
          </a:p>
          <a:p>
            <a:endParaRPr lang="en-CA"/>
          </a:p>
          <a:p>
            <a:endParaRPr lang="en-US"/>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LICENSING AND ATTRIBUTION</a:t>
            </a:r>
            <a:endParaRPr lang="en-US" sz="4000" b="1">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Amanda Wakaruk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Anwen Burk</a:t>
            </a:r>
          </a:p>
          <a:p>
            <a:pPr algn="ctr">
              <a:lnSpc>
                <a:spcPct val="120000"/>
              </a:lnSpc>
            </a:pPr>
            <a:endParaRPr lang="en-US">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Cosette Lemelin   </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a:solidFill>
                  <a:schemeClr val="bg2">
                    <a:lumMod val="50000"/>
                  </a:schemeClr>
                </a:solidFill>
                <a:latin typeface="Arial" panose="020B0604020202020204" pitchFamily="34" charset="0"/>
                <a:cs typeface="Arial" panose="020B0604020202020204" pitchFamily="34" charset="0"/>
              </a:rPr>
              <a:t>Michelle Brailey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726546"/>
          </a:xfrm>
          <a:prstGeom prst="rect">
            <a:avLst/>
          </a:prstGeom>
          <a:noFill/>
        </p:spPr>
        <p:txBody>
          <a:bodyPr wrap="square" rtlCol="0">
            <a:spAutoFit/>
          </a:bodyPr>
          <a:lstStyle/>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CONTRIBUTORS</a:t>
            </a:r>
            <a:endParaRPr lang="en-US" sz="4000" b="1">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a:solidFill>
                  <a:schemeClr val="bg1"/>
                </a:solidFill>
              </a:rPr>
              <a:t>ACKNOWLEDGMENT</a:t>
            </a:r>
            <a:endParaRPr lang="en-US" sz="4000" b="1">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1.jp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41.png"/><Relationship Id="rId11" Type="http://schemas.openxmlformats.org/officeDocument/2006/relationships/image" Target="../media/image25.svg"/><Relationship Id="rId5" Type="http://schemas.openxmlformats.org/officeDocument/2006/relationships/image" Target="../media/image40.png"/><Relationship Id="rId10" Type="http://schemas.openxmlformats.org/officeDocument/2006/relationships/image" Target="../media/image24.png"/><Relationship Id="rId4" Type="http://schemas.openxmlformats.org/officeDocument/2006/relationships/image" Target="../media/image39.jp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4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8" Type="http://schemas.openxmlformats.org/officeDocument/2006/relationships/hyperlink" Target="https://commons.wikimedia.org/wiki/File:BlockbusterMoncton.JPG" TargetMode="External"/><Relationship Id="rId3" Type="http://schemas.openxmlformats.org/officeDocument/2006/relationships/hyperlink" Target="https://commons.wikimedia.org/wiki/File:Jonathan_Taylor_Thomas.jpg" TargetMode="External"/><Relationship Id="rId7" Type="http://schemas.openxmlformats.org/officeDocument/2006/relationships/hyperlink" Target="https://pixabay.com/videos/technology-computer-network-17077/" TargetMode="External"/><Relationship Id="rId2" Type="http://schemas.openxmlformats.org/officeDocument/2006/relationships/hyperlink" Target="https://freesound.org/people/victorhfs/sounds/469782/" TargetMode="External"/><Relationship Id="rId1" Type="http://schemas.openxmlformats.org/officeDocument/2006/relationships/slideLayout" Target="../slideLayouts/slideLayout42.xml"/><Relationship Id="rId6" Type="http://schemas.openxmlformats.org/officeDocument/2006/relationships/hyperlink" Target="https://pixabay.com/illustrations/megaphone-icon-symbol-design-3790264/" TargetMode="External"/><Relationship Id="rId5" Type="http://schemas.openxmlformats.org/officeDocument/2006/relationships/hyperlink" Target="https://upload.wikimedia.org/wikipedia/commons/9/9d/Fresh_Prince_Bel_Aire_logo.svg.png" TargetMode="External"/><Relationship Id="rId10" Type="http://schemas.openxmlformats.org/officeDocument/2006/relationships/hyperlink" Target="https://freesound.org/people/crz1990/sounds/135872/" TargetMode="External"/><Relationship Id="rId4" Type="http://schemas.openxmlformats.org/officeDocument/2006/relationships/hyperlink" Target="https://commons.wikimedia.org/wiki/File:%27N_Sync_Logo.svg" TargetMode="External"/><Relationship Id="rId9" Type="http://schemas.openxmlformats.org/officeDocument/2006/relationships/hyperlink" Target="https://commons.wikimedia.org/wiki/File:Tamagotchi_0124_ubt.jpe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8.xml"/><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11" Type="http://schemas.openxmlformats.org/officeDocument/2006/relationships/image" Target="../media/image21.jp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hyperlink" Target="https://thenounproject.com/search/?q=investigate&amp;i=286692" TargetMode="External"/><Relationship Id="rId3" Type="http://schemas.openxmlformats.org/officeDocument/2006/relationships/hyperlink" Target="https://thenounproject.com/term/unlock/1862800/" TargetMode="External"/><Relationship Id="rId7" Type="http://schemas.openxmlformats.org/officeDocument/2006/relationships/hyperlink" Target="https://freesound.org/people/qubodup/sounds/60013/" TargetMode="External"/><Relationship Id="rId2" Type="http://schemas.openxmlformats.org/officeDocument/2006/relationships/hyperlink" Target="https://pixabay.com/videos/computer-keyboard-technology-5399/" TargetMode="External"/><Relationship Id="rId1" Type="http://schemas.openxmlformats.org/officeDocument/2006/relationships/slideLayout" Target="../slideLayouts/slideLayout42.xml"/><Relationship Id="rId6" Type="http://schemas.openxmlformats.org/officeDocument/2006/relationships/hyperlink" Target="https://pixabay.com/vectors/prohibited-don-t-do-not-ban-155486/" TargetMode="External"/><Relationship Id="rId5" Type="http://schemas.openxmlformats.org/officeDocument/2006/relationships/hyperlink" Target="https://thenounproject.com/search/?q=CIRCUMVENTION&amp;i=337011" TargetMode="External"/><Relationship Id="rId10" Type="http://schemas.openxmlformats.org/officeDocument/2006/relationships/hyperlink" Target="https://thenounproject.com/search/?q=encryption&amp;i=1786028" TargetMode="External"/><Relationship Id="rId4" Type="http://schemas.openxmlformats.org/officeDocument/2006/relationships/hyperlink" Target="https://pixabay.com/illustrations/copyright-stealing-asset-bag-3197524/" TargetMode="External"/><Relationship Id="rId9" Type="http://schemas.openxmlformats.org/officeDocument/2006/relationships/hyperlink" Target="https://thenounproject.com/search/?q=interoperate&amp;i=1624548"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thenounproject.com/crosswellrob/uploads/?i=1122689" TargetMode="External"/><Relationship Id="rId3" Type="http://schemas.openxmlformats.org/officeDocument/2006/relationships/hyperlink" Target="https://thenounproject.com/search/?q=personal%20information&amp;i=1434542" TargetMode="External"/><Relationship Id="rId7" Type="http://schemas.openxmlformats.org/officeDocument/2006/relationships/hyperlink" Target="https://www.flickr.com/photos/european_parliament/6944244255/" TargetMode="External"/><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hyperlink" Target="https://thenounproject.com/search/?q=telecommunications&amp;i=4213" TargetMode="External"/><Relationship Id="rId5" Type="http://schemas.openxmlformats.org/officeDocument/2006/relationships/hyperlink" Target="https://thenounproject.com/search/?q=broadcast&amp;i=201837" TargetMode="External"/><Relationship Id="rId10" Type="http://schemas.openxmlformats.org/officeDocument/2006/relationships/hyperlink" Target="https://thenounproject.com/search/?q=microphone&amp;i=1685533" TargetMode="External"/><Relationship Id="rId4" Type="http://schemas.openxmlformats.org/officeDocument/2006/relationships/hyperlink" Target="https://thenounproject.com/search/?q=help&amp;i=1616214" TargetMode="External"/><Relationship Id="rId9" Type="http://schemas.openxmlformats.org/officeDocument/2006/relationships/hyperlink" Target="https://pixabay.com/illustrations/black-avatar-cute-cheerful-302534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freesound.org/people/DigestContent/sounds/458877/" TargetMode="External"/><Relationship Id="rId7" Type="http://schemas.openxmlformats.org/officeDocument/2006/relationships/hyperlink" Target="http://www.hooksounds.com/" TargetMode="External"/><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hyperlink" Target="https://www.ourcommons.ca/Content/Committee/421/INDU/Reports/RP10537003/indurp16/indurp16-e.pdf" TargetMode="External"/><Relationship Id="rId5" Type="http://schemas.openxmlformats.org/officeDocument/2006/relationships/hyperlink" Target="https://pubcouncil.ca/" TargetMode="External"/><Relationship Id="rId4" Type="http://schemas.openxmlformats.org/officeDocument/2006/relationships/hyperlink" Target="https://pixabay.com/videos/electronics-circuit-component-5364/"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scholarship.law.berkeley.edu/cgi/viewcontent.cgi?article=1188&amp;context=btlj" TargetMode="External"/><Relationship Id="rId3" Type="http://schemas.openxmlformats.org/officeDocument/2006/relationships/hyperlink" Target="https://www.businessinsider.com/the-coolest-web-sites-from-1996-2014-4" TargetMode="External"/><Relationship Id="rId7" Type="http://schemas.openxmlformats.org/officeDocument/2006/relationships/hyperlink" Target="https://scholarship.law.berkeley.edu/facpubs/882/" TargetMode="External"/><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hyperlink" Target="https://www.ourcommons.ca/Content/Committee/421/INDU/Reports/RP10537003/indurp16/indurp16-e.pdf" TargetMode="External"/><Relationship Id="rId5" Type="http://schemas.openxmlformats.org/officeDocument/2006/relationships/hyperlink" Target="https://www.ifpi.org/content/library/wipo-treaties-technical-measures.pdf" TargetMode="External"/><Relationship Id="rId4" Type="http://schemas.openxmlformats.org/officeDocument/2006/relationships/hyperlink" Target="https://laws-lois.justice.gc.ca/eng/acts/c-42/page-1.html" TargetMode="External"/><Relationship Id="rId9" Type="http://schemas.openxmlformats.org/officeDocument/2006/relationships/hyperlink" Target="https://www.wipo.int/treaties/en/ip/wct/"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BF42-56D5-9147-87C2-5C5A1D3E4612}"/>
              </a:ext>
            </a:extLst>
          </p:cNvPr>
          <p:cNvSpPr>
            <a:spLocks noGrp="1"/>
          </p:cNvSpPr>
          <p:nvPr>
            <p:ph type="ctrTitle"/>
          </p:nvPr>
        </p:nvSpPr>
        <p:spPr>
          <a:xfrm>
            <a:off x="1524000" y="1500315"/>
            <a:ext cx="9144000" cy="2387600"/>
          </a:xfrm>
        </p:spPr>
        <p:txBody>
          <a:bodyPr/>
          <a:lstStyle/>
          <a:p>
            <a:r>
              <a:rPr lang="en-US" sz="4400" dirty="0"/>
              <a:t>SECTION 41: TECHNOLOGICAL PROTECTION MEASURES</a:t>
            </a:r>
          </a:p>
        </p:txBody>
      </p:sp>
      <p:sp>
        <p:nvSpPr>
          <p:cNvPr id="3" name="Subtitle 2">
            <a:extLst>
              <a:ext uri="{FF2B5EF4-FFF2-40B4-BE49-F238E27FC236}">
                <a16:creationId xmlns:a16="http://schemas.microsoft.com/office/drawing/2014/main" id="{CADD4D67-12C8-F84B-8CBE-E13DCC142079}"/>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997C3D25-80B4-5143-94A9-C8C84E4A6675}"/>
              </a:ext>
            </a:extLst>
          </p:cNvPr>
          <p:cNvSpPr>
            <a:spLocks noGrp="1"/>
          </p:cNvSpPr>
          <p:nvPr>
            <p:ph type="body" sz="quarter" idx="10"/>
          </p:nvPr>
        </p:nvSpPr>
        <p:spPr>
          <a:xfrm>
            <a:off x="10073898" y="6332619"/>
            <a:ext cx="1874999" cy="374650"/>
          </a:xfrm>
        </p:spPr>
        <p:txBody>
          <a:bodyPr/>
          <a:lstStyle/>
          <a:p>
            <a:r>
              <a:rPr lang="en-US" dirty="0"/>
              <a:t>September 2019</a:t>
            </a:r>
          </a:p>
        </p:txBody>
      </p:sp>
    </p:spTree>
    <p:extLst>
      <p:ext uri="{BB962C8B-B14F-4D97-AF65-F5344CB8AC3E}">
        <p14:creationId xmlns:p14="http://schemas.microsoft.com/office/powerpoint/2010/main" val="74996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dirty="0"/>
              <a:t>CIRCUMVENTION EXCEPTIONS </a:t>
            </a:r>
          </a:p>
        </p:txBody>
      </p:sp>
      <p:pic>
        <p:nvPicPr>
          <p:cNvPr id="8" name="Picture 7" descr="A close up of a logo&#10;&#10;Description automatically generated">
            <a:extLst>
              <a:ext uri="{FF2B5EF4-FFF2-40B4-BE49-F238E27FC236}">
                <a16:creationId xmlns:a16="http://schemas.microsoft.com/office/drawing/2014/main" id="{D6BDFF48-EB83-0F41-9173-A63EF55353D2}"/>
              </a:ext>
            </a:extLst>
          </p:cNvPr>
          <p:cNvPicPr>
            <a:picLocks noChangeAspect="1"/>
          </p:cNvPicPr>
          <p:nvPr/>
        </p:nvPicPr>
        <p:blipFill>
          <a:blip r:embed="rId3"/>
          <a:stretch>
            <a:fillRect/>
          </a:stretch>
        </p:blipFill>
        <p:spPr>
          <a:xfrm>
            <a:off x="3404612" y="4694612"/>
            <a:ext cx="1900103" cy="1686514"/>
          </a:xfrm>
          <a:prstGeom prst="rect">
            <a:avLst/>
          </a:prstGeom>
        </p:spPr>
      </p:pic>
      <p:pic>
        <p:nvPicPr>
          <p:cNvPr id="23" name="Picture 22">
            <a:extLst>
              <a:ext uri="{FF2B5EF4-FFF2-40B4-BE49-F238E27FC236}">
                <a16:creationId xmlns:a16="http://schemas.microsoft.com/office/drawing/2014/main" id="{5F53D84B-68A7-A440-BE15-7F48208BF256}"/>
              </a:ext>
            </a:extLst>
          </p:cNvPr>
          <p:cNvPicPr>
            <a:picLocks noChangeAspect="1"/>
          </p:cNvPicPr>
          <p:nvPr/>
        </p:nvPicPr>
        <p:blipFill>
          <a:blip r:embed="rId4"/>
          <a:stretch>
            <a:fillRect/>
          </a:stretch>
        </p:blipFill>
        <p:spPr>
          <a:xfrm>
            <a:off x="5131252" y="2239510"/>
            <a:ext cx="1801503" cy="1686514"/>
          </a:xfrm>
          <a:prstGeom prst="rect">
            <a:avLst/>
          </a:prstGeom>
        </p:spPr>
      </p:pic>
      <p:pic>
        <p:nvPicPr>
          <p:cNvPr id="24" name="Picture 23">
            <a:extLst>
              <a:ext uri="{FF2B5EF4-FFF2-40B4-BE49-F238E27FC236}">
                <a16:creationId xmlns:a16="http://schemas.microsoft.com/office/drawing/2014/main" id="{99766DF0-E459-554E-9AA3-39BF1A6708CD}"/>
              </a:ext>
            </a:extLst>
          </p:cNvPr>
          <p:cNvPicPr>
            <a:picLocks noChangeAspect="1"/>
          </p:cNvPicPr>
          <p:nvPr/>
        </p:nvPicPr>
        <p:blipFill>
          <a:blip r:embed="rId5"/>
          <a:stretch>
            <a:fillRect/>
          </a:stretch>
        </p:blipFill>
        <p:spPr>
          <a:xfrm>
            <a:off x="2294763" y="1623517"/>
            <a:ext cx="2222183" cy="1596482"/>
          </a:xfrm>
          <a:prstGeom prst="rect">
            <a:avLst/>
          </a:prstGeom>
        </p:spPr>
      </p:pic>
      <p:pic>
        <p:nvPicPr>
          <p:cNvPr id="25" name="Picture 24">
            <a:extLst>
              <a:ext uri="{FF2B5EF4-FFF2-40B4-BE49-F238E27FC236}">
                <a16:creationId xmlns:a16="http://schemas.microsoft.com/office/drawing/2014/main" id="{570FCA69-52A4-B64C-896B-B0CD00610EBA}"/>
              </a:ext>
            </a:extLst>
          </p:cNvPr>
          <p:cNvPicPr>
            <a:picLocks noChangeAspect="1"/>
          </p:cNvPicPr>
          <p:nvPr/>
        </p:nvPicPr>
        <p:blipFill>
          <a:blip r:embed="rId6"/>
          <a:stretch>
            <a:fillRect/>
          </a:stretch>
        </p:blipFill>
        <p:spPr>
          <a:xfrm>
            <a:off x="212773" y="3429000"/>
            <a:ext cx="2081990" cy="1986736"/>
          </a:xfrm>
          <a:prstGeom prst="rect">
            <a:avLst/>
          </a:prstGeom>
        </p:spPr>
      </p:pic>
      <p:pic>
        <p:nvPicPr>
          <p:cNvPr id="20" name="Picture 19">
            <a:extLst>
              <a:ext uri="{FF2B5EF4-FFF2-40B4-BE49-F238E27FC236}">
                <a16:creationId xmlns:a16="http://schemas.microsoft.com/office/drawing/2014/main" id="{CDBCB4A3-FC6D-1E4B-8495-39EE5CE27E71}"/>
              </a:ext>
            </a:extLst>
          </p:cNvPr>
          <p:cNvPicPr>
            <a:picLocks noChangeAspect="1"/>
          </p:cNvPicPr>
          <p:nvPr/>
        </p:nvPicPr>
        <p:blipFill>
          <a:blip r:embed="rId7"/>
          <a:stretch>
            <a:fillRect/>
          </a:stretch>
        </p:blipFill>
        <p:spPr>
          <a:xfrm>
            <a:off x="10045908" y="2808691"/>
            <a:ext cx="1513962" cy="2289053"/>
          </a:xfrm>
          <a:prstGeom prst="rect">
            <a:avLst/>
          </a:prstGeom>
        </p:spPr>
      </p:pic>
      <p:pic>
        <p:nvPicPr>
          <p:cNvPr id="21" name="Picture 20">
            <a:extLst>
              <a:ext uri="{FF2B5EF4-FFF2-40B4-BE49-F238E27FC236}">
                <a16:creationId xmlns:a16="http://schemas.microsoft.com/office/drawing/2014/main" id="{7415D5A2-F1BB-7E4C-A55B-E25BBF1EAD7D}"/>
              </a:ext>
            </a:extLst>
          </p:cNvPr>
          <p:cNvPicPr>
            <a:picLocks noChangeAspect="1"/>
          </p:cNvPicPr>
          <p:nvPr/>
        </p:nvPicPr>
        <p:blipFill>
          <a:blip r:embed="rId8"/>
          <a:stretch>
            <a:fillRect/>
          </a:stretch>
        </p:blipFill>
        <p:spPr>
          <a:xfrm>
            <a:off x="7131238" y="4544501"/>
            <a:ext cx="2026338" cy="1986736"/>
          </a:xfrm>
          <a:prstGeom prst="rect">
            <a:avLst/>
          </a:prstGeom>
        </p:spPr>
      </p:pic>
      <p:pic>
        <p:nvPicPr>
          <p:cNvPr id="22" name="Picture 21">
            <a:extLst>
              <a:ext uri="{FF2B5EF4-FFF2-40B4-BE49-F238E27FC236}">
                <a16:creationId xmlns:a16="http://schemas.microsoft.com/office/drawing/2014/main" id="{4B21289A-D0AE-3640-B134-92F56F2B7758}"/>
              </a:ext>
            </a:extLst>
          </p:cNvPr>
          <p:cNvPicPr>
            <a:picLocks noChangeAspect="1"/>
          </p:cNvPicPr>
          <p:nvPr/>
        </p:nvPicPr>
        <p:blipFill>
          <a:blip r:embed="rId9"/>
          <a:stretch>
            <a:fillRect/>
          </a:stretch>
        </p:blipFill>
        <p:spPr>
          <a:xfrm>
            <a:off x="7907842" y="1463041"/>
            <a:ext cx="1989395" cy="2289053"/>
          </a:xfrm>
          <a:prstGeom prst="rect">
            <a:avLst/>
          </a:prstGeom>
        </p:spPr>
      </p:pic>
    </p:spTree>
    <p:extLst>
      <p:ext uri="{BB962C8B-B14F-4D97-AF65-F5344CB8AC3E}">
        <p14:creationId xmlns:p14="http://schemas.microsoft.com/office/powerpoint/2010/main" val="125737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CONTROVERSY</a:t>
            </a:r>
          </a:p>
        </p:txBody>
      </p:sp>
      <p:sp>
        <p:nvSpPr>
          <p:cNvPr id="2" name="Rectangle 1">
            <a:extLst>
              <a:ext uri="{FF2B5EF4-FFF2-40B4-BE49-F238E27FC236}">
                <a16:creationId xmlns:a16="http://schemas.microsoft.com/office/drawing/2014/main" id="{5675FFE7-37E6-E040-BB43-3F69D81F9EB6}"/>
              </a:ext>
            </a:extLst>
          </p:cNvPr>
          <p:cNvSpPr/>
          <p:nvPr/>
        </p:nvSpPr>
        <p:spPr>
          <a:xfrm>
            <a:off x="1385341" y="3133504"/>
            <a:ext cx="9968459" cy="1754326"/>
          </a:xfrm>
          <a:prstGeom prst="rect">
            <a:avLst/>
          </a:prstGeom>
        </p:spPr>
        <p:txBody>
          <a:bodyPr wrap="square">
            <a:spAutoFit/>
          </a:bodyPr>
          <a:lstStyle/>
          <a:p>
            <a:r>
              <a:rPr lang="en-CA" dirty="0"/>
              <a:t>“Archivists and librarians cannot preserve locked content without breaking the law; filmmakers, news reporters, and other innovative creators cannot legally access the content they need. These restrictions undermine Canadian innovation and the public domain. Furthermore, those who would infringe can easily access and use circumvention software through the Internet–almost all digital lock mechanisms are eventually broken. The locks thus do not stop those determined to break the law. Instead, they merely frustrate legitimate consumers and creators.”</a:t>
            </a:r>
            <a:endParaRPr lang="en-US" dirty="0"/>
          </a:p>
        </p:txBody>
      </p:sp>
      <p:pic>
        <p:nvPicPr>
          <p:cNvPr id="5" name="JTT" descr="Two people looking at the camera&#10;&#10;Description automatically generated">
            <a:extLst>
              <a:ext uri="{FF2B5EF4-FFF2-40B4-BE49-F238E27FC236}">
                <a16:creationId xmlns:a16="http://schemas.microsoft.com/office/drawing/2014/main" id="{513FCD20-CD76-7342-BA05-41867ED3AF42}"/>
              </a:ext>
            </a:extLst>
          </p:cNvPr>
          <p:cNvPicPr>
            <a:picLocks noChangeAspect="1"/>
          </p:cNvPicPr>
          <p:nvPr/>
        </p:nvPicPr>
        <p:blipFill>
          <a:blip r:embed="rId3"/>
          <a:stretch>
            <a:fillRect/>
          </a:stretch>
        </p:blipFill>
        <p:spPr>
          <a:xfrm rot="20246598">
            <a:off x="9621596" y="4501217"/>
            <a:ext cx="2370126" cy="3444993"/>
          </a:xfrm>
          <a:prstGeom prst="rect">
            <a:avLst/>
          </a:prstGeom>
        </p:spPr>
      </p:pic>
      <p:sp>
        <p:nvSpPr>
          <p:cNvPr id="3" name="Rounded Rectangular Callout 2">
            <a:extLst>
              <a:ext uri="{FF2B5EF4-FFF2-40B4-BE49-F238E27FC236}">
                <a16:creationId xmlns:a16="http://schemas.microsoft.com/office/drawing/2014/main" id="{FD459E87-4F91-C04D-A7CF-014B0903EE76}"/>
              </a:ext>
            </a:extLst>
          </p:cNvPr>
          <p:cNvSpPr/>
          <p:nvPr/>
        </p:nvSpPr>
        <p:spPr>
          <a:xfrm>
            <a:off x="9047050" y="1463041"/>
            <a:ext cx="2988353" cy="1864409"/>
          </a:xfrm>
          <a:prstGeom prst="wedgeRoundRectCallout">
            <a:avLst>
              <a:gd name="adj1" fmla="val 18637"/>
              <a:gd name="adj2" fmla="val 7673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DUDE, THERE SHOULD BE EXCEPTIONS WHEN IT IS FOR NON-INFRINGING PURPOSES!</a:t>
            </a:r>
          </a:p>
        </p:txBody>
      </p:sp>
      <p:pic>
        <p:nvPicPr>
          <p:cNvPr id="7" name="Picture 6">
            <a:extLst>
              <a:ext uri="{FF2B5EF4-FFF2-40B4-BE49-F238E27FC236}">
                <a16:creationId xmlns:a16="http://schemas.microsoft.com/office/drawing/2014/main" id="{E2CB71F0-9CFC-EC4F-9690-820C5AC355BB}"/>
              </a:ext>
            </a:extLst>
          </p:cNvPr>
          <p:cNvPicPr>
            <a:picLocks noChangeAspect="1"/>
          </p:cNvPicPr>
          <p:nvPr/>
        </p:nvPicPr>
        <p:blipFill>
          <a:blip r:embed="rId4"/>
          <a:stretch>
            <a:fillRect/>
          </a:stretch>
        </p:blipFill>
        <p:spPr>
          <a:xfrm>
            <a:off x="3943147" y="2450514"/>
            <a:ext cx="4722450" cy="3149836"/>
          </a:xfrm>
          <a:prstGeom prst="rect">
            <a:avLst/>
          </a:prstGeom>
        </p:spPr>
      </p:pic>
      <p:sp>
        <p:nvSpPr>
          <p:cNvPr id="8" name="Rounded Rectangular Callout 7">
            <a:extLst>
              <a:ext uri="{FF2B5EF4-FFF2-40B4-BE49-F238E27FC236}">
                <a16:creationId xmlns:a16="http://schemas.microsoft.com/office/drawing/2014/main" id="{862CEBB0-F4F5-5946-93B5-BFF879D67A7A}"/>
              </a:ext>
            </a:extLst>
          </p:cNvPr>
          <p:cNvSpPr/>
          <p:nvPr/>
        </p:nvSpPr>
        <p:spPr>
          <a:xfrm>
            <a:off x="1088317" y="1589674"/>
            <a:ext cx="2473377" cy="1454046"/>
          </a:xfrm>
          <a:prstGeom prst="wedgeRoundRectCallout">
            <a:avLst>
              <a:gd name="adj1" fmla="val 54083"/>
              <a:gd name="adj2" fmla="val 943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GOT THAT RIGHT, JTT.</a:t>
            </a:r>
          </a:p>
        </p:txBody>
      </p:sp>
      <p:pic>
        <p:nvPicPr>
          <p:cNvPr id="10" name="Picture 9">
            <a:extLst>
              <a:ext uri="{FF2B5EF4-FFF2-40B4-BE49-F238E27FC236}">
                <a16:creationId xmlns:a16="http://schemas.microsoft.com/office/drawing/2014/main" id="{A2FE5F8A-33F8-B94B-BB6D-2EBA133D0268}"/>
              </a:ext>
            </a:extLst>
          </p:cNvPr>
          <p:cNvPicPr>
            <a:picLocks noChangeAspect="1"/>
          </p:cNvPicPr>
          <p:nvPr/>
        </p:nvPicPr>
        <p:blipFill>
          <a:blip r:embed="rId5"/>
          <a:stretch>
            <a:fillRect/>
          </a:stretch>
        </p:blipFill>
        <p:spPr>
          <a:xfrm rot="14327060">
            <a:off x="5220777" y="-2701692"/>
            <a:ext cx="2734124" cy="2385424"/>
          </a:xfrm>
          <a:prstGeom prst="rect">
            <a:avLst/>
          </a:prstGeom>
        </p:spPr>
      </p:pic>
      <p:sp>
        <p:nvSpPr>
          <p:cNvPr id="11" name="lyric">
            <a:extLst>
              <a:ext uri="{FF2B5EF4-FFF2-40B4-BE49-F238E27FC236}">
                <a16:creationId xmlns:a16="http://schemas.microsoft.com/office/drawing/2014/main" id="{AE3E4122-E316-7940-8AFE-3B7F96A08064}"/>
              </a:ext>
            </a:extLst>
          </p:cNvPr>
          <p:cNvSpPr/>
          <p:nvPr/>
        </p:nvSpPr>
        <p:spPr>
          <a:xfrm>
            <a:off x="9402035" y="1897696"/>
            <a:ext cx="2515917" cy="502224"/>
          </a:xfrm>
          <a:prstGeom prst="wedgeRoundRectCallout">
            <a:avLst>
              <a:gd name="adj1" fmla="val 53538"/>
              <a:gd name="adj2" fmla="val 149949"/>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MUAHHAHAHAHA!</a:t>
            </a:r>
          </a:p>
        </p:txBody>
      </p:sp>
      <p:pic>
        <p:nvPicPr>
          <p:cNvPr id="12" name="Andre" descr="A close up of a logo&#10;&#10;Description automatically generated">
            <a:extLst>
              <a:ext uri="{FF2B5EF4-FFF2-40B4-BE49-F238E27FC236}">
                <a16:creationId xmlns:a16="http://schemas.microsoft.com/office/drawing/2014/main" id="{A1255A06-958F-B84C-BCDF-5715149DCFF8}"/>
              </a:ext>
            </a:extLst>
          </p:cNvPr>
          <p:cNvPicPr>
            <a:picLocks noChangeAspect="1"/>
          </p:cNvPicPr>
          <p:nvPr/>
        </p:nvPicPr>
        <p:blipFill>
          <a:blip r:embed="rId6"/>
          <a:stretch>
            <a:fillRect/>
          </a:stretch>
        </p:blipFill>
        <p:spPr>
          <a:xfrm rot="649590">
            <a:off x="-187997" y="4679981"/>
            <a:ext cx="2217789" cy="2712608"/>
          </a:xfrm>
          <a:prstGeom prst="rect">
            <a:avLst/>
          </a:prstGeom>
        </p:spPr>
      </p:pic>
      <p:pic>
        <p:nvPicPr>
          <p:cNvPr id="13" name="glasses" descr="A close up of a logo&#10;&#10;Description automatically generated">
            <a:extLst>
              <a:ext uri="{FF2B5EF4-FFF2-40B4-BE49-F238E27FC236}">
                <a16:creationId xmlns:a16="http://schemas.microsoft.com/office/drawing/2014/main" id="{15986930-02D8-B54A-88F4-E770AF0345B7}"/>
              </a:ext>
            </a:extLst>
          </p:cNvPr>
          <p:cNvPicPr>
            <a:picLocks noChangeAspect="1"/>
          </p:cNvPicPr>
          <p:nvPr/>
        </p:nvPicPr>
        <p:blipFill>
          <a:blip r:embed="rId7"/>
          <a:stretch>
            <a:fillRect/>
          </a:stretch>
        </p:blipFill>
        <p:spPr>
          <a:xfrm rot="716540">
            <a:off x="260722" y="5292620"/>
            <a:ext cx="1483280" cy="534382"/>
          </a:xfrm>
          <a:prstGeom prst="rect">
            <a:avLst/>
          </a:prstGeom>
        </p:spPr>
      </p:pic>
      <p:pic>
        <p:nvPicPr>
          <p:cNvPr id="14" name="Picture 13">
            <a:extLst>
              <a:ext uri="{FF2B5EF4-FFF2-40B4-BE49-F238E27FC236}">
                <a16:creationId xmlns:a16="http://schemas.microsoft.com/office/drawing/2014/main" id="{8BDF8579-CB68-694A-A816-936E08F30E54}"/>
              </a:ext>
            </a:extLst>
          </p:cNvPr>
          <p:cNvPicPr>
            <a:picLocks noChangeAspect="1"/>
          </p:cNvPicPr>
          <p:nvPr/>
        </p:nvPicPr>
        <p:blipFill>
          <a:blip r:embed="rId8"/>
          <a:stretch>
            <a:fillRect/>
          </a:stretch>
        </p:blipFill>
        <p:spPr>
          <a:xfrm>
            <a:off x="5031658" y="5436312"/>
            <a:ext cx="2128684" cy="1064342"/>
          </a:xfrm>
          <a:prstGeom prst="rect">
            <a:avLst/>
          </a:prstGeom>
        </p:spPr>
      </p:pic>
      <p:cxnSp>
        <p:nvCxnSpPr>
          <p:cNvPr id="16" name="Straight Connector 15">
            <a:extLst>
              <a:ext uri="{FF2B5EF4-FFF2-40B4-BE49-F238E27FC236}">
                <a16:creationId xmlns:a16="http://schemas.microsoft.com/office/drawing/2014/main" id="{2C323CCA-2424-844D-9265-6726CFB84DF0}"/>
              </a:ext>
            </a:extLst>
          </p:cNvPr>
          <p:cNvCxnSpPr>
            <a:cxnSpLocks/>
          </p:cNvCxnSpPr>
          <p:nvPr/>
        </p:nvCxnSpPr>
        <p:spPr>
          <a:xfrm>
            <a:off x="8777405" y="4575060"/>
            <a:ext cx="124925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E879CBB-C311-4E49-9320-8ED8E1646185}"/>
              </a:ext>
            </a:extLst>
          </p:cNvPr>
          <p:cNvCxnSpPr>
            <a:cxnSpLocks/>
          </p:cNvCxnSpPr>
          <p:nvPr/>
        </p:nvCxnSpPr>
        <p:spPr>
          <a:xfrm flipV="1">
            <a:off x="5791796" y="4887830"/>
            <a:ext cx="3863648" cy="707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72D8FBF-527E-844E-8577-8DA783DCCD16}"/>
              </a:ext>
            </a:extLst>
          </p:cNvPr>
          <p:cNvPicPr>
            <a:picLocks noChangeAspect="1"/>
          </p:cNvPicPr>
          <p:nvPr/>
        </p:nvPicPr>
        <p:blipFill>
          <a:blip r:embed="rId9"/>
          <a:stretch>
            <a:fillRect/>
          </a:stretch>
        </p:blipFill>
        <p:spPr>
          <a:xfrm>
            <a:off x="2686975" y="1282598"/>
            <a:ext cx="1487681" cy="1789938"/>
          </a:xfrm>
          <a:prstGeom prst="rect">
            <a:avLst/>
          </a:prstGeom>
        </p:spPr>
      </p:pic>
      <p:pic>
        <p:nvPicPr>
          <p:cNvPr id="17" name="Authorize">
            <a:extLst>
              <a:ext uri="{FF2B5EF4-FFF2-40B4-BE49-F238E27FC236}">
                <a16:creationId xmlns:a16="http://schemas.microsoft.com/office/drawing/2014/main" id="{0D4EF40C-2977-F14B-AFA9-54897D6278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91796" y="5394320"/>
            <a:ext cx="801725" cy="994139"/>
          </a:xfrm>
          <a:prstGeom prst="rect">
            <a:avLst/>
          </a:prstGeom>
        </p:spPr>
      </p:pic>
    </p:spTree>
    <p:extLst>
      <p:ext uri="{BB962C8B-B14F-4D97-AF65-F5344CB8AC3E}">
        <p14:creationId xmlns:p14="http://schemas.microsoft.com/office/powerpoint/2010/main" val="1813683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15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37" presetClass="exit" presetSubtype="0" fill="hold" nodeType="with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 decel="100000"/>
                                        <p:tgtEl>
                                          <p:spTgt spid="7"/>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7"/>
                                        </p:tgtEl>
                                        <p:attrNameLst>
                                          <p:attrName>ppt_y</p:attrName>
                                        </p:attrNameLst>
                                      </p:cBhvr>
                                      <p:tavLst>
                                        <p:tav tm="0">
                                          <p:val>
                                            <p:strVal val="ppt_y"/>
                                          </p:val>
                                        </p:tav>
                                        <p:tav tm="100000">
                                          <p:val>
                                            <p:strVal val="ppt_y+1"/>
                                          </p:val>
                                        </p:tav>
                                      </p:tavLst>
                                    </p:anim>
                                    <p:set>
                                      <p:cBhvr>
                                        <p:cTn id="27" dur="1" fill="hold">
                                          <p:stCondLst>
                                            <p:cond delay="999"/>
                                          </p:stCondLst>
                                        </p:cTn>
                                        <p:tgtEl>
                                          <p:spTgt spid="7"/>
                                        </p:tgtEl>
                                        <p:attrNameLst>
                                          <p:attrName>style.visibility</p:attrName>
                                        </p:attrNameLst>
                                      </p:cBhvr>
                                      <p:to>
                                        <p:strVal val="hidden"/>
                                      </p:to>
                                    </p:set>
                                  </p:childTnLst>
                                </p:cTn>
                              </p:par>
                              <p:par>
                                <p:cTn id="28" presetID="37" presetClass="exit" presetSubtype="0" fill="hold" nodeType="withEffect">
                                  <p:stCondLst>
                                    <p:cond delay="0"/>
                                  </p:stCondLst>
                                  <p:childTnLst>
                                    <p:animEffect transition="out" filter="fade">
                                      <p:cBhvr>
                                        <p:cTn id="29" dur="1000"/>
                                        <p:tgtEl>
                                          <p:spTgt spid="5"/>
                                        </p:tgtEl>
                                      </p:cBhvr>
                                    </p:animEffect>
                                    <p:anim calcmode="lin" valueType="num">
                                      <p:cBhvr>
                                        <p:cTn id="30" dur="1000"/>
                                        <p:tgtEl>
                                          <p:spTgt spid="5"/>
                                        </p:tgtEl>
                                        <p:attrNameLst>
                                          <p:attrName>ppt_x</p:attrName>
                                        </p:attrNameLst>
                                      </p:cBhvr>
                                      <p:tavLst>
                                        <p:tav tm="0">
                                          <p:val>
                                            <p:strVal val="ppt_x"/>
                                          </p:val>
                                        </p:tav>
                                        <p:tav tm="100000">
                                          <p:val>
                                            <p:strVal val="ppt_x"/>
                                          </p:val>
                                        </p:tav>
                                      </p:tavLst>
                                    </p:anim>
                                    <p:anim calcmode="lin" valueType="num">
                                      <p:cBhvr>
                                        <p:cTn id="31" dur="100" decel="100000"/>
                                        <p:tgtEl>
                                          <p:spTgt spid="5"/>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par>
                          <p:cTn id="38" fill="hold">
                            <p:stCondLst>
                              <p:cond delay="1500"/>
                            </p:stCondLst>
                            <p:childTnLst>
                              <p:par>
                                <p:cTn id="39" presetID="9" presetClass="entr" presetSubtype="0" fill="hold" nodeType="afterEffect">
                                  <p:stCondLst>
                                    <p:cond delay="100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par>
                                <p:cTn id="52" presetID="9" presetClass="exit" presetSubtype="0" fill="hold" nodeType="withEffect">
                                  <p:stCondLst>
                                    <p:cond delay="0"/>
                                  </p:stCondLst>
                                  <p:childTnLst>
                                    <p:animEffect transition="out" filter="dissolv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12"/>
                                        </p:tgtEl>
                                      </p:cBhvr>
                                    </p:animEffect>
                                    <p:anim calcmode="lin" valueType="num">
                                      <p:cBhvr>
                                        <p:cTn id="59" dur="1000"/>
                                        <p:tgtEl>
                                          <p:spTgt spid="12"/>
                                        </p:tgtEl>
                                        <p:attrNameLst>
                                          <p:attrName>ppt_x</p:attrName>
                                        </p:attrNameLst>
                                      </p:cBhvr>
                                      <p:tavLst>
                                        <p:tav tm="0">
                                          <p:val>
                                            <p:strVal val="ppt_x"/>
                                          </p:val>
                                        </p:tav>
                                        <p:tav tm="100000">
                                          <p:val>
                                            <p:strVal val="ppt_x"/>
                                          </p:val>
                                        </p:tav>
                                      </p:tavLst>
                                    </p:anim>
                                    <p:anim calcmode="lin" valueType="num">
                                      <p:cBhvr>
                                        <p:cTn id="60" dur="100" decel="100000"/>
                                        <p:tgtEl>
                                          <p:spTgt spid="12"/>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2"/>
                                        </p:tgtEl>
                                        <p:attrNameLst>
                                          <p:attrName>ppt_y</p:attrName>
                                        </p:attrNameLst>
                                      </p:cBhvr>
                                      <p:tavLst>
                                        <p:tav tm="0">
                                          <p:val>
                                            <p:strVal val="ppt_y"/>
                                          </p:val>
                                        </p:tav>
                                        <p:tav tm="100000">
                                          <p:val>
                                            <p:strVal val="ppt_y+1"/>
                                          </p:val>
                                        </p:tav>
                                      </p:tavLst>
                                    </p:anim>
                                    <p:set>
                                      <p:cBhvr>
                                        <p:cTn id="62" dur="1" fill="hold">
                                          <p:stCondLst>
                                            <p:cond delay="999"/>
                                          </p:stCondLst>
                                        </p:cTn>
                                        <p:tgtEl>
                                          <p:spTgt spid="12"/>
                                        </p:tgtEl>
                                        <p:attrNameLst>
                                          <p:attrName>style.visibility</p:attrName>
                                        </p:attrNameLst>
                                      </p:cBhvr>
                                      <p:to>
                                        <p:strVal val="hidden"/>
                                      </p:to>
                                    </p:set>
                                  </p:childTnLst>
                                </p:cTn>
                              </p:par>
                              <p:par>
                                <p:cTn id="63" presetID="37" presetClass="exit" presetSubtype="0" fill="hold" nodeType="withEffect">
                                  <p:stCondLst>
                                    <p:cond delay="0"/>
                                  </p:stCondLst>
                                  <p:childTnLst>
                                    <p:animEffect transition="out" filter="fade">
                                      <p:cBhvr>
                                        <p:cTn id="64" dur="1000"/>
                                        <p:tgtEl>
                                          <p:spTgt spid="13"/>
                                        </p:tgtEl>
                                      </p:cBhvr>
                                    </p:animEffect>
                                    <p:anim calcmode="lin" valueType="num">
                                      <p:cBhvr>
                                        <p:cTn id="65" dur="1000"/>
                                        <p:tgtEl>
                                          <p:spTgt spid="13"/>
                                        </p:tgtEl>
                                        <p:attrNameLst>
                                          <p:attrName>ppt_x</p:attrName>
                                        </p:attrNameLst>
                                      </p:cBhvr>
                                      <p:tavLst>
                                        <p:tav tm="0">
                                          <p:val>
                                            <p:strVal val="ppt_x"/>
                                          </p:val>
                                        </p:tav>
                                        <p:tav tm="100000">
                                          <p:val>
                                            <p:strVal val="ppt_x"/>
                                          </p:val>
                                        </p:tav>
                                      </p:tavLst>
                                    </p:anim>
                                    <p:anim calcmode="lin" valueType="num">
                                      <p:cBhvr>
                                        <p:cTn id="66" dur="100" decel="100000"/>
                                        <p:tgtEl>
                                          <p:spTgt spid="13"/>
                                        </p:tgtEl>
                                        <p:attrNameLst>
                                          <p:attrName>ppt_y</p:attrName>
                                        </p:attrNameLst>
                                      </p:cBhvr>
                                      <p:tavLst>
                                        <p:tav tm="0">
                                          <p:val>
                                            <p:strVal val="ppt_y"/>
                                          </p:val>
                                        </p:tav>
                                        <p:tav tm="100000">
                                          <p:val>
                                            <p:strVal val="ppt_y-.03"/>
                                          </p:val>
                                        </p:tav>
                                      </p:tavLst>
                                    </p:anim>
                                    <p:anim calcmode="lin" valueType="num">
                                      <p:cBhvr>
                                        <p:cTn id="67" dur="900" accel="100000">
                                          <p:stCondLst>
                                            <p:cond delay="100"/>
                                          </p:stCondLst>
                                        </p:cTn>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4"/>
                                        </p:tgtEl>
                                        <p:attrNameLst>
                                          <p:attrName>style.visibility</p:attrName>
                                        </p:attrNameLst>
                                      </p:cBhvr>
                                      <p:to>
                                        <p:strVal val="hidden"/>
                                      </p:to>
                                    </p:set>
                                  </p:childTnLst>
                                </p:cTn>
                              </p:par>
                              <p:par>
                                <p:cTn id="76" presetID="2" presetClass="entr" presetSubtype="2" fill="hold" grpId="0" nodeType="withEffect">
                                  <p:stCondLst>
                                    <p:cond delay="0"/>
                                  </p:stCondLst>
                                  <p:iterate type="lt">
                                    <p:tmPct val="0"/>
                                  </p:iterate>
                                  <p:childTnLst>
                                    <p:set>
                                      <p:cBhvr>
                                        <p:cTn id="77" dur="1" fill="hold">
                                          <p:stCondLst>
                                            <p:cond delay="0"/>
                                          </p:stCondLst>
                                        </p:cTn>
                                        <p:tgtEl>
                                          <p:spTgt spid="11"/>
                                        </p:tgtEl>
                                        <p:attrNameLst>
                                          <p:attrName>style.visibility</p:attrName>
                                        </p:attrNameLst>
                                      </p:cBhvr>
                                      <p:to>
                                        <p:strVal val="visible"/>
                                      </p:to>
                                    </p:set>
                                    <p:anim calcmode="lin" valueType="num">
                                      <p:cBhvr additive="base">
                                        <p:cTn id="78" dur="500" fill="hold"/>
                                        <p:tgtEl>
                                          <p:spTgt spid="11"/>
                                        </p:tgtEl>
                                        <p:attrNameLst>
                                          <p:attrName>ppt_x</p:attrName>
                                        </p:attrNameLst>
                                      </p:cBhvr>
                                      <p:tavLst>
                                        <p:tav tm="0">
                                          <p:val>
                                            <p:strVal val="1+#ppt_w/2"/>
                                          </p:val>
                                        </p:tav>
                                        <p:tav tm="100000">
                                          <p:val>
                                            <p:strVal val="#ppt_x"/>
                                          </p:val>
                                        </p:tav>
                                      </p:tavLst>
                                    </p:anim>
                                    <p:anim calcmode="lin" valueType="num">
                                      <p:cBhvr additive="base">
                                        <p:cTn id="79" dur="500" fill="hold"/>
                                        <p:tgtEl>
                                          <p:spTgt spid="11"/>
                                        </p:tgtEl>
                                        <p:attrNameLst>
                                          <p:attrName>ppt_y</p:attrName>
                                        </p:attrNameLst>
                                      </p:cBhvr>
                                      <p:tavLst>
                                        <p:tav tm="0">
                                          <p:val>
                                            <p:strVal val="#ppt_y"/>
                                          </p:val>
                                        </p:tav>
                                        <p:tav tm="100000">
                                          <p:val>
                                            <p:strVal val="#ppt_y"/>
                                          </p:val>
                                        </p:tav>
                                      </p:tavLst>
                                    </p:anim>
                                  </p:childTnLst>
                                </p:cTn>
                              </p:par>
                            </p:childTnLst>
                          </p:cTn>
                        </p:par>
                        <p:par>
                          <p:cTn id="80" fill="hold">
                            <p:stCondLst>
                              <p:cond delay="500"/>
                            </p:stCondLst>
                            <p:childTnLst>
                              <p:par>
                                <p:cTn id="81" presetID="32" presetClass="emph" presetSubtype="0" fill="hold" grpId="1" nodeType="afterEffect">
                                  <p:stCondLst>
                                    <p:cond delay="0"/>
                                  </p:stCondLst>
                                  <p:iterate type="lt">
                                    <p:tmPct val="0"/>
                                  </p:iterate>
                                  <p:childTnLst>
                                    <p:animRot by="120000">
                                      <p:cBhvr>
                                        <p:cTn id="82" dur="100" fill="hold">
                                          <p:stCondLst>
                                            <p:cond delay="0"/>
                                          </p:stCondLst>
                                        </p:cTn>
                                        <p:tgtEl>
                                          <p:spTgt spid="11"/>
                                        </p:tgtEl>
                                        <p:attrNameLst>
                                          <p:attrName>r</p:attrName>
                                        </p:attrNameLst>
                                      </p:cBhvr>
                                    </p:animRot>
                                    <p:animRot by="-240000">
                                      <p:cBhvr>
                                        <p:cTn id="83" dur="200" fill="hold">
                                          <p:stCondLst>
                                            <p:cond delay="200"/>
                                          </p:stCondLst>
                                        </p:cTn>
                                        <p:tgtEl>
                                          <p:spTgt spid="11"/>
                                        </p:tgtEl>
                                        <p:attrNameLst>
                                          <p:attrName>r</p:attrName>
                                        </p:attrNameLst>
                                      </p:cBhvr>
                                    </p:animRot>
                                    <p:animRot by="240000">
                                      <p:cBhvr>
                                        <p:cTn id="84" dur="200" fill="hold">
                                          <p:stCondLst>
                                            <p:cond delay="400"/>
                                          </p:stCondLst>
                                        </p:cTn>
                                        <p:tgtEl>
                                          <p:spTgt spid="11"/>
                                        </p:tgtEl>
                                        <p:attrNameLst>
                                          <p:attrName>r</p:attrName>
                                        </p:attrNameLst>
                                      </p:cBhvr>
                                    </p:animRot>
                                    <p:animRot by="-240000">
                                      <p:cBhvr>
                                        <p:cTn id="85" dur="200" fill="hold">
                                          <p:stCondLst>
                                            <p:cond delay="600"/>
                                          </p:stCondLst>
                                        </p:cTn>
                                        <p:tgtEl>
                                          <p:spTgt spid="11"/>
                                        </p:tgtEl>
                                        <p:attrNameLst>
                                          <p:attrName>r</p:attrName>
                                        </p:attrNameLst>
                                      </p:cBhvr>
                                    </p:animRot>
                                    <p:animRot by="120000">
                                      <p:cBhvr>
                                        <p:cTn id="86" dur="200" fill="hold">
                                          <p:stCondLst>
                                            <p:cond delay="800"/>
                                          </p:stCondLst>
                                        </p:cTn>
                                        <p:tgtEl>
                                          <p:spTgt spid="11"/>
                                        </p:tgtEl>
                                        <p:attrNameLst>
                                          <p:attrName>r</p:attrName>
                                        </p:attrNameLst>
                                      </p:cBhvr>
                                    </p:animRot>
                                  </p:childTnLst>
                                </p:cTn>
                              </p:par>
                            </p:childTnLst>
                          </p:cTn>
                        </p:par>
                        <p:par>
                          <p:cTn id="87" fill="hold">
                            <p:stCondLst>
                              <p:cond delay="1500"/>
                            </p:stCondLst>
                            <p:childTnLst>
                              <p:par>
                                <p:cTn id="88" presetID="32" presetClass="emph" presetSubtype="0" fill="hold" grpId="3" nodeType="afterEffect">
                                  <p:stCondLst>
                                    <p:cond delay="0"/>
                                  </p:stCondLst>
                                  <p:iterate type="lt">
                                    <p:tmPct val="0"/>
                                  </p:iterate>
                                  <p:childTnLst>
                                    <p:animRot by="120000">
                                      <p:cBhvr>
                                        <p:cTn id="89" dur="100" fill="hold">
                                          <p:stCondLst>
                                            <p:cond delay="0"/>
                                          </p:stCondLst>
                                        </p:cTn>
                                        <p:tgtEl>
                                          <p:spTgt spid="11"/>
                                        </p:tgtEl>
                                        <p:attrNameLst>
                                          <p:attrName>r</p:attrName>
                                        </p:attrNameLst>
                                      </p:cBhvr>
                                    </p:animRot>
                                    <p:animRot by="-240000">
                                      <p:cBhvr>
                                        <p:cTn id="90" dur="200" fill="hold">
                                          <p:stCondLst>
                                            <p:cond delay="200"/>
                                          </p:stCondLst>
                                        </p:cTn>
                                        <p:tgtEl>
                                          <p:spTgt spid="11"/>
                                        </p:tgtEl>
                                        <p:attrNameLst>
                                          <p:attrName>r</p:attrName>
                                        </p:attrNameLst>
                                      </p:cBhvr>
                                    </p:animRot>
                                    <p:animRot by="240000">
                                      <p:cBhvr>
                                        <p:cTn id="91" dur="200" fill="hold">
                                          <p:stCondLst>
                                            <p:cond delay="400"/>
                                          </p:stCondLst>
                                        </p:cTn>
                                        <p:tgtEl>
                                          <p:spTgt spid="11"/>
                                        </p:tgtEl>
                                        <p:attrNameLst>
                                          <p:attrName>r</p:attrName>
                                        </p:attrNameLst>
                                      </p:cBhvr>
                                    </p:animRot>
                                    <p:animRot by="-240000">
                                      <p:cBhvr>
                                        <p:cTn id="92" dur="200" fill="hold">
                                          <p:stCondLst>
                                            <p:cond delay="600"/>
                                          </p:stCondLst>
                                        </p:cTn>
                                        <p:tgtEl>
                                          <p:spTgt spid="11"/>
                                        </p:tgtEl>
                                        <p:attrNameLst>
                                          <p:attrName>r</p:attrName>
                                        </p:attrNameLst>
                                      </p:cBhvr>
                                    </p:animRot>
                                    <p:animRot by="120000">
                                      <p:cBhvr>
                                        <p:cTn id="93" dur="200" fill="hold">
                                          <p:stCondLst>
                                            <p:cond delay="800"/>
                                          </p:stCondLst>
                                        </p:cTn>
                                        <p:tgtEl>
                                          <p:spTgt spid="11"/>
                                        </p:tgtEl>
                                        <p:attrNameLst>
                                          <p:attrName>r</p:attrName>
                                        </p:attrNameLst>
                                      </p:cBhvr>
                                    </p:animRot>
                                  </p:childTnLst>
                                </p:cTn>
                              </p:par>
                            </p:childTnLst>
                          </p:cTn>
                        </p:par>
                        <p:par>
                          <p:cTn id="94" fill="hold">
                            <p:stCondLst>
                              <p:cond delay="2500"/>
                            </p:stCondLst>
                            <p:childTnLst>
                              <p:par>
                                <p:cTn id="95" presetID="2" presetClass="exit" presetSubtype="2" fill="hold" grpId="2" nodeType="afterEffect">
                                  <p:stCondLst>
                                    <p:cond delay="0"/>
                                  </p:stCondLst>
                                  <p:iterate type="lt">
                                    <p:tmPct val="0"/>
                                  </p:iterate>
                                  <p:childTnLst>
                                    <p:anim calcmode="lin" valueType="num">
                                      <p:cBhvr additive="base">
                                        <p:cTn id="96" dur="500"/>
                                        <p:tgtEl>
                                          <p:spTgt spid="11"/>
                                        </p:tgtEl>
                                        <p:attrNameLst>
                                          <p:attrName>ppt_x</p:attrName>
                                        </p:attrNameLst>
                                      </p:cBhvr>
                                      <p:tavLst>
                                        <p:tav tm="0">
                                          <p:val>
                                            <p:strVal val="ppt_x"/>
                                          </p:val>
                                        </p:tav>
                                        <p:tav tm="100000">
                                          <p:val>
                                            <p:strVal val="1+ppt_w/2"/>
                                          </p:val>
                                        </p:tav>
                                      </p:tavLst>
                                    </p:anim>
                                    <p:anim calcmode="lin" valueType="num">
                                      <p:cBhvr additive="base">
                                        <p:cTn id="97" dur="500"/>
                                        <p:tgtEl>
                                          <p:spTgt spid="11"/>
                                        </p:tgtEl>
                                        <p:attrNameLst>
                                          <p:attrName>ppt_y</p:attrName>
                                        </p:attrNameLst>
                                      </p:cBhvr>
                                      <p:tavLst>
                                        <p:tav tm="0">
                                          <p:val>
                                            <p:strVal val="ppt_y"/>
                                          </p:val>
                                        </p:tav>
                                        <p:tav tm="100000">
                                          <p:val>
                                            <p:strVal val="ppt_y"/>
                                          </p:val>
                                        </p:tav>
                                      </p:tavLst>
                                    </p:anim>
                                    <p:set>
                                      <p:cBhvr>
                                        <p:cTn id="98" dur="1" fill="hold">
                                          <p:stCondLst>
                                            <p:cond delay="499"/>
                                          </p:stCondLst>
                                        </p:cTn>
                                        <p:tgtEl>
                                          <p:spTgt spid="1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dissolve">
                                      <p:cBhvr>
                                        <p:cTn id="103" dur="500"/>
                                        <p:tgtEl>
                                          <p:spTgt spid="17"/>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xit" presetSubtype="37" fill="hold" nodeType="clickEffect">
                                  <p:stCondLst>
                                    <p:cond delay="0"/>
                                  </p:stCondLst>
                                  <p:childTnLst>
                                    <p:animEffect transition="out" filter="barn(outVertical)">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fade">
                                      <p:cBhvr>
                                        <p:cTn id="113" dur="500"/>
                                        <p:tgtEl>
                                          <p:spTgt spid="1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nodeType="clickEffect">
                                  <p:stCondLst>
                                    <p:cond delay="0"/>
                                  </p:stCondLst>
                                  <p:childTnLst>
                                    <p:animMotion origin="layout" path="M -2.70833E-6 2.96296E-6 L -0.05468 1.40903 " pathEditMode="relative" rAng="0" ptsTypes="AA">
                                      <p:cBhvr>
                                        <p:cTn id="122" dur="2000" fill="hold"/>
                                        <p:tgtEl>
                                          <p:spTgt spid="10"/>
                                        </p:tgtEl>
                                        <p:attrNameLst>
                                          <p:attrName>ppt_x</p:attrName>
                                          <p:attrName>ppt_y</p:attrName>
                                        </p:attrNameLst>
                                      </p:cBhvr>
                                      <p:rCtr x="-1745" y="68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8" grpId="0" animBg="1"/>
      <p:bldP spid="8" grpId="1" animBg="1"/>
      <p:bldP spid="11" grpId="0" animBg="1"/>
      <p:bldP spid="11" grpId="1" animBg="1"/>
      <p:bldP spid="11" grpId="2" animBg="1"/>
      <p:bldP spid="11" grpId="3"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dirty="0"/>
              <a:t>DIFFERING PERSPECTIVES</a:t>
            </a:r>
          </a:p>
        </p:txBody>
      </p:sp>
      <p:sp>
        <p:nvSpPr>
          <p:cNvPr id="5" name="TextBox 4">
            <a:extLst>
              <a:ext uri="{FF2B5EF4-FFF2-40B4-BE49-F238E27FC236}">
                <a16:creationId xmlns:a16="http://schemas.microsoft.com/office/drawing/2014/main" id="{D31A5B88-25E0-DA4E-8399-01E9C54DFBF2}"/>
              </a:ext>
            </a:extLst>
          </p:cNvPr>
          <p:cNvSpPr txBox="1"/>
          <p:nvPr/>
        </p:nvSpPr>
        <p:spPr>
          <a:xfrm>
            <a:off x="953458" y="4242895"/>
            <a:ext cx="10998764" cy="1569660"/>
          </a:xfrm>
          <a:prstGeom prst="rect">
            <a:avLst/>
          </a:prstGeom>
          <a:noFill/>
        </p:spPr>
        <p:txBody>
          <a:bodyPr wrap="square" rtlCol="0">
            <a:spAutoFit/>
          </a:bodyPr>
          <a:lstStyle/>
          <a:p>
            <a:r>
              <a:rPr lang="en-CA" sz="2400" dirty="0"/>
              <a:t>“…while anti-circumvention rules should support the use of TPMs to enable the remuneration of rights-holders and prevent copyright infringement, they should generally not prevent someone from committing an act otherwise authorized under the [Copyright] Act” (INDU Committee, 2019).</a:t>
            </a:r>
            <a:endParaRPr lang="en-US" sz="2400" dirty="0"/>
          </a:p>
        </p:txBody>
      </p:sp>
      <p:pic>
        <p:nvPicPr>
          <p:cNvPr id="3" name="Picture 2">
            <a:extLst>
              <a:ext uri="{FF2B5EF4-FFF2-40B4-BE49-F238E27FC236}">
                <a16:creationId xmlns:a16="http://schemas.microsoft.com/office/drawing/2014/main" id="{15E9243F-885A-9643-BF5E-95EEBCAB2A15}"/>
              </a:ext>
            </a:extLst>
          </p:cNvPr>
          <p:cNvPicPr>
            <a:picLocks noChangeAspect="1"/>
          </p:cNvPicPr>
          <p:nvPr/>
        </p:nvPicPr>
        <p:blipFill>
          <a:blip r:embed="rId5"/>
          <a:stretch>
            <a:fillRect/>
          </a:stretch>
        </p:blipFill>
        <p:spPr>
          <a:xfrm>
            <a:off x="4230340" y="2942286"/>
            <a:ext cx="4445000" cy="1511300"/>
          </a:xfrm>
          <a:prstGeom prst="rect">
            <a:avLst/>
          </a:prstGeom>
        </p:spPr>
      </p:pic>
      <p:pic>
        <p:nvPicPr>
          <p:cNvPr id="8" name="electronics edit.mp4">
            <a:hlinkClick r:id="" action="ppaction://media"/>
            <a:extLst>
              <a:ext uri="{FF2B5EF4-FFF2-40B4-BE49-F238E27FC236}">
                <a16:creationId xmlns:a16="http://schemas.microsoft.com/office/drawing/2014/main" id="{97CD80E0-0D0E-EC41-881B-AC314A5E6D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46663" y="1551410"/>
            <a:ext cx="8898674" cy="5005504"/>
          </a:xfrm>
          <a:prstGeom prst="rect">
            <a:avLst/>
          </a:prstGeom>
        </p:spPr>
      </p:pic>
      <p:pic>
        <p:nvPicPr>
          <p:cNvPr id="9" name="Picture 8" descr="A picture containing sport&#10;&#10;Description automatically generated">
            <a:extLst>
              <a:ext uri="{FF2B5EF4-FFF2-40B4-BE49-F238E27FC236}">
                <a16:creationId xmlns:a16="http://schemas.microsoft.com/office/drawing/2014/main" id="{853EAAB1-CD8C-C54F-8CE5-EC680447838F}"/>
              </a:ext>
            </a:extLst>
          </p:cNvPr>
          <p:cNvPicPr>
            <a:picLocks noChangeAspect="1"/>
          </p:cNvPicPr>
          <p:nvPr/>
        </p:nvPicPr>
        <p:blipFill>
          <a:blip r:embed="rId7"/>
          <a:stretch>
            <a:fillRect/>
          </a:stretch>
        </p:blipFill>
        <p:spPr>
          <a:xfrm>
            <a:off x="3660654" y="1876770"/>
            <a:ext cx="5584371" cy="2177392"/>
          </a:xfrm>
          <a:prstGeom prst="rect">
            <a:avLst/>
          </a:prstGeom>
        </p:spPr>
      </p:pic>
    </p:spTree>
    <p:extLst>
      <p:ext uri="{BB962C8B-B14F-4D97-AF65-F5344CB8AC3E}">
        <p14:creationId xmlns:p14="http://schemas.microsoft.com/office/powerpoint/2010/main" val="36215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 presetClass="mediacall" presetSubtype="0" fill="hold" nodeType="withEffect">
                                  <p:stCondLst>
                                    <p:cond delay="0"/>
                                  </p:stCondLst>
                                  <p:childTnLst>
                                    <p:cmd type="call" cmd="playFrom(0.0)">
                                      <p:cBhvr>
                                        <p:cTn id="9" dur="20640" fill="hold"/>
                                        <p:tgtEl>
                                          <p:spTgt spid="8"/>
                                        </p:tgtEl>
                                      </p:cBhvr>
                                    </p:cmd>
                                  </p:childTnLst>
                                </p:cTn>
                              </p:par>
                              <p:par>
                                <p:cTn id="10" presetID="10" presetClass="exit" presetSubtype="0" fill="hold" nodeType="with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2000"/>
                                        <p:tgtEl>
                                          <p:spTgt spid="8"/>
                                        </p:tgtEl>
                                      </p:cBhvr>
                                    </p:animEffect>
                                    <p:set>
                                      <p:cBhvr>
                                        <p:cTn id="17" dur="1" fill="hold">
                                          <p:stCondLst>
                                            <p:cond delay="1999"/>
                                          </p:stCondLst>
                                        </p:cTn>
                                        <p:tgtEl>
                                          <p:spTgt spid="8"/>
                                        </p:tgtEl>
                                        <p:attrNameLst>
                                          <p:attrName>style.visibility</p:attrName>
                                        </p:attrNameLst>
                                      </p:cBhvr>
                                      <p:to>
                                        <p:strVal val="hidden"/>
                                      </p:to>
                                    </p:set>
                                    <p:cmd type="call" cmd="stop">
                                      <p:cBhvr>
                                        <p:cTn id="18" dur="1">
                                          <p:stCondLst>
                                            <p:cond delay="1999"/>
                                          </p:stCondLst>
                                        </p:cTn>
                                        <p:tgtEl>
                                          <p:spTgt spid="8"/>
                                        </p:tgtEl>
                                      </p:cBhvr>
                                    </p:cmd>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8"/>
                                        </p:tgtEl>
                                      </p:cBhvr>
                                    </p:cmd>
                                  </p:childTnLst>
                                </p:cTn>
                              </p:par>
                            </p:childTnLst>
                          </p:cTn>
                        </p:par>
                      </p:childTnLst>
                    </p:cTn>
                  </p:par>
                </p:childTnLst>
              </p:cTn>
              <p:nextCondLst>
                <p:cond evt="onClick" delay="0">
                  <p:tgtEl>
                    <p:spTgt spid="8"/>
                  </p:tgtEl>
                </p:cond>
              </p:nextCondLst>
            </p:seq>
          </p:childTnLst>
        </p:cTn>
      </p:par>
    </p:tnLst>
    <p:bldLst>
      <p:bldP spid="5" grpId="0"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94D64-9753-514E-A07C-CA95A0452BF4}"/>
              </a:ext>
            </a:extLst>
          </p:cNvPr>
          <p:cNvSpPr>
            <a:spLocks noGrp="1"/>
          </p:cNvSpPr>
          <p:nvPr>
            <p:ph type="title"/>
          </p:nvPr>
        </p:nvSpPr>
        <p:spPr/>
        <p:txBody>
          <a:bodyPr/>
          <a:lstStyle/>
          <a:p>
            <a:r>
              <a:rPr lang="en-US" dirty="0"/>
              <a:t>CONTROVERSY</a:t>
            </a:r>
          </a:p>
        </p:txBody>
      </p:sp>
      <p:sp>
        <p:nvSpPr>
          <p:cNvPr id="6" name="Triangle 5">
            <a:extLst>
              <a:ext uri="{FF2B5EF4-FFF2-40B4-BE49-F238E27FC236}">
                <a16:creationId xmlns:a16="http://schemas.microsoft.com/office/drawing/2014/main" id="{9FD2CB01-006C-C146-9B3A-F82BBFF085F2}"/>
              </a:ext>
            </a:extLst>
          </p:cNvPr>
          <p:cNvSpPr/>
          <p:nvPr/>
        </p:nvSpPr>
        <p:spPr>
          <a:xfrm>
            <a:off x="5599768" y="4643568"/>
            <a:ext cx="825190" cy="191801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D72EC572-4ABB-1847-8E3D-6A4D9A977BE5}"/>
              </a:ext>
            </a:extLst>
          </p:cNvPr>
          <p:cNvCxnSpPr>
            <a:cxnSpLocks/>
          </p:cNvCxnSpPr>
          <p:nvPr/>
        </p:nvCxnSpPr>
        <p:spPr>
          <a:xfrm>
            <a:off x="1050071" y="4549400"/>
            <a:ext cx="9924586" cy="22451"/>
          </a:xfrm>
          <a:prstGeom prst="line">
            <a:avLst/>
          </a:prstGeom>
          <a:ln w="1428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E968A9-26F6-654F-BF0C-A9A7BAA38552}"/>
              </a:ext>
            </a:extLst>
          </p:cNvPr>
          <p:cNvSpPr txBox="1"/>
          <p:nvPr/>
        </p:nvSpPr>
        <p:spPr>
          <a:xfrm>
            <a:off x="1128129" y="3429000"/>
            <a:ext cx="9768469" cy="523220"/>
          </a:xfrm>
          <a:prstGeom prst="rect">
            <a:avLst/>
          </a:prstGeom>
          <a:noFill/>
        </p:spPr>
        <p:txBody>
          <a:bodyPr wrap="square" rtlCol="0">
            <a:spAutoFit/>
          </a:bodyPr>
          <a:lstStyle/>
          <a:p>
            <a:r>
              <a:rPr lang="en-US" sz="2800" dirty="0"/>
              <a:t>RIGHTS OF CREATORS		            	RIGHTS OF USERS</a:t>
            </a:r>
          </a:p>
        </p:txBody>
      </p:sp>
    </p:spTree>
    <p:extLst>
      <p:ext uri="{BB962C8B-B14F-4D97-AF65-F5344CB8AC3E}">
        <p14:creationId xmlns:p14="http://schemas.microsoft.com/office/powerpoint/2010/main" val="25026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300" fill="hold">
                                          <p:stCondLst>
                                            <p:cond delay="0"/>
                                          </p:stCondLst>
                                        </p:cTn>
                                        <p:tgtEl>
                                          <p:spTgt spid="8"/>
                                        </p:tgtEl>
                                        <p:attrNameLst>
                                          <p:attrName>r</p:attrName>
                                        </p:attrNameLst>
                                      </p:cBhvr>
                                    </p:animRot>
                                    <p:animRot by="-240000">
                                      <p:cBhvr>
                                        <p:cTn id="11" dur="600" fill="hold">
                                          <p:stCondLst>
                                            <p:cond delay="600"/>
                                          </p:stCondLst>
                                        </p:cTn>
                                        <p:tgtEl>
                                          <p:spTgt spid="8"/>
                                        </p:tgtEl>
                                        <p:attrNameLst>
                                          <p:attrName>r</p:attrName>
                                        </p:attrNameLst>
                                      </p:cBhvr>
                                    </p:animRot>
                                    <p:animRot by="240000">
                                      <p:cBhvr>
                                        <p:cTn id="12" dur="600" fill="hold">
                                          <p:stCondLst>
                                            <p:cond delay="1200"/>
                                          </p:stCondLst>
                                        </p:cTn>
                                        <p:tgtEl>
                                          <p:spTgt spid="8"/>
                                        </p:tgtEl>
                                        <p:attrNameLst>
                                          <p:attrName>r</p:attrName>
                                        </p:attrNameLst>
                                      </p:cBhvr>
                                    </p:animRot>
                                    <p:animRot by="-240000">
                                      <p:cBhvr>
                                        <p:cTn id="13" dur="600" fill="hold">
                                          <p:stCondLst>
                                            <p:cond delay="1800"/>
                                          </p:stCondLst>
                                        </p:cTn>
                                        <p:tgtEl>
                                          <p:spTgt spid="8"/>
                                        </p:tgtEl>
                                        <p:attrNameLst>
                                          <p:attrName>r</p:attrName>
                                        </p:attrNameLst>
                                      </p:cBhvr>
                                    </p:animRot>
                                    <p:animRot by="120000">
                                      <p:cBhvr>
                                        <p:cTn id="14" dur="600" fill="hold">
                                          <p:stCondLst>
                                            <p:cond delay="2400"/>
                                          </p:stCondLst>
                                        </p:cTn>
                                        <p:tgtEl>
                                          <p:spTgt spid="8"/>
                                        </p:tgtEl>
                                        <p:attrNameLst>
                                          <p:attrName>r</p:attrName>
                                        </p:attrNameLst>
                                      </p:cBhvr>
                                    </p:animRot>
                                  </p:childTnLst>
                                </p:cTn>
                              </p:par>
                              <p:par>
                                <p:cTn id="15" presetID="32" presetClass="emph" presetSubtype="0" fill="hold" grpId="0" nodeType="withEffect">
                                  <p:stCondLst>
                                    <p:cond delay="0"/>
                                  </p:stCondLst>
                                  <p:childTnLst>
                                    <p:animRot by="120000">
                                      <p:cBhvr>
                                        <p:cTn id="16" dur="300" fill="hold">
                                          <p:stCondLst>
                                            <p:cond delay="0"/>
                                          </p:stCondLst>
                                        </p:cTn>
                                        <p:tgtEl>
                                          <p:spTgt spid="12"/>
                                        </p:tgtEl>
                                        <p:attrNameLst>
                                          <p:attrName>r</p:attrName>
                                        </p:attrNameLst>
                                      </p:cBhvr>
                                    </p:animRot>
                                    <p:animRot by="-240000">
                                      <p:cBhvr>
                                        <p:cTn id="17" dur="600" fill="hold">
                                          <p:stCondLst>
                                            <p:cond delay="600"/>
                                          </p:stCondLst>
                                        </p:cTn>
                                        <p:tgtEl>
                                          <p:spTgt spid="12"/>
                                        </p:tgtEl>
                                        <p:attrNameLst>
                                          <p:attrName>r</p:attrName>
                                        </p:attrNameLst>
                                      </p:cBhvr>
                                    </p:animRot>
                                    <p:animRot by="240000">
                                      <p:cBhvr>
                                        <p:cTn id="18" dur="600" fill="hold">
                                          <p:stCondLst>
                                            <p:cond delay="1200"/>
                                          </p:stCondLst>
                                        </p:cTn>
                                        <p:tgtEl>
                                          <p:spTgt spid="12"/>
                                        </p:tgtEl>
                                        <p:attrNameLst>
                                          <p:attrName>r</p:attrName>
                                        </p:attrNameLst>
                                      </p:cBhvr>
                                    </p:animRot>
                                    <p:animRot by="-240000">
                                      <p:cBhvr>
                                        <p:cTn id="19" dur="600" fill="hold">
                                          <p:stCondLst>
                                            <p:cond delay="1800"/>
                                          </p:stCondLst>
                                        </p:cTn>
                                        <p:tgtEl>
                                          <p:spTgt spid="12"/>
                                        </p:tgtEl>
                                        <p:attrNameLst>
                                          <p:attrName>r</p:attrName>
                                        </p:attrNameLst>
                                      </p:cBhvr>
                                    </p:animRot>
                                    <p:animRot by="120000">
                                      <p:cBhvr>
                                        <p:cTn id="20"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dirty="0"/>
              <a:t>LEARNING OBJECTIVES</a:t>
            </a:r>
          </a:p>
        </p:txBody>
      </p:sp>
      <p:sp>
        <p:nvSpPr>
          <p:cNvPr id="3" name="Rectangle 2">
            <a:extLst>
              <a:ext uri="{FF2B5EF4-FFF2-40B4-BE49-F238E27FC236}">
                <a16:creationId xmlns:a16="http://schemas.microsoft.com/office/drawing/2014/main" id="{0A9A77E1-097F-3C40-98AD-59578312BC14}"/>
              </a:ext>
            </a:extLst>
          </p:cNvPr>
          <p:cNvSpPr/>
          <p:nvPr/>
        </p:nvSpPr>
        <p:spPr>
          <a:xfrm>
            <a:off x="1026942" y="1828800"/>
            <a:ext cx="10643690" cy="3693319"/>
          </a:xfrm>
          <a:prstGeom prst="rect">
            <a:avLst/>
          </a:prstGeom>
        </p:spPr>
        <p:txBody>
          <a:bodyPr wrap="square">
            <a:spAutoFit/>
          </a:bodyPr>
          <a:lstStyle/>
          <a:p>
            <a:pPr fontAlgn="base">
              <a:spcBef>
                <a:spcPts val="1200"/>
              </a:spcBef>
            </a:pPr>
            <a:r>
              <a:rPr lang="en-CA" sz="2800" dirty="0">
                <a:solidFill>
                  <a:srgbClr val="000000"/>
                </a:solidFill>
                <a:latin typeface="Arial" panose="020B0604020202020204" pitchFamily="34" charset="0"/>
              </a:rPr>
              <a:t>You should now be able to:</a:t>
            </a:r>
          </a:p>
          <a:p>
            <a:pPr fontAlgn="base">
              <a:spcBef>
                <a:spcPts val="1200"/>
              </a:spcBef>
            </a:pPr>
            <a:endParaRPr lang="en-CA" sz="2800" dirty="0">
              <a:solidFill>
                <a:srgbClr val="000000"/>
              </a:solidFill>
              <a:latin typeface="Arial" panose="020B0604020202020204" pitchFamily="34" charset="0"/>
            </a:endParaRPr>
          </a:p>
          <a:p>
            <a:pPr marL="742950" lvl="1" indent="-285750" fontAlgn="base">
              <a:buFont typeface="Arial" panose="020B0604020202020204" pitchFamily="34" charset="0"/>
              <a:buChar char="•"/>
            </a:pPr>
            <a:r>
              <a:rPr lang="en-CA" sz="2800" dirty="0">
                <a:solidFill>
                  <a:srgbClr val="000000"/>
                </a:solidFill>
                <a:latin typeface="Arial" panose="020B0604020202020204" pitchFamily="34" charset="0"/>
              </a:rPr>
              <a:t>Define “technological protection measures” as they are outlined in Canada’s </a:t>
            </a:r>
            <a:r>
              <a:rPr lang="en-CA" sz="2800" i="1" dirty="0">
                <a:solidFill>
                  <a:srgbClr val="000000"/>
                </a:solidFill>
                <a:latin typeface="Arial" panose="020B0604020202020204" pitchFamily="34" charset="0"/>
              </a:rPr>
              <a:t>Copyright Act</a:t>
            </a:r>
          </a:p>
          <a:p>
            <a:pPr marL="742950" lvl="1" indent="-285750" fontAlgn="base">
              <a:buFont typeface="Arial" panose="020B0604020202020204" pitchFamily="34" charset="0"/>
              <a:buChar char="•"/>
            </a:pPr>
            <a:r>
              <a:rPr lang="en-CA" sz="2800" dirty="0">
                <a:solidFill>
                  <a:srgbClr val="000000"/>
                </a:solidFill>
                <a:latin typeface="Arial" panose="020B0604020202020204" pitchFamily="34" charset="0"/>
              </a:rPr>
              <a:t>Summarize the conditions under which a technological protection measure may be circumvented without penalty</a:t>
            </a:r>
          </a:p>
          <a:p>
            <a:pPr marL="742950" lvl="1" indent="-285750" fontAlgn="base">
              <a:buFont typeface="Arial" panose="020B0604020202020204" pitchFamily="34" charset="0"/>
              <a:buChar char="•"/>
            </a:pPr>
            <a:r>
              <a:rPr lang="en-CA" sz="2800" dirty="0">
                <a:solidFill>
                  <a:srgbClr val="000000"/>
                </a:solidFill>
                <a:latin typeface="Arial" panose="020B0604020202020204" pitchFamily="34" charset="0"/>
              </a:rPr>
              <a:t>Understand the connection between s.41 of the </a:t>
            </a:r>
            <a:r>
              <a:rPr lang="en-CA" sz="2800" i="1" dirty="0">
                <a:solidFill>
                  <a:srgbClr val="000000"/>
                </a:solidFill>
                <a:latin typeface="Arial" panose="020B0604020202020204" pitchFamily="34" charset="0"/>
              </a:rPr>
              <a:t>Copyright Act </a:t>
            </a:r>
            <a:r>
              <a:rPr lang="en-CA" sz="2800" dirty="0">
                <a:solidFill>
                  <a:srgbClr val="000000"/>
                </a:solidFill>
                <a:latin typeface="Arial" panose="020B0604020202020204" pitchFamily="34" charset="0"/>
              </a:rPr>
              <a:t>and the WIPO Copyright Treaty</a:t>
            </a:r>
            <a:endParaRPr lang="en-CA" sz="28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816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679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90385-C277-8149-93E5-3E375C949F9A}"/>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4E4C8509-EBE6-CB4C-85FC-41D6A5CAA100}"/>
              </a:ext>
            </a:extLst>
          </p:cNvPr>
          <p:cNvSpPr txBox="1"/>
          <p:nvPr/>
        </p:nvSpPr>
        <p:spPr>
          <a:xfrm>
            <a:off x="838200" y="2000251"/>
            <a:ext cx="10901363" cy="3970318"/>
          </a:xfrm>
          <a:prstGeom prst="rect">
            <a:avLst/>
          </a:prstGeom>
          <a:noFill/>
        </p:spPr>
        <p:txBody>
          <a:bodyPr wrap="square" rtlCol="0">
            <a:spAutoFit/>
          </a:bodyPr>
          <a:lstStyle/>
          <a:p>
            <a:r>
              <a:rPr lang="en-CA" dirty="0"/>
              <a:t>1. The </a:t>
            </a:r>
            <a:r>
              <a:rPr lang="en-CA" i="1" dirty="0"/>
              <a:t>Act</a:t>
            </a:r>
            <a:r>
              <a:rPr lang="en-CA" dirty="0"/>
              <a:t> defines a technological protection measure as “any effective technology, device or component” that:</a:t>
            </a:r>
          </a:p>
          <a:p>
            <a:pPr lvl="1" fontAlgn="base"/>
            <a:r>
              <a:rPr lang="en-CA" dirty="0">
                <a:solidFill>
                  <a:schemeClr val="accent6"/>
                </a:solidFill>
              </a:rPr>
              <a:t>a. Controls access to a work or that restricts any activity that violates the rights of a copyright holder</a:t>
            </a:r>
          </a:p>
          <a:p>
            <a:pPr lvl="1" fontAlgn="base"/>
            <a:r>
              <a:rPr lang="en-CA" dirty="0"/>
              <a:t>b. Is completely effective in preventing this misuse of copyright protected materials</a:t>
            </a:r>
          </a:p>
          <a:p>
            <a:pPr lvl="1" fontAlgn="base"/>
            <a:r>
              <a:rPr lang="en-CA" dirty="0"/>
              <a:t>c. Informs potential users that they are accessing copyright protected works</a:t>
            </a:r>
          </a:p>
          <a:p>
            <a:pPr lvl="1" fontAlgn="base"/>
            <a:r>
              <a:rPr lang="en-CA" dirty="0"/>
              <a:t>d. Prevents the modification of works that are  both covered under copyright and in the public domain</a:t>
            </a:r>
          </a:p>
          <a:p>
            <a:br>
              <a:rPr lang="en-CA" dirty="0"/>
            </a:br>
            <a:r>
              <a:rPr lang="en-CA" dirty="0"/>
              <a:t>2. Section 41.1 of the Copyright Act states that no person may:</a:t>
            </a:r>
          </a:p>
          <a:p>
            <a:pPr lvl="1" fontAlgn="base"/>
            <a:r>
              <a:rPr lang="en-CA" dirty="0"/>
              <a:t>a. Circumvent a TPM</a:t>
            </a:r>
          </a:p>
          <a:p>
            <a:pPr lvl="1" fontAlgn="base"/>
            <a:r>
              <a:rPr lang="en-CA" dirty="0"/>
              <a:t>b. Offer a service to circumvent a TPM</a:t>
            </a:r>
          </a:p>
          <a:p>
            <a:pPr lvl="1" fontAlgn="base"/>
            <a:r>
              <a:rPr lang="en-CA" dirty="0"/>
              <a:t>c. Make, import, distribute, sell or rent any technology or device primarily intended to circumvent 	TPMs</a:t>
            </a:r>
          </a:p>
          <a:p>
            <a:pPr lvl="1" fontAlgn="base"/>
            <a:r>
              <a:rPr lang="en-CA" dirty="0">
                <a:solidFill>
                  <a:schemeClr val="accent6"/>
                </a:solidFill>
              </a:rPr>
              <a:t>d. All of these.</a:t>
            </a:r>
          </a:p>
          <a:p>
            <a:endParaRPr lang="en-US" dirty="0"/>
          </a:p>
        </p:txBody>
      </p:sp>
    </p:spTree>
    <p:extLst>
      <p:ext uri="{BB962C8B-B14F-4D97-AF65-F5344CB8AC3E}">
        <p14:creationId xmlns:p14="http://schemas.microsoft.com/office/powerpoint/2010/main" val="3357978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90385-C277-8149-93E5-3E375C949F9A}"/>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FE9722E7-8027-8D4E-BA45-B8B87042F532}"/>
              </a:ext>
            </a:extLst>
          </p:cNvPr>
          <p:cNvSpPr txBox="1"/>
          <p:nvPr/>
        </p:nvSpPr>
        <p:spPr>
          <a:xfrm>
            <a:off x="328614" y="1571625"/>
            <a:ext cx="11415712" cy="4247317"/>
          </a:xfrm>
          <a:prstGeom prst="rect">
            <a:avLst/>
          </a:prstGeom>
          <a:noFill/>
        </p:spPr>
        <p:txBody>
          <a:bodyPr wrap="square" rtlCol="0">
            <a:spAutoFit/>
          </a:bodyPr>
          <a:lstStyle/>
          <a:p>
            <a:br>
              <a:rPr lang="en-CA" dirty="0"/>
            </a:br>
            <a:r>
              <a:rPr lang="en-CA" dirty="0"/>
              <a:t>3. Under which of the following conditions is it okay to circumvent a TPM:</a:t>
            </a:r>
          </a:p>
          <a:p>
            <a:pPr lvl="1" fontAlgn="base"/>
            <a:r>
              <a:rPr lang="en-CA" dirty="0"/>
              <a:t>a. When the purpose of using the material is covered under fair dealing</a:t>
            </a:r>
          </a:p>
          <a:p>
            <a:pPr lvl="1" fontAlgn="base"/>
            <a:r>
              <a:rPr lang="en-CA" dirty="0"/>
              <a:t>b. When a library or archive is attempting to preserve locked content</a:t>
            </a:r>
          </a:p>
          <a:p>
            <a:pPr lvl="1" fontAlgn="base"/>
            <a:r>
              <a:rPr lang="en-CA" dirty="0">
                <a:solidFill>
                  <a:schemeClr val="accent6"/>
                </a:solidFill>
              </a:rPr>
              <a:t>c. If you are in law enforcement, working for the purposes of national security</a:t>
            </a:r>
          </a:p>
          <a:p>
            <a:pPr lvl="1" fontAlgn="base"/>
            <a:r>
              <a:rPr lang="en-CA" dirty="0"/>
              <a:t>d. If you are a news reporter and you require access in order to verify the facts of your story</a:t>
            </a:r>
          </a:p>
          <a:p>
            <a:endParaRPr lang="en-CA" dirty="0"/>
          </a:p>
          <a:p>
            <a:endParaRPr lang="en-CA" dirty="0"/>
          </a:p>
          <a:p>
            <a:r>
              <a:rPr lang="en-CA" dirty="0"/>
              <a:t>4. Controversy around TPMs in the </a:t>
            </a:r>
            <a:r>
              <a:rPr lang="en-CA" i="1" dirty="0"/>
              <a:t>Copyright Act </a:t>
            </a:r>
            <a:r>
              <a:rPr lang="en-CA" dirty="0"/>
              <a:t>often centers around the argument that:</a:t>
            </a:r>
          </a:p>
          <a:p>
            <a:pPr lvl="1" fontAlgn="base"/>
            <a:r>
              <a:rPr lang="en-CA" dirty="0">
                <a:solidFill>
                  <a:schemeClr val="accent6"/>
                </a:solidFill>
              </a:rPr>
              <a:t>a. There should be exceptions to circumvention in cases where the digital lock is being bypassed for non-infringing purposes</a:t>
            </a:r>
          </a:p>
          <a:p>
            <a:pPr lvl="1" fontAlgn="base"/>
            <a:r>
              <a:rPr lang="en-CA" dirty="0"/>
              <a:t>b. Anyone can get around a digital lock, so what is the point?</a:t>
            </a:r>
          </a:p>
          <a:p>
            <a:pPr lvl="1" fontAlgn="base"/>
            <a:r>
              <a:rPr lang="en-CA" dirty="0"/>
              <a:t>c. TPMs mean that the rich get richer</a:t>
            </a:r>
          </a:p>
          <a:p>
            <a:pPr lvl="1" fontAlgn="base"/>
            <a:r>
              <a:rPr lang="en-CA" dirty="0"/>
              <a:t>d. TPMs are really annoying </a:t>
            </a:r>
          </a:p>
          <a:p>
            <a:endParaRPr lang="en-US" dirty="0"/>
          </a:p>
        </p:txBody>
      </p:sp>
    </p:spTree>
    <p:extLst>
      <p:ext uri="{BB962C8B-B14F-4D97-AF65-F5344CB8AC3E}">
        <p14:creationId xmlns:p14="http://schemas.microsoft.com/office/powerpoint/2010/main" val="2524583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90385-C277-8149-93E5-3E375C949F9A}"/>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FE9722E7-8027-8D4E-BA45-B8B87042F532}"/>
              </a:ext>
            </a:extLst>
          </p:cNvPr>
          <p:cNvSpPr txBox="1"/>
          <p:nvPr/>
        </p:nvSpPr>
        <p:spPr>
          <a:xfrm>
            <a:off x="328614" y="1571625"/>
            <a:ext cx="11415712" cy="4247317"/>
          </a:xfrm>
          <a:prstGeom prst="rect">
            <a:avLst/>
          </a:prstGeom>
          <a:noFill/>
        </p:spPr>
        <p:txBody>
          <a:bodyPr wrap="square" rtlCol="0">
            <a:spAutoFit/>
          </a:bodyPr>
          <a:lstStyle/>
          <a:p>
            <a:r>
              <a:rPr lang="en-CA" dirty="0"/>
              <a:t>5. Which of the following is not one of the seven reasons you can circumvent a TPM:</a:t>
            </a:r>
          </a:p>
          <a:p>
            <a:pPr lvl="1" fontAlgn="base"/>
            <a:r>
              <a:rPr lang="en-CA" dirty="0"/>
              <a:t>a. You are engaged in research related to encryption technologies</a:t>
            </a:r>
          </a:p>
          <a:p>
            <a:pPr lvl="1" fontAlgn="base"/>
            <a:r>
              <a:rPr lang="en-CA" dirty="0"/>
              <a:t>b. You need to prevent software from collecting personal information</a:t>
            </a:r>
          </a:p>
          <a:p>
            <a:pPr lvl="1" fontAlgn="base"/>
            <a:r>
              <a:rPr lang="en-CA" dirty="0">
                <a:solidFill>
                  <a:schemeClr val="accent6"/>
                </a:solidFill>
              </a:rPr>
              <a:t>c. An evil mastermind is broadcasting a hypnotic mind-control signal over the airwaves which will brainwash millions and you need to stop them, by jingo!</a:t>
            </a:r>
          </a:p>
          <a:p>
            <a:pPr lvl="1" fontAlgn="base"/>
            <a:r>
              <a:rPr lang="en-CA" dirty="0"/>
              <a:t>d. You have perceptual disabilities</a:t>
            </a:r>
          </a:p>
          <a:p>
            <a:br>
              <a:rPr lang="en-CA" dirty="0"/>
            </a:br>
            <a:r>
              <a:rPr lang="en-CA" dirty="0"/>
              <a:t>6. Canada implemented TPM protection in s. 41 of the </a:t>
            </a:r>
            <a:r>
              <a:rPr lang="en-CA" i="1" dirty="0"/>
              <a:t>Copyright Act</a:t>
            </a:r>
            <a:r>
              <a:rPr lang="en-CA" dirty="0"/>
              <a:t> in 2012 in order to comply with which international treaty:</a:t>
            </a:r>
          </a:p>
          <a:p>
            <a:pPr lvl="1" fontAlgn="base"/>
            <a:r>
              <a:rPr lang="en-CA" dirty="0"/>
              <a:t>a. Berne Convention</a:t>
            </a:r>
          </a:p>
          <a:p>
            <a:pPr lvl="1" fontAlgn="base"/>
            <a:r>
              <a:rPr lang="en-CA" dirty="0"/>
              <a:t>b. TRIPS Agreement</a:t>
            </a:r>
          </a:p>
          <a:p>
            <a:pPr lvl="1" fontAlgn="base"/>
            <a:r>
              <a:rPr lang="en-CA" dirty="0">
                <a:solidFill>
                  <a:schemeClr val="accent6"/>
                </a:solidFill>
              </a:rPr>
              <a:t>c. World Copyright Treaty (WCT)</a:t>
            </a:r>
          </a:p>
          <a:p>
            <a:pPr lvl="1" fontAlgn="base"/>
            <a:r>
              <a:rPr lang="en-CA" dirty="0"/>
              <a:t>d. Treaty of Versailles</a:t>
            </a:r>
          </a:p>
          <a:p>
            <a:pPr lvl="1" fontAlgn="base"/>
            <a:r>
              <a:rPr lang="en-CA" dirty="0"/>
              <a:t>e. The Nairobi Treaty</a:t>
            </a:r>
          </a:p>
          <a:p>
            <a:endParaRPr lang="en-US" dirty="0"/>
          </a:p>
        </p:txBody>
      </p:sp>
    </p:spTree>
    <p:extLst>
      <p:ext uri="{BB962C8B-B14F-4D97-AF65-F5344CB8AC3E}">
        <p14:creationId xmlns:p14="http://schemas.microsoft.com/office/powerpoint/2010/main" val="4080704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B3EDB-A5E4-BB44-89DB-E478B5C45513}"/>
              </a:ext>
            </a:extLst>
          </p:cNvPr>
          <p:cNvSpPr>
            <a:spLocks noGrp="1"/>
          </p:cNvSpPr>
          <p:nvPr>
            <p:ph type="body" sz="quarter" idx="15"/>
          </p:nvPr>
        </p:nvSpPr>
        <p:spPr>
          <a:xfrm>
            <a:off x="310551" y="1511559"/>
            <a:ext cx="11688616" cy="4580148"/>
          </a:xfrm>
        </p:spPr>
        <p:txBody>
          <a:bodyPr/>
          <a:lstStyle/>
          <a:p>
            <a:r>
              <a:rPr lang="en-CA" sz="1800" dirty="0" err="1"/>
              <a:t>Virctorhfs</a:t>
            </a:r>
            <a:r>
              <a:rPr lang="en-CA" sz="1800" dirty="0"/>
              <a:t> (2019). Computer sounds (chuck generated). CC 0. </a:t>
            </a:r>
            <a:r>
              <a:rPr lang="en-CA" sz="1800" dirty="0">
                <a:hlinkClick r:id="rId2"/>
              </a:rPr>
              <a:t>https://freesound.org/people/victorhfs/sounds/469782/</a:t>
            </a:r>
            <a:endParaRPr lang="en-CA" sz="1800" dirty="0"/>
          </a:p>
          <a:p>
            <a:r>
              <a:rPr lang="en-CA" sz="1800" dirty="0"/>
              <a:t>MavsFan28 (1998). Jonathan Taylor Thomas. </a:t>
            </a:r>
            <a:r>
              <a:rPr lang="en-CA" sz="1800" i="1" dirty="0"/>
              <a:t>Wikimedia Commons</a:t>
            </a:r>
            <a:r>
              <a:rPr lang="en-CA" sz="1800" dirty="0"/>
              <a:t>. CC BY-SA. </a:t>
            </a:r>
            <a:r>
              <a:rPr lang="en-CA" sz="1800" dirty="0">
                <a:hlinkClick r:id="rId3"/>
              </a:rPr>
              <a:t>https://commons.wikimedia.org/wiki/File:Jonathan_Taylor_Thomas.jpg</a:t>
            </a:r>
            <a:endParaRPr lang="en-CA" sz="1800" dirty="0"/>
          </a:p>
          <a:p>
            <a:r>
              <a:rPr lang="en-CA" sz="1800" dirty="0"/>
              <a:t>RCA Records (1998). N’sync logo. Wikimedia Commons. CC BY-SA. </a:t>
            </a:r>
            <a:r>
              <a:rPr lang="en-CA" sz="1800" dirty="0">
                <a:hlinkClick r:id="rId4"/>
              </a:rPr>
              <a:t>https://commons.wikimedia.org/wiki/File:%27N_Sync_Logo.svg</a:t>
            </a:r>
            <a:endParaRPr lang="en-CA" sz="1800" dirty="0">
              <a:hlinkClick r:id="rId5"/>
            </a:endParaRPr>
          </a:p>
          <a:p>
            <a:r>
              <a:rPr lang="el-GR" sz="1800" dirty="0"/>
              <a:t>Αγγελική Κώνστα</a:t>
            </a:r>
            <a:r>
              <a:rPr lang="en-CA" sz="1800" dirty="0"/>
              <a:t> (2019). [Fresh Prince logo].  Wikimedia Commons. CC BY-SA 4.0. </a:t>
            </a:r>
            <a:r>
              <a:rPr lang="en-CA" sz="1800" dirty="0">
                <a:hlinkClick r:id="rId5"/>
              </a:rPr>
              <a:t>https://upload.wikimedia.org/wikipedia/commons/9/9d/Fresh_Prince_Bel_Aire_logo.svg.png</a:t>
            </a:r>
            <a:endParaRPr lang="en-CA" sz="1800" dirty="0"/>
          </a:p>
          <a:p>
            <a:r>
              <a:rPr lang="en-US" sz="1800" dirty="0" err="1"/>
              <a:t>Marco_Livolski</a:t>
            </a:r>
            <a:r>
              <a:rPr lang="en-US" sz="1800" dirty="0"/>
              <a:t> (n.d.). [megaphone]. </a:t>
            </a:r>
            <a:r>
              <a:rPr lang="en-US" sz="1800" i="1" dirty="0" err="1"/>
              <a:t>Pixabay</a:t>
            </a:r>
            <a:r>
              <a:rPr lang="en-US" sz="1800" i="1" dirty="0"/>
              <a:t>. </a:t>
            </a:r>
            <a:r>
              <a:rPr lang="en-CA" sz="1800" dirty="0">
                <a:hlinkClick r:id="rId6"/>
              </a:rPr>
              <a:t>https://pixabay.com/illustrations/megaphone-icon-symbol-design-3790264/</a:t>
            </a:r>
            <a:r>
              <a:rPr lang="en-US" sz="1800" dirty="0"/>
              <a:t> </a:t>
            </a:r>
            <a:endParaRPr lang="en-CA" sz="1800" dirty="0"/>
          </a:p>
          <a:p>
            <a:r>
              <a:rPr lang="en-CA" sz="1800" dirty="0" err="1"/>
              <a:t>Jacques_Barrette</a:t>
            </a:r>
            <a:r>
              <a:rPr lang="en-CA" sz="1800" dirty="0"/>
              <a:t> (2018). [code video].</a:t>
            </a:r>
            <a:r>
              <a:rPr lang="en-CA" sz="1800" i="1" dirty="0"/>
              <a:t> </a:t>
            </a:r>
            <a:r>
              <a:rPr lang="en-CA" sz="1800" i="1" dirty="0" err="1"/>
              <a:t>Pixabay</a:t>
            </a:r>
            <a:r>
              <a:rPr lang="en-CA" sz="1800" i="1" dirty="0"/>
              <a:t>. </a:t>
            </a:r>
            <a:r>
              <a:rPr lang="en-CA" sz="1800" dirty="0">
                <a:hlinkClick r:id="rId7"/>
              </a:rPr>
              <a:t>https://pixabay.com/videos/technology-computer-network-17077/</a:t>
            </a:r>
            <a:endParaRPr lang="en-US" sz="1800" dirty="0"/>
          </a:p>
          <a:p>
            <a:r>
              <a:rPr lang="en-US" sz="1800" dirty="0"/>
              <a:t>Stu </a:t>
            </a:r>
            <a:r>
              <a:rPr lang="en-US" sz="1800" dirty="0" err="1"/>
              <a:t>Pendousmat</a:t>
            </a:r>
            <a:r>
              <a:rPr lang="en-US" sz="1800" dirty="0"/>
              <a:t> (2008). A blockbuster location in Moncton. </a:t>
            </a:r>
            <a:r>
              <a:rPr lang="en-US" sz="1800" i="1" dirty="0"/>
              <a:t>Wikimedia Commons. </a:t>
            </a:r>
            <a:r>
              <a:rPr lang="en-US" sz="1800" dirty="0"/>
              <a:t>CC BY- SA. </a:t>
            </a:r>
            <a:r>
              <a:rPr lang="en-CA" sz="1800" dirty="0">
                <a:hlinkClick r:id="rId8"/>
              </a:rPr>
              <a:t>https://commons.wikimedia.org/wiki/File:BlockbusterMoncton.JPG</a:t>
            </a:r>
            <a:endParaRPr lang="en-CA" sz="1800" dirty="0"/>
          </a:p>
          <a:p>
            <a:r>
              <a:rPr lang="en-CA" sz="1800" dirty="0" err="1"/>
              <a:t>Thomasz</a:t>
            </a:r>
            <a:r>
              <a:rPr lang="en-CA" sz="1800" dirty="0"/>
              <a:t> </a:t>
            </a:r>
            <a:r>
              <a:rPr lang="en-CA" sz="1800" dirty="0" err="1"/>
              <a:t>Sienicki</a:t>
            </a:r>
            <a:r>
              <a:rPr lang="en-CA" sz="1800" dirty="0"/>
              <a:t> (2005). [</a:t>
            </a:r>
            <a:r>
              <a:rPr lang="en-CA" sz="1800" dirty="0" err="1"/>
              <a:t>Tamogatchi</a:t>
            </a:r>
            <a:r>
              <a:rPr lang="en-CA" sz="1800" dirty="0"/>
              <a:t>]. </a:t>
            </a:r>
            <a:r>
              <a:rPr lang="en-CA" sz="1800" i="1" dirty="0"/>
              <a:t>Wikimedia Commons</a:t>
            </a:r>
            <a:r>
              <a:rPr lang="en-CA" sz="1800" dirty="0"/>
              <a:t>. CC BY-SA. </a:t>
            </a:r>
            <a:r>
              <a:rPr lang="en-CA" sz="1800" dirty="0">
                <a:hlinkClick r:id="rId9"/>
              </a:rPr>
              <a:t>https://commons.wikimedia.org/wiki/File:Tamagotchi_0124_ubt.jpeg</a:t>
            </a:r>
            <a:endParaRPr lang="en-CA" sz="1800" dirty="0"/>
          </a:p>
          <a:p>
            <a:r>
              <a:rPr lang="en-US" sz="1800" dirty="0"/>
              <a:t>Crz1990 (2011). Keyboard typing sounds. CC BY. </a:t>
            </a:r>
            <a:r>
              <a:rPr lang="en-CA" sz="1800" dirty="0">
                <a:hlinkClick r:id="rId10"/>
              </a:rPr>
              <a:t>https://freesound.org/people/crz1990/sounds/135872/</a:t>
            </a:r>
            <a:endParaRPr lang="en-CA" sz="1800" dirty="0"/>
          </a:p>
          <a:p>
            <a:endParaRPr lang="en-CA" dirty="0"/>
          </a:p>
          <a:p>
            <a:endParaRPr lang="en-US" dirty="0"/>
          </a:p>
        </p:txBody>
      </p:sp>
    </p:spTree>
    <p:extLst>
      <p:ext uri="{BB962C8B-B14F-4D97-AF65-F5344CB8AC3E}">
        <p14:creationId xmlns:p14="http://schemas.microsoft.com/office/powerpoint/2010/main" val="108491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90385-C277-8149-93E5-3E375C949F9A}"/>
              </a:ext>
            </a:extLst>
          </p:cNvPr>
          <p:cNvSpPr>
            <a:spLocks noGrp="1"/>
          </p:cNvSpPr>
          <p:nvPr>
            <p:ph type="title"/>
          </p:nvPr>
        </p:nvSpPr>
        <p:spPr/>
        <p:txBody>
          <a:bodyPr/>
          <a:lstStyle/>
          <a:p>
            <a:r>
              <a:rPr lang="en-US" dirty="0"/>
              <a:t>THE RISE OF THE INTERNET</a:t>
            </a:r>
          </a:p>
        </p:txBody>
      </p:sp>
      <p:pic>
        <p:nvPicPr>
          <p:cNvPr id="2" name="Technology - 17077.mp4">
            <a:hlinkClick r:id="" action="ppaction://media"/>
            <a:extLst>
              <a:ext uri="{FF2B5EF4-FFF2-40B4-BE49-F238E27FC236}">
                <a16:creationId xmlns:a16="http://schemas.microsoft.com/office/drawing/2014/main" id="{E88AB5AE-9DCE-394C-9B58-B1E09A936B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962" y="1463041"/>
            <a:ext cx="11893779" cy="4767765"/>
          </a:xfrm>
          <a:prstGeom prst="rect">
            <a:avLst/>
          </a:prstGeom>
        </p:spPr>
      </p:pic>
      <p:pic>
        <p:nvPicPr>
          <p:cNvPr id="6" name="Tamagotchi" descr="A picture containing table, object, indoor, sitting&#10;&#10;Description automatically generated">
            <a:extLst>
              <a:ext uri="{FF2B5EF4-FFF2-40B4-BE49-F238E27FC236}">
                <a16:creationId xmlns:a16="http://schemas.microsoft.com/office/drawing/2014/main" id="{80427812-DB37-1B4B-BE8D-E0D76EE4D1F0}"/>
              </a:ext>
            </a:extLst>
          </p:cNvPr>
          <p:cNvPicPr>
            <a:picLocks noChangeAspect="1"/>
          </p:cNvPicPr>
          <p:nvPr/>
        </p:nvPicPr>
        <p:blipFill>
          <a:blip r:embed="rId6"/>
          <a:stretch>
            <a:fillRect/>
          </a:stretch>
        </p:blipFill>
        <p:spPr>
          <a:xfrm>
            <a:off x="1691127" y="2686777"/>
            <a:ext cx="3737777" cy="2920976"/>
          </a:xfrm>
          <a:prstGeom prst="rect">
            <a:avLst/>
          </a:prstGeom>
        </p:spPr>
      </p:pic>
      <p:pic>
        <p:nvPicPr>
          <p:cNvPr id="3" name="Blockbuster" descr="A sign above a store&#10;&#10;Description automatically generated">
            <a:extLst>
              <a:ext uri="{FF2B5EF4-FFF2-40B4-BE49-F238E27FC236}">
                <a16:creationId xmlns:a16="http://schemas.microsoft.com/office/drawing/2014/main" id="{05F3DE80-6855-7D43-84C7-2A2CC0E9475C}"/>
              </a:ext>
            </a:extLst>
          </p:cNvPr>
          <p:cNvPicPr>
            <a:picLocks noChangeAspect="1"/>
          </p:cNvPicPr>
          <p:nvPr/>
        </p:nvPicPr>
        <p:blipFill>
          <a:blip r:embed="rId7"/>
          <a:stretch>
            <a:fillRect/>
          </a:stretch>
        </p:blipFill>
        <p:spPr>
          <a:xfrm>
            <a:off x="7012541" y="2898232"/>
            <a:ext cx="3612695" cy="2709521"/>
          </a:xfrm>
          <a:prstGeom prst="rect">
            <a:avLst/>
          </a:prstGeom>
        </p:spPr>
      </p:pic>
      <p:pic>
        <p:nvPicPr>
          <p:cNvPr id="13" name="MICROSOFT">
            <a:extLst>
              <a:ext uri="{FF2B5EF4-FFF2-40B4-BE49-F238E27FC236}">
                <a16:creationId xmlns:a16="http://schemas.microsoft.com/office/drawing/2014/main" id="{FA6FC16B-3B73-634B-B010-65E39ADBE694}"/>
              </a:ext>
            </a:extLst>
          </p:cNvPr>
          <p:cNvPicPr>
            <a:picLocks noChangeAspect="1"/>
          </p:cNvPicPr>
          <p:nvPr/>
        </p:nvPicPr>
        <p:blipFill>
          <a:blip r:embed="rId8"/>
          <a:stretch>
            <a:fillRect/>
          </a:stretch>
        </p:blipFill>
        <p:spPr>
          <a:xfrm>
            <a:off x="3099831" y="1737797"/>
            <a:ext cx="5896736" cy="4339014"/>
          </a:xfrm>
          <a:prstGeom prst="rect">
            <a:avLst/>
          </a:prstGeom>
        </p:spPr>
      </p:pic>
      <p:pic>
        <p:nvPicPr>
          <p:cNvPr id="15" name="cell">
            <a:extLst>
              <a:ext uri="{FF2B5EF4-FFF2-40B4-BE49-F238E27FC236}">
                <a16:creationId xmlns:a16="http://schemas.microsoft.com/office/drawing/2014/main" id="{F7CED836-CD5B-0648-B928-6960F6362AA8}"/>
              </a:ext>
            </a:extLst>
          </p:cNvPr>
          <p:cNvPicPr>
            <a:picLocks noChangeAspect="1"/>
          </p:cNvPicPr>
          <p:nvPr/>
        </p:nvPicPr>
        <p:blipFill>
          <a:blip r:embed="rId9"/>
          <a:stretch>
            <a:fillRect/>
          </a:stretch>
        </p:blipFill>
        <p:spPr>
          <a:xfrm rot="20432796">
            <a:off x="501320" y="1493733"/>
            <a:ext cx="2831724" cy="2050169"/>
          </a:xfrm>
          <a:prstGeom prst="rect">
            <a:avLst/>
          </a:prstGeom>
        </p:spPr>
      </p:pic>
      <p:pic>
        <p:nvPicPr>
          <p:cNvPr id="10" name="'NSync">
            <a:extLst>
              <a:ext uri="{FF2B5EF4-FFF2-40B4-BE49-F238E27FC236}">
                <a16:creationId xmlns:a16="http://schemas.microsoft.com/office/drawing/2014/main" id="{F012B1C2-970A-A74C-B6F5-44AA8974481D}"/>
              </a:ext>
            </a:extLst>
          </p:cNvPr>
          <p:cNvPicPr>
            <a:picLocks noChangeAspect="1"/>
          </p:cNvPicPr>
          <p:nvPr/>
        </p:nvPicPr>
        <p:blipFill>
          <a:blip r:embed="rId10"/>
          <a:stretch>
            <a:fillRect/>
          </a:stretch>
        </p:blipFill>
        <p:spPr>
          <a:xfrm rot="1480410">
            <a:off x="7546048" y="2221787"/>
            <a:ext cx="4473331" cy="929979"/>
          </a:xfrm>
          <a:prstGeom prst="rect">
            <a:avLst/>
          </a:prstGeom>
        </p:spPr>
      </p:pic>
      <p:pic>
        <p:nvPicPr>
          <p:cNvPr id="7" name="JTT" descr="Two people looking at the camera&#10;&#10;Description automatically generated">
            <a:extLst>
              <a:ext uri="{FF2B5EF4-FFF2-40B4-BE49-F238E27FC236}">
                <a16:creationId xmlns:a16="http://schemas.microsoft.com/office/drawing/2014/main" id="{C7CA8BAF-473B-B547-B55D-7EF7EABED739}"/>
              </a:ext>
            </a:extLst>
          </p:cNvPr>
          <p:cNvPicPr>
            <a:picLocks noChangeAspect="1"/>
          </p:cNvPicPr>
          <p:nvPr/>
        </p:nvPicPr>
        <p:blipFill>
          <a:blip r:embed="rId11"/>
          <a:stretch>
            <a:fillRect/>
          </a:stretch>
        </p:blipFill>
        <p:spPr>
          <a:xfrm>
            <a:off x="3544449" y="1929380"/>
            <a:ext cx="2655022" cy="3859092"/>
          </a:xfrm>
          <a:prstGeom prst="rect">
            <a:avLst/>
          </a:prstGeom>
        </p:spPr>
      </p:pic>
      <p:pic>
        <p:nvPicPr>
          <p:cNvPr id="14" name="Picture 13">
            <a:extLst>
              <a:ext uri="{FF2B5EF4-FFF2-40B4-BE49-F238E27FC236}">
                <a16:creationId xmlns:a16="http://schemas.microsoft.com/office/drawing/2014/main" id="{445AA495-0ABB-2747-A8BC-FB693FABEFAC}"/>
              </a:ext>
            </a:extLst>
          </p:cNvPr>
          <p:cNvPicPr>
            <a:picLocks noChangeAspect="1"/>
          </p:cNvPicPr>
          <p:nvPr/>
        </p:nvPicPr>
        <p:blipFill>
          <a:blip r:embed="rId12"/>
          <a:stretch>
            <a:fillRect/>
          </a:stretch>
        </p:blipFill>
        <p:spPr>
          <a:xfrm rot="752187" flipH="1">
            <a:off x="9614402" y="4593054"/>
            <a:ext cx="2732384" cy="2390836"/>
          </a:xfrm>
          <a:prstGeom prst="rect">
            <a:avLst/>
          </a:prstGeom>
        </p:spPr>
      </p:pic>
      <p:sp>
        <p:nvSpPr>
          <p:cNvPr id="16" name="Explosion 2 15">
            <a:extLst>
              <a:ext uri="{FF2B5EF4-FFF2-40B4-BE49-F238E27FC236}">
                <a16:creationId xmlns:a16="http://schemas.microsoft.com/office/drawing/2014/main" id="{264B5786-A127-5F4C-98EF-3989A8604C88}"/>
              </a:ext>
            </a:extLst>
          </p:cNvPr>
          <p:cNvSpPr/>
          <p:nvPr/>
        </p:nvSpPr>
        <p:spPr>
          <a:xfrm rot="21176673">
            <a:off x="6898549" y="3727178"/>
            <a:ext cx="3592461" cy="240700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Y2K! THE  END IS NIGH! </a:t>
            </a:r>
          </a:p>
        </p:txBody>
      </p:sp>
      <p:sp>
        <p:nvSpPr>
          <p:cNvPr id="17" name="Heart 16">
            <a:extLst>
              <a:ext uri="{FF2B5EF4-FFF2-40B4-BE49-F238E27FC236}">
                <a16:creationId xmlns:a16="http://schemas.microsoft.com/office/drawing/2014/main" id="{E4102B2D-188A-1842-B66F-959A6F65D771}"/>
              </a:ext>
            </a:extLst>
          </p:cNvPr>
          <p:cNvSpPr/>
          <p:nvPr/>
        </p:nvSpPr>
        <p:spPr>
          <a:xfrm rot="1723021">
            <a:off x="5983873" y="2056685"/>
            <a:ext cx="680748" cy="58928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art 17">
            <a:extLst>
              <a:ext uri="{FF2B5EF4-FFF2-40B4-BE49-F238E27FC236}">
                <a16:creationId xmlns:a16="http://schemas.microsoft.com/office/drawing/2014/main" id="{45776DD5-0B82-6E41-BCA5-2A18E0019905}"/>
              </a:ext>
            </a:extLst>
          </p:cNvPr>
          <p:cNvSpPr/>
          <p:nvPr/>
        </p:nvSpPr>
        <p:spPr>
          <a:xfrm rot="19712757">
            <a:off x="2870704" y="4886817"/>
            <a:ext cx="904153" cy="78860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779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9" presetClass="exit" presetSubtype="0" fill="hold" grpId="1" nodeType="withEffect">
                                  <p:stCondLst>
                                    <p:cond delay="0"/>
                                  </p:stCondLst>
                                  <p:childTnLst>
                                    <p:animEffect transition="out" filter="dissolv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1000" fill="hold"/>
                                        <p:tgtEl>
                                          <p:spTgt spid="13"/>
                                        </p:tgtEl>
                                        <p:attrNameLst>
                                          <p:attrName>ppt_w</p:attrName>
                                        </p:attrNameLst>
                                      </p:cBhvr>
                                      <p:tavLst>
                                        <p:tav tm="0">
                                          <p:val>
                                            <p:fltVal val="0"/>
                                          </p:val>
                                        </p:tav>
                                        <p:tav tm="100000">
                                          <p:val>
                                            <p:strVal val="#ppt_w"/>
                                          </p:val>
                                        </p:tav>
                                      </p:tavLst>
                                    </p:anim>
                                    <p:anim calcmode="lin" valueType="num">
                                      <p:cBhvr>
                                        <p:cTn id="46" dur="1000" fill="hold"/>
                                        <p:tgtEl>
                                          <p:spTgt spid="13"/>
                                        </p:tgtEl>
                                        <p:attrNameLst>
                                          <p:attrName>ppt_h</p:attrName>
                                        </p:attrNameLst>
                                      </p:cBhvr>
                                      <p:tavLst>
                                        <p:tav tm="0">
                                          <p:val>
                                            <p:fltVal val="0"/>
                                          </p:val>
                                        </p:tav>
                                        <p:tav tm="100000">
                                          <p:val>
                                            <p:strVal val="#ppt_h"/>
                                          </p:val>
                                        </p:tav>
                                      </p:tavLst>
                                    </p:anim>
                                    <p:anim calcmode="lin" valueType="num">
                                      <p:cBhvr>
                                        <p:cTn id="47" dur="1000" fill="hold"/>
                                        <p:tgtEl>
                                          <p:spTgt spid="13"/>
                                        </p:tgtEl>
                                        <p:attrNameLst>
                                          <p:attrName>style.rotation</p:attrName>
                                        </p:attrNameLst>
                                      </p:cBhvr>
                                      <p:tavLst>
                                        <p:tav tm="0">
                                          <p:val>
                                            <p:fltVal val="90"/>
                                          </p:val>
                                        </p:tav>
                                        <p:tav tm="100000">
                                          <p:val>
                                            <p:fltVal val="0"/>
                                          </p:val>
                                        </p:tav>
                                      </p:tavLst>
                                    </p:anim>
                                    <p:animEffect transition="in" filter="fade">
                                      <p:cBhvr>
                                        <p:cTn id="48" dur="1000"/>
                                        <p:tgtEl>
                                          <p:spTgt spid="13"/>
                                        </p:tgtEl>
                                      </p:cBhvr>
                                    </p:animEffect>
                                  </p:childTnLst>
                                </p:cTn>
                              </p:par>
                            </p:childTnLst>
                          </p:cTn>
                        </p:par>
                        <p:par>
                          <p:cTn id="49" fill="hold">
                            <p:stCondLst>
                              <p:cond delay="1500"/>
                            </p:stCondLst>
                            <p:childTnLst>
                              <p:par>
                                <p:cTn id="50" presetID="10" presetClass="entr" presetSubtype="0" fill="hold" nodeType="afterEffect">
                                  <p:stCondLst>
                                    <p:cond delay="100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par>
                                <p:cTn id="53" presetID="1" presetClass="mediacall" presetSubtype="0" fill="hold" nodeType="withEffect">
                                  <p:stCondLst>
                                    <p:cond delay="0"/>
                                  </p:stCondLst>
                                  <p:childTnLst>
                                    <p:cmd type="call" cmd="playFrom(0.0)">
                                      <p:cBhvr>
                                        <p:cTn id="54" dur="10000"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edge">
                                      <p:cBhvr>
                                        <p:cTn id="64" dur="500"/>
                                        <p:tgtEl>
                                          <p:spTgt spid="6"/>
                                        </p:tgtEl>
                                      </p:cBhvr>
                                    </p:animEffect>
                                  </p:childTnLst>
                                </p:cTn>
                              </p:par>
                            </p:childTnLst>
                          </p:cTn>
                        </p:par>
                        <p:par>
                          <p:cTn id="65" fill="hold">
                            <p:stCondLst>
                              <p:cond delay="500"/>
                            </p:stCondLst>
                            <p:childTnLst>
                              <p:par>
                                <p:cTn id="66" presetID="21" presetClass="entr" presetSubtype="1" fill="hold" nodeType="afterEffect">
                                  <p:stCondLst>
                                    <p:cond delay="500"/>
                                  </p:stCondLst>
                                  <p:childTnLst>
                                    <p:set>
                                      <p:cBhvr>
                                        <p:cTn id="67" dur="1" fill="hold">
                                          <p:stCondLst>
                                            <p:cond delay="0"/>
                                          </p:stCondLst>
                                        </p:cTn>
                                        <p:tgtEl>
                                          <p:spTgt spid="3"/>
                                        </p:tgtEl>
                                        <p:attrNameLst>
                                          <p:attrName>style.visibility</p:attrName>
                                        </p:attrNameLst>
                                      </p:cBhvr>
                                      <p:to>
                                        <p:strVal val="visible"/>
                                      </p:to>
                                    </p:set>
                                    <p:animEffect transition="in" filter="wheel(1)">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2"/>
                </p:tgtEl>
              </p:cMediaNode>
            </p:video>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animBg="1"/>
      <p:bldP spid="16" grpId="1" animBg="1"/>
      <p:bldP spid="17" grpId="0" animBg="1"/>
      <p:bldP spid="17" grpId="1"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B0A2DF-D74E-464A-ABB1-74E3BFF9CE2D}"/>
              </a:ext>
            </a:extLst>
          </p:cNvPr>
          <p:cNvSpPr>
            <a:spLocks noGrp="1"/>
          </p:cNvSpPr>
          <p:nvPr>
            <p:ph type="body" sz="quarter" idx="15"/>
          </p:nvPr>
        </p:nvSpPr>
        <p:spPr>
          <a:xfrm>
            <a:off x="247973" y="1601791"/>
            <a:ext cx="11788517" cy="4755466"/>
          </a:xfrm>
        </p:spPr>
        <p:txBody>
          <a:bodyPr/>
          <a:lstStyle/>
          <a:p>
            <a:r>
              <a:rPr lang="en-CA" sz="1800" dirty="0" err="1"/>
              <a:t>Tommyvideo</a:t>
            </a:r>
            <a:r>
              <a:rPr lang="en-CA" sz="1800" dirty="0"/>
              <a:t> (2016) [computer video]. </a:t>
            </a:r>
            <a:r>
              <a:rPr lang="en-CA" sz="1800" i="1" dirty="0" err="1"/>
              <a:t>Pixabay</a:t>
            </a:r>
            <a:r>
              <a:rPr lang="en-CA" sz="1800" i="1" dirty="0"/>
              <a:t>. </a:t>
            </a:r>
            <a:r>
              <a:rPr lang="en-CA" sz="1800" dirty="0">
                <a:hlinkClick r:id="rId2"/>
              </a:rPr>
              <a:t>https://pixabay.com/videos/computer-keyboard-technology-5399/</a:t>
            </a:r>
            <a:endParaRPr lang="en-CA" sz="1800" dirty="0"/>
          </a:p>
          <a:p>
            <a:r>
              <a:rPr lang="en-US" sz="1800" dirty="0">
                <a:cs typeface="Arial" panose="020B0604020202020204" pitchFamily="34" charset="0"/>
              </a:rPr>
              <a:t>Adrian Coquet. (n.d.) Unlock. </a:t>
            </a:r>
            <a:r>
              <a:rPr lang="en-US" sz="1800" i="1" dirty="0">
                <a:cs typeface="Arial" panose="020B0604020202020204" pitchFamily="34" charset="0"/>
              </a:rPr>
              <a:t>The Noun Project</a:t>
            </a:r>
            <a:r>
              <a:rPr lang="en-US" sz="1800" dirty="0">
                <a:cs typeface="Arial" panose="020B0604020202020204" pitchFamily="34" charset="0"/>
              </a:rPr>
              <a:t>. CC BY. </a:t>
            </a:r>
            <a:r>
              <a:rPr lang="en-CA" sz="1800" dirty="0">
                <a:hlinkClick r:id="rId3"/>
              </a:rPr>
              <a:t>https://thenounproject.com/term/unlock/1862800/</a:t>
            </a:r>
            <a:endParaRPr lang="en-CA" sz="1800" dirty="0"/>
          </a:p>
          <a:p>
            <a:r>
              <a:rPr lang="en-US" sz="1800" dirty="0" err="1">
                <a:cs typeface="Arial" panose="020B0604020202020204" pitchFamily="34" charset="0"/>
              </a:rPr>
              <a:t>Mohamad_hassan</a:t>
            </a:r>
            <a:r>
              <a:rPr lang="en-US" sz="1800" dirty="0">
                <a:cs typeface="Arial" panose="020B0604020202020204" pitchFamily="34" charset="0"/>
              </a:rPr>
              <a:t> (n.d.). [Copyright thief]. </a:t>
            </a:r>
            <a:r>
              <a:rPr lang="en-US" sz="1800" i="1" dirty="0" err="1">
                <a:cs typeface="Arial" panose="020B0604020202020204" pitchFamily="34" charset="0"/>
              </a:rPr>
              <a:t>Pixabay</a:t>
            </a:r>
            <a:r>
              <a:rPr lang="en-US" sz="1800" i="1" dirty="0">
                <a:cs typeface="Arial" panose="020B0604020202020204" pitchFamily="34" charset="0"/>
              </a:rPr>
              <a:t>. </a:t>
            </a:r>
            <a:r>
              <a:rPr lang="en-CA" sz="1800" dirty="0">
                <a:hlinkClick r:id="rId4"/>
              </a:rPr>
              <a:t>https://pixabay.com/illustrations/copyright-stealing-asset-bag-3197524/</a:t>
            </a:r>
            <a:endParaRPr lang="en-CA" sz="1800" dirty="0"/>
          </a:p>
          <a:p>
            <a:r>
              <a:rPr lang="en-CA" sz="1800" dirty="0"/>
              <a:t>Nick Bluth (n.d.). Avoid. The Noun Project. CC BY. </a:t>
            </a:r>
            <a:r>
              <a:rPr lang="en-CA" sz="1800" dirty="0">
                <a:hlinkClick r:id="rId5"/>
              </a:rPr>
              <a:t>https://thenounproject.com/search/?q=CIRCUMVENTION&amp;i=337011</a:t>
            </a:r>
            <a:endParaRPr lang="en-CA" sz="1800" dirty="0"/>
          </a:p>
          <a:p>
            <a:r>
              <a:rPr lang="en-CA" sz="1800" dirty="0" err="1"/>
              <a:t>OpenClipart</a:t>
            </a:r>
            <a:r>
              <a:rPr lang="en-CA" sz="1800" dirty="0"/>
              <a:t>-Vectors (n.d.). [Prohibited symbol]. </a:t>
            </a:r>
            <a:r>
              <a:rPr lang="en-CA" sz="1800" i="1" dirty="0" err="1"/>
              <a:t>Pixabay</a:t>
            </a:r>
            <a:r>
              <a:rPr lang="en-CA" sz="1800" i="1" dirty="0"/>
              <a:t>. </a:t>
            </a:r>
            <a:r>
              <a:rPr lang="en-CA" sz="1800" dirty="0">
                <a:hlinkClick r:id="rId6"/>
              </a:rPr>
              <a:t>https://pixabay.com/vectors/prohibited-don-t-do-not-ban-155486/</a:t>
            </a:r>
            <a:endParaRPr lang="en-CA" sz="1800" dirty="0"/>
          </a:p>
          <a:p>
            <a:r>
              <a:rPr lang="en-CA" sz="1800" dirty="0" err="1"/>
              <a:t>Qubodup</a:t>
            </a:r>
            <a:r>
              <a:rPr lang="en-CA" sz="1800" dirty="0"/>
              <a:t> (2008). Whoosh. Free Sound. CC 0. </a:t>
            </a:r>
            <a:r>
              <a:rPr lang="en-CA" sz="1800" dirty="0">
                <a:hlinkClick r:id="rId7"/>
              </a:rPr>
              <a:t>https://freesound.org/people/qubodup/sounds/60013/</a:t>
            </a:r>
            <a:endParaRPr lang="en-CA" sz="1800" dirty="0"/>
          </a:p>
          <a:p>
            <a:r>
              <a:rPr lang="en-US" sz="1800" dirty="0" err="1"/>
              <a:t>Rflor</a:t>
            </a:r>
            <a:r>
              <a:rPr lang="en-US" sz="1800" dirty="0"/>
              <a:t> (n.d.). Police investigation. </a:t>
            </a:r>
            <a:r>
              <a:rPr lang="en-US" sz="1800" i="1" dirty="0"/>
              <a:t>The Noun Project.  </a:t>
            </a:r>
            <a:r>
              <a:rPr lang="en-US" sz="1800" dirty="0"/>
              <a:t>CC BY. </a:t>
            </a:r>
            <a:r>
              <a:rPr lang="en-CA" sz="1800" dirty="0">
                <a:hlinkClick r:id="rId8"/>
              </a:rPr>
              <a:t>https://thenounpro</a:t>
            </a:r>
          </a:p>
          <a:p>
            <a:r>
              <a:rPr lang="en-CA" sz="1800" dirty="0">
                <a:hlinkClick r:id="rId8"/>
              </a:rPr>
              <a:t>ject.com/search/?q=investigate&amp;i=286692</a:t>
            </a:r>
            <a:endParaRPr lang="en-CA" sz="1800" dirty="0"/>
          </a:p>
          <a:p>
            <a:r>
              <a:rPr lang="en-US" sz="1800" dirty="0"/>
              <a:t>Arthur Bauer. (n.d.). Interoperate.</a:t>
            </a:r>
            <a:r>
              <a:rPr lang="en-US" sz="1800" i="1" dirty="0"/>
              <a:t> The Noun Project.  </a:t>
            </a:r>
            <a:r>
              <a:rPr lang="en-US" sz="1800" dirty="0"/>
              <a:t>CC BY. </a:t>
            </a:r>
            <a:r>
              <a:rPr lang="en-CA" sz="1800" dirty="0">
                <a:hlinkClick r:id="rId9"/>
              </a:rPr>
              <a:t>https://thenounproject.com/search/?q=interoperate&amp;i=1624548</a:t>
            </a:r>
            <a:endParaRPr lang="en-CA" sz="1800" dirty="0"/>
          </a:p>
          <a:p>
            <a:r>
              <a:rPr lang="en-US" sz="1800" dirty="0"/>
              <a:t>Edwin PM (n.d.). Lock </a:t>
            </a:r>
            <a:r>
              <a:rPr lang="en-US" sz="1800" i="1" dirty="0"/>
              <a:t>The Noun Project.  </a:t>
            </a:r>
            <a:r>
              <a:rPr lang="en-US" sz="1800" dirty="0"/>
              <a:t>CC BY. </a:t>
            </a:r>
            <a:r>
              <a:rPr lang="en-CA" sz="1800" dirty="0">
                <a:hlinkClick r:id="rId10"/>
              </a:rPr>
              <a:t>https://thenounproject.com/search/?q=encryption&amp;i=1786028</a:t>
            </a:r>
            <a:endParaRPr lang="en-US" sz="1800" dirty="0"/>
          </a:p>
          <a:p>
            <a:endParaRPr lang="en-CA" sz="1800" dirty="0">
              <a:latin typeface="+mj-lt"/>
            </a:endParaRPr>
          </a:p>
          <a:p>
            <a:endParaRPr lang="en-CA" sz="1800" dirty="0">
              <a:latin typeface="Arial" panose="020B0604020202020204" pitchFamily="34" charset="0"/>
              <a:cs typeface="Arial" panose="020B0604020202020204" pitchFamily="34" charset="0"/>
            </a:endParaRPr>
          </a:p>
          <a:p>
            <a:endParaRPr lang="en-CA"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36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FD312-FBBE-F748-8616-1E8E02F5E75D}"/>
              </a:ext>
            </a:extLst>
          </p:cNvPr>
          <p:cNvSpPr>
            <a:spLocks noGrp="1"/>
          </p:cNvSpPr>
          <p:nvPr>
            <p:ph type="body" sz="quarter" idx="15"/>
          </p:nvPr>
        </p:nvSpPr>
        <p:spPr>
          <a:xfrm>
            <a:off x="253139" y="1536846"/>
            <a:ext cx="11685722" cy="4250430"/>
          </a:xfrm>
        </p:spPr>
        <p:txBody>
          <a:bodyPr/>
          <a:lstStyle/>
          <a:p>
            <a:r>
              <a:rPr lang="en-US" sz="1800" dirty="0" err="1"/>
              <a:t>Eliricon</a:t>
            </a:r>
            <a:r>
              <a:rPr lang="en-US" sz="1800" dirty="0"/>
              <a:t> (n.d.). Big data. </a:t>
            </a:r>
            <a:r>
              <a:rPr lang="en-US" sz="1800" i="1" dirty="0"/>
              <a:t>The Noun Project.  </a:t>
            </a:r>
            <a:r>
              <a:rPr lang="en-US" sz="1800" dirty="0"/>
              <a:t>CC BY.</a:t>
            </a:r>
            <a:r>
              <a:rPr lang="en-CA" sz="1800" dirty="0">
                <a:hlinkClick r:id="rId3"/>
              </a:rPr>
              <a:t> https://thenounproject.com/search/?q=personal%20information&amp;i=1434542</a:t>
            </a:r>
            <a:endParaRPr lang="en-US" sz="1800" dirty="0"/>
          </a:p>
          <a:p>
            <a:r>
              <a:rPr lang="en-US" sz="1800" dirty="0"/>
              <a:t>Gregor </a:t>
            </a:r>
            <a:r>
              <a:rPr lang="en-US" sz="1800" dirty="0" err="1"/>
              <a:t>Creson</a:t>
            </a:r>
            <a:r>
              <a:rPr lang="en-US" sz="1800" dirty="0"/>
              <a:t> (n.d.). Help. </a:t>
            </a:r>
            <a:r>
              <a:rPr lang="en-US" sz="1800" i="1" dirty="0"/>
              <a:t>The Noun Project.  </a:t>
            </a:r>
            <a:r>
              <a:rPr lang="en-US" sz="1800" dirty="0"/>
              <a:t>CC BY. </a:t>
            </a:r>
            <a:r>
              <a:rPr lang="en-CA" sz="1800" dirty="0">
                <a:hlinkClick r:id="rId4"/>
              </a:rPr>
              <a:t>https://thenounproject.com/search/?q=help&amp;i=1616214</a:t>
            </a:r>
            <a:endParaRPr lang="en-US" sz="1800" dirty="0"/>
          </a:p>
          <a:p>
            <a:r>
              <a:rPr lang="en-CA" sz="1800" dirty="0" err="1"/>
              <a:t>Montu</a:t>
            </a:r>
            <a:r>
              <a:rPr lang="en-CA" sz="1800" dirty="0"/>
              <a:t> Yadav (n.d.). Broadcast. </a:t>
            </a:r>
            <a:r>
              <a:rPr lang="en-US" sz="1800" i="1" dirty="0"/>
              <a:t>The Noun Project.  </a:t>
            </a:r>
            <a:r>
              <a:rPr lang="en-US" sz="1800" dirty="0"/>
              <a:t>CC BY. </a:t>
            </a:r>
            <a:r>
              <a:rPr lang="en-CA" sz="1800" dirty="0">
                <a:hlinkClick r:id="rId5"/>
              </a:rPr>
              <a:t>https://thenounproject.com/search/?q=broadcast&amp;i=201837</a:t>
            </a:r>
            <a:endParaRPr lang="en-US" sz="1800" dirty="0"/>
          </a:p>
          <a:p>
            <a:r>
              <a:rPr lang="en-US" sz="1800" dirty="0" err="1"/>
              <a:t>Ocha</a:t>
            </a:r>
            <a:r>
              <a:rPr lang="en-US" sz="1800" dirty="0"/>
              <a:t> Visual (n.d.). Emergency </a:t>
            </a:r>
            <a:r>
              <a:rPr lang="en-US" sz="1800" dirty="0" err="1"/>
              <a:t>telecommuniations</a:t>
            </a:r>
            <a:r>
              <a:rPr lang="en-US" sz="1800" dirty="0"/>
              <a:t>. </a:t>
            </a:r>
            <a:r>
              <a:rPr lang="en-US" sz="1800" i="1" dirty="0"/>
              <a:t>The Noun Project.  </a:t>
            </a:r>
            <a:r>
              <a:rPr lang="en-US" sz="1800" dirty="0"/>
              <a:t>CC BY.</a:t>
            </a:r>
            <a:r>
              <a:rPr lang="en-CA" sz="1800" dirty="0">
                <a:hlinkClick r:id="rId6"/>
              </a:rPr>
              <a:t> https://thenounproject.com/search/?q=telecommunications&amp;i=4213</a:t>
            </a:r>
            <a:endParaRPr lang="en-CA" sz="1800" dirty="0"/>
          </a:p>
          <a:p>
            <a:r>
              <a:rPr lang="en-CA" sz="1800" dirty="0">
                <a:cs typeface="Arial" panose="020B0604020202020204" pitchFamily="34" charset="0"/>
              </a:rPr>
              <a:t>European Parliament (2012). “</a:t>
            </a:r>
            <a:r>
              <a:rPr lang="en-CA" sz="1800" dirty="0"/>
              <a:t>ACTA workshop at the EP”. </a:t>
            </a:r>
            <a:r>
              <a:rPr lang="en-CA" sz="1800" dirty="0">
                <a:cs typeface="Arial" panose="020B0604020202020204" pitchFamily="34" charset="0"/>
              </a:rPr>
              <a:t>[Michael Geist]. </a:t>
            </a:r>
            <a:r>
              <a:rPr lang="en-CA" sz="1800" i="1" dirty="0">
                <a:cs typeface="Arial" panose="020B0604020202020204" pitchFamily="34" charset="0"/>
              </a:rPr>
              <a:t>Flickr. </a:t>
            </a:r>
            <a:r>
              <a:rPr lang="en-CA" sz="1800" dirty="0">
                <a:cs typeface="Arial" panose="020B0604020202020204" pitchFamily="34" charset="0"/>
              </a:rPr>
              <a:t>(</a:t>
            </a:r>
            <a:r>
              <a:rPr lang="en-CA" sz="1800" dirty="0"/>
              <a:t>CC BY-NC-ND 2.0).</a:t>
            </a:r>
            <a:r>
              <a:rPr lang="en-CA" sz="1800" dirty="0">
                <a:hlinkClick r:id="rId7"/>
              </a:rPr>
              <a:t> https://www.flickr.com/photos/european_parliament/6944244255/</a:t>
            </a:r>
            <a:endParaRPr lang="en-CA" sz="1800" dirty="0"/>
          </a:p>
          <a:p>
            <a:r>
              <a:rPr lang="en-CA" sz="1800" dirty="0" err="1">
                <a:latin typeface="Arial" panose="020B0604020202020204" pitchFamily="34" charset="0"/>
                <a:cs typeface="Arial" panose="020B0604020202020204" pitchFamily="34" charset="0"/>
              </a:rPr>
              <a:t>Crosswell</a:t>
            </a:r>
            <a:r>
              <a:rPr lang="en-CA" sz="1800" dirty="0">
                <a:latin typeface="Arial" panose="020B0604020202020204" pitchFamily="34" charset="0"/>
                <a:cs typeface="Arial" panose="020B0604020202020204" pitchFamily="34" charset="0"/>
              </a:rPr>
              <a:t>, Rob. (n.d.). Library. </a:t>
            </a:r>
            <a:r>
              <a:rPr lang="en-CA" sz="1800" i="1" dirty="0">
                <a:latin typeface="Arial" panose="020B0604020202020204" pitchFamily="34" charset="0"/>
                <a:cs typeface="Arial" panose="020B0604020202020204" pitchFamily="34" charset="0"/>
              </a:rPr>
              <a:t>The Noun Project. </a:t>
            </a:r>
            <a:r>
              <a:rPr lang="en-CA" sz="1800" dirty="0">
                <a:latin typeface="Arial" panose="020B0604020202020204" pitchFamily="34" charset="0"/>
                <a:cs typeface="Arial" panose="020B0604020202020204" pitchFamily="34" charset="0"/>
              </a:rPr>
              <a:t>CC BY. </a:t>
            </a:r>
            <a:r>
              <a:rPr lang="en-CA" sz="1800" dirty="0">
                <a:latin typeface="Arial" panose="020B0604020202020204" pitchFamily="34" charset="0"/>
                <a:cs typeface="Arial" panose="020B0604020202020204" pitchFamily="34" charset="0"/>
                <a:hlinkClick r:id="rId8"/>
              </a:rPr>
              <a:t>https://thenounproject.com/crosswellrob/uploads/?i=1122689</a:t>
            </a:r>
            <a:endParaRPr lang="en-CA" sz="1800" dirty="0">
              <a:latin typeface="Arial" panose="020B0604020202020204" pitchFamily="34" charset="0"/>
              <a:cs typeface="Arial" panose="020B0604020202020204" pitchFamily="34" charset="0"/>
            </a:endParaRPr>
          </a:p>
          <a:p>
            <a:r>
              <a:rPr lang="en-CA" sz="1800" dirty="0">
                <a:cs typeface="Arial" panose="020B0604020202020204" pitchFamily="34" charset="0"/>
              </a:rPr>
              <a:t>Basadev4 (n.d.). [Andre]. </a:t>
            </a:r>
            <a:r>
              <a:rPr lang="en-CA" sz="1800" i="1" dirty="0" err="1">
                <a:cs typeface="Arial" panose="020B0604020202020204" pitchFamily="34" charset="0"/>
              </a:rPr>
              <a:t>Pixabay</a:t>
            </a:r>
            <a:r>
              <a:rPr lang="en-CA" sz="1800" i="1" dirty="0">
                <a:cs typeface="Arial" panose="020B0604020202020204" pitchFamily="34" charset="0"/>
              </a:rPr>
              <a:t>. </a:t>
            </a:r>
            <a:r>
              <a:rPr lang="en-CA" sz="1800" dirty="0">
                <a:hlinkClick r:id="rId9"/>
              </a:rPr>
              <a:t>https://pixabay.com/illustrations/black-avatar-cute-cheerful-3025348/</a:t>
            </a:r>
            <a:endParaRPr lang="en-CA" sz="1800" dirty="0"/>
          </a:p>
          <a:p>
            <a:r>
              <a:rPr lang="en-CA" sz="1800" dirty="0" err="1"/>
              <a:t>Raditya</a:t>
            </a:r>
            <a:r>
              <a:rPr lang="en-CA" sz="1800" dirty="0"/>
              <a:t> </a:t>
            </a:r>
            <a:r>
              <a:rPr lang="en-CA" sz="1800" dirty="0" err="1"/>
              <a:t>Cadwraight</a:t>
            </a:r>
            <a:r>
              <a:rPr lang="en-CA" sz="1800" dirty="0"/>
              <a:t>  (n.d.). Microphone. </a:t>
            </a:r>
            <a:r>
              <a:rPr lang="en-CA" sz="1800" i="1" dirty="0"/>
              <a:t>The Noun Project. </a:t>
            </a:r>
            <a:r>
              <a:rPr lang="en-CA" sz="1800" dirty="0">
                <a:hlinkClick r:id="rId10"/>
              </a:rPr>
              <a:t>https://thenounproject.com/search/?q=microphone&amp;i=1685533</a:t>
            </a:r>
            <a:endParaRPr lang="en-CA" sz="1800" dirty="0"/>
          </a:p>
          <a:p>
            <a:endParaRPr lang="en-CA" sz="1800" dirty="0">
              <a:cs typeface="Arial" panose="020B0604020202020204" pitchFamily="34" charset="0"/>
            </a:endParaRPr>
          </a:p>
          <a:p>
            <a:endParaRPr lang="en-CA" sz="1800" dirty="0"/>
          </a:p>
        </p:txBody>
      </p:sp>
    </p:spTree>
    <p:extLst>
      <p:ext uri="{BB962C8B-B14F-4D97-AF65-F5344CB8AC3E}">
        <p14:creationId xmlns:p14="http://schemas.microsoft.com/office/powerpoint/2010/main" val="863295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933B09-39CD-1B40-87A2-52E1CBDBBAD5}"/>
              </a:ext>
            </a:extLst>
          </p:cNvPr>
          <p:cNvSpPr>
            <a:spLocks noGrp="1"/>
          </p:cNvSpPr>
          <p:nvPr>
            <p:ph type="body" sz="quarter" idx="15"/>
          </p:nvPr>
        </p:nvSpPr>
        <p:spPr>
          <a:xfrm>
            <a:off x="239485" y="1569815"/>
            <a:ext cx="11713029" cy="4250430"/>
          </a:xfrm>
        </p:spPr>
        <p:txBody>
          <a:bodyPr/>
          <a:lstStyle/>
          <a:p>
            <a:r>
              <a:rPr lang="en-CA" sz="1800" dirty="0" err="1">
                <a:latin typeface="+mj-lt"/>
              </a:rPr>
              <a:t>DigestContent</a:t>
            </a:r>
            <a:r>
              <a:rPr lang="en-CA" sz="1800" dirty="0">
                <a:latin typeface="+mj-lt"/>
              </a:rPr>
              <a:t> (2019). Thump</a:t>
            </a:r>
            <a:r>
              <a:rPr lang="en-CA" sz="1800" i="1" dirty="0">
                <a:latin typeface="+mj-lt"/>
              </a:rPr>
              <a:t>. </a:t>
            </a:r>
            <a:r>
              <a:rPr lang="en-CA" sz="1800" i="1" dirty="0" err="1">
                <a:latin typeface="+mj-lt"/>
              </a:rPr>
              <a:t>Freesound</a:t>
            </a:r>
            <a:r>
              <a:rPr lang="en-CA" sz="1800" i="1" dirty="0">
                <a:latin typeface="+mj-lt"/>
              </a:rPr>
              <a:t>. </a:t>
            </a:r>
            <a:r>
              <a:rPr lang="en-CA" sz="1800" dirty="0">
                <a:hlinkClick r:id="rId3"/>
              </a:rPr>
              <a:t>https://freesound.org/people/DigestContent/sounds/458877/</a:t>
            </a:r>
            <a:endParaRPr lang="en-CA" sz="1800" dirty="0">
              <a:latin typeface="+mj-lt"/>
            </a:endParaRPr>
          </a:p>
          <a:p>
            <a:r>
              <a:rPr lang="en-CA" sz="1800" dirty="0" err="1"/>
              <a:t>Tommyvideo</a:t>
            </a:r>
            <a:r>
              <a:rPr lang="en-CA" sz="1800" dirty="0"/>
              <a:t> (n.d.). [Data locked video]. </a:t>
            </a:r>
            <a:r>
              <a:rPr lang="en-CA" sz="1800" i="1" dirty="0" err="1"/>
              <a:t>Pixabay</a:t>
            </a:r>
            <a:r>
              <a:rPr lang="en-CA" sz="1800" i="1" dirty="0"/>
              <a:t>. </a:t>
            </a:r>
            <a:r>
              <a:rPr lang="en-CA" sz="1800" dirty="0">
                <a:hlinkClick r:id="rId4"/>
              </a:rPr>
              <a:t>https://pixabay.com/videos/electronics-circuit-component-5364/</a:t>
            </a:r>
            <a:endParaRPr lang="en-CA" sz="1800" dirty="0">
              <a:latin typeface="+mj-lt"/>
            </a:endParaRPr>
          </a:p>
          <a:p>
            <a:r>
              <a:rPr lang="en-CA" sz="1800" dirty="0"/>
              <a:t>[Screenshot of Canadian Publishers Council logo]. Retrieved from: </a:t>
            </a:r>
            <a:r>
              <a:rPr lang="en-CA" sz="1800" dirty="0">
                <a:hlinkClick r:id="rId5"/>
              </a:rPr>
              <a:t>https://pubcouncil.ca/</a:t>
            </a:r>
            <a:endParaRPr lang="en-CA" sz="1800" dirty="0"/>
          </a:p>
          <a:p>
            <a:r>
              <a:rPr lang="en-CA" sz="1800" dirty="0"/>
              <a:t>[Screenshot of INDU Report cover page]. Retrieved from: </a:t>
            </a:r>
            <a:r>
              <a:rPr lang="en-CA" sz="1800" dirty="0">
                <a:hlinkClick r:id="rId6"/>
              </a:rPr>
              <a:t>https://www.ourcommons.ca/Content/Committee/421/INDU/Reports/RP10537003/indurp16/indurp16-e.pdf</a:t>
            </a:r>
            <a:endParaRPr lang="en-CA" sz="1800" dirty="0"/>
          </a:p>
          <a:p>
            <a:endParaRPr lang="en-CA" sz="1800" dirty="0"/>
          </a:p>
          <a:p>
            <a:endParaRPr lang="en-CA" sz="1800" dirty="0"/>
          </a:p>
          <a:p>
            <a:endParaRPr lang="en-CA" sz="1800" dirty="0">
              <a:latin typeface="+mj-lt"/>
            </a:endParaRPr>
          </a:p>
          <a:p>
            <a:pPr>
              <a:spcBef>
                <a:spcPts val="0"/>
              </a:spcBef>
            </a:pPr>
            <a:r>
              <a:rPr lang="en-US" sz="1800" dirty="0">
                <a:latin typeface="Arial" panose="020B0604020202020204" pitchFamily="34" charset="0"/>
                <a:cs typeface="Arial" panose="020B0604020202020204" pitchFamily="34" charset="0"/>
              </a:rPr>
              <a:t>Unattributed materials are contributions from the Opening Up Copyright Project Team and placed in the Public Domain</a:t>
            </a:r>
          </a:p>
          <a:p>
            <a:r>
              <a:rPr lang="en-US" sz="1800" dirty="0">
                <a:latin typeface="Arial" panose="020B0604020202020204" pitchFamily="34" charset="0"/>
                <a:cs typeface="Arial" panose="020B0604020202020204" pitchFamily="34" charset="0"/>
              </a:rPr>
              <a:t>Closing Slides Music: </a:t>
            </a:r>
            <a:r>
              <a:rPr lang="en-US" sz="1800" dirty="0" err="1">
                <a:latin typeface="Arial" panose="020B0604020202020204" pitchFamily="34" charset="0"/>
                <a:cs typeface="Arial" panose="020B0604020202020204" pitchFamily="34" charset="0"/>
              </a:rPr>
              <a:t>Rybak</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Nazar</a:t>
            </a:r>
            <a:r>
              <a:rPr lang="en-US" sz="1800" dirty="0">
                <a:latin typeface="Arial" panose="020B0604020202020204" pitchFamily="34" charset="0"/>
                <a:cs typeface="Arial" panose="020B0604020202020204" pitchFamily="34" charset="0"/>
              </a:rPr>
              <a:t>. “Corporate Inspired.” </a:t>
            </a:r>
            <a:r>
              <a:rPr lang="en-US" sz="1800" dirty="0" err="1">
                <a:latin typeface="Arial" panose="020B0604020202020204" pitchFamily="34" charset="0"/>
                <a:cs typeface="Arial" panose="020B0604020202020204" pitchFamily="34" charset="0"/>
              </a:rPr>
              <a:t>HookSounds</a:t>
            </a:r>
            <a:r>
              <a:rPr lang="en-US" sz="1800" dirty="0">
                <a:latin typeface="Arial" panose="020B0604020202020204" pitchFamily="34" charset="0"/>
                <a:cs typeface="Arial" panose="020B0604020202020204" pitchFamily="34" charset="0"/>
              </a:rPr>
              <a:t>. N.d. </a:t>
            </a:r>
            <a:r>
              <a:rPr lang="en-US" sz="1800" dirty="0">
                <a:latin typeface="Arial" panose="020B0604020202020204" pitchFamily="34" charset="0"/>
                <a:cs typeface="Arial" panose="020B0604020202020204" pitchFamily="34" charset="0"/>
                <a:hlinkClick r:id="rId7"/>
              </a:rPr>
              <a:t>http://www.hooksounds.com</a:t>
            </a:r>
            <a:r>
              <a:rPr lang="en-US" sz="1800" dirty="0">
                <a:latin typeface="Arial" panose="020B0604020202020204" pitchFamily="34" charset="0"/>
                <a:cs typeface="Arial" panose="020B0604020202020204" pitchFamily="34" charset="0"/>
              </a:rPr>
              <a:t> (used under a CC-BY 4.0 </a:t>
            </a:r>
            <a:r>
              <a:rPr lang="en-US" sz="1800" dirty="0" err="1">
                <a:latin typeface="Arial" panose="020B0604020202020204" pitchFamily="34" charset="0"/>
                <a:cs typeface="Arial" panose="020B0604020202020204" pitchFamily="34" charset="0"/>
              </a:rPr>
              <a:t>Licence</a:t>
            </a:r>
            <a:r>
              <a:rPr lang="en-US" sz="1800" dirty="0">
                <a:latin typeface="Arial" panose="020B0604020202020204" pitchFamily="34" charset="0"/>
                <a:cs typeface="Arial" panose="020B0604020202020204" pitchFamily="34" charset="0"/>
              </a:rPr>
              <a:t>)</a:t>
            </a:r>
          </a:p>
          <a:p>
            <a:endParaRPr lang="en-CA" sz="1800" dirty="0">
              <a:latin typeface="+mj-lt"/>
            </a:endParaRPr>
          </a:p>
          <a:p>
            <a:endParaRPr lang="en-US" dirty="0"/>
          </a:p>
        </p:txBody>
      </p:sp>
    </p:spTree>
    <p:extLst>
      <p:ext uri="{BB962C8B-B14F-4D97-AF65-F5344CB8AC3E}">
        <p14:creationId xmlns:p14="http://schemas.microsoft.com/office/powerpoint/2010/main" val="3733597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E9AF2B-1D3F-9247-9EA2-1C654EE3D430}"/>
              </a:ext>
            </a:extLst>
          </p:cNvPr>
          <p:cNvSpPr>
            <a:spLocks noGrp="1"/>
          </p:cNvSpPr>
          <p:nvPr>
            <p:ph type="body" sz="quarter" idx="15"/>
          </p:nvPr>
        </p:nvSpPr>
        <p:spPr>
          <a:xfrm>
            <a:off x="677197" y="1577806"/>
            <a:ext cx="10837606" cy="4250430"/>
          </a:xfrm>
        </p:spPr>
        <p:txBody>
          <a:bodyPr/>
          <a:lstStyle/>
          <a:p>
            <a:pPr marL="684000" indent="-601200"/>
            <a:r>
              <a:rPr lang="en-CA" sz="1800" dirty="0"/>
              <a:t>Carlson, N. (2014). “ Presenting: This is what the internet looked like in 1996”. </a:t>
            </a:r>
            <a:r>
              <a:rPr lang="en-CA" sz="1800" i="1" dirty="0"/>
              <a:t>Business Insider. </a:t>
            </a:r>
            <a:r>
              <a:rPr lang="en-CA" sz="1800" dirty="0"/>
              <a:t>Retrieved from: </a:t>
            </a:r>
            <a:r>
              <a:rPr lang="en-CA" sz="1800" dirty="0">
                <a:hlinkClick r:id="rId3"/>
              </a:rPr>
              <a:t> </a:t>
            </a:r>
            <a:r>
              <a:rPr lang="en-CA" sz="1800" u="sng" dirty="0">
                <a:hlinkClick r:id="rId3"/>
              </a:rPr>
              <a:t>https://www.businessinsider.com/the-coolest-web-sites-from-1996-2014-4</a:t>
            </a:r>
            <a:r>
              <a:rPr lang="en-CA" sz="1800" dirty="0"/>
              <a:t>-</a:t>
            </a:r>
          </a:p>
          <a:p>
            <a:pPr marL="684000" indent="-601200"/>
            <a:r>
              <a:rPr lang="en-CA" sz="1800" i="1" dirty="0"/>
              <a:t>Copyright Act</a:t>
            </a:r>
            <a:r>
              <a:rPr lang="en-CA" sz="1800" dirty="0"/>
              <a:t>, </a:t>
            </a:r>
            <a:r>
              <a:rPr lang="en-CA" sz="1800" i="1" dirty="0"/>
              <a:t>Statutes of Canada</a:t>
            </a:r>
            <a:r>
              <a:rPr lang="en-CA" sz="1800" dirty="0"/>
              <a:t> 1985, c. C-42. </a:t>
            </a:r>
            <a:r>
              <a:rPr lang="en-CA" sz="1800" dirty="0">
                <a:hlinkClick r:id="rId4"/>
              </a:rPr>
              <a:t>https://laws-lois.justice.gc.ca/eng/acts/c-42/page-1.html</a:t>
            </a:r>
            <a:endParaRPr lang="en-CA" sz="1800" dirty="0"/>
          </a:p>
          <a:p>
            <a:pPr marL="684000" indent="-601200"/>
            <a:r>
              <a:rPr lang="en-CA" sz="1800" dirty="0"/>
              <a:t>IFPI (2003). “The WIPO Treaties: Technological Measures.” Retrieved from: </a:t>
            </a:r>
            <a:r>
              <a:rPr lang="en-CA" sz="1800" dirty="0">
                <a:hlinkClick r:id="rId5"/>
              </a:rPr>
              <a:t> </a:t>
            </a:r>
            <a:r>
              <a:rPr lang="en-CA" sz="1800" u="sng" dirty="0">
                <a:hlinkClick r:id="rId5"/>
              </a:rPr>
              <a:t>https://www.ifpi.org/content/library/wipo-treaties-technical-measures.pdf</a:t>
            </a:r>
            <a:r>
              <a:rPr lang="en-CA" sz="1800" dirty="0"/>
              <a:t>.</a:t>
            </a:r>
          </a:p>
          <a:p>
            <a:pPr marL="684000" indent="-601200"/>
            <a:r>
              <a:rPr lang="en-CA" sz="1800" dirty="0"/>
              <a:t>INDU Committee (2019). “Statutory review of the </a:t>
            </a:r>
            <a:r>
              <a:rPr lang="en-CA" sz="1800" i="1" dirty="0"/>
              <a:t>Copyright Act</a:t>
            </a:r>
            <a:r>
              <a:rPr lang="en-CA" sz="1800" dirty="0"/>
              <a:t>”. Retrieved from: </a:t>
            </a:r>
            <a:r>
              <a:rPr lang="en-CA" sz="1800" u="sng" dirty="0">
                <a:hlinkClick r:id="rId6"/>
              </a:rPr>
              <a:t>https://www.ourcommons.ca/Content/Committee/421/INDU/Reports/RP10537003/indurp16/indurp16-e.pdf</a:t>
            </a:r>
            <a:endParaRPr lang="en-CA" sz="1800" i="1" dirty="0"/>
          </a:p>
          <a:p>
            <a:pPr marL="684000" indent="-601200"/>
            <a:r>
              <a:rPr lang="en-CA" sz="1800" dirty="0"/>
              <a:t>Samuelson, P. (1996). The US digital agenda at WIPO. </a:t>
            </a:r>
            <a:r>
              <a:rPr lang="en-CA" sz="1800" i="1" dirty="0"/>
              <a:t>Virginia Journal of International Law, 3(369</a:t>
            </a:r>
            <a:r>
              <a:rPr lang="en-CA" sz="1800" dirty="0"/>
              <a:t>), 369-440.  Retrieved from: </a:t>
            </a:r>
            <a:r>
              <a:rPr lang="en-CA" sz="1800" dirty="0">
                <a:hlinkClick r:id="rId7"/>
              </a:rPr>
              <a:t>https://scholarship.law.berkeley.edu/facpubs/882/</a:t>
            </a:r>
            <a:endParaRPr lang="en-CA" sz="1800" dirty="0"/>
          </a:p>
          <a:p>
            <a:pPr marL="684000" indent="-601200"/>
            <a:r>
              <a:rPr lang="en-CA" sz="1800" dirty="0" err="1"/>
              <a:t>Sheinblatt</a:t>
            </a:r>
            <a:r>
              <a:rPr lang="en-CA" sz="1800" dirty="0"/>
              <a:t>, J. (1998). “The WIPO Copyright Treaty.” </a:t>
            </a:r>
            <a:r>
              <a:rPr lang="en-CA" sz="1800" i="1" dirty="0"/>
              <a:t>Berkeley Technology Law Journal, </a:t>
            </a:r>
            <a:r>
              <a:rPr lang="en-CA" sz="1800" dirty="0"/>
              <a:t>13(1): 535-550. Retrieved from: </a:t>
            </a:r>
            <a:r>
              <a:rPr lang="en-CA" sz="1800" dirty="0">
                <a:hlinkClick r:id="rId8"/>
              </a:rPr>
              <a:t> </a:t>
            </a:r>
            <a:r>
              <a:rPr lang="en-CA" sz="1800" u="sng" dirty="0">
                <a:hlinkClick r:id="rId8"/>
              </a:rPr>
              <a:t>https://scholarship.law.berkeley.edu/cgi/viewcontent.cgi?article=1188&amp;context=btlj</a:t>
            </a:r>
            <a:endParaRPr lang="en-CA" sz="1800" u="sng" dirty="0"/>
          </a:p>
          <a:p>
            <a:pPr marL="684000" indent="-601200"/>
            <a:r>
              <a:rPr lang="en-CA" sz="1800" dirty="0"/>
              <a:t>World Intellectual Property Organization (n.d.). “WIPO Copyright Treaty (WCT).” Retrieved from: </a:t>
            </a:r>
            <a:r>
              <a:rPr lang="en-CA" sz="1800" dirty="0">
                <a:hlinkClick r:id="rId9"/>
              </a:rPr>
              <a:t> </a:t>
            </a:r>
            <a:r>
              <a:rPr lang="en-CA" sz="1800" u="sng" dirty="0">
                <a:hlinkClick r:id="rId9"/>
              </a:rPr>
              <a:t>https://www.wipo.int/treaties/en/ip/wct/</a:t>
            </a:r>
            <a:r>
              <a:rPr lang="en-CA" sz="1800" dirty="0"/>
              <a:t>.</a:t>
            </a:r>
          </a:p>
          <a:p>
            <a:pPr marL="684000" indent="-601200"/>
            <a:endParaRPr lang="en-US" sz="1800" dirty="0"/>
          </a:p>
        </p:txBody>
      </p:sp>
    </p:spTree>
    <p:extLst>
      <p:ext uri="{BB962C8B-B14F-4D97-AF65-F5344CB8AC3E}">
        <p14:creationId xmlns:p14="http://schemas.microsoft.com/office/powerpoint/2010/main" val="1840701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C85F18-3B21-DC4C-B843-63E81962C6BD}"/>
              </a:ext>
            </a:extLst>
          </p:cNvPr>
          <p:cNvSpPr>
            <a:spLocks noGrp="1"/>
          </p:cNvSpPr>
          <p:nvPr>
            <p:ph type="body" sz="quarter" idx="10"/>
          </p:nvPr>
        </p:nvSpPr>
        <p:spPr>
          <a:xfrm>
            <a:off x="1563638" y="2170108"/>
            <a:ext cx="9290290" cy="1024263"/>
          </a:xfrm>
        </p:spPr>
        <p:txBody>
          <a:bodyPr/>
          <a:lstStyle/>
          <a:p>
            <a:pPr marL="495300" lvl="1">
              <a:lnSpc>
                <a:spcPct val="80000"/>
              </a:lnSpc>
              <a:spcBef>
                <a:spcPts val="0"/>
              </a:spcBef>
              <a:buClr>
                <a:schemeClr val="dk1"/>
              </a:buClr>
              <a:buSzPts val="1800"/>
            </a:pPr>
            <a:r>
              <a:rPr lang="en" dirty="0">
                <a:sym typeface="Calibri"/>
              </a:rPr>
              <a:t>University of Alberta (2019). “S.41: </a:t>
            </a:r>
            <a:r>
              <a:rPr lang="en-CA" dirty="0">
                <a:sym typeface="Calibri"/>
              </a:rPr>
              <a:t>Technological Protection Measures/Digital Locks</a:t>
            </a:r>
            <a:r>
              <a:rPr lang="en" dirty="0">
                <a:sym typeface="Calibri"/>
              </a:rPr>
              <a:t>.” </a:t>
            </a:r>
            <a:r>
              <a:rPr lang="en" i="1" dirty="0">
                <a:sym typeface="Calibri"/>
              </a:rPr>
              <a:t>Opening Up Copyright Instructional Module</a:t>
            </a:r>
            <a:r>
              <a:rPr lang="en" dirty="0">
                <a:sym typeface="Calibri"/>
              </a:rPr>
              <a:t>. </a:t>
            </a:r>
            <a:r>
              <a:rPr lang="en-CA" dirty="0">
                <a:hlinkClick r:id="rId2"/>
              </a:rPr>
              <a:t>https://sites.library.ualberta.ca/copyright/</a:t>
            </a:r>
            <a:endParaRPr lang="en-CA" dirty="0"/>
          </a:p>
          <a:p>
            <a:endParaRPr lang="en-US" dirty="0"/>
          </a:p>
        </p:txBody>
      </p:sp>
    </p:spTree>
    <p:extLst>
      <p:ext uri="{BB962C8B-B14F-4D97-AF65-F5344CB8AC3E}">
        <p14:creationId xmlns:p14="http://schemas.microsoft.com/office/powerpoint/2010/main" val="1802931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091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279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2A56F6-2C8F-9A49-A297-5DE44DAAF20D}"/>
              </a:ext>
            </a:extLst>
          </p:cNvPr>
          <p:cNvSpPr>
            <a:spLocks noGrp="1"/>
          </p:cNvSpPr>
          <p:nvPr>
            <p:ph type="title"/>
          </p:nvPr>
        </p:nvSpPr>
        <p:spPr/>
        <p:txBody>
          <a:bodyPr/>
          <a:lstStyle/>
          <a:p>
            <a:r>
              <a:rPr lang="en-US"/>
              <a:t>THE RISE OF THE INTERNET</a:t>
            </a:r>
          </a:p>
        </p:txBody>
      </p:sp>
      <p:sp>
        <p:nvSpPr>
          <p:cNvPr id="12" name="TextBox 11">
            <a:extLst>
              <a:ext uri="{FF2B5EF4-FFF2-40B4-BE49-F238E27FC236}">
                <a16:creationId xmlns:a16="http://schemas.microsoft.com/office/drawing/2014/main" id="{64326375-A17D-C44B-BD77-BD72AC5946BF}"/>
              </a:ext>
            </a:extLst>
          </p:cNvPr>
          <p:cNvSpPr txBox="1"/>
          <p:nvPr/>
        </p:nvSpPr>
        <p:spPr>
          <a:xfrm>
            <a:off x="2425959" y="1698171"/>
            <a:ext cx="184731" cy="369332"/>
          </a:xfrm>
          <a:prstGeom prst="rect">
            <a:avLst/>
          </a:prstGeom>
          <a:noFill/>
        </p:spPr>
        <p:txBody>
          <a:bodyPr wrap="none" rtlCol="0">
            <a:spAutoFit/>
          </a:bodyPr>
          <a:lstStyle/>
          <a:p>
            <a:endParaRPr lang="en-US"/>
          </a:p>
        </p:txBody>
      </p:sp>
      <p:pic>
        <p:nvPicPr>
          <p:cNvPr id="13" name="computer edit.mp4">
            <a:hlinkClick r:id="" action="ppaction://media"/>
            <a:extLst>
              <a:ext uri="{FF2B5EF4-FFF2-40B4-BE49-F238E27FC236}">
                <a16:creationId xmlns:a16="http://schemas.microsoft.com/office/drawing/2014/main" id="{BA4A413D-481A-7B44-B178-F71FAB1E37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6154" y="1463255"/>
            <a:ext cx="9361291" cy="4870489"/>
          </a:xfrm>
          <a:prstGeom prst="rect">
            <a:avLst/>
          </a:prstGeom>
        </p:spPr>
      </p:pic>
      <p:sp>
        <p:nvSpPr>
          <p:cNvPr id="11" name="TextBox 10">
            <a:extLst>
              <a:ext uri="{FF2B5EF4-FFF2-40B4-BE49-F238E27FC236}">
                <a16:creationId xmlns:a16="http://schemas.microsoft.com/office/drawing/2014/main" id="{44A13FFC-CC11-5748-A7BD-FD7ED3364FD0}"/>
              </a:ext>
            </a:extLst>
          </p:cNvPr>
          <p:cNvSpPr txBox="1"/>
          <p:nvPr/>
        </p:nvSpPr>
        <p:spPr>
          <a:xfrm rot="19783624">
            <a:off x="-1777516" y="678211"/>
            <a:ext cx="2963744" cy="1569660"/>
          </a:xfrm>
          <a:prstGeom prst="rect">
            <a:avLst/>
          </a:prstGeom>
          <a:noFill/>
        </p:spPr>
        <p:txBody>
          <a:bodyPr wrap="square" rtlCol="0">
            <a:spAutoFit/>
          </a:bodyPr>
          <a:lstStyle/>
          <a:p>
            <a:r>
              <a:rPr lang="en-US" sz="9600">
                <a:solidFill>
                  <a:schemeClr val="bg1"/>
                </a:solidFill>
              </a:rPr>
              <a:t>©?</a:t>
            </a:r>
          </a:p>
        </p:txBody>
      </p:sp>
      <p:sp>
        <p:nvSpPr>
          <p:cNvPr id="15" name="TextBox 14">
            <a:extLst>
              <a:ext uri="{FF2B5EF4-FFF2-40B4-BE49-F238E27FC236}">
                <a16:creationId xmlns:a16="http://schemas.microsoft.com/office/drawing/2014/main" id="{87FB2F86-4B97-504D-B507-67AC005AB152}"/>
              </a:ext>
            </a:extLst>
          </p:cNvPr>
          <p:cNvSpPr txBox="1"/>
          <p:nvPr/>
        </p:nvSpPr>
        <p:spPr>
          <a:xfrm rot="19783624">
            <a:off x="-3131491" y="1238091"/>
            <a:ext cx="4580344" cy="1569660"/>
          </a:xfrm>
          <a:prstGeom prst="rect">
            <a:avLst/>
          </a:prstGeom>
          <a:noFill/>
        </p:spPr>
        <p:txBody>
          <a:bodyPr wrap="square" rtlCol="0">
            <a:spAutoFit/>
          </a:bodyPr>
          <a:lstStyle/>
          <a:p>
            <a:r>
              <a:rPr lang="en-US" sz="9600">
                <a:solidFill>
                  <a:schemeClr val="bg1"/>
                </a:solidFill>
              </a:rPr>
              <a:t>WIPO</a:t>
            </a:r>
          </a:p>
        </p:txBody>
      </p:sp>
    </p:spTree>
    <p:extLst>
      <p:ext uri="{BB962C8B-B14F-4D97-AF65-F5344CB8AC3E}">
        <p14:creationId xmlns:p14="http://schemas.microsoft.com/office/powerpoint/2010/main" val="3120492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60" fill="hold"/>
                                        <p:tgtEl>
                                          <p:spTgt spid="13"/>
                                        </p:tgtEl>
                                      </p:cBhvr>
                                    </p:cmd>
                                  </p:childTnLst>
                                </p:cTn>
                              </p:par>
                            </p:childTnLst>
                          </p:cTn>
                        </p:par>
                        <p:par>
                          <p:cTn id="7" fill="hold">
                            <p:stCondLst>
                              <p:cond delay="0"/>
                            </p:stCondLst>
                            <p:childTnLst>
                              <p:par>
                                <p:cTn id="8" presetID="37" presetClass="path" presetSubtype="0" accel="50000" decel="50000" fill="hold" grpId="0" nodeType="afterEffect">
                                  <p:stCondLst>
                                    <p:cond delay="1500"/>
                                  </p:stCondLst>
                                  <p:childTnLst>
                                    <p:animMotion origin="layout" path="M 0.0487 0.12246 L 0.24688 0.28843 C 0.28841 0.32547 0.34974 0.34676 0.41602 0.34676 C 0.4905 0.34676 0.55 0.32547 0.59115 0.28843 L 0.79076 0.12246 " pathEditMode="relative" rAng="0" ptsTypes="AAAAA">
                                      <p:cBhvr>
                                        <p:cTn id="9" dur="2000" fill="hold"/>
                                        <p:tgtEl>
                                          <p:spTgt spid="11"/>
                                        </p:tgtEl>
                                        <p:attrNameLst>
                                          <p:attrName>ppt_x</p:attrName>
                                          <p:attrName>ppt_y</p:attrName>
                                        </p:attrNameLst>
                                      </p:cBhvr>
                                      <p:rCtr x="37096" y="11204"/>
                                    </p:animMotion>
                                  </p:childTnLst>
                                </p:cTn>
                              </p:par>
                            </p:childTnLst>
                          </p:cTn>
                        </p:par>
                        <p:par>
                          <p:cTn id="10" fill="hold">
                            <p:stCondLst>
                              <p:cond delay="3500"/>
                            </p:stCondLst>
                            <p:childTnLst>
                              <p:par>
                                <p:cTn id="11" presetID="22" presetClass="exit" presetSubtype="4" fill="hold" grpId="1" nodeType="afterEffect">
                                  <p:stCondLst>
                                    <p:cond delay="2000"/>
                                  </p:stCondLst>
                                  <p:childTnLst>
                                    <p:animEffect transition="out" filter="wipe(down)">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childTnLst>
                          </p:cTn>
                        </p:par>
                        <p:par>
                          <p:cTn id="14" fill="hold">
                            <p:stCondLst>
                              <p:cond delay="6500"/>
                            </p:stCondLst>
                            <p:childTnLst>
                              <p:par>
                                <p:cTn id="15" presetID="37" presetClass="path" presetSubtype="0" accel="50000" decel="50000" fill="hold" grpId="0" nodeType="afterEffect">
                                  <p:stCondLst>
                                    <p:cond delay="1500"/>
                                  </p:stCondLst>
                                  <p:childTnLst>
                                    <p:animMotion origin="layout" path="M 0.0487 0.12245 L 0.24687 0.28842 C 0.28841 0.32546 0.34974 0.34676 0.41602 0.34676 C 0.49049 0.34676 0.55 0.32546 0.59115 0.28842 L 0.79075 0.12245 " pathEditMode="relative" rAng="0" ptsTypes="AAAAA">
                                      <p:cBhvr>
                                        <p:cTn id="16" dur="2000" fill="hold"/>
                                        <p:tgtEl>
                                          <p:spTgt spid="15"/>
                                        </p:tgtEl>
                                        <p:attrNameLst>
                                          <p:attrName>ppt_x</p:attrName>
                                          <p:attrName>ppt_y</p:attrName>
                                        </p:attrNameLst>
                                      </p:cBhvr>
                                      <p:rCtr x="37096" y="11204"/>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childTnLst>
        </p:cTn>
      </p:par>
    </p:tnLst>
    <p:bldLst>
      <p:bldP spid="11" grpId="0"/>
      <p:bldP spid="11"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C88AB1-EC26-724F-893B-9BFDBBAACC51}"/>
              </a:ext>
            </a:extLst>
          </p:cNvPr>
          <p:cNvSpPr>
            <a:spLocks noGrp="1"/>
          </p:cNvSpPr>
          <p:nvPr>
            <p:ph type="title"/>
          </p:nvPr>
        </p:nvSpPr>
        <p:spPr>
          <a:xfrm>
            <a:off x="2671282" y="557801"/>
            <a:ext cx="8682518" cy="938785"/>
          </a:xfrm>
        </p:spPr>
        <p:txBody>
          <a:bodyPr/>
          <a:lstStyle/>
          <a:p>
            <a:r>
              <a:rPr lang="en-US"/>
              <a:t>THE WIPO COPYRIGHT TREATY</a:t>
            </a:r>
          </a:p>
        </p:txBody>
      </p:sp>
      <p:sp>
        <p:nvSpPr>
          <p:cNvPr id="5" name="TextBox 4">
            <a:extLst>
              <a:ext uri="{FF2B5EF4-FFF2-40B4-BE49-F238E27FC236}">
                <a16:creationId xmlns:a16="http://schemas.microsoft.com/office/drawing/2014/main" id="{E397F5C4-04D6-9A44-AE23-FAA434CA9775}"/>
              </a:ext>
            </a:extLst>
          </p:cNvPr>
          <p:cNvSpPr txBox="1"/>
          <p:nvPr/>
        </p:nvSpPr>
        <p:spPr>
          <a:xfrm>
            <a:off x="1193236" y="4518882"/>
            <a:ext cx="10998764" cy="1569660"/>
          </a:xfrm>
          <a:prstGeom prst="rect">
            <a:avLst/>
          </a:prstGeom>
          <a:noFill/>
        </p:spPr>
        <p:txBody>
          <a:bodyPr wrap="square" rtlCol="0">
            <a:spAutoFit/>
          </a:bodyPr>
          <a:lstStyle/>
          <a:p>
            <a:r>
              <a:rPr lang="en-CA" sz="2400">
                <a:latin typeface="Arial" panose="020B0604020202020204" pitchFamily="34" charset="0"/>
                <a:cs typeface="Arial" panose="020B0604020202020204" pitchFamily="34" charset="0"/>
              </a:rPr>
              <a:t>Article 11: “</a:t>
            </a:r>
            <a:r>
              <a:rPr lang="en-CA" sz="2400"/>
              <a:t>Contracting Parties shall provide adequate legal protection and effective legal remedies against the circumvention of effective technological measures that are used by authors in connection with the exercise of their rights under this Treaty or the Berne Convention.” </a:t>
            </a:r>
            <a:endParaRPr lang="en-US" sz="2400"/>
          </a:p>
        </p:txBody>
      </p:sp>
      <p:pic>
        <p:nvPicPr>
          <p:cNvPr id="6" name="Authorize">
            <a:extLst>
              <a:ext uri="{FF2B5EF4-FFF2-40B4-BE49-F238E27FC236}">
                <a16:creationId xmlns:a16="http://schemas.microsoft.com/office/drawing/2014/main" id="{B9B97948-E172-A34E-94A1-2BD96FAE3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1079" y="2084354"/>
            <a:ext cx="2370935" cy="2939958"/>
          </a:xfrm>
          <a:prstGeom prst="rect">
            <a:avLst/>
          </a:prstGeom>
        </p:spPr>
      </p:pic>
      <p:sp>
        <p:nvSpPr>
          <p:cNvPr id="7" name="Title 3">
            <a:extLst>
              <a:ext uri="{FF2B5EF4-FFF2-40B4-BE49-F238E27FC236}">
                <a16:creationId xmlns:a16="http://schemas.microsoft.com/office/drawing/2014/main" id="{34D3A529-38F5-4445-A29A-45D669FF348D}"/>
              </a:ext>
            </a:extLst>
          </p:cNvPr>
          <p:cNvSpPr txBox="1">
            <a:spLocks/>
          </p:cNvSpPr>
          <p:nvPr/>
        </p:nvSpPr>
        <p:spPr>
          <a:xfrm>
            <a:off x="2671282" y="557801"/>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a:solidFill>
                  <a:srgbClr val="FFFF00"/>
                </a:solidFill>
              </a:rPr>
              <a:t>THE WIPO COPYRIGHT TREATY</a:t>
            </a:r>
          </a:p>
        </p:txBody>
      </p:sp>
      <p:sp>
        <p:nvSpPr>
          <p:cNvPr id="9" name="Title 3">
            <a:extLst>
              <a:ext uri="{FF2B5EF4-FFF2-40B4-BE49-F238E27FC236}">
                <a16:creationId xmlns:a16="http://schemas.microsoft.com/office/drawing/2014/main" id="{4053F1DC-9C4C-7C4C-93E6-050ABAAF8B0E}"/>
              </a:ext>
            </a:extLst>
          </p:cNvPr>
          <p:cNvSpPr txBox="1">
            <a:spLocks/>
          </p:cNvSpPr>
          <p:nvPr/>
        </p:nvSpPr>
        <p:spPr>
          <a:xfrm>
            <a:off x="2671282" y="557801"/>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a:solidFill>
                  <a:srgbClr val="FFFF00"/>
                </a:solidFill>
              </a:rPr>
              <a:t>THE </a:t>
            </a:r>
            <a:r>
              <a:rPr lang="en-US">
                <a:solidFill>
                  <a:srgbClr val="C00000"/>
                </a:solidFill>
              </a:rPr>
              <a:t>W</a:t>
            </a:r>
            <a:r>
              <a:rPr lang="en-US">
                <a:solidFill>
                  <a:srgbClr val="FFFF00"/>
                </a:solidFill>
              </a:rPr>
              <a:t>IPO </a:t>
            </a:r>
            <a:r>
              <a:rPr lang="en-US">
                <a:solidFill>
                  <a:srgbClr val="C00000"/>
                </a:solidFill>
              </a:rPr>
              <a:t>C</a:t>
            </a:r>
            <a:r>
              <a:rPr lang="en-US">
                <a:solidFill>
                  <a:srgbClr val="FFFF00"/>
                </a:solidFill>
              </a:rPr>
              <a:t>OPYRIGHT </a:t>
            </a:r>
            <a:r>
              <a:rPr lang="en-US">
                <a:solidFill>
                  <a:srgbClr val="C00000"/>
                </a:solidFill>
              </a:rPr>
              <a:t>T</a:t>
            </a:r>
            <a:r>
              <a:rPr lang="en-US">
                <a:solidFill>
                  <a:srgbClr val="FFFF00"/>
                </a:solidFill>
              </a:rPr>
              <a:t>REATY</a:t>
            </a:r>
          </a:p>
        </p:txBody>
      </p:sp>
    </p:spTree>
    <p:extLst>
      <p:ext uri="{BB962C8B-B14F-4D97-AF65-F5344CB8AC3E}">
        <p14:creationId xmlns:p14="http://schemas.microsoft.com/office/powerpoint/2010/main" val="1223722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1"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nodeType="clickEffect">
                                  <p:stCondLst>
                                    <p:cond delay="0"/>
                                  </p:stCondLst>
                                  <p:childTnLst>
                                    <p:animEffect transition="out" filter="wipe(left)">
                                      <p:cBhvr>
                                        <p:cTn id="22" dur="500"/>
                                        <p:tgtEl>
                                          <p:spTgt spid="7">
                                            <p:txEl>
                                              <p:pRg st="0" end="0"/>
                                            </p:txEl>
                                          </p:spTgt>
                                        </p:tgtEl>
                                      </p:cBhvr>
                                    </p:animEffect>
                                    <p:set>
                                      <p:cBhvr>
                                        <p:cTn id="23" dur="1" fill="hold">
                                          <p:stCondLst>
                                            <p:cond delay="499"/>
                                          </p:stCondLst>
                                        </p:cTn>
                                        <p:tgtEl>
                                          <p:spTgt spid="7">
                                            <p:txEl>
                                              <p:pRg st="0" end="0"/>
                                            </p:txEl>
                                          </p:spTgt>
                                        </p:tgtEl>
                                        <p:attrNameLst>
                                          <p:attrName>style.visibility</p:attrName>
                                        </p:attrNameLst>
                                      </p:cBhvr>
                                      <p:to>
                                        <p:strVal val="hidden"/>
                                      </p:to>
                                    </p:set>
                                  </p:childTnLst>
                                </p:cTn>
                              </p:par>
                              <p:par>
                                <p:cTn id="24" presetID="22" presetClass="exit" presetSubtype="8" fill="hold" nodeType="withEffect">
                                  <p:stCondLst>
                                    <p:cond delay="0"/>
                                  </p:stCondLst>
                                  <p:childTnLst>
                                    <p:animEffect transition="out" filter="wipe(left)">
                                      <p:cBhvr>
                                        <p:cTn id="25" dur="500"/>
                                        <p:tgtEl>
                                          <p:spTgt spid="9">
                                            <p:txEl>
                                              <p:pRg st="0" end="0"/>
                                            </p:txEl>
                                          </p:spTgt>
                                        </p:tgtEl>
                                      </p:cBhvr>
                                    </p:animEffect>
                                    <p:set>
                                      <p:cBhvr>
                                        <p:cTn id="26" dur="1" fill="hold">
                                          <p:stCondLst>
                                            <p:cond delay="499"/>
                                          </p:stCondLst>
                                        </p:cTn>
                                        <p:tgtEl>
                                          <p:spTgt spid="9">
                                            <p:txEl>
                                              <p:pRg st="0" end="0"/>
                                            </p:txEl>
                                          </p:spTgt>
                                        </p:tgtEl>
                                        <p:attrNameLst>
                                          <p:attrName>style.visibility</p:attrName>
                                        </p:attrNameLst>
                                      </p:cBhvr>
                                      <p:to>
                                        <p:strVal val="hidden"/>
                                      </p:to>
                                    </p:set>
                                  </p:childTnLst>
                                </p:cTn>
                              </p:par>
                              <p:par>
                                <p:cTn id="27" presetID="22" presetClass="entr" presetSubtype="8" fill="hold" grpId="0" nodeType="withEffect">
                                  <p:stCondLst>
                                    <p:cond delay="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2"/>
      <p:bldP spid="7" grpId="1" build="allAtOnce"/>
      <p:bldP spid="9"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TECHNOLOGICAL PROTECTION MEASURES (TPMs)</a:t>
            </a:r>
          </a:p>
        </p:txBody>
      </p:sp>
      <p:pic>
        <p:nvPicPr>
          <p:cNvPr id="5" name="copyrightact" descr="Image result for canada coat of arm">
            <a:extLst>
              <a:ext uri="{FF2B5EF4-FFF2-40B4-BE49-F238E27FC236}">
                <a16:creationId xmlns:a16="http://schemas.microsoft.com/office/drawing/2014/main" id="{175776DB-C63F-344E-A775-666D28A6A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04" y="3447040"/>
            <a:ext cx="1355378" cy="1716712"/>
          </a:xfrm>
          <a:prstGeom prst="rect">
            <a:avLst/>
          </a:prstGeom>
          <a:noFill/>
          <a:extLst>
            <a:ext uri="{909E8E84-426E-40DD-AFC4-6F175D3DCCD1}">
              <a14:hiddenFill xmlns:a14="http://schemas.microsoft.com/office/drawing/2010/main">
                <a:solidFill>
                  <a:srgbClr val="FFFFFF"/>
                </a:solidFill>
              </a14:hiddenFill>
            </a:ext>
          </a:extLst>
        </p:spPr>
      </p:pic>
      <p:sp>
        <p:nvSpPr>
          <p:cNvPr id="7" name="section">
            <a:extLst>
              <a:ext uri="{FF2B5EF4-FFF2-40B4-BE49-F238E27FC236}">
                <a16:creationId xmlns:a16="http://schemas.microsoft.com/office/drawing/2014/main" id="{66EAAF74-0DFA-4444-9D27-08A4587FAB95}"/>
              </a:ext>
            </a:extLst>
          </p:cNvPr>
          <p:cNvSpPr/>
          <p:nvPr/>
        </p:nvSpPr>
        <p:spPr>
          <a:xfrm>
            <a:off x="1050366" y="5479563"/>
            <a:ext cx="1258502" cy="307777"/>
          </a:xfrm>
          <a:prstGeom prst="rect">
            <a:avLst/>
          </a:prstGeom>
        </p:spPr>
        <p:txBody>
          <a:bodyPr wrap="square">
            <a:spAutoFit/>
          </a:bodyPr>
          <a:lstStyle/>
          <a:p>
            <a:r>
              <a:rPr lang="en-CA" sz="1400" b="1" dirty="0">
                <a:solidFill>
                  <a:schemeClr val="tx1">
                    <a:lumMod val="75000"/>
                    <a:lumOff val="25000"/>
                  </a:schemeClr>
                </a:solidFill>
                <a:latin typeface="Arial" panose="020B0604020202020204" pitchFamily="34" charset="0"/>
                <a:cs typeface="Arial" panose="020B0604020202020204" pitchFamily="34" charset="0"/>
              </a:rPr>
              <a:t> s. 41 </a:t>
            </a:r>
            <a:endParaRPr lang="en-US" sz="1400" dirty="0"/>
          </a:p>
        </p:txBody>
      </p:sp>
      <p:pic>
        <p:nvPicPr>
          <p:cNvPr id="8" name="Picture 7">
            <a:extLst>
              <a:ext uri="{FF2B5EF4-FFF2-40B4-BE49-F238E27FC236}">
                <a16:creationId xmlns:a16="http://schemas.microsoft.com/office/drawing/2014/main" id="{58D4F60F-4B79-D645-B550-2230D6B3EDE7}"/>
              </a:ext>
            </a:extLst>
          </p:cNvPr>
          <p:cNvPicPr>
            <a:picLocks noChangeAspect="1"/>
          </p:cNvPicPr>
          <p:nvPr/>
        </p:nvPicPr>
        <p:blipFill>
          <a:blip r:embed="rId4"/>
          <a:stretch>
            <a:fillRect/>
          </a:stretch>
        </p:blipFill>
        <p:spPr>
          <a:xfrm rot="752187" flipH="1">
            <a:off x="9614402" y="4593054"/>
            <a:ext cx="2732384" cy="2390836"/>
          </a:xfrm>
          <a:prstGeom prst="rect">
            <a:avLst/>
          </a:prstGeom>
        </p:spPr>
      </p:pic>
      <p:sp>
        <p:nvSpPr>
          <p:cNvPr id="9" name="Explosion 2 8">
            <a:extLst>
              <a:ext uri="{FF2B5EF4-FFF2-40B4-BE49-F238E27FC236}">
                <a16:creationId xmlns:a16="http://schemas.microsoft.com/office/drawing/2014/main" id="{7D212C47-1FF0-DC4F-9524-4CEC189F0924}"/>
              </a:ext>
            </a:extLst>
          </p:cNvPr>
          <p:cNvSpPr/>
          <p:nvPr/>
        </p:nvSpPr>
        <p:spPr>
          <a:xfrm rot="21396645">
            <a:off x="7262215" y="4052265"/>
            <a:ext cx="3190573" cy="259991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2012 END OF DAYS!</a:t>
            </a:r>
          </a:p>
        </p:txBody>
      </p:sp>
      <p:sp>
        <p:nvSpPr>
          <p:cNvPr id="10" name="Title 3">
            <a:extLst>
              <a:ext uri="{FF2B5EF4-FFF2-40B4-BE49-F238E27FC236}">
                <a16:creationId xmlns:a16="http://schemas.microsoft.com/office/drawing/2014/main" id="{1C737EB9-17F3-214D-B9DF-BFE5872C7C74}"/>
              </a:ext>
            </a:extLst>
          </p:cNvPr>
          <p:cNvSpPr txBox="1">
            <a:spLocks/>
          </p:cNvSpPr>
          <p:nvPr/>
        </p:nvSpPr>
        <p:spPr>
          <a:xfrm>
            <a:off x="2671282" y="524256"/>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a:solidFill>
                  <a:schemeClr val="accent4"/>
                </a:solidFill>
              </a:rPr>
              <a:t>TECHNOLOGICAL PROTECTION MEASURES (TPMs)</a:t>
            </a:r>
          </a:p>
        </p:txBody>
      </p:sp>
      <p:sp>
        <p:nvSpPr>
          <p:cNvPr id="11" name="TextBox 10">
            <a:extLst>
              <a:ext uri="{FF2B5EF4-FFF2-40B4-BE49-F238E27FC236}">
                <a16:creationId xmlns:a16="http://schemas.microsoft.com/office/drawing/2014/main" id="{4470F989-F08E-A845-B1B3-DB8704EFF044}"/>
              </a:ext>
            </a:extLst>
          </p:cNvPr>
          <p:cNvSpPr txBox="1"/>
          <p:nvPr/>
        </p:nvSpPr>
        <p:spPr>
          <a:xfrm>
            <a:off x="706117" y="2120739"/>
            <a:ext cx="10998764" cy="1200329"/>
          </a:xfrm>
          <a:prstGeom prst="rect">
            <a:avLst/>
          </a:prstGeom>
          <a:noFill/>
        </p:spPr>
        <p:txBody>
          <a:bodyPr wrap="square" rtlCol="0">
            <a:spAutoFit/>
          </a:bodyPr>
          <a:lstStyle/>
          <a:p>
            <a:r>
              <a:rPr lang="en-CA" sz="2400"/>
              <a:t>“Any effective technology, device or component” that controls access to a work or that restricts any activity, such as copying, that violates the rights of a copyright holder” (s.41).</a:t>
            </a:r>
            <a:endParaRPr lang="en-US" sz="2400"/>
          </a:p>
        </p:txBody>
      </p:sp>
      <p:sp>
        <p:nvSpPr>
          <p:cNvPr id="2" name="TextBox 1">
            <a:extLst>
              <a:ext uri="{FF2B5EF4-FFF2-40B4-BE49-F238E27FC236}">
                <a16:creationId xmlns:a16="http://schemas.microsoft.com/office/drawing/2014/main" id="{C8B9E605-CD6C-5242-8563-C6227C63139A}"/>
              </a:ext>
            </a:extLst>
          </p:cNvPr>
          <p:cNvSpPr txBox="1"/>
          <p:nvPr/>
        </p:nvSpPr>
        <p:spPr>
          <a:xfrm>
            <a:off x="7735494" y="762761"/>
            <a:ext cx="1848776" cy="707886"/>
          </a:xfrm>
          <a:prstGeom prst="rect">
            <a:avLst/>
          </a:prstGeom>
          <a:noFill/>
        </p:spPr>
        <p:txBody>
          <a:bodyPr wrap="square" rtlCol="0">
            <a:spAutoFit/>
          </a:bodyPr>
          <a:lstStyle/>
          <a:p>
            <a:r>
              <a:rPr lang="en-US" sz="4000" b="1">
                <a:latin typeface="+mj-lt"/>
              </a:rPr>
              <a:t>TPMs:</a:t>
            </a:r>
          </a:p>
        </p:txBody>
      </p:sp>
      <p:sp>
        <p:nvSpPr>
          <p:cNvPr id="3" name="TextBox 2">
            <a:extLst>
              <a:ext uri="{FF2B5EF4-FFF2-40B4-BE49-F238E27FC236}">
                <a16:creationId xmlns:a16="http://schemas.microsoft.com/office/drawing/2014/main" id="{859A6B56-B2BA-1C4B-B0F9-9C79F78E6ED6}"/>
              </a:ext>
            </a:extLst>
          </p:cNvPr>
          <p:cNvSpPr txBox="1"/>
          <p:nvPr/>
        </p:nvSpPr>
        <p:spPr>
          <a:xfrm>
            <a:off x="4614322" y="3317009"/>
            <a:ext cx="6366272" cy="523220"/>
          </a:xfrm>
          <a:prstGeom prst="rect">
            <a:avLst/>
          </a:prstGeom>
          <a:noFill/>
        </p:spPr>
        <p:txBody>
          <a:bodyPr wrap="square" rtlCol="0">
            <a:spAutoFit/>
          </a:bodyPr>
          <a:lstStyle/>
          <a:p>
            <a:pPr marL="285750" indent="-285750">
              <a:buFont typeface="Arial" panose="020B0604020202020204" pitchFamily="34" charset="0"/>
              <a:buChar char="•"/>
            </a:pPr>
            <a:r>
              <a:rPr lang="en-US" sz="2800"/>
              <a:t>Can control the uses of a work</a:t>
            </a:r>
          </a:p>
        </p:txBody>
      </p:sp>
      <p:sp>
        <p:nvSpPr>
          <p:cNvPr id="13" name="TextBox 12">
            <a:extLst>
              <a:ext uri="{FF2B5EF4-FFF2-40B4-BE49-F238E27FC236}">
                <a16:creationId xmlns:a16="http://schemas.microsoft.com/office/drawing/2014/main" id="{17128FEB-3464-AE4B-9421-D4D5A9D3724C}"/>
              </a:ext>
            </a:extLst>
          </p:cNvPr>
          <p:cNvSpPr txBox="1"/>
          <p:nvPr/>
        </p:nvSpPr>
        <p:spPr>
          <a:xfrm>
            <a:off x="4614322" y="3954685"/>
            <a:ext cx="6366272" cy="523220"/>
          </a:xfrm>
          <a:prstGeom prst="rect">
            <a:avLst/>
          </a:prstGeom>
          <a:noFill/>
        </p:spPr>
        <p:txBody>
          <a:bodyPr wrap="square" rtlCol="0">
            <a:spAutoFit/>
          </a:bodyPr>
          <a:lstStyle/>
          <a:p>
            <a:pPr marL="285750" indent="-285750">
              <a:buFont typeface="Arial" panose="020B0604020202020204" pitchFamily="34" charset="0"/>
              <a:buChar char="•"/>
            </a:pPr>
            <a:r>
              <a:rPr lang="en-US" sz="2800"/>
              <a:t>Can control access to a work</a:t>
            </a:r>
          </a:p>
        </p:txBody>
      </p:sp>
      <p:pic>
        <p:nvPicPr>
          <p:cNvPr id="14" name="Authorize">
            <a:extLst>
              <a:ext uri="{FF2B5EF4-FFF2-40B4-BE49-F238E27FC236}">
                <a16:creationId xmlns:a16="http://schemas.microsoft.com/office/drawing/2014/main" id="{3EBA1366-1F3C-0644-A449-AC45DBE978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4929" y="4793118"/>
            <a:ext cx="1355378" cy="1680668"/>
          </a:xfrm>
          <a:prstGeom prst="rect">
            <a:avLst/>
          </a:prstGeom>
        </p:spPr>
      </p:pic>
      <p:sp>
        <p:nvSpPr>
          <p:cNvPr id="15" name="TextBox 14">
            <a:extLst>
              <a:ext uri="{FF2B5EF4-FFF2-40B4-BE49-F238E27FC236}">
                <a16:creationId xmlns:a16="http://schemas.microsoft.com/office/drawing/2014/main" id="{FAC9570A-BA6F-E241-B67B-08903B126AFC}"/>
              </a:ext>
            </a:extLst>
          </p:cNvPr>
          <p:cNvSpPr txBox="1"/>
          <p:nvPr/>
        </p:nvSpPr>
        <p:spPr>
          <a:xfrm>
            <a:off x="5397768" y="6328326"/>
            <a:ext cx="3580772" cy="369332"/>
          </a:xfrm>
          <a:prstGeom prst="rect">
            <a:avLst/>
          </a:prstGeom>
          <a:noFill/>
        </p:spPr>
        <p:txBody>
          <a:bodyPr wrap="square" rtlCol="0">
            <a:spAutoFit/>
          </a:bodyPr>
          <a:lstStyle/>
          <a:p>
            <a:r>
              <a:rPr lang="en-US"/>
              <a:t>“Digital lock” = TPM</a:t>
            </a:r>
          </a:p>
        </p:txBody>
      </p:sp>
      <p:pic>
        <p:nvPicPr>
          <p:cNvPr id="17" name="Picture 16" descr="A person holding a sign&#10;&#10;Description automatically generated">
            <a:extLst>
              <a:ext uri="{FF2B5EF4-FFF2-40B4-BE49-F238E27FC236}">
                <a16:creationId xmlns:a16="http://schemas.microsoft.com/office/drawing/2014/main" id="{75F97A60-9ACB-EA48-A116-697533C15A2F}"/>
              </a:ext>
            </a:extLst>
          </p:cNvPr>
          <p:cNvPicPr>
            <a:picLocks noChangeAspect="1"/>
          </p:cNvPicPr>
          <p:nvPr/>
        </p:nvPicPr>
        <p:blipFill>
          <a:blip r:embed="rId7"/>
          <a:stretch>
            <a:fillRect/>
          </a:stretch>
        </p:blipFill>
        <p:spPr>
          <a:xfrm>
            <a:off x="3021224" y="1536970"/>
            <a:ext cx="6827140" cy="5205754"/>
          </a:xfrm>
          <a:prstGeom prst="rect">
            <a:avLst/>
          </a:prstGeom>
        </p:spPr>
      </p:pic>
      <p:pic>
        <p:nvPicPr>
          <p:cNvPr id="19" name="rsc 1985">
            <a:extLst>
              <a:ext uri="{FF2B5EF4-FFF2-40B4-BE49-F238E27FC236}">
                <a16:creationId xmlns:a16="http://schemas.microsoft.com/office/drawing/2014/main" id="{C0C4DD39-4736-DC49-8712-8ABFC9167FCE}"/>
              </a:ext>
            </a:extLst>
          </p:cNvPr>
          <p:cNvPicPr>
            <a:picLocks noChangeAspect="1"/>
          </p:cNvPicPr>
          <p:nvPr/>
        </p:nvPicPr>
        <p:blipFill>
          <a:blip r:embed="rId8"/>
          <a:stretch>
            <a:fillRect/>
          </a:stretch>
        </p:blipFill>
        <p:spPr>
          <a:xfrm>
            <a:off x="706117" y="5284622"/>
            <a:ext cx="1602751" cy="232573"/>
          </a:xfrm>
          <a:prstGeom prst="rect">
            <a:avLst/>
          </a:prstGeom>
        </p:spPr>
      </p:pic>
    </p:spTree>
    <p:extLst>
      <p:ext uri="{BB962C8B-B14F-4D97-AF65-F5344CB8AC3E}">
        <p14:creationId xmlns:p14="http://schemas.microsoft.com/office/powerpoint/2010/main" val="5971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9" presetClass="exit" presetSubtype="0" fill="hold" grpId="1" nodeType="withEffect">
                                  <p:stCondLst>
                                    <p:cond delay="0"/>
                                  </p:stCondLst>
                                  <p:childTnLst>
                                    <p:animEffect transition="out" filter="dissolv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0" nodeType="clickEffect">
                                  <p:stCondLst>
                                    <p:cond delay="0"/>
                                  </p:stCondLst>
                                  <p:childTnLst>
                                    <p:animEffect transition="out" filter="wipe(right)">
                                      <p:cBhvr>
                                        <p:cTn id="23" dur="500"/>
                                        <p:tgtEl>
                                          <p:spTgt spid="10">
                                            <p:txEl>
                                              <p:pRg st="0" end="0"/>
                                            </p:txEl>
                                          </p:spTgt>
                                        </p:tgtEl>
                                      </p:cBhvr>
                                    </p:animEffect>
                                    <p:set>
                                      <p:cBhvr>
                                        <p:cTn id="24" dur="1" fill="hold">
                                          <p:stCondLst>
                                            <p:cond delay="499"/>
                                          </p:stCondLst>
                                        </p:cTn>
                                        <p:tgtEl>
                                          <p:spTgt spid="10">
                                            <p:txEl>
                                              <p:pRg st="0" end="0"/>
                                            </p:txEl>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iterate type="lt">
                                    <p:tmPct val="0"/>
                                  </p:iterate>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42" presetClass="path" presetSubtype="0" accel="50000" decel="50000" fill="hold" grpId="1" nodeType="withEffect">
                                  <p:stCondLst>
                                    <p:cond delay="0"/>
                                  </p:stCondLst>
                                  <p:childTnLst>
                                    <p:animMotion origin="layout" path="M 3.54167E-6 -1.48148E-6 L -0.37344 0.20463 " pathEditMode="relative" rAng="0" ptsTypes="AA">
                                      <p:cBhvr>
                                        <p:cTn id="46" dur="2000" fill="hold"/>
                                        <p:tgtEl>
                                          <p:spTgt spid="2"/>
                                        </p:tgtEl>
                                        <p:attrNameLst>
                                          <p:attrName>ppt_x</p:attrName>
                                          <p:attrName>ppt_y</p:attrName>
                                        </p:attrNameLst>
                                      </p:cBhvr>
                                      <p:rCtr x="-18672" y="10231"/>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fltVal val="0"/>
                                          </p:val>
                                        </p:tav>
                                        <p:tav tm="100000">
                                          <p:val>
                                            <p:strVal val="#ppt_w"/>
                                          </p:val>
                                        </p:tav>
                                      </p:tavLst>
                                    </p:anim>
                                    <p:anim calcmode="lin" valueType="num">
                                      <p:cBhvr>
                                        <p:cTn id="73" dur="1000" fill="hold"/>
                                        <p:tgtEl>
                                          <p:spTgt spid="17"/>
                                        </p:tgtEl>
                                        <p:attrNameLst>
                                          <p:attrName>ppt_h</p:attrName>
                                        </p:attrNameLst>
                                      </p:cBhvr>
                                      <p:tavLst>
                                        <p:tav tm="0">
                                          <p:val>
                                            <p:fltVal val="0"/>
                                          </p:val>
                                        </p:tav>
                                        <p:tav tm="100000">
                                          <p:val>
                                            <p:strVal val="#ppt_h"/>
                                          </p:val>
                                        </p:tav>
                                      </p:tavLst>
                                    </p:anim>
                                    <p:anim calcmode="lin" valueType="num">
                                      <p:cBhvr>
                                        <p:cTn id="74" dur="1000" fill="hold"/>
                                        <p:tgtEl>
                                          <p:spTgt spid="17"/>
                                        </p:tgtEl>
                                        <p:attrNameLst>
                                          <p:attrName>style.rotation</p:attrName>
                                        </p:attrNameLst>
                                      </p:cBhvr>
                                      <p:tavLst>
                                        <p:tav tm="0">
                                          <p:val>
                                            <p:fltVal val="90"/>
                                          </p:val>
                                        </p:tav>
                                        <p:tav tm="100000">
                                          <p:val>
                                            <p:fltVal val="0"/>
                                          </p:val>
                                        </p:tav>
                                      </p:tavLst>
                                    </p:anim>
                                    <p:animEffect transition="in" filter="fade">
                                      <p:cBhvr>
                                        <p:cTn id="7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9" grpId="1" animBg="1"/>
      <p:bldP spid="10" grpId="0" build="allAtOnce"/>
      <p:bldP spid="11" grpId="0" bldLvl="2"/>
      <p:bldP spid="11" grpId="1"/>
      <p:bldP spid="2" grpId="0"/>
      <p:bldP spid="2" grpId="1"/>
      <p:bldP spid="3"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THE CIRCUMVENTION OF TPMs</a:t>
            </a:r>
          </a:p>
        </p:txBody>
      </p:sp>
      <p:pic>
        <p:nvPicPr>
          <p:cNvPr id="6" name="copyrightact" descr="Image result for canada coat of arm">
            <a:extLst>
              <a:ext uri="{FF2B5EF4-FFF2-40B4-BE49-F238E27FC236}">
                <a16:creationId xmlns:a16="http://schemas.microsoft.com/office/drawing/2014/main" id="{13244682-B065-694C-BCCE-B4AA36403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21" y="4466468"/>
            <a:ext cx="942285" cy="1193492"/>
          </a:xfrm>
          <a:prstGeom prst="rect">
            <a:avLst/>
          </a:prstGeom>
          <a:noFill/>
          <a:extLst>
            <a:ext uri="{909E8E84-426E-40DD-AFC4-6F175D3DCCD1}">
              <a14:hiddenFill xmlns:a14="http://schemas.microsoft.com/office/drawing/2010/main">
                <a:solidFill>
                  <a:srgbClr val="FFFFFF"/>
                </a:solidFill>
              </a14:hiddenFill>
            </a:ext>
          </a:extLst>
        </p:spPr>
      </p:pic>
      <p:pic>
        <p:nvPicPr>
          <p:cNvPr id="7" name="rsc 1985">
            <a:extLst>
              <a:ext uri="{FF2B5EF4-FFF2-40B4-BE49-F238E27FC236}">
                <a16:creationId xmlns:a16="http://schemas.microsoft.com/office/drawing/2014/main" id="{2D8EA01F-BC84-1143-A0E1-EF318E9FCF3F}"/>
              </a:ext>
            </a:extLst>
          </p:cNvPr>
          <p:cNvPicPr>
            <a:picLocks noChangeAspect="1"/>
          </p:cNvPicPr>
          <p:nvPr/>
        </p:nvPicPr>
        <p:blipFill>
          <a:blip r:embed="rId4"/>
          <a:stretch>
            <a:fillRect/>
          </a:stretch>
        </p:blipFill>
        <p:spPr>
          <a:xfrm>
            <a:off x="274291" y="5687511"/>
            <a:ext cx="1131318" cy="164164"/>
          </a:xfrm>
          <a:prstGeom prst="rect">
            <a:avLst/>
          </a:prstGeom>
        </p:spPr>
      </p:pic>
      <p:sp>
        <p:nvSpPr>
          <p:cNvPr id="10" name="section">
            <a:extLst>
              <a:ext uri="{FF2B5EF4-FFF2-40B4-BE49-F238E27FC236}">
                <a16:creationId xmlns:a16="http://schemas.microsoft.com/office/drawing/2014/main" id="{11F9930C-9E37-EB45-BF1A-062EB472A00A}"/>
              </a:ext>
            </a:extLst>
          </p:cNvPr>
          <p:cNvSpPr/>
          <p:nvPr/>
        </p:nvSpPr>
        <p:spPr>
          <a:xfrm>
            <a:off x="481543" y="5863708"/>
            <a:ext cx="1131318" cy="261610"/>
          </a:xfrm>
          <a:prstGeom prst="rect">
            <a:avLst/>
          </a:prstGeom>
        </p:spPr>
        <p:txBody>
          <a:bodyPr wrap="square">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 s. 41 </a:t>
            </a:r>
            <a:endParaRPr lang="en-US" sz="1100" dirty="0"/>
          </a:p>
        </p:txBody>
      </p:sp>
      <p:sp>
        <p:nvSpPr>
          <p:cNvPr id="11" name="TextBox 10">
            <a:extLst>
              <a:ext uri="{FF2B5EF4-FFF2-40B4-BE49-F238E27FC236}">
                <a16:creationId xmlns:a16="http://schemas.microsoft.com/office/drawing/2014/main" id="{07C380E0-5251-BE47-95BD-FB17D037769D}"/>
              </a:ext>
            </a:extLst>
          </p:cNvPr>
          <p:cNvSpPr txBox="1"/>
          <p:nvPr/>
        </p:nvSpPr>
        <p:spPr>
          <a:xfrm>
            <a:off x="5261153" y="3447040"/>
            <a:ext cx="2758586" cy="523220"/>
          </a:xfrm>
          <a:prstGeom prst="rect">
            <a:avLst/>
          </a:prstGeom>
          <a:noFill/>
        </p:spPr>
        <p:txBody>
          <a:bodyPr wrap="square" rtlCol="0">
            <a:spAutoFit/>
          </a:bodyPr>
          <a:lstStyle/>
          <a:p>
            <a:r>
              <a:rPr lang="en-US" sz="2800"/>
              <a:t>Circumvention</a:t>
            </a:r>
          </a:p>
        </p:txBody>
      </p:sp>
      <p:sp>
        <p:nvSpPr>
          <p:cNvPr id="12" name="TextBox 11">
            <a:extLst>
              <a:ext uri="{FF2B5EF4-FFF2-40B4-BE49-F238E27FC236}">
                <a16:creationId xmlns:a16="http://schemas.microsoft.com/office/drawing/2014/main" id="{9B678415-5969-E44A-966C-20D6662CD099}"/>
              </a:ext>
            </a:extLst>
          </p:cNvPr>
          <p:cNvSpPr txBox="1"/>
          <p:nvPr/>
        </p:nvSpPr>
        <p:spPr>
          <a:xfrm>
            <a:off x="8769246" y="2393516"/>
            <a:ext cx="2008682" cy="369332"/>
          </a:xfrm>
          <a:prstGeom prst="rect">
            <a:avLst/>
          </a:prstGeom>
          <a:noFill/>
        </p:spPr>
        <p:txBody>
          <a:bodyPr wrap="square" rtlCol="0">
            <a:spAutoFit/>
          </a:bodyPr>
          <a:lstStyle/>
          <a:p>
            <a:r>
              <a:rPr lang="en-US"/>
              <a:t>Descrambling</a:t>
            </a:r>
          </a:p>
        </p:txBody>
      </p:sp>
      <p:sp>
        <p:nvSpPr>
          <p:cNvPr id="13" name="TextBox 12">
            <a:extLst>
              <a:ext uri="{FF2B5EF4-FFF2-40B4-BE49-F238E27FC236}">
                <a16:creationId xmlns:a16="http://schemas.microsoft.com/office/drawing/2014/main" id="{3FBA10F7-A0BA-084D-B908-DC7C07AE805A}"/>
              </a:ext>
            </a:extLst>
          </p:cNvPr>
          <p:cNvSpPr txBox="1"/>
          <p:nvPr/>
        </p:nvSpPr>
        <p:spPr>
          <a:xfrm>
            <a:off x="9773587" y="4466468"/>
            <a:ext cx="2008682" cy="369332"/>
          </a:xfrm>
          <a:prstGeom prst="rect">
            <a:avLst/>
          </a:prstGeom>
          <a:noFill/>
        </p:spPr>
        <p:txBody>
          <a:bodyPr wrap="square" rtlCol="0">
            <a:spAutoFit/>
          </a:bodyPr>
          <a:lstStyle/>
          <a:p>
            <a:r>
              <a:rPr lang="en-US"/>
              <a:t>Decrypting</a:t>
            </a:r>
          </a:p>
        </p:txBody>
      </p:sp>
      <p:sp>
        <p:nvSpPr>
          <p:cNvPr id="14" name="TextBox 13">
            <a:extLst>
              <a:ext uri="{FF2B5EF4-FFF2-40B4-BE49-F238E27FC236}">
                <a16:creationId xmlns:a16="http://schemas.microsoft.com/office/drawing/2014/main" id="{CC84053C-C3E8-0745-BD03-024449D7897C}"/>
              </a:ext>
            </a:extLst>
          </p:cNvPr>
          <p:cNvSpPr txBox="1"/>
          <p:nvPr/>
        </p:nvSpPr>
        <p:spPr>
          <a:xfrm>
            <a:off x="8139658" y="6186874"/>
            <a:ext cx="2008682" cy="369332"/>
          </a:xfrm>
          <a:prstGeom prst="rect">
            <a:avLst/>
          </a:prstGeom>
          <a:noFill/>
        </p:spPr>
        <p:txBody>
          <a:bodyPr wrap="square" rtlCol="0">
            <a:spAutoFit/>
          </a:bodyPr>
          <a:lstStyle/>
          <a:p>
            <a:r>
              <a:rPr lang="en-US"/>
              <a:t>Avoiding</a:t>
            </a:r>
          </a:p>
        </p:txBody>
      </p:sp>
      <p:sp>
        <p:nvSpPr>
          <p:cNvPr id="15" name="TextBox 14">
            <a:extLst>
              <a:ext uri="{FF2B5EF4-FFF2-40B4-BE49-F238E27FC236}">
                <a16:creationId xmlns:a16="http://schemas.microsoft.com/office/drawing/2014/main" id="{D1693B8E-0BE6-0842-8328-0E1197754206}"/>
              </a:ext>
            </a:extLst>
          </p:cNvPr>
          <p:cNvSpPr txBox="1"/>
          <p:nvPr/>
        </p:nvSpPr>
        <p:spPr>
          <a:xfrm>
            <a:off x="3723398" y="6002208"/>
            <a:ext cx="2008682" cy="369332"/>
          </a:xfrm>
          <a:prstGeom prst="rect">
            <a:avLst/>
          </a:prstGeom>
          <a:noFill/>
        </p:spPr>
        <p:txBody>
          <a:bodyPr wrap="square" rtlCol="0">
            <a:spAutoFit/>
          </a:bodyPr>
          <a:lstStyle/>
          <a:p>
            <a:r>
              <a:rPr lang="en-US"/>
              <a:t>Bypassing</a:t>
            </a:r>
          </a:p>
        </p:txBody>
      </p:sp>
      <p:sp>
        <p:nvSpPr>
          <p:cNvPr id="16" name="TextBox 15">
            <a:extLst>
              <a:ext uri="{FF2B5EF4-FFF2-40B4-BE49-F238E27FC236}">
                <a16:creationId xmlns:a16="http://schemas.microsoft.com/office/drawing/2014/main" id="{DBF6DA4E-DFF8-0643-9768-C4553868B974}"/>
              </a:ext>
            </a:extLst>
          </p:cNvPr>
          <p:cNvSpPr txBox="1"/>
          <p:nvPr/>
        </p:nvSpPr>
        <p:spPr>
          <a:xfrm>
            <a:off x="2172372" y="4478158"/>
            <a:ext cx="2008682" cy="369332"/>
          </a:xfrm>
          <a:prstGeom prst="rect">
            <a:avLst/>
          </a:prstGeom>
          <a:noFill/>
        </p:spPr>
        <p:txBody>
          <a:bodyPr wrap="square" rtlCol="0">
            <a:spAutoFit/>
          </a:bodyPr>
          <a:lstStyle/>
          <a:p>
            <a:r>
              <a:rPr lang="en-US"/>
              <a:t>Removing</a:t>
            </a:r>
          </a:p>
        </p:txBody>
      </p:sp>
      <p:sp>
        <p:nvSpPr>
          <p:cNvPr id="17" name="TextBox 16">
            <a:extLst>
              <a:ext uri="{FF2B5EF4-FFF2-40B4-BE49-F238E27FC236}">
                <a16:creationId xmlns:a16="http://schemas.microsoft.com/office/drawing/2014/main" id="{4F9478CC-323E-1440-911C-2F41717BDB84}"/>
              </a:ext>
            </a:extLst>
          </p:cNvPr>
          <p:cNvSpPr txBox="1"/>
          <p:nvPr/>
        </p:nvSpPr>
        <p:spPr>
          <a:xfrm>
            <a:off x="2512280" y="2483702"/>
            <a:ext cx="2008682" cy="369332"/>
          </a:xfrm>
          <a:prstGeom prst="rect">
            <a:avLst/>
          </a:prstGeom>
          <a:noFill/>
        </p:spPr>
        <p:txBody>
          <a:bodyPr wrap="square" rtlCol="0">
            <a:spAutoFit/>
          </a:bodyPr>
          <a:lstStyle/>
          <a:p>
            <a:r>
              <a:rPr lang="en-US"/>
              <a:t>Deactivating</a:t>
            </a:r>
          </a:p>
        </p:txBody>
      </p:sp>
      <p:sp>
        <p:nvSpPr>
          <p:cNvPr id="18" name="TextBox 17">
            <a:extLst>
              <a:ext uri="{FF2B5EF4-FFF2-40B4-BE49-F238E27FC236}">
                <a16:creationId xmlns:a16="http://schemas.microsoft.com/office/drawing/2014/main" id="{995B437E-080E-A546-B948-7425F6EF75A6}"/>
              </a:ext>
            </a:extLst>
          </p:cNvPr>
          <p:cNvSpPr txBox="1"/>
          <p:nvPr/>
        </p:nvSpPr>
        <p:spPr>
          <a:xfrm>
            <a:off x="5854340" y="1961456"/>
            <a:ext cx="2008682" cy="369332"/>
          </a:xfrm>
          <a:prstGeom prst="rect">
            <a:avLst/>
          </a:prstGeom>
          <a:noFill/>
        </p:spPr>
        <p:txBody>
          <a:bodyPr wrap="square" rtlCol="0">
            <a:spAutoFit/>
          </a:bodyPr>
          <a:lstStyle/>
          <a:p>
            <a:r>
              <a:rPr lang="en-US"/>
              <a:t>Impairing</a:t>
            </a:r>
          </a:p>
        </p:txBody>
      </p:sp>
      <p:cxnSp>
        <p:nvCxnSpPr>
          <p:cNvPr id="20" name="Straight Connector 19">
            <a:extLst>
              <a:ext uri="{FF2B5EF4-FFF2-40B4-BE49-F238E27FC236}">
                <a16:creationId xmlns:a16="http://schemas.microsoft.com/office/drawing/2014/main" id="{68972687-F172-9E4C-802D-539FB5181FBD}"/>
              </a:ext>
            </a:extLst>
          </p:cNvPr>
          <p:cNvCxnSpPr>
            <a:cxnSpLocks/>
          </p:cNvCxnSpPr>
          <p:nvPr/>
        </p:nvCxnSpPr>
        <p:spPr>
          <a:xfrm flipV="1">
            <a:off x="7967270" y="2918079"/>
            <a:ext cx="607387" cy="401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3F2DA6-013A-5143-BB0B-62010C1D2EA5}"/>
              </a:ext>
            </a:extLst>
          </p:cNvPr>
          <p:cNvCxnSpPr>
            <a:cxnSpLocks/>
          </p:cNvCxnSpPr>
          <p:nvPr/>
        </p:nvCxnSpPr>
        <p:spPr>
          <a:xfrm>
            <a:off x="8574657" y="4691166"/>
            <a:ext cx="7495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0A8E6F-08FB-A945-A251-AB542D16B481}"/>
              </a:ext>
            </a:extLst>
          </p:cNvPr>
          <p:cNvCxnSpPr>
            <a:cxnSpLocks/>
          </p:cNvCxnSpPr>
          <p:nvPr/>
        </p:nvCxnSpPr>
        <p:spPr>
          <a:xfrm>
            <a:off x="7735047" y="5163752"/>
            <a:ext cx="567128" cy="605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398E20-906D-8D40-91A9-F6CA003CD32B}"/>
              </a:ext>
            </a:extLst>
          </p:cNvPr>
          <p:cNvCxnSpPr>
            <a:cxnSpLocks/>
          </p:cNvCxnSpPr>
          <p:nvPr/>
        </p:nvCxnSpPr>
        <p:spPr>
          <a:xfrm flipH="1">
            <a:off x="5014374" y="5163752"/>
            <a:ext cx="499086" cy="6080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1C07233-34F9-FB4A-8491-A28547D1D8E5}"/>
              </a:ext>
            </a:extLst>
          </p:cNvPr>
          <p:cNvCxnSpPr>
            <a:cxnSpLocks/>
          </p:cNvCxnSpPr>
          <p:nvPr/>
        </p:nvCxnSpPr>
        <p:spPr>
          <a:xfrm flipH="1" flipV="1">
            <a:off x="3787381" y="4639443"/>
            <a:ext cx="771914" cy="2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F9591F-1094-F542-B6AB-A4228DFFD1BD}"/>
              </a:ext>
            </a:extLst>
          </p:cNvPr>
          <p:cNvCxnSpPr>
            <a:cxnSpLocks/>
          </p:cNvCxnSpPr>
          <p:nvPr/>
        </p:nvCxnSpPr>
        <p:spPr>
          <a:xfrm>
            <a:off x="3990803" y="2973058"/>
            <a:ext cx="560867" cy="5033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5B8450-D55E-334C-A90D-D9C91850711C}"/>
              </a:ext>
            </a:extLst>
          </p:cNvPr>
          <p:cNvCxnSpPr>
            <a:cxnSpLocks/>
          </p:cNvCxnSpPr>
          <p:nvPr/>
        </p:nvCxnSpPr>
        <p:spPr>
          <a:xfrm>
            <a:off x="6500795" y="2483702"/>
            <a:ext cx="0" cy="569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circumvent" descr="A close up of a logo&#10;&#10;Description automatically generated">
            <a:extLst>
              <a:ext uri="{FF2B5EF4-FFF2-40B4-BE49-F238E27FC236}">
                <a16:creationId xmlns:a16="http://schemas.microsoft.com/office/drawing/2014/main" id="{DCB0AEF0-AEA1-9243-BD77-656CA0F1BAE3}"/>
              </a:ext>
            </a:extLst>
          </p:cNvPr>
          <p:cNvPicPr>
            <a:picLocks noChangeAspect="1"/>
          </p:cNvPicPr>
          <p:nvPr/>
        </p:nvPicPr>
        <p:blipFill>
          <a:blip r:embed="rId5"/>
          <a:stretch>
            <a:fillRect/>
          </a:stretch>
        </p:blipFill>
        <p:spPr>
          <a:xfrm>
            <a:off x="5169964" y="3790636"/>
            <a:ext cx="2462744" cy="1522797"/>
          </a:xfrm>
          <a:prstGeom prst="rect">
            <a:avLst/>
          </a:prstGeom>
        </p:spPr>
      </p:pic>
      <p:pic>
        <p:nvPicPr>
          <p:cNvPr id="23" name="Authorize">
            <a:extLst>
              <a:ext uri="{FF2B5EF4-FFF2-40B4-BE49-F238E27FC236}">
                <a16:creationId xmlns:a16="http://schemas.microsoft.com/office/drawing/2014/main" id="{C0F42C4F-90EB-4647-A402-5FB59130D6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6984" y="4379848"/>
            <a:ext cx="501316" cy="621632"/>
          </a:xfrm>
          <a:prstGeom prst="rect">
            <a:avLst/>
          </a:prstGeom>
        </p:spPr>
      </p:pic>
    </p:spTree>
    <p:extLst>
      <p:ext uri="{BB962C8B-B14F-4D97-AF65-F5344CB8AC3E}">
        <p14:creationId xmlns:p14="http://schemas.microsoft.com/office/powerpoint/2010/main" val="2372844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p:cTn id="2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53" presetClass="entr" presetSubtype="16" fill="hold"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p:cTn id="3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1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53" presetClass="entr" presetSubtype="16" fill="hold" nodeType="withEffect">
                                  <p:stCondLst>
                                    <p:cond delay="0"/>
                                  </p:stCondLst>
                                  <p:childTnLst>
                                    <p:set>
                                      <p:cBhvr>
                                        <p:cTn id="53" dur="1" fill="hold">
                                          <p:stCondLst>
                                            <p:cond delay="0"/>
                                          </p:stCondLst>
                                        </p:cTn>
                                        <p:tgtEl>
                                          <p:spTgt spid="15">
                                            <p:txEl>
                                              <p:pRg st="0" end="0"/>
                                            </p:txEl>
                                          </p:spTgt>
                                        </p:tgtEl>
                                        <p:attrNameLst>
                                          <p:attrName>style.visibility</p:attrName>
                                        </p:attrNameLst>
                                      </p:cBhvr>
                                      <p:to>
                                        <p:strVal val="visible"/>
                                      </p:to>
                                    </p:set>
                                    <p:anim calcmode="lin" valueType="num">
                                      <p:cBhvr>
                                        <p:cTn id="5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1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53" presetClass="entr" presetSubtype="16" fill="hold" nodeType="withEffect">
                                  <p:stCondLst>
                                    <p:cond delay="0"/>
                                  </p:stCondLst>
                                  <p:childTnLst>
                                    <p:set>
                                      <p:cBhvr>
                                        <p:cTn id="63" dur="1" fill="hold">
                                          <p:stCondLst>
                                            <p:cond delay="0"/>
                                          </p:stCondLst>
                                        </p:cTn>
                                        <p:tgtEl>
                                          <p:spTgt spid="16">
                                            <p:txEl>
                                              <p:pRg st="0" end="0"/>
                                            </p:txEl>
                                          </p:spTgt>
                                        </p:tgtEl>
                                        <p:attrNameLst>
                                          <p:attrName>style.visibility</p:attrName>
                                        </p:attrNameLst>
                                      </p:cBhvr>
                                      <p:to>
                                        <p:strVal val="visible"/>
                                      </p:to>
                                    </p:set>
                                    <p:anim calcmode="lin" valueType="num">
                                      <p:cBhvr>
                                        <p:cTn id="6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16">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par>
                                <p:cTn id="72" presetID="53" presetClass="entr" presetSubtype="16" fill="hold" nodeType="withEffect">
                                  <p:stCondLst>
                                    <p:cond delay="0"/>
                                  </p:stCondLst>
                                  <p:childTnLst>
                                    <p:set>
                                      <p:cBhvr>
                                        <p:cTn id="73" dur="1" fill="hold">
                                          <p:stCondLst>
                                            <p:cond delay="0"/>
                                          </p:stCondLst>
                                        </p:cTn>
                                        <p:tgtEl>
                                          <p:spTgt spid="17">
                                            <p:txEl>
                                              <p:pRg st="0" end="0"/>
                                            </p:txEl>
                                          </p:spTgt>
                                        </p:tgtEl>
                                        <p:attrNameLst>
                                          <p:attrName>style.visibility</p:attrName>
                                        </p:attrNameLst>
                                      </p:cBhvr>
                                      <p:to>
                                        <p:strVal val="visible"/>
                                      </p:to>
                                    </p:set>
                                    <p:anim calcmode="lin" valueType="num">
                                      <p:cBhvr>
                                        <p:cTn id="7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17">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18">
                                            <p:txEl>
                                              <p:pRg st="0" end="0"/>
                                            </p:txEl>
                                          </p:spTgt>
                                        </p:tgtEl>
                                        <p:attrNameLst>
                                          <p:attrName>style.visibility</p:attrName>
                                        </p:attrNameLst>
                                      </p:cBhvr>
                                      <p:to>
                                        <p:strVal val="visible"/>
                                      </p:to>
                                    </p:set>
                                    <p:anim calcmode="lin" valueType="num">
                                      <p:cBhvr>
                                        <p:cTn id="81"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2"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83" dur="500"/>
                                        <p:tgtEl>
                                          <p:spTgt spid="18">
                                            <p:txEl>
                                              <p:pRg st="0" end="0"/>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THE CIRCUMVENTION OF TPMs</a:t>
            </a:r>
          </a:p>
        </p:txBody>
      </p:sp>
      <p:pic>
        <p:nvPicPr>
          <p:cNvPr id="6" name="copyrightact" descr="Image result for canada coat of arm">
            <a:extLst>
              <a:ext uri="{FF2B5EF4-FFF2-40B4-BE49-F238E27FC236}">
                <a16:creationId xmlns:a16="http://schemas.microsoft.com/office/drawing/2014/main" id="{13244682-B065-694C-BCCE-B4AA36403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04" y="3970260"/>
            <a:ext cx="942285" cy="1193492"/>
          </a:xfrm>
          <a:prstGeom prst="rect">
            <a:avLst/>
          </a:prstGeom>
          <a:noFill/>
          <a:extLst>
            <a:ext uri="{909E8E84-426E-40DD-AFC4-6F175D3DCCD1}">
              <a14:hiddenFill xmlns:a14="http://schemas.microsoft.com/office/drawing/2010/main">
                <a:solidFill>
                  <a:srgbClr val="FFFFFF"/>
                </a:solidFill>
              </a14:hiddenFill>
            </a:ext>
          </a:extLst>
        </p:spPr>
      </p:pic>
      <p:pic>
        <p:nvPicPr>
          <p:cNvPr id="7" name="rsc 1985">
            <a:extLst>
              <a:ext uri="{FF2B5EF4-FFF2-40B4-BE49-F238E27FC236}">
                <a16:creationId xmlns:a16="http://schemas.microsoft.com/office/drawing/2014/main" id="{2D8EA01F-BC84-1143-A0E1-EF318E9FCF3F}"/>
              </a:ext>
            </a:extLst>
          </p:cNvPr>
          <p:cNvPicPr>
            <a:picLocks noChangeAspect="1"/>
          </p:cNvPicPr>
          <p:nvPr/>
        </p:nvPicPr>
        <p:blipFill>
          <a:blip r:embed="rId4"/>
          <a:stretch>
            <a:fillRect/>
          </a:stretch>
        </p:blipFill>
        <p:spPr>
          <a:xfrm>
            <a:off x="706118" y="5284623"/>
            <a:ext cx="1131318" cy="164164"/>
          </a:xfrm>
          <a:prstGeom prst="rect">
            <a:avLst/>
          </a:prstGeom>
        </p:spPr>
      </p:pic>
      <p:sp>
        <p:nvSpPr>
          <p:cNvPr id="40" name="TextBox 39">
            <a:extLst>
              <a:ext uri="{FF2B5EF4-FFF2-40B4-BE49-F238E27FC236}">
                <a16:creationId xmlns:a16="http://schemas.microsoft.com/office/drawing/2014/main" id="{98063CB5-EE5F-ED46-93CA-1BE06AC46863}"/>
              </a:ext>
            </a:extLst>
          </p:cNvPr>
          <p:cNvSpPr txBox="1"/>
          <p:nvPr/>
        </p:nvSpPr>
        <p:spPr>
          <a:xfrm>
            <a:off x="2920497" y="2672715"/>
            <a:ext cx="7182599" cy="523220"/>
          </a:xfrm>
          <a:prstGeom prst="rect">
            <a:avLst/>
          </a:prstGeom>
          <a:noFill/>
        </p:spPr>
        <p:txBody>
          <a:bodyPr wrap="square" rtlCol="0">
            <a:spAutoFit/>
          </a:bodyPr>
          <a:lstStyle/>
          <a:p>
            <a:r>
              <a:rPr lang="en-CA" sz="2800"/>
              <a:t>What acts of circumvention are prohibited?</a:t>
            </a:r>
            <a:endParaRPr lang="en-US" sz="2800"/>
          </a:p>
        </p:txBody>
      </p:sp>
      <p:sp>
        <p:nvSpPr>
          <p:cNvPr id="23" name="section">
            <a:extLst>
              <a:ext uri="{FF2B5EF4-FFF2-40B4-BE49-F238E27FC236}">
                <a16:creationId xmlns:a16="http://schemas.microsoft.com/office/drawing/2014/main" id="{BDFCF151-E90E-5F4F-A492-917A4EF72F22}"/>
              </a:ext>
            </a:extLst>
          </p:cNvPr>
          <p:cNvSpPr/>
          <p:nvPr/>
        </p:nvSpPr>
        <p:spPr>
          <a:xfrm>
            <a:off x="931873" y="5448787"/>
            <a:ext cx="1131318" cy="276999"/>
          </a:xfrm>
          <a:prstGeom prst="rect">
            <a:avLst/>
          </a:prstGeom>
        </p:spPr>
        <p:txBody>
          <a:bodyPr wrap="square">
            <a:spAutoFit/>
          </a:bodyPr>
          <a:lstStyle/>
          <a:p>
            <a:r>
              <a:rPr lang="en-CA" sz="1200" b="1">
                <a:solidFill>
                  <a:schemeClr val="tx1">
                    <a:lumMod val="75000"/>
                    <a:lumOff val="25000"/>
                  </a:schemeClr>
                </a:solidFill>
                <a:latin typeface="Arial" panose="020B0604020202020204" pitchFamily="34" charset="0"/>
                <a:cs typeface="Arial" panose="020B0604020202020204" pitchFamily="34" charset="0"/>
              </a:rPr>
              <a:t> s. 41.1 </a:t>
            </a:r>
            <a:endParaRPr lang="en-US" sz="1200"/>
          </a:p>
        </p:txBody>
      </p:sp>
      <p:sp>
        <p:nvSpPr>
          <p:cNvPr id="3" name="TextBox 2">
            <a:extLst>
              <a:ext uri="{FF2B5EF4-FFF2-40B4-BE49-F238E27FC236}">
                <a16:creationId xmlns:a16="http://schemas.microsoft.com/office/drawing/2014/main" id="{35A801D1-56F4-B940-AE0B-81BE834699BB}"/>
              </a:ext>
            </a:extLst>
          </p:cNvPr>
          <p:cNvSpPr txBox="1"/>
          <p:nvPr/>
        </p:nvSpPr>
        <p:spPr>
          <a:xfrm>
            <a:off x="2920497" y="2672715"/>
            <a:ext cx="8848139" cy="3939540"/>
          </a:xfrm>
          <a:prstGeom prst="rect">
            <a:avLst/>
          </a:prstGeom>
          <a:noFill/>
        </p:spPr>
        <p:txBody>
          <a:bodyPr wrap="square" rtlCol="0">
            <a:spAutoFit/>
          </a:bodyPr>
          <a:lstStyle/>
          <a:p>
            <a:r>
              <a:rPr lang="en-US" sz="2800"/>
              <a:t>No person may:</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n-US" sz="2800"/>
              <a:t>Circumvent a TPM</a:t>
            </a:r>
          </a:p>
          <a:p>
            <a:pPr marL="285750" indent="-285750">
              <a:buFont typeface="Arial" panose="020B0604020202020204" pitchFamily="34" charset="0"/>
              <a:buChar char="•"/>
            </a:pPr>
            <a:r>
              <a:rPr lang="en-US" sz="2800"/>
              <a:t>Offer services whose primary purpose is circumvention</a:t>
            </a:r>
          </a:p>
          <a:p>
            <a:pPr marL="285750" indent="-285750">
              <a:buFont typeface="Arial" panose="020B0604020202020204" pitchFamily="34" charset="0"/>
              <a:buChar char="•"/>
            </a:pPr>
            <a:r>
              <a:rPr lang="en-US" sz="2800"/>
              <a:t>Make, import, distribute, sell or rent any technology or device primarily intended to circumvent TPMs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10" name="circumvent" descr="A close up of a logo&#10;&#10;Description automatically generated">
            <a:extLst>
              <a:ext uri="{FF2B5EF4-FFF2-40B4-BE49-F238E27FC236}">
                <a16:creationId xmlns:a16="http://schemas.microsoft.com/office/drawing/2014/main" id="{D9EC5CE9-4FAC-594C-AA5F-536CC7AF905B}"/>
              </a:ext>
            </a:extLst>
          </p:cNvPr>
          <p:cNvPicPr>
            <a:picLocks noChangeAspect="1"/>
          </p:cNvPicPr>
          <p:nvPr/>
        </p:nvPicPr>
        <p:blipFill>
          <a:blip r:embed="rId5"/>
          <a:stretch>
            <a:fillRect/>
          </a:stretch>
        </p:blipFill>
        <p:spPr>
          <a:xfrm>
            <a:off x="4325174" y="2901347"/>
            <a:ext cx="3995559" cy="2470588"/>
          </a:xfrm>
          <a:prstGeom prst="rect">
            <a:avLst/>
          </a:prstGeom>
        </p:spPr>
      </p:pic>
      <p:pic>
        <p:nvPicPr>
          <p:cNvPr id="36" name="Picture 35">
            <a:extLst>
              <a:ext uri="{FF2B5EF4-FFF2-40B4-BE49-F238E27FC236}">
                <a16:creationId xmlns:a16="http://schemas.microsoft.com/office/drawing/2014/main" id="{E05E7523-D6DD-424C-8F58-B738B3BEBE42}"/>
              </a:ext>
            </a:extLst>
          </p:cNvPr>
          <p:cNvPicPr>
            <a:picLocks noChangeAspect="1"/>
          </p:cNvPicPr>
          <p:nvPr/>
        </p:nvPicPr>
        <p:blipFill>
          <a:blip r:embed="rId6"/>
          <a:stretch>
            <a:fillRect/>
          </a:stretch>
        </p:blipFill>
        <p:spPr>
          <a:xfrm rot="363639">
            <a:off x="4125844" y="2005798"/>
            <a:ext cx="4261684" cy="4261684"/>
          </a:xfrm>
          <a:prstGeom prst="rect">
            <a:avLst/>
          </a:prstGeom>
          <a:noFill/>
        </p:spPr>
      </p:pic>
      <p:pic>
        <p:nvPicPr>
          <p:cNvPr id="12" name="Authorize">
            <a:extLst>
              <a:ext uri="{FF2B5EF4-FFF2-40B4-BE49-F238E27FC236}">
                <a16:creationId xmlns:a16="http://schemas.microsoft.com/office/drawing/2014/main" id="{FF0ABA6F-1145-934D-836C-9CA2FF7317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00268" y="3847113"/>
            <a:ext cx="852404" cy="1056981"/>
          </a:xfrm>
          <a:prstGeom prst="rect">
            <a:avLst/>
          </a:prstGeom>
        </p:spPr>
      </p:pic>
      <p:pic>
        <p:nvPicPr>
          <p:cNvPr id="14" name="Picture 13">
            <a:extLst>
              <a:ext uri="{FF2B5EF4-FFF2-40B4-BE49-F238E27FC236}">
                <a16:creationId xmlns:a16="http://schemas.microsoft.com/office/drawing/2014/main" id="{DF136A4F-717A-5A4F-B8E8-25C95D94954E}"/>
              </a:ext>
            </a:extLst>
          </p:cNvPr>
          <p:cNvPicPr>
            <a:picLocks noChangeAspect="1"/>
          </p:cNvPicPr>
          <p:nvPr/>
        </p:nvPicPr>
        <p:blipFill>
          <a:blip r:embed="rId9"/>
          <a:stretch>
            <a:fillRect/>
          </a:stretch>
        </p:blipFill>
        <p:spPr>
          <a:xfrm>
            <a:off x="9867028" y="1557916"/>
            <a:ext cx="1960019" cy="3276037"/>
          </a:xfrm>
          <a:prstGeom prst="rect">
            <a:avLst/>
          </a:prstGeom>
        </p:spPr>
      </p:pic>
    </p:spTree>
    <p:extLst>
      <p:ext uri="{BB962C8B-B14F-4D97-AF65-F5344CB8AC3E}">
        <p14:creationId xmlns:p14="http://schemas.microsoft.com/office/powerpoint/2010/main" val="3561179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
                                            <p:txEl>
                                              <p:pRg st="0" end="0"/>
                                            </p:txEl>
                                          </p:spTgt>
                                        </p:tgtEl>
                                      </p:cBhvr>
                                    </p:animEffect>
                                    <p:set>
                                      <p:cBhvr>
                                        <p:cTn id="42" dur="1" fill="hold">
                                          <p:stCondLst>
                                            <p:cond delay="499"/>
                                          </p:stCondLst>
                                        </p:cTn>
                                        <p:tgtEl>
                                          <p:spTgt spid="3">
                                            <p:txEl>
                                              <p:pRg st="0" end="0"/>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3">
                                            <p:txEl>
                                              <p:pRg st="2" end="2"/>
                                            </p:txEl>
                                          </p:spTgt>
                                        </p:tgtEl>
                                      </p:cBhvr>
                                    </p:animEffect>
                                    <p:set>
                                      <p:cBhvr>
                                        <p:cTn id="45" dur="1" fill="hold">
                                          <p:stCondLst>
                                            <p:cond delay="499"/>
                                          </p:stCondLst>
                                        </p:cTn>
                                        <p:tgtEl>
                                          <p:spTgt spid="3">
                                            <p:txEl>
                                              <p:pRg st="2" end="2"/>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3">
                                            <p:txEl>
                                              <p:pRg st="3" end="3"/>
                                            </p:txEl>
                                          </p:spTgt>
                                        </p:tgtEl>
                                      </p:cBhvr>
                                    </p:animEffect>
                                    <p:set>
                                      <p:cBhvr>
                                        <p:cTn id="48" dur="1" fill="hold">
                                          <p:stCondLst>
                                            <p:cond delay="499"/>
                                          </p:stCondLst>
                                        </p:cTn>
                                        <p:tgtEl>
                                          <p:spTgt spid="3">
                                            <p:txEl>
                                              <p:pRg st="3" end="3"/>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3">
                                            <p:txEl>
                                              <p:pRg st="4" end="4"/>
                                            </p:txEl>
                                          </p:spTgt>
                                        </p:tgtEl>
                                      </p:cBhvr>
                                    </p:animEffect>
                                    <p:set>
                                      <p:cBhvr>
                                        <p:cTn id="51" dur="1" fill="hold">
                                          <p:stCondLst>
                                            <p:cond delay="499"/>
                                          </p:stCondLst>
                                        </p:cTn>
                                        <p:tgtEl>
                                          <p:spTgt spid="3">
                                            <p:txEl>
                                              <p:pRg st="4" end="4"/>
                                            </p:txEl>
                                          </p:spTgt>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1000" fill="hold"/>
                                        <p:tgtEl>
                                          <p:spTgt spid="14"/>
                                        </p:tgtEl>
                                        <p:attrNameLst>
                                          <p:attrName>ppt_w</p:attrName>
                                        </p:attrNameLst>
                                      </p:cBhvr>
                                      <p:tavLst>
                                        <p:tav tm="0">
                                          <p:val>
                                            <p:fltVal val="0"/>
                                          </p:val>
                                        </p:tav>
                                        <p:tav tm="100000">
                                          <p:val>
                                            <p:strVal val="#ppt_w"/>
                                          </p:val>
                                        </p:tav>
                                      </p:tavLst>
                                    </p:anim>
                                    <p:anim calcmode="lin" valueType="num">
                                      <p:cBhvr>
                                        <p:cTn id="67" dur="1000" fill="hold"/>
                                        <p:tgtEl>
                                          <p:spTgt spid="14"/>
                                        </p:tgtEl>
                                        <p:attrNameLst>
                                          <p:attrName>ppt_h</p:attrName>
                                        </p:attrNameLst>
                                      </p:cBhvr>
                                      <p:tavLst>
                                        <p:tav tm="0">
                                          <p:val>
                                            <p:fltVal val="0"/>
                                          </p:val>
                                        </p:tav>
                                        <p:tav tm="100000">
                                          <p:val>
                                            <p:strVal val="#ppt_h"/>
                                          </p:val>
                                        </p:tav>
                                      </p:tavLst>
                                    </p:anim>
                                    <p:anim calcmode="lin" valueType="num">
                                      <p:cBhvr>
                                        <p:cTn id="68" dur="1000" fill="hold"/>
                                        <p:tgtEl>
                                          <p:spTgt spid="14"/>
                                        </p:tgtEl>
                                        <p:attrNameLst>
                                          <p:attrName>style.rotation</p:attrName>
                                        </p:attrNameLst>
                                      </p:cBhvr>
                                      <p:tavLst>
                                        <p:tav tm="0">
                                          <p:val>
                                            <p:fltVal val="90"/>
                                          </p:val>
                                        </p:tav>
                                        <p:tav tm="100000">
                                          <p:val>
                                            <p:fltVal val="0"/>
                                          </p:val>
                                        </p:tav>
                                      </p:tavLst>
                                    </p:anim>
                                    <p:animEffect transition="in" filter="fade">
                                      <p:cBhvr>
                                        <p:cTn id="6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3" grpId="0"/>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CIRCUMVENTION EXCEPTIONS </a:t>
            </a:r>
          </a:p>
        </p:txBody>
      </p:sp>
      <p:sp>
        <p:nvSpPr>
          <p:cNvPr id="2" name="TextBox 1">
            <a:extLst>
              <a:ext uri="{FF2B5EF4-FFF2-40B4-BE49-F238E27FC236}">
                <a16:creationId xmlns:a16="http://schemas.microsoft.com/office/drawing/2014/main" id="{A305BE7E-F0A8-D743-9F27-FEE8A1FA9048}"/>
              </a:ext>
            </a:extLst>
          </p:cNvPr>
          <p:cNvSpPr txBox="1"/>
          <p:nvPr/>
        </p:nvSpPr>
        <p:spPr>
          <a:xfrm>
            <a:off x="685800" y="2055712"/>
            <a:ext cx="7927445" cy="984885"/>
          </a:xfrm>
          <a:prstGeom prst="rect">
            <a:avLst/>
          </a:prstGeom>
          <a:noFill/>
        </p:spPr>
        <p:txBody>
          <a:bodyPr wrap="square" rtlCol="0">
            <a:spAutoFit/>
          </a:bodyPr>
          <a:lstStyle/>
          <a:p>
            <a:r>
              <a:rPr lang="en-CA" sz="2000" dirty="0"/>
              <a:t>If you are in law enforcement, working for the purposes of national security</a:t>
            </a:r>
          </a:p>
          <a:p>
            <a:r>
              <a:rPr lang="en-US" dirty="0"/>
              <a:t> </a:t>
            </a:r>
          </a:p>
        </p:txBody>
      </p:sp>
      <p:sp>
        <p:nvSpPr>
          <p:cNvPr id="3" name="TextBox 2">
            <a:extLst>
              <a:ext uri="{FF2B5EF4-FFF2-40B4-BE49-F238E27FC236}">
                <a16:creationId xmlns:a16="http://schemas.microsoft.com/office/drawing/2014/main" id="{4545F540-3FEB-C343-8E81-00CAFCB02D13}"/>
              </a:ext>
            </a:extLst>
          </p:cNvPr>
          <p:cNvSpPr txBox="1"/>
          <p:nvPr/>
        </p:nvSpPr>
        <p:spPr>
          <a:xfrm>
            <a:off x="685800" y="3248585"/>
            <a:ext cx="7927445" cy="677108"/>
          </a:xfrm>
          <a:prstGeom prst="rect">
            <a:avLst/>
          </a:prstGeom>
          <a:noFill/>
        </p:spPr>
        <p:txBody>
          <a:bodyPr wrap="square" rtlCol="0">
            <a:spAutoFit/>
          </a:bodyPr>
          <a:lstStyle/>
          <a:p>
            <a:r>
              <a:rPr lang="en-CA" sz="2000" dirty="0"/>
              <a:t>You need to get pieces of software to interoperate with one another</a:t>
            </a:r>
          </a:p>
          <a:p>
            <a:endParaRPr lang="en-US" dirty="0"/>
          </a:p>
        </p:txBody>
      </p:sp>
      <p:sp>
        <p:nvSpPr>
          <p:cNvPr id="5" name="TextBox 4">
            <a:extLst>
              <a:ext uri="{FF2B5EF4-FFF2-40B4-BE49-F238E27FC236}">
                <a16:creationId xmlns:a16="http://schemas.microsoft.com/office/drawing/2014/main" id="{0D1F212D-D369-5847-A73B-00DB421AC183}"/>
              </a:ext>
            </a:extLst>
          </p:cNvPr>
          <p:cNvSpPr txBox="1"/>
          <p:nvPr/>
        </p:nvSpPr>
        <p:spPr>
          <a:xfrm>
            <a:off x="235527" y="4477699"/>
            <a:ext cx="11416145" cy="400110"/>
          </a:xfrm>
          <a:prstGeom prst="rect">
            <a:avLst/>
          </a:prstGeom>
          <a:noFill/>
        </p:spPr>
        <p:txBody>
          <a:bodyPr wrap="square" rtlCol="0">
            <a:spAutoFit/>
          </a:bodyPr>
          <a:lstStyle/>
          <a:p>
            <a:pPr lvl="1" fontAlgn="base"/>
            <a:r>
              <a:rPr lang="en-CA" sz="2000" dirty="0"/>
              <a:t>You are engaged in research related to encryption technologies</a:t>
            </a:r>
          </a:p>
        </p:txBody>
      </p:sp>
      <p:sp>
        <p:nvSpPr>
          <p:cNvPr id="6" name="TextBox 5">
            <a:extLst>
              <a:ext uri="{FF2B5EF4-FFF2-40B4-BE49-F238E27FC236}">
                <a16:creationId xmlns:a16="http://schemas.microsoft.com/office/drawing/2014/main" id="{AB8E7D85-BD73-1947-90D0-97C3BF2C5E54}"/>
              </a:ext>
            </a:extLst>
          </p:cNvPr>
          <p:cNvSpPr txBox="1"/>
          <p:nvPr/>
        </p:nvSpPr>
        <p:spPr>
          <a:xfrm>
            <a:off x="235527" y="5629967"/>
            <a:ext cx="10778835" cy="400110"/>
          </a:xfrm>
          <a:prstGeom prst="rect">
            <a:avLst/>
          </a:prstGeom>
          <a:noFill/>
        </p:spPr>
        <p:txBody>
          <a:bodyPr wrap="square" rtlCol="0">
            <a:spAutoFit/>
          </a:bodyPr>
          <a:lstStyle/>
          <a:p>
            <a:pPr lvl="1" fontAlgn="base"/>
            <a:r>
              <a:rPr lang="en-CA" sz="2000" dirty="0"/>
              <a:t>You need to prevent software from collecting personal information</a:t>
            </a:r>
          </a:p>
        </p:txBody>
      </p:sp>
      <p:sp>
        <p:nvSpPr>
          <p:cNvPr id="12" name="TextBox 11">
            <a:extLst>
              <a:ext uri="{FF2B5EF4-FFF2-40B4-BE49-F238E27FC236}">
                <a16:creationId xmlns:a16="http://schemas.microsoft.com/office/drawing/2014/main" id="{8F3AF9C0-48D6-924D-B001-FFEDA3AE7E5F}"/>
              </a:ext>
            </a:extLst>
          </p:cNvPr>
          <p:cNvSpPr txBox="1"/>
          <p:nvPr/>
        </p:nvSpPr>
        <p:spPr>
          <a:xfrm>
            <a:off x="222663" y="1893893"/>
            <a:ext cx="290946" cy="646331"/>
          </a:xfrm>
          <a:prstGeom prst="rect">
            <a:avLst/>
          </a:prstGeom>
          <a:noFill/>
        </p:spPr>
        <p:txBody>
          <a:bodyPr wrap="square" rtlCol="0">
            <a:spAutoFit/>
          </a:bodyPr>
          <a:lstStyle/>
          <a:p>
            <a:r>
              <a:rPr lang="en-US" sz="3600"/>
              <a:t>1</a:t>
            </a:r>
          </a:p>
        </p:txBody>
      </p:sp>
      <p:sp>
        <p:nvSpPr>
          <p:cNvPr id="14" name="TextBox 13">
            <a:extLst>
              <a:ext uri="{FF2B5EF4-FFF2-40B4-BE49-F238E27FC236}">
                <a16:creationId xmlns:a16="http://schemas.microsoft.com/office/drawing/2014/main" id="{5BA4918A-ACCF-7342-89C9-1635EFBE1AF8}"/>
              </a:ext>
            </a:extLst>
          </p:cNvPr>
          <p:cNvSpPr txBox="1"/>
          <p:nvPr/>
        </p:nvSpPr>
        <p:spPr>
          <a:xfrm>
            <a:off x="235527" y="3115599"/>
            <a:ext cx="290946" cy="646331"/>
          </a:xfrm>
          <a:prstGeom prst="rect">
            <a:avLst/>
          </a:prstGeom>
          <a:noFill/>
        </p:spPr>
        <p:txBody>
          <a:bodyPr wrap="square" rtlCol="0">
            <a:spAutoFit/>
          </a:bodyPr>
          <a:lstStyle/>
          <a:p>
            <a:r>
              <a:rPr lang="en-US" sz="3600"/>
              <a:t>2</a:t>
            </a:r>
          </a:p>
        </p:txBody>
      </p:sp>
      <p:sp>
        <p:nvSpPr>
          <p:cNvPr id="16" name="TextBox 15">
            <a:extLst>
              <a:ext uri="{FF2B5EF4-FFF2-40B4-BE49-F238E27FC236}">
                <a16:creationId xmlns:a16="http://schemas.microsoft.com/office/drawing/2014/main" id="{133B0D89-912F-8445-A399-50ABC97E3384}"/>
              </a:ext>
            </a:extLst>
          </p:cNvPr>
          <p:cNvSpPr txBox="1"/>
          <p:nvPr/>
        </p:nvSpPr>
        <p:spPr>
          <a:xfrm>
            <a:off x="222663" y="4354588"/>
            <a:ext cx="284019" cy="646331"/>
          </a:xfrm>
          <a:prstGeom prst="rect">
            <a:avLst/>
          </a:prstGeom>
          <a:noFill/>
        </p:spPr>
        <p:txBody>
          <a:bodyPr wrap="square" rtlCol="0">
            <a:spAutoFit/>
          </a:bodyPr>
          <a:lstStyle/>
          <a:p>
            <a:r>
              <a:rPr lang="en-US" sz="3600" dirty="0"/>
              <a:t>3</a:t>
            </a:r>
          </a:p>
        </p:txBody>
      </p:sp>
      <p:sp>
        <p:nvSpPr>
          <p:cNvPr id="17" name="TextBox 16">
            <a:extLst>
              <a:ext uri="{FF2B5EF4-FFF2-40B4-BE49-F238E27FC236}">
                <a16:creationId xmlns:a16="http://schemas.microsoft.com/office/drawing/2014/main" id="{C5CBE839-1EDC-214A-86DD-BD15C57A2383}"/>
              </a:ext>
            </a:extLst>
          </p:cNvPr>
          <p:cNvSpPr txBox="1"/>
          <p:nvPr/>
        </p:nvSpPr>
        <p:spPr>
          <a:xfrm>
            <a:off x="222663" y="5447509"/>
            <a:ext cx="290946" cy="646331"/>
          </a:xfrm>
          <a:prstGeom prst="rect">
            <a:avLst/>
          </a:prstGeom>
          <a:noFill/>
        </p:spPr>
        <p:txBody>
          <a:bodyPr wrap="square" rtlCol="0">
            <a:spAutoFit/>
          </a:bodyPr>
          <a:lstStyle/>
          <a:p>
            <a:r>
              <a:rPr lang="en-US" sz="3600"/>
              <a:t>4</a:t>
            </a:r>
          </a:p>
        </p:txBody>
      </p:sp>
      <p:sp>
        <p:nvSpPr>
          <p:cNvPr id="33" name="TextBox 32">
            <a:extLst>
              <a:ext uri="{FF2B5EF4-FFF2-40B4-BE49-F238E27FC236}">
                <a16:creationId xmlns:a16="http://schemas.microsoft.com/office/drawing/2014/main" id="{6B43CCA2-7073-3642-8748-4182D2BFA468}"/>
              </a:ext>
            </a:extLst>
          </p:cNvPr>
          <p:cNvSpPr txBox="1"/>
          <p:nvPr/>
        </p:nvSpPr>
        <p:spPr>
          <a:xfrm>
            <a:off x="6388524" y="2038102"/>
            <a:ext cx="6136041" cy="523220"/>
          </a:xfrm>
          <a:prstGeom prst="rect">
            <a:avLst/>
          </a:prstGeom>
          <a:noFill/>
        </p:spPr>
        <p:txBody>
          <a:bodyPr wrap="square" rtlCol="0">
            <a:spAutoFit/>
          </a:bodyPr>
          <a:lstStyle/>
          <a:p>
            <a:r>
              <a:rPr lang="en-US" sz="2800"/>
              <a:t>Yep. There are only seven.</a:t>
            </a:r>
          </a:p>
        </p:txBody>
      </p:sp>
      <p:pic>
        <p:nvPicPr>
          <p:cNvPr id="8" name="Picture 7" descr="A close up of a logo&#10;&#10;Description automatically generated">
            <a:extLst>
              <a:ext uri="{FF2B5EF4-FFF2-40B4-BE49-F238E27FC236}">
                <a16:creationId xmlns:a16="http://schemas.microsoft.com/office/drawing/2014/main" id="{D6BDFF48-EB83-0F41-9173-A63EF55353D2}"/>
              </a:ext>
            </a:extLst>
          </p:cNvPr>
          <p:cNvPicPr>
            <a:picLocks noChangeAspect="1"/>
          </p:cNvPicPr>
          <p:nvPr/>
        </p:nvPicPr>
        <p:blipFill>
          <a:blip r:embed="rId3"/>
          <a:stretch>
            <a:fillRect/>
          </a:stretch>
        </p:blipFill>
        <p:spPr>
          <a:xfrm>
            <a:off x="9234771" y="3248585"/>
            <a:ext cx="1900103" cy="1686514"/>
          </a:xfrm>
          <a:prstGeom prst="rect">
            <a:avLst/>
          </a:prstGeom>
        </p:spPr>
      </p:pic>
      <p:pic>
        <p:nvPicPr>
          <p:cNvPr id="23" name="Picture 22">
            <a:extLst>
              <a:ext uri="{FF2B5EF4-FFF2-40B4-BE49-F238E27FC236}">
                <a16:creationId xmlns:a16="http://schemas.microsoft.com/office/drawing/2014/main" id="{5F53D84B-68A7-A440-BE15-7F48208BF256}"/>
              </a:ext>
            </a:extLst>
          </p:cNvPr>
          <p:cNvPicPr>
            <a:picLocks noChangeAspect="1"/>
          </p:cNvPicPr>
          <p:nvPr/>
        </p:nvPicPr>
        <p:blipFill>
          <a:blip r:embed="rId4"/>
          <a:stretch>
            <a:fillRect/>
          </a:stretch>
        </p:blipFill>
        <p:spPr>
          <a:xfrm>
            <a:off x="9207817" y="3146057"/>
            <a:ext cx="1801503" cy="1686514"/>
          </a:xfrm>
          <a:prstGeom prst="rect">
            <a:avLst/>
          </a:prstGeom>
        </p:spPr>
      </p:pic>
      <p:pic>
        <p:nvPicPr>
          <p:cNvPr id="24" name="Picture 23">
            <a:extLst>
              <a:ext uri="{FF2B5EF4-FFF2-40B4-BE49-F238E27FC236}">
                <a16:creationId xmlns:a16="http://schemas.microsoft.com/office/drawing/2014/main" id="{99766DF0-E459-554E-9AA3-39BF1A6708CD}"/>
              </a:ext>
            </a:extLst>
          </p:cNvPr>
          <p:cNvPicPr>
            <a:picLocks noChangeAspect="1"/>
          </p:cNvPicPr>
          <p:nvPr/>
        </p:nvPicPr>
        <p:blipFill>
          <a:blip r:embed="rId5"/>
          <a:stretch>
            <a:fillRect/>
          </a:stretch>
        </p:blipFill>
        <p:spPr>
          <a:xfrm>
            <a:off x="9104186" y="3315383"/>
            <a:ext cx="2222183" cy="1596482"/>
          </a:xfrm>
          <a:prstGeom prst="rect">
            <a:avLst/>
          </a:prstGeom>
        </p:spPr>
      </p:pic>
      <p:pic>
        <p:nvPicPr>
          <p:cNvPr id="25" name="Picture 24">
            <a:extLst>
              <a:ext uri="{FF2B5EF4-FFF2-40B4-BE49-F238E27FC236}">
                <a16:creationId xmlns:a16="http://schemas.microsoft.com/office/drawing/2014/main" id="{570FCA69-52A4-B64C-896B-B0CD00610EBA}"/>
              </a:ext>
            </a:extLst>
          </p:cNvPr>
          <p:cNvPicPr>
            <a:picLocks noChangeAspect="1"/>
          </p:cNvPicPr>
          <p:nvPr/>
        </p:nvPicPr>
        <p:blipFill>
          <a:blip r:embed="rId6"/>
          <a:stretch>
            <a:fillRect/>
          </a:stretch>
        </p:blipFill>
        <p:spPr>
          <a:xfrm>
            <a:off x="9143827" y="3136383"/>
            <a:ext cx="2081990" cy="1986736"/>
          </a:xfrm>
          <a:prstGeom prst="rect">
            <a:avLst/>
          </a:prstGeom>
        </p:spPr>
      </p:pic>
      <p:pic>
        <p:nvPicPr>
          <p:cNvPr id="18" name="circumvent" descr="A close up of a logo&#10;&#10;Description automatically generated">
            <a:extLst>
              <a:ext uri="{FF2B5EF4-FFF2-40B4-BE49-F238E27FC236}">
                <a16:creationId xmlns:a16="http://schemas.microsoft.com/office/drawing/2014/main" id="{2F1A146B-8E0A-7A47-913F-A0E2B6FD2035}"/>
              </a:ext>
            </a:extLst>
          </p:cNvPr>
          <p:cNvPicPr>
            <a:picLocks noChangeAspect="1"/>
          </p:cNvPicPr>
          <p:nvPr/>
        </p:nvPicPr>
        <p:blipFill>
          <a:blip r:embed="rId7"/>
          <a:stretch>
            <a:fillRect/>
          </a:stretch>
        </p:blipFill>
        <p:spPr>
          <a:xfrm>
            <a:off x="4325174" y="2901347"/>
            <a:ext cx="3995559" cy="2470588"/>
          </a:xfrm>
          <a:prstGeom prst="rect">
            <a:avLst/>
          </a:prstGeom>
        </p:spPr>
      </p:pic>
      <p:pic>
        <p:nvPicPr>
          <p:cNvPr id="19" name="Authorize">
            <a:extLst>
              <a:ext uri="{FF2B5EF4-FFF2-40B4-BE49-F238E27FC236}">
                <a16:creationId xmlns:a16="http://schemas.microsoft.com/office/drawing/2014/main" id="{67E2C98B-7C34-AC4A-882E-93D7A3B525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00268" y="3847113"/>
            <a:ext cx="852404" cy="1056981"/>
          </a:xfrm>
          <a:prstGeom prst="rect">
            <a:avLst/>
          </a:prstGeom>
        </p:spPr>
      </p:pic>
    </p:spTree>
    <p:extLst>
      <p:ext uri="{BB962C8B-B14F-4D97-AF65-F5344CB8AC3E}">
        <p14:creationId xmlns:p14="http://schemas.microsoft.com/office/powerpoint/2010/main" val="2165853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30" presetClass="exit" presetSubtype="0" fill="hold" grpId="1" nodeType="withEffect">
                                  <p:stCondLst>
                                    <p:cond delay="0"/>
                                  </p:stCondLst>
                                  <p:iterate type="lt">
                                    <p:tmPct val="0"/>
                                  </p:iterate>
                                  <p:childTnLst>
                                    <p:animEffect transition="out" filter="fade">
                                      <p:cBhvr>
                                        <p:cTn id="16" dur="800" accel="100000">
                                          <p:stCondLst>
                                            <p:cond delay="200"/>
                                          </p:stCondLst>
                                        </p:cTn>
                                        <p:tgtEl>
                                          <p:spTgt spid="33"/>
                                        </p:tgtEl>
                                      </p:cBhvr>
                                    </p:animEffect>
                                    <p:anim calcmode="lin" valueType="num">
                                      <p:cBhvr>
                                        <p:cTn id="17" dur="800" accel="100000">
                                          <p:stCondLst>
                                            <p:cond delay="200"/>
                                          </p:stCondLst>
                                        </p:cTn>
                                        <p:tgtEl>
                                          <p:spTgt spid="33"/>
                                        </p:tgtEl>
                                        <p:attrNameLst>
                                          <p:attrName>style.rotation</p:attrName>
                                        </p:attrNameLst>
                                      </p:cBhvr>
                                      <p:tavLst>
                                        <p:tav tm="0">
                                          <p:val>
                                            <p:fltVal val="0"/>
                                          </p:val>
                                        </p:tav>
                                        <p:tav tm="100000">
                                          <p:val>
                                            <p:fltVal val="-90"/>
                                          </p:val>
                                        </p:tav>
                                      </p:tavLst>
                                    </p:anim>
                                    <p:anim calcmode="lin" valueType="num">
                                      <p:cBhvr>
                                        <p:cTn id="18" dur="200" decel="100000"/>
                                        <p:tgtEl>
                                          <p:spTgt spid="33"/>
                                        </p:tgtEl>
                                        <p:attrNameLst>
                                          <p:attrName>ppt_x</p:attrName>
                                        </p:attrNameLst>
                                      </p:cBhvr>
                                      <p:tavLst>
                                        <p:tav tm="0">
                                          <p:val>
                                            <p:strVal val="ppt_x"/>
                                          </p:val>
                                        </p:tav>
                                        <p:tav tm="100000">
                                          <p:val>
                                            <p:strVal val="ppt_x-0.05"/>
                                          </p:val>
                                        </p:tav>
                                      </p:tavLst>
                                    </p:anim>
                                    <p:anim calcmode="lin" valueType="num">
                                      <p:cBhvr>
                                        <p:cTn id="19" dur="200" decel="100000"/>
                                        <p:tgtEl>
                                          <p:spTgt spid="33"/>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33"/>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33"/>
                                        </p:tgtEl>
                                        <p:attrNameLst>
                                          <p:attrName>ppt_y</p:attrName>
                                        </p:attrNameLst>
                                      </p:cBhvr>
                                      <p:tavLst>
                                        <p:tav tm="0">
                                          <p:val>
                                            <p:strVal val="ppt_y"/>
                                          </p:val>
                                        </p:tav>
                                        <p:tav tm="100000">
                                          <p:val>
                                            <p:strVal val="ppt_y-0.4-0.1"/>
                                          </p:val>
                                        </p:tav>
                                      </p:tavLst>
                                    </p:anim>
                                    <p:set>
                                      <p:cBhvr>
                                        <p:cTn id="22" dur="1" fill="hold">
                                          <p:stCondLst>
                                            <p:cond delay="999"/>
                                          </p:stCondLst>
                                        </p:cTn>
                                        <p:tgtEl>
                                          <p:spTgt spid="33"/>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par>
                                <p:cTn id="48" presetID="22" presetClass="exit" presetSubtype="8" fill="hold" nodeType="withEffect">
                                  <p:stCondLst>
                                    <p:cond delay="0"/>
                                  </p:stCondLst>
                                  <p:childTnLst>
                                    <p:animEffect transition="out" filter="wipe(left)">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500"/>
                                        <p:tgtEl>
                                          <p:spTgt spid="5"/>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par>
                                <p:cTn id="64" presetID="22" presetClass="exit" presetSubtype="8" fill="hold" nodeType="withEffect">
                                  <p:stCondLst>
                                    <p:cond delay="0"/>
                                  </p:stCondLst>
                                  <p:childTnLst>
                                    <p:animEffect transition="out" filter="wipe(left)">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left)">
                                      <p:cBhvr>
                                        <p:cTn id="75" dur="500"/>
                                        <p:tgtEl>
                                          <p:spTgt spid="6"/>
                                        </p:tgtEl>
                                      </p:cBhvr>
                                    </p:animEffect>
                                  </p:childTnLst>
                                </p:cTn>
                              </p:par>
                              <p:par>
                                <p:cTn id="76" presetID="22" presetClass="exit" presetSubtype="8" fill="hold" nodeType="withEffect">
                                  <p:stCondLst>
                                    <p:cond delay="0"/>
                                  </p:stCondLst>
                                  <p:childTnLst>
                                    <p:animEffect transition="out" filter="wipe(left)">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childTnLst>
                          </p:cTn>
                        </p:par>
                        <p:par>
                          <p:cTn id="79" fill="hold">
                            <p:stCondLst>
                              <p:cond delay="1000"/>
                            </p:stCondLst>
                            <p:childTnLst>
                              <p:par>
                                <p:cTn id="80" presetID="22" presetClass="entr" presetSubtype="8"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left)">
                                      <p:cBhvr>
                                        <p:cTn id="8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2" grpId="0"/>
      <p:bldP spid="14" grpId="0"/>
      <p:bldP spid="16" grpId="0"/>
      <p:bldP spid="17" grpId="0"/>
      <p:bldP spid="33" grpId="0"/>
      <p:bldP spid="3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2ABD08-77C3-3244-898E-A40A678E48D0}"/>
              </a:ext>
            </a:extLst>
          </p:cNvPr>
          <p:cNvSpPr>
            <a:spLocks noGrp="1"/>
          </p:cNvSpPr>
          <p:nvPr>
            <p:ph type="title"/>
          </p:nvPr>
        </p:nvSpPr>
        <p:spPr/>
        <p:txBody>
          <a:bodyPr/>
          <a:lstStyle/>
          <a:p>
            <a:r>
              <a:rPr lang="en-US"/>
              <a:t>CIRCUMVENTION EXCEPTIONS </a:t>
            </a:r>
          </a:p>
        </p:txBody>
      </p:sp>
      <p:sp>
        <p:nvSpPr>
          <p:cNvPr id="9" name="TextBox 8">
            <a:extLst>
              <a:ext uri="{FF2B5EF4-FFF2-40B4-BE49-F238E27FC236}">
                <a16:creationId xmlns:a16="http://schemas.microsoft.com/office/drawing/2014/main" id="{B51222F7-377C-9E43-B1BE-31C616CF3D13}"/>
              </a:ext>
            </a:extLst>
          </p:cNvPr>
          <p:cNvSpPr txBox="1"/>
          <p:nvPr/>
        </p:nvSpPr>
        <p:spPr>
          <a:xfrm>
            <a:off x="831272" y="3692605"/>
            <a:ext cx="8688285" cy="984885"/>
          </a:xfrm>
          <a:prstGeom prst="rect">
            <a:avLst/>
          </a:prstGeom>
          <a:noFill/>
        </p:spPr>
        <p:txBody>
          <a:bodyPr wrap="square" rtlCol="0">
            <a:spAutoFit/>
          </a:bodyPr>
          <a:lstStyle/>
          <a:p>
            <a:r>
              <a:rPr lang="en-CA" sz="2000" dirty="0"/>
              <a:t>You are broadcasting a copyright-protected work and the rights-holder has not given you a TPM-free way to do the broadcast</a:t>
            </a:r>
          </a:p>
          <a:p>
            <a:endParaRPr lang="en-US" dirty="0"/>
          </a:p>
        </p:txBody>
      </p:sp>
      <p:sp>
        <p:nvSpPr>
          <p:cNvPr id="10" name="TextBox 9">
            <a:extLst>
              <a:ext uri="{FF2B5EF4-FFF2-40B4-BE49-F238E27FC236}">
                <a16:creationId xmlns:a16="http://schemas.microsoft.com/office/drawing/2014/main" id="{F35C2921-01FA-9249-8C08-5BE483AB2727}"/>
              </a:ext>
            </a:extLst>
          </p:cNvPr>
          <p:cNvSpPr txBox="1"/>
          <p:nvPr/>
        </p:nvSpPr>
        <p:spPr>
          <a:xfrm>
            <a:off x="831273" y="2057400"/>
            <a:ext cx="9112828" cy="707886"/>
          </a:xfrm>
          <a:prstGeom prst="rect">
            <a:avLst/>
          </a:prstGeom>
          <a:noFill/>
        </p:spPr>
        <p:txBody>
          <a:bodyPr wrap="square" rtlCol="0">
            <a:spAutoFit/>
          </a:bodyPr>
          <a:lstStyle/>
          <a:p>
            <a:r>
              <a:rPr lang="en-CA" sz="2000" dirty="0"/>
              <a:t>You have perceptual disabilities or provide support services to people with perceptual disabilities</a:t>
            </a:r>
            <a:endParaRPr lang="en-US" sz="2000" dirty="0"/>
          </a:p>
        </p:txBody>
      </p:sp>
      <p:sp>
        <p:nvSpPr>
          <p:cNvPr id="11" name="TextBox 10">
            <a:extLst>
              <a:ext uri="{FF2B5EF4-FFF2-40B4-BE49-F238E27FC236}">
                <a16:creationId xmlns:a16="http://schemas.microsoft.com/office/drawing/2014/main" id="{85F0E831-4675-FD45-A92D-4BD95379922A}"/>
              </a:ext>
            </a:extLst>
          </p:cNvPr>
          <p:cNvSpPr txBox="1"/>
          <p:nvPr/>
        </p:nvSpPr>
        <p:spPr>
          <a:xfrm>
            <a:off x="831272" y="5253163"/>
            <a:ext cx="10945092" cy="984885"/>
          </a:xfrm>
          <a:prstGeom prst="rect">
            <a:avLst/>
          </a:prstGeom>
          <a:noFill/>
        </p:spPr>
        <p:txBody>
          <a:bodyPr wrap="square" rtlCol="0">
            <a:spAutoFit/>
          </a:bodyPr>
          <a:lstStyle/>
          <a:p>
            <a:r>
              <a:rPr lang="en-CA" sz="2000" dirty="0"/>
              <a:t>You need to circumvent a TPM on radio equipment in order to get access to a telecommunications service</a:t>
            </a:r>
          </a:p>
          <a:p>
            <a:endParaRPr lang="en-US" dirty="0"/>
          </a:p>
        </p:txBody>
      </p:sp>
      <p:sp>
        <p:nvSpPr>
          <p:cNvPr id="18" name="TextBox 17">
            <a:extLst>
              <a:ext uri="{FF2B5EF4-FFF2-40B4-BE49-F238E27FC236}">
                <a16:creationId xmlns:a16="http://schemas.microsoft.com/office/drawing/2014/main" id="{B0A08921-C5E4-BF45-8903-DF3809B2CB29}"/>
              </a:ext>
            </a:extLst>
          </p:cNvPr>
          <p:cNvSpPr txBox="1"/>
          <p:nvPr/>
        </p:nvSpPr>
        <p:spPr>
          <a:xfrm>
            <a:off x="270163" y="2057400"/>
            <a:ext cx="290946" cy="646331"/>
          </a:xfrm>
          <a:prstGeom prst="rect">
            <a:avLst/>
          </a:prstGeom>
          <a:noFill/>
        </p:spPr>
        <p:txBody>
          <a:bodyPr wrap="square" rtlCol="0">
            <a:spAutoFit/>
          </a:bodyPr>
          <a:lstStyle/>
          <a:p>
            <a:r>
              <a:rPr lang="en-US" sz="3600"/>
              <a:t>5</a:t>
            </a:r>
          </a:p>
        </p:txBody>
      </p:sp>
      <p:sp>
        <p:nvSpPr>
          <p:cNvPr id="19" name="TextBox 18">
            <a:extLst>
              <a:ext uri="{FF2B5EF4-FFF2-40B4-BE49-F238E27FC236}">
                <a16:creationId xmlns:a16="http://schemas.microsoft.com/office/drawing/2014/main" id="{3B4CC88A-E75B-6E4B-A36D-172473B37A2A}"/>
              </a:ext>
            </a:extLst>
          </p:cNvPr>
          <p:cNvSpPr txBox="1"/>
          <p:nvPr/>
        </p:nvSpPr>
        <p:spPr>
          <a:xfrm>
            <a:off x="270163" y="3637337"/>
            <a:ext cx="290946" cy="646331"/>
          </a:xfrm>
          <a:prstGeom prst="rect">
            <a:avLst/>
          </a:prstGeom>
          <a:noFill/>
        </p:spPr>
        <p:txBody>
          <a:bodyPr wrap="square" rtlCol="0">
            <a:spAutoFit/>
          </a:bodyPr>
          <a:lstStyle/>
          <a:p>
            <a:r>
              <a:rPr lang="en-US" sz="3600" dirty="0"/>
              <a:t>6</a:t>
            </a:r>
          </a:p>
        </p:txBody>
      </p:sp>
      <p:sp>
        <p:nvSpPr>
          <p:cNvPr id="20" name="TextBox 19">
            <a:extLst>
              <a:ext uri="{FF2B5EF4-FFF2-40B4-BE49-F238E27FC236}">
                <a16:creationId xmlns:a16="http://schemas.microsoft.com/office/drawing/2014/main" id="{CAD8F513-10B1-2D4E-8C51-8AF48AF69AA2}"/>
              </a:ext>
            </a:extLst>
          </p:cNvPr>
          <p:cNvSpPr txBox="1"/>
          <p:nvPr/>
        </p:nvSpPr>
        <p:spPr>
          <a:xfrm>
            <a:off x="270163" y="5217274"/>
            <a:ext cx="290946" cy="646331"/>
          </a:xfrm>
          <a:prstGeom prst="rect">
            <a:avLst/>
          </a:prstGeom>
          <a:noFill/>
        </p:spPr>
        <p:txBody>
          <a:bodyPr wrap="square" rtlCol="0">
            <a:spAutoFit/>
          </a:bodyPr>
          <a:lstStyle/>
          <a:p>
            <a:r>
              <a:rPr lang="en-US" sz="3600" dirty="0"/>
              <a:t>7</a:t>
            </a:r>
          </a:p>
        </p:txBody>
      </p:sp>
      <p:pic>
        <p:nvPicPr>
          <p:cNvPr id="23" name="Picture 22">
            <a:extLst>
              <a:ext uri="{FF2B5EF4-FFF2-40B4-BE49-F238E27FC236}">
                <a16:creationId xmlns:a16="http://schemas.microsoft.com/office/drawing/2014/main" id="{3FDC9C00-9507-9A45-8589-48BEBA30A9B7}"/>
              </a:ext>
            </a:extLst>
          </p:cNvPr>
          <p:cNvPicPr>
            <a:picLocks noChangeAspect="1"/>
          </p:cNvPicPr>
          <p:nvPr/>
        </p:nvPicPr>
        <p:blipFill>
          <a:blip r:embed="rId3"/>
          <a:stretch>
            <a:fillRect/>
          </a:stretch>
        </p:blipFill>
        <p:spPr>
          <a:xfrm>
            <a:off x="10045908" y="2808691"/>
            <a:ext cx="1513962" cy="2289053"/>
          </a:xfrm>
          <a:prstGeom prst="rect">
            <a:avLst/>
          </a:prstGeom>
        </p:spPr>
      </p:pic>
      <p:pic>
        <p:nvPicPr>
          <p:cNvPr id="22" name="Picture 21">
            <a:extLst>
              <a:ext uri="{FF2B5EF4-FFF2-40B4-BE49-F238E27FC236}">
                <a16:creationId xmlns:a16="http://schemas.microsoft.com/office/drawing/2014/main" id="{1775E65B-32D8-8241-BE81-CE6404EBBB31}"/>
              </a:ext>
            </a:extLst>
          </p:cNvPr>
          <p:cNvPicPr>
            <a:picLocks noChangeAspect="1"/>
          </p:cNvPicPr>
          <p:nvPr/>
        </p:nvPicPr>
        <p:blipFill>
          <a:blip r:embed="rId4"/>
          <a:stretch>
            <a:fillRect/>
          </a:stretch>
        </p:blipFill>
        <p:spPr>
          <a:xfrm>
            <a:off x="9782298" y="2867946"/>
            <a:ext cx="1989395" cy="2289053"/>
          </a:xfrm>
          <a:prstGeom prst="rect">
            <a:avLst/>
          </a:prstGeom>
        </p:spPr>
      </p:pic>
      <p:pic>
        <p:nvPicPr>
          <p:cNvPr id="21" name="Picture 20">
            <a:extLst>
              <a:ext uri="{FF2B5EF4-FFF2-40B4-BE49-F238E27FC236}">
                <a16:creationId xmlns:a16="http://schemas.microsoft.com/office/drawing/2014/main" id="{1CE1CC4F-EC0D-B34D-914F-AF58718DDD99}"/>
              </a:ext>
            </a:extLst>
          </p:cNvPr>
          <p:cNvPicPr>
            <a:picLocks noChangeAspect="1"/>
          </p:cNvPicPr>
          <p:nvPr/>
        </p:nvPicPr>
        <p:blipFill>
          <a:blip r:embed="rId5"/>
          <a:stretch>
            <a:fillRect/>
          </a:stretch>
        </p:blipFill>
        <p:spPr>
          <a:xfrm>
            <a:off x="9895499" y="3015856"/>
            <a:ext cx="2026338" cy="1986736"/>
          </a:xfrm>
          <a:prstGeom prst="rect">
            <a:avLst/>
          </a:prstGeom>
        </p:spPr>
      </p:pic>
    </p:spTree>
    <p:extLst>
      <p:ext uri="{BB962C8B-B14F-4D97-AF65-F5344CB8AC3E}">
        <p14:creationId xmlns:p14="http://schemas.microsoft.com/office/powerpoint/2010/main" val="4040144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xit" presetSubtype="8" fill="hold" nodeType="withEffect">
                                  <p:stCondLst>
                                    <p:cond delay="0"/>
                                  </p:stCondLst>
                                  <p:childTnLst>
                                    <p:animEffect transition="out" filter="wipe(left)">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xit" presetSubtype="8" fill="hold" nodeType="withEffect">
                                  <p:stCondLst>
                                    <p:cond delay="0"/>
                                  </p:stCondLst>
                                  <p:childTnLst>
                                    <p:animEffect transition="out" filter="wipe(left)">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p:bldP spid="19" grpId="0"/>
      <p:bldP spid="20" grpId="0"/>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Level 1</Template>
  <TotalTime>31325</TotalTime>
  <Words>3043</Words>
  <Application>Microsoft Macintosh PowerPoint</Application>
  <PresentationFormat>Widescreen</PresentationFormat>
  <Paragraphs>221</Paragraphs>
  <Slides>26</Slides>
  <Notes>18</Notes>
  <HiddenSlides>0</HiddenSlides>
  <MMClips>3</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26</vt:i4>
      </vt:variant>
    </vt:vector>
  </HeadingPairs>
  <TitlesOfParts>
    <vt:vector size="33" baseType="lpstr">
      <vt:lpstr>Arial</vt:lpstr>
      <vt:lpstr>Calibri</vt:lpstr>
      <vt:lpstr>Level 1</vt:lpstr>
      <vt:lpstr>Level 2</vt:lpstr>
      <vt:lpstr>Level 3</vt:lpstr>
      <vt:lpstr>Level 4</vt:lpstr>
      <vt:lpstr>Level 5</vt:lpstr>
      <vt:lpstr>SECTION 41: TECHNOLOGICAL PROTECTION MEASURES</vt:lpstr>
      <vt:lpstr>THE RISE OF THE INTERNET</vt:lpstr>
      <vt:lpstr>THE RISE OF THE INTERNET</vt:lpstr>
      <vt:lpstr>THE WIPO COPYRIGHT TREATY</vt:lpstr>
      <vt:lpstr>TECHNOLOGICAL PROTECTION MEASURES (TPMs)</vt:lpstr>
      <vt:lpstr>THE CIRCUMVENTION OF TPMs</vt:lpstr>
      <vt:lpstr>THE CIRCUMVENTION OF TPMs</vt:lpstr>
      <vt:lpstr>CIRCUMVENTION EXCEPTIONS </vt:lpstr>
      <vt:lpstr>CIRCUMVENTION EXCEPTIONS </vt:lpstr>
      <vt:lpstr>CIRCUMVENTION EXCEPTIONS </vt:lpstr>
      <vt:lpstr>CONTROVERSY</vt:lpstr>
      <vt:lpstr>DIFFERING PERSPECTIVES</vt:lpstr>
      <vt:lpstr>CONTROVERSY</vt:lpstr>
      <vt:lpstr>LEARNING OBJECTIVES</vt:lpstr>
      <vt:lpstr>PowerPoint Presentation</vt:lpstr>
      <vt:lpstr>QUESTIONS</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TECHNOLOGICAL PROTECTION MEASURES/ DIGITAL LOCKS</dc:title>
  <dc:creator>Julia Guy</dc:creator>
  <cp:lastModifiedBy>Julia Guy</cp:lastModifiedBy>
  <cp:revision>94</cp:revision>
  <dcterms:created xsi:type="dcterms:W3CDTF">2019-07-14T18:57:49Z</dcterms:created>
  <dcterms:modified xsi:type="dcterms:W3CDTF">2019-09-08T19:01:43Z</dcterms:modified>
</cp:coreProperties>
</file>