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 id="2147493556" r:id="rId2"/>
    <p:sldMasterId id="2147493567" r:id="rId3"/>
    <p:sldMasterId id="2147493578" r:id="rId4"/>
    <p:sldMasterId id="2147493589" r:id="rId5"/>
    <p:sldMasterId id="2147493600" r:id="rId6"/>
  </p:sldMasterIdLst>
  <p:notesMasterIdLst>
    <p:notesMasterId r:id="rId36"/>
  </p:notesMasterIdLst>
  <p:handoutMasterIdLst>
    <p:handoutMasterId r:id="rId37"/>
  </p:handoutMasterIdLst>
  <p:sldIdLst>
    <p:sldId id="387" r:id="rId7"/>
    <p:sldId id="263" r:id="rId8"/>
    <p:sldId id="363" r:id="rId9"/>
    <p:sldId id="364" r:id="rId10"/>
    <p:sldId id="365" r:id="rId11"/>
    <p:sldId id="366" r:id="rId12"/>
    <p:sldId id="367" r:id="rId13"/>
    <p:sldId id="369" r:id="rId14"/>
    <p:sldId id="370" r:id="rId15"/>
    <p:sldId id="371" r:id="rId16"/>
    <p:sldId id="372" r:id="rId17"/>
    <p:sldId id="373" r:id="rId18"/>
    <p:sldId id="379" r:id="rId19"/>
    <p:sldId id="374" r:id="rId20"/>
    <p:sldId id="385" r:id="rId21"/>
    <p:sldId id="388" r:id="rId22"/>
    <p:sldId id="389" r:id="rId23"/>
    <p:sldId id="390" r:id="rId24"/>
    <p:sldId id="391" r:id="rId25"/>
    <p:sldId id="392" r:id="rId26"/>
    <p:sldId id="393" r:id="rId27"/>
    <p:sldId id="394" r:id="rId28"/>
    <p:sldId id="395" r:id="rId29"/>
    <p:sldId id="396" r:id="rId30"/>
    <p:sldId id="397" r:id="rId31"/>
    <p:sldId id="398" r:id="rId32"/>
    <p:sldId id="386" r:id="rId33"/>
    <p:sldId id="383" r:id="rId34"/>
    <p:sldId id="3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3065"/>
  </p:normalViewPr>
  <p:slideViewPr>
    <p:cSldViewPr snapToGrid="0" snapToObjects="1">
      <p:cViewPr varScale="1">
        <p:scale>
          <a:sx n="71" d="100"/>
          <a:sy n="71" d="100"/>
        </p:scale>
        <p:origin x="348" y="72"/>
      </p:cViewPr>
      <p:guideLst>
        <p:guide orient="horz" pos="2024"/>
        <p:guide pos="3863"/>
      </p:guideLst>
    </p:cSldViewPr>
  </p:slideViewPr>
  <p:notesTextViewPr>
    <p:cViewPr>
      <p:scale>
        <a:sx n="110" d="100"/>
        <a:sy n="11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2025/02/07</a:t>
            </a:fld>
            <a:endParaRPr lang="en-CA" dirty="0"/>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dirty="0"/>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dirty="0"/>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*Updated: January 2025</a:t>
            </a:r>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Hello and welcome to the University of Alberta’s Opening Up Copyright instructional module on collective licensing and the Copyright Board.</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dirty="0"/>
          </a:p>
        </p:txBody>
      </p:sp>
    </p:spTree>
    <p:extLst>
      <p:ext uri="{BB962C8B-B14F-4D97-AF65-F5344CB8AC3E}">
        <p14:creationId xmlns:p14="http://schemas.microsoft.com/office/powerpoint/2010/main" val="163634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Another </a:t>
            </a:r>
            <a:r>
              <a:rPr lang="en-CA" sz="1200" b="0" i="0" u="none" strike="noStrike" kern="1200" dirty="0">
                <a:solidFill>
                  <a:schemeClr val="tx1"/>
                </a:solidFill>
                <a:effectLst/>
                <a:latin typeface="+mn-lt"/>
                <a:ea typeface="+mn-ea"/>
                <a:cs typeface="+mn-cs"/>
              </a:rPr>
              <a:t>tension that exists in relation to the Copyright Board is that there is no internal appeal process available to either copyright user or owner if they are dissatisfied with the ruling of the board. The only option is an appeal to the Federal Court. This is not an attractive option for small groups of users or independent users given the costs associated with litigation (D’Alton, 2013</a:t>
            </a:r>
            <a:r>
              <a:rPr lang="en-CA" sz="1200" b="0" i="0" u="none" strike="noStrike" kern="1200" dirty="0" smtClean="0">
                <a:solidFill>
                  <a:schemeClr val="tx1"/>
                </a:solidFill>
                <a:effectLst/>
                <a:latin typeface="+mn-lt"/>
                <a:ea typeface="+mn-ea"/>
                <a:cs typeface="+mn-cs"/>
              </a:rPr>
              <a:t>, p</a:t>
            </a:r>
            <a:r>
              <a:rPr lang="en-CA" sz="1200" b="0" i="0" u="none" strike="noStrike" kern="1200" dirty="0">
                <a:solidFill>
                  <a:schemeClr val="tx1"/>
                </a:solidFill>
                <a:effectLst/>
                <a:latin typeface="+mn-lt"/>
                <a:ea typeface="+mn-ea"/>
                <a:cs typeface="+mn-cs"/>
              </a:rPr>
              <a:t>. 210-211</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dirty="0"/>
          </a:p>
        </p:txBody>
      </p:sp>
    </p:spTree>
    <p:extLst>
      <p:ext uri="{BB962C8B-B14F-4D97-AF65-F5344CB8AC3E}">
        <p14:creationId xmlns:p14="http://schemas.microsoft.com/office/powerpoint/2010/main" val="131796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Another </a:t>
            </a:r>
            <a:r>
              <a:rPr lang="en-CA" sz="1200" b="0" i="0" u="none" strike="noStrike" kern="1200" dirty="0">
                <a:solidFill>
                  <a:schemeClr val="tx1"/>
                </a:solidFill>
                <a:effectLst/>
                <a:latin typeface="+mn-lt"/>
                <a:ea typeface="+mn-ea"/>
                <a:cs typeface="+mn-cs"/>
              </a:rPr>
              <a:t>concern is that while the role of both the Copyright Board, and copyright law in general, is to balance the rights of owners with the rights of users, the Board is often composed primarily of intellectual property experts. Thus, the views of the average user are often underrepresented on the Board. </a:t>
            </a:r>
            <a:r>
              <a:rPr lang="en-CA" sz="1200" b="0" i="0" u="none" strike="noStrike" kern="1200" dirty="0" smtClean="0">
                <a:solidFill>
                  <a:schemeClr val="tx1"/>
                </a:solidFill>
                <a:effectLst/>
                <a:latin typeface="+mn-lt"/>
                <a:ea typeface="+mn-ea"/>
                <a:cs typeface="+mn-cs"/>
              </a:rPr>
              <a:t>This </a:t>
            </a:r>
            <a:r>
              <a:rPr lang="en-CA" sz="1200" b="0" i="0" u="none" strike="noStrike" kern="1200" dirty="0">
                <a:solidFill>
                  <a:schemeClr val="tx1"/>
                </a:solidFill>
                <a:effectLst/>
                <a:latin typeface="+mn-lt"/>
                <a:ea typeface="+mn-ea"/>
                <a:cs typeface="+mn-cs"/>
              </a:rPr>
              <a:t>has potentially contributed to the “upward creep” trend in tariff levels with collectives</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A similar criticism of  the functioning of the board is that there is often great value placed on the testimony of “expert” witnesses when disagreements arise between collectives and user. There is sometimes concern that many of these “experts are in fact closely related to the industries petitioning the board” </a:t>
            </a:r>
            <a:r>
              <a:rPr lang="en-CA" sz="1200" b="0" i="0" u="none" strike="noStrike" kern="1200" dirty="0" smtClean="0">
                <a:solidFill>
                  <a:schemeClr val="tx1"/>
                </a:solidFill>
                <a:effectLst/>
                <a:latin typeface="+mn-lt"/>
                <a:ea typeface="+mn-ea"/>
                <a:cs typeface="+mn-cs"/>
              </a:rPr>
              <a:t>(</a:t>
            </a:r>
            <a:r>
              <a:rPr lang="en-CA" sz="1200" b="0" i="0" u="none" strike="noStrike" kern="1200" dirty="0">
                <a:solidFill>
                  <a:schemeClr val="tx1"/>
                </a:solidFill>
                <a:effectLst/>
                <a:latin typeface="+mn-lt"/>
                <a:ea typeface="+mn-ea"/>
                <a:cs typeface="+mn-cs"/>
              </a:rPr>
              <a:t>D’Alton, 2013, p.211). This behaviour would go against the normal evidentiary principles that guide the Canadian court system, but remember the Copyright Board is not technically a court</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dirty="0"/>
          </a:p>
        </p:txBody>
      </p:sp>
    </p:spTree>
    <p:extLst>
      <p:ext uri="{BB962C8B-B14F-4D97-AF65-F5344CB8AC3E}">
        <p14:creationId xmlns:p14="http://schemas.microsoft.com/office/powerpoint/2010/main" val="1662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Despite </a:t>
            </a:r>
            <a:r>
              <a:rPr lang="en-CA" sz="1200" b="0" i="0" u="none" strike="noStrike" kern="1200" dirty="0">
                <a:solidFill>
                  <a:schemeClr val="tx1"/>
                </a:solidFill>
                <a:effectLst/>
                <a:latin typeface="+mn-lt"/>
                <a:ea typeface="+mn-ea"/>
                <a:cs typeface="+mn-cs"/>
              </a:rPr>
              <a:t>the fact that collectives such as SOCAN and Access Copyright </a:t>
            </a:r>
            <a:r>
              <a:rPr lang="en-CA" sz="1200" b="0" i="0" u="none" strike="noStrike" kern="1200" dirty="0" smtClean="0">
                <a:solidFill>
                  <a:schemeClr val="tx1"/>
                </a:solidFill>
                <a:effectLst/>
                <a:latin typeface="+mn-lt"/>
                <a:ea typeface="+mn-ea"/>
                <a:cs typeface="+mn-cs"/>
              </a:rPr>
              <a:t>are </a:t>
            </a:r>
            <a:r>
              <a:rPr lang="en-CA" sz="1200" b="0" i="0" u="none" strike="noStrike" kern="1200" dirty="0">
                <a:solidFill>
                  <a:schemeClr val="tx1"/>
                </a:solidFill>
                <a:effectLst/>
                <a:latin typeface="+mn-lt"/>
                <a:ea typeface="+mn-ea"/>
                <a:cs typeface="+mn-cs"/>
              </a:rPr>
              <a:t>relatively new, these groups have been very active in copyright litigation. In the pentalogy of Supreme Court cases on copyright in 2012, all five involved a collective (and bad news for the collectives, they lost in four of those five cases). </a:t>
            </a:r>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was a mere hot second (</a:t>
            </a:r>
            <a:r>
              <a:rPr lang="en-CA" sz="1200" b="0" i="0" u="none" strike="noStrike" kern="1200" dirty="0" smtClean="0">
                <a:solidFill>
                  <a:schemeClr val="tx1"/>
                </a:solidFill>
                <a:effectLst/>
                <a:latin typeface="+mn-lt"/>
                <a:ea typeface="+mn-ea"/>
                <a:cs typeface="+mn-cs"/>
              </a:rPr>
              <a:t>well, </a:t>
            </a:r>
            <a:r>
              <a:rPr lang="en-CA" sz="1200" b="0" i="0" u="none" strike="noStrike" kern="1200" dirty="0">
                <a:solidFill>
                  <a:schemeClr val="tx1"/>
                </a:solidFill>
                <a:effectLst/>
                <a:latin typeface="+mn-lt"/>
                <a:ea typeface="+mn-ea"/>
                <a:cs typeface="+mn-cs"/>
              </a:rPr>
              <a:t>9 months) after the pentalogy decision in June 2012 before Access Copyright was at it again, filing the claim against York University in 2013. Ongoing legal action on the part of collectives might impede or discourage legitimate uses of copyrighted material by users or institutions. Some have suggested that…</a:t>
            </a:r>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dirty="0"/>
          </a:p>
        </p:txBody>
      </p:sp>
    </p:spTree>
    <p:extLst>
      <p:ext uri="{BB962C8B-B14F-4D97-AF65-F5344CB8AC3E}">
        <p14:creationId xmlns:p14="http://schemas.microsoft.com/office/powerpoint/2010/main" val="369232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…rather than threatening to sue over the scope of fair dealing, perhaps collectives could follow models such as Spotify </a:t>
            </a:r>
            <a:r>
              <a:rPr lang="en-CA" sz="1200" b="0" i="0" u="none" strike="noStrike" kern="1200" dirty="0" smtClean="0">
                <a:solidFill>
                  <a:schemeClr val="tx1"/>
                </a:solidFill>
                <a:effectLst/>
                <a:latin typeface="+mn-lt"/>
                <a:ea typeface="+mn-ea"/>
                <a:cs typeface="+mn-cs"/>
              </a:rPr>
              <a:t>or iTunes and </a:t>
            </a:r>
            <a:r>
              <a:rPr lang="en-CA" sz="1200" b="0" i="0" u="none" strike="noStrike" kern="1200" dirty="0">
                <a:solidFill>
                  <a:schemeClr val="tx1"/>
                </a:solidFill>
                <a:effectLst/>
                <a:latin typeface="+mn-lt"/>
                <a:ea typeface="+mn-ea"/>
                <a:cs typeface="+mn-cs"/>
              </a:rPr>
              <a:t>provide licences or downloads of specific works (or excerpts of works) for low fees. Or perhaps we will find that new collectives will emerge and bring with them a new approach to collective licencing. (Murray &amp; </a:t>
            </a:r>
            <a:r>
              <a:rPr lang="en-CA" sz="1200" b="0" i="0" u="none" strike="noStrike" kern="1200" dirty="0" err="1" smtClean="0">
                <a:solidFill>
                  <a:schemeClr val="tx1"/>
                </a:solidFill>
                <a:effectLst/>
                <a:latin typeface="+mn-lt"/>
                <a:ea typeface="+mn-ea"/>
                <a:cs typeface="+mn-cs"/>
              </a:rPr>
              <a:t>Trosow</a:t>
            </a:r>
            <a:r>
              <a:rPr lang="en-CA" sz="1200" b="0" i="0" u="none" strike="noStrike" kern="1200" dirty="0">
                <a:solidFill>
                  <a:schemeClr val="tx1"/>
                </a:solidFill>
                <a:effectLst/>
                <a:latin typeface="+mn-lt"/>
                <a:ea typeface="+mn-ea"/>
                <a:cs typeface="+mn-cs"/>
              </a:rPr>
              <a:t>, 2013, p. 235</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dirty="0"/>
          </a:p>
        </p:txBody>
      </p:sp>
    </p:spTree>
    <p:extLst>
      <p:ext uri="{BB962C8B-B14F-4D97-AF65-F5344CB8AC3E}">
        <p14:creationId xmlns:p14="http://schemas.microsoft.com/office/powerpoint/2010/main" val="241679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Describe the roles of the the Copyright Board and collective licensing agencies in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Canadian copyright </a:t>
            </a:r>
            <a:r>
              <a:rPr lang="en-CA" sz="1200" b="0" i="0" u="none" strike="noStrike" kern="1200" dirty="0" smtClean="0">
                <a:solidFill>
                  <a:schemeClr val="tx1"/>
                </a:solidFill>
                <a:effectLst/>
                <a:latin typeface="+mn-lt"/>
                <a:ea typeface="+mn-ea"/>
                <a:cs typeface="+mn-cs"/>
              </a:rPr>
              <a:t>landscape</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Summarize </a:t>
            </a:r>
            <a:r>
              <a:rPr lang="en-CA" sz="1200" b="0" i="0" u="none" strike="noStrike" kern="1200" dirty="0">
                <a:solidFill>
                  <a:schemeClr val="tx1"/>
                </a:solidFill>
                <a:effectLst/>
                <a:latin typeface="+mn-lt"/>
                <a:ea typeface="+mn-ea"/>
                <a:cs typeface="+mn-cs"/>
              </a:rPr>
              <a:t>the regulatory relationship between collective licensing agencies and the Copyright Board </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dirty="0"/>
          </a:p>
        </p:txBody>
      </p:sp>
    </p:spTree>
    <p:extLst>
      <p:ext uri="{BB962C8B-B14F-4D97-AF65-F5344CB8AC3E}">
        <p14:creationId xmlns:p14="http://schemas.microsoft.com/office/powerpoint/2010/main" val="244765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This has been the University of Alberta’s Opening Up Copyright instructional module on collective licensing agencies and the Copyright Board. Thank you for your attention.</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dirty="0"/>
          </a:p>
        </p:txBody>
      </p:sp>
    </p:spTree>
    <p:extLst>
      <p:ext uri="{BB962C8B-B14F-4D97-AF65-F5344CB8AC3E}">
        <p14:creationId xmlns:p14="http://schemas.microsoft.com/office/powerpoint/2010/main" val="3916999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dirty="0"/>
          </a:p>
        </p:txBody>
      </p:sp>
    </p:spTree>
    <p:extLst>
      <p:ext uri="{BB962C8B-B14F-4D97-AF65-F5344CB8AC3E}">
        <p14:creationId xmlns:p14="http://schemas.microsoft.com/office/powerpoint/2010/main" val="131552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dirty="0"/>
          </a:p>
        </p:txBody>
      </p:sp>
    </p:spTree>
    <p:extLst>
      <p:ext uri="{BB962C8B-B14F-4D97-AF65-F5344CB8AC3E}">
        <p14:creationId xmlns:p14="http://schemas.microsoft.com/office/powerpoint/2010/main" val="47016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dirty="0"/>
          </a:p>
        </p:txBody>
      </p:sp>
    </p:spTree>
    <p:extLst>
      <p:ext uri="{BB962C8B-B14F-4D97-AF65-F5344CB8AC3E}">
        <p14:creationId xmlns:p14="http://schemas.microsoft.com/office/powerpoint/2010/main" val="94282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dirty="0"/>
          </a:p>
        </p:txBody>
      </p:sp>
    </p:spTree>
    <p:extLst>
      <p:ext uri="{BB962C8B-B14F-4D97-AF65-F5344CB8AC3E}">
        <p14:creationId xmlns:p14="http://schemas.microsoft.com/office/powerpoint/2010/main" val="33534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Do you know what COPIBEC, SODRAC and CARCC are? I’ll give you a </a:t>
            </a:r>
            <a:r>
              <a:rPr lang="en-CA" sz="1200" b="0" i="0" u="none" strike="noStrike" kern="1200" dirty="0" smtClean="0">
                <a:solidFill>
                  <a:schemeClr val="tx1"/>
                </a:solidFill>
                <a:effectLst/>
                <a:latin typeface="+mn-lt"/>
                <a:ea typeface="+mn-ea"/>
                <a:cs typeface="+mn-cs"/>
              </a:rPr>
              <a:t>hint – </a:t>
            </a:r>
            <a:r>
              <a:rPr lang="en-CA" sz="1200" b="0" i="0" u="none" strike="noStrike" kern="1200" dirty="0">
                <a:solidFill>
                  <a:schemeClr val="tx1"/>
                </a:solidFill>
                <a:effectLst/>
                <a:latin typeface="+mn-lt"/>
                <a:ea typeface="+mn-ea"/>
                <a:cs typeface="+mn-cs"/>
              </a:rPr>
              <a:t>they are not the most popular baby names of </a:t>
            </a:r>
            <a:r>
              <a:rPr lang="en-CA" sz="1200" b="0" i="0" u="none" strike="noStrike" kern="1200" dirty="0" smtClean="0">
                <a:solidFill>
                  <a:schemeClr val="tx1"/>
                </a:solidFill>
                <a:effectLst/>
                <a:latin typeface="+mn-lt"/>
                <a:ea typeface="+mn-ea"/>
                <a:cs typeface="+mn-cs"/>
              </a:rPr>
              <a:t>2020, </a:t>
            </a:r>
            <a:r>
              <a:rPr lang="en-CA" sz="1200" b="0" i="0" u="none" strike="noStrike" kern="1200" dirty="0">
                <a:solidFill>
                  <a:schemeClr val="tx1"/>
                </a:solidFill>
                <a:effectLst/>
                <a:latin typeface="+mn-lt"/>
                <a:ea typeface="+mn-ea"/>
                <a:cs typeface="+mn-cs"/>
              </a:rPr>
              <a:t>but collective licensing agencies! Collective licensing agencies, or collectives, are societies that represent creators and owners of </a:t>
            </a:r>
            <a:r>
              <a:rPr lang="en-CA" sz="1200" b="0" i="0" u="none" strike="noStrike" kern="1200" dirty="0" smtClean="0">
                <a:solidFill>
                  <a:schemeClr val="tx1"/>
                </a:solidFill>
                <a:effectLst/>
                <a:latin typeface="+mn-lt"/>
                <a:ea typeface="+mn-ea"/>
                <a:cs typeface="+mn-cs"/>
              </a:rPr>
              <a:t>copyright-protected </a:t>
            </a:r>
            <a:r>
              <a:rPr lang="en-CA" sz="1200" b="0" i="0" u="none" strike="noStrike" kern="1200" dirty="0">
                <a:solidFill>
                  <a:schemeClr val="tx1"/>
                </a:solidFill>
                <a:effectLst/>
                <a:latin typeface="+mn-lt"/>
                <a:ea typeface="+mn-ea"/>
                <a:cs typeface="+mn-cs"/>
              </a:rPr>
              <a:t>works. </a:t>
            </a:r>
            <a:r>
              <a:rPr lang="en-CA" sz="1200" b="0" i="0" u="none" strike="noStrike" kern="1200" dirty="0" smtClean="0">
                <a:solidFill>
                  <a:schemeClr val="tx1"/>
                </a:solidFill>
                <a:effectLst/>
                <a:latin typeface="+mn-lt"/>
                <a:ea typeface="+mn-ea"/>
                <a:cs typeface="+mn-cs"/>
              </a:rPr>
              <a:t>These </a:t>
            </a:r>
            <a:r>
              <a:rPr lang="en-CA" sz="1200" b="0" i="0" u="none" strike="noStrike" kern="1200" dirty="0">
                <a:solidFill>
                  <a:schemeClr val="tx1"/>
                </a:solidFill>
                <a:effectLst/>
                <a:latin typeface="+mn-lt"/>
                <a:ea typeface="+mn-ea"/>
                <a:cs typeface="+mn-cs"/>
              </a:rPr>
              <a:t>collectives do not represent all rights holders and do not themselves own the rights to </a:t>
            </a:r>
            <a:r>
              <a:rPr lang="en-CA" sz="1200" b="0" i="0" u="none" strike="noStrike" kern="1200" dirty="0" smtClean="0">
                <a:solidFill>
                  <a:schemeClr val="tx1"/>
                </a:solidFill>
                <a:effectLst/>
                <a:latin typeface="+mn-lt"/>
                <a:ea typeface="+mn-ea"/>
                <a:cs typeface="+mn-cs"/>
              </a:rPr>
              <a:t>works, but </a:t>
            </a:r>
            <a:r>
              <a:rPr lang="en-CA" sz="1200" b="0" i="0" u="none" strike="noStrike" kern="1200" dirty="0">
                <a:solidFill>
                  <a:schemeClr val="tx1"/>
                </a:solidFill>
                <a:effectLst/>
                <a:latin typeface="+mn-lt"/>
                <a:ea typeface="+mn-ea"/>
                <a:cs typeface="+mn-cs"/>
              </a:rPr>
              <a:t>rather act on behalf of participating rights holders by administering licences to their works. It all sounded great on paper... until most people in post-secondary stopped</a:t>
            </a:r>
            <a:r>
              <a:rPr lang="en-CA" sz="1200" b="0" i="1" u="none" strike="noStrike" kern="1200" dirty="0">
                <a:solidFill>
                  <a:schemeClr val="tx1"/>
                </a:solidFill>
                <a:effectLst/>
                <a:latin typeface="+mn-lt"/>
                <a:ea typeface="+mn-ea"/>
                <a:cs typeface="+mn-cs"/>
              </a:rPr>
              <a:t> using</a:t>
            </a:r>
            <a:r>
              <a:rPr lang="en-CA" sz="1200" b="0" i="0" u="none" strike="noStrike" kern="1200" dirty="0">
                <a:solidFill>
                  <a:schemeClr val="tx1"/>
                </a:solidFill>
                <a:effectLst/>
                <a:latin typeface="+mn-lt"/>
                <a:ea typeface="+mn-ea"/>
                <a:cs typeface="+mn-cs"/>
              </a:rPr>
              <a:t> paper. Then things got confusing. And that was</a:t>
            </a:r>
            <a:r>
              <a:rPr lang="en-CA" sz="1200" b="0" i="1" u="none" strike="noStrike" kern="1200" dirty="0">
                <a:solidFill>
                  <a:schemeClr val="tx1"/>
                </a:solidFill>
                <a:effectLst/>
                <a:latin typeface="+mn-lt"/>
                <a:ea typeface="+mn-ea"/>
                <a:cs typeface="+mn-cs"/>
              </a:rPr>
              <a:t> before</a:t>
            </a:r>
            <a:r>
              <a:rPr lang="en-CA" sz="1200" b="0" i="0" u="none" strike="noStrike" kern="1200" dirty="0">
                <a:solidFill>
                  <a:schemeClr val="tx1"/>
                </a:solidFill>
                <a:effectLst/>
                <a:latin typeface="+mn-lt"/>
                <a:ea typeface="+mn-ea"/>
                <a:cs typeface="+mn-cs"/>
              </a:rPr>
              <a:t> the lawyers got involved. The decade-long lawsuits that followed made things even more unclear</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dirty="0"/>
          </a:p>
        </p:txBody>
      </p:sp>
    </p:spTree>
    <p:extLst>
      <p:ext uri="{BB962C8B-B14F-4D97-AF65-F5344CB8AC3E}">
        <p14:creationId xmlns:p14="http://schemas.microsoft.com/office/powerpoint/2010/main" val="12126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24</a:t>
            </a:fld>
            <a:endParaRPr lang="en-US" dirty="0"/>
          </a:p>
        </p:txBody>
      </p:sp>
    </p:spTree>
    <p:extLst>
      <p:ext uri="{BB962C8B-B14F-4D97-AF65-F5344CB8AC3E}">
        <p14:creationId xmlns:p14="http://schemas.microsoft.com/office/powerpoint/2010/main" val="276128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26</a:t>
            </a:fld>
            <a:endParaRPr lang="en-US" dirty="0"/>
          </a:p>
        </p:txBody>
      </p:sp>
    </p:spTree>
    <p:extLst>
      <p:ext uri="{BB962C8B-B14F-4D97-AF65-F5344CB8AC3E}">
        <p14:creationId xmlns:p14="http://schemas.microsoft.com/office/powerpoint/2010/main" val="269309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Locating and negotiating with copyright holders when you want to use their books or songs can be a long process, and for large organizations, such as a Ministry of Education, negotiating separately with each of the </a:t>
            </a:r>
            <a:r>
              <a:rPr lang="en-CA" sz="1200" b="0" i="0" u="none" strike="noStrike" kern="1200" dirty="0" smtClean="0">
                <a:solidFill>
                  <a:schemeClr val="tx1"/>
                </a:solidFill>
                <a:effectLst/>
                <a:latin typeface="+mn-lt"/>
                <a:ea typeface="+mn-ea"/>
                <a:cs typeface="+mn-cs"/>
              </a:rPr>
              <a:t>rights holders </a:t>
            </a:r>
            <a:r>
              <a:rPr lang="en-CA" sz="1200" b="0" i="0" u="none" strike="noStrike" kern="1200" dirty="0">
                <a:solidFill>
                  <a:schemeClr val="tx1"/>
                </a:solidFill>
                <a:effectLst/>
                <a:latin typeface="+mn-lt"/>
                <a:ea typeface="+mn-ea"/>
                <a:cs typeface="+mn-cs"/>
              </a:rPr>
              <a:t>for works that teachers might copy from is too complicated and time-consuming a process.</a:t>
            </a:r>
          </a:p>
          <a:p>
            <a:pPr rtl="0"/>
            <a:endParaRPr lang="en-CA" b="0" dirty="0">
              <a:effectLst/>
            </a:endParaRPr>
          </a:p>
          <a:p>
            <a:r>
              <a:rPr lang="en-CA" sz="1200" b="0" i="0" u="none" strike="noStrike" kern="1200" dirty="0">
                <a:solidFill>
                  <a:schemeClr val="tx1"/>
                </a:solidFill>
                <a:effectLst/>
                <a:latin typeface="+mn-lt"/>
                <a:ea typeface="+mn-ea"/>
                <a:cs typeface="+mn-cs"/>
              </a:rPr>
              <a:t>Collectives can provide licences  for specific re-use rights associated with copyright-protected works and will redistribute some of the associated fees to the individual rights holders of those works. These licences can outline how all of the items in a collective’s repertoire can be used and for what purposes, which might be called a </a:t>
            </a:r>
            <a:r>
              <a:rPr lang="en-CA" sz="1200" b="0" i="0" u="none" strike="noStrike" kern="1200" dirty="0" smtClean="0">
                <a:solidFill>
                  <a:schemeClr val="tx1"/>
                </a:solidFill>
                <a:effectLst/>
                <a:latin typeface="+mn-lt"/>
                <a:ea typeface="+mn-ea"/>
                <a:cs typeface="+mn-cs"/>
              </a:rPr>
              <a:t>“blanket </a:t>
            </a:r>
            <a:r>
              <a:rPr lang="en-CA" sz="1200" b="0" i="0" u="none" strike="noStrike" kern="1200" dirty="0">
                <a:solidFill>
                  <a:schemeClr val="tx1"/>
                </a:solidFill>
                <a:effectLst/>
                <a:latin typeface="+mn-lt"/>
                <a:ea typeface="+mn-ea"/>
                <a:cs typeface="+mn-cs"/>
              </a:rPr>
              <a:t>licence</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But collectives can also offer licences that refer specifically to a particular work and outline specific limitations and conditions around the use of that work. Therefore, when collective licencing agencies are working effectively, they can be super useful for publishers and businesses, as well as for non-corporate </a:t>
            </a:r>
            <a:r>
              <a:rPr lang="en-CA" sz="1200" b="0" i="0" u="none" strike="noStrike" kern="1200" dirty="0" smtClean="0">
                <a:solidFill>
                  <a:schemeClr val="tx1"/>
                </a:solidFill>
                <a:effectLst/>
                <a:latin typeface="+mn-lt"/>
                <a:ea typeface="+mn-ea"/>
                <a:cs typeface="+mn-cs"/>
              </a:rPr>
              <a:t>rights holders</a:t>
            </a:r>
            <a:r>
              <a:rPr lang="en-CA" sz="1200" b="0" i="0" u="none" strike="noStrike" kern="1200" dirty="0">
                <a:solidFill>
                  <a:schemeClr val="tx1"/>
                </a:solidFill>
                <a:effectLst/>
                <a:latin typeface="+mn-lt"/>
                <a:ea typeface="+mn-ea"/>
                <a:cs typeface="+mn-cs"/>
              </a:rPr>
              <a:t>. However, many of these agencies have, in practice, proven very controversial with both users and creators alike.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dirty="0"/>
          </a:p>
        </p:txBody>
      </p:sp>
    </p:spTree>
    <p:extLst>
      <p:ext uri="{BB962C8B-B14F-4D97-AF65-F5344CB8AC3E}">
        <p14:creationId xmlns:p14="http://schemas.microsoft.com/office/powerpoint/2010/main" val="175349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For better or worse, Canada is a global leader when it comes to the number of collective licensing agencies, with over thirty such groups, which can make things a little confusing.</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For example, the Society of Composers, Authors, and Music Publishers of Canada or SOCAN is one of eleven different music-related collectives and represents rights owners of musical works. It acts as an intermediary with radio stations or other venues that pay for the right to broadcast or </a:t>
            </a:r>
            <a:r>
              <a:rPr lang="en-CA" sz="1200" b="0" i="0" u="none" strike="noStrike" kern="1200" dirty="0" smtClean="0">
                <a:solidFill>
                  <a:schemeClr val="tx1"/>
                </a:solidFill>
                <a:effectLst/>
                <a:latin typeface="+mn-lt"/>
                <a:ea typeface="+mn-ea"/>
                <a:cs typeface="+mn-cs"/>
              </a:rPr>
              <a:t>“perform” </a:t>
            </a:r>
            <a:r>
              <a:rPr lang="en-CA" sz="1200" b="0" i="0" u="none" strike="noStrike" kern="1200" dirty="0">
                <a:solidFill>
                  <a:schemeClr val="tx1"/>
                </a:solidFill>
                <a:effectLst/>
                <a:latin typeface="+mn-lt"/>
                <a:ea typeface="+mn-ea"/>
                <a:cs typeface="+mn-cs"/>
              </a:rPr>
              <a:t>recordings of those works. Access Copyright is another collective founded by groups of creators and publishers to license the photocopying of works, except for in Quebec, where Copibec is the responsible collective. Educational institutions can enter into licensing agreements with individual publishers or collectives such as Access Copyright, which grant certain rights in exchange for fee. Collective licensing agencies such as Access Copyright and SOCAN are regulated by the Copyright Board of Canada. </a:t>
            </a:r>
            <a:r>
              <a:rPr lang="en-CA" sz="1200" b="0" i="0" u="none" strike="noStrike" kern="1200" dirty="0" smtClean="0">
                <a:solidFill>
                  <a:schemeClr val="tx1"/>
                </a:solidFill>
                <a:effectLst/>
                <a:latin typeface="+mn-lt"/>
                <a:ea typeface="+mn-ea"/>
                <a:cs typeface="+mn-cs"/>
              </a:rPr>
              <a:t>So </a:t>
            </a:r>
            <a:r>
              <a:rPr lang="en-CA" sz="1200" b="0" i="0" u="none" strike="noStrike" kern="1200" dirty="0">
                <a:solidFill>
                  <a:schemeClr val="tx1"/>
                </a:solidFill>
                <a:effectLst/>
                <a:latin typeface="+mn-lt"/>
                <a:ea typeface="+mn-ea"/>
                <a:cs typeface="+mn-cs"/>
              </a:rPr>
              <a:t>what is the Copyright Board</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dirty="0"/>
          </a:p>
        </p:txBody>
      </p:sp>
    </p:spTree>
    <p:extLst>
      <p:ext uri="{BB962C8B-B14F-4D97-AF65-F5344CB8AC3E}">
        <p14:creationId xmlns:p14="http://schemas.microsoft.com/office/powerpoint/2010/main" val="194108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Copyright Appeal Board (later simply the Copyright Board) was established under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in 1936. The Copyright Appeal Board initially dealt exclusively with the regulation of tariffs for the public performance right of music. The mandate of the original board was to control the egregious demands and increases in the costs of licences set out by the Canadian Performing Right Society, </a:t>
            </a:r>
            <a:r>
              <a:rPr lang="en-CA" sz="1200" b="0" i="0" u="none" strike="noStrike" kern="1200" dirty="0" smtClean="0">
                <a:solidFill>
                  <a:schemeClr val="tx1"/>
                </a:solidFill>
                <a:effectLst/>
                <a:latin typeface="+mn-lt"/>
                <a:ea typeface="+mn-ea"/>
                <a:cs typeface="+mn-cs"/>
              </a:rPr>
              <a:t>a </a:t>
            </a:r>
            <a:r>
              <a:rPr lang="en-CA" sz="1200" b="0" i="0" u="none" strike="noStrike" kern="1200" dirty="0">
                <a:solidFill>
                  <a:schemeClr val="tx1"/>
                </a:solidFill>
                <a:effectLst/>
                <a:latin typeface="+mn-lt"/>
                <a:ea typeface="+mn-ea"/>
                <a:cs typeface="+mn-cs"/>
              </a:rPr>
              <a:t>collective at the time. The Copyright Appeal Board’s goal was to balance the rights of copyright holders with the rights of users</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dirty="0"/>
          </a:p>
        </p:txBody>
      </p:sp>
    </p:spTree>
    <p:extLst>
      <p:ext uri="{BB962C8B-B14F-4D97-AF65-F5344CB8AC3E}">
        <p14:creationId xmlns:p14="http://schemas.microsoft.com/office/powerpoint/2010/main" val="57648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Following the 1988 revisions to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the Copyright Board would oversee collective administration in all existing and future </a:t>
            </a:r>
            <a:r>
              <a:rPr lang="en-CA" sz="1200" b="0" i="0" u="none" strike="noStrike" kern="1200" dirty="0" smtClean="0">
                <a:solidFill>
                  <a:schemeClr val="tx1"/>
                </a:solidFill>
                <a:effectLst/>
                <a:latin typeface="+mn-lt"/>
                <a:ea typeface="+mn-ea"/>
                <a:cs typeface="+mn-cs"/>
              </a:rPr>
              <a:t>areas – </a:t>
            </a:r>
            <a:r>
              <a:rPr lang="en-CA" sz="1200" b="0" i="0" u="none" strike="noStrike" kern="1200" dirty="0">
                <a:solidFill>
                  <a:schemeClr val="tx1"/>
                </a:solidFill>
                <a:effectLst/>
                <a:latin typeface="+mn-lt"/>
                <a:ea typeface="+mn-ea"/>
                <a:cs typeface="+mn-cs"/>
              </a:rPr>
              <a:t>not just for music. The 1988 revisions also allowed for the creation of new collective societies that could collect fees on behalf of any group of creators. The Copyright Board is part of the Government of Canada, but, rather than being a direct government department, it is a quasi-judicial arm’s length regulatory agency. </a:t>
            </a:r>
            <a:r>
              <a:rPr lang="en-CA" sz="1200" b="0" i="0" u="none" strike="noStrike" kern="1200" dirty="0" smtClean="0">
                <a:solidFill>
                  <a:schemeClr val="tx1"/>
                </a:solidFill>
                <a:effectLst/>
                <a:latin typeface="+mn-lt"/>
                <a:ea typeface="+mn-ea"/>
                <a:cs typeface="+mn-cs"/>
              </a:rPr>
              <a:t>Basically</a:t>
            </a:r>
            <a:r>
              <a:rPr lang="en-CA" sz="1200" b="0" i="0" u="none" strike="noStrike" kern="1200" dirty="0">
                <a:solidFill>
                  <a:schemeClr val="tx1"/>
                </a:solidFill>
                <a:effectLst/>
                <a:latin typeface="+mn-lt"/>
                <a:ea typeface="+mn-ea"/>
                <a:cs typeface="+mn-cs"/>
              </a:rPr>
              <a:t>, that is a mouthful for saying that it is a regulator that has some degree of independence from the government</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dirty="0"/>
          </a:p>
        </p:txBody>
      </p:sp>
    </p:spTree>
    <p:extLst>
      <p:ext uri="{BB962C8B-B14F-4D97-AF65-F5344CB8AC3E}">
        <p14:creationId xmlns:p14="http://schemas.microsoft.com/office/powerpoint/2010/main" val="260257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When users and institutions enter into a licence agreement with one of these collective licensing agencies, that licence allows them to use works in that collective’s repertoire in the ways that are outlined in the terms and conditions of that licence</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This is supposed to make things simpler and </a:t>
            </a:r>
            <a:r>
              <a:rPr lang="en-CA" sz="1200" b="0" i="0" u="none" strike="noStrike" kern="1200" dirty="0" smtClean="0">
                <a:solidFill>
                  <a:schemeClr val="tx1"/>
                </a:solidFill>
                <a:effectLst/>
                <a:latin typeface="+mn-lt"/>
                <a:ea typeface="+mn-ea"/>
                <a:cs typeface="+mn-cs"/>
              </a:rPr>
              <a:t>easier, but </a:t>
            </a:r>
            <a:r>
              <a:rPr lang="en-CA" sz="1200" b="0" i="0" u="none" strike="noStrike" kern="1200" dirty="0">
                <a:solidFill>
                  <a:schemeClr val="tx1"/>
                </a:solidFill>
                <a:effectLst/>
                <a:latin typeface="+mn-lt"/>
                <a:ea typeface="+mn-ea"/>
                <a:cs typeface="+mn-cs"/>
              </a:rPr>
              <a:t>that doesn’t always happen</a:t>
            </a:r>
            <a:r>
              <a:rPr lang="en-CA" sz="1200" b="0" i="0" u="none" strike="noStrike" kern="1200" dirty="0" smtClean="0">
                <a:solidFill>
                  <a:schemeClr val="tx1"/>
                </a:solidFill>
                <a:effectLst/>
                <a:latin typeface="+mn-lt"/>
                <a:ea typeface="+mn-ea"/>
                <a:cs typeface="+mn-cs"/>
              </a:rPr>
              <a:t>.</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When issues around the terms and conditions of a licence agreement with a collective arise, collectives can apply to the Copyright Board to address the situation with a tariff. The Canadian</a:t>
            </a:r>
            <a:r>
              <a:rPr lang="en-CA" sz="1200" b="0" i="1" u="none" strike="noStrike" kern="1200" dirty="0">
                <a:solidFill>
                  <a:schemeClr val="tx1"/>
                </a:solidFill>
                <a:effectLst/>
                <a:latin typeface="+mn-lt"/>
                <a:ea typeface="+mn-ea"/>
                <a:cs typeface="+mn-cs"/>
              </a:rPr>
              <a:t> Copyright Act </a:t>
            </a:r>
            <a:r>
              <a:rPr lang="en-CA" sz="1200" b="0" i="0" u="none" strike="noStrike" kern="1200" dirty="0">
                <a:solidFill>
                  <a:schemeClr val="tx1"/>
                </a:solidFill>
                <a:effectLst/>
                <a:latin typeface="+mn-lt"/>
                <a:ea typeface="+mn-ea"/>
                <a:cs typeface="+mn-cs"/>
              </a:rPr>
              <a:t>requires that the Copyright Board consider the proposed tariffs, which can then be approved by the Board either with or without alterations</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a:p>
            <a:pPr rtl="0"/>
            <a:endParaRPr lang="en-CA" b="0" dirty="0">
              <a:effectLst/>
            </a:endParaRPr>
          </a:p>
          <a:p>
            <a:pPr rtl="0"/>
            <a:r>
              <a:rPr lang="en-CA" sz="1200" b="0" i="0" u="none" strike="noStrike" kern="1200" dirty="0">
                <a:solidFill>
                  <a:schemeClr val="tx1"/>
                </a:solidFill>
                <a:effectLst/>
                <a:latin typeface="+mn-lt"/>
                <a:ea typeface="+mn-ea"/>
                <a:cs typeface="+mn-cs"/>
              </a:rPr>
              <a:t>The Board does not make or establish tariffs but rather it considers proposed tariffs submitted to it by collective societies. An approved tariff is then published in Part 1 of the Canada Gazette, which, in case you didn’t know (because almost nobody does), is the official newspaper of the Government of Canada</a:t>
            </a:r>
            <a:r>
              <a:rPr lang="en-CA" sz="1200" b="0" i="0" u="none" strike="noStrike" kern="1200" dirty="0" smtClean="0">
                <a:solidFill>
                  <a:schemeClr val="tx1"/>
                </a:solidFill>
                <a:effectLst/>
                <a:latin typeface="+mn-lt"/>
                <a:ea typeface="+mn-ea"/>
                <a:cs typeface="+mn-cs"/>
              </a:rPr>
              <a:t>. </a:t>
            </a: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I </a:t>
            </a:r>
            <a:r>
              <a:rPr lang="en-CA" sz="1200" b="0" i="0" u="none" strike="noStrike" kern="1200" dirty="0">
                <a:solidFill>
                  <a:schemeClr val="tx1"/>
                </a:solidFill>
                <a:effectLst/>
                <a:latin typeface="+mn-lt"/>
                <a:ea typeface="+mn-ea"/>
                <a:cs typeface="+mn-cs"/>
              </a:rPr>
              <a:t>know what you are </a:t>
            </a:r>
            <a:r>
              <a:rPr lang="en-CA" sz="1200" b="0" i="0" u="none" strike="noStrike" kern="1200" dirty="0" smtClean="0">
                <a:solidFill>
                  <a:schemeClr val="tx1"/>
                </a:solidFill>
                <a:effectLst/>
                <a:latin typeface="+mn-lt"/>
                <a:ea typeface="+mn-ea"/>
                <a:cs typeface="+mn-cs"/>
              </a:rPr>
              <a:t>thinking:</a:t>
            </a:r>
            <a:r>
              <a:rPr lang="en-CA" sz="1200" b="0" i="0" u="none" strike="noStrike" kern="1200" dirty="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Copyright </a:t>
            </a:r>
            <a:r>
              <a:rPr lang="en-CA" sz="1200" b="0" i="0" u="none" strike="noStrike" kern="1200" dirty="0">
                <a:solidFill>
                  <a:schemeClr val="tx1"/>
                </a:solidFill>
                <a:effectLst/>
                <a:latin typeface="+mn-lt"/>
                <a:ea typeface="+mn-ea"/>
                <a:cs typeface="+mn-cs"/>
              </a:rPr>
              <a:t>Board</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More like Copyright </a:t>
            </a:r>
            <a:r>
              <a:rPr lang="en-CA" sz="1200" b="0" i="0" u="none" strike="noStrike" kern="1200" dirty="0" smtClean="0">
                <a:solidFill>
                  <a:schemeClr val="tx1"/>
                </a:solidFill>
                <a:effectLst/>
                <a:latin typeface="+mn-lt"/>
                <a:ea typeface="+mn-ea"/>
                <a:cs typeface="+mn-cs"/>
              </a:rPr>
              <a:t>BORED! </a:t>
            </a:r>
            <a:r>
              <a:rPr lang="en-CA" sz="1200" b="0" i="0" u="none" strike="noStrike" kern="1200" dirty="0">
                <a:solidFill>
                  <a:schemeClr val="tx1"/>
                </a:solidFill>
                <a:effectLst/>
                <a:latin typeface="+mn-lt"/>
                <a:ea typeface="+mn-ea"/>
                <a:cs typeface="+mn-cs"/>
              </a:rPr>
              <a:t>I know, my </a:t>
            </a:r>
            <a:r>
              <a:rPr lang="en-CA" sz="1200" b="0" i="0" u="none" strike="noStrike" kern="1200" dirty="0" smtClean="0">
                <a:solidFill>
                  <a:schemeClr val="tx1"/>
                </a:solidFill>
                <a:effectLst/>
                <a:latin typeface="+mn-lt"/>
                <a:ea typeface="+mn-ea"/>
                <a:cs typeface="+mn-cs"/>
              </a:rPr>
              <a:t>friends, </a:t>
            </a:r>
            <a:r>
              <a:rPr lang="en-CA" sz="1200" b="0" i="0" u="none" strike="noStrike" kern="1200" dirty="0">
                <a:solidFill>
                  <a:schemeClr val="tx1"/>
                </a:solidFill>
                <a:effectLst/>
                <a:latin typeface="+mn-lt"/>
                <a:ea typeface="+mn-ea"/>
                <a:cs typeface="+mn-cs"/>
              </a:rPr>
              <a:t>I know </a:t>
            </a:r>
            <a:r>
              <a:rPr lang="en-CA" sz="1200" b="0" i="0" u="none" strike="noStrike" kern="1200" dirty="0" smtClean="0">
                <a:solidFill>
                  <a:schemeClr val="tx1"/>
                </a:solidFill>
                <a:effectLst/>
                <a:latin typeface="+mn-lt"/>
                <a:ea typeface="+mn-ea"/>
                <a:cs typeface="+mn-cs"/>
              </a:rPr>
              <a:t>– this </a:t>
            </a:r>
            <a:r>
              <a:rPr lang="en-CA" sz="1200" b="0" i="0" u="none" strike="noStrike" kern="1200" dirty="0">
                <a:solidFill>
                  <a:schemeClr val="tx1"/>
                </a:solidFill>
                <a:effectLst/>
                <a:latin typeface="+mn-lt"/>
                <a:ea typeface="+mn-ea"/>
                <a:cs typeface="+mn-cs"/>
              </a:rPr>
              <a:t>is dry stuff! </a:t>
            </a:r>
            <a:r>
              <a:rPr lang="en-CA" sz="1200" b="0" i="0" u="none" strike="noStrike" kern="1200" dirty="0" smtClean="0">
                <a:solidFill>
                  <a:schemeClr val="tx1"/>
                </a:solidFill>
                <a:effectLst/>
                <a:latin typeface="+mn-lt"/>
                <a:ea typeface="+mn-ea"/>
                <a:cs typeface="+mn-cs"/>
              </a:rPr>
              <a:t>Lucky </a:t>
            </a:r>
            <a:r>
              <a:rPr lang="en-CA" sz="1200" b="0" i="0" u="none" strike="noStrike" kern="1200" dirty="0">
                <a:solidFill>
                  <a:schemeClr val="tx1"/>
                </a:solidFill>
                <a:effectLst/>
                <a:latin typeface="+mn-lt"/>
                <a:ea typeface="+mn-ea"/>
                <a:cs typeface="+mn-cs"/>
              </a:rPr>
              <a:t>for you we can’t cover every aspect of collective licensing here, but let's get to some </a:t>
            </a:r>
            <a:r>
              <a:rPr lang="en-CA" sz="1200" b="0" i="0" u="none" strike="noStrike" kern="1200" dirty="0" smtClean="0">
                <a:solidFill>
                  <a:schemeClr val="tx1"/>
                </a:solidFill>
                <a:effectLst/>
                <a:latin typeface="+mn-lt"/>
                <a:ea typeface="+mn-ea"/>
                <a:cs typeface="+mn-cs"/>
              </a:rPr>
              <a:t>spicy </a:t>
            </a:r>
            <a:r>
              <a:rPr lang="en-CA" sz="1200" b="0" i="0" u="none" strike="noStrike" kern="1200" dirty="0">
                <a:solidFill>
                  <a:schemeClr val="tx1"/>
                </a:solidFill>
                <a:effectLst/>
                <a:latin typeface="+mn-lt"/>
                <a:ea typeface="+mn-ea"/>
                <a:cs typeface="+mn-cs"/>
              </a:rPr>
              <a:t>tension areas around these collectives. I’ll even throw in some exciting sound effects to help get us all through this</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dirty="0"/>
          </a:p>
        </p:txBody>
      </p:sp>
    </p:spTree>
    <p:extLst>
      <p:ext uri="{BB962C8B-B14F-4D97-AF65-F5344CB8AC3E}">
        <p14:creationId xmlns:p14="http://schemas.microsoft.com/office/powerpoint/2010/main" val="23454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One </a:t>
            </a:r>
            <a:r>
              <a:rPr lang="en-CA" sz="1200" b="0" i="0" u="none" strike="noStrike" kern="1200" dirty="0">
                <a:solidFill>
                  <a:schemeClr val="tx1"/>
                </a:solidFill>
                <a:effectLst/>
                <a:latin typeface="+mn-lt"/>
                <a:ea typeface="+mn-ea"/>
                <a:cs typeface="+mn-cs"/>
              </a:rPr>
              <a:t>hotly contested issue is whether </a:t>
            </a:r>
            <a:r>
              <a:rPr lang="en-CA" sz="1200" b="0" i="0" u="none" strike="noStrike" kern="1200" dirty="0" smtClean="0">
                <a:solidFill>
                  <a:schemeClr val="tx1"/>
                </a:solidFill>
                <a:effectLst/>
                <a:latin typeface="+mn-lt"/>
                <a:ea typeface="+mn-ea"/>
                <a:cs typeface="+mn-cs"/>
              </a:rPr>
              <a:t>tariff </a:t>
            </a:r>
            <a:r>
              <a:rPr lang="en-CA" sz="1200" b="0" i="0" u="none" strike="noStrike" kern="1200" dirty="0">
                <a:solidFill>
                  <a:schemeClr val="tx1"/>
                </a:solidFill>
                <a:effectLst/>
                <a:latin typeface="+mn-lt"/>
                <a:ea typeface="+mn-ea"/>
                <a:cs typeface="+mn-cs"/>
              </a:rPr>
              <a:t>proposals that have been approved by the Copyright Board are mandatory, even for those who have not agreed to the licence. This issue was directly addressed in </a:t>
            </a:r>
            <a:r>
              <a:rPr lang="en-CA" sz="1200" b="0" i="1" u="none" strike="noStrike" kern="1200" dirty="0">
                <a:solidFill>
                  <a:schemeClr val="tx1"/>
                </a:solidFill>
                <a:effectLst/>
                <a:latin typeface="+mn-lt"/>
                <a:ea typeface="+mn-ea"/>
                <a:cs typeface="+mn-cs"/>
              </a:rPr>
              <a:t>Access Copyright v. York </a:t>
            </a:r>
            <a:r>
              <a:rPr lang="en-CA" sz="1200" b="0" i="0" u="none" strike="noStrike" kern="1200" dirty="0">
                <a:solidFill>
                  <a:schemeClr val="tx1"/>
                </a:solidFill>
                <a:effectLst/>
                <a:latin typeface="+mn-lt"/>
                <a:ea typeface="+mn-ea"/>
                <a:cs typeface="+mn-cs"/>
              </a:rPr>
              <a:t>and the appeal that followed</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dirty="0"/>
          </a:p>
        </p:txBody>
      </p:sp>
    </p:spTree>
    <p:extLst>
      <p:ext uri="{BB962C8B-B14F-4D97-AF65-F5344CB8AC3E}">
        <p14:creationId xmlns:p14="http://schemas.microsoft.com/office/powerpoint/2010/main" val="296447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Collective </a:t>
            </a:r>
            <a:r>
              <a:rPr lang="en-CA" sz="1200" b="0" i="0" u="none" strike="noStrike" kern="1200" dirty="0">
                <a:solidFill>
                  <a:schemeClr val="tx1"/>
                </a:solidFill>
                <a:effectLst/>
                <a:latin typeface="+mn-lt"/>
                <a:ea typeface="+mn-ea"/>
                <a:cs typeface="+mn-cs"/>
              </a:rPr>
              <a:t>licensing agencies’ distribution of revenue that the collective receives as royalties or licence fees and other practices are also controversial. Despite assertions that they are designed to represent the interests of creators, collectives’ distribution practices have been criticized for actually putting writers at a disadvantage. For example Access Copyright has long been criticized for distribution practices that primarily reflect the interests of large academic publishing companies as opposed to those of the writers. </a:t>
            </a:r>
            <a:r>
              <a:rPr lang="en-CA" sz="1200" b="0" i="0" u="none" strike="noStrike" kern="1200" dirty="0" smtClean="0">
                <a:solidFill>
                  <a:schemeClr val="tx1"/>
                </a:solidFill>
                <a:effectLst/>
                <a:latin typeface="+mn-lt"/>
                <a:ea typeface="+mn-ea"/>
                <a:cs typeface="+mn-cs"/>
              </a:rPr>
              <a:t>This </a:t>
            </a:r>
            <a:r>
              <a:rPr lang="en-CA" sz="1200" b="0" i="0" u="none" strike="noStrike" kern="1200" dirty="0">
                <a:solidFill>
                  <a:schemeClr val="tx1"/>
                </a:solidFill>
                <a:effectLst/>
                <a:latin typeface="+mn-lt"/>
                <a:ea typeface="+mn-ea"/>
                <a:cs typeface="+mn-cs"/>
              </a:rPr>
              <a:t>is significant because, as Murray and Trosow put it, “...schools, colleges and universities think they are paying money to writers, but they are not. Writers get virtually </a:t>
            </a:r>
            <a:r>
              <a:rPr lang="en-CA" sz="1200" b="0" i="0" u="none" strike="noStrike" kern="1200" dirty="0" smtClean="0">
                <a:solidFill>
                  <a:schemeClr val="tx1"/>
                </a:solidFill>
                <a:effectLst/>
                <a:latin typeface="+mn-lt"/>
                <a:ea typeface="+mn-ea"/>
                <a:cs typeface="+mn-cs"/>
              </a:rPr>
              <a:t>nothing”</a:t>
            </a:r>
            <a:r>
              <a:rPr lang="en-CA" sz="1200" b="0" i="0" u="none" strike="noStrike" kern="1200" dirty="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t>
            </a:r>
            <a:r>
              <a:rPr lang="en-CA" sz="1200" b="0" i="0" u="none" strike="noStrike" kern="1200" dirty="0">
                <a:solidFill>
                  <a:schemeClr val="tx1"/>
                </a:solidFill>
                <a:effectLst/>
                <a:latin typeface="+mn-lt"/>
                <a:ea typeface="+mn-ea"/>
                <a:cs typeface="+mn-cs"/>
              </a:rPr>
              <a:t>p 91). </a:t>
            </a:r>
            <a:r>
              <a:rPr lang="en-CA" sz="1200" b="0" i="0" u="none" strike="noStrike" kern="1200" dirty="0" smtClean="0">
                <a:solidFill>
                  <a:schemeClr val="tx1"/>
                </a:solidFill>
                <a:effectLst/>
                <a:latin typeface="+mn-lt"/>
                <a:ea typeface="+mn-ea"/>
                <a:cs typeface="+mn-cs"/>
              </a:rPr>
              <a:t>Indeed</a:t>
            </a:r>
            <a:r>
              <a:rPr lang="en-CA" sz="1200" b="0" i="0" u="none" strike="noStrike" kern="1200" dirty="0">
                <a:solidFill>
                  <a:schemeClr val="tx1"/>
                </a:solidFill>
                <a:effectLst/>
                <a:latin typeface="+mn-lt"/>
                <a:ea typeface="+mn-ea"/>
                <a:cs typeface="+mn-cs"/>
              </a:rPr>
              <a:t>, in some ways it appears that collectives such as Access Copyright have found a business model in collective licensing that, well… makes money to support the collective instead of its members</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dirty="0"/>
          </a:p>
        </p:txBody>
      </p:sp>
    </p:spTree>
    <p:extLst>
      <p:ext uri="{BB962C8B-B14F-4D97-AF65-F5344CB8AC3E}">
        <p14:creationId xmlns:p14="http://schemas.microsoft.com/office/powerpoint/2010/main" val="2458877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9771049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19247304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8190623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9" name="Rectangle 28">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Copyright Office </a:t>
            </a:r>
          </a:p>
        </p:txBody>
      </p:sp>
      <p:sp>
        <p:nvSpPr>
          <p:cNvPr id="30" name="Rectangle 29">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for Teaching and Learning </a:t>
            </a:r>
          </a:p>
        </p:txBody>
      </p:sp>
      <p:sp>
        <p:nvSpPr>
          <p:cNvPr id="31" name="Rectangle 30">
            <a:extLst>
              <a:ext uri="{FF2B5EF4-FFF2-40B4-BE49-F238E27FC236}">
                <a16:creationId xmlns:a16="http://schemas.microsoft.com/office/drawing/2014/main" id="{946F9044-534F-A045-B776-24B57C032E14}"/>
              </a:ext>
            </a:extLst>
          </p:cNvPr>
          <p:cNvSpPr/>
          <p:nvPr userDrawn="1"/>
        </p:nvSpPr>
        <p:spPr>
          <a:xfrm>
            <a:off x="1995581" y="4154355"/>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 </a:t>
            </a:r>
          </a:p>
        </p:txBody>
      </p:sp>
      <p:sp>
        <p:nvSpPr>
          <p:cNvPr id="32" name="TextBox 31">
            <a:extLst>
              <a:ext uri="{FF2B5EF4-FFF2-40B4-BE49-F238E27FC236}">
                <a16:creationId xmlns:a16="http://schemas.microsoft.com/office/drawing/2014/main" id="{E7119F9C-9A80-9A45-A136-8125D5F25092}"/>
              </a:ext>
            </a:extLst>
          </p:cNvPr>
          <p:cNvSpPr txBox="1"/>
          <p:nvPr userDrawn="1"/>
        </p:nvSpPr>
        <p:spPr>
          <a:xfrm>
            <a:off x="934260" y="2610011"/>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 </a:t>
            </a:r>
            <a:endParaRPr lang="en-US" dirty="0">
              <a:solidFill>
                <a:prstClr val="black"/>
              </a:solidFill>
              <a:cs typeface="Arial" panose="020B0604020202020204" pitchFamily="34" charset="0"/>
            </a:endParaRPr>
          </a:p>
        </p:txBody>
      </p:sp>
      <p:sp>
        <p:nvSpPr>
          <p:cNvPr id="33" name="TextBox 32">
            <a:extLst>
              <a:ext uri="{FF2B5EF4-FFF2-40B4-BE49-F238E27FC236}">
                <a16:creationId xmlns:a16="http://schemas.microsoft.com/office/drawing/2014/main" id="{74AA82D0-1DEE-8F41-8C72-B522D2FB0DD6}"/>
              </a:ext>
            </a:extLst>
          </p:cNvPr>
          <p:cNvSpPr txBox="1"/>
          <p:nvPr userDrawn="1"/>
        </p:nvSpPr>
        <p:spPr>
          <a:xfrm>
            <a:off x="4772430" y="2623467"/>
            <a:ext cx="2743200" cy="394210"/>
          </a:xfrm>
          <a:prstGeom prst="rect">
            <a:avLst/>
          </a:prstGeom>
          <a:noFill/>
        </p:spPr>
        <p:txBody>
          <a:bodyPr wrap="square" rtlCol="0">
            <a:spAutoFit/>
          </a:bodyPr>
          <a:lstStyle/>
          <a:p>
            <a:pPr algn="ctr">
              <a:lnSpc>
                <a:spcPct val="120000"/>
              </a:lnSpc>
            </a:pPr>
            <a:r>
              <a:rPr lang="en-US" dirty="0" smtClean="0">
                <a:solidFill>
                  <a:prstClr val="black"/>
                </a:solidFill>
                <a:cs typeface="Arial" panose="020B0604020202020204" pitchFamily="34" charset="0"/>
              </a:rPr>
              <a:t>Graeme Pate</a:t>
            </a:r>
            <a:endParaRPr lang="en-US" dirty="0">
              <a:solidFill>
                <a:prstClr val="black"/>
              </a:solidFill>
              <a:cs typeface="Arial" panose="020B0604020202020204" pitchFamily="34" charset="0"/>
            </a:endParaRPr>
          </a:p>
        </p:txBody>
      </p:sp>
      <p:sp>
        <p:nvSpPr>
          <p:cNvPr id="34" name="TextBox 33">
            <a:extLst>
              <a:ext uri="{FF2B5EF4-FFF2-40B4-BE49-F238E27FC236}">
                <a16:creationId xmlns:a16="http://schemas.microsoft.com/office/drawing/2014/main" id="{0B2ACF80-C46F-8048-9EB4-950C9E222B3D}"/>
              </a:ext>
            </a:extLst>
          </p:cNvPr>
          <p:cNvSpPr txBox="1"/>
          <p:nvPr userDrawn="1"/>
        </p:nvSpPr>
        <p:spPr>
          <a:xfrm>
            <a:off x="1491956" y="4946255"/>
            <a:ext cx="3959999" cy="369332"/>
          </a:xfrm>
          <a:prstGeom prst="rect">
            <a:avLst/>
          </a:prstGeom>
          <a:noFill/>
        </p:spPr>
        <p:txBody>
          <a:bodyPr wrap="square" rtlCol="0">
            <a:spAutoFit/>
          </a:bodyPr>
          <a:lstStyle/>
          <a:p>
            <a:pPr algn="ctr"/>
            <a:r>
              <a:rPr lang="en-US" dirty="0">
                <a:solidFill>
                  <a:prstClr val="black"/>
                </a:solidFill>
                <a:cs typeface="Arial" panose="020B0604020202020204" pitchFamily="34" charset="0"/>
              </a:rPr>
              <a:t>Michelle Brailey </a:t>
            </a:r>
          </a:p>
        </p:txBody>
      </p:sp>
      <p:sp>
        <p:nvSpPr>
          <p:cNvPr id="35" name="Rectangle 34">
            <a:extLst>
              <a:ext uri="{FF2B5EF4-FFF2-40B4-BE49-F238E27FC236}">
                <a16:creationId xmlns:a16="http://schemas.microsoft.com/office/drawing/2014/main" id="{28158521-1F2D-4BDD-946C-AE347DEF40D2}"/>
              </a:ext>
            </a:extLst>
          </p:cNvPr>
          <p:cNvSpPr/>
          <p:nvPr userDrawn="1"/>
        </p:nvSpPr>
        <p:spPr>
          <a:xfrm>
            <a:off x="6595929"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Digital Humanities and School of Library and Information Studies</a:t>
            </a:r>
          </a:p>
        </p:txBody>
      </p:sp>
      <p:sp>
        <p:nvSpPr>
          <p:cNvPr id="36" name="TextBox 35">
            <a:extLst>
              <a:ext uri="{FF2B5EF4-FFF2-40B4-BE49-F238E27FC236}">
                <a16:creationId xmlns:a16="http://schemas.microsoft.com/office/drawing/2014/main" id="{698B4626-5A19-4AF8-9A47-308EAA33425C}"/>
              </a:ext>
            </a:extLst>
          </p:cNvPr>
          <p:cNvSpPr txBox="1"/>
          <p:nvPr userDrawn="1"/>
        </p:nvSpPr>
        <p:spPr>
          <a:xfrm>
            <a:off x="6595929" y="4940427"/>
            <a:ext cx="3960000" cy="394210"/>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Julia Guy</a:t>
            </a:r>
          </a:p>
        </p:txBody>
      </p:sp>
      <p:sp>
        <p:nvSpPr>
          <p:cNvPr id="37" name="Rectangle 36">
            <a:extLst>
              <a:ext uri="{FF2B5EF4-FFF2-40B4-BE49-F238E27FC236}">
                <a16:creationId xmlns:a16="http://schemas.microsoft.com/office/drawing/2014/main" id="{44FA4EEC-3F55-4B4A-A3A1-848EED7085A2}"/>
              </a:ext>
            </a:extLst>
          </p:cNvPr>
          <p:cNvSpPr/>
          <p:nvPr userDrawn="1"/>
        </p:nvSpPr>
        <p:spPr>
          <a:xfrm>
            <a:off x="861060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School of Library and Information Studies </a:t>
            </a:r>
          </a:p>
        </p:txBody>
      </p:sp>
      <p:sp>
        <p:nvSpPr>
          <p:cNvPr id="38" name="TextBox 37">
            <a:extLst>
              <a:ext uri="{FF2B5EF4-FFF2-40B4-BE49-F238E27FC236}">
                <a16:creationId xmlns:a16="http://schemas.microsoft.com/office/drawing/2014/main" id="{C2910C46-2A58-4317-9CA3-117010E7E4DB}"/>
              </a:ext>
            </a:extLst>
          </p:cNvPr>
          <p:cNvSpPr txBox="1"/>
          <p:nvPr userDrawn="1"/>
        </p:nvSpPr>
        <p:spPr>
          <a:xfrm>
            <a:off x="8610601" y="2623467"/>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Lauren </a:t>
            </a:r>
            <a:r>
              <a:rPr lang="en-US" dirty="0" err="1">
                <a:solidFill>
                  <a:prstClr val="black"/>
                </a:solidFill>
                <a:cs typeface="Arial" panose="020B0604020202020204" pitchFamily="34" charset="0"/>
              </a:rPr>
              <a:t>Bourdages</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Samantha </a:t>
            </a:r>
            <a:r>
              <a:rPr lang="en-US" dirty="0" err="1">
                <a:solidFill>
                  <a:prstClr val="black"/>
                </a:solidFill>
                <a:cs typeface="Arial" panose="020B0604020202020204" pitchFamily="34" charset="0"/>
              </a:rPr>
              <a:t>Sheplawy</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Michael B. McNally </a:t>
            </a:r>
          </a:p>
        </p:txBody>
      </p:sp>
      <p:sp>
        <p:nvSpPr>
          <p:cNvPr id="39" name="Rectangle 38">
            <a:extLst>
              <a:ext uri="{FF2B5EF4-FFF2-40B4-BE49-F238E27FC236}">
                <a16:creationId xmlns:a16="http://schemas.microsoft.com/office/drawing/2014/main" id="{28158521-1F2D-4BDD-946C-AE347DEF40D2}"/>
              </a:ext>
            </a:extLst>
          </p:cNvPr>
          <p:cNvSpPr/>
          <p:nvPr userDrawn="1"/>
        </p:nvSpPr>
        <p:spPr>
          <a:xfrm>
            <a:off x="1491956"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a:t>
            </a:r>
          </a:p>
        </p:txBody>
      </p:sp>
    </p:spTree>
    <p:extLst>
      <p:ext uri="{BB962C8B-B14F-4D97-AF65-F5344CB8AC3E}">
        <p14:creationId xmlns:p14="http://schemas.microsoft.com/office/powerpoint/2010/main" val="903237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3864580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141228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41925312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4329388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272392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606494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379551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7098279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5171002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Copyright Office </a:t>
            </a:r>
          </a:p>
        </p:txBody>
      </p:sp>
      <p:sp>
        <p:nvSpPr>
          <p:cNvPr id="12" name="Rectangle 11">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for Teaching and Learning </a:t>
            </a:r>
          </a:p>
        </p:txBody>
      </p:sp>
      <p:sp>
        <p:nvSpPr>
          <p:cNvPr id="13" name="Rectangle 12">
            <a:extLst>
              <a:ext uri="{FF2B5EF4-FFF2-40B4-BE49-F238E27FC236}">
                <a16:creationId xmlns:a16="http://schemas.microsoft.com/office/drawing/2014/main" id="{946F9044-534F-A045-B776-24B57C032E14}"/>
              </a:ext>
            </a:extLst>
          </p:cNvPr>
          <p:cNvSpPr/>
          <p:nvPr userDrawn="1"/>
        </p:nvSpPr>
        <p:spPr>
          <a:xfrm>
            <a:off x="1995581" y="4154355"/>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 </a:t>
            </a:r>
          </a:p>
        </p:txBody>
      </p:sp>
      <p:sp>
        <p:nvSpPr>
          <p:cNvPr id="14" name="TextBox 13">
            <a:extLst>
              <a:ext uri="{FF2B5EF4-FFF2-40B4-BE49-F238E27FC236}">
                <a16:creationId xmlns:a16="http://schemas.microsoft.com/office/drawing/2014/main" id="{E7119F9C-9A80-9A45-A136-8125D5F25092}"/>
              </a:ext>
            </a:extLst>
          </p:cNvPr>
          <p:cNvSpPr txBox="1"/>
          <p:nvPr userDrawn="1"/>
        </p:nvSpPr>
        <p:spPr>
          <a:xfrm>
            <a:off x="934260" y="2610011"/>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 </a:t>
            </a:r>
            <a:endParaRPr lang="en-US" dirty="0">
              <a:solidFill>
                <a:prstClr val="black"/>
              </a:solidFill>
              <a:cs typeface="Arial" panose="020B0604020202020204" pitchFamily="34" charset="0"/>
            </a:endParaRPr>
          </a:p>
        </p:txBody>
      </p:sp>
      <p:sp>
        <p:nvSpPr>
          <p:cNvPr id="15" name="TextBox 14">
            <a:extLst>
              <a:ext uri="{FF2B5EF4-FFF2-40B4-BE49-F238E27FC236}">
                <a16:creationId xmlns:a16="http://schemas.microsoft.com/office/drawing/2014/main" id="{74AA82D0-1DEE-8F41-8C72-B522D2FB0DD6}"/>
              </a:ext>
            </a:extLst>
          </p:cNvPr>
          <p:cNvSpPr txBox="1"/>
          <p:nvPr userDrawn="1"/>
        </p:nvSpPr>
        <p:spPr>
          <a:xfrm>
            <a:off x="4772430" y="2623467"/>
            <a:ext cx="2743200" cy="394210"/>
          </a:xfrm>
          <a:prstGeom prst="rect">
            <a:avLst/>
          </a:prstGeom>
          <a:noFill/>
        </p:spPr>
        <p:txBody>
          <a:bodyPr wrap="square" rtlCol="0">
            <a:spAutoFit/>
          </a:bodyPr>
          <a:lstStyle/>
          <a:p>
            <a:pPr algn="ctr">
              <a:lnSpc>
                <a:spcPct val="120000"/>
              </a:lnSpc>
            </a:pPr>
            <a:r>
              <a:rPr lang="en-US" dirty="0" smtClean="0">
                <a:solidFill>
                  <a:prstClr val="black"/>
                </a:solidFill>
                <a:cs typeface="Arial" panose="020B0604020202020204" pitchFamily="34" charset="0"/>
              </a:rPr>
              <a:t>Graeme Pate</a:t>
            </a:r>
            <a:endParaRPr lang="en-US" dirty="0">
              <a:solidFill>
                <a:prstClr val="black"/>
              </a:solidFill>
              <a:cs typeface="Arial" panose="020B0604020202020204" pitchFamily="34" charset="0"/>
            </a:endParaRPr>
          </a:p>
        </p:txBody>
      </p:sp>
      <p:sp>
        <p:nvSpPr>
          <p:cNvPr id="17" name="TextBox 16">
            <a:extLst>
              <a:ext uri="{FF2B5EF4-FFF2-40B4-BE49-F238E27FC236}">
                <a16:creationId xmlns:a16="http://schemas.microsoft.com/office/drawing/2014/main" id="{0B2ACF80-C46F-8048-9EB4-950C9E222B3D}"/>
              </a:ext>
            </a:extLst>
          </p:cNvPr>
          <p:cNvSpPr txBox="1"/>
          <p:nvPr userDrawn="1"/>
        </p:nvSpPr>
        <p:spPr>
          <a:xfrm>
            <a:off x="1491956" y="4946255"/>
            <a:ext cx="3959999" cy="369332"/>
          </a:xfrm>
          <a:prstGeom prst="rect">
            <a:avLst/>
          </a:prstGeom>
          <a:noFill/>
        </p:spPr>
        <p:txBody>
          <a:bodyPr wrap="square" rtlCol="0">
            <a:spAutoFit/>
          </a:bodyPr>
          <a:lstStyle/>
          <a:p>
            <a:pPr algn="ctr"/>
            <a:r>
              <a:rPr lang="en-US" dirty="0">
                <a:solidFill>
                  <a:prstClr val="black"/>
                </a:solidFill>
                <a:cs typeface="Arial" panose="020B0604020202020204" pitchFamily="34" charset="0"/>
              </a:rPr>
              <a:t>Michelle Brailey </a:t>
            </a:r>
          </a:p>
        </p:txBody>
      </p:sp>
      <p:sp>
        <p:nvSpPr>
          <p:cNvPr id="19" name="Rectangle 18">
            <a:extLst>
              <a:ext uri="{FF2B5EF4-FFF2-40B4-BE49-F238E27FC236}">
                <a16:creationId xmlns:a16="http://schemas.microsoft.com/office/drawing/2014/main" id="{28158521-1F2D-4BDD-946C-AE347DEF40D2}"/>
              </a:ext>
            </a:extLst>
          </p:cNvPr>
          <p:cNvSpPr/>
          <p:nvPr userDrawn="1"/>
        </p:nvSpPr>
        <p:spPr>
          <a:xfrm>
            <a:off x="6595929"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Digital Humanities and School of Library and Information Studies</a:t>
            </a:r>
          </a:p>
        </p:txBody>
      </p:sp>
      <p:sp>
        <p:nvSpPr>
          <p:cNvPr id="20" name="TextBox 19">
            <a:extLst>
              <a:ext uri="{FF2B5EF4-FFF2-40B4-BE49-F238E27FC236}">
                <a16:creationId xmlns:a16="http://schemas.microsoft.com/office/drawing/2014/main" id="{698B4626-5A19-4AF8-9A47-308EAA33425C}"/>
              </a:ext>
            </a:extLst>
          </p:cNvPr>
          <p:cNvSpPr txBox="1"/>
          <p:nvPr userDrawn="1"/>
        </p:nvSpPr>
        <p:spPr>
          <a:xfrm>
            <a:off x="6595929" y="4940427"/>
            <a:ext cx="3960000" cy="394210"/>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Julia Guy</a:t>
            </a:r>
          </a:p>
        </p:txBody>
      </p:sp>
      <p:sp>
        <p:nvSpPr>
          <p:cNvPr id="21" name="Rectangle 20">
            <a:extLst>
              <a:ext uri="{FF2B5EF4-FFF2-40B4-BE49-F238E27FC236}">
                <a16:creationId xmlns:a16="http://schemas.microsoft.com/office/drawing/2014/main" id="{44FA4EEC-3F55-4B4A-A3A1-848EED7085A2}"/>
              </a:ext>
            </a:extLst>
          </p:cNvPr>
          <p:cNvSpPr/>
          <p:nvPr userDrawn="1"/>
        </p:nvSpPr>
        <p:spPr>
          <a:xfrm>
            <a:off x="861060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School of Library and Information Studies </a:t>
            </a:r>
          </a:p>
        </p:txBody>
      </p:sp>
      <p:sp>
        <p:nvSpPr>
          <p:cNvPr id="22" name="TextBox 21">
            <a:extLst>
              <a:ext uri="{FF2B5EF4-FFF2-40B4-BE49-F238E27FC236}">
                <a16:creationId xmlns:a16="http://schemas.microsoft.com/office/drawing/2014/main" id="{C2910C46-2A58-4317-9CA3-117010E7E4DB}"/>
              </a:ext>
            </a:extLst>
          </p:cNvPr>
          <p:cNvSpPr txBox="1"/>
          <p:nvPr userDrawn="1"/>
        </p:nvSpPr>
        <p:spPr>
          <a:xfrm>
            <a:off x="8610601" y="2623467"/>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Lauren </a:t>
            </a:r>
            <a:r>
              <a:rPr lang="en-US" dirty="0" err="1">
                <a:solidFill>
                  <a:prstClr val="black"/>
                </a:solidFill>
                <a:cs typeface="Arial" panose="020B0604020202020204" pitchFamily="34" charset="0"/>
              </a:rPr>
              <a:t>Bourdages</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Samantha </a:t>
            </a:r>
            <a:r>
              <a:rPr lang="en-US" dirty="0" err="1">
                <a:solidFill>
                  <a:prstClr val="black"/>
                </a:solidFill>
                <a:cs typeface="Arial" panose="020B0604020202020204" pitchFamily="34" charset="0"/>
              </a:rPr>
              <a:t>Sheplawy</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Michael B. McNally </a:t>
            </a:r>
          </a:p>
        </p:txBody>
      </p:sp>
      <p:sp>
        <p:nvSpPr>
          <p:cNvPr id="23" name="Rectangle 22">
            <a:extLst>
              <a:ext uri="{FF2B5EF4-FFF2-40B4-BE49-F238E27FC236}">
                <a16:creationId xmlns:a16="http://schemas.microsoft.com/office/drawing/2014/main" id="{28158521-1F2D-4BDD-946C-AE347DEF40D2}"/>
              </a:ext>
            </a:extLst>
          </p:cNvPr>
          <p:cNvSpPr/>
          <p:nvPr userDrawn="1"/>
        </p:nvSpPr>
        <p:spPr>
          <a:xfrm>
            <a:off x="1491956"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a:t>
            </a:r>
          </a:p>
        </p:txBody>
      </p:sp>
    </p:spTree>
    <p:extLst>
      <p:ext uri="{BB962C8B-B14F-4D97-AF65-F5344CB8AC3E}">
        <p14:creationId xmlns:p14="http://schemas.microsoft.com/office/powerpoint/2010/main" val="3438771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4924072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7980500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82613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4508169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7194302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660848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5537945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3076946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1097411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Copyright Office </a:t>
            </a:r>
          </a:p>
        </p:txBody>
      </p:sp>
      <p:sp>
        <p:nvSpPr>
          <p:cNvPr id="12" name="Rectangle 11">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for Teaching and Learning </a:t>
            </a:r>
          </a:p>
        </p:txBody>
      </p:sp>
      <p:sp>
        <p:nvSpPr>
          <p:cNvPr id="13" name="Rectangle 12">
            <a:extLst>
              <a:ext uri="{FF2B5EF4-FFF2-40B4-BE49-F238E27FC236}">
                <a16:creationId xmlns:a16="http://schemas.microsoft.com/office/drawing/2014/main" id="{946F9044-534F-A045-B776-24B57C032E14}"/>
              </a:ext>
            </a:extLst>
          </p:cNvPr>
          <p:cNvSpPr/>
          <p:nvPr userDrawn="1"/>
        </p:nvSpPr>
        <p:spPr>
          <a:xfrm>
            <a:off x="1995581" y="4154355"/>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 </a:t>
            </a:r>
          </a:p>
        </p:txBody>
      </p:sp>
      <p:sp>
        <p:nvSpPr>
          <p:cNvPr id="15" name="TextBox 14">
            <a:extLst>
              <a:ext uri="{FF2B5EF4-FFF2-40B4-BE49-F238E27FC236}">
                <a16:creationId xmlns:a16="http://schemas.microsoft.com/office/drawing/2014/main" id="{E7119F9C-9A80-9A45-A136-8125D5F25092}"/>
              </a:ext>
            </a:extLst>
          </p:cNvPr>
          <p:cNvSpPr txBox="1"/>
          <p:nvPr userDrawn="1"/>
        </p:nvSpPr>
        <p:spPr>
          <a:xfrm>
            <a:off x="934260" y="2610011"/>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 </a:t>
            </a:r>
            <a:endParaRPr lang="en-US" dirty="0">
              <a:solidFill>
                <a:prstClr val="black"/>
              </a:solidFill>
              <a:cs typeface="Arial" panose="020B0604020202020204" pitchFamily="34" charset="0"/>
            </a:endParaRPr>
          </a:p>
        </p:txBody>
      </p:sp>
      <p:sp>
        <p:nvSpPr>
          <p:cNvPr id="16" name="TextBox 15">
            <a:extLst>
              <a:ext uri="{FF2B5EF4-FFF2-40B4-BE49-F238E27FC236}">
                <a16:creationId xmlns:a16="http://schemas.microsoft.com/office/drawing/2014/main" id="{74AA82D0-1DEE-8F41-8C72-B522D2FB0DD6}"/>
              </a:ext>
            </a:extLst>
          </p:cNvPr>
          <p:cNvSpPr txBox="1"/>
          <p:nvPr userDrawn="1"/>
        </p:nvSpPr>
        <p:spPr>
          <a:xfrm>
            <a:off x="4772430" y="2623467"/>
            <a:ext cx="2743200" cy="394210"/>
          </a:xfrm>
          <a:prstGeom prst="rect">
            <a:avLst/>
          </a:prstGeom>
          <a:noFill/>
        </p:spPr>
        <p:txBody>
          <a:bodyPr wrap="square" rtlCol="0">
            <a:spAutoFit/>
          </a:bodyPr>
          <a:lstStyle/>
          <a:p>
            <a:pPr algn="ctr">
              <a:lnSpc>
                <a:spcPct val="120000"/>
              </a:lnSpc>
            </a:pPr>
            <a:r>
              <a:rPr lang="en-US" dirty="0" smtClean="0">
                <a:solidFill>
                  <a:prstClr val="black"/>
                </a:solidFill>
                <a:cs typeface="Arial" panose="020B0604020202020204" pitchFamily="34" charset="0"/>
              </a:rPr>
              <a:t>Graeme Pate</a:t>
            </a:r>
            <a:endParaRPr lang="en-US" dirty="0">
              <a:solidFill>
                <a:prstClr val="black"/>
              </a:solidFill>
              <a:cs typeface="Arial" panose="020B0604020202020204" pitchFamily="34" charset="0"/>
            </a:endParaRPr>
          </a:p>
        </p:txBody>
      </p:sp>
      <p:sp>
        <p:nvSpPr>
          <p:cNvPr id="17" name="TextBox 16">
            <a:extLst>
              <a:ext uri="{FF2B5EF4-FFF2-40B4-BE49-F238E27FC236}">
                <a16:creationId xmlns:a16="http://schemas.microsoft.com/office/drawing/2014/main" id="{0B2ACF80-C46F-8048-9EB4-950C9E222B3D}"/>
              </a:ext>
            </a:extLst>
          </p:cNvPr>
          <p:cNvSpPr txBox="1"/>
          <p:nvPr userDrawn="1"/>
        </p:nvSpPr>
        <p:spPr>
          <a:xfrm>
            <a:off x="1491956" y="4946255"/>
            <a:ext cx="3959999" cy="369332"/>
          </a:xfrm>
          <a:prstGeom prst="rect">
            <a:avLst/>
          </a:prstGeom>
          <a:noFill/>
        </p:spPr>
        <p:txBody>
          <a:bodyPr wrap="square" rtlCol="0">
            <a:spAutoFit/>
          </a:bodyPr>
          <a:lstStyle/>
          <a:p>
            <a:pPr algn="ctr"/>
            <a:r>
              <a:rPr lang="en-US" dirty="0">
                <a:solidFill>
                  <a:prstClr val="black"/>
                </a:solidFill>
                <a:cs typeface="Arial" panose="020B0604020202020204" pitchFamily="34" charset="0"/>
              </a:rPr>
              <a:t>Michelle Brailey </a:t>
            </a:r>
          </a:p>
        </p:txBody>
      </p:sp>
      <p:sp>
        <p:nvSpPr>
          <p:cNvPr id="19" name="Rectangle 18">
            <a:extLst>
              <a:ext uri="{FF2B5EF4-FFF2-40B4-BE49-F238E27FC236}">
                <a16:creationId xmlns:a16="http://schemas.microsoft.com/office/drawing/2014/main" id="{28158521-1F2D-4BDD-946C-AE347DEF40D2}"/>
              </a:ext>
            </a:extLst>
          </p:cNvPr>
          <p:cNvSpPr/>
          <p:nvPr userDrawn="1"/>
        </p:nvSpPr>
        <p:spPr>
          <a:xfrm>
            <a:off x="6595929"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Digital Humanities and School of Library and Information Studies</a:t>
            </a:r>
          </a:p>
        </p:txBody>
      </p:sp>
      <p:sp>
        <p:nvSpPr>
          <p:cNvPr id="20" name="TextBox 19">
            <a:extLst>
              <a:ext uri="{FF2B5EF4-FFF2-40B4-BE49-F238E27FC236}">
                <a16:creationId xmlns:a16="http://schemas.microsoft.com/office/drawing/2014/main" id="{698B4626-5A19-4AF8-9A47-308EAA33425C}"/>
              </a:ext>
            </a:extLst>
          </p:cNvPr>
          <p:cNvSpPr txBox="1"/>
          <p:nvPr userDrawn="1"/>
        </p:nvSpPr>
        <p:spPr>
          <a:xfrm>
            <a:off x="6595929" y="4940427"/>
            <a:ext cx="3960000" cy="394210"/>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Julia Guy</a:t>
            </a:r>
          </a:p>
        </p:txBody>
      </p:sp>
      <p:sp>
        <p:nvSpPr>
          <p:cNvPr id="21" name="Rectangle 20">
            <a:extLst>
              <a:ext uri="{FF2B5EF4-FFF2-40B4-BE49-F238E27FC236}">
                <a16:creationId xmlns:a16="http://schemas.microsoft.com/office/drawing/2014/main" id="{44FA4EEC-3F55-4B4A-A3A1-848EED7085A2}"/>
              </a:ext>
            </a:extLst>
          </p:cNvPr>
          <p:cNvSpPr/>
          <p:nvPr userDrawn="1"/>
        </p:nvSpPr>
        <p:spPr>
          <a:xfrm>
            <a:off x="861060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School of Library and Information Studies </a:t>
            </a:r>
          </a:p>
        </p:txBody>
      </p:sp>
      <p:sp>
        <p:nvSpPr>
          <p:cNvPr id="22" name="TextBox 21">
            <a:extLst>
              <a:ext uri="{FF2B5EF4-FFF2-40B4-BE49-F238E27FC236}">
                <a16:creationId xmlns:a16="http://schemas.microsoft.com/office/drawing/2014/main" id="{C2910C46-2A58-4317-9CA3-117010E7E4DB}"/>
              </a:ext>
            </a:extLst>
          </p:cNvPr>
          <p:cNvSpPr txBox="1"/>
          <p:nvPr userDrawn="1"/>
        </p:nvSpPr>
        <p:spPr>
          <a:xfrm>
            <a:off x="8610601" y="2623467"/>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Lauren </a:t>
            </a:r>
            <a:r>
              <a:rPr lang="en-US" dirty="0" err="1">
                <a:solidFill>
                  <a:prstClr val="black"/>
                </a:solidFill>
                <a:cs typeface="Arial" panose="020B0604020202020204" pitchFamily="34" charset="0"/>
              </a:rPr>
              <a:t>Bourdages</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Samantha </a:t>
            </a:r>
            <a:r>
              <a:rPr lang="en-US" dirty="0" err="1">
                <a:solidFill>
                  <a:prstClr val="black"/>
                </a:solidFill>
                <a:cs typeface="Arial" panose="020B0604020202020204" pitchFamily="34" charset="0"/>
              </a:rPr>
              <a:t>Sheplawy</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Michael B. McNally </a:t>
            </a:r>
          </a:p>
        </p:txBody>
      </p:sp>
      <p:sp>
        <p:nvSpPr>
          <p:cNvPr id="23" name="Rectangle 22">
            <a:extLst>
              <a:ext uri="{FF2B5EF4-FFF2-40B4-BE49-F238E27FC236}">
                <a16:creationId xmlns:a16="http://schemas.microsoft.com/office/drawing/2014/main" id="{28158521-1F2D-4BDD-946C-AE347DEF40D2}"/>
              </a:ext>
            </a:extLst>
          </p:cNvPr>
          <p:cNvSpPr/>
          <p:nvPr userDrawn="1"/>
        </p:nvSpPr>
        <p:spPr>
          <a:xfrm>
            <a:off x="1491956"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a:t>
            </a:r>
          </a:p>
        </p:txBody>
      </p:sp>
    </p:spTree>
    <p:extLst>
      <p:ext uri="{BB962C8B-B14F-4D97-AF65-F5344CB8AC3E}">
        <p14:creationId xmlns:p14="http://schemas.microsoft.com/office/powerpoint/2010/main" val="18121156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5103359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0874617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39420501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2079488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3575374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496470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3897029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739388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9531194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Copyright Office </a:t>
            </a:r>
          </a:p>
        </p:txBody>
      </p:sp>
      <p:sp>
        <p:nvSpPr>
          <p:cNvPr id="12" name="Rectangle 11">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for Teaching and Learning </a:t>
            </a:r>
          </a:p>
        </p:txBody>
      </p:sp>
      <p:sp>
        <p:nvSpPr>
          <p:cNvPr id="13" name="Rectangle 12">
            <a:extLst>
              <a:ext uri="{FF2B5EF4-FFF2-40B4-BE49-F238E27FC236}">
                <a16:creationId xmlns:a16="http://schemas.microsoft.com/office/drawing/2014/main" id="{946F9044-534F-A045-B776-24B57C032E14}"/>
              </a:ext>
            </a:extLst>
          </p:cNvPr>
          <p:cNvSpPr/>
          <p:nvPr userDrawn="1"/>
        </p:nvSpPr>
        <p:spPr>
          <a:xfrm>
            <a:off x="1995581" y="4154355"/>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 </a:t>
            </a:r>
          </a:p>
        </p:txBody>
      </p:sp>
      <p:sp>
        <p:nvSpPr>
          <p:cNvPr id="15" name="TextBox 14">
            <a:extLst>
              <a:ext uri="{FF2B5EF4-FFF2-40B4-BE49-F238E27FC236}">
                <a16:creationId xmlns:a16="http://schemas.microsoft.com/office/drawing/2014/main" id="{E7119F9C-9A80-9A45-A136-8125D5F25092}"/>
              </a:ext>
            </a:extLst>
          </p:cNvPr>
          <p:cNvSpPr txBox="1"/>
          <p:nvPr userDrawn="1"/>
        </p:nvSpPr>
        <p:spPr>
          <a:xfrm>
            <a:off x="934260" y="2610011"/>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 </a:t>
            </a:r>
            <a:endParaRPr lang="en-US" dirty="0">
              <a:solidFill>
                <a:prstClr val="black"/>
              </a:solidFill>
              <a:cs typeface="Arial" panose="020B0604020202020204" pitchFamily="34" charset="0"/>
            </a:endParaRPr>
          </a:p>
        </p:txBody>
      </p:sp>
      <p:sp>
        <p:nvSpPr>
          <p:cNvPr id="16" name="TextBox 15">
            <a:extLst>
              <a:ext uri="{FF2B5EF4-FFF2-40B4-BE49-F238E27FC236}">
                <a16:creationId xmlns:a16="http://schemas.microsoft.com/office/drawing/2014/main" id="{74AA82D0-1DEE-8F41-8C72-B522D2FB0DD6}"/>
              </a:ext>
            </a:extLst>
          </p:cNvPr>
          <p:cNvSpPr txBox="1"/>
          <p:nvPr userDrawn="1"/>
        </p:nvSpPr>
        <p:spPr>
          <a:xfrm>
            <a:off x="4772430" y="2623467"/>
            <a:ext cx="2743200" cy="394210"/>
          </a:xfrm>
          <a:prstGeom prst="rect">
            <a:avLst/>
          </a:prstGeom>
          <a:noFill/>
        </p:spPr>
        <p:txBody>
          <a:bodyPr wrap="square" rtlCol="0">
            <a:spAutoFit/>
          </a:bodyPr>
          <a:lstStyle/>
          <a:p>
            <a:pPr algn="ctr">
              <a:lnSpc>
                <a:spcPct val="120000"/>
              </a:lnSpc>
            </a:pPr>
            <a:r>
              <a:rPr lang="en-US" dirty="0" smtClean="0">
                <a:solidFill>
                  <a:prstClr val="black"/>
                </a:solidFill>
                <a:cs typeface="Arial" panose="020B0604020202020204" pitchFamily="34" charset="0"/>
              </a:rPr>
              <a:t>Graeme Pate</a:t>
            </a:r>
            <a:endParaRPr lang="en-US" dirty="0">
              <a:solidFill>
                <a:prstClr val="black"/>
              </a:solidFill>
              <a:cs typeface="Arial" panose="020B0604020202020204" pitchFamily="34" charset="0"/>
            </a:endParaRPr>
          </a:p>
        </p:txBody>
      </p:sp>
      <p:sp>
        <p:nvSpPr>
          <p:cNvPr id="17" name="TextBox 16">
            <a:extLst>
              <a:ext uri="{FF2B5EF4-FFF2-40B4-BE49-F238E27FC236}">
                <a16:creationId xmlns:a16="http://schemas.microsoft.com/office/drawing/2014/main" id="{0B2ACF80-C46F-8048-9EB4-950C9E222B3D}"/>
              </a:ext>
            </a:extLst>
          </p:cNvPr>
          <p:cNvSpPr txBox="1"/>
          <p:nvPr userDrawn="1"/>
        </p:nvSpPr>
        <p:spPr>
          <a:xfrm>
            <a:off x="1491956" y="4946255"/>
            <a:ext cx="3959999" cy="369332"/>
          </a:xfrm>
          <a:prstGeom prst="rect">
            <a:avLst/>
          </a:prstGeom>
          <a:noFill/>
        </p:spPr>
        <p:txBody>
          <a:bodyPr wrap="square" rtlCol="0">
            <a:spAutoFit/>
          </a:bodyPr>
          <a:lstStyle/>
          <a:p>
            <a:pPr algn="ctr"/>
            <a:r>
              <a:rPr lang="en-US" dirty="0">
                <a:solidFill>
                  <a:prstClr val="black"/>
                </a:solidFill>
                <a:cs typeface="Arial" panose="020B0604020202020204" pitchFamily="34" charset="0"/>
              </a:rPr>
              <a:t>Michelle Brailey </a:t>
            </a:r>
          </a:p>
        </p:txBody>
      </p:sp>
      <p:sp>
        <p:nvSpPr>
          <p:cNvPr id="19" name="Rectangle 18">
            <a:extLst>
              <a:ext uri="{FF2B5EF4-FFF2-40B4-BE49-F238E27FC236}">
                <a16:creationId xmlns:a16="http://schemas.microsoft.com/office/drawing/2014/main" id="{28158521-1F2D-4BDD-946C-AE347DEF40D2}"/>
              </a:ext>
            </a:extLst>
          </p:cNvPr>
          <p:cNvSpPr/>
          <p:nvPr userDrawn="1"/>
        </p:nvSpPr>
        <p:spPr>
          <a:xfrm>
            <a:off x="6595929"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Digital Humanities and School of Library and Information Studies</a:t>
            </a:r>
          </a:p>
        </p:txBody>
      </p:sp>
      <p:sp>
        <p:nvSpPr>
          <p:cNvPr id="20" name="TextBox 19">
            <a:extLst>
              <a:ext uri="{FF2B5EF4-FFF2-40B4-BE49-F238E27FC236}">
                <a16:creationId xmlns:a16="http://schemas.microsoft.com/office/drawing/2014/main" id="{698B4626-5A19-4AF8-9A47-308EAA33425C}"/>
              </a:ext>
            </a:extLst>
          </p:cNvPr>
          <p:cNvSpPr txBox="1"/>
          <p:nvPr userDrawn="1"/>
        </p:nvSpPr>
        <p:spPr>
          <a:xfrm>
            <a:off x="6595929" y="4940427"/>
            <a:ext cx="3960000" cy="394210"/>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Julia Guy</a:t>
            </a:r>
          </a:p>
        </p:txBody>
      </p:sp>
      <p:sp>
        <p:nvSpPr>
          <p:cNvPr id="21" name="Rectangle 20">
            <a:extLst>
              <a:ext uri="{FF2B5EF4-FFF2-40B4-BE49-F238E27FC236}">
                <a16:creationId xmlns:a16="http://schemas.microsoft.com/office/drawing/2014/main" id="{44FA4EEC-3F55-4B4A-A3A1-848EED7085A2}"/>
              </a:ext>
            </a:extLst>
          </p:cNvPr>
          <p:cNvSpPr/>
          <p:nvPr userDrawn="1"/>
        </p:nvSpPr>
        <p:spPr>
          <a:xfrm>
            <a:off x="861060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School of Library and Information Studies </a:t>
            </a:r>
          </a:p>
        </p:txBody>
      </p:sp>
      <p:sp>
        <p:nvSpPr>
          <p:cNvPr id="22" name="TextBox 21">
            <a:extLst>
              <a:ext uri="{FF2B5EF4-FFF2-40B4-BE49-F238E27FC236}">
                <a16:creationId xmlns:a16="http://schemas.microsoft.com/office/drawing/2014/main" id="{C2910C46-2A58-4317-9CA3-117010E7E4DB}"/>
              </a:ext>
            </a:extLst>
          </p:cNvPr>
          <p:cNvSpPr txBox="1"/>
          <p:nvPr userDrawn="1"/>
        </p:nvSpPr>
        <p:spPr>
          <a:xfrm>
            <a:off x="8610601" y="2623467"/>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Lauren </a:t>
            </a:r>
            <a:r>
              <a:rPr lang="en-US" dirty="0" err="1">
                <a:solidFill>
                  <a:prstClr val="black"/>
                </a:solidFill>
                <a:cs typeface="Arial" panose="020B0604020202020204" pitchFamily="34" charset="0"/>
              </a:rPr>
              <a:t>Bourdages</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Samantha </a:t>
            </a:r>
            <a:r>
              <a:rPr lang="en-US" dirty="0" err="1">
                <a:solidFill>
                  <a:prstClr val="black"/>
                </a:solidFill>
                <a:cs typeface="Arial" panose="020B0604020202020204" pitchFamily="34" charset="0"/>
              </a:rPr>
              <a:t>Sheplawy</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Michael B. McNally </a:t>
            </a:r>
          </a:p>
        </p:txBody>
      </p:sp>
      <p:sp>
        <p:nvSpPr>
          <p:cNvPr id="23" name="Rectangle 22">
            <a:extLst>
              <a:ext uri="{FF2B5EF4-FFF2-40B4-BE49-F238E27FC236}">
                <a16:creationId xmlns:a16="http://schemas.microsoft.com/office/drawing/2014/main" id="{28158521-1F2D-4BDD-946C-AE347DEF40D2}"/>
              </a:ext>
            </a:extLst>
          </p:cNvPr>
          <p:cNvSpPr/>
          <p:nvPr userDrawn="1"/>
        </p:nvSpPr>
        <p:spPr>
          <a:xfrm>
            <a:off x="1491956"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a:t>
            </a:r>
          </a:p>
        </p:txBody>
      </p:sp>
    </p:spTree>
    <p:extLst>
      <p:ext uri="{BB962C8B-B14F-4D97-AF65-F5344CB8AC3E}">
        <p14:creationId xmlns:p14="http://schemas.microsoft.com/office/powerpoint/2010/main" val="12434451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4862636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3928626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379613989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428127765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7939251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161017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66896434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5383472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6193232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331778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Copyright Office </a:t>
            </a:r>
          </a:p>
        </p:txBody>
      </p:sp>
      <p:sp>
        <p:nvSpPr>
          <p:cNvPr id="12" name="Rectangle 11">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for Teaching and Learning </a:t>
            </a:r>
          </a:p>
        </p:txBody>
      </p:sp>
      <p:sp>
        <p:nvSpPr>
          <p:cNvPr id="15" name="Rectangle 14">
            <a:extLst>
              <a:ext uri="{FF2B5EF4-FFF2-40B4-BE49-F238E27FC236}">
                <a16:creationId xmlns:a16="http://schemas.microsoft.com/office/drawing/2014/main" id="{946F9044-534F-A045-B776-24B57C032E14}"/>
              </a:ext>
            </a:extLst>
          </p:cNvPr>
          <p:cNvSpPr/>
          <p:nvPr userDrawn="1"/>
        </p:nvSpPr>
        <p:spPr>
          <a:xfrm>
            <a:off x="1995581" y="4154355"/>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 </a:t>
            </a:r>
          </a:p>
        </p:txBody>
      </p:sp>
      <p:sp>
        <p:nvSpPr>
          <p:cNvPr id="16" name="TextBox 15">
            <a:extLst>
              <a:ext uri="{FF2B5EF4-FFF2-40B4-BE49-F238E27FC236}">
                <a16:creationId xmlns:a16="http://schemas.microsoft.com/office/drawing/2014/main" id="{E7119F9C-9A80-9A45-A136-8125D5F25092}"/>
              </a:ext>
            </a:extLst>
          </p:cNvPr>
          <p:cNvSpPr txBox="1"/>
          <p:nvPr userDrawn="1"/>
        </p:nvSpPr>
        <p:spPr>
          <a:xfrm>
            <a:off x="934260" y="2610011"/>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 </a:t>
            </a:r>
            <a:endParaRPr lang="en-US" dirty="0">
              <a:solidFill>
                <a:prstClr val="black"/>
              </a:solidFill>
              <a:cs typeface="Arial" panose="020B0604020202020204" pitchFamily="34" charset="0"/>
            </a:endParaRPr>
          </a:p>
        </p:txBody>
      </p:sp>
      <p:sp>
        <p:nvSpPr>
          <p:cNvPr id="17" name="TextBox 16">
            <a:extLst>
              <a:ext uri="{FF2B5EF4-FFF2-40B4-BE49-F238E27FC236}">
                <a16:creationId xmlns:a16="http://schemas.microsoft.com/office/drawing/2014/main" id="{74AA82D0-1DEE-8F41-8C72-B522D2FB0DD6}"/>
              </a:ext>
            </a:extLst>
          </p:cNvPr>
          <p:cNvSpPr txBox="1"/>
          <p:nvPr userDrawn="1"/>
        </p:nvSpPr>
        <p:spPr>
          <a:xfrm>
            <a:off x="4772430" y="2623467"/>
            <a:ext cx="2743200" cy="394210"/>
          </a:xfrm>
          <a:prstGeom prst="rect">
            <a:avLst/>
          </a:prstGeom>
          <a:noFill/>
        </p:spPr>
        <p:txBody>
          <a:bodyPr wrap="square" rtlCol="0">
            <a:spAutoFit/>
          </a:bodyPr>
          <a:lstStyle/>
          <a:p>
            <a:pPr algn="ctr">
              <a:lnSpc>
                <a:spcPct val="120000"/>
              </a:lnSpc>
            </a:pPr>
            <a:r>
              <a:rPr lang="en-US" dirty="0" smtClean="0">
                <a:solidFill>
                  <a:prstClr val="black"/>
                </a:solidFill>
                <a:cs typeface="Arial" panose="020B0604020202020204" pitchFamily="34" charset="0"/>
              </a:rPr>
              <a:t>Graeme Pate</a:t>
            </a:r>
            <a:endParaRPr lang="en-US" dirty="0">
              <a:solidFill>
                <a:prstClr val="black"/>
              </a:solidFill>
              <a:cs typeface="Arial" panose="020B0604020202020204" pitchFamily="34" charset="0"/>
            </a:endParaRPr>
          </a:p>
        </p:txBody>
      </p:sp>
      <p:sp>
        <p:nvSpPr>
          <p:cNvPr id="18" name="TextBox 17">
            <a:extLst>
              <a:ext uri="{FF2B5EF4-FFF2-40B4-BE49-F238E27FC236}">
                <a16:creationId xmlns:a16="http://schemas.microsoft.com/office/drawing/2014/main" id="{0B2ACF80-C46F-8048-9EB4-950C9E222B3D}"/>
              </a:ext>
            </a:extLst>
          </p:cNvPr>
          <p:cNvSpPr txBox="1"/>
          <p:nvPr userDrawn="1"/>
        </p:nvSpPr>
        <p:spPr>
          <a:xfrm>
            <a:off x="1491956" y="4946255"/>
            <a:ext cx="3959999" cy="369332"/>
          </a:xfrm>
          <a:prstGeom prst="rect">
            <a:avLst/>
          </a:prstGeom>
          <a:noFill/>
        </p:spPr>
        <p:txBody>
          <a:bodyPr wrap="square" rtlCol="0">
            <a:spAutoFit/>
          </a:bodyPr>
          <a:lstStyle/>
          <a:p>
            <a:pPr algn="ctr"/>
            <a:r>
              <a:rPr lang="en-US" dirty="0">
                <a:solidFill>
                  <a:prstClr val="black"/>
                </a:solidFill>
                <a:cs typeface="Arial" panose="020B0604020202020204" pitchFamily="34" charset="0"/>
              </a:rPr>
              <a:t>Michelle Brailey </a:t>
            </a:r>
          </a:p>
        </p:txBody>
      </p:sp>
      <p:sp>
        <p:nvSpPr>
          <p:cNvPr id="19" name="Rectangle 18">
            <a:extLst>
              <a:ext uri="{FF2B5EF4-FFF2-40B4-BE49-F238E27FC236}">
                <a16:creationId xmlns:a16="http://schemas.microsoft.com/office/drawing/2014/main" id="{28158521-1F2D-4BDD-946C-AE347DEF40D2}"/>
              </a:ext>
            </a:extLst>
          </p:cNvPr>
          <p:cNvSpPr/>
          <p:nvPr userDrawn="1"/>
        </p:nvSpPr>
        <p:spPr>
          <a:xfrm>
            <a:off x="6595929"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Digital Humanities and School of Library and Information Studies</a:t>
            </a:r>
          </a:p>
        </p:txBody>
      </p:sp>
      <p:sp>
        <p:nvSpPr>
          <p:cNvPr id="20" name="TextBox 19">
            <a:extLst>
              <a:ext uri="{FF2B5EF4-FFF2-40B4-BE49-F238E27FC236}">
                <a16:creationId xmlns:a16="http://schemas.microsoft.com/office/drawing/2014/main" id="{698B4626-5A19-4AF8-9A47-308EAA33425C}"/>
              </a:ext>
            </a:extLst>
          </p:cNvPr>
          <p:cNvSpPr txBox="1"/>
          <p:nvPr userDrawn="1"/>
        </p:nvSpPr>
        <p:spPr>
          <a:xfrm>
            <a:off x="6595929" y="4940427"/>
            <a:ext cx="3960000" cy="394210"/>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Julia Guy</a:t>
            </a:r>
          </a:p>
        </p:txBody>
      </p:sp>
      <p:sp>
        <p:nvSpPr>
          <p:cNvPr id="21" name="Rectangle 20">
            <a:extLst>
              <a:ext uri="{FF2B5EF4-FFF2-40B4-BE49-F238E27FC236}">
                <a16:creationId xmlns:a16="http://schemas.microsoft.com/office/drawing/2014/main" id="{44FA4EEC-3F55-4B4A-A3A1-848EED7085A2}"/>
              </a:ext>
            </a:extLst>
          </p:cNvPr>
          <p:cNvSpPr/>
          <p:nvPr userDrawn="1"/>
        </p:nvSpPr>
        <p:spPr>
          <a:xfrm>
            <a:off x="8610600" y="1830200"/>
            <a:ext cx="27432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School of Library and Information Studies </a:t>
            </a:r>
          </a:p>
        </p:txBody>
      </p:sp>
      <p:sp>
        <p:nvSpPr>
          <p:cNvPr id="22" name="TextBox 21">
            <a:extLst>
              <a:ext uri="{FF2B5EF4-FFF2-40B4-BE49-F238E27FC236}">
                <a16:creationId xmlns:a16="http://schemas.microsoft.com/office/drawing/2014/main" id="{C2910C46-2A58-4317-9CA3-117010E7E4DB}"/>
              </a:ext>
            </a:extLst>
          </p:cNvPr>
          <p:cNvSpPr txBox="1"/>
          <p:nvPr userDrawn="1"/>
        </p:nvSpPr>
        <p:spPr>
          <a:xfrm>
            <a:off x="8610601" y="2623467"/>
            <a:ext cx="2743200" cy="1089529"/>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Lauren </a:t>
            </a:r>
            <a:r>
              <a:rPr lang="en-US" dirty="0" err="1">
                <a:solidFill>
                  <a:prstClr val="black"/>
                </a:solidFill>
                <a:cs typeface="Arial" panose="020B0604020202020204" pitchFamily="34" charset="0"/>
              </a:rPr>
              <a:t>Bourdages</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Samantha </a:t>
            </a:r>
            <a:r>
              <a:rPr lang="en-US" dirty="0" err="1">
                <a:solidFill>
                  <a:prstClr val="black"/>
                </a:solidFill>
                <a:cs typeface="Arial" panose="020B0604020202020204" pitchFamily="34" charset="0"/>
              </a:rPr>
              <a:t>Sheplawy</a:t>
            </a:r>
            <a:endParaRPr lang="en-US" dirty="0">
              <a:solidFill>
                <a:prstClr val="black"/>
              </a:solidFill>
              <a:cs typeface="Arial" panose="020B0604020202020204" pitchFamily="34" charset="0"/>
            </a:endParaRPr>
          </a:p>
          <a:p>
            <a:pPr algn="ctr">
              <a:lnSpc>
                <a:spcPct val="120000"/>
              </a:lnSpc>
            </a:pPr>
            <a:r>
              <a:rPr lang="en-US" dirty="0">
                <a:solidFill>
                  <a:prstClr val="black"/>
                </a:solidFill>
                <a:cs typeface="Arial" panose="020B0604020202020204" pitchFamily="34" charset="0"/>
              </a:rPr>
              <a:t>Michael B. McNally </a:t>
            </a:r>
          </a:p>
        </p:txBody>
      </p:sp>
      <p:sp>
        <p:nvSpPr>
          <p:cNvPr id="23" name="Rectangle 22">
            <a:extLst>
              <a:ext uri="{FF2B5EF4-FFF2-40B4-BE49-F238E27FC236}">
                <a16:creationId xmlns:a16="http://schemas.microsoft.com/office/drawing/2014/main" id="{28158521-1F2D-4BDD-946C-AE347DEF40D2}"/>
              </a:ext>
            </a:extLst>
          </p:cNvPr>
          <p:cNvSpPr/>
          <p:nvPr userDrawn="1"/>
        </p:nvSpPr>
        <p:spPr>
          <a:xfrm>
            <a:off x="1491956" y="4154355"/>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University of Alberta Library</a:t>
            </a:r>
          </a:p>
        </p:txBody>
      </p:sp>
    </p:spTree>
    <p:extLst>
      <p:ext uri="{BB962C8B-B14F-4D97-AF65-F5344CB8AC3E}">
        <p14:creationId xmlns:p14="http://schemas.microsoft.com/office/powerpoint/2010/main" val="35812935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9414253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8332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406190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7379493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996307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5" r:id="rId1"/>
    <p:sldLayoutId id="2147493531" r:id="rId2"/>
    <p:sldLayoutId id="2147493532" r:id="rId3"/>
    <p:sldLayoutId id="214749353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29120"/>
      </p:ext>
    </p:extLst>
  </p:cSld>
  <p:clrMap bg1="lt1" tx1="dk1" bg2="lt2" tx2="dk2" accent1="accent1" accent2="accent2" accent3="accent3" accent4="accent4" accent5="accent5" accent6="accent6" hlink="hlink" folHlink="folHlink"/>
  <p:sldLayoutIdLst>
    <p:sldLayoutId id="2147493557" r:id="rId1"/>
    <p:sldLayoutId id="2147493558" r:id="rId2"/>
    <p:sldLayoutId id="2147493559" r:id="rId3"/>
    <p:sldLayoutId id="2147493560" r:id="rId4"/>
    <p:sldLayoutId id="2147493561" r:id="rId5"/>
    <p:sldLayoutId id="2147493562" r:id="rId6"/>
    <p:sldLayoutId id="2147493563" r:id="rId7"/>
    <p:sldLayoutId id="2147493564" r:id="rId8"/>
    <p:sldLayoutId id="2147493565" r:id="rId9"/>
    <p:sldLayoutId id="214749356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321673"/>
      </p:ext>
    </p:extLst>
  </p:cSld>
  <p:clrMap bg1="lt1" tx1="dk1" bg2="lt2" tx2="dk2" accent1="accent1" accent2="accent2" accent3="accent3" accent4="accent4" accent5="accent5" accent6="accent6" hlink="hlink" folHlink="folHlink"/>
  <p:sldLayoutIdLst>
    <p:sldLayoutId id="2147493568" r:id="rId1"/>
    <p:sldLayoutId id="2147493569" r:id="rId2"/>
    <p:sldLayoutId id="2147493570" r:id="rId3"/>
    <p:sldLayoutId id="2147493571" r:id="rId4"/>
    <p:sldLayoutId id="2147493572" r:id="rId5"/>
    <p:sldLayoutId id="2147493573" r:id="rId6"/>
    <p:sldLayoutId id="2147493574" r:id="rId7"/>
    <p:sldLayoutId id="2147493575" r:id="rId8"/>
    <p:sldLayoutId id="2147493576" r:id="rId9"/>
    <p:sldLayoutId id="214749357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746620"/>
      </p:ext>
    </p:extLst>
  </p:cSld>
  <p:clrMap bg1="lt1" tx1="dk1" bg2="lt2" tx2="dk2" accent1="accent1" accent2="accent2" accent3="accent3" accent4="accent4" accent5="accent5" accent6="accent6" hlink="hlink" folHlink="folHlink"/>
  <p:sldLayoutIdLst>
    <p:sldLayoutId id="2147493579" r:id="rId1"/>
    <p:sldLayoutId id="2147493580" r:id="rId2"/>
    <p:sldLayoutId id="2147493581" r:id="rId3"/>
    <p:sldLayoutId id="2147493582" r:id="rId4"/>
    <p:sldLayoutId id="2147493583" r:id="rId5"/>
    <p:sldLayoutId id="2147493584" r:id="rId6"/>
    <p:sldLayoutId id="2147493585" r:id="rId7"/>
    <p:sldLayoutId id="2147493586" r:id="rId8"/>
    <p:sldLayoutId id="2147493587" r:id="rId9"/>
    <p:sldLayoutId id="214749358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30994"/>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382281"/>
      </p:ext>
    </p:extLst>
  </p:cSld>
  <p:clrMap bg1="lt1" tx1="dk1" bg2="lt2" tx2="dk2" accent1="accent1" accent2="accent2" accent3="accent3" accent4="accent4" accent5="accent5" accent6="accent6" hlink="hlink" folHlink="folHlink"/>
  <p:sldLayoutIdLst>
    <p:sldLayoutId id="2147493601" r:id="rId1"/>
    <p:sldLayoutId id="2147493602" r:id="rId2"/>
    <p:sldLayoutId id="2147493603" r:id="rId3"/>
    <p:sldLayoutId id="2147493604" r:id="rId4"/>
    <p:sldLayoutId id="2147493605" r:id="rId5"/>
    <p:sldLayoutId id="2147493606" r:id="rId6"/>
    <p:sldLayoutId id="2147493607" r:id="rId7"/>
    <p:sldLayoutId id="2147493608" r:id="rId8"/>
    <p:sldLayoutId id="2147493609" r:id="rId9"/>
    <p:sldLayoutId id="214749361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9.sv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4.jpe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www.cb-cda.gc.ca/en/about-us/mandate-jurisdiction-role" TargetMode="External"/><Relationship Id="rId2" Type="http://schemas.openxmlformats.org/officeDocument/2006/relationships/hyperlink" Target="https://web.archive.org/web/20170714224000/https:/thetyee.ca/Mediacheck/2012/06/28/Access-Copyright/" TargetMode="External"/><Relationship Id="rId1" Type="http://schemas.openxmlformats.org/officeDocument/2006/relationships/slideLayout" Target="../slideLayouts/slideLayout39.xml"/><Relationship Id="rId5" Type="http://schemas.openxmlformats.org/officeDocument/2006/relationships/hyperlink" Target="https://ssrn.com/abstract=1335948" TargetMode="External"/><Relationship Id="rId4" Type="http://schemas.openxmlformats.org/officeDocument/2006/relationships/hyperlink" Target="https://ir.lib.uwo.ca/etd/442"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sencanada.ca/content/sen/committee/421/BANC/Reports/FINALVERSIONCopyright_e.pdf" TargetMode="Externa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hyperlink" Target="https://decisions.scc-csc.ca/scc-csc/scc-csc/en/item/9996/index.do" TargetMode="External"/><Relationship Id="rId3" Type="http://schemas.openxmlformats.org/officeDocument/2006/relationships/hyperlink" Target="https://decisions.scc-csc.ca/scc-csc/scc-csc/en/item/9997/index.do" TargetMode="External"/><Relationship Id="rId7" Type="http://schemas.openxmlformats.org/officeDocument/2006/relationships/hyperlink" Target="https://decisions.scc-csc.ca/scc-csc/scc-csc/en/item/9995/index.do"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hyperlink" Target="https://decisions.scc-csc.ca/scc-csc/scc-csc/en/item/9999/index.do" TargetMode="External"/><Relationship Id="rId5" Type="http://schemas.openxmlformats.org/officeDocument/2006/relationships/hyperlink" Target="https://decisions.scc-csc.ca/scc-csc/scc-csc/en/item/9994/index.do" TargetMode="External"/><Relationship Id="rId4" Type="http://schemas.openxmlformats.org/officeDocument/2006/relationships/hyperlink" Target="https://decisions.fct-cf.gc.ca/fc-cf/decisions/en/item/232727/index.do" TargetMode="External"/><Relationship Id="rId9" Type="http://schemas.openxmlformats.org/officeDocument/2006/relationships/hyperlink" Target="https://decisions.fca-caf.ca/fca-caf/decisions/en/item/469654/index.do"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henounproject.com/search/?q=copyright&amp;i=93928" TargetMode="External"/><Relationship Id="rId3" Type="http://schemas.openxmlformats.org/officeDocument/2006/relationships/hyperlink" Target="https://thenounproject.com/icon/question-and-exclamation-mark-2460596/" TargetMode="External"/><Relationship Id="rId7" Type="http://schemas.openxmlformats.org/officeDocument/2006/relationships/hyperlink" Target="https://thenounproject.com/icon/library-1122689/"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hyperlink" Target="https://thenounproject.com/icon/account-writer-2928435/" TargetMode="External"/><Relationship Id="rId5" Type="http://schemas.openxmlformats.org/officeDocument/2006/relationships/hyperlink" Target="https://thenounproject.com/icon/building-164596/" TargetMode="External"/><Relationship Id="rId4" Type="http://schemas.openxmlformats.org/officeDocument/2006/relationships/hyperlink" Target="https://freesound.org/people/bolkmar/sounds/469603/" TargetMode="External"/><Relationship Id="rId9" Type="http://schemas.openxmlformats.org/officeDocument/2006/relationships/hyperlink" Target="https://thenounproject.com/icon/download-2941913/"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File:Senior_Guy_At_The_Office_Cartoon.svg" TargetMode="External"/><Relationship Id="rId3" Type="http://schemas.openxmlformats.org/officeDocument/2006/relationships/hyperlink" Target="https://pixabay.com/vectors/lawyer-attorney-barrister-judge-28838/" TargetMode="External"/><Relationship Id="rId7" Type="http://schemas.openxmlformats.org/officeDocument/2006/relationships/hyperlink" Target="https://thenounproject.com/icon/education-108236/" TargetMode="External"/><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hyperlink" Target="https://thenounproject.com/icon/government-agencies-3191240/" TargetMode="External"/><Relationship Id="rId5" Type="http://schemas.openxmlformats.org/officeDocument/2006/relationships/hyperlink" Target="https://commons.wikimedia.org/wiki/File:Charming_Cartoon_Businessman.svg" TargetMode="External"/><Relationship Id="rId10" Type="http://schemas.openxmlformats.org/officeDocument/2006/relationships/hyperlink" Target="https://thenounproject.com/icon/book-1573145/" TargetMode="External"/><Relationship Id="rId4" Type="http://schemas.openxmlformats.org/officeDocument/2006/relationships/hyperlink" Target="https://freesound.org/people/qubodup/sounds/60013/" TargetMode="External"/><Relationship Id="rId9" Type="http://schemas.openxmlformats.org/officeDocument/2006/relationships/hyperlink" Target="https://freesound.org/people/deleted_user_96253/sounds/351304/"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b-cda.gc.ca/home-accueil-e.html" TargetMode="External"/><Relationship Id="rId3" Type="http://schemas.openxmlformats.org/officeDocument/2006/relationships/hyperlink" Target="https://thenounproject.com/icon/gutenberg-press-86670/" TargetMode="External"/><Relationship Id="rId7" Type="http://schemas.openxmlformats.org/officeDocument/2006/relationships/hyperlink" Target="https://commons.wikimedia.org/wiki/Category:Flag_of_Quebec#/media/File:Flag_of_Quebec.svg" TargetMode="External"/><Relationship Id="rId2" Type="http://schemas.openxmlformats.org/officeDocument/2006/relationships/hyperlink" Target="https://thenounproject.com/icon/documents-1353220/" TargetMode="External"/><Relationship Id="rId1" Type="http://schemas.openxmlformats.org/officeDocument/2006/relationships/slideLayout" Target="../slideLayouts/slideLayout41.xml"/><Relationship Id="rId6" Type="http://schemas.openxmlformats.org/officeDocument/2006/relationships/hyperlink" Target="https://thenounproject.com/icon/writer-637213/" TargetMode="External"/><Relationship Id="rId5" Type="http://schemas.openxmlformats.org/officeDocument/2006/relationships/hyperlink" Target="https://thenounproject.com/icon/musician-637313/" TargetMode="External"/><Relationship Id="rId4" Type="http://schemas.openxmlformats.org/officeDocument/2006/relationships/hyperlink" Target="https://thenounproject.com/icon/antenna-1182087/"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henounproject.com/icon/paper-money-3360185/" TargetMode="External"/><Relationship Id="rId3" Type="http://schemas.openxmlformats.org/officeDocument/2006/relationships/hyperlink" Target="https://thenounproject.com/icon/panel-1142582/" TargetMode="External"/><Relationship Id="rId7" Type="http://schemas.openxmlformats.org/officeDocument/2006/relationships/hyperlink" Target="https://thenounproject.com/icon/radio-79599/" TargetMode="External"/><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hyperlink" Target="https://thenounproject.com/icon/30s-fashion-1917501/" TargetMode="External"/><Relationship Id="rId5" Type="http://schemas.openxmlformats.org/officeDocument/2006/relationships/hyperlink" Target="https://thenounproject.com/icon/30s-fashion-1917601/" TargetMode="External"/><Relationship Id="rId10" Type="http://schemas.openxmlformats.org/officeDocument/2006/relationships/hyperlink" Target="https://pixabay.com/illustrations/spicy-text-flame-hot-font-fire-4797431/" TargetMode="External"/><Relationship Id="rId4" Type="http://schemas.openxmlformats.org/officeDocument/2006/relationships/hyperlink" Target="https://archive.org/details/WoodyGuthrieSongs/IAintGotNoHome.mp3" TargetMode="External"/><Relationship Id="rId9" Type="http://schemas.openxmlformats.org/officeDocument/2006/relationships/hyperlink" Target="https://thenounproject.com/icon/magnify-201116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freesound.org/people/morganpurkis/sounds/370245/" TargetMode="External"/><Relationship Id="rId3" Type="http://schemas.openxmlformats.org/officeDocument/2006/relationships/hyperlink" Target="https://freesound.org/people/DigestContent/sounds/442755/" TargetMode="External"/><Relationship Id="rId7" Type="http://schemas.openxmlformats.org/officeDocument/2006/relationships/hyperlink" Target="https://freesound.org/people/InspectorJ/sounds/411728/" TargetMode="External"/><Relationship Id="rId2" Type="http://schemas.openxmlformats.org/officeDocument/2006/relationships/hyperlink" Target="https://freesound.org/people/FullMetalJedi/sounds/401144/" TargetMode="External"/><Relationship Id="rId1" Type="http://schemas.openxmlformats.org/officeDocument/2006/relationships/slideLayout" Target="../slideLayouts/slideLayout41.xml"/><Relationship Id="rId6" Type="http://schemas.openxmlformats.org/officeDocument/2006/relationships/hyperlink" Target="https://freesound.org/people/sirplus/sounds/385813/" TargetMode="External"/><Relationship Id="rId5" Type="http://schemas.openxmlformats.org/officeDocument/2006/relationships/hyperlink" Target="https://freesound.org/people/waveplay_old/sounds/233558/" TargetMode="External"/><Relationship Id="rId4" Type="http://schemas.openxmlformats.org/officeDocument/2006/relationships/hyperlink" Target="https://freesound.org/people/Jofae/sounds/364692/" TargetMode="External"/><Relationship Id="rId9" Type="http://schemas.openxmlformats.org/officeDocument/2006/relationships/hyperlink" Target="https://thenounproject.com/icon/bags-of-money-24725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freesound.org/people/Thoribass/sounds/254822/" TargetMode="External"/><Relationship Id="rId3" Type="http://schemas.openxmlformats.org/officeDocument/2006/relationships/hyperlink" Target="https://www.fct-cf.gc.ca/en/pages/the-federal-courts-coat-of-arms" TargetMode="External"/><Relationship Id="rId7" Type="http://schemas.openxmlformats.org/officeDocument/2006/relationships/hyperlink" Target="https://pixabay.com/illustrations/spectrum-background-rainbow-color-2781501/"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hyperlink" Target="https://commons.wikimedia.org/wiki/File:Spotify_logo_with_text.svg" TargetMode="External"/><Relationship Id="rId5" Type="http://schemas.openxmlformats.org/officeDocument/2006/relationships/hyperlink" Target="https://en.wikipedia.org/wiki/York_University#/media/File:Logo_York_University.svg" TargetMode="External"/><Relationship Id="rId4" Type="http://schemas.openxmlformats.org/officeDocument/2006/relationships/hyperlink" Target="https://freesound.org/people/AnthonyRox/sounds/212974/" TargetMode="External"/><Relationship Id="rId9" Type="http://schemas.openxmlformats.org/officeDocument/2006/relationships/hyperlink" Target="http://www.hooksounds.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18.png"/><Relationship Id="rId5" Type="http://schemas.openxmlformats.org/officeDocument/2006/relationships/image" Target="../media/image29.png"/><Relationship Id="rId10" Type="http://schemas.openxmlformats.org/officeDocument/2006/relationships/image" Target="../media/image35.svg"/><Relationship Id="rId4" Type="http://schemas.openxmlformats.org/officeDocument/2006/relationships/image" Target="../media/image15.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42.png"/><Relationship Id="rId5" Type="http://schemas.openxmlformats.org/officeDocument/2006/relationships/image" Target="../media/image18.pn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6860"/>
            <a:ext cx="9144000" cy="2387600"/>
          </a:xfrm>
        </p:spPr>
        <p:txBody>
          <a:bodyPr/>
          <a:lstStyle/>
          <a:p>
            <a:r>
              <a:rPr lang="en-US" dirty="0"/>
              <a:t>Collective Licensing Agencies and the Copyright Board</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p:txBody>
          <a:bodyPr/>
          <a:lstStyle/>
          <a:p>
            <a:r>
              <a:rPr lang="en-US" dirty="0" smtClean="0"/>
              <a:t>*July 2020</a:t>
            </a:r>
            <a:endParaRPr lang="en-CA" dirty="0"/>
          </a:p>
        </p:txBody>
      </p:sp>
    </p:spTree>
    <p:extLst>
      <p:ext uri="{BB962C8B-B14F-4D97-AF65-F5344CB8AC3E}">
        <p14:creationId xmlns:p14="http://schemas.microsoft.com/office/powerpoint/2010/main" val="1114658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a:t>
            </a:r>
            <a:r>
              <a:rPr lang="en-US" dirty="0" smtClean="0"/>
              <a:t>STRUCTURE </a:t>
            </a:r>
            <a:r>
              <a:rPr lang="en-US" dirty="0"/>
              <a:t>OF THE COPYRIGHT BOARD</a:t>
            </a:r>
          </a:p>
        </p:txBody>
      </p:sp>
      <p:pic>
        <p:nvPicPr>
          <p:cNvPr id="3" name="Picture 2" descr="A close up of a logo&#10;&#10;Description automatically generated">
            <a:extLst>
              <a:ext uri="{FF2B5EF4-FFF2-40B4-BE49-F238E27FC236}">
                <a16:creationId xmlns:a16="http://schemas.microsoft.com/office/drawing/2014/main" id="{05194CDB-F0D9-8A4D-A6B9-2E8E5EFE1B8F}"/>
              </a:ext>
            </a:extLst>
          </p:cNvPr>
          <p:cNvPicPr>
            <a:picLocks noChangeAspect="1"/>
          </p:cNvPicPr>
          <p:nvPr/>
        </p:nvPicPr>
        <p:blipFill>
          <a:blip r:embed="rId3">
            <a:duotone>
              <a:schemeClr val="accent1">
                <a:shade val="45000"/>
                <a:satMod val="135000"/>
              </a:schemeClr>
              <a:prstClr val="white"/>
            </a:duotone>
          </a:blip>
          <a:stretch>
            <a:fillRect/>
          </a:stretch>
        </p:blipFill>
        <p:spPr>
          <a:xfrm>
            <a:off x="1698644" y="1482120"/>
            <a:ext cx="3383362" cy="1046335"/>
          </a:xfrm>
          <a:prstGeom prst="rect">
            <a:avLst/>
          </a:prstGeom>
        </p:spPr>
      </p:pic>
      <p:grpSp>
        <p:nvGrpSpPr>
          <p:cNvPr id="2" name="Group 1">
            <a:extLst>
              <a:ext uri="{FF2B5EF4-FFF2-40B4-BE49-F238E27FC236}">
                <a16:creationId xmlns:a16="http://schemas.microsoft.com/office/drawing/2014/main" id="{99121AA2-59BF-3B43-8AFA-505B214B325A}"/>
              </a:ext>
            </a:extLst>
          </p:cNvPr>
          <p:cNvGrpSpPr/>
          <p:nvPr/>
        </p:nvGrpSpPr>
        <p:grpSpPr>
          <a:xfrm>
            <a:off x="6839680" y="3934962"/>
            <a:ext cx="1848853" cy="2854063"/>
            <a:chOff x="954789" y="3001189"/>
            <a:chExt cx="1848853" cy="2854063"/>
          </a:xfrm>
        </p:grpSpPr>
        <p:pic>
          <p:nvPicPr>
            <p:cNvPr id="5" name="Picture 4" descr="A picture containing clock&#10;&#10;Description automatically generated">
              <a:extLst>
                <a:ext uri="{FF2B5EF4-FFF2-40B4-BE49-F238E27FC236}">
                  <a16:creationId xmlns:a16="http://schemas.microsoft.com/office/drawing/2014/main" id="{1CCBAD81-8D08-4642-9628-0642C330061A}"/>
                </a:ext>
              </a:extLst>
            </p:cNvPr>
            <p:cNvPicPr>
              <a:picLocks noChangeAspect="1"/>
            </p:cNvPicPr>
            <p:nvPr/>
          </p:nvPicPr>
          <p:blipFill>
            <a:blip r:embed="rId4"/>
            <a:stretch>
              <a:fillRect/>
            </a:stretch>
          </p:blipFill>
          <p:spPr>
            <a:xfrm>
              <a:off x="954789" y="3001189"/>
              <a:ext cx="1848853" cy="2021204"/>
            </a:xfrm>
            <a:prstGeom prst="rect">
              <a:avLst/>
            </a:prstGeom>
          </p:spPr>
        </p:pic>
        <p:sp>
          <p:nvSpPr>
            <p:cNvPr id="6" name="TextBox 5">
              <a:extLst>
                <a:ext uri="{FF2B5EF4-FFF2-40B4-BE49-F238E27FC236}">
                  <a16:creationId xmlns:a16="http://schemas.microsoft.com/office/drawing/2014/main" id="{598CB765-283A-8F46-90B2-7595BAD6C4AB}"/>
                </a:ext>
              </a:extLst>
            </p:cNvPr>
            <p:cNvSpPr txBox="1"/>
            <p:nvPr/>
          </p:nvSpPr>
          <p:spPr>
            <a:xfrm>
              <a:off x="1067083" y="5208921"/>
              <a:ext cx="1624264" cy="646331"/>
            </a:xfrm>
            <a:prstGeom prst="rect">
              <a:avLst/>
            </a:prstGeom>
            <a:noFill/>
          </p:spPr>
          <p:txBody>
            <a:bodyPr wrap="square" rtlCol="0">
              <a:spAutoFit/>
            </a:bodyPr>
            <a:lstStyle/>
            <a:p>
              <a:pPr algn="ctr"/>
              <a:r>
                <a:rPr lang="en-US" dirty="0"/>
                <a:t>Federal Court of Canada </a:t>
              </a:r>
            </a:p>
          </p:txBody>
        </p:sp>
      </p:grpSp>
      <p:pic>
        <p:nvPicPr>
          <p:cNvPr id="7" name="Picture 6">
            <a:extLst>
              <a:ext uri="{FF2B5EF4-FFF2-40B4-BE49-F238E27FC236}">
                <a16:creationId xmlns:a16="http://schemas.microsoft.com/office/drawing/2014/main" id="{B15B207E-AF01-C145-84BD-9B3F417B3034}"/>
              </a:ext>
            </a:extLst>
          </p:cNvPr>
          <p:cNvPicPr>
            <a:picLocks noChangeAspect="1"/>
          </p:cNvPicPr>
          <p:nvPr/>
        </p:nvPicPr>
        <p:blipFill>
          <a:blip r:embed="rId5"/>
          <a:stretch>
            <a:fillRect/>
          </a:stretch>
        </p:blipFill>
        <p:spPr>
          <a:xfrm rot="21188730">
            <a:off x="9466272" y="3707417"/>
            <a:ext cx="2549877" cy="3099566"/>
          </a:xfrm>
          <a:prstGeom prst="rect">
            <a:avLst/>
          </a:prstGeom>
        </p:spPr>
      </p:pic>
      <p:sp>
        <p:nvSpPr>
          <p:cNvPr id="8" name="Rounded Rectangular Callout 7">
            <a:extLst>
              <a:ext uri="{FF2B5EF4-FFF2-40B4-BE49-F238E27FC236}">
                <a16:creationId xmlns:a16="http://schemas.microsoft.com/office/drawing/2014/main" id="{AB592EB2-AFE9-AC43-A6EC-B4CD06F8724B}"/>
              </a:ext>
            </a:extLst>
          </p:cNvPr>
          <p:cNvSpPr/>
          <p:nvPr/>
        </p:nvSpPr>
        <p:spPr>
          <a:xfrm>
            <a:off x="7764107" y="2331909"/>
            <a:ext cx="2098623" cy="693861"/>
          </a:xfrm>
          <a:prstGeom prst="wedgeRoundRectCallout">
            <a:avLst>
              <a:gd name="adj1" fmla="val 60546"/>
              <a:gd name="adj2" fmla="val 15740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SOMEONE SAY LAWYER?!</a:t>
            </a:r>
          </a:p>
        </p:txBody>
      </p:sp>
      <p:pic>
        <p:nvPicPr>
          <p:cNvPr id="11" name="Picture 10">
            <a:extLst>
              <a:ext uri="{FF2B5EF4-FFF2-40B4-BE49-F238E27FC236}">
                <a16:creationId xmlns:a16="http://schemas.microsoft.com/office/drawing/2014/main" id="{AAB98EB2-4D49-3841-B4CD-A36BA7DF7608}"/>
              </a:ext>
            </a:extLst>
          </p:cNvPr>
          <p:cNvPicPr>
            <a:picLocks noChangeAspect="1"/>
          </p:cNvPicPr>
          <p:nvPr/>
        </p:nvPicPr>
        <p:blipFill>
          <a:blip r:embed="rId6"/>
          <a:srcRect/>
          <a:stretch/>
        </p:blipFill>
        <p:spPr>
          <a:xfrm flipH="1">
            <a:off x="391076" y="3795930"/>
            <a:ext cx="1114482" cy="2326131"/>
          </a:xfrm>
          <a:prstGeom prst="rect">
            <a:avLst/>
          </a:prstGeom>
        </p:spPr>
      </p:pic>
      <p:pic>
        <p:nvPicPr>
          <p:cNvPr id="12" name="Picture 11">
            <a:extLst>
              <a:ext uri="{FF2B5EF4-FFF2-40B4-BE49-F238E27FC236}">
                <a16:creationId xmlns:a16="http://schemas.microsoft.com/office/drawing/2014/main" id="{84BF165E-2DDF-874A-8DFA-70142491010A}"/>
              </a:ext>
            </a:extLst>
          </p:cNvPr>
          <p:cNvPicPr>
            <a:picLocks noChangeAspect="1"/>
          </p:cNvPicPr>
          <p:nvPr/>
        </p:nvPicPr>
        <p:blipFill>
          <a:blip r:embed="rId7"/>
          <a:stretch>
            <a:fillRect/>
          </a:stretch>
        </p:blipFill>
        <p:spPr>
          <a:xfrm>
            <a:off x="1295515" y="4071870"/>
            <a:ext cx="1581876" cy="1903273"/>
          </a:xfrm>
          <a:prstGeom prst="rect">
            <a:avLst/>
          </a:prstGeom>
        </p:spPr>
      </p:pic>
      <p:sp>
        <p:nvSpPr>
          <p:cNvPr id="14" name="TextBox 13">
            <a:extLst>
              <a:ext uri="{FF2B5EF4-FFF2-40B4-BE49-F238E27FC236}">
                <a16:creationId xmlns:a16="http://schemas.microsoft.com/office/drawing/2014/main" id="{7777DCA6-B76C-594A-8D8E-DF48CBA0A6B2}"/>
              </a:ext>
            </a:extLst>
          </p:cNvPr>
          <p:cNvSpPr txBox="1"/>
          <p:nvPr/>
        </p:nvSpPr>
        <p:spPr>
          <a:xfrm>
            <a:off x="4134219" y="2457465"/>
            <a:ext cx="762870" cy="707886"/>
          </a:xfrm>
          <a:prstGeom prst="rect">
            <a:avLst/>
          </a:prstGeom>
          <a:noFill/>
        </p:spPr>
        <p:txBody>
          <a:bodyPr wrap="square" rtlCol="0">
            <a:spAutoFit/>
          </a:bodyPr>
          <a:lstStyle/>
          <a:p>
            <a:r>
              <a:rPr lang="en-US" sz="4000" b="1" dirty="0">
                <a:solidFill>
                  <a:schemeClr val="accent6"/>
                </a:solidFill>
              </a:rPr>
              <a:t>✓</a:t>
            </a:r>
          </a:p>
        </p:txBody>
      </p:sp>
      <p:grpSp>
        <p:nvGrpSpPr>
          <p:cNvPr id="15" name="Group 14">
            <a:extLst>
              <a:ext uri="{FF2B5EF4-FFF2-40B4-BE49-F238E27FC236}">
                <a16:creationId xmlns:a16="http://schemas.microsoft.com/office/drawing/2014/main" id="{F17C58B9-560F-6140-B0CA-39B57D40AD18}"/>
              </a:ext>
            </a:extLst>
          </p:cNvPr>
          <p:cNvGrpSpPr/>
          <p:nvPr/>
        </p:nvGrpSpPr>
        <p:grpSpPr>
          <a:xfrm>
            <a:off x="2675170" y="2587571"/>
            <a:ext cx="1426139" cy="1155559"/>
            <a:chOff x="916852" y="4655675"/>
            <a:chExt cx="1591441" cy="1439237"/>
          </a:xfrm>
        </p:grpSpPr>
        <p:pic>
          <p:nvPicPr>
            <p:cNvPr id="16" name="Picture 15" descr="A close up of a logo&#10;&#10;Description automatically generated">
              <a:extLst>
                <a:ext uri="{FF2B5EF4-FFF2-40B4-BE49-F238E27FC236}">
                  <a16:creationId xmlns:a16="http://schemas.microsoft.com/office/drawing/2014/main" id="{B3FF479E-6D88-0B43-AADD-BF193F42D191}"/>
                </a:ext>
              </a:extLst>
            </p:cNvPr>
            <p:cNvPicPr>
              <a:picLocks noChangeAspect="1"/>
            </p:cNvPicPr>
            <p:nvPr/>
          </p:nvPicPr>
          <p:blipFill>
            <a:blip r:embed="rId8">
              <a:duotone>
                <a:schemeClr val="accent6">
                  <a:shade val="45000"/>
                  <a:satMod val="135000"/>
                </a:schemeClr>
                <a:prstClr val="white"/>
              </a:duotone>
            </a:blip>
            <a:stretch>
              <a:fillRect/>
            </a:stretch>
          </p:blipFill>
          <p:spPr>
            <a:xfrm>
              <a:off x="916852" y="4655675"/>
              <a:ext cx="1591441" cy="948859"/>
            </a:xfrm>
            <a:prstGeom prst="rect">
              <a:avLst/>
            </a:prstGeom>
          </p:spPr>
        </p:pic>
        <p:sp>
          <p:nvSpPr>
            <p:cNvPr id="17" name="TextBox 16">
              <a:extLst>
                <a:ext uri="{FF2B5EF4-FFF2-40B4-BE49-F238E27FC236}">
                  <a16:creationId xmlns:a16="http://schemas.microsoft.com/office/drawing/2014/main" id="{1B2B3632-6DBF-0943-AE03-A65BF661E28B}"/>
                </a:ext>
              </a:extLst>
            </p:cNvPr>
            <p:cNvSpPr txBox="1"/>
            <p:nvPr/>
          </p:nvSpPr>
          <p:spPr>
            <a:xfrm>
              <a:off x="1339454" y="5626570"/>
              <a:ext cx="899264" cy="468342"/>
            </a:xfrm>
            <a:prstGeom prst="rect">
              <a:avLst/>
            </a:prstGeom>
            <a:noFill/>
          </p:spPr>
          <p:txBody>
            <a:bodyPr wrap="square" rtlCol="0">
              <a:spAutoFit/>
            </a:bodyPr>
            <a:lstStyle/>
            <a:p>
              <a:r>
                <a:rPr lang="en-US" dirty="0"/>
                <a:t>Tariff</a:t>
              </a:r>
            </a:p>
          </p:txBody>
        </p:sp>
      </p:grpSp>
      <p:cxnSp>
        <p:nvCxnSpPr>
          <p:cNvPr id="18" name="Straight Arrow Connector 17">
            <a:extLst>
              <a:ext uri="{FF2B5EF4-FFF2-40B4-BE49-F238E27FC236}">
                <a16:creationId xmlns:a16="http://schemas.microsoft.com/office/drawing/2014/main" id="{6250C42A-1B7D-B245-A1E8-25689ADD7EE4}"/>
              </a:ext>
            </a:extLst>
          </p:cNvPr>
          <p:cNvCxnSpPr>
            <a:cxnSpLocks/>
          </p:cNvCxnSpPr>
          <p:nvPr/>
        </p:nvCxnSpPr>
        <p:spPr>
          <a:xfrm>
            <a:off x="3348903" y="5023506"/>
            <a:ext cx="240766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6D4D9A-8400-6C44-8849-5AE81860A329}"/>
              </a:ext>
            </a:extLst>
          </p:cNvPr>
          <p:cNvCxnSpPr>
            <a:cxnSpLocks/>
          </p:cNvCxnSpPr>
          <p:nvPr/>
        </p:nvCxnSpPr>
        <p:spPr>
          <a:xfrm flipH="1" flipV="1">
            <a:off x="5379554" y="2767107"/>
            <a:ext cx="1403856" cy="130476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07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32" presetClass="emph" presetSubtype="0" fill="hold" nodeType="after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32" presetClass="emph" presetSubtype="0" fill="hold" nodeType="after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USER REPRESENTATION</a:t>
            </a:r>
          </a:p>
        </p:txBody>
      </p:sp>
      <p:pic>
        <p:nvPicPr>
          <p:cNvPr id="3" name="Picture 2" descr="A close up of a logo&#10;&#10;Description automatically generated">
            <a:extLst>
              <a:ext uri="{FF2B5EF4-FFF2-40B4-BE49-F238E27FC236}">
                <a16:creationId xmlns:a16="http://schemas.microsoft.com/office/drawing/2014/main" id="{81868635-AB0A-9E42-B5B3-5B36C13BAC0D}"/>
              </a:ext>
            </a:extLst>
          </p:cNvPr>
          <p:cNvPicPr>
            <a:picLocks noChangeAspect="1"/>
          </p:cNvPicPr>
          <p:nvPr/>
        </p:nvPicPr>
        <p:blipFill>
          <a:blip r:embed="rId3">
            <a:duotone>
              <a:schemeClr val="accent1">
                <a:shade val="45000"/>
                <a:satMod val="135000"/>
              </a:schemeClr>
              <a:prstClr val="white"/>
            </a:duotone>
          </a:blip>
          <a:stretch>
            <a:fillRect/>
          </a:stretch>
        </p:blipFill>
        <p:spPr>
          <a:xfrm>
            <a:off x="4444538" y="1736503"/>
            <a:ext cx="3870960" cy="1197130"/>
          </a:xfrm>
          <a:prstGeom prst="rect">
            <a:avLst/>
          </a:prstGeom>
        </p:spPr>
      </p:pic>
      <p:cxnSp>
        <p:nvCxnSpPr>
          <p:cNvPr id="5" name="Straight Arrow Connector 4">
            <a:extLst>
              <a:ext uri="{FF2B5EF4-FFF2-40B4-BE49-F238E27FC236}">
                <a16:creationId xmlns:a16="http://schemas.microsoft.com/office/drawing/2014/main" id="{B9717CC6-ECB7-8641-8F86-4C4886D1778D}"/>
              </a:ext>
            </a:extLst>
          </p:cNvPr>
          <p:cNvCxnSpPr>
            <a:cxnSpLocks/>
          </p:cNvCxnSpPr>
          <p:nvPr/>
        </p:nvCxnSpPr>
        <p:spPr>
          <a:xfrm flipV="1">
            <a:off x="-3293918" y="7273636"/>
            <a:ext cx="6452754" cy="438496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C003C424-B0A7-404A-A108-694B101A7BFA}"/>
              </a:ext>
            </a:extLst>
          </p:cNvPr>
          <p:cNvPicPr>
            <a:picLocks noChangeAspect="1"/>
          </p:cNvPicPr>
          <p:nvPr/>
        </p:nvPicPr>
        <p:blipFill>
          <a:blip r:embed="rId4"/>
          <a:stretch>
            <a:fillRect/>
          </a:stretch>
        </p:blipFill>
        <p:spPr>
          <a:xfrm>
            <a:off x="5470813" y="4017818"/>
            <a:ext cx="1943100" cy="1676400"/>
          </a:xfrm>
          <a:prstGeom prst="rect">
            <a:avLst/>
          </a:prstGeom>
        </p:spPr>
      </p:pic>
      <p:sp>
        <p:nvSpPr>
          <p:cNvPr id="10" name="Rounded Rectangular Callout 9">
            <a:extLst>
              <a:ext uri="{FF2B5EF4-FFF2-40B4-BE49-F238E27FC236}">
                <a16:creationId xmlns:a16="http://schemas.microsoft.com/office/drawing/2014/main" id="{DD7E5A26-895F-D140-9F5B-327AF687B094}"/>
              </a:ext>
            </a:extLst>
          </p:cNvPr>
          <p:cNvSpPr/>
          <p:nvPr/>
        </p:nvSpPr>
        <p:spPr>
          <a:xfrm>
            <a:off x="1634602" y="1607383"/>
            <a:ext cx="1440889" cy="708202"/>
          </a:xfrm>
          <a:prstGeom prst="wedgeRoundRectCallout">
            <a:avLst>
              <a:gd name="adj1" fmla="val 137281"/>
              <a:gd name="adj2" fmla="val 2040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BUSTED!</a:t>
            </a:r>
          </a:p>
        </p:txBody>
      </p:sp>
      <p:sp>
        <p:nvSpPr>
          <p:cNvPr id="11" name="Rounded Rectangular Callout 10">
            <a:extLst>
              <a:ext uri="{FF2B5EF4-FFF2-40B4-BE49-F238E27FC236}">
                <a16:creationId xmlns:a16="http://schemas.microsoft.com/office/drawing/2014/main" id="{24B644F1-5413-6D47-B970-8E2C2C93CE27}"/>
              </a:ext>
            </a:extLst>
          </p:cNvPr>
          <p:cNvSpPr/>
          <p:nvPr/>
        </p:nvSpPr>
        <p:spPr>
          <a:xfrm>
            <a:off x="9552693" y="1614121"/>
            <a:ext cx="1440889" cy="614676"/>
          </a:xfrm>
          <a:prstGeom prst="wedgeRoundRectCallout">
            <a:avLst>
              <a:gd name="adj1" fmla="val -142931"/>
              <a:gd name="adj2" fmla="val 1495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SUE US!</a:t>
            </a:r>
          </a:p>
        </p:txBody>
      </p:sp>
      <p:sp>
        <p:nvSpPr>
          <p:cNvPr id="26" name="TextBox 25">
            <a:extLst>
              <a:ext uri="{FF2B5EF4-FFF2-40B4-BE49-F238E27FC236}">
                <a16:creationId xmlns:a16="http://schemas.microsoft.com/office/drawing/2014/main" id="{1465649B-8F9F-BF4E-B6DC-19953FF9310E}"/>
              </a:ext>
            </a:extLst>
          </p:cNvPr>
          <p:cNvSpPr txBox="1"/>
          <p:nvPr/>
        </p:nvSpPr>
        <p:spPr>
          <a:xfrm rot="19526992">
            <a:off x="53561" y="7965236"/>
            <a:ext cx="2553817" cy="369332"/>
          </a:xfrm>
          <a:prstGeom prst="rect">
            <a:avLst/>
          </a:prstGeom>
          <a:noFill/>
        </p:spPr>
        <p:txBody>
          <a:bodyPr wrap="square" rtlCol="0">
            <a:spAutoFit/>
          </a:bodyPr>
          <a:lstStyle/>
          <a:p>
            <a:r>
              <a:rPr lang="en-US" dirty="0"/>
              <a:t>Tariff Levels</a:t>
            </a:r>
          </a:p>
        </p:txBody>
      </p:sp>
      <p:pic>
        <p:nvPicPr>
          <p:cNvPr id="28" name="Picture 27">
            <a:extLst>
              <a:ext uri="{FF2B5EF4-FFF2-40B4-BE49-F238E27FC236}">
                <a16:creationId xmlns:a16="http://schemas.microsoft.com/office/drawing/2014/main" id="{A32BF100-F9EC-E846-93F5-04B79C472AAA}"/>
              </a:ext>
            </a:extLst>
          </p:cNvPr>
          <p:cNvPicPr>
            <a:picLocks noChangeAspect="1"/>
          </p:cNvPicPr>
          <p:nvPr/>
        </p:nvPicPr>
        <p:blipFill>
          <a:blip r:embed="rId5"/>
          <a:srcRect/>
          <a:stretch/>
        </p:blipFill>
        <p:spPr>
          <a:xfrm>
            <a:off x="3737255" y="3803685"/>
            <a:ext cx="943994" cy="1565523"/>
          </a:xfrm>
          <a:prstGeom prst="rect">
            <a:avLst/>
          </a:prstGeom>
        </p:spPr>
      </p:pic>
      <p:pic>
        <p:nvPicPr>
          <p:cNvPr id="29" name="Picture 28">
            <a:extLst>
              <a:ext uri="{FF2B5EF4-FFF2-40B4-BE49-F238E27FC236}">
                <a16:creationId xmlns:a16="http://schemas.microsoft.com/office/drawing/2014/main" id="{1F814281-6A48-1F42-95DD-FDD91BB2F7CA}"/>
              </a:ext>
            </a:extLst>
          </p:cNvPr>
          <p:cNvPicPr>
            <a:picLocks noChangeAspect="1"/>
          </p:cNvPicPr>
          <p:nvPr/>
        </p:nvPicPr>
        <p:blipFill>
          <a:blip r:embed="rId6"/>
          <a:stretch>
            <a:fillRect/>
          </a:stretch>
        </p:blipFill>
        <p:spPr>
          <a:xfrm>
            <a:off x="7413913" y="3698852"/>
            <a:ext cx="1845426" cy="1995366"/>
          </a:xfrm>
          <a:prstGeom prst="rect">
            <a:avLst/>
          </a:prstGeom>
        </p:spPr>
      </p:pic>
      <p:sp>
        <p:nvSpPr>
          <p:cNvPr id="31" name="TextBox 30">
            <a:extLst>
              <a:ext uri="{FF2B5EF4-FFF2-40B4-BE49-F238E27FC236}">
                <a16:creationId xmlns:a16="http://schemas.microsoft.com/office/drawing/2014/main" id="{A1DFAF6B-5D23-4748-B301-BB3AA82A8BAE}"/>
              </a:ext>
            </a:extLst>
          </p:cNvPr>
          <p:cNvSpPr txBox="1"/>
          <p:nvPr/>
        </p:nvSpPr>
        <p:spPr>
          <a:xfrm>
            <a:off x="5963825" y="4154526"/>
            <a:ext cx="692743" cy="523220"/>
          </a:xfrm>
          <a:prstGeom prst="rect">
            <a:avLst/>
          </a:prstGeom>
          <a:noFill/>
        </p:spPr>
        <p:txBody>
          <a:bodyPr wrap="square" rtlCol="0">
            <a:spAutoFit/>
          </a:bodyPr>
          <a:lstStyle/>
          <a:p>
            <a:r>
              <a:rPr lang="en-US" sz="2800" dirty="0"/>
              <a:t>vs. </a:t>
            </a:r>
          </a:p>
        </p:txBody>
      </p:sp>
      <p:sp>
        <p:nvSpPr>
          <p:cNvPr id="32" name="Rounded Rectangular Callout 31">
            <a:extLst>
              <a:ext uri="{FF2B5EF4-FFF2-40B4-BE49-F238E27FC236}">
                <a16:creationId xmlns:a16="http://schemas.microsoft.com/office/drawing/2014/main" id="{C6E43AC1-C5E6-D146-97C9-FF2F2507670E}"/>
              </a:ext>
            </a:extLst>
          </p:cNvPr>
          <p:cNvSpPr/>
          <p:nvPr/>
        </p:nvSpPr>
        <p:spPr>
          <a:xfrm>
            <a:off x="436418" y="3429001"/>
            <a:ext cx="2185612" cy="1279690"/>
          </a:xfrm>
          <a:prstGeom prst="wedgeRoundRectCallout">
            <a:avLst>
              <a:gd name="adj1" fmla="val 91775"/>
              <a:gd name="adj2" fmla="val 2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ASK MY BUDDY FOR ADVICE! HE’S AN </a:t>
            </a:r>
            <a:r>
              <a:rPr lang="en-US" b="1" u="sng" dirty="0"/>
              <a:t>EXPERT</a:t>
            </a:r>
          </a:p>
        </p:txBody>
      </p:sp>
      <p:sp>
        <p:nvSpPr>
          <p:cNvPr id="33" name="Rounded Rectangular Callout 32">
            <a:extLst>
              <a:ext uri="{FF2B5EF4-FFF2-40B4-BE49-F238E27FC236}">
                <a16:creationId xmlns:a16="http://schemas.microsoft.com/office/drawing/2014/main" id="{34143A7C-4401-1047-95FC-3A04534248A8}"/>
              </a:ext>
            </a:extLst>
          </p:cNvPr>
          <p:cNvSpPr/>
          <p:nvPr/>
        </p:nvSpPr>
        <p:spPr>
          <a:xfrm>
            <a:off x="9580636" y="1607383"/>
            <a:ext cx="1440889" cy="614676"/>
          </a:xfrm>
          <a:prstGeom prst="wedgeRoundRectCallout">
            <a:avLst>
              <a:gd name="adj1" fmla="val -142931"/>
              <a:gd name="adj2" fmla="val 1495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OKAY!</a:t>
            </a:r>
          </a:p>
        </p:txBody>
      </p:sp>
      <p:sp>
        <p:nvSpPr>
          <p:cNvPr id="34" name="Rounded Rectangular Callout 33">
            <a:extLst>
              <a:ext uri="{FF2B5EF4-FFF2-40B4-BE49-F238E27FC236}">
                <a16:creationId xmlns:a16="http://schemas.microsoft.com/office/drawing/2014/main" id="{BDAA1CA6-6CB0-BB4C-950A-1249F570F865}"/>
              </a:ext>
            </a:extLst>
          </p:cNvPr>
          <p:cNvSpPr/>
          <p:nvPr/>
        </p:nvSpPr>
        <p:spPr>
          <a:xfrm>
            <a:off x="1787002" y="1759783"/>
            <a:ext cx="1440889" cy="708202"/>
          </a:xfrm>
          <a:prstGeom prst="wedgeRoundRectCallout">
            <a:avLst>
              <a:gd name="adj1" fmla="val 137281"/>
              <a:gd name="adj2" fmla="val 2040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BUSTED</a:t>
            </a:r>
          </a:p>
          <a:p>
            <a:pPr algn="ctr"/>
            <a:r>
              <a:rPr lang="en-US" dirty="0"/>
              <a:t>AGAIN!</a:t>
            </a:r>
          </a:p>
        </p:txBody>
      </p:sp>
    </p:spTree>
    <p:extLst>
      <p:ext uri="{BB962C8B-B14F-4D97-AF65-F5344CB8AC3E}">
        <p14:creationId xmlns:p14="http://schemas.microsoft.com/office/powerpoint/2010/main" val="12186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25E-6 -4.07407E-6 L 0.49193 -0.63148 " pathEditMode="relative" rAng="0" ptsTypes="AA">
                                      <p:cBhvr>
                                        <p:cTn id="23" dur="3000" fill="hold"/>
                                        <p:tgtEl>
                                          <p:spTgt spid="5"/>
                                        </p:tgtEl>
                                        <p:attrNameLst>
                                          <p:attrName>ppt_x</p:attrName>
                                          <p:attrName>ppt_y</p:attrName>
                                        </p:attrNameLst>
                                      </p:cBhvr>
                                      <p:rCtr x="24596" y="-31574"/>
                                    </p:animMotion>
                                  </p:childTnLst>
                                </p:cTn>
                              </p:par>
                              <p:par>
                                <p:cTn id="24" presetID="42" presetClass="path" presetSubtype="0" accel="50000" decel="50000" fill="hold" grpId="0" nodeType="withEffect">
                                  <p:stCondLst>
                                    <p:cond delay="0"/>
                                  </p:stCondLst>
                                  <p:childTnLst>
                                    <p:animMotion origin="layout" path="M -4.58333E-6 -4.44444E-6 L 0.35456 -0.48217 " pathEditMode="relative" rAng="0" ptsTypes="AA">
                                      <p:cBhvr>
                                        <p:cTn id="25" dur="3000" fill="hold"/>
                                        <p:tgtEl>
                                          <p:spTgt spid="26"/>
                                        </p:tgtEl>
                                        <p:attrNameLst>
                                          <p:attrName>ppt_x</p:attrName>
                                          <p:attrName>ppt_y</p:attrName>
                                        </p:attrNameLst>
                                      </p:cBhvr>
                                      <p:rCtr x="17721" y="-24120"/>
                                    </p:animMotion>
                                  </p:childTnLst>
                                </p:cTn>
                              </p:par>
                              <p:par>
                                <p:cTn id="26" presetID="8" presetClass="emph" presetSubtype="0" fill="hold" nodeType="withEffect">
                                  <p:stCondLst>
                                    <p:cond delay="1400"/>
                                  </p:stCondLst>
                                  <p:childTnLst>
                                    <p:animRot by="21600000">
                                      <p:cBhvr>
                                        <p:cTn id="27" dur="2000" fill="hold"/>
                                        <p:tgtEl>
                                          <p:spTgt spid="9"/>
                                        </p:tgtEl>
                                        <p:attrNameLst>
                                          <p:attrName>r</p:attrName>
                                        </p:attrNameLst>
                                      </p:cBhvr>
                                    </p:animRot>
                                  </p:childTnLst>
                                </p:cTn>
                              </p:par>
                              <p:par>
                                <p:cTn id="28" presetID="37" presetClass="path" presetSubtype="0" accel="50000" decel="50000" fill="hold" nodeType="withEffect">
                                  <p:stCondLst>
                                    <p:cond delay="1400"/>
                                  </p:stCondLst>
                                  <p:childTnLst>
                                    <p:animMotion origin="layout" path="M 1.875E-6 -5.29091E-17 L 0.17005 0.03912 C 0.20547 0.04606 0.25625 0.0706 0.30781 0.10394 C 0.3664 0.14213 0.41198 0.17963 0.44166 0.21481 L 0.5862 0.37963 " pathEditMode="relative" rAng="1200000" ptsTypes="AAAAA">
                                      <p:cBhvr>
                                        <p:cTn id="29" dur="2000" fill="hold"/>
                                        <p:tgtEl>
                                          <p:spTgt spid="9"/>
                                        </p:tgtEl>
                                        <p:attrNameLst>
                                          <p:attrName>ppt_x</p:attrName>
                                          <p:attrName>ppt_y</p:attrName>
                                        </p:attrNameLst>
                                      </p:cBhvr>
                                      <p:rCtr x="30169" y="14769"/>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par>
                          <p:cTn id="44" fill="hold">
                            <p:stCondLst>
                              <p:cond delay="500"/>
                            </p:stCondLst>
                            <p:childTnLst>
                              <p:par>
                                <p:cTn id="45" presetID="3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p:stCondLst>
                              <p:cond delay="2500"/>
                            </p:stCondLst>
                            <p:childTnLst>
                              <p:par>
                                <p:cTn id="60" presetID="32" presetClass="emph" presetSubtype="0" repeatCount="2000" fill="hold" nodeType="afterEffect">
                                  <p:stCondLst>
                                    <p:cond delay="0"/>
                                  </p:stCondLst>
                                  <p:childTnLst>
                                    <p:animRot by="120000">
                                      <p:cBhvr>
                                        <p:cTn id="61" dur="100" fill="hold">
                                          <p:stCondLst>
                                            <p:cond delay="0"/>
                                          </p:stCondLst>
                                        </p:cTn>
                                        <p:tgtEl>
                                          <p:spTgt spid="28"/>
                                        </p:tgtEl>
                                        <p:attrNameLst>
                                          <p:attrName>r</p:attrName>
                                        </p:attrNameLst>
                                      </p:cBhvr>
                                    </p:animRot>
                                    <p:animRot by="-240000">
                                      <p:cBhvr>
                                        <p:cTn id="62" dur="200" fill="hold">
                                          <p:stCondLst>
                                            <p:cond delay="200"/>
                                          </p:stCondLst>
                                        </p:cTn>
                                        <p:tgtEl>
                                          <p:spTgt spid="28"/>
                                        </p:tgtEl>
                                        <p:attrNameLst>
                                          <p:attrName>r</p:attrName>
                                        </p:attrNameLst>
                                      </p:cBhvr>
                                    </p:animRot>
                                    <p:animRot by="240000">
                                      <p:cBhvr>
                                        <p:cTn id="63" dur="200" fill="hold">
                                          <p:stCondLst>
                                            <p:cond delay="400"/>
                                          </p:stCondLst>
                                        </p:cTn>
                                        <p:tgtEl>
                                          <p:spTgt spid="28"/>
                                        </p:tgtEl>
                                        <p:attrNameLst>
                                          <p:attrName>r</p:attrName>
                                        </p:attrNameLst>
                                      </p:cBhvr>
                                    </p:animRot>
                                    <p:animRot by="-240000">
                                      <p:cBhvr>
                                        <p:cTn id="64" dur="200" fill="hold">
                                          <p:stCondLst>
                                            <p:cond delay="600"/>
                                          </p:stCondLst>
                                        </p:cTn>
                                        <p:tgtEl>
                                          <p:spTgt spid="28"/>
                                        </p:tgtEl>
                                        <p:attrNameLst>
                                          <p:attrName>r</p:attrName>
                                        </p:attrNameLst>
                                      </p:cBhvr>
                                    </p:animRot>
                                    <p:animRot by="120000">
                                      <p:cBhvr>
                                        <p:cTn id="65" dur="200" fill="hold">
                                          <p:stCondLst>
                                            <p:cond delay="800"/>
                                          </p:stCondLst>
                                        </p:cTn>
                                        <p:tgtEl>
                                          <p:spTgt spid="28"/>
                                        </p:tgtEl>
                                        <p:attrNameLst>
                                          <p:attrName>r</p:attrName>
                                        </p:attrNameLst>
                                      </p:cBhvr>
                                    </p:animRot>
                                  </p:childTnLst>
                                </p:cTn>
                              </p:par>
                              <p:par>
                                <p:cTn id="66" presetID="32" presetClass="emph" presetSubtype="0" repeatCount="2000" fill="hold" nodeType="withEffect">
                                  <p:stCondLst>
                                    <p:cond delay="500"/>
                                  </p:stCondLst>
                                  <p:childTnLst>
                                    <p:animRot by="120000">
                                      <p:cBhvr>
                                        <p:cTn id="67" dur="100" fill="hold">
                                          <p:stCondLst>
                                            <p:cond delay="0"/>
                                          </p:stCondLst>
                                        </p:cTn>
                                        <p:tgtEl>
                                          <p:spTgt spid="29"/>
                                        </p:tgtEl>
                                        <p:attrNameLst>
                                          <p:attrName>r</p:attrName>
                                        </p:attrNameLst>
                                      </p:cBhvr>
                                    </p:animRot>
                                    <p:animRot by="-240000">
                                      <p:cBhvr>
                                        <p:cTn id="68" dur="200" fill="hold">
                                          <p:stCondLst>
                                            <p:cond delay="200"/>
                                          </p:stCondLst>
                                        </p:cTn>
                                        <p:tgtEl>
                                          <p:spTgt spid="29"/>
                                        </p:tgtEl>
                                        <p:attrNameLst>
                                          <p:attrName>r</p:attrName>
                                        </p:attrNameLst>
                                      </p:cBhvr>
                                    </p:animRot>
                                    <p:animRot by="240000">
                                      <p:cBhvr>
                                        <p:cTn id="69" dur="200" fill="hold">
                                          <p:stCondLst>
                                            <p:cond delay="400"/>
                                          </p:stCondLst>
                                        </p:cTn>
                                        <p:tgtEl>
                                          <p:spTgt spid="29"/>
                                        </p:tgtEl>
                                        <p:attrNameLst>
                                          <p:attrName>r</p:attrName>
                                        </p:attrNameLst>
                                      </p:cBhvr>
                                    </p:animRot>
                                    <p:animRot by="-240000">
                                      <p:cBhvr>
                                        <p:cTn id="70" dur="200" fill="hold">
                                          <p:stCondLst>
                                            <p:cond delay="600"/>
                                          </p:stCondLst>
                                        </p:cTn>
                                        <p:tgtEl>
                                          <p:spTgt spid="29"/>
                                        </p:tgtEl>
                                        <p:attrNameLst>
                                          <p:attrName>r</p:attrName>
                                        </p:attrNameLst>
                                      </p:cBhvr>
                                    </p:animRot>
                                    <p:animRot by="120000">
                                      <p:cBhvr>
                                        <p:cTn id="71" dur="200" fill="hold">
                                          <p:stCondLst>
                                            <p:cond delay="800"/>
                                          </p:stCondLst>
                                        </p:cTn>
                                        <p:tgtEl>
                                          <p:spTgt spid="29"/>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par>
                          <p:cTn id="77" fill="hold">
                            <p:stCondLst>
                              <p:cond delay="500"/>
                            </p:stCondLst>
                            <p:childTnLst>
                              <p:par>
                                <p:cTn id="78" presetID="10" presetClass="entr" presetSubtype="0" fill="hold" grpId="0" nodeType="afterEffect">
                                  <p:stCondLst>
                                    <p:cond delay="50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26" grpId="0"/>
      <p:bldP spid="26" grpId="1"/>
      <p:bldP spid="31" grpId="0"/>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COLLECTIVES AND LITIGATION</a:t>
            </a:r>
          </a:p>
        </p:txBody>
      </p:sp>
      <p:pic>
        <p:nvPicPr>
          <p:cNvPr id="3" name="Picture 2">
            <a:extLst>
              <a:ext uri="{FF2B5EF4-FFF2-40B4-BE49-F238E27FC236}">
                <a16:creationId xmlns:a16="http://schemas.microsoft.com/office/drawing/2014/main" id="{6E70C5A1-0FA7-524F-A289-E24026542F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498" y="2695690"/>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99D8E1-2CC6-3F45-A753-6D4C24BE2FC5}"/>
              </a:ext>
            </a:extLst>
          </p:cNvPr>
          <p:cNvSpPr txBox="1"/>
          <p:nvPr/>
        </p:nvSpPr>
        <p:spPr>
          <a:xfrm>
            <a:off x="5133660" y="5508311"/>
            <a:ext cx="1924680"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ESAC v. SOCAN</a:t>
            </a:r>
          </a:p>
        </p:txBody>
      </p:sp>
      <p:sp>
        <p:nvSpPr>
          <p:cNvPr id="6" name="TextBox 5">
            <a:extLst>
              <a:ext uri="{FF2B5EF4-FFF2-40B4-BE49-F238E27FC236}">
                <a16:creationId xmlns:a16="http://schemas.microsoft.com/office/drawing/2014/main" id="{CBD86E09-52D5-614D-A253-180FC81594AA}"/>
              </a:ext>
            </a:extLst>
          </p:cNvPr>
          <p:cNvSpPr txBox="1"/>
          <p:nvPr/>
        </p:nvSpPr>
        <p:spPr>
          <a:xfrm>
            <a:off x="6824043" y="2410214"/>
            <a:ext cx="4272326"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Alberta (Education) v. Access Copyright</a:t>
            </a:r>
          </a:p>
        </p:txBody>
      </p:sp>
      <p:sp>
        <p:nvSpPr>
          <p:cNvPr id="7" name="TextBox 6">
            <a:extLst>
              <a:ext uri="{FF2B5EF4-FFF2-40B4-BE49-F238E27FC236}">
                <a16:creationId xmlns:a16="http://schemas.microsoft.com/office/drawing/2014/main" id="{9B59F69E-1FF4-C14F-B6B7-C0C19D8CD5C7}"/>
              </a:ext>
            </a:extLst>
          </p:cNvPr>
          <p:cNvSpPr txBox="1"/>
          <p:nvPr/>
        </p:nvSpPr>
        <p:spPr>
          <a:xfrm>
            <a:off x="3562661" y="2388381"/>
            <a:ext cx="1805298"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SOCAN v. Bell</a:t>
            </a:r>
          </a:p>
        </p:txBody>
      </p:sp>
      <p:sp>
        <p:nvSpPr>
          <p:cNvPr id="8" name="TextBox 7">
            <a:extLst>
              <a:ext uri="{FF2B5EF4-FFF2-40B4-BE49-F238E27FC236}">
                <a16:creationId xmlns:a16="http://schemas.microsoft.com/office/drawing/2014/main" id="{EBC46906-0BE5-304B-96C6-2FDE2863412E}"/>
              </a:ext>
            </a:extLst>
          </p:cNvPr>
          <p:cNvSpPr txBox="1"/>
          <p:nvPr/>
        </p:nvSpPr>
        <p:spPr>
          <a:xfrm>
            <a:off x="2671282" y="4401619"/>
            <a:ext cx="208013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Rogers v. SOCAN</a:t>
            </a:r>
          </a:p>
        </p:txBody>
      </p:sp>
      <p:sp>
        <p:nvSpPr>
          <p:cNvPr id="9" name="TextBox 8">
            <a:extLst>
              <a:ext uri="{FF2B5EF4-FFF2-40B4-BE49-F238E27FC236}">
                <a16:creationId xmlns:a16="http://schemas.microsoft.com/office/drawing/2014/main" id="{09A8240F-DD8E-5F46-9FB3-46ACFF4A1CF4}"/>
              </a:ext>
            </a:extLst>
          </p:cNvPr>
          <p:cNvSpPr txBox="1"/>
          <p:nvPr/>
        </p:nvSpPr>
        <p:spPr>
          <a:xfrm>
            <a:off x="7440583" y="4401619"/>
            <a:ext cx="253727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Re:Sound v. MPTAC</a:t>
            </a:r>
          </a:p>
        </p:txBody>
      </p:sp>
      <p:cxnSp>
        <p:nvCxnSpPr>
          <p:cNvPr id="10" name="Straight Connector 9">
            <a:extLst>
              <a:ext uri="{FF2B5EF4-FFF2-40B4-BE49-F238E27FC236}">
                <a16:creationId xmlns:a16="http://schemas.microsoft.com/office/drawing/2014/main" id="{7F08ADD4-949A-C849-B069-103584A59A6B}"/>
              </a:ext>
            </a:extLst>
          </p:cNvPr>
          <p:cNvCxnSpPr>
            <a:cxnSpLocks/>
          </p:cNvCxnSpPr>
          <p:nvPr/>
        </p:nvCxnSpPr>
        <p:spPr>
          <a:xfrm>
            <a:off x="5982575" y="5901211"/>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EF7998-28B2-784B-91BF-569CA4A03452}"/>
              </a:ext>
            </a:extLst>
          </p:cNvPr>
          <p:cNvCxnSpPr>
            <a:cxnSpLocks/>
          </p:cNvCxnSpPr>
          <p:nvPr/>
        </p:nvCxnSpPr>
        <p:spPr>
          <a:xfrm>
            <a:off x="3675654" y="4770951"/>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86E8E0-5521-1342-8299-4ED7A08B5802}"/>
              </a:ext>
            </a:extLst>
          </p:cNvPr>
          <p:cNvCxnSpPr>
            <a:cxnSpLocks/>
          </p:cNvCxnSpPr>
          <p:nvPr/>
        </p:nvCxnSpPr>
        <p:spPr>
          <a:xfrm>
            <a:off x="3562661" y="2779546"/>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723F4D-9183-0245-B448-B94EB36F8AEA}"/>
              </a:ext>
            </a:extLst>
          </p:cNvPr>
          <p:cNvCxnSpPr>
            <a:cxnSpLocks/>
          </p:cNvCxnSpPr>
          <p:nvPr/>
        </p:nvCxnSpPr>
        <p:spPr>
          <a:xfrm>
            <a:off x="9120222" y="2779546"/>
            <a:ext cx="1976147"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BBAC5-65CE-A14C-8FB4-86AD448C7595}"/>
              </a:ext>
            </a:extLst>
          </p:cNvPr>
          <p:cNvCxnSpPr>
            <a:cxnSpLocks/>
            <a:endCxn id="9" idx="2"/>
          </p:cNvCxnSpPr>
          <p:nvPr/>
        </p:nvCxnSpPr>
        <p:spPr>
          <a:xfrm>
            <a:off x="7523770" y="4770951"/>
            <a:ext cx="1185452"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5">
            <a:extLst>
              <a:ext uri="{FF2B5EF4-FFF2-40B4-BE49-F238E27FC236}">
                <a16:creationId xmlns:a16="http://schemas.microsoft.com/office/drawing/2014/main" id="{232059E2-54EE-D04B-B789-502149D27B49}"/>
              </a:ext>
            </a:extLst>
          </p:cNvPr>
          <p:cNvPicPr>
            <a:picLocks noChangeAspect="1"/>
          </p:cNvPicPr>
          <p:nvPr/>
        </p:nvPicPr>
        <p:blipFill>
          <a:blip r:embed="rId4">
            <a:extLst>
              <a:ext uri="{96DAC541-7B7A-43D3-8B79-37D633B846F1}">
                <asvg:svgBlip xmlns="" xmlns:asvg="http://schemas.microsoft.com/office/drawing/2016/SVG/main" r:embed="rId5"/>
              </a:ext>
            </a:extLst>
          </a:blip>
          <a:srcRect/>
          <a:stretch/>
        </p:blipFill>
        <p:spPr>
          <a:xfrm>
            <a:off x="6589042" y="3083319"/>
            <a:ext cx="2936400" cy="1056927"/>
          </a:xfrm>
          <a:prstGeom prst="rect">
            <a:avLst/>
          </a:prstGeom>
        </p:spPr>
      </p:pic>
      <p:pic>
        <p:nvPicPr>
          <p:cNvPr id="16" name="Picture 15">
            <a:extLst>
              <a:ext uri="{FF2B5EF4-FFF2-40B4-BE49-F238E27FC236}">
                <a16:creationId xmlns:a16="http://schemas.microsoft.com/office/drawing/2014/main" id="{CD498495-34CE-6B42-BA83-D069FFF2C61E}"/>
              </a:ext>
            </a:extLst>
          </p:cNvPr>
          <p:cNvPicPr>
            <a:picLocks noChangeAspect="1"/>
          </p:cNvPicPr>
          <p:nvPr/>
        </p:nvPicPr>
        <p:blipFill>
          <a:blip r:embed="rId6"/>
          <a:stretch>
            <a:fillRect/>
          </a:stretch>
        </p:blipFill>
        <p:spPr>
          <a:xfrm rot="1017984" flipH="1">
            <a:off x="301022" y="3740793"/>
            <a:ext cx="2599257" cy="3099566"/>
          </a:xfrm>
          <a:prstGeom prst="rect">
            <a:avLst/>
          </a:prstGeom>
        </p:spPr>
      </p:pic>
      <p:sp>
        <p:nvSpPr>
          <p:cNvPr id="18" name="Rounded Rectangular Callout 17">
            <a:extLst>
              <a:ext uri="{FF2B5EF4-FFF2-40B4-BE49-F238E27FC236}">
                <a16:creationId xmlns:a16="http://schemas.microsoft.com/office/drawing/2014/main" id="{342C6CF0-0614-9046-9EFF-CFDEE524D301}"/>
              </a:ext>
            </a:extLst>
          </p:cNvPr>
          <p:cNvSpPr/>
          <p:nvPr/>
        </p:nvSpPr>
        <p:spPr>
          <a:xfrm>
            <a:off x="332509" y="1745673"/>
            <a:ext cx="2156879" cy="888191"/>
          </a:xfrm>
          <a:prstGeom prst="wedgeRoundRectCallout">
            <a:avLst>
              <a:gd name="adj1" fmla="val -1840"/>
              <a:gd name="adj2" fmla="val 18136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STOP LITIGATION STATION!</a:t>
            </a:r>
          </a:p>
        </p:txBody>
      </p:sp>
      <p:pic>
        <p:nvPicPr>
          <p:cNvPr id="19" name="Picture 18" descr="A close up of a logo&#10;&#10;Description automatically generated">
            <a:extLst>
              <a:ext uri="{FF2B5EF4-FFF2-40B4-BE49-F238E27FC236}">
                <a16:creationId xmlns:a16="http://schemas.microsoft.com/office/drawing/2014/main" id="{2D38982A-2E27-C242-871F-28C18217496B}"/>
              </a:ext>
            </a:extLst>
          </p:cNvPr>
          <p:cNvPicPr>
            <a:picLocks noChangeAspect="1"/>
          </p:cNvPicPr>
          <p:nvPr/>
        </p:nvPicPr>
        <p:blipFill>
          <a:blip r:embed="rId7"/>
          <a:stretch>
            <a:fillRect/>
          </a:stretch>
        </p:blipFill>
        <p:spPr>
          <a:xfrm flipH="1">
            <a:off x="4213536" y="2711343"/>
            <a:ext cx="1135073" cy="1882405"/>
          </a:xfrm>
          <a:prstGeom prst="rect">
            <a:avLst/>
          </a:prstGeom>
        </p:spPr>
      </p:pic>
      <p:sp>
        <p:nvSpPr>
          <p:cNvPr id="21" name="TextBox 20">
            <a:extLst>
              <a:ext uri="{FF2B5EF4-FFF2-40B4-BE49-F238E27FC236}">
                <a16:creationId xmlns:a16="http://schemas.microsoft.com/office/drawing/2014/main" id="{BF03D912-113E-A249-A18C-2B8D63B8C46B}"/>
              </a:ext>
            </a:extLst>
          </p:cNvPr>
          <p:cNvSpPr txBox="1"/>
          <p:nvPr/>
        </p:nvSpPr>
        <p:spPr>
          <a:xfrm>
            <a:off x="3740535" y="4765244"/>
            <a:ext cx="1961392" cy="707886"/>
          </a:xfrm>
          <a:prstGeom prst="rect">
            <a:avLst/>
          </a:prstGeom>
          <a:noFill/>
        </p:spPr>
        <p:txBody>
          <a:bodyPr wrap="square" rtlCol="0">
            <a:spAutoFit/>
          </a:bodyPr>
          <a:lstStyle/>
          <a:p>
            <a:pPr algn="ctr"/>
            <a:r>
              <a:rPr lang="en-US" sz="2000" dirty="0"/>
              <a:t>Access</a:t>
            </a:r>
            <a:br>
              <a:rPr lang="en-US" sz="2000" dirty="0"/>
            </a:br>
            <a:r>
              <a:rPr lang="en-US" sz="2000" dirty="0"/>
              <a:t>Copyright</a:t>
            </a:r>
          </a:p>
        </p:txBody>
      </p:sp>
      <p:sp>
        <p:nvSpPr>
          <p:cNvPr id="22" name="TextBox 21">
            <a:extLst>
              <a:ext uri="{FF2B5EF4-FFF2-40B4-BE49-F238E27FC236}">
                <a16:creationId xmlns:a16="http://schemas.microsoft.com/office/drawing/2014/main" id="{303DAF9A-7691-4F49-A871-05557535D196}"/>
              </a:ext>
            </a:extLst>
          </p:cNvPr>
          <p:cNvSpPr txBox="1"/>
          <p:nvPr/>
        </p:nvSpPr>
        <p:spPr>
          <a:xfrm>
            <a:off x="5976095" y="3358038"/>
            <a:ext cx="535013" cy="523220"/>
          </a:xfrm>
          <a:prstGeom prst="rect">
            <a:avLst/>
          </a:prstGeom>
          <a:noFill/>
        </p:spPr>
        <p:txBody>
          <a:bodyPr wrap="square" rtlCol="0">
            <a:spAutoFit/>
          </a:bodyPr>
          <a:lstStyle/>
          <a:p>
            <a:r>
              <a:rPr lang="en-US" sz="2800" dirty="0"/>
              <a:t>v. </a:t>
            </a:r>
          </a:p>
        </p:txBody>
      </p:sp>
      <p:pic>
        <p:nvPicPr>
          <p:cNvPr id="23" name="Picture 22">
            <a:extLst>
              <a:ext uri="{FF2B5EF4-FFF2-40B4-BE49-F238E27FC236}">
                <a16:creationId xmlns:a16="http://schemas.microsoft.com/office/drawing/2014/main" id="{4987395D-E216-DD41-A4F2-0C9F294CD6A3}"/>
              </a:ext>
            </a:extLst>
          </p:cNvPr>
          <p:cNvPicPr>
            <a:picLocks noChangeAspect="1"/>
          </p:cNvPicPr>
          <p:nvPr/>
        </p:nvPicPr>
        <p:blipFill>
          <a:blip r:embed="rId6"/>
          <a:stretch>
            <a:fillRect/>
          </a:stretch>
        </p:blipFill>
        <p:spPr>
          <a:xfrm rot="475261" flipH="1">
            <a:off x="5324246" y="5098480"/>
            <a:ext cx="2468280" cy="2943378"/>
          </a:xfrm>
          <a:prstGeom prst="rect">
            <a:avLst/>
          </a:prstGeom>
        </p:spPr>
      </p:pic>
      <p:pic>
        <p:nvPicPr>
          <p:cNvPr id="24" name="Picture 23">
            <a:extLst>
              <a:ext uri="{FF2B5EF4-FFF2-40B4-BE49-F238E27FC236}">
                <a16:creationId xmlns:a16="http://schemas.microsoft.com/office/drawing/2014/main" id="{D2A3FF59-B1D5-7A41-B801-F8E09813A27E}"/>
              </a:ext>
            </a:extLst>
          </p:cNvPr>
          <p:cNvPicPr>
            <a:picLocks noChangeAspect="1"/>
          </p:cNvPicPr>
          <p:nvPr/>
        </p:nvPicPr>
        <p:blipFill>
          <a:blip r:embed="rId6"/>
          <a:stretch>
            <a:fillRect/>
          </a:stretch>
        </p:blipFill>
        <p:spPr>
          <a:xfrm rot="1088649" flipH="1">
            <a:off x="1738950" y="4829668"/>
            <a:ext cx="3596517" cy="4288780"/>
          </a:xfrm>
          <a:prstGeom prst="rect">
            <a:avLst/>
          </a:prstGeom>
        </p:spPr>
      </p:pic>
      <p:pic>
        <p:nvPicPr>
          <p:cNvPr id="25" name="Picture 24">
            <a:extLst>
              <a:ext uri="{FF2B5EF4-FFF2-40B4-BE49-F238E27FC236}">
                <a16:creationId xmlns:a16="http://schemas.microsoft.com/office/drawing/2014/main" id="{E6219D96-7C5C-F94B-B0D6-9B9B464BAA42}"/>
              </a:ext>
            </a:extLst>
          </p:cNvPr>
          <p:cNvPicPr>
            <a:picLocks noChangeAspect="1"/>
          </p:cNvPicPr>
          <p:nvPr/>
        </p:nvPicPr>
        <p:blipFill>
          <a:blip r:embed="rId6"/>
          <a:stretch>
            <a:fillRect/>
          </a:stretch>
        </p:blipFill>
        <p:spPr>
          <a:xfrm rot="13617395" flipH="1">
            <a:off x="8140893" y="-3193217"/>
            <a:ext cx="4754887" cy="5670114"/>
          </a:xfrm>
          <a:prstGeom prst="rect">
            <a:avLst/>
          </a:prstGeom>
        </p:spPr>
      </p:pic>
      <p:pic>
        <p:nvPicPr>
          <p:cNvPr id="26" name="Picture 25">
            <a:extLst>
              <a:ext uri="{FF2B5EF4-FFF2-40B4-BE49-F238E27FC236}">
                <a16:creationId xmlns:a16="http://schemas.microsoft.com/office/drawing/2014/main" id="{44B1BD1B-13CC-5C41-AA4F-B317CE922DD3}"/>
              </a:ext>
            </a:extLst>
          </p:cNvPr>
          <p:cNvPicPr>
            <a:picLocks noChangeAspect="1"/>
          </p:cNvPicPr>
          <p:nvPr/>
        </p:nvPicPr>
        <p:blipFill>
          <a:blip r:embed="rId6"/>
          <a:stretch>
            <a:fillRect/>
          </a:stretch>
        </p:blipFill>
        <p:spPr>
          <a:xfrm rot="19837696" flipH="1" flipV="1">
            <a:off x="1466445" y="-1372777"/>
            <a:ext cx="3271836" cy="3998685"/>
          </a:xfrm>
          <a:prstGeom prst="rect">
            <a:avLst/>
          </a:prstGeom>
        </p:spPr>
      </p:pic>
      <p:pic>
        <p:nvPicPr>
          <p:cNvPr id="27" name="Picture 26">
            <a:extLst>
              <a:ext uri="{FF2B5EF4-FFF2-40B4-BE49-F238E27FC236}">
                <a16:creationId xmlns:a16="http://schemas.microsoft.com/office/drawing/2014/main" id="{B418A751-94F1-D745-A744-E1033751FAF0}"/>
              </a:ext>
            </a:extLst>
          </p:cNvPr>
          <p:cNvPicPr>
            <a:picLocks noChangeAspect="1"/>
          </p:cNvPicPr>
          <p:nvPr/>
        </p:nvPicPr>
        <p:blipFill>
          <a:blip r:embed="rId6"/>
          <a:stretch>
            <a:fillRect/>
          </a:stretch>
        </p:blipFill>
        <p:spPr>
          <a:xfrm rot="17085259">
            <a:off x="9824784" y="1494210"/>
            <a:ext cx="2447596" cy="2943378"/>
          </a:xfrm>
          <a:prstGeom prst="rect">
            <a:avLst/>
          </a:prstGeom>
        </p:spPr>
      </p:pic>
      <p:pic>
        <p:nvPicPr>
          <p:cNvPr id="28" name="Picture 27">
            <a:extLst>
              <a:ext uri="{FF2B5EF4-FFF2-40B4-BE49-F238E27FC236}">
                <a16:creationId xmlns:a16="http://schemas.microsoft.com/office/drawing/2014/main" id="{D00D138F-89A7-6946-B434-CDFEAF22260B}"/>
              </a:ext>
            </a:extLst>
          </p:cNvPr>
          <p:cNvPicPr>
            <a:picLocks noChangeAspect="1"/>
          </p:cNvPicPr>
          <p:nvPr/>
        </p:nvPicPr>
        <p:blipFill>
          <a:blip r:embed="rId6"/>
          <a:stretch>
            <a:fillRect/>
          </a:stretch>
        </p:blipFill>
        <p:spPr>
          <a:xfrm rot="16200000" flipV="1">
            <a:off x="-7822059" y="-1922398"/>
            <a:ext cx="9570880" cy="12125287"/>
          </a:xfrm>
          <a:prstGeom prst="rect">
            <a:avLst/>
          </a:prstGeom>
        </p:spPr>
      </p:pic>
      <p:pic>
        <p:nvPicPr>
          <p:cNvPr id="29" name="Picture 28">
            <a:extLst>
              <a:ext uri="{FF2B5EF4-FFF2-40B4-BE49-F238E27FC236}">
                <a16:creationId xmlns:a16="http://schemas.microsoft.com/office/drawing/2014/main" id="{F14BFB2A-5D76-6E40-AA26-494DEF08A2D9}"/>
              </a:ext>
            </a:extLst>
          </p:cNvPr>
          <p:cNvPicPr>
            <a:picLocks noChangeAspect="1"/>
          </p:cNvPicPr>
          <p:nvPr/>
        </p:nvPicPr>
        <p:blipFill>
          <a:blip r:embed="rId8"/>
          <a:stretch>
            <a:fillRect/>
          </a:stretch>
        </p:blipFill>
        <p:spPr>
          <a:xfrm rot="20897565">
            <a:off x="8775773" y="4553870"/>
            <a:ext cx="2240223" cy="2695379"/>
          </a:xfrm>
          <a:prstGeom prst="rect">
            <a:avLst/>
          </a:prstGeom>
        </p:spPr>
      </p:pic>
    </p:spTree>
    <p:extLst>
      <p:ext uri="{BB962C8B-B14F-4D97-AF65-F5344CB8AC3E}">
        <p14:creationId xmlns:p14="http://schemas.microsoft.com/office/powerpoint/2010/main" val="4198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22" presetClass="entr" presetSubtype="8"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par>
                          <p:cTn id="106" fill="hold">
                            <p:stCondLst>
                              <p:cond delay="1000"/>
                            </p:stCondLst>
                            <p:childTnLst>
                              <p:par>
                                <p:cTn id="107" presetID="10"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900" decel="100000" fill="hold"/>
                                        <p:tgtEl>
                                          <p:spTgt spid="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37" presetClass="entr" presetSubtype="0"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000"/>
                                        <p:tgtEl>
                                          <p:spTgt spid="24"/>
                                        </p:tgtEl>
                                      </p:cBhvr>
                                    </p:animEffect>
                                    <p:anim calcmode="lin" valueType="num">
                                      <p:cBhvr>
                                        <p:cTn id="125" dur="1000" fill="hold"/>
                                        <p:tgtEl>
                                          <p:spTgt spid="24"/>
                                        </p:tgtEl>
                                        <p:attrNameLst>
                                          <p:attrName>ppt_x</p:attrName>
                                        </p:attrNameLst>
                                      </p:cBhvr>
                                      <p:tavLst>
                                        <p:tav tm="0">
                                          <p:val>
                                            <p:strVal val="#ppt_x"/>
                                          </p:val>
                                        </p:tav>
                                        <p:tav tm="100000">
                                          <p:val>
                                            <p:strVal val="#ppt_x"/>
                                          </p:val>
                                        </p:tav>
                                      </p:tavLst>
                                    </p:anim>
                                    <p:anim calcmode="lin" valueType="num">
                                      <p:cBhvr>
                                        <p:cTn id="126" dur="900" decel="100000" fill="hold"/>
                                        <p:tgtEl>
                                          <p:spTgt spid="2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28" fill="hold">
                            <p:stCondLst>
                              <p:cond delay="2000"/>
                            </p:stCondLst>
                            <p:childTnLst>
                              <p:par>
                                <p:cTn id="129" presetID="2" presetClass="entr" presetSubtype="3" fill="hold" nodeType="after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1+#ppt_w/2"/>
                                          </p:val>
                                        </p:tav>
                                        <p:tav tm="100000">
                                          <p:val>
                                            <p:strVal val="#ppt_x"/>
                                          </p:val>
                                        </p:tav>
                                      </p:tavLst>
                                    </p:anim>
                                    <p:anim calcmode="lin" valueType="num">
                                      <p:cBhvr additive="base">
                                        <p:cTn id="132" dur="500" fill="hold"/>
                                        <p:tgtEl>
                                          <p:spTgt spid="25"/>
                                        </p:tgtEl>
                                        <p:attrNameLst>
                                          <p:attrName>ppt_y</p:attrName>
                                        </p:attrNameLst>
                                      </p:cBhvr>
                                      <p:tavLst>
                                        <p:tav tm="0">
                                          <p:val>
                                            <p:strVal val="0-#ppt_h/2"/>
                                          </p:val>
                                        </p:tav>
                                        <p:tav tm="100000">
                                          <p:val>
                                            <p:strVal val="#ppt_y"/>
                                          </p:val>
                                        </p:tav>
                                      </p:tavLst>
                                    </p:anim>
                                  </p:childTnLst>
                                </p:cTn>
                              </p:par>
                            </p:childTnLst>
                          </p:cTn>
                        </p:par>
                        <p:par>
                          <p:cTn id="133" fill="hold">
                            <p:stCondLst>
                              <p:cond delay="2500"/>
                            </p:stCondLst>
                            <p:childTnLst>
                              <p:par>
                                <p:cTn id="134" presetID="2" presetClass="entr" presetSubtype="9"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additive="base">
                                        <p:cTn id="136" dur="500" fill="hold"/>
                                        <p:tgtEl>
                                          <p:spTgt spid="26"/>
                                        </p:tgtEl>
                                        <p:attrNameLst>
                                          <p:attrName>ppt_x</p:attrName>
                                        </p:attrNameLst>
                                      </p:cBhvr>
                                      <p:tavLst>
                                        <p:tav tm="0">
                                          <p:val>
                                            <p:strVal val="0-#ppt_w/2"/>
                                          </p:val>
                                        </p:tav>
                                        <p:tav tm="100000">
                                          <p:val>
                                            <p:strVal val="#ppt_x"/>
                                          </p:val>
                                        </p:tav>
                                      </p:tavLst>
                                    </p:anim>
                                    <p:anim calcmode="lin" valueType="num">
                                      <p:cBhvr additive="base">
                                        <p:cTn id="137" dur="500" fill="hold"/>
                                        <p:tgtEl>
                                          <p:spTgt spid="26"/>
                                        </p:tgtEl>
                                        <p:attrNameLst>
                                          <p:attrName>ppt_y</p:attrName>
                                        </p:attrNameLst>
                                      </p:cBhvr>
                                      <p:tavLst>
                                        <p:tav tm="0">
                                          <p:val>
                                            <p:strVal val="0-#ppt_h/2"/>
                                          </p:val>
                                        </p:tav>
                                        <p:tav tm="100000">
                                          <p:val>
                                            <p:strVal val="#ppt_y"/>
                                          </p:val>
                                        </p:tav>
                                      </p:tavLst>
                                    </p:anim>
                                  </p:childTnLst>
                                </p:cTn>
                              </p:par>
                            </p:childTnLst>
                          </p:cTn>
                        </p:par>
                        <p:par>
                          <p:cTn id="138" fill="hold">
                            <p:stCondLst>
                              <p:cond delay="3000"/>
                            </p:stCondLst>
                            <p:childTnLst>
                              <p:par>
                                <p:cTn id="139" presetID="2" presetClass="entr" presetSubtype="2" fill="hold" nodeType="after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1+#ppt_w/2"/>
                                          </p:val>
                                        </p:tav>
                                        <p:tav tm="100000">
                                          <p:val>
                                            <p:strVal val="#ppt_x"/>
                                          </p:val>
                                        </p:tav>
                                      </p:tavLst>
                                    </p:anim>
                                    <p:anim calcmode="lin" valueType="num">
                                      <p:cBhvr additive="base">
                                        <p:cTn id="142" dur="500" fill="hold"/>
                                        <p:tgtEl>
                                          <p:spTgt spid="27"/>
                                        </p:tgtEl>
                                        <p:attrNameLst>
                                          <p:attrName>ppt_y</p:attrName>
                                        </p:attrNameLst>
                                      </p:cBhvr>
                                      <p:tavLst>
                                        <p:tav tm="0">
                                          <p:val>
                                            <p:strVal val="#ppt_y"/>
                                          </p:val>
                                        </p:tav>
                                        <p:tav tm="100000">
                                          <p:val>
                                            <p:strVal val="#ppt_y"/>
                                          </p:val>
                                        </p:tav>
                                      </p:tavLst>
                                    </p:anim>
                                  </p:childTnLst>
                                </p:cTn>
                              </p:par>
                            </p:childTnLst>
                          </p:cTn>
                        </p:par>
                        <p:par>
                          <p:cTn id="143" fill="hold">
                            <p:stCondLst>
                              <p:cond delay="3500"/>
                            </p:stCondLst>
                            <p:childTnLst>
                              <p:par>
                                <p:cTn id="144" presetID="2" presetClass="entr" presetSubtype="8" fill="hold" nodeType="after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additive="base">
                                        <p:cTn id="146" dur="500" fill="hold"/>
                                        <p:tgtEl>
                                          <p:spTgt spid="28"/>
                                        </p:tgtEl>
                                        <p:attrNameLst>
                                          <p:attrName>ppt_x</p:attrName>
                                        </p:attrNameLst>
                                      </p:cBhvr>
                                      <p:tavLst>
                                        <p:tav tm="0">
                                          <p:val>
                                            <p:strVal val="0-#ppt_w/2"/>
                                          </p:val>
                                        </p:tav>
                                        <p:tav tm="100000">
                                          <p:val>
                                            <p:strVal val="#ppt_x"/>
                                          </p:val>
                                        </p:tav>
                                      </p:tavLst>
                                    </p:anim>
                                    <p:anim calcmode="lin" valueType="num">
                                      <p:cBhvr additive="base">
                                        <p:cTn id="14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2000" fill="hold"/>
                                        <p:tgtEl>
                                          <p:spTgt spid="29"/>
                                        </p:tgtEl>
                                        <p:attrNameLst>
                                          <p:attrName>ppt_x</p:attrName>
                                        </p:attrNameLst>
                                      </p:cBhvr>
                                      <p:tavLst>
                                        <p:tav tm="0">
                                          <p:val>
                                            <p:strVal val="#ppt_x"/>
                                          </p:val>
                                        </p:tav>
                                        <p:tav tm="100000">
                                          <p:val>
                                            <p:strVal val="#ppt_x"/>
                                          </p:val>
                                        </p:tav>
                                      </p:tavLst>
                                    </p:anim>
                                    <p:anim calcmode="lin" valueType="num">
                                      <p:cBhvr additive="base">
                                        <p:cTn id="153" dur="2000" fill="hold"/>
                                        <p:tgtEl>
                                          <p:spTgt spid="29"/>
                                        </p:tgtEl>
                                        <p:attrNameLst>
                                          <p:attrName>ppt_y</p:attrName>
                                        </p:attrNameLst>
                                      </p:cBhvr>
                                      <p:tavLst>
                                        <p:tav tm="0">
                                          <p:val>
                                            <p:strVal val="1+#ppt_h/2"/>
                                          </p:val>
                                        </p:tav>
                                        <p:tav tm="100000">
                                          <p:val>
                                            <p:strVal val="#ppt_y"/>
                                          </p:val>
                                        </p:tav>
                                      </p:tavLst>
                                    </p:anim>
                                  </p:childTnLst>
                                </p:cTn>
                              </p:par>
                              <p:par>
                                <p:cTn id="154" presetID="42" presetClass="path" presetSubtype="0" accel="50000" decel="50000" fill="hold" nodeType="withEffect">
                                  <p:stCondLst>
                                    <p:cond delay="1500"/>
                                  </p:stCondLst>
                                  <p:childTnLst>
                                    <p:animMotion origin="layout" path="M 0 2.59259E-6 L 0.00651 0.09305 " pathEditMode="relative" rAng="0" ptsTypes="AA">
                                      <p:cBhvr>
                                        <p:cTn id="155" dur="2000" fill="hold"/>
                                        <p:tgtEl>
                                          <p:spTgt spid="27"/>
                                        </p:tgtEl>
                                        <p:attrNameLst>
                                          <p:attrName>ppt_x</p:attrName>
                                          <p:attrName>ppt_y</p:attrName>
                                        </p:attrNameLst>
                                      </p:cBhvr>
                                      <p:rCtr x="326" y="4653"/>
                                    </p:animMotion>
                                  </p:childTnLst>
                                </p:cTn>
                              </p:par>
                              <p:par>
                                <p:cTn id="156" presetID="2" presetClass="exit" presetSubtype="4" fill="hold" nodeType="withEffect">
                                  <p:stCondLst>
                                    <p:cond delay="2000"/>
                                  </p:stCondLst>
                                  <p:childTnLst>
                                    <p:anim calcmode="lin" valueType="num">
                                      <p:cBhvr additive="base">
                                        <p:cTn id="157" dur="1000"/>
                                        <p:tgtEl>
                                          <p:spTgt spid="29"/>
                                        </p:tgtEl>
                                        <p:attrNameLst>
                                          <p:attrName>ppt_x</p:attrName>
                                        </p:attrNameLst>
                                      </p:cBhvr>
                                      <p:tavLst>
                                        <p:tav tm="0">
                                          <p:val>
                                            <p:strVal val="ppt_x"/>
                                          </p:val>
                                        </p:tav>
                                        <p:tav tm="100000">
                                          <p:val>
                                            <p:strVal val="ppt_x"/>
                                          </p:val>
                                        </p:tav>
                                      </p:tavLst>
                                    </p:anim>
                                    <p:anim calcmode="lin" valueType="num">
                                      <p:cBhvr additive="base">
                                        <p:cTn id="158" dur="1000"/>
                                        <p:tgtEl>
                                          <p:spTgt spid="29"/>
                                        </p:tgtEl>
                                        <p:attrNameLst>
                                          <p:attrName>ppt_y</p:attrName>
                                        </p:attrNameLst>
                                      </p:cBhvr>
                                      <p:tavLst>
                                        <p:tav tm="0">
                                          <p:val>
                                            <p:strVal val="ppt_y"/>
                                          </p:val>
                                        </p:tav>
                                        <p:tav tm="100000">
                                          <p:val>
                                            <p:strVal val="1+ppt_h/2"/>
                                          </p:val>
                                        </p:tav>
                                      </p:tavLst>
                                    </p:anim>
                                    <p:set>
                                      <p:cBhvr>
                                        <p:cTn id="159"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8" grpId="0" animBg="1"/>
      <p:bldP spid="18" grpId="1"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COLLECTIVES AND LITIGATION</a:t>
            </a:r>
          </a:p>
        </p:txBody>
      </p:sp>
      <p:pic>
        <p:nvPicPr>
          <p:cNvPr id="19" name="Picture 18" descr="A close up of a logo&#10;&#10;Description automatically generated">
            <a:extLst>
              <a:ext uri="{FF2B5EF4-FFF2-40B4-BE49-F238E27FC236}">
                <a16:creationId xmlns:a16="http://schemas.microsoft.com/office/drawing/2014/main" id="{2D38982A-2E27-C242-871F-28C18217496B}"/>
              </a:ext>
            </a:extLst>
          </p:cNvPr>
          <p:cNvPicPr>
            <a:picLocks noChangeAspect="1"/>
          </p:cNvPicPr>
          <p:nvPr/>
        </p:nvPicPr>
        <p:blipFill>
          <a:blip r:embed="rId3"/>
          <a:stretch>
            <a:fillRect/>
          </a:stretch>
        </p:blipFill>
        <p:spPr>
          <a:xfrm flipH="1">
            <a:off x="5406855" y="2202869"/>
            <a:ext cx="1725652" cy="2861821"/>
          </a:xfrm>
          <a:prstGeom prst="rect">
            <a:avLst/>
          </a:prstGeom>
        </p:spPr>
      </p:pic>
      <p:sp>
        <p:nvSpPr>
          <p:cNvPr id="21" name="TextBox 20">
            <a:extLst>
              <a:ext uri="{FF2B5EF4-FFF2-40B4-BE49-F238E27FC236}">
                <a16:creationId xmlns:a16="http://schemas.microsoft.com/office/drawing/2014/main" id="{BF03D912-113E-A249-A18C-2B8D63B8C46B}"/>
              </a:ext>
            </a:extLst>
          </p:cNvPr>
          <p:cNvSpPr txBox="1"/>
          <p:nvPr/>
        </p:nvSpPr>
        <p:spPr>
          <a:xfrm>
            <a:off x="5288985" y="5404408"/>
            <a:ext cx="1961392" cy="400110"/>
          </a:xfrm>
          <a:prstGeom prst="rect">
            <a:avLst/>
          </a:prstGeom>
          <a:noFill/>
        </p:spPr>
        <p:txBody>
          <a:bodyPr wrap="square" rtlCol="0">
            <a:spAutoFit/>
          </a:bodyPr>
          <a:lstStyle/>
          <a:p>
            <a:pPr algn="ctr"/>
            <a:r>
              <a:rPr lang="en-US" sz="2000" dirty="0"/>
              <a:t>Collectives</a:t>
            </a:r>
          </a:p>
        </p:txBody>
      </p:sp>
      <p:cxnSp>
        <p:nvCxnSpPr>
          <p:cNvPr id="11" name="Straight Connector 10">
            <a:extLst>
              <a:ext uri="{FF2B5EF4-FFF2-40B4-BE49-F238E27FC236}">
                <a16:creationId xmlns:a16="http://schemas.microsoft.com/office/drawing/2014/main" id="{BCFCF26A-D99B-144D-A413-C33606D9697B}"/>
              </a:ext>
            </a:extLst>
          </p:cNvPr>
          <p:cNvCxnSpPr>
            <a:cxnSpLocks/>
          </p:cNvCxnSpPr>
          <p:nvPr/>
        </p:nvCxnSpPr>
        <p:spPr>
          <a:xfrm>
            <a:off x="6858000" y="907221"/>
            <a:ext cx="4385790" cy="0"/>
          </a:xfrm>
          <a:prstGeom prst="line">
            <a:avLst/>
          </a:prstGeom>
          <a:ln w="85725"/>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B941C825-23F0-9644-A6B9-54DACAC50100}"/>
              </a:ext>
            </a:extLst>
          </p:cNvPr>
          <p:cNvGrpSpPr/>
          <p:nvPr/>
        </p:nvGrpSpPr>
        <p:grpSpPr>
          <a:xfrm>
            <a:off x="5406855" y="2202868"/>
            <a:ext cx="1725652" cy="2861821"/>
            <a:chOff x="8827978" y="2202868"/>
            <a:chExt cx="1725652" cy="2861821"/>
          </a:xfrm>
        </p:grpSpPr>
        <p:pic>
          <p:nvPicPr>
            <p:cNvPr id="36" name="Picture 35" descr="A close up of a logo&#10;&#10;Description automatically generated">
              <a:extLst>
                <a:ext uri="{FF2B5EF4-FFF2-40B4-BE49-F238E27FC236}">
                  <a16:creationId xmlns:a16="http://schemas.microsoft.com/office/drawing/2014/main" id="{91BFF3DD-9984-E740-80CD-DB49A6C4B9CD}"/>
                </a:ext>
              </a:extLst>
            </p:cNvPr>
            <p:cNvPicPr>
              <a:picLocks noChangeAspect="1"/>
            </p:cNvPicPr>
            <p:nvPr/>
          </p:nvPicPr>
          <p:blipFill>
            <a:blip r:embed="rId4"/>
            <a:stretch>
              <a:fillRect/>
            </a:stretch>
          </p:blipFill>
          <p:spPr>
            <a:xfrm>
              <a:off x="8948735" y="2434950"/>
              <a:ext cx="1521179" cy="2077415"/>
            </a:xfrm>
            <a:prstGeom prst="rect">
              <a:avLst/>
            </a:prstGeom>
          </p:spPr>
        </p:pic>
        <p:pic>
          <p:nvPicPr>
            <p:cNvPr id="34" name="Picture 33" descr="A close up of a logo&#10;&#10;Description automatically generated">
              <a:extLst>
                <a:ext uri="{FF2B5EF4-FFF2-40B4-BE49-F238E27FC236}">
                  <a16:creationId xmlns:a16="http://schemas.microsoft.com/office/drawing/2014/main" id="{0DC9F41A-266F-3541-8DC6-10F87D321344}"/>
                </a:ext>
              </a:extLst>
            </p:cNvPr>
            <p:cNvPicPr>
              <a:picLocks noChangeAspect="1"/>
            </p:cNvPicPr>
            <p:nvPr/>
          </p:nvPicPr>
          <p:blipFill>
            <a:blip r:embed="rId3"/>
            <a:stretch>
              <a:fillRect/>
            </a:stretch>
          </p:blipFill>
          <p:spPr>
            <a:xfrm flipH="1">
              <a:off x="8827978" y="2202868"/>
              <a:ext cx="1725652" cy="2861821"/>
            </a:xfrm>
            <a:prstGeom prst="rect">
              <a:avLst/>
            </a:prstGeom>
          </p:spPr>
        </p:pic>
      </p:grpSp>
      <p:pic>
        <p:nvPicPr>
          <p:cNvPr id="33" name="Picture 32">
            <a:extLst>
              <a:ext uri="{FF2B5EF4-FFF2-40B4-BE49-F238E27FC236}">
                <a16:creationId xmlns:a16="http://schemas.microsoft.com/office/drawing/2014/main" id="{C5AF8BA1-EDE3-8F49-9A97-3799860F1403}"/>
              </a:ext>
            </a:extLst>
          </p:cNvPr>
          <p:cNvPicPr>
            <a:picLocks noChangeAspect="1"/>
          </p:cNvPicPr>
          <p:nvPr/>
        </p:nvPicPr>
        <p:blipFill>
          <a:blip r:embed="rId5"/>
          <a:stretch>
            <a:fillRect/>
          </a:stretch>
        </p:blipFill>
        <p:spPr>
          <a:xfrm>
            <a:off x="2060016" y="1717235"/>
            <a:ext cx="1624073" cy="1916544"/>
          </a:xfrm>
          <a:prstGeom prst="rect">
            <a:avLst/>
          </a:prstGeom>
        </p:spPr>
      </p:pic>
      <p:pic>
        <p:nvPicPr>
          <p:cNvPr id="32" name="Picture 31" descr="A close up of a logo&#10;&#10;Description automatically generated">
            <a:extLst>
              <a:ext uri="{FF2B5EF4-FFF2-40B4-BE49-F238E27FC236}">
                <a16:creationId xmlns:a16="http://schemas.microsoft.com/office/drawing/2014/main" id="{42AD0320-4D71-1042-842C-2985A14D3C1E}"/>
              </a:ext>
            </a:extLst>
          </p:cNvPr>
          <p:cNvPicPr>
            <a:picLocks noChangeAspect="1"/>
          </p:cNvPicPr>
          <p:nvPr/>
        </p:nvPicPr>
        <p:blipFill>
          <a:blip r:embed="rId6"/>
          <a:stretch>
            <a:fillRect/>
          </a:stretch>
        </p:blipFill>
        <p:spPr>
          <a:xfrm>
            <a:off x="3118596" y="3079249"/>
            <a:ext cx="1130986" cy="1109060"/>
          </a:xfrm>
          <a:prstGeom prst="rect">
            <a:avLst/>
          </a:prstGeom>
        </p:spPr>
      </p:pic>
      <p:pic>
        <p:nvPicPr>
          <p:cNvPr id="39" name="Picture 38" descr="A close up of a logo&#10;&#10;Description automatically generated">
            <a:extLst>
              <a:ext uri="{FF2B5EF4-FFF2-40B4-BE49-F238E27FC236}">
                <a16:creationId xmlns:a16="http://schemas.microsoft.com/office/drawing/2014/main" id="{9A00B0E3-D748-624E-9C55-F1610061F39C}"/>
              </a:ext>
            </a:extLst>
          </p:cNvPr>
          <p:cNvPicPr>
            <a:picLocks noChangeAspect="1"/>
          </p:cNvPicPr>
          <p:nvPr/>
        </p:nvPicPr>
        <p:blipFill>
          <a:blip r:embed="rId7"/>
          <a:stretch>
            <a:fillRect/>
          </a:stretch>
        </p:blipFill>
        <p:spPr>
          <a:xfrm>
            <a:off x="7834269" y="2644726"/>
            <a:ext cx="4048241" cy="1216645"/>
          </a:xfrm>
          <a:prstGeom prst="rect">
            <a:avLst/>
          </a:prstGeom>
        </p:spPr>
      </p:pic>
    </p:spTree>
    <p:extLst>
      <p:ext uri="{BB962C8B-B14F-4D97-AF65-F5344CB8AC3E}">
        <p14:creationId xmlns:p14="http://schemas.microsoft.com/office/powerpoint/2010/main" val="130716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Scale>
                                      <p:cBhvr>
                                        <p:cTn id="1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
                                        </p:tgtEl>
                                        <p:attrNameLst>
                                          <p:attrName>ppt_x</p:attrName>
                                          <p:attrName>ppt_y</p:attrName>
                                        </p:attrNameLst>
                                      </p:cBhvr>
                                    </p:animMotion>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par>
                          <p:cTn id="35" fill="hold">
                            <p:stCondLst>
                              <p:cond delay="500"/>
                            </p:stCondLst>
                            <p:childTnLst>
                              <p:par>
                                <p:cTn id="36" presetID="2" presetClass="entr" presetSubtype="12"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000" fill="hold"/>
                                        <p:tgtEl>
                                          <p:spTgt spid="37"/>
                                        </p:tgtEl>
                                        <p:attrNameLst>
                                          <p:attrName>ppt_x</p:attrName>
                                        </p:attrNameLst>
                                      </p:cBhvr>
                                      <p:tavLst>
                                        <p:tav tm="0">
                                          <p:val>
                                            <p:strVal val="0-#ppt_w/2"/>
                                          </p:val>
                                        </p:tav>
                                        <p:tav tm="100000">
                                          <p:val>
                                            <p:strVal val="#ppt_x"/>
                                          </p:val>
                                        </p:tav>
                                      </p:tavLst>
                                    </p:anim>
                                    <p:anim calcmode="lin" valueType="num">
                                      <p:cBhvr additive="base">
                                        <p:cTn id="39" dur="1000" fill="hold"/>
                                        <p:tgtEl>
                                          <p:spTgt spid="37"/>
                                        </p:tgtEl>
                                        <p:attrNameLst>
                                          <p:attrName>ppt_y</p:attrName>
                                        </p:attrNameLst>
                                      </p:cBhvr>
                                      <p:tavLst>
                                        <p:tav tm="0">
                                          <p:val>
                                            <p:strVal val="1+#ppt_h/2"/>
                                          </p:val>
                                        </p:tav>
                                        <p:tav tm="100000">
                                          <p:val>
                                            <p:strVal val="#ppt_y"/>
                                          </p:val>
                                        </p:tav>
                                      </p:tavLst>
                                    </p:anim>
                                  </p:childTnLst>
                                </p:cTn>
                              </p:par>
                              <p:par>
                                <p:cTn id="40" presetID="2" presetClass="exit" presetSubtype="3" fill="hold" nodeType="withEffect">
                                  <p:stCondLst>
                                    <p:cond delay="500"/>
                                  </p:stCondLst>
                                  <p:childTnLst>
                                    <p:anim calcmode="lin" valueType="num">
                                      <p:cBhvr additive="base">
                                        <p:cTn id="41" dur="500"/>
                                        <p:tgtEl>
                                          <p:spTgt spid="19"/>
                                        </p:tgtEl>
                                        <p:attrNameLst>
                                          <p:attrName>ppt_x</p:attrName>
                                        </p:attrNameLst>
                                      </p:cBhvr>
                                      <p:tavLst>
                                        <p:tav tm="0">
                                          <p:val>
                                            <p:strVal val="ppt_x"/>
                                          </p:val>
                                        </p:tav>
                                        <p:tav tm="100000">
                                          <p:val>
                                            <p:strVal val="1+ppt_w/2"/>
                                          </p:val>
                                        </p:tav>
                                      </p:tavLst>
                                    </p:anim>
                                    <p:anim calcmode="lin" valueType="num">
                                      <p:cBhvr additive="base">
                                        <p:cTn id="42" dur="500"/>
                                        <p:tgtEl>
                                          <p:spTgt spid="19"/>
                                        </p:tgtEl>
                                        <p:attrNameLst>
                                          <p:attrName>ppt_y</p:attrName>
                                        </p:attrNameLst>
                                      </p:cBhvr>
                                      <p:tavLst>
                                        <p:tav tm="0">
                                          <p:val>
                                            <p:strVal val="ppt_y"/>
                                          </p:val>
                                        </p:tav>
                                        <p:tav tm="100000">
                                          <p:val>
                                            <p:strVal val="0-ppt_h/2"/>
                                          </p:val>
                                        </p:tav>
                                      </p:tavLst>
                                    </p:anim>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LEARNING OBJECTIVES</a:t>
            </a:r>
          </a:p>
        </p:txBody>
      </p:sp>
      <p:sp>
        <p:nvSpPr>
          <p:cNvPr id="2" name="TextBox 1">
            <a:extLst>
              <a:ext uri="{FF2B5EF4-FFF2-40B4-BE49-F238E27FC236}">
                <a16:creationId xmlns:a16="http://schemas.microsoft.com/office/drawing/2014/main" id="{350608D1-564C-C44B-B042-D52FA5F3B3DF}"/>
              </a:ext>
            </a:extLst>
          </p:cNvPr>
          <p:cNvSpPr txBox="1"/>
          <p:nvPr/>
        </p:nvSpPr>
        <p:spPr>
          <a:xfrm>
            <a:off x="2074127" y="2583463"/>
            <a:ext cx="8887130" cy="3108543"/>
          </a:xfrm>
          <a:prstGeom prst="rect">
            <a:avLst/>
          </a:prstGeom>
          <a:noFill/>
        </p:spPr>
        <p:txBody>
          <a:bodyPr wrap="square" rtlCol="0">
            <a:spAutoFit/>
          </a:bodyPr>
          <a:lstStyle/>
          <a:p>
            <a:pPr marL="342900" indent="-342900" fontAlgn="base">
              <a:buFont typeface="Arial" panose="020B0604020202020204" pitchFamily="34" charset="0"/>
              <a:buChar char="•"/>
            </a:pPr>
            <a:r>
              <a:rPr lang="en-CA" sz="2800" dirty="0"/>
              <a:t>Describe the roles of the Copyright Board and collective licensing agencies in the Canadian copyright landscape</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Summarize the regulatory relationship between collective licensing agencies and the Copyright Board </a:t>
            </a:r>
          </a:p>
        </p:txBody>
      </p:sp>
      <p:sp>
        <p:nvSpPr>
          <p:cNvPr id="5" name="TextBox 4">
            <a:extLst>
              <a:ext uri="{FF2B5EF4-FFF2-40B4-BE49-F238E27FC236}">
                <a16:creationId xmlns:a16="http://schemas.microsoft.com/office/drawing/2014/main" id="{B3A79EEA-B395-BC48-82A4-50D91D45858A}"/>
              </a:ext>
            </a:extLst>
          </p:cNvPr>
          <p:cNvSpPr txBox="1"/>
          <p:nvPr/>
        </p:nvSpPr>
        <p:spPr>
          <a:xfrm>
            <a:off x="1063694" y="1673322"/>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2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4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CA" sz="1800" dirty="0"/>
              <a:t>The Copyright Board </a:t>
            </a:r>
            <a:r>
              <a:rPr lang="en-CA" sz="1800" dirty="0" smtClean="0"/>
              <a:t>is:</a:t>
            </a:r>
          </a:p>
          <a:p>
            <a:pPr lvl="1"/>
            <a:r>
              <a:rPr lang="en-CA" sz="1800" dirty="0" smtClean="0"/>
              <a:t>A </a:t>
            </a:r>
            <a:r>
              <a:rPr lang="en-CA" sz="1800" dirty="0"/>
              <a:t>court of </a:t>
            </a:r>
            <a:r>
              <a:rPr lang="en-CA" sz="1800" dirty="0" smtClean="0"/>
              <a:t>law</a:t>
            </a:r>
          </a:p>
          <a:p>
            <a:pPr lvl="1"/>
            <a:r>
              <a:rPr lang="en-CA" sz="1800" dirty="0" smtClean="0"/>
              <a:t>Fully </a:t>
            </a:r>
            <a:r>
              <a:rPr lang="en-CA" sz="1800" dirty="0"/>
              <a:t>independent of the Government of </a:t>
            </a:r>
            <a:r>
              <a:rPr lang="en-CA" sz="1800" dirty="0" smtClean="0"/>
              <a:t>Canada</a:t>
            </a:r>
          </a:p>
          <a:p>
            <a:pPr lvl="1"/>
            <a:r>
              <a:rPr lang="en-CA" sz="1800" b="1" dirty="0" smtClean="0">
                <a:solidFill>
                  <a:srgbClr val="879F3D"/>
                </a:solidFill>
              </a:rPr>
              <a:t>A </a:t>
            </a:r>
            <a:r>
              <a:rPr lang="en-CA" sz="1800" b="1" dirty="0">
                <a:solidFill>
                  <a:srgbClr val="879F3D"/>
                </a:solidFill>
              </a:rPr>
              <a:t>quasi-judicial, arm's length regulatory </a:t>
            </a:r>
            <a:r>
              <a:rPr lang="en-CA" sz="1800" b="1" dirty="0" smtClean="0">
                <a:solidFill>
                  <a:srgbClr val="879F3D"/>
                </a:solidFill>
              </a:rPr>
              <a:t>agency</a:t>
            </a:r>
          </a:p>
          <a:p>
            <a:pPr lvl="1">
              <a:spcAft>
                <a:spcPts val="1200"/>
              </a:spcAft>
            </a:pPr>
            <a:r>
              <a:rPr lang="en-CA" sz="1800" dirty="0" smtClean="0"/>
              <a:t>A </a:t>
            </a:r>
            <a:r>
              <a:rPr lang="en-CA" sz="1800" dirty="0"/>
              <a:t>Quasimodo arm's length gargoyle of Notre </a:t>
            </a:r>
            <a:r>
              <a:rPr lang="en-CA" sz="1800" dirty="0" smtClean="0"/>
              <a:t>Dame</a:t>
            </a:r>
            <a:endParaRPr lang="en-CA" sz="1800" dirty="0"/>
          </a:p>
        </p:txBody>
      </p:sp>
      <p:sp>
        <p:nvSpPr>
          <p:cNvPr id="3" name="Text Placeholder 2"/>
          <p:cNvSpPr>
            <a:spLocks noGrp="1"/>
          </p:cNvSpPr>
          <p:nvPr>
            <p:ph type="body" sz="quarter" idx="16"/>
          </p:nvPr>
        </p:nvSpPr>
        <p:spPr/>
        <p:txBody>
          <a:bodyPr/>
          <a:lstStyle/>
          <a:p>
            <a:r>
              <a:rPr lang="en-CA" sz="1800" dirty="0"/>
              <a:t>The original intention of the Copyright Appeal Board was </a:t>
            </a:r>
            <a:r>
              <a:rPr lang="en-CA" sz="1800" dirty="0" smtClean="0"/>
              <a:t>to:</a:t>
            </a:r>
          </a:p>
          <a:p>
            <a:pPr lvl="1"/>
            <a:r>
              <a:rPr lang="en-CA" sz="1800" dirty="0" smtClean="0"/>
              <a:t>Balance </a:t>
            </a:r>
            <a:r>
              <a:rPr lang="en-CA" sz="1800" dirty="0"/>
              <a:t>the rights of copyright owners with those of </a:t>
            </a:r>
            <a:r>
              <a:rPr lang="en-CA" sz="1800" dirty="0" smtClean="0"/>
              <a:t>users</a:t>
            </a:r>
          </a:p>
          <a:p>
            <a:pPr lvl="1"/>
            <a:r>
              <a:rPr lang="en-CA" sz="1800" dirty="0" smtClean="0"/>
              <a:t>Regulate </a:t>
            </a:r>
            <a:r>
              <a:rPr lang="en-CA" sz="1800" dirty="0"/>
              <a:t>the tariffs for the performance right of </a:t>
            </a:r>
            <a:r>
              <a:rPr lang="en-CA" sz="1800" dirty="0" smtClean="0"/>
              <a:t>music</a:t>
            </a:r>
          </a:p>
          <a:p>
            <a:pPr lvl="1"/>
            <a:r>
              <a:rPr lang="en-CA" sz="1800" dirty="0" smtClean="0"/>
              <a:t>Control </a:t>
            </a:r>
            <a:r>
              <a:rPr lang="en-CA" sz="1800" dirty="0"/>
              <a:t>the egregious increases in the costs of licences set out by a collective licensing agency at the </a:t>
            </a:r>
            <a:r>
              <a:rPr lang="en-CA" sz="1800" dirty="0" smtClean="0"/>
              <a:t>time</a:t>
            </a:r>
          </a:p>
          <a:p>
            <a:pPr lvl="1"/>
            <a:r>
              <a:rPr lang="en-CA" sz="1800" b="1" dirty="0" smtClean="0">
                <a:solidFill>
                  <a:srgbClr val="879F3D"/>
                </a:solidFill>
              </a:rPr>
              <a:t>All </a:t>
            </a:r>
            <a:r>
              <a:rPr lang="en-CA" sz="1800" b="1" dirty="0">
                <a:solidFill>
                  <a:srgbClr val="879F3D"/>
                </a:solidFill>
              </a:rPr>
              <a:t>of the </a:t>
            </a:r>
            <a:r>
              <a:rPr lang="en-CA" sz="1800" b="1" dirty="0" smtClean="0">
                <a:solidFill>
                  <a:srgbClr val="879F3D"/>
                </a:solidFill>
              </a:rPr>
              <a:t>above</a:t>
            </a:r>
            <a:endParaRPr lang="en-CA" sz="1800" b="1" dirty="0">
              <a:solidFill>
                <a:srgbClr val="879F3D"/>
              </a:solidFill>
            </a:endParaRPr>
          </a:p>
        </p:txBody>
      </p:sp>
    </p:spTree>
    <p:extLst>
      <p:ext uri="{BB962C8B-B14F-4D97-AF65-F5344CB8AC3E}">
        <p14:creationId xmlns:p14="http://schemas.microsoft.com/office/powerpoint/2010/main" val="1385115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5"/>
            </a:pPr>
            <a:r>
              <a:rPr lang="en-CA" sz="1800" dirty="0"/>
              <a:t>An approved tariff is published in Part 1 of </a:t>
            </a:r>
            <a:r>
              <a:rPr lang="en-CA" sz="1800" dirty="0" smtClean="0"/>
              <a:t>the </a:t>
            </a:r>
            <a:r>
              <a:rPr lang="en-CA" sz="1800" dirty="0"/>
              <a:t>official newspaper of the Government of Canada which is </a:t>
            </a:r>
            <a:r>
              <a:rPr lang="en-CA" sz="1800" dirty="0" smtClean="0"/>
              <a:t>called:</a:t>
            </a:r>
          </a:p>
          <a:p>
            <a:pPr lvl="1"/>
            <a:r>
              <a:rPr lang="en-CA" sz="1800" dirty="0" smtClean="0"/>
              <a:t>Pravda</a:t>
            </a:r>
          </a:p>
          <a:p>
            <a:pPr lvl="1"/>
            <a:r>
              <a:rPr lang="en-CA" sz="1800" b="1" dirty="0" smtClean="0">
                <a:solidFill>
                  <a:srgbClr val="879F3D"/>
                </a:solidFill>
              </a:rPr>
              <a:t>The </a:t>
            </a:r>
            <a:r>
              <a:rPr lang="en-CA" sz="1800" b="1" dirty="0">
                <a:solidFill>
                  <a:srgbClr val="879F3D"/>
                </a:solidFill>
              </a:rPr>
              <a:t>Canada </a:t>
            </a:r>
            <a:r>
              <a:rPr lang="en-CA" sz="1800" b="1" dirty="0" smtClean="0">
                <a:solidFill>
                  <a:srgbClr val="879F3D"/>
                </a:solidFill>
              </a:rPr>
              <a:t>Gazette</a:t>
            </a:r>
          </a:p>
          <a:p>
            <a:pPr lvl="1"/>
            <a:r>
              <a:rPr lang="en-CA" sz="1800" dirty="0" smtClean="0"/>
              <a:t>The </a:t>
            </a:r>
            <a:r>
              <a:rPr lang="en-CA" sz="1800" dirty="0"/>
              <a:t>Canada </a:t>
            </a:r>
            <a:r>
              <a:rPr lang="en-CA" sz="1800" dirty="0" smtClean="0"/>
              <a:t>Gazelle</a:t>
            </a:r>
          </a:p>
          <a:p>
            <a:pPr lvl="1"/>
            <a:r>
              <a:rPr lang="en-CA" sz="1800" dirty="0" smtClean="0"/>
              <a:t>The </a:t>
            </a:r>
            <a:r>
              <a:rPr lang="en-CA" sz="1800" dirty="0"/>
              <a:t>Canada Impala</a:t>
            </a:r>
          </a:p>
          <a:p>
            <a:pPr>
              <a:buAutoNum type="arabicPeriod" startAt="5"/>
            </a:pPr>
            <a:endParaRPr lang="en-CA" sz="1800" dirty="0"/>
          </a:p>
        </p:txBody>
      </p:sp>
      <p:sp>
        <p:nvSpPr>
          <p:cNvPr id="3" name="Text Placeholder 2"/>
          <p:cNvSpPr>
            <a:spLocks noGrp="1"/>
          </p:cNvSpPr>
          <p:nvPr>
            <p:ph type="body" sz="quarter" idx="16"/>
          </p:nvPr>
        </p:nvSpPr>
        <p:spPr>
          <a:xfrm>
            <a:off x="808101" y="1838071"/>
            <a:ext cx="5275199" cy="4351338"/>
          </a:xfrm>
        </p:spPr>
        <p:txBody>
          <a:bodyPr/>
          <a:lstStyle/>
          <a:p>
            <a:pPr>
              <a:buFont typeface="+mj-lt"/>
              <a:buAutoNum type="arabicPeriod" startAt="3"/>
            </a:pPr>
            <a:r>
              <a:rPr lang="en-CA" sz="1800" dirty="0"/>
              <a:t>When users and institutions enter into a licence agreement with a collective licensing agency, they are allowed to use works in that collective’s repertoire in the ways that are outlined in the terms and conditions of that licence.</a:t>
            </a:r>
          </a:p>
          <a:p>
            <a:pPr lvl="1"/>
            <a:r>
              <a:rPr lang="en-CA" sz="1800" b="1" dirty="0">
                <a:solidFill>
                  <a:srgbClr val="879F3D"/>
                </a:solidFill>
              </a:rPr>
              <a:t>True</a:t>
            </a:r>
          </a:p>
          <a:p>
            <a:pPr lvl="1">
              <a:spcAft>
                <a:spcPts val="1200"/>
              </a:spcAft>
            </a:pPr>
            <a:r>
              <a:rPr lang="en-CA" sz="1800" dirty="0"/>
              <a:t>False</a:t>
            </a:r>
          </a:p>
          <a:p>
            <a:pPr>
              <a:buAutoNum type="arabicPeriod" startAt="3"/>
            </a:pPr>
            <a:r>
              <a:rPr lang="en-CA" sz="1800" dirty="0"/>
              <a:t>When issues around the terms and conditions of a licence agreement with a collective arise, collectives can apply to the Copyright Board to address the situation with a </a:t>
            </a:r>
            <a:r>
              <a:rPr lang="en-CA" sz="1800" dirty="0" smtClean="0"/>
              <a:t>tariff.</a:t>
            </a:r>
          </a:p>
          <a:p>
            <a:pPr lvl="1"/>
            <a:r>
              <a:rPr lang="en-CA" sz="1800" b="1" dirty="0" smtClean="0">
                <a:solidFill>
                  <a:srgbClr val="879F3D"/>
                </a:solidFill>
              </a:rPr>
              <a:t>True</a:t>
            </a:r>
          </a:p>
          <a:p>
            <a:pPr lvl="1"/>
            <a:r>
              <a:rPr lang="en-CA" sz="1800" dirty="0" smtClean="0"/>
              <a:t>False</a:t>
            </a:r>
            <a:endParaRPr lang="en-CA" dirty="0"/>
          </a:p>
        </p:txBody>
      </p:sp>
    </p:spTree>
    <p:extLst>
      <p:ext uri="{BB962C8B-B14F-4D97-AF65-F5344CB8AC3E}">
        <p14:creationId xmlns:p14="http://schemas.microsoft.com/office/powerpoint/2010/main" val="4240020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dirty="0"/>
              <a:t>Brett, B. (2012). </a:t>
            </a:r>
            <a:r>
              <a:rPr lang="en-CA" sz="1800" i="1" dirty="0"/>
              <a:t>An open letter to Access Copyright and the Canadian copyright emergency</a:t>
            </a:r>
            <a:r>
              <a:rPr lang="en-CA" sz="1800" dirty="0"/>
              <a:t>. The </a:t>
            </a:r>
            <a:r>
              <a:rPr lang="en-CA" sz="1800" dirty="0" err="1"/>
              <a:t>Tyee</a:t>
            </a:r>
            <a:r>
              <a:rPr lang="en-CA" sz="1800" dirty="0"/>
              <a:t>. </a:t>
            </a:r>
            <a:r>
              <a:rPr lang="en-CA" sz="1800" u="sng" dirty="0" smtClean="0">
                <a:hlinkClick r:id="rId2"/>
              </a:rPr>
              <a:t>https</a:t>
            </a:r>
            <a:r>
              <a:rPr lang="en-CA" sz="1800" u="sng" dirty="0">
                <a:hlinkClick r:id="rId2"/>
              </a:rPr>
              <a:t>://web.archive.org/web/20170714224000/https://thetyee.ca/Mediacheck/2012/06/28/Access-Copyright/</a:t>
            </a:r>
            <a:endParaRPr lang="en-CA" sz="1800" u="sng" dirty="0"/>
          </a:p>
          <a:p>
            <a:pPr marL="457200" indent="-457200"/>
            <a:r>
              <a:rPr lang="en-CA" sz="1800" dirty="0"/>
              <a:t>Copyright Board of Canada. (</a:t>
            </a:r>
            <a:r>
              <a:rPr lang="en-CA" sz="1800" dirty="0" err="1"/>
              <a:t>n.d.</a:t>
            </a:r>
            <a:r>
              <a:rPr lang="en-CA" sz="1800" dirty="0"/>
              <a:t>). </a:t>
            </a:r>
            <a:r>
              <a:rPr lang="en-CA" sz="1800" i="1" dirty="0"/>
              <a:t>Mandate, Jurisdiction &amp; Role</a:t>
            </a:r>
            <a:r>
              <a:rPr lang="en-CA" sz="1800" dirty="0"/>
              <a:t>. Retrieved from </a:t>
            </a:r>
            <a:r>
              <a:rPr lang="en-CA" sz="1800" dirty="0">
                <a:hlinkClick r:id="rId3"/>
              </a:rPr>
              <a:t>https://</a:t>
            </a:r>
            <a:r>
              <a:rPr lang="en-CA" sz="1800" dirty="0" smtClean="0">
                <a:hlinkClick r:id="rId3"/>
              </a:rPr>
              <a:t>www.cb-cda.gc.ca/en/about-us/mandate-jurisdiction-role</a:t>
            </a:r>
            <a:endParaRPr lang="en-CA" sz="1800" dirty="0" smtClean="0"/>
          </a:p>
          <a:p>
            <a:pPr marL="457200" indent="-457200"/>
            <a:r>
              <a:rPr lang="en-CA" sz="1800" dirty="0" err="1" smtClean="0">
                <a:solidFill>
                  <a:schemeClr val="tx1"/>
                </a:solidFill>
              </a:rPr>
              <a:t>D'Alton</a:t>
            </a:r>
            <a:r>
              <a:rPr lang="en-CA" sz="1800" dirty="0">
                <a:solidFill>
                  <a:schemeClr val="tx1"/>
                </a:solidFill>
              </a:rPr>
              <a:t>, L. J. (2012). </a:t>
            </a:r>
            <a:r>
              <a:rPr lang="en-CA" sz="1800" i="1" dirty="0">
                <a:solidFill>
                  <a:schemeClr val="tx1"/>
                </a:solidFill>
              </a:rPr>
              <a:t>A critical historical analysis of the public performance right</a:t>
            </a:r>
            <a:r>
              <a:rPr lang="en-CA" sz="1800" dirty="0">
                <a:solidFill>
                  <a:schemeClr val="tx1"/>
                </a:solidFill>
              </a:rPr>
              <a:t> [Doctoral dissertation, University of Western Ontario]. Electronic Thesis and Dissertation Repository. 442. </a:t>
            </a:r>
            <a:r>
              <a:rPr lang="en-CA" sz="1800" u="sng" dirty="0" smtClean="0">
                <a:solidFill>
                  <a:schemeClr val="tx1"/>
                </a:solidFill>
                <a:hlinkClick r:id="rId4"/>
              </a:rPr>
              <a:t>https</a:t>
            </a:r>
            <a:r>
              <a:rPr lang="en-CA" sz="1800" u="sng" dirty="0">
                <a:solidFill>
                  <a:schemeClr val="tx1"/>
                </a:solidFill>
                <a:hlinkClick r:id="rId4"/>
              </a:rPr>
              <a:t>://ir.lib.uwo.ca/etd/442</a:t>
            </a:r>
            <a:endParaRPr lang="en-CA" sz="1800" u="sng" dirty="0">
              <a:solidFill>
                <a:schemeClr val="tx1"/>
              </a:solidFill>
            </a:endParaRPr>
          </a:p>
          <a:p>
            <a:pPr marL="457200" indent="-457200"/>
            <a:r>
              <a:rPr lang="en-CA" sz="1800" dirty="0"/>
              <a:t>Gervais, D. J</a:t>
            </a:r>
            <a:r>
              <a:rPr lang="en-CA" sz="1800" dirty="0" smtClean="0"/>
              <a:t>. (2008). A </a:t>
            </a:r>
            <a:r>
              <a:rPr lang="en-CA" sz="1800" dirty="0"/>
              <a:t>uniquely Canadian institution: The Copyright Board of </a:t>
            </a:r>
            <a:r>
              <a:rPr lang="en-CA" sz="1800" dirty="0" smtClean="0"/>
              <a:t>Canada. </a:t>
            </a:r>
            <a:r>
              <a:rPr lang="en-CA" sz="1800" dirty="0"/>
              <a:t>In </a:t>
            </a:r>
            <a:r>
              <a:rPr lang="en-CA" sz="1800" dirty="0" smtClean="0"/>
              <a:t>Y. </a:t>
            </a:r>
            <a:r>
              <a:rPr lang="en-CA" sz="1800" dirty="0" err="1" smtClean="0"/>
              <a:t>Gendreau</a:t>
            </a:r>
            <a:r>
              <a:rPr lang="en-CA" sz="1800" dirty="0" smtClean="0"/>
              <a:t> (Ed.), </a:t>
            </a:r>
            <a:r>
              <a:rPr lang="en-CA" sz="1800" i="1" dirty="0" smtClean="0"/>
              <a:t>An Emerging </a:t>
            </a:r>
            <a:r>
              <a:rPr lang="en-CA" sz="1800" i="1" dirty="0"/>
              <a:t>intellectual property paradigm: Perspectives from </a:t>
            </a:r>
            <a:r>
              <a:rPr lang="en-CA" sz="1800" i="1" dirty="0" smtClean="0"/>
              <a:t>Canada </a:t>
            </a:r>
            <a:r>
              <a:rPr lang="en-CA" sz="1800" dirty="0" smtClean="0"/>
              <a:t>(pp. 197-226).</a:t>
            </a:r>
            <a:r>
              <a:rPr lang="en-CA" sz="1800" i="1" dirty="0" smtClean="0"/>
              <a:t> </a:t>
            </a:r>
            <a:r>
              <a:rPr lang="en-CA" sz="1800" dirty="0" smtClean="0"/>
              <a:t>Edward Elgar Publishing. </a:t>
            </a:r>
            <a:r>
              <a:rPr lang="en-CA" sz="1800" u="sng" dirty="0">
                <a:hlinkClick r:id="rId5"/>
              </a:rPr>
              <a:t>https://</a:t>
            </a:r>
            <a:r>
              <a:rPr lang="en-CA" sz="1800" u="sng" dirty="0" smtClean="0">
                <a:hlinkClick r:id="rId5"/>
              </a:rPr>
              <a:t>ssrn.com/abstract=1335948</a:t>
            </a:r>
            <a:endParaRPr lang="en-CA" sz="1800" u="sng" dirty="0" smtClean="0"/>
          </a:p>
          <a:p>
            <a:pPr marL="457200" indent="-457200"/>
            <a:r>
              <a:rPr lang="en-CA" sz="1800" dirty="0" smtClean="0"/>
              <a:t>Murray</a:t>
            </a:r>
            <a:r>
              <a:rPr lang="en-CA" sz="1800" dirty="0"/>
              <a:t>, L</a:t>
            </a:r>
            <a:r>
              <a:rPr lang="en-CA" sz="1800" dirty="0" smtClean="0"/>
              <a:t>. J</a:t>
            </a:r>
            <a:r>
              <a:rPr lang="en-CA" sz="1800" dirty="0"/>
              <a:t>., &amp; </a:t>
            </a:r>
            <a:r>
              <a:rPr lang="en-CA" sz="1800" dirty="0" err="1"/>
              <a:t>Trosow</a:t>
            </a:r>
            <a:r>
              <a:rPr lang="en-CA" sz="1800" dirty="0"/>
              <a:t>, S. E. (2013). </a:t>
            </a:r>
            <a:r>
              <a:rPr lang="en-CA" sz="1800" i="1" dirty="0"/>
              <a:t>Canadian copyright: A citizen’s guide </a:t>
            </a:r>
            <a:r>
              <a:rPr lang="en-CA" sz="1800" dirty="0"/>
              <a:t>(2nd ed.). Between the </a:t>
            </a:r>
            <a:r>
              <a:rPr lang="en-CA" sz="1800" dirty="0" smtClean="0"/>
              <a:t>Lines.</a:t>
            </a:r>
            <a:endParaRPr lang="en-CA" sz="1800" dirty="0"/>
          </a:p>
          <a:p>
            <a:pPr marL="457200"/>
            <a:endParaRPr lang="en-CA" sz="1800" dirty="0"/>
          </a:p>
        </p:txBody>
      </p:sp>
    </p:spTree>
    <p:extLst>
      <p:ext uri="{BB962C8B-B14F-4D97-AF65-F5344CB8AC3E}">
        <p14:creationId xmlns:p14="http://schemas.microsoft.com/office/powerpoint/2010/main" val="107556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7"/>
            <a:ext cx="10274008" cy="4250430"/>
          </a:xfrm>
        </p:spPr>
        <p:txBody>
          <a:bodyPr/>
          <a:lstStyle/>
          <a:p>
            <a:pPr marL="457200" indent="-457200"/>
            <a:r>
              <a:rPr lang="en-CA" sz="1800" dirty="0" err="1"/>
              <a:t>Tkachuk</a:t>
            </a:r>
            <a:r>
              <a:rPr lang="en-CA" sz="1800" dirty="0"/>
              <a:t>, D., &amp; </a:t>
            </a:r>
            <a:r>
              <a:rPr lang="en-CA" sz="1800" dirty="0" smtClean="0"/>
              <a:t>Day</a:t>
            </a:r>
            <a:r>
              <a:rPr lang="en-CA" sz="1800" dirty="0"/>
              <a:t>, J. A. (2016). </a:t>
            </a:r>
            <a:r>
              <a:rPr lang="en-CA" sz="1800" i="1" dirty="0"/>
              <a:t>Copyright Board: A rationale for urgent review. Report of the Standing Senate Committee on Banking, Trade and Commerce</a:t>
            </a:r>
            <a:r>
              <a:rPr lang="en-CA" sz="1800" dirty="0"/>
              <a:t>. </a:t>
            </a:r>
            <a:r>
              <a:rPr lang="en-CA" sz="1800" dirty="0" smtClean="0"/>
              <a:t>Senate of Canada. </a:t>
            </a:r>
            <a:r>
              <a:rPr lang="en-CA" sz="1800" dirty="0" smtClean="0">
                <a:hlinkClick r:id="rId2"/>
              </a:rPr>
              <a:t>https</a:t>
            </a:r>
            <a:r>
              <a:rPr lang="en-CA" sz="1800" dirty="0">
                <a:hlinkClick r:id="rId2"/>
              </a:rPr>
              <a:t>://sencanada.ca/content/sen/committee/421/BANC/Reports/FINALVERSIONCopyright_e.pdf</a:t>
            </a:r>
            <a:endParaRPr lang="en-CA" sz="1800" dirty="0"/>
          </a:p>
          <a:p>
            <a:pPr marL="457200" indent="-457200"/>
            <a:r>
              <a:rPr lang="en-CA" sz="1800" dirty="0" err="1"/>
              <a:t>Vaver</a:t>
            </a:r>
            <a:r>
              <a:rPr lang="en-CA" sz="1800" dirty="0"/>
              <a:t>, D. (2011). </a:t>
            </a:r>
            <a:r>
              <a:rPr lang="en-CA" sz="1800" i="1" dirty="0"/>
              <a:t>Intellectual property law: Copyright, patents, trade-marks</a:t>
            </a:r>
            <a:r>
              <a:rPr lang="en-CA" sz="1800" dirty="0"/>
              <a:t> (2nd ed</a:t>
            </a:r>
            <a:r>
              <a:rPr lang="en-CA" sz="1800" dirty="0" smtClean="0"/>
              <a:t>.). Irwin Law.</a:t>
            </a:r>
            <a:endParaRPr lang="en-CA" sz="1800" dirty="0"/>
          </a:p>
        </p:txBody>
      </p:sp>
    </p:spTree>
    <p:extLst>
      <p:ext uri="{BB962C8B-B14F-4D97-AF65-F5344CB8AC3E}">
        <p14:creationId xmlns:p14="http://schemas.microsoft.com/office/powerpoint/2010/main" val="78011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COLLECTIVE LICENSING AGENCIES </a:t>
            </a:r>
            <a:endParaRPr lang="en-US" dirty="0"/>
          </a:p>
        </p:txBody>
      </p:sp>
      <p:sp>
        <p:nvSpPr>
          <p:cNvPr id="2" name="TextBox 1">
            <a:extLst>
              <a:ext uri="{FF2B5EF4-FFF2-40B4-BE49-F238E27FC236}">
                <a16:creationId xmlns:a16="http://schemas.microsoft.com/office/drawing/2014/main" id="{EE0E9676-FCD2-4645-A93D-2CE22CCFDFD2}"/>
              </a:ext>
            </a:extLst>
          </p:cNvPr>
          <p:cNvSpPr txBox="1"/>
          <p:nvPr/>
        </p:nvSpPr>
        <p:spPr>
          <a:xfrm>
            <a:off x="1436171" y="2816715"/>
            <a:ext cx="1993643" cy="523220"/>
          </a:xfrm>
          <a:prstGeom prst="rect">
            <a:avLst/>
          </a:prstGeom>
          <a:noFill/>
        </p:spPr>
        <p:txBody>
          <a:bodyPr wrap="square" rtlCol="0">
            <a:spAutoFit/>
          </a:bodyPr>
          <a:lstStyle/>
          <a:p>
            <a:r>
              <a:rPr lang="en-US" sz="2800" dirty="0"/>
              <a:t>COPIBEC</a:t>
            </a:r>
          </a:p>
        </p:txBody>
      </p:sp>
      <p:sp>
        <p:nvSpPr>
          <p:cNvPr id="4" name="TextBox 3">
            <a:extLst>
              <a:ext uri="{FF2B5EF4-FFF2-40B4-BE49-F238E27FC236}">
                <a16:creationId xmlns:a16="http://schemas.microsoft.com/office/drawing/2014/main" id="{3E68022A-9A86-9E4E-BF2E-104D50742953}"/>
              </a:ext>
            </a:extLst>
          </p:cNvPr>
          <p:cNvSpPr txBox="1"/>
          <p:nvPr/>
        </p:nvSpPr>
        <p:spPr>
          <a:xfrm>
            <a:off x="5237583" y="2014143"/>
            <a:ext cx="1716833" cy="523220"/>
          </a:xfrm>
          <a:prstGeom prst="rect">
            <a:avLst/>
          </a:prstGeom>
          <a:noFill/>
        </p:spPr>
        <p:txBody>
          <a:bodyPr wrap="square" rtlCol="0">
            <a:spAutoFit/>
          </a:bodyPr>
          <a:lstStyle/>
          <a:p>
            <a:r>
              <a:rPr lang="en-US" sz="2800" dirty="0"/>
              <a:t>SODRAC</a:t>
            </a:r>
          </a:p>
        </p:txBody>
      </p:sp>
      <p:sp>
        <p:nvSpPr>
          <p:cNvPr id="5" name="TextBox 4">
            <a:extLst>
              <a:ext uri="{FF2B5EF4-FFF2-40B4-BE49-F238E27FC236}">
                <a16:creationId xmlns:a16="http://schemas.microsoft.com/office/drawing/2014/main" id="{E87FEF51-14E6-064D-BFEB-1226064303EB}"/>
              </a:ext>
            </a:extLst>
          </p:cNvPr>
          <p:cNvSpPr txBox="1"/>
          <p:nvPr/>
        </p:nvSpPr>
        <p:spPr>
          <a:xfrm>
            <a:off x="9038996" y="2789629"/>
            <a:ext cx="1716833" cy="523220"/>
          </a:xfrm>
          <a:prstGeom prst="rect">
            <a:avLst/>
          </a:prstGeom>
          <a:noFill/>
        </p:spPr>
        <p:txBody>
          <a:bodyPr wrap="square" rtlCol="0">
            <a:spAutoFit/>
          </a:bodyPr>
          <a:lstStyle/>
          <a:p>
            <a:r>
              <a:rPr lang="en-US" sz="2800" dirty="0"/>
              <a:t>CARCC</a:t>
            </a:r>
          </a:p>
        </p:txBody>
      </p:sp>
      <p:pic>
        <p:nvPicPr>
          <p:cNvPr id="7" name="Picture 6" descr="A close up of a logo&#10;&#10;Description automatically generated">
            <a:extLst>
              <a:ext uri="{FF2B5EF4-FFF2-40B4-BE49-F238E27FC236}">
                <a16:creationId xmlns:a16="http://schemas.microsoft.com/office/drawing/2014/main" id="{6D8DA53F-D52E-A84C-B604-2A785AD3D27B}"/>
              </a:ext>
            </a:extLst>
          </p:cNvPr>
          <p:cNvPicPr>
            <a:picLocks noChangeAspect="1"/>
          </p:cNvPicPr>
          <p:nvPr/>
        </p:nvPicPr>
        <p:blipFill>
          <a:blip r:embed="rId3"/>
          <a:stretch>
            <a:fillRect/>
          </a:stretch>
        </p:blipFill>
        <p:spPr>
          <a:xfrm rot="21400221">
            <a:off x="5590839" y="3769965"/>
            <a:ext cx="759225" cy="1489154"/>
          </a:xfrm>
          <a:prstGeom prst="rect">
            <a:avLst/>
          </a:prstGeom>
        </p:spPr>
      </p:pic>
      <p:sp>
        <p:nvSpPr>
          <p:cNvPr id="3" name="TextBox 2">
            <a:extLst>
              <a:ext uri="{FF2B5EF4-FFF2-40B4-BE49-F238E27FC236}">
                <a16:creationId xmlns:a16="http://schemas.microsoft.com/office/drawing/2014/main" id="{F6496D45-5684-A944-B00E-402612E92A23}"/>
              </a:ext>
            </a:extLst>
          </p:cNvPr>
          <p:cNvSpPr txBox="1"/>
          <p:nvPr/>
        </p:nvSpPr>
        <p:spPr>
          <a:xfrm>
            <a:off x="5453348" y="5167055"/>
            <a:ext cx="1303229" cy="369332"/>
          </a:xfrm>
          <a:prstGeom prst="rect">
            <a:avLst/>
          </a:prstGeom>
          <a:noFill/>
          <a:ln>
            <a:noFill/>
          </a:ln>
        </p:spPr>
        <p:txBody>
          <a:bodyPr wrap="square" rtlCol="0">
            <a:spAutoFit/>
          </a:bodyPr>
          <a:lstStyle/>
          <a:p>
            <a:r>
              <a:rPr lang="en-US" dirty="0"/>
              <a:t>Collectives</a:t>
            </a:r>
          </a:p>
        </p:txBody>
      </p:sp>
      <p:cxnSp>
        <p:nvCxnSpPr>
          <p:cNvPr id="9" name="Straight Arrow Connector 8">
            <a:extLst>
              <a:ext uri="{FF2B5EF4-FFF2-40B4-BE49-F238E27FC236}">
                <a16:creationId xmlns:a16="http://schemas.microsoft.com/office/drawing/2014/main" id="{992051BE-7FBD-4F4D-90E7-D9A5EF6181E6}"/>
              </a:ext>
            </a:extLst>
          </p:cNvPr>
          <p:cNvCxnSpPr>
            <a:cxnSpLocks/>
          </p:cNvCxnSpPr>
          <p:nvPr/>
        </p:nvCxnSpPr>
        <p:spPr>
          <a:xfrm>
            <a:off x="3326926" y="3306441"/>
            <a:ext cx="1570904" cy="67426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0EE0FD-036C-7E43-9069-E1BB8656BCC0}"/>
              </a:ext>
            </a:extLst>
          </p:cNvPr>
          <p:cNvCxnSpPr>
            <a:cxnSpLocks/>
          </p:cNvCxnSpPr>
          <p:nvPr/>
        </p:nvCxnSpPr>
        <p:spPr>
          <a:xfrm>
            <a:off x="6157349" y="2597982"/>
            <a:ext cx="15070" cy="8892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41E620-0F79-3B42-81F2-080E4E1B2FF6}"/>
              </a:ext>
            </a:extLst>
          </p:cNvPr>
          <p:cNvCxnSpPr>
            <a:cxnSpLocks/>
          </p:cNvCxnSpPr>
          <p:nvPr/>
        </p:nvCxnSpPr>
        <p:spPr>
          <a:xfrm flipH="1">
            <a:off x="7445258" y="3196624"/>
            <a:ext cx="1493543" cy="82274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C79836F2-E4ED-C14F-840F-9FCC4FC83134}"/>
              </a:ext>
            </a:extLst>
          </p:cNvPr>
          <p:cNvPicPr>
            <a:picLocks noChangeAspect="1"/>
          </p:cNvPicPr>
          <p:nvPr/>
        </p:nvPicPr>
        <p:blipFill>
          <a:blip r:embed="rId4"/>
          <a:stretch>
            <a:fillRect/>
          </a:stretch>
        </p:blipFill>
        <p:spPr>
          <a:xfrm flipH="1">
            <a:off x="5676967" y="3704600"/>
            <a:ext cx="830840" cy="1377865"/>
          </a:xfrm>
          <a:prstGeom prst="rect">
            <a:avLst/>
          </a:prstGeom>
        </p:spPr>
      </p:pic>
      <p:pic>
        <p:nvPicPr>
          <p:cNvPr id="22" name="Picture 21">
            <a:extLst>
              <a:ext uri="{FF2B5EF4-FFF2-40B4-BE49-F238E27FC236}">
                <a16:creationId xmlns:a16="http://schemas.microsoft.com/office/drawing/2014/main" id="{3E392F7F-6928-F544-8814-0028894B2608}"/>
              </a:ext>
            </a:extLst>
          </p:cNvPr>
          <p:cNvPicPr>
            <a:picLocks noChangeAspect="1"/>
          </p:cNvPicPr>
          <p:nvPr/>
        </p:nvPicPr>
        <p:blipFill>
          <a:blip r:embed="rId5"/>
          <a:stretch>
            <a:fillRect/>
          </a:stretch>
        </p:blipFill>
        <p:spPr>
          <a:xfrm rot="21188730">
            <a:off x="9773846" y="5023463"/>
            <a:ext cx="1795215" cy="2182218"/>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D7814712-8CF5-064E-A441-112E4F3E5707}"/>
              </a:ext>
            </a:extLst>
          </p:cNvPr>
          <p:cNvPicPr>
            <a:picLocks noChangeAspect="1"/>
          </p:cNvPicPr>
          <p:nvPr/>
        </p:nvPicPr>
        <p:blipFill>
          <a:blip r:embed="rId6">
            <a:duotone>
              <a:schemeClr val="accent2">
                <a:shade val="45000"/>
                <a:satMod val="135000"/>
              </a:schemeClr>
              <a:prstClr val="white"/>
            </a:duotone>
          </a:blip>
          <a:stretch>
            <a:fillRect/>
          </a:stretch>
        </p:blipFill>
        <p:spPr>
          <a:xfrm>
            <a:off x="4454312" y="5880081"/>
            <a:ext cx="709761" cy="775152"/>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995869DA-1EB5-AA4C-938E-288AE043A8E6}"/>
              </a:ext>
            </a:extLst>
          </p:cNvPr>
          <p:cNvPicPr>
            <a:picLocks noChangeAspect="1"/>
          </p:cNvPicPr>
          <p:nvPr/>
        </p:nvPicPr>
        <p:blipFill>
          <a:blip r:embed="rId6">
            <a:duotone>
              <a:schemeClr val="accent4">
                <a:shade val="45000"/>
                <a:satMod val="135000"/>
              </a:schemeClr>
              <a:prstClr val="white"/>
            </a:duotone>
          </a:blip>
          <a:stretch>
            <a:fillRect/>
          </a:stretch>
        </p:blipFill>
        <p:spPr>
          <a:xfrm>
            <a:off x="6018820" y="5880081"/>
            <a:ext cx="709761" cy="775152"/>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34F2E0B4-7828-524F-84AE-5BC7BC79EFBF}"/>
              </a:ext>
            </a:extLst>
          </p:cNvPr>
          <p:cNvPicPr>
            <a:picLocks noChangeAspect="1"/>
          </p:cNvPicPr>
          <p:nvPr/>
        </p:nvPicPr>
        <p:blipFill>
          <a:blip r:embed="rId6">
            <a:duotone>
              <a:schemeClr val="accent6">
                <a:shade val="45000"/>
                <a:satMod val="135000"/>
              </a:schemeClr>
              <a:prstClr val="white"/>
            </a:duotone>
          </a:blip>
          <a:stretch>
            <a:fillRect/>
          </a:stretch>
        </p:blipFill>
        <p:spPr>
          <a:xfrm>
            <a:off x="5259160" y="5880081"/>
            <a:ext cx="709761" cy="775152"/>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2651A913-300B-F648-9217-D7655C3F0D9F}"/>
              </a:ext>
            </a:extLst>
          </p:cNvPr>
          <p:cNvPicPr>
            <a:picLocks noChangeAspect="1"/>
          </p:cNvPicPr>
          <p:nvPr/>
        </p:nvPicPr>
        <p:blipFill>
          <a:blip r:embed="rId6">
            <a:duotone>
              <a:schemeClr val="accent5">
                <a:shade val="45000"/>
                <a:satMod val="135000"/>
              </a:schemeClr>
              <a:prstClr val="white"/>
            </a:duotone>
          </a:blip>
          <a:stretch>
            <a:fillRect/>
          </a:stretch>
        </p:blipFill>
        <p:spPr>
          <a:xfrm>
            <a:off x="6821738" y="5869596"/>
            <a:ext cx="709761" cy="775152"/>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7BB12B5E-2178-224C-9EEB-8215CDD51A2F}"/>
              </a:ext>
            </a:extLst>
          </p:cNvPr>
          <p:cNvPicPr>
            <a:picLocks noChangeAspect="1"/>
          </p:cNvPicPr>
          <p:nvPr/>
        </p:nvPicPr>
        <p:blipFill>
          <a:blip r:embed="rId6">
            <a:duotone>
              <a:schemeClr val="accent3">
                <a:shade val="45000"/>
                <a:satMod val="135000"/>
              </a:schemeClr>
              <a:prstClr val="white"/>
            </a:duotone>
          </a:blip>
          <a:stretch>
            <a:fillRect/>
          </a:stretch>
        </p:blipFill>
        <p:spPr>
          <a:xfrm>
            <a:off x="7605266" y="5880081"/>
            <a:ext cx="709761" cy="775152"/>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FDFC7D52-B852-3646-BFA3-C5A92F8FB92E}"/>
              </a:ext>
            </a:extLst>
          </p:cNvPr>
          <p:cNvPicPr>
            <a:picLocks noChangeAspect="1"/>
          </p:cNvPicPr>
          <p:nvPr/>
        </p:nvPicPr>
        <p:blipFill>
          <a:blip r:embed="rId6">
            <a:duotone>
              <a:schemeClr val="accent1">
                <a:shade val="45000"/>
                <a:satMod val="135000"/>
              </a:schemeClr>
              <a:prstClr val="white"/>
            </a:duotone>
          </a:blip>
          <a:stretch>
            <a:fillRect/>
          </a:stretch>
        </p:blipFill>
        <p:spPr>
          <a:xfrm>
            <a:off x="3649464" y="5880081"/>
            <a:ext cx="709761" cy="775152"/>
          </a:xfrm>
          <a:prstGeom prst="rect">
            <a:avLst/>
          </a:prstGeom>
        </p:spPr>
      </p:pic>
      <p:pic>
        <p:nvPicPr>
          <p:cNvPr id="38" name="Picture 37">
            <a:extLst>
              <a:ext uri="{FF2B5EF4-FFF2-40B4-BE49-F238E27FC236}">
                <a16:creationId xmlns:a16="http://schemas.microsoft.com/office/drawing/2014/main" id="{1D810269-6DD8-DC4B-975D-D8C3EA5A7CFF}"/>
              </a:ext>
            </a:extLst>
          </p:cNvPr>
          <p:cNvPicPr>
            <a:picLocks noChangeAspect="1"/>
          </p:cNvPicPr>
          <p:nvPr/>
        </p:nvPicPr>
        <p:blipFill>
          <a:blip r:embed="rId7"/>
          <a:stretch>
            <a:fillRect/>
          </a:stretch>
        </p:blipFill>
        <p:spPr>
          <a:xfrm>
            <a:off x="9426381" y="1803605"/>
            <a:ext cx="1615856" cy="1944155"/>
          </a:xfrm>
          <a:prstGeom prst="rect">
            <a:avLst/>
          </a:prstGeom>
        </p:spPr>
      </p:pic>
      <p:pic>
        <p:nvPicPr>
          <p:cNvPr id="40" name="Picture 39">
            <a:extLst>
              <a:ext uri="{FF2B5EF4-FFF2-40B4-BE49-F238E27FC236}">
                <a16:creationId xmlns:a16="http://schemas.microsoft.com/office/drawing/2014/main" id="{FCDB49BC-4BE9-1D4E-A1B2-C451AF711129}"/>
              </a:ext>
            </a:extLst>
          </p:cNvPr>
          <p:cNvPicPr>
            <a:picLocks noChangeAspect="1"/>
          </p:cNvPicPr>
          <p:nvPr/>
        </p:nvPicPr>
        <p:blipFill>
          <a:blip r:embed="rId7"/>
          <a:stretch>
            <a:fillRect/>
          </a:stretch>
        </p:blipFill>
        <p:spPr>
          <a:xfrm>
            <a:off x="1182926" y="1483218"/>
            <a:ext cx="1779851" cy="2141470"/>
          </a:xfrm>
          <a:prstGeom prst="rect">
            <a:avLst/>
          </a:prstGeom>
        </p:spPr>
      </p:pic>
      <p:pic>
        <p:nvPicPr>
          <p:cNvPr id="41" name="Picture 40">
            <a:extLst>
              <a:ext uri="{FF2B5EF4-FFF2-40B4-BE49-F238E27FC236}">
                <a16:creationId xmlns:a16="http://schemas.microsoft.com/office/drawing/2014/main" id="{DF651CDF-1FB7-A544-A17A-04AB26602CB0}"/>
              </a:ext>
            </a:extLst>
          </p:cNvPr>
          <p:cNvPicPr>
            <a:picLocks noChangeAspect="1"/>
          </p:cNvPicPr>
          <p:nvPr/>
        </p:nvPicPr>
        <p:blipFill>
          <a:blip r:embed="rId7"/>
          <a:stretch>
            <a:fillRect/>
          </a:stretch>
        </p:blipFill>
        <p:spPr>
          <a:xfrm>
            <a:off x="5746285" y="1525619"/>
            <a:ext cx="773988" cy="931242"/>
          </a:xfrm>
          <a:prstGeom prst="rect">
            <a:avLst/>
          </a:prstGeom>
        </p:spPr>
      </p:pic>
      <p:cxnSp>
        <p:nvCxnSpPr>
          <p:cNvPr id="42" name="Straight Arrow Connector 41">
            <a:extLst>
              <a:ext uri="{FF2B5EF4-FFF2-40B4-BE49-F238E27FC236}">
                <a16:creationId xmlns:a16="http://schemas.microsoft.com/office/drawing/2014/main" id="{79156422-97DB-834B-B84C-1960B1AC782C}"/>
              </a:ext>
            </a:extLst>
          </p:cNvPr>
          <p:cNvCxnSpPr>
            <a:cxnSpLocks/>
          </p:cNvCxnSpPr>
          <p:nvPr/>
        </p:nvCxnSpPr>
        <p:spPr>
          <a:xfrm flipH="1" flipV="1">
            <a:off x="3233722" y="3585428"/>
            <a:ext cx="1285918" cy="57714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E0FAB16-84D3-5544-80C0-48F5FBB33DD1}"/>
              </a:ext>
            </a:extLst>
          </p:cNvPr>
          <p:cNvCxnSpPr>
            <a:cxnSpLocks/>
          </p:cNvCxnSpPr>
          <p:nvPr/>
        </p:nvCxnSpPr>
        <p:spPr>
          <a:xfrm flipV="1">
            <a:off x="6133279" y="2510655"/>
            <a:ext cx="0" cy="87429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E09865-86BE-594F-B4B1-9C206D07FD90}"/>
              </a:ext>
            </a:extLst>
          </p:cNvPr>
          <p:cNvCxnSpPr>
            <a:cxnSpLocks/>
          </p:cNvCxnSpPr>
          <p:nvPr/>
        </p:nvCxnSpPr>
        <p:spPr>
          <a:xfrm flipV="1">
            <a:off x="7710196" y="3427151"/>
            <a:ext cx="1191949" cy="64232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B4BBB9-A07E-D74E-A534-D794644C3310}"/>
              </a:ext>
            </a:extLst>
          </p:cNvPr>
          <p:cNvSpPr txBox="1"/>
          <p:nvPr/>
        </p:nvSpPr>
        <p:spPr>
          <a:xfrm>
            <a:off x="3903917" y="6139481"/>
            <a:ext cx="619223" cy="707886"/>
          </a:xfrm>
          <a:prstGeom prst="rect">
            <a:avLst/>
          </a:prstGeom>
          <a:noFill/>
        </p:spPr>
        <p:txBody>
          <a:bodyPr wrap="square" rtlCol="0">
            <a:spAutoFit/>
          </a:bodyPr>
          <a:lstStyle/>
          <a:p>
            <a:r>
              <a:rPr lang="en-US" sz="4000" dirty="0">
                <a:solidFill>
                  <a:srgbClr val="FF0000"/>
                </a:solidFill>
              </a:rPr>
              <a:t>©</a:t>
            </a:r>
          </a:p>
        </p:txBody>
      </p:sp>
      <p:sp>
        <p:nvSpPr>
          <p:cNvPr id="48" name="Rectangle 47">
            <a:extLst>
              <a:ext uri="{FF2B5EF4-FFF2-40B4-BE49-F238E27FC236}">
                <a16:creationId xmlns:a16="http://schemas.microsoft.com/office/drawing/2014/main" id="{55269485-DF10-0549-91CE-D47770EB5475}"/>
              </a:ext>
            </a:extLst>
          </p:cNvPr>
          <p:cNvSpPr/>
          <p:nvPr/>
        </p:nvSpPr>
        <p:spPr>
          <a:xfrm>
            <a:off x="1554852" y="2123626"/>
            <a:ext cx="1062973" cy="1182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close up of a logo&#10;&#10;Description automatically generated">
            <a:extLst>
              <a:ext uri="{FF2B5EF4-FFF2-40B4-BE49-F238E27FC236}">
                <a16:creationId xmlns:a16="http://schemas.microsoft.com/office/drawing/2014/main" id="{D37ACA10-1D24-E044-9970-744A27A92DB9}"/>
              </a:ext>
            </a:extLst>
          </p:cNvPr>
          <p:cNvPicPr>
            <a:picLocks noChangeAspect="1"/>
          </p:cNvPicPr>
          <p:nvPr/>
        </p:nvPicPr>
        <p:blipFill>
          <a:blip r:embed="rId8"/>
          <a:stretch>
            <a:fillRect/>
          </a:stretch>
        </p:blipFill>
        <p:spPr>
          <a:xfrm>
            <a:off x="1654694" y="2360637"/>
            <a:ext cx="802189" cy="786637"/>
          </a:xfrm>
          <a:prstGeom prst="rect">
            <a:avLst/>
          </a:prstGeom>
        </p:spPr>
      </p:pic>
      <p:sp>
        <p:nvSpPr>
          <p:cNvPr id="49" name="Rectangle 48">
            <a:extLst>
              <a:ext uri="{FF2B5EF4-FFF2-40B4-BE49-F238E27FC236}">
                <a16:creationId xmlns:a16="http://schemas.microsoft.com/office/drawing/2014/main" id="{69A70A66-0DF0-B843-9D0E-B21454884489}"/>
              </a:ext>
            </a:extLst>
          </p:cNvPr>
          <p:cNvSpPr/>
          <p:nvPr/>
        </p:nvSpPr>
        <p:spPr>
          <a:xfrm>
            <a:off x="9746803" y="2391792"/>
            <a:ext cx="1009026" cy="105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A close up of a logo&#10;&#10;Description automatically generated">
            <a:extLst>
              <a:ext uri="{FF2B5EF4-FFF2-40B4-BE49-F238E27FC236}">
                <a16:creationId xmlns:a16="http://schemas.microsoft.com/office/drawing/2014/main" id="{58498BD1-3FD7-5F46-A62C-CA0309E223C8}"/>
              </a:ext>
            </a:extLst>
          </p:cNvPr>
          <p:cNvPicPr>
            <a:picLocks noChangeAspect="1"/>
          </p:cNvPicPr>
          <p:nvPr/>
        </p:nvPicPr>
        <p:blipFill>
          <a:blip r:embed="rId8"/>
          <a:stretch>
            <a:fillRect/>
          </a:stretch>
        </p:blipFill>
        <p:spPr>
          <a:xfrm>
            <a:off x="9869265" y="2510655"/>
            <a:ext cx="802189" cy="786637"/>
          </a:xfrm>
          <a:prstGeom prst="rect">
            <a:avLst/>
          </a:prstGeom>
        </p:spPr>
      </p:pic>
      <p:sp>
        <p:nvSpPr>
          <p:cNvPr id="51" name="Rectangle 50">
            <a:extLst>
              <a:ext uri="{FF2B5EF4-FFF2-40B4-BE49-F238E27FC236}">
                <a16:creationId xmlns:a16="http://schemas.microsoft.com/office/drawing/2014/main" id="{1A4F4F1D-0D35-0E4E-B68F-C36C983AED6F}"/>
              </a:ext>
            </a:extLst>
          </p:cNvPr>
          <p:cNvSpPr/>
          <p:nvPr/>
        </p:nvSpPr>
        <p:spPr>
          <a:xfrm>
            <a:off x="5905670" y="1803606"/>
            <a:ext cx="468029" cy="516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51" descr="A close up of a logo&#10;&#10;Description automatically generated">
            <a:extLst>
              <a:ext uri="{FF2B5EF4-FFF2-40B4-BE49-F238E27FC236}">
                <a16:creationId xmlns:a16="http://schemas.microsoft.com/office/drawing/2014/main" id="{1A0F78A8-F5B3-1C44-86B9-DFCE1C1E7319}"/>
              </a:ext>
            </a:extLst>
          </p:cNvPr>
          <p:cNvPicPr>
            <a:picLocks noChangeAspect="1"/>
          </p:cNvPicPr>
          <p:nvPr/>
        </p:nvPicPr>
        <p:blipFill>
          <a:blip r:embed="rId8"/>
          <a:stretch>
            <a:fillRect/>
          </a:stretch>
        </p:blipFill>
        <p:spPr>
          <a:xfrm>
            <a:off x="5897170" y="1820488"/>
            <a:ext cx="520359" cy="510271"/>
          </a:xfrm>
          <a:prstGeom prst="rect">
            <a:avLst/>
          </a:prstGeom>
        </p:spPr>
      </p:pic>
      <p:sp>
        <p:nvSpPr>
          <p:cNvPr id="34" name="Rounded Rectangular Callout 33">
            <a:extLst>
              <a:ext uri="{FF2B5EF4-FFF2-40B4-BE49-F238E27FC236}">
                <a16:creationId xmlns:a16="http://schemas.microsoft.com/office/drawing/2014/main" id="{03E522ED-A48F-6345-BC2A-58D6A5414A71}"/>
              </a:ext>
            </a:extLst>
          </p:cNvPr>
          <p:cNvSpPr/>
          <p:nvPr/>
        </p:nvSpPr>
        <p:spPr>
          <a:xfrm>
            <a:off x="7933222" y="4384132"/>
            <a:ext cx="2098623" cy="693861"/>
          </a:xfrm>
          <a:prstGeom prst="wedgeRoundRectCallout">
            <a:avLst>
              <a:gd name="adj1" fmla="val 58565"/>
              <a:gd name="adj2" fmla="val 7953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SOMEONE SAY LAWYER?!</a:t>
            </a:r>
          </a:p>
        </p:txBody>
      </p:sp>
      <p:pic>
        <p:nvPicPr>
          <p:cNvPr id="36" name="Picture 35" descr="A picture containing drawing&#10;&#10;Description automatically generated">
            <a:extLst>
              <a:ext uri="{FF2B5EF4-FFF2-40B4-BE49-F238E27FC236}">
                <a16:creationId xmlns:a16="http://schemas.microsoft.com/office/drawing/2014/main" id="{4CFC657E-6CD2-2A47-A8AF-BF3E639D621B}"/>
              </a:ext>
            </a:extLst>
          </p:cNvPr>
          <p:cNvPicPr>
            <a:picLocks noChangeAspect="1"/>
          </p:cNvPicPr>
          <p:nvPr/>
        </p:nvPicPr>
        <p:blipFill>
          <a:blip r:embed="rId9"/>
          <a:stretch>
            <a:fillRect/>
          </a:stretch>
        </p:blipFill>
        <p:spPr>
          <a:xfrm>
            <a:off x="4607175" y="4320638"/>
            <a:ext cx="824267" cy="1032793"/>
          </a:xfrm>
          <a:prstGeom prst="rect">
            <a:avLst/>
          </a:prstGeom>
        </p:spPr>
      </p:pic>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1"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par>
                                <p:cTn id="49" presetID="2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8"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2"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par>
                          <p:cTn id="75" fill="hold">
                            <p:stCondLst>
                              <p:cond delay="500"/>
                            </p:stCondLst>
                            <p:childTnLst>
                              <p:par>
                                <p:cTn id="76" presetID="37"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900" decel="100000" fill="hold"/>
                                        <p:tgtEl>
                                          <p:spTgt spid="26"/>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900" decel="100000" fill="hold"/>
                                        <p:tgtEl>
                                          <p:spTgt spid="2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88" presetID="37"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900" decel="100000" fill="hold"/>
                                        <p:tgtEl>
                                          <p:spTgt spid="28"/>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94" presetID="37" presetClass="entr" presetSubtype="0"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900" decel="100000" fill="hold"/>
                                        <p:tgtEl>
                                          <p:spTgt spid="2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900" decel="100000" fill="hold"/>
                                        <p:tgtEl>
                                          <p:spTgt spid="32"/>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06" presetID="37" presetClass="entr" presetSubtype="0" fill="hold"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900" decel="100000" fill="hold"/>
                                        <p:tgtEl>
                                          <p:spTgt spid="33"/>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900" decel="100000" fill="hold"/>
                                        <p:tgtEl>
                                          <p:spTgt spid="3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8" presetID="37" presetClass="entr" presetSubtype="0"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1000"/>
                                        <p:tgtEl>
                                          <p:spTgt spid="32"/>
                                        </p:tgtEl>
                                      </p:cBhvr>
                                    </p:animEffect>
                                    <p:anim calcmode="lin" valueType="num">
                                      <p:cBhvr>
                                        <p:cTn id="121" dur="1000" fill="hold"/>
                                        <p:tgtEl>
                                          <p:spTgt spid="32"/>
                                        </p:tgtEl>
                                        <p:attrNameLst>
                                          <p:attrName>ppt_x</p:attrName>
                                        </p:attrNameLst>
                                      </p:cBhvr>
                                      <p:tavLst>
                                        <p:tav tm="0">
                                          <p:val>
                                            <p:strVal val="#ppt_x"/>
                                          </p:val>
                                        </p:tav>
                                        <p:tav tm="100000">
                                          <p:val>
                                            <p:strVal val="#ppt_x"/>
                                          </p:val>
                                        </p:tav>
                                      </p:tavLst>
                                    </p:anim>
                                    <p:anim calcmode="lin" valueType="num">
                                      <p:cBhvr>
                                        <p:cTn id="122" dur="900" decel="100000" fill="hold"/>
                                        <p:tgtEl>
                                          <p:spTgt spid="32"/>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37" presetClass="exit" presetSubtype="0" fill="hold" nodeType="clickEffect">
                                  <p:stCondLst>
                                    <p:cond delay="0"/>
                                  </p:stCondLst>
                                  <p:childTnLst>
                                    <p:animEffect transition="out" filter="fade">
                                      <p:cBhvr>
                                        <p:cTn id="127" dur="1000"/>
                                        <p:tgtEl>
                                          <p:spTgt spid="33"/>
                                        </p:tgtEl>
                                      </p:cBhvr>
                                    </p:animEffect>
                                    <p:anim calcmode="lin" valueType="num">
                                      <p:cBhvr>
                                        <p:cTn id="128" dur="1000"/>
                                        <p:tgtEl>
                                          <p:spTgt spid="33"/>
                                        </p:tgtEl>
                                        <p:attrNameLst>
                                          <p:attrName>ppt_x</p:attrName>
                                        </p:attrNameLst>
                                      </p:cBhvr>
                                      <p:tavLst>
                                        <p:tav tm="0">
                                          <p:val>
                                            <p:strVal val="ppt_x"/>
                                          </p:val>
                                        </p:tav>
                                        <p:tav tm="100000">
                                          <p:val>
                                            <p:strVal val="ppt_x"/>
                                          </p:val>
                                        </p:tav>
                                      </p:tavLst>
                                    </p:anim>
                                    <p:anim calcmode="lin" valueType="num">
                                      <p:cBhvr>
                                        <p:cTn id="129" dur="100" decel="100000"/>
                                        <p:tgtEl>
                                          <p:spTgt spid="33"/>
                                        </p:tgtEl>
                                        <p:attrNameLst>
                                          <p:attrName>ppt_y</p:attrName>
                                        </p:attrNameLst>
                                      </p:cBhvr>
                                      <p:tavLst>
                                        <p:tav tm="0">
                                          <p:val>
                                            <p:strVal val="ppt_y"/>
                                          </p:val>
                                        </p:tav>
                                        <p:tav tm="100000">
                                          <p:val>
                                            <p:strVal val="ppt_y-.03"/>
                                          </p:val>
                                        </p:tav>
                                      </p:tavLst>
                                    </p:anim>
                                    <p:anim calcmode="lin" valueType="num">
                                      <p:cBhvr>
                                        <p:cTn id="130" dur="900" accel="100000">
                                          <p:stCondLst>
                                            <p:cond delay="100"/>
                                          </p:stCondLst>
                                        </p:cTn>
                                        <p:tgtEl>
                                          <p:spTgt spid="33"/>
                                        </p:tgtEl>
                                        <p:attrNameLst>
                                          <p:attrName>ppt_y</p:attrName>
                                        </p:attrNameLst>
                                      </p:cBhvr>
                                      <p:tavLst>
                                        <p:tav tm="0">
                                          <p:val>
                                            <p:strVal val="ppt_y"/>
                                          </p:val>
                                        </p:tav>
                                        <p:tav tm="100000">
                                          <p:val>
                                            <p:strVal val="ppt_y+1"/>
                                          </p:val>
                                        </p:tav>
                                      </p:tavLst>
                                    </p:anim>
                                    <p:set>
                                      <p:cBhvr>
                                        <p:cTn id="131" dur="1" fill="hold">
                                          <p:stCondLst>
                                            <p:cond delay="999"/>
                                          </p:stCondLst>
                                        </p:cTn>
                                        <p:tgtEl>
                                          <p:spTgt spid="33"/>
                                        </p:tgtEl>
                                        <p:attrNameLst>
                                          <p:attrName>style.visibility</p:attrName>
                                        </p:attrNameLst>
                                      </p:cBhvr>
                                      <p:to>
                                        <p:strVal val="hidden"/>
                                      </p:to>
                                    </p:set>
                                  </p:childTnLst>
                                </p:cTn>
                              </p:par>
                              <p:par>
                                <p:cTn id="132" presetID="37" presetClass="exit" presetSubtype="0" fill="hold" nodeType="withEffect">
                                  <p:stCondLst>
                                    <p:cond delay="0"/>
                                  </p:stCondLst>
                                  <p:childTnLst>
                                    <p:animEffect transition="out" filter="fade">
                                      <p:cBhvr>
                                        <p:cTn id="133" dur="1000"/>
                                        <p:tgtEl>
                                          <p:spTgt spid="32"/>
                                        </p:tgtEl>
                                      </p:cBhvr>
                                    </p:animEffect>
                                    <p:anim calcmode="lin" valueType="num">
                                      <p:cBhvr>
                                        <p:cTn id="134" dur="1000"/>
                                        <p:tgtEl>
                                          <p:spTgt spid="32"/>
                                        </p:tgtEl>
                                        <p:attrNameLst>
                                          <p:attrName>ppt_x</p:attrName>
                                        </p:attrNameLst>
                                      </p:cBhvr>
                                      <p:tavLst>
                                        <p:tav tm="0">
                                          <p:val>
                                            <p:strVal val="ppt_x"/>
                                          </p:val>
                                        </p:tav>
                                        <p:tav tm="100000">
                                          <p:val>
                                            <p:strVal val="ppt_x"/>
                                          </p:val>
                                        </p:tav>
                                      </p:tavLst>
                                    </p:anim>
                                    <p:anim calcmode="lin" valueType="num">
                                      <p:cBhvr>
                                        <p:cTn id="135" dur="100" decel="100000"/>
                                        <p:tgtEl>
                                          <p:spTgt spid="32"/>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32"/>
                                        </p:tgtEl>
                                        <p:attrNameLst>
                                          <p:attrName>ppt_y</p:attrName>
                                        </p:attrNameLst>
                                      </p:cBhvr>
                                      <p:tavLst>
                                        <p:tav tm="0">
                                          <p:val>
                                            <p:strVal val="ppt_y"/>
                                          </p:val>
                                        </p:tav>
                                        <p:tav tm="100000">
                                          <p:val>
                                            <p:strVal val="ppt_y+1"/>
                                          </p:val>
                                        </p:tav>
                                      </p:tavLst>
                                    </p:anim>
                                    <p:set>
                                      <p:cBhvr>
                                        <p:cTn id="137" dur="1" fill="hold">
                                          <p:stCondLst>
                                            <p:cond delay="999"/>
                                          </p:stCondLst>
                                        </p:cTn>
                                        <p:tgtEl>
                                          <p:spTgt spid="32"/>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
                                        <p:tgtEl>
                                          <p:spTgt spid="45"/>
                                        </p:tgtEl>
                                      </p:cBhvr>
                                    </p:animEffect>
                                    <p:anim calcmode="lin" valueType="num">
                                      <p:cBhvr>
                                        <p:cTn id="143" dur="400" fill="hold"/>
                                        <p:tgtEl>
                                          <p:spTgt spid="45"/>
                                        </p:tgtEl>
                                        <p:attrNameLst>
                                          <p:attrName>ppt_x</p:attrName>
                                        </p:attrNameLst>
                                      </p:cBhvr>
                                      <p:tavLst>
                                        <p:tav tm="0">
                                          <p:val>
                                            <p:strVal val="#ppt_x"/>
                                          </p:val>
                                        </p:tav>
                                        <p:tav tm="100000">
                                          <p:val>
                                            <p:strVal val="#ppt_x"/>
                                          </p:val>
                                        </p:tav>
                                      </p:tavLst>
                                    </p:anim>
                                    <p:anim calcmode="lin" valueType="num">
                                      <p:cBhvr>
                                        <p:cTn id="144" dur="400" fill="hold"/>
                                        <p:tgtEl>
                                          <p:spTgt spid="45"/>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par>
                          <p:cTn id="153" fill="hold">
                            <p:stCondLst>
                              <p:cond delay="500"/>
                            </p:stCondLst>
                            <p:childTnLst>
                              <p:par>
                                <p:cTn id="154" presetID="22" presetClass="entr" presetSubtype="2" fill="hold"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right)">
                                      <p:cBhvr>
                                        <p:cTn id="156" dur="500"/>
                                        <p:tgtEl>
                                          <p:spTgt spid="42"/>
                                        </p:tgtEl>
                                      </p:cBhvr>
                                    </p:animEffect>
                                  </p:childTnLst>
                                </p:cTn>
                              </p:par>
                              <p:par>
                                <p:cTn id="157" presetID="10" presetClass="entr" presetSubtype="0" fill="hold" nodeType="with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500"/>
                                        <p:tgtEl>
                                          <p:spTgt spid="40"/>
                                        </p:tgtEl>
                                      </p:cBhvr>
                                    </p:animEffect>
                                  </p:childTnLst>
                                </p:cTn>
                              </p:par>
                              <p:par>
                                <p:cTn id="160" presetID="22" presetClass="entr" presetSubtype="4" fill="hold"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par>
                                <p:cTn id="163" presetID="10" presetClass="entr" presetSubtype="0" fill="hold"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500"/>
                                        <p:tgtEl>
                                          <p:spTgt spid="41"/>
                                        </p:tgtEl>
                                      </p:cBhvr>
                                    </p:animEffect>
                                  </p:childTnLst>
                                </p:cTn>
                              </p:par>
                              <p:par>
                                <p:cTn id="166" presetID="22" presetClass="entr" presetSubtype="8" fill="hold"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left)">
                                      <p:cBhvr>
                                        <p:cTn id="168" dur="500"/>
                                        <p:tgtEl>
                                          <p:spTgt spid="44"/>
                                        </p:tgtEl>
                                      </p:cBhvr>
                                    </p:animEffect>
                                  </p:childTnLst>
                                </p:cTn>
                              </p:par>
                              <p:par>
                                <p:cTn id="169" presetID="10" presetClass="entr" presetSubtype="0" fill="hold" nodeType="with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500"/>
                                        <p:tgtEl>
                                          <p:spTgt spid="38"/>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49"/>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51"/>
                                        </p:tgtEl>
                                        <p:attrNameLst>
                                          <p:attrName>style.visibility</p:attrName>
                                        </p:attrNameLst>
                                      </p:cBhvr>
                                      <p:to>
                                        <p:strVal val="visible"/>
                                      </p:to>
                                    </p:set>
                                  </p:childTnLst>
                                </p:cTn>
                              </p:par>
                              <p:par>
                                <p:cTn id="180" presetID="10" presetClass="entr" presetSubtype="0" fill="hold" nodeType="with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par>
                                <p:cTn id="183" presetID="10" presetClass="entr" presetSubtype="0" fill="hold"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nodeType="withEffect">
                                  <p:stCondLst>
                                    <p:cond delay="0"/>
                                  </p:stCondLst>
                                  <p:childTnLst>
                                    <p:set>
                                      <p:cBhvr>
                                        <p:cTn id="187" dur="1" fill="hold">
                                          <p:stCondLst>
                                            <p:cond delay="0"/>
                                          </p:stCondLst>
                                        </p:cTn>
                                        <p:tgtEl>
                                          <p:spTgt spid="52"/>
                                        </p:tgtEl>
                                        <p:attrNameLst>
                                          <p:attrName>style.visibility</p:attrName>
                                        </p:attrNameLst>
                                      </p:cBhvr>
                                      <p:to>
                                        <p:strVal val="visible"/>
                                      </p:to>
                                    </p:set>
                                    <p:animEffect transition="in" filter="fade">
                                      <p:cBhvr>
                                        <p:cTn id="188" dur="500"/>
                                        <p:tgtEl>
                                          <p:spTgt spid="52"/>
                                        </p:tgtEl>
                                      </p:cBhvr>
                                    </p:animEffect>
                                  </p:childTnLst>
                                </p:cTn>
                              </p:par>
                            </p:childTnLst>
                          </p:cTn>
                        </p:par>
                      </p:childTnLst>
                    </p:cTn>
                  </p:par>
                  <p:par>
                    <p:cTn id="189" fill="hold">
                      <p:stCondLst>
                        <p:cond delay="indefinite"/>
                      </p:stCondLst>
                      <p:childTnLst>
                        <p:par>
                          <p:cTn id="190" fill="hold">
                            <p:stCondLst>
                              <p:cond delay="0"/>
                            </p:stCondLst>
                            <p:childTnLst>
                              <p:par>
                                <p:cTn id="191" presetID="37" presetClass="entr" presetSubtype="0" fill="hold" nodeType="clickEffect">
                                  <p:stCondLst>
                                    <p:cond delay="0"/>
                                  </p:stCondLst>
                                  <p:childTnLst>
                                    <p:set>
                                      <p:cBhvr>
                                        <p:cTn id="192" dur="1" fill="hold">
                                          <p:stCondLst>
                                            <p:cond delay="0"/>
                                          </p:stCondLst>
                                        </p:cTn>
                                        <p:tgtEl>
                                          <p:spTgt spid="22"/>
                                        </p:tgtEl>
                                        <p:attrNameLst>
                                          <p:attrName>style.visibility</p:attrName>
                                        </p:attrNameLst>
                                      </p:cBhvr>
                                      <p:to>
                                        <p:strVal val="visible"/>
                                      </p:to>
                                    </p:set>
                                    <p:animEffect transition="in" filter="fade">
                                      <p:cBhvr>
                                        <p:cTn id="193" dur="1000"/>
                                        <p:tgtEl>
                                          <p:spTgt spid="22"/>
                                        </p:tgtEl>
                                      </p:cBhvr>
                                    </p:animEffect>
                                    <p:anim calcmode="lin" valueType="num">
                                      <p:cBhvr>
                                        <p:cTn id="194" dur="1000" fill="hold"/>
                                        <p:tgtEl>
                                          <p:spTgt spid="22"/>
                                        </p:tgtEl>
                                        <p:attrNameLst>
                                          <p:attrName>ppt_x</p:attrName>
                                        </p:attrNameLst>
                                      </p:cBhvr>
                                      <p:tavLst>
                                        <p:tav tm="0">
                                          <p:val>
                                            <p:strVal val="#ppt_x"/>
                                          </p:val>
                                        </p:tav>
                                        <p:tav tm="100000">
                                          <p:val>
                                            <p:strVal val="#ppt_x"/>
                                          </p:val>
                                        </p:tav>
                                      </p:tavLst>
                                    </p:anim>
                                    <p:anim calcmode="lin" valueType="num">
                                      <p:cBhvr>
                                        <p:cTn id="195" dur="900" decel="100000" fill="hold"/>
                                        <p:tgtEl>
                                          <p:spTgt spid="22"/>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97" presetID="53" presetClass="entr" presetSubtype="16"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500" fill="hold"/>
                                        <p:tgtEl>
                                          <p:spTgt spid="34"/>
                                        </p:tgtEl>
                                        <p:attrNameLst>
                                          <p:attrName>ppt_w</p:attrName>
                                        </p:attrNameLst>
                                      </p:cBhvr>
                                      <p:tavLst>
                                        <p:tav tm="0">
                                          <p:val>
                                            <p:fltVal val="0"/>
                                          </p:val>
                                        </p:tav>
                                        <p:tav tm="100000">
                                          <p:val>
                                            <p:strVal val="#ppt_w"/>
                                          </p:val>
                                        </p:tav>
                                      </p:tavLst>
                                    </p:anim>
                                    <p:anim calcmode="lin" valueType="num">
                                      <p:cBhvr>
                                        <p:cTn id="200" dur="500" fill="hold"/>
                                        <p:tgtEl>
                                          <p:spTgt spid="34"/>
                                        </p:tgtEl>
                                        <p:attrNameLst>
                                          <p:attrName>ppt_h</p:attrName>
                                        </p:attrNameLst>
                                      </p:cBhvr>
                                      <p:tavLst>
                                        <p:tav tm="0">
                                          <p:val>
                                            <p:fltVal val="0"/>
                                          </p:val>
                                        </p:tav>
                                        <p:tav tm="100000">
                                          <p:val>
                                            <p:strVal val="#ppt_h"/>
                                          </p:val>
                                        </p:tav>
                                      </p:tavLst>
                                    </p:anim>
                                    <p:animEffect transition="in" filter="fade">
                                      <p:cBhvr>
                                        <p:cTn id="2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1"/>
      <p:bldP spid="2" grpId="2"/>
      <p:bldP spid="4" grpId="1"/>
      <p:bldP spid="4" grpId="2"/>
      <p:bldP spid="5" grpId="0"/>
      <p:bldP spid="5" grpId="1"/>
      <p:bldP spid="3" grpId="0" animBg="1"/>
      <p:bldP spid="45" grpId="0"/>
      <p:bldP spid="48" grpId="0" animBg="1"/>
      <p:bldP spid="49" grpId="0" animBg="1"/>
      <p:bldP spid="51"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i="1" dirty="0" smtClean="0"/>
              <a:t>Alberta </a:t>
            </a:r>
            <a:r>
              <a:rPr lang="en-CA" sz="1800" i="1" dirty="0"/>
              <a:t>(Education) v. Canadian Copyright Licensing Agency (Access Copyright)</a:t>
            </a:r>
            <a:r>
              <a:rPr lang="en-CA" sz="1800" dirty="0"/>
              <a:t>, 2012 SCC 37. </a:t>
            </a:r>
            <a:r>
              <a:rPr lang="en-CA" sz="1800" dirty="0">
                <a:hlinkClick r:id="rId3"/>
              </a:rPr>
              <a:t>https://</a:t>
            </a:r>
            <a:r>
              <a:rPr lang="en-CA" sz="1800" dirty="0" smtClean="0">
                <a:hlinkClick r:id="rId3"/>
              </a:rPr>
              <a:t>decisions.scc-csc.ca/scc-csc/scc-csc/en/item/9997/index.do</a:t>
            </a:r>
            <a:endParaRPr lang="en-CA" sz="1800" dirty="0" smtClean="0"/>
          </a:p>
          <a:p>
            <a:pPr marL="457200" indent="-457200"/>
            <a:r>
              <a:rPr lang="en-US" sz="1800" i="1" dirty="0"/>
              <a:t>Canadian Copyright Licensing Agency v. York University</a:t>
            </a:r>
            <a:r>
              <a:rPr lang="en-CA" sz="1800" dirty="0"/>
              <a:t>, 2017 FC 669. </a:t>
            </a:r>
            <a:r>
              <a:rPr lang="en-CA" sz="1800" dirty="0">
                <a:hlinkClick r:id="rId4"/>
              </a:rPr>
              <a:t>https://decisions.fct-cf.gc.ca/fc-cf/decisions/en/item/232727/index.do</a:t>
            </a:r>
            <a:endParaRPr lang="en-CA" sz="1800" dirty="0"/>
          </a:p>
          <a:p>
            <a:pPr marL="457200" indent="-457200"/>
            <a:r>
              <a:rPr lang="en-CA" sz="1800" i="1" dirty="0" smtClean="0"/>
              <a:t>Entertainment </a:t>
            </a:r>
            <a:r>
              <a:rPr lang="en-CA" sz="1800" i="1" dirty="0"/>
              <a:t>Software Association v. Society of Composers, Authors and Music Publishers of Canada</a:t>
            </a:r>
            <a:r>
              <a:rPr lang="en-CA" sz="1800" dirty="0"/>
              <a:t>, 2012 SCC 34. </a:t>
            </a:r>
            <a:r>
              <a:rPr lang="en-CA" sz="1800" dirty="0">
                <a:hlinkClick r:id="rId5"/>
              </a:rPr>
              <a:t>https://</a:t>
            </a:r>
            <a:r>
              <a:rPr lang="en-CA" sz="1800" dirty="0" smtClean="0">
                <a:hlinkClick r:id="rId5"/>
              </a:rPr>
              <a:t>decisions.scc-csc.ca/scc-csc/scc-csc/en/item/9994/index.do</a:t>
            </a:r>
            <a:endParaRPr lang="en-CA" sz="1800" dirty="0" smtClean="0"/>
          </a:p>
          <a:p>
            <a:pPr marL="457200" indent="-457200"/>
            <a:r>
              <a:rPr lang="en-CA" sz="1800" i="1" dirty="0" err="1" smtClean="0"/>
              <a:t>Re:Sound</a:t>
            </a:r>
            <a:r>
              <a:rPr lang="en-CA" sz="1800" i="1" dirty="0"/>
              <a:t> v. Motion Picture Theatre Associations of Canada</a:t>
            </a:r>
            <a:r>
              <a:rPr lang="en-CA" sz="1800" dirty="0"/>
              <a:t>, 2012 SCC 38. </a:t>
            </a:r>
            <a:r>
              <a:rPr lang="en-CA" sz="1800" dirty="0">
                <a:hlinkClick r:id="rId6"/>
              </a:rPr>
              <a:t>https://</a:t>
            </a:r>
            <a:r>
              <a:rPr lang="en-CA" sz="1800" dirty="0" smtClean="0">
                <a:hlinkClick r:id="rId6"/>
              </a:rPr>
              <a:t>decisions.scc-csc.ca/scc-csc/scc-csc/en/item/9999/index.do</a:t>
            </a:r>
            <a:endParaRPr lang="en-CA" sz="1800" dirty="0" smtClean="0"/>
          </a:p>
          <a:p>
            <a:pPr marL="457200" indent="-457200"/>
            <a:r>
              <a:rPr lang="en-CA" sz="1800" i="1" dirty="0" smtClean="0"/>
              <a:t>Rogers</a:t>
            </a:r>
            <a:r>
              <a:rPr lang="en-CA" sz="1800" i="1" dirty="0"/>
              <a:t> Communications Inc. v. Society of Composers, Authors and Music Publishers of Canada</a:t>
            </a:r>
            <a:r>
              <a:rPr lang="en-CA" sz="1800" dirty="0"/>
              <a:t>, 2012 SCC 35. </a:t>
            </a:r>
            <a:r>
              <a:rPr lang="en-CA" sz="1800" dirty="0">
                <a:hlinkClick r:id="rId7"/>
              </a:rPr>
              <a:t>https://</a:t>
            </a:r>
            <a:r>
              <a:rPr lang="en-CA" sz="1800" dirty="0" smtClean="0">
                <a:hlinkClick r:id="rId7"/>
              </a:rPr>
              <a:t>decisions.scc-csc.ca/scc-csc/scc-csc/en/item/9995/index.do</a:t>
            </a:r>
            <a:endParaRPr lang="en-CA" sz="1800" dirty="0" smtClean="0"/>
          </a:p>
          <a:p>
            <a:pPr marL="457200" indent="-457200"/>
            <a:r>
              <a:rPr lang="en-CA" sz="1800" i="1" dirty="0" smtClean="0"/>
              <a:t>Society </a:t>
            </a:r>
            <a:r>
              <a:rPr lang="en-CA" sz="1800" i="1" dirty="0"/>
              <a:t>of Composers, Authors and Music Publishers of Canada v. Bell Canada</a:t>
            </a:r>
            <a:r>
              <a:rPr lang="en-CA" sz="1800" dirty="0"/>
              <a:t>, 2012 SCC 36. </a:t>
            </a:r>
            <a:r>
              <a:rPr lang="en-CA" sz="1800" dirty="0">
                <a:hlinkClick r:id="rId8"/>
              </a:rPr>
              <a:t>https://</a:t>
            </a:r>
            <a:r>
              <a:rPr lang="en-CA" sz="1800" dirty="0" smtClean="0">
                <a:hlinkClick r:id="rId8"/>
              </a:rPr>
              <a:t>decisions.scc-csc.ca/scc-csc/scc-csc/en/item/9996/index.do</a:t>
            </a:r>
            <a:endParaRPr lang="en-CA" sz="1800" dirty="0" smtClean="0"/>
          </a:p>
          <a:p>
            <a:pPr marL="457200" indent="-457200"/>
            <a:r>
              <a:rPr lang="en-US" sz="1800" i="1" dirty="0"/>
              <a:t>York University v. Canadian Copyright Licensing Agency</a:t>
            </a:r>
            <a:r>
              <a:rPr lang="en-CA" sz="1800" dirty="0" smtClean="0"/>
              <a:t>, 2020 </a:t>
            </a:r>
            <a:r>
              <a:rPr lang="en-CA" sz="1800" dirty="0"/>
              <a:t>FCA 77. </a:t>
            </a:r>
            <a:r>
              <a:rPr lang="en-CA" sz="1800" dirty="0">
                <a:hlinkClick r:id="rId9"/>
              </a:rPr>
              <a:t>https://</a:t>
            </a:r>
            <a:r>
              <a:rPr lang="en-CA" sz="1800" dirty="0" smtClean="0">
                <a:hlinkClick r:id="rId9"/>
              </a:rPr>
              <a:t>decisions.fca-caf.ca/fca-caf/decisions/en/item/469654/index.do</a:t>
            </a:r>
            <a:endParaRPr lang="en-CA" sz="1800" dirty="0"/>
          </a:p>
        </p:txBody>
      </p:sp>
    </p:spTree>
    <p:extLst>
      <p:ext uri="{BB962C8B-B14F-4D97-AF65-F5344CB8AC3E}">
        <p14:creationId xmlns:p14="http://schemas.microsoft.com/office/powerpoint/2010/main" val="603489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dirty="0" smtClean="0">
                <a:cs typeface="Arial" panose="020B0604020202020204" pitchFamily="34" charset="0"/>
              </a:rPr>
              <a:t>Tatyana. (2019). </a:t>
            </a:r>
            <a:r>
              <a:rPr lang="en-CA" sz="1800" dirty="0">
                <a:cs typeface="Arial" panose="020B0604020202020204" pitchFamily="34" charset="0"/>
              </a:rPr>
              <a:t>Question </a:t>
            </a:r>
            <a:r>
              <a:rPr lang="en-CA" sz="1800" dirty="0" smtClean="0">
                <a:cs typeface="Arial" panose="020B0604020202020204" pitchFamily="34" charset="0"/>
              </a:rPr>
              <a:t>and exclamation mark</a:t>
            </a:r>
            <a:r>
              <a:rPr lang="en-CA" sz="1800" dirty="0">
                <a:cs typeface="Arial" panose="020B0604020202020204" pitchFamily="34" charset="0"/>
              </a:rPr>
              <a:t>. </a:t>
            </a:r>
            <a:r>
              <a:rPr lang="en-CA" sz="1800" i="1" dirty="0">
                <a:cs typeface="Arial" panose="020B0604020202020204" pitchFamily="34" charset="0"/>
              </a:rPr>
              <a:t>The Noun Project. </a:t>
            </a:r>
            <a:r>
              <a:rPr lang="en-CA" sz="1800" dirty="0">
                <a:cs typeface="Arial" panose="020B0604020202020204" pitchFamily="34" charset="0"/>
              </a:rPr>
              <a:t>CC BY. </a:t>
            </a:r>
            <a:r>
              <a:rPr lang="en-CA" sz="1800" dirty="0">
                <a:cs typeface="Arial" panose="020B0604020202020204" pitchFamily="34" charset="0"/>
                <a:hlinkClick r:id="rId3"/>
              </a:rPr>
              <a:t>https://thenounproject.com/icon/question-and-exclamation-mark-2460596</a:t>
            </a:r>
            <a:r>
              <a:rPr lang="en-CA" sz="1800" dirty="0" smtClean="0">
                <a:cs typeface="Arial" panose="020B0604020202020204" pitchFamily="34" charset="0"/>
                <a:hlinkClick r:id="rId3"/>
              </a:rPr>
              <a:t>/</a:t>
            </a:r>
            <a:endParaRPr lang="en-CA" sz="1800" dirty="0" smtClean="0">
              <a:cs typeface="Arial" panose="020B0604020202020204" pitchFamily="34" charset="0"/>
            </a:endParaRPr>
          </a:p>
          <a:p>
            <a:pPr marL="457200" indent="-457200"/>
            <a:r>
              <a:rPr lang="en-CA" sz="1800" dirty="0" err="1" smtClean="0"/>
              <a:t>bolkmar</a:t>
            </a:r>
            <a:r>
              <a:rPr lang="en-CA" sz="1800" dirty="0" smtClean="0"/>
              <a:t>. </a:t>
            </a:r>
            <a:r>
              <a:rPr lang="en-CA" sz="1800" dirty="0"/>
              <a:t>(2019). Voice male </a:t>
            </a:r>
            <a:r>
              <a:rPr lang="en-CA" sz="1800" dirty="0" smtClean="0"/>
              <a:t>humming-thinking. </a:t>
            </a:r>
            <a:r>
              <a:rPr lang="en-CA" sz="1800" i="1" dirty="0" err="1"/>
              <a:t>Freesound</a:t>
            </a:r>
            <a:r>
              <a:rPr lang="en-CA" sz="1800" i="1" dirty="0"/>
              <a:t>. </a:t>
            </a:r>
            <a:r>
              <a:rPr lang="en-CA" sz="1800" dirty="0"/>
              <a:t>CC0. </a:t>
            </a:r>
            <a:r>
              <a:rPr lang="en-CA" sz="1800" dirty="0" smtClean="0">
                <a:hlinkClick r:id="rId4"/>
              </a:rPr>
              <a:t>https</a:t>
            </a:r>
            <a:r>
              <a:rPr lang="en-CA" sz="1800" dirty="0">
                <a:hlinkClick r:id="rId4"/>
              </a:rPr>
              <a:t>://freesound.org/people/bolkmar/sounds/469603/</a:t>
            </a:r>
            <a:endParaRPr lang="en-CA" sz="1800" dirty="0"/>
          </a:p>
          <a:p>
            <a:pPr marL="457200" indent="-457200"/>
            <a:r>
              <a:rPr lang="en-CA" sz="1800" dirty="0" smtClean="0"/>
              <a:t>Icon Sea. (2015). </a:t>
            </a:r>
            <a:r>
              <a:rPr lang="en-CA" sz="1800" dirty="0"/>
              <a:t>Building. T</a:t>
            </a:r>
            <a:r>
              <a:rPr lang="en-CA" sz="1800" i="1" dirty="0"/>
              <a:t>he Noun Project. </a:t>
            </a:r>
            <a:r>
              <a:rPr lang="en-CA" sz="1800" dirty="0" smtClean="0"/>
              <a:t>CC BY</a:t>
            </a:r>
            <a:r>
              <a:rPr lang="en-CA" sz="1800" dirty="0"/>
              <a:t>. </a:t>
            </a:r>
            <a:r>
              <a:rPr lang="en-CA" sz="1800" dirty="0">
                <a:hlinkClick r:id="rId5"/>
              </a:rPr>
              <a:t>https://</a:t>
            </a:r>
            <a:r>
              <a:rPr lang="en-CA" sz="1800" dirty="0" smtClean="0">
                <a:hlinkClick r:id="rId5"/>
              </a:rPr>
              <a:t>thenounproject.com/icon/building-164596/</a:t>
            </a:r>
            <a:endParaRPr lang="en-CA" sz="1800" dirty="0" smtClean="0"/>
          </a:p>
          <a:p>
            <a:pPr marL="457200" indent="-457200"/>
            <a:r>
              <a:rPr lang="en-US" sz="1800" dirty="0" err="1" smtClean="0"/>
              <a:t>AmruID</a:t>
            </a:r>
            <a:r>
              <a:rPr lang="en-US" sz="1800" dirty="0" smtClean="0"/>
              <a:t>. (2019). </a:t>
            </a:r>
            <a:r>
              <a:rPr lang="en-US" sz="1800" dirty="0"/>
              <a:t>Account writer. </a:t>
            </a:r>
            <a:r>
              <a:rPr lang="en-US" sz="1800" i="1" dirty="0"/>
              <a:t>The Noun Project</a:t>
            </a:r>
            <a:r>
              <a:rPr lang="en-US" sz="1800" dirty="0"/>
              <a:t>. CC BY. </a:t>
            </a:r>
            <a:r>
              <a:rPr lang="en-US" sz="1800" dirty="0">
                <a:hlinkClick r:id="rId6"/>
              </a:rPr>
              <a:t>https://thenounproject.com/icon/account-writer-2928435</a:t>
            </a:r>
            <a:r>
              <a:rPr lang="en-US" sz="1800" dirty="0" smtClean="0">
                <a:hlinkClick r:id="rId6"/>
              </a:rPr>
              <a:t>/</a:t>
            </a:r>
            <a:endParaRPr lang="en-US" sz="1800" dirty="0" smtClean="0"/>
          </a:p>
          <a:p>
            <a:pPr marL="457200" indent="-457200"/>
            <a:r>
              <a:rPr lang="en-CA" sz="1800" dirty="0" smtClean="0">
                <a:latin typeface="Arial" panose="020B0604020202020204" pitchFamily="34" charset="0"/>
                <a:cs typeface="Arial" panose="020B0604020202020204" pitchFamily="34" charset="0"/>
              </a:rPr>
              <a:t>Rob </a:t>
            </a:r>
            <a:r>
              <a:rPr lang="en-CA" sz="1800" dirty="0" err="1" smtClean="0">
                <a:latin typeface="Arial" panose="020B0604020202020204" pitchFamily="34" charset="0"/>
                <a:cs typeface="Arial" panose="020B0604020202020204" pitchFamily="34" charset="0"/>
              </a:rPr>
              <a:t>Crosswell</a:t>
            </a:r>
            <a:r>
              <a:rPr lang="en-CA" sz="1800" dirty="0" smtClean="0">
                <a:latin typeface="Arial" panose="020B0604020202020204" pitchFamily="34" charset="0"/>
                <a:cs typeface="Arial" panose="020B0604020202020204" pitchFamily="34" charset="0"/>
              </a:rPr>
              <a:t>. (2017). </a:t>
            </a:r>
            <a:r>
              <a:rPr lang="en-CA" sz="1800" dirty="0">
                <a:latin typeface="Arial" panose="020B0604020202020204" pitchFamily="34" charset="0"/>
                <a:cs typeface="Arial" panose="020B0604020202020204" pitchFamily="34" charset="0"/>
              </a:rPr>
              <a:t>Library.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7"/>
              </a:rPr>
              <a:t>https://thenounproject.com/icon/library-1122689</a:t>
            </a:r>
            <a:r>
              <a:rPr lang="en-CA" sz="1800" dirty="0" smtClean="0">
                <a:latin typeface="Arial" panose="020B0604020202020204" pitchFamily="34" charset="0"/>
                <a:cs typeface="Arial" panose="020B0604020202020204" pitchFamily="34" charset="0"/>
                <a:hlinkClick r:id="rId7"/>
              </a:rPr>
              <a:t>/</a:t>
            </a:r>
            <a:endParaRPr lang="en-CA" sz="1800" dirty="0" smtClean="0">
              <a:latin typeface="Arial" panose="020B0604020202020204" pitchFamily="34" charset="0"/>
              <a:cs typeface="Arial" panose="020B0604020202020204" pitchFamily="34" charset="0"/>
            </a:endParaRPr>
          </a:p>
          <a:p>
            <a:pPr marL="457200" indent="-457200"/>
            <a:r>
              <a:rPr lang="en-CA" sz="1800" dirty="0" err="1" smtClean="0"/>
              <a:t>DesignNex</a:t>
            </a:r>
            <a:r>
              <a:rPr lang="en-CA" sz="1800" dirty="0" smtClean="0"/>
              <a:t>. </a:t>
            </a:r>
            <a:r>
              <a:rPr lang="en-CA" sz="1800" dirty="0"/>
              <a:t>(</a:t>
            </a:r>
            <a:r>
              <a:rPr lang="en-CA" sz="1800" dirty="0" err="1"/>
              <a:t>n.d.</a:t>
            </a:r>
            <a:r>
              <a:rPr lang="en-CA" sz="1800" dirty="0"/>
              <a:t>). Document. </a:t>
            </a:r>
            <a:r>
              <a:rPr lang="en-CA" sz="1800" i="1" dirty="0"/>
              <a:t>The Noun Project</a:t>
            </a:r>
            <a:r>
              <a:rPr lang="en-CA" sz="1800" dirty="0"/>
              <a:t>. CC BY. </a:t>
            </a:r>
            <a:r>
              <a:rPr lang="en-CA" sz="1800" dirty="0" smtClean="0">
                <a:hlinkClick r:id="rId8"/>
              </a:rPr>
              <a:t>https</a:t>
            </a:r>
            <a:r>
              <a:rPr lang="en-CA" sz="1800" dirty="0">
                <a:hlinkClick r:id="rId8"/>
              </a:rPr>
              <a:t>://thenounproject.com/search/?q=copyright&amp;i=93928</a:t>
            </a:r>
            <a:endParaRPr lang="en-CA" sz="1800" dirty="0">
              <a:latin typeface="Arial" panose="020B0604020202020204" pitchFamily="34" charset="0"/>
              <a:cs typeface="Arial" panose="020B0604020202020204" pitchFamily="34" charset="0"/>
            </a:endParaRPr>
          </a:p>
          <a:p>
            <a:pPr marL="457200" indent="-457200"/>
            <a:r>
              <a:rPr lang="en-CA" sz="1800" dirty="0">
                <a:latin typeface="Arial" panose="020B0604020202020204" pitchFamily="34" charset="0"/>
                <a:cs typeface="Arial" panose="020B0604020202020204" pitchFamily="34" charset="0"/>
              </a:rPr>
              <a:t>Adrien </a:t>
            </a:r>
            <a:r>
              <a:rPr lang="en-CA" sz="1800" dirty="0" smtClean="0">
                <a:latin typeface="Arial" panose="020B0604020202020204" pitchFamily="34" charset="0"/>
                <a:cs typeface="Arial" panose="020B0604020202020204" pitchFamily="34" charset="0"/>
              </a:rPr>
              <a:t>Coquet. (2019). </a:t>
            </a:r>
            <a:r>
              <a:rPr lang="en-CA" sz="1800" dirty="0">
                <a:latin typeface="Arial" panose="020B0604020202020204" pitchFamily="34" charset="0"/>
                <a:cs typeface="Arial" panose="020B0604020202020204" pitchFamily="34" charset="0"/>
              </a:rPr>
              <a:t>Download.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9"/>
              </a:rPr>
              <a:t>https://thenounproject.com/icon/download-2941913</a:t>
            </a:r>
            <a:r>
              <a:rPr lang="en-CA" sz="1800" dirty="0" smtClean="0">
                <a:latin typeface="Arial" panose="020B0604020202020204" pitchFamily="34" charset="0"/>
                <a:cs typeface="Arial" panose="020B0604020202020204" pitchFamily="34" charset="0"/>
                <a:hlinkClick r:id="rId9"/>
              </a:rPr>
              <a:t>/</a:t>
            </a:r>
            <a:endParaRPr lang="en-CA"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371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sz="1800" dirty="0" err="1" smtClean="0"/>
              <a:t>Clker</a:t>
            </a:r>
            <a:r>
              <a:rPr lang="en-US" sz="1800" dirty="0" smtClean="0"/>
              <a:t>-Free-Vector-Images. (2012). </a:t>
            </a:r>
            <a:r>
              <a:rPr lang="en-US" sz="1800" dirty="0"/>
              <a:t>[Lawyer]. </a:t>
            </a:r>
            <a:r>
              <a:rPr lang="en-US" sz="1800" i="1" dirty="0" err="1"/>
              <a:t>Pixabay</a:t>
            </a:r>
            <a:r>
              <a:rPr lang="en-US" sz="1800" dirty="0"/>
              <a:t>. </a:t>
            </a:r>
            <a:r>
              <a:rPr lang="en-CA" sz="1800" dirty="0" smtClean="0">
                <a:hlinkClick r:id="rId3"/>
              </a:rPr>
              <a:t>https</a:t>
            </a:r>
            <a:r>
              <a:rPr lang="en-CA" sz="1800" dirty="0">
                <a:hlinkClick r:id="rId3"/>
              </a:rPr>
              <a:t>://pixabay.com/vectors/lawyer-attorney-barrister-judge-28838/</a:t>
            </a:r>
            <a:endParaRPr lang="en-CA" sz="1800" dirty="0"/>
          </a:p>
          <a:p>
            <a:pPr marL="457200" indent="-457200"/>
            <a:r>
              <a:rPr lang="en-CA" sz="1800" dirty="0" err="1" smtClean="0"/>
              <a:t>qubodup</a:t>
            </a:r>
            <a:r>
              <a:rPr lang="en-CA" sz="1800" dirty="0" smtClean="0"/>
              <a:t>. </a:t>
            </a:r>
            <a:r>
              <a:rPr lang="en-CA" sz="1800" dirty="0"/>
              <a:t>(2008). Whoosh. </a:t>
            </a:r>
            <a:r>
              <a:rPr lang="en-CA" sz="1800" i="1" dirty="0" err="1"/>
              <a:t>Freesound</a:t>
            </a:r>
            <a:r>
              <a:rPr lang="en-CA" sz="1800" i="1" dirty="0"/>
              <a:t>. </a:t>
            </a:r>
            <a:r>
              <a:rPr lang="en-CA" sz="1800" dirty="0"/>
              <a:t>CC0. </a:t>
            </a:r>
            <a:r>
              <a:rPr lang="en-CA" sz="1800" dirty="0" smtClean="0">
                <a:hlinkClick r:id="rId4"/>
              </a:rPr>
              <a:t>https</a:t>
            </a:r>
            <a:r>
              <a:rPr lang="en-CA" sz="1800" dirty="0">
                <a:hlinkClick r:id="rId4"/>
              </a:rPr>
              <a:t>://freesound.org/people/qubodup/sounds/60013</a:t>
            </a:r>
            <a:r>
              <a:rPr lang="en-CA" sz="1800" dirty="0" smtClean="0">
                <a:hlinkClick r:id="rId4"/>
              </a:rPr>
              <a:t>/</a:t>
            </a:r>
            <a:endParaRPr lang="en-CA" sz="1800" dirty="0" smtClean="0"/>
          </a:p>
          <a:p>
            <a:pPr marL="457200" indent="-457200"/>
            <a:r>
              <a:rPr lang="en-CA" sz="1800" dirty="0" smtClean="0">
                <a:cs typeface="Arial" panose="020B0604020202020204" pitchFamily="34" charset="0"/>
              </a:rPr>
              <a:t>Vector </a:t>
            </a:r>
            <a:r>
              <a:rPr lang="en-CA" sz="1800" dirty="0">
                <a:cs typeface="Arial" panose="020B0604020202020204" pitchFamily="34" charset="0"/>
              </a:rPr>
              <a:t>Toons. (2018). Charming cartoon businessman. </a:t>
            </a:r>
            <a:r>
              <a:rPr lang="en-CA" sz="1800" i="1" dirty="0">
                <a:cs typeface="Arial" panose="020B0604020202020204" pitchFamily="34" charset="0"/>
              </a:rPr>
              <a:t>Wikimedia Commons</a:t>
            </a:r>
            <a:r>
              <a:rPr lang="en-CA" sz="1800" dirty="0">
                <a:cs typeface="Arial" panose="020B0604020202020204" pitchFamily="34" charset="0"/>
              </a:rPr>
              <a:t>. CC </a:t>
            </a:r>
            <a:r>
              <a:rPr lang="en-CA" sz="1800" dirty="0" smtClean="0">
                <a:cs typeface="Arial" panose="020B0604020202020204" pitchFamily="34" charset="0"/>
              </a:rPr>
              <a:t>BY-SA. </a:t>
            </a:r>
            <a:r>
              <a:rPr lang="en-CA" sz="1800" dirty="0">
                <a:cs typeface="Arial" panose="020B0604020202020204" pitchFamily="34" charset="0"/>
                <a:hlinkClick r:id="rId5"/>
              </a:rPr>
              <a:t>https://commons.wikimedia.org/wiki/File:Charming_Cartoon_Businessman.svg</a:t>
            </a:r>
            <a:endParaRPr lang="en-CA" sz="1800" dirty="0"/>
          </a:p>
          <a:p>
            <a:pPr marL="457200" indent="-457200"/>
            <a:r>
              <a:rPr lang="en-CA" sz="1800" dirty="0" err="1" smtClean="0"/>
              <a:t>WiStudio</a:t>
            </a:r>
            <a:r>
              <a:rPr lang="en-CA" sz="1800" dirty="0" smtClean="0"/>
              <a:t>. (2019). Government agencies</a:t>
            </a:r>
            <a:r>
              <a:rPr lang="en-CA" sz="1800" i="1" dirty="0" smtClean="0"/>
              <a:t>. </a:t>
            </a:r>
            <a:r>
              <a:rPr lang="en-CA" sz="1800" i="1" dirty="0"/>
              <a:t>The Noun Project</a:t>
            </a:r>
            <a:r>
              <a:rPr lang="en-CA" sz="1800" dirty="0"/>
              <a:t>. CC BY. </a:t>
            </a:r>
            <a:r>
              <a:rPr lang="en-CA" sz="1800" dirty="0">
                <a:hlinkClick r:id="rId6"/>
              </a:rPr>
              <a:t>https://thenounproject.com/icon/government-agencies-3191240</a:t>
            </a:r>
            <a:r>
              <a:rPr lang="en-CA" sz="1800" dirty="0" smtClean="0">
                <a:hlinkClick r:id="rId6"/>
              </a:rPr>
              <a:t>/</a:t>
            </a:r>
            <a:endParaRPr lang="en-CA" sz="1800" dirty="0" smtClean="0"/>
          </a:p>
          <a:p>
            <a:pPr marL="457200" indent="-457200"/>
            <a:r>
              <a:rPr lang="en-CA" sz="1800" dirty="0" smtClean="0">
                <a:cs typeface="Arial" panose="020B0604020202020204" pitchFamily="34" charset="0"/>
              </a:rPr>
              <a:t>Creative Stall. (2015). </a:t>
            </a:r>
            <a:r>
              <a:rPr lang="en-CA" sz="1800" dirty="0">
                <a:cs typeface="Arial" panose="020B0604020202020204" pitchFamily="34" charset="0"/>
              </a:rPr>
              <a:t>Education</a:t>
            </a:r>
            <a:r>
              <a:rPr lang="en-CA" sz="1800" i="1" dirty="0">
                <a:cs typeface="Arial" panose="020B0604020202020204" pitchFamily="34" charset="0"/>
              </a:rPr>
              <a:t>. The Noun Project. </a:t>
            </a:r>
            <a:r>
              <a:rPr lang="en-CA" sz="1800" dirty="0">
                <a:cs typeface="Arial" panose="020B0604020202020204" pitchFamily="34" charset="0"/>
              </a:rPr>
              <a:t>CC BY. </a:t>
            </a:r>
            <a:r>
              <a:rPr lang="en-CA" sz="1800" dirty="0">
                <a:cs typeface="Arial" panose="020B0604020202020204" pitchFamily="34" charset="0"/>
                <a:hlinkClick r:id="rId7"/>
              </a:rPr>
              <a:t>https://thenounproject.com/icon/education-108236</a:t>
            </a:r>
            <a:r>
              <a:rPr lang="en-CA" sz="1800" dirty="0" smtClean="0">
                <a:cs typeface="Arial" panose="020B0604020202020204" pitchFamily="34" charset="0"/>
                <a:hlinkClick r:id="rId7"/>
              </a:rPr>
              <a:t>/</a:t>
            </a:r>
            <a:endParaRPr lang="en-CA" sz="1800" dirty="0" smtClean="0">
              <a:cs typeface="Arial" panose="020B0604020202020204" pitchFamily="34" charset="0"/>
            </a:endParaRPr>
          </a:p>
          <a:p>
            <a:pPr marL="457200" indent="-457200"/>
            <a:r>
              <a:rPr lang="en-US" sz="1800" dirty="0" smtClean="0">
                <a:solidFill>
                  <a:schemeClr val="tx1"/>
                </a:solidFill>
                <a:cs typeface="Arial" panose="020B0604020202020204" pitchFamily="34" charset="0"/>
              </a:rPr>
              <a:t>Vector Toons</a:t>
            </a:r>
            <a:r>
              <a:rPr lang="en-US" sz="1800" dirty="0">
                <a:solidFill>
                  <a:schemeClr val="tx1"/>
                </a:solidFill>
                <a:cs typeface="Arial" panose="020B0604020202020204" pitchFamily="34" charset="0"/>
              </a:rPr>
              <a:t>. </a:t>
            </a:r>
            <a:r>
              <a:rPr lang="en-US" sz="1800" dirty="0" smtClean="0">
                <a:solidFill>
                  <a:schemeClr val="tx1"/>
                </a:solidFill>
                <a:cs typeface="Arial" panose="020B0604020202020204" pitchFamily="34" charset="0"/>
              </a:rPr>
              <a:t>(2018). </a:t>
            </a:r>
            <a:r>
              <a:rPr lang="en-US" sz="1800" dirty="0">
                <a:solidFill>
                  <a:schemeClr val="tx1"/>
                </a:solidFill>
                <a:cs typeface="Arial" panose="020B0604020202020204" pitchFamily="34" charset="0"/>
              </a:rPr>
              <a:t>[Sam the teacher at desk]. </a:t>
            </a:r>
            <a:r>
              <a:rPr lang="en-US" sz="1800" i="1" dirty="0">
                <a:solidFill>
                  <a:schemeClr val="tx1"/>
                </a:solidFill>
                <a:cs typeface="Arial" panose="020B0604020202020204" pitchFamily="34" charset="0"/>
              </a:rPr>
              <a:t>Wikimedia Commons</a:t>
            </a:r>
            <a:r>
              <a:rPr lang="en-US" sz="1800" dirty="0">
                <a:solidFill>
                  <a:schemeClr val="tx1"/>
                </a:solidFill>
                <a:cs typeface="Arial" panose="020B0604020202020204" pitchFamily="34" charset="0"/>
              </a:rPr>
              <a:t>. CC </a:t>
            </a:r>
            <a:r>
              <a:rPr lang="en-US" sz="1800" dirty="0" smtClean="0">
                <a:solidFill>
                  <a:schemeClr val="tx1"/>
                </a:solidFill>
                <a:cs typeface="Arial" panose="020B0604020202020204" pitchFamily="34" charset="0"/>
              </a:rPr>
              <a:t>BY-SA</a:t>
            </a:r>
            <a:r>
              <a:rPr lang="en-US" sz="1800" dirty="0">
                <a:solidFill>
                  <a:schemeClr val="tx1"/>
                </a:solidFill>
                <a:cs typeface="Arial" panose="020B0604020202020204" pitchFamily="34" charset="0"/>
              </a:rPr>
              <a:t>. </a:t>
            </a:r>
            <a:r>
              <a:rPr lang="en-US" sz="1800" dirty="0">
                <a:solidFill>
                  <a:schemeClr val="tx1"/>
                </a:solidFill>
                <a:cs typeface="Arial" panose="020B0604020202020204" pitchFamily="34" charset="0"/>
                <a:hlinkClick r:id="rId8"/>
              </a:rPr>
              <a:t>https://commons.wikimedia.org/wiki/File:Senior_Guy_At_The_Office_Cartoon.svg</a:t>
            </a:r>
            <a:endParaRPr lang="en-US" sz="1800" dirty="0">
              <a:solidFill>
                <a:schemeClr val="tx1"/>
              </a:solidFill>
              <a:cs typeface="Arial" panose="020B0604020202020204" pitchFamily="34" charset="0"/>
            </a:endParaRPr>
          </a:p>
          <a:p>
            <a:pPr marL="457200" indent="-457200"/>
            <a:r>
              <a:rPr lang="en-CA" sz="1800" dirty="0" smtClean="0"/>
              <a:t>deleted_user_96253. </a:t>
            </a:r>
            <a:r>
              <a:rPr lang="en-CA" sz="1800" dirty="0"/>
              <a:t>(2016</a:t>
            </a:r>
            <a:r>
              <a:rPr lang="en-CA" sz="1800" dirty="0" smtClean="0"/>
              <a:t>). Cha </a:t>
            </a:r>
            <a:r>
              <a:rPr lang="en-CA" sz="1800" dirty="0" err="1"/>
              <a:t>ching</a:t>
            </a:r>
            <a:r>
              <a:rPr lang="en-CA" sz="1800" dirty="0"/>
              <a:t>. </a:t>
            </a:r>
            <a:r>
              <a:rPr lang="en-CA" sz="1800" i="1" dirty="0" err="1"/>
              <a:t>Freesound</a:t>
            </a:r>
            <a:r>
              <a:rPr lang="en-CA" sz="1800" dirty="0"/>
              <a:t>. CC0.</a:t>
            </a:r>
            <a:r>
              <a:rPr lang="en-CA" sz="1800" dirty="0">
                <a:hlinkClick r:id="rId9"/>
              </a:rPr>
              <a:t> https://freesound.org/people/deleted_user_96253/sounds/351304/</a:t>
            </a:r>
            <a:endParaRPr lang="en-CA" sz="1800" dirty="0"/>
          </a:p>
          <a:p>
            <a:pPr marL="457200" indent="-457200"/>
            <a:r>
              <a:rPr lang="en-CA" sz="1800" dirty="0" err="1" smtClean="0"/>
              <a:t>Rockicon</a:t>
            </a:r>
            <a:r>
              <a:rPr lang="en-CA" sz="1800" dirty="0" smtClean="0"/>
              <a:t>. (2018). </a:t>
            </a:r>
            <a:r>
              <a:rPr lang="en-CA" sz="1800" dirty="0"/>
              <a:t>Book. </a:t>
            </a:r>
            <a:r>
              <a:rPr lang="en-CA" sz="1800" i="1" dirty="0"/>
              <a:t>The Noun Project. </a:t>
            </a:r>
            <a:r>
              <a:rPr lang="en-CA" sz="1800" dirty="0"/>
              <a:t>CC BY. </a:t>
            </a:r>
            <a:r>
              <a:rPr lang="en-CA" sz="1800" dirty="0">
                <a:hlinkClick r:id="rId10"/>
              </a:rPr>
              <a:t>https://thenounproject.com/icon/book-1573145</a:t>
            </a:r>
            <a:r>
              <a:rPr lang="en-CA" sz="1800" dirty="0" smtClean="0">
                <a:hlinkClick r:id="rId10"/>
              </a:rPr>
              <a:t>/</a:t>
            </a:r>
            <a:endParaRPr lang="en-CA" sz="1800" dirty="0" smtClean="0"/>
          </a:p>
        </p:txBody>
      </p:sp>
    </p:spTree>
    <p:extLst>
      <p:ext uri="{BB962C8B-B14F-4D97-AF65-F5344CB8AC3E}">
        <p14:creationId xmlns:p14="http://schemas.microsoft.com/office/powerpoint/2010/main" val="638244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dirty="0">
                <a:cs typeface="Arial" panose="020B0604020202020204" pitchFamily="34" charset="0"/>
              </a:rPr>
              <a:t>Daria </a:t>
            </a:r>
            <a:r>
              <a:rPr lang="en-CA" sz="1800" dirty="0" err="1" smtClean="0">
                <a:cs typeface="Arial" panose="020B0604020202020204" pitchFamily="34" charset="0"/>
              </a:rPr>
              <a:t>Szymonowicz</a:t>
            </a:r>
            <a:r>
              <a:rPr lang="en-CA" sz="1800" dirty="0" smtClean="0">
                <a:cs typeface="Arial" panose="020B0604020202020204" pitchFamily="34" charset="0"/>
              </a:rPr>
              <a:t>. (2017). Documents. </a:t>
            </a:r>
            <a:r>
              <a:rPr lang="en-CA" sz="1800" i="1" dirty="0">
                <a:cs typeface="Arial" panose="020B0604020202020204" pitchFamily="34" charset="0"/>
              </a:rPr>
              <a:t>The Noun Project</a:t>
            </a:r>
            <a:r>
              <a:rPr lang="en-CA" sz="1800" dirty="0">
                <a:cs typeface="Arial" panose="020B0604020202020204" pitchFamily="34" charset="0"/>
              </a:rPr>
              <a:t>. CC BY. </a:t>
            </a:r>
            <a:r>
              <a:rPr lang="en-CA" sz="1800" dirty="0">
                <a:cs typeface="Arial" panose="020B0604020202020204" pitchFamily="34" charset="0"/>
                <a:hlinkClick r:id="rId2"/>
              </a:rPr>
              <a:t>https://thenounproject.com/icon/documents-1353220</a:t>
            </a:r>
            <a:r>
              <a:rPr lang="en-CA" sz="1800" dirty="0" smtClean="0">
                <a:cs typeface="Arial" panose="020B0604020202020204" pitchFamily="34" charset="0"/>
                <a:hlinkClick r:id="rId2"/>
              </a:rPr>
              <a:t>/</a:t>
            </a:r>
            <a:endParaRPr lang="en-CA" sz="1800" dirty="0" smtClean="0">
              <a:cs typeface="Arial" panose="020B0604020202020204" pitchFamily="34" charset="0"/>
            </a:endParaRPr>
          </a:p>
          <a:p>
            <a:pPr marL="457200" indent="-457200"/>
            <a:r>
              <a:rPr lang="en-CA" sz="1800" dirty="0" smtClean="0">
                <a:cs typeface="Arial" panose="020B0604020202020204" pitchFamily="34" charset="0"/>
              </a:rPr>
              <a:t>Michael </a:t>
            </a:r>
            <a:r>
              <a:rPr lang="en-CA" sz="1800" dirty="0" err="1" smtClean="0">
                <a:cs typeface="Arial" panose="020B0604020202020204" pitchFamily="34" charset="0"/>
              </a:rPr>
              <a:t>Wohlwend</a:t>
            </a:r>
            <a:r>
              <a:rPr lang="en-CA" sz="1800" dirty="0" smtClean="0">
                <a:cs typeface="Arial" panose="020B0604020202020204" pitchFamily="34" charset="0"/>
              </a:rPr>
              <a:t>. (2014). </a:t>
            </a:r>
            <a:r>
              <a:rPr lang="en-CA" sz="1800" dirty="0">
                <a:cs typeface="Arial" panose="020B0604020202020204" pitchFamily="34" charset="0"/>
              </a:rPr>
              <a:t>Gutenberg press. </a:t>
            </a:r>
            <a:r>
              <a:rPr lang="en-CA" sz="1800" i="1" dirty="0">
                <a:cs typeface="Arial" panose="020B0604020202020204" pitchFamily="34" charset="0"/>
              </a:rPr>
              <a:t>The Noun Project</a:t>
            </a:r>
            <a:r>
              <a:rPr lang="en-CA" sz="1800" dirty="0">
                <a:cs typeface="Arial" panose="020B0604020202020204" pitchFamily="34" charset="0"/>
              </a:rPr>
              <a:t>. CC BY. </a:t>
            </a:r>
            <a:r>
              <a:rPr lang="en-CA" sz="1800" dirty="0">
                <a:cs typeface="Arial" panose="020B0604020202020204" pitchFamily="34" charset="0"/>
                <a:hlinkClick r:id="rId3"/>
              </a:rPr>
              <a:t>https://thenounproject.com/icon/gutenberg-press-86670</a:t>
            </a:r>
            <a:r>
              <a:rPr lang="en-CA" sz="1800" dirty="0" smtClean="0">
                <a:cs typeface="Arial" panose="020B0604020202020204" pitchFamily="34" charset="0"/>
                <a:hlinkClick r:id="rId3"/>
              </a:rPr>
              <a:t>/</a:t>
            </a:r>
            <a:endParaRPr lang="en-CA" sz="1800" dirty="0" smtClean="0">
              <a:cs typeface="Arial" panose="020B0604020202020204" pitchFamily="34" charset="0"/>
            </a:endParaRPr>
          </a:p>
          <a:p>
            <a:pPr marL="457200" indent="-457200"/>
            <a:r>
              <a:rPr lang="en-CA" sz="1800" dirty="0" smtClean="0"/>
              <a:t>Kick. (2017). </a:t>
            </a:r>
            <a:r>
              <a:rPr lang="en-CA" sz="1800" dirty="0"/>
              <a:t>Antenna. </a:t>
            </a:r>
            <a:r>
              <a:rPr lang="en-CA" sz="1800" i="1" dirty="0"/>
              <a:t>The Noun Project. </a:t>
            </a:r>
            <a:r>
              <a:rPr lang="en-CA" sz="1800" dirty="0"/>
              <a:t>CC BY. </a:t>
            </a:r>
            <a:r>
              <a:rPr lang="en-CA" sz="1800" dirty="0">
                <a:hlinkClick r:id="rId4"/>
              </a:rPr>
              <a:t>https://thenounproject.com/icon/antenna-1182087</a:t>
            </a:r>
            <a:r>
              <a:rPr lang="en-CA" sz="1800" dirty="0" smtClean="0">
                <a:hlinkClick r:id="rId4"/>
              </a:rPr>
              <a:t>/</a:t>
            </a:r>
            <a:endParaRPr lang="en-CA" sz="1800" dirty="0" smtClean="0"/>
          </a:p>
          <a:p>
            <a:pPr marL="457200" indent="-457200"/>
            <a:r>
              <a:rPr lang="en-CA" sz="1800" dirty="0" err="1"/>
              <a:t>Gan</a:t>
            </a:r>
            <a:r>
              <a:rPr lang="en-CA" sz="1800" dirty="0"/>
              <a:t> </a:t>
            </a:r>
            <a:r>
              <a:rPr lang="en-CA" sz="1800" dirty="0" err="1"/>
              <a:t>Khoon</a:t>
            </a:r>
            <a:r>
              <a:rPr lang="en-CA" sz="1800" dirty="0"/>
              <a:t> </a:t>
            </a:r>
            <a:r>
              <a:rPr lang="en-CA" sz="1800" dirty="0" smtClean="0"/>
              <a:t>Lay. (2016). </a:t>
            </a:r>
            <a:r>
              <a:rPr lang="en-CA" sz="1800" dirty="0"/>
              <a:t>Musician. </a:t>
            </a:r>
            <a:r>
              <a:rPr lang="en-CA" sz="1800" i="1" dirty="0" smtClean="0"/>
              <a:t>The </a:t>
            </a:r>
            <a:r>
              <a:rPr lang="en-CA" sz="1800" i="1" dirty="0"/>
              <a:t>Noun Project. </a:t>
            </a:r>
            <a:r>
              <a:rPr lang="en-CA" sz="1800" dirty="0"/>
              <a:t>CC BY. </a:t>
            </a:r>
            <a:r>
              <a:rPr lang="en-CA" sz="1800" dirty="0">
                <a:hlinkClick r:id="rId5"/>
              </a:rPr>
              <a:t>https://thenounproject.com/icon/musician-637313</a:t>
            </a:r>
            <a:r>
              <a:rPr lang="en-CA" sz="1800" dirty="0" smtClean="0">
                <a:hlinkClick r:id="rId5"/>
              </a:rPr>
              <a:t>/</a:t>
            </a:r>
            <a:endParaRPr lang="en-CA" sz="1800" dirty="0" smtClean="0"/>
          </a:p>
          <a:p>
            <a:pPr marL="457200" indent="-457200"/>
            <a:r>
              <a:rPr lang="en-CA" sz="1800" dirty="0" err="1" smtClean="0">
                <a:cs typeface="Arial" panose="020B0604020202020204" pitchFamily="34" charset="0"/>
              </a:rPr>
              <a:t>Gan</a:t>
            </a:r>
            <a:r>
              <a:rPr lang="en-CA" sz="1800" dirty="0" smtClean="0">
                <a:cs typeface="Arial" panose="020B0604020202020204" pitchFamily="34" charset="0"/>
              </a:rPr>
              <a:t> </a:t>
            </a:r>
            <a:r>
              <a:rPr lang="en-CA" sz="1800" dirty="0" err="1">
                <a:cs typeface="Arial" panose="020B0604020202020204" pitchFamily="34" charset="0"/>
              </a:rPr>
              <a:t>Khoon</a:t>
            </a:r>
            <a:r>
              <a:rPr lang="en-CA" sz="1800" dirty="0">
                <a:cs typeface="Arial" panose="020B0604020202020204" pitchFamily="34" charset="0"/>
              </a:rPr>
              <a:t> </a:t>
            </a:r>
            <a:r>
              <a:rPr lang="en-CA" sz="1800" dirty="0" smtClean="0">
                <a:cs typeface="Arial" panose="020B0604020202020204" pitchFamily="34" charset="0"/>
              </a:rPr>
              <a:t>Lay. (2016). </a:t>
            </a:r>
            <a:r>
              <a:rPr lang="en-CA" sz="1800" dirty="0">
                <a:cs typeface="Arial" panose="020B0604020202020204" pitchFamily="34" charset="0"/>
              </a:rPr>
              <a:t>Writer. </a:t>
            </a:r>
            <a:r>
              <a:rPr lang="en-CA" sz="1800" i="1" dirty="0">
                <a:cs typeface="Arial" panose="020B0604020202020204" pitchFamily="34" charset="0"/>
              </a:rPr>
              <a:t>The Noun Project. </a:t>
            </a:r>
            <a:r>
              <a:rPr lang="en-CA" sz="1800" dirty="0">
                <a:cs typeface="Arial" panose="020B0604020202020204" pitchFamily="34" charset="0"/>
              </a:rPr>
              <a:t>CC BY. </a:t>
            </a:r>
            <a:r>
              <a:rPr lang="en-CA" sz="1800" dirty="0">
                <a:cs typeface="Arial" panose="020B0604020202020204" pitchFamily="34" charset="0"/>
                <a:hlinkClick r:id="rId6"/>
              </a:rPr>
              <a:t>https://thenounproject.com/icon/writer-637213</a:t>
            </a:r>
            <a:r>
              <a:rPr lang="en-CA" sz="1800" dirty="0" smtClean="0">
                <a:cs typeface="Arial" panose="020B0604020202020204" pitchFamily="34" charset="0"/>
                <a:hlinkClick r:id="rId6"/>
              </a:rPr>
              <a:t>/</a:t>
            </a:r>
            <a:endParaRPr lang="en-CA" sz="1800" dirty="0" smtClean="0">
              <a:cs typeface="Arial" panose="020B0604020202020204" pitchFamily="34" charset="0"/>
            </a:endParaRPr>
          </a:p>
          <a:p>
            <a:pPr marL="457200" indent="-457200"/>
            <a:r>
              <a:rPr lang="en-CA" sz="1800" dirty="0" err="1" smtClean="0"/>
              <a:t>Krun</a:t>
            </a:r>
            <a:r>
              <a:rPr lang="en-CA" sz="1800" dirty="0" smtClean="0"/>
              <a:t>. </a:t>
            </a:r>
            <a:r>
              <a:rPr lang="en-CA" sz="1800" dirty="0"/>
              <a:t>(2005). [Flag of Quebec]. </a:t>
            </a:r>
            <a:r>
              <a:rPr lang="en-CA" sz="1800" i="1" dirty="0" smtClean="0"/>
              <a:t>Wikimedia </a:t>
            </a:r>
            <a:r>
              <a:rPr lang="en-CA" sz="1800" i="1" dirty="0"/>
              <a:t>commons. </a:t>
            </a:r>
            <a:r>
              <a:rPr lang="en-CA" sz="1800" dirty="0" smtClean="0"/>
              <a:t>Public domain. </a:t>
            </a:r>
            <a:r>
              <a:rPr lang="en-CA" sz="1800" dirty="0" smtClean="0">
                <a:hlinkClick r:id="rId7"/>
              </a:rPr>
              <a:t>https</a:t>
            </a:r>
            <a:r>
              <a:rPr lang="en-CA" sz="1800" dirty="0">
                <a:hlinkClick r:id="rId7"/>
              </a:rPr>
              <a:t>://commons.wikimedia.org/wiki/Category:Flag_of_Quebec#/</a:t>
            </a:r>
            <a:r>
              <a:rPr lang="en-CA" sz="1800" dirty="0" smtClean="0">
                <a:hlinkClick r:id="rId7"/>
              </a:rPr>
              <a:t>media/File:Flag_of_Quebec.svg</a:t>
            </a:r>
            <a:endParaRPr lang="en-CA" sz="1800" dirty="0" smtClean="0"/>
          </a:p>
          <a:p>
            <a:pPr marL="457200" indent="-457200"/>
            <a:r>
              <a:rPr lang="en-CA" sz="1800" dirty="0"/>
              <a:t>Copyright Board of Canada. (</a:t>
            </a:r>
            <a:r>
              <a:rPr lang="en-CA" sz="1800" dirty="0" err="1"/>
              <a:t>n.d.</a:t>
            </a:r>
            <a:r>
              <a:rPr lang="en-CA" sz="1800" dirty="0"/>
              <a:t>). [Copyright Board Banner]. </a:t>
            </a:r>
            <a:r>
              <a:rPr lang="en-CA" sz="1800" dirty="0" smtClean="0">
                <a:hlinkClick r:id="rId8"/>
              </a:rPr>
              <a:t>https</a:t>
            </a:r>
            <a:r>
              <a:rPr lang="en-CA" sz="1800" dirty="0">
                <a:hlinkClick r:id="rId8"/>
              </a:rPr>
              <a:t>://</a:t>
            </a:r>
            <a:r>
              <a:rPr lang="en-CA" sz="1800" dirty="0" smtClean="0">
                <a:hlinkClick r:id="rId8"/>
              </a:rPr>
              <a:t>cb-cda.gc.ca/home-accueil-e.html</a:t>
            </a:r>
            <a:endParaRPr lang="en-CA" sz="1800" dirty="0" smtClean="0"/>
          </a:p>
        </p:txBody>
      </p:sp>
    </p:spTree>
    <p:extLst>
      <p:ext uri="{BB962C8B-B14F-4D97-AF65-F5344CB8AC3E}">
        <p14:creationId xmlns:p14="http://schemas.microsoft.com/office/powerpoint/2010/main" val="324061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sz="1800" dirty="0"/>
              <a:t>Gabriela </a:t>
            </a:r>
            <a:r>
              <a:rPr lang="en-US" sz="1800" dirty="0" smtClean="0"/>
              <a:t>Rodríguez. (2017). </a:t>
            </a:r>
            <a:r>
              <a:rPr lang="en-US" sz="1800" dirty="0"/>
              <a:t>Panel. </a:t>
            </a:r>
            <a:r>
              <a:rPr lang="en-US" sz="1800" i="1" dirty="0"/>
              <a:t>The Noun Project</a:t>
            </a:r>
            <a:r>
              <a:rPr lang="en-US" sz="1800" dirty="0"/>
              <a:t>. CC BY. </a:t>
            </a:r>
            <a:r>
              <a:rPr lang="en-US" sz="1800" dirty="0">
                <a:hlinkClick r:id="rId3"/>
              </a:rPr>
              <a:t>https://thenounproject.com/icon/panel-1142582</a:t>
            </a:r>
            <a:r>
              <a:rPr lang="en-US" sz="1800" dirty="0" smtClean="0">
                <a:hlinkClick r:id="rId3"/>
              </a:rPr>
              <a:t>/</a:t>
            </a:r>
            <a:endParaRPr lang="en-US" sz="1800" dirty="0" smtClean="0"/>
          </a:p>
          <a:p>
            <a:pPr marL="457200" indent="-457200"/>
            <a:r>
              <a:rPr lang="en-CA" sz="1800" dirty="0" smtClean="0">
                <a:cs typeface="Arial" panose="020B0604020202020204" pitchFamily="34" charset="0"/>
              </a:rPr>
              <a:t>Woody Guthrie. </a:t>
            </a:r>
            <a:r>
              <a:rPr lang="en-CA" sz="1800" dirty="0">
                <a:cs typeface="Arial" panose="020B0604020202020204" pitchFamily="34" charset="0"/>
              </a:rPr>
              <a:t>(1940). </a:t>
            </a:r>
            <a:r>
              <a:rPr lang="en-CA" sz="1800" dirty="0" err="1">
                <a:cs typeface="Arial" panose="020B0604020202020204" pitchFamily="34" charset="0"/>
              </a:rPr>
              <a:t>Ain’t</a:t>
            </a:r>
            <a:r>
              <a:rPr lang="en-CA" sz="1800" dirty="0">
                <a:cs typeface="Arial" panose="020B0604020202020204" pitchFamily="34" charset="0"/>
              </a:rPr>
              <a:t> Got No Home [song]. </a:t>
            </a:r>
            <a:r>
              <a:rPr lang="en-CA" sz="1800" dirty="0" smtClean="0">
                <a:hlinkClick r:id="rId4"/>
              </a:rPr>
              <a:t>https</a:t>
            </a:r>
            <a:r>
              <a:rPr lang="en-CA" sz="1800" dirty="0">
                <a:hlinkClick r:id="rId4"/>
              </a:rPr>
              <a:t>://</a:t>
            </a:r>
            <a:r>
              <a:rPr lang="en-CA" sz="1800" dirty="0" smtClean="0">
                <a:hlinkClick r:id="rId4"/>
              </a:rPr>
              <a:t>archive.org/details/WoodyGuthrieSongs/IAintGotNoHome.mp3</a:t>
            </a:r>
            <a:endParaRPr lang="en-CA" sz="1800" dirty="0" smtClean="0"/>
          </a:p>
          <a:p>
            <a:pPr marL="457200" indent="-457200"/>
            <a:r>
              <a:rPr lang="en-CA" sz="1800" dirty="0" err="1" smtClean="0"/>
              <a:t>Gan</a:t>
            </a:r>
            <a:r>
              <a:rPr lang="en-CA" sz="1800" dirty="0" smtClean="0"/>
              <a:t> </a:t>
            </a:r>
            <a:r>
              <a:rPr lang="en-CA" sz="1800" dirty="0" err="1"/>
              <a:t>Khoon</a:t>
            </a:r>
            <a:r>
              <a:rPr lang="en-CA" sz="1800" dirty="0"/>
              <a:t> </a:t>
            </a:r>
            <a:r>
              <a:rPr lang="en-CA" sz="1800" dirty="0" smtClean="0"/>
              <a:t>Lay. (2018). </a:t>
            </a:r>
            <a:r>
              <a:rPr lang="en-CA" sz="1800" dirty="0"/>
              <a:t>30s </a:t>
            </a:r>
            <a:r>
              <a:rPr lang="en-CA" sz="1800" dirty="0" smtClean="0"/>
              <a:t>fashion </a:t>
            </a:r>
            <a:r>
              <a:rPr lang="en-CA" sz="1800" dirty="0"/>
              <a:t>[woman</a:t>
            </a:r>
            <a:r>
              <a:rPr lang="en-CA" sz="1800" dirty="0" smtClean="0"/>
              <a:t>]. </a:t>
            </a:r>
            <a:r>
              <a:rPr lang="en-CA" sz="1800" i="1" dirty="0"/>
              <a:t>The Noun Project. </a:t>
            </a:r>
            <a:r>
              <a:rPr lang="en-CA" sz="1800" dirty="0"/>
              <a:t>CC BY. </a:t>
            </a:r>
            <a:r>
              <a:rPr lang="en-CA" sz="1800" dirty="0">
                <a:hlinkClick r:id="rId5"/>
              </a:rPr>
              <a:t>https://</a:t>
            </a:r>
            <a:r>
              <a:rPr lang="en-CA" sz="1800" dirty="0" smtClean="0">
                <a:hlinkClick r:id="rId5"/>
              </a:rPr>
              <a:t>thenounproject.com/icon/30s-fashion-1917601/</a:t>
            </a:r>
            <a:endParaRPr lang="en-CA" sz="1800" dirty="0" smtClean="0"/>
          </a:p>
          <a:p>
            <a:pPr marL="457200" indent="-457200"/>
            <a:r>
              <a:rPr lang="en-CA" sz="1800" dirty="0" err="1" smtClean="0"/>
              <a:t>Gan</a:t>
            </a:r>
            <a:r>
              <a:rPr lang="en-CA" sz="1800" dirty="0" smtClean="0"/>
              <a:t> </a:t>
            </a:r>
            <a:r>
              <a:rPr lang="en-CA" sz="1800" dirty="0" err="1"/>
              <a:t>Khoon</a:t>
            </a:r>
            <a:r>
              <a:rPr lang="en-CA" sz="1800" dirty="0"/>
              <a:t> </a:t>
            </a:r>
            <a:r>
              <a:rPr lang="en-CA" sz="1800" dirty="0" smtClean="0"/>
              <a:t>Lay. (2018). </a:t>
            </a:r>
            <a:r>
              <a:rPr lang="en-CA" sz="1800" dirty="0"/>
              <a:t>30s </a:t>
            </a:r>
            <a:r>
              <a:rPr lang="en-CA" sz="1800" dirty="0" smtClean="0"/>
              <a:t>fashion </a:t>
            </a:r>
            <a:r>
              <a:rPr lang="en-CA" sz="1800" dirty="0"/>
              <a:t>[man</a:t>
            </a:r>
            <a:r>
              <a:rPr lang="en-CA" sz="1800" dirty="0" smtClean="0"/>
              <a:t>]. </a:t>
            </a:r>
            <a:r>
              <a:rPr lang="en-CA" sz="1800" i="1" dirty="0"/>
              <a:t>The Noun Project. </a:t>
            </a:r>
            <a:r>
              <a:rPr lang="en-CA" sz="1800" dirty="0"/>
              <a:t>CC BY. </a:t>
            </a:r>
            <a:r>
              <a:rPr lang="en-CA" sz="1800" dirty="0">
                <a:hlinkClick r:id="rId6"/>
              </a:rPr>
              <a:t>https://</a:t>
            </a:r>
            <a:r>
              <a:rPr lang="en-CA" sz="1800" dirty="0" smtClean="0">
                <a:hlinkClick r:id="rId6"/>
              </a:rPr>
              <a:t>thenounproject.com/icon/30s-fashion-1917501/</a:t>
            </a:r>
            <a:endParaRPr lang="en-CA" sz="1800" dirty="0"/>
          </a:p>
          <a:p>
            <a:pPr marL="457200" indent="-457200"/>
            <a:r>
              <a:rPr lang="en-US" sz="1800" dirty="0" smtClean="0"/>
              <a:t>Mike Wirth. (2014). </a:t>
            </a:r>
            <a:r>
              <a:rPr lang="en-US" sz="1800" dirty="0"/>
              <a:t>Radio. </a:t>
            </a:r>
            <a:r>
              <a:rPr lang="en-US" sz="1800" i="1" dirty="0"/>
              <a:t>The Noun Project. </a:t>
            </a:r>
            <a:r>
              <a:rPr lang="en-US" sz="1800" dirty="0"/>
              <a:t>CC BY. </a:t>
            </a:r>
            <a:r>
              <a:rPr lang="en-US" sz="1800" dirty="0">
                <a:hlinkClick r:id="rId7"/>
              </a:rPr>
              <a:t>https://thenounproject.com/icon/radio-79599</a:t>
            </a:r>
            <a:r>
              <a:rPr lang="en-US" sz="1800" dirty="0" smtClean="0">
                <a:hlinkClick r:id="rId7"/>
              </a:rPr>
              <a:t>/</a:t>
            </a:r>
            <a:endParaRPr lang="en-CA" sz="1800" dirty="0" smtClean="0"/>
          </a:p>
          <a:p>
            <a:pPr marL="457200" indent="-457200"/>
            <a:r>
              <a:rPr lang="en-US" sz="1800" dirty="0"/>
              <a:t>Designs by </a:t>
            </a:r>
            <a:r>
              <a:rPr lang="en-US" sz="1800" dirty="0" smtClean="0"/>
              <a:t>MB. (2019). </a:t>
            </a:r>
            <a:r>
              <a:rPr lang="en-US" sz="1800" dirty="0"/>
              <a:t>Paper money. </a:t>
            </a:r>
            <a:r>
              <a:rPr lang="en-US" sz="1800" i="1" dirty="0"/>
              <a:t>The Noun Project</a:t>
            </a:r>
            <a:r>
              <a:rPr lang="en-US" sz="1800" dirty="0"/>
              <a:t>. CC BY. </a:t>
            </a:r>
            <a:r>
              <a:rPr lang="en-US" sz="1800" dirty="0">
                <a:hlinkClick r:id="rId8"/>
              </a:rPr>
              <a:t>https://thenounproject.com/icon/paper-money-3360185</a:t>
            </a:r>
            <a:r>
              <a:rPr lang="en-US" sz="1800" dirty="0" smtClean="0">
                <a:hlinkClick r:id="rId8"/>
              </a:rPr>
              <a:t>/</a:t>
            </a:r>
            <a:endParaRPr lang="en-US" sz="1800" dirty="0" smtClean="0"/>
          </a:p>
          <a:p>
            <a:pPr marL="457200" indent="-457200"/>
            <a:r>
              <a:rPr lang="en-CA" sz="1800" dirty="0" smtClean="0"/>
              <a:t>Adrien Coquet. (2018). </a:t>
            </a:r>
            <a:r>
              <a:rPr lang="en-CA" sz="1800" dirty="0"/>
              <a:t>Magnify. </a:t>
            </a:r>
            <a:r>
              <a:rPr lang="en-CA" sz="1800" i="1" dirty="0"/>
              <a:t>The Noun Project</a:t>
            </a:r>
            <a:r>
              <a:rPr lang="en-CA" sz="1800" dirty="0"/>
              <a:t>. CC BY. </a:t>
            </a:r>
            <a:r>
              <a:rPr lang="en-CA" sz="1800" dirty="0">
                <a:hlinkClick r:id="rId9"/>
              </a:rPr>
              <a:t>https://thenounproject.com/icon/magnify-2011168</a:t>
            </a:r>
            <a:r>
              <a:rPr lang="en-CA" sz="1800" dirty="0" smtClean="0">
                <a:hlinkClick r:id="rId9"/>
              </a:rPr>
              <a:t>/</a:t>
            </a:r>
            <a:endParaRPr lang="en-CA" sz="1800" dirty="0" smtClean="0"/>
          </a:p>
          <a:p>
            <a:pPr marL="457200" indent="-457200"/>
            <a:r>
              <a:rPr lang="en-CA" sz="1800" dirty="0" smtClean="0"/>
              <a:t>[</a:t>
            </a:r>
            <a:r>
              <a:rPr lang="en-CA" sz="1800" dirty="0"/>
              <a:t>Spicy]. </a:t>
            </a:r>
            <a:r>
              <a:rPr lang="en-CA" sz="1800" dirty="0" smtClean="0"/>
              <a:t>(2020). </a:t>
            </a:r>
            <a:r>
              <a:rPr lang="en-CA" sz="1800" i="1" dirty="0" err="1" smtClean="0"/>
              <a:t>Pixabay</a:t>
            </a:r>
            <a:r>
              <a:rPr lang="en-CA" sz="1800" i="1" dirty="0"/>
              <a:t>. </a:t>
            </a:r>
            <a:r>
              <a:rPr lang="en-CA" sz="1800" dirty="0" smtClean="0">
                <a:hlinkClick r:id="rId10"/>
              </a:rPr>
              <a:t>https</a:t>
            </a:r>
            <a:r>
              <a:rPr lang="en-CA" sz="1800" dirty="0">
                <a:hlinkClick r:id="rId10"/>
              </a:rPr>
              <a:t>://pixabay.com/illustrations/spicy-text-flame-hot-font-fire-4797431</a:t>
            </a:r>
            <a:r>
              <a:rPr lang="en-CA" sz="1800" dirty="0" smtClean="0">
                <a:hlinkClick r:id="rId10"/>
              </a:rPr>
              <a:t>/</a:t>
            </a:r>
            <a:endParaRPr lang="en-CA" sz="1800" dirty="0"/>
          </a:p>
        </p:txBody>
      </p:sp>
    </p:spTree>
    <p:extLst>
      <p:ext uri="{BB962C8B-B14F-4D97-AF65-F5344CB8AC3E}">
        <p14:creationId xmlns:p14="http://schemas.microsoft.com/office/powerpoint/2010/main" val="3834638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dirty="0" err="1" smtClean="0"/>
              <a:t>FullMetalJedi</a:t>
            </a:r>
            <a:r>
              <a:rPr lang="en-CA" sz="1800" dirty="0" smtClean="0"/>
              <a:t>. (</a:t>
            </a:r>
            <a:r>
              <a:rPr lang="en-CA" sz="1800" dirty="0"/>
              <a:t>2017</a:t>
            </a:r>
            <a:r>
              <a:rPr lang="en-CA" sz="1800" dirty="0" smtClean="0"/>
              <a:t>). </a:t>
            </a:r>
            <a:r>
              <a:rPr lang="en-CA" sz="1800" dirty="0"/>
              <a:t>Piece of </a:t>
            </a:r>
            <a:r>
              <a:rPr lang="en-CA" sz="1800" dirty="0" smtClean="0"/>
              <a:t>shred</a:t>
            </a:r>
            <a:r>
              <a:rPr lang="en-CA" sz="1800" dirty="0"/>
              <a:t>. </a:t>
            </a:r>
            <a:r>
              <a:rPr lang="en-CA" sz="1800" i="1" dirty="0" err="1"/>
              <a:t>Freesound</a:t>
            </a:r>
            <a:r>
              <a:rPr lang="en-CA" sz="1800" i="1" dirty="0"/>
              <a:t>. </a:t>
            </a:r>
            <a:r>
              <a:rPr lang="en-CA" sz="1800" dirty="0"/>
              <a:t>CC0. </a:t>
            </a:r>
            <a:r>
              <a:rPr lang="en-CA" sz="1800" dirty="0" smtClean="0">
                <a:hlinkClick r:id="rId2"/>
              </a:rPr>
              <a:t>https</a:t>
            </a:r>
            <a:r>
              <a:rPr lang="en-CA" sz="1800" dirty="0">
                <a:hlinkClick r:id="rId2"/>
              </a:rPr>
              <a:t>://freesound.org/people/FullMetalJedi/sounds/401144/</a:t>
            </a:r>
            <a:endParaRPr lang="en-CA" sz="1800" dirty="0"/>
          </a:p>
          <a:p>
            <a:pPr marL="457200" indent="-457200"/>
            <a:r>
              <a:rPr lang="en-CA" sz="1800" dirty="0" err="1" smtClean="0"/>
              <a:t>DigestContent</a:t>
            </a:r>
            <a:r>
              <a:rPr lang="en-CA" sz="1800" dirty="0" smtClean="0"/>
              <a:t>. (</a:t>
            </a:r>
            <a:r>
              <a:rPr lang="en-CA" sz="1800" dirty="0"/>
              <a:t>2018). </a:t>
            </a:r>
            <a:r>
              <a:rPr lang="en-CA" sz="1800" dirty="0" err="1"/>
              <a:t>Woosh</a:t>
            </a:r>
            <a:r>
              <a:rPr lang="en-CA" sz="1800" dirty="0"/>
              <a:t> punch. </a:t>
            </a:r>
            <a:r>
              <a:rPr lang="en-CA" sz="1800" i="1" dirty="0" err="1"/>
              <a:t>Freesound</a:t>
            </a:r>
            <a:r>
              <a:rPr lang="en-CA" sz="1800" i="1" dirty="0"/>
              <a:t>. </a:t>
            </a:r>
            <a:r>
              <a:rPr lang="en-CA" sz="1800" dirty="0"/>
              <a:t>CC </a:t>
            </a:r>
            <a:r>
              <a:rPr lang="en-CA" sz="1800" dirty="0" smtClean="0"/>
              <a:t>BY. </a:t>
            </a:r>
            <a:r>
              <a:rPr lang="en-CA" sz="1800" dirty="0" smtClean="0">
                <a:hlinkClick r:id="rId3"/>
              </a:rPr>
              <a:t>https</a:t>
            </a:r>
            <a:r>
              <a:rPr lang="en-CA" sz="1800" dirty="0">
                <a:hlinkClick r:id="rId3"/>
              </a:rPr>
              <a:t>://freesound.org/people/DigestContent/sounds/442755/</a:t>
            </a:r>
            <a:endParaRPr lang="en-CA" sz="1800" dirty="0"/>
          </a:p>
          <a:p>
            <a:pPr marL="457200" indent="-457200"/>
            <a:r>
              <a:rPr lang="en-CA" sz="1800" dirty="0" err="1" smtClean="0"/>
              <a:t>Jofae</a:t>
            </a:r>
            <a:r>
              <a:rPr lang="en-CA" sz="1800" dirty="0" smtClean="0"/>
              <a:t>. (2016). Comical </a:t>
            </a:r>
            <a:r>
              <a:rPr lang="en-CA" sz="1800" dirty="0"/>
              <a:t>sprout.</a:t>
            </a:r>
            <a:r>
              <a:rPr lang="en-CA" sz="1800" i="1" dirty="0"/>
              <a:t> </a:t>
            </a:r>
            <a:r>
              <a:rPr lang="en-CA" sz="1800" i="1" dirty="0" err="1"/>
              <a:t>Freesound</a:t>
            </a:r>
            <a:r>
              <a:rPr lang="en-CA" sz="1800" i="1" dirty="0"/>
              <a:t>. </a:t>
            </a:r>
            <a:r>
              <a:rPr lang="en-CA" sz="1800" dirty="0" smtClean="0"/>
              <a:t>CC0</a:t>
            </a:r>
            <a:r>
              <a:rPr lang="en-CA" sz="1800" dirty="0"/>
              <a:t>. </a:t>
            </a:r>
            <a:r>
              <a:rPr lang="en-CA" sz="1800" dirty="0">
                <a:hlinkClick r:id="rId4"/>
              </a:rPr>
              <a:t>https://freesound.org/people/Jofae/sounds/364692</a:t>
            </a:r>
            <a:r>
              <a:rPr lang="en-CA" sz="1800" dirty="0" smtClean="0">
                <a:hlinkClick r:id="rId4"/>
              </a:rPr>
              <a:t>/</a:t>
            </a:r>
            <a:endParaRPr lang="en-CA" sz="1800" dirty="0" smtClean="0"/>
          </a:p>
          <a:p>
            <a:pPr marL="457200" indent="-457200"/>
            <a:r>
              <a:rPr lang="en-CA" sz="1800" dirty="0" err="1" smtClean="0"/>
              <a:t>waveplay_old</a:t>
            </a:r>
            <a:r>
              <a:rPr lang="en-CA" sz="1800" dirty="0" smtClean="0"/>
              <a:t>. </a:t>
            </a:r>
            <a:r>
              <a:rPr lang="en-CA" sz="1800" dirty="0"/>
              <a:t>(2014</a:t>
            </a:r>
            <a:r>
              <a:rPr lang="en-CA" sz="1800" dirty="0" smtClean="0"/>
              <a:t>). </a:t>
            </a:r>
            <a:r>
              <a:rPr lang="en-CA" sz="1800" dirty="0"/>
              <a:t>Softer car </a:t>
            </a:r>
            <a:r>
              <a:rPr lang="en-CA" sz="1800" dirty="0" err="1"/>
              <a:t>sceech</a:t>
            </a:r>
            <a:r>
              <a:rPr lang="en-CA" sz="1800" dirty="0"/>
              <a:t>. </a:t>
            </a:r>
            <a:r>
              <a:rPr lang="en-CA" sz="1800" i="1" dirty="0" err="1"/>
              <a:t>Freesound</a:t>
            </a:r>
            <a:r>
              <a:rPr lang="en-CA" sz="1800" dirty="0"/>
              <a:t>. </a:t>
            </a:r>
            <a:r>
              <a:rPr lang="en-CA" sz="1800" dirty="0" smtClean="0"/>
              <a:t>CC0. </a:t>
            </a:r>
            <a:r>
              <a:rPr lang="en-CA" sz="1800" dirty="0" smtClean="0">
                <a:hlinkClick r:id="rId5"/>
              </a:rPr>
              <a:t>https</a:t>
            </a:r>
            <a:r>
              <a:rPr lang="en-CA" sz="1800" dirty="0">
                <a:hlinkClick r:id="rId5"/>
              </a:rPr>
              <a:t>://freesound.org/people/waveplay_old/sounds/233558/</a:t>
            </a:r>
            <a:endParaRPr lang="en-CA" sz="1800" dirty="0"/>
          </a:p>
          <a:p>
            <a:pPr marL="457200" indent="-457200"/>
            <a:r>
              <a:rPr lang="en-CA" sz="1800" dirty="0" err="1" smtClean="0"/>
              <a:t>sirplus</a:t>
            </a:r>
            <a:r>
              <a:rPr lang="en-CA" sz="1800" dirty="0" smtClean="0"/>
              <a:t>. </a:t>
            </a:r>
            <a:r>
              <a:rPr lang="en-CA" sz="1800" dirty="0"/>
              <a:t>(2017). JuicyLoop16. </a:t>
            </a:r>
            <a:r>
              <a:rPr lang="en-CA" sz="1800" i="1" dirty="0" err="1"/>
              <a:t>Freesound</a:t>
            </a:r>
            <a:r>
              <a:rPr lang="en-CA" sz="1800" i="1" dirty="0"/>
              <a:t>. </a:t>
            </a:r>
            <a:r>
              <a:rPr lang="en-CA" sz="1800" dirty="0" smtClean="0"/>
              <a:t>CC0</a:t>
            </a:r>
            <a:r>
              <a:rPr lang="en-CA" sz="1800" dirty="0"/>
              <a:t>. </a:t>
            </a:r>
            <a:r>
              <a:rPr lang="en-CA" sz="1800" dirty="0" smtClean="0">
                <a:hlinkClick r:id="rId6"/>
              </a:rPr>
              <a:t>https</a:t>
            </a:r>
            <a:r>
              <a:rPr lang="en-CA" sz="1800" dirty="0">
                <a:hlinkClick r:id="rId6"/>
              </a:rPr>
              <a:t>://freesound.org/people/sirplus/sounds/385813/</a:t>
            </a:r>
            <a:endParaRPr lang="en-CA" sz="1800" dirty="0"/>
          </a:p>
          <a:p>
            <a:pPr marL="457200" indent="-457200"/>
            <a:r>
              <a:rPr lang="en-CA" sz="1800" dirty="0" err="1" smtClean="0"/>
              <a:t>InspectorJ</a:t>
            </a:r>
            <a:r>
              <a:rPr lang="en-CA" sz="1800" dirty="0" smtClean="0"/>
              <a:t>. </a:t>
            </a:r>
            <a:r>
              <a:rPr lang="en-CA" sz="1800" dirty="0"/>
              <a:t>(2017). </a:t>
            </a:r>
            <a:r>
              <a:rPr lang="en-CA" sz="1800" dirty="0" smtClean="0"/>
              <a:t>Violin, glissando, </a:t>
            </a:r>
            <a:r>
              <a:rPr lang="en-CA" sz="1800" dirty="0"/>
              <a:t>a</a:t>
            </a:r>
            <a:r>
              <a:rPr lang="en-CA" sz="1800" dirty="0" smtClean="0"/>
              <a:t>scending</a:t>
            </a:r>
            <a:r>
              <a:rPr lang="en-CA" sz="1800" dirty="0"/>
              <a:t>. </a:t>
            </a:r>
            <a:r>
              <a:rPr lang="en-CA" sz="1800" i="1" dirty="0" err="1"/>
              <a:t>Freesound</a:t>
            </a:r>
            <a:r>
              <a:rPr lang="en-CA" sz="1800" i="1" dirty="0"/>
              <a:t>. </a:t>
            </a:r>
            <a:r>
              <a:rPr lang="en-CA" sz="1800" dirty="0"/>
              <a:t>CC BY. </a:t>
            </a:r>
            <a:r>
              <a:rPr lang="en-CA" sz="1800" dirty="0" smtClean="0">
                <a:hlinkClick r:id="rId7"/>
              </a:rPr>
              <a:t>https</a:t>
            </a:r>
            <a:r>
              <a:rPr lang="en-CA" sz="1800" dirty="0">
                <a:hlinkClick r:id="rId7"/>
              </a:rPr>
              <a:t>://freesound.org/people/InspectorJ/sounds/411728/</a:t>
            </a:r>
            <a:endParaRPr lang="en-CA" sz="1800" dirty="0"/>
          </a:p>
          <a:p>
            <a:pPr marL="457200" indent="-457200"/>
            <a:r>
              <a:rPr lang="en-CA" sz="1800" dirty="0" err="1" smtClean="0"/>
              <a:t>morganpurkis</a:t>
            </a:r>
            <a:r>
              <a:rPr lang="en-CA" sz="1800" dirty="0" smtClean="0"/>
              <a:t>. </a:t>
            </a:r>
            <a:r>
              <a:rPr lang="en-CA" sz="1800" dirty="0"/>
              <a:t>(2016). Clang.</a:t>
            </a:r>
            <a:r>
              <a:rPr lang="en-CA" sz="1800" i="1" dirty="0"/>
              <a:t> </a:t>
            </a:r>
            <a:r>
              <a:rPr lang="en-CA" sz="1800" i="1" dirty="0" err="1"/>
              <a:t>Freesound</a:t>
            </a:r>
            <a:r>
              <a:rPr lang="en-CA" sz="1800" dirty="0"/>
              <a:t>. </a:t>
            </a:r>
            <a:r>
              <a:rPr lang="en-CA" sz="1800" dirty="0" smtClean="0"/>
              <a:t>CC0</a:t>
            </a:r>
            <a:r>
              <a:rPr lang="en-CA" sz="1800" dirty="0"/>
              <a:t>. </a:t>
            </a:r>
            <a:r>
              <a:rPr lang="en-CA" sz="1800" dirty="0" smtClean="0">
                <a:hlinkClick r:id="rId8"/>
              </a:rPr>
              <a:t>https</a:t>
            </a:r>
            <a:r>
              <a:rPr lang="en-CA" sz="1800" dirty="0">
                <a:hlinkClick r:id="rId8"/>
              </a:rPr>
              <a:t>://</a:t>
            </a:r>
            <a:r>
              <a:rPr lang="en-CA" sz="1800" dirty="0" smtClean="0">
                <a:hlinkClick r:id="rId8"/>
              </a:rPr>
              <a:t>freesound.org/people/morganpurkis/sounds/370245/</a:t>
            </a:r>
            <a:endParaRPr lang="en-CA" sz="1800" dirty="0" smtClean="0"/>
          </a:p>
          <a:p>
            <a:pPr marL="457200" indent="-457200"/>
            <a:r>
              <a:rPr lang="en-CA" sz="1800" dirty="0" err="1" smtClean="0"/>
              <a:t>YuguDesign</a:t>
            </a:r>
            <a:r>
              <a:rPr lang="en-CA" sz="1800" dirty="0" smtClean="0"/>
              <a:t>. (2015). Bags of money. </a:t>
            </a:r>
            <a:r>
              <a:rPr lang="en-CA" sz="1800" i="1" dirty="0"/>
              <a:t>The Noun Project</a:t>
            </a:r>
            <a:r>
              <a:rPr lang="en-CA" sz="1800" dirty="0"/>
              <a:t>. CC BY. </a:t>
            </a:r>
            <a:r>
              <a:rPr lang="en-CA" sz="1800" dirty="0">
                <a:hlinkClick r:id="rId9"/>
              </a:rPr>
              <a:t>https://thenounproject.com/icon/bags-of-money-247251</a:t>
            </a:r>
            <a:r>
              <a:rPr lang="en-CA" sz="1800" dirty="0" smtClean="0">
                <a:hlinkClick r:id="rId9"/>
              </a:rPr>
              <a:t>/</a:t>
            </a:r>
            <a:endParaRPr lang="en-CA" sz="1800" dirty="0" smtClean="0"/>
          </a:p>
        </p:txBody>
      </p:sp>
    </p:spTree>
    <p:extLst>
      <p:ext uri="{BB962C8B-B14F-4D97-AF65-F5344CB8AC3E}">
        <p14:creationId xmlns:p14="http://schemas.microsoft.com/office/powerpoint/2010/main" val="100036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7"/>
            <a:ext cx="10971840" cy="4250430"/>
          </a:xfrm>
        </p:spPr>
        <p:txBody>
          <a:bodyPr/>
          <a:lstStyle/>
          <a:p>
            <a:pPr marL="457200" indent="-457200"/>
            <a:r>
              <a:rPr lang="en-US" sz="1800" dirty="0"/>
              <a:t>Federal Court. (2007). [Federal Court’s Coat of Arms]. </a:t>
            </a:r>
            <a:r>
              <a:rPr lang="en-US" sz="1800" dirty="0">
                <a:hlinkClick r:id="rId3"/>
              </a:rPr>
              <a:t>https://</a:t>
            </a:r>
            <a:r>
              <a:rPr lang="en-US" sz="1800" dirty="0" smtClean="0">
                <a:hlinkClick r:id="rId3"/>
              </a:rPr>
              <a:t>www.fct-cf.gc.ca/en/pages/the-federal-courts-coat-of-arms</a:t>
            </a:r>
            <a:endParaRPr lang="en-US" sz="1800" dirty="0" smtClean="0"/>
          </a:p>
          <a:p>
            <a:pPr marL="457200" indent="-457200"/>
            <a:r>
              <a:rPr lang="en-CA" sz="1800" dirty="0" err="1" smtClean="0"/>
              <a:t>AnthonyRox</a:t>
            </a:r>
            <a:r>
              <a:rPr lang="en-CA" sz="1800" dirty="0" smtClean="0"/>
              <a:t>. </a:t>
            </a:r>
            <a:r>
              <a:rPr lang="en-CA" sz="1800" dirty="0"/>
              <a:t>(2014</a:t>
            </a:r>
            <a:r>
              <a:rPr lang="en-CA" sz="1800" dirty="0" smtClean="0"/>
              <a:t>). </a:t>
            </a:r>
            <a:r>
              <a:rPr lang="en-CA" sz="1800" dirty="0"/>
              <a:t>Pop. </a:t>
            </a:r>
            <a:r>
              <a:rPr lang="en-CA" sz="1800" i="1" dirty="0" err="1"/>
              <a:t>Freesound</a:t>
            </a:r>
            <a:r>
              <a:rPr lang="en-CA" sz="1800" i="1" dirty="0"/>
              <a:t>. </a:t>
            </a:r>
            <a:r>
              <a:rPr lang="en-CA" sz="1800" dirty="0" smtClean="0"/>
              <a:t>CC0</a:t>
            </a:r>
            <a:r>
              <a:rPr lang="en-CA" sz="1800" dirty="0"/>
              <a:t>. </a:t>
            </a:r>
            <a:r>
              <a:rPr lang="en-CA" sz="1800" dirty="0" smtClean="0">
                <a:hlinkClick r:id="rId4"/>
              </a:rPr>
              <a:t>https</a:t>
            </a:r>
            <a:r>
              <a:rPr lang="en-CA" sz="1800" dirty="0">
                <a:hlinkClick r:id="rId4"/>
              </a:rPr>
              <a:t>://freesound.org/people/AnthonyRox/sounds/212974/</a:t>
            </a:r>
            <a:endParaRPr lang="en-CA" sz="1800" dirty="0"/>
          </a:p>
          <a:p>
            <a:pPr marL="457200" indent="-457200"/>
            <a:r>
              <a:rPr lang="en-CA" sz="1800" dirty="0" smtClean="0"/>
              <a:t>[Logo </a:t>
            </a:r>
            <a:r>
              <a:rPr lang="en-CA" sz="1800" dirty="0"/>
              <a:t>York </a:t>
            </a:r>
            <a:r>
              <a:rPr lang="en-CA" sz="1800" dirty="0" smtClean="0"/>
              <a:t>University]. </a:t>
            </a:r>
            <a:r>
              <a:rPr lang="en-CA" sz="1800" dirty="0"/>
              <a:t>(2015). </a:t>
            </a:r>
            <a:r>
              <a:rPr lang="en-CA" sz="1800" i="1" dirty="0"/>
              <a:t>Wikimedia Commons</a:t>
            </a:r>
            <a:r>
              <a:rPr lang="en-CA" sz="1800" dirty="0"/>
              <a:t>. Public </a:t>
            </a:r>
            <a:r>
              <a:rPr lang="en-CA" sz="1800" dirty="0" smtClean="0"/>
              <a:t>domain</a:t>
            </a:r>
            <a:r>
              <a:rPr lang="en-CA" sz="1800" dirty="0"/>
              <a:t>. </a:t>
            </a:r>
            <a:r>
              <a:rPr lang="en-CA" sz="1800" dirty="0" smtClean="0">
                <a:hlinkClick r:id="rId5"/>
              </a:rPr>
              <a:t>https</a:t>
            </a:r>
            <a:r>
              <a:rPr lang="en-CA" sz="1800" dirty="0">
                <a:hlinkClick r:id="rId5"/>
              </a:rPr>
              <a:t>://en.wikipedia.org/wiki/York_University#/media/File:Logo_York_University.svg</a:t>
            </a:r>
            <a:endParaRPr lang="en-CA" sz="1800" dirty="0"/>
          </a:p>
          <a:p>
            <a:pPr marL="457200" indent="-457200"/>
            <a:r>
              <a:rPr lang="en-CA" sz="1800" dirty="0" smtClean="0"/>
              <a:t>[Spotify </a:t>
            </a:r>
            <a:r>
              <a:rPr lang="en-CA" sz="1800" dirty="0"/>
              <a:t>Logo with </a:t>
            </a:r>
            <a:r>
              <a:rPr lang="en-CA" sz="1800" dirty="0" smtClean="0"/>
              <a:t>Text]. (</a:t>
            </a:r>
            <a:r>
              <a:rPr lang="en-CA" sz="1800" dirty="0" err="1" smtClean="0"/>
              <a:t>n.d.</a:t>
            </a:r>
            <a:r>
              <a:rPr lang="en-CA" sz="1800" dirty="0" smtClean="0"/>
              <a:t>). </a:t>
            </a:r>
            <a:r>
              <a:rPr lang="en-CA" sz="1800" i="1" dirty="0" smtClean="0"/>
              <a:t>Wikimedia </a:t>
            </a:r>
            <a:r>
              <a:rPr lang="en-CA" sz="1800" i="1" dirty="0"/>
              <a:t>Commons. </a:t>
            </a:r>
            <a:r>
              <a:rPr lang="en-CA" sz="1800" dirty="0"/>
              <a:t>Public </a:t>
            </a:r>
            <a:r>
              <a:rPr lang="en-CA" sz="1800" dirty="0" smtClean="0"/>
              <a:t>domain</a:t>
            </a:r>
            <a:r>
              <a:rPr lang="en-CA" sz="1800" dirty="0"/>
              <a:t>. </a:t>
            </a:r>
            <a:r>
              <a:rPr lang="en-CA" sz="1800" dirty="0" smtClean="0">
                <a:hlinkClick r:id="rId6"/>
              </a:rPr>
              <a:t>https</a:t>
            </a:r>
            <a:r>
              <a:rPr lang="en-CA" sz="1800" dirty="0">
                <a:hlinkClick r:id="rId6"/>
              </a:rPr>
              <a:t>://commons.wikimedia.org/wiki/File:Spotify_logo_with_text.svg</a:t>
            </a:r>
            <a:endParaRPr lang="en-CA" sz="1800" dirty="0"/>
          </a:p>
          <a:p>
            <a:pPr marL="457200" indent="-457200"/>
            <a:r>
              <a:rPr lang="en-CA" sz="1800" dirty="0"/>
              <a:t>No-longer-here. </a:t>
            </a:r>
            <a:r>
              <a:rPr lang="en-CA" sz="1800" dirty="0" smtClean="0"/>
              <a:t>(2017). </a:t>
            </a:r>
            <a:r>
              <a:rPr lang="en-CA" sz="1800" dirty="0"/>
              <a:t>[Spectrum]. </a:t>
            </a:r>
            <a:r>
              <a:rPr lang="en-CA" sz="1800" i="1" dirty="0" err="1"/>
              <a:t>Pixabay</a:t>
            </a:r>
            <a:r>
              <a:rPr lang="en-CA" sz="1800" i="1" dirty="0"/>
              <a:t>. </a:t>
            </a:r>
            <a:r>
              <a:rPr lang="en-CA" sz="1800" dirty="0" smtClean="0">
                <a:hlinkClick r:id="rId7"/>
              </a:rPr>
              <a:t>https</a:t>
            </a:r>
            <a:r>
              <a:rPr lang="en-CA" sz="1800" dirty="0">
                <a:hlinkClick r:id="rId7"/>
              </a:rPr>
              <a:t>://pixabay.com/illustrations/spectrum-background-rainbow-color-2781501/</a:t>
            </a:r>
            <a:endParaRPr lang="en-CA" sz="1800" dirty="0"/>
          </a:p>
          <a:p>
            <a:pPr marL="457200" indent="-457200"/>
            <a:r>
              <a:rPr lang="en-CA" sz="1800" dirty="0" err="1" smtClean="0"/>
              <a:t>Thoribass</a:t>
            </a:r>
            <a:r>
              <a:rPr lang="en-CA" sz="1800" dirty="0" smtClean="0"/>
              <a:t>. </a:t>
            </a:r>
            <a:r>
              <a:rPr lang="en-CA" sz="1800" dirty="0"/>
              <a:t>(2014). </a:t>
            </a:r>
            <a:r>
              <a:rPr lang="en-CA" sz="1800" dirty="0" smtClean="0"/>
              <a:t>Ringtone2. </a:t>
            </a:r>
            <a:r>
              <a:rPr lang="en-CA" sz="1800" i="1" dirty="0" err="1"/>
              <a:t>Freesound</a:t>
            </a:r>
            <a:r>
              <a:rPr lang="en-CA" sz="1800" dirty="0"/>
              <a:t>. CC BY. </a:t>
            </a:r>
            <a:r>
              <a:rPr lang="en-CA" sz="1800" dirty="0" smtClean="0">
                <a:hlinkClick r:id="rId8"/>
              </a:rPr>
              <a:t>https</a:t>
            </a:r>
            <a:r>
              <a:rPr lang="en-CA" sz="1800" dirty="0">
                <a:hlinkClick r:id="rId8"/>
              </a:rPr>
              <a:t>://</a:t>
            </a:r>
            <a:r>
              <a:rPr lang="en-CA" sz="1800" dirty="0" smtClean="0">
                <a:hlinkClick r:id="rId8"/>
              </a:rPr>
              <a:t>freesound.org/people/Thoribass/sounds/254822/</a:t>
            </a:r>
            <a:endParaRPr lang="en-CA" sz="1800" dirty="0"/>
          </a:p>
          <a:p>
            <a:pPr marL="457200" indent="-457200"/>
            <a:r>
              <a:rPr lang="en-US" sz="1800" dirty="0" smtClean="0">
                <a:cs typeface="Arial" panose="020B0604020202020204" pitchFamily="34" charset="0"/>
              </a:rPr>
              <a:t>Closing </a:t>
            </a:r>
            <a:r>
              <a:rPr lang="en-US" sz="1800" dirty="0">
                <a:cs typeface="Arial" panose="020B0604020202020204" pitchFamily="34" charset="0"/>
              </a:rPr>
              <a:t>Slides Music: </a:t>
            </a:r>
            <a:r>
              <a:rPr lang="en-US" sz="1800" dirty="0" err="1">
                <a:cs typeface="Arial" panose="020B0604020202020204" pitchFamily="34" charset="0"/>
              </a:rPr>
              <a:t>Rybak</a:t>
            </a:r>
            <a:r>
              <a:rPr lang="en-US" sz="1800" dirty="0">
                <a:cs typeface="Arial" panose="020B0604020202020204" pitchFamily="34" charset="0"/>
              </a:rPr>
              <a:t>, </a:t>
            </a:r>
            <a:r>
              <a:rPr lang="en-US" sz="1800" dirty="0" err="1">
                <a:cs typeface="Arial" panose="020B0604020202020204" pitchFamily="34" charset="0"/>
              </a:rPr>
              <a:t>Nazar</a:t>
            </a:r>
            <a:r>
              <a:rPr lang="en-US" sz="1800" dirty="0">
                <a:cs typeface="Arial" panose="020B0604020202020204" pitchFamily="34" charset="0"/>
              </a:rPr>
              <a:t>. (</a:t>
            </a:r>
            <a:r>
              <a:rPr lang="en-US" sz="1800" dirty="0" err="1">
                <a:cs typeface="Arial" panose="020B0604020202020204" pitchFamily="34" charset="0"/>
              </a:rPr>
              <a:t>n.d.</a:t>
            </a:r>
            <a:r>
              <a:rPr lang="en-US" sz="1800" dirty="0">
                <a:cs typeface="Arial" panose="020B0604020202020204" pitchFamily="34" charset="0"/>
              </a:rPr>
              <a:t>). Corporate Inspired. </a:t>
            </a:r>
            <a:r>
              <a:rPr lang="en-US" sz="1800" i="1" dirty="0" err="1">
                <a:cs typeface="Arial" panose="020B0604020202020204" pitchFamily="34" charset="0"/>
              </a:rPr>
              <a:t>HookSounds</a:t>
            </a:r>
            <a:r>
              <a:rPr lang="en-US" sz="1800" dirty="0">
                <a:cs typeface="Arial" panose="020B0604020202020204" pitchFamily="34" charset="0"/>
              </a:rPr>
              <a:t>. CC BY. </a:t>
            </a:r>
            <a:r>
              <a:rPr lang="en-US" sz="1800" dirty="0">
                <a:cs typeface="Arial" panose="020B0604020202020204" pitchFamily="34" charset="0"/>
                <a:hlinkClick r:id="rId9"/>
              </a:rPr>
              <a:t>http://www.hooksounds.com</a:t>
            </a:r>
            <a:endParaRPr lang="en-US" sz="1800" dirty="0">
              <a:solidFill>
                <a:schemeClr val="tx1"/>
              </a:solidFill>
              <a:cs typeface="Arial" panose="020B0604020202020204" pitchFamily="34" charset="0"/>
            </a:endParaRPr>
          </a:p>
          <a:p>
            <a:pPr marL="12700" indent="-12700"/>
            <a:r>
              <a:rPr lang="en-US" sz="1800" dirty="0"/>
              <a:t>Unattributed materials are contributions from the Opening Up Copyright Project Team and placed in the Public Domain</a:t>
            </a:r>
            <a:r>
              <a:rPr lang="en-US" sz="1800" dirty="0" smtClean="0"/>
              <a:t>.</a:t>
            </a:r>
            <a:endParaRPr lang="en-CA" sz="1800" dirty="0"/>
          </a:p>
        </p:txBody>
      </p:sp>
    </p:spTree>
    <p:extLst>
      <p:ext uri="{BB962C8B-B14F-4D97-AF65-F5344CB8AC3E}">
        <p14:creationId xmlns:p14="http://schemas.microsoft.com/office/powerpoint/2010/main" val="338284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7600" y="2258359"/>
            <a:ext cx="9277200" cy="947297"/>
          </a:xfrm>
        </p:spPr>
        <p:txBody>
          <a:bodyPr/>
          <a:lstStyle/>
          <a:p>
            <a:r>
              <a:rPr lang="en-US" dirty="0"/>
              <a:t>University of Alberta. </a:t>
            </a:r>
            <a:r>
              <a:rPr lang="en-US" dirty="0" smtClean="0"/>
              <a:t>(2020). Collective </a:t>
            </a:r>
            <a:r>
              <a:rPr lang="en-US" dirty="0"/>
              <a:t>Licensing Agencies and the Copyright Board</a:t>
            </a:r>
            <a:r>
              <a:rPr lang="en-US" dirty="0" smtClean="0"/>
              <a:t>. </a:t>
            </a:r>
            <a:r>
              <a:rPr lang="en-US" i="1" dirty="0"/>
              <a:t>Opening Up Copyright Instructional Module</a:t>
            </a:r>
            <a:r>
              <a:rPr lang="en-US" dirty="0"/>
              <a:t>. </a:t>
            </a:r>
            <a:r>
              <a:rPr lang="en-US" dirty="0">
                <a:hlinkClick r:id="rId2"/>
              </a:rPr>
              <a:t>https://sites.library.ualberta.ca/copyright</a:t>
            </a:r>
            <a:r>
              <a:rPr lang="en-US" dirty="0" smtClean="0">
                <a:hlinkClick r:id="rId2"/>
              </a:rPr>
              <a:t>/</a:t>
            </a:r>
            <a:endParaRPr lang="en-CA" dirty="0"/>
          </a:p>
        </p:txBody>
      </p:sp>
    </p:spTree>
    <p:extLst>
      <p:ext uri="{BB962C8B-B14F-4D97-AF65-F5344CB8AC3E}">
        <p14:creationId xmlns:p14="http://schemas.microsoft.com/office/powerpoint/2010/main" val="3326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837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2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318177-92C3-1B49-A5A1-ECFBC2999B96}"/>
              </a:ext>
            </a:extLst>
          </p:cNvPr>
          <p:cNvPicPr>
            <a:picLocks noChangeAspect="1"/>
          </p:cNvPicPr>
          <p:nvPr/>
        </p:nvPicPr>
        <p:blipFill>
          <a:blip r:embed="rId3"/>
          <a:srcRect/>
          <a:stretch/>
        </p:blipFill>
        <p:spPr>
          <a:xfrm flipH="1">
            <a:off x="1282353" y="3026783"/>
            <a:ext cx="1114482" cy="2326131"/>
          </a:xfrm>
          <a:prstGeom prst="rect">
            <a:avLst/>
          </a:prstGeom>
        </p:spPr>
      </p:pic>
      <p:sp>
        <p:nvSpPr>
          <p:cNvPr id="9" name="TextBox 8">
            <a:extLst>
              <a:ext uri="{FF2B5EF4-FFF2-40B4-BE49-F238E27FC236}">
                <a16:creationId xmlns:a16="http://schemas.microsoft.com/office/drawing/2014/main" id="{4C914D27-3E07-544C-912E-817DD3C65A7C}"/>
              </a:ext>
            </a:extLst>
          </p:cNvPr>
          <p:cNvSpPr txBox="1"/>
          <p:nvPr/>
        </p:nvSpPr>
        <p:spPr>
          <a:xfrm>
            <a:off x="2152484" y="4150020"/>
            <a:ext cx="619223" cy="1107996"/>
          </a:xfrm>
          <a:prstGeom prst="rect">
            <a:avLst/>
          </a:prstGeom>
          <a:noFill/>
        </p:spPr>
        <p:txBody>
          <a:bodyPr wrap="square" rtlCol="0">
            <a:spAutoFit/>
          </a:bodyPr>
          <a:lstStyle/>
          <a:p>
            <a:r>
              <a:rPr lang="en-US" sz="6600" dirty="0">
                <a:solidFill>
                  <a:srgbClr val="FF0000"/>
                </a:solidFill>
              </a:rPr>
              <a:t>©</a:t>
            </a:r>
          </a:p>
        </p:txBody>
      </p:sp>
      <p:pic>
        <p:nvPicPr>
          <p:cNvPr id="20" name="Picture 19" descr="A picture containing ball, table&#10;&#10;Description automatically generated">
            <a:extLst>
              <a:ext uri="{FF2B5EF4-FFF2-40B4-BE49-F238E27FC236}">
                <a16:creationId xmlns:a16="http://schemas.microsoft.com/office/drawing/2014/main" id="{C7323B10-FFF2-AF4B-BA87-5AEDC5FFE009}"/>
              </a:ext>
            </a:extLst>
          </p:cNvPr>
          <p:cNvPicPr>
            <a:picLocks noChangeAspect="1"/>
          </p:cNvPicPr>
          <p:nvPr/>
        </p:nvPicPr>
        <p:blipFill>
          <a:blip r:embed="rId4"/>
          <a:stretch>
            <a:fillRect/>
          </a:stretch>
        </p:blipFill>
        <p:spPr>
          <a:xfrm>
            <a:off x="4586606" y="2256090"/>
            <a:ext cx="3090463" cy="2690834"/>
          </a:xfrm>
          <a:prstGeom prst="rect">
            <a:avLst/>
          </a:prstGeom>
        </p:spPr>
      </p:pic>
      <p:sp>
        <p:nvSpPr>
          <p:cNvPr id="21" name="Title 1">
            <a:extLst>
              <a:ext uri="{FF2B5EF4-FFF2-40B4-BE49-F238E27FC236}">
                <a16:creationId xmlns:a16="http://schemas.microsoft.com/office/drawing/2014/main" id="{305EF4FA-2CA1-4346-BC64-5F5196D4B738}"/>
              </a:ext>
            </a:extLst>
          </p:cNvPr>
          <p:cNvSpPr txBox="1">
            <a:spLocks/>
          </p:cNvSpPr>
          <p:nvPr/>
        </p:nvSpPr>
        <p:spPr>
          <a:xfrm>
            <a:off x="2671282" y="524256"/>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CA" dirty="0"/>
              <a:t>COLLECTIVE LICENSING AGENCIES </a:t>
            </a:r>
            <a:endParaRPr lang="en-US" dirty="0"/>
          </a:p>
        </p:txBody>
      </p:sp>
      <p:pic>
        <p:nvPicPr>
          <p:cNvPr id="22" name="Picture 21" descr="A picture containing drawing&#10;&#10;Description automatically generated">
            <a:extLst>
              <a:ext uri="{FF2B5EF4-FFF2-40B4-BE49-F238E27FC236}">
                <a16:creationId xmlns:a16="http://schemas.microsoft.com/office/drawing/2014/main" id="{47223FEC-C9F1-F647-B6A0-034AF052ADE7}"/>
              </a:ext>
            </a:extLst>
          </p:cNvPr>
          <p:cNvPicPr>
            <a:picLocks noChangeAspect="1"/>
          </p:cNvPicPr>
          <p:nvPr/>
        </p:nvPicPr>
        <p:blipFill>
          <a:blip r:embed="rId5">
            <a:duotone>
              <a:schemeClr val="accent6">
                <a:shade val="45000"/>
                <a:satMod val="135000"/>
              </a:schemeClr>
              <a:prstClr val="white"/>
            </a:duotone>
          </a:blip>
          <a:stretch>
            <a:fillRect/>
          </a:stretch>
        </p:blipFill>
        <p:spPr>
          <a:xfrm>
            <a:off x="53768" y="2074434"/>
            <a:ext cx="958290" cy="1046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B3C37A32-9407-F84D-9727-24639691A158}"/>
              </a:ext>
            </a:extLst>
          </p:cNvPr>
          <p:cNvPicPr>
            <a:picLocks noChangeAspect="1"/>
          </p:cNvPicPr>
          <p:nvPr/>
        </p:nvPicPr>
        <p:blipFill>
          <a:blip r:embed="rId5">
            <a:duotone>
              <a:schemeClr val="accent5">
                <a:shade val="45000"/>
                <a:satMod val="135000"/>
              </a:schemeClr>
              <a:prstClr val="white"/>
            </a:duotone>
          </a:blip>
          <a:stretch>
            <a:fillRect/>
          </a:stretch>
        </p:blipFill>
        <p:spPr>
          <a:xfrm>
            <a:off x="2882489" y="1876118"/>
            <a:ext cx="958290" cy="104657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F09A5FD-F2B3-8140-87FE-2959F10BF942}"/>
              </a:ext>
            </a:extLst>
          </p:cNvPr>
          <p:cNvPicPr>
            <a:picLocks noChangeAspect="1"/>
          </p:cNvPicPr>
          <p:nvPr/>
        </p:nvPicPr>
        <p:blipFill>
          <a:blip r:embed="rId5">
            <a:duotone>
              <a:schemeClr val="accent4">
                <a:shade val="45000"/>
                <a:satMod val="135000"/>
              </a:schemeClr>
              <a:prstClr val="white"/>
            </a:duotone>
          </a:blip>
          <a:stretch>
            <a:fillRect/>
          </a:stretch>
        </p:blipFill>
        <p:spPr>
          <a:xfrm>
            <a:off x="128439" y="4223899"/>
            <a:ext cx="709761" cy="775152"/>
          </a:xfrm>
          <a:prstGeom prst="rect">
            <a:avLst/>
          </a:prstGeom>
        </p:spPr>
      </p:pic>
      <p:pic>
        <p:nvPicPr>
          <p:cNvPr id="25" name="Picture 24" descr="A close up of a logo&#10;&#10;Description automatically generated">
            <a:extLst>
              <a:ext uri="{FF2B5EF4-FFF2-40B4-BE49-F238E27FC236}">
                <a16:creationId xmlns:a16="http://schemas.microsoft.com/office/drawing/2014/main" id="{2A8094E5-108A-F444-BAEC-4A4A808DEAAF}"/>
              </a:ext>
            </a:extLst>
          </p:cNvPr>
          <p:cNvPicPr>
            <a:picLocks noChangeAspect="1"/>
          </p:cNvPicPr>
          <p:nvPr/>
        </p:nvPicPr>
        <p:blipFill>
          <a:blip r:embed="rId6"/>
          <a:stretch>
            <a:fillRect/>
          </a:stretch>
        </p:blipFill>
        <p:spPr>
          <a:xfrm flipH="1">
            <a:off x="5500506" y="3339908"/>
            <a:ext cx="1195569" cy="1982732"/>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C404797A-EE0A-BC42-B258-D2BD44D466EA}"/>
              </a:ext>
            </a:extLst>
          </p:cNvPr>
          <p:cNvPicPr>
            <a:picLocks noChangeAspect="1"/>
          </p:cNvPicPr>
          <p:nvPr/>
        </p:nvPicPr>
        <p:blipFill>
          <a:blip r:embed="rId7"/>
          <a:stretch>
            <a:fillRect/>
          </a:stretch>
        </p:blipFill>
        <p:spPr>
          <a:xfrm>
            <a:off x="6922489" y="4488876"/>
            <a:ext cx="1142558" cy="1431606"/>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574366A5-91A1-1047-9AF2-8D5A3A1C67EF}"/>
              </a:ext>
            </a:extLst>
          </p:cNvPr>
          <p:cNvPicPr>
            <a:picLocks noChangeAspect="1"/>
          </p:cNvPicPr>
          <p:nvPr/>
        </p:nvPicPr>
        <p:blipFill>
          <a:blip r:embed="rId8"/>
          <a:stretch>
            <a:fillRect/>
          </a:stretch>
        </p:blipFill>
        <p:spPr>
          <a:xfrm>
            <a:off x="5829305" y="2155614"/>
            <a:ext cx="605064" cy="719407"/>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E099B344-CFF3-C74B-AE16-B388F5C8D0A8}"/>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2F776D9C-A685-E545-B02E-023D8B17F1F1}"/>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0FF6D2C4-9AB1-1F44-BB0A-85BB4D9D6ACC}"/>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86307B45-4B0B-1741-8862-F7656272EE52}"/>
              </a:ext>
            </a:extLst>
          </p:cNvPr>
          <p:cNvPicPr>
            <a:picLocks noChangeAspect="1"/>
          </p:cNvPicPr>
          <p:nvPr/>
        </p:nvPicPr>
        <p:blipFill>
          <a:blip r:embed="rId8"/>
          <a:stretch>
            <a:fillRect/>
          </a:stretch>
        </p:blipFill>
        <p:spPr>
          <a:xfrm>
            <a:off x="8536955" y="1554461"/>
            <a:ext cx="1364450" cy="1622298"/>
          </a:xfrm>
          <a:prstGeom prst="rect">
            <a:avLst/>
          </a:prstGeom>
        </p:spPr>
      </p:pic>
      <p:pic>
        <p:nvPicPr>
          <p:cNvPr id="38" name="Picture 37">
            <a:extLst>
              <a:ext uri="{FF2B5EF4-FFF2-40B4-BE49-F238E27FC236}">
                <a16:creationId xmlns:a16="http://schemas.microsoft.com/office/drawing/2014/main" id="{EEA9B642-4647-E844-B874-0F8A2DBFE1B8}"/>
              </a:ext>
            </a:extLst>
          </p:cNvPr>
          <p:cNvPicPr>
            <a:picLocks noChangeAspect="1"/>
          </p:cNvPicPr>
          <p:nvPr/>
        </p:nvPicPr>
        <p:blipFill>
          <a:blip r:embed="rId9"/>
          <a:stretch>
            <a:fillRect/>
          </a:stretch>
        </p:blipFill>
        <p:spPr>
          <a:xfrm>
            <a:off x="532913" y="4999051"/>
            <a:ext cx="646983" cy="763495"/>
          </a:xfrm>
          <a:prstGeom prst="rect">
            <a:avLst/>
          </a:prstGeom>
        </p:spPr>
      </p:pic>
      <p:pic>
        <p:nvPicPr>
          <p:cNvPr id="40" name="Picture 39">
            <a:extLst>
              <a:ext uri="{FF2B5EF4-FFF2-40B4-BE49-F238E27FC236}">
                <a16:creationId xmlns:a16="http://schemas.microsoft.com/office/drawing/2014/main" id="{9ABD4C8D-5BE7-4C42-9959-FB12BA1C27F9}"/>
              </a:ext>
            </a:extLst>
          </p:cNvPr>
          <p:cNvPicPr>
            <a:picLocks noChangeAspect="1"/>
          </p:cNvPicPr>
          <p:nvPr/>
        </p:nvPicPr>
        <p:blipFill>
          <a:blip r:embed="rId10"/>
          <a:srcRect/>
          <a:stretch/>
        </p:blipFill>
        <p:spPr>
          <a:xfrm>
            <a:off x="2324492" y="4466782"/>
            <a:ext cx="572025" cy="684974"/>
          </a:xfrm>
          <a:prstGeom prst="rect">
            <a:avLst/>
          </a:prstGeom>
        </p:spPr>
      </p:pic>
      <p:pic>
        <p:nvPicPr>
          <p:cNvPr id="41" name="Picture 40">
            <a:extLst>
              <a:ext uri="{FF2B5EF4-FFF2-40B4-BE49-F238E27FC236}">
                <a16:creationId xmlns:a16="http://schemas.microsoft.com/office/drawing/2014/main" id="{25D6AD45-0BAC-2B46-9753-F864D6F542CF}"/>
              </a:ext>
            </a:extLst>
          </p:cNvPr>
          <p:cNvPicPr>
            <a:picLocks noChangeAspect="1"/>
          </p:cNvPicPr>
          <p:nvPr/>
        </p:nvPicPr>
        <p:blipFill>
          <a:blip r:embed="rId9"/>
          <a:stretch>
            <a:fillRect/>
          </a:stretch>
        </p:blipFill>
        <p:spPr>
          <a:xfrm>
            <a:off x="3802230" y="2739264"/>
            <a:ext cx="646983" cy="763495"/>
          </a:xfrm>
          <a:prstGeom prst="rect">
            <a:avLst/>
          </a:prstGeom>
        </p:spPr>
      </p:pic>
      <p:pic>
        <p:nvPicPr>
          <p:cNvPr id="42" name="Picture 41">
            <a:extLst>
              <a:ext uri="{FF2B5EF4-FFF2-40B4-BE49-F238E27FC236}">
                <a16:creationId xmlns:a16="http://schemas.microsoft.com/office/drawing/2014/main" id="{780EAA76-977D-7E4B-80C8-EFEC43436882}"/>
              </a:ext>
            </a:extLst>
          </p:cNvPr>
          <p:cNvPicPr>
            <a:picLocks noChangeAspect="1"/>
          </p:cNvPicPr>
          <p:nvPr/>
        </p:nvPicPr>
        <p:blipFill>
          <a:blip r:embed="rId10"/>
          <a:srcRect/>
          <a:stretch/>
        </p:blipFill>
        <p:spPr>
          <a:xfrm>
            <a:off x="750566" y="3026783"/>
            <a:ext cx="522984" cy="626249"/>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6CB67797-D7DC-EE4F-AD5F-E7D757824DE8}"/>
              </a:ext>
            </a:extLst>
          </p:cNvPr>
          <p:cNvPicPr>
            <a:picLocks noChangeAspect="1"/>
          </p:cNvPicPr>
          <p:nvPr/>
        </p:nvPicPr>
        <p:blipFill>
          <a:blip r:embed="rId5">
            <a:duotone>
              <a:schemeClr val="accent2">
                <a:shade val="45000"/>
                <a:satMod val="135000"/>
              </a:schemeClr>
              <a:prstClr val="white"/>
            </a:duotone>
          </a:blip>
          <a:stretch>
            <a:fillRect/>
          </a:stretch>
        </p:blipFill>
        <p:spPr>
          <a:xfrm>
            <a:off x="1173260" y="3056874"/>
            <a:ext cx="1437245" cy="1569660"/>
          </a:xfrm>
          <a:prstGeom prst="rect">
            <a:avLst/>
          </a:prstGeom>
        </p:spPr>
      </p:pic>
      <p:pic>
        <p:nvPicPr>
          <p:cNvPr id="46" name="Picture 45">
            <a:extLst>
              <a:ext uri="{FF2B5EF4-FFF2-40B4-BE49-F238E27FC236}">
                <a16:creationId xmlns:a16="http://schemas.microsoft.com/office/drawing/2014/main" id="{0CCA7D55-4FCF-1743-9AED-85FCD496697C}"/>
              </a:ext>
            </a:extLst>
          </p:cNvPr>
          <p:cNvPicPr>
            <a:picLocks noChangeAspect="1"/>
          </p:cNvPicPr>
          <p:nvPr/>
        </p:nvPicPr>
        <p:blipFill>
          <a:blip r:embed="rId11"/>
          <a:stretch>
            <a:fillRect/>
          </a:stretch>
        </p:blipFill>
        <p:spPr>
          <a:xfrm>
            <a:off x="9007191" y="3213100"/>
            <a:ext cx="2140424" cy="2314333"/>
          </a:xfrm>
          <a:prstGeom prst="rect">
            <a:avLst/>
          </a:prstGeom>
        </p:spPr>
      </p:pic>
      <p:pic>
        <p:nvPicPr>
          <p:cNvPr id="48" name="Picture 47" descr="A close up of a logo&#10;&#10;Description automatically generated">
            <a:extLst>
              <a:ext uri="{FF2B5EF4-FFF2-40B4-BE49-F238E27FC236}">
                <a16:creationId xmlns:a16="http://schemas.microsoft.com/office/drawing/2014/main" id="{2771B4C0-50A4-E94A-9726-034B9D065975}"/>
              </a:ext>
            </a:extLst>
          </p:cNvPr>
          <p:cNvPicPr>
            <a:picLocks noChangeAspect="1"/>
          </p:cNvPicPr>
          <p:nvPr/>
        </p:nvPicPr>
        <p:blipFill>
          <a:blip r:embed="rId12"/>
          <a:stretch>
            <a:fillRect/>
          </a:stretch>
        </p:blipFill>
        <p:spPr>
          <a:xfrm>
            <a:off x="9394908" y="3294729"/>
            <a:ext cx="1289216" cy="1790238"/>
          </a:xfrm>
          <a:prstGeom prst="rect">
            <a:avLst/>
          </a:prstGeom>
        </p:spPr>
      </p:pic>
    </p:spTree>
    <p:extLst>
      <p:ext uri="{BB962C8B-B14F-4D97-AF65-F5344CB8AC3E}">
        <p14:creationId xmlns:p14="http://schemas.microsoft.com/office/powerpoint/2010/main" val="1802142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7" presetClass="exit" presetSubtype="0" fill="hold" nodeType="withEffect">
                                  <p:stCondLst>
                                    <p:cond delay="0"/>
                                  </p:stCondLst>
                                  <p:childTnLst>
                                    <p:animEffect transition="out" filter="fade">
                                      <p:cBhvr>
                                        <p:cTn id="9" dur="1000"/>
                                        <p:tgtEl>
                                          <p:spTgt spid="45"/>
                                        </p:tgtEl>
                                      </p:cBhvr>
                                    </p:animEffect>
                                    <p:anim calcmode="lin" valueType="num">
                                      <p:cBhvr>
                                        <p:cTn id="10" dur="1000"/>
                                        <p:tgtEl>
                                          <p:spTgt spid="45"/>
                                        </p:tgtEl>
                                        <p:attrNameLst>
                                          <p:attrName>ppt_x</p:attrName>
                                        </p:attrNameLst>
                                      </p:cBhvr>
                                      <p:tavLst>
                                        <p:tav tm="0">
                                          <p:val>
                                            <p:strVal val="ppt_x"/>
                                          </p:val>
                                        </p:tav>
                                        <p:tav tm="100000">
                                          <p:val>
                                            <p:strVal val="ppt_x"/>
                                          </p:val>
                                        </p:tav>
                                      </p:tavLst>
                                    </p:anim>
                                    <p:anim calcmode="lin" valueType="num">
                                      <p:cBhvr>
                                        <p:cTn id="11" dur="100" decel="100000"/>
                                        <p:tgtEl>
                                          <p:spTgt spid="45"/>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45"/>
                                        </p:tgtEl>
                                        <p:attrNameLst>
                                          <p:attrName>ppt_y</p:attrName>
                                        </p:attrNameLst>
                                      </p:cBhvr>
                                      <p:tavLst>
                                        <p:tav tm="0">
                                          <p:val>
                                            <p:strVal val="ppt_y"/>
                                          </p:val>
                                        </p:tav>
                                        <p:tav tm="100000">
                                          <p:val>
                                            <p:strVal val="ppt_y+1"/>
                                          </p:val>
                                        </p:tav>
                                      </p:tavLst>
                                    </p:anim>
                                    <p:set>
                                      <p:cBhvr>
                                        <p:cTn id="13" dur="1" fill="hold">
                                          <p:stCondLst>
                                            <p:cond delay="999"/>
                                          </p:stCondLst>
                                        </p:cTn>
                                        <p:tgtEl>
                                          <p:spTgt spid="4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900" decel="100000" fill="hold"/>
                                        <p:tgtEl>
                                          <p:spTgt spid="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900" decel="100000" fill="hold"/>
                                        <p:tgtEl>
                                          <p:spTgt spid="2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2" fill="hold" nodeType="clickEffect">
                                  <p:stCondLst>
                                    <p:cond delay="0"/>
                                  </p:stCondLst>
                                  <p:childTnLst>
                                    <p:anim calcmode="lin" valueType="num">
                                      <p:cBhvr additive="base">
                                        <p:cTn id="47" dur="1000"/>
                                        <p:tgtEl>
                                          <p:spTgt spid="46"/>
                                        </p:tgtEl>
                                        <p:attrNameLst>
                                          <p:attrName>ppt_x</p:attrName>
                                        </p:attrNameLst>
                                      </p:cBhvr>
                                      <p:tavLst>
                                        <p:tav tm="0">
                                          <p:val>
                                            <p:strVal val="ppt_x"/>
                                          </p:val>
                                        </p:tav>
                                        <p:tav tm="100000">
                                          <p:val>
                                            <p:strVal val="1+ppt_w/2"/>
                                          </p:val>
                                        </p:tav>
                                      </p:tavLst>
                                    </p:anim>
                                    <p:anim calcmode="lin" valueType="num">
                                      <p:cBhvr additive="base">
                                        <p:cTn id="48" dur="1000"/>
                                        <p:tgtEl>
                                          <p:spTgt spid="46"/>
                                        </p:tgtEl>
                                        <p:attrNameLst>
                                          <p:attrName>ppt_y</p:attrName>
                                        </p:attrNameLst>
                                      </p:cBhvr>
                                      <p:tavLst>
                                        <p:tav tm="0">
                                          <p:val>
                                            <p:strVal val="ppt_y"/>
                                          </p:val>
                                        </p:tav>
                                        <p:tav tm="100000">
                                          <p:val>
                                            <p:strVal val="ppt_y"/>
                                          </p:val>
                                        </p:tav>
                                      </p:tavLst>
                                    </p:anim>
                                    <p:set>
                                      <p:cBhvr>
                                        <p:cTn id="49" dur="1" fill="hold">
                                          <p:stCondLst>
                                            <p:cond delay="999"/>
                                          </p:stCondLst>
                                        </p:cTn>
                                        <p:tgtEl>
                                          <p:spTgt spid="46"/>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4.58333E-6 0 L 0.3625 -0.00532 " pathEditMode="relative" rAng="0" ptsTypes="AA">
                                      <p:cBhvr>
                                        <p:cTn id="51" dur="2000" fill="hold"/>
                                        <p:tgtEl>
                                          <p:spTgt spid="20"/>
                                        </p:tgtEl>
                                        <p:attrNameLst>
                                          <p:attrName>ppt_x</p:attrName>
                                          <p:attrName>ppt_y</p:attrName>
                                        </p:attrNameLst>
                                      </p:cBhvr>
                                      <p:rCtr x="18125" y="-278"/>
                                    </p:animMotion>
                                  </p:childTnLst>
                                </p:cTn>
                              </p:par>
                              <p:par>
                                <p:cTn id="52" presetID="6" presetClass="emph" presetSubtype="0" fill="hold" nodeType="withEffect">
                                  <p:stCondLst>
                                    <p:cond delay="0"/>
                                  </p:stCondLst>
                                  <p:childTnLst>
                                    <p:animScale>
                                      <p:cBhvr>
                                        <p:cTn id="53" dur="1000" fill="hold"/>
                                        <p:tgtEl>
                                          <p:spTgt spid="20"/>
                                        </p:tgtEl>
                                      </p:cBhvr>
                                      <p:by x="75000" y="75000"/>
                                    </p:animScale>
                                  </p:childTnLst>
                                </p:cTn>
                              </p:par>
                              <p:par>
                                <p:cTn id="54" presetID="2" presetClass="entr" presetSubtype="4"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fill="hold"/>
                                        <p:tgtEl>
                                          <p:spTgt spid="25"/>
                                        </p:tgtEl>
                                        <p:attrNameLst>
                                          <p:attrName>ppt_x</p:attrName>
                                        </p:attrNameLst>
                                      </p:cBhvr>
                                      <p:tavLst>
                                        <p:tav tm="0">
                                          <p:val>
                                            <p:strVal val="#ppt_x"/>
                                          </p:val>
                                        </p:tav>
                                        <p:tav tm="100000">
                                          <p:val>
                                            <p:strVal val="#ppt_x"/>
                                          </p:val>
                                        </p:tav>
                                      </p:tavLst>
                                    </p:anim>
                                    <p:anim calcmode="lin" valueType="num">
                                      <p:cBhvr additive="base">
                                        <p:cTn id="57" dur="10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1000" fill="hold"/>
                                        <p:tgtEl>
                                          <p:spTgt spid="29"/>
                                        </p:tgtEl>
                                        <p:attrNameLst>
                                          <p:attrName>ppt_x</p:attrName>
                                        </p:attrNameLst>
                                      </p:cBhvr>
                                      <p:tavLst>
                                        <p:tav tm="0">
                                          <p:val>
                                            <p:strVal val="#ppt_x"/>
                                          </p:val>
                                        </p:tav>
                                        <p:tav tm="100000">
                                          <p:val>
                                            <p:strVal val="#ppt_x"/>
                                          </p:val>
                                        </p:tav>
                                      </p:tavLst>
                                    </p:anim>
                                    <p:anim calcmode="lin" valueType="num">
                                      <p:cBhvr additive="base">
                                        <p:cTn id="61" dur="1000" fill="hold"/>
                                        <p:tgtEl>
                                          <p:spTgt spid="29"/>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42" presetClass="path" presetSubtype="0" accel="50000" decel="50000" fill="hold" nodeType="withEffect">
                                  <p:stCondLst>
                                    <p:cond delay="0"/>
                                  </p:stCondLst>
                                  <p:childTnLst>
                                    <p:animMotion origin="layout" path="M -3.33333E-6 3.7037E-6 L 0.19167 0.04745 " pathEditMode="relative" rAng="0" ptsTypes="AA">
                                      <p:cBhvr>
                                        <p:cTn id="66" dur="2000" fill="hold"/>
                                        <p:tgtEl>
                                          <p:spTgt spid="29"/>
                                        </p:tgtEl>
                                        <p:attrNameLst>
                                          <p:attrName>ppt_x</p:attrName>
                                          <p:attrName>ppt_y</p:attrName>
                                        </p:attrNameLst>
                                      </p:cBhvr>
                                      <p:rCtr x="9583" y="2361"/>
                                    </p:animMotion>
                                  </p:childTnLst>
                                </p:cTn>
                              </p:par>
                              <p:par>
                                <p:cTn id="67" presetID="37" presetClass="path" presetSubtype="0" accel="50000" decel="50000" fill="hold" nodeType="withEffect">
                                  <p:stCondLst>
                                    <p:cond delay="0"/>
                                  </p:stCondLst>
                                  <p:childTnLst>
                                    <p:animMotion origin="layout" path="M 2.08333E-7 2.59259E-6 L -0.07005 -0.06019 C -0.08451 -0.07408 -0.10638 -0.08125 -0.12943 -0.08125 C -0.15547 -0.08125 -0.17643 -0.07408 -0.19089 -0.06019 L -0.26081 2.59259E-6 " pathEditMode="relative" rAng="0" ptsTypes="AAAAA">
                                      <p:cBhvr>
                                        <p:cTn id="68" dur="2000" fill="hold"/>
                                        <p:tgtEl>
                                          <p:spTgt spid="32"/>
                                        </p:tgtEl>
                                        <p:attrNameLst>
                                          <p:attrName>ppt_x</p:attrName>
                                          <p:attrName>ppt_y</p:attrName>
                                        </p:attrNameLst>
                                      </p:cBhvr>
                                      <p:rCtr x="-13047" y="-4074"/>
                                    </p:animMotion>
                                  </p:childTnLst>
                                </p:cTn>
                              </p:par>
                            </p:childTnLst>
                          </p:cTn>
                        </p:par>
                        <p:par>
                          <p:cTn id="69" fill="hold">
                            <p:stCondLst>
                              <p:cond delay="4000"/>
                            </p:stCondLst>
                            <p:childTnLst>
                              <p:par>
                                <p:cTn id="70" presetID="1"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4.58333E-6 3.33333E-6 L -0.42018 0.36296 " pathEditMode="relative" rAng="0" ptsTypes="AA">
                                      <p:cBhvr>
                                        <p:cTn id="81" dur="2000" fill="hold"/>
                                        <p:tgtEl>
                                          <p:spTgt spid="34"/>
                                        </p:tgtEl>
                                        <p:attrNameLst>
                                          <p:attrName>ppt_x</p:attrName>
                                          <p:attrName>ppt_y</p:attrName>
                                        </p:attrNameLst>
                                      </p:cBhvr>
                                      <p:rCtr x="-21016" y="18148"/>
                                    </p:animMotion>
                                  </p:childTnLst>
                                </p:cTn>
                              </p:par>
                              <p:par>
                                <p:cTn id="82" presetID="42" presetClass="path" presetSubtype="0" accel="50000" decel="50000" fill="hold" nodeType="withEffect">
                                  <p:stCondLst>
                                    <p:cond delay="0"/>
                                  </p:stCondLst>
                                  <p:childTnLst>
                                    <p:animMotion origin="layout" path="M -4.58333E-6 -1.48148E-6 L -0.41549 -0.01065 " pathEditMode="relative" rAng="0" ptsTypes="AA">
                                      <p:cBhvr>
                                        <p:cTn id="83" dur="2000" fill="hold"/>
                                        <p:tgtEl>
                                          <p:spTgt spid="36"/>
                                        </p:tgtEl>
                                        <p:attrNameLst>
                                          <p:attrName>ppt_x</p:attrName>
                                          <p:attrName>ppt_y</p:attrName>
                                        </p:attrNameLst>
                                      </p:cBhvr>
                                      <p:rCtr x="-20781" y="-532"/>
                                    </p:animMotion>
                                  </p:childTnLst>
                                </p:cTn>
                              </p:par>
                              <p:par>
                                <p:cTn id="84" presetID="42" presetClass="path" presetSubtype="0" accel="50000" decel="50000" fill="hold" nodeType="withEffect">
                                  <p:stCondLst>
                                    <p:cond delay="0"/>
                                  </p:stCondLst>
                                  <p:childTnLst>
                                    <p:animMotion origin="layout" path="M -4.58333E-6 -1.48148E-6 L -0.29505 0.27176 " pathEditMode="relative" rAng="0" ptsTypes="AA">
                                      <p:cBhvr>
                                        <p:cTn id="85" dur="2000" fill="hold"/>
                                        <p:tgtEl>
                                          <p:spTgt spid="35"/>
                                        </p:tgtEl>
                                        <p:attrNameLst>
                                          <p:attrName>ppt_x</p:attrName>
                                          <p:attrName>ppt_y</p:attrName>
                                        </p:attrNameLst>
                                      </p:cBhvr>
                                      <p:rCtr x="-14753" y="13588"/>
                                    </p:animMotion>
                                  </p:childTnLst>
                                </p:cTn>
                              </p:par>
                              <p:par>
                                <p:cTn id="86" presetID="42" presetClass="path" presetSubtype="0" accel="50000" decel="50000" fill="hold" nodeType="withEffect">
                                  <p:stCondLst>
                                    <p:cond delay="0"/>
                                  </p:stCondLst>
                                  <p:childTnLst>
                                    <p:animMotion origin="layout" path="M -4.58333E-6 -1.48148E-6 L -0.17669 0.06621 " pathEditMode="relative" rAng="0" ptsTypes="AA">
                                      <p:cBhvr>
                                        <p:cTn id="87" dur="2000" fill="hold"/>
                                        <p:tgtEl>
                                          <p:spTgt spid="37"/>
                                        </p:tgtEl>
                                        <p:attrNameLst>
                                          <p:attrName>ppt_x</p:attrName>
                                          <p:attrName>ppt_y</p:attrName>
                                        </p:attrNameLst>
                                      </p:cBhvr>
                                      <p:rCtr x="-8841" y="3310"/>
                                    </p:animMotion>
                                  </p:childTnLst>
                                </p:cTn>
                              </p:par>
                              <p:par>
                                <p:cTn id="88" presetID="10" presetClass="exit" presetSubtype="0" fill="hold" grpId="0" nodeType="withEffect">
                                  <p:stCondLst>
                                    <p:cond delay="0"/>
                                  </p:stCondLst>
                                  <p:childTnLst>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5"/>
                                        </p:tgtEl>
                                      </p:cBhvr>
                                    </p:animEffect>
                                    <p:set>
                                      <p:cBhvr>
                                        <p:cTn id="98" dur="1" fill="hold">
                                          <p:stCondLst>
                                            <p:cond delay="499"/>
                                          </p:stCondLst>
                                        </p:cTn>
                                        <p:tgtEl>
                                          <p:spTgt spid="3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6"/>
                                        </p:tgtEl>
                                      </p:cBhvr>
                                    </p:animEffect>
                                    <p:set>
                                      <p:cBhvr>
                                        <p:cTn id="101" dur="1" fill="hold">
                                          <p:stCondLst>
                                            <p:cond delay="499"/>
                                          </p:stCondLst>
                                        </p:cTn>
                                        <p:tgtEl>
                                          <p:spTgt spid="3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par>
                                <p:cTn id="111" presetID="6" presetClass="emph" presetSubtype="0" fill="hold" nodeType="withEffect">
                                  <p:stCondLst>
                                    <p:cond delay="0"/>
                                  </p:stCondLst>
                                  <p:childTnLst>
                                    <p:animScale>
                                      <p:cBhvr>
                                        <p:cTn id="112" dur="2000" fill="hold"/>
                                        <p:tgtEl>
                                          <p:spTgt spid="29"/>
                                        </p:tgtEl>
                                      </p:cBhvr>
                                      <p:by x="150000" y="150000"/>
                                    </p:animScale>
                                  </p:childTnLst>
                                </p:cTn>
                              </p:par>
                            </p:childTnLst>
                          </p:cTn>
                        </p:par>
                      </p:childTnLst>
                    </p:cTn>
                  </p:par>
                  <p:par>
                    <p:cTn id="113" fill="hold">
                      <p:stCondLst>
                        <p:cond delay="indefinite"/>
                      </p:stCondLst>
                      <p:childTnLst>
                        <p:par>
                          <p:cTn id="114" fill="hold">
                            <p:stCondLst>
                              <p:cond delay="0"/>
                            </p:stCondLst>
                            <p:childTnLst>
                              <p:par>
                                <p:cTn id="115" presetID="49" presetClass="entr" presetSubtype="0" decel="100000"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 calcmode="lin" valueType="num">
                                      <p:cBhvr>
                                        <p:cTn id="119" dur="500" fill="hold"/>
                                        <p:tgtEl>
                                          <p:spTgt spid="38"/>
                                        </p:tgtEl>
                                        <p:attrNameLst>
                                          <p:attrName>style.rotation</p:attrName>
                                        </p:attrNameLst>
                                      </p:cBhvr>
                                      <p:tavLst>
                                        <p:tav tm="0">
                                          <p:val>
                                            <p:fltVal val="360"/>
                                          </p:val>
                                        </p:tav>
                                        <p:tav tm="100000">
                                          <p:val>
                                            <p:fltVal val="0"/>
                                          </p:val>
                                        </p:tav>
                                      </p:tavLst>
                                    </p:anim>
                                    <p:animEffect transition="in" filter="fade">
                                      <p:cBhvr>
                                        <p:cTn id="120" dur="500"/>
                                        <p:tgtEl>
                                          <p:spTgt spid="38"/>
                                        </p:tgtEl>
                                      </p:cBhvr>
                                    </p:animEffect>
                                  </p:childTnLst>
                                </p:cTn>
                              </p:par>
                            </p:childTnLst>
                          </p:cTn>
                        </p:par>
                        <p:par>
                          <p:cTn id="121" fill="hold">
                            <p:stCondLst>
                              <p:cond delay="500"/>
                            </p:stCondLst>
                            <p:childTnLst>
                              <p:par>
                                <p:cTn id="122" presetID="49" presetClass="entr" presetSubtype="0" decel="100000"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p:cTn id="124" dur="500" fill="hold"/>
                                        <p:tgtEl>
                                          <p:spTgt spid="40"/>
                                        </p:tgtEl>
                                        <p:attrNameLst>
                                          <p:attrName>ppt_w</p:attrName>
                                        </p:attrNameLst>
                                      </p:cBhvr>
                                      <p:tavLst>
                                        <p:tav tm="0">
                                          <p:val>
                                            <p:fltVal val="0"/>
                                          </p:val>
                                        </p:tav>
                                        <p:tav tm="100000">
                                          <p:val>
                                            <p:strVal val="#ppt_w"/>
                                          </p:val>
                                        </p:tav>
                                      </p:tavLst>
                                    </p:anim>
                                    <p:anim calcmode="lin" valueType="num">
                                      <p:cBhvr>
                                        <p:cTn id="125" dur="500" fill="hold"/>
                                        <p:tgtEl>
                                          <p:spTgt spid="40"/>
                                        </p:tgtEl>
                                        <p:attrNameLst>
                                          <p:attrName>ppt_h</p:attrName>
                                        </p:attrNameLst>
                                      </p:cBhvr>
                                      <p:tavLst>
                                        <p:tav tm="0">
                                          <p:val>
                                            <p:fltVal val="0"/>
                                          </p:val>
                                        </p:tav>
                                        <p:tav tm="100000">
                                          <p:val>
                                            <p:strVal val="#ppt_h"/>
                                          </p:val>
                                        </p:tav>
                                      </p:tavLst>
                                    </p:anim>
                                    <p:anim calcmode="lin" valueType="num">
                                      <p:cBhvr>
                                        <p:cTn id="126" dur="500" fill="hold"/>
                                        <p:tgtEl>
                                          <p:spTgt spid="40"/>
                                        </p:tgtEl>
                                        <p:attrNameLst>
                                          <p:attrName>style.rotation</p:attrName>
                                        </p:attrNameLst>
                                      </p:cBhvr>
                                      <p:tavLst>
                                        <p:tav tm="0">
                                          <p:val>
                                            <p:fltVal val="360"/>
                                          </p:val>
                                        </p:tav>
                                        <p:tav tm="100000">
                                          <p:val>
                                            <p:fltVal val="0"/>
                                          </p:val>
                                        </p:tav>
                                      </p:tavLst>
                                    </p:anim>
                                    <p:animEffect transition="in" filter="fade">
                                      <p:cBhvr>
                                        <p:cTn id="127" dur="500"/>
                                        <p:tgtEl>
                                          <p:spTgt spid="40"/>
                                        </p:tgtEl>
                                      </p:cBhvr>
                                    </p:animEffect>
                                  </p:childTnLst>
                                </p:cTn>
                              </p:par>
                            </p:childTnLst>
                          </p:cTn>
                        </p:par>
                        <p:par>
                          <p:cTn id="128" fill="hold">
                            <p:stCondLst>
                              <p:cond delay="1000"/>
                            </p:stCondLst>
                            <p:childTnLst>
                              <p:par>
                                <p:cTn id="129" presetID="49" presetClass="entr" presetSubtype="0" decel="100000" fill="hold"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 calcmode="lin" valueType="num">
                                      <p:cBhvr>
                                        <p:cTn id="133" dur="500" fill="hold"/>
                                        <p:tgtEl>
                                          <p:spTgt spid="41"/>
                                        </p:tgtEl>
                                        <p:attrNameLst>
                                          <p:attrName>style.rotation</p:attrName>
                                        </p:attrNameLst>
                                      </p:cBhvr>
                                      <p:tavLst>
                                        <p:tav tm="0">
                                          <p:val>
                                            <p:fltVal val="360"/>
                                          </p:val>
                                        </p:tav>
                                        <p:tav tm="100000">
                                          <p:val>
                                            <p:fltVal val="0"/>
                                          </p:val>
                                        </p:tav>
                                      </p:tavLst>
                                    </p:anim>
                                    <p:animEffect transition="in" filter="fade">
                                      <p:cBhvr>
                                        <p:cTn id="134" dur="500"/>
                                        <p:tgtEl>
                                          <p:spTgt spid="41"/>
                                        </p:tgtEl>
                                      </p:cBhvr>
                                    </p:animEffect>
                                  </p:childTnLst>
                                </p:cTn>
                              </p:par>
                            </p:childTnLst>
                          </p:cTn>
                        </p:par>
                        <p:par>
                          <p:cTn id="135" fill="hold">
                            <p:stCondLst>
                              <p:cond delay="1500"/>
                            </p:stCondLst>
                            <p:childTnLst>
                              <p:par>
                                <p:cTn id="136" presetID="49" presetClass="entr" presetSubtype="0" decel="100000" fill="hold" nodeType="afterEffect">
                                  <p:stCondLst>
                                    <p:cond delay="0"/>
                                  </p:stCondLst>
                                  <p:childTnLst>
                                    <p:set>
                                      <p:cBhvr>
                                        <p:cTn id="137" dur="1" fill="hold">
                                          <p:stCondLst>
                                            <p:cond delay="0"/>
                                          </p:stCondLst>
                                        </p:cTn>
                                        <p:tgtEl>
                                          <p:spTgt spid="42"/>
                                        </p:tgtEl>
                                        <p:attrNameLst>
                                          <p:attrName>style.visibility</p:attrName>
                                        </p:attrNameLst>
                                      </p:cBhvr>
                                      <p:to>
                                        <p:strVal val="visible"/>
                                      </p:to>
                                    </p:set>
                                    <p:anim calcmode="lin" valueType="num">
                                      <p:cBhvr>
                                        <p:cTn id="138" dur="500" fill="hold"/>
                                        <p:tgtEl>
                                          <p:spTgt spid="42"/>
                                        </p:tgtEl>
                                        <p:attrNameLst>
                                          <p:attrName>ppt_w</p:attrName>
                                        </p:attrNameLst>
                                      </p:cBhvr>
                                      <p:tavLst>
                                        <p:tav tm="0">
                                          <p:val>
                                            <p:fltVal val="0"/>
                                          </p:val>
                                        </p:tav>
                                        <p:tav tm="100000">
                                          <p:val>
                                            <p:strVal val="#ppt_w"/>
                                          </p:val>
                                        </p:tav>
                                      </p:tavLst>
                                    </p:anim>
                                    <p:anim calcmode="lin" valueType="num">
                                      <p:cBhvr>
                                        <p:cTn id="139" dur="500" fill="hold"/>
                                        <p:tgtEl>
                                          <p:spTgt spid="42"/>
                                        </p:tgtEl>
                                        <p:attrNameLst>
                                          <p:attrName>ppt_h</p:attrName>
                                        </p:attrNameLst>
                                      </p:cBhvr>
                                      <p:tavLst>
                                        <p:tav tm="0">
                                          <p:val>
                                            <p:fltVal val="0"/>
                                          </p:val>
                                        </p:tav>
                                        <p:tav tm="100000">
                                          <p:val>
                                            <p:strVal val="#ppt_h"/>
                                          </p:val>
                                        </p:tav>
                                      </p:tavLst>
                                    </p:anim>
                                    <p:anim calcmode="lin" valueType="num">
                                      <p:cBhvr>
                                        <p:cTn id="140" dur="500" fill="hold"/>
                                        <p:tgtEl>
                                          <p:spTgt spid="42"/>
                                        </p:tgtEl>
                                        <p:attrNameLst>
                                          <p:attrName>style.rotation</p:attrName>
                                        </p:attrNameLst>
                                      </p:cBhvr>
                                      <p:tavLst>
                                        <p:tav tm="0">
                                          <p:val>
                                            <p:fltVal val="360"/>
                                          </p:val>
                                        </p:tav>
                                        <p:tav tm="100000">
                                          <p:val>
                                            <p:fltVal val="0"/>
                                          </p:val>
                                        </p:tav>
                                      </p:tavLst>
                                    </p:anim>
                                    <p:animEffect transition="in" filter="fade">
                                      <p:cBhvr>
                                        <p:cTn id="141" dur="500"/>
                                        <p:tgtEl>
                                          <p:spTgt spid="42"/>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40"/>
                                        </p:tgtEl>
                                      </p:cBhvr>
                                    </p:animEffect>
                                    <p:animScale>
                                      <p:cBhvr>
                                        <p:cTn id="146" dur="250" autoRev="1" fill="hold"/>
                                        <p:tgtEl>
                                          <p:spTgt spid="40"/>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2" presetClass="exit" presetSubtype="2" fill="hold" nodeType="clickEffect">
                                  <p:stCondLst>
                                    <p:cond delay="0"/>
                                  </p:stCondLst>
                                  <p:childTnLst>
                                    <p:anim calcmode="lin" valueType="num">
                                      <p:cBhvr additive="base">
                                        <p:cTn id="150" dur="500"/>
                                        <p:tgtEl>
                                          <p:spTgt spid="29"/>
                                        </p:tgtEl>
                                        <p:attrNameLst>
                                          <p:attrName>ppt_x</p:attrName>
                                        </p:attrNameLst>
                                      </p:cBhvr>
                                      <p:tavLst>
                                        <p:tav tm="0">
                                          <p:val>
                                            <p:strVal val="ppt_x"/>
                                          </p:val>
                                        </p:tav>
                                        <p:tav tm="100000">
                                          <p:val>
                                            <p:strVal val="1+ppt_w/2"/>
                                          </p:val>
                                        </p:tav>
                                      </p:tavLst>
                                    </p:anim>
                                    <p:anim calcmode="lin" valueType="num">
                                      <p:cBhvr additive="base">
                                        <p:cTn id="151" dur="500"/>
                                        <p:tgtEl>
                                          <p:spTgt spid="29"/>
                                        </p:tgtEl>
                                        <p:attrNameLst>
                                          <p:attrName>ppt_y</p:attrName>
                                        </p:attrNameLst>
                                      </p:cBhvr>
                                      <p:tavLst>
                                        <p:tav tm="0">
                                          <p:val>
                                            <p:strVal val="ppt_y"/>
                                          </p:val>
                                        </p:tav>
                                        <p:tav tm="100000">
                                          <p:val>
                                            <p:strVal val="ppt_y"/>
                                          </p:val>
                                        </p:tav>
                                      </p:tavLst>
                                    </p:anim>
                                    <p:set>
                                      <p:cBhvr>
                                        <p:cTn id="152" dur="1" fill="hold">
                                          <p:stCondLst>
                                            <p:cond delay="499"/>
                                          </p:stCondLst>
                                        </p:cTn>
                                        <p:tgtEl>
                                          <p:spTgt spid="2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3"/>
                                        </p:tgtEl>
                                      </p:cBhvr>
                                    </p:animEffect>
                                    <p:set>
                                      <p:cBhvr>
                                        <p:cTn id="155" dur="1" fill="hold">
                                          <p:stCondLst>
                                            <p:cond delay="499"/>
                                          </p:stCondLst>
                                        </p:cTn>
                                        <p:tgtEl>
                                          <p:spTgt spid="23"/>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41"/>
                                        </p:tgtEl>
                                      </p:cBhvr>
                                    </p:animEffect>
                                    <p:set>
                                      <p:cBhvr>
                                        <p:cTn id="158" dur="1" fill="hold">
                                          <p:stCondLst>
                                            <p:cond delay="499"/>
                                          </p:stCondLst>
                                        </p:cTn>
                                        <p:tgtEl>
                                          <p:spTgt spid="4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8"/>
                                        </p:tgtEl>
                                      </p:cBhvr>
                                    </p:animEffect>
                                    <p:set>
                                      <p:cBhvr>
                                        <p:cTn id="161" dur="1" fill="hold">
                                          <p:stCondLst>
                                            <p:cond delay="499"/>
                                          </p:stCondLst>
                                        </p:cTn>
                                        <p:tgtEl>
                                          <p:spTgt spid="38"/>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4"/>
                                        </p:tgtEl>
                                      </p:cBhvr>
                                    </p:animEffect>
                                    <p:set>
                                      <p:cBhvr>
                                        <p:cTn id="164" dur="1" fill="hold">
                                          <p:stCondLst>
                                            <p:cond delay="499"/>
                                          </p:stCondLst>
                                        </p:cTn>
                                        <p:tgtEl>
                                          <p:spTgt spid="24"/>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2"/>
                                        </p:tgtEl>
                                      </p:cBhvr>
                                    </p:animEffect>
                                    <p:set>
                                      <p:cBhvr>
                                        <p:cTn id="170" dur="1" fill="hold">
                                          <p:stCondLst>
                                            <p:cond delay="499"/>
                                          </p:stCondLst>
                                        </p:cTn>
                                        <p:tgtEl>
                                          <p:spTgt spid="42"/>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40"/>
                                        </p:tgtEl>
                                      </p:cBhvr>
                                    </p:animEffect>
                                    <p:set>
                                      <p:cBhvr>
                                        <p:cTn id="173" dur="1" fill="hold">
                                          <p:stCondLst>
                                            <p:cond delay="499"/>
                                          </p:stCondLst>
                                        </p:cTn>
                                        <p:tgtEl>
                                          <p:spTgt spid="40"/>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8" presetClass="emph" presetSubtype="0" fill="hold" nodeType="clickEffect">
                                  <p:stCondLst>
                                    <p:cond delay="0"/>
                                  </p:stCondLst>
                                  <p:childTnLst>
                                    <p:animRot by="21600000">
                                      <p:cBhvr>
                                        <p:cTn id="177" dur="1000" fill="hold"/>
                                        <p:tgtEl>
                                          <p:spTgt spid="25"/>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nodeType="clickEffect">
                                  <p:stCondLst>
                                    <p:cond delay="0"/>
                                  </p:stCondLst>
                                  <p:childTnLst>
                                    <p:animEffect transition="out" filter="fade">
                                      <p:cBhvr>
                                        <p:cTn id="186" dur="500" tmFilter="0, 0; .2, .5; .8, .5; 1, 0"/>
                                        <p:tgtEl>
                                          <p:spTgt spid="8"/>
                                        </p:tgtEl>
                                      </p:cBhvr>
                                    </p:animEffect>
                                    <p:animScale>
                                      <p:cBhvr>
                                        <p:cTn id="187" dur="250" autoRev="1" fill="hold"/>
                                        <p:tgtEl>
                                          <p:spTgt spid="8"/>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37" presetClass="exit" presetSubtype="0" fill="hold" nodeType="clickEffect">
                                  <p:stCondLst>
                                    <p:cond delay="0"/>
                                  </p:stCondLst>
                                  <p:childTnLst>
                                    <p:animEffect transition="out" filter="fade">
                                      <p:cBhvr>
                                        <p:cTn id="191" dur="1000"/>
                                        <p:tgtEl>
                                          <p:spTgt spid="8"/>
                                        </p:tgtEl>
                                      </p:cBhvr>
                                    </p:animEffect>
                                    <p:anim calcmode="lin" valueType="num">
                                      <p:cBhvr>
                                        <p:cTn id="192" dur="1000"/>
                                        <p:tgtEl>
                                          <p:spTgt spid="8"/>
                                        </p:tgtEl>
                                        <p:attrNameLst>
                                          <p:attrName>ppt_x</p:attrName>
                                        </p:attrNameLst>
                                      </p:cBhvr>
                                      <p:tavLst>
                                        <p:tav tm="0">
                                          <p:val>
                                            <p:strVal val="ppt_x"/>
                                          </p:val>
                                        </p:tav>
                                        <p:tav tm="100000">
                                          <p:val>
                                            <p:strVal val="ppt_x"/>
                                          </p:val>
                                        </p:tav>
                                      </p:tavLst>
                                    </p:anim>
                                    <p:anim calcmode="lin" valueType="num">
                                      <p:cBhvr>
                                        <p:cTn id="193" dur="100" decel="100000"/>
                                        <p:tgtEl>
                                          <p:spTgt spid="8"/>
                                        </p:tgtEl>
                                        <p:attrNameLst>
                                          <p:attrName>ppt_y</p:attrName>
                                        </p:attrNameLst>
                                      </p:cBhvr>
                                      <p:tavLst>
                                        <p:tav tm="0">
                                          <p:val>
                                            <p:strVal val="ppt_y"/>
                                          </p:val>
                                        </p:tav>
                                        <p:tav tm="100000">
                                          <p:val>
                                            <p:strVal val="ppt_y-.03"/>
                                          </p:val>
                                        </p:tav>
                                      </p:tavLst>
                                    </p:anim>
                                    <p:anim calcmode="lin" valueType="num">
                                      <p:cBhvr>
                                        <p:cTn id="194" dur="900" accel="100000">
                                          <p:stCondLst>
                                            <p:cond delay="100"/>
                                          </p:stCondLst>
                                        </p:cTn>
                                        <p:tgtEl>
                                          <p:spTgt spid="8"/>
                                        </p:tgtEl>
                                        <p:attrNameLst>
                                          <p:attrName>ppt_y</p:attrName>
                                        </p:attrNameLst>
                                      </p:cBhvr>
                                      <p:tavLst>
                                        <p:tav tm="0">
                                          <p:val>
                                            <p:strVal val="ppt_y"/>
                                          </p:val>
                                        </p:tav>
                                        <p:tav tm="100000">
                                          <p:val>
                                            <p:strVal val="ppt_y+1"/>
                                          </p:val>
                                        </p:tav>
                                      </p:tavLst>
                                    </p:anim>
                                    <p:set>
                                      <p:cBhvr>
                                        <p:cTn id="19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4248BC-998A-DB46-89AE-80BCF996E11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COLLECTIVE LICENSING AGENCIES </a:t>
            </a:r>
            <a:endParaRPr lang="en-US" dirty="0"/>
          </a:p>
        </p:txBody>
      </p:sp>
      <p:pic>
        <p:nvPicPr>
          <p:cNvPr id="4" name="Picture 3" descr="A picture containing tree&#10;&#10;Description automatically generated">
            <a:extLst>
              <a:ext uri="{FF2B5EF4-FFF2-40B4-BE49-F238E27FC236}">
                <a16:creationId xmlns:a16="http://schemas.microsoft.com/office/drawing/2014/main" id="{9836ED4E-3020-3C4B-BDFB-B2806DB2CAED}"/>
              </a:ext>
            </a:extLst>
          </p:cNvPr>
          <p:cNvPicPr>
            <a:picLocks noChangeAspect="1"/>
          </p:cNvPicPr>
          <p:nvPr/>
        </p:nvPicPr>
        <p:blipFill>
          <a:blip r:embed="rId3"/>
          <a:stretch>
            <a:fillRect/>
          </a:stretch>
        </p:blipFill>
        <p:spPr>
          <a:xfrm>
            <a:off x="4896890" y="1732535"/>
            <a:ext cx="2442482" cy="1221241"/>
          </a:xfrm>
          <a:prstGeom prst="rect">
            <a:avLst/>
          </a:prstGeom>
        </p:spPr>
      </p:pic>
      <p:pic>
        <p:nvPicPr>
          <p:cNvPr id="7" name="Picture 6" descr="A close up of a logo&#10;&#10;Description automatically generated">
            <a:extLst>
              <a:ext uri="{FF2B5EF4-FFF2-40B4-BE49-F238E27FC236}">
                <a16:creationId xmlns:a16="http://schemas.microsoft.com/office/drawing/2014/main" id="{4CB2A847-CF22-2F48-BCD8-78F580780C0E}"/>
              </a:ext>
            </a:extLst>
          </p:cNvPr>
          <p:cNvPicPr>
            <a:picLocks noChangeAspect="1"/>
          </p:cNvPicPr>
          <p:nvPr/>
        </p:nvPicPr>
        <p:blipFill>
          <a:blip r:embed="rId4"/>
          <a:stretch>
            <a:fillRect/>
          </a:stretch>
        </p:blipFill>
        <p:spPr>
          <a:xfrm flipH="1">
            <a:off x="5500506" y="3339908"/>
            <a:ext cx="1195569" cy="1982732"/>
          </a:xfrm>
          <a:prstGeom prst="rect">
            <a:avLst/>
          </a:prstGeom>
        </p:spPr>
      </p:pic>
      <p:pic>
        <p:nvPicPr>
          <p:cNvPr id="8" name="Picture 7" descr="A close up of a logo&#10;&#10;Description automatically generated">
            <a:extLst>
              <a:ext uri="{FF2B5EF4-FFF2-40B4-BE49-F238E27FC236}">
                <a16:creationId xmlns:a16="http://schemas.microsoft.com/office/drawing/2014/main" id="{23F602EB-08E9-CF4C-BA42-AF2F870EE7E0}"/>
              </a:ext>
            </a:extLst>
          </p:cNvPr>
          <p:cNvPicPr>
            <a:picLocks noChangeAspect="1"/>
          </p:cNvPicPr>
          <p:nvPr/>
        </p:nvPicPr>
        <p:blipFill>
          <a:blip r:embed="rId4"/>
          <a:stretch>
            <a:fillRect/>
          </a:stretch>
        </p:blipFill>
        <p:spPr>
          <a:xfrm flipH="1">
            <a:off x="3187290" y="3961963"/>
            <a:ext cx="698909" cy="1159071"/>
          </a:xfrm>
          <a:prstGeom prst="rect">
            <a:avLst/>
          </a:prstGeom>
        </p:spPr>
      </p:pic>
      <p:pic>
        <p:nvPicPr>
          <p:cNvPr id="9" name="Picture 8" descr="A close up of a logo&#10;&#10;Description automatically generated">
            <a:extLst>
              <a:ext uri="{FF2B5EF4-FFF2-40B4-BE49-F238E27FC236}">
                <a16:creationId xmlns:a16="http://schemas.microsoft.com/office/drawing/2014/main" id="{90E8A936-8A99-DE40-8CEF-591CDBF2664D}"/>
              </a:ext>
            </a:extLst>
          </p:cNvPr>
          <p:cNvPicPr>
            <a:picLocks noChangeAspect="1"/>
          </p:cNvPicPr>
          <p:nvPr/>
        </p:nvPicPr>
        <p:blipFill>
          <a:blip r:embed="rId4"/>
          <a:stretch>
            <a:fillRect/>
          </a:stretch>
        </p:blipFill>
        <p:spPr>
          <a:xfrm flipH="1">
            <a:off x="1526538" y="4743104"/>
            <a:ext cx="698909" cy="1159071"/>
          </a:xfrm>
          <a:prstGeom prst="rect">
            <a:avLst/>
          </a:prstGeom>
        </p:spPr>
      </p:pic>
      <p:pic>
        <p:nvPicPr>
          <p:cNvPr id="10" name="Picture 9" descr="A close up of a logo&#10;&#10;Description automatically generated">
            <a:extLst>
              <a:ext uri="{FF2B5EF4-FFF2-40B4-BE49-F238E27FC236}">
                <a16:creationId xmlns:a16="http://schemas.microsoft.com/office/drawing/2014/main" id="{27F76B1E-E92C-1843-8384-9D458F60B647}"/>
              </a:ext>
            </a:extLst>
          </p:cNvPr>
          <p:cNvPicPr>
            <a:picLocks noChangeAspect="1"/>
          </p:cNvPicPr>
          <p:nvPr/>
        </p:nvPicPr>
        <p:blipFill>
          <a:blip r:embed="rId4"/>
          <a:stretch>
            <a:fillRect/>
          </a:stretch>
        </p:blipFill>
        <p:spPr>
          <a:xfrm flipH="1">
            <a:off x="3839754" y="5309159"/>
            <a:ext cx="698909" cy="1159071"/>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91529B-F181-4148-BE4E-E03912459C23}"/>
              </a:ext>
            </a:extLst>
          </p:cNvPr>
          <p:cNvPicPr>
            <a:picLocks noChangeAspect="1"/>
          </p:cNvPicPr>
          <p:nvPr/>
        </p:nvPicPr>
        <p:blipFill>
          <a:blip r:embed="rId4"/>
          <a:stretch>
            <a:fillRect/>
          </a:stretch>
        </p:blipFill>
        <p:spPr>
          <a:xfrm flipH="1">
            <a:off x="7302094" y="5309160"/>
            <a:ext cx="698909" cy="1159071"/>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7EFB0-339B-9F48-8A05-4177EE42DC1A}"/>
              </a:ext>
            </a:extLst>
          </p:cNvPr>
          <p:cNvPicPr>
            <a:picLocks noChangeAspect="1"/>
          </p:cNvPicPr>
          <p:nvPr/>
        </p:nvPicPr>
        <p:blipFill>
          <a:blip r:embed="rId4"/>
          <a:stretch>
            <a:fillRect/>
          </a:stretch>
        </p:blipFill>
        <p:spPr>
          <a:xfrm flipH="1">
            <a:off x="8310382" y="3961964"/>
            <a:ext cx="698909" cy="1159071"/>
          </a:xfrm>
          <a:prstGeom prst="rect">
            <a:avLst/>
          </a:prstGeom>
        </p:spPr>
      </p:pic>
      <p:pic>
        <p:nvPicPr>
          <p:cNvPr id="13" name="Picture 12" descr="A close up of a logo&#10;&#10;Description automatically generated">
            <a:extLst>
              <a:ext uri="{FF2B5EF4-FFF2-40B4-BE49-F238E27FC236}">
                <a16:creationId xmlns:a16="http://schemas.microsoft.com/office/drawing/2014/main" id="{BEDFB16E-4181-FF40-B231-8D0EFB8807CD}"/>
              </a:ext>
            </a:extLst>
          </p:cNvPr>
          <p:cNvPicPr>
            <a:picLocks noChangeAspect="1"/>
          </p:cNvPicPr>
          <p:nvPr/>
        </p:nvPicPr>
        <p:blipFill>
          <a:blip r:embed="rId4"/>
          <a:stretch>
            <a:fillRect/>
          </a:stretch>
        </p:blipFill>
        <p:spPr>
          <a:xfrm flipH="1">
            <a:off x="9914300" y="4743104"/>
            <a:ext cx="698909" cy="1159071"/>
          </a:xfrm>
          <a:prstGeom prst="rect">
            <a:avLst/>
          </a:prstGeom>
        </p:spPr>
      </p:pic>
      <p:sp>
        <p:nvSpPr>
          <p:cNvPr id="5" name="TextBox 4">
            <a:extLst>
              <a:ext uri="{FF2B5EF4-FFF2-40B4-BE49-F238E27FC236}">
                <a16:creationId xmlns:a16="http://schemas.microsoft.com/office/drawing/2014/main" id="{32CB352D-FDA2-4B4A-83F4-FF9D32E138EE}"/>
              </a:ext>
            </a:extLst>
          </p:cNvPr>
          <p:cNvSpPr txBox="1"/>
          <p:nvPr/>
        </p:nvSpPr>
        <p:spPr>
          <a:xfrm>
            <a:off x="3034790" y="5309159"/>
            <a:ext cx="1144744" cy="369332"/>
          </a:xfrm>
          <a:prstGeom prst="rect">
            <a:avLst/>
          </a:prstGeom>
          <a:noFill/>
        </p:spPr>
        <p:txBody>
          <a:bodyPr wrap="square" rtlCol="0">
            <a:spAutoFit/>
          </a:bodyPr>
          <a:lstStyle/>
          <a:p>
            <a:r>
              <a:rPr lang="en-US" dirty="0"/>
              <a:t>SOCAN</a:t>
            </a:r>
          </a:p>
        </p:txBody>
      </p:sp>
      <p:pic>
        <p:nvPicPr>
          <p:cNvPr id="15" name="Picture 14" descr="A close up of a logo&#10;&#10;Description automatically generated">
            <a:extLst>
              <a:ext uri="{FF2B5EF4-FFF2-40B4-BE49-F238E27FC236}">
                <a16:creationId xmlns:a16="http://schemas.microsoft.com/office/drawing/2014/main" id="{5A4ED75B-723D-4A46-9309-22100E7ACF3C}"/>
              </a:ext>
            </a:extLst>
          </p:cNvPr>
          <p:cNvPicPr>
            <a:picLocks noChangeAspect="1"/>
          </p:cNvPicPr>
          <p:nvPr/>
        </p:nvPicPr>
        <p:blipFill>
          <a:blip r:embed="rId5"/>
          <a:stretch>
            <a:fillRect/>
          </a:stretch>
        </p:blipFill>
        <p:spPr>
          <a:xfrm>
            <a:off x="4774094" y="3763243"/>
            <a:ext cx="1047568" cy="162145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AD1BCB6-05BB-9C4E-B5D0-4CECA90BDEBD}"/>
              </a:ext>
            </a:extLst>
          </p:cNvPr>
          <p:cNvPicPr>
            <a:picLocks noChangeAspect="1"/>
          </p:cNvPicPr>
          <p:nvPr/>
        </p:nvPicPr>
        <p:blipFill>
          <a:blip r:embed="rId6">
            <a:duotone>
              <a:schemeClr val="accent6">
                <a:shade val="45000"/>
                <a:satMod val="135000"/>
              </a:schemeClr>
              <a:prstClr val="white"/>
            </a:duotone>
          </a:blip>
          <a:stretch>
            <a:fillRect/>
          </a:stretch>
        </p:blipFill>
        <p:spPr>
          <a:xfrm>
            <a:off x="1233873" y="3994433"/>
            <a:ext cx="863056" cy="1159071"/>
          </a:xfrm>
          <a:prstGeom prst="rect">
            <a:avLst/>
          </a:prstGeom>
        </p:spPr>
      </p:pic>
      <p:sp>
        <p:nvSpPr>
          <p:cNvPr id="18" name="TextBox 17">
            <a:extLst>
              <a:ext uri="{FF2B5EF4-FFF2-40B4-BE49-F238E27FC236}">
                <a16:creationId xmlns:a16="http://schemas.microsoft.com/office/drawing/2014/main" id="{25E9E48F-9BC7-684A-92B2-F4FDD4B49589}"/>
              </a:ext>
            </a:extLst>
          </p:cNvPr>
          <p:cNvSpPr txBox="1"/>
          <p:nvPr/>
        </p:nvSpPr>
        <p:spPr>
          <a:xfrm>
            <a:off x="8050135" y="5236443"/>
            <a:ext cx="1286735" cy="646331"/>
          </a:xfrm>
          <a:prstGeom prst="rect">
            <a:avLst/>
          </a:prstGeom>
          <a:noFill/>
        </p:spPr>
        <p:txBody>
          <a:bodyPr wrap="square" rtlCol="0">
            <a:spAutoFit/>
          </a:bodyPr>
          <a:lstStyle/>
          <a:p>
            <a:pPr algn="ctr"/>
            <a:r>
              <a:rPr lang="en-US" dirty="0"/>
              <a:t>Access</a:t>
            </a:r>
          </a:p>
          <a:p>
            <a:pPr algn="ctr"/>
            <a:r>
              <a:rPr lang="en-US" dirty="0"/>
              <a:t>Copyright</a:t>
            </a:r>
          </a:p>
        </p:txBody>
      </p:sp>
      <p:pic>
        <p:nvPicPr>
          <p:cNvPr id="20" name="Picture 19" descr="A close up of a logo&#10;&#10;Description automatically generated">
            <a:extLst>
              <a:ext uri="{FF2B5EF4-FFF2-40B4-BE49-F238E27FC236}">
                <a16:creationId xmlns:a16="http://schemas.microsoft.com/office/drawing/2014/main" id="{A535E18B-8B8C-724C-9590-2865343E5898}"/>
              </a:ext>
            </a:extLst>
          </p:cNvPr>
          <p:cNvPicPr>
            <a:picLocks noChangeAspect="1"/>
          </p:cNvPicPr>
          <p:nvPr/>
        </p:nvPicPr>
        <p:blipFill>
          <a:blip r:embed="rId7">
            <a:duotone>
              <a:schemeClr val="accent2">
                <a:shade val="45000"/>
                <a:satMod val="135000"/>
              </a:schemeClr>
              <a:prstClr val="white"/>
            </a:duotone>
          </a:blip>
          <a:stretch>
            <a:fillRect/>
          </a:stretch>
        </p:blipFill>
        <p:spPr>
          <a:xfrm>
            <a:off x="6552378" y="3990739"/>
            <a:ext cx="920326" cy="1159071"/>
          </a:xfrm>
          <a:prstGeom prst="rect">
            <a:avLst/>
          </a:prstGeom>
        </p:spPr>
      </p:pic>
      <p:sp>
        <p:nvSpPr>
          <p:cNvPr id="22" name="TextBox 21">
            <a:extLst>
              <a:ext uri="{FF2B5EF4-FFF2-40B4-BE49-F238E27FC236}">
                <a16:creationId xmlns:a16="http://schemas.microsoft.com/office/drawing/2014/main" id="{1BD0D54A-8086-9648-BF89-D0EDB7F819F4}"/>
              </a:ext>
            </a:extLst>
          </p:cNvPr>
          <p:cNvSpPr txBox="1"/>
          <p:nvPr/>
        </p:nvSpPr>
        <p:spPr>
          <a:xfrm>
            <a:off x="8016468" y="5369541"/>
            <a:ext cx="1286735" cy="369332"/>
          </a:xfrm>
          <a:prstGeom prst="rect">
            <a:avLst/>
          </a:prstGeom>
          <a:noFill/>
        </p:spPr>
        <p:txBody>
          <a:bodyPr wrap="square" rtlCol="0">
            <a:spAutoFit/>
          </a:bodyPr>
          <a:lstStyle/>
          <a:p>
            <a:pPr algn="ctr"/>
            <a:r>
              <a:rPr lang="en-US" dirty="0"/>
              <a:t>COPIBEC</a:t>
            </a:r>
          </a:p>
        </p:txBody>
      </p:sp>
      <p:cxnSp>
        <p:nvCxnSpPr>
          <p:cNvPr id="23" name="Straight Arrow Connector 22">
            <a:extLst>
              <a:ext uri="{FF2B5EF4-FFF2-40B4-BE49-F238E27FC236}">
                <a16:creationId xmlns:a16="http://schemas.microsoft.com/office/drawing/2014/main" id="{069EAF0B-8F9D-5348-9F82-EBA1295385F5}"/>
              </a:ext>
            </a:extLst>
          </p:cNvPr>
          <p:cNvCxnSpPr>
            <a:cxnSpLocks/>
          </p:cNvCxnSpPr>
          <p:nvPr/>
        </p:nvCxnSpPr>
        <p:spPr>
          <a:xfrm>
            <a:off x="2375278"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EAFAE8-A062-6446-BB4C-BA393F9986C8}"/>
              </a:ext>
            </a:extLst>
          </p:cNvPr>
          <p:cNvCxnSpPr>
            <a:cxnSpLocks/>
          </p:cNvCxnSpPr>
          <p:nvPr/>
        </p:nvCxnSpPr>
        <p:spPr>
          <a:xfrm>
            <a:off x="4179534"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623334-AAAF-7044-B88F-91B93069F57D}"/>
              </a:ext>
            </a:extLst>
          </p:cNvPr>
          <p:cNvCxnSpPr>
            <a:cxnSpLocks/>
          </p:cNvCxnSpPr>
          <p:nvPr/>
        </p:nvCxnSpPr>
        <p:spPr>
          <a:xfrm>
            <a:off x="7550329"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FBF41B-3648-E14F-8181-043BB6233217}"/>
              </a:ext>
            </a:extLst>
          </p:cNvPr>
          <p:cNvCxnSpPr>
            <a:cxnSpLocks/>
          </p:cNvCxnSpPr>
          <p:nvPr/>
        </p:nvCxnSpPr>
        <p:spPr>
          <a:xfrm>
            <a:off x="9178853" y="4616961"/>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close up of a logo&#10;&#10;Description automatically generated">
            <a:extLst>
              <a:ext uri="{FF2B5EF4-FFF2-40B4-BE49-F238E27FC236}">
                <a16:creationId xmlns:a16="http://schemas.microsoft.com/office/drawing/2014/main" id="{178177BB-F01A-5741-9F4B-E85354BDE895}"/>
              </a:ext>
            </a:extLst>
          </p:cNvPr>
          <p:cNvPicPr>
            <a:picLocks noChangeAspect="1"/>
          </p:cNvPicPr>
          <p:nvPr/>
        </p:nvPicPr>
        <p:blipFill>
          <a:blip r:embed="rId8">
            <a:duotone>
              <a:schemeClr val="accent1">
                <a:shade val="45000"/>
                <a:satMod val="135000"/>
              </a:schemeClr>
              <a:prstClr val="white"/>
            </a:duotone>
          </a:blip>
          <a:stretch>
            <a:fillRect/>
          </a:stretch>
        </p:blipFill>
        <p:spPr>
          <a:xfrm>
            <a:off x="4215055" y="1662519"/>
            <a:ext cx="3870960" cy="1197130"/>
          </a:xfrm>
          <a:prstGeom prst="rect">
            <a:avLst/>
          </a:prstGeom>
        </p:spPr>
      </p:pic>
      <p:pic>
        <p:nvPicPr>
          <p:cNvPr id="6" name="Graphic 5">
            <a:extLst>
              <a:ext uri="{FF2B5EF4-FFF2-40B4-BE49-F238E27FC236}">
                <a16:creationId xmlns:a16="http://schemas.microsoft.com/office/drawing/2014/main" id="{8B281CA6-3629-714A-B4B4-6ADE80336B6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8223841" y="3095437"/>
            <a:ext cx="871987" cy="581325"/>
          </a:xfrm>
          <a:prstGeom prst="rect">
            <a:avLst/>
          </a:prstGeom>
        </p:spPr>
      </p:pic>
      <p:pic>
        <p:nvPicPr>
          <p:cNvPr id="25" name="Picture 24">
            <a:extLst>
              <a:ext uri="{FF2B5EF4-FFF2-40B4-BE49-F238E27FC236}">
                <a16:creationId xmlns:a16="http://schemas.microsoft.com/office/drawing/2014/main" id="{9ACA5B0E-1D79-4A4F-9B41-68A7C260DB0B}"/>
              </a:ext>
            </a:extLst>
          </p:cNvPr>
          <p:cNvPicPr>
            <a:picLocks noChangeAspect="1"/>
          </p:cNvPicPr>
          <p:nvPr/>
        </p:nvPicPr>
        <p:blipFill>
          <a:blip r:embed="rId11"/>
          <a:stretch>
            <a:fillRect/>
          </a:stretch>
        </p:blipFill>
        <p:spPr>
          <a:xfrm>
            <a:off x="9846969" y="3839506"/>
            <a:ext cx="1195569" cy="1438477"/>
          </a:xfrm>
          <a:prstGeom prst="rect">
            <a:avLst/>
          </a:prstGeom>
        </p:spPr>
      </p:pic>
    </p:spTree>
    <p:extLst>
      <p:ext uri="{BB962C8B-B14F-4D97-AF65-F5344CB8AC3E}">
        <p14:creationId xmlns:p14="http://schemas.microsoft.com/office/powerpoint/2010/main" val="4278483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6" presetClass="emph" presetSubtype="0" fill="hold" nodeType="afterEffect">
                                      <p:stCondLst>
                                        <p:cond delay="0"/>
                                      </p:stCondLst>
                                      <p:childTnLst>
                                        <p:animScale>
                                          <p:cBhvr>
                                            <p:cTn id="47" dur="2000" fill="hold"/>
                                            <p:tgtEl>
                                              <p:spTgt spid="8"/>
                                            </p:tgtEl>
                                          </p:cBhvr>
                                          <p:by x="125000" y="125000"/>
                                        </p:animScale>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childTnLst>
                              </p:cTn>
                            </p:par>
                            <p:par>
                              <p:cTn id="82" fill="hold">
                                <p:stCondLst>
                                  <p:cond delay="500"/>
                                </p:stCondLst>
                                <p:childTnLst>
                                  <p:par>
                                    <p:cTn id="83" presetID="6" presetClass="emph" presetSubtype="0" fill="hold" nodeType="afterEffect">
                                      <p:stCondLst>
                                        <p:cond delay="0"/>
                                      </p:stCondLst>
                                      <p:childTnLst>
                                        <p:animScale>
                                          <p:cBhvr>
                                            <p:cTn id="84" dur="1000" fill="hold"/>
                                            <p:tgtEl>
                                              <p:spTgt spid="12"/>
                                            </p:tgtEl>
                                          </p:cBhvr>
                                          <p:by x="125000" y="125000"/>
                                        </p:animScale>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2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par>
                              <p:cTn id="110" fill="hold">
                                <p:stCondLst>
                                  <p:cond delay="500"/>
                                </p:stCondLst>
                                <p:childTnLst>
                                  <p:par>
                                    <p:cTn id="111" presetID="12" presetClass="entr" presetSubtype="4" fill="hold" nodeType="after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p:tgtEl>
                                              <p:spTgt spid="6"/>
                                            </p:tgtEl>
                                            <p:attrNameLst>
                                              <p:attrName>ppt_y</p:attrName>
                                            </p:attrNameLst>
                                          </p:cBhvr>
                                          <p:tavLst>
                                            <p:tav tm="0">
                                              <p:val>
                                                <p:strVal val="#ppt_y+#ppt_h*1.125000"/>
                                              </p:val>
                                            </p:tav>
                                            <p:tav tm="100000">
                                              <p:val>
                                                <p:strVal val="#ppt_y"/>
                                              </p:val>
                                            </p:tav>
                                          </p:tavLst>
                                        </p:anim>
                                        <p:animEffect transition="in" filter="wipe(up)">
                                          <p:cBhvr>
                                            <p:cTn id="114" dur="500"/>
                                            <p:tgtEl>
                                              <p:spTgt spid="6"/>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childTnLst>
                              </p:cTn>
                            </p:par>
                            <p:par>
                              <p:cTn id="127" fill="hold">
                                <p:stCondLst>
                                  <p:cond delay="500"/>
                                </p:stCondLst>
                                <p:childTnLst>
                                  <p:par>
                                    <p:cTn id="128" presetID="26" presetClass="emph" presetSubtype="0" fill="hold" nodeType="afterEffect">
                                      <p:stCondLst>
                                        <p:cond delay="0"/>
                                      </p:stCondLst>
                                      <p:childTnLst>
                                        <p:animEffect transition="out" filter="fade">
                                          <p:cBhvr>
                                            <p:cTn id="129" dur="500" tmFilter="0, 0; .2, .5; .8, .5; 1, 0"/>
                                            <p:tgtEl>
                                              <p:spTgt spid="25"/>
                                            </p:tgtEl>
                                          </p:cBhvr>
                                        </p:animEffect>
                                        <p:animScale>
                                          <p:cBhvr>
                                            <p:cTn id="130" dur="250" autoRev="1" fill="hold"/>
                                            <p:tgtEl>
                                              <p:spTgt spid="25"/>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2" nodeType="click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500" fill="hold"/>
                                            <p:tgtEl>
                                              <p:spTgt spid="18"/>
                                            </p:tgtEl>
                                            <p:attrNameLst>
                                              <p:attrName>ppt_w</p:attrName>
                                            </p:attrNameLst>
                                          </p:cBhvr>
                                          <p:tavLst>
                                            <p:tav tm="0">
                                              <p:val>
                                                <p:fltVal val="0"/>
                                              </p:val>
                                            </p:tav>
                                            <p:tav tm="100000">
                                              <p:val>
                                                <p:strVal val="#ppt_w"/>
                                              </p:val>
                                            </p:tav>
                                          </p:tavLst>
                                        </p:anim>
                                        <p:anim calcmode="lin" valueType="num">
                                          <p:cBhvr>
                                            <p:cTn id="136" dur="500" fill="hold"/>
                                            <p:tgtEl>
                                              <p:spTgt spid="18"/>
                                            </p:tgtEl>
                                            <p:attrNameLst>
                                              <p:attrName>ppt_h</p:attrName>
                                            </p:attrNameLst>
                                          </p:cBhvr>
                                          <p:tavLst>
                                            <p:tav tm="0">
                                              <p:val>
                                                <p:fltVal val="0"/>
                                              </p:val>
                                            </p:tav>
                                            <p:tav tm="100000">
                                              <p:val>
                                                <p:strVal val="#ppt_h"/>
                                              </p:val>
                                            </p:tav>
                                          </p:tavLst>
                                        </p:anim>
                                        <p:animEffect transition="in" filter="fade">
                                          <p:cBhvr>
                                            <p:cTn id="137" dur="500"/>
                                            <p:tgtEl>
                                              <p:spTgt spid="1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5"/>
                                            </p:tgtEl>
                                          </p:cBhvr>
                                        </p:animEffect>
                                        <p:set>
                                          <p:cBhvr>
                                            <p:cTn id="151" dur="1" fill="hold">
                                              <p:stCondLst>
                                                <p:cond delay="499"/>
                                              </p:stCondLst>
                                            </p:cTn>
                                            <p:tgtEl>
                                              <p:spTgt spid="25"/>
                                            </p:tgtEl>
                                            <p:attrNameLst>
                                              <p:attrName>style.visibility</p:attrName>
                                            </p:attrNameLst>
                                          </p:cBhvr>
                                          <p:to>
                                            <p:strVal val="hidden"/>
                                          </p:to>
                                        </p:set>
                                      </p:childTnLst>
                                    </p:cTn>
                                  </p:par>
                                </p:childTnLst>
                              </p:cTn>
                            </p:par>
                            <p:par>
                              <p:cTn id="152" fill="hold">
                                <p:stCondLst>
                                  <p:cond delay="500"/>
                                </p:stCondLst>
                                <p:childTnLst>
                                  <p:par>
                                    <p:cTn id="153" presetID="2" presetClass="entr" presetSubtype="2" fill="hold" nodeType="afterEffect" p14:presetBounceEnd="50000">
                                      <p:stCondLst>
                                        <p:cond delay="1000"/>
                                      </p:stCondLst>
                                      <p:childTnLst>
                                        <p:set>
                                          <p:cBhvr>
                                            <p:cTn id="154" dur="1" fill="hold">
                                              <p:stCondLst>
                                                <p:cond delay="0"/>
                                              </p:stCondLst>
                                            </p:cTn>
                                            <p:tgtEl>
                                              <p:spTgt spid="29"/>
                                            </p:tgtEl>
                                            <p:attrNameLst>
                                              <p:attrName>style.visibility</p:attrName>
                                            </p:attrNameLst>
                                          </p:cBhvr>
                                          <p:to>
                                            <p:strVal val="visible"/>
                                          </p:to>
                                        </p:set>
                                        <p:anim calcmode="lin" valueType="num" p14:bounceEnd="50000">
                                          <p:cBhvr additive="base">
                                            <p:cTn id="15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5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8" grpId="1"/>
          <p:bldP spid="18" grpId="2"/>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6" presetClass="emph" presetSubtype="0" fill="hold" nodeType="afterEffect">
                                      <p:stCondLst>
                                        <p:cond delay="0"/>
                                      </p:stCondLst>
                                      <p:childTnLst>
                                        <p:animScale>
                                          <p:cBhvr>
                                            <p:cTn id="47" dur="2000" fill="hold"/>
                                            <p:tgtEl>
                                              <p:spTgt spid="8"/>
                                            </p:tgtEl>
                                          </p:cBhvr>
                                          <p:by x="125000" y="125000"/>
                                        </p:animScale>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childTnLst>
                              </p:cTn>
                            </p:par>
                            <p:par>
                              <p:cTn id="82" fill="hold">
                                <p:stCondLst>
                                  <p:cond delay="500"/>
                                </p:stCondLst>
                                <p:childTnLst>
                                  <p:par>
                                    <p:cTn id="83" presetID="6" presetClass="emph" presetSubtype="0" fill="hold" nodeType="afterEffect">
                                      <p:stCondLst>
                                        <p:cond delay="0"/>
                                      </p:stCondLst>
                                      <p:childTnLst>
                                        <p:animScale>
                                          <p:cBhvr>
                                            <p:cTn id="84" dur="1000" fill="hold"/>
                                            <p:tgtEl>
                                              <p:spTgt spid="12"/>
                                            </p:tgtEl>
                                          </p:cBhvr>
                                          <p:by x="125000" y="125000"/>
                                        </p:animScale>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2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par>
                              <p:cTn id="110" fill="hold">
                                <p:stCondLst>
                                  <p:cond delay="500"/>
                                </p:stCondLst>
                                <p:childTnLst>
                                  <p:par>
                                    <p:cTn id="111" presetID="12" presetClass="entr" presetSubtype="4" fill="hold" nodeType="after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p:tgtEl>
                                              <p:spTgt spid="6"/>
                                            </p:tgtEl>
                                            <p:attrNameLst>
                                              <p:attrName>ppt_y</p:attrName>
                                            </p:attrNameLst>
                                          </p:cBhvr>
                                          <p:tavLst>
                                            <p:tav tm="0">
                                              <p:val>
                                                <p:strVal val="#ppt_y+#ppt_h*1.125000"/>
                                              </p:val>
                                            </p:tav>
                                            <p:tav tm="100000">
                                              <p:val>
                                                <p:strVal val="#ppt_y"/>
                                              </p:val>
                                            </p:tav>
                                          </p:tavLst>
                                        </p:anim>
                                        <p:animEffect transition="in" filter="wipe(up)">
                                          <p:cBhvr>
                                            <p:cTn id="114" dur="500"/>
                                            <p:tgtEl>
                                              <p:spTgt spid="6"/>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childTnLst>
                              </p:cTn>
                            </p:par>
                            <p:par>
                              <p:cTn id="127" fill="hold">
                                <p:stCondLst>
                                  <p:cond delay="500"/>
                                </p:stCondLst>
                                <p:childTnLst>
                                  <p:par>
                                    <p:cTn id="128" presetID="26" presetClass="emph" presetSubtype="0" fill="hold" nodeType="afterEffect">
                                      <p:stCondLst>
                                        <p:cond delay="0"/>
                                      </p:stCondLst>
                                      <p:childTnLst>
                                        <p:animEffect transition="out" filter="fade">
                                          <p:cBhvr>
                                            <p:cTn id="129" dur="500" tmFilter="0, 0; .2, .5; .8, .5; 1, 0"/>
                                            <p:tgtEl>
                                              <p:spTgt spid="25"/>
                                            </p:tgtEl>
                                          </p:cBhvr>
                                        </p:animEffect>
                                        <p:animScale>
                                          <p:cBhvr>
                                            <p:cTn id="130" dur="250" autoRev="1" fill="hold"/>
                                            <p:tgtEl>
                                              <p:spTgt spid="25"/>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2" nodeType="click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500" fill="hold"/>
                                            <p:tgtEl>
                                              <p:spTgt spid="18"/>
                                            </p:tgtEl>
                                            <p:attrNameLst>
                                              <p:attrName>ppt_w</p:attrName>
                                            </p:attrNameLst>
                                          </p:cBhvr>
                                          <p:tavLst>
                                            <p:tav tm="0">
                                              <p:val>
                                                <p:fltVal val="0"/>
                                              </p:val>
                                            </p:tav>
                                            <p:tav tm="100000">
                                              <p:val>
                                                <p:strVal val="#ppt_w"/>
                                              </p:val>
                                            </p:tav>
                                          </p:tavLst>
                                        </p:anim>
                                        <p:anim calcmode="lin" valueType="num">
                                          <p:cBhvr>
                                            <p:cTn id="136" dur="500" fill="hold"/>
                                            <p:tgtEl>
                                              <p:spTgt spid="18"/>
                                            </p:tgtEl>
                                            <p:attrNameLst>
                                              <p:attrName>ppt_h</p:attrName>
                                            </p:attrNameLst>
                                          </p:cBhvr>
                                          <p:tavLst>
                                            <p:tav tm="0">
                                              <p:val>
                                                <p:fltVal val="0"/>
                                              </p:val>
                                            </p:tav>
                                            <p:tav tm="100000">
                                              <p:val>
                                                <p:strVal val="#ppt_h"/>
                                              </p:val>
                                            </p:tav>
                                          </p:tavLst>
                                        </p:anim>
                                        <p:animEffect transition="in" filter="fade">
                                          <p:cBhvr>
                                            <p:cTn id="137" dur="500"/>
                                            <p:tgtEl>
                                              <p:spTgt spid="1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5"/>
                                            </p:tgtEl>
                                          </p:cBhvr>
                                        </p:animEffect>
                                        <p:set>
                                          <p:cBhvr>
                                            <p:cTn id="151" dur="1" fill="hold">
                                              <p:stCondLst>
                                                <p:cond delay="499"/>
                                              </p:stCondLst>
                                            </p:cTn>
                                            <p:tgtEl>
                                              <p:spTgt spid="25"/>
                                            </p:tgtEl>
                                            <p:attrNameLst>
                                              <p:attrName>style.visibility</p:attrName>
                                            </p:attrNameLst>
                                          </p:cBhvr>
                                          <p:to>
                                            <p:strVal val="hidden"/>
                                          </p:to>
                                        </p:set>
                                      </p:childTnLst>
                                    </p:cTn>
                                  </p:par>
                                </p:childTnLst>
                              </p:cTn>
                            </p:par>
                            <p:par>
                              <p:cTn id="152" fill="hold">
                                <p:stCondLst>
                                  <p:cond delay="500"/>
                                </p:stCondLst>
                                <p:childTnLst>
                                  <p:par>
                                    <p:cTn id="153" presetID="2" presetClass="entr" presetSubtype="2" fill="hold" nodeType="afterEffect">
                                      <p:stCondLst>
                                        <p:cond delay="100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1000" fill="hold"/>
                                            <p:tgtEl>
                                              <p:spTgt spid="29"/>
                                            </p:tgtEl>
                                            <p:attrNameLst>
                                              <p:attrName>ppt_x</p:attrName>
                                            </p:attrNameLst>
                                          </p:cBhvr>
                                          <p:tavLst>
                                            <p:tav tm="0">
                                              <p:val>
                                                <p:strVal val="1+#ppt_w/2"/>
                                              </p:val>
                                            </p:tav>
                                            <p:tav tm="100000">
                                              <p:val>
                                                <p:strVal val="#ppt_x"/>
                                              </p:val>
                                            </p:tav>
                                          </p:tavLst>
                                        </p:anim>
                                        <p:anim calcmode="lin" valueType="num">
                                          <p:cBhvr additive="base">
                                            <p:cTn id="15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8" grpId="1"/>
          <p:bldP spid="18" grpId="2"/>
          <p:bldP spid="22" grpId="0"/>
          <p:bldP spid="22"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APPEAL BOARD</a:t>
            </a:r>
          </a:p>
        </p:txBody>
      </p:sp>
      <p:pic>
        <p:nvPicPr>
          <p:cNvPr id="4" name="Picture 3" descr="A close up of a logo&#10;&#10;Description automatically generated">
            <a:extLst>
              <a:ext uri="{FF2B5EF4-FFF2-40B4-BE49-F238E27FC236}">
                <a16:creationId xmlns:a16="http://schemas.microsoft.com/office/drawing/2014/main" id="{CF51FEA7-5F51-1D47-B1D4-6942AFCFCD69}"/>
              </a:ext>
            </a:extLst>
          </p:cNvPr>
          <p:cNvPicPr>
            <a:picLocks noChangeAspect="1"/>
          </p:cNvPicPr>
          <p:nvPr/>
        </p:nvPicPr>
        <p:blipFill>
          <a:blip r:embed="rId4"/>
          <a:stretch>
            <a:fillRect/>
          </a:stretch>
        </p:blipFill>
        <p:spPr>
          <a:xfrm>
            <a:off x="5291536" y="5268259"/>
            <a:ext cx="1608928" cy="1589741"/>
          </a:xfrm>
          <a:prstGeom prst="rect">
            <a:avLst/>
          </a:prstGeom>
        </p:spPr>
      </p:pic>
      <p:grpSp>
        <p:nvGrpSpPr>
          <p:cNvPr id="5" name="Group 4">
            <a:extLst>
              <a:ext uri="{FF2B5EF4-FFF2-40B4-BE49-F238E27FC236}">
                <a16:creationId xmlns:a16="http://schemas.microsoft.com/office/drawing/2014/main" id="{28BCFBBA-49ED-EE48-BFEC-5FA1DDC23E57}"/>
              </a:ext>
            </a:extLst>
          </p:cNvPr>
          <p:cNvGrpSpPr/>
          <p:nvPr/>
        </p:nvGrpSpPr>
        <p:grpSpPr>
          <a:xfrm>
            <a:off x="1930212" y="4412363"/>
            <a:ext cx="2033428" cy="3679170"/>
            <a:chOff x="1982764" y="3928161"/>
            <a:chExt cx="2033428" cy="3679170"/>
          </a:xfrm>
        </p:grpSpPr>
        <p:pic>
          <p:nvPicPr>
            <p:cNvPr id="7" name="Picture 6" descr="A close up of a logo&#10;&#10;Description automatically generated">
              <a:extLst>
                <a:ext uri="{FF2B5EF4-FFF2-40B4-BE49-F238E27FC236}">
                  <a16:creationId xmlns:a16="http://schemas.microsoft.com/office/drawing/2014/main" id="{700AA981-65E6-634C-BD98-8384E368B496}"/>
                </a:ext>
              </a:extLst>
            </p:cNvPr>
            <p:cNvPicPr>
              <a:picLocks noChangeAspect="1"/>
            </p:cNvPicPr>
            <p:nvPr/>
          </p:nvPicPr>
          <p:blipFill>
            <a:blip r:embed="rId5"/>
            <a:stretch>
              <a:fillRect/>
            </a:stretch>
          </p:blipFill>
          <p:spPr>
            <a:xfrm rot="608346">
              <a:off x="1982764" y="4079597"/>
              <a:ext cx="2033428" cy="3527734"/>
            </a:xfrm>
            <a:prstGeom prst="rect">
              <a:avLst/>
            </a:prstGeom>
          </p:spPr>
        </p:pic>
        <p:pic>
          <p:nvPicPr>
            <p:cNvPr id="8" name="Picture 7" descr="A close up of a logo&#10;&#10;Description automatically generated">
              <a:extLst>
                <a:ext uri="{FF2B5EF4-FFF2-40B4-BE49-F238E27FC236}">
                  <a16:creationId xmlns:a16="http://schemas.microsoft.com/office/drawing/2014/main" id="{32AC70FC-6920-C349-A9EA-BBA2C65468B4}"/>
                </a:ext>
              </a:extLst>
            </p:cNvPr>
            <p:cNvPicPr>
              <a:picLocks noChangeAspect="1"/>
            </p:cNvPicPr>
            <p:nvPr/>
          </p:nvPicPr>
          <p:blipFill>
            <a:blip r:embed="rId6"/>
            <a:stretch>
              <a:fillRect/>
            </a:stretch>
          </p:blipFill>
          <p:spPr>
            <a:xfrm>
              <a:off x="2824934" y="3928162"/>
              <a:ext cx="1066800" cy="762000"/>
            </a:xfrm>
            <a:prstGeom prst="rect">
              <a:avLst/>
            </a:prstGeom>
          </p:spPr>
        </p:pic>
        <p:pic>
          <p:nvPicPr>
            <p:cNvPr id="9" name="Picture 8" descr="A close up of a logo&#10;&#10;Description automatically generated">
              <a:extLst>
                <a:ext uri="{FF2B5EF4-FFF2-40B4-BE49-F238E27FC236}">
                  <a16:creationId xmlns:a16="http://schemas.microsoft.com/office/drawing/2014/main" id="{DF125E64-6E0E-BB45-8B2A-21096D1884D6}"/>
                </a:ext>
              </a:extLst>
            </p:cNvPr>
            <p:cNvPicPr>
              <a:picLocks noChangeAspect="1"/>
            </p:cNvPicPr>
            <p:nvPr/>
          </p:nvPicPr>
          <p:blipFill>
            <a:blip r:embed="rId6"/>
            <a:stretch>
              <a:fillRect/>
            </a:stretch>
          </p:blipFill>
          <p:spPr>
            <a:xfrm>
              <a:off x="2824934" y="3928161"/>
              <a:ext cx="1066800" cy="762000"/>
            </a:xfrm>
            <a:prstGeom prst="rect">
              <a:avLst/>
            </a:prstGeom>
          </p:spPr>
        </p:pic>
      </p:grpSp>
      <p:pic>
        <p:nvPicPr>
          <p:cNvPr id="10" name="Picture 9" descr="A close up of a logo&#10;&#10;Description automatically generated">
            <a:extLst>
              <a:ext uri="{FF2B5EF4-FFF2-40B4-BE49-F238E27FC236}">
                <a16:creationId xmlns:a16="http://schemas.microsoft.com/office/drawing/2014/main" id="{2EDBC068-E478-AB47-918B-F2903496B301}"/>
              </a:ext>
            </a:extLst>
          </p:cNvPr>
          <p:cNvPicPr>
            <a:picLocks noChangeAspect="1"/>
          </p:cNvPicPr>
          <p:nvPr/>
        </p:nvPicPr>
        <p:blipFill>
          <a:blip r:embed="rId7"/>
          <a:stretch>
            <a:fillRect/>
          </a:stretch>
        </p:blipFill>
        <p:spPr>
          <a:xfrm rot="21082291">
            <a:off x="8318007" y="4335758"/>
            <a:ext cx="1795635" cy="3832380"/>
          </a:xfrm>
          <a:prstGeom prst="rect">
            <a:avLst/>
          </a:prstGeom>
        </p:spPr>
      </p:pic>
      <p:sp>
        <p:nvSpPr>
          <p:cNvPr id="11" name="Rounded Rectangular Callout 10">
            <a:extLst>
              <a:ext uri="{FF2B5EF4-FFF2-40B4-BE49-F238E27FC236}">
                <a16:creationId xmlns:a16="http://schemas.microsoft.com/office/drawing/2014/main" id="{8FFA8E72-4AF3-DD45-9411-5A8090C30246}"/>
              </a:ext>
            </a:extLst>
          </p:cNvPr>
          <p:cNvSpPr/>
          <p:nvPr/>
        </p:nvSpPr>
        <p:spPr>
          <a:xfrm>
            <a:off x="929390" y="3528887"/>
            <a:ext cx="2098623" cy="693861"/>
          </a:xfrm>
          <a:prstGeom prst="wedgeRoundRectCallout">
            <a:avLst>
              <a:gd name="adj1" fmla="val 31053"/>
              <a:gd name="adj2" fmla="val 10501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THEY’RE HIGHWAYMEN!</a:t>
            </a:r>
          </a:p>
        </p:txBody>
      </p:sp>
      <p:sp>
        <p:nvSpPr>
          <p:cNvPr id="12" name="Rounded Rectangular Callout 11">
            <a:extLst>
              <a:ext uri="{FF2B5EF4-FFF2-40B4-BE49-F238E27FC236}">
                <a16:creationId xmlns:a16="http://schemas.microsoft.com/office/drawing/2014/main" id="{DAE27632-AD36-9843-BC58-5E7AD697099C}"/>
              </a:ext>
            </a:extLst>
          </p:cNvPr>
          <p:cNvSpPr/>
          <p:nvPr/>
        </p:nvSpPr>
        <p:spPr>
          <a:xfrm>
            <a:off x="9581213" y="3416324"/>
            <a:ext cx="2098623" cy="693861"/>
          </a:xfrm>
          <a:prstGeom prst="wedgeRoundRectCallout">
            <a:avLst>
              <a:gd name="adj1" fmla="val -49011"/>
              <a:gd name="adj2" fmla="val 13522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 THEM, BOARD!</a:t>
            </a:r>
          </a:p>
        </p:txBody>
      </p:sp>
      <p:pic>
        <p:nvPicPr>
          <p:cNvPr id="13" name="Picture 12" descr="A close up of a logo&#10;&#10;Description automatically generated">
            <a:extLst>
              <a:ext uri="{FF2B5EF4-FFF2-40B4-BE49-F238E27FC236}">
                <a16:creationId xmlns:a16="http://schemas.microsoft.com/office/drawing/2014/main" id="{BFAE2F19-F719-6E45-B42B-A534B8968318}"/>
              </a:ext>
            </a:extLst>
          </p:cNvPr>
          <p:cNvPicPr>
            <a:picLocks noChangeAspect="1"/>
          </p:cNvPicPr>
          <p:nvPr/>
        </p:nvPicPr>
        <p:blipFill>
          <a:blip r:embed="rId8"/>
          <a:stretch>
            <a:fillRect/>
          </a:stretch>
        </p:blipFill>
        <p:spPr>
          <a:xfrm>
            <a:off x="4215055" y="1662519"/>
            <a:ext cx="3870960" cy="1197130"/>
          </a:xfrm>
          <a:prstGeom prst="rect">
            <a:avLst/>
          </a:prstGeom>
        </p:spPr>
      </p:pic>
      <p:pic>
        <p:nvPicPr>
          <p:cNvPr id="16" name="Picture 15" descr="A close up of a logo&#10;&#10;Description automatically generated">
            <a:extLst>
              <a:ext uri="{FF2B5EF4-FFF2-40B4-BE49-F238E27FC236}">
                <a16:creationId xmlns:a16="http://schemas.microsoft.com/office/drawing/2014/main" id="{F4369C37-93F5-9D43-8AB5-DCB036C035F7}"/>
              </a:ext>
            </a:extLst>
          </p:cNvPr>
          <p:cNvPicPr>
            <a:picLocks noChangeAspect="1"/>
          </p:cNvPicPr>
          <p:nvPr/>
        </p:nvPicPr>
        <p:blipFill>
          <a:blip r:embed="rId9"/>
          <a:stretch>
            <a:fillRect/>
          </a:stretch>
        </p:blipFill>
        <p:spPr>
          <a:xfrm>
            <a:off x="5177929" y="3033451"/>
            <a:ext cx="1943100" cy="1676400"/>
          </a:xfrm>
          <a:prstGeom prst="rect">
            <a:avLst/>
          </a:prstGeom>
        </p:spPr>
      </p:pic>
    </p:spTree>
    <p:extLst>
      <p:ext uri="{BB962C8B-B14F-4D97-AF65-F5344CB8AC3E}">
        <p14:creationId xmlns:p14="http://schemas.microsoft.com/office/powerpoint/2010/main" val="2483899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32" presetClass="emph" presetSubtype="0" repeatCount="10000" fill="hold" nodeType="afterEffect">
                                  <p:stCondLst>
                                    <p:cond delay="0"/>
                                  </p:stCondLst>
                                  <p:childTnLst>
                                    <p:animRot by="120000">
                                      <p:cBhvr>
                                        <p:cTn id="26" dur="200" fill="hold">
                                          <p:stCondLst>
                                            <p:cond delay="0"/>
                                          </p:stCondLst>
                                        </p:cTn>
                                        <p:tgtEl>
                                          <p:spTgt spid="4"/>
                                        </p:tgtEl>
                                        <p:attrNameLst>
                                          <p:attrName>r</p:attrName>
                                        </p:attrNameLst>
                                      </p:cBhvr>
                                    </p:animRot>
                                    <p:animRot by="-240000">
                                      <p:cBhvr>
                                        <p:cTn id="27" dur="400" fill="hold">
                                          <p:stCondLst>
                                            <p:cond delay="400"/>
                                          </p:stCondLst>
                                        </p:cTn>
                                        <p:tgtEl>
                                          <p:spTgt spid="4"/>
                                        </p:tgtEl>
                                        <p:attrNameLst>
                                          <p:attrName>r</p:attrName>
                                        </p:attrNameLst>
                                      </p:cBhvr>
                                    </p:animRot>
                                    <p:animRot by="240000">
                                      <p:cBhvr>
                                        <p:cTn id="28" dur="400" fill="hold">
                                          <p:stCondLst>
                                            <p:cond delay="800"/>
                                          </p:stCondLst>
                                        </p:cTn>
                                        <p:tgtEl>
                                          <p:spTgt spid="4"/>
                                        </p:tgtEl>
                                        <p:attrNameLst>
                                          <p:attrName>r</p:attrName>
                                        </p:attrNameLst>
                                      </p:cBhvr>
                                    </p:animRot>
                                    <p:animRot by="-240000">
                                      <p:cBhvr>
                                        <p:cTn id="29" dur="400" fill="hold">
                                          <p:stCondLst>
                                            <p:cond delay="1200"/>
                                          </p:stCondLst>
                                        </p:cTn>
                                        <p:tgtEl>
                                          <p:spTgt spid="4"/>
                                        </p:tgtEl>
                                        <p:attrNameLst>
                                          <p:attrName>r</p:attrName>
                                        </p:attrNameLst>
                                      </p:cBhvr>
                                    </p:animRot>
                                    <p:animRot by="120000">
                                      <p:cBhvr>
                                        <p:cTn id="30" dur="400" fill="hold">
                                          <p:stCondLst>
                                            <p:cond delay="1600"/>
                                          </p:stCondLst>
                                        </p:cTn>
                                        <p:tgtEl>
                                          <p:spTgt spid="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53" presetClass="entr" presetSubtype="16" fill="hold" grpId="0" nodeType="after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CBFD0D-89BF-C941-994A-53CE8E0D0FBD}"/>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BOARD</a:t>
            </a:r>
          </a:p>
        </p:txBody>
      </p:sp>
      <p:pic>
        <p:nvPicPr>
          <p:cNvPr id="9" name="Picture 8">
            <a:extLst>
              <a:ext uri="{FF2B5EF4-FFF2-40B4-BE49-F238E27FC236}">
                <a16:creationId xmlns:a16="http://schemas.microsoft.com/office/drawing/2014/main" id="{AA1BC5A0-12AB-6F48-90B9-5F9FD3E60C6F}"/>
              </a:ext>
            </a:extLst>
          </p:cNvPr>
          <p:cNvPicPr>
            <a:picLocks noChangeAspect="1"/>
          </p:cNvPicPr>
          <p:nvPr/>
        </p:nvPicPr>
        <p:blipFill>
          <a:blip r:embed="rId3"/>
          <a:srcRect/>
          <a:stretch/>
        </p:blipFill>
        <p:spPr>
          <a:xfrm>
            <a:off x="1644315" y="1485942"/>
            <a:ext cx="8903369" cy="1405203"/>
          </a:xfrm>
          <a:prstGeom prst="rect">
            <a:avLst/>
          </a:prstGeom>
        </p:spPr>
      </p:pic>
      <p:pic>
        <p:nvPicPr>
          <p:cNvPr id="10" name="Picture 9" descr="A close up of a logo&#10;&#10;Description automatically generated">
            <a:extLst>
              <a:ext uri="{FF2B5EF4-FFF2-40B4-BE49-F238E27FC236}">
                <a16:creationId xmlns:a16="http://schemas.microsoft.com/office/drawing/2014/main" id="{C25495F0-754E-6E4B-BF0C-FEBCF85CD767}"/>
              </a:ext>
            </a:extLst>
          </p:cNvPr>
          <p:cNvPicPr>
            <a:picLocks noChangeAspect="1"/>
          </p:cNvPicPr>
          <p:nvPr/>
        </p:nvPicPr>
        <p:blipFill>
          <a:blip r:embed="rId4">
            <a:duotone>
              <a:schemeClr val="accent1">
                <a:shade val="45000"/>
                <a:satMod val="135000"/>
              </a:schemeClr>
              <a:prstClr val="white"/>
            </a:duotone>
          </a:blip>
          <a:stretch>
            <a:fillRect/>
          </a:stretch>
        </p:blipFill>
        <p:spPr>
          <a:xfrm>
            <a:off x="4160519" y="2914046"/>
            <a:ext cx="3870960" cy="11971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1B7C0230-DDE0-CB42-90D5-B1FC6AB13695}"/>
              </a:ext>
            </a:extLst>
          </p:cNvPr>
          <p:cNvPicPr>
            <a:picLocks noChangeAspect="1"/>
          </p:cNvPicPr>
          <p:nvPr/>
        </p:nvPicPr>
        <p:blipFill>
          <a:blip r:embed="rId5"/>
          <a:stretch>
            <a:fillRect/>
          </a:stretch>
        </p:blipFill>
        <p:spPr>
          <a:xfrm flipH="1">
            <a:off x="1514029" y="5231762"/>
            <a:ext cx="573537" cy="9511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DB0F04EF-A6D5-1D4A-9EC2-A6E6E31CB522}"/>
              </a:ext>
            </a:extLst>
          </p:cNvPr>
          <p:cNvPicPr>
            <a:picLocks noChangeAspect="1"/>
          </p:cNvPicPr>
          <p:nvPr/>
        </p:nvPicPr>
        <p:blipFill>
          <a:blip r:embed="rId5"/>
          <a:stretch>
            <a:fillRect/>
          </a:stretch>
        </p:blipFill>
        <p:spPr>
          <a:xfrm flipH="1">
            <a:off x="2348320" y="5378852"/>
            <a:ext cx="573537" cy="951154"/>
          </a:xfrm>
          <a:prstGeom prst="rect">
            <a:avLst/>
          </a:prstGeom>
        </p:spPr>
      </p:pic>
      <p:pic>
        <p:nvPicPr>
          <p:cNvPr id="13" name="Picture 12" descr="A close up of a logo&#10;&#10;Description automatically generated">
            <a:extLst>
              <a:ext uri="{FF2B5EF4-FFF2-40B4-BE49-F238E27FC236}">
                <a16:creationId xmlns:a16="http://schemas.microsoft.com/office/drawing/2014/main" id="{7AF527F8-90FF-DB4B-BA2A-DAE9602A7EFE}"/>
              </a:ext>
            </a:extLst>
          </p:cNvPr>
          <p:cNvPicPr>
            <a:picLocks noChangeAspect="1"/>
          </p:cNvPicPr>
          <p:nvPr/>
        </p:nvPicPr>
        <p:blipFill>
          <a:blip r:embed="rId5"/>
          <a:stretch>
            <a:fillRect/>
          </a:stretch>
        </p:blipFill>
        <p:spPr>
          <a:xfrm flipH="1">
            <a:off x="8432176" y="5424419"/>
            <a:ext cx="518584" cy="860020"/>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8A8BF2-4FB4-F84C-B30B-198912A6925B}"/>
              </a:ext>
            </a:extLst>
          </p:cNvPr>
          <p:cNvPicPr>
            <a:picLocks noChangeAspect="1"/>
          </p:cNvPicPr>
          <p:nvPr/>
        </p:nvPicPr>
        <p:blipFill>
          <a:blip r:embed="rId5"/>
          <a:stretch>
            <a:fillRect/>
          </a:stretch>
        </p:blipFill>
        <p:spPr>
          <a:xfrm flipH="1">
            <a:off x="9166795" y="5604954"/>
            <a:ext cx="518585" cy="860022"/>
          </a:xfrm>
          <a:prstGeom prst="rect">
            <a:avLst/>
          </a:prstGeom>
        </p:spPr>
      </p:pic>
      <p:sp>
        <p:nvSpPr>
          <p:cNvPr id="2" name="TextBox 1">
            <a:extLst>
              <a:ext uri="{FF2B5EF4-FFF2-40B4-BE49-F238E27FC236}">
                <a16:creationId xmlns:a16="http://schemas.microsoft.com/office/drawing/2014/main" id="{27E8430D-2DF1-BD4A-8056-8F5835EDE3EB}"/>
              </a:ext>
            </a:extLst>
          </p:cNvPr>
          <p:cNvSpPr txBox="1"/>
          <p:nvPr/>
        </p:nvSpPr>
        <p:spPr>
          <a:xfrm>
            <a:off x="3789750" y="4493127"/>
            <a:ext cx="1026031" cy="523220"/>
          </a:xfrm>
          <a:prstGeom prst="rect">
            <a:avLst/>
          </a:prstGeom>
          <a:noFill/>
        </p:spPr>
        <p:txBody>
          <a:bodyPr wrap="square" rtlCol="0">
            <a:spAutoFit/>
          </a:bodyPr>
          <a:lstStyle/>
          <a:p>
            <a:r>
              <a:rPr lang="en-US" sz="2800" dirty="0"/>
              <a:t>1988</a:t>
            </a:r>
          </a:p>
        </p:txBody>
      </p:sp>
      <p:cxnSp>
        <p:nvCxnSpPr>
          <p:cNvPr id="15" name="Straight Arrow Connector 14">
            <a:extLst>
              <a:ext uri="{FF2B5EF4-FFF2-40B4-BE49-F238E27FC236}">
                <a16:creationId xmlns:a16="http://schemas.microsoft.com/office/drawing/2014/main" id="{52B11F0E-B287-9949-9F30-567371D8FC29}"/>
              </a:ext>
            </a:extLst>
          </p:cNvPr>
          <p:cNvCxnSpPr>
            <a:cxnSpLocks/>
          </p:cNvCxnSpPr>
          <p:nvPr/>
        </p:nvCxnSpPr>
        <p:spPr>
          <a:xfrm>
            <a:off x="3912433" y="5068769"/>
            <a:ext cx="5772947" cy="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20B6433-95E0-1641-B7C1-81D90C3EBADA}"/>
              </a:ext>
            </a:extLst>
          </p:cNvPr>
          <p:cNvSpPr/>
          <p:nvPr/>
        </p:nvSpPr>
        <p:spPr>
          <a:xfrm>
            <a:off x="3789750" y="4997342"/>
            <a:ext cx="136663" cy="142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close up of a logo&#10;&#10;Description automatically generated">
            <a:extLst>
              <a:ext uri="{FF2B5EF4-FFF2-40B4-BE49-F238E27FC236}">
                <a16:creationId xmlns:a16="http://schemas.microsoft.com/office/drawing/2014/main" id="{9A3844C4-661C-EF4C-8EE9-CA9B67E8502E}"/>
              </a:ext>
            </a:extLst>
          </p:cNvPr>
          <p:cNvPicPr>
            <a:picLocks noChangeAspect="1"/>
          </p:cNvPicPr>
          <p:nvPr/>
        </p:nvPicPr>
        <p:blipFill>
          <a:blip r:embed="rId5"/>
          <a:stretch>
            <a:fillRect/>
          </a:stretch>
        </p:blipFill>
        <p:spPr>
          <a:xfrm flipH="1">
            <a:off x="4223980" y="5237581"/>
            <a:ext cx="573537" cy="951154"/>
          </a:xfrm>
          <a:prstGeom prst="rect">
            <a:avLst/>
          </a:prstGeom>
        </p:spPr>
      </p:pic>
      <p:pic>
        <p:nvPicPr>
          <p:cNvPr id="19" name="Picture 18" descr="A close up of a logo&#10;&#10;Description automatically generated">
            <a:extLst>
              <a:ext uri="{FF2B5EF4-FFF2-40B4-BE49-F238E27FC236}">
                <a16:creationId xmlns:a16="http://schemas.microsoft.com/office/drawing/2014/main" id="{89132549-6F83-0F49-AA2E-C40C92CA8E02}"/>
              </a:ext>
            </a:extLst>
          </p:cNvPr>
          <p:cNvPicPr>
            <a:picLocks noChangeAspect="1"/>
          </p:cNvPicPr>
          <p:nvPr/>
        </p:nvPicPr>
        <p:blipFill>
          <a:blip r:embed="rId5"/>
          <a:stretch>
            <a:fillRect/>
          </a:stretch>
        </p:blipFill>
        <p:spPr>
          <a:xfrm flipH="1">
            <a:off x="4911630" y="5513822"/>
            <a:ext cx="573537" cy="951154"/>
          </a:xfrm>
          <a:prstGeom prst="rect">
            <a:avLst/>
          </a:prstGeom>
        </p:spPr>
      </p:pic>
      <p:pic>
        <p:nvPicPr>
          <p:cNvPr id="20" name="Picture 19" descr="A close up of a logo&#10;&#10;Description automatically generated">
            <a:extLst>
              <a:ext uri="{FF2B5EF4-FFF2-40B4-BE49-F238E27FC236}">
                <a16:creationId xmlns:a16="http://schemas.microsoft.com/office/drawing/2014/main" id="{F7FB3972-0BDF-9042-8F99-E7023A0D9086}"/>
              </a:ext>
            </a:extLst>
          </p:cNvPr>
          <p:cNvPicPr>
            <a:picLocks noChangeAspect="1"/>
          </p:cNvPicPr>
          <p:nvPr/>
        </p:nvPicPr>
        <p:blipFill>
          <a:blip r:embed="rId5"/>
          <a:stretch>
            <a:fillRect/>
          </a:stretch>
        </p:blipFill>
        <p:spPr>
          <a:xfrm flipH="1">
            <a:off x="5605883" y="5289972"/>
            <a:ext cx="573537" cy="951154"/>
          </a:xfrm>
          <a:prstGeom prst="rect">
            <a:avLst/>
          </a:prstGeom>
        </p:spPr>
      </p:pic>
      <p:pic>
        <p:nvPicPr>
          <p:cNvPr id="21" name="Picture 20" descr="A close up of a logo&#10;&#10;Description automatically generated">
            <a:extLst>
              <a:ext uri="{FF2B5EF4-FFF2-40B4-BE49-F238E27FC236}">
                <a16:creationId xmlns:a16="http://schemas.microsoft.com/office/drawing/2014/main" id="{37F06E62-A237-B34D-B6B2-65D3300E43B5}"/>
              </a:ext>
            </a:extLst>
          </p:cNvPr>
          <p:cNvPicPr>
            <a:picLocks noChangeAspect="1"/>
          </p:cNvPicPr>
          <p:nvPr/>
        </p:nvPicPr>
        <p:blipFill>
          <a:blip r:embed="rId5"/>
          <a:stretch>
            <a:fillRect/>
          </a:stretch>
        </p:blipFill>
        <p:spPr>
          <a:xfrm flipH="1">
            <a:off x="6328078" y="5522146"/>
            <a:ext cx="573537" cy="9511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FE7C9FC3-9DAF-5E4F-9DEA-D320822764F5}"/>
              </a:ext>
            </a:extLst>
          </p:cNvPr>
          <p:cNvPicPr>
            <a:picLocks noChangeAspect="1"/>
          </p:cNvPicPr>
          <p:nvPr/>
        </p:nvPicPr>
        <p:blipFill>
          <a:blip r:embed="rId5"/>
          <a:stretch>
            <a:fillRect/>
          </a:stretch>
        </p:blipFill>
        <p:spPr>
          <a:xfrm flipH="1">
            <a:off x="6993333" y="5288928"/>
            <a:ext cx="573537" cy="951154"/>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849348-6BC8-414B-B98D-08FE5F0476CC}"/>
              </a:ext>
            </a:extLst>
          </p:cNvPr>
          <p:cNvPicPr>
            <a:picLocks noChangeAspect="1"/>
          </p:cNvPicPr>
          <p:nvPr/>
        </p:nvPicPr>
        <p:blipFill>
          <a:blip r:embed="rId5"/>
          <a:stretch>
            <a:fillRect/>
          </a:stretch>
        </p:blipFill>
        <p:spPr>
          <a:xfrm flipH="1">
            <a:off x="7709981" y="5525177"/>
            <a:ext cx="573537" cy="951154"/>
          </a:xfrm>
          <a:prstGeom prst="rect">
            <a:avLst/>
          </a:prstGeom>
        </p:spPr>
      </p:pic>
      <p:sp>
        <p:nvSpPr>
          <p:cNvPr id="8" name="Left Brace 7">
            <a:extLst>
              <a:ext uri="{FF2B5EF4-FFF2-40B4-BE49-F238E27FC236}">
                <a16:creationId xmlns:a16="http://schemas.microsoft.com/office/drawing/2014/main" id="{732871B2-32C4-2246-AFD9-2F7AE205FB3B}"/>
              </a:ext>
            </a:extLst>
          </p:cNvPr>
          <p:cNvSpPr/>
          <p:nvPr/>
        </p:nvSpPr>
        <p:spPr>
          <a:xfrm rot="5400000">
            <a:off x="1753686" y="3039344"/>
            <a:ext cx="783246" cy="3091934"/>
          </a:xfrm>
          <a:prstGeom prst="leftBrace">
            <a:avLst>
              <a:gd name="adj1" fmla="val 8333"/>
              <a:gd name="adj2" fmla="val 75902"/>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730C88E0-2197-0442-BCF4-B9553A0CD877}"/>
              </a:ext>
            </a:extLst>
          </p:cNvPr>
          <p:cNvSpPr txBox="1"/>
          <p:nvPr/>
        </p:nvSpPr>
        <p:spPr>
          <a:xfrm>
            <a:off x="285316" y="3230945"/>
            <a:ext cx="2717997" cy="923330"/>
          </a:xfrm>
          <a:prstGeom prst="rect">
            <a:avLst/>
          </a:prstGeom>
          <a:noFill/>
        </p:spPr>
        <p:txBody>
          <a:bodyPr wrap="square" rtlCol="0">
            <a:spAutoFit/>
          </a:bodyPr>
          <a:lstStyle/>
          <a:p>
            <a:r>
              <a:rPr lang="en-US" dirty="0"/>
              <a:t>Before 1988 collectives only represented </a:t>
            </a:r>
            <a:r>
              <a:rPr lang="en-US" dirty="0" smtClean="0"/>
              <a:t>rights </a:t>
            </a:r>
            <a:r>
              <a:rPr lang="en-US" dirty="0"/>
              <a:t>owners of musical works </a:t>
            </a:r>
          </a:p>
        </p:txBody>
      </p:sp>
    </p:spTree>
    <p:extLst>
      <p:ext uri="{BB962C8B-B14F-4D97-AF65-F5344CB8AC3E}">
        <p14:creationId xmlns:p14="http://schemas.microsoft.com/office/powerpoint/2010/main" val="270513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10" presetClass="entr" presetSubtype="0" fill="hold" nodeType="withEffect">
                                  <p:stCondLst>
                                    <p:cond delay="12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14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nodeType="clickEffect">
                                  <p:stCondLst>
                                    <p:cond delay="0"/>
                                  </p:stCondLst>
                                  <p:childTnLst>
                                    <p:animScale>
                                      <p:cBhvr>
                                        <p:cTn id="105" dur="2000" fill="hold"/>
                                        <p:tgtEl>
                                          <p:spTgt spid="9"/>
                                        </p:tgtEl>
                                      </p:cBhvr>
                                      <p:by x="75000" y="75000"/>
                                    </p:animScale>
                                  </p:childTnLst>
                                </p:cTn>
                              </p:par>
                              <p:par>
                                <p:cTn id="106" presetID="42" presetClass="path" presetSubtype="0" accel="50000" decel="50000" fill="hold" nodeType="withEffect">
                                  <p:stCondLst>
                                    <p:cond delay="0"/>
                                  </p:stCondLst>
                                  <p:childTnLst>
                                    <p:animMotion origin="layout" path="M 0 -1.48148E-6 L 0.19375 -0.00787 " pathEditMode="relative" rAng="0" ptsTypes="AA">
                                      <p:cBhvr>
                                        <p:cTn id="107" dur="2000" fill="hold"/>
                                        <p:tgtEl>
                                          <p:spTgt spid="9"/>
                                        </p:tgtEl>
                                        <p:attrNameLst>
                                          <p:attrName>ppt_x</p:attrName>
                                          <p:attrName>ppt_y</p:attrName>
                                        </p:attrNameLst>
                                      </p:cBhvr>
                                      <p:rCtr x="9687" y="-394"/>
                                    </p:animMotion>
                                  </p:childTnLst>
                                </p:cTn>
                              </p:par>
                              <p:par>
                                <p:cTn id="108" presetID="42" presetClass="path" presetSubtype="0" accel="50000" decel="50000" fill="hold" nodeType="withEffect">
                                  <p:stCondLst>
                                    <p:cond delay="0"/>
                                  </p:stCondLst>
                                  <p:childTnLst>
                                    <p:animMotion origin="layout" path="M 0 1.48148E-6 L -0.2375 0.05046 " pathEditMode="relative" rAng="0" ptsTypes="AA">
                                      <p:cBhvr>
                                        <p:cTn id="109" dur="2000" fill="hold"/>
                                        <p:tgtEl>
                                          <p:spTgt spid="10"/>
                                        </p:tgtEl>
                                        <p:attrNameLst>
                                          <p:attrName>ppt_x</p:attrName>
                                          <p:attrName>ppt_y</p:attrName>
                                        </p:attrNameLst>
                                      </p:cBhvr>
                                      <p:rCtr x="-11875"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3271D1-2DE0-3649-8BF2-BA7C4FB0E6B4}"/>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BOARD</a:t>
            </a:r>
          </a:p>
        </p:txBody>
      </p:sp>
      <p:grpSp>
        <p:nvGrpSpPr>
          <p:cNvPr id="7" name="Group 6">
            <a:extLst>
              <a:ext uri="{FF2B5EF4-FFF2-40B4-BE49-F238E27FC236}">
                <a16:creationId xmlns:a16="http://schemas.microsoft.com/office/drawing/2014/main" id="{185F0E12-080C-5A49-B3D4-D75CCA288A15}"/>
              </a:ext>
            </a:extLst>
          </p:cNvPr>
          <p:cNvGrpSpPr/>
          <p:nvPr/>
        </p:nvGrpSpPr>
        <p:grpSpPr>
          <a:xfrm>
            <a:off x="4239241" y="3467143"/>
            <a:ext cx="1149147" cy="996325"/>
            <a:chOff x="2785520" y="4592071"/>
            <a:chExt cx="969129" cy="1084330"/>
          </a:xfrm>
        </p:grpSpPr>
        <p:pic>
          <p:nvPicPr>
            <p:cNvPr id="8" name="Picture 7" descr="A close up of a logo&#10;&#10;Description automatically generated">
              <a:extLst>
                <a:ext uri="{FF2B5EF4-FFF2-40B4-BE49-F238E27FC236}">
                  <a16:creationId xmlns:a16="http://schemas.microsoft.com/office/drawing/2014/main" id="{4D02A58D-F9DF-5C43-9E04-D7257FF99C05}"/>
                </a:ext>
              </a:extLst>
            </p:cNvPr>
            <p:cNvPicPr>
              <a:picLocks noChangeAspect="1"/>
            </p:cNvPicPr>
            <p:nvPr/>
          </p:nvPicPr>
          <p:blipFill>
            <a:blip r:embed="rId3">
              <a:duotone>
                <a:schemeClr val="accent6">
                  <a:shade val="45000"/>
                  <a:satMod val="135000"/>
                </a:schemeClr>
                <a:prstClr val="white"/>
              </a:duotone>
            </a:blip>
            <a:stretch>
              <a:fillRect/>
            </a:stretch>
          </p:blipFill>
          <p:spPr>
            <a:xfrm>
              <a:off x="2785520" y="4592071"/>
              <a:ext cx="969129" cy="723891"/>
            </a:xfrm>
            <a:prstGeom prst="rect">
              <a:avLst/>
            </a:prstGeom>
          </p:spPr>
        </p:pic>
        <p:sp>
          <p:nvSpPr>
            <p:cNvPr id="9" name="TextBox 8">
              <a:extLst>
                <a:ext uri="{FF2B5EF4-FFF2-40B4-BE49-F238E27FC236}">
                  <a16:creationId xmlns:a16="http://schemas.microsoft.com/office/drawing/2014/main" id="{9F8697C1-34FF-CA4E-90E9-41095FE227E8}"/>
                </a:ext>
              </a:extLst>
            </p:cNvPr>
            <p:cNvSpPr txBox="1"/>
            <p:nvPr/>
          </p:nvSpPr>
          <p:spPr>
            <a:xfrm>
              <a:off x="3002143" y="5274446"/>
              <a:ext cx="746235" cy="401955"/>
            </a:xfrm>
            <a:prstGeom prst="rect">
              <a:avLst/>
            </a:prstGeom>
            <a:noFill/>
          </p:spPr>
          <p:txBody>
            <a:bodyPr wrap="square" rtlCol="0">
              <a:spAutoFit/>
            </a:bodyPr>
            <a:lstStyle/>
            <a:p>
              <a:r>
                <a:rPr lang="en-US" dirty="0"/>
                <a:t>Tariff</a:t>
              </a:r>
            </a:p>
          </p:txBody>
        </p:sp>
      </p:grpSp>
      <p:pic>
        <p:nvPicPr>
          <p:cNvPr id="11" name="Picture 10" descr="A close up of a logo&#10;&#10;Description automatically generated">
            <a:extLst>
              <a:ext uri="{FF2B5EF4-FFF2-40B4-BE49-F238E27FC236}">
                <a16:creationId xmlns:a16="http://schemas.microsoft.com/office/drawing/2014/main" id="{2EA07CB6-4FA3-A54A-955C-6E78CD668841}"/>
              </a:ext>
            </a:extLst>
          </p:cNvPr>
          <p:cNvPicPr>
            <a:picLocks noChangeAspect="1"/>
          </p:cNvPicPr>
          <p:nvPr/>
        </p:nvPicPr>
        <p:blipFill>
          <a:blip r:embed="rId4"/>
          <a:stretch>
            <a:fillRect/>
          </a:stretch>
        </p:blipFill>
        <p:spPr>
          <a:xfrm flipH="1">
            <a:off x="3204500" y="4187083"/>
            <a:ext cx="1142557" cy="1894817"/>
          </a:xfrm>
          <a:prstGeom prst="rect">
            <a:avLst/>
          </a:prstGeom>
        </p:spPr>
      </p:pic>
      <p:pic>
        <p:nvPicPr>
          <p:cNvPr id="13" name="Picture 12">
            <a:extLst>
              <a:ext uri="{FF2B5EF4-FFF2-40B4-BE49-F238E27FC236}">
                <a16:creationId xmlns:a16="http://schemas.microsoft.com/office/drawing/2014/main" id="{BB6E38F7-7981-F941-AE14-BE34098A74FE}"/>
              </a:ext>
            </a:extLst>
          </p:cNvPr>
          <p:cNvPicPr>
            <a:picLocks noChangeAspect="1"/>
          </p:cNvPicPr>
          <p:nvPr/>
        </p:nvPicPr>
        <p:blipFill>
          <a:blip r:embed="rId5"/>
          <a:stretch>
            <a:fillRect/>
          </a:stretch>
        </p:blipFill>
        <p:spPr>
          <a:xfrm>
            <a:off x="7946543" y="4218249"/>
            <a:ext cx="1603857" cy="192972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6C0EE8A-7275-CC49-B498-59FFB9991287}"/>
              </a:ext>
            </a:extLst>
          </p:cNvPr>
          <p:cNvPicPr>
            <a:picLocks noChangeAspect="1"/>
          </p:cNvPicPr>
          <p:nvPr/>
        </p:nvPicPr>
        <p:blipFill>
          <a:blip r:embed="rId6"/>
          <a:stretch>
            <a:fillRect/>
          </a:stretch>
        </p:blipFill>
        <p:spPr>
          <a:xfrm>
            <a:off x="5575521" y="4477754"/>
            <a:ext cx="1142558" cy="1431606"/>
          </a:xfrm>
          <a:prstGeom prst="rect">
            <a:avLst/>
          </a:prstGeom>
        </p:spPr>
      </p:pic>
      <p:pic>
        <p:nvPicPr>
          <p:cNvPr id="15" name="Picture 14">
            <a:extLst>
              <a:ext uri="{FF2B5EF4-FFF2-40B4-BE49-F238E27FC236}">
                <a16:creationId xmlns:a16="http://schemas.microsoft.com/office/drawing/2014/main" id="{00917F2C-B3F7-3D48-81CD-879921723425}"/>
              </a:ext>
            </a:extLst>
          </p:cNvPr>
          <p:cNvPicPr>
            <a:picLocks noChangeAspect="1"/>
          </p:cNvPicPr>
          <p:nvPr/>
        </p:nvPicPr>
        <p:blipFill>
          <a:blip r:embed="rId7"/>
          <a:stretch>
            <a:fillRect/>
          </a:stretch>
        </p:blipFill>
        <p:spPr>
          <a:xfrm>
            <a:off x="1821169" y="4891317"/>
            <a:ext cx="646983" cy="763495"/>
          </a:xfrm>
          <a:prstGeom prst="rect">
            <a:avLst/>
          </a:prstGeom>
        </p:spPr>
      </p:pic>
      <p:pic>
        <p:nvPicPr>
          <p:cNvPr id="16" name="Picture 15">
            <a:extLst>
              <a:ext uri="{FF2B5EF4-FFF2-40B4-BE49-F238E27FC236}">
                <a16:creationId xmlns:a16="http://schemas.microsoft.com/office/drawing/2014/main" id="{26B79CEE-6FF6-A743-BDAE-BFC7F025786F}"/>
              </a:ext>
            </a:extLst>
          </p:cNvPr>
          <p:cNvPicPr>
            <a:picLocks noChangeAspect="1"/>
          </p:cNvPicPr>
          <p:nvPr/>
        </p:nvPicPr>
        <p:blipFill>
          <a:blip r:embed="rId7"/>
          <a:stretch>
            <a:fillRect/>
          </a:stretch>
        </p:blipFill>
        <p:spPr>
          <a:xfrm>
            <a:off x="1691730" y="3714259"/>
            <a:ext cx="646983" cy="763495"/>
          </a:xfrm>
          <a:prstGeom prst="rect">
            <a:avLst/>
          </a:prstGeom>
        </p:spPr>
      </p:pic>
      <p:pic>
        <p:nvPicPr>
          <p:cNvPr id="17" name="Picture 16">
            <a:extLst>
              <a:ext uri="{FF2B5EF4-FFF2-40B4-BE49-F238E27FC236}">
                <a16:creationId xmlns:a16="http://schemas.microsoft.com/office/drawing/2014/main" id="{205ADE05-56C2-424F-A523-14CCB2E6FF83}"/>
              </a:ext>
            </a:extLst>
          </p:cNvPr>
          <p:cNvPicPr>
            <a:picLocks noChangeAspect="1"/>
          </p:cNvPicPr>
          <p:nvPr/>
        </p:nvPicPr>
        <p:blipFill>
          <a:blip r:embed="rId8"/>
          <a:srcRect/>
          <a:stretch/>
        </p:blipFill>
        <p:spPr>
          <a:xfrm>
            <a:off x="980919" y="3412350"/>
            <a:ext cx="646983" cy="774733"/>
          </a:xfrm>
          <a:prstGeom prst="rect">
            <a:avLst/>
          </a:prstGeom>
        </p:spPr>
      </p:pic>
      <p:pic>
        <p:nvPicPr>
          <p:cNvPr id="18" name="Picture 17">
            <a:extLst>
              <a:ext uri="{FF2B5EF4-FFF2-40B4-BE49-F238E27FC236}">
                <a16:creationId xmlns:a16="http://schemas.microsoft.com/office/drawing/2014/main" id="{90C85E7D-5368-3044-95A9-F72D56BABE4F}"/>
              </a:ext>
            </a:extLst>
          </p:cNvPr>
          <p:cNvPicPr>
            <a:picLocks noChangeAspect="1"/>
          </p:cNvPicPr>
          <p:nvPr/>
        </p:nvPicPr>
        <p:blipFill>
          <a:blip r:embed="rId8"/>
          <a:srcRect/>
          <a:stretch/>
        </p:blipFill>
        <p:spPr>
          <a:xfrm>
            <a:off x="1022518" y="4498332"/>
            <a:ext cx="646983" cy="774733"/>
          </a:xfrm>
          <a:prstGeom prst="rect">
            <a:avLst/>
          </a:prstGeom>
        </p:spPr>
      </p:pic>
      <p:pic>
        <p:nvPicPr>
          <p:cNvPr id="19" name="Picture 18" descr="A close up of a logo&#10;&#10;Description automatically generated">
            <a:extLst>
              <a:ext uri="{FF2B5EF4-FFF2-40B4-BE49-F238E27FC236}">
                <a16:creationId xmlns:a16="http://schemas.microsoft.com/office/drawing/2014/main" id="{3476AB44-6421-5B4A-A359-579857002CB3}"/>
              </a:ext>
            </a:extLst>
          </p:cNvPr>
          <p:cNvPicPr>
            <a:picLocks noChangeAspect="1"/>
          </p:cNvPicPr>
          <p:nvPr/>
        </p:nvPicPr>
        <p:blipFill>
          <a:blip r:embed="rId9">
            <a:duotone>
              <a:schemeClr val="accent1">
                <a:shade val="45000"/>
                <a:satMod val="135000"/>
              </a:schemeClr>
              <a:prstClr val="white"/>
            </a:duotone>
          </a:blip>
          <a:stretch>
            <a:fillRect/>
          </a:stretch>
        </p:blipFill>
        <p:spPr>
          <a:xfrm>
            <a:off x="4516609" y="1425039"/>
            <a:ext cx="3231808" cy="999466"/>
          </a:xfrm>
          <a:prstGeom prst="rect">
            <a:avLst/>
          </a:prstGeom>
        </p:spPr>
      </p:pic>
      <p:pic>
        <p:nvPicPr>
          <p:cNvPr id="20" name="Picture 19" descr="A close up of a logo&#10;&#10;Description automatically generated">
            <a:extLst>
              <a:ext uri="{FF2B5EF4-FFF2-40B4-BE49-F238E27FC236}">
                <a16:creationId xmlns:a16="http://schemas.microsoft.com/office/drawing/2014/main" id="{681BAD1F-2AC0-F840-A2D2-E5E9F1692DCB}"/>
              </a:ext>
            </a:extLst>
          </p:cNvPr>
          <p:cNvPicPr>
            <a:picLocks noChangeAspect="1"/>
          </p:cNvPicPr>
          <p:nvPr/>
        </p:nvPicPr>
        <p:blipFill>
          <a:blip r:embed="rId10"/>
          <a:stretch>
            <a:fillRect/>
          </a:stretch>
        </p:blipFill>
        <p:spPr>
          <a:xfrm>
            <a:off x="8041173" y="2015247"/>
            <a:ext cx="1283052" cy="1249007"/>
          </a:xfrm>
          <a:prstGeom prst="rect">
            <a:avLst/>
          </a:prstGeom>
        </p:spPr>
      </p:pic>
      <p:sp>
        <p:nvSpPr>
          <p:cNvPr id="28" name="Title 1">
            <a:extLst>
              <a:ext uri="{FF2B5EF4-FFF2-40B4-BE49-F238E27FC236}">
                <a16:creationId xmlns:a16="http://schemas.microsoft.com/office/drawing/2014/main" id="{E29BC51E-C9D5-F443-A677-BD5482A888C8}"/>
              </a:ext>
            </a:extLst>
          </p:cNvPr>
          <p:cNvSpPr txBox="1">
            <a:spLocks/>
          </p:cNvSpPr>
          <p:nvPr/>
        </p:nvSpPr>
        <p:spPr>
          <a:xfrm>
            <a:off x="6444266" y="53435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t> ???</a:t>
            </a:r>
          </a:p>
        </p:txBody>
      </p:sp>
      <p:sp>
        <p:nvSpPr>
          <p:cNvPr id="29" name="Rectangle 28">
            <a:extLst>
              <a:ext uri="{FF2B5EF4-FFF2-40B4-BE49-F238E27FC236}">
                <a16:creationId xmlns:a16="http://schemas.microsoft.com/office/drawing/2014/main" id="{7DCECC3E-27D1-A741-9FDC-E2FF3FB12F95}"/>
              </a:ext>
            </a:extLst>
          </p:cNvPr>
          <p:cNvSpPr/>
          <p:nvPr/>
        </p:nvSpPr>
        <p:spPr>
          <a:xfrm rot="20702516">
            <a:off x="8513584" y="612938"/>
            <a:ext cx="2676681" cy="896627"/>
          </a:xfrm>
          <a:prstGeom prst="rect">
            <a:avLst/>
          </a:prstGeom>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BORED!</a:t>
            </a:r>
          </a:p>
        </p:txBody>
      </p:sp>
      <p:sp>
        <p:nvSpPr>
          <p:cNvPr id="2" name="TextBox 1">
            <a:extLst>
              <a:ext uri="{FF2B5EF4-FFF2-40B4-BE49-F238E27FC236}">
                <a16:creationId xmlns:a16="http://schemas.microsoft.com/office/drawing/2014/main" id="{993C02E1-9D18-D34F-B894-7BDB93BA7992}"/>
              </a:ext>
            </a:extLst>
          </p:cNvPr>
          <p:cNvSpPr txBox="1"/>
          <p:nvPr/>
        </p:nvSpPr>
        <p:spPr>
          <a:xfrm>
            <a:off x="7138817" y="2870668"/>
            <a:ext cx="762870" cy="1015663"/>
          </a:xfrm>
          <a:prstGeom prst="rect">
            <a:avLst/>
          </a:prstGeom>
          <a:noFill/>
        </p:spPr>
        <p:txBody>
          <a:bodyPr wrap="square" rtlCol="0">
            <a:spAutoFit/>
          </a:bodyPr>
          <a:lstStyle/>
          <a:p>
            <a:r>
              <a:rPr lang="en-US" sz="6000" b="1" dirty="0">
                <a:solidFill>
                  <a:schemeClr val="accent6"/>
                </a:solidFill>
              </a:rPr>
              <a:t>✓</a:t>
            </a:r>
          </a:p>
        </p:txBody>
      </p:sp>
      <p:pic>
        <p:nvPicPr>
          <p:cNvPr id="21" name="Picture 20" descr="A picture containing food&#10;&#10;Description automatically generated">
            <a:extLst>
              <a:ext uri="{FF2B5EF4-FFF2-40B4-BE49-F238E27FC236}">
                <a16:creationId xmlns:a16="http://schemas.microsoft.com/office/drawing/2014/main" id="{1A90A7B1-CA5E-F142-ABE1-0F8CD78005A3}"/>
              </a:ext>
            </a:extLst>
          </p:cNvPr>
          <p:cNvPicPr>
            <a:picLocks noChangeAspect="1"/>
          </p:cNvPicPr>
          <p:nvPr/>
        </p:nvPicPr>
        <p:blipFill>
          <a:blip r:embed="rId11"/>
          <a:stretch>
            <a:fillRect/>
          </a:stretch>
        </p:blipFill>
        <p:spPr>
          <a:xfrm>
            <a:off x="4313677" y="1761417"/>
            <a:ext cx="4261178" cy="3282438"/>
          </a:xfrm>
          <a:prstGeom prst="rect">
            <a:avLst/>
          </a:prstGeom>
        </p:spPr>
      </p:pic>
      <p:sp>
        <p:nvSpPr>
          <p:cNvPr id="23" name="Rectangle 22">
            <a:extLst>
              <a:ext uri="{FF2B5EF4-FFF2-40B4-BE49-F238E27FC236}">
                <a16:creationId xmlns:a16="http://schemas.microsoft.com/office/drawing/2014/main" id="{7DCECC3E-27D1-A741-9FDC-E2FF3FB12F95}"/>
              </a:ext>
            </a:extLst>
          </p:cNvPr>
          <p:cNvSpPr>
            <a:spLocks noChangeAspect="1"/>
          </p:cNvSpPr>
          <p:nvPr/>
        </p:nvSpPr>
        <p:spPr>
          <a:xfrm>
            <a:off x="4261351" y="3886331"/>
            <a:ext cx="2676681" cy="896627"/>
          </a:xfrm>
          <a:prstGeom prst="rect">
            <a:avLst/>
          </a:prstGeom>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BORED!</a:t>
            </a:r>
          </a:p>
        </p:txBody>
      </p:sp>
      <p:sp>
        <p:nvSpPr>
          <p:cNvPr id="24" name="Rectangle 23">
            <a:extLst>
              <a:ext uri="{FF2B5EF4-FFF2-40B4-BE49-F238E27FC236}">
                <a16:creationId xmlns:a16="http://schemas.microsoft.com/office/drawing/2014/main" id="{7DCECC3E-27D1-A741-9FDC-E2FF3FB12F95}"/>
              </a:ext>
            </a:extLst>
          </p:cNvPr>
          <p:cNvSpPr/>
          <p:nvPr/>
        </p:nvSpPr>
        <p:spPr>
          <a:xfrm>
            <a:off x="859917" y="2913254"/>
            <a:ext cx="2676681" cy="896627"/>
          </a:xfrm>
          <a:prstGeom prst="rect">
            <a:avLst/>
          </a:prstGeom>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BORED!</a:t>
            </a:r>
          </a:p>
        </p:txBody>
      </p:sp>
      <p:sp>
        <p:nvSpPr>
          <p:cNvPr id="26" name="Rectangle 25">
            <a:extLst>
              <a:ext uri="{FF2B5EF4-FFF2-40B4-BE49-F238E27FC236}">
                <a16:creationId xmlns:a16="http://schemas.microsoft.com/office/drawing/2014/main" id="{7DCECC3E-27D1-A741-9FDC-E2FF3FB12F95}"/>
              </a:ext>
            </a:extLst>
          </p:cNvPr>
          <p:cNvSpPr/>
          <p:nvPr/>
        </p:nvSpPr>
        <p:spPr>
          <a:xfrm>
            <a:off x="7915000" y="4831148"/>
            <a:ext cx="2676681" cy="896627"/>
          </a:xfrm>
          <a:prstGeom prst="rect">
            <a:avLst/>
          </a:prstGeom>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BORED!</a:t>
            </a:r>
          </a:p>
        </p:txBody>
      </p:sp>
    </p:spTree>
    <p:extLst>
      <p:ext uri="{BB962C8B-B14F-4D97-AF65-F5344CB8AC3E}">
        <p14:creationId xmlns:p14="http://schemas.microsoft.com/office/powerpoint/2010/main" val="1791780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1"/>
                                            </p:tgtEl>
                                            <p:attrNameLst>
                                              <p:attrName>r</p:attrName>
                                            </p:attrNameLst>
                                          </p:cBhvr>
                                        </p:animRot>
                                        <p:animRot by="-240000">
                                          <p:cBhvr>
                                            <p:cTn id="48" dur="200" fill="hold">
                                              <p:stCondLst>
                                                <p:cond delay="200"/>
                                              </p:stCondLst>
                                            </p:cTn>
                                            <p:tgtEl>
                                              <p:spTgt spid="11"/>
                                            </p:tgtEl>
                                            <p:attrNameLst>
                                              <p:attrName>r</p:attrName>
                                            </p:attrNameLst>
                                          </p:cBhvr>
                                        </p:animRot>
                                        <p:animRot by="240000">
                                          <p:cBhvr>
                                            <p:cTn id="49" dur="200" fill="hold">
                                              <p:stCondLst>
                                                <p:cond delay="400"/>
                                              </p:stCondLst>
                                            </p:cTn>
                                            <p:tgtEl>
                                              <p:spTgt spid="11"/>
                                            </p:tgtEl>
                                            <p:attrNameLst>
                                              <p:attrName>r</p:attrName>
                                            </p:attrNameLst>
                                          </p:cBhvr>
                                        </p:animRot>
                                        <p:animRot by="-240000">
                                          <p:cBhvr>
                                            <p:cTn id="50" dur="200" fill="hold">
                                              <p:stCondLst>
                                                <p:cond delay="600"/>
                                              </p:stCondLst>
                                            </p:cTn>
                                            <p:tgtEl>
                                              <p:spTgt spid="11"/>
                                            </p:tgtEl>
                                            <p:attrNameLst>
                                              <p:attrName>r</p:attrName>
                                            </p:attrNameLst>
                                          </p:cBhvr>
                                        </p:animRot>
                                        <p:animRot by="120000">
                                          <p:cBhvr>
                                            <p:cTn id="51" dur="200" fill="hold">
                                              <p:stCondLst>
                                                <p:cond delay="800"/>
                                              </p:stCondLst>
                                            </p:cTn>
                                            <p:tgtEl>
                                              <p:spTgt spid="11"/>
                                            </p:tgtEl>
                                            <p:attrNameLst>
                                              <p:attrName>r</p:attrName>
                                            </p:attrNameLst>
                                          </p:cBhvr>
                                        </p:animRot>
                                      </p:childTnLst>
                                    </p:cTn>
                                  </p:par>
                                </p:childTnLst>
                              </p:cTn>
                            </p:par>
                            <p:par>
                              <p:cTn id="52" fill="hold">
                                <p:stCondLst>
                                  <p:cond delay="1000"/>
                                </p:stCondLst>
                                <p:childTnLst>
                                  <p:par>
                                    <p:cTn id="53" presetID="32" presetClass="emph" presetSubtype="0" fill="hold" nodeType="after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14:presetBounceEnd="50000">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14:bounceEnd="50000">
                                          <p:cBhvr additive="base">
                                            <p:cTn id="63"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 calcmode="lin" valueType="num">
                                          <p:cBhvr>
                                            <p:cTn id="71" dur="500" fill="hold"/>
                                            <p:tgtEl>
                                              <p:spTgt spid="7"/>
                                            </p:tgtEl>
                                            <p:attrNameLst>
                                              <p:attrName>style.rotation</p:attrName>
                                            </p:attrNameLst>
                                          </p:cBhvr>
                                          <p:tavLst>
                                            <p:tav tm="0">
                                              <p:val>
                                                <p:fltVal val="360"/>
                                              </p:val>
                                            </p:tav>
                                            <p:tav tm="100000">
                                              <p:val>
                                                <p:fltVal val="0"/>
                                              </p:val>
                                            </p:tav>
                                          </p:tavLst>
                                        </p:anim>
                                        <p:animEffect transition="in" filter="fade">
                                          <p:cBhvr>
                                            <p:cTn id="72" dur="500"/>
                                            <p:tgtEl>
                                              <p:spTgt spid="7"/>
                                            </p:tgtEl>
                                          </p:cBhvr>
                                        </p:animEffect>
                                      </p:childTnLst>
                                    </p:cTn>
                                  </p:par>
                                </p:childTnLst>
                              </p:cTn>
                            </p:par>
                            <p:par>
                              <p:cTn id="73" fill="hold">
                                <p:stCondLst>
                                  <p:cond delay="500"/>
                                </p:stCondLst>
                                <p:childTnLst>
                                  <p:par>
                                    <p:cTn id="74" presetID="42" presetClass="path" presetSubtype="0" accel="50000" decel="50000" fill="hold" nodeType="afterEffect">
                                      <p:stCondLst>
                                        <p:cond delay="1000"/>
                                      </p:stCondLst>
                                      <p:childTnLst>
                                        <p:animMotion origin="layout" path="M -1.66667E-6 -7.40741E-7 L 0.1082 -0.13102 " pathEditMode="relative" rAng="0" ptsTypes="AA">
                                          <p:cBhvr>
                                            <p:cTn id="75" dur="2000" fill="hold"/>
                                            <p:tgtEl>
                                              <p:spTgt spid="7"/>
                                            </p:tgtEl>
                                            <p:attrNameLst>
                                              <p:attrName>ppt_x</p:attrName>
                                              <p:attrName>ppt_y</p:attrName>
                                            </p:attrNameLst>
                                          </p:cBhvr>
                                          <p:rCtr x="5404" y="-6551"/>
                                        </p:animMotion>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31" presetClass="path" presetSubtype="0" accel="50000" decel="50000" fill="hold" nodeType="clickEffect">
                                      <p:stCondLst>
                                        <p:cond delay="0"/>
                                      </p:stCondLst>
                                      <p:childTnLst>
                                        <p:animMotion origin="layout" path="M -0.00052 -0.00231 C -0.0026 -0.00486 -0.01654 -0.03102 -0.03828 -0.01759 C -0.07109 0.00209 -0.08099 0.03102 -0.1155 0.0257 C -0.13685 0.02315 -0.1655 0.00116 -0.1819 0.01065 C -0.21979 0.03125 -0.22201 0.06852 -0.21745 0.09884 C -0.21094 0.14306 -0.15586 0.1544 -0.09505 0.12801 C -0.03372 0.1 0.00898 0.02847 -0.00052 -0.00231 Z " pathEditMode="relative" rAng="20640000" ptsTypes="AAAAAAA">
                                          <p:cBhvr>
                                            <p:cTn id="87" dur="3000" fill="hold"/>
                                            <p:tgtEl>
                                              <p:spTgt spid="20"/>
                                            </p:tgtEl>
                                            <p:attrNameLst>
                                              <p:attrName>ppt_x</p:attrName>
                                              <p:attrName>ppt_y</p:attrName>
                                            </p:attrNameLst>
                                          </p:cBhvr>
                                          <p:rCtr x="-10742" y="5602"/>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visible"/>
                                          </p:to>
                                        </p:set>
                                        <p:anim calcmode="lin" valueType="num">
                                          <p:cBhvr>
                                            <p:cTn id="9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2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 calcmode="lin" valueType="num">
                                          <p:cBhvr>
                                            <p:cTn id="106" dur="500" fill="hold"/>
                                            <p:tgtEl>
                                              <p:spTgt spid="29"/>
                                            </p:tgtEl>
                                            <p:attrNameLst>
                                              <p:attrName>style.rotation</p:attrName>
                                            </p:attrNameLst>
                                          </p:cBhvr>
                                          <p:tavLst>
                                            <p:tav tm="0">
                                              <p:val>
                                                <p:fltVal val="90"/>
                                              </p:val>
                                            </p:tav>
                                            <p:tav tm="100000">
                                              <p:val>
                                                <p:fltVal val="0"/>
                                              </p:val>
                                            </p:tav>
                                          </p:tavLst>
                                        </p:anim>
                                        <p:animEffect transition="in" filter="fade">
                                          <p:cBhvr>
                                            <p:cTn id="107" dur="500"/>
                                            <p:tgtEl>
                                              <p:spTgt spid="29"/>
                                            </p:tgtEl>
                                          </p:cBhvr>
                                        </p:animEffec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
                                            </p:tgtEl>
                                          </p:cBhvr>
                                        </p:animEffect>
                                        <p:set>
                                          <p:cBhvr>
                                            <p:cTn id="140" dur="1" fill="hold">
                                              <p:stCondLst>
                                                <p:cond delay="499"/>
                                              </p:stCondLst>
                                            </p:cTn>
                                            <p:tgtEl>
                                              <p:spTgt spid="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00"/>
                                </p:stCondLst>
                                <p:childTnLst>
                                  <p:par>
                                    <p:cTn id="149" presetID="42" presetClass="entr" presetSubtype="0" fill="hold" grpId="0" nodeType="afterEffect">
                                      <p:stCondLst>
                                        <p:cond delay="1000"/>
                                      </p:stCondLst>
                                      <p:childTnLst>
                                        <p:set>
                                          <p:cBhvr>
                                            <p:cTn id="150" dur="1" fill="hold">
                                              <p:stCondLst>
                                                <p:cond delay="0"/>
                                              </p:stCondLst>
                                            </p:cTn>
                                            <p:tgtEl>
                                              <p:spTgt spid="23"/>
                                            </p:tgtEl>
                                            <p:attrNameLst>
                                              <p:attrName>style.visibility</p:attrName>
                                            </p:attrNameLst>
                                          </p:cBhvr>
                                          <p:to>
                                            <p:strVal val="visible"/>
                                          </p:to>
                                        </p:set>
                                        <p:animEffect transition="in" filter="fade">
                                          <p:cBhvr>
                                            <p:cTn id="151" dur="1000"/>
                                            <p:tgtEl>
                                              <p:spTgt spid="23"/>
                                            </p:tgtEl>
                                          </p:cBhvr>
                                        </p:animEffect>
                                        <p:anim calcmode="lin" valueType="num">
                                          <p:cBhvr>
                                            <p:cTn id="152" dur="1000" fill="hold"/>
                                            <p:tgtEl>
                                              <p:spTgt spid="23"/>
                                            </p:tgtEl>
                                            <p:attrNameLst>
                                              <p:attrName>ppt_x</p:attrName>
                                            </p:attrNameLst>
                                          </p:cBhvr>
                                          <p:tavLst>
                                            <p:tav tm="0">
                                              <p:val>
                                                <p:strVal val="#ppt_x"/>
                                              </p:val>
                                            </p:tav>
                                            <p:tav tm="100000">
                                              <p:val>
                                                <p:strVal val="#ppt_x"/>
                                              </p:val>
                                            </p:tav>
                                          </p:tavLst>
                                        </p:anim>
                                        <p:anim calcmode="lin" valueType="num">
                                          <p:cBhvr>
                                            <p:cTn id="153" dur="1000" fill="hold"/>
                                            <p:tgtEl>
                                              <p:spTgt spid="23"/>
                                            </p:tgtEl>
                                            <p:attrNameLst>
                                              <p:attrName>ppt_y</p:attrName>
                                            </p:attrNameLst>
                                          </p:cBhvr>
                                          <p:tavLst>
                                            <p:tav tm="0">
                                              <p:val>
                                                <p:strVal val="#ppt_y+.1"/>
                                              </p:val>
                                            </p:tav>
                                            <p:tav tm="100000">
                                              <p:val>
                                                <p:strVal val="#ppt_y"/>
                                              </p:val>
                                            </p:tav>
                                          </p:tavLst>
                                        </p:anim>
                                      </p:childTnLst>
                                    </p:cTn>
                                  </p:par>
                                </p:childTnLst>
                              </p:cTn>
                            </p:par>
                            <p:par>
                              <p:cTn id="154" fill="hold">
                                <p:stCondLst>
                                  <p:cond delay="3000"/>
                                </p:stCondLst>
                                <p:childTnLst>
                                  <p:par>
                                    <p:cTn id="155" presetID="42" presetClass="entr" presetSubtype="0" fill="hold" grpId="0" nodeType="afterEffect">
                                      <p:stCondLst>
                                        <p:cond delay="1000"/>
                                      </p:stCondLst>
                                      <p:childTnLst>
                                        <p:set>
                                          <p:cBhvr>
                                            <p:cTn id="156" dur="1" fill="hold">
                                              <p:stCondLst>
                                                <p:cond delay="0"/>
                                              </p:stCondLst>
                                            </p:cTn>
                                            <p:tgtEl>
                                              <p:spTgt spid="26"/>
                                            </p:tgtEl>
                                            <p:attrNameLst>
                                              <p:attrName>style.visibility</p:attrName>
                                            </p:attrNameLst>
                                          </p:cBhvr>
                                          <p:to>
                                            <p:strVal val="visible"/>
                                          </p:to>
                                        </p:set>
                                        <p:animEffect transition="in" filter="fade">
                                          <p:cBhvr>
                                            <p:cTn id="157" dur="1000"/>
                                            <p:tgtEl>
                                              <p:spTgt spid="26"/>
                                            </p:tgtEl>
                                          </p:cBhvr>
                                        </p:animEffect>
                                        <p:anim calcmode="lin" valueType="num">
                                          <p:cBhvr>
                                            <p:cTn id="158" dur="1000" fill="hold"/>
                                            <p:tgtEl>
                                              <p:spTgt spid="26"/>
                                            </p:tgtEl>
                                            <p:attrNameLst>
                                              <p:attrName>ppt_x</p:attrName>
                                            </p:attrNameLst>
                                          </p:cBhvr>
                                          <p:tavLst>
                                            <p:tav tm="0">
                                              <p:val>
                                                <p:strVal val="#ppt_x"/>
                                              </p:val>
                                            </p:tav>
                                            <p:tav tm="100000">
                                              <p:val>
                                                <p:strVal val="#ppt_x"/>
                                              </p:val>
                                            </p:tav>
                                          </p:tavLst>
                                        </p:anim>
                                        <p:anim calcmode="lin" valueType="num">
                                          <p:cBhvr>
                                            <p:cTn id="1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xit" presetSubtype="4" fill="hold" grpId="1" nodeType="clickEffect">
                                      <p:stCondLst>
                                        <p:cond delay="0"/>
                                      </p:stCondLst>
                                      <p:childTnLst>
                                        <p:anim calcmode="lin" valueType="num">
                                          <p:cBhvr additive="base">
                                            <p:cTn id="163" dur="500"/>
                                            <p:tgtEl>
                                              <p:spTgt spid="23"/>
                                            </p:tgtEl>
                                            <p:attrNameLst>
                                              <p:attrName>ppt_x</p:attrName>
                                            </p:attrNameLst>
                                          </p:cBhvr>
                                          <p:tavLst>
                                            <p:tav tm="0">
                                              <p:val>
                                                <p:strVal val="ppt_x"/>
                                              </p:val>
                                            </p:tav>
                                            <p:tav tm="100000">
                                              <p:val>
                                                <p:strVal val="ppt_x"/>
                                              </p:val>
                                            </p:tav>
                                          </p:tavLst>
                                        </p:anim>
                                        <p:anim calcmode="lin" valueType="num">
                                          <p:cBhvr additive="base">
                                            <p:cTn id="164" dur="500"/>
                                            <p:tgtEl>
                                              <p:spTgt spid="23"/>
                                            </p:tgtEl>
                                            <p:attrNameLst>
                                              <p:attrName>ppt_y</p:attrName>
                                            </p:attrNameLst>
                                          </p:cBhvr>
                                          <p:tavLst>
                                            <p:tav tm="0">
                                              <p:val>
                                                <p:strVal val="ppt_y"/>
                                              </p:val>
                                            </p:tav>
                                            <p:tav tm="100000">
                                              <p:val>
                                                <p:strVal val="1+ppt_h/2"/>
                                              </p:val>
                                            </p:tav>
                                          </p:tavLst>
                                        </p:anim>
                                        <p:set>
                                          <p:cBhvr>
                                            <p:cTn id="165" dur="1" fill="hold">
                                              <p:stCondLst>
                                                <p:cond delay="499"/>
                                              </p:stCondLst>
                                            </p:cTn>
                                            <p:tgtEl>
                                              <p:spTgt spid="23"/>
                                            </p:tgtEl>
                                            <p:attrNameLst>
                                              <p:attrName>style.visibility</p:attrName>
                                            </p:attrNameLst>
                                          </p:cBhvr>
                                          <p:to>
                                            <p:strVal val="hidden"/>
                                          </p:to>
                                        </p:set>
                                      </p:childTnLst>
                                    </p:cTn>
                                  </p:par>
                                  <p:par>
                                    <p:cTn id="166" presetID="2" presetClass="exit" presetSubtype="4" fill="hold" grpId="1" nodeType="withEffect">
                                      <p:stCondLst>
                                        <p:cond delay="0"/>
                                      </p:stCondLst>
                                      <p:childTnLst>
                                        <p:anim calcmode="lin" valueType="num">
                                          <p:cBhvr additive="base">
                                            <p:cTn id="167" dur="500"/>
                                            <p:tgtEl>
                                              <p:spTgt spid="24"/>
                                            </p:tgtEl>
                                            <p:attrNameLst>
                                              <p:attrName>ppt_x</p:attrName>
                                            </p:attrNameLst>
                                          </p:cBhvr>
                                          <p:tavLst>
                                            <p:tav tm="0">
                                              <p:val>
                                                <p:strVal val="ppt_x"/>
                                              </p:val>
                                            </p:tav>
                                            <p:tav tm="100000">
                                              <p:val>
                                                <p:strVal val="ppt_x"/>
                                              </p:val>
                                            </p:tav>
                                          </p:tavLst>
                                        </p:anim>
                                        <p:anim calcmode="lin" valueType="num">
                                          <p:cBhvr additive="base">
                                            <p:cTn id="168" dur="500"/>
                                            <p:tgtEl>
                                              <p:spTgt spid="24"/>
                                            </p:tgtEl>
                                            <p:attrNameLst>
                                              <p:attrName>ppt_y</p:attrName>
                                            </p:attrNameLst>
                                          </p:cBhvr>
                                          <p:tavLst>
                                            <p:tav tm="0">
                                              <p:val>
                                                <p:strVal val="ppt_y"/>
                                              </p:val>
                                            </p:tav>
                                            <p:tav tm="100000">
                                              <p:val>
                                                <p:strVal val="1+ppt_h/2"/>
                                              </p:val>
                                            </p:tav>
                                          </p:tavLst>
                                        </p:anim>
                                        <p:set>
                                          <p:cBhvr>
                                            <p:cTn id="169" dur="1" fill="hold">
                                              <p:stCondLst>
                                                <p:cond delay="499"/>
                                              </p:stCondLst>
                                            </p:cTn>
                                            <p:tgtEl>
                                              <p:spTgt spid="24"/>
                                            </p:tgtEl>
                                            <p:attrNameLst>
                                              <p:attrName>style.visibility</p:attrName>
                                            </p:attrNameLst>
                                          </p:cBhvr>
                                          <p:to>
                                            <p:strVal val="hidden"/>
                                          </p:to>
                                        </p:set>
                                      </p:childTnLst>
                                    </p:cTn>
                                  </p:par>
                                  <p:par>
                                    <p:cTn id="170" presetID="2" presetClass="exit" presetSubtype="4" fill="hold" grpId="1" nodeType="withEffect">
                                      <p:stCondLst>
                                        <p:cond delay="0"/>
                                      </p:stCondLst>
                                      <p:childTnLst>
                                        <p:anim calcmode="lin" valueType="num">
                                          <p:cBhvr additive="base">
                                            <p:cTn id="171" dur="500"/>
                                            <p:tgtEl>
                                              <p:spTgt spid="26"/>
                                            </p:tgtEl>
                                            <p:attrNameLst>
                                              <p:attrName>ppt_x</p:attrName>
                                            </p:attrNameLst>
                                          </p:cBhvr>
                                          <p:tavLst>
                                            <p:tav tm="0">
                                              <p:val>
                                                <p:strVal val="ppt_x"/>
                                              </p:val>
                                            </p:tav>
                                            <p:tav tm="100000">
                                              <p:val>
                                                <p:strVal val="ppt_x"/>
                                              </p:val>
                                            </p:tav>
                                          </p:tavLst>
                                        </p:anim>
                                        <p:anim calcmode="lin" valueType="num">
                                          <p:cBhvr additive="base">
                                            <p:cTn id="172" dur="500"/>
                                            <p:tgtEl>
                                              <p:spTgt spid="26"/>
                                            </p:tgtEl>
                                            <p:attrNameLst>
                                              <p:attrName>ppt_y</p:attrName>
                                            </p:attrNameLst>
                                          </p:cBhvr>
                                          <p:tavLst>
                                            <p:tav tm="0">
                                              <p:val>
                                                <p:strVal val="ppt_y"/>
                                              </p:val>
                                            </p:tav>
                                            <p:tav tm="100000">
                                              <p:val>
                                                <p:strVal val="1+ppt_h/2"/>
                                              </p:val>
                                            </p:tav>
                                          </p:tavLst>
                                        </p:anim>
                                        <p:set>
                                          <p:cBhvr>
                                            <p:cTn id="173" dur="1" fill="hold">
                                              <p:stCondLst>
                                                <p:cond delay="499"/>
                                              </p:stCondLst>
                                            </p:cTn>
                                            <p:tgtEl>
                                              <p:spTgt spid="26"/>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45" presetClass="entr" presetSubtype="0" fill="hold" nodeType="click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fade">
                                          <p:cBhvr>
                                            <p:cTn id="178" dur="2000"/>
                                            <p:tgtEl>
                                              <p:spTgt spid="21"/>
                                            </p:tgtEl>
                                          </p:cBhvr>
                                        </p:animEffect>
                                        <p:anim calcmode="lin" valueType="num">
                                          <p:cBhvr>
                                            <p:cTn id="179" dur="2000" fill="hold"/>
                                            <p:tgtEl>
                                              <p:spTgt spid="21"/>
                                            </p:tgtEl>
                                            <p:attrNameLst>
                                              <p:attrName>ppt_w</p:attrName>
                                            </p:attrNameLst>
                                          </p:cBhvr>
                                          <p:tavLst>
                                            <p:tav tm="0" fmla="#ppt_w*sin(2.5*pi*$)">
                                              <p:val>
                                                <p:fltVal val="0"/>
                                              </p:val>
                                            </p:tav>
                                            <p:tav tm="100000">
                                              <p:val>
                                                <p:fltVal val="1"/>
                                              </p:val>
                                            </p:tav>
                                          </p:tavLst>
                                        </p:anim>
                                        <p:anim calcmode="lin" valueType="num">
                                          <p:cBhvr>
                                            <p:cTn id="18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6" presetClass="emph" presetSubtype="0" fill="hold" nodeType="clickEffect">
                                      <p:stCondLst>
                                        <p:cond delay="0"/>
                                      </p:stCondLst>
                                      <p:childTnLst>
                                        <p:animEffect transition="out" filter="fade">
                                          <p:cBhvr>
                                            <p:cTn id="184" dur="500" tmFilter="0, 0; .2, .5; .8, .5; 1, 0"/>
                                            <p:tgtEl>
                                              <p:spTgt spid="21"/>
                                            </p:tgtEl>
                                          </p:cBhvr>
                                        </p:animEffect>
                                        <p:animScale>
                                          <p:cBhvr>
                                            <p:cTn id="185" dur="250" autoRev="1" fill="hold"/>
                                            <p:tgtEl>
                                              <p:spTgt spid="21"/>
                                            </p:tgtEl>
                                          </p:cBhvr>
                                          <p:by x="105000" y="105000"/>
                                        </p:animScale>
                                      </p:childTnLst>
                                    </p:cTn>
                                  </p:par>
                                </p:childTnLst>
                              </p:cTn>
                            </p:par>
                          </p:childTnLst>
                        </p:cTn>
                      </p:par>
                      <p:par>
                        <p:cTn id="186" fill="hold">
                          <p:stCondLst>
                            <p:cond delay="indefinite"/>
                          </p:stCondLst>
                          <p:childTnLst>
                            <p:par>
                              <p:cTn id="187" fill="hold">
                                <p:stCondLst>
                                  <p:cond delay="0"/>
                                </p:stCondLst>
                                <p:childTnLst>
                                  <p:par>
                                    <p:cTn id="188" presetID="8" presetClass="emph" presetSubtype="0" fill="hold" nodeType="clickEffect">
                                      <p:stCondLst>
                                        <p:cond delay="0"/>
                                      </p:stCondLst>
                                      <p:childTnLst>
                                        <p:animRot by="21600000">
                                          <p:cBhvr>
                                            <p:cTn id="189"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2" grpId="1"/>
          <p:bldP spid="23" grpId="0" animBg="1"/>
          <p:bldP spid="23" grpId="1" animBg="1"/>
          <p:bldP spid="24" grpId="0" animBg="1" autoUpdateAnimBg="0"/>
          <p:bldP spid="24" grpId="1" animBg="1"/>
          <p:bldP spid="26" grpId="0" animBg="1"/>
          <p:bldP spid="2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1"/>
                                            </p:tgtEl>
                                            <p:attrNameLst>
                                              <p:attrName>r</p:attrName>
                                            </p:attrNameLst>
                                          </p:cBhvr>
                                        </p:animRot>
                                        <p:animRot by="-240000">
                                          <p:cBhvr>
                                            <p:cTn id="48" dur="200" fill="hold">
                                              <p:stCondLst>
                                                <p:cond delay="200"/>
                                              </p:stCondLst>
                                            </p:cTn>
                                            <p:tgtEl>
                                              <p:spTgt spid="11"/>
                                            </p:tgtEl>
                                            <p:attrNameLst>
                                              <p:attrName>r</p:attrName>
                                            </p:attrNameLst>
                                          </p:cBhvr>
                                        </p:animRot>
                                        <p:animRot by="240000">
                                          <p:cBhvr>
                                            <p:cTn id="49" dur="200" fill="hold">
                                              <p:stCondLst>
                                                <p:cond delay="400"/>
                                              </p:stCondLst>
                                            </p:cTn>
                                            <p:tgtEl>
                                              <p:spTgt spid="11"/>
                                            </p:tgtEl>
                                            <p:attrNameLst>
                                              <p:attrName>r</p:attrName>
                                            </p:attrNameLst>
                                          </p:cBhvr>
                                        </p:animRot>
                                        <p:animRot by="-240000">
                                          <p:cBhvr>
                                            <p:cTn id="50" dur="200" fill="hold">
                                              <p:stCondLst>
                                                <p:cond delay="600"/>
                                              </p:stCondLst>
                                            </p:cTn>
                                            <p:tgtEl>
                                              <p:spTgt spid="11"/>
                                            </p:tgtEl>
                                            <p:attrNameLst>
                                              <p:attrName>r</p:attrName>
                                            </p:attrNameLst>
                                          </p:cBhvr>
                                        </p:animRot>
                                        <p:animRot by="120000">
                                          <p:cBhvr>
                                            <p:cTn id="51" dur="200" fill="hold">
                                              <p:stCondLst>
                                                <p:cond delay="800"/>
                                              </p:stCondLst>
                                            </p:cTn>
                                            <p:tgtEl>
                                              <p:spTgt spid="11"/>
                                            </p:tgtEl>
                                            <p:attrNameLst>
                                              <p:attrName>r</p:attrName>
                                            </p:attrNameLst>
                                          </p:cBhvr>
                                        </p:animRot>
                                      </p:childTnLst>
                                    </p:cTn>
                                  </p:par>
                                </p:childTnLst>
                              </p:cTn>
                            </p:par>
                            <p:par>
                              <p:cTn id="52" fill="hold">
                                <p:stCondLst>
                                  <p:cond delay="1000"/>
                                </p:stCondLst>
                                <p:childTnLst>
                                  <p:par>
                                    <p:cTn id="53" presetID="32" presetClass="emph" presetSubtype="0" fill="hold" nodeType="after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1+#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 calcmode="lin" valueType="num">
                                          <p:cBhvr>
                                            <p:cTn id="71" dur="500" fill="hold"/>
                                            <p:tgtEl>
                                              <p:spTgt spid="7"/>
                                            </p:tgtEl>
                                            <p:attrNameLst>
                                              <p:attrName>style.rotation</p:attrName>
                                            </p:attrNameLst>
                                          </p:cBhvr>
                                          <p:tavLst>
                                            <p:tav tm="0">
                                              <p:val>
                                                <p:fltVal val="360"/>
                                              </p:val>
                                            </p:tav>
                                            <p:tav tm="100000">
                                              <p:val>
                                                <p:fltVal val="0"/>
                                              </p:val>
                                            </p:tav>
                                          </p:tavLst>
                                        </p:anim>
                                        <p:animEffect transition="in" filter="fade">
                                          <p:cBhvr>
                                            <p:cTn id="72" dur="500"/>
                                            <p:tgtEl>
                                              <p:spTgt spid="7"/>
                                            </p:tgtEl>
                                          </p:cBhvr>
                                        </p:animEffect>
                                      </p:childTnLst>
                                    </p:cTn>
                                  </p:par>
                                </p:childTnLst>
                              </p:cTn>
                            </p:par>
                            <p:par>
                              <p:cTn id="73" fill="hold">
                                <p:stCondLst>
                                  <p:cond delay="500"/>
                                </p:stCondLst>
                                <p:childTnLst>
                                  <p:par>
                                    <p:cTn id="74" presetID="42" presetClass="path" presetSubtype="0" accel="50000" decel="50000" fill="hold" nodeType="afterEffect">
                                      <p:stCondLst>
                                        <p:cond delay="1000"/>
                                      </p:stCondLst>
                                      <p:childTnLst>
                                        <p:animMotion origin="layout" path="M -1.66667E-6 -7.40741E-7 L 0.1082 -0.13102 " pathEditMode="relative" rAng="0" ptsTypes="AA">
                                          <p:cBhvr>
                                            <p:cTn id="75" dur="2000" fill="hold"/>
                                            <p:tgtEl>
                                              <p:spTgt spid="7"/>
                                            </p:tgtEl>
                                            <p:attrNameLst>
                                              <p:attrName>ppt_x</p:attrName>
                                              <p:attrName>ppt_y</p:attrName>
                                            </p:attrNameLst>
                                          </p:cBhvr>
                                          <p:rCtr x="5404" y="-6551"/>
                                        </p:animMotion>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31" presetClass="path" presetSubtype="0" accel="50000" decel="50000" fill="hold" nodeType="clickEffect">
                                      <p:stCondLst>
                                        <p:cond delay="0"/>
                                      </p:stCondLst>
                                      <p:childTnLst>
                                        <p:animMotion origin="layout" path="M -0.00052 -0.00231 C -0.0026 -0.00486 -0.01654 -0.03102 -0.03828 -0.01759 C -0.07109 0.00209 -0.08099 0.03102 -0.1155 0.0257 C -0.13685 0.02315 -0.1655 0.00116 -0.1819 0.01065 C -0.21979 0.03125 -0.22201 0.06852 -0.21745 0.09884 C -0.21094 0.14306 -0.15586 0.1544 -0.09505 0.12801 C -0.03372 0.1 0.00898 0.02847 -0.00052 -0.00231 Z " pathEditMode="relative" rAng="20640000" ptsTypes="AAAAAAA">
                                          <p:cBhvr>
                                            <p:cTn id="87" dur="3000" fill="hold"/>
                                            <p:tgtEl>
                                              <p:spTgt spid="20"/>
                                            </p:tgtEl>
                                            <p:attrNameLst>
                                              <p:attrName>ppt_x</p:attrName>
                                              <p:attrName>ppt_y</p:attrName>
                                            </p:attrNameLst>
                                          </p:cBhvr>
                                          <p:rCtr x="-10742" y="5602"/>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visible"/>
                                          </p:to>
                                        </p:set>
                                        <p:anim calcmode="lin" valueType="num">
                                          <p:cBhvr>
                                            <p:cTn id="9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2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 calcmode="lin" valueType="num">
                                          <p:cBhvr>
                                            <p:cTn id="106" dur="500" fill="hold"/>
                                            <p:tgtEl>
                                              <p:spTgt spid="29"/>
                                            </p:tgtEl>
                                            <p:attrNameLst>
                                              <p:attrName>style.rotation</p:attrName>
                                            </p:attrNameLst>
                                          </p:cBhvr>
                                          <p:tavLst>
                                            <p:tav tm="0">
                                              <p:val>
                                                <p:fltVal val="90"/>
                                              </p:val>
                                            </p:tav>
                                            <p:tav tm="100000">
                                              <p:val>
                                                <p:fltVal val="0"/>
                                              </p:val>
                                            </p:tav>
                                          </p:tavLst>
                                        </p:anim>
                                        <p:animEffect transition="in" filter="fade">
                                          <p:cBhvr>
                                            <p:cTn id="107" dur="500"/>
                                            <p:tgtEl>
                                              <p:spTgt spid="29"/>
                                            </p:tgtEl>
                                          </p:cBhvr>
                                        </p:animEffec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
                                            </p:tgtEl>
                                          </p:cBhvr>
                                        </p:animEffect>
                                        <p:set>
                                          <p:cBhvr>
                                            <p:cTn id="140" dur="1" fill="hold">
                                              <p:stCondLst>
                                                <p:cond delay="499"/>
                                              </p:stCondLst>
                                            </p:cTn>
                                            <p:tgtEl>
                                              <p:spTgt spid="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00"/>
                                </p:stCondLst>
                                <p:childTnLst>
                                  <p:par>
                                    <p:cTn id="149" presetID="42" presetClass="entr" presetSubtype="0" fill="hold" grpId="0" nodeType="afterEffect">
                                      <p:stCondLst>
                                        <p:cond delay="1000"/>
                                      </p:stCondLst>
                                      <p:childTnLst>
                                        <p:set>
                                          <p:cBhvr>
                                            <p:cTn id="150" dur="1" fill="hold">
                                              <p:stCondLst>
                                                <p:cond delay="0"/>
                                              </p:stCondLst>
                                            </p:cTn>
                                            <p:tgtEl>
                                              <p:spTgt spid="23"/>
                                            </p:tgtEl>
                                            <p:attrNameLst>
                                              <p:attrName>style.visibility</p:attrName>
                                            </p:attrNameLst>
                                          </p:cBhvr>
                                          <p:to>
                                            <p:strVal val="visible"/>
                                          </p:to>
                                        </p:set>
                                        <p:animEffect transition="in" filter="fade">
                                          <p:cBhvr>
                                            <p:cTn id="151" dur="1000"/>
                                            <p:tgtEl>
                                              <p:spTgt spid="23"/>
                                            </p:tgtEl>
                                          </p:cBhvr>
                                        </p:animEffect>
                                        <p:anim calcmode="lin" valueType="num">
                                          <p:cBhvr>
                                            <p:cTn id="152" dur="1000" fill="hold"/>
                                            <p:tgtEl>
                                              <p:spTgt spid="23"/>
                                            </p:tgtEl>
                                            <p:attrNameLst>
                                              <p:attrName>ppt_x</p:attrName>
                                            </p:attrNameLst>
                                          </p:cBhvr>
                                          <p:tavLst>
                                            <p:tav tm="0">
                                              <p:val>
                                                <p:strVal val="#ppt_x"/>
                                              </p:val>
                                            </p:tav>
                                            <p:tav tm="100000">
                                              <p:val>
                                                <p:strVal val="#ppt_x"/>
                                              </p:val>
                                            </p:tav>
                                          </p:tavLst>
                                        </p:anim>
                                        <p:anim calcmode="lin" valueType="num">
                                          <p:cBhvr>
                                            <p:cTn id="153" dur="1000" fill="hold"/>
                                            <p:tgtEl>
                                              <p:spTgt spid="23"/>
                                            </p:tgtEl>
                                            <p:attrNameLst>
                                              <p:attrName>ppt_y</p:attrName>
                                            </p:attrNameLst>
                                          </p:cBhvr>
                                          <p:tavLst>
                                            <p:tav tm="0">
                                              <p:val>
                                                <p:strVal val="#ppt_y+.1"/>
                                              </p:val>
                                            </p:tav>
                                            <p:tav tm="100000">
                                              <p:val>
                                                <p:strVal val="#ppt_y"/>
                                              </p:val>
                                            </p:tav>
                                          </p:tavLst>
                                        </p:anim>
                                      </p:childTnLst>
                                    </p:cTn>
                                  </p:par>
                                </p:childTnLst>
                              </p:cTn>
                            </p:par>
                            <p:par>
                              <p:cTn id="154" fill="hold">
                                <p:stCondLst>
                                  <p:cond delay="3000"/>
                                </p:stCondLst>
                                <p:childTnLst>
                                  <p:par>
                                    <p:cTn id="155" presetID="42" presetClass="entr" presetSubtype="0" fill="hold" grpId="0" nodeType="afterEffect">
                                      <p:stCondLst>
                                        <p:cond delay="1000"/>
                                      </p:stCondLst>
                                      <p:childTnLst>
                                        <p:set>
                                          <p:cBhvr>
                                            <p:cTn id="156" dur="1" fill="hold">
                                              <p:stCondLst>
                                                <p:cond delay="0"/>
                                              </p:stCondLst>
                                            </p:cTn>
                                            <p:tgtEl>
                                              <p:spTgt spid="26"/>
                                            </p:tgtEl>
                                            <p:attrNameLst>
                                              <p:attrName>style.visibility</p:attrName>
                                            </p:attrNameLst>
                                          </p:cBhvr>
                                          <p:to>
                                            <p:strVal val="visible"/>
                                          </p:to>
                                        </p:set>
                                        <p:animEffect transition="in" filter="fade">
                                          <p:cBhvr>
                                            <p:cTn id="157" dur="1000"/>
                                            <p:tgtEl>
                                              <p:spTgt spid="26"/>
                                            </p:tgtEl>
                                          </p:cBhvr>
                                        </p:animEffect>
                                        <p:anim calcmode="lin" valueType="num">
                                          <p:cBhvr>
                                            <p:cTn id="158" dur="1000" fill="hold"/>
                                            <p:tgtEl>
                                              <p:spTgt spid="26"/>
                                            </p:tgtEl>
                                            <p:attrNameLst>
                                              <p:attrName>ppt_x</p:attrName>
                                            </p:attrNameLst>
                                          </p:cBhvr>
                                          <p:tavLst>
                                            <p:tav tm="0">
                                              <p:val>
                                                <p:strVal val="#ppt_x"/>
                                              </p:val>
                                            </p:tav>
                                            <p:tav tm="100000">
                                              <p:val>
                                                <p:strVal val="#ppt_x"/>
                                              </p:val>
                                            </p:tav>
                                          </p:tavLst>
                                        </p:anim>
                                        <p:anim calcmode="lin" valueType="num">
                                          <p:cBhvr>
                                            <p:cTn id="1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xit" presetSubtype="4" fill="hold" grpId="1" nodeType="clickEffect">
                                      <p:stCondLst>
                                        <p:cond delay="0"/>
                                      </p:stCondLst>
                                      <p:childTnLst>
                                        <p:anim calcmode="lin" valueType="num">
                                          <p:cBhvr additive="base">
                                            <p:cTn id="163" dur="500"/>
                                            <p:tgtEl>
                                              <p:spTgt spid="23"/>
                                            </p:tgtEl>
                                            <p:attrNameLst>
                                              <p:attrName>ppt_x</p:attrName>
                                            </p:attrNameLst>
                                          </p:cBhvr>
                                          <p:tavLst>
                                            <p:tav tm="0">
                                              <p:val>
                                                <p:strVal val="ppt_x"/>
                                              </p:val>
                                            </p:tav>
                                            <p:tav tm="100000">
                                              <p:val>
                                                <p:strVal val="ppt_x"/>
                                              </p:val>
                                            </p:tav>
                                          </p:tavLst>
                                        </p:anim>
                                        <p:anim calcmode="lin" valueType="num">
                                          <p:cBhvr additive="base">
                                            <p:cTn id="164" dur="500"/>
                                            <p:tgtEl>
                                              <p:spTgt spid="23"/>
                                            </p:tgtEl>
                                            <p:attrNameLst>
                                              <p:attrName>ppt_y</p:attrName>
                                            </p:attrNameLst>
                                          </p:cBhvr>
                                          <p:tavLst>
                                            <p:tav tm="0">
                                              <p:val>
                                                <p:strVal val="ppt_y"/>
                                              </p:val>
                                            </p:tav>
                                            <p:tav tm="100000">
                                              <p:val>
                                                <p:strVal val="1+ppt_h/2"/>
                                              </p:val>
                                            </p:tav>
                                          </p:tavLst>
                                        </p:anim>
                                        <p:set>
                                          <p:cBhvr>
                                            <p:cTn id="165" dur="1" fill="hold">
                                              <p:stCondLst>
                                                <p:cond delay="499"/>
                                              </p:stCondLst>
                                            </p:cTn>
                                            <p:tgtEl>
                                              <p:spTgt spid="23"/>
                                            </p:tgtEl>
                                            <p:attrNameLst>
                                              <p:attrName>style.visibility</p:attrName>
                                            </p:attrNameLst>
                                          </p:cBhvr>
                                          <p:to>
                                            <p:strVal val="hidden"/>
                                          </p:to>
                                        </p:set>
                                      </p:childTnLst>
                                    </p:cTn>
                                  </p:par>
                                  <p:par>
                                    <p:cTn id="166" presetID="2" presetClass="exit" presetSubtype="4" fill="hold" grpId="1" nodeType="withEffect">
                                      <p:stCondLst>
                                        <p:cond delay="0"/>
                                      </p:stCondLst>
                                      <p:childTnLst>
                                        <p:anim calcmode="lin" valueType="num">
                                          <p:cBhvr additive="base">
                                            <p:cTn id="167" dur="500"/>
                                            <p:tgtEl>
                                              <p:spTgt spid="24"/>
                                            </p:tgtEl>
                                            <p:attrNameLst>
                                              <p:attrName>ppt_x</p:attrName>
                                            </p:attrNameLst>
                                          </p:cBhvr>
                                          <p:tavLst>
                                            <p:tav tm="0">
                                              <p:val>
                                                <p:strVal val="ppt_x"/>
                                              </p:val>
                                            </p:tav>
                                            <p:tav tm="100000">
                                              <p:val>
                                                <p:strVal val="ppt_x"/>
                                              </p:val>
                                            </p:tav>
                                          </p:tavLst>
                                        </p:anim>
                                        <p:anim calcmode="lin" valueType="num">
                                          <p:cBhvr additive="base">
                                            <p:cTn id="168" dur="500"/>
                                            <p:tgtEl>
                                              <p:spTgt spid="24"/>
                                            </p:tgtEl>
                                            <p:attrNameLst>
                                              <p:attrName>ppt_y</p:attrName>
                                            </p:attrNameLst>
                                          </p:cBhvr>
                                          <p:tavLst>
                                            <p:tav tm="0">
                                              <p:val>
                                                <p:strVal val="ppt_y"/>
                                              </p:val>
                                            </p:tav>
                                            <p:tav tm="100000">
                                              <p:val>
                                                <p:strVal val="1+ppt_h/2"/>
                                              </p:val>
                                            </p:tav>
                                          </p:tavLst>
                                        </p:anim>
                                        <p:set>
                                          <p:cBhvr>
                                            <p:cTn id="169" dur="1" fill="hold">
                                              <p:stCondLst>
                                                <p:cond delay="499"/>
                                              </p:stCondLst>
                                            </p:cTn>
                                            <p:tgtEl>
                                              <p:spTgt spid="24"/>
                                            </p:tgtEl>
                                            <p:attrNameLst>
                                              <p:attrName>style.visibility</p:attrName>
                                            </p:attrNameLst>
                                          </p:cBhvr>
                                          <p:to>
                                            <p:strVal val="hidden"/>
                                          </p:to>
                                        </p:set>
                                      </p:childTnLst>
                                    </p:cTn>
                                  </p:par>
                                  <p:par>
                                    <p:cTn id="170" presetID="2" presetClass="exit" presetSubtype="4" fill="hold" grpId="1" nodeType="withEffect">
                                      <p:stCondLst>
                                        <p:cond delay="0"/>
                                      </p:stCondLst>
                                      <p:childTnLst>
                                        <p:anim calcmode="lin" valueType="num">
                                          <p:cBhvr additive="base">
                                            <p:cTn id="171" dur="500"/>
                                            <p:tgtEl>
                                              <p:spTgt spid="26"/>
                                            </p:tgtEl>
                                            <p:attrNameLst>
                                              <p:attrName>ppt_x</p:attrName>
                                            </p:attrNameLst>
                                          </p:cBhvr>
                                          <p:tavLst>
                                            <p:tav tm="0">
                                              <p:val>
                                                <p:strVal val="ppt_x"/>
                                              </p:val>
                                            </p:tav>
                                            <p:tav tm="100000">
                                              <p:val>
                                                <p:strVal val="ppt_x"/>
                                              </p:val>
                                            </p:tav>
                                          </p:tavLst>
                                        </p:anim>
                                        <p:anim calcmode="lin" valueType="num">
                                          <p:cBhvr additive="base">
                                            <p:cTn id="172" dur="500"/>
                                            <p:tgtEl>
                                              <p:spTgt spid="26"/>
                                            </p:tgtEl>
                                            <p:attrNameLst>
                                              <p:attrName>ppt_y</p:attrName>
                                            </p:attrNameLst>
                                          </p:cBhvr>
                                          <p:tavLst>
                                            <p:tav tm="0">
                                              <p:val>
                                                <p:strVal val="ppt_y"/>
                                              </p:val>
                                            </p:tav>
                                            <p:tav tm="100000">
                                              <p:val>
                                                <p:strVal val="1+ppt_h/2"/>
                                              </p:val>
                                            </p:tav>
                                          </p:tavLst>
                                        </p:anim>
                                        <p:set>
                                          <p:cBhvr>
                                            <p:cTn id="173" dur="1" fill="hold">
                                              <p:stCondLst>
                                                <p:cond delay="499"/>
                                              </p:stCondLst>
                                            </p:cTn>
                                            <p:tgtEl>
                                              <p:spTgt spid="26"/>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45" presetClass="entr" presetSubtype="0" fill="hold" nodeType="click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fade">
                                          <p:cBhvr>
                                            <p:cTn id="178" dur="2000"/>
                                            <p:tgtEl>
                                              <p:spTgt spid="21"/>
                                            </p:tgtEl>
                                          </p:cBhvr>
                                        </p:animEffect>
                                        <p:anim calcmode="lin" valueType="num">
                                          <p:cBhvr>
                                            <p:cTn id="179" dur="2000" fill="hold"/>
                                            <p:tgtEl>
                                              <p:spTgt spid="21"/>
                                            </p:tgtEl>
                                            <p:attrNameLst>
                                              <p:attrName>ppt_w</p:attrName>
                                            </p:attrNameLst>
                                          </p:cBhvr>
                                          <p:tavLst>
                                            <p:tav tm="0" fmla="#ppt_w*sin(2.5*pi*$)">
                                              <p:val>
                                                <p:fltVal val="0"/>
                                              </p:val>
                                            </p:tav>
                                            <p:tav tm="100000">
                                              <p:val>
                                                <p:fltVal val="1"/>
                                              </p:val>
                                            </p:tav>
                                          </p:tavLst>
                                        </p:anim>
                                        <p:anim calcmode="lin" valueType="num">
                                          <p:cBhvr>
                                            <p:cTn id="18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6" presetClass="emph" presetSubtype="0" fill="hold" nodeType="clickEffect">
                                      <p:stCondLst>
                                        <p:cond delay="0"/>
                                      </p:stCondLst>
                                      <p:childTnLst>
                                        <p:animEffect transition="out" filter="fade">
                                          <p:cBhvr>
                                            <p:cTn id="184" dur="500" tmFilter="0, 0; .2, .5; .8, .5; 1, 0"/>
                                            <p:tgtEl>
                                              <p:spTgt spid="21"/>
                                            </p:tgtEl>
                                          </p:cBhvr>
                                        </p:animEffect>
                                        <p:animScale>
                                          <p:cBhvr>
                                            <p:cTn id="185" dur="250" autoRev="1" fill="hold"/>
                                            <p:tgtEl>
                                              <p:spTgt spid="21"/>
                                            </p:tgtEl>
                                          </p:cBhvr>
                                          <p:by x="105000" y="105000"/>
                                        </p:animScale>
                                      </p:childTnLst>
                                    </p:cTn>
                                  </p:par>
                                </p:childTnLst>
                              </p:cTn>
                            </p:par>
                          </p:childTnLst>
                        </p:cTn>
                      </p:par>
                      <p:par>
                        <p:cTn id="186" fill="hold">
                          <p:stCondLst>
                            <p:cond delay="indefinite"/>
                          </p:stCondLst>
                          <p:childTnLst>
                            <p:par>
                              <p:cTn id="187" fill="hold">
                                <p:stCondLst>
                                  <p:cond delay="0"/>
                                </p:stCondLst>
                                <p:childTnLst>
                                  <p:par>
                                    <p:cTn id="188" presetID="8" presetClass="emph" presetSubtype="0" fill="hold" nodeType="clickEffect">
                                      <p:stCondLst>
                                        <p:cond delay="0"/>
                                      </p:stCondLst>
                                      <p:childTnLst>
                                        <p:animRot by="21600000">
                                          <p:cBhvr>
                                            <p:cTn id="189"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2" grpId="1"/>
          <p:bldP spid="23" grpId="0" animBg="1"/>
          <p:bldP spid="23" grpId="1" animBg="1"/>
          <p:bldP spid="24" grpId="0" animBg="1" autoUpdateAnimBg="0"/>
          <p:bldP spid="24" grpId="1" animBg="1"/>
          <p:bldP spid="26" grpId="0" animBg="1"/>
          <p:bldP spid="26"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ARE TARIFFS MANDATORY?</a:t>
            </a:r>
          </a:p>
        </p:txBody>
      </p:sp>
      <p:grpSp>
        <p:nvGrpSpPr>
          <p:cNvPr id="3" name="Group 2">
            <a:extLst>
              <a:ext uri="{FF2B5EF4-FFF2-40B4-BE49-F238E27FC236}">
                <a16:creationId xmlns:a16="http://schemas.microsoft.com/office/drawing/2014/main" id="{5F83C437-067E-E24B-81CB-2B0675700F5B}"/>
              </a:ext>
            </a:extLst>
          </p:cNvPr>
          <p:cNvGrpSpPr/>
          <p:nvPr/>
        </p:nvGrpSpPr>
        <p:grpSpPr>
          <a:xfrm>
            <a:off x="2453865" y="2020708"/>
            <a:ext cx="1591441" cy="1340226"/>
            <a:chOff x="916852" y="4655675"/>
            <a:chExt cx="1591441" cy="1340226"/>
          </a:xfrm>
        </p:grpSpPr>
        <p:pic>
          <p:nvPicPr>
            <p:cNvPr id="5" name="Picture 4" descr="A close up of a logo&#10;&#10;Description automatically generated">
              <a:extLst>
                <a:ext uri="{FF2B5EF4-FFF2-40B4-BE49-F238E27FC236}">
                  <a16:creationId xmlns:a16="http://schemas.microsoft.com/office/drawing/2014/main" id="{B221B6DC-B5E1-A440-81D1-F2E9FE24C375}"/>
                </a:ext>
              </a:extLst>
            </p:cNvPr>
            <p:cNvPicPr>
              <a:picLocks noChangeAspect="1"/>
            </p:cNvPicPr>
            <p:nvPr/>
          </p:nvPicPr>
          <p:blipFill>
            <a:blip r:embed="rId3">
              <a:duotone>
                <a:schemeClr val="accent6">
                  <a:shade val="45000"/>
                  <a:satMod val="135000"/>
                </a:schemeClr>
                <a:prstClr val="white"/>
              </a:duotone>
            </a:blip>
            <a:stretch>
              <a:fillRect/>
            </a:stretch>
          </p:blipFill>
          <p:spPr>
            <a:xfrm>
              <a:off x="916852" y="4655675"/>
              <a:ext cx="1591441" cy="948859"/>
            </a:xfrm>
            <a:prstGeom prst="rect">
              <a:avLst/>
            </a:prstGeom>
          </p:spPr>
        </p:pic>
        <p:sp>
          <p:nvSpPr>
            <p:cNvPr id="6" name="TextBox 5">
              <a:extLst>
                <a:ext uri="{FF2B5EF4-FFF2-40B4-BE49-F238E27FC236}">
                  <a16:creationId xmlns:a16="http://schemas.microsoft.com/office/drawing/2014/main" id="{7130CAEB-82B0-C844-ADAB-2942AD8EFBEA}"/>
                </a:ext>
              </a:extLst>
            </p:cNvPr>
            <p:cNvSpPr txBox="1"/>
            <p:nvPr/>
          </p:nvSpPr>
          <p:spPr>
            <a:xfrm>
              <a:off x="1339454" y="5626569"/>
              <a:ext cx="746235" cy="369332"/>
            </a:xfrm>
            <a:prstGeom prst="rect">
              <a:avLst/>
            </a:prstGeom>
            <a:noFill/>
          </p:spPr>
          <p:txBody>
            <a:bodyPr wrap="square" rtlCol="0">
              <a:spAutoFit/>
            </a:bodyPr>
            <a:lstStyle/>
            <a:p>
              <a:r>
                <a:rPr lang="en-US" dirty="0"/>
                <a:t>Tariff</a:t>
              </a:r>
            </a:p>
          </p:txBody>
        </p:sp>
      </p:grpSp>
      <p:pic>
        <p:nvPicPr>
          <p:cNvPr id="7" name="Picture 6" descr="A close up of a logo&#10;&#10;Description automatically generated">
            <a:extLst>
              <a:ext uri="{FF2B5EF4-FFF2-40B4-BE49-F238E27FC236}">
                <a16:creationId xmlns:a16="http://schemas.microsoft.com/office/drawing/2014/main" id="{EC303E96-2282-424A-81B3-6A1B3D5E5A56}"/>
              </a:ext>
            </a:extLst>
          </p:cNvPr>
          <p:cNvPicPr>
            <a:picLocks noChangeAspect="1"/>
          </p:cNvPicPr>
          <p:nvPr/>
        </p:nvPicPr>
        <p:blipFill>
          <a:blip r:embed="rId4">
            <a:duotone>
              <a:schemeClr val="accent1">
                <a:shade val="45000"/>
                <a:satMod val="135000"/>
              </a:schemeClr>
              <a:prstClr val="white"/>
            </a:duotone>
          </a:blip>
          <a:stretch>
            <a:fillRect/>
          </a:stretch>
        </p:blipFill>
        <p:spPr>
          <a:xfrm>
            <a:off x="5056077" y="3735925"/>
            <a:ext cx="2591632" cy="801486"/>
          </a:xfrm>
          <a:prstGeom prst="rect">
            <a:avLst/>
          </a:prstGeom>
        </p:spPr>
      </p:pic>
      <p:pic>
        <p:nvPicPr>
          <p:cNvPr id="9" name="Picture 8" descr="A close up of a logo&#10;&#10;Description automatically generated">
            <a:extLst>
              <a:ext uri="{FF2B5EF4-FFF2-40B4-BE49-F238E27FC236}">
                <a16:creationId xmlns:a16="http://schemas.microsoft.com/office/drawing/2014/main" id="{58842A01-B3CA-3E4D-9346-87CE93E41128}"/>
              </a:ext>
            </a:extLst>
          </p:cNvPr>
          <p:cNvPicPr>
            <a:picLocks noChangeAspect="1"/>
          </p:cNvPicPr>
          <p:nvPr/>
        </p:nvPicPr>
        <p:blipFill>
          <a:blip r:embed="rId5"/>
          <a:stretch>
            <a:fillRect/>
          </a:stretch>
        </p:blipFill>
        <p:spPr>
          <a:xfrm flipH="1">
            <a:off x="10728800" y="2699426"/>
            <a:ext cx="1249999" cy="2072999"/>
          </a:xfrm>
          <a:prstGeom prst="rect">
            <a:avLst/>
          </a:prstGeom>
        </p:spPr>
      </p:pic>
      <p:pic>
        <p:nvPicPr>
          <p:cNvPr id="10" name="Picture 9">
            <a:extLst>
              <a:ext uri="{FF2B5EF4-FFF2-40B4-BE49-F238E27FC236}">
                <a16:creationId xmlns:a16="http://schemas.microsoft.com/office/drawing/2014/main" id="{EF2C5A4C-77FC-234D-9F36-71C5B7A094E8}"/>
              </a:ext>
            </a:extLst>
          </p:cNvPr>
          <p:cNvPicPr>
            <a:picLocks noChangeAspect="1"/>
          </p:cNvPicPr>
          <p:nvPr/>
        </p:nvPicPr>
        <p:blipFill>
          <a:blip r:embed="rId6"/>
          <a:stretch>
            <a:fillRect/>
          </a:stretch>
        </p:blipFill>
        <p:spPr>
          <a:xfrm>
            <a:off x="345754" y="2544581"/>
            <a:ext cx="1980335" cy="2382688"/>
          </a:xfrm>
          <a:prstGeom prst="rect">
            <a:avLst/>
          </a:prstGeom>
        </p:spPr>
      </p:pic>
    </p:spTree>
    <p:extLst>
      <p:ext uri="{BB962C8B-B14F-4D97-AF65-F5344CB8AC3E}">
        <p14:creationId xmlns:p14="http://schemas.microsoft.com/office/powerpoint/2010/main" val="10742607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5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0000">
                                          <p:cBhvr additive="base">
                                            <p:cTn id="1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54167E-6 -1.11111E-6 L 0.55299 -0.00301 " pathEditMode="relative" rAng="0" ptsTypes="AA">
                                          <p:cBhvr>
                                            <p:cTn id="17" dur="2000" fill="hold"/>
                                            <p:tgtEl>
                                              <p:spTgt spid="3"/>
                                            </p:tgtEl>
                                            <p:attrNameLst>
                                              <p:attrName>ppt_x</p:attrName>
                                              <p:attrName>ppt_y</p:attrName>
                                            </p:attrNameLst>
                                          </p:cBhvr>
                                          <p:rCtr x="2764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54167E-6 -1.11111E-6 L 0.55299 -0.00301 " pathEditMode="relative" rAng="0" ptsTypes="AA">
                                          <p:cBhvr>
                                            <p:cTn id="17" dur="2000" fill="hold"/>
                                            <p:tgtEl>
                                              <p:spTgt spid="3"/>
                                            </p:tgtEl>
                                            <p:attrNameLst>
                                              <p:attrName>ppt_x</p:attrName>
                                              <p:attrName>ppt_y</p:attrName>
                                            </p:attrNameLst>
                                          </p:cBhvr>
                                          <p:rCtr x="2764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WHO BENEFITS?</a:t>
            </a:r>
          </a:p>
        </p:txBody>
      </p:sp>
      <p:sp>
        <p:nvSpPr>
          <p:cNvPr id="6" name="TextBox 5">
            <a:extLst>
              <a:ext uri="{FF2B5EF4-FFF2-40B4-BE49-F238E27FC236}">
                <a16:creationId xmlns:a16="http://schemas.microsoft.com/office/drawing/2014/main" id="{93C14353-7240-0942-B2D7-444986BEE965}"/>
              </a:ext>
            </a:extLst>
          </p:cNvPr>
          <p:cNvSpPr txBox="1"/>
          <p:nvPr/>
        </p:nvSpPr>
        <p:spPr>
          <a:xfrm>
            <a:off x="7211023" y="2739264"/>
            <a:ext cx="4978195"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“…schools, colleges and universities think they are paying money to writers, but they are not. Writers get virtually nothing.” (Murray &amp; Trosow, 2013, p. 91)</a:t>
            </a:r>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86B8CC4-4A5C-CE43-B02E-B498038F7687}"/>
              </a:ext>
            </a:extLst>
          </p:cNvPr>
          <p:cNvPicPr>
            <a:picLocks noChangeAspect="1"/>
          </p:cNvPicPr>
          <p:nvPr/>
        </p:nvPicPr>
        <p:blipFill>
          <a:blip r:embed="rId3"/>
          <a:srcRect/>
          <a:stretch/>
        </p:blipFill>
        <p:spPr>
          <a:xfrm flipH="1">
            <a:off x="1614854" y="2996509"/>
            <a:ext cx="1114482" cy="232613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59C80BD-73AC-C442-A6EB-CB294EB59CFD}"/>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EE01CA4-89E9-224A-82F0-7F82F1DF68C1}"/>
              </a:ext>
            </a:extLst>
          </p:cNvPr>
          <p:cNvPicPr>
            <a:picLocks noChangeAspect="1"/>
          </p:cNvPicPr>
          <p:nvPr/>
        </p:nvPicPr>
        <p:blipFill>
          <a:blip r:embed="rId5">
            <a:duotone>
              <a:schemeClr val="accent5">
                <a:shade val="45000"/>
                <a:satMod val="135000"/>
              </a:schemeClr>
              <a:prstClr val="white"/>
            </a:duotone>
          </a:blip>
          <a:stretch>
            <a:fillRect/>
          </a:stretch>
        </p:blipFill>
        <p:spPr>
          <a:xfrm>
            <a:off x="2374455" y="1615099"/>
            <a:ext cx="709761" cy="775152"/>
          </a:xfrm>
          <a:prstGeom prst="rect">
            <a:avLst/>
          </a:prstGeom>
        </p:spPr>
      </p:pic>
      <p:pic>
        <p:nvPicPr>
          <p:cNvPr id="26" name="Picture 25">
            <a:extLst>
              <a:ext uri="{FF2B5EF4-FFF2-40B4-BE49-F238E27FC236}">
                <a16:creationId xmlns:a16="http://schemas.microsoft.com/office/drawing/2014/main" id="{F9E1CCBF-404B-2944-894A-0BDCE8330503}"/>
              </a:ext>
            </a:extLst>
          </p:cNvPr>
          <p:cNvPicPr>
            <a:picLocks noChangeAspect="1"/>
          </p:cNvPicPr>
          <p:nvPr/>
        </p:nvPicPr>
        <p:blipFill>
          <a:blip r:embed="rId3"/>
          <a:srcRect/>
          <a:stretch/>
        </p:blipFill>
        <p:spPr>
          <a:xfrm rot="1423300" flipH="1">
            <a:off x="1958583" y="3357637"/>
            <a:ext cx="932966" cy="194727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9483F54-32BB-8A45-BF07-641738C5C19B}"/>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70ACC09-4C89-CC4B-9D7C-0F9676FE937C}"/>
              </a:ext>
            </a:extLst>
          </p:cNvPr>
          <p:cNvPicPr>
            <a:picLocks noChangeAspect="1"/>
          </p:cNvPicPr>
          <p:nvPr/>
        </p:nvPicPr>
        <p:blipFill>
          <a:blip r:embed="rId5">
            <a:duotone>
              <a:schemeClr val="accent4">
                <a:shade val="45000"/>
                <a:satMod val="135000"/>
              </a:schemeClr>
              <a:prstClr val="white"/>
            </a:duotone>
          </a:blip>
          <a:stretch>
            <a:fillRect/>
          </a:stretch>
        </p:blipFill>
        <p:spPr>
          <a:xfrm>
            <a:off x="193657" y="3683160"/>
            <a:ext cx="709761" cy="77515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DBF508B2-AEBA-2D4A-94FF-0813E3C8C02D}"/>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2" name="Picture 11" descr="A close up of a logo&#10;&#10;Description automatically generated">
            <a:extLst>
              <a:ext uri="{FF2B5EF4-FFF2-40B4-BE49-F238E27FC236}">
                <a16:creationId xmlns:a16="http://schemas.microsoft.com/office/drawing/2014/main" id="{FA253E3A-A361-DB47-913E-85E3CA469590}"/>
              </a:ext>
            </a:extLst>
          </p:cNvPr>
          <p:cNvPicPr>
            <a:picLocks noChangeAspect="1"/>
          </p:cNvPicPr>
          <p:nvPr/>
        </p:nvPicPr>
        <p:blipFill>
          <a:blip r:embed="rId6"/>
          <a:stretch>
            <a:fillRect/>
          </a:stretch>
        </p:blipFill>
        <p:spPr>
          <a:xfrm flipH="1">
            <a:off x="5500506" y="3339908"/>
            <a:ext cx="1195569" cy="198273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A9B4C38-88E1-694E-9A1A-3E13B991AD41}"/>
              </a:ext>
            </a:extLst>
          </p:cNvPr>
          <p:cNvPicPr>
            <a:picLocks noChangeAspect="1"/>
          </p:cNvPicPr>
          <p:nvPr/>
        </p:nvPicPr>
        <p:blipFill>
          <a:blip r:embed="rId4"/>
          <a:stretch>
            <a:fillRect/>
          </a:stretch>
        </p:blipFill>
        <p:spPr>
          <a:xfrm>
            <a:off x="5829305" y="2155614"/>
            <a:ext cx="605064" cy="71940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7C141E13-0B96-B445-84B6-CD5733EB3D59}"/>
              </a:ext>
            </a:extLst>
          </p:cNvPr>
          <p:cNvPicPr>
            <a:picLocks noChangeAspect="1"/>
          </p:cNvPicPr>
          <p:nvPr/>
        </p:nvPicPr>
        <p:blipFill>
          <a:blip r:embed="rId5">
            <a:duotone>
              <a:schemeClr val="accent6">
                <a:shade val="45000"/>
                <a:satMod val="135000"/>
              </a:schemeClr>
              <a:prstClr val="white"/>
            </a:duotone>
          </a:blip>
          <a:stretch>
            <a:fillRect/>
          </a:stretch>
        </p:blipFill>
        <p:spPr>
          <a:xfrm>
            <a:off x="539082" y="2143831"/>
            <a:ext cx="709761" cy="775152"/>
          </a:xfrm>
          <a:prstGeom prst="rect">
            <a:avLst/>
          </a:prstGeom>
        </p:spPr>
      </p:pic>
      <p:sp>
        <p:nvSpPr>
          <p:cNvPr id="24" name="Rounded Rectangular Callout 23">
            <a:extLst>
              <a:ext uri="{FF2B5EF4-FFF2-40B4-BE49-F238E27FC236}">
                <a16:creationId xmlns:a16="http://schemas.microsoft.com/office/drawing/2014/main" id="{0779F64C-D559-D14C-947F-41F920FEB07B}"/>
              </a:ext>
            </a:extLst>
          </p:cNvPr>
          <p:cNvSpPr/>
          <p:nvPr/>
        </p:nvSpPr>
        <p:spPr>
          <a:xfrm>
            <a:off x="5108860" y="1840231"/>
            <a:ext cx="1440889" cy="614676"/>
          </a:xfrm>
          <a:prstGeom prst="wedgeRoundRectCallout">
            <a:avLst>
              <a:gd name="adj1" fmla="val -106874"/>
              <a:gd name="adj2" fmla="val 211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WHAT’D I MISS?</a:t>
            </a:r>
          </a:p>
        </p:txBody>
      </p:sp>
      <p:pic>
        <p:nvPicPr>
          <p:cNvPr id="25" name="Picture 24" descr="A close up of a logo&#10;&#10;Description automatically generated">
            <a:extLst>
              <a:ext uri="{FF2B5EF4-FFF2-40B4-BE49-F238E27FC236}">
                <a16:creationId xmlns:a16="http://schemas.microsoft.com/office/drawing/2014/main" id="{B79D76F5-78FD-B740-B55E-6B868E9A68A2}"/>
              </a:ext>
            </a:extLst>
          </p:cNvPr>
          <p:cNvPicPr>
            <a:picLocks noChangeAspect="1"/>
          </p:cNvPicPr>
          <p:nvPr/>
        </p:nvPicPr>
        <p:blipFill>
          <a:blip r:embed="rId7"/>
          <a:stretch>
            <a:fillRect/>
          </a:stretch>
        </p:blipFill>
        <p:spPr>
          <a:xfrm>
            <a:off x="1790379" y="3000655"/>
            <a:ext cx="1761806" cy="2446488"/>
          </a:xfrm>
          <a:prstGeom prst="rect">
            <a:avLst/>
          </a:prstGeom>
          <a:solidFill>
            <a:schemeClr val="bg2"/>
          </a:solidFill>
          <a:ln>
            <a:solidFill>
              <a:schemeClr val="bg2">
                <a:lumMod val="50000"/>
              </a:schemeClr>
            </a:solidFill>
          </a:ln>
        </p:spPr>
      </p:pic>
      <p:pic>
        <p:nvPicPr>
          <p:cNvPr id="3" name="Picture 2" descr="A picture containing drawing&#10;&#10;Description automatically generated">
            <a:extLst>
              <a:ext uri="{FF2B5EF4-FFF2-40B4-BE49-F238E27FC236}">
                <a16:creationId xmlns:a16="http://schemas.microsoft.com/office/drawing/2014/main" id="{932CB782-9A88-A148-A185-C340877150CD}"/>
              </a:ext>
            </a:extLst>
          </p:cNvPr>
          <p:cNvPicPr>
            <a:picLocks noChangeAspect="1"/>
          </p:cNvPicPr>
          <p:nvPr/>
        </p:nvPicPr>
        <p:blipFill>
          <a:blip r:embed="rId8">
            <a:duotone>
              <a:schemeClr val="accent6">
                <a:shade val="45000"/>
                <a:satMod val="135000"/>
              </a:schemeClr>
              <a:prstClr val="white"/>
            </a:duotone>
          </a:blip>
          <a:stretch>
            <a:fillRect/>
          </a:stretch>
        </p:blipFill>
        <p:spPr>
          <a:xfrm>
            <a:off x="4092211" y="4223899"/>
            <a:ext cx="1941286" cy="1853393"/>
          </a:xfrm>
          <a:prstGeom prst="rect">
            <a:avLst/>
          </a:prstGeom>
        </p:spPr>
      </p:pic>
    </p:spTree>
    <p:extLst>
      <p:ext uri="{BB962C8B-B14F-4D97-AF65-F5344CB8AC3E}">
        <p14:creationId xmlns:p14="http://schemas.microsoft.com/office/powerpoint/2010/main" val="125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nodeType="afterEffect">
                                  <p:stCondLst>
                                    <p:cond delay="0"/>
                                  </p:stCondLst>
                                  <p:childTnLst>
                                    <p:animMotion origin="layout" path="M -4.58333E-6 3.33333E-6 L -0.40833 0.31458 " pathEditMode="relative" rAng="0" ptsTypes="AA">
                                      <p:cBhvr>
                                        <p:cTn id="15" dur="2000" fill="hold"/>
                                        <p:tgtEl>
                                          <p:spTgt spid="13"/>
                                        </p:tgtEl>
                                        <p:attrNameLst>
                                          <p:attrName>ppt_x</p:attrName>
                                          <p:attrName>ppt_y</p:attrName>
                                        </p:attrNameLst>
                                      </p:cBhvr>
                                      <p:rCtr x="-20417" y="15718"/>
                                    </p:animMotion>
                                  </p:childTnLst>
                                </p:cTn>
                              </p:par>
                              <p:par>
                                <p:cTn id="16" presetID="42" presetClass="path" presetSubtype="0" accel="50000" decel="50000" fill="hold" nodeType="withEffect">
                                  <p:stCondLst>
                                    <p:cond delay="0"/>
                                  </p:stCondLst>
                                  <p:childTnLst>
                                    <p:animMotion origin="layout" path="M -4.58333E-6 -1.48148E-6 L -0.38216 -0.00949 " pathEditMode="relative" rAng="0" ptsTypes="AA">
                                      <p:cBhvr>
                                        <p:cTn id="17" dur="2000" fill="hold"/>
                                        <p:tgtEl>
                                          <p:spTgt spid="15"/>
                                        </p:tgtEl>
                                        <p:attrNameLst>
                                          <p:attrName>ppt_x</p:attrName>
                                          <p:attrName>ppt_y</p:attrName>
                                        </p:attrNameLst>
                                      </p:cBhvr>
                                      <p:rCtr x="-19115" y="-486"/>
                                    </p:animMotion>
                                  </p:childTnLst>
                                </p:cTn>
                              </p:par>
                              <p:par>
                                <p:cTn id="18" presetID="42" presetClass="path" presetSubtype="0" accel="50000" decel="50000" fill="hold" nodeType="withEffect">
                                  <p:stCondLst>
                                    <p:cond delay="0"/>
                                  </p:stCondLst>
                                  <p:childTnLst>
                                    <p:animMotion origin="layout" path="M -4.58333E-6 -1.48148E-6 L -0.26953 0.24005 " pathEditMode="relative" rAng="0" ptsTypes="AA">
                                      <p:cBhvr>
                                        <p:cTn id="19" dur="2000" fill="hold"/>
                                        <p:tgtEl>
                                          <p:spTgt spid="14"/>
                                        </p:tgtEl>
                                        <p:attrNameLst>
                                          <p:attrName>ppt_x</p:attrName>
                                          <p:attrName>ppt_y</p:attrName>
                                        </p:attrNameLst>
                                      </p:cBhvr>
                                      <p:rCtr x="-13477" y="11991"/>
                                    </p:animMotion>
                                  </p:childTnLst>
                                </p:cTn>
                              </p:par>
                              <p:par>
                                <p:cTn id="20" presetID="42" presetClass="path" presetSubtype="0" accel="50000" decel="50000" fill="hold" nodeType="withEffect">
                                  <p:stCondLst>
                                    <p:cond delay="0"/>
                                  </p:stCondLst>
                                  <p:childTnLst>
                                    <p:animMotion origin="layout" path="M -4.58333E-6 -1.48148E-6 L -0.23684 -0.02037 " pathEditMode="relative" rAng="0" ptsTypes="AA">
                                      <p:cBhvr>
                                        <p:cTn id="21" dur="2000" fill="hold"/>
                                        <p:tgtEl>
                                          <p:spTgt spid="16"/>
                                        </p:tgtEl>
                                        <p:attrNameLst>
                                          <p:attrName>ppt_x</p:attrName>
                                          <p:attrName>ppt_y</p:attrName>
                                        </p:attrNameLst>
                                      </p:cBhvr>
                                      <p:rCtr x="-11849" y="-1019"/>
                                    </p:animMotion>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900" decel="100000" fill="hold"/>
                                        <p:tgtEl>
                                          <p:spTgt spid="2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53" presetClass="exit" presetSubtype="32" fill="hold" nodeType="withEffect">
                                  <p:stCondLst>
                                    <p:cond delay="2000"/>
                                  </p:stCondLst>
                                  <p:childTnLst>
                                    <p:anim calcmode="lin" valueType="num">
                                      <p:cBhvr>
                                        <p:cTn id="47" dur="500"/>
                                        <p:tgtEl>
                                          <p:spTgt spid="16"/>
                                        </p:tgtEl>
                                        <p:attrNameLst>
                                          <p:attrName>ppt_w</p:attrName>
                                        </p:attrNameLst>
                                      </p:cBhvr>
                                      <p:tavLst>
                                        <p:tav tm="0">
                                          <p:val>
                                            <p:strVal val="ppt_w"/>
                                          </p:val>
                                        </p:tav>
                                        <p:tav tm="100000">
                                          <p:val>
                                            <p:fltVal val="0"/>
                                          </p:val>
                                        </p:tav>
                                      </p:tavLst>
                                    </p:anim>
                                    <p:anim calcmode="lin" valueType="num">
                                      <p:cBhvr>
                                        <p:cTn id="48" dur="500"/>
                                        <p:tgtEl>
                                          <p:spTgt spid="16"/>
                                        </p:tgtEl>
                                        <p:attrNameLst>
                                          <p:attrName>ppt_h</p:attrName>
                                        </p:attrNameLst>
                                      </p:cBhvr>
                                      <p:tavLst>
                                        <p:tav tm="0">
                                          <p:val>
                                            <p:strVal val="ppt_h"/>
                                          </p:val>
                                        </p:tav>
                                        <p:tav tm="100000">
                                          <p:val>
                                            <p:fltVal val="0"/>
                                          </p:val>
                                        </p:tav>
                                      </p:tavLst>
                                    </p:anim>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53" presetClass="exit" presetSubtype="32" fill="hold" nodeType="withEffect">
                                  <p:stCondLst>
                                    <p:cond delay="2500"/>
                                  </p:stCondLst>
                                  <p:childTnLst>
                                    <p:anim calcmode="lin" valueType="num">
                                      <p:cBhvr>
                                        <p:cTn id="52" dur="2000"/>
                                        <p:tgtEl>
                                          <p:spTgt spid="15"/>
                                        </p:tgtEl>
                                        <p:attrNameLst>
                                          <p:attrName>ppt_w</p:attrName>
                                        </p:attrNameLst>
                                      </p:cBhvr>
                                      <p:tavLst>
                                        <p:tav tm="0">
                                          <p:val>
                                            <p:strVal val="ppt_w"/>
                                          </p:val>
                                        </p:tav>
                                        <p:tav tm="100000">
                                          <p:val>
                                            <p:fltVal val="0"/>
                                          </p:val>
                                        </p:tav>
                                      </p:tavLst>
                                    </p:anim>
                                    <p:anim calcmode="lin" valueType="num">
                                      <p:cBhvr>
                                        <p:cTn id="53" dur="2000"/>
                                        <p:tgtEl>
                                          <p:spTgt spid="15"/>
                                        </p:tgtEl>
                                        <p:attrNameLst>
                                          <p:attrName>ppt_h</p:attrName>
                                        </p:attrNameLst>
                                      </p:cBhvr>
                                      <p:tavLst>
                                        <p:tav tm="0">
                                          <p:val>
                                            <p:strVal val="ppt_h"/>
                                          </p:val>
                                        </p:tav>
                                        <p:tav tm="100000">
                                          <p:val>
                                            <p:fltVal val="0"/>
                                          </p:val>
                                        </p:tav>
                                      </p:tavLst>
                                    </p:anim>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53" presetClass="exit" presetSubtype="32" fill="hold" nodeType="withEffect">
                                  <p:stCondLst>
                                    <p:cond delay="3000"/>
                                  </p:stCondLst>
                                  <p:childTnLst>
                                    <p:anim calcmode="lin" valueType="num">
                                      <p:cBhvr>
                                        <p:cTn id="57" dur="500"/>
                                        <p:tgtEl>
                                          <p:spTgt spid="14"/>
                                        </p:tgtEl>
                                        <p:attrNameLst>
                                          <p:attrName>ppt_w</p:attrName>
                                        </p:attrNameLst>
                                      </p:cBhvr>
                                      <p:tavLst>
                                        <p:tav tm="0">
                                          <p:val>
                                            <p:strVal val="ppt_w"/>
                                          </p:val>
                                        </p:tav>
                                        <p:tav tm="100000">
                                          <p:val>
                                            <p:fltVal val="0"/>
                                          </p:val>
                                        </p:tav>
                                      </p:tavLst>
                                    </p:anim>
                                    <p:anim calcmode="lin" valueType="num">
                                      <p:cBhvr>
                                        <p:cTn id="58" dur="500"/>
                                        <p:tgtEl>
                                          <p:spTgt spid="14"/>
                                        </p:tgtEl>
                                        <p:attrNameLst>
                                          <p:attrName>ppt_h</p:attrName>
                                        </p:attrNameLst>
                                      </p:cBhvr>
                                      <p:tavLst>
                                        <p:tav tm="0">
                                          <p:val>
                                            <p:strVal val="ppt_h"/>
                                          </p:val>
                                        </p:tav>
                                        <p:tav tm="100000">
                                          <p:val>
                                            <p:fltVal val="0"/>
                                          </p:val>
                                        </p:tav>
                                      </p:tavLst>
                                    </p:anim>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53" presetClass="exit" presetSubtype="32" fill="hold" nodeType="withEffect">
                                  <p:stCondLst>
                                    <p:cond delay="3500"/>
                                  </p:stCondLst>
                                  <p:childTnLst>
                                    <p:anim calcmode="lin" valueType="num">
                                      <p:cBhvr>
                                        <p:cTn id="62" dur="500"/>
                                        <p:tgtEl>
                                          <p:spTgt spid="13"/>
                                        </p:tgtEl>
                                        <p:attrNameLst>
                                          <p:attrName>ppt_w</p:attrName>
                                        </p:attrNameLst>
                                      </p:cBhvr>
                                      <p:tavLst>
                                        <p:tav tm="0">
                                          <p:val>
                                            <p:strVal val="ppt_w"/>
                                          </p:val>
                                        </p:tav>
                                        <p:tav tm="100000">
                                          <p:val>
                                            <p:fltVal val="0"/>
                                          </p:val>
                                        </p:tav>
                                      </p:tavLst>
                                    </p:anim>
                                    <p:anim calcmode="lin" valueType="num">
                                      <p:cBhvr>
                                        <p:cTn id="63" dur="500"/>
                                        <p:tgtEl>
                                          <p:spTgt spid="13"/>
                                        </p:tgtEl>
                                        <p:attrNameLst>
                                          <p:attrName>ppt_h</p:attrName>
                                        </p:attrNameLst>
                                      </p:cBhvr>
                                      <p:tavLst>
                                        <p:tav tm="0">
                                          <p:val>
                                            <p:strVal val="ppt_h"/>
                                          </p:val>
                                        </p:tav>
                                        <p:tav tm="100000">
                                          <p:val>
                                            <p:fltVal val="0"/>
                                          </p:val>
                                        </p:tav>
                                      </p:tavLst>
                                    </p:anim>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7100"/>
                            </p:stCondLst>
                            <p:childTnLst>
                              <p:par>
                                <p:cTn id="67" presetID="42" presetClass="path" presetSubtype="0" accel="50000" decel="50000" fill="hold" nodeType="afterEffect">
                                  <p:stCondLst>
                                    <p:cond delay="0"/>
                                  </p:stCondLst>
                                  <p:childTnLst>
                                    <p:animMotion origin="layout" path="M 1.875E-6 -1.48148E-6 L 0.10521 -0.08958 " pathEditMode="relative" rAng="0" ptsTypes="AA">
                                      <p:cBhvr>
                                        <p:cTn id="68" dur="500" fill="hold"/>
                                        <p:tgtEl>
                                          <p:spTgt spid="26"/>
                                        </p:tgtEl>
                                        <p:attrNameLst>
                                          <p:attrName>ppt_x</p:attrName>
                                          <p:attrName>ppt_y</p:attrName>
                                        </p:attrNameLst>
                                      </p:cBhvr>
                                      <p:rCtr x="5260" y="-4491"/>
                                    </p:animMotion>
                                  </p:childTnLst>
                                </p:cTn>
                              </p:par>
                            </p:childTnLst>
                          </p:cTn>
                        </p:par>
                        <p:par>
                          <p:cTn id="69" fill="hold">
                            <p:stCondLst>
                              <p:cond delay="76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 fill="hold"/>
                                        <p:tgtEl>
                                          <p:spTgt spid="3"/>
                                        </p:tgtEl>
                                        <p:attrNameLst>
                                          <p:attrName>ppt_x</p:attrName>
                                        </p:attrNameLst>
                                      </p:cBhvr>
                                      <p:tavLst>
                                        <p:tav tm="0">
                                          <p:val>
                                            <p:strVal val="#ppt_x"/>
                                          </p:val>
                                        </p:tav>
                                        <p:tav tm="100000">
                                          <p:val>
                                            <p:strVal val="#ppt_x"/>
                                          </p:val>
                                        </p:tav>
                                      </p:tavLst>
                                    </p:anim>
                                    <p:anim calcmode="lin" valueType="num">
                                      <p:cBhvr additive="base">
                                        <p:cTn id="8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2"/>
      <p:bldP spid="24" grpId="0" animBg="1"/>
    </p:bld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5365</TotalTime>
  <Words>3389</Words>
  <Application>Microsoft Office PowerPoint</Application>
  <PresentationFormat>Widescreen</PresentationFormat>
  <Paragraphs>198</Paragraphs>
  <Slides>29</Slides>
  <Notes>21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29</vt:i4>
      </vt:variant>
    </vt:vector>
  </HeadingPairs>
  <TitlesOfParts>
    <vt:vector size="37" baseType="lpstr">
      <vt:lpstr>Arial</vt:lpstr>
      <vt:lpstr>Calibri</vt:lpstr>
      <vt:lpstr>Level 4</vt:lpstr>
      <vt:lpstr>Level 1</vt:lpstr>
      <vt:lpstr>Level 2</vt:lpstr>
      <vt:lpstr>Level 3</vt:lpstr>
      <vt:lpstr>1_Level 4</vt:lpstr>
      <vt:lpstr>Level 5</vt:lpstr>
      <vt:lpstr>Collective Licensing Agencies and the Copyright Board</vt:lpstr>
      <vt:lpstr>COLLECTIVE LICENSING AGENCIES </vt:lpstr>
      <vt:lpstr>PowerPoint Presentation</vt:lpstr>
      <vt:lpstr>COLLECTIVE LICENSING AGENCIES </vt:lpstr>
      <vt:lpstr>THE COPYRIGHT APPEAL BOARD</vt:lpstr>
      <vt:lpstr>THE COPYRIGHT BOARD</vt:lpstr>
      <vt:lpstr>THE COPYRIGHT BOARD</vt:lpstr>
      <vt:lpstr>TENSION: ARE TARIFFS MANDATORY?</vt:lpstr>
      <vt:lpstr>TENSION: WHO BENEFITS?</vt:lpstr>
      <vt:lpstr>TENSION: STRUCTURE OF THE COPYRIGHT BOARD</vt:lpstr>
      <vt:lpstr>TENSION: USER REPRESENTATION</vt:lpstr>
      <vt:lpstr>COLLECTIVES AND LITIGATION</vt:lpstr>
      <vt:lpstr>COLLECTIVES AND LITIGATION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Licensing Agencies and the Copyright Board</dc:title>
  <dc:creator>Julia Guy</dc:creator>
  <cp:lastModifiedBy>Mireille Smith</cp:lastModifiedBy>
  <cp:revision>67</cp:revision>
  <dcterms:created xsi:type="dcterms:W3CDTF">2020-07-01T19:52:41Z</dcterms:created>
  <dcterms:modified xsi:type="dcterms:W3CDTF">2025-02-07T18:27:40Z</dcterms:modified>
</cp:coreProperties>
</file>