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1"/>
    <p:sldMasterId id="2147493466" r:id="rId2"/>
    <p:sldMasterId id="2147493469" r:id="rId3"/>
    <p:sldMasterId id="2147493483" r:id="rId4"/>
    <p:sldMasterId id="2147493486" r:id="rId5"/>
    <p:sldMasterId id="2147493537" r:id="rId6"/>
    <p:sldMasterId id="2147493547" r:id="rId7"/>
  </p:sldMasterIdLst>
  <p:notesMasterIdLst>
    <p:notesMasterId r:id="rId35"/>
  </p:notesMasterIdLst>
  <p:handoutMasterIdLst>
    <p:handoutMasterId r:id="rId36"/>
  </p:handoutMasterIdLst>
  <p:sldIdLst>
    <p:sldId id="333" r:id="rId8"/>
    <p:sldId id="263" r:id="rId9"/>
    <p:sldId id="363" r:id="rId10"/>
    <p:sldId id="364" r:id="rId11"/>
    <p:sldId id="365" r:id="rId12"/>
    <p:sldId id="366" r:id="rId13"/>
    <p:sldId id="367" r:id="rId14"/>
    <p:sldId id="369" r:id="rId15"/>
    <p:sldId id="370" r:id="rId16"/>
    <p:sldId id="371" r:id="rId17"/>
    <p:sldId id="372" r:id="rId18"/>
    <p:sldId id="373" r:id="rId19"/>
    <p:sldId id="379" r:id="rId20"/>
    <p:sldId id="374" r:id="rId21"/>
    <p:sldId id="334" r:id="rId22"/>
    <p:sldId id="335" r:id="rId23"/>
    <p:sldId id="381" r:id="rId24"/>
    <p:sldId id="382" r:id="rId25"/>
    <p:sldId id="336" r:id="rId26"/>
    <p:sldId id="337" r:id="rId27"/>
    <p:sldId id="376" r:id="rId28"/>
    <p:sldId id="377" r:id="rId29"/>
    <p:sldId id="378" r:id="rId30"/>
    <p:sldId id="380" r:id="rId31"/>
    <p:sldId id="338" r:id="rId32"/>
    <p:sldId id="362" r:id="rId33"/>
    <p:sldId id="34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F3D"/>
    <a:srgbClr val="004950"/>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3065"/>
  </p:normalViewPr>
  <p:slideViewPr>
    <p:cSldViewPr snapToGrid="0" snapToObjects="1">
      <p:cViewPr varScale="1">
        <p:scale>
          <a:sx n="74" d="100"/>
          <a:sy n="74" d="100"/>
        </p:scale>
        <p:origin x="176" y="880"/>
      </p:cViewPr>
      <p:guideLst>
        <p:guide orient="horz" pos="2024"/>
        <p:guide pos="3863"/>
      </p:guideLst>
    </p:cSldViewPr>
  </p:slideViewPr>
  <p:notesTextViewPr>
    <p:cViewPr>
      <p:scale>
        <a:sx n="110" d="100"/>
        <a:sy n="110" d="100"/>
      </p:scale>
      <p:origin x="0" y="0"/>
    </p:cViewPr>
  </p:notesTextViewPr>
  <p:notesViewPr>
    <p:cSldViewPr snapToGrid="0" snapToObjects="1">
      <p:cViewPr varScale="1">
        <p:scale>
          <a:sx n="96" d="100"/>
          <a:sy n="96" d="100"/>
        </p:scale>
        <p:origin x="336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2020-08-29</a:t>
            </a:fld>
            <a:endParaRPr lang="en-CA" dirty="0"/>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dirty="0"/>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8/29/20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dirty="0"/>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Hello and welcome to the University of Alberta’s Opening Up Copyright instructional module on collective licensing and the Copyright Board.</a:t>
            </a:r>
          </a:p>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a:t>
            </a:fld>
            <a:endParaRPr lang="en-US" dirty="0"/>
          </a:p>
        </p:txBody>
      </p:sp>
    </p:spTree>
    <p:extLst>
      <p:ext uri="{BB962C8B-B14F-4D97-AF65-F5344CB8AC3E}">
        <p14:creationId xmlns:p14="http://schemas.microsoft.com/office/powerpoint/2010/main" val="2819914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Tension: Structure of the Board</a:t>
            </a:r>
            <a:endParaRPr lang="en-CA" b="0" dirty="0">
              <a:effectLst/>
            </a:endParaRPr>
          </a:p>
          <a:p>
            <a:pPr rtl="0"/>
            <a:r>
              <a:rPr lang="en-CA" sz="1200" b="0" i="0" u="none" strike="noStrike" kern="1200" dirty="0">
                <a:solidFill>
                  <a:schemeClr val="tx1"/>
                </a:solidFill>
                <a:effectLst/>
                <a:latin typeface="+mn-lt"/>
                <a:ea typeface="+mn-ea"/>
                <a:cs typeface="+mn-cs"/>
              </a:rPr>
              <a:t>Another tension that exists in relation to the Copyright Board is that there is no internal appeal process available to either copyright user or owner if they are dissatisfied with the ruling of the board. The only option is an appeal to the Federal Court. This is not an attractive option for small groups of users or independent users given the costs associated with litigation (D’Alton, 2013,p. 210-211)</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dirty="0"/>
          </a:p>
        </p:txBody>
      </p:sp>
    </p:spTree>
    <p:extLst>
      <p:ext uri="{BB962C8B-B14F-4D97-AF65-F5344CB8AC3E}">
        <p14:creationId xmlns:p14="http://schemas.microsoft.com/office/powerpoint/2010/main" val="1317969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Tension: User Representation</a:t>
            </a:r>
            <a:endParaRPr lang="en-CA" b="0" dirty="0">
              <a:effectLst/>
            </a:endParaRPr>
          </a:p>
          <a:p>
            <a:pPr rtl="0"/>
            <a:r>
              <a:rPr lang="en-CA" sz="1200" b="0" i="0" u="none" strike="noStrike" kern="1200" dirty="0">
                <a:solidFill>
                  <a:schemeClr val="tx1"/>
                </a:solidFill>
                <a:effectLst/>
                <a:latin typeface="+mn-lt"/>
                <a:ea typeface="+mn-ea"/>
                <a:cs typeface="+mn-cs"/>
              </a:rPr>
              <a:t>Another concern is that while the role of both the Copyright Board, and copyright law in general, is to balance the rights of owners with the rights of users, the Board is often composed primarily of intellectual property experts. Thus, the views of the average user are often underrepresented on the Board.  This has potentially contributed to the “upward creep” trend in tariff levels with collectives. </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A similar criticism of  the functioning of the board is that there is often great value placed on the testimony of “expert” witnesses when disagreements arise between collectives and user. There is sometimes concern that many of these “experts are in fact closely related to the industries petitioning the board”  (D’Alton, 2013, p.211). This behaviour would go against the normal evidentiary principles that guide the Canadian court system, but remember the Copyright Board is not technically a court.</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dirty="0"/>
          </a:p>
        </p:txBody>
      </p:sp>
    </p:spTree>
    <p:extLst>
      <p:ext uri="{BB962C8B-B14F-4D97-AF65-F5344CB8AC3E}">
        <p14:creationId xmlns:p14="http://schemas.microsoft.com/office/powerpoint/2010/main" val="16625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Collectives and Litigation</a:t>
            </a:r>
            <a:endParaRPr lang="en-CA" b="0" dirty="0">
              <a:effectLst/>
            </a:endParaRPr>
          </a:p>
          <a:p>
            <a:pPr rtl="0"/>
            <a:r>
              <a:rPr lang="en-CA" sz="1200" b="0" i="0" u="none" strike="noStrike" kern="1200" dirty="0">
                <a:solidFill>
                  <a:schemeClr val="tx1"/>
                </a:solidFill>
                <a:effectLst/>
                <a:latin typeface="+mn-lt"/>
                <a:ea typeface="+mn-ea"/>
                <a:cs typeface="+mn-cs"/>
              </a:rPr>
              <a:t>Despite the fact that collectives such as SOCAN and Access Copyright  are relatively new, these groups have been very active in copyright litigation. In the pentalogy of Supreme Court cases on copyright in 2012, all five involved a collective (and bad news for the collectives, they lost in four of those five cases).  It was a mere hot second (well 9 months) after the pentalogy decision in June 2012 before Access Copyright was at it again, filing the claim against York University in 2013. Ongoing legal action on the part of collectives might impede or discourage legitimate uses of copyrighted material by users or institutions. Some have suggested that…</a:t>
            </a:r>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dirty="0"/>
          </a:p>
        </p:txBody>
      </p:sp>
    </p:spTree>
    <p:extLst>
      <p:ext uri="{BB962C8B-B14F-4D97-AF65-F5344CB8AC3E}">
        <p14:creationId xmlns:p14="http://schemas.microsoft.com/office/powerpoint/2010/main" val="3692324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…rather than threatening to sue over the scope of fair dealing, perhaps collectives could follow models such as Spotify and provide licences or downloads of specific works (or excerpts of works) for low fees. Or perhaps we will find that new collectives will emerge and bring with them a new approach to collective licencing. (Murray &amp; Trossow, 2013, p. 235) </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dirty="0"/>
          </a:p>
        </p:txBody>
      </p:sp>
    </p:spTree>
    <p:extLst>
      <p:ext uri="{BB962C8B-B14F-4D97-AF65-F5344CB8AC3E}">
        <p14:creationId xmlns:p14="http://schemas.microsoft.com/office/powerpoint/2010/main" val="2416797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You should now be able to:</a:t>
            </a:r>
            <a:endParaRPr lang="en-CA" b="0" dirty="0">
              <a:effectLst/>
            </a:endParaRPr>
          </a:p>
          <a:p>
            <a:pPr rtl="0" fontAlgn="base"/>
            <a:r>
              <a:rPr lang="en-CA" sz="1200" b="0" i="0" u="none" strike="noStrike" kern="1200" dirty="0">
                <a:solidFill>
                  <a:schemeClr val="tx1"/>
                </a:solidFill>
                <a:effectLst/>
                <a:latin typeface="+mn-lt"/>
                <a:ea typeface="+mn-ea"/>
                <a:cs typeface="+mn-cs"/>
              </a:rPr>
              <a:t>Describe the roles of the the Copyright Board and collective licensing agencies in the the Canadian copyright landscape</a:t>
            </a:r>
          </a:p>
          <a:p>
            <a:pPr rtl="0" fontAlgn="base"/>
            <a:r>
              <a:rPr lang="en-CA" sz="1200" b="0" i="0" u="none" strike="noStrike" kern="1200" dirty="0">
                <a:solidFill>
                  <a:schemeClr val="tx1"/>
                </a:solidFill>
                <a:effectLst/>
                <a:latin typeface="+mn-lt"/>
                <a:ea typeface="+mn-ea"/>
                <a:cs typeface="+mn-cs"/>
              </a:rPr>
              <a:t>Summarize the regulatory relationship between collective licensing agencies and the Copyright Board </a:t>
            </a:r>
          </a:p>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14</a:t>
            </a:fld>
            <a:endParaRPr lang="en-US" dirty="0"/>
          </a:p>
        </p:txBody>
      </p:sp>
    </p:spTree>
    <p:extLst>
      <p:ext uri="{BB962C8B-B14F-4D97-AF65-F5344CB8AC3E}">
        <p14:creationId xmlns:p14="http://schemas.microsoft.com/office/powerpoint/2010/main" val="2447651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This has been the University of Alberta’s Opening Up Copyright Instructional Module on collective licensing agencies and the Copyright Board. Thank you for your attention.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15</a:t>
            </a:fld>
            <a:endParaRPr lang="en-US" dirty="0"/>
          </a:p>
        </p:txBody>
      </p:sp>
    </p:spTree>
    <p:extLst>
      <p:ext uri="{BB962C8B-B14F-4D97-AF65-F5344CB8AC3E}">
        <p14:creationId xmlns:p14="http://schemas.microsoft.com/office/powerpoint/2010/main" val="303910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16</a:t>
            </a:fld>
            <a:endParaRPr lang="en-US" dirty="0"/>
          </a:p>
        </p:txBody>
      </p:sp>
    </p:spTree>
    <p:extLst>
      <p:ext uri="{BB962C8B-B14F-4D97-AF65-F5344CB8AC3E}">
        <p14:creationId xmlns:p14="http://schemas.microsoft.com/office/powerpoint/2010/main" val="3954410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19</a:t>
            </a:fld>
            <a:endParaRPr lang="en-US" dirty="0"/>
          </a:p>
        </p:txBody>
      </p:sp>
    </p:spTree>
    <p:extLst>
      <p:ext uri="{BB962C8B-B14F-4D97-AF65-F5344CB8AC3E}">
        <p14:creationId xmlns:p14="http://schemas.microsoft.com/office/powerpoint/2010/main" val="891136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24</a:t>
            </a:fld>
            <a:endParaRPr lang="en-US" dirty="0"/>
          </a:p>
        </p:txBody>
      </p:sp>
    </p:spTree>
    <p:extLst>
      <p:ext uri="{BB962C8B-B14F-4D97-AF65-F5344CB8AC3E}">
        <p14:creationId xmlns:p14="http://schemas.microsoft.com/office/powerpoint/2010/main" val="1924436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25</a:t>
            </a:fld>
            <a:endParaRPr lang="en-US" dirty="0"/>
          </a:p>
        </p:txBody>
      </p:sp>
    </p:spTree>
    <p:extLst>
      <p:ext uri="{BB962C8B-B14F-4D97-AF65-F5344CB8AC3E}">
        <p14:creationId xmlns:p14="http://schemas.microsoft.com/office/powerpoint/2010/main" val="35918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Do you know what COPIBEC, SODRAC and CARCC are? I’ll give you a hint- they are not the most popular baby names of 2020 - but collective licensing agencies! Collective licensing agencies, or collectives, are societies that represent creators and owners of copyright protected works.  These collectives do not represent all rights holders and do not themselves own the rights to works - but rather act on behalf of participating rights holders by administering licences to their works. It all sounded great on paper... until most people in post-secondary stopped</a:t>
            </a:r>
            <a:r>
              <a:rPr lang="en-CA" sz="1200" b="0" i="1" u="none" strike="noStrike" kern="1200" dirty="0">
                <a:solidFill>
                  <a:schemeClr val="tx1"/>
                </a:solidFill>
                <a:effectLst/>
                <a:latin typeface="+mn-lt"/>
                <a:ea typeface="+mn-ea"/>
                <a:cs typeface="+mn-cs"/>
              </a:rPr>
              <a:t> using</a:t>
            </a:r>
            <a:r>
              <a:rPr lang="en-CA" sz="1200" b="0" i="0" u="none" strike="noStrike" kern="1200" dirty="0">
                <a:solidFill>
                  <a:schemeClr val="tx1"/>
                </a:solidFill>
                <a:effectLst/>
                <a:latin typeface="+mn-lt"/>
                <a:ea typeface="+mn-ea"/>
                <a:cs typeface="+mn-cs"/>
              </a:rPr>
              <a:t> paper. Then things got confusing. And that was</a:t>
            </a:r>
            <a:r>
              <a:rPr lang="en-CA" sz="1200" b="0" i="1" u="none" strike="noStrike" kern="1200" dirty="0">
                <a:solidFill>
                  <a:schemeClr val="tx1"/>
                </a:solidFill>
                <a:effectLst/>
                <a:latin typeface="+mn-lt"/>
                <a:ea typeface="+mn-ea"/>
                <a:cs typeface="+mn-cs"/>
              </a:rPr>
              <a:t> before</a:t>
            </a:r>
            <a:r>
              <a:rPr lang="en-CA" sz="1200" b="0" i="0" u="none" strike="noStrike" kern="1200" dirty="0">
                <a:solidFill>
                  <a:schemeClr val="tx1"/>
                </a:solidFill>
                <a:effectLst/>
                <a:latin typeface="+mn-lt"/>
                <a:ea typeface="+mn-ea"/>
                <a:cs typeface="+mn-cs"/>
              </a:rPr>
              <a:t> the lawyers got involved. The decade-long lawsuits that followed made things even more unclear.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dirty="0"/>
          </a:p>
        </p:txBody>
      </p:sp>
    </p:spTree>
    <p:extLst>
      <p:ext uri="{BB962C8B-B14F-4D97-AF65-F5344CB8AC3E}">
        <p14:creationId xmlns:p14="http://schemas.microsoft.com/office/powerpoint/2010/main" val="121265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27</a:t>
            </a:fld>
            <a:endParaRPr lang="en-US" dirty="0"/>
          </a:p>
        </p:txBody>
      </p:sp>
    </p:spTree>
    <p:extLst>
      <p:ext uri="{BB962C8B-B14F-4D97-AF65-F5344CB8AC3E}">
        <p14:creationId xmlns:p14="http://schemas.microsoft.com/office/powerpoint/2010/main" val="115424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Locating and negotiating with copyright holders when you want to use their books or songs can be a long process, and for large organizations, such as a Ministry of Education, negotiating separately with each of the rights-holders for works that teachers might copy from is too complicated and time-consuming a process.</a:t>
            </a:r>
          </a:p>
          <a:p>
            <a:pPr rtl="0"/>
            <a:endParaRPr lang="en-CA" b="0" dirty="0">
              <a:effectLst/>
            </a:endParaRPr>
          </a:p>
          <a:p>
            <a:r>
              <a:rPr lang="en-CA" sz="1200" b="0" i="0" u="none" strike="noStrike" kern="1200" dirty="0">
                <a:solidFill>
                  <a:schemeClr val="tx1"/>
                </a:solidFill>
                <a:effectLst/>
                <a:latin typeface="+mn-lt"/>
                <a:ea typeface="+mn-ea"/>
                <a:cs typeface="+mn-cs"/>
              </a:rPr>
              <a:t>Collectives can provide licences  for specific re-use rights associated with copyright-protected works and will redistribute some of the associated fees to the individual rights holders of those works. These licences can outline how all of the items in a collective’s repertoire can be used and for what purposes, which might be called a ‘blanket licence.’ But collectives can also offer licences that refer specifically to a particular work and outline specific limitations and conditions around the use of that work. Therefore, when collective licencing agencies are working effectively, they can be super useful for publishers and businesses, as well as for non-corporate rights-holders. However, many of these agencies have, in practice, proven very controversial with both users and creators alike.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dirty="0"/>
          </a:p>
        </p:txBody>
      </p:sp>
    </p:spTree>
    <p:extLst>
      <p:ext uri="{BB962C8B-B14F-4D97-AF65-F5344CB8AC3E}">
        <p14:creationId xmlns:p14="http://schemas.microsoft.com/office/powerpoint/2010/main" val="175349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For better or worse, Canada is a global leader when it comes to the number of collective licensing agencies, with over thirty such groups, which can make things a little confusing.</a:t>
            </a:r>
            <a:endParaRPr lang="en-CA" b="0" dirty="0">
              <a:effectLst/>
            </a:endParaRP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For example, the Society of Composers, Authors, and Music Publishers of Canada or SOCAN is one of eleven different music-related collectives and represents rights owners of musical works. It acts as an intermediary with radio stations or other venues that pay for the right to broadcast or ‘perform’ recordings of those works. Access Copyright is another collective founded by groups of creators and publishers to license the photocopying of works, except for in Quebec, where Copibec is the responsible collective. Educational institutions can enter into licensing agreements with individual publishers or collectives such as Access Copyright, which grant certain rights in exchange for fee. Collective licensing agencies such as Access Copyright and SOCAN are regulated by the Copyright Board of Canada.  So what is the Copyright Board? </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dirty="0"/>
          </a:p>
        </p:txBody>
      </p:sp>
    </p:spTree>
    <p:extLst>
      <p:ext uri="{BB962C8B-B14F-4D97-AF65-F5344CB8AC3E}">
        <p14:creationId xmlns:p14="http://schemas.microsoft.com/office/powerpoint/2010/main" val="1941082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Copyright Appeal Board (later simply the Copyright Board) was established under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in 1936. The Copyright Appeal Board initially dealt exclusively with the regulation of tariffs for the public performance right of music. The mandate of the original board was to control the egregious demands and increases in the costs of licences set out by the Canadian Performing Right Society,  a collective at the time. The Copyright Appeal Board’s goal was to balance the rights of copyright holders with the rights of users.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dirty="0"/>
          </a:p>
        </p:txBody>
      </p:sp>
    </p:spTree>
    <p:extLst>
      <p:ext uri="{BB962C8B-B14F-4D97-AF65-F5344CB8AC3E}">
        <p14:creationId xmlns:p14="http://schemas.microsoft.com/office/powerpoint/2010/main" val="57648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Following the 1988 revisions to the </a:t>
            </a:r>
            <a:r>
              <a:rPr lang="en-CA" sz="1200" b="0" i="1" u="none" strike="noStrike" kern="1200" dirty="0">
                <a:solidFill>
                  <a:schemeClr val="tx1"/>
                </a:solidFill>
                <a:effectLst/>
                <a:latin typeface="+mn-lt"/>
                <a:ea typeface="+mn-ea"/>
                <a:cs typeface="+mn-cs"/>
              </a:rPr>
              <a:t>Copyright Act, </a:t>
            </a:r>
            <a:r>
              <a:rPr lang="en-CA" sz="1200" b="0" i="0" u="none" strike="noStrike" kern="1200" dirty="0">
                <a:solidFill>
                  <a:schemeClr val="tx1"/>
                </a:solidFill>
                <a:effectLst/>
                <a:latin typeface="+mn-lt"/>
                <a:ea typeface="+mn-ea"/>
                <a:cs typeface="+mn-cs"/>
              </a:rPr>
              <a:t>the Copyright Board would oversee collective administration in all existing and future areas- not just for music. The 1988 revisions also allowed for the creation of new collective societies that could collect fees on behalf of any group of creators. The Copyright Board is part of the Government of Canada, but, rather than being a direct government department, it is a quasi-judicial arm’s length regulatory agency.  Basically, that is a mouthful for saying that it is a regulator that has some degree of independence from the government. </a:t>
            </a:r>
          </a:p>
          <a:p>
            <a:pPr rtl="0"/>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dirty="0"/>
          </a:p>
        </p:txBody>
      </p:sp>
    </p:spTree>
    <p:extLst>
      <p:ext uri="{BB962C8B-B14F-4D97-AF65-F5344CB8AC3E}">
        <p14:creationId xmlns:p14="http://schemas.microsoft.com/office/powerpoint/2010/main" val="260257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When users and institutions enter into a licence agreement with one of these collective licensing agencies, that licence allows them to use works in that collective’s repertoire in the ways that are outlined in the terms and conditions of that licence.  This is supposed to make things simpler and easier…buut that doesn’t always happen. </a:t>
            </a:r>
            <a:endParaRPr lang="en-CA" b="0" dirty="0">
              <a:effectLst/>
            </a:endParaRP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When issues around the terms and conditions of a licence agreement with a collective arise, collectives can apply to the Copyright Board to address the situation with a tariff. The Canadian</a:t>
            </a:r>
            <a:r>
              <a:rPr lang="en-CA" sz="1200" b="0" i="1" u="none" strike="noStrike" kern="1200" dirty="0">
                <a:solidFill>
                  <a:schemeClr val="tx1"/>
                </a:solidFill>
                <a:effectLst/>
                <a:latin typeface="+mn-lt"/>
                <a:ea typeface="+mn-ea"/>
                <a:cs typeface="+mn-cs"/>
              </a:rPr>
              <a:t> Copyright Act </a:t>
            </a:r>
            <a:r>
              <a:rPr lang="en-CA" sz="1200" b="0" i="0" u="none" strike="noStrike" kern="1200" dirty="0">
                <a:solidFill>
                  <a:schemeClr val="tx1"/>
                </a:solidFill>
                <a:effectLst/>
                <a:latin typeface="+mn-lt"/>
                <a:ea typeface="+mn-ea"/>
                <a:cs typeface="+mn-cs"/>
              </a:rPr>
              <a:t>requires that the Copyright Board consider the proposed tariffs, which can then be approved by the Board either with or without alterations. </a:t>
            </a:r>
          </a:p>
          <a:p>
            <a:pPr rtl="0"/>
            <a:endParaRPr lang="en-CA" b="0" dirty="0">
              <a:effectLst/>
            </a:endParaRPr>
          </a:p>
          <a:p>
            <a:pPr rtl="0"/>
            <a:r>
              <a:rPr lang="en-CA" sz="1200" b="0" i="0" u="none" strike="noStrike" kern="1200" dirty="0">
                <a:solidFill>
                  <a:schemeClr val="tx1"/>
                </a:solidFill>
                <a:effectLst/>
                <a:latin typeface="+mn-lt"/>
                <a:ea typeface="+mn-ea"/>
                <a:cs typeface="+mn-cs"/>
              </a:rPr>
              <a:t>The Board does not make or establish tariffs but rather it considers proposed tariffs submitted to it by collective societies. An approved tariff is then published in Part 1 of the Canada Gazette, which, in case you didn’t know (because almost nobody does), is the official newspaper of the Government of Canada.</a:t>
            </a:r>
            <a:endParaRPr lang="en-CA" b="0" dirty="0">
              <a:effectLst/>
            </a:endParaRPr>
          </a:p>
          <a:p>
            <a:pPr rtl="0"/>
            <a:r>
              <a:rPr lang="en-CA" sz="1200" b="0" i="0" u="none" strike="noStrike" kern="1200" dirty="0">
                <a:solidFill>
                  <a:schemeClr val="tx1"/>
                </a:solidFill>
                <a:effectLst/>
                <a:latin typeface="+mn-lt"/>
                <a:ea typeface="+mn-ea"/>
                <a:cs typeface="+mn-cs"/>
              </a:rPr>
              <a:t>...I know what you are thinking-  Copyright Board?! More like Copyright BORED. I know, my friend, I know -this is dry stuff!  Lucky for you we can’t cover every aspect of collective licensing here, but let's get to some juicy tension areas around these collectives. I’ll even throw in some exciting sound effects to help get us all through this. </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dirty="0"/>
          </a:p>
        </p:txBody>
      </p:sp>
    </p:spTree>
    <p:extLst>
      <p:ext uri="{BB962C8B-B14F-4D97-AF65-F5344CB8AC3E}">
        <p14:creationId xmlns:p14="http://schemas.microsoft.com/office/powerpoint/2010/main" val="234540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Tension: Are Tariffs Mandatory? </a:t>
            </a:r>
            <a:endParaRPr lang="en-CA" b="0" dirty="0">
              <a:effectLst/>
            </a:endParaRPr>
          </a:p>
          <a:p>
            <a:r>
              <a:rPr lang="en-CA" sz="1200" b="0" i="0" u="none" strike="noStrike" kern="1200" dirty="0">
                <a:solidFill>
                  <a:schemeClr val="tx1"/>
                </a:solidFill>
                <a:effectLst/>
                <a:latin typeface="+mn-lt"/>
                <a:ea typeface="+mn-ea"/>
                <a:cs typeface="+mn-cs"/>
              </a:rPr>
              <a:t>One hotly contested issue is whether tariffs proposals that have been approved by the Copyright Board are mandatory, even for those who have not agreed to the licence. This issue was directly addressed in </a:t>
            </a:r>
            <a:r>
              <a:rPr lang="en-CA" sz="1200" b="0" i="1" u="none" strike="noStrike" kern="1200" dirty="0">
                <a:solidFill>
                  <a:schemeClr val="tx1"/>
                </a:solidFill>
                <a:effectLst/>
                <a:latin typeface="+mn-lt"/>
                <a:ea typeface="+mn-ea"/>
                <a:cs typeface="+mn-cs"/>
              </a:rPr>
              <a:t>Access Copyright v. York </a:t>
            </a:r>
            <a:r>
              <a:rPr lang="en-CA" sz="1200" b="0" i="0" u="none" strike="noStrike" kern="1200" dirty="0">
                <a:solidFill>
                  <a:schemeClr val="tx1"/>
                </a:solidFill>
                <a:effectLst/>
                <a:latin typeface="+mn-lt"/>
                <a:ea typeface="+mn-ea"/>
                <a:cs typeface="+mn-cs"/>
              </a:rPr>
              <a:t>and the appeal that followed.</a:t>
            </a:r>
            <a:r>
              <a:rPr lang="en-CA" sz="1200" b="0" i="1" u="none" strike="noStrike" kern="1200" dirty="0">
                <a:solidFill>
                  <a:schemeClr val="tx1"/>
                </a:solidFill>
                <a:effectLst/>
                <a:latin typeface="+mn-lt"/>
                <a:ea typeface="+mn-ea"/>
                <a:cs typeface="+mn-cs"/>
              </a:rPr>
              <a:t> </a:t>
            </a:r>
            <a:r>
              <a:rPr lang="en-CA" sz="1200" b="0" i="1" strike="sng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dirty="0"/>
          </a:p>
        </p:txBody>
      </p:sp>
    </p:spTree>
    <p:extLst>
      <p:ext uri="{BB962C8B-B14F-4D97-AF65-F5344CB8AC3E}">
        <p14:creationId xmlns:p14="http://schemas.microsoft.com/office/powerpoint/2010/main" val="2964470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Tension: Who Benefits from Collective Licensing?</a:t>
            </a:r>
            <a:endParaRPr lang="en-CA" b="0" dirty="0">
              <a:effectLst/>
            </a:endParaRPr>
          </a:p>
          <a:p>
            <a:pPr rtl="0"/>
            <a:r>
              <a:rPr lang="en-CA" sz="1200" b="0" i="0" u="none" strike="noStrike" kern="1200" dirty="0">
                <a:solidFill>
                  <a:schemeClr val="tx1"/>
                </a:solidFill>
                <a:effectLst/>
                <a:latin typeface="+mn-lt"/>
                <a:ea typeface="+mn-ea"/>
                <a:cs typeface="+mn-cs"/>
              </a:rPr>
              <a:t>Collective licensing agencies’ distribution of revenue that the collective receives as royalties or licence fees and other practices are also controversial. Despite assertions that they are designed to represent the interests of creators, collectives’ distribution practices have been criticized for actually putting writers at a disadvantage. For example Access Copyright has long been criticized for distribution practices that primarily reflect the interests of large academic publishing companies as opposed to those of the writers.  This is significant because, as Murray and Trosow put it, “...schools, colleges and universities think they are paying money to writers, but they are not. Writers get virtually nothing.”  (p 91).   Indeed, in some ways it appears that collectives such as Access Copyright have found a business model in collective licensing that, well… makes money to support the collective instead of its members.</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dirty="0"/>
          </a:p>
        </p:txBody>
      </p:sp>
    </p:spTree>
    <p:extLst>
      <p:ext uri="{BB962C8B-B14F-4D97-AF65-F5344CB8AC3E}">
        <p14:creationId xmlns:p14="http://schemas.microsoft.com/office/powerpoint/2010/main" val="2458877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4.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7.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579D63F-D0B5-E141-ACCF-9BA1FF3390F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6" name="TextBox 5"/>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extLst>
      <p:ext uri="{BB962C8B-B14F-4D97-AF65-F5344CB8AC3E}">
        <p14:creationId xmlns:p14="http://schemas.microsoft.com/office/powerpoint/2010/main" val="142956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8E4DE09-2500-C34F-A397-F2517C31113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2</a:t>
            </a:r>
            <a:br>
              <a:rPr lang="en-US" dirty="0"/>
            </a:br>
            <a:r>
              <a:rPr lang="en-US" dirty="0"/>
              <a:t>Title Placeholder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85A7E338-9047-0C49-8254-39900F42A5D5}"/>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423900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81084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66070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05827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55339B-9601-F84C-B345-0E9C19932EA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A8D1A24E-9694-574F-A52C-0CC44A8DF0F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26B4B9B2-BF5E-E542-89E2-2A154D3F58BB}"/>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98142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AC36D5-2C66-DD4B-B2E1-F7E0A8E89452}"/>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5" name="Rectangle 4">
            <a:extLst>
              <a:ext uri="{FF2B5EF4-FFF2-40B4-BE49-F238E27FC236}">
                <a16:creationId xmlns:a16="http://schemas.microsoft.com/office/drawing/2014/main" id="{F4AB2F73-AA72-9B45-B56F-5714BB551923}"/>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6" name="Rectangle 5">
            <a:extLst>
              <a:ext uri="{FF2B5EF4-FFF2-40B4-BE49-F238E27FC236}">
                <a16:creationId xmlns:a16="http://schemas.microsoft.com/office/drawing/2014/main" id="{DCE2F1AD-46F0-DD45-A25E-E48BCBA3B115}"/>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8" name="Rectangle 7">
            <a:extLst>
              <a:ext uri="{FF2B5EF4-FFF2-40B4-BE49-F238E27FC236}">
                <a16:creationId xmlns:a16="http://schemas.microsoft.com/office/drawing/2014/main" id="{A10864C0-EF45-BA47-9034-BC1DFCA5CE7B}"/>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10" name="Rectangle 9">
            <a:extLst>
              <a:ext uri="{FF2B5EF4-FFF2-40B4-BE49-F238E27FC236}">
                <a16:creationId xmlns:a16="http://schemas.microsoft.com/office/drawing/2014/main" id="{330ADD80-AE04-714D-B57B-8EB232D2161E}"/>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6495B3A9-DC6D-BA4C-AB65-601383371BCD}"/>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12" name="TextBox 11">
            <a:extLst>
              <a:ext uri="{FF2B5EF4-FFF2-40B4-BE49-F238E27FC236}">
                <a16:creationId xmlns:a16="http://schemas.microsoft.com/office/drawing/2014/main" id="{2FA340A0-4136-5347-92B1-F4072E788C07}"/>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Anwen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B99CC51-F6EC-684B-A055-908766515B32}"/>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Cosette Lemelin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4" name="TextBox 13">
            <a:extLst>
              <a:ext uri="{FF2B5EF4-FFF2-40B4-BE49-F238E27FC236}">
                <a16:creationId xmlns:a16="http://schemas.microsoft.com/office/drawing/2014/main" id="{0017AB78-8441-CD47-9BF9-874140D2940A}"/>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Brailey </a:t>
            </a:r>
          </a:p>
        </p:txBody>
      </p:sp>
      <p:sp>
        <p:nvSpPr>
          <p:cNvPr id="15" name="TextBox 14">
            <a:extLst>
              <a:ext uri="{FF2B5EF4-FFF2-40B4-BE49-F238E27FC236}">
                <a16:creationId xmlns:a16="http://schemas.microsoft.com/office/drawing/2014/main" id="{01D5E255-63D8-6445-BB62-23049C353689}"/>
              </a:ext>
            </a:extLst>
          </p:cNvPr>
          <p:cNvSpPr txBox="1"/>
          <p:nvPr userDrawn="1"/>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Luc Fagnan</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111694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870E22-D3D2-624E-AF9E-3E05930D55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9C19D730-2A94-5745-8E71-D16B78BB4A5D}"/>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1653725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DE912162-4DF4-DC48-9D9E-EEA138835229}"/>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103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3</a:t>
            </a:r>
            <a:br>
              <a:rPr lang="en-US" dirty="0"/>
            </a:br>
            <a:r>
              <a:rPr lang="en-US" dirty="0"/>
              <a:t>Title Placeholder</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D71B6D7B-91A1-E44E-9C3E-3CF6164B667B}"/>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4033565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4157546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67700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801667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F4EC9-63B6-7A49-A259-9A160623224B}"/>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08C7B41D-8AEA-1A4D-9D69-442CA4452281}"/>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5F375636-EBC4-F148-9EAD-6E9EF7D64139}"/>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905900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BBDAD3-F7F2-AD4D-81B9-DBE7A7E9DC97}"/>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4" name="Rectangle 3">
            <a:extLst>
              <a:ext uri="{FF2B5EF4-FFF2-40B4-BE49-F238E27FC236}">
                <a16:creationId xmlns:a16="http://schemas.microsoft.com/office/drawing/2014/main" id="{35164054-E794-B041-9245-E5BB0051CE9F}"/>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5" name="Rectangle 4">
            <a:extLst>
              <a:ext uri="{FF2B5EF4-FFF2-40B4-BE49-F238E27FC236}">
                <a16:creationId xmlns:a16="http://schemas.microsoft.com/office/drawing/2014/main" id="{C3DA9209-4BE5-F44D-9E18-46E5D7447351}"/>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6475A6AA-AB49-BF48-88F9-1261351ABBB8}"/>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99A0D4A3-6954-8448-BEE8-6D7B34B7AD78}"/>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3CD0F2B1-1FE2-0E49-BEB4-81128D7F98FA}"/>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10" name="TextBox 9">
            <a:extLst>
              <a:ext uri="{FF2B5EF4-FFF2-40B4-BE49-F238E27FC236}">
                <a16:creationId xmlns:a16="http://schemas.microsoft.com/office/drawing/2014/main" id="{AC8D7018-FE0C-914A-8D5B-C62A4EDDF500}"/>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Anwen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D49D376-AFAD-5F45-9CE4-D798E54EBA87}"/>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Cosette Lemelin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C6591802-AF25-BA45-8F51-C1AA78507743}"/>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Brailey </a:t>
            </a:r>
          </a:p>
        </p:txBody>
      </p:sp>
      <p:sp>
        <p:nvSpPr>
          <p:cNvPr id="13" name="TextBox 12">
            <a:extLst>
              <a:ext uri="{FF2B5EF4-FFF2-40B4-BE49-F238E27FC236}">
                <a16:creationId xmlns:a16="http://schemas.microsoft.com/office/drawing/2014/main" id="{FBE4418B-2C46-9247-A68A-F7A59ED745FF}"/>
              </a:ext>
            </a:extLst>
          </p:cNvPr>
          <p:cNvSpPr txBox="1"/>
          <p:nvPr userDrawn="1"/>
        </p:nvSpPr>
        <p:spPr>
          <a:xfrm>
            <a:off x="7033365" y="4870679"/>
            <a:ext cx="2215138" cy="108952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dirty="0">
                <a:solidFill>
                  <a:schemeClr val="bg2">
                    <a:lumMod val="50000"/>
                  </a:schemeClr>
                </a:solidFill>
                <a:latin typeface="Arial" panose="020B0604020202020204" pitchFamily="34" charset="0"/>
                <a:cs typeface="Arial" panose="020B0604020202020204" pitchFamily="34" charset="0"/>
              </a:rPr>
              <a:t>Luc Fagnan</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2264460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343038-A838-0C41-95D7-9CFCD29FE6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10" name="TextBox 9">
            <a:extLst>
              <a:ext uri="{FF2B5EF4-FFF2-40B4-BE49-F238E27FC236}">
                <a16:creationId xmlns:a16="http://schemas.microsoft.com/office/drawing/2014/main" id="{3FC2E465-7B94-AB46-AD00-394DD61EF84A}"/>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759793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373814AB-D8BC-0C42-8757-616EC731D8BC}"/>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87890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2194017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188560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138950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991367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AF85E-984E-2243-BDCD-E5EC5DF65993}"/>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878644E4-8450-FE44-88F6-FC7EB7EAD768}"/>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80DCE080-A6C7-9241-81A6-5323D758EDB5}"/>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34217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7C12BB-6710-DE49-908B-EE1CA386FC4F}"/>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4" name="Rectangle 3">
            <a:extLst>
              <a:ext uri="{FF2B5EF4-FFF2-40B4-BE49-F238E27FC236}">
                <a16:creationId xmlns:a16="http://schemas.microsoft.com/office/drawing/2014/main" id="{17537D2A-4C78-5242-B06E-D83E3FD35BE4}"/>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5" name="Rectangle 4">
            <a:extLst>
              <a:ext uri="{FF2B5EF4-FFF2-40B4-BE49-F238E27FC236}">
                <a16:creationId xmlns:a16="http://schemas.microsoft.com/office/drawing/2014/main" id="{DC84965B-745A-354F-9DA6-00B0B29223ED}"/>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946F9044-534F-A045-B776-24B57C032E1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44FA4EEC-3F55-4B4A-A3A1-848EED7085A2}"/>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E7119F9C-9A80-9A45-A136-8125D5F25092}"/>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10" name="TextBox 9">
            <a:extLst>
              <a:ext uri="{FF2B5EF4-FFF2-40B4-BE49-F238E27FC236}">
                <a16:creationId xmlns:a16="http://schemas.microsoft.com/office/drawing/2014/main" id="{C2167649-29B2-2A41-9342-0ED3192DF0CF}"/>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Anwen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4AA82D0-1DEE-8F41-8C72-B522D2FB0DD6}"/>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Cosette Lemelin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0B2ACF80-C46F-8048-9EB4-950C9E222B3D}"/>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Brailey </a:t>
            </a:r>
          </a:p>
        </p:txBody>
      </p:sp>
      <p:sp>
        <p:nvSpPr>
          <p:cNvPr id="13" name="TextBox 12">
            <a:extLst>
              <a:ext uri="{FF2B5EF4-FFF2-40B4-BE49-F238E27FC236}">
                <a16:creationId xmlns:a16="http://schemas.microsoft.com/office/drawing/2014/main" id="{40719E68-A586-2E4E-AA56-218C503D4F4E}"/>
              </a:ext>
            </a:extLst>
          </p:cNvPr>
          <p:cNvSpPr txBox="1"/>
          <p:nvPr userDrawn="1"/>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Luc Fagnan</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3593790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4" name="TextBox 3">
            <a:extLst>
              <a:ext uri="{FF2B5EF4-FFF2-40B4-BE49-F238E27FC236}">
                <a16:creationId xmlns:a16="http://schemas.microsoft.com/office/drawing/2014/main" id="{DDBAA813-2419-E547-A898-563F99DEF3F4}"/>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168430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836574F0-4DF2-414D-9E50-AD1B0BFD0763}"/>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50BDAE9C-4B7B-314A-85F5-72FBA7F74EE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171948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906478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282690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es and Legisl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489344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21784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censing &amp; Attribu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CE8261-6617-C044-9F75-000FA01FCDDB}"/>
              </a:ext>
            </a:extLst>
          </p:cNvPr>
          <p:cNvSpPr>
            <a:spLocks noGrp="1"/>
          </p:cNvSpPr>
          <p:nvPr>
            <p:ph type="body" sz="quarter" idx="10" hasCustomPrompt="1"/>
          </p:nvPr>
        </p:nvSpPr>
        <p:spPr>
          <a:xfrm>
            <a:off x="2063510" y="2253164"/>
            <a:ext cx="9290290" cy="1024263"/>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11" name="TextBox 10">
            <a:extLst>
              <a:ext uri="{FF2B5EF4-FFF2-40B4-BE49-F238E27FC236}">
                <a16:creationId xmlns:a16="http://schemas.microsoft.com/office/drawing/2014/main" id="{71B58B3E-5BD6-D141-BC4F-9A5614470387}"/>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2" name="TextBox 11">
            <a:extLst>
              <a:ext uri="{FF2B5EF4-FFF2-40B4-BE49-F238E27FC236}">
                <a16:creationId xmlns:a16="http://schemas.microsoft.com/office/drawing/2014/main" id="{1D9D56A7-AD3F-0F4F-91A0-5A615987AC59}"/>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2206675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2803499-54B1-8443-A129-1C7C7CA43E7A}"/>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3" name="Rectangle 22">
            <a:extLst>
              <a:ext uri="{FF2B5EF4-FFF2-40B4-BE49-F238E27FC236}">
                <a16:creationId xmlns:a16="http://schemas.microsoft.com/office/drawing/2014/main" id="{8703AE52-3449-3D47-ADED-C9B56808870D}"/>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24" name="Rectangle 23">
            <a:extLst>
              <a:ext uri="{FF2B5EF4-FFF2-40B4-BE49-F238E27FC236}">
                <a16:creationId xmlns:a16="http://schemas.microsoft.com/office/drawing/2014/main" id="{51A5008C-6F0A-CA42-912D-BA512A422733}"/>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25" name="Rectangle 24">
            <a:extLst>
              <a:ext uri="{FF2B5EF4-FFF2-40B4-BE49-F238E27FC236}">
                <a16:creationId xmlns:a16="http://schemas.microsoft.com/office/drawing/2014/main" id="{9D943834-1542-E04C-88BD-6511A1B7B32F}"/>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26" name="Rectangle 25">
            <a:extLst>
              <a:ext uri="{FF2B5EF4-FFF2-40B4-BE49-F238E27FC236}">
                <a16:creationId xmlns:a16="http://schemas.microsoft.com/office/drawing/2014/main" id="{C2601C88-3044-994F-BF60-3910500351A4}"/>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27" name="TextBox 26">
            <a:extLst>
              <a:ext uri="{FF2B5EF4-FFF2-40B4-BE49-F238E27FC236}">
                <a16:creationId xmlns:a16="http://schemas.microsoft.com/office/drawing/2014/main" id="{1F7DC342-82E6-D945-A8DE-12B7D47C1C5C}"/>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28" name="TextBox 27">
            <a:extLst>
              <a:ext uri="{FF2B5EF4-FFF2-40B4-BE49-F238E27FC236}">
                <a16:creationId xmlns:a16="http://schemas.microsoft.com/office/drawing/2014/main" id="{73CBFBA1-6765-D14F-92B2-395E8EA4A6B7}"/>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Anwen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C8960F4-C1EA-FA49-997F-C1FC9FEE8964}"/>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Cosette Lemelin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30" name="TextBox 29">
            <a:extLst>
              <a:ext uri="{FF2B5EF4-FFF2-40B4-BE49-F238E27FC236}">
                <a16:creationId xmlns:a16="http://schemas.microsoft.com/office/drawing/2014/main" id="{04C50E83-525F-DE44-B74F-32E3B0E8182E}"/>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Brailey </a:t>
            </a:r>
          </a:p>
        </p:txBody>
      </p:sp>
      <p:sp>
        <p:nvSpPr>
          <p:cNvPr id="31" name="TextBox 30">
            <a:extLst>
              <a:ext uri="{FF2B5EF4-FFF2-40B4-BE49-F238E27FC236}">
                <a16:creationId xmlns:a16="http://schemas.microsoft.com/office/drawing/2014/main" id="{225F0AAF-6B51-DF45-A1F4-F2518756A204}"/>
              </a:ext>
            </a:extLst>
          </p:cNvPr>
          <p:cNvSpPr txBox="1"/>
          <p:nvPr userDrawn="1"/>
        </p:nvSpPr>
        <p:spPr>
          <a:xfrm>
            <a:off x="7033365" y="4870679"/>
            <a:ext cx="2215138" cy="108952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dirty="0">
                <a:solidFill>
                  <a:schemeClr val="bg2">
                    <a:lumMod val="50000"/>
                  </a:schemeClr>
                </a:solidFill>
                <a:latin typeface="Arial" panose="020B0604020202020204" pitchFamily="34" charset="0"/>
                <a:cs typeface="Arial" panose="020B0604020202020204" pitchFamily="34" charset="0"/>
              </a:rPr>
              <a:t>Luc Fagnan</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3978798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2D213-AB25-BB4D-A28C-E44A3C370C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2" name="TextBox 1">
            <a:extLst>
              <a:ext uri="{FF2B5EF4-FFF2-40B4-BE49-F238E27FC236}">
                <a16:creationId xmlns:a16="http://schemas.microsoft.com/office/drawing/2014/main" id="{383F96F9-5956-7848-8666-1498845ADCF6}"/>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627873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extLst>
      <p:ext uri="{BB962C8B-B14F-4D97-AF65-F5344CB8AC3E}">
        <p14:creationId xmlns:p14="http://schemas.microsoft.com/office/powerpoint/2010/main" val="25938072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extLst>
      <p:ext uri="{BB962C8B-B14F-4D97-AF65-F5344CB8AC3E}">
        <p14:creationId xmlns:p14="http://schemas.microsoft.com/office/powerpoint/2010/main" val="33616666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42584235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67502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667282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985174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182746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AF85E-984E-2243-BDCD-E5EC5DF65993}"/>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878644E4-8450-FE44-88F6-FC7EB7EAD768}"/>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80DCE080-A6C7-9241-81A6-5323D758EDB5}"/>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8550405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1" name="Rectangle 20">
            <a:extLst>
              <a:ext uri="{FF2B5EF4-FFF2-40B4-BE49-F238E27FC236}">
                <a16:creationId xmlns:a16="http://schemas.microsoft.com/office/drawing/2014/main" id="{B835C5FB-831E-457D-A6EB-0422D347C432}"/>
              </a:ext>
            </a:extLst>
          </p:cNvPr>
          <p:cNvSpPr/>
          <p:nvPr userDrawn="1"/>
        </p:nvSpPr>
        <p:spPr>
          <a:xfrm>
            <a:off x="1073687"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2" name="Rectangle 21">
            <a:extLst>
              <a:ext uri="{FF2B5EF4-FFF2-40B4-BE49-F238E27FC236}">
                <a16:creationId xmlns:a16="http://schemas.microsoft.com/office/drawing/2014/main" id="{55112155-F4CE-4C1E-96A6-CD0BEE5C4D53}"/>
              </a:ext>
            </a:extLst>
          </p:cNvPr>
          <p:cNvSpPr/>
          <p:nvPr userDrawn="1"/>
        </p:nvSpPr>
        <p:spPr>
          <a:xfrm>
            <a:off x="4097779" y="3810107"/>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23" name="TextBox 22">
            <a:extLst>
              <a:ext uri="{FF2B5EF4-FFF2-40B4-BE49-F238E27FC236}">
                <a16:creationId xmlns:a16="http://schemas.microsoft.com/office/drawing/2014/main" id="{7F53BCCA-D823-4CEC-9AA9-2E147EF338CE}"/>
              </a:ext>
            </a:extLst>
          </p:cNvPr>
          <p:cNvSpPr txBox="1"/>
          <p:nvPr userDrawn="1"/>
        </p:nvSpPr>
        <p:spPr>
          <a:xfrm>
            <a:off x="2016457"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24" name="TextBox 23">
            <a:extLst>
              <a:ext uri="{FF2B5EF4-FFF2-40B4-BE49-F238E27FC236}">
                <a16:creationId xmlns:a16="http://schemas.microsoft.com/office/drawing/2014/main" id="{12E7C4FC-CA5F-4A4F-9490-19E020000AE0}"/>
              </a:ext>
            </a:extLst>
          </p:cNvPr>
          <p:cNvSpPr txBox="1"/>
          <p:nvPr userDrawn="1"/>
        </p:nvSpPr>
        <p:spPr>
          <a:xfrm>
            <a:off x="4836143" y="4761206"/>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Bourdages</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Sheplawy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25" name="Rectangle 24">
            <a:extLst>
              <a:ext uri="{FF2B5EF4-FFF2-40B4-BE49-F238E27FC236}">
                <a16:creationId xmlns:a16="http://schemas.microsoft.com/office/drawing/2014/main" id="{85EA6B67-13DA-4F2D-9765-52419D99F6D6}"/>
              </a:ext>
            </a:extLst>
          </p:cNvPr>
          <p:cNvSpPr/>
          <p:nvPr userDrawn="1"/>
        </p:nvSpPr>
        <p:spPr>
          <a:xfrm>
            <a:off x="71691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Digital Humanities and School of Library and Information Studies</a:t>
            </a:r>
          </a:p>
        </p:txBody>
      </p:sp>
      <p:sp>
        <p:nvSpPr>
          <p:cNvPr id="26" name="TextBox 25">
            <a:extLst>
              <a:ext uri="{FF2B5EF4-FFF2-40B4-BE49-F238E27FC236}">
                <a16:creationId xmlns:a16="http://schemas.microsoft.com/office/drawing/2014/main" id="{4D90D39B-4BB0-4726-BD94-9FD7CC112E94}"/>
              </a:ext>
            </a:extLst>
          </p:cNvPr>
          <p:cNvSpPr txBox="1"/>
          <p:nvPr userDrawn="1"/>
        </p:nvSpPr>
        <p:spPr>
          <a:xfrm>
            <a:off x="8041585" y="2690412"/>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5424205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
        <p:nvSpPr>
          <p:cNvPr id="6" name="TextBox 5">
            <a:extLst>
              <a:ext uri="{FF2B5EF4-FFF2-40B4-BE49-F238E27FC236}">
                <a16:creationId xmlns:a16="http://schemas.microsoft.com/office/drawing/2014/main" id="{79FF3CE1-8142-47F7-8800-25B8B6D7430D}"/>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Tree>
    <p:extLst>
      <p:ext uri="{BB962C8B-B14F-4D97-AF65-F5344CB8AC3E}">
        <p14:creationId xmlns:p14="http://schemas.microsoft.com/office/powerpoint/2010/main" val="42197880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extLst>
      <p:ext uri="{BB962C8B-B14F-4D97-AF65-F5344CB8AC3E}">
        <p14:creationId xmlns:p14="http://schemas.microsoft.com/office/powerpoint/2010/main" val="25443034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extLst>
      <p:ext uri="{BB962C8B-B14F-4D97-AF65-F5344CB8AC3E}">
        <p14:creationId xmlns:p14="http://schemas.microsoft.com/office/powerpoint/2010/main" val="26895723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8373487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42080156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82481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3DE19D0-2174-1D4B-BFF7-B8CCBB5101C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0695152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635119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AF85E-984E-2243-BDCD-E5EC5DF65993}"/>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878644E4-8450-FE44-88F6-FC7EB7EAD768}"/>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80DCE080-A6C7-9241-81A6-5323D758EDB5}"/>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719989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4D5B63BE-7B7B-46A8-88D0-8A1F265B0C4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8365C293-62A7-49AD-A7FD-3DE28669FD43}"/>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84C1FB28-F4DA-48F1-9DB3-14F834F70449}"/>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C2910C46-2A58-4317-9CA3-117010E7E4DB}"/>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a:t>
            </a:r>
            <a:r>
              <a:rPr lang="en-US" dirty="0" err="1">
                <a:solidFill>
                  <a:schemeClr val="bg2">
                    <a:lumMod val="50000"/>
                  </a:schemeClr>
                </a:solidFill>
                <a:latin typeface="Arial" panose="020B0604020202020204" pitchFamily="34" charset="0"/>
                <a:cs typeface="Arial" panose="020B0604020202020204" pitchFamily="34" charset="0"/>
              </a:rPr>
              <a:t>Bourdages</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a:t>
            </a:r>
            <a:r>
              <a:rPr lang="en-US" dirty="0" err="1">
                <a:solidFill>
                  <a:schemeClr val="bg2">
                    <a:lumMod val="50000"/>
                  </a:schemeClr>
                </a:solidFill>
                <a:latin typeface="Arial" panose="020B0604020202020204" pitchFamily="34" charset="0"/>
                <a:cs typeface="Arial" panose="020B0604020202020204" pitchFamily="34" charset="0"/>
              </a:rPr>
              <a:t>Sheplawy</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Rectangle 12">
            <a:extLst>
              <a:ext uri="{FF2B5EF4-FFF2-40B4-BE49-F238E27FC236}">
                <a16:creationId xmlns:a16="http://schemas.microsoft.com/office/drawing/2014/main" id="{BC9545AC-ADF3-4DF5-B659-801BF6070D5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15" name="TextBox 14">
            <a:extLst>
              <a:ext uri="{FF2B5EF4-FFF2-40B4-BE49-F238E27FC236}">
                <a16:creationId xmlns:a16="http://schemas.microsoft.com/office/drawing/2014/main" id="{CFB70270-9190-489D-ADE3-37F39AB8F590}"/>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16" name="Rectangle 15">
            <a:extLst>
              <a:ext uri="{FF2B5EF4-FFF2-40B4-BE49-F238E27FC236}">
                <a16:creationId xmlns:a16="http://schemas.microsoft.com/office/drawing/2014/main" id="{28158521-1F2D-4BDD-946C-AE347DEF40D2}"/>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Digital Humanities and School of Library and Information Studies</a:t>
            </a:r>
          </a:p>
        </p:txBody>
      </p:sp>
      <p:sp>
        <p:nvSpPr>
          <p:cNvPr id="17" name="TextBox 16">
            <a:extLst>
              <a:ext uri="{FF2B5EF4-FFF2-40B4-BE49-F238E27FC236}">
                <a16:creationId xmlns:a16="http://schemas.microsoft.com/office/drawing/2014/main" id="{698B4626-5A19-4AF8-9A47-308EAA33425C}"/>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36850847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
        <p:nvSpPr>
          <p:cNvPr id="6" name="TextBox 5">
            <a:extLst>
              <a:ext uri="{FF2B5EF4-FFF2-40B4-BE49-F238E27FC236}">
                <a16:creationId xmlns:a16="http://schemas.microsoft.com/office/drawing/2014/main" id="{79FF3CE1-8142-47F7-8800-25B8B6D7430D}"/>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Tree>
    <p:extLst>
      <p:ext uri="{BB962C8B-B14F-4D97-AF65-F5344CB8AC3E}">
        <p14:creationId xmlns:p14="http://schemas.microsoft.com/office/powerpoint/2010/main" val="210174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E1C14736-2D5D-114C-8E34-7866B882738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US" dirty="0"/>
          </a:p>
        </p:txBody>
      </p:sp>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30940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0FAE2F-7CF1-FF46-B622-5CBD6D1E6A7B}"/>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5" name="Rectangle 4">
            <a:extLst>
              <a:ext uri="{FF2B5EF4-FFF2-40B4-BE49-F238E27FC236}">
                <a16:creationId xmlns:a16="http://schemas.microsoft.com/office/drawing/2014/main" id="{935F79D7-5F90-F749-B30D-50505C1E4BE7}"/>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6" name="Rectangle 5">
            <a:extLst>
              <a:ext uri="{FF2B5EF4-FFF2-40B4-BE49-F238E27FC236}">
                <a16:creationId xmlns:a16="http://schemas.microsoft.com/office/drawing/2014/main" id="{5D83A11A-29A3-EF40-A968-DAB629BF172E}"/>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EFBB9845-E88A-4F4A-BE3F-659CCD2DB4A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4BCBBED0-00DE-524C-B384-A7EA4F5F6B30}"/>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5" name="TextBox 14">
            <a:extLst>
              <a:ext uri="{FF2B5EF4-FFF2-40B4-BE49-F238E27FC236}">
                <a16:creationId xmlns:a16="http://schemas.microsoft.com/office/drawing/2014/main" id="{23E2F271-6045-CF41-8359-10D2A65DA420}"/>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16" name="TextBox 15">
            <a:extLst>
              <a:ext uri="{FF2B5EF4-FFF2-40B4-BE49-F238E27FC236}">
                <a16:creationId xmlns:a16="http://schemas.microsoft.com/office/drawing/2014/main" id="{A76FBA01-6A42-D54A-BEDF-3A388A42417B}"/>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Anwen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17E7EE5-ABF5-0044-9A8D-2C4BC63E9478}"/>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Cosette Lemelin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8" name="TextBox 17">
            <a:extLst>
              <a:ext uri="{FF2B5EF4-FFF2-40B4-BE49-F238E27FC236}">
                <a16:creationId xmlns:a16="http://schemas.microsoft.com/office/drawing/2014/main" id="{DD7CF573-89CA-234D-BECE-37B476FDC351}"/>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Brailey </a:t>
            </a:r>
          </a:p>
        </p:txBody>
      </p:sp>
      <p:sp>
        <p:nvSpPr>
          <p:cNvPr id="19" name="TextBox 18">
            <a:extLst>
              <a:ext uri="{FF2B5EF4-FFF2-40B4-BE49-F238E27FC236}">
                <a16:creationId xmlns:a16="http://schemas.microsoft.com/office/drawing/2014/main" id="{217B8E0D-0B6F-9D47-AF0C-F6151E7CAAD2}"/>
              </a:ext>
            </a:extLst>
          </p:cNvPr>
          <p:cNvSpPr txBox="1"/>
          <p:nvPr userDrawn="1"/>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Luc Fagnan</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TextBox 12">
            <a:extLst>
              <a:ext uri="{FF2B5EF4-FFF2-40B4-BE49-F238E27FC236}">
                <a16:creationId xmlns:a16="http://schemas.microsoft.com/office/drawing/2014/main" id="{D852F126-933A-FA43-9035-32C425EA39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2709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EAD43-96CA-9648-BF3D-5576835BA1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44BB178F-D283-E149-90BE-65D27420814F}"/>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71877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96668"/>
      </p:ext>
    </p:extLst>
  </p:cSld>
  <p:clrMap bg1="lt1" tx1="dk1" bg2="lt2" tx2="dk2" accent1="accent1" accent2="accent2" accent3="accent3" accent4="accent4" accent5="accent5" accent6="accent6" hlink="hlink" folHlink="folHlink"/>
  <p:sldLayoutIdLst>
    <p:sldLayoutId id="2147493462" r:id="rId1"/>
    <p:sldLayoutId id="2147493465" r:id="rId2"/>
    <p:sldLayoutId id="2147493509" r:id="rId3"/>
    <p:sldLayoutId id="2147493510" r:id="rId4"/>
    <p:sldLayoutId id="2147493511" r:id="rId5"/>
    <p:sldLayoutId id="2147493512" r:id="rId6"/>
    <p:sldLayoutId id="2147493513" r:id="rId7"/>
    <p:sldLayoutId id="2147493514" r:id="rId8"/>
    <p:sldLayoutId id="214749351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 id="2147493516" r:id="rId3"/>
    <p:sldLayoutId id="2147493517" r:id="rId4"/>
    <p:sldLayoutId id="2147493518" r:id="rId5"/>
    <p:sldLayoutId id="2147493519" r:id="rId6"/>
    <p:sldLayoutId id="2147493520" r:id="rId7"/>
    <p:sldLayoutId id="2147493521" r:id="rId8"/>
    <p:sldLayoutId id="214749352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 id="2147493524" r:id="rId3"/>
    <p:sldLayoutId id="2147493525" r:id="rId4"/>
    <p:sldLayoutId id="2147493526" r:id="rId5"/>
    <p:sldLayoutId id="2147493527" r:id="rId6"/>
    <p:sldLayoutId id="2147493528" r:id="rId7"/>
    <p:sldLayoutId id="2147493529" r:id="rId8"/>
    <p:sldLayoutId id="214749352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530" r:id="rId3"/>
    <p:sldLayoutId id="2147493531" r:id="rId4"/>
    <p:sldLayoutId id="2147493532" r:id="rId5"/>
    <p:sldLayoutId id="2147493533" r:id="rId6"/>
    <p:sldLayoutId id="2147493534" r:id="rId7"/>
    <p:sldLayoutId id="2147493535" r:id="rId8"/>
    <p:sldLayoutId id="214749353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 id="2147493501" r:id="rId3"/>
    <p:sldLayoutId id="2147493502" r:id="rId4"/>
    <p:sldLayoutId id="2147493503" r:id="rId5"/>
    <p:sldLayoutId id="2147493504" r:id="rId6"/>
    <p:sldLayoutId id="2147493505" r:id="rId7"/>
    <p:sldLayoutId id="2147493507" r:id="rId8"/>
    <p:sldLayoutId id="214749350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446858"/>
      </p:ext>
    </p:extLst>
  </p:cSld>
  <p:clrMap bg1="lt1" tx1="dk1" bg2="lt2" tx2="dk2" accent1="accent1" accent2="accent2" accent3="accent3" accent4="accent4" accent5="accent5" accent6="accent6" hlink="hlink" folHlink="folHlink"/>
  <p:sldLayoutIdLst>
    <p:sldLayoutId id="2147493538" r:id="rId1"/>
    <p:sldLayoutId id="2147493539" r:id="rId2"/>
    <p:sldLayoutId id="2147493540" r:id="rId3"/>
    <p:sldLayoutId id="2147493541" r:id="rId4"/>
    <p:sldLayoutId id="2147493542" r:id="rId5"/>
    <p:sldLayoutId id="2147493543" r:id="rId6"/>
    <p:sldLayoutId id="2147493544" r:id="rId7"/>
    <p:sldLayoutId id="2147493545" r:id="rId8"/>
    <p:sldLayoutId id="214749354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452277"/>
      </p:ext>
    </p:extLst>
  </p:cSld>
  <p:clrMap bg1="lt1" tx1="dk1" bg2="lt2" tx2="dk2" accent1="accent1" accent2="accent2" accent3="accent3" accent4="accent4" accent5="accent5" accent6="accent6" hlink="hlink" folHlink="folHlink"/>
  <p:sldLayoutIdLst>
    <p:sldLayoutId id="2147493548" r:id="rId1"/>
    <p:sldLayoutId id="2147493549" r:id="rId2"/>
    <p:sldLayoutId id="2147493550" r:id="rId3"/>
    <p:sldLayoutId id="2147493551" r:id="rId4"/>
    <p:sldLayoutId id="2147493552" r:id="rId5"/>
    <p:sldLayoutId id="2147493553" r:id="rId6"/>
    <p:sldLayoutId id="2147493554" r:id="rId7"/>
    <p:sldLayoutId id="2147493555" r:id="rId8"/>
    <p:sldLayoutId id="214749355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46.jp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16.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7.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49.sv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25.jpeg"/><Relationship Id="rId4" Type="http://schemas.openxmlformats.org/officeDocument/2006/relationships/image" Target="../media/image5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8" Type="http://schemas.openxmlformats.org/officeDocument/2006/relationships/hyperlink" Target="https://www-deslibris-ca.login.ezproxy.library.ualberta.ca/ID/439188" TargetMode="External"/><Relationship Id="rId3" Type="http://schemas.openxmlformats.org/officeDocument/2006/relationships/hyperlink" Target="https://web.archive.org/web/20170714224000/https:/thetyee.ca/Mediacheck/2012/06/28/Access-Copyright/" TargetMode="External"/><Relationship Id="rId7" Type="http://schemas.openxmlformats.org/officeDocument/2006/relationships/hyperlink" Target="https://sencanada.ca/content/sen/committee/421/BANC/Reports/FINALVERSIONCopyright_e.pdf" TargetMode="External"/><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hyperlink" Target="https://ssrn.com/abstract=1335948" TargetMode="External"/><Relationship Id="rId5" Type="http://schemas.openxmlformats.org/officeDocument/2006/relationships/hyperlink" Target="https://ir.lib.uwo.ca/etd/442" TargetMode="External"/><Relationship Id="rId4" Type="http://schemas.openxmlformats.org/officeDocument/2006/relationships/hyperlink" Target="https://cb-cda.gc.ca/about-apropos/role-role/raisons-etre-e.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hyperlink" Target="https://thenounproject.com/search/?q=download&amp;i=2941913" TargetMode="External"/><Relationship Id="rId3" Type="http://schemas.openxmlformats.org/officeDocument/2006/relationships/hyperlink" Target="https://freesound.org/people/bolkmar/sounds/469603/" TargetMode="External"/><Relationship Id="rId7" Type="http://schemas.openxmlformats.org/officeDocument/2006/relationships/hyperlink" Target="https://thenounproject.com/search/?q=copyright&amp;i=93928" TargetMode="External"/><Relationship Id="rId2" Type="http://schemas.openxmlformats.org/officeDocument/2006/relationships/hyperlink" Target="https://thenounproject.com/tanyasolo1986/uploads/?i=2460596" TargetMode="External"/><Relationship Id="rId1" Type="http://schemas.openxmlformats.org/officeDocument/2006/relationships/slideLayout" Target="../slideLayouts/slideLayout33.xml"/><Relationship Id="rId6" Type="http://schemas.openxmlformats.org/officeDocument/2006/relationships/hyperlink" Target="https://thenounproject.com/crosswellrob/uploads/?i=1122689" TargetMode="External"/><Relationship Id="rId5" Type="http://schemas.openxmlformats.org/officeDocument/2006/relationships/hyperlink" Target="https://thenounproject.com/search/?q=writer&amp;i=2928435" TargetMode="External"/><Relationship Id="rId10" Type="http://schemas.openxmlformats.org/officeDocument/2006/relationships/hyperlink" Target="https://freesound.org/people/qubodup/sounds/60013/" TargetMode="External"/><Relationship Id="rId4" Type="http://schemas.openxmlformats.org/officeDocument/2006/relationships/hyperlink" Target="https://thenounproject.com/search/?q=building&amp;i=164596" TargetMode="External"/><Relationship Id="rId9" Type="http://schemas.openxmlformats.org/officeDocument/2006/relationships/hyperlink" Target="https://pixabay.com/vectors/lawyer-attorney-barrister-judge-28838/"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thenounproject.com/search/?q=essay&amp;i=1353220" TargetMode="External"/><Relationship Id="rId3" Type="http://schemas.openxmlformats.org/officeDocument/2006/relationships/hyperlink" Target="https://thenounproject.com/search/?q=ministry%20&amp;i=3191240" TargetMode="External"/><Relationship Id="rId7" Type="http://schemas.openxmlformats.org/officeDocument/2006/relationships/hyperlink" Target="https://thenounproject.com/search/?q=book&amp;i=1573145" TargetMode="External"/><Relationship Id="rId2" Type="http://schemas.openxmlformats.org/officeDocument/2006/relationships/hyperlink" Target="https://commons.wikimedia.org/wiki/File:Charming_Cartoon_Businessman.svg" TargetMode="External"/><Relationship Id="rId1" Type="http://schemas.openxmlformats.org/officeDocument/2006/relationships/slideLayout" Target="../slideLayouts/slideLayout33.xml"/><Relationship Id="rId6" Type="http://schemas.openxmlformats.org/officeDocument/2006/relationships/hyperlink" Target="https://freesound.org/people/deleted_user_96253/sounds/351304/" TargetMode="External"/><Relationship Id="rId5" Type="http://schemas.openxmlformats.org/officeDocument/2006/relationships/hyperlink" Target="https://commons.wikimedia.org/w/index.php?title=Special:Search&amp;limit=50&amp;offset=500&amp;profile=default&amp;search=man+cartoon&amp;advancedSearch-current=%7b%22namespaces%22:%5b6,12,14,100,106,0%5d%7d#/media/File:Senior_Guy_At_The_Office_Cartoon.svg" TargetMode="External"/><Relationship Id="rId10" Type="http://schemas.openxmlformats.org/officeDocument/2006/relationships/hyperlink" Target="https://thenounproject.com/search/?q=radio%20tower&amp;i=1182087" TargetMode="External"/><Relationship Id="rId4" Type="http://schemas.openxmlformats.org/officeDocument/2006/relationships/hyperlink" Target="https://thenounproject.com/search/?q=education&amp;i=108236" TargetMode="External"/><Relationship Id="rId9" Type="http://schemas.openxmlformats.org/officeDocument/2006/relationships/hyperlink" Target="https://thenounproject.com/icon/86670/"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thenounproject.com/search/?q=30s&amp;i=1917601" TargetMode="External"/><Relationship Id="rId3" Type="http://schemas.openxmlformats.org/officeDocument/2006/relationships/hyperlink" Target="https://thenounproject.com/term/writer/637213/" TargetMode="External"/><Relationship Id="rId7" Type="http://schemas.openxmlformats.org/officeDocument/2006/relationships/hyperlink" Target="https://archive.org/details/WoodyGuthrieSongs/IAintGotNoHome.mp3" TargetMode="External"/><Relationship Id="rId2" Type="http://schemas.openxmlformats.org/officeDocument/2006/relationships/hyperlink" Target="https://thenounproject.com/search/?q=musician&amp;i=637313" TargetMode="External"/><Relationship Id="rId1" Type="http://schemas.openxmlformats.org/officeDocument/2006/relationships/slideLayout" Target="../slideLayouts/slideLayout33.xml"/><Relationship Id="rId6" Type="http://schemas.openxmlformats.org/officeDocument/2006/relationships/hyperlink" Target="https://thenounproject.com/search/?q=panel&amp;i=1142582" TargetMode="External"/><Relationship Id="rId5" Type="http://schemas.openxmlformats.org/officeDocument/2006/relationships/hyperlink" Target="https://cb-cda.gc.ca/home-accueil-e.html" TargetMode="External"/><Relationship Id="rId10" Type="http://schemas.openxmlformats.org/officeDocument/2006/relationships/hyperlink" Target="https://thenounproject.com/search/?q=30s&amp;i=79599" TargetMode="External"/><Relationship Id="rId4" Type="http://schemas.openxmlformats.org/officeDocument/2006/relationships/hyperlink" Target="https://commons.wikimedia.org/wiki/Category:Flag_of_Quebec#/media/File:Flag_of_Quebec.svg" TargetMode="External"/><Relationship Id="rId9" Type="http://schemas.openxmlformats.org/officeDocument/2006/relationships/hyperlink" Target="https://thenounproject.com/search/?q=30s&amp;i=1917501"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freesound.org/people/waveplay_old/sounds/233558/" TargetMode="External"/><Relationship Id="rId3" Type="http://schemas.openxmlformats.org/officeDocument/2006/relationships/hyperlink" Target="https://thenounproject.com/search/?q=magnifying%20glass&amp;i=2011168" TargetMode="External"/><Relationship Id="rId7" Type="http://schemas.openxmlformats.org/officeDocument/2006/relationships/hyperlink" Target="https://freesound.org/people/josepharaoh99/sounds/364692/" TargetMode="External"/><Relationship Id="rId2" Type="http://schemas.openxmlformats.org/officeDocument/2006/relationships/hyperlink" Target="https://thenounproject.com/search/?q=paper%20money&amp;i=3360185" TargetMode="External"/><Relationship Id="rId1" Type="http://schemas.openxmlformats.org/officeDocument/2006/relationships/slideLayout" Target="../slideLayouts/slideLayout33.xml"/><Relationship Id="rId6" Type="http://schemas.openxmlformats.org/officeDocument/2006/relationships/hyperlink" Target="https://freesound.org/people/DigestContent/sounds/442755/" TargetMode="External"/><Relationship Id="rId11" Type="http://schemas.openxmlformats.org/officeDocument/2006/relationships/hyperlink" Target="https://freesound.org/people/morganpurkis/sounds/370245/" TargetMode="External"/><Relationship Id="rId5" Type="http://schemas.openxmlformats.org/officeDocument/2006/relationships/hyperlink" Target="https://freesound.org/people/FullMetalJedi/sounds/401144/" TargetMode="External"/><Relationship Id="rId10" Type="http://schemas.openxmlformats.org/officeDocument/2006/relationships/hyperlink" Target="https://freesound.org/people/InspectorJ/sounds/411728/" TargetMode="External"/><Relationship Id="rId4" Type="http://schemas.openxmlformats.org/officeDocument/2006/relationships/hyperlink" Target="https://pixabay.com/illustrations/spicy-text-flame-hot-font-fire-4797431/" TargetMode="External"/><Relationship Id="rId9" Type="http://schemas.openxmlformats.org/officeDocument/2006/relationships/hyperlink" Target="https://freesound.org/people/sirplus/sounds/385813/"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freesound.org/people/Thoribass/sounds/254822/" TargetMode="External"/><Relationship Id="rId3" Type="http://schemas.openxmlformats.org/officeDocument/2006/relationships/hyperlink" Target="https://thenounproject.com/search/?q=money%20bags&amp;i=247251" TargetMode="External"/><Relationship Id="rId7" Type="http://schemas.openxmlformats.org/officeDocument/2006/relationships/hyperlink" Target="https://pixabay.com/illustrations/spectrum-background-rainbow-color-2781501/"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hyperlink" Target="https://commons.wikimedia.org/wiki/File:Spotify_logo_with_text.svg" TargetMode="External"/><Relationship Id="rId5" Type="http://schemas.openxmlformats.org/officeDocument/2006/relationships/hyperlink" Target="https://en.wikipedia.org/wiki/York_University#/media/File:Logo_York_University.svg" TargetMode="External"/><Relationship Id="rId4" Type="http://schemas.openxmlformats.org/officeDocument/2006/relationships/hyperlink" Target="https://freesound.org/people/AnthonyRox/sounds/212974/" TargetMode="External"/><Relationship Id="rId9" Type="http://schemas.openxmlformats.org/officeDocument/2006/relationships/hyperlink" Target="http://www.hooksounds.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1.png"/><Relationship Id="rId12"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6.png"/><Relationship Id="rId11" Type="http://schemas.openxmlformats.org/officeDocument/2006/relationships/image" Target="../media/image27.png"/><Relationship Id="rId5" Type="http://schemas.openxmlformats.org/officeDocument/2006/relationships/image" Target="../media/image18.pn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5.jpe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31.png"/><Relationship Id="rId11" Type="http://schemas.openxmlformats.org/officeDocument/2006/relationships/image" Target="../media/image19.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16.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2.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2.pn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21.png"/><Relationship Id="rId11" Type="http://schemas.openxmlformats.org/officeDocument/2006/relationships/image" Target="../media/image44.png"/><Relationship Id="rId5" Type="http://schemas.openxmlformats.org/officeDocument/2006/relationships/image" Target="../media/image19.png"/><Relationship Id="rId10"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8CE6-7329-5841-8A72-0A876796CF46}"/>
              </a:ext>
            </a:extLst>
          </p:cNvPr>
          <p:cNvSpPr>
            <a:spLocks noGrp="1"/>
          </p:cNvSpPr>
          <p:nvPr>
            <p:ph type="ctrTitle"/>
          </p:nvPr>
        </p:nvSpPr>
        <p:spPr>
          <a:xfrm>
            <a:off x="1668966" y="1667108"/>
            <a:ext cx="9144000" cy="2387600"/>
          </a:xfrm>
        </p:spPr>
        <p:txBody>
          <a:bodyPr/>
          <a:lstStyle/>
          <a:p>
            <a:r>
              <a:rPr lang="en-US" dirty="0"/>
              <a:t>Collective Licensing Agencies and the Copyright Board</a:t>
            </a:r>
          </a:p>
        </p:txBody>
      </p:sp>
      <p:sp>
        <p:nvSpPr>
          <p:cNvPr id="4" name="Text Placeholder 3">
            <a:extLst>
              <a:ext uri="{FF2B5EF4-FFF2-40B4-BE49-F238E27FC236}">
                <a16:creationId xmlns:a16="http://schemas.microsoft.com/office/drawing/2014/main" id="{9CE48866-0BD8-3140-8960-1E0423F2C49B}"/>
              </a:ext>
            </a:extLst>
          </p:cNvPr>
          <p:cNvSpPr>
            <a:spLocks noGrp="1"/>
          </p:cNvSpPr>
          <p:nvPr>
            <p:ph type="body" sz="quarter" idx="10"/>
          </p:nvPr>
        </p:nvSpPr>
        <p:spPr/>
        <p:txBody>
          <a:bodyPr/>
          <a:lstStyle/>
          <a:p>
            <a:r>
              <a:rPr lang="en-US" dirty="0"/>
              <a:t>July 2020</a:t>
            </a:r>
          </a:p>
        </p:txBody>
      </p:sp>
    </p:spTree>
    <p:extLst>
      <p:ext uri="{BB962C8B-B14F-4D97-AF65-F5344CB8AC3E}">
        <p14:creationId xmlns:p14="http://schemas.microsoft.com/office/powerpoint/2010/main" val="3271657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21D20-6744-9447-A5AE-E082FD7C874D}"/>
              </a:ext>
            </a:extLst>
          </p:cNvPr>
          <p:cNvSpPr>
            <a:spLocks noGrp="1"/>
          </p:cNvSpPr>
          <p:nvPr>
            <p:ph type="title"/>
          </p:nvPr>
        </p:nvSpPr>
        <p:spPr/>
        <p:txBody>
          <a:bodyPr/>
          <a:lstStyle/>
          <a:p>
            <a:r>
              <a:rPr lang="en-US" dirty="0"/>
              <a:t>TENSION: STUCTURE OF THE COPYRIGHT BOARD</a:t>
            </a:r>
          </a:p>
        </p:txBody>
      </p:sp>
      <p:pic>
        <p:nvPicPr>
          <p:cNvPr id="3" name="Picture 2" descr="A close up of a logo&#10;&#10;Description automatically generated">
            <a:extLst>
              <a:ext uri="{FF2B5EF4-FFF2-40B4-BE49-F238E27FC236}">
                <a16:creationId xmlns:a16="http://schemas.microsoft.com/office/drawing/2014/main" id="{05194CDB-F0D9-8A4D-A6B9-2E8E5EFE1B8F}"/>
              </a:ext>
            </a:extLst>
          </p:cNvPr>
          <p:cNvPicPr>
            <a:picLocks noChangeAspect="1"/>
          </p:cNvPicPr>
          <p:nvPr/>
        </p:nvPicPr>
        <p:blipFill>
          <a:blip r:embed="rId3">
            <a:duotone>
              <a:schemeClr val="accent1">
                <a:shade val="45000"/>
                <a:satMod val="135000"/>
              </a:schemeClr>
              <a:prstClr val="white"/>
            </a:duotone>
          </a:blip>
          <a:stretch>
            <a:fillRect/>
          </a:stretch>
        </p:blipFill>
        <p:spPr>
          <a:xfrm>
            <a:off x="1698644" y="1482120"/>
            <a:ext cx="3383362" cy="1046335"/>
          </a:xfrm>
          <a:prstGeom prst="rect">
            <a:avLst/>
          </a:prstGeom>
        </p:spPr>
      </p:pic>
      <p:grpSp>
        <p:nvGrpSpPr>
          <p:cNvPr id="2" name="Group 1">
            <a:extLst>
              <a:ext uri="{FF2B5EF4-FFF2-40B4-BE49-F238E27FC236}">
                <a16:creationId xmlns:a16="http://schemas.microsoft.com/office/drawing/2014/main" id="{99121AA2-59BF-3B43-8AFA-505B214B325A}"/>
              </a:ext>
            </a:extLst>
          </p:cNvPr>
          <p:cNvGrpSpPr/>
          <p:nvPr/>
        </p:nvGrpSpPr>
        <p:grpSpPr>
          <a:xfrm>
            <a:off x="6839680" y="4024612"/>
            <a:ext cx="1848853" cy="2854063"/>
            <a:chOff x="954789" y="3001189"/>
            <a:chExt cx="1848853" cy="2854063"/>
          </a:xfrm>
        </p:grpSpPr>
        <p:pic>
          <p:nvPicPr>
            <p:cNvPr id="5" name="Picture 4" descr="A picture containing clock&#10;&#10;Description automatically generated">
              <a:extLst>
                <a:ext uri="{FF2B5EF4-FFF2-40B4-BE49-F238E27FC236}">
                  <a16:creationId xmlns:a16="http://schemas.microsoft.com/office/drawing/2014/main" id="{1CCBAD81-8D08-4642-9628-0642C330061A}"/>
                </a:ext>
              </a:extLst>
            </p:cNvPr>
            <p:cNvPicPr>
              <a:picLocks noChangeAspect="1"/>
            </p:cNvPicPr>
            <p:nvPr/>
          </p:nvPicPr>
          <p:blipFill>
            <a:blip r:embed="rId4"/>
            <a:stretch>
              <a:fillRect/>
            </a:stretch>
          </p:blipFill>
          <p:spPr>
            <a:xfrm>
              <a:off x="954789" y="3001189"/>
              <a:ext cx="1848853" cy="2021204"/>
            </a:xfrm>
            <a:prstGeom prst="rect">
              <a:avLst/>
            </a:prstGeom>
          </p:spPr>
        </p:pic>
        <p:sp>
          <p:nvSpPr>
            <p:cNvPr id="6" name="TextBox 5">
              <a:extLst>
                <a:ext uri="{FF2B5EF4-FFF2-40B4-BE49-F238E27FC236}">
                  <a16:creationId xmlns:a16="http://schemas.microsoft.com/office/drawing/2014/main" id="{598CB765-283A-8F46-90B2-7595BAD6C4AB}"/>
                </a:ext>
              </a:extLst>
            </p:cNvPr>
            <p:cNvSpPr txBox="1"/>
            <p:nvPr/>
          </p:nvSpPr>
          <p:spPr>
            <a:xfrm>
              <a:off x="1067083" y="5208921"/>
              <a:ext cx="1624264" cy="646331"/>
            </a:xfrm>
            <a:prstGeom prst="rect">
              <a:avLst/>
            </a:prstGeom>
            <a:noFill/>
          </p:spPr>
          <p:txBody>
            <a:bodyPr wrap="square" rtlCol="0">
              <a:spAutoFit/>
            </a:bodyPr>
            <a:lstStyle/>
            <a:p>
              <a:pPr algn="ctr"/>
              <a:r>
                <a:rPr lang="en-US" dirty="0"/>
                <a:t>Federal Court of Canada </a:t>
              </a:r>
            </a:p>
          </p:txBody>
        </p:sp>
      </p:grpSp>
      <p:pic>
        <p:nvPicPr>
          <p:cNvPr id="7" name="Picture 6">
            <a:extLst>
              <a:ext uri="{FF2B5EF4-FFF2-40B4-BE49-F238E27FC236}">
                <a16:creationId xmlns:a16="http://schemas.microsoft.com/office/drawing/2014/main" id="{B15B207E-AF01-C145-84BD-9B3F417B3034}"/>
              </a:ext>
            </a:extLst>
          </p:cNvPr>
          <p:cNvPicPr>
            <a:picLocks noChangeAspect="1"/>
          </p:cNvPicPr>
          <p:nvPr/>
        </p:nvPicPr>
        <p:blipFill>
          <a:blip r:embed="rId5"/>
          <a:stretch>
            <a:fillRect/>
          </a:stretch>
        </p:blipFill>
        <p:spPr>
          <a:xfrm rot="21188730">
            <a:off x="9466272" y="3707417"/>
            <a:ext cx="2549877" cy="3099566"/>
          </a:xfrm>
          <a:prstGeom prst="rect">
            <a:avLst/>
          </a:prstGeom>
        </p:spPr>
      </p:pic>
      <p:sp>
        <p:nvSpPr>
          <p:cNvPr id="8" name="Rounded Rectangular Callout 7">
            <a:extLst>
              <a:ext uri="{FF2B5EF4-FFF2-40B4-BE49-F238E27FC236}">
                <a16:creationId xmlns:a16="http://schemas.microsoft.com/office/drawing/2014/main" id="{AB592EB2-AFE9-AC43-A6EC-B4CD06F8724B}"/>
              </a:ext>
            </a:extLst>
          </p:cNvPr>
          <p:cNvSpPr/>
          <p:nvPr/>
        </p:nvSpPr>
        <p:spPr>
          <a:xfrm>
            <a:off x="7764107" y="2331909"/>
            <a:ext cx="2098623" cy="693861"/>
          </a:xfrm>
          <a:prstGeom prst="wedgeRoundRectCallout">
            <a:avLst>
              <a:gd name="adj1" fmla="val 60546"/>
              <a:gd name="adj2" fmla="val 157408"/>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DID SOMEONE SAY LAWYER?!</a:t>
            </a:r>
          </a:p>
        </p:txBody>
      </p:sp>
      <p:pic>
        <p:nvPicPr>
          <p:cNvPr id="11" name="Picture 10">
            <a:extLst>
              <a:ext uri="{FF2B5EF4-FFF2-40B4-BE49-F238E27FC236}">
                <a16:creationId xmlns:a16="http://schemas.microsoft.com/office/drawing/2014/main" id="{AAB98EB2-4D49-3841-B4CD-A36BA7DF7608}"/>
              </a:ext>
            </a:extLst>
          </p:cNvPr>
          <p:cNvPicPr>
            <a:picLocks noChangeAspect="1"/>
          </p:cNvPicPr>
          <p:nvPr/>
        </p:nvPicPr>
        <p:blipFill>
          <a:blip r:embed="rId6"/>
          <a:srcRect/>
          <a:stretch/>
        </p:blipFill>
        <p:spPr>
          <a:xfrm flipH="1">
            <a:off x="391076" y="3795930"/>
            <a:ext cx="1114482" cy="2326131"/>
          </a:xfrm>
          <a:prstGeom prst="rect">
            <a:avLst/>
          </a:prstGeom>
        </p:spPr>
      </p:pic>
      <p:pic>
        <p:nvPicPr>
          <p:cNvPr id="12" name="Picture 11">
            <a:extLst>
              <a:ext uri="{FF2B5EF4-FFF2-40B4-BE49-F238E27FC236}">
                <a16:creationId xmlns:a16="http://schemas.microsoft.com/office/drawing/2014/main" id="{84BF165E-2DDF-874A-8DFA-70142491010A}"/>
              </a:ext>
            </a:extLst>
          </p:cNvPr>
          <p:cNvPicPr>
            <a:picLocks noChangeAspect="1"/>
          </p:cNvPicPr>
          <p:nvPr/>
        </p:nvPicPr>
        <p:blipFill>
          <a:blip r:embed="rId7"/>
          <a:stretch>
            <a:fillRect/>
          </a:stretch>
        </p:blipFill>
        <p:spPr>
          <a:xfrm>
            <a:off x="1295515" y="4071870"/>
            <a:ext cx="1581876" cy="1903273"/>
          </a:xfrm>
          <a:prstGeom prst="rect">
            <a:avLst/>
          </a:prstGeom>
        </p:spPr>
      </p:pic>
      <p:sp>
        <p:nvSpPr>
          <p:cNvPr id="14" name="TextBox 13">
            <a:extLst>
              <a:ext uri="{FF2B5EF4-FFF2-40B4-BE49-F238E27FC236}">
                <a16:creationId xmlns:a16="http://schemas.microsoft.com/office/drawing/2014/main" id="{7777DCA6-B76C-594A-8D8E-DF48CBA0A6B2}"/>
              </a:ext>
            </a:extLst>
          </p:cNvPr>
          <p:cNvSpPr txBox="1"/>
          <p:nvPr/>
        </p:nvSpPr>
        <p:spPr>
          <a:xfrm>
            <a:off x="4134219" y="2457465"/>
            <a:ext cx="762870" cy="707886"/>
          </a:xfrm>
          <a:prstGeom prst="rect">
            <a:avLst/>
          </a:prstGeom>
          <a:noFill/>
        </p:spPr>
        <p:txBody>
          <a:bodyPr wrap="square" rtlCol="0">
            <a:spAutoFit/>
          </a:bodyPr>
          <a:lstStyle/>
          <a:p>
            <a:r>
              <a:rPr lang="en-US" sz="4000" b="1" dirty="0">
                <a:solidFill>
                  <a:schemeClr val="accent6"/>
                </a:solidFill>
              </a:rPr>
              <a:t>✓</a:t>
            </a:r>
          </a:p>
        </p:txBody>
      </p:sp>
      <p:grpSp>
        <p:nvGrpSpPr>
          <p:cNvPr id="15" name="Group 14">
            <a:extLst>
              <a:ext uri="{FF2B5EF4-FFF2-40B4-BE49-F238E27FC236}">
                <a16:creationId xmlns:a16="http://schemas.microsoft.com/office/drawing/2014/main" id="{F17C58B9-560F-6140-B0CA-39B57D40AD18}"/>
              </a:ext>
            </a:extLst>
          </p:cNvPr>
          <p:cNvGrpSpPr/>
          <p:nvPr/>
        </p:nvGrpSpPr>
        <p:grpSpPr>
          <a:xfrm>
            <a:off x="2675170" y="2587571"/>
            <a:ext cx="1426139" cy="1155559"/>
            <a:chOff x="916852" y="4655675"/>
            <a:chExt cx="1591441" cy="1439237"/>
          </a:xfrm>
        </p:grpSpPr>
        <p:pic>
          <p:nvPicPr>
            <p:cNvPr id="16" name="Picture 15" descr="A close up of a logo&#10;&#10;Description automatically generated">
              <a:extLst>
                <a:ext uri="{FF2B5EF4-FFF2-40B4-BE49-F238E27FC236}">
                  <a16:creationId xmlns:a16="http://schemas.microsoft.com/office/drawing/2014/main" id="{B3FF479E-6D88-0B43-AADD-BF193F42D191}"/>
                </a:ext>
              </a:extLst>
            </p:cNvPr>
            <p:cNvPicPr>
              <a:picLocks noChangeAspect="1"/>
            </p:cNvPicPr>
            <p:nvPr/>
          </p:nvPicPr>
          <p:blipFill>
            <a:blip r:embed="rId8">
              <a:duotone>
                <a:schemeClr val="accent6">
                  <a:shade val="45000"/>
                  <a:satMod val="135000"/>
                </a:schemeClr>
                <a:prstClr val="white"/>
              </a:duotone>
            </a:blip>
            <a:stretch>
              <a:fillRect/>
            </a:stretch>
          </p:blipFill>
          <p:spPr>
            <a:xfrm>
              <a:off x="916852" y="4655675"/>
              <a:ext cx="1591441" cy="948859"/>
            </a:xfrm>
            <a:prstGeom prst="rect">
              <a:avLst/>
            </a:prstGeom>
          </p:spPr>
        </p:pic>
        <p:sp>
          <p:nvSpPr>
            <p:cNvPr id="17" name="TextBox 16">
              <a:extLst>
                <a:ext uri="{FF2B5EF4-FFF2-40B4-BE49-F238E27FC236}">
                  <a16:creationId xmlns:a16="http://schemas.microsoft.com/office/drawing/2014/main" id="{1B2B3632-6DBF-0943-AE03-A65BF661E28B}"/>
                </a:ext>
              </a:extLst>
            </p:cNvPr>
            <p:cNvSpPr txBox="1"/>
            <p:nvPr/>
          </p:nvSpPr>
          <p:spPr>
            <a:xfrm>
              <a:off x="1339454" y="5626570"/>
              <a:ext cx="899264" cy="468342"/>
            </a:xfrm>
            <a:prstGeom prst="rect">
              <a:avLst/>
            </a:prstGeom>
            <a:noFill/>
          </p:spPr>
          <p:txBody>
            <a:bodyPr wrap="square" rtlCol="0">
              <a:spAutoFit/>
            </a:bodyPr>
            <a:lstStyle/>
            <a:p>
              <a:r>
                <a:rPr lang="en-US" dirty="0"/>
                <a:t>Tariff</a:t>
              </a:r>
            </a:p>
          </p:txBody>
        </p:sp>
      </p:grpSp>
      <p:cxnSp>
        <p:nvCxnSpPr>
          <p:cNvPr id="18" name="Straight Arrow Connector 17">
            <a:extLst>
              <a:ext uri="{FF2B5EF4-FFF2-40B4-BE49-F238E27FC236}">
                <a16:creationId xmlns:a16="http://schemas.microsoft.com/office/drawing/2014/main" id="{6250C42A-1B7D-B245-A1E8-25689ADD7EE4}"/>
              </a:ext>
            </a:extLst>
          </p:cNvPr>
          <p:cNvCxnSpPr>
            <a:cxnSpLocks/>
          </p:cNvCxnSpPr>
          <p:nvPr/>
        </p:nvCxnSpPr>
        <p:spPr>
          <a:xfrm>
            <a:off x="3348903" y="5023506"/>
            <a:ext cx="2407661"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46D4D9A-8400-6C44-8849-5AE81860A329}"/>
              </a:ext>
            </a:extLst>
          </p:cNvPr>
          <p:cNvCxnSpPr>
            <a:cxnSpLocks/>
          </p:cNvCxnSpPr>
          <p:nvPr/>
        </p:nvCxnSpPr>
        <p:spPr>
          <a:xfrm flipH="1" flipV="1">
            <a:off x="5379554" y="2767107"/>
            <a:ext cx="1403856" cy="1304763"/>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9070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900" decel="100000" fill="hold"/>
                                            <p:tgtEl>
                                              <p:spTgt spid="1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1000"/>
                                </p:stCondLst>
                                <p:childTnLst>
                                  <p:par>
                                    <p:cTn id="34" presetID="32" presetClass="emph" presetSubtype="0" fill="hold" nodeType="afterEffect">
                                      <p:stCondLst>
                                        <p:cond delay="0"/>
                                      </p:stCondLst>
                                      <p:childTnLst>
                                        <p:animRot by="120000">
                                          <p:cBhvr>
                                            <p:cTn id="35" dur="100" fill="hold">
                                              <p:stCondLst>
                                                <p:cond delay="0"/>
                                              </p:stCondLst>
                                            </p:cTn>
                                            <p:tgtEl>
                                              <p:spTgt spid="11"/>
                                            </p:tgtEl>
                                            <p:attrNameLst>
                                              <p:attrName>r</p:attrName>
                                            </p:attrNameLst>
                                          </p:cBhvr>
                                        </p:animRot>
                                        <p:animRot by="-240000">
                                          <p:cBhvr>
                                            <p:cTn id="36" dur="200" fill="hold">
                                              <p:stCondLst>
                                                <p:cond delay="200"/>
                                              </p:stCondLst>
                                            </p:cTn>
                                            <p:tgtEl>
                                              <p:spTgt spid="11"/>
                                            </p:tgtEl>
                                            <p:attrNameLst>
                                              <p:attrName>r</p:attrName>
                                            </p:attrNameLst>
                                          </p:cBhvr>
                                        </p:animRot>
                                        <p:animRot by="240000">
                                          <p:cBhvr>
                                            <p:cTn id="37" dur="200" fill="hold">
                                              <p:stCondLst>
                                                <p:cond delay="400"/>
                                              </p:stCondLst>
                                            </p:cTn>
                                            <p:tgtEl>
                                              <p:spTgt spid="11"/>
                                            </p:tgtEl>
                                            <p:attrNameLst>
                                              <p:attrName>r</p:attrName>
                                            </p:attrNameLst>
                                          </p:cBhvr>
                                        </p:animRot>
                                        <p:animRot by="-240000">
                                          <p:cBhvr>
                                            <p:cTn id="38" dur="200" fill="hold">
                                              <p:stCondLst>
                                                <p:cond delay="600"/>
                                              </p:stCondLst>
                                            </p:cTn>
                                            <p:tgtEl>
                                              <p:spTgt spid="11"/>
                                            </p:tgtEl>
                                            <p:attrNameLst>
                                              <p:attrName>r</p:attrName>
                                            </p:attrNameLst>
                                          </p:cBhvr>
                                        </p:animRot>
                                        <p:animRot by="120000">
                                          <p:cBhvr>
                                            <p:cTn id="39" dur="200" fill="hold">
                                              <p:stCondLst>
                                                <p:cond delay="800"/>
                                              </p:stCondLst>
                                            </p:cTn>
                                            <p:tgtEl>
                                              <p:spTgt spid="11"/>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12"/>
                                            </p:tgtEl>
                                            <p:attrNameLst>
                                              <p:attrName>r</p:attrName>
                                            </p:attrNameLst>
                                          </p:cBhvr>
                                        </p:animRot>
                                        <p:animRot by="-240000">
                                          <p:cBhvr>
                                            <p:cTn id="42" dur="200" fill="hold">
                                              <p:stCondLst>
                                                <p:cond delay="200"/>
                                              </p:stCondLst>
                                            </p:cTn>
                                            <p:tgtEl>
                                              <p:spTgt spid="12"/>
                                            </p:tgtEl>
                                            <p:attrNameLst>
                                              <p:attrName>r</p:attrName>
                                            </p:attrNameLst>
                                          </p:cBhvr>
                                        </p:animRot>
                                        <p:animRot by="240000">
                                          <p:cBhvr>
                                            <p:cTn id="43" dur="200" fill="hold">
                                              <p:stCondLst>
                                                <p:cond delay="400"/>
                                              </p:stCondLst>
                                            </p:cTn>
                                            <p:tgtEl>
                                              <p:spTgt spid="12"/>
                                            </p:tgtEl>
                                            <p:attrNameLst>
                                              <p:attrName>r</p:attrName>
                                            </p:attrNameLst>
                                          </p:cBhvr>
                                        </p:animRot>
                                        <p:animRot by="-240000">
                                          <p:cBhvr>
                                            <p:cTn id="44" dur="200" fill="hold">
                                              <p:stCondLst>
                                                <p:cond delay="600"/>
                                              </p:stCondLst>
                                            </p:cTn>
                                            <p:tgtEl>
                                              <p:spTgt spid="12"/>
                                            </p:tgtEl>
                                            <p:attrNameLst>
                                              <p:attrName>r</p:attrName>
                                            </p:attrNameLst>
                                          </p:cBhvr>
                                        </p:animRot>
                                        <p:animRot by="120000">
                                          <p:cBhvr>
                                            <p:cTn id="45" dur="200" fill="hold">
                                              <p:stCondLst>
                                                <p:cond delay="800"/>
                                              </p:stCondLst>
                                            </p:cTn>
                                            <p:tgtEl>
                                              <p:spTgt spid="12"/>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par>
                              <p:cTn id="55" fill="hold">
                                <p:stCondLst>
                                  <p:cond delay="1000"/>
                                </p:stCondLst>
                                <p:childTnLst>
                                  <p:par>
                                    <p:cTn id="56" presetID="22" presetClass="entr" presetSubtype="4"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900" decel="100000" fill="hold"/>
                                            <p:tgtEl>
                                              <p:spTgt spid="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67" presetID="53" presetClass="entr" presetSubtype="16"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ppt_w</p:attrName>
                                            </p:attrNameLst>
                                          </p:cBhvr>
                                          <p:tavLst>
                                            <p:tav tm="0">
                                              <p:val>
                                                <p:fltVal val="0"/>
                                              </p:val>
                                            </p:tav>
                                            <p:tav tm="100000">
                                              <p:val>
                                                <p:strVal val="#ppt_w"/>
                                              </p:val>
                                            </p:tav>
                                          </p:tavLst>
                                        </p:anim>
                                        <p:anim calcmode="lin" valueType="num">
                                          <p:cBhvr>
                                            <p:cTn id="70" dur="500" fill="hold"/>
                                            <p:tgtEl>
                                              <p:spTgt spid="8"/>
                                            </p:tgtEl>
                                            <p:attrNameLst>
                                              <p:attrName>ppt_h</p:attrName>
                                            </p:attrNameLst>
                                          </p:cBhvr>
                                          <p:tavLst>
                                            <p:tav tm="0">
                                              <p:val>
                                                <p:fltVal val="0"/>
                                              </p:val>
                                            </p:tav>
                                            <p:tav tm="100000">
                                              <p:val>
                                                <p:strVal val="#ppt_h"/>
                                              </p:val>
                                            </p:tav>
                                          </p:tavLst>
                                        </p:anim>
                                        <p:animEffect transition="in" filter="fade">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900" decel="100000" fill="hold"/>
                                            <p:tgtEl>
                                              <p:spTgt spid="1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1000"/>
                                </p:stCondLst>
                                <p:childTnLst>
                                  <p:par>
                                    <p:cTn id="34" presetID="32" presetClass="emph" presetSubtype="0" fill="hold" nodeType="afterEffect">
                                      <p:stCondLst>
                                        <p:cond delay="0"/>
                                      </p:stCondLst>
                                      <p:childTnLst>
                                        <p:animRot by="120000">
                                          <p:cBhvr>
                                            <p:cTn id="35" dur="100" fill="hold">
                                              <p:stCondLst>
                                                <p:cond delay="0"/>
                                              </p:stCondLst>
                                            </p:cTn>
                                            <p:tgtEl>
                                              <p:spTgt spid="11"/>
                                            </p:tgtEl>
                                            <p:attrNameLst>
                                              <p:attrName>r</p:attrName>
                                            </p:attrNameLst>
                                          </p:cBhvr>
                                        </p:animRot>
                                        <p:animRot by="-240000">
                                          <p:cBhvr>
                                            <p:cTn id="36" dur="200" fill="hold">
                                              <p:stCondLst>
                                                <p:cond delay="200"/>
                                              </p:stCondLst>
                                            </p:cTn>
                                            <p:tgtEl>
                                              <p:spTgt spid="11"/>
                                            </p:tgtEl>
                                            <p:attrNameLst>
                                              <p:attrName>r</p:attrName>
                                            </p:attrNameLst>
                                          </p:cBhvr>
                                        </p:animRot>
                                        <p:animRot by="240000">
                                          <p:cBhvr>
                                            <p:cTn id="37" dur="200" fill="hold">
                                              <p:stCondLst>
                                                <p:cond delay="400"/>
                                              </p:stCondLst>
                                            </p:cTn>
                                            <p:tgtEl>
                                              <p:spTgt spid="11"/>
                                            </p:tgtEl>
                                            <p:attrNameLst>
                                              <p:attrName>r</p:attrName>
                                            </p:attrNameLst>
                                          </p:cBhvr>
                                        </p:animRot>
                                        <p:animRot by="-240000">
                                          <p:cBhvr>
                                            <p:cTn id="38" dur="200" fill="hold">
                                              <p:stCondLst>
                                                <p:cond delay="600"/>
                                              </p:stCondLst>
                                            </p:cTn>
                                            <p:tgtEl>
                                              <p:spTgt spid="11"/>
                                            </p:tgtEl>
                                            <p:attrNameLst>
                                              <p:attrName>r</p:attrName>
                                            </p:attrNameLst>
                                          </p:cBhvr>
                                        </p:animRot>
                                        <p:animRot by="120000">
                                          <p:cBhvr>
                                            <p:cTn id="39" dur="200" fill="hold">
                                              <p:stCondLst>
                                                <p:cond delay="800"/>
                                              </p:stCondLst>
                                            </p:cTn>
                                            <p:tgtEl>
                                              <p:spTgt spid="11"/>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12"/>
                                            </p:tgtEl>
                                            <p:attrNameLst>
                                              <p:attrName>r</p:attrName>
                                            </p:attrNameLst>
                                          </p:cBhvr>
                                        </p:animRot>
                                        <p:animRot by="-240000">
                                          <p:cBhvr>
                                            <p:cTn id="42" dur="200" fill="hold">
                                              <p:stCondLst>
                                                <p:cond delay="200"/>
                                              </p:stCondLst>
                                            </p:cTn>
                                            <p:tgtEl>
                                              <p:spTgt spid="12"/>
                                            </p:tgtEl>
                                            <p:attrNameLst>
                                              <p:attrName>r</p:attrName>
                                            </p:attrNameLst>
                                          </p:cBhvr>
                                        </p:animRot>
                                        <p:animRot by="240000">
                                          <p:cBhvr>
                                            <p:cTn id="43" dur="200" fill="hold">
                                              <p:stCondLst>
                                                <p:cond delay="400"/>
                                              </p:stCondLst>
                                            </p:cTn>
                                            <p:tgtEl>
                                              <p:spTgt spid="12"/>
                                            </p:tgtEl>
                                            <p:attrNameLst>
                                              <p:attrName>r</p:attrName>
                                            </p:attrNameLst>
                                          </p:cBhvr>
                                        </p:animRot>
                                        <p:animRot by="-240000">
                                          <p:cBhvr>
                                            <p:cTn id="44" dur="200" fill="hold">
                                              <p:stCondLst>
                                                <p:cond delay="600"/>
                                              </p:stCondLst>
                                            </p:cTn>
                                            <p:tgtEl>
                                              <p:spTgt spid="12"/>
                                            </p:tgtEl>
                                            <p:attrNameLst>
                                              <p:attrName>r</p:attrName>
                                            </p:attrNameLst>
                                          </p:cBhvr>
                                        </p:animRot>
                                        <p:animRot by="120000">
                                          <p:cBhvr>
                                            <p:cTn id="45" dur="200" fill="hold">
                                              <p:stCondLst>
                                                <p:cond delay="800"/>
                                              </p:stCondLst>
                                            </p:cTn>
                                            <p:tgtEl>
                                              <p:spTgt spid="12"/>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par>
                              <p:cTn id="55" fill="hold">
                                <p:stCondLst>
                                  <p:cond delay="1000"/>
                                </p:stCondLst>
                                <p:childTnLst>
                                  <p:par>
                                    <p:cTn id="56" presetID="22" presetClass="entr" presetSubtype="4"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900" decel="100000" fill="hold"/>
                                            <p:tgtEl>
                                              <p:spTgt spid="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67" presetID="53" presetClass="entr" presetSubtype="16"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ppt_w</p:attrName>
                                            </p:attrNameLst>
                                          </p:cBhvr>
                                          <p:tavLst>
                                            <p:tav tm="0">
                                              <p:val>
                                                <p:fltVal val="0"/>
                                              </p:val>
                                            </p:tav>
                                            <p:tav tm="100000">
                                              <p:val>
                                                <p:strVal val="#ppt_w"/>
                                              </p:val>
                                            </p:tav>
                                          </p:tavLst>
                                        </p:anim>
                                        <p:anim calcmode="lin" valueType="num">
                                          <p:cBhvr>
                                            <p:cTn id="70" dur="500" fill="hold"/>
                                            <p:tgtEl>
                                              <p:spTgt spid="8"/>
                                            </p:tgtEl>
                                            <p:attrNameLst>
                                              <p:attrName>ppt_h</p:attrName>
                                            </p:attrNameLst>
                                          </p:cBhvr>
                                          <p:tavLst>
                                            <p:tav tm="0">
                                              <p:val>
                                                <p:fltVal val="0"/>
                                              </p:val>
                                            </p:tav>
                                            <p:tav tm="100000">
                                              <p:val>
                                                <p:strVal val="#ppt_h"/>
                                              </p:val>
                                            </p:tav>
                                          </p:tavLst>
                                        </p:anim>
                                        <p:animEffect transition="in" filter="fade">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21D20-6744-9447-A5AE-E082FD7C874D}"/>
              </a:ext>
            </a:extLst>
          </p:cNvPr>
          <p:cNvSpPr>
            <a:spLocks noGrp="1"/>
          </p:cNvSpPr>
          <p:nvPr>
            <p:ph type="title"/>
          </p:nvPr>
        </p:nvSpPr>
        <p:spPr/>
        <p:txBody>
          <a:bodyPr/>
          <a:lstStyle/>
          <a:p>
            <a:r>
              <a:rPr lang="en-US" dirty="0"/>
              <a:t>TENSION: USER REPRESENTATION</a:t>
            </a:r>
          </a:p>
        </p:txBody>
      </p:sp>
      <p:pic>
        <p:nvPicPr>
          <p:cNvPr id="3" name="Picture 2" descr="A close up of a logo&#10;&#10;Description automatically generated">
            <a:extLst>
              <a:ext uri="{FF2B5EF4-FFF2-40B4-BE49-F238E27FC236}">
                <a16:creationId xmlns:a16="http://schemas.microsoft.com/office/drawing/2014/main" id="{81868635-AB0A-9E42-B5B3-5B36C13BAC0D}"/>
              </a:ext>
            </a:extLst>
          </p:cNvPr>
          <p:cNvPicPr>
            <a:picLocks noChangeAspect="1"/>
          </p:cNvPicPr>
          <p:nvPr/>
        </p:nvPicPr>
        <p:blipFill>
          <a:blip r:embed="rId3">
            <a:duotone>
              <a:schemeClr val="accent1">
                <a:shade val="45000"/>
                <a:satMod val="135000"/>
              </a:schemeClr>
              <a:prstClr val="white"/>
            </a:duotone>
          </a:blip>
          <a:stretch>
            <a:fillRect/>
          </a:stretch>
        </p:blipFill>
        <p:spPr>
          <a:xfrm>
            <a:off x="4444538" y="1736503"/>
            <a:ext cx="3870960" cy="1197130"/>
          </a:xfrm>
          <a:prstGeom prst="rect">
            <a:avLst/>
          </a:prstGeom>
        </p:spPr>
      </p:pic>
      <p:cxnSp>
        <p:nvCxnSpPr>
          <p:cNvPr id="5" name="Straight Arrow Connector 4">
            <a:extLst>
              <a:ext uri="{FF2B5EF4-FFF2-40B4-BE49-F238E27FC236}">
                <a16:creationId xmlns:a16="http://schemas.microsoft.com/office/drawing/2014/main" id="{B9717CC6-ECB7-8641-8F86-4C4886D1778D}"/>
              </a:ext>
            </a:extLst>
          </p:cNvPr>
          <p:cNvCxnSpPr>
            <a:cxnSpLocks/>
          </p:cNvCxnSpPr>
          <p:nvPr/>
        </p:nvCxnSpPr>
        <p:spPr>
          <a:xfrm flipV="1">
            <a:off x="-3293918" y="7273636"/>
            <a:ext cx="6452754" cy="4384966"/>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C003C424-B0A7-404A-A108-694B101A7BFA}"/>
              </a:ext>
            </a:extLst>
          </p:cNvPr>
          <p:cNvPicPr>
            <a:picLocks noChangeAspect="1"/>
          </p:cNvPicPr>
          <p:nvPr/>
        </p:nvPicPr>
        <p:blipFill>
          <a:blip r:embed="rId4"/>
          <a:stretch>
            <a:fillRect/>
          </a:stretch>
        </p:blipFill>
        <p:spPr>
          <a:xfrm>
            <a:off x="5470813" y="4017818"/>
            <a:ext cx="1943100" cy="1676400"/>
          </a:xfrm>
          <a:prstGeom prst="rect">
            <a:avLst/>
          </a:prstGeom>
        </p:spPr>
      </p:pic>
      <p:sp>
        <p:nvSpPr>
          <p:cNvPr id="10" name="Rounded Rectangular Callout 9">
            <a:extLst>
              <a:ext uri="{FF2B5EF4-FFF2-40B4-BE49-F238E27FC236}">
                <a16:creationId xmlns:a16="http://schemas.microsoft.com/office/drawing/2014/main" id="{DD7E5A26-895F-D140-9F5B-327AF687B094}"/>
              </a:ext>
            </a:extLst>
          </p:cNvPr>
          <p:cNvSpPr/>
          <p:nvPr/>
        </p:nvSpPr>
        <p:spPr>
          <a:xfrm>
            <a:off x="1634602" y="1607383"/>
            <a:ext cx="1440889" cy="708202"/>
          </a:xfrm>
          <a:prstGeom prst="wedgeRoundRectCallout">
            <a:avLst>
              <a:gd name="adj1" fmla="val 137281"/>
              <a:gd name="adj2" fmla="val 20407"/>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BUSTED!</a:t>
            </a:r>
          </a:p>
        </p:txBody>
      </p:sp>
      <p:sp>
        <p:nvSpPr>
          <p:cNvPr id="11" name="Rounded Rectangular Callout 10">
            <a:extLst>
              <a:ext uri="{FF2B5EF4-FFF2-40B4-BE49-F238E27FC236}">
                <a16:creationId xmlns:a16="http://schemas.microsoft.com/office/drawing/2014/main" id="{24B644F1-5413-6D47-B970-8E2C2C93CE27}"/>
              </a:ext>
            </a:extLst>
          </p:cNvPr>
          <p:cNvSpPr/>
          <p:nvPr/>
        </p:nvSpPr>
        <p:spPr>
          <a:xfrm>
            <a:off x="9552693" y="1614121"/>
            <a:ext cx="1440889" cy="614676"/>
          </a:xfrm>
          <a:prstGeom prst="wedgeRoundRectCallout">
            <a:avLst>
              <a:gd name="adj1" fmla="val -142931"/>
              <a:gd name="adj2" fmla="val 1495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 SUE US!</a:t>
            </a:r>
          </a:p>
        </p:txBody>
      </p:sp>
      <p:sp>
        <p:nvSpPr>
          <p:cNvPr id="26" name="TextBox 25">
            <a:extLst>
              <a:ext uri="{FF2B5EF4-FFF2-40B4-BE49-F238E27FC236}">
                <a16:creationId xmlns:a16="http://schemas.microsoft.com/office/drawing/2014/main" id="{1465649B-8F9F-BF4E-B6DC-19953FF9310E}"/>
              </a:ext>
            </a:extLst>
          </p:cNvPr>
          <p:cNvSpPr txBox="1"/>
          <p:nvPr/>
        </p:nvSpPr>
        <p:spPr>
          <a:xfrm rot="19526992">
            <a:off x="53561" y="7965236"/>
            <a:ext cx="2553817" cy="369332"/>
          </a:xfrm>
          <a:prstGeom prst="rect">
            <a:avLst/>
          </a:prstGeom>
          <a:noFill/>
        </p:spPr>
        <p:txBody>
          <a:bodyPr wrap="square" rtlCol="0">
            <a:spAutoFit/>
          </a:bodyPr>
          <a:lstStyle/>
          <a:p>
            <a:r>
              <a:rPr lang="en-US" dirty="0"/>
              <a:t>Tariff Levels</a:t>
            </a:r>
          </a:p>
        </p:txBody>
      </p:sp>
      <p:pic>
        <p:nvPicPr>
          <p:cNvPr id="28" name="Picture 27">
            <a:extLst>
              <a:ext uri="{FF2B5EF4-FFF2-40B4-BE49-F238E27FC236}">
                <a16:creationId xmlns:a16="http://schemas.microsoft.com/office/drawing/2014/main" id="{A32BF100-F9EC-E846-93F5-04B79C472AAA}"/>
              </a:ext>
            </a:extLst>
          </p:cNvPr>
          <p:cNvPicPr>
            <a:picLocks noChangeAspect="1"/>
          </p:cNvPicPr>
          <p:nvPr/>
        </p:nvPicPr>
        <p:blipFill>
          <a:blip r:embed="rId5"/>
          <a:srcRect/>
          <a:stretch/>
        </p:blipFill>
        <p:spPr>
          <a:xfrm>
            <a:off x="3737255" y="3803685"/>
            <a:ext cx="943994" cy="1565523"/>
          </a:xfrm>
          <a:prstGeom prst="rect">
            <a:avLst/>
          </a:prstGeom>
        </p:spPr>
      </p:pic>
      <p:pic>
        <p:nvPicPr>
          <p:cNvPr id="29" name="Picture 28">
            <a:extLst>
              <a:ext uri="{FF2B5EF4-FFF2-40B4-BE49-F238E27FC236}">
                <a16:creationId xmlns:a16="http://schemas.microsoft.com/office/drawing/2014/main" id="{1F814281-6A48-1F42-95DD-FDD91BB2F7CA}"/>
              </a:ext>
            </a:extLst>
          </p:cNvPr>
          <p:cNvPicPr>
            <a:picLocks noChangeAspect="1"/>
          </p:cNvPicPr>
          <p:nvPr/>
        </p:nvPicPr>
        <p:blipFill>
          <a:blip r:embed="rId6"/>
          <a:stretch>
            <a:fillRect/>
          </a:stretch>
        </p:blipFill>
        <p:spPr>
          <a:xfrm>
            <a:off x="7413913" y="3698852"/>
            <a:ext cx="1845426" cy="1995366"/>
          </a:xfrm>
          <a:prstGeom prst="rect">
            <a:avLst/>
          </a:prstGeom>
        </p:spPr>
      </p:pic>
      <p:sp>
        <p:nvSpPr>
          <p:cNvPr id="31" name="TextBox 30">
            <a:extLst>
              <a:ext uri="{FF2B5EF4-FFF2-40B4-BE49-F238E27FC236}">
                <a16:creationId xmlns:a16="http://schemas.microsoft.com/office/drawing/2014/main" id="{A1DFAF6B-5D23-4748-B301-BB3AA82A8BAE}"/>
              </a:ext>
            </a:extLst>
          </p:cNvPr>
          <p:cNvSpPr txBox="1"/>
          <p:nvPr/>
        </p:nvSpPr>
        <p:spPr>
          <a:xfrm>
            <a:off x="5963825" y="4154526"/>
            <a:ext cx="692743" cy="523220"/>
          </a:xfrm>
          <a:prstGeom prst="rect">
            <a:avLst/>
          </a:prstGeom>
          <a:noFill/>
        </p:spPr>
        <p:txBody>
          <a:bodyPr wrap="square" rtlCol="0">
            <a:spAutoFit/>
          </a:bodyPr>
          <a:lstStyle/>
          <a:p>
            <a:r>
              <a:rPr lang="en-US" sz="2800" dirty="0"/>
              <a:t>vs. </a:t>
            </a:r>
          </a:p>
        </p:txBody>
      </p:sp>
      <p:sp>
        <p:nvSpPr>
          <p:cNvPr id="32" name="Rounded Rectangular Callout 31">
            <a:extLst>
              <a:ext uri="{FF2B5EF4-FFF2-40B4-BE49-F238E27FC236}">
                <a16:creationId xmlns:a16="http://schemas.microsoft.com/office/drawing/2014/main" id="{C6E43AC1-C5E6-D146-97C9-FF2F2507670E}"/>
              </a:ext>
            </a:extLst>
          </p:cNvPr>
          <p:cNvSpPr/>
          <p:nvPr/>
        </p:nvSpPr>
        <p:spPr>
          <a:xfrm>
            <a:off x="436418" y="3429001"/>
            <a:ext cx="2185612" cy="1279690"/>
          </a:xfrm>
          <a:prstGeom prst="wedgeRoundRectCallout">
            <a:avLst>
              <a:gd name="adj1" fmla="val 91775"/>
              <a:gd name="adj2" fmla="val 20"/>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ASK MY BUDDY FOR ADVICE! HE’S AN </a:t>
            </a:r>
            <a:r>
              <a:rPr lang="en-US" b="1" u="sng" dirty="0"/>
              <a:t>EXPERT</a:t>
            </a:r>
          </a:p>
        </p:txBody>
      </p:sp>
      <p:sp>
        <p:nvSpPr>
          <p:cNvPr id="33" name="Rounded Rectangular Callout 32">
            <a:extLst>
              <a:ext uri="{FF2B5EF4-FFF2-40B4-BE49-F238E27FC236}">
                <a16:creationId xmlns:a16="http://schemas.microsoft.com/office/drawing/2014/main" id="{34143A7C-4401-1047-95FC-3A04534248A8}"/>
              </a:ext>
            </a:extLst>
          </p:cNvPr>
          <p:cNvSpPr/>
          <p:nvPr/>
        </p:nvSpPr>
        <p:spPr>
          <a:xfrm>
            <a:off x="9580636" y="1607383"/>
            <a:ext cx="1440889" cy="614676"/>
          </a:xfrm>
          <a:prstGeom prst="wedgeRoundRectCallout">
            <a:avLst>
              <a:gd name="adj1" fmla="val -142931"/>
              <a:gd name="adj2" fmla="val 1495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OKAY!</a:t>
            </a:r>
          </a:p>
        </p:txBody>
      </p:sp>
      <p:sp>
        <p:nvSpPr>
          <p:cNvPr id="34" name="Rounded Rectangular Callout 33">
            <a:extLst>
              <a:ext uri="{FF2B5EF4-FFF2-40B4-BE49-F238E27FC236}">
                <a16:creationId xmlns:a16="http://schemas.microsoft.com/office/drawing/2014/main" id="{BDAA1CA6-6CB0-BB4C-950A-1249F570F865}"/>
              </a:ext>
            </a:extLst>
          </p:cNvPr>
          <p:cNvSpPr/>
          <p:nvPr/>
        </p:nvSpPr>
        <p:spPr>
          <a:xfrm>
            <a:off x="1787002" y="1759783"/>
            <a:ext cx="1440889" cy="708202"/>
          </a:xfrm>
          <a:prstGeom prst="wedgeRoundRectCallout">
            <a:avLst>
              <a:gd name="adj1" fmla="val 137281"/>
              <a:gd name="adj2" fmla="val 20407"/>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BUSTED</a:t>
            </a:r>
          </a:p>
          <a:p>
            <a:pPr algn="ctr"/>
            <a:r>
              <a:rPr lang="en-US" dirty="0"/>
              <a:t>AGAIN!</a:t>
            </a:r>
          </a:p>
        </p:txBody>
      </p:sp>
    </p:spTree>
    <p:extLst>
      <p:ext uri="{BB962C8B-B14F-4D97-AF65-F5344CB8AC3E}">
        <p14:creationId xmlns:p14="http://schemas.microsoft.com/office/powerpoint/2010/main" val="121866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300" fill="hold">
                                          <p:stCondLst>
                                            <p:cond delay="0"/>
                                          </p:stCondLst>
                                        </p:cTn>
                                        <p:tgtEl>
                                          <p:spTgt spid="3"/>
                                        </p:tgtEl>
                                        <p:attrNameLst>
                                          <p:attrName>r</p:attrName>
                                        </p:attrNameLst>
                                      </p:cBhvr>
                                    </p:animRot>
                                    <p:animRot by="-240000">
                                      <p:cBhvr>
                                        <p:cTn id="7" dur="600" fill="hold">
                                          <p:stCondLst>
                                            <p:cond delay="600"/>
                                          </p:stCondLst>
                                        </p:cTn>
                                        <p:tgtEl>
                                          <p:spTgt spid="3"/>
                                        </p:tgtEl>
                                        <p:attrNameLst>
                                          <p:attrName>r</p:attrName>
                                        </p:attrNameLst>
                                      </p:cBhvr>
                                    </p:animRot>
                                    <p:animRot by="240000">
                                      <p:cBhvr>
                                        <p:cTn id="8" dur="600" fill="hold">
                                          <p:stCondLst>
                                            <p:cond delay="1200"/>
                                          </p:stCondLst>
                                        </p:cTn>
                                        <p:tgtEl>
                                          <p:spTgt spid="3"/>
                                        </p:tgtEl>
                                        <p:attrNameLst>
                                          <p:attrName>r</p:attrName>
                                        </p:attrNameLst>
                                      </p:cBhvr>
                                    </p:animRot>
                                    <p:animRot by="-240000">
                                      <p:cBhvr>
                                        <p:cTn id="9" dur="600" fill="hold">
                                          <p:stCondLst>
                                            <p:cond delay="1800"/>
                                          </p:stCondLst>
                                        </p:cTn>
                                        <p:tgtEl>
                                          <p:spTgt spid="3"/>
                                        </p:tgtEl>
                                        <p:attrNameLst>
                                          <p:attrName>r</p:attrName>
                                        </p:attrNameLst>
                                      </p:cBhvr>
                                    </p:animRot>
                                    <p:animRot by="120000">
                                      <p:cBhvr>
                                        <p:cTn id="10" dur="600" fill="hold">
                                          <p:stCondLst>
                                            <p:cond delay="24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1.25E-6 -4.07407E-6 L 0.49193 -0.63148 " pathEditMode="relative" rAng="0" ptsTypes="AA">
                                      <p:cBhvr>
                                        <p:cTn id="23" dur="3000" fill="hold"/>
                                        <p:tgtEl>
                                          <p:spTgt spid="5"/>
                                        </p:tgtEl>
                                        <p:attrNameLst>
                                          <p:attrName>ppt_x</p:attrName>
                                          <p:attrName>ppt_y</p:attrName>
                                        </p:attrNameLst>
                                      </p:cBhvr>
                                      <p:rCtr x="24596" y="-31574"/>
                                    </p:animMotion>
                                  </p:childTnLst>
                                </p:cTn>
                              </p:par>
                              <p:par>
                                <p:cTn id="24" presetID="42" presetClass="path" presetSubtype="0" accel="50000" decel="50000" fill="hold" grpId="0" nodeType="withEffect">
                                  <p:stCondLst>
                                    <p:cond delay="0"/>
                                  </p:stCondLst>
                                  <p:childTnLst>
                                    <p:animMotion origin="layout" path="M -4.58333E-6 -4.44444E-6 L 0.35456 -0.48217 " pathEditMode="relative" rAng="0" ptsTypes="AA">
                                      <p:cBhvr>
                                        <p:cTn id="25" dur="3000" fill="hold"/>
                                        <p:tgtEl>
                                          <p:spTgt spid="26"/>
                                        </p:tgtEl>
                                        <p:attrNameLst>
                                          <p:attrName>ppt_x</p:attrName>
                                          <p:attrName>ppt_y</p:attrName>
                                        </p:attrNameLst>
                                      </p:cBhvr>
                                      <p:rCtr x="17721" y="-24120"/>
                                    </p:animMotion>
                                  </p:childTnLst>
                                </p:cTn>
                              </p:par>
                              <p:par>
                                <p:cTn id="26" presetID="8" presetClass="emph" presetSubtype="0" fill="hold" nodeType="withEffect">
                                  <p:stCondLst>
                                    <p:cond delay="1400"/>
                                  </p:stCondLst>
                                  <p:childTnLst>
                                    <p:animRot by="21600000">
                                      <p:cBhvr>
                                        <p:cTn id="27" dur="2000" fill="hold"/>
                                        <p:tgtEl>
                                          <p:spTgt spid="9"/>
                                        </p:tgtEl>
                                        <p:attrNameLst>
                                          <p:attrName>r</p:attrName>
                                        </p:attrNameLst>
                                      </p:cBhvr>
                                    </p:animRot>
                                  </p:childTnLst>
                                </p:cTn>
                              </p:par>
                              <p:par>
                                <p:cTn id="28" presetID="37" presetClass="path" presetSubtype="0" accel="50000" decel="50000" fill="hold" nodeType="withEffect">
                                  <p:stCondLst>
                                    <p:cond delay="1400"/>
                                  </p:stCondLst>
                                  <p:childTnLst>
                                    <p:animMotion origin="layout" path="M 1.875E-6 -5.29091E-17 L 0.17005 0.03912 C 0.20547 0.04606 0.25625 0.0706 0.30781 0.10394 C 0.3664 0.14213 0.41198 0.17963 0.44166 0.21481 L 0.5862 0.37963 " pathEditMode="relative" rAng="1200000" ptsTypes="AAAAA">
                                      <p:cBhvr>
                                        <p:cTn id="29" dur="2000" fill="hold"/>
                                        <p:tgtEl>
                                          <p:spTgt spid="9"/>
                                        </p:tgtEl>
                                        <p:attrNameLst>
                                          <p:attrName>ppt_x</p:attrName>
                                          <p:attrName>ppt_y</p:attrName>
                                        </p:attrNameLst>
                                      </p:cBhvr>
                                      <p:rCtr x="30169" y="14769"/>
                                    </p:animMotion>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par>
                          <p:cTn id="44" fill="hold">
                            <p:stCondLst>
                              <p:cond delay="500"/>
                            </p:stCondLst>
                            <p:childTnLst>
                              <p:par>
                                <p:cTn id="45" presetID="37"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2000"/>
                            </p:stCondLst>
                            <p:childTnLst>
                              <p:par>
                                <p:cTn id="56" presetID="10" presetClass="entr" presetSubtype="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par>
                          <p:cTn id="59" fill="hold">
                            <p:stCondLst>
                              <p:cond delay="2500"/>
                            </p:stCondLst>
                            <p:childTnLst>
                              <p:par>
                                <p:cTn id="60" presetID="32" presetClass="emph" presetSubtype="0" repeatCount="2000" fill="hold" nodeType="afterEffect">
                                  <p:stCondLst>
                                    <p:cond delay="0"/>
                                  </p:stCondLst>
                                  <p:childTnLst>
                                    <p:animRot by="120000">
                                      <p:cBhvr>
                                        <p:cTn id="61" dur="100" fill="hold">
                                          <p:stCondLst>
                                            <p:cond delay="0"/>
                                          </p:stCondLst>
                                        </p:cTn>
                                        <p:tgtEl>
                                          <p:spTgt spid="28"/>
                                        </p:tgtEl>
                                        <p:attrNameLst>
                                          <p:attrName>r</p:attrName>
                                        </p:attrNameLst>
                                      </p:cBhvr>
                                    </p:animRot>
                                    <p:animRot by="-240000">
                                      <p:cBhvr>
                                        <p:cTn id="62" dur="200" fill="hold">
                                          <p:stCondLst>
                                            <p:cond delay="200"/>
                                          </p:stCondLst>
                                        </p:cTn>
                                        <p:tgtEl>
                                          <p:spTgt spid="28"/>
                                        </p:tgtEl>
                                        <p:attrNameLst>
                                          <p:attrName>r</p:attrName>
                                        </p:attrNameLst>
                                      </p:cBhvr>
                                    </p:animRot>
                                    <p:animRot by="240000">
                                      <p:cBhvr>
                                        <p:cTn id="63" dur="200" fill="hold">
                                          <p:stCondLst>
                                            <p:cond delay="400"/>
                                          </p:stCondLst>
                                        </p:cTn>
                                        <p:tgtEl>
                                          <p:spTgt spid="28"/>
                                        </p:tgtEl>
                                        <p:attrNameLst>
                                          <p:attrName>r</p:attrName>
                                        </p:attrNameLst>
                                      </p:cBhvr>
                                    </p:animRot>
                                    <p:animRot by="-240000">
                                      <p:cBhvr>
                                        <p:cTn id="64" dur="200" fill="hold">
                                          <p:stCondLst>
                                            <p:cond delay="600"/>
                                          </p:stCondLst>
                                        </p:cTn>
                                        <p:tgtEl>
                                          <p:spTgt spid="28"/>
                                        </p:tgtEl>
                                        <p:attrNameLst>
                                          <p:attrName>r</p:attrName>
                                        </p:attrNameLst>
                                      </p:cBhvr>
                                    </p:animRot>
                                    <p:animRot by="120000">
                                      <p:cBhvr>
                                        <p:cTn id="65" dur="200" fill="hold">
                                          <p:stCondLst>
                                            <p:cond delay="800"/>
                                          </p:stCondLst>
                                        </p:cTn>
                                        <p:tgtEl>
                                          <p:spTgt spid="28"/>
                                        </p:tgtEl>
                                        <p:attrNameLst>
                                          <p:attrName>r</p:attrName>
                                        </p:attrNameLst>
                                      </p:cBhvr>
                                    </p:animRot>
                                  </p:childTnLst>
                                </p:cTn>
                              </p:par>
                              <p:par>
                                <p:cTn id="66" presetID="32" presetClass="emph" presetSubtype="0" repeatCount="2000" fill="hold" nodeType="withEffect">
                                  <p:stCondLst>
                                    <p:cond delay="500"/>
                                  </p:stCondLst>
                                  <p:childTnLst>
                                    <p:animRot by="120000">
                                      <p:cBhvr>
                                        <p:cTn id="67" dur="100" fill="hold">
                                          <p:stCondLst>
                                            <p:cond delay="0"/>
                                          </p:stCondLst>
                                        </p:cTn>
                                        <p:tgtEl>
                                          <p:spTgt spid="29"/>
                                        </p:tgtEl>
                                        <p:attrNameLst>
                                          <p:attrName>r</p:attrName>
                                        </p:attrNameLst>
                                      </p:cBhvr>
                                    </p:animRot>
                                    <p:animRot by="-240000">
                                      <p:cBhvr>
                                        <p:cTn id="68" dur="200" fill="hold">
                                          <p:stCondLst>
                                            <p:cond delay="200"/>
                                          </p:stCondLst>
                                        </p:cTn>
                                        <p:tgtEl>
                                          <p:spTgt spid="29"/>
                                        </p:tgtEl>
                                        <p:attrNameLst>
                                          <p:attrName>r</p:attrName>
                                        </p:attrNameLst>
                                      </p:cBhvr>
                                    </p:animRot>
                                    <p:animRot by="240000">
                                      <p:cBhvr>
                                        <p:cTn id="69" dur="200" fill="hold">
                                          <p:stCondLst>
                                            <p:cond delay="400"/>
                                          </p:stCondLst>
                                        </p:cTn>
                                        <p:tgtEl>
                                          <p:spTgt spid="29"/>
                                        </p:tgtEl>
                                        <p:attrNameLst>
                                          <p:attrName>r</p:attrName>
                                        </p:attrNameLst>
                                      </p:cBhvr>
                                    </p:animRot>
                                    <p:animRot by="-240000">
                                      <p:cBhvr>
                                        <p:cTn id="70" dur="200" fill="hold">
                                          <p:stCondLst>
                                            <p:cond delay="600"/>
                                          </p:stCondLst>
                                        </p:cTn>
                                        <p:tgtEl>
                                          <p:spTgt spid="29"/>
                                        </p:tgtEl>
                                        <p:attrNameLst>
                                          <p:attrName>r</p:attrName>
                                        </p:attrNameLst>
                                      </p:cBhvr>
                                    </p:animRot>
                                    <p:animRot by="120000">
                                      <p:cBhvr>
                                        <p:cTn id="71" dur="200" fill="hold">
                                          <p:stCondLst>
                                            <p:cond delay="800"/>
                                          </p:stCondLst>
                                        </p:cTn>
                                        <p:tgtEl>
                                          <p:spTgt spid="29"/>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par>
                          <p:cTn id="77" fill="hold">
                            <p:stCondLst>
                              <p:cond delay="500"/>
                            </p:stCondLst>
                            <p:childTnLst>
                              <p:par>
                                <p:cTn id="78" presetID="10" presetClass="entr" presetSubtype="0" fill="hold" grpId="0" nodeType="afterEffect">
                                  <p:stCondLst>
                                    <p:cond delay="50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26" grpId="0"/>
      <p:bldP spid="26" grpId="1"/>
      <p:bldP spid="31" grpId="0"/>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21D20-6744-9447-A5AE-E082FD7C874D}"/>
              </a:ext>
            </a:extLst>
          </p:cNvPr>
          <p:cNvSpPr>
            <a:spLocks noGrp="1"/>
          </p:cNvSpPr>
          <p:nvPr>
            <p:ph type="title"/>
          </p:nvPr>
        </p:nvSpPr>
        <p:spPr/>
        <p:txBody>
          <a:bodyPr/>
          <a:lstStyle/>
          <a:p>
            <a:r>
              <a:rPr lang="en-US" dirty="0"/>
              <a:t>COLLECTIVES AND LITIGATION</a:t>
            </a:r>
          </a:p>
        </p:txBody>
      </p:sp>
      <p:pic>
        <p:nvPicPr>
          <p:cNvPr id="3" name="Picture 2">
            <a:extLst>
              <a:ext uri="{FF2B5EF4-FFF2-40B4-BE49-F238E27FC236}">
                <a16:creationId xmlns:a16="http://schemas.microsoft.com/office/drawing/2014/main" id="{6E70C5A1-0FA7-524F-A289-E24026542F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7498" y="2695690"/>
            <a:ext cx="2846272" cy="27873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99D8E1-2CC6-3F45-A753-6D4C24BE2FC5}"/>
              </a:ext>
            </a:extLst>
          </p:cNvPr>
          <p:cNvSpPr txBox="1"/>
          <p:nvPr/>
        </p:nvSpPr>
        <p:spPr>
          <a:xfrm>
            <a:off x="5133660" y="5508311"/>
            <a:ext cx="1924680"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ESAC v. SOCAN</a:t>
            </a:r>
          </a:p>
        </p:txBody>
      </p:sp>
      <p:sp>
        <p:nvSpPr>
          <p:cNvPr id="6" name="TextBox 5">
            <a:extLst>
              <a:ext uri="{FF2B5EF4-FFF2-40B4-BE49-F238E27FC236}">
                <a16:creationId xmlns:a16="http://schemas.microsoft.com/office/drawing/2014/main" id="{CBD86E09-52D5-614D-A253-180FC81594AA}"/>
              </a:ext>
            </a:extLst>
          </p:cNvPr>
          <p:cNvSpPr txBox="1"/>
          <p:nvPr/>
        </p:nvSpPr>
        <p:spPr>
          <a:xfrm>
            <a:off x="6824043" y="2410214"/>
            <a:ext cx="4272326"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Alberta (Education) v. Access Copyright</a:t>
            </a:r>
          </a:p>
        </p:txBody>
      </p:sp>
      <p:sp>
        <p:nvSpPr>
          <p:cNvPr id="7" name="TextBox 6">
            <a:extLst>
              <a:ext uri="{FF2B5EF4-FFF2-40B4-BE49-F238E27FC236}">
                <a16:creationId xmlns:a16="http://schemas.microsoft.com/office/drawing/2014/main" id="{9B59F69E-1FF4-C14F-B6B7-C0C19D8CD5C7}"/>
              </a:ext>
            </a:extLst>
          </p:cNvPr>
          <p:cNvSpPr txBox="1"/>
          <p:nvPr/>
        </p:nvSpPr>
        <p:spPr>
          <a:xfrm>
            <a:off x="3562661" y="2388381"/>
            <a:ext cx="1805298"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SOCAN v. Bell</a:t>
            </a:r>
          </a:p>
        </p:txBody>
      </p:sp>
      <p:sp>
        <p:nvSpPr>
          <p:cNvPr id="8" name="TextBox 7">
            <a:extLst>
              <a:ext uri="{FF2B5EF4-FFF2-40B4-BE49-F238E27FC236}">
                <a16:creationId xmlns:a16="http://schemas.microsoft.com/office/drawing/2014/main" id="{EBC46906-0BE5-304B-96C6-2FDE2863412E}"/>
              </a:ext>
            </a:extLst>
          </p:cNvPr>
          <p:cNvSpPr txBox="1"/>
          <p:nvPr/>
        </p:nvSpPr>
        <p:spPr>
          <a:xfrm>
            <a:off x="2671282" y="4401619"/>
            <a:ext cx="2080137"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Rogers v. SOCAN</a:t>
            </a:r>
          </a:p>
        </p:txBody>
      </p:sp>
      <p:sp>
        <p:nvSpPr>
          <p:cNvPr id="9" name="TextBox 8">
            <a:extLst>
              <a:ext uri="{FF2B5EF4-FFF2-40B4-BE49-F238E27FC236}">
                <a16:creationId xmlns:a16="http://schemas.microsoft.com/office/drawing/2014/main" id="{09A8240F-DD8E-5F46-9FB3-46ACFF4A1CF4}"/>
              </a:ext>
            </a:extLst>
          </p:cNvPr>
          <p:cNvSpPr txBox="1"/>
          <p:nvPr/>
        </p:nvSpPr>
        <p:spPr>
          <a:xfrm>
            <a:off x="7440583" y="4401619"/>
            <a:ext cx="2537277"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Re:Sound v. MPTAC</a:t>
            </a:r>
          </a:p>
        </p:txBody>
      </p:sp>
      <p:cxnSp>
        <p:nvCxnSpPr>
          <p:cNvPr id="10" name="Straight Connector 9">
            <a:extLst>
              <a:ext uri="{FF2B5EF4-FFF2-40B4-BE49-F238E27FC236}">
                <a16:creationId xmlns:a16="http://schemas.microsoft.com/office/drawing/2014/main" id="{7F08ADD4-949A-C849-B069-103584A59A6B}"/>
              </a:ext>
            </a:extLst>
          </p:cNvPr>
          <p:cNvCxnSpPr>
            <a:cxnSpLocks/>
          </p:cNvCxnSpPr>
          <p:nvPr/>
        </p:nvCxnSpPr>
        <p:spPr>
          <a:xfrm>
            <a:off x="5982575" y="5901211"/>
            <a:ext cx="1075765"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EF7998-28B2-784B-91BF-569CA4A03452}"/>
              </a:ext>
            </a:extLst>
          </p:cNvPr>
          <p:cNvCxnSpPr>
            <a:cxnSpLocks/>
          </p:cNvCxnSpPr>
          <p:nvPr/>
        </p:nvCxnSpPr>
        <p:spPr>
          <a:xfrm>
            <a:off x="3675654" y="4770951"/>
            <a:ext cx="1075765"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386E8E0-5521-1342-8299-4ED7A08B5802}"/>
              </a:ext>
            </a:extLst>
          </p:cNvPr>
          <p:cNvCxnSpPr>
            <a:cxnSpLocks/>
          </p:cNvCxnSpPr>
          <p:nvPr/>
        </p:nvCxnSpPr>
        <p:spPr>
          <a:xfrm>
            <a:off x="3562661" y="2779546"/>
            <a:ext cx="1075765"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723F4D-9183-0245-B448-B94EB36F8AEA}"/>
              </a:ext>
            </a:extLst>
          </p:cNvPr>
          <p:cNvCxnSpPr>
            <a:cxnSpLocks/>
          </p:cNvCxnSpPr>
          <p:nvPr/>
        </p:nvCxnSpPr>
        <p:spPr>
          <a:xfrm>
            <a:off x="9120222" y="2779546"/>
            <a:ext cx="1976147"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1BBAC5-65CE-A14C-8FB4-86AD448C7595}"/>
              </a:ext>
            </a:extLst>
          </p:cNvPr>
          <p:cNvCxnSpPr>
            <a:cxnSpLocks/>
            <a:endCxn id="9" idx="2"/>
          </p:cNvCxnSpPr>
          <p:nvPr/>
        </p:nvCxnSpPr>
        <p:spPr>
          <a:xfrm>
            <a:off x="7523770" y="4770951"/>
            <a:ext cx="1185452"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Picture 5">
            <a:extLst>
              <a:ext uri="{FF2B5EF4-FFF2-40B4-BE49-F238E27FC236}">
                <a16:creationId xmlns:a16="http://schemas.microsoft.com/office/drawing/2014/main" id="{232059E2-54EE-D04B-B789-502149D27B4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589042" y="3083319"/>
            <a:ext cx="2936400" cy="1056927"/>
          </a:xfrm>
          <a:prstGeom prst="rect">
            <a:avLst/>
          </a:prstGeom>
        </p:spPr>
      </p:pic>
      <p:pic>
        <p:nvPicPr>
          <p:cNvPr id="16" name="Picture 15">
            <a:extLst>
              <a:ext uri="{FF2B5EF4-FFF2-40B4-BE49-F238E27FC236}">
                <a16:creationId xmlns:a16="http://schemas.microsoft.com/office/drawing/2014/main" id="{CD498495-34CE-6B42-BA83-D069FFF2C61E}"/>
              </a:ext>
            </a:extLst>
          </p:cNvPr>
          <p:cNvPicPr>
            <a:picLocks noChangeAspect="1"/>
          </p:cNvPicPr>
          <p:nvPr/>
        </p:nvPicPr>
        <p:blipFill>
          <a:blip r:embed="rId6"/>
          <a:stretch>
            <a:fillRect/>
          </a:stretch>
        </p:blipFill>
        <p:spPr>
          <a:xfrm rot="1017984" flipH="1">
            <a:off x="301022" y="3740793"/>
            <a:ext cx="2599257" cy="3099566"/>
          </a:xfrm>
          <a:prstGeom prst="rect">
            <a:avLst/>
          </a:prstGeom>
        </p:spPr>
      </p:pic>
      <p:sp>
        <p:nvSpPr>
          <p:cNvPr id="18" name="Rounded Rectangular Callout 17">
            <a:extLst>
              <a:ext uri="{FF2B5EF4-FFF2-40B4-BE49-F238E27FC236}">
                <a16:creationId xmlns:a16="http://schemas.microsoft.com/office/drawing/2014/main" id="{342C6CF0-0614-9046-9EFF-CFDEE524D301}"/>
              </a:ext>
            </a:extLst>
          </p:cNvPr>
          <p:cNvSpPr/>
          <p:nvPr/>
        </p:nvSpPr>
        <p:spPr>
          <a:xfrm>
            <a:off x="332509" y="1745673"/>
            <a:ext cx="2156879" cy="888191"/>
          </a:xfrm>
          <a:prstGeom prst="wedgeRoundRectCallout">
            <a:avLst>
              <a:gd name="adj1" fmla="val -1840"/>
              <a:gd name="adj2" fmla="val 181369"/>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 STOP LITIGATION STATION!</a:t>
            </a:r>
          </a:p>
        </p:txBody>
      </p:sp>
      <p:pic>
        <p:nvPicPr>
          <p:cNvPr id="19" name="Picture 18" descr="A close up of a logo&#10;&#10;Description automatically generated">
            <a:extLst>
              <a:ext uri="{FF2B5EF4-FFF2-40B4-BE49-F238E27FC236}">
                <a16:creationId xmlns:a16="http://schemas.microsoft.com/office/drawing/2014/main" id="{2D38982A-2E27-C242-871F-28C18217496B}"/>
              </a:ext>
            </a:extLst>
          </p:cNvPr>
          <p:cNvPicPr>
            <a:picLocks noChangeAspect="1"/>
          </p:cNvPicPr>
          <p:nvPr/>
        </p:nvPicPr>
        <p:blipFill>
          <a:blip r:embed="rId7"/>
          <a:stretch>
            <a:fillRect/>
          </a:stretch>
        </p:blipFill>
        <p:spPr>
          <a:xfrm flipH="1">
            <a:off x="4213536" y="2711343"/>
            <a:ext cx="1135073" cy="1882405"/>
          </a:xfrm>
          <a:prstGeom prst="rect">
            <a:avLst/>
          </a:prstGeom>
        </p:spPr>
      </p:pic>
      <p:sp>
        <p:nvSpPr>
          <p:cNvPr id="21" name="TextBox 20">
            <a:extLst>
              <a:ext uri="{FF2B5EF4-FFF2-40B4-BE49-F238E27FC236}">
                <a16:creationId xmlns:a16="http://schemas.microsoft.com/office/drawing/2014/main" id="{BF03D912-113E-A249-A18C-2B8D63B8C46B}"/>
              </a:ext>
            </a:extLst>
          </p:cNvPr>
          <p:cNvSpPr txBox="1"/>
          <p:nvPr/>
        </p:nvSpPr>
        <p:spPr>
          <a:xfrm>
            <a:off x="3740535" y="4765244"/>
            <a:ext cx="1961392" cy="707886"/>
          </a:xfrm>
          <a:prstGeom prst="rect">
            <a:avLst/>
          </a:prstGeom>
          <a:noFill/>
        </p:spPr>
        <p:txBody>
          <a:bodyPr wrap="square" rtlCol="0">
            <a:spAutoFit/>
          </a:bodyPr>
          <a:lstStyle/>
          <a:p>
            <a:pPr algn="ctr"/>
            <a:r>
              <a:rPr lang="en-US" sz="2000" dirty="0"/>
              <a:t>Access</a:t>
            </a:r>
            <a:br>
              <a:rPr lang="en-US" sz="2000" dirty="0"/>
            </a:br>
            <a:r>
              <a:rPr lang="en-US" sz="2000" dirty="0"/>
              <a:t>Copyright</a:t>
            </a:r>
          </a:p>
        </p:txBody>
      </p:sp>
      <p:sp>
        <p:nvSpPr>
          <p:cNvPr id="22" name="TextBox 21">
            <a:extLst>
              <a:ext uri="{FF2B5EF4-FFF2-40B4-BE49-F238E27FC236}">
                <a16:creationId xmlns:a16="http://schemas.microsoft.com/office/drawing/2014/main" id="{303DAF9A-7691-4F49-A871-05557535D196}"/>
              </a:ext>
            </a:extLst>
          </p:cNvPr>
          <p:cNvSpPr txBox="1"/>
          <p:nvPr/>
        </p:nvSpPr>
        <p:spPr>
          <a:xfrm>
            <a:off x="5976095" y="3358038"/>
            <a:ext cx="535013" cy="523220"/>
          </a:xfrm>
          <a:prstGeom prst="rect">
            <a:avLst/>
          </a:prstGeom>
          <a:noFill/>
        </p:spPr>
        <p:txBody>
          <a:bodyPr wrap="square" rtlCol="0">
            <a:spAutoFit/>
          </a:bodyPr>
          <a:lstStyle/>
          <a:p>
            <a:r>
              <a:rPr lang="en-US" sz="2800" dirty="0"/>
              <a:t>v. </a:t>
            </a:r>
          </a:p>
        </p:txBody>
      </p:sp>
      <p:pic>
        <p:nvPicPr>
          <p:cNvPr id="23" name="Picture 22">
            <a:extLst>
              <a:ext uri="{FF2B5EF4-FFF2-40B4-BE49-F238E27FC236}">
                <a16:creationId xmlns:a16="http://schemas.microsoft.com/office/drawing/2014/main" id="{4987395D-E216-DD41-A4F2-0C9F294CD6A3}"/>
              </a:ext>
            </a:extLst>
          </p:cNvPr>
          <p:cNvPicPr>
            <a:picLocks noChangeAspect="1"/>
          </p:cNvPicPr>
          <p:nvPr/>
        </p:nvPicPr>
        <p:blipFill>
          <a:blip r:embed="rId6"/>
          <a:stretch>
            <a:fillRect/>
          </a:stretch>
        </p:blipFill>
        <p:spPr>
          <a:xfrm rot="475261" flipH="1">
            <a:off x="5324246" y="5098480"/>
            <a:ext cx="2468280" cy="2943378"/>
          </a:xfrm>
          <a:prstGeom prst="rect">
            <a:avLst/>
          </a:prstGeom>
        </p:spPr>
      </p:pic>
      <p:pic>
        <p:nvPicPr>
          <p:cNvPr id="24" name="Picture 23">
            <a:extLst>
              <a:ext uri="{FF2B5EF4-FFF2-40B4-BE49-F238E27FC236}">
                <a16:creationId xmlns:a16="http://schemas.microsoft.com/office/drawing/2014/main" id="{D2A3FF59-B1D5-7A41-B801-F8E09813A27E}"/>
              </a:ext>
            </a:extLst>
          </p:cNvPr>
          <p:cNvPicPr>
            <a:picLocks noChangeAspect="1"/>
          </p:cNvPicPr>
          <p:nvPr/>
        </p:nvPicPr>
        <p:blipFill>
          <a:blip r:embed="rId6"/>
          <a:stretch>
            <a:fillRect/>
          </a:stretch>
        </p:blipFill>
        <p:spPr>
          <a:xfrm rot="1088649" flipH="1">
            <a:off x="1738950" y="4829668"/>
            <a:ext cx="3596517" cy="4288780"/>
          </a:xfrm>
          <a:prstGeom prst="rect">
            <a:avLst/>
          </a:prstGeom>
        </p:spPr>
      </p:pic>
      <p:pic>
        <p:nvPicPr>
          <p:cNvPr id="25" name="Picture 24">
            <a:extLst>
              <a:ext uri="{FF2B5EF4-FFF2-40B4-BE49-F238E27FC236}">
                <a16:creationId xmlns:a16="http://schemas.microsoft.com/office/drawing/2014/main" id="{E6219D96-7C5C-F94B-B0D6-9B9B464BAA42}"/>
              </a:ext>
            </a:extLst>
          </p:cNvPr>
          <p:cNvPicPr>
            <a:picLocks noChangeAspect="1"/>
          </p:cNvPicPr>
          <p:nvPr/>
        </p:nvPicPr>
        <p:blipFill>
          <a:blip r:embed="rId6"/>
          <a:stretch>
            <a:fillRect/>
          </a:stretch>
        </p:blipFill>
        <p:spPr>
          <a:xfrm rot="13617395" flipH="1">
            <a:off x="8140893" y="-3193217"/>
            <a:ext cx="4754887" cy="5670114"/>
          </a:xfrm>
          <a:prstGeom prst="rect">
            <a:avLst/>
          </a:prstGeom>
        </p:spPr>
      </p:pic>
      <p:pic>
        <p:nvPicPr>
          <p:cNvPr id="26" name="Picture 25">
            <a:extLst>
              <a:ext uri="{FF2B5EF4-FFF2-40B4-BE49-F238E27FC236}">
                <a16:creationId xmlns:a16="http://schemas.microsoft.com/office/drawing/2014/main" id="{44B1BD1B-13CC-5C41-AA4F-B317CE922DD3}"/>
              </a:ext>
            </a:extLst>
          </p:cNvPr>
          <p:cNvPicPr>
            <a:picLocks noChangeAspect="1"/>
          </p:cNvPicPr>
          <p:nvPr/>
        </p:nvPicPr>
        <p:blipFill>
          <a:blip r:embed="rId6"/>
          <a:stretch>
            <a:fillRect/>
          </a:stretch>
        </p:blipFill>
        <p:spPr>
          <a:xfrm rot="19837696" flipH="1" flipV="1">
            <a:off x="1466445" y="-1372777"/>
            <a:ext cx="3271836" cy="3998685"/>
          </a:xfrm>
          <a:prstGeom prst="rect">
            <a:avLst/>
          </a:prstGeom>
        </p:spPr>
      </p:pic>
      <p:pic>
        <p:nvPicPr>
          <p:cNvPr id="27" name="Picture 26">
            <a:extLst>
              <a:ext uri="{FF2B5EF4-FFF2-40B4-BE49-F238E27FC236}">
                <a16:creationId xmlns:a16="http://schemas.microsoft.com/office/drawing/2014/main" id="{B418A751-94F1-D745-A744-E1033751FAF0}"/>
              </a:ext>
            </a:extLst>
          </p:cNvPr>
          <p:cNvPicPr>
            <a:picLocks noChangeAspect="1"/>
          </p:cNvPicPr>
          <p:nvPr/>
        </p:nvPicPr>
        <p:blipFill>
          <a:blip r:embed="rId6"/>
          <a:stretch>
            <a:fillRect/>
          </a:stretch>
        </p:blipFill>
        <p:spPr>
          <a:xfrm rot="17085259">
            <a:off x="9824784" y="1494210"/>
            <a:ext cx="2447596" cy="2943378"/>
          </a:xfrm>
          <a:prstGeom prst="rect">
            <a:avLst/>
          </a:prstGeom>
        </p:spPr>
      </p:pic>
      <p:pic>
        <p:nvPicPr>
          <p:cNvPr id="28" name="Picture 27">
            <a:extLst>
              <a:ext uri="{FF2B5EF4-FFF2-40B4-BE49-F238E27FC236}">
                <a16:creationId xmlns:a16="http://schemas.microsoft.com/office/drawing/2014/main" id="{D00D138F-89A7-6946-B434-CDFEAF22260B}"/>
              </a:ext>
            </a:extLst>
          </p:cNvPr>
          <p:cNvPicPr>
            <a:picLocks noChangeAspect="1"/>
          </p:cNvPicPr>
          <p:nvPr/>
        </p:nvPicPr>
        <p:blipFill>
          <a:blip r:embed="rId6"/>
          <a:stretch>
            <a:fillRect/>
          </a:stretch>
        </p:blipFill>
        <p:spPr>
          <a:xfrm rot="16200000" flipV="1">
            <a:off x="-7822059" y="-1922398"/>
            <a:ext cx="9570880" cy="12125287"/>
          </a:xfrm>
          <a:prstGeom prst="rect">
            <a:avLst/>
          </a:prstGeom>
        </p:spPr>
      </p:pic>
      <p:pic>
        <p:nvPicPr>
          <p:cNvPr id="29" name="Picture 28">
            <a:extLst>
              <a:ext uri="{FF2B5EF4-FFF2-40B4-BE49-F238E27FC236}">
                <a16:creationId xmlns:a16="http://schemas.microsoft.com/office/drawing/2014/main" id="{F14BFB2A-5D76-6E40-AA26-494DEF08A2D9}"/>
              </a:ext>
            </a:extLst>
          </p:cNvPr>
          <p:cNvPicPr>
            <a:picLocks noChangeAspect="1"/>
          </p:cNvPicPr>
          <p:nvPr/>
        </p:nvPicPr>
        <p:blipFill>
          <a:blip r:embed="rId8"/>
          <a:stretch>
            <a:fillRect/>
          </a:stretch>
        </p:blipFill>
        <p:spPr>
          <a:xfrm rot="20897565">
            <a:off x="8775773" y="4553870"/>
            <a:ext cx="2240223" cy="2695379"/>
          </a:xfrm>
          <a:prstGeom prst="rect">
            <a:avLst/>
          </a:prstGeom>
        </p:spPr>
      </p:pic>
    </p:spTree>
    <p:extLst>
      <p:ext uri="{BB962C8B-B14F-4D97-AF65-F5344CB8AC3E}">
        <p14:creationId xmlns:p14="http://schemas.microsoft.com/office/powerpoint/2010/main" val="419875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1" presetID="53"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par>
                                <p:cTn id="21" presetID="10" presetClass="exit" presetSubtype="0" fill="hold" grpId="1" nodeType="with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par>
                                <p:cTn id="52" presetID="22" presetClass="entr" presetSubtype="8"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par>
                                <p:cTn id="55" presetID="22" presetClass="entr" presetSubtype="8"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par>
                                <p:cTn id="58" presetID="22" presetClass="entr" presetSubtype="8"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par>
                                <p:cTn id="61" presetID="22" presetClass="entr" presetSubtype="8"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3"/>
                                        </p:tgtEl>
                                      </p:cBhvr>
                                    </p:animEffect>
                                    <p:set>
                                      <p:cBhvr>
                                        <p:cTn id="68" dur="1" fill="hold">
                                          <p:stCondLst>
                                            <p:cond delay="499"/>
                                          </p:stCondLst>
                                        </p:cTn>
                                        <p:tgtEl>
                                          <p:spTgt spid="3"/>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5"/>
                                        </p:tgtEl>
                                      </p:cBhvr>
                                    </p:animEffect>
                                    <p:set>
                                      <p:cBhvr>
                                        <p:cTn id="71" dur="1" fill="hold">
                                          <p:stCondLst>
                                            <p:cond delay="499"/>
                                          </p:stCondLst>
                                        </p:cTn>
                                        <p:tgtEl>
                                          <p:spTgt spid="5"/>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6"/>
                                        </p:tgtEl>
                                      </p:cBhvr>
                                    </p:animEffect>
                                    <p:set>
                                      <p:cBhvr>
                                        <p:cTn id="74" dur="1" fill="hold">
                                          <p:stCondLst>
                                            <p:cond delay="499"/>
                                          </p:stCondLst>
                                        </p:cTn>
                                        <p:tgtEl>
                                          <p:spTgt spid="6"/>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7"/>
                                        </p:tgtEl>
                                      </p:cBhvr>
                                    </p:animEffect>
                                    <p:set>
                                      <p:cBhvr>
                                        <p:cTn id="77" dur="1" fill="hold">
                                          <p:stCondLst>
                                            <p:cond delay="499"/>
                                          </p:stCondLst>
                                        </p:cTn>
                                        <p:tgtEl>
                                          <p:spTgt spid="7"/>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8"/>
                                        </p:tgtEl>
                                      </p:cBhvr>
                                    </p:animEffect>
                                    <p:set>
                                      <p:cBhvr>
                                        <p:cTn id="80" dur="1" fill="hold">
                                          <p:stCondLst>
                                            <p:cond delay="499"/>
                                          </p:stCondLst>
                                        </p:cTn>
                                        <p:tgtEl>
                                          <p:spTgt spid="8"/>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9"/>
                                        </p:tgtEl>
                                      </p:cBhvr>
                                    </p:animEffect>
                                    <p:set>
                                      <p:cBhvr>
                                        <p:cTn id="83" dur="1" fill="hold">
                                          <p:stCondLst>
                                            <p:cond delay="499"/>
                                          </p:stCondLst>
                                        </p:cTn>
                                        <p:tgtEl>
                                          <p:spTgt spid="9"/>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13"/>
                                        </p:tgtEl>
                                      </p:cBhvr>
                                    </p:animEffect>
                                    <p:set>
                                      <p:cBhvr>
                                        <p:cTn id="89" dur="1" fill="hold">
                                          <p:stCondLst>
                                            <p:cond delay="499"/>
                                          </p:stCondLst>
                                        </p:cTn>
                                        <p:tgtEl>
                                          <p:spTgt spid="13"/>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5"/>
                                        </p:tgtEl>
                                      </p:cBhvr>
                                    </p:animEffect>
                                    <p:set>
                                      <p:cBhvr>
                                        <p:cTn id="95" dur="1" fill="hold">
                                          <p:stCondLst>
                                            <p:cond delay="499"/>
                                          </p:stCondLst>
                                        </p:cTn>
                                        <p:tgtEl>
                                          <p:spTgt spid="15"/>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17"/>
                                        </p:tgtEl>
                                      </p:cBhvr>
                                    </p:animEffect>
                                    <p:set>
                                      <p:cBhvr>
                                        <p:cTn id="98" dur="1" fill="hold">
                                          <p:stCondLst>
                                            <p:cond delay="499"/>
                                          </p:stCondLst>
                                        </p:cTn>
                                        <p:tgtEl>
                                          <p:spTgt spid="17"/>
                                        </p:tgtEl>
                                        <p:attrNameLst>
                                          <p:attrName>style.visibility</p:attrName>
                                        </p:attrNameLst>
                                      </p:cBhvr>
                                      <p:to>
                                        <p:strVal val="hidden"/>
                                      </p:to>
                                    </p:set>
                                  </p:childTnLst>
                                </p:cTn>
                              </p:par>
                              <p:par>
                                <p:cTn id="99" presetID="10" presetClass="entr" presetSubtype="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500"/>
                                        <p:tgtEl>
                                          <p:spTgt spid="19"/>
                                        </p:tgtEl>
                                      </p:cBhvr>
                                    </p:animEffec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500"/>
                                        <p:tgtEl>
                                          <p:spTgt spid="21"/>
                                        </p:tgtEl>
                                      </p:cBhvr>
                                    </p:animEffect>
                                  </p:childTnLst>
                                </p:cTn>
                              </p:par>
                            </p:childTnLst>
                          </p:cTn>
                        </p:par>
                        <p:par>
                          <p:cTn id="106" fill="hold">
                            <p:stCondLst>
                              <p:cond delay="1000"/>
                            </p:stCondLst>
                            <p:childTnLst>
                              <p:par>
                                <p:cTn id="107" presetID="10"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500"/>
                                        <p:tgtEl>
                                          <p:spTgt spid="2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50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1000"/>
                                        <p:tgtEl>
                                          <p:spTgt spid="23"/>
                                        </p:tgtEl>
                                      </p:cBhvr>
                                    </p:animEffect>
                                    <p:anim calcmode="lin" valueType="num">
                                      <p:cBhvr>
                                        <p:cTn id="118" dur="1000" fill="hold"/>
                                        <p:tgtEl>
                                          <p:spTgt spid="23"/>
                                        </p:tgtEl>
                                        <p:attrNameLst>
                                          <p:attrName>ppt_x</p:attrName>
                                        </p:attrNameLst>
                                      </p:cBhvr>
                                      <p:tavLst>
                                        <p:tav tm="0">
                                          <p:val>
                                            <p:strVal val="#ppt_x"/>
                                          </p:val>
                                        </p:tav>
                                        <p:tav tm="100000">
                                          <p:val>
                                            <p:strVal val="#ppt_x"/>
                                          </p:val>
                                        </p:tav>
                                      </p:tavLst>
                                    </p:anim>
                                    <p:anim calcmode="lin" valueType="num">
                                      <p:cBhvr>
                                        <p:cTn id="119" dur="900" decel="100000" fill="hold"/>
                                        <p:tgtEl>
                                          <p:spTgt spid="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37" presetClass="entr" presetSubtype="0" fill="hold" nodeType="after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1000"/>
                                        <p:tgtEl>
                                          <p:spTgt spid="24"/>
                                        </p:tgtEl>
                                      </p:cBhvr>
                                    </p:animEffect>
                                    <p:anim calcmode="lin" valueType="num">
                                      <p:cBhvr>
                                        <p:cTn id="125" dur="1000" fill="hold"/>
                                        <p:tgtEl>
                                          <p:spTgt spid="24"/>
                                        </p:tgtEl>
                                        <p:attrNameLst>
                                          <p:attrName>ppt_x</p:attrName>
                                        </p:attrNameLst>
                                      </p:cBhvr>
                                      <p:tavLst>
                                        <p:tav tm="0">
                                          <p:val>
                                            <p:strVal val="#ppt_x"/>
                                          </p:val>
                                        </p:tav>
                                        <p:tav tm="100000">
                                          <p:val>
                                            <p:strVal val="#ppt_x"/>
                                          </p:val>
                                        </p:tav>
                                      </p:tavLst>
                                    </p:anim>
                                    <p:anim calcmode="lin" valueType="num">
                                      <p:cBhvr>
                                        <p:cTn id="126" dur="900" decel="100000" fill="hold"/>
                                        <p:tgtEl>
                                          <p:spTgt spid="24"/>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28" fill="hold">
                            <p:stCondLst>
                              <p:cond delay="2000"/>
                            </p:stCondLst>
                            <p:childTnLst>
                              <p:par>
                                <p:cTn id="129" presetID="2" presetClass="entr" presetSubtype="3" fill="hold" nodeType="afterEffect">
                                  <p:stCondLst>
                                    <p:cond delay="0"/>
                                  </p:stCondLst>
                                  <p:childTnLst>
                                    <p:set>
                                      <p:cBhvr>
                                        <p:cTn id="130" dur="1" fill="hold">
                                          <p:stCondLst>
                                            <p:cond delay="0"/>
                                          </p:stCondLst>
                                        </p:cTn>
                                        <p:tgtEl>
                                          <p:spTgt spid="25"/>
                                        </p:tgtEl>
                                        <p:attrNameLst>
                                          <p:attrName>style.visibility</p:attrName>
                                        </p:attrNameLst>
                                      </p:cBhvr>
                                      <p:to>
                                        <p:strVal val="visible"/>
                                      </p:to>
                                    </p:set>
                                    <p:anim calcmode="lin" valueType="num">
                                      <p:cBhvr additive="base">
                                        <p:cTn id="131" dur="500" fill="hold"/>
                                        <p:tgtEl>
                                          <p:spTgt spid="25"/>
                                        </p:tgtEl>
                                        <p:attrNameLst>
                                          <p:attrName>ppt_x</p:attrName>
                                        </p:attrNameLst>
                                      </p:cBhvr>
                                      <p:tavLst>
                                        <p:tav tm="0">
                                          <p:val>
                                            <p:strVal val="1+#ppt_w/2"/>
                                          </p:val>
                                        </p:tav>
                                        <p:tav tm="100000">
                                          <p:val>
                                            <p:strVal val="#ppt_x"/>
                                          </p:val>
                                        </p:tav>
                                      </p:tavLst>
                                    </p:anim>
                                    <p:anim calcmode="lin" valueType="num">
                                      <p:cBhvr additive="base">
                                        <p:cTn id="132" dur="500" fill="hold"/>
                                        <p:tgtEl>
                                          <p:spTgt spid="25"/>
                                        </p:tgtEl>
                                        <p:attrNameLst>
                                          <p:attrName>ppt_y</p:attrName>
                                        </p:attrNameLst>
                                      </p:cBhvr>
                                      <p:tavLst>
                                        <p:tav tm="0">
                                          <p:val>
                                            <p:strVal val="0-#ppt_h/2"/>
                                          </p:val>
                                        </p:tav>
                                        <p:tav tm="100000">
                                          <p:val>
                                            <p:strVal val="#ppt_y"/>
                                          </p:val>
                                        </p:tav>
                                      </p:tavLst>
                                    </p:anim>
                                  </p:childTnLst>
                                </p:cTn>
                              </p:par>
                            </p:childTnLst>
                          </p:cTn>
                        </p:par>
                        <p:par>
                          <p:cTn id="133" fill="hold">
                            <p:stCondLst>
                              <p:cond delay="2500"/>
                            </p:stCondLst>
                            <p:childTnLst>
                              <p:par>
                                <p:cTn id="134" presetID="2" presetClass="entr" presetSubtype="9" fill="hold" nodeType="afterEffect">
                                  <p:stCondLst>
                                    <p:cond delay="0"/>
                                  </p:stCondLst>
                                  <p:childTnLst>
                                    <p:set>
                                      <p:cBhvr>
                                        <p:cTn id="135" dur="1" fill="hold">
                                          <p:stCondLst>
                                            <p:cond delay="0"/>
                                          </p:stCondLst>
                                        </p:cTn>
                                        <p:tgtEl>
                                          <p:spTgt spid="26"/>
                                        </p:tgtEl>
                                        <p:attrNameLst>
                                          <p:attrName>style.visibility</p:attrName>
                                        </p:attrNameLst>
                                      </p:cBhvr>
                                      <p:to>
                                        <p:strVal val="visible"/>
                                      </p:to>
                                    </p:set>
                                    <p:anim calcmode="lin" valueType="num">
                                      <p:cBhvr additive="base">
                                        <p:cTn id="136" dur="500" fill="hold"/>
                                        <p:tgtEl>
                                          <p:spTgt spid="26"/>
                                        </p:tgtEl>
                                        <p:attrNameLst>
                                          <p:attrName>ppt_x</p:attrName>
                                        </p:attrNameLst>
                                      </p:cBhvr>
                                      <p:tavLst>
                                        <p:tav tm="0">
                                          <p:val>
                                            <p:strVal val="0-#ppt_w/2"/>
                                          </p:val>
                                        </p:tav>
                                        <p:tav tm="100000">
                                          <p:val>
                                            <p:strVal val="#ppt_x"/>
                                          </p:val>
                                        </p:tav>
                                      </p:tavLst>
                                    </p:anim>
                                    <p:anim calcmode="lin" valueType="num">
                                      <p:cBhvr additive="base">
                                        <p:cTn id="137" dur="500" fill="hold"/>
                                        <p:tgtEl>
                                          <p:spTgt spid="26"/>
                                        </p:tgtEl>
                                        <p:attrNameLst>
                                          <p:attrName>ppt_y</p:attrName>
                                        </p:attrNameLst>
                                      </p:cBhvr>
                                      <p:tavLst>
                                        <p:tav tm="0">
                                          <p:val>
                                            <p:strVal val="0-#ppt_h/2"/>
                                          </p:val>
                                        </p:tav>
                                        <p:tav tm="100000">
                                          <p:val>
                                            <p:strVal val="#ppt_y"/>
                                          </p:val>
                                        </p:tav>
                                      </p:tavLst>
                                    </p:anim>
                                  </p:childTnLst>
                                </p:cTn>
                              </p:par>
                            </p:childTnLst>
                          </p:cTn>
                        </p:par>
                        <p:par>
                          <p:cTn id="138" fill="hold">
                            <p:stCondLst>
                              <p:cond delay="3000"/>
                            </p:stCondLst>
                            <p:childTnLst>
                              <p:par>
                                <p:cTn id="139" presetID="2" presetClass="entr" presetSubtype="2" fill="hold" nodeType="afterEffect">
                                  <p:stCondLst>
                                    <p:cond delay="0"/>
                                  </p:stCondLst>
                                  <p:childTnLst>
                                    <p:set>
                                      <p:cBhvr>
                                        <p:cTn id="140" dur="1" fill="hold">
                                          <p:stCondLst>
                                            <p:cond delay="0"/>
                                          </p:stCondLst>
                                        </p:cTn>
                                        <p:tgtEl>
                                          <p:spTgt spid="27"/>
                                        </p:tgtEl>
                                        <p:attrNameLst>
                                          <p:attrName>style.visibility</p:attrName>
                                        </p:attrNameLst>
                                      </p:cBhvr>
                                      <p:to>
                                        <p:strVal val="visible"/>
                                      </p:to>
                                    </p:set>
                                    <p:anim calcmode="lin" valueType="num">
                                      <p:cBhvr additive="base">
                                        <p:cTn id="141" dur="500" fill="hold"/>
                                        <p:tgtEl>
                                          <p:spTgt spid="27"/>
                                        </p:tgtEl>
                                        <p:attrNameLst>
                                          <p:attrName>ppt_x</p:attrName>
                                        </p:attrNameLst>
                                      </p:cBhvr>
                                      <p:tavLst>
                                        <p:tav tm="0">
                                          <p:val>
                                            <p:strVal val="1+#ppt_w/2"/>
                                          </p:val>
                                        </p:tav>
                                        <p:tav tm="100000">
                                          <p:val>
                                            <p:strVal val="#ppt_x"/>
                                          </p:val>
                                        </p:tav>
                                      </p:tavLst>
                                    </p:anim>
                                    <p:anim calcmode="lin" valueType="num">
                                      <p:cBhvr additive="base">
                                        <p:cTn id="142" dur="500" fill="hold"/>
                                        <p:tgtEl>
                                          <p:spTgt spid="27"/>
                                        </p:tgtEl>
                                        <p:attrNameLst>
                                          <p:attrName>ppt_y</p:attrName>
                                        </p:attrNameLst>
                                      </p:cBhvr>
                                      <p:tavLst>
                                        <p:tav tm="0">
                                          <p:val>
                                            <p:strVal val="#ppt_y"/>
                                          </p:val>
                                        </p:tav>
                                        <p:tav tm="100000">
                                          <p:val>
                                            <p:strVal val="#ppt_y"/>
                                          </p:val>
                                        </p:tav>
                                      </p:tavLst>
                                    </p:anim>
                                  </p:childTnLst>
                                </p:cTn>
                              </p:par>
                            </p:childTnLst>
                          </p:cTn>
                        </p:par>
                        <p:par>
                          <p:cTn id="143" fill="hold">
                            <p:stCondLst>
                              <p:cond delay="3500"/>
                            </p:stCondLst>
                            <p:childTnLst>
                              <p:par>
                                <p:cTn id="144" presetID="2" presetClass="entr" presetSubtype="8" fill="hold" nodeType="afterEffect">
                                  <p:stCondLst>
                                    <p:cond delay="0"/>
                                  </p:stCondLst>
                                  <p:childTnLst>
                                    <p:set>
                                      <p:cBhvr>
                                        <p:cTn id="145" dur="1" fill="hold">
                                          <p:stCondLst>
                                            <p:cond delay="0"/>
                                          </p:stCondLst>
                                        </p:cTn>
                                        <p:tgtEl>
                                          <p:spTgt spid="28"/>
                                        </p:tgtEl>
                                        <p:attrNameLst>
                                          <p:attrName>style.visibility</p:attrName>
                                        </p:attrNameLst>
                                      </p:cBhvr>
                                      <p:to>
                                        <p:strVal val="visible"/>
                                      </p:to>
                                    </p:set>
                                    <p:anim calcmode="lin" valueType="num">
                                      <p:cBhvr additive="base">
                                        <p:cTn id="146" dur="500" fill="hold"/>
                                        <p:tgtEl>
                                          <p:spTgt spid="28"/>
                                        </p:tgtEl>
                                        <p:attrNameLst>
                                          <p:attrName>ppt_x</p:attrName>
                                        </p:attrNameLst>
                                      </p:cBhvr>
                                      <p:tavLst>
                                        <p:tav tm="0">
                                          <p:val>
                                            <p:strVal val="0-#ppt_w/2"/>
                                          </p:val>
                                        </p:tav>
                                        <p:tav tm="100000">
                                          <p:val>
                                            <p:strVal val="#ppt_x"/>
                                          </p:val>
                                        </p:tav>
                                      </p:tavLst>
                                    </p:anim>
                                    <p:anim calcmode="lin" valueType="num">
                                      <p:cBhvr additive="base">
                                        <p:cTn id="14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nodeType="clickEffect">
                                  <p:stCondLst>
                                    <p:cond delay="0"/>
                                  </p:stCondLst>
                                  <p:childTnLst>
                                    <p:set>
                                      <p:cBhvr>
                                        <p:cTn id="151" dur="1" fill="hold">
                                          <p:stCondLst>
                                            <p:cond delay="0"/>
                                          </p:stCondLst>
                                        </p:cTn>
                                        <p:tgtEl>
                                          <p:spTgt spid="29"/>
                                        </p:tgtEl>
                                        <p:attrNameLst>
                                          <p:attrName>style.visibility</p:attrName>
                                        </p:attrNameLst>
                                      </p:cBhvr>
                                      <p:to>
                                        <p:strVal val="visible"/>
                                      </p:to>
                                    </p:set>
                                    <p:anim calcmode="lin" valueType="num">
                                      <p:cBhvr additive="base">
                                        <p:cTn id="152" dur="2000" fill="hold"/>
                                        <p:tgtEl>
                                          <p:spTgt spid="29"/>
                                        </p:tgtEl>
                                        <p:attrNameLst>
                                          <p:attrName>ppt_x</p:attrName>
                                        </p:attrNameLst>
                                      </p:cBhvr>
                                      <p:tavLst>
                                        <p:tav tm="0">
                                          <p:val>
                                            <p:strVal val="#ppt_x"/>
                                          </p:val>
                                        </p:tav>
                                        <p:tav tm="100000">
                                          <p:val>
                                            <p:strVal val="#ppt_x"/>
                                          </p:val>
                                        </p:tav>
                                      </p:tavLst>
                                    </p:anim>
                                    <p:anim calcmode="lin" valueType="num">
                                      <p:cBhvr additive="base">
                                        <p:cTn id="153" dur="2000" fill="hold"/>
                                        <p:tgtEl>
                                          <p:spTgt spid="29"/>
                                        </p:tgtEl>
                                        <p:attrNameLst>
                                          <p:attrName>ppt_y</p:attrName>
                                        </p:attrNameLst>
                                      </p:cBhvr>
                                      <p:tavLst>
                                        <p:tav tm="0">
                                          <p:val>
                                            <p:strVal val="1+#ppt_h/2"/>
                                          </p:val>
                                        </p:tav>
                                        <p:tav tm="100000">
                                          <p:val>
                                            <p:strVal val="#ppt_y"/>
                                          </p:val>
                                        </p:tav>
                                      </p:tavLst>
                                    </p:anim>
                                  </p:childTnLst>
                                </p:cTn>
                              </p:par>
                              <p:par>
                                <p:cTn id="154" presetID="42" presetClass="path" presetSubtype="0" accel="50000" decel="50000" fill="hold" nodeType="withEffect">
                                  <p:stCondLst>
                                    <p:cond delay="1500"/>
                                  </p:stCondLst>
                                  <p:childTnLst>
                                    <p:animMotion origin="layout" path="M 0 2.59259E-6 L 0.00651 0.09305 " pathEditMode="relative" rAng="0" ptsTypes="AA">
                                      <p:cBhvr>
                                        <p:cTn id="155" dur="2000" fill="hold"/>
                                        <p:tgtEl>
                                          <p:spTgt spid="27"/>
                                        </p:tgtEl>
                                        <p:attrNameLst>
                                          <p:attrName>ppt_x</p:attrName>
                                          <p:attrName>ppt_y</p:attrName>
                                        </p:attrNameLst>
                                      </p:cBhvr>
                                      <p:rCtr x="326" y="4653"/>
                                    </p:animMotion>
                                  </p:childTnLst>
                                </p:cTn>
                              </p:par>
                              <p:par>
                                <p:cTn id="156" presetID="2" presetClass="exit" presetSubtype="4" fill="hold" nodeType="withEffect">
                                  <p:stCondLst>
                                    <p:cond delay="2000"/>
                                  </p:stCondLst>
                                  <p:childTnLst>
                                    <p:anim calcmode="lin" valueType="num">
                                      <p:cBhvr additive="base">
                                        <p:cTn id="157" dur="1000"/>
                                        <p:tgtEl>
                                          <p:spTgt spid="29"/>
                                        </p:tgtEl>
                                        <p:attrNameLst>
                                          <p:attrName>ppt_x</p:attrName>
                                        </p:attrNameLst>
                                      </p:cBhvr>
                                      <p:tavLst>
                                        <p:tav tm="0">
                                          <p:val>
                                            <p:strVal val="ppt_x"/>
                                          </p:val>
                                        </p:tav>
                                        <p:tav tm="100000">
                                          <p:val>
                                            <p:strVal val="ppt_x"/>
                                          </p:val>
                                        </p:tav>
                                      </p:tavLst>
                                    </p:anim>
                                    <p:anim calcmode="lin" valueType="num">
                                      <p:cBhvr additive="base">
                                        <p:cTn id="158" dur="1000"/>
                                        <p:tgtEl>
                                          <p:spTgt spid="29"/>
                                        </p:tgtEl>
                                        <p:attrNameLst>
                                          <p:attrName>ppt_y</p:attrName>
                                        </p:attrNameLst>
                                      </p:cBhvr>
                                      <p:tavLst>
                                        <p:tav tm="0">
                                          <p:val>
                                            <p:strVal val="ppt_y"/>
                                          </p:val>
                                        </p:tav>
                                        <p:tav tm="100000">
                                          <p:val>
                                            <p:strVal val="1+ppt_h/2"/>
                                          </p:val>
                                        </p:tav>
                                      </p:tavLst>
                                    </p:anim>
                                    <p:set>
                                      <p:cBhvr>
                                        <p:cTn id="159" dur="1" fill="hold">
                                          <p:stCondLst>
                                            <p:cond delay="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8" grpId="0" animBg="1"/>
      <p:bldP spid="18" grpId="1" animBg="1"/>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21D20-6744-9447-A5AE-E082FD7C874D}"/>
              </a:ext>
            </a:extLst>
          </p:cNvPr>
          <p:cNvSpPr>
            <a:spLocks noGrp="1"/>
          </p:cNvSpPr>
          <p:nvPr>
            <p:ph type="title"/>
          </p:nvPr>
        </p:nvSpPr>
        <p:spPr/>
        <p:txBody>
          <a:bodyPr/>
          <a:lstStyle/>
          <a:p>
            <a:r>
              <a:rPr lang="en-US" dirty="0"/>
              <a:t>COLLECTIVES AND LITIGATION</a:t>
            </a:r>
          </a:p>
        </p:txBody>
      </p:sp>
      <p:pic>
        <p:nvPicPr>
          <p:cNvPr id="19" name="Picture 18" descr="A close up of a logo&#10;&#10;Description automatically generated">
            <a:extLst>
              <a:ext uri="{FF2B5EF4-FFF2-40B4-BE49-F238E27FC236}">
                <a16:creationId xmlns:a16="http://schemas.microsoft.com/office/drawing/2014/main" id="{2D38982A-2E27-C242-871F-28C18217496B}"/>
              </a:ext>
            </a:extLst>
          </p:cNvPr>
          <p:cNvPicPr>
            <a:picLocks noChangeAspect="1"/>
          </p:cNvPicPr>
          <p:nvPr/>
        </p:nvPicPr>
        <p:blipFill>
          <a:blip r:embed="rId3"/>
          <a:stretch>
            <a:fillRect/>
          </a:stretch>
        </p:blipFill>
        <p:spPr>
          <a:xfrm flipH="1">
            <a:off x="5406855" y="2202869"/>
            <a:ext cx="1725652" cy="2861821"/>
          </a:xfrm>
          <a:prstGeom prst="rect">
            <a:avLst/>
          </a:prstGeom>
        </p:spPr>
      </p:pic>
      <p:sp>
        <p:nvSpPr>
          <p:cNvPr id="21" name="TextBox 20">
            <a:extLst>
              <a:ext uri="{FF2B5EF4-FFF2-40B4-BE49-F238E27FC236}">
                <a16:creationId xmlns:a16="http://schemas.microsoft.com/office/drawing/2014/main" id="{BF03D912-113E-A249-A18C-2B8D63B8C46B}"/>
              </a:ext>
            </a:extLst>
          </p:cNvPr>
          <p:cNvSpPr txBox="1"/>
          <p:nvPr/>
        </p:nvSpPr>
        <p:spPr>
          <a:xfrm>
            <a:off x="5288985" y="5404408"/>
            <a:ext cx="1961392" cy="400110"/>
          </a:xfrm>
          <a:prstGeom prst="rect">
            <a:avLst/>
          </a:prstGeom>
          <a:noFill/>
        </p:spPr>
        <p:txBody>
          <a:bodyPr wrap="square" rtlCol="0">
            <a:spAutoFit/>
          </a:bodyPr>
          <a:lstStyle/>
          <a:p>
            <a:pPr algn="ctr"/>
            <a:r>
              <a:rPr lang="en-US" sz="2000" dirty="0"/>
              <a:t>Collectives</a:t>
            </a:r>
          </a:p>
        </p:txBody>
      </p:sp>
      <p:cxnSp>
        <p:nvCxnSpPr>
          <p:cNvPr id="11" name="Straight Connector 10">
            <a:extLst>
              <a:ext uri="{FF2B5EF4-FFF2-40B4-BE49-F238E27FC236}">
                <a16:creationId xmlns:a16="http://schemas.microsoft.com/office/drawing/2014/main" id="{BCFCF26A-D99B-144D-A413-C33606D9697B}"/>
              </a:ext>
            </a:extLst>
          </p:cNvPr>
          <p:cNvCxnSpPr>
            <a:cxnSpLocks/>
          </p:cNvCxnSpPr>
          <p:nvPr/>
        </p:nvCxnSpPr>
        <p:spPr>
          <a:xfrm>
            <a:off x="6858000" y="907221"/>
            <a:ext cx="4385790" cy="0"/>
          </a:xfrm>
          <a:prstGeom prst="line">
            <a:avLst/>
          </a:prstGeom>
          <a:ln w="85725"/>
        </p:spPr>
        <p:style>
          <a:lnRef idx="1">
            <a:schemeClr val="dk1"/>
          </a:lnRef>
          <a:fillRef idx="0">
            <a:schemeClr val="dk1"/>
          </a:fillRef>
          <a:effectRef idx="0">
            <a:schemeClr val="dk1"/>
          </a:effectRef>
          <a:fontRef idx="minor">
            <a:schemeClr val="tx1"/>
          </a:fontRef>
        </p:style>
      </p:cxnSp>
      <p:grpSp>
        <p:nvGrpSpPr>
          <p:cNvPr id="37" name="Group 36">
            <a:extLst>
              <a:ext uri="{FF2B5EF4-FFF2-40B4-BE49-F238E27FC236}">
                <a16:creationId xmlns:a16="http://schemas.microsoft.com/office/drawing/2014/main" id="{B941C825-23F0-9644-A6B9-54DACAC50100}"/>
              </a:ext>
            </a:extLst>
          </p:cNvPr>
          <p:cNvGrpSpPr/>
          <p:nvPr/>
        </p:nvGrpSpPr>
        <p:grpSpPr>
          <a:xfrm>
            <a:off x="5406855" y="2202868"/>
            <a:ext cx="1725652" cy="2861821"/>
            <a:chOff x="8827978" y="2202868"/>
            <a:chExt cx="1725652" cy="2861821"/>
          </a:xfrm>
        </p:grpSpPr>
        <p:pic>
          <p:nvPicPr>
            <p:cNvPr id="36" name="Picture 35" descr="A close up of a logo&#10;&#10;Description automatically generated">
              <a:extLst>
                <a:ext uri="{FF2B5EF4-FFF2-40B4-BE49-F238E27FC236}">
                  <a16:creationId xmlns:a16="http://schemas.microsoft.com/office/drawing/2014/main" id="{91BFF3DD-9984-E740-80CD-DB49A6C4B9CD}"/>
                </a:ext>
              </a:extLst>
            </p:cNvPr>
            <p:cNvPicPr>
              <a:picLocks noChangeAspect="1"/>
            </p:cNvPicPr>
            <p:nvPr/>
          </p:nvPicPr>
          <p:blipFill>
            <a:blip r:embed="rId4"/>
            <a:stretch>
              <a:fillRect/>
            </a:stretch>
          </p:blipFill>
          <p:spPr>
            <a:xfrm>
              <a:off x="8948735" y="2434950"/>
              <a:ext cx="1521179" cy="2077415"/>
            </a:xfrm>
            <a:prstGeom prst="rect">
              <a:avLst/>
            </a:prstGeom>
          </p:spPr>
        </p:pic>
        <p:pic>
          <p:nvPicPr>
            <p:cNvPr id="34" name="Picture 33" descr="A close up of a logo&#10;&#10;Description automatically generated">
              <a:extLst>
                <a:ext uri="{FF2B5EF4-FFF2-40B4-BE49-F238E27FC236}">
                  <a16:creationId xmlns:a16="http://schemas.microsoft.com/office/drawing/2014/main" id="{0DC9F41A-266F-3541-8DC6-10F87D321344}"/>
                </a:ext>
              </a:extLst>
            </p:cNvPr>
            <p:cNvPicPr>
              <a:picLocks noChangeAspect="1"/>
            </p:cNvPicPr>
            <p:nvPr/>
          </p:nvPicPr>
          <p:blipFill>
            <a:blip r:embed="rId3"/>
            <a:stretch>
              <a:fillRect/>
            </a:stretch>
          </p:blipFill>
          <p:spPr>
            <a:xfrm flipH="1">
              <a:off x="8827978" y="2202868"/>
              <a:ext cx="1725652" cy="2861821"/>
            </a:xfrm>
            <a:prstGeom prst="rect">
              <a:avLst/>
            </a:prstGeom>
          </p:spPr>
        </p:pic>
      </p:grpSp>
      <p:pic>
        <p:nvPicPr>
          <p:cNvPr id="33" name="Picture 32">
            <a:extLst>
              <a:ext uri="{FF2B5EF4-FFF2-40B4-BE49-F238E27FC236}">
                <a16:creationId xmlns:a16="http://schemas.microsoft.com/office/drawing/2014/main" id="{C5AF8BA1-EDE3-8F49-9A97-3799860F1403}"/>
              </a:ext>
            </a:extLst>
          </p:cNvPr>
          <p:cNvPicPr>
            <a:picLocks noChangeAspect="1"/>
          </p:cNvPicPr>
          <p:nvPr/>
        </p:nvPicPr>
        <p:blipFill>
          <a:blip r:embed="rId5"/>
          <a:stretch>
            <a:fillRect/>
          </a:stretch>
        </p:blipFill>
        <p:spPr>
          <a:xfrm>
            <a:off x="2060016" y="1717235"/>
            <a:ext cx="1624073" cy="1916544"/>
          </a:xfrm>
          <a:prstGeom prst="rect">
            <a:avLst/>
          </a:prstGeom>
        </p:spPr>
      </p:pic>
      <p:pic>
        <p:nvPicPr>
          <p:cNvPr id="32" name="Picture 31" descr="A close up of a logo&#10;&#10;Description automatically generated">
            <a:extLst>
              <a:ext uri="{FF2B5EF4-FFF2-40B4-BE49-F238E27FC236}">
                <a16:creationId xmlns:a16="http://schemas.microsoft.com/office/drawing/2014/main" id="{42AD0320-4D71-1042-842C-2985A14D3C1E}"/>
              </a:ext>
            </a:extLst>
          </p:cNvPr>
          <p:cNvPicPr>
            <a:picLocks noChangeAspect="1"/>
          </p:cNvPicPr>
          <p:nvPr/>
        </p:nvPicPr>
        <p:blipFill>
          <a:blip r:embed="rId6"/>
          <a:stretch>
            <a:fillRect/>
          </a:stretch>
        </p:blipFill>
        <p:spPr>
          <a:xfrm>
            <a:off x="3118596" y="3079249"/>
            <a:ext cx="1130986" cy="1109060"/>
          </a:xfrm>
          <a:prstGeom prst="rect">
            <a:avLst/>
          </a:prstGeom>
        </p:spPr>
      </p:pic>
      <p:pic>
        <p:nvPicPr>
          <p:cNvPr id="39" name="Picture 38" descr="A close up of a logo&#10;&#10;Description automatically generated">
            <a:extLst>
              <a:ext uri="{FF2B5EF4-FFF2-40B4-BE49-F238E27FC236}">
                <a16:creationId xmlns:a16="http://schemas.microsoft.com/office/drawing/2014/main" id="{9A00B0E3-D748-624E-9C55-F1610061F39C}"/>
              </a:ext>
            </a:extLst>
          </p:cNvPr>
          <p:cNvPicPr>
            <a:picLocks noChangeAspect="1"/>
          </p:cNvPicPr>
          <p:nvPr/>
        </p:nvPicPr>
        <p:blipFill>
          <a:blip r:embed="rId7"/>
          <a:stretch>
            <a:fillRect/>
          </a:stretch>
        </p:blipFill>
        <p:spPr>
          <a:xfrm>
            <a:off x="7834269" y="2644726"/>
            <a:ext cx="4048241" cy="1216645"/>
          </a:xfrm>
          <a:prstGeom prst="rect">
            <a:avLst/>
          </a:prstGeom>
        </p:spPr>
      </p:pic>
    </p:spTree>
    <p:extLst>
      <p:ext uri="{BB962C8B-B14F-4D97-AF65-F5344CB8AC3E}">
        <p14:creationId xmlns:p14="http://schemas.microsoft.com/office/powerpoint/2010/main" val="1307166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Scale>
                                      <p:cBhvr>
                                        <p:cTn id="12"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9"/>
                                        </p:tgtEl>
                                        <p:attrNameLst>
                                          <p:attrName>ppt_x</p:attrName>
                                          <p:attrName>ppt_y</p:attrName>
                                        </p:attrNameLst>
                                      </p:cBhvr>
                                    </p:animMotion>
                                    <p:animEffect transition="in" filter="fade">
                                      <p:cBhvr>
                                        <p:cTn id="14" dur="10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9"/>
                                        </p:tgtEl>
                                      </p:cBhvr>
                                    </p:animEffect>
                                    <p:set>
                                      <p:cBhvr>
                                        <p:cTn id="28" dur="1" fill="hold">
                                          <p:stCondLst>
                                            <p:cond delay="499"/>
                                          </p:stCondLst>
                                        </p:cTn>
                                        <p:tgtEl>
                                          <p:spTgt spid="3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2"/>
                                        </p:tgtEl>
                                      </p:cBhvr>
                                    </p:animEffect>
                                    <p:set>
                                      <p:cBhvr>
                                        <p:cTn id="34" dur="1" fill="hold">
                                          <p:stCondLst>
                                            <p:cond delay="499"/>
                                          </p:stCondLst>
                                        </p:cTn>
                                        <p:tgtEl>
                                          <p:spTgt spid="32"/>
                                        </p:tgtEl>
                                        <p:attrNameLst>
                                          <p:attrName>style.visibility</p:attrName>
                                        </p:attrNameLst>
                                      </p:cBhvr>
                                      <p:to>
                                        <p:strVal val="hidden"/>
                                      </p:to>
                                    </p:set>
                                  </p:childTnLst>
                                </p:cTn>
                              </p:par>
                            </p:childTnLst>
                          </p:cTn>
                        </p:par>
                        <p:par>
                          <p:cTn id="35" fill="hold">
                            <p:stCondLst>
                              <p:cond delay="500"/>
                            </p:stCondLst>
                            <p:childTnLst>
                              <p:par>
                                <p:cTn id="36" presetID="2" presetClass="entr" presetSubtype="12"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1000" fill="hold"/>
                                        <p:tgtEl>
                                          <p:spTgt spid="37"/>
                                        </p:tgtEl>
                                        <p:attrNameLst>
                                          <p:attrName>ppt_x</p:attrName>
                                        </p:attrNameLst>
                                      </p:cBhvr>
                                      <p:tavLst>
                                        <p:tav tm="0">
                                          <p:val>
                                            <p:strVal val="0-#ppt_w/2"/>
                                          </p:val>
                                        </p:tav>
                                        <p:tav tm="100000">
                                          <p:val>
                                            <p:strVal val="#ppt_x"/>
                                          </p:val>
                                        </p:tav>
                                      </p:tavLst>
                                    </p:anim>
                                    <p:anim calcmode="lin" valueType="num">
                                      <p:cBhvr additive="base">
                                        <p:cTn id="39" dur="1000" fill="hold"/>
                                        <p:tgtEl>
                                          <p:spTgt spid="37"/>
                                        </p:tgtEl>
                                        <p:attrNameLst>
                                          <p:attrName>ppt_y</p:attrName>
                                        </p:attrNameLst>
                                      </p:cBhvr>
                                      <p:tavLst>
                                        <p:tav tm="0">
                                          <p:val>
                                            <p:strVal val="1+#ppt_h/2"/>
                                          </p:val>
                                        </p:tav>
                                        <p:tav tm="100000">
                                          <p:val>
                                            <p:strVal val="#ppt_y"/>
                                          </p:val>
                                        </p:tav>
                                      </p:tavLst>
                                    </p:anim>
                                  </p:childTnLst>
                                </p:cTn>
                              </p:par>
                              <p:par>
                                <p:cTn id="40" presetID="2" presetClass="exit" presetSubtype="3" fill="hold" nodeType="withEffect">
                                  <p:stCondLst>
                                    <p:cond delay="500"/>
                                  </p:stCondLst>
                                  <p:childTnLst>
                                    <p:anim calcmode="lin" valueType="num">
                                      <p:cBhvr additive="base">
                                        <p:cTn id="41" dur="500"/>
                                        <p:tgtEl>
                                          <p:spTgt spid="19"/>
                                        </p:tgtEl>
                                        <p:attrNameLst>
                                          <p:attrName>ppt_x</p:attrName>
                                        </p:attrNameLst>
                                      </p:cBhvr>
                                      <p:tavLst>
                                        <p:tav tm="0">
                                          <p:val>
                                            <p:strVal val="ppt_x"/>
                                          </p:val>
                                        </p:tav>
                                        <p:tav tm="100000">
                                          <p:val>
                                            <p:strVal val="1+ppt_w/2"/>
                                          </p:val>
                                        </p:tav>
                                      </p:tavLst>
                                    </p:anim>
                                    <p:anim calcmode="lin" valueType="num">
                                      <p:cBhvr additive="base">
                                        <p:cTn id="42" dur="500"/>
                                        <p:tgtEl>
                                          <p:spTgt spid="19"/>
                                        </p:tgtEl>
                                        <p:attrNameLst>
                                          <p:attrName>ppt_y</p:attrName>
                                        </p:attrNameLst>
                                      </p:cBhvr>
                                      <p:tavLst>
                                        <p:tav tm="0">
                                          <p:val>
                                            <p:strVal val="ppt_y"/>
                                          </p:val>
                                        </p:tav>
                                        <p:tav tm="100000">
                                          <p:val>
                                            <p:strVal val="0-ppt_h/2"/>
                                          </p:val>
                                        </p:tav>
                                      </p:tavLst>
                                    </p:anim>
                                    <p:set>
                                      <p:cBhvr>
                                        <p:cTn id="4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21D20-6744-9447-A5AE-E082FD7C874D}"/>
              </a:ext>
            </a:extLst>
          </p:cNvPr>
          <p:cNvSpPr>
            <a:spLocks noGrp="1"/>
          </p:cNvSpPr>
          <p:nvPr>
            <p:ph type="title"/>
          </p:nvPr>
        </p:nvSpPr>
        <p:spPr/>
        <p:txBody>
          <a:bodyPr/>
          <a:lstStyle/>
          <a:p>
            <a:r>
              <a:rPr lang="en-US" dirty="0"/>
              <a:t>LEARNING OBJECTIVES</a:t>
            </a:r>
          </a:p>
        </p:txBody>
      </p:sp>
      <p:sp>
        <p:nvSpPr>
          <p:cNvPr id="2" name="TextBox 1">
            <a:extLst>
              <a:ext uri="{FF2B5EF4-FFF2-40B4-BE49-F238E27FC236}">
                <a16:creationId xmlns:a16="http://schemas.microsoft.com/office/drawing/2014/main" id="{350608D1-564C-C44B-B042-D52FA5F3B3DF}"/>
              </a:ext>
            </a:extLst>
          </p:cNvPr>
          <p:cNvSpPr txBox="1"/>
          <p:nvPr/>
        </p:nvSpPr>
        <p:spPr>
          <a:xfrm>
            <a:off x="2074127" y="2583463"/>
            <a:ext cx="8887130" cy="3108543"/>
          </a:xfrm>
          <a:prstGeom prst="rect">
            <a:avLst/>
          </a:prstGeom>
          <a:noFill/>
        </p:spPr>
        <p:txBody>
          <a:bodyPr wrap="square" rtlCol="0">
            <a:spAutoFit/>
          </a:bodyPr>
          <a:lstStyle/>
          <a:p>
            <a:pPr marL="342900" indent="-342900" fontAlgn="base">
              <a:buFont typeface="Arial" panose="020B0604020202020204" pitchFamily="34" charset="0"/>
              <a:buChar char="•"/>
            </a:pPr>
            <a:r>
              <a:rPr lang="en-CA" sz="2800" dirty="0"/>
              <a:t>Describe the roles of the Copyright Board and collective licensing agencies in the Canadian copyright landscape</a:t>
            </a:r>
          </a:p>
          <a:p>
            <a:pPr marL="342900" indent="-342900" fontAlgn="base">
              <a:buFont typeface="Arial" panose="020B0604020202020204" pitchFamily="34" charset="0"/>
              <a:buChar char="•"/>
            </a:pPr>
            <a:endParaRPr lang="en-CA" sz="2800" dirty="0"/>
          </a:p>
          <a:p>
            <a:pPr marL="342900" indent="-342900" fontAlgn="base">
              <a:buFont typeface="Arial" panose="020B0604020202020204" pitchFamily="34" charset="0"/>
              <a:buChar char="•"/>
            </a:pPr>
            <a:r>
              <a:rPr lang="en-CA" sz="2800" dirty="0"/>
              <a:t>Summarize the regulatory relationship between collective licensing agencies and the Copyright Board </a:t>
            </a:r>
          </a:p>
        </p:txBody>
      </p:sp>
      <p:sp>
        <p:nvSpPr>
          <p:cNvPr id="5" name="TextBox 4">
            <a:extLst>
              <a:ext uri="{FF2B5EF4-FFF2-40B4-BE49-F238E27FC236}">
                <a16:creationId xmlns:a16="http://schemas.microsoft.com/office/drawing/2014/main" id="{B3A79EEA-B395-BC48-82A4-50D91D45858A}"/>
              </a:ext>
            </a:extLst>
          </p:cNvPr>
          <p:cNvSpPr txBox="1"/>
          <p:nvPr/>
        </p:nvSpPr>
        <p:spPr>
          <a:xfrm>
            <a:off x="1063694" y="1673322"/>
            <a:ext cx="888713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You should now be able to:</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921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4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CC6D081-84A1-8F4D-975B-7442CC6FCBDB}"/>
              </a:ext>
            </a:extLst>
          </p:cNvPr>
          <p:cNvSpPr>
            <a:spLocks noGrp="1"/>
          </p:cNvSpPr>
          <p:nvPr>
            <p:ph type="body" sz="quarter" idx="15"/>
          </p:nvPr>
        </p:nvSpPr>
        <p:spPr>
          <a:xfrm>
            <a:off x="0" y="1259132"/>
            <a:ext cx="12192000" cy="4626605"/>
          </a:xfrm>
        </p:spPr>
        <p:txBody>
          <a:bodyPr/>
          <a:lstStyle/>
          <a:p>
            <a:pPr marL="360000" indent="-457200"/>
            <a:endParaRPr lang="en-US" dirty="0"/>
          </a:p>
          <a:p>
            <a:pPr marL="540000" indent="-457200"/>
            <a:r>
              <a:rPr lang="en-CA" sz="1800" dirty="0"/>
              <a:t>Brett, B. (2012). An open letter to Access Copyright and the Canadian copyright emergency. </a:t>
            </a:r>
            <a:r>
              <a:rPr lang="en-CA" sz="1800" i="1" dirty="0"/>
              <a:t>The Tyee.</a:t>
            </a:r>
            <a:r>
              <a:rPr lang="en-CA" sz="1800" dirty="0"/>
              <a:t> Retrieved from: </a:t>
            </a:r>
            <a:r>
              <a:rPr lang="en-CA" sz="1800" u="sng" dirty="0">
                <a:hlinkClick r:id="rId3"/>
              </a:rPr>
              <a:t>https://web.archive.org/web/20170714224000/https://thetyee.ca/Mediacheck/2012/06/28/Access-Copyright/</a:t>
            </a:r>
            <a:endParaRPr lang="en-CA" sz="1800" u="sng" dirty="0"/>
          </a:p>
          <a:p>
            <a:pPr marL="540000" indent="-457200"/>
            <a:r>
              <a:rPr lang="en-CA" sz="1800" dirty="0"/>
              <a:t>Copyright Board of Canada (n.d.). Mandate and role [website]. Retrieved from:</a:t>
            </a:r>
            <a:r>
              <a:rPr lang="en-CA" sz="1800" dirty="0">
                <a:hlinkClick r:id="rId4"/>
              </a:rPr>
              <a:t>https://cb-cda.gc.ca/about-apropos/role-role/raisons-etre-e.html</a:t>
            </a:r>
            <a:endParaRPr lang="en-CA" sz="1800" dirty="0"/>
          </a:p>
          <a:p>
            <a:pPr marL="540000" indent="-457200"/>
            <a:r>
              <a:rPr lang="en-CA" sz="1800" dirty="0"/>
              <a:t>D'Alton, L. J. (2012). A critical historical analysis of the public performance right [Doctoral dissertation, University of Western Ontario]. Electronic Thesis and Dissertation Repository. 442. Retrieved from: </a:t>
            </a:r>
            <a:r>
              <a:rPr lang="en-CA" sz="1800" u="sng" dirty="0">
                <a:hlinkClick r:id="rId5"/>
              </a:rPr>
              <a:t>https://ir.lib.uwo.ca/etd/442</a:t>
            </a:r>
            <a:endParaRPr lang="en-CA" sz="1800" u="sng" dirty="0"/>
          </a:p>
          <a:p>
            <a:pPr marL="540000" indent="-457200"/>
            <a:r>
              <a:rPr lang="en-CA" sz="1800" dirty="0"/>
              <a:t>Gervais, D. J.(2009).  A uniquely Canadian institution: The Copyright Board of Canada, in  </a:t>
            </a:r>
            <a:r>
              <a:rPr lang="en-CA" sz="1800" i="1" dirty="0"/>
              <a:t>Emerging intellectual property paradigm: Perspectives from Canada, </a:t>
            </a:r>
            <a:r>
              <a:rPr lang="en-CA" sz="1800" dirty="0"/>
              <a:t>Ysolde Gendreau, ed., E. Elgar, 2008 ; Vanderbilt Public Law Research Paper No. 09-02. Retrieved from: </a:t>
            </a:r>
            <a:r>
              <a:rPr lang="en-CA" sz="1800" u="sng" dirty="0">
                <a:hlinkClick r:id="rId6"/>
              </a:rPr>
              <a:t>https://ssrn.com/abstract=1335948</a:t>
            </a:r>
            <a:endParaRPr lang="en-CA" sz="1800" dirty="0"/>
          </a:p>
          <a:p>
            <a:pPr marL="540000" indent="-457200"/>
            <a:r>
              <a:rPr lang="en-CA" sz="1800" dirty="0"/>
              <a:t>Murray, L.J., &amp; Trosow, S. E. (2013). </a:t>
            </a:r>
            <a:r>
              <a:rPr lang="en-CA" sz="1800" i="1" dirty="0"/>
              <a:t>Canadian copyright: A citizen’s guide </a:t>
            </a:r>
            <a:r>
              <a:rPr lang="en-CA" sz="1800" dirty="0"/>
              <a:t>(2nd ed.). Between the Lines</a:t>
            </a:r>
          </a:p>
          <a:p>
            <a:pPr marL="540000" indent="-457200"/>
            <a:r>
              <a:rPr lang="en-CA" sz="1800" dirty="0"/>
              <a:t>Tkachuk, D., &amp; Joseph A. Day, J. A. (2016). Copyright Board: A rationale for urgent review. Report of the Standing Senate Committee on Banking, Trade and Commerce. Retrieved from: </a:t>
            </a:r>
            <a:r>
              <a:rPr lang="en-CA" sz="1800" dirty="0">
                <a:hlinkClick r:id="rId7"/>
              </a:rPr>
              <a:t>https://sencanada.ca/content/sen/committee/421/BANC/Reports/FINALVERSIONCopyright_e.pdf</a:t>
            </a:r>
            <a:endParaRPr lang="en-CA" sz="1800" dirty="0"/>
          </a:p>
          <a:p>
            <a:pPr marL="540000" indent="-457200"/>
            <a:r>
              <a:rPr lang="en-CA" sz="1800" dirty="0"/>
              <a:t>Vaver, D. (2011). </a:t>
            </a:r>
            <a:r>
              <a:rPr lang="en-CA" sz="1800" i="1" dirty="0"/>
              <a:t>Intellectual property law: Copyright, patents, trade-marks</a:t>
            </a:r>
            <a:r>
              <a:rPr lang="en-CA" sz="1800" dirty="0"/>
              <a:t> (2nd ed.). Retrieved from: </a:t>
            </a:r>
            <a:r>
              <a:rPr lang="en-CA" sz="1800" u="sng" dirty="0">
                <a:hlinkClick r:id="rId8"/>
              </a:rPr>
              <a:t>https://www-deslibris-ca.login.ezproxy.library.ualberta.ca/ID/439188</a:t>
            </a:r>
            <a:endParaRPr lang="en-CA" sz="1800" b="1" dirty="0"/>
          </a:p>
          <a:p>
            <a:br>
              <a:rPr lang="en-CA" sz="1800" dirty="0"/>
            </a:br>
            <a:endParaRPr lang="en-US" sz="1800" dirty="0"/>
          </a:p>
        </p:txBody>
      </p:sp>
    </p:spTree>
    <p:extLst>
      <p:ext uri="{BB962C8B-B14F-4D97-AF65-F5344CB8AC3E}">
        <p14:creationId xmlns:p14="http://schemas.microsoft.com/office/powerpoint/2010/main" val="3966406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C2A302-AD9E-9D40-B149-7036D00E3970}"/>
              </a:ext>
            </a:extLst>
          </p:cNvPr>
          <p:cNvSpPr>
            <a:spLocks noGrp="1"/>
          </p:cNvSpPr>
          <p:nvPr>
            <p:ph type="title"/>
          </p:nvPr>
        </p:nvSpPr>
        <p:spPr/>
        <p:txBody>
          <a:bodyPr/>
          <a:lstStyle/>
          <a:p>
            <a:r>
              <a:rPr lang="en-US" dirty="0"/>
              <a:t>QUESTIONS</a:t>
            </a:r>
          </a:p>
        </p:txBody>
      </p:sp>
      <p:sp>
        <p:nvSpPr>
          <p:cNvPr id="2" name="TextBox 1">
            <a:extLst>
              <a:ext uri="{FF2B5EF4-FFF2-40B4-BE49-F238E27FC236}">
                <a16:creationId xmlns:a16="http://schemas.microsoft.com/office/drawing/2014/main" id="{A8609D59-24F4-C440-8FD0-F645100C305C}"/>
              </a:ext>
            </a:extLst>
          </p:cNvPr>
          <p:cNvSpPr txBox="1"/>
          <p:nvPr/>
        </p:nvSpPr>
        <p:spPr>
          <a:xfrm>
            <a:off x="690114" y="1604513"/>
            <a:ext cx="5072332" cy="3693319"/>
          </a:xfrm>
          <a:prstGeom prst="rect">
            <a:avLst/>
          </a:prstGeom>
          <a:noFill/>
        </p:spPr>
        <p:txBody>
          <a:bodyPr wrap="square" rtlCol="0">
            <a:spAutoFit/>
          </a:bodyPr>
          <a:lstStyle/>
          <a:p>
            <a:r>
              <a:rPr lang="en-CA" dirty="0"/>
              <a:t>The original intention of the Copyright Appeal Board was to:</a:t>
            </a:r>
          </a:p>
          <a:p>
            <a:pPr marL="342900" indent="-342900" fontAlgn="base">
              <a:buFont typeface="+mj-lt"/>
              <a:buAutoNum type="alphaLcPeriod"/>
            </a:pPr>
            <a:r>
              <a:rPr lang="en-CA" dirty="0"/>
              <a:t>Balance the rights of copyright owners with those of users</a:t>
            </a:r>
          </a:p>
          <a:p>
            <a:pPr marL="342900" indent="-342900" fontAlgn="base">
              <a:buFont typeface="+mj-lt"/>
              <a:buAutoNum type="alphaLcPeriod"/>
            </a:pPr>
            <a:r>
              <a:rPr lang="en-CA" dirty="0"/>
              <a:t>Regulate the tariffs for the performance right of music</a:t>
            </a:r>
          </a:p>
          <a:p>
            <a:pPr marL="342900" indent="-342900" fontAlgn="base">
              <a:buFont typeface="+mj-lt"/>
              <a:buAutoNum type="alphaLcPeriod"/>
            </a:pPr>
            <a:r>
              <a:rPr lang="en-CA" dirty="0"/>
              <a:t>Control the egregious increases in the costs of licences set out by a collective licensing agency at the time</a:t>
            </a:r>
          </a:p>
          <a:p>
            <a:pPr marL="342900" indent="-342900" fontAlgn="base">
              <a:buFont typeface="+mj-lt"/>
              <a:buAutoNum type="alphaLcPeriod"/>
            </a:pPr>
            <a:r>
              <a:rPr lang="en-CA" dirty="0">
                <a:solidFill>
                  <a:schemeClr val="accent6"/>
                </a:solidFill>
              </a:rPr>
              <a:t>All of the above</a:t>
            </a:r>
          </a:p>
          <a:p>
            <a:br>
              <a:rPr lang="en-CA" dirty="0"/>
            </a:br>
            <a:br>
              <a:rPr lang="en-CA" dirty="0"/>
            </a:br>
            <a:endParaRPr lang="en-US" dirty="0"/>
          </a:p>
        </p:txBody>
      </p:sp>
      <p:sp>
        <p:nvSpPr>
          <p:cNvPr id="5" name="TextBox 4">
            <a:extLst>
              <a:ext uri="{FF2B5EF4-FFF2-40B4-BE49-F238E27FC236}">
                <a16:creationId xmlns:a16="http://schemas.microsoft.com/office/drawing/2014/main" id="{A722C14F-5E98-224A-AAF9-EBB9A9A7DBF8}"/>
              </a:ext>
            </a:extLst>
          </p:cNvPr>
          <p:cNvSpPr txBox="1"/>
          <p:nvPr/>
        </p:nvSpPr>
        <p:spPr>
          <a:xfrm>
            <a:off x="6429555" y="1463041"/>
            <a:ext cx="5072332" cy="5355312"/>
          </a:xfrm>
          <a:prstGeom prst="rect">
            <a:avLst/>
          </a:prstGeom>
          <a:noFill/>
        </p:spPr>
        <p:txBody>
          <a:bodyPr wrap="square" rtlCol="0">
            <a:spAutoFit/>
          </a:bodyPr>
          <a:lstStyle/>
          <a:p>
            <a:br>
              <a:rPr lang="en-CA" dirty="0"/>
            </a:br>
            <a:r>
              <a:rPr lang="en-CA" dirty="0"/>
              <a:t>The Copyright Board is:</a:t>
            </a:r>
          </a:p>
          <a:p>
            <a:pPr marL="342900" indent="-342900" fontAlgn="base">
              <a:buFont typeface="+mj-lt"/>
              <a:buAutoNum type="alphaLcPeriod"/>
            </a:pPr>
            <a:r>
              <a:rPr lang="en-CA" dirty="0"/>
              <a:t> A court of law</a:t>
            </a:r>
          </a:p>
          <a:p>
            <a:pPr marL="342900" indent="-342900" fontAlgn="base">
              <a:buFont typeface="+mj-lt"/>
              <a:buAutoNum type="alphaLcPeriod"/>
            </a:pPr>
            <a:r>
              <a:rPr lang="en-CA" dirty="0"/>
              <a:t>Fully independent of the Government of Canada</a:t>
            </a:r>
          </a:p>
          <a:p>
            <a:pPr marL="342900" indent="-342900" fontAlgn="base">
              <a:buFont typeface="+mj-lt"/>
              <a:buAutoNum type="alphaLcPeriod"/>
            </a:pPr>
            <a:r>
              <a:rPr lang="en-CA" dirty="0">
                <a:solidFill>
                  <a:schemeClr val="accent6"/>
                </a:solidFill>
              </a:rPr>
              <a:t> A quasi-judicial, arm's length regulatory agency</a:t>
            </a:r>
          </a:p>
          <a:p>
            <a:pPr marL="342900" indent="-342900" fontAlgn="base">
              <a:buFont typeface="+mj-lt"/>
              <a:buAutoNum type="alphaLcPeriod"/>
            </a:pPr>
            <a:r>
              <a:rPr lang="en-CA" dirty="0"/>
              <a:t> A Quasimodo arm's length gargoyle of Notre Dame</a:t>
            </a:r>
          </a:p>
          <a:p>
            <a:pPr fontAlgn="base"/>
            <a:endParaRPr lang="en-CA" dirty="0"/>
          </a:p>
          <a:p>
            <a:r>
              <a:rPr lang="en-CA" dirty="0"/>
              <a:t>When users and institutions enter into a licence agreement with a collective licensing agency, they are allowed to use works in that collective’s repertoire in the ways that are outlined in the terms and conditions of that licence. </a:t>
            </a:r>
          </a:p>
          <a:p>
            <a:pPr marL="342900" indent="-342900" fontAlgn="base">
              <a:buFont typeface="+mj-lt"/>
              <a:buAutoNum type="alphaLcPeriod"/>
            </a:pPr>
            <a:r>
              <a:rPr lang="en-CA" dirty="0">
                <a:solidFill>
                  <a:schemeClr val="accent6"/>
                </a:solidFill>
              </a:rPr>
              <a:t>True </a:t>
            </a:r>
          </a:p>
          <a:p>
            <a:pPr marL="342900" indent="-342900" fontAlgn="base">
              <a:buFont typeface="+mj-lt"/>
              <a:buAutoNum type="alphaLcPeriod"/>
            </a:pPr>
            <a:r>
              <a:rPr lang="en-CA" dirty="0"/>
              <a:t>False</a:t>
            </a:r>
          </a:p>
          <a:p>
            <a:pPr fontAlgn="base"/>
            <a:endParaRPr lang="en-CA" dirty="0"/>
          </a:p>
          <a:p>
            <a:endParaRPr lang="en-US" dirty="0"/>
          </a:p>
        </p:txBody>
      </p:sp>
    </p:spTree>
    <p:extLst>
      <p:ext uri="{BB962C8B-B14F-4D97-AF65-F5344CB8AC3E}">
        <p14:creationId xmlns:p14="http://schemas.microsoft.com/office/powerpoint/2010/main" val="3279100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C2A302-AD9E-9D40-B149-7036D00E3970}"/>
              </a:ext>
            </a:extLst>
          </p:cNvPr>
          <p:cNvSpPr>
            <a:spLocks noGrp="1"/>
          </p:cNvSpPr>
          <p:nvPr>
            <p:ph type="title"/>
          </p:nvPr>
        </p:nvSpPr>
        <p:spPr/>
        <p:txBody>
          <a:bodyPr/>
          <a:lstStyle/>
          <a:p>
            <a:r>
              <a:rPr lang="en-US" dirty="0"/>
              <a:t>QUESTIONS</a:t>
            </a:r>
          </a:p>
        </p:txBody>
      </p:sp>
      <p:sp>
        <p:nvSpPr>
          <p:cNvPr id="2" name="TextBox 1">
            <a:extLst>
              <a:ext uri="{FF2B5EF4-FFF2-40B4-BE49-F238E27FC236}">
                <a16:creationId xmlns:a16="http://schemas.microsoft.com/office/drawing/2014/main" id="{A8609D59-24F4-C440-8FD0-F645100C305C}"/>
              </a:ext>
            </a:extLst>
          </p:cNvPr>
          <p:cNvSpPr txBox="1"/>
          <p:nvPr/>
        </p:nvSpPr>
        <p:spPr>
          <a:xfrm>
            <a:off x="690113" y="1984075"/>
            <a:ext cx="5072332" cy="2862322"/>
          </a:xfrm>
          <a:prstGeom prst="rect">
            <a:avLst/>
          </a:prstGeom>
          <a:noFill/>
        </p:spPr>
        <p:txBody>
          <a:bodyPr wrap="square" rtlCol="0">
            <a:spAutoFit/>
          </a:bodyPr>
          <a:lstStyle/>
          <a:p>
            <a:r>
              <a:rPr lang="en-CA" dirty="0"/>
              <a:t>When issues around the terms and conditions of a licence agreement with a collective arise, collectives can apply to the Copyright Board to address the situation with a tariff.</a:t>
            </a:r>
          </a:p>
          <a:p>
            <a:pPr marL="342900" indent="-342900" fontAlgn="base">
              <a:buFont typeface="+mj-lt"/>
              <a:buAutoNum type="alphaLcPeriod"/>
            </a:pPr>
            <a:r>
              <a:rPr lang="en-CA" dirty="0">
                <a:solidFill>
                  <a:schemeClr val="accent6"/>
                </a:solidFill>
              </a:rPr>
              <a:t>True</a:t>
            </a:r>
          </a:p>
          <a:p>
            <a:pPr marL="342900" indent="-342900" fontAlgn="base">
              <a:buFont typeface="+mj-lt"/>
              <a:buAutoNum type="alphaLcPeriod"/>
            </a:pPr>
            <a:r>
              <a:rPr lang="en-CA" dirty="0"/>
              <a:t>False </a:t>
            </a:r>
          </a:p>
          <a:p>
            <a:br>
              <a:rPr lang="en-CA" dirty="0"/>
            </a:br>
            <a:br>
              <a:rPr lang="en-CA" dirty="0"/>
            </a:br>
            <a:br>
              <a:rPr lang="en-CA" dirty="0"/>
            </a:br>
            <a:endParaRPr lang="en-US" dirty="0"/>
          </a:p>
        </p:txBody>
      </p:sp>
      <p:sp>
        <p:nvSpPr>
          <p:cNvPr id="5" name="TextBox 4">
            <a:extLst>
              <a:ext uri="{FF2B5EF4-FFF2-40B4-BE49-F238E27FC236}">
                <a16:creationId xmlns:a16="http://schemas.microsoft.com/office/drawing/2014/main" id="{A722C14F-5E98-224A-AAF9-EBB9A9A7DBF8}"/>
              </a:ext>
            </a:extLst>
          </p:cNvPr>
          <p:cNvSpPr txBox="1"/>
          <p:nvPr/>
        </p:nvSpPr>
        <p:spPr>
          <a:xfrm>
            <a:off x="6429555" y="1781939"/>
            <a:ext cx="5072332" cy="2862322"/>
          </a:xfrm>
          <a:prstGeom prst="rect">
            <a:avLst/>
          </a:prstGeom>
          <a:noFill/>
        </p:spPr>
        <p:txBody>
          <a:bodyPr wrap="square" rtlCol="0">
            <a:spAutoFit/>
          </a:bodyPr>
          <a:lstStyle/>
          <a:p>
            <a:br>
              <a:rPr lang="en-CA" dirty="0"/>
            </a:br>
            <a:r>
              <a:rPr lang="en-CA" dirty="0"/>
              <a:t>An approved tariff is published in Part 1 of the the official newspaper of the Government of Canada which is called:</a:t>
            </a:r>
          </a:p>
          <a:p>
            <a:pPr marL="342900" indent="-342900" fontAlgn="base">
              <a:buFont typeface="+mj-lt"/>
              <a:buAutoNum type="alphaLcPeriod"/>
            </a:pPr>
            <a:r>
              <a:rPr lang="en-CA" dirty="0"/>
              <a:t>Pravda</a:t>
            </a:r>
          </a:p>
          <a:p>
            <a:pPr marL="342900" indent="-342900" fontAlgn="base">
              <a:buFont typeface="+mj-lt"/>
              <a:buAutoNum type="alphaLcPeriod"/>
            </a:pPr>
            <a:r>
              <a:rPr lang="en-CA" dirty="0">
                <a:solidFill>
                  <a:schemeClr val="accent6"/>
                </a:solidFill>
              </a:rPr>
              <a:t>The Canada Gazette</a:t>
            </a:r>
          </a:p>
          <a:p>
            <a:pPr marL="342900" indent="-342900" fontAlgn="base">
              <a:buFont typeface="+mj-lt"/>
              <a:buAutoNum type="alphaLcPeriod"/>
            </a:pPr>
            <a:r>
              <a:rPr lang="en-CA" dirty="0"/>
              <a:t>The Canada Gazelle</a:t>
            </a:r>
          </a:p>
          <a:p>
            <a:pPr marL="342900" indent="-342900" fontAlgn="base">
              <a:buFont typeface="+mj-lt"/>
              <a:buAutoNum type="alphaLcPeriod"/>
            </a:pPr>
            <a:r>
              <a:rPr lang="en-CA" dirty="0"/>
              <a:t>The Canada Impala</a:t>
            </a:r>
          </a:p>
          <a:p>
            <a:pPr fontAlgn="base"/>
            <a:endParaRPr lang="en-CA" dirty="0"/>
          </a:p>
          <a:p>
            <a:endParaRPr lang="en-US" dirty="0"/>
          </a:p>
        </p:txBody>
      </p:sp>
    </p:spTree>
    <p:extLst>
      <p:ext uri="{BB962C8B-B14F-4D97-AF65-F5344CB8AC3E}">
        <p14:creationId xmlns:p14="http://schemas.microsoft.com/office/powerpoint/2010/main" val="1880433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56965F-C3C7-E347-920E-72F37AE21CE2}"/>
              </a:ext>
            </a:extLst>
          </p:cNvPr>
          <p:cNvSpPr>
            <a:spLocks noGrp="1"/>
          </p:cNvSpPr>
          <p:nvPr>
            <p:ph type="body" sz="quarter" idx="15"/>
          </p:nvPr>
        </p:nvSpPr>
        <p:spPr>
          <a:xfrm>
            <a:off x="467009" y="1691947"/>
            <a:ext cx="11241287" cy="4250430"/>
          </a:xfrm>
        </p:spPr>
        <p:txBody>
          <a:bodyPr/>
          <a:lstStyle/>
          <a:p>
            <a:pPr marL="540000" indent="-457200"/>
            <a:r>
              <a:rPr lang="en-CA" dirty="0"/>
              <a:t>Access Copyright v. York University, 2017 FCC 669 </a:t>
            </a:r>
          </a:p>
          <a:p>
            <a:pPr marL="540000" indent="-457200"/>
            <a:r>
              <a:rPr lang="en-CA" dirty="0"/>
              <a:t>Alberta (Education) v</a:t>
            </a:r>
            <a:r>
              <a:rPr lang="en-CA" i="1" dirty="0"/>
              <a:t>.</a:t>
            </a:r>
            <a:r>
              <a:rPr lang="en-CA" dirty="0"/>
              <a:t> Canadian Copyright Licensing Agency (Access Copyright), 2012 SCC 37, [2012] 2 S.C.R 345. </a:t>
            </a:r>
          </a:p>
          <a:p>
            <a:pPr marL="540000" indent="-457200"/>
            <a:r>
              <a:rPr lang="en-CA" dirty="0"/>
              <a:t>Entertainment Software Association </a:t>
            </a:r>
            <a:r>
              <a:rPr lang="en-CA" i="1" dirty="0"/>
              <a:t>v.</a:t>
            </a:r>
            <a:r>
              <a:rPr lang="en-CA" dirty="0"/>
              <a:t> Society of Composers, Authors and Music Publishers of Canada, 2012 SCC 34, [2012] 2 S.C.R. 231 </a:t>
            </a:r>
          </a:p>
          <a:p>
            <a:pPr marL="540000" indent="-457200"/>
            <a:r>
              <a:rPr lang="en-CA" dirty="0"/>
              <a:t>Re:Sound </a:t>
            </a:r>
            <a:r>
              <a:rPr lang="en-CA" i="1" dirty="0"/>
              <a:t>v.</a:t>
            </a:r>
            <a:r>
              <a:rPr lang="en-CA" dirty="0"/>
              <a:t> Motion Picture Theatre Associations of Canada, 2012 SCC 38, [2012] 2 S.C.R. 376</a:t>
            </a:r>
          </a:p>
          <a:p>
            <a:pPr marL="540000" indent="-457200"/>
            <a:r>
              <a:rPr lang="en-CA" dirty="0"/>
              <a:t>Rogers Communications Inc.</a:t>
            </a:r>
            <a:r>
              <a:rPr lang="en-CA" i="1" dirty="0"/>
              <a:t> v.</a:t>
            </a:r>
            <a:r>
              <a:rPr lang="en-CA" dirty="0"/>
              <a:t> Society of Composers, Authors and Music Publishers of Canada, 2012 SCC 35, [2012] 2 S.C.R. 283</a:t>
            </a:r>
          </a:p>
          <a:p>
            <a:pPr marL="540000" indent="-457200"/>
            <a:r>
              <a:rPr lang="en-CA" dirty="0"/>
              <a:t>Society of Composers, Authors and Music Publishers of Canada </a:t>
            </a:r>
            <a:r>
              <a:rPr lang="en-CA" i="1" dirty="0"/>
              <a:t>v.</a:t>
            </a:r>
            <a:r>
              <a:rPr lang="en-CA" dirty="0"/>
              <a:t> Bell Canada, 2012 SCC 36, [2012] 2 S.C.R. 326 </a:t>
            </a:r>
          </a:p>
          <a:p>
            <a:pPr marL="540000" indent="-457200"/>
            <a:r>
              <a:rPr lang="en-CA" dirty="0"/>
              <a:t>York University v. Access Copyright, 2020 FCA 77</a:t>
            </a:r>
          </a:p>
          <a:p>
            <a:pPr marL="360000" indent="-457200"/>
            <a:endParaRPr lang="en-CA" dirty="0"/>
          </a:p>
          <a:p>
            <a:pPr marL="540000" indent="-457200"/>
            <a:endParaRPr lang="en-CA" u="sng" dirty="0"/>
          </a:p>
          <a:p>
            <a:pPr marL="360000" indent="-457200"/>
            <a:endParaRPr lang="en-CA" dirty="0"/>
          </a:p>
          <a:p>
            <a:endParaRPr lang="en-US" dirty="0"/>
          </a:p>
        </p:txBody>
      </p:sp>
    </p:spTree>
    <p:extLst>
      <p:ext uri="{BB962C8B-B14F-4D97-AF65-F5344CB8AC3E}">
        <p14:creationId xmlns:p14="http://schemas.microsoft.com/office/powerpoint/2010/main" val="108527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CA" dirty="0"/>
              <a:t>COLLECTIVE LICENSING AGENCIES </a:t>
            </a:r>
            <a:endParaRPr lang="en-US" dirty="0"/>
          </a:p>
        </p:txBody>
      </p:sp>
      <p:sp>
        <p:nvSpPr>
          <p:cNvPr id="2" name="TextBox 1">
            <a:extLst>
              <a:ext uri="{FF2B5EF4-FFF2-40B4-BE49-F238E27FC236}">
                <a16:creationId xmlns:a16="http://schemas.microsoft.com/office/drawing/2014/main" id="{EE0E9676-FCD2-4645-A93D-2CE22CCFDFD2}"/>
              </a:ext>
            </a:extLst>
          </p:cNvPr>
          <p:cNvSpPr txBox="1"/>
          <p:nvPr/>
        </p:nvSpPr>
        <p:spPr>
          <a:xfrm>
            <a:off x="1436171" y="2816715"/>
            <a:ext cx="1993643" cy="523220"/>
          </a:xfrm>
          <a:prstGeom prst="rect">
            <a:avLst/>
          </a:prstGeom>
          <a:noFill/>
        </p:spPr>
        <p:txBody>
          <a:bodyPr wrap="square" rtlCol="0">
            <a:spAutoFit/>
          </a:bodyPr>
          <a:lstStyle/>
          <a:p>
            <a:r>
              <a:rPr lang="en-US" sz="2800" dirty="0"/>
              <a:t>COPIBEC</a:t>
            </a:r>
          </a:p>
        </p:txBody>
      </p:sp>
      <p:sp>
        <p:nvSpPr>
          <p:cNvPr id="4" name="TextBox 3">
            <a:extLst>
              <a:ext uri="{FF2B5EF4-FFF2-40B4-BE49-F238E27FC236}">
                <a16:creationId xmlns:a16="http://schemas.microsoft.com/office/drawing/2014/main" id="{3E68022A-9A86-9E4E-BF2E-104D50742953}"/>
              </a:ext>
            </a:extLst>
          </p:cNvPr>
          <p:cNvSpPr txBox="1"/>
          <p:nvPr/>
        </p:nvSpPr>
        <p:spPr>
          <a:xfrm>
            <a:off x="5237583" y="2014143"/>
            <a:ext cx="1716833" cy="523220"/>
          </a:xfrm>
          <a:prstGeom prst="rect">
            <a:avLst/>
          </a:prstGeom>
          <a:noFill/>
        </p:spPr>
        <p:txBody>
          <a:bodyPr wrap="square" rtlCol="0">
            <a:spAutoFit/>
          </a:bodyPr>
          <a:lstStyle/>
          <a:p>
            <a:r>
              <a:rPr lang="en-US" sz="2800" dirty="0"/>
              <a:t>SODRAC</a:t>
            </a:r>
          </a:p>
        </p:txBody>
      </p:sp>
      <p:sp>
        <p:nvSpPr>
          <p:cNvPr id="5" name="TextBox 4">
            <a:extLst>
              <a:ext uri="{FF2B5EF4-FFF2-40B4-BE49-F238E27FC236}">
                <a16:creationId xmlns:a16="http://schemas.microsoft.com/office/drawing/2014/main" id="{E87FEF51-14E6-064D-BFEB-1226064303EB}"/>
              </a:ext>
            </a:extLst>
          </p:cNvPr>
          <p:cNvSpPr txBox="1"/>
          <p:nvPr/>
        </p:nvSpPr>
        <p:spPr>
          <a:xfrm>
            <a:off x="9038996" y="2789629"/>
            <a:ext cx="1716833" cy="523220"/>
          </a:xfrm>
          <a:prstGeom prst="rect">
            <a:avLst/>
          </a:prstGeom>
          <a:noFill/>
        </p:spPr>
        <p:txBody>
          <a:bodyPr wrap="square" rtlCol="0">
            <a:spAutoFit/>
          </a:bodyPr>
          <a:lstStyle/>
          <a:p>
            <a:r>
              <a:rPr lang="en-US" sz="2800" dirty="0"/>
              <a:t>CARCC</a:t>
            </a:r>
          </a:p>
        </p:txBody>
      </p:sp>
      <p:pic>
        <p:nvPicPr>
          <p:cNvPr id="7" name="Picture 6" descr="A close up of a logo&#10;&#10;Description automatically generated">
            <a:extLst>
              <a:ext uri="{FF2B5EF4-FFF2-40B4-BE49-F238E27FC236}">
                <a16:creationId xmlns:a16="http://schemas.microsoft.com/office/drawing/2014/main" id="{6D8DA53F-D52E-A84C-B604-2A785AD3D27B}"/>
              </a:ext>
            </a:extLst>
          </p:cNvPr>
          <p:cNvPicPr>
            <a:picLocks noChangeAspect="1"/>
          </p:cNvPicPr>
          <p:nvPr/>
        </p:nvPicPr>
        <p:blipFill>
          <a:blip r:embed="rId3"/>
          <a:stretch>
            <a:fillRect/>
          </a:stretch>
        </p:blipFill>
        <p:spPr>
          <a:xfrm rot="21400221">
            <a:off x="5590839" y="3769965"/>
            <a:ext cx="759225" cy="1489154"/>
          </a:xfrm>
          <a:prstGeom prst="rect">
            <a:avLst/>
          </a:prstGeom>
        </p:spPr>
      </p:pic>
      <p:sp>
        <p:nvSpPr>
          <p:cNvPr id="3" name="TextBox 2">
            <a:extLst>
              <a:ext uri="{FF2B5EF4-FFF2-40B4-BE49-F238E27FC236}">
                <a16:creationId xmlns:a16="http://schemas.microsoft.com/office/drawing/2014/main" id="{F6496D45-5684-A944-B00E-402612E92A23}"/>
              </a:ext>
            </a:extLst>
          </p:cNvPr>
          <p:cNvSpPr txBox="1"/>
          <p:nvPr/>
        </p:nvSpPr>
        <p:spPr>
          <a:xfrm>
            <a:off x="5453348" y="5167055"/>
            <a:ext cx="1303229" cy="369332"/>
          </a:xfrm>
          <a:prstGeom prst="rect">
            <a:avLst/>
          </a:prstGeom>
          <a:noFill/>
          <a:ln>
            <a:noFill/>
          </a:ln>
        </p:spPr>
        <p:txBody>
          <a:bodyPr wrap="square" rtlCol="0">
            <a:spAutoFit/>
          </a:bodyPr>
          <a:lstStyle/>
          <a:p>
            <a:r>
              <a:rPr lang="en-US" dirty="0"/>
              <a:t>Collectives</a:t>
            </a:r>
          </a:p>
        </p:txBody>
      </p:sp>
      <p:cxnSp>
        <p:nvCxnSpPr>
          <p:cNvPr id="9" name="Straight Arrow Connector 8">
            <a:extLst>
              <a:ext uri="{FF2B5EF4-FFF2-40B4-BE49-F238E27FC236}">
                <a16:creationId xmlns:a16="http://schemas.microsoft.com/office/drawing/2014/main" id="{992051BE-7FBD-4F4D-90E7-D9A5EF6181E6}"/>
              </a:ext>
            </a:extLst>
          </p:cNvPr>
          <p:cNvCxnSpPr>
            <a:cxnSpLocks/>
          </p:cNvCxnSpPr>
          <p:nvPr/>
        </p:nvCxnSpPr>
        <p:spPr>
          <a:xfrm>
            <a:off x="3326926" y="3306441"/>
            <a:ext cx="1570904" cy="674269"/>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B0EE0FD-036C-7E43-9069-E1BB8656BCC0}"/>
              </a:ext>
            </a:extLst>
          </p:cNvPr>
          <p:cNvCxnSpPr>
            <a:cxnSpLocks/>
          </p:cNvCxnSpPr>
          <p:nvPr/>
        </p:nvCxnSpPr>
        <p:spPr>
          <a:xfrm>
            <a:off x="6157349" y="2597982"/>
            <a:ext cx="15070" cy="8892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B41E620-0F79-3B42-81F2-080E4E1B2FF6}"/>
              </a:ext>
            </a:extLst>
          </p:cNvPr>
          <p:cNvCxnSpPr>
            <a:cxnSpLocks/>
          </p:cNvCxnSpPr>
          <p:nvPr/>
        </p:nvCxnSpPr>
        <p:spPr>
          <a:xfrm flipH="1">
            <a:off x="7445258" y="3196624"/>
            <a:ext cx="1493543" cy="82274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A close up of a logo&#10;&#10;Description automatically generated">
            <a:extLst>
              <a:ext uri="{FF2B5EF4-FFF2-40B4-BE49-F238E27FC236}">
                <a16:creationId xmlns:a16="http://schemas.microsoft.com/office/drawing/2014/main" id="{C79836F2-E4ED-C14F-840F-9FCC4FC83134}"/>
              </a:ext>
            </a:extLst>
          </p:cNvPr>
          <p:cNvPicPr>
            <a:picLocks noChangeAspect="1"/>
          </p:cNvPicPr>
          <p:nvPr/>
        </p:nvPicPr>
        <p:blipFill>
          <a:blip r:embed="rId4"/>
          <a:stretch>
            <a:fillRect/>
          </a:stretch>
        </p:blipFill>
        <p:spPr>
          <a:xfrm flipH="1">
            <a:off x="5676967" y="3704600"/>
            <a:ext cx="830840" cy="1377865"/>
          </a:xfrm>
          <a:prstGeom prst="rect">
            <a:avLst/>
          </a:prstGeom>
        </p:spPr>
      </p:pic>
      <p:pic>
        <p:nvPicPr>
          <p:cNvPr id="22" name="Picture 21">
            <a:extLst>
              <a:ext uri="{FF2B5EF4-FFF2-40B4-BE49-F238E27FC236}">
                <a16:creationId xmlns:a16="http://schemas.microsoft.com/office/drawing/2014/main" id="{3E392F7F-6928-F544-8814-0028894B2608}"/>
              </a:ext>
            </a:extLst>
          </p:cNvPr>
          <p:cNvPicPr>
            <a:picLocks noChangeAspect="1"/>
          </p:cNvPicPr>
          <p:nvPr/>
        </p:nvPicPr>
        <p:blipFill>
          <a:blip r:embed="rId5"/>
          <a:stretch>
            <a:fillRect/>
          </a:stretch>
        </p:blipFill>
        <p:spPr>
          <a:xfrm rot="21188730">
            <a:off x="9773846" y="5023463"/>
            <a:ext cx="1795215" cy="2182218"/>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D7814712-8CF5-064E-A441-112E4F3E5707}"/>
              </a:ext>
            </a:extLst>
          </p:cNvPr>
          <p:cNvPicPr>
            <a:picLocks noChangeAspect="1"/>
          </p:cNvPicPr>
          <p:nvPr/>
        </p:nvPicPr>
        <p:blipFill>
          <a:blip r:embed="rId6">
            <a:duotone>
              <a:schemeClr val="accent2">
                <a:shade val="45000"/>
                <a:satMod val="135000"/>
              </a:schemeClr>
              <a:prstClr val="white"/>
            </a:duotone>
          </a:blip>
          <a:stretch>
            <a:fillRect/>
          </a:stretch>
        </p:blipFill>
        <p:spPr>
          <a:xfrm>
            <a:off x="4454312" y="5880081"/>
            <a:ext cx="709761" cy="775152"/>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995869DA-1EB5-AA4C-938E-288AE043A8E6}"/>
              </a:ext>
            </a:extLst>
          </p:cNvPr>
          <p:cNvPicPr>
            <a:picLocks noChangeAspect="1"/>
          </p:cNvPicPr>
          <p:nvPr/>
        </p:nvPicPr>
        <p:blipFill>
          <a:blip r:embed="rId6">
            <a:duotone>
              <a:schemeClr val="accent4">
                <a:shade val="45000"/>
                <a:satMod val="135000"/>
              </a:schemeClr>
              <a:prstClr val="white"/>
            </a:duotone>
          </a:blip>
          <a:stretch>
            <a:fillRect/>
          </a:stretch>
        </p:blipFill>
        <p:spPr>
          <a:xfrm>
            <a:off x="6018820" y="5880081"/>
            <a:ext cx="709761" cy="775152"/>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34F2E0B4-7828-524F-84AE-5BC7BC79EFBF}"/>
              </a:ext>
            </a:extLst>
          </p:cNvPr>
          <p:cNvPicPr>
            <a:picLocks noChangeAspect="1"/>
          </p:cNvPicPr>
          <p:nvPr/>
        </p:nvPicPr>
        <p:blipFill>
          <a:blip r:embed="rId6">
            <a:duotone>
              <a:schemeClr val="accent6">
                <a:shade val="45000"/>
                <a:satMod val="135000"/>
              </a:schemeClr>
              <a:prstClr val="white"/>
            </a:duotone>
          </a:blip>
          <a:stretch>
            <a:fillRect/>
          </a:stretch>
        </p:blipFill>
        <p:spPr>
          <a:xfrm>
            <a:off x="5259160" y="5880081"/>
            <a:ext cx="709761" cy="775152"/>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2651A913-300B-F648-9217-D7655C3F0D9F}"/>
              </a:ext>
            </a:extLst>
          </p:cNvPr>
          <p:cNvPicPr>
            <a:picLocks noChangeAspect="1"/>
          </p:cNvPicPr>
          <p:nvPr/>
        </p:nvPicPr>
        <p:blipFill>
          <a:blip r:embed="rId6">
            <a:duotone>
              <a:schemeClr val="accent5">
                <a:shade val="45000"/>
                <a:satMod val="135000"/>
              </a:schemeClr>
              <a:prstClr val="white"/>
            </a:duotone>
          </a:blip>
          <a:stretch>
            <a:fillRect/>
          </a:stretch>
        </p:blipFill>
        <p:spPr>
          <a:xfrm>
            <a:off x="6821738" y="5869596"/>
            <a:ext cx="709761" cy="775152"/>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7BB12B5E-2178-224C-9EEB-8215CDD51A2F}"/>
              </a:ext>
            </a:extLst>
          </p:cNvPr>
          <p:cNvPicPr>
            <a:picLocks noChangeAspect="1"/>
          </p:cNvPicPr>
          <p:nvPr/>
        </p:nvPicPr>
        <p:blipFill>
          <a:blip r:embed="rId6">
            <a:duotone>
              <a:schemeClr val="accent3">
                <a:shade val="45000"/>
                <a:satMod val="135000"/>
              </a:schemeClr>
              <a:prstClr val="white"/>
            </a:duotone>
          </a:blip>
          <a:stretch>
            <a:fillRect/>
          </a:stretch>
        </p:blipFill>
        <p:spPr>
          <a:xfrm>
            <a:off x="7605266" y="5880081"/>
            <a:ext cx="709761" cy="775152"/>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FDFC7D52-B852-3646-BFA3-C5A92F8FB92E}"/>
              </a:ext>
            </a:extLst>
          </p:cNvPr>
          <p:cNvPicPr>
            <a:picLocks noChangeAspect="1"/>
          </p:cNvPicPr>
          <p:nvPr/>
        </p:nvPicPr>
        <p:blipFill>
          <a:blip r:embed="rId6">
            <a:duotone>
              <a:schemeClr val="accent1">
                <a:shade val="45000"/>
                <a:satMod val="135000"/>
              </a:schemeClr>
              <a:prstClr val="white"/>
            </a:duotone>
          </a:blip>
          <a:stretch>
            <a:fillRect/>
          </a:stretch>
        </p:blipFill>
        <p:spPr>
          <a:xfrm>
            <a:off x="3649464" y="5880081"/>
            <a:ext cx="709761" cy="775152"/>
          </a:xfrm>
          <a:prstGeom prst="rect">
            <a:avLst/>
          </a:prstGeom>
        </p:spPr>
      </p:pic>
      <p:pic>
        <p:nvPicPr>
          <p:cNvPr id="38" name="Picture 37">
            <a:extLst>
              <a:ext uri="{FF2B5EF4-FFF2-40B4-BE49-F238E27FC236}">
                <a16:creationId xmlns:a16="http://schemas.microsoft.com/office/drawing/2014/main" id="{1D810269-6DD8-DC4B-975D-D8C3EA5A7CFF}"/>
              </a:ext>
            </a:extLst>
          </p:cNvPr>
          <p:cNvPicPr>
            <a:picLocks noChangeAspect="1"/>
          </p:cNvPicPr>
          <p:nvPr/>
        </p:nvPicPr>
        <p:blipFill>
          <a:blip r:embed="rId7"/>
          <a:stretch>
            <a:fillRect/>
          </a:stretch>
        </p:blipFill>
        <p:spPr>
          <a:xfrm>
            <a:off x="9426381" y="1803605"/>
            <a:ext cx="1615856" cy="1944155"/>
          </a:xfrm>
          <a:prstGeom prst="rect">
            <a:avLst/>
          </a:prstGeom>
        </p:spPr>
      </p:pic>
      <p:pic>
        <p:nvPicPr>
          <p:cNvPr id="40" name="Picture 39">
            <a:extLst>
              <a:ext uri="{FF2B5EF4-FFF2-40B4-BE49-F238E27FC236}">
                <a16:creationId xmlns:a16="http://schemas.microsoft.com/office/drawing/2014/main" id="{FCDB49BC-4BE9-1D4E-A1B2-C451AF711129}"/>
              </a:ext>
            </a:extLst>
          </p:cNvPr>
          <p:cNvPicPr>
            <a:picLocks noChangeAspect="1"/>
          </p:cNvPicPr>
          <p:nvPr/>
        </p:nvPicPr>
        <p:blipFill>
          <a:blip r:embed="rId7"/>
          <a:stretch>
            <a:fillRect/>
          </a:stretch>
        </p:blipFill>
        <p:spPr>
          <a:xfrm>
            <a:off x="1182926" y="1483218"/>
            <a:ext cx="1779851" cy="2141470"/>
          </a:xfrm>
          <a:prstGeom prst="rect">
            <a:avLst/>
          </a:prstGeom>
        </p:spPr>
      </p:pic>
      <p:pic>
        <p:nvPicPr>
          <p:cNvPr id="41" name="Picture 40">
            <a:extLst>
              <a:ext uri="{FF2B5EF4-FFF2-40B4-BE49-F238E27FC236}">
                <a16:creationId xmlns:a16="http://schemas.microsoft.com/office/drawing/2014/main" id="{DF651CDF-1FB7-A544-A17A-04AB26602CB0}"/>
              </a:ext>
            </a:extLst>
          </p:cNvPr>
          <p:cNvPicPr>
            <a:picLocks noChangeAspect="1"/>
          </p:cNvPicPr>
          <p:nvPr/>
        </p:nvPicPr>
        <p:blipFill>
          <a:blip r:embed="rId7"/>
          <a:stretch>
            <a:fillRect/>
          </a:stretch>
        </p:blipFill>
        <p:spPr>
          <a:xfrm>
            <a:off x="5746285" y="1525619"/>
            <a:ext cx="773988" cy="931242"/>
          </a:xfrm>
          <a:prstGeom prst="rect">
            <a:avLst/>
          </a:prstGeom>
        </p:spPr>
      </p:pic>
      <p:cxnSp>
        <p:nvCxnSpPr>
          <p:cNvPr id="42" name="Straight Arrow Connector 41">
            <a:extLst>
              <a:ext uri="{FF2B5EF4-FFF2-40B4-BE49-F238E27FC236}">
                <a16:creationId xmlns:a16="http://schemas.microsoft.com/office/drawing/2014/main" id="{79156422-97DB-834B-B84C-1960B1AC782C}"/>
              </a:ext>
            </a:extLst>
          </p:cNvPr>
          <p:cNvCxnSpPr>
            <a:cxnSpLocks/>
          </p:cNvCxnSpPr>
          <p:nvPr/>
        </p:nvCxnSpPr>
        <p:spPr>
          <a:xfrm flipH="1" flipV="1">
            <a:off x="3233722" y="3585428"/>
            <a:ext cx="1285918" cy="57714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E0FAB16-84D3-5544-80C0-48F5FBB33DD1}"/>
              </a:ext>
            </a:extLst>
          </p:cNvPr>
          <p:cNvCxnSpPr>
            <a:cxnSpLocks/>
          </p:cNvCxnSpPr>
          <p:nvPr/>
        </p:nvCxnSpPr>
        <p:spPr>
          <a:xfrm flipV="1">
            <a:off x="6133279" y="2510655"/>
            <a:ext cx="0" cy="874295"/>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6E09865-86BE-594F-B4B1-9C206D07FD90}"/>
              </a:ext>
            </a:extLst>
          </p:cNvPr>
          <p:cNvCxnSpPr>
            <a:cxnSpLocks/>
          </p:cNvCxnSpPr>
          <p:nvPr/>
        </p:nvCxnSpPr>
        <p:spPr>
          <a:xfrm flipV="1">
            <a:off x="7710196" y="3427151"/>
            <a:ext cx="1191949" cy="642325"/>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AB4BBB9-A07E-D74E-A534-D794644C3310}"/>
              </a:ext>
            </a:extLst>
          </p:cNvPr>
          <p:cNvSpPr txBox="1"/>
          <p:nvPr/>
        </p:nvSpPr>
        <p:spPr>
          <a:xfrm>
            <a:off x="3903917" y="6139481"/>
            <a:ext cx="619223" cy="707886"/>
          </a:xfrm>
          <a:prstGeom prst="rect">
            <a:avLst/>
          </a:prstGeom>
          <a:noFill/>
        </p:spPr>
        <p:txBody>
          <a:bodyPr wrap="square" rtlCol="0">
            <a:spAutoFit/>
          </a:bodyPr>
          <a:lstStyle/>
          <a:p>
            <a:r>
              <a:rPr lang="en-US" sz="4000" dirty="0">
                <a:solidFill>
                  <a:srgbClr val="FF0000"/>
                </a:solidFill>
              </a:rPr>
              <a:t>©</a:t>
            </a:r>
          </a:p>
        </p:txBody>
      </p:sp>
      <p:sp>
        <p:nvSpPr>
          <p:cNvPr id="48" name="Rectangle 47">
            <a:extLst>
              <a:ext uri="{FF2B5EF4-FFF2-40B4-BE49-F238E27FC236}">
                <a16:creationId xmlns:a16="http://schemas.microsoft.com/office/drawing/2014/main" id="{55269485-DF10-0549-91CE-D47770EB5475}"/>
              </a:ext>
            </a:extLst>
          </p:cNvPr>
          <p:cNvSpPr/>
          <p:nvPr/>
        </p:nvSpPr>
        <p:spPr>
          <a:xfrm>
            <a:off x="1554852" y="2123626"/>
            <a:ext cx="1062973" cy="1182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6" descr="A close up of a logo&#10;&#10;Description automatically generated">
            <a:extLst>
              <a:ext uri="{FF2B5EF4-FFF2-40B4-BE49-F238E27FC236}">
                <a16:creationId xmlns:a16="http://schemas.microsoft.com/office/drawing/2014/main" id="{D37ACA10-1D24-E044-9970-744A27A92DB9}"/>
              </a:ext>
            </a:extLst>
          </p:cNvPr>
          <p:cNvPicPr>
            <a:picLocks noChangeAspect="1"/>
          </p:cNvPicPr>
          <p:nvPr/>
        </p:nvPicPr>
        <p:blipFill>
          <a:blip r:embed="rId8"/>
          <a:stretch>
            <a:fillRect/>
          </a:stretch>
        </p:blipFill>
        <p:spPr>
          <a:xfrm>
            <a:off x="1654694" y="2360637"/>
            <a:ext cx="802189" cy="786637"/>
          </a:xfrm>
          <a:prstGeom prst="rect">
            <a:avLst/>
          </a:prstGeom>
        </p:spPr>
      </p:pic>
      <p:sp>
        <p:nvSpPr>
          <p:cNvPr id="49" name="Rectangle 48">
            <a:extLst>
              <a:ext uri="{FF2B5EF4-FFF2-40B4-BE49-F238E27FC236}">
                <a16:creationId xmlns:a16="http://schemas.microsoft.com/office/drawing/2014/main" id="{69A70A66-0DF0-B843-9D0E-B21454884489}"/>
              </a:ext>
            </a:extLst>
          </p:cNvPr>
          <p:cNvSpPr/>
          <p:nvPr/>
        </p:nvSpPr>
        <p:spPr>
          <a:xfrm>
            <a:off x="9746803" y="2391792"/>
            <a:ext cx="1009026" cy="105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49" descr="A close up of a logo&#10;&#10;Description automatically generated">
            <a:extLst>
              <a:ext uri="{FF2B5EF4-FFF2-40B4-BE49-F238E27FC236}">
                <a16:creationId xmlns:a16="http://schemas.microsoft.com/office/drawing/2014/main" id="{58498BD1-3FD7-5F46-A62C-CA0309E223C8}"/>
              </a:ext>
            </a:extLst>
          </p:cNvPr>
          <p:cNvPicPr>
            <a:picLocks noChangeAspect="1"/>
          </p:cNvPicPr>
          <p:nvPr/>
        </p:nvPicPr>
        <p:blipFill>
          <a:blip r:embed="rId8"/>
          <a:stretch>
            <a:fillRect/>
          </a:stretch>
        </p:blipFill>
        <p:spPr>
          <a:xfrm>
            <a:off x="9869265" y="2510655"/>
            <a:ext cx="802189" cy="786637"/>
          </a:xfrm>
          <a:prstGeom prst="rect">
            <a:avLst/>
          </a:prstGeom>
        </p:spPr>
      </p:pic>
      <p:sp>
        <p:nvSpPr>
          <p:cNvPr id="51" name="Rectangle 50">
            <a:extLst>
              <a:ext uri="{FF2B5EF4-FFF2-40B4-BE49-F238E27FC236}">
                <a16:creationId xmlns:a16="http://schemas.microsoft.com/office/drawing/2014/main" id="{1A4F4F1D-0D35-0E4E-B68F-C36C983AED6F}"/>
              </a:ext>
            </a:extLst>
          </p:cNvPr>
          <p:cNvSpPr/>
          <p:nvPr/>
        </p:nvSpPr>
        <p:spPr>
          <a:xfrm>
            <a:off x="5905670" y="1803606"/>
            <a:ext cx="468029" cy="516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51" descr="A close up of a logo&#10;&#10;Description automatically generated">
            <a:extLst>
              <a:ext uri="{FF2B5EF4-FFF2-40B4-BE49-F238E27FC236}">
                <a16:creationId xmlns:a16="http://schemas.microsoft.com/office/drawing/2014/main" id="{1A0F78A8-F5B3-1C44-86B9-DFCE1C1E7319}"/>
              </a:ext>
            </a:extLst>
          </p:cNvPr>
          <p:cNvPicPr>
            <a:picLocks noChangeAspect="1"/>
          </p:cNvPicPr>
          <p:nvPr/>
        </p:nvPicPr>
        <p:blipFill>
          <a:blip r:embed="rId8"/>
          <a:stretch>
            <a:fillRect/>
          </a:stretch>
        </p:blipFill>
        <p:spPr>
          <a:xfrm>
            <a:off x="5897170" y="1820488"/>
            <a:ext cx="520359" cy="510271"/>
          </a:xfrm>
          <a:prstGeom prst="rect">
            <a:avLst/>
          </a:prstGeom>
        </p:spPr>
      </p:pic>
      <p:sp>
        <p:nvSpPr>
          <p:cNvPr id="34" name="Rounded Rectangular Callout 33">
            <a:extLst>
              <a:ext uri="{FF2B5EF4-FFF2-40B4-BE49-F238E27FC236}">
                <a16:creationId xmlns:a16="http://schemas.microsoft.com/office/drawing/2014/main" id="{03E522ED-A48F-6345-BC2A-58D6A5414A71}"/>
              </a:ext>
            </a:extLst>
          </p:cNvPr>
          <p:cNvSpPr/>
          <p:nvPr/>
        </p:nvSpPr>
        <p:spPr>
          <a:xfrm>
            <a:off x="7933222" y="4384132"/>
            <a:ext cx="2098623" cy="693861"/>
          </a:xfrm>
          <a:prstGeom prst="wedgeRoundRectCallout">
            <a:avLst>
              <a:gd name="adj1" fmla="val 58565"/>
              <a:gd name="adj2" fmla="val 79535"/>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DID SOMEONE SAY LAWYER?!</a:t>
            </a:r>
          </a:p>
        </p:txBody>
      </p:sp>
      <p:pic>
        <p:nvPicPr>
          <p:cNvPr id="36" name="Picture 35" descr="A picture containing drawing&#10;&#10;Description automatically generated">
            <a:extLst>
              <a:ext uri="{FF2B5EF4-FFF2-40B4-BE49-F238E27FC236}">
                <a16:creationId xmlns:a16="http://schemas.microsoft.com/office/drawing/2014/main" id="{4CFC657E-6CD2-2A47-A8AF-BF3E639D621B}"/>
              </a:ext>
            </a:extLst>
          </p:cNvPr>
          <p:cNvPicPr>
            <a:picLocks noChangeAspect="1"/>
          </p:cNvPicPr>
          <p:nvPr/>
        </p:nvPicPr>
        <p:blipFill>
          <a:blip r:embed="rId9"/>
          <a:stretch>
            <a:fillRect/>
          </a:stretch>
        </p:blipFill>
        <p:spPr>
          <a:xfrm>
            <a:off x="4607175" y="4320638"/>
            <a:ext cx="824267" cy="1032793"/>
          </a:xfrm>
          <a:prstGeom prst="rect">
            <a:avLst/>
          </a:prstGeom>
        </p:spPr>
      </p:pic>
    </p:spTree>
    <p:extLst>
      <p:ext uri="{BB962C8B-B14F-4D97-AF65-F5344CB8AC3E}">
        <p14:creationId xmlns:p14="http://schemas.microsoft.com/office/powerpoint/2010/main" val="212303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grpId="1"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53"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right)">
                                      <p:cBhvr>
                                        <p:cTn id="48" dur="500"/>
                                        <p:tgtEl>
                                          <p:spTgt spid="9"/>
                                        </p:tgtEl>
                                      </p:cBhvr>
                                    </p:animEffect>
                                  </p:childTnLst>
                                </p:cTn>
                              </p:par>
                              <p:par>
                                <p:cTn id="49" presetID="22" presetClass="entr" presetSubtype="4"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par>
                                <p:cTn id="52" presetID="22" presetClass="entr" presetSubtype="8"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2" nodeType="clickEffect">
                                  <p:stCondLst>
                                    <p:cond delay="0"/>
                                  </p:stCondLst>
                                  <p:childTnLst>
                                    <p:animEffect transition="out" filter="fade">
                                      <p:cBhvr>
                                        <p:cTn id="58" dur="500"/>
                                        <p:tgtEl>
                                          <p:spTgt spid="2"/>
                                        </p:tgtEl>
                                      </p:cBhvr>
                                    </p:animEffect>
                                    <p:set>
                                      <p:cBhvr>
                                        <p:cTn id="59" dur="1" fill="hold">
                                          <p:stCondLst>
                                            <p:cond delay="499"/>
                                          </p:stCondLst>
                                        </p:cTn>
                                        <p:tgtEl>
                                          <p:spTgt spid="2"/>
                                        </p:tgtEl>
                                        <p:attrNameLst>
                                          <p:attrName>style.visibility</p:attrName>
                                        </p:attrNameLst>
                                      </p:cBhvr>
                                      <p:to>
                                        <p:strVal val="hidden"/>
                                      </p:to>
                                    </p:set>
                                  </p:childTnLst>
                                </p:cTn>
                              </p:par>
                              <p:par>
                                <p:cTn id="60" presetID="10" presetClass="exit" presetSubtype="0" fill="hold" grpId="2" nodeType="withEffect">
                                  <p:stCondLst>
                                    <p:cond delay="0"/>
                                  </p:stCondLst>
                                  <p:childTnLst>
                                    <p:animEffect transition="out" filter="fade">
                                      <p:cBhvr>
                                        <p:cTn id="61" dur="500"/>
                                        <p:tgtEl>
                                          <p:spTgt spid="4"/>
                                        </p:tgtEl>
                                      </p:cBhvr>
                                    </p:animEffect>
                                    <p:set>
                                      <p:cBhvr>
                                        <p:cTn id="62" dur="1" fill="hold">
                                          <p:stCondLst>
                                            <p:cond delay="499"/>
                                          </p:stCondLst>
                                        </p:cTn>
                                        <p:tgtEl>
                                          <p:spTgt spid="4"/>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5"/>
                                        </p:tgtEl>
                                      </p:cBhvr>
                                    </p:animEffect>
                                    <p:set>
                                      <p:cBhvr>
                                        <p:cTn id="65" dur="1" fill="hold">
                                          <p:stCondLst>
                                            <p:cond delay="499"/>
                                          </p:stCondLst>
                                        </p:cTn>
                                        <p:tgtEl>
                                          <p:spTgt spid="5"/>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par>
                          <p:cTn id="75" fill="hold">
                            <p:stCondLst>
                              <p:cond delay="500"/>
                            </p:stCondLst>
                            <p:childTnLst>
                              <p:par>
                                <p:cTn id="76" presetID="37" presetClass="entr" presetSubtype="0"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anim calcmode="lin" valueType="num">
                                      <p:cBhvr>
                                        <p:cTn id="79" dur="1000" fill="hold"/>
                                        <p:tgtEl>
                                          <p:spTgt spid="26"/>
                                        </p:tgtEl>
                                        <p:attrNameLst>
                                          <p:attrName>ppt_x</p:attrName>
                                        </p:attrNameLst>
                                      </p:cBhvr>
                                      <p:tavLst>
                                        <p:tav tm="0">
                                          <p:val>
                                            <p:strVal val="#ppt_x"/>
                                          </p:val>
                                        </p:tav>
                                        <p:tav tm="100000">
                                          <p:val>
                                            <p:strVal val="#ppt_x"/>
                                          </p:val>
                                        </p:tav>
                                      </p:tavLst>
                                    </p:anim>
                                    <p:anim calcmode="lin" valueType="num">
                                      <p:cBhvr>
                                        <p:cTn id="80" dur="900" decel="100000" fill="hold"/>
                                        <p:tgtEl>
                                          <p:spTgt spid="26"/>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82" presetID="37" presetClass="entr" presetSubtype="0"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900" decel="100000" fill="hold"/>
                                        <p:tgtEl>
                                          <p:spTgt spid="2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88" presetID="37" presetClass="entr" presetSubtype="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1000"/>
                                        <p:tgtEl>
                                          <p:spTgt spid="28"/>
                                        </p:tgtEl>
                                      </p:cBhvr>
                                    </p:animEffect>
                                    <p:anim calcmode="lin" valueType="num">
                                      <p:cBhvr>
                                        <p:cTn id="91" dur="1000" fill="hold"/>
                                        <p:tgtEl>
                                          <p:spTgt spid="28"/>
                                        </p:tgtEl>
                                        <p:attrNameLst>
                                          <p:attrName>ppt_x</p:attrName>
                                        </p:attrNameLst>
                                      </p:cBhvr>
                                      <p:tavLst>
                                        <p:tav tm="0">
                                          <p:val>
                                            <p:strVal val="#ppt_x"/>
                                          </p:val>
                                        </p:tav>
                                        <p:tav tm="100000">
                                          <p:val>
                                            <p:strVal val="#ppt_x"/>
                                          </p:val>
                                        </p:tav>
                                      </p:tavLst>
                                    </p:anim>
                                    <p:anim calcmode="lin" valueType="num">
                                      <p:cBhvr>
                                        <p:cTn id="92" dur="900" decel="100000" fill="hold"/>
                                        <p:tgtEl>
                                          <p:spTgt spid="28"/>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94" presetID="37" presetClass="entr" presetSubtype="0" fill="hold"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1000"/>
                                        <p:tgtEl>
                                          <p:spTgt spid="29"/>
                                        </p:tgtEl>
                                      </p:cBhvr>
                                    </p:animEffect>
                                    <p:anim calcmode="lin" valueType="num">
                                      <p:cBhvr>
                                        <p:cTn id="97" dur="1000" fill="hold"/>
                                        <p:tgtEl>
                                          <p:spTgt spid="29"/>
                                        </p:tgtEl>
                                        <p:attrNameLst>
                                          <p:attrName>ppt_x</p:attrName>
                                        </p:attrNameLst>
                                      </p:cBhvr>
                                      <p:tavLst>
                                        <p:tav tm="0">
                                          <p:val>
                                            <p:strVal val="#ppt_x"/>
                                          </p:val>
                                        </p:tav>
                                        <p:tav tm="100000">
                                          <p:val>
                                            <p:strVal val="#ppt_x"/>
                                          </p:val>
                                        </p:tav>
                                      </p:tavLst>
                                    </p:anim>
                                    <p:anim calcmode="lin" valueType="num">
                                      <p:cBhvr>
                                        <p:cTn id="98" dur="900" decel="100000" fill="hold"/>
                                        <p:tgtEl>
                                          <p:spTgt spid="2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1000"/>
                                        <p:tgtEl>
                                          <p:spTgt spid="32"/>
                                        </p:tgtEl>
                                      </p:cBhvr>
                                    </p:animEffect>
                                    <p:anim calcmode="lin" valueType="num">
                                      <p:cBhvr>
                                        <p:cTn id="103" dur="1000" fill="hold"/>
                                        <p:tgtEl>
                                          <p:spTgt spid="32"/>
                                        </p:tgtEl>
                                        <p:attrNameLst>
                                          <p:attrName>ppt_x</p:attrName>
                                        </p:attrNameLst>
                                      </p:cBhvr>
                                      <p:tavLst>
                                        <p:tav tm="0">
                                          <p:val>
                                            <p:strVal val="#ppt_x"/>
                                          </p:val>
                                        </p:tav>
                                        <p:tav tm="100000">
                                          <p:val>
                                            <p:strVal val="#ppt_x"/>
                                          </p:val>
                                        </p:tav>
                                      </p:tavLst>
                                    </p:anim>
                                    <p:anim calcmode="lin" valueType="num">
                                      <p:cBhvr>
                                        <p:cTn id="104" dur="900" decel="100000" fill="hold"/>
                                        <p:tgtEl>
                                          <p:spTgt spid="32"/>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106" presetID="37" presetClass="entr" presetSubtype="0" fill="hold"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1000"/>
                                        <p:tgtEl>
                                          <p:spTgt spid="33"/>
                                        </p:tgtEl>
                                      </p:cBhvr>
                                    </p:animEffect>
                                    <p:anim calcmode="lin" valueType="num">
                                      <p:cBhvr>
                                        <p:cTn id="109" dur="1000" fill="hold"/>
                                        <p:tgtEl>
                                          <p:spTgt spid="33"/>
                                        </p:tgtEl>
                                        <p:attrNameLst>
                                          <p:attrName>ppt_x</p:attrName>
                                        </p:attrNameLst>
                                      </p:cBhvr>
                                      <p:tavLst>
                                        <p:tav tm="0">
                                          <p:val>
                                            <p:strVal val="#ppt_x"/>
                                          </p:val>
                                        </p:tav>
                                        <p:tav tm="100000">
                                          <p:val>
                                            <p:strVal val="#ppt_x"/>
                                          </p:val>
                                        </p:tav>
                                      </p:tavLst>
                                    </p:anim>
                                    <p:anim calcmode="lin" valueType="num">
                                      <p:cBhvr>
                                        <p:cTn id="110" dur="900" decel="100000" fill="hold"/>
                                        <p:tgtEl>
                                          <p:spTgt spid="33"/>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112" presetID="37" presetClass="entr" presetSubtype="0"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fade">
                                      <p:cBhvr>
                                        <p:cTn id="114" dur="1000"/>
                                        <p:tgtEl>
                                          <p:spTgt spid="33"/>
                                        </p:tgtEl>
                                      </p:cBhvr>
                                    </p:animEffect>
                                    <p:anim calcmode="lin" valueType="num">
                                      <p:cBhvr>
                                        <p:cTn id="115" dur="1000" fill="hold"/>
                                        <p:tgtEl>
                                          <p:spTgt spid="33"/>
                                        </p:tgtEl>
                                        <p:attrNameLst>
                                          <p:attrName>ppt_x</p:attrName>
                                        </p:attrNameLst>
                                      </p:cBhvr>
                                      <p:tavLst>
                                        <p:tav tm="0">
                                          <p:val>
                                            <p:strVal val="#ppt_x"/>
                                          </p:val>
                                        </p:tav>
                                        <p:tav tm="100000">
                                          <p:val>
                                            <p:strVal val="#ppt_x"/>
                                          </p:val>
                                        </p:tav>
                                      </p:tavLst>
                                    </p:anim>
                                    <p:anim calcmode="lin" valueType="num">
                                      <p:cBhvr>
                                        <p:cTn id="116" dur="900" decel="100000" fill="hold"/>
                                        <p:tgtEl>
                                          <p:spTgt spid="3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118" presetID="37" presetClass="entr" presetSubtype="0"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1000"/>
                                        <p:tgtEl>
                                          <p:spTgt spid="32"/>
                                        </p:tgtEl>
                                      </p:cBhvr>
                                    </p:animEffect>
                                    <p:anim calcmode="lin" valueType="num">
                                      <p:cBhvr>
                                        <p:cTn id="121" dur="1000" fill="hold"/>
                                        <p:tgtEl>
                                          <p:spTgt spid="32"/>
                                        </p:tgtEl>
                                        <p:attrNameLst>
                                          <p:attrName>ppt_x</p:attrName>
                                        </p:attrNameLst>
                                      </p:cBhvr>
                                      <p:tavLst>
                                        <p:tav tm="0">
                                          <p:val>
                                            <p:strVal val="#ppt_x"/>
                                          </p:val>
                                        </p:tav>
                                        <p:tav tm="100000">
                                          <p:val>
                                            <p:strVal val="#ppt_x"/>
                                          </p:val>
                                        </p:tav>
                                      </p:tavLst>
                                    </p:anim>
                                    <p:anim calcmode="lin" valueType="num">
                                      <p:cBhvr>
                                        <p:cTn id="122" dur="900" decel="100000" fill="hold"/>
                                        <p:tgtEl>
                                          <p:spTgt spid="32"/>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37" presetClass="exit" presetSubtype="0" fill="hold" nodeType="clickEffect">
                                  <p:stCondLst>
                                    <p:cond delay="0"/>
                                  </p:stCondLst>
                                  <p:childTnLst>
                                    <p:animEffect transition="out" filter="fade">
                                      <p:cBhvr>
                                        <p:cTn id="127" dur="1000"/>
                                        <p:tgtEl>
                                          <p:spTgt spid="33"/>
                                        </p:tgtEl>
                                      </p:cBhvr>
                                    </p:animEffect>
                                    <p:anim calcmode="lin" valueType="num">
                                      <p:cBhvr>
                                        <p:cTn id="128" dur="1000"/>
                                        <p:tgtEl>
                                          <p:spTgt spid="33"/>
                                        </p:tgtEl>
                                        <p:attrNameLst>
                                          <p:attrName>ppt_x</p:attrName>
                                        </p:attrNameLst>
                                      </p:cBhvr>
                                      <p:tavLst>
                                        <p:tav tm="0">
                                          <p:val>
                                            <p:strVal val="ppt_x"/>
                                          </p:val>
                                        </p:tav>
                                        <p:tav tm="100000">
                                          <p:val>
                                            <p:strVal val="ppt_x"/>
                                          </p:val>
                                        </p:tav>
                                      </p:tavLst>
                                    </p:anim>
                                    <p:anim calcmode="lin" valueType="num">
                                      <p:cBhvr>
                                        <p:cTn id="129" dur="100" decel="100000"/>
                                        <p:tgtEl>
                                          <p:spTgt spid="33"/>
                                        </p:tgtEl>
                                        <p:attrNameLst>
                                          <p:attrName>ppt_y</p:attrName>
                                        </p:attrNameLst>
                                      </p:cBhvr>
                                      <p:tavLst>
                                        <p:tav tm="0">
                                          <p:val>
                                            <p:strVal val="ppt_y"/>
                                          </p:val>
                                        </p:tav>
                                        <p:tav tm="100000">
                                          <p:val>
                                            <p:strVal val="ppt_y-.03"/>
                                          </p:val>
                                        </p:tav>
                                      </p:tavLst>
                                    </p:anim>
                                    <p:anim calcmode="lin" valueType="num">
                                      <p:cBhvr>
                                        <p:cTn id="130" dur="900" accel="100000">
                                          <p:stCondLst>
                                            <p:cond delay="100"/>
                                          </p:stCondLst>
                                        </p:cTn>
                                        <p:tgtEl>
                                          <p:spTgt spid="33"/>
                                        </p:tgtEl>
                                        <p:attrNameLst>
                                          <p:attrName>ppt_y</p:attrName>
                                        </p:attrNameLst>
                                      </p:cBhvr>
                                      <p:tavLst>
                                        <p:tav tm="0">
                                          <p:val>
                                            <p:strVal val="ppt_y"/>
                                          </p:val>
                                        </p:tav>
                                        <p:tav tm="100000">
                                          <p:val>
                                            <p:strVal val="ppt_y+1"/>
                                          </p:val>
                                        </p:tav>
                                      </p:tavLst>
                                    </p:anim>
                                    <p:set>
                                      <p:cBhvr>
                                        <p:cTn id="131" dur="1" fill="hold">
                                          <p:stCondLst>
                                            <p:cond delay="999"/>
                                          </p:stCondLst>
                                        </p:cTn>
                                        <p:tgtEl>
                                          <p:spTgt spid="33"/>
                                        </p:tgtEl>
                                        <p:attrNameLst>
                                          <p:attrName>style.visibility</p:attrName>
                                        </p:attrNameLst>
                                      </p:cBhvr>
                                      <p:to>
                                        <p:strVal val="hidden"/>
                                      </p:to>
                                    </p:set>
                                  </p:childTnLst>
                                </p:cTn>
                              </p:par>
                              <p:par>
                                <p:cTn id="132" presetID="37" presetClass="exit" presetSubtype="0" fill="hold" nodeType="withEffect">
                                  <p:stCondLst>
                                    <p:cond delay="0"/>
                                  </p:stCondLst>
                                  <p:childTnLst>
                                    <p:animEffect transition="out" filter="fade">
                                      <p:cBhvr>
                                        <p:cTn id="133" dur="1000"/>
                                        <p:tgtEl>
                                          <p:spTgt spid="32"/>
                                        </p:tgtEl>
                                      </p:cBhvr>
                                    </p:animEffect>
                                    <p:anim calcmode="lin" valueType="num">
                                      <p:cBhvr>
                                        <p:cTn id="134" dur="1000"/>
                                        <p:tgtEl>
                                          <p:spTgt spid="32"/>
                                        </p:tgtEl>
                                        <p:attrNameLst>
                                          <p:attrName>ppt_x</p:attrName>
                                        </p:attrNameLst>
                                      </p:cBhvr>
                                      <p:tavLst>
                                        <p:tav tm="0">
                                          <p:val>
                                            <p:strVal val="ppt_x"/>
                                          </p:val>
                                        </p:tav>
                                        <p:tav tm="100000">
                                          <p:val>
                                            <p:strVal val="ppt_x"/>
                                          </p:val>
                                        </p:tav>
                                      </p:tavLst>
                                    </p:anim>
                                    <p:anim calcmode="lin" valueType="num">
                                      <p:cBhvr>
                                        <p:cTn id="135" dur="100" decel="100000"/>
                                        <p:tgtEl>
                                          <p:spTgt spid="32"/>
                                        </p:tgtEl>
                                        <p:attrNameLst>
                                          <p:attrName>ppt_y</p:attrName>
                                        </p:attrNameLst>
                                      </p:cBhvr>
                                      <p:tavLst>
                                        <p:tav tm="0">
                                          <p:val>
                                            <p:strVal val="ppt_y"/>
                                          </p:val>
                                        </p:tav>
                                        <p:tav tm="100000">
                                          <p:val>
                                            <p:strVal val="ppt_y-.03"/>
                                          </p:val>
                                        </p:tav>
                                      </p:tavLst>
                                    </p:anim>
                                    <p:anim calcmode="lin" valueType="num">
                                      <p:cBhvr>
                                        <p:cTn id="136" dur="900" accel="100000">
                                          <p:stCondLst>
                                            <p:cond delay="100"/>
                                          </p:stCondLst>
                                        </p:cTn>
                                        <p:tgtEl>
                                          <p:spTgt spid="32"/>
                                        </p:tgtEl>
                                        <p:attrNameLst>
                                          <p:attrName>ppt_y</p:attrName>
                                        </p:attrNameLst>
                                      </p:cBhvr>
                                      <p:tavLst>
                                        <p:tav tm="0">
                                          <p:val>
                                            <p:strVal val="ppt_y"/>
                                          </p:val>
                                        </p:tav>
                                        <p:tav tm="100000">
                                          <p:val>
                                            <p:strVal val="ppt_y+1"/>
                                          </p:val>
                                        </p:tav>
                                      </p:tavLst>
                                    </p:anim>
                                    <p:set>
                                      <p:cBhvr>
                                        <p:cTn id="137" dur="1" fill="hold">
                                          <p:stCondLst>
                                            <p:cond delay="999"/>
                                          </p:stCondLst>
                                        </p:cTn>
                                        <p:tgtEl>
                                          <p:spTgt spid="32"/>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43" presetClass="entr" presetSubtype="0" fill="hold" grpId="0" nodeType="click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fade">
                                      <p:cBhvr>
                                        <p:cTn id="142" dur="100"/>
                                        <p:tgtEl>
                                          <p:spTgt spid="45"/>
                                        </p:tgtEl>
                                      </p:cBhvr>
                                    </p:animEffect>
                                    <p:anim calcmode="lin" valueType="num">
                                      <p:cBhvr>
                                        <p:cTn id="143" dur="400" fill="hold"/>
                                        <p:tgtEl>
                                          <p:spTgt spid="45"/>
                                        </p:tgtEl>
                                        <p:attrNameLst>
                                          <p:attrName>ppt_x</p:attrName>
                                        </p:attrNameLst>
                                      </p:cBhvr>
                                      <p:tavLst>
                                        <p:tav tm="0">
                                          <p:val>
                                            <p:strVal val="#ppt_x"/>
                                          </p:val>
                                        </p:tav>
                                        <p:tav tm="100000">
                                          <p:val>
                                            <p:strVal val="#ppt_x"/>
                                          </p:val>
                                        </p:tav>
                                      </p:tavLst>
                                    </p:anim>
                                    <p:anim calcmode="lin" valueType="num">
                                      <p:cBhvr>
                                        <p:cTn id="144" dur="400" fill="hold"/>
                                        <p:tgtEl>
                                          <p:spTgt spid="45"/>
                                        </p:tgtEl>
                                        <p:attrNameLst>
                                          <p:attrName>ppt_y</p:attrName>
                                        </p:attrNameLst>
                                      </p:cBhvr>
                                      <p:tavLst>
                                        <p:tav tm="0">
                                          <p:val>
                                            <p:strVal val="#ppt_y+0.31"/>
                                          </p:val>
                                        </p:tav>
                                        <p:tav tm="100000">
                                          <p:val>
                                            <p:strVal val="#ppt_y+0.31"/>
                                          </p:val>
                                        </p:tav>
                                      </p:tavLst>
                                    </p:anim>
                                    <p:anim calcmode="lin" valueType="num">
                                      <p:cBhvr>
                                        <p:cTn id="145" dur="600" decel="50000" fill="hold">
                                          <p:stCondLst>
                                            <p:cond delay="400"/>
                                          </p:stCondLst>
                                        </p:cTn>
                                        <p:tgtEl>
                                          <p:spTgt spid="4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6" dur="600" decel="50000" fill="hold">
                                          <p:stCondLst>
                                            <p:cond delay="400"/>
                                          </p:stCondLst>
                                        </p:cTn>
                                        <p:tgtEl>
                                          <p:spTgt spid="4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childTnLst>
                          </p:cTn>
                        </p:par>
                        <p:par>
                          <p:cTn id="153" fill="hold">
                            <p:stCondLst>
                              <p:cond delay="500"/>
                            </p:stCondLst>
                            <p:childTnLst>
                              <p:par>
                                <p:cTn id="154" presetID="22" presetClass="entr" presetSubtype="2" fill="hold"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right)">
                                      <p:cBhvr>
                                        <p:cTn id="156" dur="500"/>
                                        <p:tgtEl>
                                          <p:spTgt spid="42"/>
                                        </p:tgtEl>
                                      </p:cBhvr>
                                    </p:animEffect>
                                  </p:childTnLst>
                                </p:cTn>
                              </p:par>
                              <p:par>
                                <p:cTn id="157" presetID="10" presetClass="entr" presetSubtype="0" fill="hold" nodeType="withEffect">
                                  <p:stCondLst>
                                    <p:cond delay="0"/>
                                  </p:stCondLst>
                                  <p:childTnLst>
                                    <p:set>
                                      <p:cBhvr>
                                        <p:cTn id="158" dur="1" fill="hold">
                                          <p:stCondLst>
                                            <p:cond delay="0"/>
                                          </p:stCondLst>
                                        </p:cTn>
                                        <p:tgtEl>
                                          <p:spTgt spid="40"/>
                                        </p:tgtEl>
                                        <p:attrNameLst>
                                          <p:attrName>style.visibility</p:attrName>
                                        </p:attrNameLst>
                                      </p:cBhvr>
                                      <p:to>
                                        <p:strVal val="visible"/>
                                      </p:to>
                                    </p:set>
                                    <p:animEffect transition="in" filter="fade">
                                      <p:cBhvr>
                                        <p:cTn id="159" dur="500"/>
                                        <p:tgtEl>
                                          <p:spTgt spid="40"/>
                                        </p:tgtEl>
                                      </p:cBhvr>
                                    </p:animEffect>
                                  </p:childTnLst>
                                </p:cTn>
                              </p:par>
                              <p:par>
                                <p:cTn id="160" presetID="22" presetClass="entr" presetSubtype="4" fill="hold" nodeType="with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wipe(down)">
                                      <p:cBhvr>
                                        <p:cTn id="162" dur="500"/>
                                        <p:tgtEl>
                                          <p:spTgt spid="43"/>
                                        </p:tgtEl>
                                      </p:cBhvr>
                                    </p:animEffect>
                                  </p:childTnLst>
                                </p:cTn>
                              </p:par>
                              <p:par>
                                <p:cTn id="163" presetID="10" presetClass="entr" presetSubtype="0" fill="hold" nodeType="with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fade">
                                      <p:cBhvr>
                                        <p:cTn id="165" dur="500"/>
                                        <p:tgtEl>
                                          <p:spTgt spid="41"/>
                                        </p:tgtEl>
                                      </p:cBhvr>
                                    </p:animEffect>
                                  </p:childTnLst>
                                </p:cTn>
                              </p:par>
                              <p:par>
                                <p:cTn id="166" presetID="22" presetClass="entr" presetSubtype="8" fill="hold" nodeType="withEffect">
                                  <p:stCondLst>
                                    <p:cond delay="0"/>
                                  </p:stCondLst>
                                  <p:childTnLst>
                                    <p:set>
                                      <p:cBhvr>
                                        <p:cTn id="167" dur="1" fill="hold">
                                          <p:stCondLst>
                                            <p:cond delay="0"/>
                                          </p:stCondLst>
                                        </p:cTn>
                                        <p:tgtEl>
                                          <p:spTgt spid="44"/>
                                        </p:tgtEl>
                                        <p:attrNameLst>
                                          <p:attrName>style.visibility</p:attrName>
                                        </p:attrNameLst>
                                      </p:cBhvr>
                                      <p:to>
                                        <p:strVal val="visible"/>
                                      </p:to>
                                    </p:set>
                                    <p:animEffect transition="in" filter="wipe(left)">
                                      <p:cBhvr>
                                        <p:cTn id="168" dur="500"/>
                                        <p:tgtEl>
                                          <p:spTgt spid="44"/>
                                        </p:tgtEl>
                                      </p:cBhvr>
                                    </p:animEffect>
                                  </p:childTnLst>
                                </p:cTn>
                              </p:par>
                              <p:par>
                                <p:cTn id="169" presetID="10" presetClass="entr" presetSubtype="0" fill="hold" nodeType="withEffect">
                                  <p:stCondLst>
                                    <p:cond delay="0"/>
                                  </p:stCondLst>
                                  <p:childTnLst>
                                    <p:set>
                                      <p:cBhvr>
                                        <p:cTn id="170" dur="1" fill="hold">
                                          <p:stCondLst>
                                            <p:cond delay="0"/>
                                          </p:stCondLst>
                                        </p:cTn>
                                        <p:tgtEl>
                                          <p:spTgt spid="38"/>
                                        </p:tgtEl>
                                        <p:attrNameLst>
                                          <p:attrName>style.visibility</p:attrName>
                                        </p:attrNameLst>
                                      </p:cBhvr>
                                      <p:to>
                                        <p:strVal val="visible"/>
                                      </p:to>
                                    </p:set>
                                    <p:animEffect transition="in" filter="fade">
                                      <p:cBhvr>
                                        <p:cTn id="171" dur="500"/>
                                        <p:tgtEl>
                                          <p:spTgt spid="38"/>
                                        </p:tgtEl>
                                      </p:cBhvr>
                                    </p:animEffec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48"/>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49"/>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51"/>
                                        </p:tgtEl>
                                        <p:attrNameLst>
                                          <p:attrName>style.visibility</p:attrName>
                                        </p:attrNameLst>
                                      </p:cBhvr>
                                      <p:to>
                                        <p:strVal val="visible"/>
                                      </p:to>
                                    </p:set>
                                  </p:childTnLst>
                                </p:cTn>
                              </p:par>
                              <p:par>
                                <p:cTn id="180" presetID="10" presetClass="entr" presetSubtype="0" fill="hold" nodeType="withEffect">
                                  <p:stCondLst>
                                    <p:cond delay="0"/>
                                  </p:stCondLst>
                                  <p:childTnLst>
                                    <p:set>
                                      <p:cBhvr>
                                        <p:cTn id="181" dur="1" fill="hold">
                                          <p:stCondLst>
                                            <p:cond delay="0"/>
                                          </p:stCondLst>
                                        </p:cTn>
                                        <p:tgtEl>
                                          <p:spTgt spid="47"/>
                                        </p:tgtEl>
                                        <p:attrNameLst>
                                          <p:attrName>style.visibility</p:attrName>
                                        </p:attrNameLst>
                                      </p:cBhvr>
                                      <p:to>
                                        <p:strVal val="visible"/>
                                      </p:to>
                                    </p:set>
                                    <p:animEffect transition="in" filter="fade">
                                      <p:cBhvr>
                                        <p:cTn id="182" dur="500"/>
                                        <p:tgtEl>
                                          <p:spTgt spid="47"/>
                                        </p:tgtEl>
                                      </p:cBhvr>
                                    </p:animEffect>
                                  </p:childTnLst>
                                </p:cTn>
                              </p:par>
                              <p:par>
                                <p:cTn id="183" presetID="10" presetClass="entr" presetSubtype="0" fill="hold" nodeType="withEffect">
                                  <p:stCondLst>
                                    <p:cond delay="0"/>
                                  </p:stCondLst>
                                  <p:childTnLst>
                                    <p:set>
                                      <p:cBhvr>
                                        <p:cTn id="184" dur="1" fill="hold">
                                          <p:stCondLst>
                                            <p:cond delay="0"/>
                                          </p:stCondLst>
                                        </p:cTn>
                                        <p:tgtEl>
                                          <p:spTgt spid="50"/>
                                        </p:tgtEl>
                                        <p:attrNameLst>
                                          <p:attrName>style.visibility</p:attrName>
                                        </p:attrNameLst>
                                      </p:cBhvr>
                                      <p:to>
                                        <p:strVal val="visible"/>
                                      </p:to>
                                    </p:set>
                                    <p:animEffect transition="in" filter="fade">
                                      <p:cBhvr>
                                        <p:cTn id="185" dur="500"/>
                                        <p:tgtEl>
                                          <p:spTgt spid="50"/>
                                        </p:tgtEl>
                                      </p:cBhvr>
                                    </p:animEffect>
                                  </p:childTnLst>
                                </p:cTn>
                              </p:par>
                              <p:par>
                                <p:cTn id="186" presetID="10" presetClass="entr" presetSubtype="0" fill="hold" nodeType="withEffect">
                                  <p:stCondLst>
                                    <p:cond delay="0"/>
                                  </p:stCondLst>
                                  <p:childTnLst>
                                    <p:set>
                                      <p:cBhvr>
                                        <p:cTn id="187" dur="1" fill="hold">
                                          <p:stCondLst>
                                            <p:cond delay="0"/>
                                          </p:stCondLst>
                                        </p:cTn>
                                        <p:tgtEl>
                                          <p:spTgt spid="52"/>
                                        </p:tgtEl>
                                        <p:attrNameLst>
                                          <p:attrName>style.visibility</p:attrName>
                                        </p:attrNameLst>
                                      </p:cBhvr>
                                      <p:to>
                                        <p:strVal val="visible"/>
                                      </p:to>
                                    </p:set>
                                    <p:animEffect transition="in" filter="fade">
                                      <p:cBhvr>
                                        <p:cTn id="188" dur="500"/>
                                        <p:tgtEl>
                                          <p:spTgt spid="52"/>
                                        </p:tgtEl>
                                      </p:cBhvr>
                                    </p:animEffect>
                                  </p:childTnLst>
                                </p:cTn>
                              </p:par>
                            </p:childTnLst>
                          </p:cTn>
                        </p:par>
                      </p:childTnLst>
                    </p:cTn>
                  </p:par>
                  <p:par>
                    <p:cTn id="189" fill="hold">
                      <p:stCondLst>
                        <p:cond delay="indefinite"/>
                      </p:stCondLst>
                      <p:childTnLst>
                        <p:par>
                          <p:cTn id="190" fill="hold">
                            <p:stCondLst>
                              <p:cond delay="0"/>
                            </p:stCondLst>
                            <p:childTnLst>
                              <p:par>
                                <p:cTn id="191" presetID="37" presetClass="entr" presetSubtype="0" fill="hold" nodeType="clickEffect">
                                  <p:stCondLst>
                                    <p:cond delay="0"/>
                                  </p:stCondLst>
                                  <p:childTnLst>
                                    <p:set>
                                      <p:cBhvr>
                                        <p:cTn id="192" dur="1" fill="hold">
                                          <p:stCondLst>
                                            <p:cond delay="0"/>
                                          </p:stCondLst>
                                        </p:cTn>
                                        <p:tgtEl>
                                          <p:spTgt spid="22"/>
                                        </p:tgtEl>
                                        <p:attrNameLst>
                                          <p:attrName>style.visibility</p:attrName>
                                        </p:attrNameLst>
                                      </p:cBhvr>
                                      <p:to>
                                        <p:strVal val="visible"/>
                                      </p:to>
                                    </p:set>
                                    <p:animEffect transition="in" filter="fade">
                                      <p:cBhvr>
                                        <p:cTn id="193" dur="1000"/>
                                        <p:tgtEl>
                                          <p:spTgt spid="22"/>
                                        </p:tgtEl>
                                      </p:cBhvr>
                                    </p:animEffect>
                                    <p:anim calcmode="lin" valueType="num">
                                      <p:cBhvr>
                                        <p:cTn id="194" dur="1000" fill="hold"/>
                                        <p:tgtEl>
                                          <p:spTgt spid="22"/>
                                        </p:tgtEl>
                                        <p:attrNameLst>
                                          <p:attrName>ppt_x</p:attrName>
                                        </p:attrNameLst>
                                      </p:cBhvr>
                                      <p:tavLst>
                                        <p:tav tm="0">
                                          <p:val>
                                            <p:strVal val="#ppt_x"/>
                                          </p:val>
                                        </p:tav>
                                        <p:tav tm="100000">
                                          <p:val>
                                            <p:strVal val="#ppt_x"/>
                                          </p:val>
                                        </p:tav>
                                      </p:tavLst>
                                    </p:anim>
                                    <p:anim calcmode="lin" valueType="num">
                                      <p:cBhvr>
                                        <p:cTn id="195" dur="900" decel="100000" fill="hold"/>
                                        <p:tgtEl>
                                          <p:spTgt spid="22"/>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97" presetID="53" presetClass="entr" presetSubtype="16" fill="hold" grpId="0" nodeType="with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500" fill="hold"/>
                                        <p:tgtEl>
                                          <p:spTgt spid="34"/>
                                        </p:tgtEl>
                                        <p:attrNameLst>
                                          <p:attrName>ppt_w</p:attrName>
                                        </p:attrNameLst>
                                      </p:cBhvr>
                                      <p:tavLst>
                                        <p:tav tm="0">
                                          <p:val>
                                            <p:fltVal val="0"/>
                                          </p:val>
                                        </p:tav>
                                        <p:tav tm="100000">
                                          <p:val>
                                            <p:strVal val="#ppt_w"/>
                                          </p:val>
                                        </p:tav>
                                      </p:tavLst>
                                    </p:anim>
                                    <p:anim calcmode="lin" valueType="num">
                                      <p:cBhvr>
                                        <p:cTn id="200" dur="500" fill="hold"/>
                                        <p:tgtEl>
                                          <p:spTgt spid="34"/>
                                        </p:tgtEl>
                                        <p:attrNameLst>
                                          <p:attrName>ppt_h</p:attrName>
                                        </p:attrNameLst>
                                      </p:cBhvr>
                                      <p:tavLst>
                                        <p:tav tm="0">
                                          <p:val>
                                            <p:fltVal val="0"/>
                                          </p:val>
                                        </p:tav>
                                        <p:tav tm="100000">
                                          <p:val>
                                            <p:strVal val="#ppt_h"/>
                                          </p:val>
                                        </p:tav>
                                      </p:tavLst>
                                    </p:anim>
                                    <p:animEffect transition="in" filter="fade">
                                      <p:cBhvr>
                                        <p:cTn id="20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1"/>
      <p:bldP spid="2" grpId="2"/>
      <p:bldP spid="4" grpId="1"/>
      <p:bldP spid="4" grpId="2"/>
      <p:bldP spid="5" grpId="0"/>
      <p:bldP spid="5" grpId="1"/>
      <p:bldP spid="3" grpId="0" animBg="1"/>
      <p:bldP spid="45" grpId="0"/>
      <p:bldP spid="48" grpId="0" animBg="1"/>
      <p:bldP spid="49" grpId="0" animBg="1"/>
      <p:bldP spid="51"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457D39-E20A-C747-B5CC-B3D9D8EC828C}"/>
              </a:ext>
            </a:extLst>
          </p:cNvPr>
          <p:cNvSpPr>
            <a:spLocks noGrp="1"/>
          </p:cNvSpPr>
          <p:nvPr>
            <p:ph type="body" sz="quarter" idx="15"/>
          </p:nvPr>
        </p:nvSpPr>
        <p:spPr>
          <a:xfrm>
            <a:off x="435429" y="1540565"/>
            <a:ext cx="11756571" cy="4394230"/>
          </a:xfrm>
        </p:spPr>
        <p:txBody>
          <a:bodyPr/>
          <a:lstStyle/>
          <a:p>
            <a:pPr marL="540000" indent="-457200"/>
            <a:r>
              <a:rPr lang="en-CA" sz="1600" dirty="0">
                <a:cs typeface="Arial" panose="020B0604020202020204" pitchFamily="34" charset="0"/>
              </a:rPr>
              <a:t>Tatyana RU (n.d.). Question Mark and Exclamation Mark. </a:t>
            </a:r>
            <a:r>
              <a:rPr lang="en-CA" sz="1600" i="1" dirty="0">
                <a:cs typeface="Arial" panose="020B0604020202020204" pitchFamily="34" charset="0"/>
              </a:rPr>
              <a:t>The Noun Project. </a:t>
            </a:r>
            <a:r>
              <a:rPr lang="en-CA" sz="1600" dirty="0">
                <a:cs typeface="Arial" panose="020B0604020202020204" pitchFamily="34" charset="0"/>
              </a:rPr>
              <a:t>CC BY. </a:t>
            </a:r>
            <a:r>
              <a:rPr lang="en-CA" sz="1600" dirty="0">
                <a:hlinkClick r:id="rId2"/>
              </a:rPr>
              <a:t>https://thenounproject.com/tanyasolo1986/uploads/?i=2460596</a:t>
            </a:r>
            <a:endParaRPr lang="en-CA" sz="1600" dirty="0"/>
          </a:p>
          <a:p>
            <a:pPr marL="540000" indent="-457200"/>
            <a:r>
              <a:rPr lang="en-CA" sz="1600" dirty="0"/>
              <a:t>Bolkmar (2019). Voice male thinking humming. </a:t>
            </a:r>
            <a:r>
              <a:rPr lang="en-CA" sz="1600" i="1" dirty="0"/>
              <a:t>Freesound. </a:t>
            </a:r>
            <a:r>
              <a:rPr lang="en-CA" sz="1600" dirty="0"/>
              <a:t>CC0. Retrieved from:</a:t>
            </a:r>
            <a:r>
              <a:rPr lang="en-CA" sz="1600" dirty="0">
                <a:hlinkClick r:id="rId3"/>
              </a:rPr>
              <a:t> https://freesound.org/people/bolkmar/sounds/469603/</a:t>
            </a:r>
            <a:endParaRPr lang="en-CA" sz="1600" dirty="0"/>
          </a:p>
          <a:p>
            <a:pPr marL="540000" indent="-457200"/>
            <a:r>
              <a:rPr lang="en-CA" sz="1600" dirty="0"/>
              <a:t>Star and Anchor Designs (n.d.). Building. T</a:t>
            </a:r>
            <a:r>
              <a:rPr lang="en-CA" sz="1600" i="1" dirty="0"/>
              <a:t>he Noun Project. </a:t>
            </a:r>
            <a:r>
              <a:rPr lang="en-CA" sz="1600" dirty="0"/>
              <a:t>Retrieved from: </a:t>
            </a:r>
            <a:r>
              <a:rPr lang="en-CA" sz="1600" dirty="0">
                <a:hlinkClick r:id="rId4"/>
              </a:rPr>
              <a:t>https://thenounproject.com/search/?q=building&amp;i=164596</a:t>
            </a:r>
            <a:endParaRPr lang="en-CA" sz="1600" dirty="0"/>
          </a:p>
          <a:p>
            <a:pPr marL="540000" indent="-457200"/>
            <a:r>
              <a:rPr lang="en-US" sz="1600" dirty="0"/>
              <a:t>AmruID(n.d.). Account writer. </a:t>
            </a:r>
            <a:r>
              <a:rPr lang="en-US" sz="1600" i="1" dirty="0"/>
              <a:t>The Noun Project</a:t>
            </a:r>
            <a:r>
              <a:rPr lang="en-US" sz="1600" dirty="0"/>
              <a:t>. Retrieved from: </a:t>
            </a:r>
            <a:r>
              <a:rPr lang="en-CA" sz="1600" dirty="0">
                <a:hlinkClick r:id="rId5"/>
              </a:rPr>
              <a:t>https://thenounproject.com/search/?q=writer&amp;i=2928435</a:t>
            </a:r>
            <a:endParaRPr lang="en-CA" sz="1600" dirty="0"/>
          </a:p>
          <a:p>
            <a:pPr marL="540000" indent="-457200"/>
            <a:r>
              <a:rPr lang="en-CA" sz="1600" dirty="0">
                <a:latin typeface="Arial" panose="020B0604020202020204" pitchFamily="34" charset="0"/>
                <a:cs typeface="Arial" panose="020B0604020202020204" pitchFamily="34" charset="0"/>
              </a:rPr>
              <a:t>Crosswell, Rob. (n.d.). Library. </a:t>
            </a:r>
            <a:r>
              <a:rPr lang="en-CA" sz="1600" i="1" dirty="0">
                <a:latin typeface="Arial" panose="020B0604020202020204" pitchFamily="34" charset="0"/>
                <a:cs typeface="Arial" panose="020B0604020202020204" pitchFamily="34" charset="0"/>
              </a:rPr>
              <a:t>The Noun Project. </a:t>
            </a:r>
            <a:r>
              <a:rPr lang="en-CA" sz="1600" dirty="0">
                <a:latin typeface="Arial" panose="020B0604020202020204" pitchFamily="34" charset="0"/>
                <a:cs typeface="Arial" panose="020B0604020202020204" pitchFamily="34" charset="0"/>
              </a:rPr>
              <a:t>CC BY. </a:t>
            </a:r>
            <a:r>
              <a:rPr lang="en-CA" sz="1600" dirty="0">
                <a:latin typeface="Arial" panose="020B0604020202020204" pitchFamily="34" charset="0"/>
                <a:cs typeface="Arial" panose="020B0604020202020204" pitchFamily="34" charset="0"/>
                <a:hlinkClick r:id="rId6"/>
              </a:rPr>
              <a:t>https://thenounproject.com/crosswellrob/uploads/?i=1122689</a:t>
            </a:r>
            <a:endParaRPr lang="en-CA" sz="1600" dirty="0">
              <a:latin typeface="Arial" panose="020B0604020202020204" pitchFamily="34" charset="0"/>
              <a:cs typeface="Arial" panose="020B0604020202020204" pitchFamily="34" charset="0"/>
            </a:endParaRPr>
          </a:p>
          <a:p>
            <a:pPr marL="540000" indent="-457200"/>
            <a:r>
              <a:rPr lang="en-CA" sz="1600" dirty="0"/>
              <a:t>DesignNex (n.d.). Document. </a:t>
            </a:r>
            <a:r>
              <a:rPr lang="en-CA" sz="1600" i="1" dirty="0"/>
              <a:t>The Noun Project</a:t>
            </a:r>
            <a:r>
              <a:rPr lang="en-CA" sz="1600" dirty="0"/>
              <a:t>. CC BY. Retrieved from:</a:t>
            </a:r>
            <a:r>
              <a:rPr lang="en-CA" sz="1600" dirty="0">
                <a:hlinkClick r:id="rId7"/>
              </a:rPr>
              <a:t>https://thenounproject.com/search/?q=copyright&amp;i=93928</a:t>
            </a:r>
            <a:endParaRPr lang="en-CA" sz="1600" dirty="0">
              <a:latin typeface="Arial" panose="020B0604020202020204" pitchFamily="34" charset="0"/>
              <a:cs typeface="Arial" panose="020B0604020202020204" pitchFamily="34" charset="0"/>
            </a:endParaRPr>
          </a:p>
          <a:p>
            <a:pPr marL="540000" indent="-457200"/>
            <a:r>
              <a:rPr lang="en-CA" sz="1600" dirty="0">
                <a:latin typeface="Arial" panose="020B0604020202020204" pitchFamily="34" charset="0"/>
                <a:cs typeface="Arial" panose="020B0604020202020204" pitchFamily="34" charset="0"/>
              </a:rPr>
              <a:t>Adrien Coquet (n.d.). Download. </a:t>
            </a:r>
            <a:r>
              <a:rPr lang="en-CA" sz="1600" i="1" dirty="0">
                <a:latin typeface="Arial" panose="020B0604020202020204" pitchFamily="34" charset="0"/>
                <a:cs typeface="Arial" panose="020B0604020202020204" pitchFamily="34" charset="0"/>
              </a:rPr>
              <a:t>The Noun Project. </a:t>
            </a:r>
            <a:r>
              <a:rPr lang="en-CA" sz="1600" dirty="0">
                <a:latin typeface="Arial" panose="020B0604020202020204" pitchFamily="34" charset="0"/>
                <a:cs typeface="Arial" panose="020B0604020202020204" pitchFamily="34" charset="0"/>
              </a:rPr>
              <a:t>CC BY Retrieved from: </a:t>
            </a:r>
            <a:r>
              <a:rPr lang="en-CA" sz="1600" dirty="0">
                <a:hlinkClick r:id="rId8"/>
              </a:rPr>
              <a:t>https://thenounproject.com/search/?q=download&amp;i=2941913</a:t>
            </a:r>
            <a:endParaRPr lang="en-CA" sz="1600" dirty="0">
              <a:latin typeface="Arial" panose="020B0604020202020204" pitchFamily="34" charset="0"/>
              <a:cs typeface="Arial" panose="020B0604020202020204" pitchFamily="34" charset="0"/>
            </a:endParaRPr>
          </a:p>
          <a:p>
            <a:pPr marL="540000" indent="-457200"/>
            <a:r>
              <a:rPr lang="en-US" sz="1600" dirty="0"/>
              <a:t>Clker-Free-Vector-Images (n.d.). [Lawyer]. </a:t>
            </a:r>
            <a:r>
              <a:rPr lang="en-US" sz="1600" i="1" dirty="0"/>
              <a:t>Pixabay</a:t>
            </a:r>
            <a:r>
              <a:rPr lang="en-US" sz="1600" dirty="0"/>
              <a:t>. Retrieved from: </a:t>
            </a:r>
            <a:r>
              <a:rPr lang="en-CA" sz="1600" dirty="0">
                <a:hlinkClick r:id="rId9"/>
              </a:rPr>
              <a:t>https://pixabay.com/vectors/lawyer-attorney-barrister-judge-28838/</a:t>
            </a:r>
            <a:endParaRPr lang="en-CA" sz="1600" dirty="0"/>
          </a:p>
          <a:p>
            <a:pPr marL="540000" indent="-457200"/>
            <a:r>
              <a:rPr lang="en-CA" sz="1600" dirty="0"/>
              <a:t>Qubodup (2008). Whoosh. </a:t>
            </a:r>
            <a:r>
              <a:rPr lang="en-CA" sz="1600" i="1" dirty="0"/>
              <a:t>Freesound. </a:t>
            </a:r>
            <a:r>
              <a:rPr lang="en-CA" sz="1600" dirty="0"/>
              <a:t>CC0. Retrieved from:</a:t>
            </a:r>
            <a:r>
              <a:rPr lang="en-CA" sz="1600" dirty="0">
                <a:hlinkClick r:id="rId10"/>
              </a:rPr>
              <a:t> https://freesound.org/people/qubodup/sounds/60013/</a:t>
            </a:r>
            <a:endParaRPr lang="en-CA" sz="1600" dirty="0"/>
          </a:p>
          <a:p>
            <a:pPr marL="540000" indent="-457200"/>
            <a:endParaRPr lang="en-CA" sz="1600" dirty="0"/>
          </a:p>
          <a:p>
            <a:endParaRPr lang="en-US" sz="1600" dirty="0"/>
          </a:p>
        </p:txBody>
      </p:sp>
    </p:spTree>
    <p:extLst>
      <p:ext uri="{BB962C8B-B14F-4D97-AF65-F5344CB8AC3E}">
        <p14:creationId xmlns:p14="http://schemas.microsoft.com/office/powerpoint/2010/main" val="3982166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04DBD-6670-994B-9794-7CB124944028}"/>
              </a:ext>
            </a:extLst>
          </p:cNvPr>
          <p:cNvSpPr>
            <a:spLocks noGrp="1"/>
          </p:cNvSpPr>
          <p:nvPr>
            <p:ph type="body" sz="quarter" idx="15"/>
          </p:nvPr>
        </p:nvSpPr>
        <p:spPr>
          <a:xfrm>
            <a:off x="289152" y="1212575"/>
            <a:ext cx="11756571" cy="4775752"/>
          </a:xfrm>
        </p:spPr>
        <p:txBody>
          <a:bodyPr/>
          <a:lstStyle/>
          <a:p>
            <a:pPr marL="540000" indent="-457200"/>
            <a:endParaRPr lang="en-CA" sz="1600" dirty="0"/>
          </a:p>
          <a:p>
            <a:pPr marL="540000" indent="-457200"/>
            <a:r>
              <a:rPr lang="en-CA" sz="1600" dirty="0">
                <a:cs typeface="Arial" panose="020B0604020202020204" pitchFamily="34" charset="0"/>
              </a:rPr>
              <a:t>Clip Art by Vector Toons. (2018). Charming cartoon businessman. </a:t>
            </a:r>
            <a:r>
              <a:rPr lang="en-CA" sz="1600" i="1" dirty="0">
                <a:cs typeface="Arial" panose="020B0604020202020204" pitchFamily="34" charset="0"/>
              </a:rPr>
              <a:t>Wikimedia Commons</a:t>
            </a:r>
            <a:r>
              <a:rPr lang="en-CA" sz="1600" dirty="0">
                <a:cs typeface="Arial" panose="020B0604020202020204" pitchFamily="34" charset="0"/>
              </a:rPr>
              <a:t>. CC BY. </a:t>
            </a:r>
            <a:r>
              <a:rPr lang="en-CA" sz="1600" dirty="0">
                <a:cs typeface="Arial" panose="020B0604020202020204" pitchFamily="34" charset="0"/>
                <a:hlinkClick r:id="rId2"/>
              </a:rPr>
              <a:t>https://commons.wikimedia.org/wiki/File:Charming_Cartoon_Businessman.svg</a:t>
            </a:r>
            <a:endParaRPr lang="en-CA" sz="1600" dirty="0"/>
          </a:p>
          <a:p>
            <a:pPr marL="540000" indent="-457200"/>
            <a:r>
              <a:rPr lang="en-CA" sz="1600" dirty="0"/>
              <a:t>Wichai Wi (n.d.). Governent agency</a:t>
            </a:r>
            <a:r>
              <a:rPr lang="en-CA" sz="1600" i="1" dirty="0"/>
              <a:t>. The Noun Project</a:t>
            </a:r>
            <a:r>
              <a:rPr lang="en-CA" sz="1600" dirty="0"/>
              <a:t>. CC BY.  Retrieved from: </a:t>
            </a:r>
            <a:r>
              <a:rPr lang="en-CA" sz="1600" dirty="0">
                <a:hlinkClick r:id="rId3"/>
              </a:rPr>
              <a:t>https://thenounproject.com/search/?q=ministry%20&amp;i=3191240</a:t>
            </a:r>
            <a:endParaRPr lang="en-CA" sz="1600" dirty="0">
              <a:cs typeface="Arial" panose="020B0604020202020204" pitchFamily="34" charset="0"/>
            </a:endParaRPr>
          </a:p>
          <a:p>
            <a:pPr marL="540000" indent="-457200"/>
            <a:r>
              <a:rPr lang="en-CA" sz="1600" dirty="0">
                <a:cs typeface="Arial" panose="020B0604020202020204" pitchFamily="34" charset="0"/>
              </a:rPr>
              <a:t>Creative Stall (n.d.). Education</a:t>
            </a:r>
            <a:r>
              <a:rPr lang="en-CA" sz="1600" i="1" dirty="0">
                <a:cs typeface="Arial" panose="020B0604020202020204" pitchFamily="34" charset="0"/>
              </a:rPr>
              <a:t>. The Noun Project. </a:t>
            </a:r>
            <a:r>
              <a:rPr lang="en-CA" sz="1600" dirty="0">
                <a:cs typeface="Arial" panose="020B0604020202020204" pitchFamily="34" charset="0"/>
              </a:rPr>
              <a:t>CC BY. Retrieved from: </a:t>
            </a:r>
            <a:r>
              <a:rPr lang="en-CA" sz="1600" dirty="0">
                <a:hlinkClick r:id="rId4"/>
              </a:rPr>
              <a:t>https://thenounproject.com/search/?q=education&amp;i=108236</a:t>
            </a:r>
            <a:endParaRPr lang="en-CA" sz="1600" dirty="0">
              <a:cs typeface="Arial" panose="020B0604020202020204" pitchFamily="34" charset="0"/>
            </a:endParaRPr>
          </a:p>
          <a:p>
            <a:pPr marL="540000" indent="-457200"/>
            <a:r>
              <a:rPr lang="en-CA" sz="1600" dirty="0">
                <a:cs typeface="Arial" panose="020B0604020202020204" pitchFamily="34" charset="0"/>
              </a:rPr>
              <a:t>[Sam the teacher] </a:t>
            </a:r>
            <a:r>
              <a:rPr lang="en-CA" sz="1600" i="1" dirty="0">
                <a:cs typeface="Arial" panose="020B0604020202020204" pitchFamily="34" charset="0"/>
              </a:rPr>
              <a:t>Wikimedia commons. </a:t>
            </a:r>
            <a:r>
              <a:rPr lang="en-CA" sz="1600" dirty="0">
                <a:cs typeface="Arial" panose="020B0604020202020204" pitchFamily="34" charset="0"/>
              </a:rPr>
              <a:t>Retrieved from:  </a:t>
            </a:r>
            <a:r>
              <a:rPr lang="en-US" sz="1600" dirty="0">
                <a:cs typeface="Arial" panose="020B0604020202020204" pitchFamily="34" charset="0"/>
                <a:hlinkClick r:id="rId5"/>
              </a:rPr>
              <a:t>https://commons.wikimedia.org/w/index.php?title=Special:Search&amp;limit=50&amp;offset=500&amp;profile=default&amp;search=man+cartoon&amp;advancedSearch-current={%22namespaces%22:[6,12,14,100,106,0]}#/media/File:Senior_Guy_At_The_Office_Cartoon.svg</a:t>
            </a:r>
            <a:endParaRPr lang="en-CA" sz="1600" dirty="0">
              <a:cs typeface="Arial" panose="020B0604020202020204" pitchFamily="34" charset="0"/>
            </a:endParaRPr>
          </a:p>
          <a:p>
            <a:pPr marL="540000" indent="-457200"/>
            <a:r>
              <a:rPr lang="en-CA" sz="1600" dirty="0"/>
              <a:t>deleted_user_96253 (2016).Cha ching. </a:t>
            </a:r>
            <a:r>
              <a:rPr lang="en-CA" sz="1600" i="1" dirty="0"/>
              <a:t>Freesound</a:t>
            </a:r>
            <a:r>
              <a:rPr lang="en-CA" sz="1600" dirty="0"/>
              <a:t>. CC0.</a:t>
            </a:r>
            <a:r>
              <a:rPr lang="en-CA" sz="1600" dirty="0">
                <a:hlinkClick r:id="rId6"/>
              </a:rPr>
              <a:t> https://freesound.org/people/deleted_user_96253/sounds/351304/</a:t>
            </a:r>
            <a:endParaRPr lang="en-CA" sz="1600" dirty="0"/>
          </a:p>
          <a:p>
            <a:pPr marL="540000" indent="-457200"/>
            <a:r>
              <a:rPr lang="en-CA" sz="1600" dirty="0"/>
              <a:t>Rockicon (n.d.) Book. </a:t>
            </a:r>
            <a:r>
              <a:rPr lang="en-CA" sz="1600" i="1" dirty="0"/>
              <a:t>The Noun Project. </a:t>
            </a:r>
            <a:r>
              <a:rPr lang="en-CA" sz="1600" dirty="0"/>
              <a:t>CC BY. Retrieved from: </a:t>
            </a:r>
            <a:r>
              <a:rPr lang="en-CA" sz="1600" dirty="0">
                <a:hlinkClick r:id="rId7"/>
              </a:rPr>
              <a:t>https://thenounproject.com/search/?q=book&amp;i=1573145</a:t>
            </a:r>
            <a:endParaRPr lang="en-CA" sz="1600" dirty="0"/>
          </a:p>
          <a:p>
            <a:pPr marL="540000" indent="-457200"/>
            <a:r>
              <a:rPr lang="en-CA" sz="1600" dirty="0">
                <a:cs typeface="Arial" panose="020B0604020202020204" pitchFamily="34" charset="0"/>
              </a:rPr>
              <a:t>Daria Szymonowicz (n.d.). Essay. </a:t>
            </a:r>
            <a:r>
              <a:rPr lang="en-CA" sz="1600" i="1" dirty="0">
                <a:cs typeface="Arial" panose="020B0604020202020204" pitchFamily="34" charset="0"/>
              </a:rPr>
              <a:t>The Noun Project. CC BY. </a:t>
            </a:r>
            <a:r>
              <a:rPr lang="en-CA" sz="1600" u="sng" dirty="0">
                <a:cs typeface="Arial" panose="020B0604020202020204" pitchFamily="34" charset="0"/>
                <a:hlinkClick r:id="rId8"/>
              </a:rPr>
              <a:t>https://thenounproject.com/search/?q=essay&amp;i=1353220#</a:t>
            </a:r>
            <a:endParaRPr lang="en-CA" sz="1600" u="sng" dirty="0">
              <a:cs typeface="Arial" panose="020B0604020202020204" pitchFamily="34" charset="0"/>
            </a:endParaRPr>
          </a:p>
          <a:p>
            <a:pPr marL="540000" indent="-457200"/>
            <a:r>
              <a:rPr lang="en-CA" sz="1600" dirty="0">
                <a:cs typeface="Arial" panose="020B0604020202020204" pitchFamily="34" charset="0"/>
              </a:rPr>
              <a:t>Michael Wohlwend (n.d.). Gutenberg press. </a:t>
            </a:r>
            <a:r>
              <a:rPr lang="en-CA" sz="1600" i="1" dirty="0">
                <a:cs typeface="Arial" panose="020B0604020202020204" pitchFamily="34" charset="0"/>
              </a:rPr>
              <a:t>The Noun Project</a:t>
            </a:r>
            <a:r>
              <a:rPr lang="en-CA" sz="1600" dirty="0">
                <a:cs typeface="Arial" panose="020B0604020202020204" pitchFamily="34" charset="0"/>
              </a:rPr>
              <a:t>. CC BY.  </a:t>
            </a:r>
            <a:r>
              <a:rPr lang="en-CA" sz="1600" dirty="0">
                <a:cs typeface="Arial" panose="020B0604020202020204" pitchFamily="34" charset="0"/>
                <a:hlinkClick r:id="rId9"/>
              </a:rPr>
              <a:t>https://thenounproject.com/icon/86670/</a:t>
            </a:r>
            <a:endParaRPr lang="en-CA" sz="1600" dirty="0">
              <a:cs typeface="Arial" panose="020B0604020202020204" pitchFamily="34" charset="0"/>
            </a:endParaRPr>
          </a:p>
          <a:p>
            <a:pPr marL="540000" indent="-457200"/>
            <a:r>
              <a:rPr lang="en-CA" sz="1600" dirty="0"/>
              <a:t>Kick (n.d.). Antenna. </a:t>
            </a:r>
            <a:r>
              <a:rPr lang="en-CA" sz="1600" i="1" dirty="0"/>
              <a:t>The Noun Project. </a:t>
            </a:r>
            <a:r>
              <a:rPr lang="en-CA" sz="1600" dirty="0"/>
              <a:t>CC BY. Retrieved from: </a:t>
            </a:r>
            <a:r>
              <a:rPr lang="en-CA" sz="1600" dirty="0">
                <a:hlinkClick r:id="rId10"/>
              </a:rPr>
              <a:t>https://thenounproject.com/search/?q=radio%20tower&amp;i=1182087</a:t>
            </a:r>
            <a:endParaRPr lang="en-CA" sz="1600" dirty="0"/>
          </a:p>
          <a:p>
            <a:pPr marL="540000" indent="-457200"/>
            <a:endParaRPr lang="en-US" sz="1600" dirty="0"/>
          </a:p>
        </p:txBody>
      </p:sp>
    </p:spTree>
    <p:extLst>
      <p:ext uri="{BB962C8B-B14F-4D97-AF65-F5344CB8AC3E}">
        <p14:creationId xmlns:p14="http://schemas.microsoft.com/office/powerpoint/2010/main" val="2426968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6FBFC0-4E85-8641-A3D5-3167D9F29569}"/>
              </a:ext>
            </a:extLst>
          </p:cNvPr>
          <p:cNvSpPr>
            <a:spLocks noGrp="1"/>
          </p:cNvSpPr>
          <p:nvPr>
            <p:ph type="body" sz="quarter" idx="15"/>
          </p:nvPr>
        </p:nvSpPr>
        <p:spPr>
          <a:xfrm>
            <a:off x="497034" y="1566345"/>
            <a:ext cx="11340808" cy="4250430"/>
          </a:xfrm>
        </p:spPr>
        <p:txBody>
          <a:bodyPr/>
          <a:lstStyle/>
          <a:p>
            <a:pPr marL="540000" indent="-457200"/>
            <a:r>
              <a:rPr lang="en-CA" sz="1600" dirty="0"/>
              <a:t>Gan Khoon Lay (n.d.). Musician. </a:t>
            </a:r>
            <a:r>
              <a:rPr lang="en-CA" sz="1600" i="1" dirty="0"/>
              <a:t>The Noun Project. </a:t>
            </a:r>
            <a:r>
              <a:rPr lang="en-CA" sz="1600" dirty="0"/>
              <a:t>CC BY. Retrieved from :</a:t>
            </a:r>
            <a:r>
              <a:rPr lang="en-CA" sz="1600" dirty="0">
                <a:hlinkClick r:id="rId2"/>
              </a:rPr>
              <a:t>https://thenounproject.com/search/?q=musician&amp;i=637313</a:t>
            </a:r>
            <a:endParaRPr lang="en-CA" sz="1600" dirty="0"/>
          </a:p>
          <a:p>
            <a:pPr marL="540000" indent="-457200"/>
            <a:r>
              <a:rPr lang="en-CA" sz="1600" dirty="0">
                <a:cs typeface="Arial" panose="020B0604020202020204" pitchFamily="34" charset="0"/>
              </a:rPr>
              <a:t>Gan Khoon Lay (n.d.). Writer. </a:t>
            </a:r>
            <a:r>
              <a:rPr lang="en-CA" sz="1600" i="1" dirty="0">
                <a:cs typeface="Arial" panose="020B0604020202020204" pitchFamily="34" charset="0"/>
              </a:rPr>
              <a:t>The Noun Project. </a:t>
            </a:r>
            <a:r>
              <a:rPr lang="en-CA" sz="1600" dirty="0">
                <a:cs typeface="Arial" panose="020B0604020202020204" pitchFamily="34" charset="0"/>
              </a:rPr>
              <a:t>CC BY. Retrieved from: </a:t>
            </a:r>
            <a:r>
              <a:rPr lang="en-CA" sz="1600" dirty="0">
                <a:hlinkClick r:id="rId3"/>
              </a:rPr>
              <a:t>https://thenounproject.com/term/writer/637213/</a:t>
            </a:r>
            <a:endParaRPr lang="en-CA" sz="1600" dirty="0"/>
          </a:p>
          <a:p>
            <a:pPr marL="540000" indent="-457200"/>
            <a:r>
              <a:rPr lang="en-CA" sz="1600" dirty="0"/>
              <a:t>Krun (2005). [Flag of Quebec]. </a:t>
            </a:r>
            <a:r>
              <a:rPr lang="en-CA" sz="1600" i="1" dirty="0"/>
              <a:t>Wkikimedia commons. </a:t>
            </a:r>
            <a:r>
              <a:rPr lang="en-CA" sz="1600" dirty="0"/>
              <a:t>PD. Retrieved from: </a:t>
            </a:r>
            <a:r>
              <a:rPr lang="en-CA" sz="1600" dirty="0">
                <a:hlinkClick r:id="rId4"/>
              </a:rPr>
              <a:t>https://commons.wikimedia.org/wiki/Category:Flag_of_Quebec#/media/File:Flag_of_Quebec.svg</a:t>
            </a:r>
            <a:endParaRPr lang="en-CA" sz="1600" dirty="0"/>
          </a:p>
          <a:p>
            <a:pPr marL="540000" indent="-457200"/>
            <a:r>
              <a:rPr lang="en-CA" sz="1600" dirty="0"/>
              <a:t>Copyright Board of Canada. (n.d.). [Copyright Board Banner]. Copyright Board of Canada. Retrieved from: </a:t>
            </a:r>
            <a:r>
              <a:rPr lang="en-CA" sz="1600" dirty="0">
                <a:hlinkClick r:id="rId5"/>
              </a:rPr>
              <a:t>https://cb-cda.gc.ca/home-accueil-e.html</a:t>
            </a:r>
            <a:endParaRPr lang="en-CA" sz="1600" dirty="0"/>
          </a:p>
          <a:p>
            <a:pPr marL="540000" indent="-457200"/>
            <a:r>
              <a:rPr lang="en-US" sz="1600" dirty="0"/>
              <a:t>Gabriela Rodríguez(n.d.). Panel. </a:t>
            </a:r>
            <a:r>
              <a:rPr lang="en-US" sz="1600" i="1" dirty="0"/>
              <a:t>The Noun Project</a:t>
            </a:r>
            <a:r>
              <a:rPr lang="en-US" sz="1600" dirty="0"/>
              <a:t>. Retrieved from: </a:t>
            </a:r>
            <a:r>
              <a:rPr lang="en-CA" sz="1600" dirty="0">
                <a:hlinkClick r:id="rId6"/>
              </a:rPr>
              <a:t>https://thenounproject.com/search/?q=panel&amp;i=1142582</a:t>
            </a:r>
            <a:endParaRPr lang="en-CA" sz="1600" dirty="0"/>
          </a:p>
          <a:p>
            <a:pPr marL="540000" indent="-457200"/>
            <a:r>
              <a:rPr lang="en-CA" sz="1600" dirty="0">
                <a:cs typeface="Arial" panose="020B0604020202020204" pitchFamily="34" charset="0"/>
              </a:rPr>
              <a:t>Woody Guthrie (1940). Ain’t Got No Home [song]. Retrieved from: </a:t>
            </a:r>
            <a:r>
              <a:rPr lang="en-CA" sz="1600" dirty="0">
                <a:hlinkClick r:id="rId7"/>
              </a:rPr>
              <a:t>https://archive.org/details/WoodyGuthrieSongs/IAintGotNoHome.mp3</a:t>
            </a:r>
            <a:endParaRPr lang="en-CA" sz="1600" dirty="0"/>
          </a:p>
          <a:p>
            <a:pPr marL="540000" lvl="0" indent="-457200">
              <a:lnSpc>
                <a:spcPct val="100000"/>
              </a:lnSpc>
              <a:spcBef>
                <a:spcPts val="0"/>
              </a:spcBef>
              <a:defRPr/>
            </a:pPr>
            <a:r>
              <a:rPr lang="en-CA" sz="1600" dirty="0"/>
              <a:t>Gan Khoon Lay (n.d.). 30s Fashion [woman] . </a:t>
            </a:r>
            <a:r>
              <a:rPr lang="en-CA" sz="1600" i="1" dirty="0"/>
              <a:t>The Noun Project. </a:t>
            </a:r>
            <a:r>
              <a:rPr lang="en-CA" sz="1600" dirty="0"/>
              <a:t>CC BY. Retrieved from: </a:t>
            </a:r>
            <a:r>
              <a:rPr lang="en-CA" sz="1600" dirty="0">
                <a:hlinkClick r:id="rId8"/>
              </a:rPr>
              <a:t>https://thenounproject.com/search/?q=30s&amp;i=1917601</a:t>
            </a:r>
            <a:endParaRPr lang="en-CA" sz="1600" dirty="0"/>
          </a:p>
          <a:p>
            <a:pPr marL="540000" lvl="0" indent="-457200">
              <a:lnSpc>
                <a:spcPct val="100000"/>
              </a:lnSpc>
              <a:spcBef>
                <a:spcPts val="0"/>
              </a:spcBef>
              <a:defRPr/>
            </a:pPr>
            <a:r>
              <a:rPr lang="en-CA" sz="1600" dirty="0"/>
              <a:t>Gan Khoon Lay (n.d.). 30s Fashion [man] . </a:t>
            </a:r>
            <a:r>
              <a:rPr lang="en-CA" sz="1600" i="1" dirty="0"/>
              <a:t>The Noun Project. </a:t>
            </a:r>
            <a:r>
              <a:rPr lang="en-CA" sz="1600" dirty="0"/>
              <a:t>CC BY. Retrieved from: </a:t>
            </a:r>
            <a:r>
              <a:rPr lang="en-CA" sz="1600" dirty="0">
                <a:hlinkClick r:id="rId9"/>
              </a:rPr>
              <a:t>https://thenounproject.com/search/?q=30s&amp;i=1917501</a:t>
            </a:r>
            <a:endParaRPr lang="en-CA" sz="1600" dirty="0"/>
          </a:p>
          <a:p>
            <a:pPr marL="540000" lvl="0" indent="-457200">
              <a:lnSpc>
                <a:spcPct val="100000"/>
              </a:lnSpc>
              <a:spcBef>
                <a:spcPts val="0"/>
              </a:spcBef>
              <a:defRPr/>
            </a:pPr>
            <a:r>
              <a:rPr lang="en-US" sz="1600" dirty="0"/>
              <a:t>Mike Wirth (n.d.). Radio. </a:t>
            </a:r>
            <a:r>
              <a:rPr lang="en-US" sz="1600" i="1" dirty="0"/>
              <a:t>The Noun Project. </a:t>
            </a:r>
            <a:r>
              <a:rPr lang="en-US" sz="1600" dirty="0"/>
              <a:t>CC BY. Retrieved from: </a:t>
            </a:r>
            <a:r>
              <a:rPr lang="en-CA" sz="1600" dirty="0">
                <a:hlinkClick r:id="rId10"/>
              </a:rPr>
              <a:t>https://thenounproject.com/search/?q=30s&amp;i=79599</a:t>
            </a:r>
            <a:endParaRPr lang="en-US" sz="1600" dirty="0"/>
          </a:p>
          <a:p>
            <a:pPr marL="540000" indent="-457200"/>
            <a:endParaRPr lang="en-US" dirty="0"/>
          </a:p>
        </p:txBody>
      </p:sp>
    </p:spTree>
    <p:extLst>
      <p:ext uri="{BB962C8B-B14F-4D97-AF65-F5344CB8AC3E}">
        <p14:creationId xmlns:p14="http://schemas.microsoft.com/office/powerpoint/2010/main" val="3276779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63F49C-1C2B-1F49-955D-967E78414EAA}"/>
              </a:ext>
            </a:extLst>
          </p:cNvPr>
          <p:cNvSpPr>
            <a:spLocks noGrp="1"/>
          </p:cNvSpPr>
          <p:nvPr>
            <p:ph type="body" sz="quarter" idx="15"/>
          </p:nvPr>
        </p:nvSpPr>
        <p:spPr>
          <a:xfrm>
            <a:off x="436099" y="1709530"/>
            <a:ext cx="11479236" cy="4262907"/>
          </a:xfrm>
        </p:spPr>
        <p:txBody>
          <a:bodyPr/>
          <a:lstStyle/>
          <a:p>
            <a:pPr marL="540000" indent="-457200"/>
            <a:r>
              <a:rPr lang="en-US" sz="1600" dirty="0"/>
              <a:t>Designs by MB (n.d.). Paper money. </a:t>
            </a:r>
            <a:r>
              <a:rPr lang="en-US" sz="1600" i="1" dirty="0"/>
              <a:t>The Noun Project</a:t>
            </a:r>
            <a:r>
              <a:rPr lang="en-US" sz="1600" dirty="0"/>
              <a:t>. CC BY. Retrieved from: </a:t>
            </a:r>
            <a:r>
              <a:rPr lang="en-CA" sz="1600" dirty="0">
                <a:hlinkClick r:id="rId2"/>
              </a:rPr>
              <a:t>https://thenounproject.com/search/?q=paper%20money&amp;i=3360185</a:t>
            </a:r>
            <a:endParaRPr lang="en-CA" sz="1600" dirty="0"/>
          </a:p>
          <a:p>
            <a:pPr marL="540000" indent="-457200"/>
            <a:r>
              <a:rPr lang="en-CA" sz="1600" dirty="0"/>
              <a:t>Adrien Coquet (n.d.). Magnify. </a:t>
            </a:r>
            <a:r>
              <a:rPr lang="en-CA" sz="1600" i="1" dirty="0"/>
              <a:t>The Noun Project</a:t>
            </a:r>
            <a:r>
              <a:rPr lang="en-CA" sz="1600" dirty="0"/>
              <a:t>. CC BY. Retrieved from:</a:t>
            </a:r>
            <a:r>
              <a:rPr lang="en-CA" sz="1600" dirty="0">
                <a:hlinkClick r:id="rId3"/>
              </a:rPr>
              <a:t> https://thenounproject.com/search/?q=magnifying%20glass&amp;i=2011168</a:t>
            </a:r>
            <a:endParaRPr lang="en-CA" sz="1600" dirty="0"/>
          </a:p>
          <a:p>
            <a:pPr marL="540000" indent="-457200"/>
            <a:r>
              <a:rPr lang="en-CA" sz="1600" dirty="0"/>
              <a:t>Jimgade (n.d.). [Spicy]. </a:t>
            </a:r>
            <a:r>
              <a:rPr lang="en-CA" sz="1600" i="1" dirty="0"/>
              <a:t>Pixabay. </a:t>
            </a:r>
            <a:r>
              <a:rPr lang="en-CA" sz="1600" dirty="0"/>
              <a:t>Retrieved from: </a:t>
            </a:r>
            <a:r>
              <a:rPr lang="en-CA" sz="1600" dirty="0">
                <a:hlinkClick r:id="rId4"/>
              </a:rPr>
              <a:t>https://pixabay.com/illustrations/spicy-text-flame-hot-font-fire-4797431/</a:t>
            </a:r>
            <a:endParaRPr lang="en-CA" sz="1600" dirty="0"/>
          </a:p>
          <a:p>
            <a:pPr marL="540000" indent="-457200"/>
            <a:r>
              <a:rPr lang="en-CA" sz="1600" dirty="0"/>
              <a:t>FullMetalJedi(2017) Piece of Shred. </a:t>
            </a:r>
            <a:r>
              <a:rPr lang="en-CA" sz="1600" i="1" dirty="0"/>
              <a:t>Freesound. </a:t>
            </a:r>
            <a:r>
              <a:rPr lang="en-CA" sz="1600" dirty="0"/>
              <a:t>CC0. Retrieved from:</a:t>
            </a:r>
            <a:r>
              <a:rPr lang="en-CA" sz="1600" dirty="0">
                <a:hlinkClick r:id="rId5"/>
              </a:rPr>
              <a:t>https://freesound.org/people/FullMetalJedi/sounds/401144/</a:t>
            </a:r>
            <a:endParaRPr lang="en-CA" sz="1600" dirty="0"/>
          </a:p>
          <a:p>
            <a:pPr marL="540000" indent="-457200"/>
            <a:r>
              <a:rPr lang="en-CA" sz="1600" dirty="0"/>
              <a:t>DigestContent(2018). Woosh punch. </a:t>
            </a:r>
            <a:r>
              <a:rPr lang="en-CA" sz="1600" i="1" dirty="0"/>
              <a:t>Freesound. </a:t>
            </a:r>
            <a:r>
              <a:rPr lang="en-CA" sz="1600" dirty="0"/>
              <a:t>CC BY NC.Retrieved from:  </a:t>
            </a:r>
            <a:r>
              <a:rPr lang="en-CA" sz="1600" dirty="0">
                <a:hlinkClick r:id="rId6"/>
              </a:rPr>
              <a:t>https://freesound.org/people/DigestContent/sounds/442755/</a:t>
            </a:r>
            <a:endParaRPr lang="en-CA" sz="1600" dirty="0"/>
          </a:p>
          <a:p>
            <a:pPr marL="540000" indent="-457200"/>
            <a:r>
              <a:rPr lang="en-CA" sz="1600" dirty="0"/>
              <a:t>Joespharaoh(2019). Compical sprout.</a:t>
            </a:r>
            <a:r>
              <a:rPr lang="en-CA" sz="1600" i="1" dirty="0"/>
              <a:t> Freesound. </a:t>
            </a:r>
            <a:r>
              <a:rPr lang="en-CA" sz="1600" dirty="0"/>
              <a:t>CC 0. Retrieved from:</a:t>
            </a:r>
            <a:r>
              <a:rPr lang="en-CA" sz="1600" dirty="0">
                <a:hlinkClick r:id="rId7"/>
              </a:rPr>
              <a:t>https://freesound.org/people/josepharaoh99/sounds/364692/</a:t>
            </a:r>
            <a:endParaRPr lang="en-CA" sz="1600" dirty="0"/>
          </a:p>
          <a:p>
            <a:pPr marL="540000" indent="-457200"/>
            <a:r>
              <a:rPr lang="en-CA" sz="1600" dirty="0"/>
              <a:t>waveplay_old (2014) Softer car sceech. </a:t>
            </a:r>
            <a:r>
              <a:rPr lang="en-CA" sz="1600" i="1" dirty="0"/>
              <a:t>Freesound</a:t>
            </a:r>
            <a:r>
              <a:rPr lang="en-CA" sz="1600" dirty="0"/>
              <a:t>. CC 0. </a:t>
            </a:r>
            <a:r>
              <a:rPr lang="en-CA" sz="1600" dirty="0">
                <a:hlinkClick r:id="rId8"/>
              </a:rPr>
              <a:t>https://freesound.org/people/waveplay_old/sounds/233558/</a:t>
            </a:r>
            <a:endParaRPr lang="en-CA" sz="1600" dirty="0"/>
          </a:p>
          <a:p>
            <a:pPr marL="540000" indent="-457200"/>
            <a:r>
              <a:rPr lang="en-CA" sz="1600" dirty="0"/>
              <a:t>Sirplus (2017). JuicyLoop16. </a:t>
            </a:r>
            <a:r>
              <a:rPr lang="en-CA" sz="1600" i="1" dirty="0"/>
              <a:t>Freesound. </a:t>
            </a:r>
            <a:r>
              <a:rPr lang="en-CA" sz="1600" dirty="0"/>
              <a:t>CC 0. Retrieved from: </a:t>
            </a:r>
            <a:r>
              <a:rPr lang="en-CA" sz="1600" dirty="0">
                <a:hlinkClick r:id="rId9"/>
              </a:rPr>
              <a:t>https://freesound.org/people/sirplus/sounds/385813/</a:t>
            </a:r>
            <a:endParaRPr lang="en-CA" sz="1600" dirty="0"/>
          </a:p>
          <a:p>
            <a:pPr marL="540000" indent="-457200"/>
            <a:r>
              <a:rPr lang="en-CA" sz="1600" dirty="0"/>
              <a:t>InspectorJ (2017). Violin Glissendo Ascending. </a:t>
            </a:r>
            <a:r>
              <a:rPr lang="en-CA" sz="1600" i="1" dirty="0"/>
              <a:t>Freesound. </a:t>
            </a:r>
            <a:r>
              <a:rPr lang="en-CA" sz="1600" dirty="0"/>
              <a:t>CC BY. Retrieved from: </a:t>
            </a:r>
            <a:r>
              <a:rPr lang="en-CA" sz="1600" dirty="0">
                <a:hlinkClick r:id="rId10"/>
              </a:rPr>
              <a:t>https://freesound.org/people/InspectorJ/sounds/411728/</a:t>
            </a:r>
            <a:endParaRPr lang="en-CA" sz="1600" dirty="0"/>
          </a:p>
          <a:p>
            <a:pPr marL="540000" indent="-457200"/>
            <a:r>
              <a:rPr lang="en-CA" sz="1600" dirty="0"/>
              <a:t>Morganpurkins (2016). Clang.</a:t>
            </a:r>
            <a:r>
              <a:rPr lang="en-CA" sz="1600" i="1" dirty="0"/>
              <a:t> Freesound</a:t>
            </a:r>
            <a:r>
              <a:rPr lang="en-CA" sz="1600" dirty="0"/>
              <a:t>. CC 0. Retrieved from:</a:t>
            </a:r>
            <a:r>
              <a:rPr lang="en-CA" sz="1600" dirty="0">
                <a:hlinkClick r:id="rId11"/>
              </a:rPr>
              <a:t>https://freesound.org/people/morganpurkis/sounds/370245/</a:t>
            </a:r>
            <a:endParaRPr lang="en-CA" sz="1600" dirty="0"/>
          </a:p>
          <a:p>
            <a:pPr marL="540000" indent="-457200"/>
            <a:endParaRPr lang="en-US" dirty="0"/>
          </a:p>
        </p:txBody>
      </p:sp>
    </p:spTree>
    <p:extLst>
      <p:ext uri="{BB962C8B-B14F-4D97-AF65-F5344CB8AC3E}">
        <p14:creationId xmlns:p14="http://schemas.microsoft.com/office/powerpoint/2010/main" val="3932156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63F49C-1C2B-1F49-955D-967E78414EAA}"/>
              </a:ext>
            </a:extLst>
          </p:cNvPr>
          <p:cNvSpPr>
            <a:spLocks noGrp="1"/>
          </p:cNvSpPr>
          <p:nvPr>
            <p:ph type="body" sz="quarter" idx="15"/>
          </p:nvPr>
        </p:nvSpPr>
        <p:spPr>
          <a:xfrm>
            <a:off x="536713" y="1709530"/>
            <a:ext cx="10836965" cy="4262907"/>
          </a:xfrm>
        </p:spPr>
        <p:txBody>
          <a:bodyPr/>
          <a:lstStyle/>
          <a:p>
            <a:pPr marL="540000" indent="-457200"/>
            <a:r>
              <a:rPr lang="en-CA" sz="1600" dirty="0" err="1"/>
              <a:t>Yugudesign</a:t>
            </a:r>
            <a:r>
              <a:rPr lang="en-CA" sz="1600" dirty="0"/>
              <a:t> (n.d.). Money bags. The Noun Project. CC BY. Retrieved from:</a:t>
            </a:r>
            <a:r>
              <a:rPr lang="en-CA" sz="1600" dirty="0">
                <a:hlinkClick r:id="rId3"/>
              </a:rPr>
              <a:t> https://thenounproject.com/search/?q=money%20bags&amp;i=247251</a:t>
            </a:r>
            <a:endParaRPr lang="en-CA" sz="1600" dirty="0"/>
          </a:p>
          <a:p>
            <a:pPr marL="540000" indent="-457200"/>
            <a:r>
              <a:rPr lang="en-CA" sz="1600" dirty="0" err="1"/>
              <a:t>AnthonyRox</a:t>
            </a:r>
            <a:r>
              <a:rPr lang="en-CA" sz="1600" dirty="0"/>
              <a:t> (2014) Pop. </a:t>
            </a:r>
            <a:r>
              <a:rPr lang="en-CA" sz="1600" i="1" dirty="0"/>
              <a:t>Freesound. </a:t>
            </a:r>
            <a:r>
              <a:rPr lang="en-CA" sz="1600" dirty="0"/>
              <a:t>CC 0. Retrieved from: </a:t>
            </a:r>
            <a:r>
              <a:rPr lang="en-CA" sz="1600" dirty="0">
                <a:hlinkClick r:id="rId4"/>
              </a:rPr>
              <a:t>https://freesound.org/people/AnthonyRox/sounds/212974/</a:t>
            </a:r>
            <a:endParaRPr lang="en-CA" sz="1600" dirty="0"/>
          </a:p>
          <a:p>
            <a:pPr marL="540000" indent="-457200"/>
            <a:r>
              <a:rPr lang="en-CA" sz="1600" dirty="0"/>
              <a:t>”Logo York University” (2015). </a:t>
            </a:r>
            <a:r>
              <a:rPr lang="en-CA" sz="1600" i="1" dirty="0"/>
              <a:t>Wikimedia Commons</a:t>
            </a:r>
            <a:r>
              <a:rPr lang="en-CA" sz="1600" dirty="0"/>
              <a:t>. Public Domain. Retrieved from: </a:t>
            </a:r>
            <a:r>
              <a:rPr lang="en-CA" sz="1600" dirty="0">
                <a:hlinkClick r:id="rId5"/>
              </a:rPr>
              <a:t>https://en.wikipedia.org/wiki/York_University#/media/File:Logo_York_University.svg</a:t>
            </a:r>
            <a:endParaRPr lang="en-CA" sz="1600" dirty="0"/>
          </a:p>
          <a:p>
            <a:pPr marL="540000" indent="-457200"/>
            <a:r>
              <a:rPr lang="en-CA" sz="1600" dirty="0"/>
              <a:t>“Spotify Logo with Text” </a:t>
            </a:r>
            <a:r>
              <a:rPr lang="en-CA" sz="1600" i="1" dirty="0"/>
              <a:t>Wikimedia Commons. </a:t>
            </a:r>
            <a:r>
              <a:rPr lang="en-CA" sz="1600" dirty="0"/>
              <a:t>Public Domain. Retrieved from: </a:t>
            </a:r>
            <a:r>
              <a:rPr lang="en-CA" sz="1600" dirty="0">
                <a:hlinkClick r:id="rId6"/>
              </a:rPr>
              <a:t>https://commons.wikimedia.org/wiki/File:Spotify_logo_with_text.svg</a:t>
            </a:r>
            <a:endParaRPr lang="en-CA" sz="1600" dirty="0"/>
          </a:p>
          <a:p>
            <a:pPr marL="540000" indent="-457200"/>
            <a:r>
              <a:rPr lang="en-CA" sz="1600" dirty="0"/>
              <a:t>Karen Arnold (n.d.). [Spectrum]. </a:t>
            </a:r>
            <a:r>
              <a:rPr lang="en-CA" sz="1600" i="1" dirty="0"/>
              <a:t>Pixabay. </a:t>
            </a:r>
            <a:r>
              <a:rPr lang="en-CA" sz="1600" dirty="0"/>
              <a:t>Retrieved from: </a:t>
            </a:r>
            <a:r>
              <a:rPr lang="en-CA" sz="1600" dirty="0">
                <a:hlinkClick r:id="rId7"/>
              </a:rPr>
              <a:t>https://pixabay.com/illustrations/spectrum-background-rainbow-color-2781501/</a:t>
            </a:r>
            <a:endParaRPr lang="en-CA" sz="1600" dirty="0"/>
          </a:p>
          <a:p>
            <a:pPr marL="540000" indent="-457200"/>
            <a:r>
              <a:rPr lang="en-CA" sz="1600" dirty="0"/>
              <a:t>Thoribas (2014). Ringtone2-freesound. </a:t>
            </a:r>
            <a:r>
              <a:rPr lang="en-CA" sz="1600" i="1" dirty="0"/>
              <a:t>Freesound</a:t>
            </a:r>
            <a:r>
              <a:rPr lang="en-CA" sz="1600" dirty="0"/>
              <a:t>. CC BY. Retrieved from: </a:t>
            </a:r>
            <a:r>
              <a:rPr lang="en-CA" sz="1600" dirty="0">
                <a:hlinkClick r:id="rId8"/>
              </a:rPr>
              <a:t>https://freesound.org/people/Thoribass/sounds/254822/</a:t>
            </a:r>
            <a:endParaRPr lang="en-CA" sz="1600" dirty="0"/>
          </a:p>
          <a:p>
            <a:pPr marL="540000" indent="-457200"/>
            <a:endParaRPr lang="en-CA" sz="1600" dirty="0"/>
          </a:p>
          <a:p>
            <a:pPr marL="540000" indent="-457200"/>
            <a:r>
              <a:rPr lang="en-US" sz="1600" dirty="0">
                <a:latin typeface="Arial" panose="020B0604020202020204" pitchFamily="34" charset="0"/>
                <a:cs typeface="Arial" panose="020B0604020202020204" pitchFamily="34" charset="0"/>
              </a:rPr>
              <a:t>Closing Slides Music: Rybak, Nazar. “Corporate Inspired.” HookSounds. N.d. </a:t>
            </a:r>
            <a:r>
              <a:rPr lang="en-US" sz="1600" dirty="0">
                <a:latin typeface="Arial" panose="020B0604020202020204" pitchFamily="34" charset="0"/>
                <a:cs typeface="Arial" panose="020B0604020202020204" pitchFamily="34" charset="0"/>
                <a:hlinkClick r:id="rId9"/>
              </a:rPr>
              <a:t>http://www.hooksounds.com</a:t>
            </a:r>
            <a:r>
              <a:rPr lang="en-US" sz="1600" dirty="0">
                <a:latin typeface="Arial" panose="020B0604020202020204" pitchFamily="34" charset="0"/>
                <a:cs typeface="Arial" panose="020B0604020202020204" pitchFamily="34" charset="0"/>
              </a:rPr>
              <a:t> (used under a CC-BY 4.0 Licence)</a:t>
            </a:r>
          </a:p>
          <a:p>
            <a:pPr marL="540000" indent="-457200">
              <a:spcBef>
                <a:spcPts val="0"/>
              </a:spcBef>
            </a:pPr>
            <a:r>
              <a:rPr lang="en-US" sz="1600" dirty="0">
                <a:latin typeface="Arial" panose="020B0604020202020204" pitchFamily="34" charset="0"/>
                <a:cs typeface="Arial" panose="020B0604020202020204" pitchFamily="34" charset="0"/>
              </a:rPr>
              <a:t>Unattributed materials are contributions from the Opening Up Copyright Project Team and placed in the Public Domain</a:t>
            </a:r>
          </a:p>
          <a:p>
            <a:pPr marL="540000" indent="-457200"/>
            <a:endParaRPr lang="en-US" dirty="0"/>
          </a:p>
        </p:txBody>
      </p:sp>
    </p:spTree>
    <p:extLst>
      <p:ext uri="{BB962C8B-B14F-4D97-AF65-F5344CB8AC3E}">
        <p14:creationId xmlns:p14="http://schemas.microsoft.com/office/powerpoint/2010/main" val="3138379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331BB-A4E3-1B42-BF5B-DE22C1388B7A}"/>
              </a:ext>
            </a:extLst>
          </p:cNvPr>
          <p:cNvSpPr txBox="1"/>
          <p:nvPr/>
        </p:nvSpPr>
        <p:spPr>
          <a:xfrm>
            <a:off x="1338147" y="2419815"/>
            <a:ext cx="9768468" cy="707886"/>
          </a:xfrm>
          <a:prstGeom prst="rect">
            <a:avLst/>
          </a:prstGeom>
          <a:noFill/>
        </p:spPr>
        <p:txBody>
          <a:bodyPr wrap="square" rtlCol="0">
            <a:spAutoFit/>
          </a:bodyPr>
          <a:lstStyle/>
          <a:p>
            <a:r>
              <a:rPr lang="en-US" sz="2000" dirty="0">
                <a:solidFill>
                  <a:schemeClr val="bg2">
                    <a:lumMod val="50000"/>
                  </a:schemeClr>
                </a:solidFill>
              </a:rPr>
              <a:t>University of Alberta. 2020. “Collective Licensing Agencies and the Copyright Board.” Opening Up Copyright Instructional Module. https://sites.library.ualberta.ca/copyright/</a:t>
            </a:r>
          </a:p>
        </p:txBody>
      </p:sp>
    </p:spTree>
    <p:extLst>
      <p:ext uri="{BB962C8B-B14F-4D97-AF65-F5344CB8AC3E}">
        <p14:creationId xmlns:p14="http://schemas.microsoft.com/office/powerpoint/2010/main" val="1101777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05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77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33EF74C-D20C-5B46-810F-7A4D254F1469}"/>
              </a:ext>
            </a:extLst>
          </p:cNvPr>
          <p:cNvSpPr>
            <a:spLocks noGrp="1"/>
          </p:cNvSpPr>
          <p:nvPr>
            <p:ph type="title" hasCustomPrompt="1"/>
          </p:nvPr>
        </p:nvSpPr>
        <p:spPr>
          <a:xfrm>
            <a:off x="3193796" y="-1772882"/>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CA" dirty="0"/>
              <a:t>COLLECTIVE LICENSING AGENCIES </a:t>
            </a:r>
            <a:endParaRPr lang="en-US" dirty="0"/>
          </a:p>
        </p:txBody>
      </p:sp>
      <p:pic>
        <p:nvPicPr>
          <p:cNvPr id="8" name="Picture 7">
            <a:extLst>
              <a:ext uri="{FF2B5EF4-FFF2-40B4-BE49-F238E27FC236}">
                <a16:creationId xmlns:a16="http://schemas.microsoft.com/office/drawing/2014/main" id="{52318177-92C3-1B49-A5A1-ECFBC2999B96}"/>
              </a:ext>
            </a:extLst>
          </p:cNvPr>
          <p:cNvPicPr>
            <a:picLocks noChangeAspect="1"/>
          </p:cNvPicPr>
          <p:nvPr/>
        </p:nvPicPr>
        <p:blipFill>
          <a:blip r:embed="rId3"/>
          <a:srcRect/>
          <a:stretch/>
        </p:blipFill>
        <p:spPr>
          <a:xfrm flipH="1">
            <a:off x="1282353" y="3026783"/>
            <a:ext cx="1114482" cy="2326131"/>
          </a:xfrm>
          <a:prstGeom prst="rect">
            <a:avLst/>
          </a:prstGeom>
        </p:spPr>
      </p:pic>
      <p:sp>
        <p:nvSpPr>
          <p:cNvPr id="9" name="TextBox 8">
            <a:extLst>
              <a:ext uri="{FF2B5EF4-FFF2-40B4-BE49-F238E27FC236}">
                <a16:creationId xmlns:a16="http://schemas.microsoft.com/office/drawing/2014/main" id="{4C914D27-3E07-544C-912E-817DD3C65A7C}"/>
              </a:ext>
            </a:extLst>
          </p:cNvPr>
          <p:cNvSpPr txBox="1"/>
          <p:nvPr/>
        </p:nvSpPr>
        <p:spPr>
          <a:xfrm>
            <a:off x="2152484" y="4150020"/>
            <a:ext cx="619223" cy="1107996"/>
          </a:xfrm>
          <a:prstGeom prst="rect">
            <a:avLst/>
          </a:prstGeom>
          <a:noFill/>
        </p:spPr>
        <p:txBody>
          <a:bodyPr wrap="square" rtlCol="0">
            <a:spAutoFit/>
          </a:bodyPr>
          <a:lstStyle/>
          <a:p>
            <a:r>
              <a:rPr lang="en-US" sz="6600" dirty="0">
                <a:solidFill>
                  <a:srgbClr val="FF0000"/>
                </a:solidFill>
              </a:rPr>
              <a:t>©</a:t>
            </a:r>
          </a:p>
        </p:txBody>
      </p:sp>
      <p:pic>
        <p:nvPicPr>
          <p:cNvPr id="20" name="Picture 19" descr="A picture containing ball, table&#10;&#10;Description automatically generated">
            <a:extLst>
              <a:ext uri="{FF2B5EF4-FFF2-40B4-BE49-F238E27FC236}">
                <a16:creationId xmlns:a16="http://schemas.microsoft.com/office/drawing/2014/main" id="{C7323B10-FFF2-AF4B-BA87-5AEDC5FFE009}"/>
              </a:ext>
            </a:extLst>
          </p:cNvPr>
          <p:cNvPicPr>
            <a:picLocks noChangeAspect="1"/>
          </p:cNvPicPr>
          <p:nvPr/>
        </p:nvPicPr>
        <p:blipFill>
          <a:blip r:embed="rId4"/>
          <a:stretch>
            <a:fillRect/>
          </a:stretch>
        </p:blipFill>
        <p:spPr>
          <a:xfrm>
            <a:off x="4586606" y="2256090"/>
            <a:ext cx="3090463" cy="2690834"/>
          </a:xfrm>
          <a:prstGeom prst="rect">
            <a:avLst/>
          </a:prstGeom>
        </p:spPr>
      </p:pic>
      <p:sp>
        <p:nvSpPr>
          <p:cNvPr id="21" name="Title 1">
            <a:extLst>
              <a:ext uri="{FF2B5EF4-FFF2-40B4-BE49-F238E27FC236}">
                <a16:creationId xmlns:a16="http://schemas.microsoft.com/office/drawing/2014/main" id="{305EF4FA-2CA1-4346-BC64-5F5196D4B738}"/>
              </a:ext>
            </a:extLst>
          </p:cNvPr>
          <p:cNvSpPr txBox="1">
            <a:spLocks/>
          </p:cNvSpPr>
          <p:nvPr/>
        </p:nvSpPr>
        <p:spPr>
          <a:xfrm>
            <a:off x="2671282" y="524256"/>
            <a:ext cx="8682518" cy="938785"/>
          </a:xfrm>
          <a:prstGeom prst="rect">
            <a:avLst/>
          </a:prstGeom>
        </p:spPr>
        <p:txBody>
          <a:bodyPr anchor="ctr" anchorCtr="0"/>
          <a:lstStyle>
            <a:lvl1pPr algn="ctr" defTabSz="914400" rtl="0" eaLnBrk="1" latinLnBrk="0" hangingPunct="1">
              <a:lnSpc>
                <a:spcPct val="70000"/>
              </a:lnSpc>
              <a:spcBef>
                <a:spcPct val="0"/>
              </a:spcBef>
              <a:buNone/>
              <a:defRPr sz="4000" b="1" i="0" kern="1200" baseline="0">
                <a:solidFill>
                  <a:schemeClr val="bg1"/>
                </a:solidFill>
                <a:latin typeface="Arial" panose="020B0604020202020204" pitchFamily="34" charset="0"/>
                <a:ea typeface="+mj-ea"/>
                <a:cs typeface="+mj-cs"/>
              </a:defRPr>
            </a:lvl1pPr>
          </a:lstStyle>
          <a:p>
            <a:r>
              <a:rPr lang="en-CA" dirty="0"/>
              <a:t>COLLECTIVE LICENSING AGENCIES </a:t>
            </a:r>
            <a:endParaRPr lang="en-US" dirty="0"/>
          </a:p>
        </p:txBody>
      </p:sp>
      <p:pic>
        <p:nvPicPr>
          <p:cNvPr id="22" name="Picture 21" descr="A picture containing drawing&#10;&#10;Description automatically generated">
            <a:extLst>
              <a:ext uri="{FF2B5EF4-FFF2-40B4-BE49-F238E27FC236}">
                <a16:creationId xmlns:a16="http://schemas.microsoft.com/office/drawing/2014/main" id="{47223FEC-C9F1-F647-B6A0-034AF052ADE7}"/>
              </a:ext>
            </a:extLst>
          </p:cNvPr>
          <p:cNvPicPr>
            <a:picLocks noChangeAspect="1"/>
          </p:cNvPicPr>
          <p:nvPr/>
        </p:nvPicPr>
        <p:blipFill>
          <a:blip r:embed="rId5">
            <a:duotone>
              <a:schemeClr val="accent6">
                <a:shade val="45000"/>
                <a:satMod val="135000"/>
              </a:schemeClr>
              <a:prstClr val="white"/>
            </a:duotone>
          </a:blip>
          <a:stretch>
            <a:fillRect/>
          </a:stretch>
        </p:blipFill>
        <p:spPr>
          <a:xfrm>
            <a:off x="53768" y="2074434"/>
            <a:ext cx="958290" cy="1046578"/>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B3C37A32-9407-F84D-9727-24639691A158}"/>
              </a:ext>
            </a:extLst>
          </p:cNvPr>
          <p:cNvPicPr>
            <a:picLocks noChangeAspect="1"/>
          </p:cNvPicPr>
          <p:nvPr/>
        </p:nvPicPr>
        <p:blipFill>
          <a:blip r:embed="rId5">
            <a:duotone>
              <a:schemeClr val="accent5">
                <a:shade val="45000"/>
                <a:satMod val="135000"/>
              </a:schemeClr>
              <a:prstClr val="white"/>
            </a:duotone>
          </a:blip>
          <a:stretch>
            <a:fillRect/>
          </a:stretch>
        </p:blipFill>
        <p:spPr>
          <a:xfrm>
            <a:off x="2882489" y="1876118"/>
            <a:ext cx="958290" cy="1046578"/>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DF09A5FD-F2B3-8140-87FE-2959F10BF942}"/>
              </a:ext>
            </a:extLst>
          </p:cNvPr>
          <p:cNvPicPr>
            <a:picLocks noChangeAspect="1"/>
          </p:cNvPicPr>
          <p:nvPr/>
        </p:nvPicPr>
        <p:blipFill>
          <a:blip r:embed="rId5">
            <a:duotone>
              <a:schemeClr val="accent4">
                <a:shade val="45000"/>
                <a:satMod val="135000"/>
              </a:schemeClr>
              <a:prstClr val="white"/>
            </a:duotone>
          </a:blip>
          <a:stretch>
            <a:fillRect/>
          </a:stretch>
        </p:blipFill>
        <p:spPr>
          <a:xfrm>
            <a:off x="128439" y="4223899"/>
            <a:ext cx="709761" cy="775152"/>
          </a:xfrm>
          <a:prstGeom prst="rect">
            <a:avLst/>
          </a:prstGeom>
        </p:spPr>
      </p:pic>
      <p:pic>
        <p:nvPicPr>
          <p:cNvPr id="25" name="Picture 24" descr="A close up of a logo&#10;&#10;Description automatically generated">
            <a:extLst>
              <a:ext uri="{FF2B5EF4-FFF2-40B4-BE49-F238E27FC236}">
                <a16:creationId xmlns:a16="http://schemas.microsoft.com/office/drawing/2014/main" id="{2A8094E5-108A-F444-BAEC-4A4A808DEAAF}"/>
              </a:ext>
            </a:extLst>
          </p:cNvPr>
          <p:cNvPicPr>
            <a:picLocks noChangeAspect="1"/>
          </p:cNvPicPr>
          <p:nvPr/>
        </p:nvPicPr>
        <p:blipFill>
          <a:blip r:embed="rId6"/>
          <a:stretch>
            <a:fillRect/>
          </a:stretch>
        </p:blipFill>
        <p:spPr>
          <a:xfrm flipH="1">
            <a:off x="5500506" y="3339908"/>
            <a:ext cx="1195569" cy="1982732"/>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C404797A-EE0A-BC42-B258-D2BD44D466EA}"/>
              </a:ext>
            </a:extLst>
          </p:cNvPr>
          <p:cNvPicPr>
            <a:picLocks noChangeAspect="1"/>
          </p:cNvPicPr>
          <p:nvPr/>
        </p:nvPicPr>
        <p:blipFill>
          <a:blip r:embed="rId7"/>
          <a:stretch>
            <a:fillRect/>
          </a:stretch>
        </p:blipFill>
        <p:spPr>
          <a:xfrm>
            <a:off x="6922489" y="4488876"/>
            <a:ext cx="1142558" cy="1431606"/>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574366A5-91A1-1047-9AF2-8D5A3A1C67EF}"/>
              </a:ext>
            </a:extLst>
          </p:cNvPr>
          <p:cNvPicPr>
            <a:picLocks noChangeAspect="1"/>
          </p:cNvPicPr>
          <p:nvPr/>
        </p:nvPicPr>
        <p:blipFill>
          <a:blip r:embed="rId8"/>
          <a:stretch>
            <a:fillRect/>
          </a:stretch>
        </p:blipFill>
        <p:spPr>
          <a:xfrm>
            <a:off x="5829305" y="2155614"/>
            <a:ext cx="605064" cy="719407"/>
          </a:xfrm>
          <a:prstGeom prst="rect">
            <a:avLst/>
          </a:prstGeom>
        </p:spPr>
      </p:pic>
      <p:pic>
        <p:nvPicPr>
          <p:cNvPr id="35" name="Picture 34" descr="A picture containing drawing&#10;&#10;Description automatically generated">
            <a:extLst>
              <a:ext uri="{FF2B5EF4-FFF2-40B4-BE49-F238E27FC236}">
                <a16:creationId xmlns:a16="http://schemas.microsoft.com/office/drawing/2014/main" id="{E099B344-CFF3-C74B-AE16-B388F5C8D0A8}"/>
              </a:ext>
            </a:extLst>
          </p:cNvPr>
          <p:cNvPicPr>
            <a:picLocks noChangeAspect="1"/>
          </p:cNvPicPr>
          <p:nvPr/>
        </p:nvPicPr>
        <p:blipFill>
          <a:blip r:embed="rId8"/>
          <a:stretch>
            <a:fillRect/>
          </a:stretch>
        </p:blipFill>
        <p:spPr>
          <a:xfrm>
            <a:off x="5829305" y="2171704"/>
            <a:ext cx="605064" cy="719407"/>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2F776D9C-A685-E545-B02E-023D8B17F1F1}"/>
              </a:ext>
            </a:extLst>
          </p:cNvPr>
          <p:cNvPicPr>
            <a:picLocks noChangeAspect="1"/>
          </p:cNvPicPr>
          <p:nvPr/>
        </p:nvPicPr>
        <p:blipFill>
          <a:blip r:embed="rId8"/>
          <a:stretch>
            <a:fillRect/>
          </a:stretch>
        </p:blipFill>
        <p:spPr>
          <a:xfrm>
            <a:off x="5829305" y="2171704"/>
            <a:ext cx="605064" cy="719407"/>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0FF6D2C4-9AB1-1F44-BB0A-85BB4D9D6ACC}"/>
              </a:ext>
            </a:extLst>
          </p:cNvPr>
          <p:cNvPicPr>
            <a:picLocks noChangeAspect="1"/>
          </p:cNvPicPr>
          <p:nvPr/>
        </p:nvPicPr>
        <p:blipFill>
          <a:blip r:embed="rId8"/>
          <a:stretch>
            <a:fillRect/>
          </a:stretch>
        </p:blipFill>
        <p:spPr>
          <a:xfrm>
            <a:off x="5829305" y="2171704"/>
            <a:ext cx="605064" cy="719407"/>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86307B45-4B0B-1741-8862-F7656272EE52}"/>
              </a:ext>
            </a:extLst>
          </p:cNvPr>
          <p:cNvPicPr>
            <a:picLocks noChangeAspect="1"/>
          </p:cNvPicPr>
          <p:nvPr/>
        </p:nvPicPr>
        <p:blipFill>
          <a:blip r:embed="rId8"/>
          <a:stretch>
            <a:fillRect/>
          </a:stretch>
        </p:blipFill>
        <p:spPr>
          <a:xfrm>
            <a:off x="8536955" y="1554461"/>
            <a:ext cx="1364450" cy="1622298"/>
          </a:xfrm>
          <a:prstGeom prst="rect">
            <a:avLst/>
          </a:prstGeom>
        </p:spPr>
      </p:pic>
      <p:pic>
        <p:nvPicPr>
          <p:cNvPr id="38" name="Picture 37">
            <a:extLst>
              <a:ext uri="{FF2B5EF4-FFF2-40B4-BE49-F238E27FC236}">
                <a16:creationId xmlns:a16="http://schemas.microsoft.com/office/drawing/2014/main" id="{EEA9B642-4647-E844-B874-0F8A2DBFE1B8}"/>
              </a:ext>
            </a:extLst>
          </p:cNvPr>
          <p:cNvPicPr>
            <a:picLocks noChangeAspect="1"/>
          </p:cNvPicPr>
          <p:nvPr/>
        </p:nvPicPr>
        <p:blipFill>
          <a:blip r:embed="rId9"/>
          <a:stretch>
            <a:fillRect/>
          </a:stretch>
        </p:blipFill>
        <p:spPr>
          <a:xfrm>
            <a:off x="532913" y="4999051"/>
            <a:ext cx="646983" cy="763495"/>
          </a:xfrm>
          <a:prstGeom prst="rect">
            <a:avLst/>
          </a:prstGeom>
        </p:spPr>
      </p:pic>
      <p:pic>
        <p:nvPicPr>
          <p:cNvPr id="40" name="Picture 39">
            <a:extLst>
              <a:ext uri="{FF2B5EF4-FFF2-40B4-BE49-F238E27FC236}">
                <a16:creationId xmlns:a16="http://schemas.microsoft.com/office/drawing/2014/main" id="{9ABD4C8D-5BE7-4C42-9959-FB12BA1C27F9}"/>
              </a:ext>
            </a:extLst>
          </p:cNvPr>
          <p:cNvPicPr>
            <a:picLocks noChangeAspect="1"/>
          </p:cNvPicPr>
          <p:nvPr/>
        </p:nvPicPr>
        <p:blipFill>
          <a:blip r:embed="rId10"/>
          <a:srcRect/>
          <a:stretch/>
        </p:blipFill>
        <p:spPr>
          <a:xfrm>
            <a:off x="2324492" y="4466782"/>
            <a:ext cx="572025" cy="684974"/>
          </a:xfrm>
          <a:prstGeom prst="rect">
            <a:avLst/>
          </a:prstGeom>
        </p:spPr>
      </p:pic>
      <p:pic>
        <p:nvPicPr>
          <p:cNvPr id="41" name="Picture 40">
            <a:extLst>
              <a:ext uri="{FF2B5EF4-FFF2-40B4-BE49-F238E27FC236}">
                <a16:creationId xmlns:a16="http://schemas.microsoft.com/office/drawing/2014/main" id="{25D6AD45-0BAC-2B46-9753-F864D6F542CF}"/>
              </a:ext>
            </a:extLst>
          </p:cNvPr>
          <p:cNvPicPr>
            <a:picLocks noChangeAspect="1"/>
          </p:cNvPicPr>
          <p:nvPr/>
        </p:nvPicPr>
        <p:blipFill>
          <a:blip r:embed="rId9"/>
          <a:stretch>
            <a:fillRect/>
          </a:stretch>
        </p:blipFill>
        <p:spPr>
          <a:xfrm>
            <a:off x="3802230" y="2739264"/>
            <a:ext cx="646983" cy="763495"/>
          </a:xfrm>
          <a:prstGeom prst="rect">
            <a:avLst/>
          </a:prstGeom>
        </p:spPr>
      </p:pic>
      <p:pic>
        <p:nvPicPr>
          <p:cNvPr id="42" name="Picture 41">
            <a:extLst>
              <a:ext uri="{FF2B5EF4-FFF2-40B4-BE49-F238E27FC236}">
                <a16:creationId xmlns:a16="http://schemas.microsoft.com/office/drawing/2014/main" id="{780EAA76-977D-7E4B-80C8-EFEC43436882}"/>
              </a:ext>
            </a:extLst>
          </p:cNvPr>
          <p:cNvPicPr>
            <a:picLocks noChangeAspect="1"/>
          </p:cNvPicPr>
          <p:nvPr/>
        </p:nvPicPr>
        <p:blipFill>
          <a:blip r:embed="rId10"/>
          <a:srcRect/>
          <a:stretch/>
        </p:blipFill>
        <p:spPr>
          <a:xfrm>
            <a:off x="750566" y="3026783"/>
            <a:ext cx="522984" cy="626249"/>
          </a:xfrm>
          <a:prstGeom prst="rect">
            <a:avLst/>
          </a:prstGeom>
        </p:spPr>
      </p:pic>
      <p:pic>
        <p:nvPicPr>
          <p:cNvPr id="45" name="Picture 44" descr="A picture containing drawing&#10;&#10;Description automatically generated">
            <a:extLst>
              <a:ext uri="{FF2B5EF4-FFF2-40B4-BE49-F238E27FC236}">
                <a16:creationId xmlns:a16="http://schemas.microsoft.com/office/drawing/2014/main" id="{6CB67797-D7DC-EE4F-AD5F-E7D757824DE8}"/>
              </a:ext>
            </a:extLst>
          </p:cNvPr>
          <p:cNvPicPr>
            <a:picLocks noChangeAspect="1"/>
          </p:cNvPicPr>
          <p:nvPr/>
        </p:nvPicPr>
        <p:blipFill>
          <a:blip r:embed="rId5">
            <a:duotone>
              <a:schemeClr val="accent2">
                <a:shade val="45000"/>
                <a:satMod val="135000"/>
              </a:schemeClr>
              <a:prstClr val="white"/>
            </a:duotone>
          </a:blip>
          <a:stretch>
            <a:fillRect/>
          </a:stretch>
        </p:blipFill>
        <p:spPr>
          <a:xfrm>
            <a:off x="1173260" y="3056874"/>
            <a:ext cx="1437245" cy="1569660"/>
          </a:xfrm>
          <a:prstGeom prst="rect">
            <a:avLst/>
          </a:prstGeom>
        </p:spPr>
      </p:pic>
      <p:pic>
        <p:nvPicPr>
          <p:cNvPr id="46" name="Picture 45">
            <a:extLst>
              <a:ext uri="{FF2B5EF4-FFF2-40B4-BE49-F238E27FC236}">
                <a16:creationId xmlns:a16="http://schemas.microsoft.com/office/drawing/2014/main" id="{0CCA7D55-4FCF-1743-9AED-85FCD496697C}"/>
              </a:ext>
            </a:extLst>
          </p:cNvPr>
          <p:cNvPicPr>
            <a:picLocks noChangeAspect="1"/>
          </p:cNvPicPr>
          <p:nvPr/>
        </p:nvPicPr>
        <p:blipFill>
          <a:blip r:embed="rId11"/>
          <a:stretch>
            <a:fillRect/>
          </a:stretch>
        </p:blipFill>
        <p:spPr>
          <a:xfrm>
            <a:off x="9007191" y="3213100"/>
            <a:ext cx="2140424" cy="2314333"/>
          </a:xfrm>
          <a:prstGeom prst="rect">
            <a:avLst/>
          </a:prstGeom>
        </p:spPr>
      </p:pic>
      <p:pic>
        <p:nvPicPr>
          <p:cNvPr id="48" name="Picture 47" descr="A close up of a logo&#10;&#10;Description automatically generated">
            <a:extLst>
              <a:ext uri="{FF2B5EF4-FFF2-40B4-BE49-F238E27FC236}">
                <a16:creationId xmlns:a16="http://schemas.microsoft.com/office/drawing/2014/main" id="{2771B4C0-50A4-E94A-9726-034B9D065975}"/>
              </a:ext>
            </a:extLst>
          </p:cNvPr>
          <p:cNvPicPr>
            <a:picLocks noChangeAspect="1"/>
          </p:cNvPicPr>
          <p:nvPr/>
        </p:nvPicPr>
        <p:blipFill>
          <a:blip r:embed="rId12"/>
          <a:stretch>
            <a:fillRect/>
          </a:stretch>
        </p:blipFill>
        <p:spPr>
          <a:xfrm>
            <a:off x="9394908" y="3294729"/>
            <a:ext cx="1289216" cy="1790238"/>
          </a:xfrm>
          <a:prstGeom prst="rect">
            <a:avLst/>
          </a:prstGeom>
        </p:spPr>
      </p:pic>
    </p:spTree>
    <p:extLst>
      <p:ext uri="{BB962C8B-B14F-4D97-AF65-F5344CB8AC3E}">
        <p14:creationId xmlns:p14="http://schemas.microsoft.com/office/powerpoint/2010/main" val="1802142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7" presetClass="exit" presetSubtype="0" fill="hold" nodeType="withEffect">
                                  <p:stCondLst>
                                    <p:cond delay="0"/>
                                  </p:stCondLst>
                                  <p:childTnLst>
                                    <p:animEffect transition="out" filter="fade">
                                      <p:cBhvr>
                                        <p:cTn id="9" dur="1000"/>
                                        <p:tgtEl>
                                          <p:spTgt spid="45"/>
                                        </p:tgtEl>
                                      </p:cBhvr>
                                    </p:animEffect>
                                    <p:anim calcmode="lin" valueType="num">
                                      <p:cBhvr>
                                        <p:cTn id="10" dur="1000"/>
                                        <p:tgtEl>
                                          <p:spTgt spid="45"/>
                                        </p:tgtEl>
                                        <p:attrNameLst>
                                          <p:attrName>ppt_x</p:attrName>
                                        </p:attrNameLst>
                                      </p:cBhvr>
                                      <p:tavLst>
                                        <p:tav tm="0">
                                          <p:val>
                                            <p:strVal val="ppt_x"/>
                                          </p:val>
                                        </p:tav>
                                        <p:tav tm="100000">
                                          <p:val>
                                            <p:strVal val="ppt_x"/>
                                          </p:val>
                                        </p:tav>
                                      </p:tavLst>
                                    </p:anim>
                                    <p:anim calcmode="lin" valueType="num">
                                      <p:cBhvr>
                                        <p:cTn id="11" dur="100" decel="100000"/>
                                        <p:tgtEl>
                                          <p:spTgt spid="45"/>
                                        </p:tgtEl>
                                        <p:attrNameLst>
                                          <p:attrName>ppt_y</p:attrName>
                                        </p:attrNameLst>
                                      </p:cBhvr>
                                      <p:tavLst>
                                        <p:tav tm="0">
                                          <p:val>
                                            <p:strVal val="ppt_y"/>
                                          </p:val>
                                        </p:tav>
                                        <p:tav tm="100000">
                                          <p:val>
                                            <p:strVal val="ppt_y-.03"/>
                                          </p:val>
                                        </p:tav>
                                      </p:tavLst>
                                    </p:anim>
                                    <p:anim calcmode="lin" valueType="num">
                                      <p:cBhvr>
                                        <p:cTn id="12" dur="900" accel="100000">
                                          <p:stCondLst>
                                            <p:cond delay="100"/>
                                          </p:stCondLst>
                                        </p:cTn>
                                        <p:tgtEl>
                                          <p:spTgt spid="45"/>
                                        </p:tgtEl>
                                        <p:attrNameLst>
                                          <p:attrName>ppt_y</p:attrName>
                                        </p:attrNameLst>
                                      </p:cBhvr>
                                      <p:tavLst>
                                        <p:tav tm="0">
                                          <p:val>
                                            <p:strVal val="ppt_y"/>
                                          </p:val>
                                        </p:tav>
                                        <p:tav tm="100000">
                                          <p:val>
                                            <p:strVal val="ppt_y+1"/>
                                          </p:val>
                                        </p:tav>
                                      </p:tavLst>
                                    </p:anim>
                                    <p:set>
                                      <p:cBhvr>
                                        <p:cTn id="13" dur="1" fill="hold">
                                          <p:stCondLst>
                                            <p:cond delay="999"/>
                                          </p:stCondLst>
                                        </p:cTn>
                                        <p:tgtEl>
                                          <p:spTgt spid="4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900" decel="100000" fill="hold"/>
                                        <p:tgtEl>
                                          <p:spTgt spid="2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900" decel="100000" fill="hold"/>
                                        <p:tgtEl>
                                          <p:spTgt spid="2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900" decel="100000" fill="hold"/>
                                        <p:tgtEl>
                                          <p:spTgt spid="2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2" fill="hold" nodeType="clickEffect">
                                  <p:stCondLst>
                                    <p:cond delay="0"/>
                                  </p:stCondLst>
                                  <p:childTnLst>
                                    <p:anim calcmode="lin" valueType="num">
                                      <p:cBhvr additive="base">
                                        <p:cTn id="47" dur="1000"/>
                                        <p:tgtEl>
                                          <p:spTgt spid="46"/>
                                        </p:tgtEl>
                                        <p:attrNameLst>
                                          <p:attrName>ppt_x</p:attrName>
                                        </p:attrNameLst>
                                      </p:cBhvr>
                                      <p:tavLst>
                                        <p:tav tm="0">
                                          <p:val>
                                            <p:strVal val="ppt_x"/>
                                          </p:val>
                                        </p:tav>
                                        <p:tav tm="100000">
                                          <p:val>
                                            <p:strVal val="1+ppt_w/2"/>
                                          </p:val>
                                        </p:tav>
                                      </p:tavLst>
                                    </p:anim>
                                    <p:anim calcmode="lin" valueType="num">
                                      <p:cBhvr additive="base">
                                        <p:cTn id="48" dur="1000"/>
                                        <p:tgtEl>
                                          <p:spTgt spid="46"/>
                                        </p:tgtEl>
                                        <p:attrNameLst>
                                          <p:attrName>ppt_y</p:attrName>
                                        </p:attrNameLst>
                                      </p:cBhvr>
                                      <p:tavLst>
                                        <p:tav tm="0">
                                          <p:val>
                                            <p:strVal val="ppt_y"/>
                                          </p:val>
                                        </p:tav>
                                        <p:tav tm="100000">
                                          <p:val>
                                            <p:strVal val="ppt_y"/>
                                          </p:val>
                                        </p:tav>
                                      </p:tavLst>
                                    </p:anim>
                                    <p:set>
                                      <p:cBhvr>
                                        <p:cTn id="49" dur="1" fill="hold">
                                          <p:stCondLst>
                                            <p:cond delay="999"/>
                                          </p:stCondLst>
                                        </p:cTn>
                                        <p:tgtEl>
                                          <p:spTgt spid="46"/>
                                        </p:tgtEl>
                                        <p:attrNameLst>
                                          <p:attrName>style.visibility</p:attrName>
                                        </p:attrNameLst>
                                      </p:cBhvr>
                                      <p:to>
                                        <p:strVal val="hidden"/>
                                      </p:to>
                                    </p:set>
                                  </p:childTnLst>
                                </p:cTn>
                              </p:par>
                              <p:par>
                                <p:cTn id="50" presetID="42" presetClass="path" presetSubtype="0" accel="50000" decel="50000" fill="hold" nodeType="withEffect">
                                  <p:stCondLst>
                                    <p:cond delay="0"/>
                                  </p:stCondLst>
                                  <p:childTnLst>
                                    <p:animMotion origin="layout" path="M -4.58333E-6 0 L 0.3625 -0.00532 " pathEditMode="relative" rAng="0" ptsTypes="AA">
                                      <p:cBhvr>
                                        <p:cTn id="51" dur="2000" fill="hold"/>
                                        <p:tgtEl>
                                          <p:spTgt spid="20"/>
                                        </p:tgtEl>
                                        <p:attrNameLst>
                                          <p:attrName>ppt_x</p:attrName>
                                          <p:attrName>ppt_y</p:attrName>
                                        </p:attrNameLst>
                                      </p:cBhvr>
                                      <p:rCtr x="18125" y="-278"/>
                                    </p:animMotion>
                                  </p:childTnLst>
                                </p:cTn>
                              </p:par>
                              <p:par>
                                <p:cTn id="52" presetID="6" presetClass="emph" presetSubtype="0" fill="hold" nodeType="withEffect">
                                  <p:stCondLst>
                                    <p:cond delay="0"/>
                                  </p:stCondLst>
                                  <p:childTnLst>
                                    <p:animScale>
                                      <p:cBhvr>
                                        <p:cTn id="53" dur="1000" fill="hold"/>
                                        <p:tgtEl>
                                          <p:spTgt spid="20"/>
                                        </p:tgtEl>
                                      </p:cBhvr>
                                      <p:by x="75000" y="75000"/>
                                    </p:animScale>
                                  </p:childTnLst>
                                </p:cTn>
                              </p:par>
                              <p:par>
                                <p:cTn id="54" presetID="2" presetClass="entr" presetSubtype="4"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1000" fill="hold"/>
                                        <p:tgtEl>
                                          <p:spTgt spid="25"/>
                                        </p:tgtEl>
                                        <p:attrNameLst>
                                          <p:attrName>ppt_x</p:attrName>
                                        </p:attrNameLst>
                                      </p:cBhvr>
                                      <p:tavLst>
                                        <p:tav tm="0">
                                          <p:val>
                                            <p:strVal val="#ppt_x"/>
                                          </p:val>
                                        </p:tav>
                                        <p:tav tm="100000">
                                          <p:val>
                                            <p:strVal val="#ppt_x"/>
                                          </p:val>
                                        </p:tav>
                                      </p:tavLst>
                                    </p:anim>
                                    <p:anim calcmode="lin" valueType="num">
                                      <p:cBhvr additive="base">
                                        <p:cTn id="57" dur="1000" fill="hold"/>
                                        <p:tgtEl>
                                          <p:spTgt spid="25"/>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1000" fill="hold"/>
                                        <p:tgtEl>
                                          <p:spTgt spid="29"/>
                                        </p:tgtEl>
                                        <p:attrNameLst>
                                          <p:attrName>ppt_x</p:attrName>
                                        </p:attrNameLst>
                                      </p:cBhvr>
                                      <p:tavLst>
                                        <p:tav tm="0">
                                          <p:val>
                                            <p:strVal val="#ppt_x"/>
                                          </p:val>
                                        </p:tav>
                                        <p:tav tm="100000">
                                          <p:val>
                                            <p:strVal val="#ppt_x"/>
                                          </p:val>
                                        </p:tav>
                                      </p:tavLst>
                                    </p:anim>
                                    <p:anim calcmode="lin" valueType="num">
                                      <p:cBhvr additive="base">
                                        <p:cTn id="61" dur="1000" fill="hold"/>
                                        <p:tgtEl>
                                          <p:spTgt spid="29"/>
                                        </p:tgtEl>
                                        <p:attrNameLst>
                                          <p:attrName>ppt_y</p:attrName>
                                        </p:attrNameLst>
                                      </p:cBhvr>
                                      <p:tavLst>
                                        <p:tav tm="0">
                                          <p:val>
                                            <p:strVal val="1+#ppt_h/2"/>
                                          </p:val>
                                        </p:tav>
                                        <p:tav tm="100000">
                                          <p:val>
                                            <p:strVal val="#ppt_y"/>
                                          </p:val>
                                        </p:tav>
                                      </p:tavLst>
                                    </p:anim>
                                  </p:childTnLst>
                                </p:cTn>
                              </p:par>
                            </p:childTnLst>
                          </p:cTn>
                        </p:par>
                        <p:par>
                          <p:cTn id="62" fill="hold">
                            <p:stCondLst>
                              <p:cond delay="2000"/>
                            </p:stCondLst>
                            <p:childTnLst>
                              <p:par>
                                <p:cTn id="63" presetID="1"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42" presetClass="path" presetSubtype="0" accel="50000" decel="50000" fill="hold" nodeType="withEffect">
                                  <p:stCondLst>
                                    <p:cond delay="0"/>
                                  </p:stCondLst>
                                  <p:childTnLst>
                                    <p:animMotion origin="layout" path="M -3.33333E-6 3.7037E-6 L 0.19167 0.04745 " pathEditMode="relative" rAng="0" ptsTypes="AA">
                                      <p:cBhvr>
                                        <p:cTn id="66" dur="2000" fill="hold"/>
                                        <p:tgtEl>
                                          <p:spTgt spid="29"/>
                                        </p:tgtEl>
                                        <p:attrNameLst>
                                          <p:attrName>ppt_x</p:attrName>
                                          <p:attrName>ppt_y</p:attrName>
                                        </p:attrNameLst>
                                      </p:cBhvr>
                                      <p:rCtr x="9583" y="2361"/>
                                    </p:animMotion>
                                  </p:childTnLst>
                                </p:cTn>
                              </p:par>
                              <p:par>
                                <p:cTn id="67" presetID="37" presetClass="path" presetSubtype="0" accel="50000" decel="50000" fill="hold" nodeType="withEffect">
                                  <p:stCondLst>
                                    <p:cond delay="0"/>
                                  </p:stCondLst>
                                  <p:childTnLst>
                                    <p:animMotion origin="layout" path="M 2.08333E-7 2.59259E-6 L -0.07005 -0.06019 C -0.08451 -0.07408 -0.10638 -0.08125 -0.12943 -0.08125 C -0.15547 -0.08125 -0.17643 -0.07408 -0.19089 -0.06019 L -0.26081 2.59259E-6 " pathEditMode="relative" rAng="0" ptsTypes="AAAAA">
                                      <p:cBhvr>
                                        <p:cTn id="68" dur="2000" fill="hold"/>
                                        <p:tgtEl>
                                          <p:spTgt spid="32"/>
                                        </p:tgtEl>
                                        <p:attrNameLst>
                                          <p:attrName>ppt_x</p:attrName>
                                          <p:attrName>ppt_y</p:attrName>
                                        </p:attrNameLst>
                                      </p:cBhvr>
                                      <p:rCtr x="-13047" y="-4074"/>
                                    </p:animMotion>
                                  </p:childTnLst>
                                </p:cTn>
                              </p:par>
                            </p:childTnLst>
                          </p:cTn>
                        </p:par>
                        <p:par>
                          <p:cTn id="69" fill="hold">
                            <p:stCondLst>
                              <p:cond delay="4000"/>
                            </p:stCondLst>
                            <p:childTnLst>
                              <p:par>
                                <p:cTn id="70" presetID="1"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37"/>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4.58333E-6 3.33333E-6 L -0.42018 0.36296 " pathEditMode="relative" rAng="0" ptsTypes="AA">
                                      <p:cBhvr>
                                        <p:cTn id="81" dur="2000" fill="hold"/>
                                        <p:tgtEl>
                                          <p:spTgt spid="34"/>
                                        </p:tgtEl>
                                        <p:attrNameLst>
                                          <p:attrName>ppt_x</p:attrName>
                                          <p:attrName>ppt_y</p:attrName>
                                        </p:attrNameLst>
                                      </p:cBhvr>
                                      <p:rCtr x="-21016" y="18148"/>
                                    </p:animMotion>
                                  </p:childTnLst>
                                </p:cTn>
                              </p:par>
                              <p:par>
                                <p:cTn id="82" presetID="42" presetClass="path" presetSubtype="0" accel="50000" decel="50000" fill="hold" nodeType="withEffect">
                                  <p:stCondLst>
                                    <p:cond delay="0"/>
                                  </p:stCondLst>
                                  <p:childTnLst>
                                    <p:animMotion origin="layout" path="M -4.58333E-6 -1.48148E-6 L -0.41549 -0.01065 " pathEditMode="relative" rAng="0" ptsTypes="AA">
                                      <p:cBhvr>
                                        <p:cTn id="83" dur="2000" fill="hold"/>
                                        <p:tgtEl>
                                          <p:spTgt spid="36"/>
                                        </p:tgtEl>
                                        <p:attrNameLst>
                                          <p:attrName>ppt_x</p:attrName>
                                          <p:attrName>ppt_y</p:attrName>
                                        </p:attrNameLst>
                                      </p:cBhvr>
                                      <p:rCtr x="-20781" y="-532"/>
                                    </p:animMotion>
                                  </p:childTnLst>
                                </p:cTn>
                              </p:par>
                              <p:par>
                                <p:cTn id="84" presetID="42" presetClass="path" presetSubtype="0" accel="50000" decel="50000" fill="hold" nodeType="withEffect">
                                  <p:stCondLst>
                                    <p:cond delay="0"/>
                                  </p:stCondLst>
                                  <p:childTnLst>
                                    <p:animMotion origin="layout" path="M -4.58333E-6 -1.48148E-6 L -0.29505 0.27176 " pathEditMode="relative" rAng="0" ptsTypes="AA">
                                      <p:cBhvr>
                                        <p:cTn id="85" dur="2000" fill="hold"/>
                                        <p:tgtEl>
                                          <p:spTgt spid="35"/>
                                        </p:tgtEl>
                                        <p:attrNameLst>
                                          <p:attrName>ppt_x</p:attrName>
                                          <p:attrName>ppt_y</p:attrName>
                                        </p:attrNameLst>
                                      </p:cBhvr>
                                      <p:rCtr x="-14753" y="13588"/>
                                    </p:animMotion>
                                  </p:childTnLst>
                                </p:cTn>
                              </p:par>
                              <p:par>
                                <p:cTn id="86" presetID="42" presetClass="path" presetSubtype="0" accel="50000" decel="50000" fill="hold" nodeType="withEffect">
                                  <p:stCondLst>
                                    <p:cond delay="0"/>
                                  </p:stCondLst>
                                  <p:childTnLst>
                                    <p:animMotion origin="layout" path="M -4.58333E-6 -1.48148E-6 L -0.17669 0.06621 " pathEditMode="relative" rAng="0" ptsTypes="AA">
                                      <p:cBhvr>
                                        <p:cTn id="87" dur="2000" fill="hold"/>
                                        <p:tgtEl>
                                          <p:spTgt spid="37"/>
                                        </p:tgtEl>
                                        <p:attrNameLst>
                                          <p:attrName>ppt_x</p:attrName>
                                          <p:attrName>ppt_y</p:attrName>
                                        </p:attrNameLst>
                                      </p:cBhvr>
                                      <p:rCtr x="-8841" y="3310"/>
                                    </p:animMotion>
                                  </p:childTnLst>
                                </p:cTn>
                              </p:par>
                              <p:par>
                                <p:cTn id="88" presetID="10" presetClass="exit" presetSubtype="0" fill="hold" grpId="0" nodeType="withEffect">
                                  <p:stCondLst>
                                    <p:cond delay="0"/>
                                  </p:stCondLst>
                                  <p:childTnLst>
                                    <p:animEffect transition="out" filter="fade">
                                      <p:cBhvr>
                                        <p:cTn id="89" dur="500"/>
                                        <p:tgtEl>
                                          <p:spTgt spid="9"/>
                                        </p:tgtEl>
                                      </p:cBhvr>
                                    </p:animEffect>
                                    <p:set>
                                      <p:cBhvr>
                                        <p:cTn id="90" dur="1" fill="hold">
                                          <p:stCondLst>
                                            <p:cond delay="499"/>
                                          </p:stCondLst>
                                        </p:cTn>
                                        <p:tgtEl>
                                          <p:spTgt spid="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32"/>
                                        </p:tgtEl>
                                      </p:cBhvr>
                                    </p:animEffect>
                                    <p:set>
                                      <p:cBhvr>
                                        <p:cTn id="95" dur="1" fill="hold">
                                          <p:stCondLst>
                                            <p:cond delay="499"/>
                                          </p:stCondLst>
                                        </p:cTn>
                                        <p:tgtEl>
                                          <p:spTgt spid="32"/>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35"/>
                                        </p:tgtEl>
                                      </p:cBhvr>
                                    </p:animEffect>
                                    <p:set>
                                      <p:cBhvr>
                                        <p:cTn id="98" dur="1" fill="hold">
                                          <p:stCondLst>
                                            <p:cond delay="499"/>
                                          </p:stCondLst>
                                        </p:cTn>
                                        <p:tgtEl>
                                          <p:spTgt spid="35"/>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36"/>
                                        </p:tgtEl>
                                      </p:cBhvr>
                                    </p:animEffect>
                                    <p:set>
                                      <p:cBhvr>
                                        <p:cTn id="101" dur="1" fill="hold">
                                          <p:stCondLst>
                                            <p:cond delay="499"/>
                                          </p:stCondLst>
                                        </p:cTn>
                                        <p:tgtEl>
                                          <p:spTgt spid="36"/>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37"/>
                                        </p:tgtEl>
                                      </p:cBhvr>
                                    </p:animEffect>
                                    <p:set>
                                      <p:cBhvr>
                                        <p:cTn id="104" dur="1" fill="hold">
                                          <p:stCondLst>
                                            <p:cond delay="499"/>
                                          </p:stCondLst>
                                        </p:cTn>
                                        <p:tgtEl>
                                          <p:spTgt spid="37"/>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34"/>
                                        </p:tgtEl>
                                      </p:cBhvr>
                                    </p:animEffect>
                                    <p:set>
                                      <p:cBhvr>
                                        <p:cTn id="107" dur="1" fill="hold">
                                          <p:stCondLst>
                                            <p:cond delay="499"/>
                                          </p:stCondLst>
                                        </p:cTn>
                                        <p:tgtEl>
                                          <p:spTgt spid="34"/>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20"/>
                                        </p:tgtEl>
                                      </p:cBhvr>
                                    </p:animEffect>
                                    <p:set>
                                      <p:cBhvr>
                                        <p:cTn id="110" dur="1" fill="hold">
                                          <p:stCondLst>
                                            <p:cond delay="499"/>
                                          </p:stCondLst>
                                        </p:cTn>
                                        <p:tgtEl>
                                          <p:spTgt spid="20"/>
                                        </p:tgtEl>
                                        <p:attrNameLst>
                                          <p:attrName>style.visibility</p:attrName>
                                        </p:attrNameLst>
                                      </p:cBhvr>
                                      <p:to>
                                        <p:strVal val="hidden"/>
                                      </p:to>
                                    </p:set>
                                  </p:childTnLst>
                                </p:cTn>
                              </p:par>
                              <p:par>
                                <p:cTn id="111" presetID="6" presetClass="emph" presetSubtype="0" fill="hold" nodeType="withEffect">
                                  <p:stCondLst>
                                    <p:cond delay="0"/>
                                  </p:stCondLst>
                                  <p:childTnLst>
                                    <p:animScale>
                                      <p:cBhvr>
                                        <p:cTn id="112" dur="2000" fill="hold"/>
                                        <p:tgtEl>
                                          <p:spTgt spid="29"/>
                                        </p:tgtEl>
                                      </p:cBhvr>
                                      <p:by x="150000" y="150000"/>
                                    </p:animScale>
                                  </p:childTnLst>
                                </p:cTn>
                              </p:par>
                            </p:childTnLst>
                          </p:cTn>
                        </p:par>
                      </p:childTnLst>
                    </p:cTn>
                  </p:par>
                  <p:par>
                    <p:cTn id="113" fill="hold">
                      <p:stCondLst>
                        <p:cond delay="indefinite"/>
                      </p:stCondLst>
                      <p:childTnLst>
                        <p:par>
                          <p:cTn id="114" fill="hold">
                            <p:stCondLst>
                              <p:cond delay="0"/>
                            </p:stCondLst>
                            <p:childTnLst>
                              <p:par>
                                <p:cTn id="115" presetID="49" presetClass="entr" presetSubtype="0" decel="100000" fill="hold" nodeType="click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 calcmode="lin" valueType="num">
                                      <p:cBhvr>
                                        <p:cTn id="119" dur="500" fill="hold"/>
                                        <p:tgtEl>
                                          <p:spTgt spid="38"/>
                                        </p:tgtEl>
                                        <p:attrNameLst>
                                          <p:attrName>style.rotation</p:attrName>
                                        </p:attrNameLst>
                                      </p:cBhvr>
                                      <p:tavLst>
                                        <p:tav tm="0">
                                          <p:val>
                                            <p:fltVal val="360"/>
                                          </p:val>
                                        </p:tav>
                                        <p:tav tm="100000">
                                          <p:val>
                                            <p:fltVal val="0"/>
                                          </p:val>
                                        </p:tav>
                                      </p:tavLst>
                                    </p:anim>
                                    <p:animEffect transition="in" filter="fade">
                                      <p:cBhvr>
                                        <p:cTn id="120" dur="500"/>
                                        <p:tgtEl>
                                          <p:spTgt spid="38"/>
                                        </p:tgtEl>
                                      </p:cBhvr>
                                    </p:animEffect>
                                  </p:childTnLst>
                                </p:cTn>
                              </p:par>
                            </p:childTnLst>
                          </p:cTn>
                        </p:par>
                        <p:par>
                          <p:cTn id="121" fill="hold">
                            <p:stCondLst>
                              <p:cond delay="500"/>
                            </p:stCondLst>
                            <p:childTnLst>
                              <p:par>
                                <p:cTn id="122" presetID="49" presetClass="entr" presetSubtype="0" decel="100000" fill="hold" nodeType="afterEffect">
                                  <p:stCondLst>
                                    <p:cond delay="0"/>
                                  </p:stCondLst>
                                  <p:childTnLst>
                                    <p:set>
                                      <p:cBhvr>
                                        <p:cTn id="123" dur="1" fill="hold">
                                          <p:stCondLst>
                                            <p:cond delay="0"/>
                                          </p:stCondLst>
                                        </p:cTn>
                                        <p:tgtEl>
                                          <p:spTgt spid="40"/>
                                        </p:tgtEl>
                                        <p:attrNameLst>
                                          <p:attrName>style.visibility</p:attrName>
                                        </p:attrNameLst>
                                      </p:cBhvr>
                                      <p:to>
                                        <p:strVal val="visible"/>
                                      </p:to>
                                    </p:set>
                                    <p:anim calcmode="lin" valueType="num">
                                      <p:cBhvr>
                                        <p:cTn id="124" dur="500" fill="hold"/>
                                        <p:tgtEl>
                                          <p:spTgt spid="40"/>
                                        </p:tgtEl>
                                        <p:attrNameLst>
                                          <p:attrName>ppt_w</p:attrName>
                                        </p:attrNameLst>
                                      </p:cBhvr>
                                      <p:tavLst>
                                        <p:tav tm="0">
                                          <p:val>
                                            <p:fltVal val="0"/>
                                          </p:val>
                                        </p:tav>
                                        <p:tav tm="100000">
                                          <p:val>
                                            <p:strVal val="#ppt_w"/>
                                          </p:val>
                                        </p:tav>
                                      </p:tavLst>
                                    </p:anim>
                                    <p:anim calcmode="lin" valueType="num">
                                      <p:cBhvr>
                                        <p:cTn id="125" dur="500" fill="hold"/>
                                        <p:tgtEl>
                                          <p:spTgt spid="40"/>
                                        </p:tgtEl>
                                        <p:attrNameLst>
                                          <p:attrName>ppt_h</p:attrName>
                                        </p:attrNameLst>
                                      </p:cBhvr>
                                      <p:tavLst>
                                        <p:tav tm="0">
                                          <p:val>
                                            <p:fltVal val="0"/>
                                          </p:val>
                                        </p:tav>
                                        <p:tav tm="100000">
                                          <p:val>
                                            <p:strVal val="#ppt_h"/>
                                          </p:val>
                                        </p:tav>
                                      </p:tavLst>
                                    </p:anim>
                                    <p:anim calcmode="lin" valueType="num">
                                      <p:cBhvr>
                                        <p:cTn id="126" dur="500" fill="hold"/>
                                        <p:tgtEl>
                                          <p:spTgt spid="40"/>
                                        </p:tgtEl>
                                        <p:attrNameLst>
                                          <p:attrName>style.rotation</p:attrName>
                                        </p:attrNameLst>
                                      </p:cBhvr>
                                      <p:tavLst>
                                        <p:tav tm="0">
                                          <p:val>
                                            <p:fltVal val="360"/>
                                          </p:val>
                                        </p:tav>
                                        <p:tav tm="100000">
                                          <p:val>
                                            <p:fltVal val="0"/>
                                          </p:val>
                                        </p:tav>
                                      </p:tavLst>
                                    </p:anim>
                                    <p:animEffect transition="in" filter="fade">
                                      <p:cBhvr>
                                        <p:cTn id="127" dur="500"/>
                                        <p:tgtEl>
                                          <p:spTgt spid="40"/>
                                        </p:tgtEl>
                                      </p:cBhvr>
                                    </p:animEffect>
                                  </p:childTnLst>
                                </p:cTn>
                              </p:par>
                            </p:childTnLst>
                          </p:cTn>
                        </p:par>
                        <p:par>
                          <p:cTn id="128" fill="hold">
                            <p:stCondLst>
                              <p:cond delay="1000"/>
                            </p:stCondLst>
                            <p:childTnLst>
                              <p:par>
                                <p:cTn id="129" presetID="49" presetClass="entr" presetSubtype="0" decel="100000" fill="hold"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 calcmode="lin" valueType="num">
                                      <p:cBhvr>
                                        <p:cTn id="133" dur="500" fill="hold"/>
                                        <p:tgtEl>
                                          <p:spTgt spid="41"/>
                                        </p:tgtEl>
                                        <p:attrNameLst>
                                          <p:attrName>style.rotation</p:attrName>
                                        </p:attrNameLst>
                                      </p:cBhvr>
                                      <p:tavLst>
                                        <p:tav tm="0">
                                          <p:val>
                                            <p:fltVal val="360"/>
                                          </p:val>
                                        </p:tav>
                                        <p:tav tm="100000">
                                          <p:val>
                                            <p:fltVal val="0"/>
                                          </p:val>
                                        </p:tav>
                                      </p:tavLst>
                                    </p:anim>
                                    <p:animEffect transition="in" filter="fade">
                                      <p:cBhvr>
                                        <p:cTn id="134" dur="500"/>
                                        <p:tgtEl>
                                          <p:spTgt spid="41"/>
                                        </p:tgtEl>
                                      </p:cBhvr>
                                    </p:animEffect>
                                  </p:childTnLst>
                                </p:cTn>
                              </p:par>
                            </p:childTnLst>
                          </p:cTn>
                        </p:par>
                        <p:par>
                          <p:cTn id="135" fill="hold">
                            <p:stCondLst>
                              <p:cond delay="1500"/>
                            </p:stCondLst>
                            <p:childTnLst>
                              <p:par>
                                <p:cTn id="136" presetID="49" presetClass="entr" presetSubtype="0" decel="100000" fill="hold" nodeType="afterEffect">
                                  <p:stCondLst>
                                    <p:cond delay="0"/>
                                  </p:stCondLst>
                                  <p:childTnLst>
                                    <p:set>
                                      <p:cBhvr>
                                        <p:cTn id="137" dur="1" fill="hold">
                                          <p:stCondLst>
                                            <p:cond delay="0"/>
                                          </p:stCondLst>
                                        </p:cTn>
                                        <p:tgtEl>
                                          <p:spTgt spid="42"/>
                                        </p:tgtEl>
                                        <p:attrNameLst>
                                          <p:attrName>style.visibility</p:attrName>
                                        </p:attrNameLst>
                                      </p:cBhvr>
                                      <p:to>
                                        <p:strVal val="visible"/>
                                      </p:to>
                                    </p:set>
                                    <p:anim calcmode="lin" valueType="num">
                                      <p:cBhvr>
                                        <p:cTn id="138" dur="500" fill="hold"/>
                                        <p:tgtEl>
                                          <p:spTgt spid="42"/>
                                        </p:tgtEl>
                                        <p:attrNameLst>
                                          <p:attrName>ppt_w</p:attrName>
                                        </p:attrNameLst>
                                      </p:cBhvr>
                                      <p:tavLst>
                                        <p:tav tm="0">
                                          <p:val>
                                            <p:fltVal val="0"/>
                                          </p:val>
                                        </p:tav>
                                        <p:tav tm="100000">
                                          <p:val>
                                            <p:strVal val="#ppt_w"/>
                                          </p:val>
                                        </p:tav>
                                      </p:tavLst>
                                    </p:anim>
                                    <p:anim calcmode="lin" valueType="num">
                                      <p:cBhvr>
                                        <p:cTn id="139" dur="500" fill="hold"/>
                                        <p:tgtEl>
                                          <p:spTgt spid="42"/>
                                        </p:tgtEl>
                                        <p:attrNameLst>
                                          <p:attrName>ppt_h</p:attrName>
                                        </p:attrNameLst>
                                      </p:cBhvr>
                                      <p:tavLst>
                                        <p:tav tm="0">
                                          <p:val>
                                            <p:fltVal val="0"/>
                                          </p:val>
                                        </p:tav>
                                        <p:tav tm="100000">
                                          <p:val>
                                            <p:strVal val="#ppt_h"/>
                                          </p:val>
                                        </p:tav>
                                      </p:tavLst>
                                    </p:anim>
                                    <p:anim calcmode="lin" valueType="num">
                                      <p:cBhvr>
                                        <p:cTn id="140" dur="500" fill="hold"/>
                                        <p:tgtEl>
                                          <p:spTgt spid="42"/>
                                        </p:tgtEl>
                                        <p:attrNameLst>
                                          <p:attrName>style.rotation</p:attrName>
                                        </p:attrNameLst>
                                      </p:cBhvr>
                                      <p:tavLst>
                                        <p:tav tm="0">
                                          <p:val>
                                            <p:fltVal val="360"/>
                                          </p:val>
                                        </p:tav>
                                        <p:tav tm="100000">
                                          <p:val>
                                            <p:fltVal val="0"/>
                                          </p:val>
                                        </p:tav>
                                      </p:tavLst>
                                    </p:anim>
                                    <p:animEffect transition="in" filter="fade">
                                      <p:cBhvr>
                                        <p:cTn id="141" dur="500"/>
                                        <p:tgtEl>
                                          <p:spTgt spid="42"/>
                                        </p:tgtEl>
                                      </p:cBhvr>
                                    </p:animEffect>
                                  </p:childTnLst>
                                </p:cTn>
                              </p:par>
                            </p:childTnLst>
                          </p:cTn>
                        </p:par>
                      </p:childTnLst>
                    </p:cTn>
                  </p:par>
                  <p:par>
                    <p:cTn id="142" fill="hold">
                      <p:stCondLst>
                        <p:cond delay="indefinite"/>
                      </p:stCondLst>
                      <p:childTnLst>
                        <p:par>
                          <p:cTn id="143" fill="hold">
                            <p:stCondLst>
                              <p:cond delay="0"/>
                            </p:stCondLst>
                            <p:childTnLst>
                              <p:par>
                                <p:cTn id="144" presetID="26" presetClass="emph" presetSubtype="0" fill="hold" nodeType="clickEffect">
                                  <p:stCondLst>
                                    <p:cond delay="0"/>
                                  </p:stCondLst>
                                  <p:childTnLst>
                                    <p:animEffect transition="out" filter="fade">
                                      <p:cBhvr>
                                        <p:cTn id="145" dur="500" tmFilter="0, 0; .2, .5; .8, .5; 1, 0"/>
                                        <p:tgtEl>
                                          <p:spTgt spid="40"/>
                                        </p:tgtEl>
                                      </p:cBhvr>
                                    </p:animEffect>
                                    <p:animScale>
                                      <p:cBhvr>
                                        <p:cTn id="146" dur="250" autoRev="1" fill="hold"/>
                                        <p:tgtEl>
                                          <p:spTgt spid="40"/>
                                        </p:tgtEl>
                                      </p:cBhvr>
                                      <p:by x="105000" y="105000"/>
                                    </p:animScale>
                                  </p:childTnLst>
                                </p:cTn>
                              </p:par>
                            </p:childTnLst>
                          </p:cTn>
                        </p:par>
                      </p:childTnLst>
                    </p:cTn>
                  </p:par>
                  <p:par>
                    <p:cTn id="147" fill="hold">
                      <p:stCondLst>
                        <p:cond delay="indefinite"/>
                      </p:stCondLst>
                      <p:childTnLst>
                        <p:par>
                          <p:cTn id="148" fill="hold">
                            <p:stCondLst>
                              <p:cond delay="0"/>
                            </p:stCondLst>
                            <p:childTnLst>
                              <p:par>
                                <p:cTn id="149" presetID="2" presetClass="exit" presetSubtype="2" fill="hold" nodeType="clickEffect">
                                  <p:stCondLst>
                                    <p:cond delay="0"/>
                                  </p:stCondLst>
                                  <p:childTnLst>
                                    <p:anim calcmode="lin" valueType="num">
                                      <p:cBhvr additive="base">
                                        <p:cTn id="150" dur="500"/>
                                        <p:tgtEl>
                                          <p:spTgt spid="29"/>
                                        </p:tgtEl>
                                        <p:attrNameLst>
                                          <p:attrName>ppt_x</p:attrName>
                                        </p:attrNameLst>
                                      </p:cBhvr>
                                      <p:tavLst>
                                        <p:tav tm="0">
                                          <p:val>
                                            <p:strVal val="ppt_x"/>
                                          </p:val>
                                        </p:tav>
                                        <p:tav tm="100000">
                                          <p:val>
                                            <p:strVal val="1+ppt_w/2"/>
                                          </p:val>
                                        </p:tav>
                                      </p:tavLst>
                                    </p:anim>
                                    <p:anim calcmode="lin" valueType="num">
                                      <p:cBhvr additive="base">
                                        <p:cTn id="151" dur="500"/>
                                        <p:tgtEl>
                                          <p:spTgt spid="29"/>
                                        </p:tgtEl>
                                        <p:attrNameLst>
                                          <p:attrName>ppt_y</p:attrName>
                                        </p:attrNameLst>
                                      </p:cBhvr>
                                      <p:tavLst>
                                        <p:tav tm="0">
                                          <p:val>
                                            <p:strVal val="ppt_y"/>
                                          </p:val>
                                        </p:tav>
                                        <p:tav tm="100000">
                                          <p:val>
                                            <p:strVal val="ppt_y"/>
                                          </p:val>
                                        </p:tav>
                                      </p:tavLst>
                                    </p:anim>
                                    <p:set>
                                      <p:cBhvr>
                                        <p:cTn id="152" dur="1" fill="hold">
                                          <p:stCondLst>
                                            <p:cond delay="499"/>
                                          </p:stCondLst>
                                        </p:cTn>
                                        <p:tgtEl>
                                          <p:spTgt spid="29"/>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23"/>
                                        </p:tgtEl>
                                      </p:cBhvr>
                                    </p:animEffect>
                                    <p:set>
                                      <p:cBhvr>
                                        <p:cTn id="155" dur="1" fill="hold">
                                          <p:stCondLst>
                                            <p:cond delay="499"/>
                                          </p:stCondLst>
                                        </p:cTn>
                                        <p:tgtEl>
                                          <p:spTgt spid="23"/>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41"/>
                                        </p:tgtEl>
                                      </p:cBhvr>
                                    </p:animEffect>
                                    <p:set>
                                      <p:cBhvr>
                                        <p:cTn id="158" dur="1" fill="hold">
                                          <p:stCondLst>
                                            <p:cond delay="499"/>
                                          </p:stCondLst>
                                        </p:cTn>
                                        <p:tgtEl>
                                          <p:spTgt spid="41"/>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38"/>
                                        </p:tgtEl>
                                      </p:cBhvr>
                                    </p:animEffect>
                                    <p:set>
                                      <p:cBhvr>
                                        <p:cTn id="161" dur="1" fill="hold">
                                          <p:stCondLst>
                                            <p:cond delay="499"/>
                                          </p:stCondLst>
                                        </p:cTn>
                                        <p:tgtEl>
                                          <p:spTgt spid="38"/>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24"/>
                                        </p:tgtEl>
                                      </p:cBhvr>
                                    </p:animEffect>
                                    <p:set>
                                      <p:cBhvr>
                                        <p:cTn id="164" dur="1" fill="hold">
                                          <p:stCondLst>
                                            <p:cond delay="499"/>
                                          </p:stCondLst>
                                        </p:cTn>
                                        <p:tgtEl>
                                          <p:spTgt spid="24"/>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22"/>
                                        </p:tgtEl>
                                      </p:cBhvr>
                                    </p:animEffect>
                                    <p:set>
                                      <p:cBhvr>
                                        <p:cTn id="167" dur="1" fill="hold">
                                          <p:stCondLst>
                                            <p:cond delay="499"/>
                                          </p:stCondLst>
                                        </p:cTn>
                                        <p:tgtEl>
                                          <p:spTgt spid="22"/>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42"/>
                                        </p:tgtEl>
                                      </p:cBhvr>
                                    </p:animEffect>
                                    <p:set>
                                      <p:cBhvr>
                                        <p:cTn id="170" dur="1" fill="hold">
                                          <p:stCondLst>
                                            <p:cond delay="499"/>
                                          </p:stCondLst>
                                        </p:cTn>
                                        <p:tgtEl>
                                          <p:spTgt spid="42"/>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40"/>
                                        </p:tgtEl>
                                      </p:cBhvr>
                                    </p:animEffect>
                                    <p:set>
                                      <p:cBhvr>
                                        <p:cTn id="173" dur="1" fill="hold">
                                          <p:stCondLst>
                                            <p:cond delay="499"/>
                                          </p:stCondLst>
                                        </p:cTn>
                                        <p:tgtEl>
                                          <p:spTgt spid="40"/>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8" presetClass="emph" presetSubtype="0" fill="hold" nodeType="clickEffect">
                                  <p:stCondLst>
                                    <p:cond delay="0"/>
                                  </p:stCondLst>
                                  <p:childTnLst>
                                    <p:animRot by="21600000">
                                      <p:cBhvr>
                                        <p:cTn id="177" dur="1000" fill="hold"/>
                                        <p:tgtEl>
                                          <p:spTgt spid="25"/>
                                        </p:tgtEl>
                                        <p:attrNameLst>
                                          <p:attrName>r</p:attrName>
                                        </p:attrNameLst>
                                      </p:cBhvr>
                                    </p:animRo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48"/>
                                        </p:tgtEl>
                                        <p:attrNameLst>
                                          <p:attrName>style.visibility</p:attrName>
                                        </p:attrNameLst>
                                      </p:cBhvr>
                                      <p:to>
                                        <p:strVal val="visible"/>
                                      </p:to>
                                    </p:set>
                                    <p:animEffect transition="in" filter="fade">
                                      <p:cBhvr>
                                        <p:cTn id="182" dur="500"/>
                                        <p:tgtEl>
                                          <p:spTgt spid="48"/>
                                        </p:tgtEl>
                                      </p:cBhvr>
                                    </p:animEffect>
                                  </p:childTnLst>
                                </p:cTn>
                              </p:par>
                            </p:childTnLst>
                          </p:cTn>
                        </p:par>
                      </p:childTnLst>
                    </p:cTn>
                  </p:par>
                  <p:par>
                    <p:cTn id="183" fill="hold">
                      <p:stCondLst>
                        <p:cond delay="indefinite"/>
                      </p:stCondLst>
                      <p:childTnLst>
                        <p:par>
                          <p:cTn id="184" fill="hold">
                            <p:stCondLst>
                              <p:cond delay="0"/>
                            </p:stCondLst>
                            <p:childTnLst>
                              <p:par>
                                <p:cTn id="185" presetID="26" presetClass="emph" presetSubtype="0" fill="hold" nodeType="clickEffect">
                                  <p:stCondLst>
                                    <p:cond delay="0"/>
                                  </p:stCondLst>
                                  <p:childTnLst>
                                    <p:animEffect transition="out" filter="fade">
                                      <p:cBhvr>
                                        <p:cTn id="186" dur="500" tmFilter="0, 0; .2, .5; .8, .5; 1, 0"/>
                                        <p:tgtEl>
                                          <p:spTgt spid="8"/>
                                        </p:tgtEl>
                                      </p:cBhvr>
                                    </p:animEffect>
                                    <p:animScale>
                                      <p:cBhvr>
                                        <p:cTn id="187" dur="250" autoRev="1" fill="hold"/>
                                        <p:tgtEl>
                                          <p:spTgt spid="8"/>
                                        </p:tgtEl>
                                      </p:cBhvr>
                                      <p:by x="105000" y="105000"/>
                                    </p:animScale>
                                  </p:childTnLst>
                                </p:cTn>
                              </p:par>
                            </p:childTnLst>
                          </p:cTn>
                        </p:par>
                      </p:childTnLst>
                    </p:cTn>
                  </p:par>
                  <p:par>
                    <p:cTn id="188" fill="hold">
                      <p:stCondLst>
                        <p:cond delay="indefinite"/>
                      </p:stCondLst>
                      <p:childTnLst>
                        <p:par>
                          <p:cTn id="189" fill="hold">
                            <p:stCondLst>
                              <p:cond delay="0"/>
                            </p:stCondLst>
                            <p:childTnLst>
                              <p:par>
                                <p:cTn id="190" presetID="37" presetClass="exit" presetSubtype="0" fill="hold" nodeType="clickEffect">
                                  <p:stCondLst>
                                    <p:cond delay="0"/>
                                  </p:stCondLst>
                                  <p:childTnLst>
                                    <p:animEffect transition="out" filter="fade">
                                      <p:cBhvr>
                                        <p:cTn id="191" dur="1000"/>
                                        <p:tgtEl>
                                          <p:spTgt spid="8"/>
                                        </p:tgtEl>
                                      </p:cBhvr>
                                    </p:animEffect>
                                    <p:anim calcmode="lin" valueType="num">
                                      <p:cBhvr>
                                        <p:cTn id="192" dur="1000"/>
                                        <p:tgtEl>
                                          <p:spTgt spid="8"/>
                                        </p:tgtEl>
                                        <p:attrNameLst>
                                          <p:attrName>ppt_x</p:attrName>
                                        </p:attrNameLst>
                                      </p:cBhvr>
                                      <p:tavLst>
                                        <p:tav tm="0">
                                          <p:val>
                                            <p:strVal val="ppt_x"/>
                                          </p:val>
                                        </p:tav>
                                        <p:tav tm="100000">
                                          <p:val>
                                            <p:strVal val="ppt_x"/>
                                          </p:val>
                                        </p:tav>
                                      </p:tavLst>
                                    </p:anim>
                                    <p:anim calcmode="lin" valueType="num">
                                      <p:cBhvr>
                                        <p:cTn id="193" dur="100" decel="100000"/>
                                        <p:tgtEl>
                                          <p:spTgt spid="8"/>
                                        </p:tgtEl>
                                        <p:attrNameLst>
                                          <p:attrName>ppt_y</p:attrName>
                                        </p:attrNameLst>
                                      </p:cBhvr>
                                      <p:tavLst>
                                        <p:tav tm="0">
                                          <p:val>
                                            <p:strVal val="ppt_y"/>
                                          </p:val>
                                        </p:tav>
                                        <p:tav tm="100000">
                                          <p:val>
                                            <p:strVal val="ppt_y-.03"/>
                                          </p:val>
                                        </p:tav>
                                      </p:tavLst>
                                    </p:anim>
                                    <p:anim calcmode="lin" valueType="num">
                                      <p:cBhvr>
                                        <p:cTn id="194" dur="900" accel="100000">
                                          <p:stCondLst>
                                            <p:cond delay="100"/>
                                          </p:stCondLst>
                                        </p:cTn>
                                        <p:tgtEl>
                                          <p:spTgt spid="8"/>
                                        </p:tgtEl>
                                        <p:attrNameLst>
                                          <p:attrName>ppt_y</p:attrName>
                                        </p:attrNameLst>
                                      </p:cBhvr>
                                      <p:tavLst>
                                        <p:tav tm="0">
                                          <p:val>
                                            <p:strVal val="ppt_y"/>
                                          </p:val>
                                        </p:tav>
                                        <p:tav tm="100000">
                                          <p:val>
                                            <p:strVal val="ppt_y+1"/>
                                          </p:val>
                                        </p:tav>
                                      </p:tavLst>
                                    </p:anim>
                                    <p:set>
                                      <p:cBhvr>
                                        <p:cTn id="195"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4248BC-998A-DB46-89AE-80BCF996E11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CA" dirty="0"/>
              <a:t>COLLECTIVE LICENSING AGENCIES </a:t>
            </a:r>
            <a:endParaRPr lang="en-US" dirty="0"/>
          </a:p>
        </p:txBody>
      </p:sp>
      <p:pic>
        <p:nvPicPr>
          <p:cNvPr id="4" name="Picture 3" descr="A picture containing tree&#10;&#10;Description automatically generated">
            <a:extLst>
              <a:ext uri="{FF2B5EF4-FFF2-40B4-BE49-F238E27FC236}">
                <a16:creationId xmlns:a16="http://schemas.microsoft.com/office/drawing/2014/main" id="{9836ED4E-3020-3C4B-BDFB-B2806DB2CAED}"/>
              </a:ext>
            </a:extLst>
          </p:cNvPr>
          <p:cNvPicPr>
            <a:picLocks noChangeAspect="1"/>
          </p:cNvPicPr>
          <p:nvPr/>
        </p:nvPicPr>
        <p:blipFill>
          <a:blip r:embed="rId3"/>
          <a:stretch>
            <a:fillRect/>
          </a:stretch>
        </p:blipFill>
        <p:spPr>
          <a:xfrm>
            <a:off x="4896890" y="1732535"/>
            <a:ext cx="2442482" cy="1221241"/>
          </a:xfrm>
          <a:prstGeom prst="rect">
            <a:avLst/>
          </a:prstGeom>
        </p:spPr>
      </p:pic>
      <p:pic>
        <p:nvPicPr>
          <p:cNvPr id="7" name="Picture 6" descr="A close up of a logo&#10;&#10;Description automatically generated">
            <a:extLst>
              <a:ext uri="{FF2B5EF4-FFF2-40B4-BE49-F238E27FC236}">
                <a16:creationId xmlns:a16="http://schemas.microsoft.com/office/drawing/2014/main" id="{4CB2A847-CF22-2F48-BCD8-78F580780C0E}"/>
              </a:ext>
            </a:extLst>
          </p:cNvPr>
          <p:cNvPicPr>
            <a:picLocks noChangeAspect="1"/>
          </p:cNvPicPr>
          <p:nvPr/>
        </p:nvPicPr>
        <p:blipFill>
          <a:blip r:embed="rId4"/>
          <a:stretch>
            <a:fillRect/>
          </a:stretch>
        </p:blipFill>
        <p:spPr>
          <a:xfrm flipH="1">
            <a:off x="5500506" y="3339908"/>
            <a:ext cx="1195569" cy="1982732"/>
          </a:xfrm>
          <a:prstGeom prst="rect">
            <a:avLst/>
          </a:prstGeom>
        </p:spPr>
      </p:pic>
      <p:pic>
        <p:nvPicPr>
          <p:cNvPr id="8" name="Picture 7" descr="A close up of a logo&#10;&#10;Description automatically generated">
            <a:extLst>
              <a:ext uri="{FF2B5EF4-FFF2-40B4-BE49-F238E27FC236}">
                <a16:creationId xmlns:a16="http://schemas.microsoft.com/office/drawing/2014/main" id="{23F602EB-08E9-CF4C-BA42-AF2F870EE7E0}"/>
              </a:ext>
            </a:extLst>
          </p:cNvPr>
          <p:cNvPicPr>
            <a:picLocks noChangeAspect="1"/>
          </p:cNvPicPr>
          <p:nvPr/>
        </p:nvPicPr>
        <p:blipFill>
          <a:blip r:embed="rId4"/>
          <a:stretch>
            <a:fillRect/>
          </a:stretch>
        </p:blipFill>
        <p:spPr>
          <a:xfrm flipH="1">
            <a:off x="3187290" y="3961963"/>
            <a:ext cx="698909" cy="1159071"/>
          </a:xfrm>
          <a:prstGeom prst="rect">
            <a:avLst/>
          </a:prstGeom>
        </p:spPr>
      </p:pic>
      <p:pic>
        <p:nvPicPr>
          <p:cNvPr id="9" name="Picture 8" descr="A close up of a logo&#10;&#10;Description automatically generated">
            <a:extLst>
              <a:ext uri="{FF2B5EF4-FFF2-40B4-BE49-F238E27FC236}">
                <a16:creationId xmlns:a16="http://schemas.microsoft.com/office/drawing/2014/main" id="{90E8A936-8A99-DE40-8CEF-591CDBF2664D}"/>
              </a:ext>
            </a:extLst>
          </p:cNvPr>
          <p:cNvPicPr>
            <a:picLocks noChangeAspect="1"/>
          </p:cNvPicPr>
          <p:nvPr/>
        </p:nvPicPr>
        <p:blipFill>
          <a:blip r:embed="rId4"/>
          <a:stretch>
            <a:fillRect/>
          </a:stretch>
        </p:blipFill>
        <p:spPr>
          <a:xfrm flipH="1">
            <a:off x="1526538" y="4743104"/>
            <a:ext cx="698909" cy="1159071"/>
          </a:xfrm>
          <a:prstGeom prst="rect">
            <a:avLst/>
          </a:prstGeom>
        </p:spPr>
      </p:pic>
      <p:pic>
        <p:nvPicPr>
          <p:cNvPr id="10" name="Picture 9" descr="A close up of a logo&#10;&#10;Description automatically generated">
            <a:extLst>
              <a:ext uri="{FF2B5EF4-FFF2-40B4-BE49-F238E27FC236}">
                <a16:creationId xmlns:a16="http://schemas.microsoft.com/office/drawing/2014/main" id="{27F76B1E-E92C-1843-8384-9D458F60B647}"/>
              </a:ext>
            </a:extLst>
          </p:cNvPr>
          <p:cNvPicPr>
            <a:picLocks noChangeAspect="1"/>
          </p:cNvPicPr>
          <p:nvPr/>
        </p:nvPicPr>
        <p:blipFill>
          <a:blip r:embed="rId4"/>
          <a:stretch>
            <a:fillRect/>
          </a:stretch>
        </p:blipFill>
        <p:spPr>
          <a:xfrm flipH="1">
            <a:off x="3839754" y="5309159"/>
            <a:ext cx="698909" cy="1159071"/>
          </a:xfrm>
          <a:prstGeom prst="rect">
            <a:avLst/>
          </a:prstGeom>
        </p:spPr>
      </p:pic>
      <p:pic>
        <p:nvPicPr>
          <p:cNvPr id="11" name="Picture 10" descr="A close up of a logo&#10;&#10;Description automatically generated">
            <a:extLst>
              <a:ext uri="{FF2B5EF4-FFF2-40B4-BE49-F238E27FC236}">
                <a16:creationId xmlns:a16="http://schemas.microsoft.com/office/drawing/2014/main" id="{8491529B-F181-4148-BE4E-E03912459C23}"/>
              </a:ext>
            </a:extLst>
          </p:cNvPr>
          <p:cNvPicPr>
            <a:picLocks noChangeAspect="1"/>
          </p:cNvPicPr>
          <p:nvPr/>
        </p:nvPicPr>
        <p:blipFill>
          <a:blip r:embed="rId4"/>
          <a:stretch>
            <a:fillRect/>
          </a:stretch>
        </p:blipFill>
        <p:spPr>
          <a:xfrm flipH="1">
            <a:off x="7302094" y="5309160"/>
            <a:ext cx="698909" cy="1159071"/>
          </a:xfrm>
          <a:prstGeom prst="rect">
            <a:avLst/>
          </a:prstGeom>
        </p:spPr>
      </p:pic>
      <p:pic>
        <p:nvPicPr>
          <p:cNvPr id="12" name="Picture 11" descr="A close up of a logo&#10;&#10;Description automatically generated">
            <a:extLst>
              <a:ext uri="{FF2B5EF4-FFF2-40B4-BE49-F238E27FC236}">
                <a16:creationId xmlns:a16="http://schemas.microsoft.com/office/drawing/2014/main" id="{E5B7EFB0-339B-9F48-8A05-4177EE42DC1A}"/>
              </a:ext>
            </a:extLst>
          </p:cNvPr>
          <p:cNvPicPr>
            <a:picLocks noChangeAspect="1"/>
          </p:cNvPicPr>
          <p:nvPr/>
        </p:nvPicPr>
        <p:blipFill>
          <a:blip r:embed="rId4"/>
          <a:stretch>
            <a:fillRect/>
          </a:stretch>
        </p:blipFill>
        <p:spPr>
          <a:xfrm flipH="1">
            <a:off x="8310382" y="3961964"/>
            <a:ext cx="698909" cy="1159071"/>
          </a:xfrm>
          <a:prstGeom prst="rect">
            <a:avLst/>
          </a:prstGeom>
        </p:spPr>
      </p:pic>
      <p:pic>
        <p:nvPicPr>
          <p:cNvPr id="13" name="Picture 12" descr="A close up of a logo&#10;&#10;Description automatically generated">
            <a:extLst>
              <a:ext uri="{FF2B5EF4-FFF2-40B4-BE49-F238E27FC236}">
                <a16:creationId xmlns:a16="http://schemas.microsoft.com/office/drawing/2014/main" id="{BEDFB16E-4181-FF40-B231-8D0EFB8807CD}"/>
              </a:ext>
            </a:extLst>
          </p:cNvPr>
          <p:cNvPicPr>
            <a:picLocks noChangeAspect="1"/>
          </p:cNvPicPr>
          <p:nvPr/>
        </p:nvPicPr>
        <p:blipFill>
          <a:blip r:embed="rId4"/>
          <a:stretch>
            <a:fillRect/>
          </a:stretch>
        </p:blipFill>
        <p:spPr>
          <a:xfrm flipH="1">
            <a:off x="9914300" y="4743104"/>
            <a:ext cx="698909" cy="1159071"/>
          </a:xfrm>
          <a:prstGeom prst="rect">
            <a:avLst/>
          </a:prstGeom>
        </p:spPr>
      </p:pic>
      <p:sp>
        <p:nvSpPr>
          <p:cNvPr id="5" name="TextBox 4">
            <a:extLst>
              <a:ext uri="{FF2B5EF4-FFF2-40B4-BE49-F238E27FC236}">
                <a16:creationId xmlns:a16="http://schemas.microsoft.com/office/drawing/2014/main" id="{32CB352D-FDA2-4B4A-83F4-FF9D32E138EE}"/>
              </a:ext>
            </a:extLst>
          </p:cNvPr>
          <p:cNvSpPr txBox="1"/>
          <p:nvPr/>
        </p:nvSpPr>
        <p:spPr>
          <a:xfrm>
            <a:off x="3034790" y="5309159"/>
            <a:ext cx="1144744" cy="369332"/>
          </a:xfrm>
          <a:prstGeom prst="rect">
            <a:avLst/>
          </a:prstGeom>
          <a:noFill/>
        </p:spPr>
        <p:txBody>
          <a:bodyPr wrap="square" rtlCol="0">
            <a:spAutoFit/>
          </a:bodyPr>
          <a:lstStyle/>
          <a:p>
            <a:r>
              <a:rPr lang="en-US" dirty="0"/>
              <a:t>SOCAN</a:t>
            </a:r>
          </a:p>
        </p:txBody>
      </p:sp>
      <p:pic>
        <p:nvPicPr>
          <p:cNvPr id="15" name="Picture 14" descr="A close up of a logo&#10;&#10;Description automatically generated">
            <a:extLst>
              <a:ext uri="{FF2B5EF4-FFF2-40B4-BE49-F238E27FC236}">
                <a16:creationId xmlns:a16="http://schemas.microsoft.com/office/drawing/2014/main" id="{5A4ED75B-723D-4A46-9309-22100E7ACF3C}"/>
              </a:ext>
            </a:extLst>
          </p:cNvPr>
          <p:cNvPicPr>
            <a:picLocks noChangeAspect="1"/>
          </p:cNvPicPr>
          <p:nvPr/>
        </p:nvPicPr>
        <p:blipFill>
          <a:blip r:embed="rId5"/>
          <a:stretch>
            <a:fillRect/>
          </a:stretch>
        </p:blipFill>
        <p:spPr>
          <a:xfrm>
            <a:off x="4774094" y="3763243"/>
            <a:ext cx="1047568" cy="1621453"/>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8AD1BCB6-05BB-9C4E-B5D0-4CECA90BDEBD}"/>
              </a:ext>
            </a:extLst>
          </p:cNvPr>
          <p:cNvPicPr>
            <a:picLocks noChangeAspect="1"/>
          </p:cNvPicPr>
          <p:nvPr/>
        </p:nvPicPr>
        <p:blipFill>
          <a:blip r:embed="rId6">
            <a:duotone>
              <a:schemeClr val="accent6">
                <a:shade val="45000"/>
                <a:satMod val="135000"/>
              </a:schemeClr>
              <a:prstClr val="white"/>
            </a:duotone>
          </a:blip>
          <a:stretch>
            <a:fillRect/>
          </a:stretch>
        </p:blipFill>
        <p:spPr>
          <a:xfrm>
            <a:off x="1233873" y="3994433"/>
            <a:ext cx="863056" cy="1159071"/>
          </a:xfrm>
          <a:prstGeom prst="rect">
            <a:avLst/>
          </a:prstGeom>
        </p:spPr>
      </p:pic>
      <p:sp>
        <p:nvSpPr>
          <p:cNvPr id="18" name="TextBox 17">
            <a:extLst>
              <a:ext uri="{FF2B5EF4-FFF2-40B4-BE49-F238E27FC236}">
                <a16:creationId xmlns:a16="http://schemas.microsoft.com/office/drawing/2014/main" id="{25E9E48F-9BC7-684A-92B2-F4FDD4B49589}"/>
              </a:ext>
            </a:extLst>
          </p:cNvPr>
          <p:cNvSpPr txBox="1"/>
          <p:nvPr/>
        </p:nvSpPr>
        <p:spPr>
          <a:xfrm>
            <a:off x="8050135" y="5236443"/>
            <a:ext cx="1286735" cy="646331"/>
          </a:xfrm>
          <a:prstGeom prst="rect">
            <a:avLst/>
          </a:prstGeom>
          <a:noFill/>
        </p:spPr>
        <p:txBody>
          <a:bodyPr wrap="square" rtlCol="0">
            <a:spAutoFit/>
          </a:bodyPr>
          <a:lstStyle/>
          <a:p>
            <a:pPr algn="ctr"/>
            <a:r>
              <a:rPr lang="en-US" dirty="0"/>
              <a:t>Access</a:t>
            </a:r>
          </a:p>
          <a:p>
            <a:pPr algn="ctr"/>
            <a:r>
              <a:rPr lang="en-US" dirty="0"/>
              <a:t>Copyright</a:t>
            </a:r>
          </a:p>
        </p:txBody>
      </p:sp>
      <p:pic>
        <p:nvPicPr>
          <p:cNvPr id="20" name="Picture 19" descr="A close up of a logo&#10;&#10;Description automatically generated">
            <a:extLst>
              <a:ext uri="{FF2B5EF4-FFF2-40B4-BE49-F238E27FC236}">
                <a16:creationId xmlns:a16="http://schemas.microsoft.com/office/drawing/2014/main" id="{A535E18B-8B8C-724C-9590-2865343E5898}"/>
              </a:ext>
            </a:extLst>
          </p:cNvPr>
          <p:cNvPicPr>
            <a:picLocks noChangeAspect="1"/>
          </p:cNvPicPr>
          <p:nvPr/>
        </p:nvPicPr>
        <p:blipFill>
          <a:blip r:embed="rId7">
            <a:duotone>
              <a:schemeClr val="accent2">
                <a:shade val="45000"/>
                <a:satMod val="135000"/>
              </a:schemeClr>
              <a:prstClr val="white"/>
            </a:duotone>
          </a:blip>
          <a:stretch>
            <a:fillRect/>
          </a:stretch>
        </p:blipFill>
        <p:spPr>
          <a:xfrm>
            <a:off x="6552378" y="3990739"/>
            <a:ext cx="920326" cy="1159071"/>
          </a:xfrm>
          <a:prstGeom prst="rect">
            <a:avLst/>
          </a:prstGeom>
        </p:spPr>
      </p:pic>
      <p:sp>
        <p:nvSpPr>
          <p:cNvPr id="22" name="TextBox 21">
            <a:extLst>
              <a:ext uri="{FF2B5EF4-FFF2-40B4-BE49-F238E27FC236}">
                <a16:creationId xmlns:a16="http://schemas.microsoft.com/office/drawing/2014/main" id="{1BD0D54A-8086-9648-BF89-D0EDB7F819F4}"/>
              </a:ext>
            </a:extLst>
          </p:cNvPr>
          <p:cNvSpPr txBox="1"/>
          <p:nvPr/>
        </p:nvSpPr>
        <p:spPr>
          <a:xfrm>
            <a:off x="8016468" y="5369541"/>
            <a:ext cx="1286735" cy="369332"/>
          </a:xfrm>
          <a:prstGeom prst="rect">
            <a:avLst/>
          </a:prstGeom>
          <a:noFill/>
        </p:spPr>
        <p:txBody>
          <a:bodyPr wrap="square" rtlCol="0">
            <a:spAutoFit/>
          </a:bodyPr>
          <a:lstStyle/>
          <a:p>
            <a:pPr algn="ctr"/>
            <a:r>
              <a:rPr lang="en-US" dirty="0"/>
              <a:t>COPIBEC</a:t>
            </a:r>
          </a:p>
        </p:txBody>
      </p:sp>
      <p:cxnSp>
        <p:nvCxnSpPr>
          <p:cNvPr id="23" name="Straight Arrow Connector 22">
            <a:extLst>
              <a:ext uri="{FF2B5EF4-FFF2-40B4-BE49-F238E27FC236}">
                <a16:creationId xmlns:a16="http://schemas.microsoft.com/office/drawing/2014/main" id="{069EAF0B-8F9D-5348-9F82-EBA1295385F5}"/>
              </a:ext>
            </a:extLst>
          </p:cNvPr>
          <p:cNvCxnSpPr>
            <a:cxnSpLocks/>
          </p:cNvCxnSpPr>
          <p:nvPr/>
        </p:nvCxnSpPr>
        <p:spPr>
          <a:xfrm>
            <a:off x="2375278" y="4596916"/>
            <a:ext cx="59200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7EAFAE8-A062-6446-BB4C-BA393F9986C8}"/>
              </a:ext>
            </a:extLst>
          </p:cNvPr>
          <p:cNvCxnSpPr>
            <a:cxnSpLocks/>
          </p:cNvCxnSpPr>
          <p:nvPr/>
        </p:nvCxnSpPr>
        <p:spPr>
          <a:xfrm>
            <a:off x="4179534" y="4596916"/>
            <a:ext cx="59200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1623334-AAAF-7044-B88F-91B93069F57D}"/>
              </a:ext>
            </a:extLst>
          </p:cNvPr>
          <p:cNvCxnSpPr>
            <a:cxnSpLocks/>
          </p:cNvCxnSpPr>
          <p:nvPr/>
        </p:nvCxnSpPr>
        <p:spPr>
          <a:xfrm>
            <a:off x="7550329" y="4596916"/>
            <a:ext cx="59200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8FBF41B-3648-E14F-8181-043BB6233217}"/>
              </a:ext>
            </a:extLst>
          </p:cNvPr>
          <p:cNvCxnSpPr>
            <a:cxnSpLocks/>
          </p:cNvCxnSpPr>
          <p:nvPr/>
        </p:nvCxnSpPr>
        <p:spPr>
          <a:xfrm>
            <a:off x="9178853" y="4616961"/>
            <a:ext cx="59200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29" name="Picture 28" descr="A close up of a logo&#10;&#10;Description automatically generated">
            <a:extLst>
              <a:ext uri="{FF2B5EF4-FFF2-40B4-BE49-F238E27FC236}">
                <a16:creationId xmlns:a16="http://schemas.microsoft.com/office/drawing/2014/main" id="{178177BB-F01A-5741-9F4B-E85354BDE895}"/>
              </a:ext>
            </a:extLst>
          </p:cNvPr>
          <p:cNvPicPr>
            <a:picLocks noChangeAspect="1"/>
          </p:cNvPicPr>
          <p:nvPr/>
        </p:nvPicPr>
        <p:blipFill>
          <a:blip r:embed="rId8">
            <a:duotone>
              <a:schemeClr val="accent1">
                <a:shade val="45000"/>
                <a:satMod val="135000"/>
              </a:schemeClr>
              <a:prstClr val="white"/>
            </a:duotone>
          </a:blip>
          <a:stretch>
            <a:fillRect/>
          </a:stretch>
        </p:blipFill>
        <p:spPr>
          <a:xfrm>
            <a:off x="4215055" y="1662519"/>
            <a:ext cx="3870960" cy="1197130"/>
          </a:xfrm>
          <a:prstGeom prst="rect">
            <a:avLst/>
          </a:prstGeom>
        </p:spPr>
      </p:pic>
      <p:pic>
        <p:nvPicPr>
          <p:cNvPr id="6" name="Graphic 5">
            <a:extLst>
              <a:ext uri="{FF2B5EF4-FFF2-40B4-BE49-F238E27FC236}">
                <a16:creationId xmlns:a16="http://schemas.microsoft.com/office/drawing/2014/main" id="{8B281CA6-3629-714A-B4B4-6ADE80336B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23841" y="3095437"/>
            <a:ext cx="871987" cy="581325"/>
          </a:xfrm>
          <a:prstGeom prst="rect">
            <a:avLst/>
          </a:prstGeom>
        </p:spPr>
      </p:pic>
      <p:pic>
        <p:nvPicPr>
          <p:cNvPr id="25" name="Picture 24">
            <a:extLst>
              <a:ext uri="{FF2B5EF4-FFF2-40B4-BE49-F238E27FC236}">
                <a16:creationId xmlns:a16="http://schemas.microsoft.com/office/drawing/2014/main" id="{9ACA5B0E-1D79-4A4F-9B41-68A7C260DB0B}"/>
              </a:ext>
            </a:extLst>
          </p:cNvPr>
          <p:cNvPicPr>
            <a:picLocks noChangeAspect="1"/>
          </p:cNvPicPr>
          <p:nvPr/>
        </p:nvPicPr>
        <p:blipFill>
          <a:blip r:embed="rId11"/>
          <a:stretch>
            <a:fillRect/>
          </a:stretch>
        </p:blipFill>
        <p:spPr>
          <a:xfrm>
            <a:off x="9846969" y="3839506"/>
            <a:ext cx="1195569" cy="1438477"/>
          </a:xfrm>
          <a:prstGeom prst="rect">
            <a:avLst/>
          </a:prstGeom>
        </p:spPr>
      </p:pic>
    </p:spTree>
    <p:extLst>
      <p:ext uri="{BB962C8B-B14F-4D97-AF65-F5344CB8AC3E}">
        <p14:creationId xmlns:p14="http://schemas.microsoft.com/office/powerpoint/2010/main" val="4278483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par>
                              <p:cTn id="45" fill="hold">
                                <p:stCondLst>
                                  <p:cond delay="500"/>
                                </p:stCondLst>
                                <p:childTnLst>
                                  <p:par>
                                    <p:cTn id="46" presetID="6" presetClass="emph" presetSubtype="0" fill="hold" nodeType="afterEffect">
                                      <p:stCondLst>
                                        <p:cond delay="0"/>
                                      </p:stCondLst>
                                      <p:childTnLst>
                                        <p:animScale>
                                          <p:cBhvr>
                                            <p:cTn id="47" dur="2000" fill="hold"/>
                                            <p:tgtEl>
                                              <p:spTgt spid="8"/>
                                            </p:tgtEl>
                                          </p:cBhvr>
                                          <p:by x="125000" y="125000"/>
                                        </p:animScale>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22" presetClass="entr" presetSubtype="8"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par>
                                    <p:cTn id="65" presetID="10"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3"/>
                                            </p:tgtEl>
                                          </p:cBhvr>
                                        </p:animEffect>
                                        <p:set>
                                          <p:cBhvr>
                                            <p:cTn id="78" dur="1" fill="hold">
                                              <p:stCondLst>
                                                <p:cond delay="499"/>
                                              </p:stCondLst>
                                            </p:cTn>
                                            <p:tgtEl>
                                              <p:spTgt spid="2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5"/>
                                            </p:tgtEl>
                                          </p:cBhvr>
                                        </p:animEffect>
                                        <p:set>
                                          <p:cBhvr>
                                            <p:cTn id="81" dur="1" fill="hold">
                                              <p:stCondLst>
                                                <p:cond delay="499"/>
                                              </p:stCondLst>
                                            </p:cTn>
                                            <p:tgtEl>
                                              <p:spTgt spid="15"/>
                                            </p:tgtEl>
                                            <p:attrNameLst>
                                              <p:attrName>style.visibility</p:attrName>
                                            </p:attrNameLst>
                                          </p:cBhvr>
                                          <p:to>
                                            <p:strVal val="hidden"/>
                                          </p:to>
                                        </p:set>
                                      </p:childTnLst>
                                    </p:cTn>
                                  </p:par>
                                </p:childTnLst>
                              </p:cTn>
                            </p:par>
                            <p:par>
                              <p:cTn id="82" fill="hold">
                                <p:stCondLst>
                                  <p:cond delay="500"/>
                                </p:stCondLst>
                                <p:childTnLst>
                                  <p:par>
                                    <p:cTn id="83" presetID="6" presetClass="emph" presetSubtype="0" fill="hold" nodeType="afterEffect">
                                      <p:stCondLst>
                                        <p:cond delay="0"/>
                                      </p:stCondLst>
                                      <p:childTnLst>
                                        <p:animScale>
                                          <p:cBhvr>
                                            <p:cTn id="84" dur="1000" fill="hold"/>
                                            <p:tgtEl>
                                              <p:spTgt spid="12"/>
                                            </p:tgtEl>
                                          </p:cBhvr>
                                          <p:by x="125000" y="125000"/>
                                        </p:animScale>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par>
                                    <p:cTn id="94" presetID="22" presetClass="entr" presetSubtype="8"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left)">
                                          <p:cBhvr>
                                            <p:cTn id="96" dur="5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left)">
                                          <p:cBhvr>
                                            <p:cTn id="101" dur="500"/>
                                            <p:tgtEl>
                                              <p:spTgt spid="28"/>
                                            </p:tgtEl>
                                          </p:cBhvr>
                                        </p:animEffect>
                                      </p:childTnLst>
                                    </p:cTn>
                                  </p:par>
                                  <p:par>
                                    <p:cTn id="102" presetID="10" presetClass="entr" presetSubtype="0" fill="hold"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18"/>
                                            </p:tgtEl>
                                          </p:cBhvr>
                                        </p:animEffect>
                                        <p:set>
                                          <p:cBhvr>
                                            <p:cTn id="109" dur="1" fill="hold">
                                              <p:stCondLst>
                                                <p:cond delay="499"/>
                                              </p:stCondLst>
                                            </p:cTn>
                                            <p:tgtEl>
                                              <p:spTgt spid="18"/>
                                            </p:tgtEl>
                                            <p:attrNameLst>
                                              <p:attrName>style.visibility</p:attrName>
                                            </p:attrNameLst>
                                          </p:cBhvr>
                                          <p:to>
                                            <p:strVal val="hidden"/>
                                          </p:to>
                                        </p:set>
                                      </p:childTnLst>
                                    </p:cTn>
                                  </p:par>
                                </p:childTnLst>
                              </p:cTn>
                            </p:par>
                            <p:par>
                              <p:cTn id="110" fill="hold">
                                <p:stCondLst>
                                  <p:cond delay="500"/>
                                </p:stCondLst>
                                <p:childTnLst>
                                  <p:par>
                                    <p:cTn id="111" presetID="12" presetClass="entr" presetSubtype="4" fill="hold" nodeType="afterEffect">
                                      <p:stCondLst>
                                        <p:cond delay="0"/>
                                      </p:stCondLst>
                                      <p:childTnLst>
                                        <p:set>
                                          <p:cBhvr>
                                            <p:cTn id="112" dur="1" fill="hold">
                                              <p:stCondLst>
                                                <p:cond delay="0"/>
                                              </p:stCondLst>
                                            </p:cTn>
                                            <p:tgtEl>
                                              <p:spTgt spid="6"/>
                                            </p:tgtEl>
                                            <p:attrNameLst>
                                              <p:attrName>style.visibility</p:attrName>
                                            </p:attrNameLst>
                                          </p:cBhvr>
                                          <p:to>
                                            <p:strVal val="visible"/>
                                          </p:to>
                                        </p:set>
                                        <p:anim calcmode="lin" valueType="num">
                                          <p:cBhvr additive="base">
                                            <p:cTn id="113" dur="500"/>
                                            <p:tgtEl>
                                              <p:spTgt spid="6"/>
                                            </p:tgtEl>
                                            <p:attrNameLst>
                                              <p:attrName>ppt_y</p:attrName>
                                            </p:attrNameLst>
                                          </p:cBhvr>
                                          <p:tavLst>
                                            <p:tav tm="0">
                                              <p:val>
                                                <p:strVal val="#ppt_y+#ppt_h*1.125000"/>
                                              </p:val>
                                            </p:tav>
                                            <p:tav tm="100000">
                                              <p:val>
                                                <p:strVal val="#ppt_y"/>
                                              </p:val>
                                            </p:tav>
                                          </p:tavLst>
                                        </p:anim>
                                        <p:animEffect transition="in" filter="wipe(up)">
                                          <p:cBhvr>
                                            <p:cTn id="114" dur="500"/>
                                            <p:tgtEl>
                                              <p:spTgt spid="6"/>
                                            </p:tgtEl>
                                          </p:cBhvr>
                                        </p:animEffect>
                                      </p:childTnLst>
                                    </p:cTn>
                                  </p:par>
                                </p:childTnLst>
                              </p:cTn>
                            </p:par>
                            <p:par>
                              <p:cTn id="115" fill="hold">
                                <p:stCondLst>
                                  <p:cond delay="1000"/>
                                </p:stCondLst>
                                <p:childTnLst>
                                  <p:par>
                                    <p:cTn id="116" presetID="10" presetClass="entr" presetSubtype="0"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500"/>
                                            <p:tgtEl>
                                              <p:spTgt spid="2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6"/>
                                            </p:tgtEl>
                                          </p:cBhvr>
                                        </p:animEffect>
                                        <p:set>
                                          <p:cBhvr>
                                            <p:cTn id="123" dur="1" fill="hold">
                                              <p:stCondLst>
                                                <p:cond delay="499"/>
                                              </p:stCondLst>
                                            </p:cTn>
                                            <p:tgtEl>
                                              <p:spTgt spid="6"/>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2"/>
                                            </p:tgtEl>
                                          </p:cBhvr>
                                        </p:animEffect>
                                        <p:set>
                                          <p:cBhvr>
                                            <p:cTn id="126" dur="1" fill="hold">
                                              <p:stCondLst>
                                                <p:cond delay="499"/>
                                              </p:stCondLst>
                                            </p:cTn>
                                            <p:tgtEl>
                                              <p:spTgt spid="22"/>
                                            </p:tgtEl>
                                            <p:attrNameLst>
                                              <p:attrName>style.visibility</p:attrName>
                                            </p:attrNameLst>
                                          </p:cBhvr>
                                          <p:to>
                                            <p:strVal val="hidden"/>
                                          </p:to>
                                        </p:set>
                                      </p:childTnLst>
                                    </p:cTn>
                                  </p:par>
                                </p:childTnLst>
                              </p:cTn>
                            </p:par>
                            <p:par>
                              <p:cTn id="127" fill="hold">
                                <p:stCondLst>
                                  <p:cond delay="500"/>
                                </p:stCondLst>
                                <p:childTnLst>
                                  <p:par>
                                    <p:cTn id="128" presetID="26" presetClass="emph" presetSubtype="0" fill="hold" nodeType="afterEffect">
                                      <p:stCondLst>
                                        <p:cond delay="0"/>
                                      </p:stCondLst>
                                      <p:childTnLst>
                                        <p:animEffect transition="out" filter="fade">
                                          <p:cBhvr>
                                            <p:cTn id="129" dur="500" tmFilter="0, 0; .2, .5; .8, .5; 1, 0"/>
                                            <p:tgtEl>
                                              <p:spTgt spid="25"/>
                                            </p:tgtEl>
                                          </p:cBhvr>
                                        </p:animEffect>
                                        <p:animScale>
                                          <p:cBhvr>
                                            <p:cTn id="130" dur="250" autoRev="1" fill="hold"/>
                                            <p:tgtEl>
                                              <p:spTgt spid="25"/>
                                            </p:tgtEl>
                                          </p:cBhvr>
                                          <p:by x="105000" y="105000"/>
                                        </p:animScale>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grpId="2" nodeType="clickEffect">
                                      <p:stCondLst>
                                        <p:cond delay="0"/>
                                      </p:stCondLst>
                                      <p:childTnLst>
                                        <p:set>
                                          <p:cBhvr>
                                            <p:cTn id="134" dur="1" fill="hold">
                                              <p:stCondLst>
                                                <p:cond delay="0"/>
                                              </p:stCondLst>
                                            </p:cTn>
                                            <p:tgtEl>
                                              <p:spTgt spid="18"/>
                                            </p:tgtEl>
                                            <p:attrNameLst>
                                              <p:attrName>style.visibility</p:attrName>
                                            </p:attrNameLst>
                                          </p:cBhvr>
                                          <p:to>
                                            <p:strVal val="visible"/>
                                          </p:to>
                                        </p:set>
                                        <p:anim calcmode="lin" valueType="num">
                                          <p:cBhvr>
                                            <p:cTn id="135" dur="500" fill="hold"/>
                                            <p:tgtEl>
                                              <p:spTgt spid="18"/>
                                            </p:tgtEl>
                                            <p:attrNameLst>
                                              <p:attrName>ppt_w</p:attrName>
                                            </p:attrNameLst>
                                          </p:cBhvr>
                                          <p:tavLst>
                                            <p:tav tm="0">
                                              <p:val>
                                                <p:fltVal val="0"/>
                                              </p:val>
                                            </p:tav>
                                            <p:tav tm="100000">
                                              <p:val>
                                                <p:strVal val="#ppt_w"/>
                                              </p:val>
                                            </p:tav>
                                          </p:tavLst>
                                        </p:anim>
                                        <p:anim calcmode="lin" valueType="num">
                                          <p:cBhvr>
                                            <p:cTn id="136" dur="500" fill="hold"/>
                                            <p:tgtEl>
                                              <p:spTgt spid="18"/>
                                            </p:tgtEl>
                                            <p:attrNameLst>
                                              <p:attrName>ppt_h</p:attrName>
                                            </p:attrNameLst>
                                          </p:cBhvr>
                                          <p:tavLst>
                                            <p:tav tm="0">
                                              <p:val>
                                                <p:fltVal val="0"/>
                                              </p:val>
                                            </p:tav>
                                            <p:tav tm="100000">
                                              <p:val>
                                                <p:strVal val="#ppt_h"/>
                                              </p:val>
                                            </p:tav>
                                          </p:tavLst>
                                        </p:anim>
                                        <p:animEffect transition="in" filter="fade">
                                          <p:cBhvr>
                                            <p:cTn id="137" dur="500"/>
                                            <p:tgtEl>
                                              <p:spTgt spid="18"/>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500"/>
                                            <p:tgtEl>
                                              <p:spTgt spid="27"/>
                                            </p:tgtEl>
                                          </p:cBhvr>
                                        </p:animEffect>
                                        <p:set>
                                          <p:cBhvr>
                                            <p:cTn id="142" dur="1" fill="hold">
                                              <p:stCondLst>
                                                <p:cond delay="499"/>
                                              </p:stCondLst>
                                            </p:cTn>
                                            <p:tgtEl>
                                              <p:spTgt spid="27"/>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28"/>
                                            </p:tgtEl>
                                          </p:cBhvr>
                                        </p:animEffect>
                                        <p:set>
                                          <p:cBhvr>
                                            <p:cTn id="145" dur="1" fill="hold">
                                              <p:stCondLst>
                                                <p:cond delay="499"/>
                                              </p:stCondLst>
                                            </p:cTn>
                                            <p:tgtEl>
                                              <p:spTgt spid="28"/>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20"/>
                                            </p:tgtEl>
                                          </p:cBhvr>
                                        </p:animEffect>
                                        <p:set>
                                          <p:cBhvr>
                                            <p:cTn id="148" dur="1" fill="hold">
                                              <p:stCondLst>
                                                <p:cond delay="499"/>
                                              </p:stCondLst>
                                            </p:cTn>
                                            <p:tgtEl>
                                              <p:spTgt spid="20"/>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25"/>
                                            </p:tgtEl>
                                          </p:cBhvr>
                                        </p:animEffect>
                                        <p:set>
                                          <p:cBhvr>
                                            <p:cTn id="151" dur="1" fill="hold">
                                              <p:stCondLst>
                                                <p:cond delay="499"/>
                                              </p:stCondLst>
                                            </p:cTn>
                                            <p:tgtEl>
                                              <p:spTgt spid="25"/>
                                            </p:tgtEl>
                                            <p:attrNameLst>
                                              <p:attrName>style.visibility</p:attrName>
                                            </p:attrNameLst>
                                          </p:cBhvr>
                                          <p:to>
                                            <p:strVal val="hidden"/>
                                          </p:to>
                                        </p:set>
                                      </p:childTnLst>
                                    </p:cTn>
                                  </p:par>
                                </p:childTnLst>
                              </p:cTn>
                            </p:par>
                            <p:par>
                              <p:cTn id="152" fill="hold">
                                <p:stCondLst>
                                  <p:cond delay="500"/>
                                </p:stCondLst>
                                <p:childTnLst>
                                  <p:par>
                                    <p:cTn id="153" presetID="2" presetClass="entr" presetSubtype="2" fill="hold" nodeType="afterEffect" p14:presetBounceEnd="50000">
                                      <p:stCondLst>
                                        <p:cond delay="1000"/>
                                      </p:stCondLst>
                                      <p:childTnLst>
                                        <p:set>
                                          <p:cBhvr>
                                            <p:cTn id="154" dur="1" fill="hold">
                                              <p:stCondLst>
                                                <p:cond delay="0"/>
                                              </p:stCondLst>
                                            </p:cTn>
                                            <p:tgtEl>
                                              <p:spTgt spid="29"/>
                                            </p:tgtEl>
                                            <p:attrNameLst>
                                              <p:attrName>style.visibility</p:attrName>
                                            </p:attrNameLst>
                                          </p:cBhvr>
                                          <p:to>
                                            <p:strVal val="visible"/>
                                          </p:to>
                                        </p:set>
                                        <p:anim calcmode="lin" valueType="num" p14:bounceEnd="50000">
                                          <p:cBhvr additive="base">
                                            <p:cTn id="155" dur="10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15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8" grpId="1"/>
          <p:bldP spid="18" grpId="2"/>
          <p:bldP spid="22" grpId="0"/>
          <p:bldP spid="22" grpId="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par>
                              <p:cTn id="45" fill="hold">
                                <p:stCondLst>
                                  <p:cond delay="500"/>
                                </p:stCondLst>
                                <p:childTnLst>
                                  <p:par>
                                    <p:cTn id="46" presetID="6" presetClass="emph" presetSubtype="0" fill="hold" nodeType="afterEffect">
                                      <p:stCondLst>
                                        <p:cond delay="0"/>
                                      </p:stCondLst>
                                      <p:childTnLst>
                                        <p:animScale>
                                          <p:cBhvr>
                                            <p:cTn id="47" dur="2000" fill="hold"/>
                                            <p:tgtEl>
                                              <p:spTgt spid="8"/>
                                            </p:tgtEl>
                                          </p:cBhvr>
                                          <p:by x="125000" y="125000"/>
                                        </p:animScale>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22" presetClass="entr" presetSubtype="8"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par>
                                    <p:cTn id="65" presetID="10"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3"/>
                                            </p:tgtEl>
                                          </p:cBhvr>
                                        </p:animEffect>
                                        <p:set>
                                          <p:cBhvr>
                                            <p:cTn id="78" dur="1" fill="hold">
                                              <p:stCondLst>
                                                <p:cond delay="499"/>
                                              </p:stCondLst>
                                            </p:cTn>
                                            <p:tgtEl>
                                              <p:spTgt spid="2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5"/>
                                            </p:tgtEl>
                                          </p:cBhvr>
                                        </p:animEffect>
                                        <p:set>
                                          <p:cBhvr>
                                            <p:cTn id="81" dur="1" fill="hold">
                                              <p:stCondLst>
                                                <p:cond delay="499"/>
                                              </p:stCondLst>
                                            </p:cTn>
                                            <p:tgtEl>
                                              <p:spTgt spid="15"/>
                                            </p:tgtEl>
                                            <p:attrNameLst>
                                              <p:attrName>style.visibility</p:attrName>
                                            </p:attrNameLst>
                                          </p:cBhvr>
                                          <p:to>
                                            <p:strVal val="hidden"/>
                                          </p:to>
                                        </p:set>
                                      </p:childTnLst>
                                    </p:cTn>
                                  </p:par>
                                </p:childTnLst>
                              </p:cTn>
                            </p:par>
                            <p:par>
                              <p:cTn id="82" fill="hold">
                                <p:stCondLst>
                                  <p:cond delay="500"/>
                                </p:stCondLst>
                                <p:childTnLst>
                                  <p:par>
                                    <p:cTn id="83" presetID="6" presetClass="emph" presetSubtype="0" fill="hold" nodeType="afterEffect">
                                      <p:stCondLst>
                                        <p:cond delay="0"/>
                                      </p:stCondLst>
                                      <p:childTnLst>
                                        <p:animScale>
                                          <p:cBhvr>
                                            <p:cTn id="84" dur="1000" fill="hold"/>
                                            <p:tgtEl>
                                              <p:spTgt spid="12"/>
                                            </p:tgtEl>
                                          </p:cBhvr>
                                          <p:by x="125000" y="125000"/>
                                        </p:animScale>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par>
                                    <p:cTn id="94" presetID="22" presetClass="entr" presetSubtype="8"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left)">
                                          <p:cBhvr>
                                            <p:cTn id="96" dur="5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left)">
                                          <p:cBhvr>
                                            <p:cTn id="101" dur="500"/>
                                            <p:tgtEl>
                                              <p:spTgt spid="28"/>
                                            </p:tgtEl>
                                          </p:cBhvr>
                                        </p:animEffect>
                                      </p:childTnLst>
                                    </p:cTn>
                                  </p:par>
                                  <p:par>
                                    <p:cTn id="102" presetID="10" presetClass="entr" presetSubtype="0" fill="hold"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18"/>
                                            </p:tgtEl>
                                          </p:cBhvr>
                                        </p:animEffect>
                                        <p:set>
                                          <p:cBhvr>
                                            <p:cTn id="109" dur="1" fill="hold">
                                              <p:stCondLst>
                                                <p:cond delay="499"/>
                                              </p:stCondLst>
                                            </p:cTn>
                                            <p:tgtEl>
                                              <p:spTgt spid="18"/>
                                            </p:tgtEl>
                                            <p:attrNameLst>
                                              <p:attrName>style.visibility</p:attrName>
                                            </p:attrNameLst>
                                          </p:cBhvr>
                                          <p:to>
                                            <p:strVal val="hidden"/>
                                          </p:to>
                                        </p:set>
                                      </p:childTnLst>
                                    </p:cTn>
                                  </p:par>
                                </p:childTnLst>
                              </p:cTn>
                            </p:par>
                            <p:par>
                              <p:cTn id="110" fill="hold">
                                <p:stCondLst>
                                  <p:cond delay="500"/>
                                </p:stCondLst>
                                <p:childTnLst>
                                  <p:par>
                                    <p:cTn id="111" presetID="12" presetClass="entr" presetSubtype="4" fill="hold" nodeType="afterEffect">
                                      <p:stCondLst>
                                        <p:cond delay="0"/>
                                      </p:stCondLst>
                                      <p:childTnLst>
                                        <p:set>
                                          <p:cBhvr>
                                            <p:cTn id="112" dur="1" fill="hold">
                                              <p:stCondLst>
                                                <p:cond delay="0"/>
                                              </p:stCondLst>
                                            </p:cTn>
                                            <p:tgtEl>
                                              <p:spTgt spid="6"/>
                                            </p:tgtEl>
                                            <p:attrNameLst>
                                              <p:attrName>style.visibility</p:attrName>
                                            </p:attrNameLst>
                                          </p:cBhvr>
                                          <p:to>
                                            <p:strVal val="visible"/>
                                          </p:to>
                                        </p:set>
                                        <p:anim calcmode="lin" valueType="num">
                                          <p:cBhvr additive="base">
                                            <p:cTn id="113" dur="500"/>
                                            <p:tgtEl>
                                              <p:spTgt spid="6"/>
                                            </p:tgtEl>
                                            <p:attrNameLst>
                                              <p:attrName>ppt_y</p:attrName>
                                            </p:attrNameLst>
                                          </p:cBhvr>
                                          <p:tavLst>
                                            <p:tav tm="0">
                                              <p:val>
                                                <p:strVal val="#ppt_y+#ppt_h*1.125000"/>
                                              </p:val>
                                            </p:tav>
                                            <p:tav tm="100000">
                                              <p:val>
                                                <p:strVal val="#ppt_y"/>
                                              </p:val>
                                            </p:tav>
                                          </p:tavLst>
                                        </p:anim>
                                        <p:animEffect transition="in" filter="wipe(up)">
                                          <p:cBhvr>
                                            <p:cTn id="114" dur="500"/>
                                            <p:tgtEl>
                                              <p:spTgt spid="6"/>
                                            </p:tgtEl>
                                          </p:cBhvr>
                                        </p:animEffect>
                                      </p:childTnLst>
                                    </p:cTn>
                                  </p:par>
                                </p:childTnLst>
                              </p:cTn>
                            </p:par>
                            <p:par>
                              <p:cTn id="115" fill="hold">
                                <p:stCondLst>
                                  <p:cond delay="1000"/>
                                </p:stCondLst>
                                <p:childTnLst>
                                  <p:par>
                                    <p:cTn id="116" presetID="10" presetClass="entr" presetSubtype="0"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500"/>
                                            <p:tgtEl>
                                              <p:spTgt spid="2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6"/>
                                            </p:tgtEl>
                                          </p:cBhvr>
                                        </p:animEffect>
                                        <p:set>
                                          <p:cBhvr>
                                            <p:cTn id="123" dur="1" fill="hold">
                                              <p:stCondLst>
                                                <p:cond delay="499"/>
                                              </p:stCondLst>
                                            </p:cTn>
                                            <p:tgtEl>
                                              <p:spTgt spid="6"/>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2"/>
                                            </p:tgtEl>
                                          </p:cBhvr>
                                        </p:animEffect>
                                        <p:set>
                                          <p:cBhvr>
                                            <p:cTn id="126" dur="1" fill="hold">
                                              <p:stCondLst>
                                                <p:cond delay="499"/>
                                              </p:stCondLst>
                                            </p:cTn>
                                            <p:tgtEl>
                                              <p:spTgt spid="22"/>
                                            </p:tgtEl>
                                            <p:attrNameLst>
                                              <p:attrName>style.visibility</p:attrName>
                                            </p:attrNameLst>
                                          </p:cBhvr>
                                          <p:to>
                                            <p:strVal val="hidden"/>
                                          </p:to>
                                        </p:set>
                                      </p:childTnLst>
                                    </p:cTn>
                                  </p:par>
                                </p:childTnLst>
                              </p:cTn>
                            </p:par>
                            <p:par>
                              <p:cTn id="127" fill="hold">
                                <p:stCondLst>
                                  <p:cond delay="500"/>
                                </p:stCondLst>
                                <p:childTnLst>
                                  <p:par>
                                    <p:cTn id="128" presetID="26" presetClass="emph" presetSubtype="0" fill="hold" nodeType="afterEffect">
                                      <p:stCondLst>
                                        <p:cond delay="0"/>
                                      </p:stCondLst>
                                      <p:childTnLst>
                                        <p:animEffect transition="out" filter="fade">
                                          <p:cBhvr>
                                            <p:cTn id="129" dur="500" tmFilter="0, 0; .2, .5; .8, .5; 1, 0"/>
                                            <p:tgtEl>
                                              <p:spTgt spid="25"/>
                                            </p:tgtEl>
                                          </p:cBhvr>
                                        </p:animEffect>
                                        <p:animScale>
                                          <p:cBhvr>
                                            <p:cTn id="130" dur="250" autoRev="1" fill="hold"/>
                                            <p:tgtEl>
                                              <p:spTgt spid="25"/>
                                            </p:tgtEl>
                                          </p:cBhvr>
                                          <p:by x="105000" y="105000"/>
                                        </p:animScale>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grpId="2" nodeType="clickEffect">
                                      <p:stCondLst>
                                        <p:cond delay="0"/>
                                      </p:stCondLst>
                                      <p:childTnLst>
                                        <p:set>
                                          <p:cBhvr>
                                            <p:cTn id="134" dur="1" fill="hold">
                                              <p:stCondLst>
                                                <p:cond delay="0"/>
                                              </p:stCondLst>
                                            </p:cTn>
                                            <p:tgtEl>
                                              <p:spTgt spid="18"/>
                                            </p:tgtEl>
                                            <p:attrNameLst>
                                              <p:attrName>style.visibility</p:attrName>
                                            </p:attrNameLst>
                                          </p:cBhvr>
                                          <p:to>
                                            <p:strVal val="visible"/>
                                          </p:to>
                                        </p:set>
                                        <p:anim calcmode="lin" valueType="num">
                                          <p:cBhvr>
                                            <p:cTn id="135" dur="500" fill="hold"/>
                                            <p:tgtEl>
                                              <p:spTgt spid="18"/>
                                            </p:tgtEl>
                                            <p:attrNameLst>
                                              <p:attrName>ppt_w</p:attrName>
                                            </p:attrNameLst>
                                          </p:cBhvr>
                                          <p:tavLst>
                                            <p:tav tm="0">
                                              <p:val>
                                                <p:fltVal val="0"/>
                                              </p:val>
                                            </p:tav>
                                            <p:tav tm="100000">
                                              <p:val>
                                                <p:strVal val="#ppt_w"/>
                                              </p:val>
                                            </p:tav>
                                          </p:tavLst>
                                        </p:anim>
                                        <p:anim calcmode="lin" valueType="num">
                                          <p:cBhvr>
                                            <p:cTn id="136" dur="500" fill="hold"/>
                                            <p:tgtEl>
                                              <p:spTgt spid="18"/>
                                            </p:tgtEl>
                                            <p:attrNameLst>
                                              <p:attrName>ppt_h</p:attrName>
                                            </p:attrNameLst>
                                          </p:cBhvr>
                                          <p:tavLst>
                                            <p:tav tm="0">
                                              <p:val>
                                                <p:fltVal val="0"/>
                                              </p:val>
                                            </p:tav>
                                            <p:tav tm="100000">
                                              <p:val>
                                                <p:strVal val="#ppt_h"/>
                                              </p:val>
                                            </p:tav>
                                          </p:tavLst>
                                        </p:anim>
                                        <p:animEffect transition="in" filter="fade">
                                          <p:cBhvr>
                                            <p:cTn id="137" dur="500"/>
                                            <p:tgtEl>
                                              <p:spTgt spid="18"/>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500"/>
                                            <p:tgtEl>
                                              <p:spTgt spid="27"/>
                                            </p:tgtEl>
                                          </p:cBhvr>
                                        </p:animEffect>
                                        <p:set>
                                          <p:cBhvr>
                                            <p:cTn id="142" dur="1" fill="hold">
                                              <p:stCondLst>
                                                <p:cond delay="499"/>
                                              </p:stCondLst>
                                            </p:cTn>
                                            <p:tgtEl>
                                              <p:spTgt spid="27"/>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28"/>
                                            </p:tgtEl>
                                          </p:cBhvr>
                                        </p:animEffect>
                                        <p:set>
                                          <p:cBhvr>
                                            <p:cTn id="145" dur="1" fill="hold">
                                              <p:stCondLst>
                                                <p:cond delay="499"/>
                                              </p:stCondLst>
                                            </p:cTn>
                                            <p:tgtEl>
                                              <p:spTgt spid="28"/>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20"/>
                                            </p:tgtEl>
                                          </p:cBhvr>
                                        </p:animEffect>
                                        <p:set>
                                          <p:cBhvr>
                                            <p:cTn id="148" dur="1" fill="hold">
                                              <p:stCondLst>
                                                <p:cond delay="499"/>
                                              </p:stCondLst>
                                            </p:cTn>
                                            <p:tgtEl>
                                              <p:spTgt spid="20"/>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25"/>
                                            </p:tgtEl>
                                          </p:cBhvr>
                                        </p:animEffect>
                                        <p:set>
                                          <p:cBhvr>
                                            <p:cTn id="151" dur="1" fill="hold">
                                              <p:stCondLst>
                                                <p:cond delay="499"/>
                                              </p:stCondLst>
                                            </p:cTn>
                                            <p:tgtEl>
                                              <p:spTgt spid="25"/>
                                            </p:tgtEl>
                                            <p:attrNameLst>
                                              <p:attrName>style.visibility</p:attrName>
                                            </p:attrNameLst>
                                          </p:cBhvr>
                                          <p:to>
                                            <p:strVal val="hidden"/>
                                          </p:to>
                                        </p:set>
                                      </p:childTnLst>
                                    </p:cTn>
                                  </p:par>
                                </p:childTnLst>
                              </p:cTn>
                            </p:par>
                            <p:par>
                              <p:cTn id="152" fill="hold">
                                <p:stCondLst>
                                  <p:cond delay="500"/>
                                </p:stCondLst>
                                <p:childTnLst>
                                  <p:par>
                                    <p:cTn id="153" presetID="2" presetClass="entr" presetSubtype="2" fill="hold" nodeType="afterEffect">
                                      <p:stCondLst>
                                        <p:cond delay="1000"/>
                                      </p:stCondLst>
                                      <p:childTnLst>
                                        <p:set>
                                          <p:cBhvr>
                                            <p:cTn id="154" dur="1" fill="hold">
                                              <p:stCondLst>
                                                <p:cond delay="0"/>
                                              </p:stCondLst>
                                            </p:cTn>
                                            <p:tgtEl>
                                              <p:spTgt spid="29"/>
                                            </p:tgtEl>
                                            <p:attrNameLst>
                                              <p:attrName>style.visibility</p:attrName>
                                            </p:attrNameLst>
                                          </p:cBhvr>
                                          <p:to>
                                            <p:strVal val="visible"/>
                                          </p:to>
                                        </p:set>
                                        <p:anim calcmode="lin" valueType="num">
                                          <p:cBhvr additive="base">
                                            <p:cTn id="155" dur="1000" fill="hold"/>
                                            <p:tgtEl>
                                              <p:spTgt spid="29"/>
                                            </p:tgtEl>
                                            <p:attrNameLst>
                                              <p:attrName>ppt_x</p:attrName>
                                            </p:attrNameLst>
                                          </p:cBhvr>
                                          <p:tavLst>
                                            <p:tav tm="0">
                                              <p:val>
                                                <p:strVal val="1+#ppt_w/2"/>
                                              </p:val>
                                            </p:tav>
                                            <p:tav tm="100000">
                                              <p:val>
                                                <p:strVal val="#ppt_x"/>
                                              </p:val>
                                            </p:tav>
                                          </p:tavLst>
                                        </p:anim>
                                        <p:anim calcmode="lin" valueType="num">
                                          <p:cBhvr additive="base">
                                            <p:cTn id="15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8" grpId="1"/>
          <p:bldP spid="18" grpId="2"/>
          <p:bldP spid="22" grpId="0"/>
          <p:bldP spid="22" grpId="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grayscl/>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THE COPYRIGHT APPEAL BOARD</a:t>
            </a:r>
          </a:p>
        </p:txBody>
      </p:sp>
      <p:pic>
        <p:nvPicPr>
          <p:cNvPr id="4" name="Picture 3" descr="A close up of a logo&#10;&#10;Description automatically generated">
            <a:extLst>
              <a:ext uri="{FF2B5EF4-FFF2-40B4-BE49-F238E27FC236}">
                <a16:creationId xmlns:a16="http://schemas.microsoft.com/office/drawing/2014/main" id="{CF51FEA7-5F51-1D47-B1D4-6942AFCFCD69}"/>
              </a:ext>
            </a:extLst>
          </p:cNvPr>
          <p:cNvPicPr>
            <a:picLocks noChangeAspect="1"/>
          </p:cNvPicPr>
          <p:nvPr/>
        </p:nvPicPr>
        <p:blipFill>
          <a:blip r:embed="rId4"/>
          <a:stretch>
            <a:fillRect/>
          </a:stretch>
        </p:blipFill>
        <p:spPr>
          <a:xfrm>
            <a:off x="5291536" y="5268259"/>
            <a:ext cx="1608928" cy="1589741"/>
          </a:xfrm>
          <a:prstGeom prst="rect">
            <a:avLst/>
          </a:prstGeom>
        </p:spPr>
      </p:pic>
      <p:grpSp>
        <p:nvGrpSpPr>
          <p:cNvPr id="5" name="Group 4">
            <a:extLst>
              <a:ext uri="{FF2B5EF4-FFF2-40B4-BE49-F238E27FC236}">
                <a16:creationId xmlns:a16="http://schemas.microsoft.com/office/drawing/2014/main" id="{28BCFBBA-49ED-EE48-BFEC-5FA1DDC23E57}"/>
              </a:ext>
            </a:extLst>
          </p:cNvPr>
          <p:cNvGrpSpPr/>
          <p:nvPr/>
        </p:nvGrpSpPr>
        <p:grpSpPr>
          <a:xfrm>
            <a:off x="1930212" y="4412363"/>
            <a:ext cx="2033428" cy="3679170"/>
            <a:chOff x="1982764" y="3928161"/>
            <a:chExt cx="2033428" cy="3679170"/>
          </a:xfrm>
        </p:grpSpPr>
        <p:pic>
          <p:nvPicPr>
            <p:cNvPr id="7" name="Picture 6" descr="A close up of a logo&#10;&#10;Description automatically generated">
              <a:extLst>
                <a:ext uri="{FF2B5EF4-FFF2-40B4-BE49-F238E27FC236}">
                  <a16:creationId xmlns:a16="http://schemas.microsoft.com/office/drawing/2014/main" id="{700AA981-65E6-634C-BD98-8384E368B496}"/>
                </a:ext>
              </a:extLst>
            </p:cNvPr>
            <p:cNvPicPr>
              <a:picLocks noChangeAspect="1"/>
            </p:cNvPicPr>
            <p:nvPr/>
          </p:nvPicPr>
          <p:blipFill>
            <a:blip r:embed="rId5"/>
            <a:stretch>
              <a:fillRect/>
            </a:stretch>
          </p:blipFill>
          <p:spPr>
            <a:xfrm rot="608346">
              <a:off x="1982764" y="4079597"/>
              <a:ext cx="2033428" cy="3527734"/>
            </a:xfrm>
            <a:prstGeom prst="rect">
              <a:avLst/>
            </a:prstGeom>
          </p:spPr>
        </p:pic>
        <p:pic>
          <p:nvPicPr>
            <p:cNvPr id="8" name="Picture 7" descr="A close up of a logo&#10;&#10;Description automatically generated">
              <a:extLst>
                <a:ext uri="{FF2B5EF4-FFF2-40B4-BE49-F238E27FC236}">
                  <a16:creationId xmlns:a16="http://schemas.microsoft.com/office/drawing/2014/main" id="{32AC70FC-6920-C349-A9EA-BBA2C65468B4}"/>
                </a:ext>
              </a:extLst>
            </p:cNvPr>
            <p:cNvPicPr>
              <a:picLocks noChangeAspect="1"/>
            </p:cNvPicPr>
            <p:nvPr/>
          </p:nvPicPr>
          <p:blipFill>
            <a:blip r:embed="rId6"/>
            <a:stretch>
              <a:fillRect/>
            </a:stretch>
          </p:blipFill>
          <p:spPr>
            <a:xfrm>
              <a:off x="2824934" y="3928162"/>
              <a:ext cx="1066800" cy="762000"/>
            </a:xfrm>
            <a:prstGeom prst="rect">
              <a:avLst/>
            </a:prstGeom>
          </p:spPr>
        </p:pic>
        <p:pic>
          <p:nvPicPr>
            <p:cNvPr id="9" name="Picture 8" descr="A close up of a logo&#10;&#10;Description automatically generated">
              <a:extLst>
                <a:ext uri="{FF2B5EF4-FFF2-40B4-BE49-F238E27FC236}">
                  <a16:creationId xmlns:a16="http://schemas.microsoft.com/office/drawing/2014/main" id="{DF125E64-6E0E-BB45-8B2A-21096D1884D6}"/>
                </a:ext>
              </a:extLst>
            </p:cNvPr>
            <p:cNvPicPr>
              <a:picLocks noChangeAspect="1"/>
            </p:cNvPicPr>
            <p:nvPr/>
          </p:nvPicPr>
          <p:blipFill>
            <a:blip r:embed="rId6"/>
            <a:stretch>
              <a:fillRect/>
            </a:stretch>
          </p:blipFill>
          <p:spPr>
            <a:xfrm>
              <a:off x="2824934" y="3928161"/>
              <a:ext cx="1066800" cy="762000"/>
            </a:xfrm>
            <a:prstGeom prst="rect">
              <a:avLst/>
            </a:prstGeom>
          </p:spPr>
        </p:pic>
      </p:grpSp>
      <p:pic>
        <p:nvPicPr>
          <p:cNvPr id="10" name="Picture 9" descr="A close up of a logo&#10;&#10;Description automatically generated">
            <a:extLst>
              <a:ext uri="{FF2B5EF4-FFF2-40B4-BE49-F238E27FC236}">
                <a16:creationId xmlns:a16="http://schemas.microsoft.com/office/drawing/2014/main" id="{2EDBC068-E478-AB47-918B-F2903496B301}"/>
              </a:ext>
            </a:extLst>
          </p:cNvPr>
          <p:cNvPicPr>
            <a:picLocks noChangeAspect="1"/>
          </p:cNvPicPr>
          <p:nvPr/>
        </p:nvPicPr>
        <p:blipFill>
          <a:blip r:embed="rId7"/>
          <a:stretch>
            <a:fillRect/>
          </a:stretch>
        </p:blipFill>
        <p:spPr>
          <a:xfrm rot="21082291">
            <a:off x="8318007" y="4335758"/>
            <a:ext cx="1795635" cy="3832380"/>
          </a:xfrm>
          <a:prstGeom prst="rect">
            <a:avLst/>
          </a:prstGeom>
        </p:spPr>
      </p:pic>
      <p:sp>
        <p:nvSpPr>
          <p:cNvPr id="11" name="Rounded Rectangular Callout 10">
            <a:extLst>
              <a:ext uri="{FF2B5EF4-FFF2-40B4-BE49-F238E27FC236}">
                <a16:creationId xmlns:a16="http://schemas.microsoft.com/office/drawing/2014/main" id="{8FFA8E72-4AF3-DD45-9411-5A8090C30246}"/>
              </a:ext>
            </a:extLst>
          </p:cNvPr>
          <p:cNvSpPr/>
          <p:nvPr/>
        </p:nvSpPr>
        <p:spPr>
          <a:xfrm>
            <a:off x="929390" y="3528887"/>
            <a:ext cx="2098623" cy="693861"/>
          </a:xfrm>
          <a:prstGeom prst="wedgeRoundRectCallout">
            <a:avLst>
              <a:gd name="adj1" fmla="val 31053"/>
              <a:gd name="adj2" fmla="val 10501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THEY’RE HIGHWAYMEN!</a:t>
            </a:r>
          </a:p>
        </p:txBody>
      </p:sp>
      <p:sp>
        <p:nvSpPr>
          <p:cNvPr id="12" name="Rounded Rectangular Callout 11">
            <a:extLst>
              <a:ext uri="{FF2B5EF4-FFF2-40B4-BE49-F238E27FC236}">
                <a16:creationId xmlns:a16="http://schemas.microsoft.com/office/drawing/2014/main" id="{DAE27632-AD36-9843-BC58-5E7AD697099C}"/>
              </a:ext>
            </a:extLst>
          </p:cNvPr>
          <p:cNvSpPr/>
          <p:nvPr/>
        </p:nvSpPr>
        <p:spPr>
          <a:xfrm>
            <a:off x="9581213" y="3416324"/>
            <a:ext cx="2098623" cy="693861"/>
          </a:xfrm>
          <a:prstGeom prst="wedgeRoundRectCallout">
            <a:avLst>
              <a:gd name="adj1" fmla="val -49011"/>
              <a:gd name="adj2" fmla="val 13522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STOP THEM, BOARD!</a:t>
            </a:r>
          </a:p>
        </p:txBody>
      </p:sp>
      <p:pic>
        <p:nvPicPr>
          <p:cNvPr id="13" name="Picture 12" descr="A close up of a logo&#10;&#10;Description automatically generated">
            <a:extLst>
              <a:ext uri="{FF2B5EF4-FFF2-40B4-BE49-F238E27FC236}">
                <a16:creationId xmlns:a16="http://schemas.microsoft.com/office/drawing/2014/main" id="{BFAE2F19-F719-6E45-B42B-A534B8968318}"/>
              </a:ext>
            </a:extLst>
          </p:cNvPr>
          <p:cNvPicPr>
            <a:picLocks noChangeAspect="1"/>
          </p:cNvPicPr>
          <p:nvPr/>
        </p:nvPicPr>
        <p:blipFill>
          <a:blip r:embed="rId8"/>
          <a:stretch>
            <a:fillRect/>
          </a:stretch>
        </p:blipFill>
        <p:spPr>
          <a:xfrm>
            <a:off x="4215055" y="1662519"/>
            <a:ext cx="3870960" cy="1197130"/>
          </a:xfrm>
          <a:prstGeom prst="rect">
            <a:avLst/>
          </a:prstGeom>
        </p:spPr>
      </p:pic>
      <p:pic>
        <p:nvPicPr>
          <p:cNvPr id="16" name="Picture 15" descr="A close up of a logo&#10;&#10;Description automatically generated">
            <a:extLst>
              <a:ext uri="{FF2B5EF4-FFF2-40B4-BE49-F238E27FC236}">
                <a16:creationId xmlns:a16="http://schemas.microsoft.com/office/drawing/2014/main" id="{F4369C37-93F5-9D43-8AB5-DCB036C035F7}"/>
              </a:ext>
            </a:extLst>
          </p:cNvPr>
          <p:cNvPicPr>
            <a:picLocks noChangeAspect="1"/>
          </p:cNvPicPr>
          <p:nvPr/>
        </p:nvPicPr>
        <p:blipFill>
          <a:blip r:embed="rId9"/>
          <a:stretch>
            <a:fillRect/>
          </a:stretch>
        </p:blipFill>
        <p:spPr>
          <a:xfrm>
            <a:off x="5177929" y="3033451"/>
            <a:ext cx="1943100" cy="1676400"/>
          </a:xfrm>
          <a:prstGeom prst="rect">
            <a:avLst/>
          </a:prstGeom>
        </p:spPr>
      </p:pic>
    </p:spTree>
    <p:extLst>
      <p:ext uri="{BB962C8B-B14F-4D97-AF65-F5344CB8AC3E}">
        <p14:creationId xmlns:p14="http://schemas.microsoft.com/office/powerpoint/2010/main" val="24838993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1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32" presetClass="emph" presetSubtype="0" repeatCount="10000" fill="hold" nodeType="afterEffect">
                                  <p:stCondLst>
                                    <p:cond delay="0"/>
                                  </p:stCondLst>
                                  <p:childTnLst>
                                    <p:animRot by="120000">
                                      <p:cBhvr>
                                        <p:cTn id="26" dur="200" fill="hold">
                                          <p:stCondLst>
                                            <p:cond delay="0"/>
                                          </p:stCondLst>
                                        </p:cTn>
                                        <p:tgtEl>
                                          <p:spTgt spid="4"/>
                                        </p:tgtEl>
                                        <p:attrNameLst>
                                          <p:attrName>r</p:attrName>
                                        </p:attrNameLst>
                                      </p:cBhvr>
                                    </p:animRot>
                                    <p:animRot by="-240000">
                                      <p:cBhvr>
                                        <p:cTn id="27" dur="400" fill="hold">
                                          <p:stCondLst>
                                            <p:cond delay="400"/>
                                          </p:stCondLst>
                                        </p:cTn>
                                        <p:tgtEl>
                                          <p:spTgt spid="4"/>
                                        </p:tgtEl>
                                        <p:attrNameLst>
                                          <p:attrName>r</p:attrName>
                                        </p:attrNameLst>
                                      </p:cBhvr>
                                    </p:animRot>
                                    <p:animRot by="240000">
                                      <p:cBhvr>
                                        <p:cTn id="28" dur="400" fill="hold">
                                          <p:stCondLst>
                                            <p:cond delay="800"/>
                                          </p:stCondLst>
                                        </p:cTn>
                                        <p:tgtEl>
                                          <p:spTgt spid="4"/>
                                        </p:tgtEl>
                                        <p:attrNameLst>
                                          <p:attrName>r</p:attrName>
                                        </p:attrNameLst>
                                      </p:cBhvr>
                                    </p:animRot>
                                    <p:animRot by="-240000">
                                      <p:cBhvr>
                                        <p:cTn id="29" dur="400" fill="hold">
                                          <p:stCondLst>
                                            <p:cond delay="1200"/>
                                          </p:stCondLst>
                                        </p:cTn>
                                        <p:tgtEl>
                                          <p:spTgt spid="4"/>
                                        </p:tgtEl>
                                        <p:attrNameLst>
                                          <p:attrName>r</p:attrName>
                                        </p:attrNameLst>
                                      </p:cBhvr>
                                    </p:animRot>
                                    <p:animRot by="120000">
                                      <p:cBhvr>
                                        <p:cTn id="30" dur="400" fill="hold">
                                          <p:stCondLst>
                                            <p:cond delay="1600"/>
                                          </p:stCondLst>
                                        </p:cTn>
                                        <p:tgtEl>
                                          <p:spTgt spid="4"/>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53" presetClass="entr" presetSubtype="16" fill="hold" grpId="0" nodeType="after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CBFD0D-89BF-C941-994A-53CE8E0D0FBD}"/>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THE COPYRIGHT BOARD</a:t>
            </a:r>
          </a:p>
        </p:txBody>
      </p:sp>
      <p:pic>
        <p:nvPicPr>
          <p:cNvPr id="9" name="Picture 8">
            <a:extLst>
              <a:ext uri="{FF2B5EF4-FFF2-40B4-BE49-F238E27FC236}">
                <a16:creationId xmlns:a16="http://schemas.microsoft.com/office/drawing/2014/main" id="{AA1BC5A0-12AB-6F48-90B9-5F9FD3E60C6F}"/>
              </a:ext>
            </a:extLst>
          </p:cNvPr>
          <p:cNvPicPr>
            <a:picLocks noChangeAspect="1"/>
          </p:cNvPicPr>
          <p:nvPr/>
        </p:nvPicPr>
        <p:blipFill>
          <a:blip r:embed="rId3"/>
          <a:srcRect/>
          <a:stretch/>
        </p:blipFill>
        <p:spPr>
          <a:xfrm>
            <a:off x="1644315" y="1485942"/>
            <a:ext cx="8903369" cy="1405203"/>
          </a:xfrm>
          <a:prstGeom prst="rect">
            <a:avLst/>
          </a:prstGeom>
        </p:spPr>
      </p:pic>
      <p:pic>
        <p:nvPicPr>
          <p:cNvPr id="10" name="Picture 9" descr="A close up of a logo&#10;&#10;Description automatically generated">
            <a:extLst>
              <a:ext uri="{FF2B5EF4-FFF2-40B4-BE49-F238E27FC236}">
                <a16:creationId xmlns:a16="http://schemas.microsoft.com/office/drawing/2014/main" id="{C25495F0-754E-6E4B-BF0C-FEBCF85CD767}"/>
              </a:ext>
            </a:extLst>
          </p:cNvPr>
          <p:cNvPicPr>
            <a:picLocks noChangeAspect="1"/>
          </p:cNvPicPr>
          <p:nvPr/>
        </p:nvPicPr>
        <p:blipFill>
          <a:blip r:embed="rId4">
            <a:duotone>
              <a:schemeClr val="accent1">
                <a:shade val="45000"/>
                <a:satMod val="135000"/>
              </a:schemeClr>
              <a:prstClr val="white"/>
            </a:duotone>
          </a:blip>
          <a:stretch>
            <a:fillRect/>
          </a:stretch>
        </p:blipFill>
        <p:spPr>
          <a:xfrm>
            <a:off x="4160519" y="2914046"/>
            <a:ext cx="3870960" cy="1197130"/>
          </a:xfrm>
          <a:prstGeom prst="rect">
            <a:avLst/>
          </a:prstGeom>
        </p:spPr>
      </p:pic>
      <p:pic>
        <p:nvPicPr>
          <p:cNvPr id="11" name="Picture 10" descr="A close up of a logo&#10;&#10;Description automatically generated">
            <a:extLst>
              <a:ext uri="{FF2B5EF4-FFF2-40B4-BE49-F238E27FC236}">
                <a16:creationId xmlns:a16="http://schemas.microsoft.com/office/drawing/2014/main" id="{1B7C0230-DDE0-CB42-90D5-B1FC6AB13695}"/>
              </a:ext>
            </a:extLst>
          </p:cNvPr>
          <p:cNvPicPr>
            <a:picLocks noChangeAspect="1"/>
          </p:cNvPicPr>
          <p:nvPr/>
        </p:nvPicPr>
        <p:blipFill>
          <a:blip r:embed="rId5"/>
          <a:stretch>
            <a:fillRect/>
          </a:stretch>
        </p:blipFill>
        <p:spPr>
          <a:xfrm flipH="1">
            <a:off x="1514029" y="5231762"/>
            <a:ext cx="573537" cy="9511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DB0F04EF-A6D5-1D4A-9EC2-A6E6E31CB522}"/>
              </a:ext>
            </a:extLst>
          </p:cNvPr>
          <p:cNvPicPr>
            <a:picLocks noChangeAspect="1"/>
          </p:cNvPicPr>
          <p:nvPr/>
        </p:nvPicPr>
        <p:blipFill>
          <a:blip r:embed="rId5"/>
          <a:stretch>
            <a:fillRect/>
          </a:stretch>
        </p:blipFill>
        <p:spPr>
          <a:xfrm flipH="1">
            <a:off x="2348320" y="5378852"/>
            <a:ext cx="573537" cy="951154"/>
          </a:xfrm>
          <a:prstGeom prst="rect">
            <a:avLst/>
          </a:prstGeom>
        </p:spPr>
      </p:pic>
      <p:pic>
        <p:nvPicPr>
          <p:cNvPr id="13" name="Picture 12" descr="A close up of a logo&#10;&#10;Description automatically generated">
            <a:extLst>
              <a:ext uri="{FF2B5EF4-FFF2-40B4-BE49-F238E27FC236}">
                <a16:creationId xmlns:a16="http://schemas.microsoft.com/office/drawing/2014/main" id="{7AF527F8-90FF-DB4B-BA2A-DAE9602A7EFE}"/>
              </a:ext>
            </a:extLst>
          </p:cNvPr>
          <p:cNvPicPr>
            <a:picLocks noChangeAspect="1"/>
          </p:cNvPicPr>
          <p:nvPr/>
        </p:nvPicPr>
        <p:blipFill>
          <a:blip r:embed="rId5"/>
          <a:stretch>
            <a:fillRect/>
          </a:stretch>
        </p:blipFill>
        <p:spPr>
          <a:xfrm flipH="1">
            <a:off x="8432176" y="5424419"/>
            <a:ext cx="518584" cy="860020"/>
          </a:xfrm>
          <a:prstGeom prst="rect">
            <a:avLst/>
          </a:prstGeom>
        </p:spPr>
      </p:pic>
      <p:pic>
        <p:nvPicPr>
          <p:cNvPr id="14" name="Picture 13" descr="A close up of a logo&#10;&#10;Description automatically generated">
            <a:extLst>
              <a:ext uri="{FF2B5EF4-FFF2-40B4-BE49-F238E27FC236}">
                <a16:creationId xmlns:a16="http://schemas.microsoft.com/office/drawing/2014/main" id="{C98A8BF2-4FB4-F84C-B30B-198912A6925B}"/>
              </a:ext>
            </a:extLst>
          </p:cNvPr>
          <p:cNvPicPr>
            <a:picLocks noChangeAspect="1"/>
          </p:cNvPicPr>
          <p:nvPr/>
        </p:nvPicPr>
        <p:blipFill>
          <a:blip r:embed="rId5"/>
          <a:stretch>
            <a:fillRect/>
          </a:stretch>
        </p:blipFill>
        <p:spPr>
          <a:xfrm flipH="1">
            <a:off x="9166795" y="5604954"/>
            <a:ext cx="518585" cy="860022"/>
          </a:xfrm>
          <a:prstGeom prst="rect">
            <a:avLst/>
          </a:prstGeom>
        </p:spPr>
      </p:pic>
      <p:sp>
        <p:nvSpPr>
          <p:cNvPr id="2" name="TextBox 1">
            <a:extLst>
              <a:ext uri="{FF2B5EF4-FFF2-40B4-BE49-F238E27FC236}">
                <a16:creationId xmlns:a16="http://schemas.microsoft.com/office/drawing/2014/main" id="{27E8430D-2DF1-BD4A-8056-8F5835EDE3EB}"/>
              </a:ext>
            </a:extLst>
          </p:cNvPr>
          <p:cNvSpPr txBox="1"/>
          <p:nvPr/>
        </p:nvSpPr>
        <p:spPr>
          <a:xfrm>
            <a:off x="3789750" y="4493127"/>
            <a:ext cx="1026031" cy="523220"/>
          </a:xfrm>
          <a:prstGeom prst="rect">
            <a:avLst/>
          </a:prstGeom>
          <a:noFill/>
        </p:spPr>
        <p:txBody>
          <a:bodyPr wrap="square" rtlCol="0">
            <a:spAutoFit/>
          </a:bodyPr>
          <a:lstStyle/>
          <a:p>
            <a:r>
              <a:rPr lang="en-US" sz="2800" dirty="0"/>
              <a:t>1988</a:t>
            </a:r>
          </a:p>
        </p:txBody>
      </p:sp>
      <p:cxnSp>
        <p:nvCxnSpPr>
          <p:cNvPr id="15" name="Straight Arrow Connector 14">
            <a:extLst>
              <a:ext uri="{FF2B5EF4-FFF2-40B4-BE49-F238E27FC236}">
                <a16:creationId xmlns:a16="http://schemas.microsoft.com/office/drawing/2014/main" id="{52B11F0E-B287-9949-9F30-567371D8FC29}"/>
              </a:ext>
            </a:extLst>
          </p:cNvPr>
          <p:cNvCxnSpPr>
            <a:cxnSpLocks/>
          </p:cNvCxnSpPr>
          <p:nvPr/>
        </p:nvCxnSpPr>
        <p:spPr>
          <a:xfrm>
            <a:off x="3912433" y="5068769"/>
            <a:ext cx="5772947" cy="1"/>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020B6433-95E0-1641-B7C1-81D90C3EBADA}"/>
              </a:ext>
            </a:extLst>
          </p:cNvPr>
          <p:cNvSpPr/>
          <p:nvPr/>
        </p:nvSpPr>
        <p:spPr>
          <a:xfrm>
            <a:off x="3789750" y="4997342"/>
            <a:ext cx="136663" cy="1428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close up of a logo&#10;&#10;Description automatically generated">
            <a:extLst>
              <a:ext uri="{FF2B5EF4-FFF2-40B4-BE49-F238E27FC236}">
                <a16:creationId xmlns:a16="http://schemas.microsoft.com/office/drawing/2014/main" id="{9A3844C4-661C-EF4C-8EE9-CA9B67E8502E}"/>
              </a:ext>
            </a:extLst>
          </p:cNvPr>
          <p:cNvPicPr>
            <a:picLocks noChangeAspect="1"/>
          </p:cNvPicPr>
          <p:nvPr/>
        </p:nvPicPr>
        <p:blipFill>
          <a:blip r:embed="rId5"/>
          <a:stretch>
            <a:fillRect/>
          </a:stretch>
        </p:blipFill>
        <p:spPr>
          <a:xfrm flipH="1">
            <a:off x="4223980" y="5237581"/>
            <a:ext cx="573537" cy="951154"/>
          </a:xfrm>
          <a:prstGeom prst="rect">
            <a:avLst/>
          </a:prstGeom>
        </p:spPr>
      </p:pic>
      <p:pic>
        <p:nvPicPr>
          <p:cNvPr id="19" name="Picture 18" descr="A close up of a logo&#10;&#10;Description automatically generated">
            <a:extLst>
              <a:ext uri="{FF2B5EF4-FFF2-40B4-BE49-F238E27FC236}">
                <a16:creationId xmlns:a16="http://schemas.microsoft.com/office/drawing/2014/main" id="{89132549-6F83-0F49-AA2E-C40C92CA8E02}"/>
              </a:ext>
            </a:extLst>
          </p:cNvPr>
          <p:cNvPicPr>
            <a:picLocks noChangeAspect="1"/>
          </p:cNvPicPr>
          <p:nvPr/>
        </p:nvPicPr>
        <p:blipFill>
          <a:blip r:embed="rId5"/>
          <a:stretch>
            <a:fillRect/>
          </a:stretch>
        </p:blipFill>
        <p:spPr>
          <a:xfrm flipH="1">
            <a:off x="4911630" y="5513822"/>
            <a:ext cx="573537" cy="951154"/>
          </a:xfrm>
          <a:prstGeom prst="rect">
            <a:avLst/>
          </a:prstGeom>
        </p:spPr>
      </p:pic>
      <p:pic>
        <p:nvPicPr>
          <p:cNvPr id="20" name="Picture 19" descr="A close up of a logo&#10;&#10;Description automatically generated">
            <a:extLst>
              <a:ext uri="{FF2B5EF4-FFF2-40B4-BE49-F238E27FC236}">
                <a16:creationId xmlns:a16="http://schemas.microsoft.com/office/drawing/2014/main" id="{F7FB3972-0BDF-9042-8F99-E7023A0D9086}"/>
              </a:ext>
            </a:extLst>
          </p:cNvPr>
          <p:cNvPicPr>
            <a:picLocks noChangeAspect="1"/>
          </p:cNvPicPr>
          <p:nvPr/>
        </p:nvPicPr>
        <p:blipFill>
          <a:blip r:embed="rId5"/>
          <a:stretch>
            <a:fillRect/>
          </a:stretch>
        </p:blipFill>
        <p:spPr>
          <a:xfrm flipH="1">
            <a:off x="5605883" y="5289972"/>
            <a:ext cx="573537" cy="951154"/>
          </a:xfrm>
          <a:prstGeom prst="rect">
            <a:avLst/>
          </a:prstGeom>
        </p:spPr>
      </p:pic>
      <p:pic>
        <p:nvPicPr>
          <p:cNvPr id="21" name="Picture 20" descr="A close up of a logo&#10;&#10;Description automatically generated">
            <a:extLst>
              <a:ext uri="{FF2B5EF4-FFF2-40B4-BE49-F238E27FC236}">
                <a16:creationId xmlns:a16="http://schemas.microsoft.com/office/drawing/2014/main" id="{37F06E62-A237-B34D-B6B2-65D3300E43B5}"/>
              </a:ext>
            </a:extLst>
          </p:cNvPr>
          <p:cNvPicPr>
            <a:picLocks noChangeAspect="1"/>
          </p:cNvPicPr>
          <p:nvPr/>
        </p:nvPicPr>
        <p:blipFill>
          <a:blip r:embed="rId5"/>
          <a:stretch>
            <a:fillRect/>
          </a:stretch>
        </p:blipFill>
        <p:spPr>
          <a:xfrm flipH="1">
            <a:off x="6328078" y="5522146"/>
            <a:ext cx="573537" cy="951154"/>
          </a:xfrm>
          <a:prstGeom prst="rect">
            <a:avLst/>
          </a:prstGeom>
        </p:spPr>
      </p:pic>
      <p:pic>
        <p:nvPicPr>
          <p:cNvPr id="22" name="Picture 21" descr="A close up of a logo&#10;&#10;Description automatically generated">
            <a:extLst>
              <a:ext uri="{FF2B5EF4-FFF2-40B4-BE49-F238E27FC236}">
                <a16:creationId xmlns:a16="http://schemas.microsoft.com/office/drawing/2014/main" id="{FE7C9FC3-9DAF-5E4F-9DEA-D320822764F5}"/>
              </a:ext>
            </a:extLst>
          </p:cNvPr>
          <p:cNvPicPr>
            <a:picLocks noChangeAspect="1"/>
          </p:cNvPicPr>
          <p:nvPr/>
        </p:nvPicPr>
        <p:blipFill>
          <a:blip r:embed="rId5"/>
          <a:stretch>
            <a:fillRect/>
          </a:stretch>
        </p:blipFill>
        <p:spPr>
          <a:xfrm flipH="1">
            <a:off x="6993333" y="5288928"/>
            <a:ext cx="573537" cy="951154"/>
          </a:xfrm>
          <a:prstGeom prst="rect">
            <a:avLst/>
          </a:prstGeom>
        </p:spPr>
      </p:pic>
      <p:pic>
        <p:nvPicPr>
          <p:cNvPr id="23" name="Picture 22" descr="A close up of a logo&#10;&#10;Description automatically generated">
            <a:extLst>
              <a:ext uri="{FF2B5EF4-FFF2-40B4-BE49-F238E27FC236}">
                <a16:creationId xmlns:a16="http://schemas.microsoft.com/office/drawing/2014/main" id="{08849348-6BC8-414B-B98D-08FE5F0476CC}"/>
              </a:ext>
            </a:extLst>
          </p:cNvPr>
          <p:cNvPicPr>
            <a:picLocks noChangeAspect="1"/>
          </p:cNvPicPr>
          <p:nvPr/>
        </p:nvPicPr>
        <p:blipFill>
          <a:blip r:embed="rId5"/>
          <a:stretch>
            <a:fillRect/>
          </a:stretch>
        </p:blipFill>
        <p:spPr>
          <a:xfrm flipH="1">
            <a:off x="7709981" y="5525177"/>
            <a:ext cx="573537" cy="951154"/>
          </a:xfrm>
          <a:prstGeom prst="rect">
            <a:avLst/>
          </a:prstGeom>
        </p:spPr>
      </p:pic>
      <p:sp>
        <p:nvSpPr>
          <p:cNvPr id="8" name="Left Brace 7">
            <a:extLst>
              <a:ext uri="{FF2B5EF4-FFF2-40B4-BE49-F238E27FC236}">
                <a16:creationId xmlns:a16="http://schemas.microsoft.com/office/drawing/2014/main" id="{732871B2-32C4-2246-AFD9-2F7AE205FB3B}"/>
              </a:ext>
            </a:extLst>
          </p:cNvPr>
          <p:cNvSpPr/>
          <p:nvPr/>
        </p:nvSpPr>
        <p:spPr>
          <a:xfrm rot="5400000">
            <a:off x="1753686" y="3039344"/>
            <a:ext cx="783246" cy="3091934"/>
          </a:xfrm>
          <a:prstGeom prst="leftBrace">
            <a:avLst>
              <a:gd name="adj1" fmla="val 8333"/>
              <a:gd name="adj2" fmla="val 75902"/>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Box 25">
            <a:extLst>
              <a:ext uri="{FF2B5EF4-FFF2-40B4-BE49-F238E27FC236}">
                <a16:creationId xmlns:a16="http://schemas.microsoft.com/office/drawing/2014/main" id="{730C88E0-2197-0442-BCF4-B9553A0CD877}"/>
              </a:ext>
            </a:extLst>
          </p:cNvPr>
          <p:cNvSpPr txBox="1"/>
          <p:nvPr/>
        </p:nvSpPr>
        <p:spPr>
          <a:xfrm>
            <a:off x="285316" y="3230945"/>
            <a:ext cx="2717997" cy="923330"/>
          </a:xfrm>
          <a:prstGeom prst="rect">
            <a:avLst/>
          </a:prstGeom>
          <a:noFill/>
        </p:spPr>
        <p:txBody>
          <a:bodyPr wrap="square" rtlCol="0">
            <a:spAutoFit/>
          </a:bodyPr>
          <a:lstStyle/>
          <a:p>
            <a:r>
              <a:rPr lang="en-US" dirty="0"/>
              <a:t>Before 1988 collectives only represented right owners of musical works </a:t>
            </a:r>
          </a:p>
        </p:txBody>
      </p:sp>
    </p:spTree>
    <p:extLst>
      <p:ext uri="{BB962C8B-B14F-4D97-AF65-F5344CB8AC3E}">
        <p14:creationId xmlns:p14="http://schemas.microsoft.com/office/powerpoint/2010/main" val="2705131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2000"/>
                                        <p:tgtEl>
                                          <p:spTgt spid="15"/>
                                        </p:tgtEl>
                                      </p:cBhvr>
                                    </p:animEffect>
                                  </p:childTnLst>
                                </p:cTn>
                              </p:par>
                              <p:par>
                                <p:cTn id="16" presetID="10" presetClass="entr" presetSubtype="0" fill="hold" nodeType="withEffect">
                                  <p:stCondLst>
                                    <p:cond delay="12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14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par>
                          <p:cTn id="55" fill="hold">
                            <p:stCondLst>
                              <p:cond delay="2500"/>
                            </p:stCondLst>
                            <p:childTnLst>
                              <p:par>
                                <p:cTn id="56" presetID="10" presetClass="entr" presetSubtype="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par>
                          <p:cTn id="59" fill="hold">
                            <p:stCondLst>
                              <p:cond delay="3000"/>
                            </p:stCondLst>
                            <p:childTnLst>
                              <p:par>
                                <p:cTn id="60" presetID="10" presetClass="entr" presetSubtype="0"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2"/>
                                        </p:tgtEl>
                                      </p:cBhvr>
                                    </p:animEffect>
                                    <p:set>
                                      <p:cBhvr>
                                        <p:cTn id="73" dur="1" fill="hold">
                                          <p:stCondLst>
                                            <p:cond delay="499"/>
                                          </p:stCondLst>
                                        </p:cTn>
                                        <p:tgtEl>
                                          <p:spTgt spid="2"/>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5"/>
                                        </p:tgtEl>
                                      </p:cBhvr>
                                    </p:animEffect>
                                    <p:set>
                                      <p:cBhvr>
                                        <p:cTn id="76" dur="1" fill="hold">
                                          <p:stCondLst>
                                            <p:cond delay="499"/>
                                          </p:stCondLst>
                                        </p:cTn>
                                        <p:tgtEl>
                                          <p:spTgt spid="15"/>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4"/>
                                        </p:tgtEl>
                                      </p:cBhvr>
                                    </p:animEffect>
                                    <p:set>
                                      <p:cBhvr>
                                        <p:cTn id="79" dur="1" fill="hold">
                                          <p:stCondLst>
                                            <p:cond delay="499"/>
                                          </p:stCondLst>
                                        </p:cTn>
                                        <p:tgtEl>
                                          <p:spTgt spid="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9"/>
                                        </p:tgtEl>
                                      </p:cBhvr>
                                    </p:animEffect>
                                    <p:set>
                                      <p:cBhvr>
                                        <p:cTn id="85" dur="1" fill="hold">
                                          <p:stCondLst>
                                            <p:cond delay="499"/>
                                          </p:stCondLst>
                                        </p:cTn>
                                        <p:tgtEl>
                                          <p:spTgt spid="1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2"/>
                                        </p:tgtEl>
                                      </p:cBhvr>
                                    </p:animEffect>
                                    <p:set>
                                      <p:cBhvr>
                                        <p:cTn id="94" dur="1" fill="hold">
                                          <p:stCondLst>
                                            <p:cond delay="499"/>
                                          </p:stCondLst>
                                        </p:cTn>
                                        <p:tgtEl>
                                          <p:spTgt spid="22"/>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3"/>
                                        </p:tgtEl>
                                      </p:cBhvr>
                                    </p:animEffect>
                                    <p:set>
                                      <p:cBhvr>
                                        <p:cTn id="97" dur="1" fill="hold">
                                          <p:stCondLst>
                                            <p:cond delay="499"/>
                                          </p:stCondLst>
                                        </p:cTn>
                                        <p:tgtEl>
                                          <p:spTgt spid="23"/>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500"/>
                                        <p:tgtEl>
                                          <p:spTgt spid="9"/>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mph" presetSubtype="0" fill="hold" nodeType="clickEffect">
                                  <p:stCondLst>
                                    <p:cond delay="0"/>
                                  </p:stCondLst>
                                  <p:childTnLst>
                                    <p:animScale>
                                      <p:cBhvr>
                                        <p:cTn id="105" dur="2000" fill="hold"/>
                                        <p:tgtEl>
                                          <p:spTgt spid="9"/>
                                        </p:tgtEl>
                                      </p:cBhvr>
                                      <p:by x="75000" y="75000"/>
                                    </p:animScale>
                                  </p:childTnLst>
                                </p:cTn>
                              </p:par>
                              <p:par>
                                <p:cTn id="106" presetID="42" presetClass="path" presetSubtype="0" accel="50000" decel="50000" fill="hold" nodeType="withEffect">
                                  <p:stCondLst>
                                    <p:cond delay="0"/>
                                  </p:stCondLst>
                                  <p:childTnLst>
                                    <p:animMotion origin="layout" path="M 0 -1.48148E-6 L 0.19375 -0.00787 " pathEditMode="relative" rAng="0" ptsTypes="AA">
                                      <p:cBhvr>
                                        <p:cTn id="107" dur="2000" fill="hold"/>
                                        <p:tgtEl>
                                          <p:spTgt spid="9"/>
                                        </p:tgtEl>
                                        <p:attrNameLst>
                                          <p:attrName>ppt_x</p:attrName>
                                          <p:attrName>ppt_y</p:attrName>
                                        </p:attrNameLst>
                                      </p:cBhvr>
                                      <p:rCtr x="9687" y="-394"/>
                                    </p:animMotion>
                                  </p:childTnLst>
                                </p:cTn>
                              </p:par>
                              <p:par>
                                <p:cTn id="108" presetID="42" presetClass="path" presetSubtype="0" accel="50000" decel="50000" fill="hold" nodeType="withEffect">
                                  <p:stCondLst>
                                    <p:cond delay="0"/>
                                  </p:stCondLst>
                                  <p:childTnLst>
                                    <p:animMotion origin="layout" path="M 0 1.48148E-6 L -0.2375 0.05046 " pathEditMode="relative" rAng="0" ptsTypes="AA">
                                      <p:cBhvr>
                                        <p:cTn id="109" dur="2000" fill="hold"/>
                                        <p:tgtEl>
                                          <p:spTgt spid="10"/>
                                        </p:tgtEl>
                                        <p:attrNameLst>
                                          <p:attrName>ppt_x</p:attrName>
                                          <p:attrName>ppt_y</p:attrName>
                                        </p:attrNameLst>
                                      </p:cBhvr>
                                      <p:rCtr x="-11875" y="2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3271D1-2DE0-3649-8BF2-BA7C4FB0E6B4}"/>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THE COPYRIGHT BOARD</a:t>
            </a:r>
          </a:p>
        </p:txBody>
      </p:sp>
      <p:grpSp>
        <p:nvGrpSpPr>
          <p:cNvPr id="7" name="Group 6">
            <a:extLst>
              <a:ext uri="{FF2B5EF4-FFF2-40B4-BE49-F238E27FC236}">
                <a16:creationId xmlns:a16="http://schemas.microsoft.com/office/drawing/2014/main" id="{185F0E12-080C-5A49-B3D4-D75CCA288A15}"/>
              </a:ext>
            </a:extLst>
          </p:cNvPr>
          <p:cNvGrpSpPr/>
          <p:nvPr/>
        </p:nvGrpSpPr>
        <p:grpSpPr>
          <a:xfrm>
            <a:off x="4239241" y="3467143"/>
            <a:ext cx="1149147" cy="996325"/>
            <a:chOff x="2785520" y="4592071"/>
            <a:chExt cx="969129" cy="1084330"/>
          </a:xfrm>
        </p:grpSpPr>
        <p:pic>
          <p:nvPicPr>
            <p:cNvPr id="8" name="Picture 7" descr="A close up of a logo&#10;&#10;Description automatically generated">
              <a:extLst>
                <a:ext uri="{FF2B5EF4-FFF2-40B4-BE49-F238E27FC236}">
                  <a16:creationId xmlns:a16="http://schemas.microsoft.com/office/drawing/2014/main" id="{4D02A58D-F9DF-5C43-9E04-D7257FF99C05}"/>
                </a:ext>
              </a:extLst>
            </p:cNvPr>
            <p:cNvPicPr>
              <a:picLocks noChangeAspect="1"/>
            </p:cNvPicPr>
            <p:nvPr/>
          </p:nvPicPr>
          <p:blipFill>
            <a:blip r:embed="rId3">
              <a:duotone>
                <a:schemeClr val="accent6">
                  <a:shade val="45000"/>
                  <a:satMod val="135000"/>
                </a:schemeClr>
                <a:prstClr val="white"/>
              </a:duotone>
            </a:blip>
            <a:stretch>
              <a:fillRect/>
            </a:stretch>
          </p:blipFill>
          <p:spPr>
            <a:xfrm>
              <a:off x="2785520" y="4592071"/>
              <a:ext cx="969129" cy="723891"/>
            </a:xfrm>
            <a:prstGeom prst="rect">
              <a:avLst/>
            </a:prstGeom>
          </p:spPr>
        </p:pic>
        <p:sp>
          <p:nvSpPr>
            <p:cNvPr id="9" name="TextBox 8">
              <a:extLst>
                <a:ext uri="{FF2B5EF4-FFF2-40B4-BE49-F238E27FC236}">
                  <a16:creationId xmlns:a16="http://schemas.microsoft.com/office/drawing/2014/main" id="{9F8697C1-34FF-CA4E-90E9-41095FE227E8}"/>
                </a:ext>
              </a:extLst>
            </p:cNvPr>
            <p:cNvSpPr txBox="1"/>
            <p:nvPr/>
          </p:nvSpPr>
          <p:spPr>
            <a:xfrm>
              <a:off x="3002143" y="5274446"/>
              <a:ext cx="746235" cy="401955"/>
            </a:xfrm>
            <a:prstGeom prst="rect">
              <a:avLst/>
            </a:prstGeom>
            <a:noFill/>
          </p:spPr>
          <p:txBody>
            <a:bodyPr wrap="square" rtlCol="0">
              <a:spAutoFit/>
            </a:bodyPr>
            <a:lstStyle/>
            <a:p>
              <a:r>
                <a:rPr lang="en-US" dirty="0"/>
                <a:t>Tariff</a:t>
              </a:r>
            </a:p>
          </p:txBody>
        </p:sp>
      </p:grpSp>
      <p:pic>
        <p:nvPicPr>
          <p:cNvPr id="11" name="Picture 10" descr="A close up of a logo&#10;&#10;Description automatically generated">
            <a:extLst>
              <a:ext uri="{FF2B5EF4-FFF2-40B4-BE49-F238E27FC236}">
                <a16:creationId xmlns:a16="http://schemas.microsoft.com/office/drawing/2014/main" id="{2EA07CB6-4FA3-A54A-955C-6E78CD668841}"/>
              </a:ext>
            </a:extLst>
          </p:cNvPr>
          <p:cNvPicPr>
            <a:picLocks noChangeAspect="1"/>
          </p:cNvPicPr>
          <p:nvPr/>
        </p:nvPicPr>
        <p:blipFill>
          <a:blip r:embed="rId4"/>
          <a:stretch>
            <a:fillRect/>
          </a:stretch>
        </p:blipFill>
        <p:spPr>
          <a:xfrm flipH="1">
            <a:off x="3204500" y="4187083"/>
            <a:ext cx="1142557" cy="1894817"/>
          </a:xfrm>
          <a:prstGeom prst="rect">
            <a:avLst/>
          </a:prstGeom>
        </p:spPr>
      </p:pic>
      <p:pic>
        <p:nvPicPr>
          <p:cNvPr id="13" name="Picture 12">
            <a:extLst>
              <a:ext uri="{FF2B5EF4-FFF2-40B4-BE49-F238E27FC236}">
                <a16:creationId xmlns:a16="http://schemas.microsoft.com/office/drawing/2014/main" id="{BB6E38F7-7981-F941-AE14-BE34098A74FE}"/>
              </a:ext>
            </a:extLst>
          </p:cNvPr>
          <p:cNvPicPr>
            <a:picLocks noChangeAspect="1"/>
          </p:cNvPicPr>
          <p:nvPr/>
        </p:nvPicPr>
        <p:blipFill>
          <a:blip r:embed="rId5"/>
          <a:stretch>
            <a:fillRect/>
          </a:stretch>
        </p:blipFill>
        <p:spPr>
          <a:xfrm>
            <a:off x="7946543" y="4218249"/>
            <a:ext cx="1603857" cy="192972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56C0EE8A-7275-CC49-B498-59FFB9991287}"/>
              </a:ext>
            </a:extLst>
          </p:cNvPr>
          <p:cNvPicPr>
            <a:picLocks noChangeAspect="1"/>
          </p:cNvPicPr>
          <p:nvPr/>
        </p:nvPicPr>
        <p:blipFill>
          <a:blip r:embed="rId6"/>
          <a:stretch>
            <a:fillRect/>
          </a:stretch>
        </p:blipFill>
        <p:spPr>
          <a:xfrm>
            <a:off x="5575521" y="4477754"/>
            <a:ext cx="1142558" cy="1431606"/>
          </a:xfrm>
          <a:prstGeom prst="rect">
            <a:avLst/>
          </a:prstGeom>
        </p:spPr>
      </p:pic>
      <p:pic>
        <p:nvPicPr>
          <p:cNvPr id="15" name="Picture 14">
            <a:extLst>
              <a:ext uri="{FF2B5EF4-FFF2-40B4-BE49-F238E27FC236}">
                <a16:creationId xmlns:a16="http://schemas.microsoft.com/office/drawing/2014/main" id="{00917F2C-B3F7-3D48-81CD-879921723425}"/>
              </a:ext>
            </a:extLst>
          </p:cNvPr>
          <p:cNvPicPr>
            <a:picLocks noChangeAspect="1"/>
          </p:cNvPicPr>
          <p:nvPr/>
        </p:nvPicPr>
        <p:blipFill>
          <a:blip r:embed="rId7"/>
          <a:stretch>
            <a:fillRect/>
          </a:stretch>
        </p:blipFill>
        <p:spPr>
          <a:xfrm>
            <a:off x="1821169" y="4891317"/>
            <a:ext cx="646983" cy="763495"/>
          </a:xfrm>
          <a:prstGeom prst="rect">
            <a:avLst/>
          </a:prstGeom>
        </p:spPr>
      </p:pic>
      <p:pic>
        <p:nvPicPr>
          <p:cNvPr id="16" name="Picture 15">
            <a:extLst>
              <a:ext uri="{FF2B5EF4-FFF2-40B4-BE49-F238E27FC236}">
                <a16:creationId xmlns:a16="http://schemas.microsoft.com/office/drawing/2014/main" id="{26B79CEE-6FF6-A743-BDAE-BFC7F025786F}"/>
              </a:ext>
            </a:extLst>
          </p:cNvPr>
          <p:cNvPicPr>
            <a:picLocks noChangeAspect="1"/>
          </p:cNvPicPr>
          <p:nvPr/>
        </p:nvPicPr>
        <p:blipFill>
          <a:blip r:embed="rId7"/>
          <a:stretch>
            <a:fillRect/>
          </a:stretch>
        </p:blipFill>
        <p:spPr>
          <a:xfrm>
            <a:off x="1691730" y="3714259"/>
            <a:ext cx="646983" cy="763495"/>
          </a:xfrm>
          <a:prstGeom prst="rect">
            <a:avLst/>
          </a:prstGeom>
        </p:spPr>
      </p:pic>
      <p:pic>
        <p:nvPicPr>
          <p:cNvPr id="17" name="Picture 16">
            <a:extLst>
              <a:ext uri="{FF2B5EF4-FFF2-40B4-BE49-F238E27FC236}">
                <a16:creationId xmlns:a16="http://schemas.microsoft.com/office/drawing/2014/main" id="{205ADE05-56C2-424F-A523-14CCB2E6FF83}"/>
              </a:ext>
            </a:extLst>
          </p:cNvPr>
          <p:cNvPicPr>
            <a:picLocks noChangeAspect="1"/>
          </p:cNvPicPr>
          <p:nvPr/>
        </p:nvPicPr>
        <p:blipFill>
          <a:blip r:embed="rId8"/>
          <a:srcRect/>
          <a:stretch/>
        </p:blipFill>
        <p:spPr>
          <a:xfrm>
            <a:off x="980919" y="3412350"/>
            <a:ext cx="646983" cy="774733"/>
          </a:xfrm>
          <a:prstGeom prst="rect">
            <a:avLst/>
          </a:prstGeom>
        </p:spPr>
      </p:pic>
      <p:pic>
        <p:nvPicPr>
          <p:cNvPr id="18" name="Picture 17">
            <a:extLst>
              <a:ext uri="{FF2B5EF4-FFF2-40B4-BE49-F238E27FC236}">
                <a16:creationId xmlns:a16="http://schemas.microsoft.com/office/drawing/2014/main" id="{90C85E7D-5368-3044-95A9-F72D56BABE4F}"/>
              </a:ext>
            </a:extLst>
          </p:cNvPr>
          <p:cNvPicPr>
            <a:picLocks noChangeAspect="1"/>
          </p:cNvPicPr>
          <p:nvPr/>
        </p:nvPicPr>
        <p:blipFill>
          <a:blip r:embed="rId8"/>
          <a:srcRect/>
          <a:stretch/>
        </p:blipFill>
        <p:spPr>
          <a:xfrm>
            <a:off x="1022518" y="4498332"/>
            <a:ext cx="646983" cy="774733"/>
          </a:xfrm>
          <a:prstGeom prst="rect">
            <a:avLst/>
          </a:prstGeom>
        </p:spPr>
      </p:pic>
      <p:pic>
        <p:nvPicPr>
          <p:cNvPr id="19" name="Picture 18" descr="A close up of a logo&#10;&#10;Description automatically generated">
            <a:extLst>
              <a:ext uri="{FF2B5EF4-FFF2-40B4-BE49-F238E27FC236}">
                <a16:creationId xmlns:a16="http://schemas.microsoft.com/office/drawing/2014/main" id="{3476AB44-6421-5B4A-A359-579857002CB3}"/>
              </a:ext>
            </a:extLst>
          </p:cNvPr>
          <p:cNvPicPr>
            <a:picLocks noChangeAspect="1"/>
          </p:cNvPicPr>
          <p:nvPr/>
        </p:nvPicPr>
        <p:blipFill>
          <a:blip r:embed="rId9">
            <a:duotone>
              <a:schemeClr val="accent1">
                <a:shade val="45000"/>
                <a:satMod val="135000"/>
              </a:schemeClr>
              <a:prstClr val="white"/>
            </a:duotone>
          </a:blip>
          <a:stretch>
            <a:fillRect/>
          </a:stretch>
        </p:blipFill>
        <p:spPr>
          <a:xfrm>
            <a:off x="4516609" y="1425039"/>
            <a:ext cx="3231808" cy="999466"/>
          </a:xfrm>
          <a:prstGeom prst="rect">
            <a:avLst/>
          </a:prstGeom>
        </p:spPr>
      </p:pic>
      <p:pic>
        <p:nvPicPr>
          <p:cNvPr id="20" name="Picture 19" descr="A close up of a logo&#10;&#10;Description automatically generated">
            <a:extLst>
              <a:ext uri="{FF2B5EF4-FFF2-40B4-BE49-F238E27FC236}">
                <a16:creationId xmlns:a16="http://schemas.microsoft.com/office/drawing/2014/main" id="{681BAD1F-2AC0-F840-A2D2-E5E9F1692DCB}"/>
              </a:ext>
            </a:extLst>
          </p:cNvPr>
          <p:cNvPicPr>
            <a:picLocks noChangeAspect="1"/>
          </p:cNvPicPr>
          <p:nvPr/>
        </p:nvPicPr>
        <p:blipFill>
          <a:blip r:embed="rId10"/>
          <a:stretch>
            <a:fillRect/>
          </a:stretch>
        </p:blipFill>
        <p:spPr>
          <a:xfrm>
            <a:off x="8041173" y="2015247"/>
            <a:ext cx="1283052" cy="1249007"/>
          </a:xfrm>
          <a:prstGeom prst="rect">
            <a:avLst/>
          </a:prstGeom>
        </p:spPr>
      </p:pic>
      <p:sp>
        <p:nvSpPr>
          <p:cNvPr id="28" name="Title 1">
            <a:extLst>
              <a:ext uri="{FF2B5EF4-FFF2-40B4-BE49-F238E27FC236}">
                <a16:creationId xmlns:a16="http://schemas.microsoft.com/office/drawing/2014/main" id="{E29BC51E-C9D5-F443-A677-BD5482A888C8}"/>
              </a:ext>
            </a:extLst>
          </p:cNvPr>
          <p:cNvSpPr txBox="1">
            <a:spLocks/>
          </p:cNvSpPr>
          <p:nvPr/>
        </p:nvSpPr>
        <p:spPr>
          <a:xfrm>
            <a:off x="6444266" y="534358"/>
            <a:ext cx="8682518" cy="938785"/>
          </a:xfrm>
          <a:prstGeom prst="rect">
            <a:avLst/>
          </a:prstGeom>
        </p:spPr>
        <p:txBody>
          <a:bodyPr anchor="ctr" anchorCtr="0"/>
          <a:lstStyle>
            <a:lvl1pPr algn="ctr" defTabSz="914400" rtl="0" eaLnBrk="1" latinLnBrk="0" hangingPunct="1">
              <a:lnSpc>
                <a:spcPct val="70000"/>
              </a:lnSpc>
              <a:spcBef>
                <a:spcPct val="0"/>
              </a:spcBef>
              <a:buNone/>
              <a:defRPr sz="4000" b="1" i="0" kern="1200" baseline="0">
                <a:solidFill>
                  <a:schemeClr val="bg1"/>
                </a:solidFill>
                <a:latin typeface="Arial" panose="020B0604020202020204" pitchFamily="34" charset="0"/>
                <a:ea typeface="+mj-ea"/>
                <a:cs typeface="+mj-cs"/>
              </a:defRPr>
            </a:lvl1pPr>
          </a:lstStyle>
          <a:p>
            <a:r>
              <a:rPr lang="en-US" dirty="0"/>
              <a:t> ???</a:t>
            </a:r>
          </a:p>
        </p:txBody>
      </p:sp>
      <p:sp>
        <p:nvSpPr>
          <p:cNvPr id="29" name="Rectangle 28">
            <a:extLst>
              <a:ext uri="{FF2B5EF4-FFF2-40B4-BE49-F238E27FC236}">
                <a16:creationId xmlns:a16="http://schemas.microsoft.com/office/drawing/2014/main" id="{7DCECC3E-27D1-A741-9FDC-E2FF3FB12F95}"/>
              </a:ext>
            </a:extLst>
          </p:cNvPr>
          <p:cNvSpPr/>
          <p:nvPr/>
        </p:nvSpPr>
        <p:spPr>
          <a:xfrm rot="20702516">
            <a:off x="8513584" y="612938"/>
            <a:ext cx="2676681" cy="896627"/>
          </a:xfrm>
          <a:prstGeom prst="rect">
            <a:avLst/>
          </a:prstGeom>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BORED!</a:t>
            </a:r>
          </a:p>
        </p:txBody>
      </p:sp>
      <p:sp>
        <p:nvSpPr>
          <p:cNvPr id="2" name="TextBox 1">
            <a:extLst>
              <a:ext uri="{FF2B5EF4-FFF2-40B4-BE49-F238E27FC236}">
                <a16:creationId xmlns:a16="http://schemas.microsoft.com/office/drawing/2014/main" id="{993C02E1-9D18-D34F-B894-7BDB93BA7992}"/>
              </a:ext>
            </a:extLst>
          </p:cNvPr>
          <p:cNvSpPr txBox="1"/>
          <p:nvPr/>
        </p:nvSpPr>
        <p:spPr>
          <a:xfrm>
            <a:off x="7138817" y="2870668"/>
            <a:ext cx="762870" cy="1015663"/>
          </a:xfrm>
          <a:prstGeom prst="rect">
            <a:avLst/>
          </a:prstGeom>
          <a:noFill/>
        </p:spPr>
        <p:txBody>
          <a:bodyPr wrap="square" rtlCol="0">
            <a:spAutoFit/>
          </a:bodyPr>
          <a:lstStyle/>
          <a:p>
            <a:r>
              <a:rPr lang="en-US" sz="6000" b="1" dirty="0">
                <a:solidFill>
                  <a:schemeClr val="accent6"/>
                </a:solidFill>
              </a:rPr>
              <a:t>✓</a:t>
            </a:r>
          </a:p>
        </p:txBody>
      </p:sp>
      <p:pic>
        <p:nvPicPr>
          <p:cNvPr id="21" name="Picture 20" descr="A picture containing food&#10;&#10;Description automatically generated">
            <a:extLst>
              <a:ext uri="{FF2B5EF4-FFF2-40B4-BE49-F238E27FC236}">
                <a16:creationId xmlns:a16="http://schemas.microsoft.com/office/drawing/2014/main" id="{1A90A7B1-CA5E-F142-ABE1-0F8CD78005A3}"/>
              </a:ext>
            </a:extLst>
          </p:cNvPr>
          <p:cNvPicPr>
            <a:picLocks noChangeAspect="1"/>
          </p:cNvPicPr>
          <p:nvPr/>
        </p:nvPicPr>
        <p:blipFill>
          <a:blip r:embed="rId11"/>
          <a:stretch>
            <a:fillRect/>
          </a:stretch>
        </p:blipFill>
        <p:spPr>
          <a:xfrm>
            <a:off x="4313677" y="1761417"/>
            <a:ext cx="4261178" cy="3282438"/>
          </a:xfrm>
          <a:prstGeom prst="rect">
            <a:avLst/>
          </a:prstGeom>
        </p:spPr>
      </p:pic>
    </p:spTree>
    <p:extLst>
      <p:ext uri="{BB962C8B-B14F-4D97-AF65-F5344CB8AC3E}">
        <p14:creationId xmlns:p14="http://schemas.microsoft.com/office/powerpoint/2010/main" val="1791780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2" presetClass="emph" presetSubtype="0" fill="hold" nodeType="clickEffect">
                                      <p:stCondLst>
                                        <p:cond delay="0"/>
                                      </p:stCondLst>
                                      <p:childTnLst>
                                        <p:animRot by="120000">
                                          <p:cBhvr>
                                            <p:cTn id="47" dur="100" fill="hold">
                                              <p:stCondLst>
                                                <p:cond delay="0"/>
                                              </p:stCondLst>
                                            </p:cTn>
                                            <p:tgtEl>
                                              <p:spTgt spid="11"/>
                                            </p:tgtEl>
                                            <p:attrNameLst>
                                              <p:attrName>r</p:attrName>
                                            </p:attrNameLst>
                                          </p:cBhvr>
                                        </p:animRot>
                                        <p:animRot by="-240000">
                                          <p:cBhvr>
                                            <p:cTn id="48" dur="200" fill="hold">
                                              <p:stCondLst>
                                                <p:cond delay="200"/>
                                              </p:stCondLst>
                                            </p:cTn>
                                            <p:tgtEl>
                                              <p:spTgt spid="11"/>
                                            </p:tgtEl>
                                            <p:attrNameLst>
                                              <p:attrName>r</p:attrName>
                                            </p:attrNameLst>
                                          </p:cBhvr>
                                        </p:animRot>
                                        <p:animRot by="240000">
                                          <p:cBhvr>
                                            <p:cTn id="49" dur="200" fill="hold">
                                              <p:stCondLst>
                                                <p:cond delay="400"/>
                                              </p:stCondLst>
                                            </p:cTn>
                                            <p:tgtEl>
                                              <p:spTgt spid="11"/>
                                            </p:tgtEl>
                                            <p:attrNameLst>
                                              <p:attrName>r</p:attrName>
                                            </p:attrNameLst>
                                          </p:cBhvr>
                                        </p:animRot>
                                        <p:animRot by="-240000">
                                          <p:cBhvr>
                                            <p:cTn id="50" dur="200" fill="hold">
                                              <p:stCondLst>
                                                <p:cond delay="600"/>
                                              </p:stCondLst>
                                            </p:cTn>
                                            <p:tgtEl>
                                              <p:spTgt spid="11"/>
                                            </p:tgtEl>
                                            <p:attrNameLst>
                                              <p:attrName>r</p:attrName>
                                            </p:attrNameLst>
                                          </p:cBhvr>
                                        </p:animRot>
                                        <p:animRot by="120000">
                                          <p:cBhvr>
                                            <p:cTn id="51" dur="200" fill="hold">
                                              <p:stCondLst>
                                                <p:cond delay="800"/>
                                              </p:stCondLst>
                                            </p:cTn>
                                            <p:tgtEl>
                                              <p:spTgt spid="11"/>
                                            </p:tgtEl>
                                            <p:attrNameLst>
                                              <p:attrName>r</p:attrName>
                                            </p:attrNameLst>
                                          </p:cBhvr>
                                        </p:animRot>
                                      </p:childTnLst>
                                    </p:cTn>
                                  </p:par>
                                </p:childTnLst>
                              </p:cTn>
                            </p:par>
                            <p:par>
                              <p:cTn id="52" fill="hold">
                                <p:stCondLst>
                                  <p:cond delay="1000"/>
                                </p:stCondLst>
                                <p:childTnLst>
                                  <p:par>
                                    <p:cTn id="53" presetID="32" presetClass="emph" presetSubtype="0" fill="hold" nodeType="afterEffect">
                                      <p:stCondLst>
                                        <p:cond delay="0"/>
                                      </p:stCondLst>
                                      <p:childTnLst>
                                        <p:animRot by="120000">
                                          <p:cBhvr>
                                            <p:cTn id="54" dur="100" fill="hold">
                                              <p:stCondLst>
                                                <p:cond delay="0"/>
                                              </p:stCondLst>
                                            </p:cTn>
                                            <p:tgtEl>
                                              <p:spTgt spid="13"/>
                                            </p:tgtEl>
                                            <p:attrNameLst>
                                              <p:attrName>r</p:attrName>
                                            </p:attrNameLst>
                                          </p:cBhvr>
                                        </p:animRot>
                                        <p:animRot by="-240000">
                                          <p:cBhvr>
                                            <p:cTn id="55" dur="200" fill="hold">
                                              <p:stCondLst>
                                                <p:cond delay="200"/>
                                              </p:stCondLst>
                                            </p:cTn>
                                            <p:tgtEl>
                                              <p:spTgt spid="13"/>
                                            </p:tgtEl>
                                            <p:attrNameLst>
                                              <p:attrName>r</p:attrName>
                                            </p:attrNameLst>
                                          </p:cBhvr>
                                        </p:animRot>
                                        <p:animRot by="240000">
                                          <p:cBhvr>
                                            <p:cTn id="56" dur="200" fill="hold">
                                              <p:stCondLst>
                                                <p:cond delay="400"/>
                                              </p:stCondLst>
                                            </p:cTn>
                                            <p:tgtEl>
                                              <p:spTgt spid="13"/>
                                            </p:tgtEl>
                                            <p:attrNameLst>
                                              <p:attrName>r</p:attrName>
                                            </p:attrNameLst>
                                          </p:cBhvr>
                                        </p:animRot>
                                        <p:animRot by="-240000">
                                          <p:cBhvr>
                                            <p:cTn id="57" dur="200" fill="hold">
                                              <p:stCondLst>
                                                <p:cond delay="600"/>
                                              </p:stCondLst>
                                            </p:cTn>
                                            <p:tgtEl>
                                              <p:spTgt spid="13"/>
                                            </p:tgtEl>
                                            <p:attrNameLst>
                                              <p:attrName>r</p:attrName>
                                            </p:attrNameLst>
                                          </p:cBhvr>
                                        </p:animRot>
                                        <p:animRot by="120000">
                                          <p:cBhvr>
                                            <p:cTn id="58" dur="200" fill="hold">
                                              <p:stCondLst>
                                                <p:cond delay="800"/>
                                              </p:stCondLst>
                                            </p:cTn>
                                            <p:tgtEl>
                                              <p:spTgt spid="13"/>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14:presetBounceEnd="50000">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14:bounceEnd="50000">
                                          <p:cBhvr additive="base">
                                            <p:cTn id="63" dur="5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6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500" fill="hold"/>
                                            <p:tgtEl>
                                              <p:spTgt spid="7"/>
                                            </p:tgtEl>
                                            <p:attrNameLst>
                                              <p:attrName>ppt_w</p:attrName>
                                            </p:attrNameLst>
                                          </p:cBhvr>
                                          <p:tavLst>
                                            <p:tav tm="0">
                                              <p:val>
                                                <p:fltVal val="0"/>
                                              </p:val>
                                            </p:tav>
                                            <p:tav tm="100000">
                                              <p:val>
                                                <p:strVal val="#ppt_w"/>
                                              </p:val>
                                            </p:tav>
                                          </p:tavLst>
                                        </p:anim>
                                        <p:anim calcmode="lin" valueType="num">
                                          <p:cBhvr>
                                            <p:cTn id="70" dur="500" fill="hold"/>
                                            <p:tgtEl>
                                              <p:spTgt spid="7"/>
                                            </p:tgtEl>
                                            <p:attrNameLst>
                                              <p:attrName>ppt_h</p:attrName>
                                            </p:attrNameLst>
                                          </p:cBhvr>
                                          <p:tavLst>
                                            <p:tav tm="0">
                                              <p:val>
                                                <p:fltVal val="0"/>
                                              </p:val>
                                            </p:tav>
                                            <p:tav tm="100000">
                                              <p:val>
                                                <p:strVal val="#ppt_h"/>
                                              </p:val>
                                            </p:tav>
                                          </p:tavLst>
                                        </p:anim>
                                        <p:anim calcmode="lin" valueType="num">
                                          <p:cBhvr>
                                            <p:cTn id="71" dur="500" fill="hold"/>
                                            <p:tgtEl>
                                              <p:spTgt spid="7"/>
                                            </p:tgtEl>
                                            <p:attrNameLst>
                                              <p:attrName>style.rotation</p:attrName>
                                            </p:attrNameLst>
                                          </p:cBhvr>
                                          <p:tavLst>
                                            <p:tav tm="0">
                                              <p:val>
                                                <p:fltVal val="360"/>
                                              </p:val>
                                            </p:tav>
                                            <p:tav tm="100000">
                                              <p:val>
                                                <p:fltVal val="0"/>
                                              </p:val>
                                            </p:tav>
                                          </p:tavLst>
                                        </p:anim>
                                        <p:animEffect transition="in" filter="fade">
                                          <p:cBhvr>
                                            <p:cTn id="72" dur="500"/>
                                            <p:tgtEl>
                                              <p:spTgt spid="7"/>
                                            </p:tgtEl>
                                          </p:cBhvr>
                                        </p:animEffect>
                                      </p:childTnLst>
                                    </p:cTn>
                                  </p:par>
                                </p:childTnLst>
                              </p:cTn>
                            </p:par>
                            <p:par>
                              <p:cTn id="73" fill="hold">
                                <p:stCondLst>
                                  <p:cond delay="500"/>
                                </p:stCondLst>
                                <p:childTnLst>
                                  <p:par>
                                    <p:cTn id="74" presetID="42" presetClass="path" presetSubtype="0" accel="50000" decel="50000" fill="hold" nodeType="afterEffect">
                                      <p:stCondLst>
                                        <p:cond delay="1000"/>
                                      </p:stCondLst>
                                      <p:childTnLst>
                                        <p:animMotion origin="layout" path="M -1.66667E-6 -7.40741E-7 L 0.1082 -0.13102 " pathEditMode="relative" rAng="0" ptsTypes="AA">
                                          <p:cBhvr>
                                            <p:cTn id="75" dur="2000" fill="hold"/>
                                            <p:tgtEl>
                                              <p:spTgt spid="7"/>
                                            </p:tgtEl>
                                            <p:attrNameLst>
                                              <p:attrName>ppt_x</p:attrName>
                                              <p:attrName>ppt_y</p:attrName>
                                            </p:attrNameLst>
                                          </p:cBhvr>
                                          <p:rCtr x="5404" y="-6551"/>
                                        </p:animMotion>
                                      </p:childTnLst>
                                    </p:cTn>
                                  </p:par>
                                </p:childTnLst>
                              </p:cTn>
                            </p:par>
                          </p:childTnLst>
                        </p:cTn>
                      </p:par>
                      <p:par>
                        <p:cTn id="76" fill="hold">
                          <p:stCondLst>
                            <p:cond delay="indefinite"/>
                          </p:stCondLst>
                          <p:childTnLst>
                            <p:par>
                              <p:cTn id="77" fill="hold">
                                <p:stCondLst>
                                  <p:cond delay="0"/>
                                </p:stCondLst>
                                <p:childTnLst>
                                  <p:par>
                                    <p:cTn id="78" presetID="15" presetClass="entr" presetSubtype="0"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4" fill="hold">
                          <p:stCondLst>
                            <p:cond delay="indefinite"/>
                          </p:stCondLst>
                          <p:childTnLst>
                            <p:par>
                              <p:cTn id="85" fill="hold">
                                <p:stCondLst>
                                  <p:cond delay="0"/>
                                </p:stCondLst>
                                <p:childTnLst>
                                  <p:par>
                                    <p:cTn id="86" presetID="31" presetClass="path" presetSubtype="0" accel="50000" decel="50000" fill="hold" nodeType="clickEffect">
                                      <p:stCondLst>
                                        <p:cond delay="0"/>
                                      </p:stCondLst>
                                      <p:childTnLst>
                                        <p:animMotion origin="layout" path="M -0.00052 -0.00231 C -0.0026 -0.00486 -0.01654 -0.03102 -0.03828 -0.01759 C -0.07109 0.00209 -0.08099 0.03102 -0.1155 0.0257 C -0.13685 0.02315 -0.1655 0.00116 -0.1819 0.01065 C -0.21979 0.03125 -0.22201 0.06852 -0.21745 0.09884 C -0.21094 0.14306 -0.15586 0.1544 -0.09505 0.12801 C -0.03372 0.1 0.00898 0.02847 -0.00052 -0.00231 Z " pathEditMode="relative" rAng="20640000" ptsTypes="AAAAAAA">
                                          <p:cBhvr>
                                            <p:cTn id="87" dur="3000" fill="hold"/>
                                            <p:tgtEl>
                                              <p:spTgt spid="20"/>
                                            </p:tgtEl>
                                            <p:attrNameLst>
                                              <p:attrName>ppt_x</p:attrName>
                                              <p:attrName>ppt_y</p:attrName>
                                            </p:attrNameLst>
                                          </p:cBhvr>
                                          <p:rCtr x="-10742" y="5602"/>
                                        </p:animMotion>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wipe(left)">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28">
                                                <p:txEl>
                                                  <p:pRg st="0" end="0"/>
                                                </p:txEl>
                                              </p:spTgt>
                                            </p:tgtEl>
                                            <p:attrNameLst>
                                              <p:attrName>style.visibility</p:attrName>
                                            </p:attrNameLst>
                                          </p:cBhvr>
                                          <p:to>
                                            <p:strVal val="visible"/>
                                          </p:to>
                                        </p:set>
                                        <p:anim calcmode="lin" valueType="num">
                                          <p:cBhvr>
                                            <p:cTn id="97"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28">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29"/>
                                            </p:tgtEl>
                                            <p:attrNameLst>
                                              <p:attrName>style.visibility</p:attrName>
                                            </p:attrNameLst>
                                          </p:cBhvr>
                                          <p:to>
                                            <p:strVal val="visible"/>
                                          </p:to>
                                        </p:set>
                                        <p:anim calcmode="lin" valueType="num">
                                          <p:cBhvr>
                                            <p:cTn id="104" dur="500" fill="hold"/>
                                            <p:tgtEl>
                                              <p:spTgt spid="29"/>
                                            </p:tgtEl>
                                            <p:attrNameLst>
                                              <p:attrName>ppt_w</p:attrName>
                                            </p:attrNameLst>
                                          </p:cBhvr>
                                          <p:tavLst>
                                            <p:tav tm="0">
                                              <p:val>
                                                <p:fltVal val="0"/>
                                              </p:val>
                                            </p:tav>
                                            <p:tav tm="100000">
                                              <p:val>
                                                <p:strVal val="#ppt_w"/>
                                              </p:val>
                                            </p:tav>
                                          </p:tavLst>
                                        </p:anim>
                                        <p:anim calcmode="lin" valueType="num">
                                          <p:cBhvr>
                                            <p:cTn id="105" dur="500" fill="hold"/>
                                            <p:tgtEl>
                                              <p:spTgt spid="29"/>
                                            </p:tgtEl>
                                            <p:attrNameLst>
                                              <p:attrName>ppt_h</p:attrName>
                                            </p:attrNameLst>
                                          </p:cBhvr>
                                          <p:tavLst>
                                            <p:tav tm="0">
                                              <p:val>
                                                <p:fltVal val="0"/>
                                              </p:val>
                                            </p:tav>
                                            <p:tav tm="100000">
                                              <p:val>
                                                <p:strVal val="#ppt_h"/>
                                              </p:val>
                                            </p:tav>
                                          </p:tavLst>
                                        </p:anim>
                                        <p:anim calcmode="lin" valueType="num">
                                          <p:cBhvr>
                                            <p:cTn id="106" dur="500" fill="hold"/>
                                            <p:tgtEl>
                                              <p:spTgt spid="29"/>
                                            </p:tgtEl>
                                            <p:attrNameLst>
                                              <p:attrName>style.rotation</p:attrName>
                                            </p:attrNameLst>
                                          </p:cBhvr>
                                          <p:tavLst>
                                            <p:tav tm="0">
                                              <p:val>
                                                <p:fltVal val="90"/>
                                              </p:val>
                                            </p:tav>
                                            <p:tav tm="100000">
                                              <p:val>
                                                <p:fltVal val="0"/>
                                              </p:val>
                                            </p:tav>
                                          </p:tavLst>
                                        </p:anim>
                                        <p:animEffect transition="in" filter="fade">
                                          <p:cBhvr>
                                            <p:cTn id="107" dur="500"/>
                                            <p:tgtEl>
                                              <p:spTgt spid="29"/>
                                            </p:tgtEl>
                                          </p:cBhvr>
                                        </p:animEffect>
                                      </p:childTnLst>
                                    </p:cTn>
                                  </p:par>
                                  <p:par>
                                    <p:cTn id="108" presetID="10" presetClass="exit" presetSubtype="0" fill="hold" nodeType="withEffect">
                                      <p:stCondLst>
                                        <p:cond delay="0"/>
                                      </p:stCondLst>
                                      <p:childTnLst>
                                        <p:animEffect transition="out" filter="fade">
                                          <p:cBhvr>
                                            <p:cTn id="109" dur="500"/>
                                            <p:tgtEl>
                                              <p:spTgt spid="14"/>
                                            </p:tgtEl>
                                          </p:cBhvr>
                                        </p:animEffect>
                                        <p:set>
                                          <p:cBhvr>
                                            <p:cTn id="110" dur="1" fill="hold">
                                              <p:stCondLst>
                                                <p:cond delay="499"/>
                                              </p:stCondLst>
                                            </p:cTn>
                                            <p:tgtEl>
                                              <p:spTgt spid="14"/>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20"/>
                                            </p:tgtEl>
                                          </p:cBhvr>
                                        </p:animEffect>
                                        <p:set>
                                          <p:cBhvr>
                                            <p:cTn id="113" dur="1" fill="hold">
                                              <p:stCondLst>
                                                <p:cond delay="499"/>
                                              </p:stCondLst>
                                            </p:cTn>
                                            <p:tgtEl>
                                              <p:spTgt spid="20"/>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9"/>
                                            </p:tgtEl>
                                          </p:cBhvr>
                                        </p:animEffect>
                                        <p:set>
                                          <p:cBhvr>
                                            <p:cTn id="116" dur="1" fill="hold">
                                              <p:stCondLst>
                                                <p:cond delay="499"/>
                                              </p:stCondLst>
                                            </p:cTn>
                                            <p:tgtEl>
                                              <p:spTgt spid="19"/>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7"/>
                                            </p:tgtEl>
                                          </p:cBhvr>
                                        </p:animEffect>
                                        <p:set>
                                          <p:cBhvr>
                                            <p:cTn id="119" dur="1" fill="hold">
                                              <p:stCondLst>
                                                <p:cond delay="499"/>
                                              </p:stCondLst>
                                            </p:cTn>
                                            <p:tgtEl>
                                              <p:spTgt spid="7"/>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1"/>
                                            </p:tgtEl>
                                          </p:cBhvr>
                                        </p:animEffect>
                                        <p:set>
                                          <p:cBhvr>
                                            <p:cTn id="122" dur="1" fill="hold">
                                              <p:stCondLst>
                                                <p:cond delay="499"/>
                                              </p:stCondLst>
                                            </p:cTn>
                                            <p:tgtEl>
                                              <p:spTgt spid="11"/>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5"/>
                                            </p:tgtEl>
                                          </p:cBhvr>
                                        </p:animEffect>
                                        <p:set>
                                          <p:cBhvr>
                                            <p:cTn id="125" dur="1" fill="hold">
                                              <p:stCondLst>
                                                <p:cond delay="499"/>
                                              </p:stCondLst>
                                            </p:cTn>
                                            <p:tgtEl>
                                              <p:spTgt spid="15"/>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16"/>
                                            </p:tgtEl>
                                          </p:cBhvr>
                                        </p:animEffect>
                                        <p:set>
                                          <p:cBhvr>
                                            <p:cTn id="128" dur="1" fill="hold">
                                              <p:stCondLst>
                                                <p:cond delay="499"/>
                                              </p:stCondLst>
                                            </p:cTn>
                                            <p:tgtEl>
                                              <p:spTgt spid="16"/>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17"/>
                                            </p:tgtEl>
                                          </p:cBhvr>
                                        </p:animEffect>
                                        <p:set>
                                          <p:cBhvr>
                                            <p:cTn id="131" dur="1" fill="hold">
                                              <p:stCondLst>
                                                <p:cond delay="499"/>
                                              </p:stCondLst>
                                            </p:cTn>
                                            <p:tgtEl>
                                              <p:spTgt spid="17"/>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8"/>
                                            </p:tgtEl>
                                          </p:cBhvr>
                                        </p:animEffect>
                                        <p:set>
                                          <p:cBhvr>
                                            <p:cTn id="134" dur="1" fill="hold">
                                              <p:stCondLst>
                                                <p:cond delay="499"/>
                                              </p:stCondLst>
                                            </p:cTn>
                                            <p:tgtEl>
                                              <p:spTgt spid="18"/>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3"/>
                                            </p:tgtEl>
                                          </p:cBhvr>
                                        </p:animEffect>
                                        <p:set>
                                          <p:cBhvr>
                                            <p:cTn id="137" dur="1" fill="hold">
                                              <p:stCondLst>
                                                <p:cond delay="499"/>
                                              </p:stCondLst>
                                            </p:cTn>
                                            <p:tgtEl>
                                              <p:spTgt spid="13"/>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2"/>
                                            </p:tgtEl>
                                          </p:cBhvr>
                                        </p:animEffect>
                                        <p:set>
                                          <p:cBhvr>
                                            <p:cTn id="140" dur="1" fill="hold">
                                              <p:stCondLst>
                                                <p:cond delay="499"/>
                                              </p:stCondLst>
                                            </p:cTn>
                                            <p:tgtEl>
                                              <p:spTgt spid="2"/>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45" presetClass="entr" presetSubtype="0" fill="hold" nodeType="clickEffect">
                                      <p:stCondLst>
                                        <p:cond delay="0"/>
                                      </p:stCondLst>
                                      <p:childTnLst>
                                        <p:set>
                                          <p:cBhvr>
                                            <p:cTn id="144" dur="1" fill="hold">
                                              <p:stCondLst>
                                                <p:cond delay="0"/>
                                              </p:stCondLst>
                                            </p:cTn>
                                            <p:tgtEl>
                                              <p:spTgt spid="21"/>
                                            </p:tgtEl>
                                            <p:attrNameLst>
                                              <p:attrName>style.visibility</p:attrName>
                                            </p:attrNameLst>
                                          </p:cBhvr>
                                          <p:to>
                                            <p:strVal val="visible"/>
                                          </p:to>
                                        </p:set>
                                        <p:animEffect transition="in" filter="fade">
                                          <p:cBhvr>
                                            <p:cTn id="145" dur="2000"/>
                                            <p:tgtEl>
                                              <p:spTgt spid="21"/>
                                            </p:tgtEl>
                                          </p:cBhvr>
                                        </p:animEffect>
                                        <p:anim calcmode="lin" valueType="num">
                                          <p:cBhvr>
                                            <p:cTn id="146" dur="2000" fill="hold"/>
                                            <p:tgtEl>
                                              <p:spTgt spid="21"/>
                                            </p:tgtEl>
                                            <p:attrNameLst>
                                              <p:attrName>ppt_w</p:attrName>
                                            </p:attrNameLst>
                                          </p:cBhvr>
                                          <p:tavLst>
                                            <p:tav tm="0" fmla="#ppt_w*sin(2.5*pi*$)">
                                              <p:val>
                                                <p:fltVal val="0"/>
                                              </p:val>
                                            </p:tav>
                                            <p:tav tm="100000">
                                              <p:val>
                                                <p:fltVal val="1"/>
                                              </p:val>
                                            </p:tav>
                                          </p:tavLst>
                                        </p:anim>
                                        <p:anim calcmode="lin" valueType="num">
                                          <p:cBhvr>
                                            <p:cTn id="147"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48" fill="hold">
                          <p:stCondLst>
                            <p:cond delay="indefinite"/>
                          </p:stCondLst>
                          <p:childTnLst>
                            <p:par>
                              <p:cTn id="149" fill="hold">
                                <p:stCondLst>
                                  <p:cond delay="0"/>
                                </p:stCondLst>
                                <p:childTnLst>
                                  <p:par>
                                    <p:cTn id="150" presetID="26" presetClass="emph" presetSubtype="0" fill="hold" nodeType="clickEffect">
                                      <p:stCondLst>
                                        <p:cond delay="0"/>
                                      </p:stCondLst>
                                      <p:childTnLst>
                                        <p:animEffect transition="out" filter="fade">
                                          <p:cBhvr>
                                            <p:cTn id="151" dur="500" tmFilter="0, 0; .2, .5; .8, .5; 1, 0"/>
                                            <p:tgtEl>
                                              <p:spTgt spid="21"/>
                                            </p:tgtEl>
                                          </p:cBhvr>
                                        </p:animEffect>
                                        <p:animScale>
                                          <p:cBhvr>
                                            <p:cTn id="152" dur="250" autoRev="1" fill="hold"/>
                                            <p:tgtEl>
                                              <p:spTgt spid="21"/>
                                            </p:tgtEl>
                                          </p:cBhvr>
                                          <p:by x="105000" y="105000"/>
                                        </p:animScale>
                                      </p:childTnLst>
                                    </p:cTn>
                                  </p:par>
                                </p:childTnLst>
                              </p:cTn>
                            </p:par>
                          </p:childTnLst>
                        </p:cTn>
                      </p:par>
                      <p:par>
                        <p:cTn id="153" fill="hold">
                          <p:stCondLst>
                            <p:cond delay="indefinite"/>
                          </p:stCondLst>
                          <p:childTnLst>
                            <p:par>
                              <p:cTn id="154" fill="hold">
                                <p:stCondLst>
                                  <p:cond delay="0"/>
                                </p:stCondLst>
                                <p:childTnLst>
                                  <p:par>
                                    <p:cTn id="155" presetID="8" presetClass="emph" presetSubtype="0" fill="hold" nodeType="clickEffect">
                                      <p:stCondLst>
                                        <p:cond delay="0"/>
                                      </p:stCondLst>
                                      <p:childTnLst>
                                        <p:animRot by="21600000">
                                          <p:cBhvr>
                                            <p:cTn id="156"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p:bldP spid="2" grpId="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2" presetClass="emph" presetSubtype="0" fill="hold" nodeType="clickEffect">
                                      <p:stCondLst>
                                        <p:cond delay="0"/>
                                      </p:stCondLst>
                                      <p:childTnLst>
                                        <p:animRot by="120000">
                                          <p:cBhvr>
                                            <p:cTn id="47" dur="100" fill="hold">
                                              <p:stCondLst>
                                                <p:cond delay="0"/>
                                              </p:stCondLst>
                                            </p:cTn>
                                            <p:tgtEl>
                                              <p:spTgt spid="11"/>
                                            </p:tgtEl>
                                            <p:attrNameLst>
                                              <p:attrName>r</p:attrName>
                                            </p:attrNameLst>
                                          </p:cBhvr>
                                        </p:animRot>
                                        <p:animRot by="-240000">
                                          <p:cBhvr>
                                            <p:cTn id="48" dur="200" fill="hold">
                                              <p:stCondLst>
                                                <p:cond delay="200"/>
                                              </p:stCondLst>
                                            </p:cTn>
                                            <p:tgtEl>
                                              <p:spTgt spid="11"/>
                                            </p:tgtEl>
                                            <p:attrNameLst>
                                              <p:attrName>r</p:attrName>
                                            </p:attrNameLst>
                                          </p:cBhvr>
                                        </p:animRot>
                                        <p:animRot by="240000">
                                          <p:cBhvr>
                                            <p:cTn id="49" dur="200" fill="hold">
                                              <p:stCondLst>
                                                <p:cond delay="400"/>
                                              </p:stCondLst>
                                            </p:cTn>
                                            <p:tgtEl>
                                              <p:spTgt spid="11"/>
                                            </p:tgtEl>
                                            <p:attrNameLst>
                                              <p:attrName>r</p:attrName>
                                            </p:attrNameLst>
                                          </p:cBhvr>
                                        </p:animRot>
                                        <p:animRot by="-240000">
                                          <p:cBhvr>
                                            <p:cTn id="50" dur="200" fill="hold">
                                              <p:stCondLst>
                                                <p:cond delay="600"/>
                                              </p:stCondLst>
                                            </p:cTn>
                                            <p:tgtEl>
                                              <p:spTgt spid="11"/>
                                            </p:tgtEl>
                                            <p:attrNameLst>
                                              <p:attrName>r</p:attrName>
                                            </p:attrNameLst>
                                          </p:cBhvr>
                                        </p:animRot>
                                        <p:animRot by="120000">
                                          <p:cBhvr>
                                            <p:cTn id="51" dur="200" fill="hold">
                                              <p:stCondLst>
                                                <p:cond delay="800"/>
                                              </p:stCondLst>
                                            </p:cTn>
                                            <p:tgtEl>
                                              <p:spTgt spid="11"/>
                                            </p:tgtEl>
                                            <p:attrNameLst>
                                              <p:attrName>r</p:attrName>
                                            </p:attrNameLst>
                                          </p:cBhvr>
                                        </p:animRot>
                                      </p:childTnLst>
                                    </p:cTn>
                                  </p:par>
                                </p:childTnLst>
                              </p:cTn>
                            </p:par>
                            <p:par>
                              <p:cTn id="52" fill="hold">
                                <p:stCondLst>
                                  <p:cond delay="1000"/>
                                </p:stCondLst>
                                <p:childTnLst>
                                  <p:par>
                                    <p:cTn id="53" presetID="32" presetClass="emph" presetSubtype="0" fill="hold" nodeType="afterEffect">
                                      <p:stCondLst>
                                        <p:cond delay="0"/>
                                      </p:stCondLst>
                                      <p:childTnLst>
                                        <p:animRot by="120000">
                                          <p:cBhvr>
                                            <p:cTn id="54" dur="100" fill="hold">
                                              <p:stCondLst>
                                                <p:cond delay="0"/>
                                              </p:stCondLst>
                                            </p:cTn>
                                            <p:tgtEl>
                                              <p:spTgt spid="13"/>
                                            </p:tgtEl>
                                            <p:attrNameLst>
                                              <p:attrName>r</p:attrName>
                                            </p:attrNameLst>
                                          </p:cBhvr>
                                        </p:animRot>
                                        <p:animRot by="-240000">
                                          <p:cBhvr>
                                            <p:cTn id="55" dur="200" fill="hold">
                                              <p:stCondLst>
                                                <p:cond delay="200"/>
                                              </p:stCondLst>
                                            </p:cTn>
                                            <p:tgtEl>
                                              <p:spTgt spid="13"/>
                                            </p:tgtEl>
                                            <p:attrNameLst>
                                              <p:attrName>r</p:attrName>
                                            </p:attrNameLst>
                                          </p:cBhvr>
                                        </p:animRot>
                                        <p:animRot by="240000">
                                          <p:cBhvr>
                                            <p:cTn id="56" dur="200" fill="hold">
                                              <p:stCondLst>
                                                <p:cond delay="400"/>
                                              </p:stCondLst>
                                            </p:cTn>
                                            <p:tgtEl>
                                              <p:spTgt spid="13"/>
                                            </p:tgtEl>
                                            <p:attrNameLst>
                                              <p:attrName>r</p:attrName>
                                            </p:attrNameLst>
                                          </p:cBhvr>
                                        </p:animRot>
                                        <p:animRot by="-240000">
                                          <p:cBhvr>
                                            <p:cTn id="57" dur="200" fill="hold">
                                              <p:stCondLst>
                                                <p:cond delay="600"/>
                                              </p:stCondLst>
                                            </p:cTn>
                                            <p:tgtEl>
                                              <p:spTgt spid="13"/>
                                            </p:tgtEl>
                                            <p:attrNameLst>
                                              <p:attrName>r</p:attrName>
                                            </p:attrNameLst>
                                          </p:cBhvr>
                                        </p:animRot>
                                        <p:animRot by="120000">
                                          <p:cBhvr>
                                            <p:cTn id="58" dur="200" fill="hold">
                                              <p:stCondLst>
                                                <p:cond delay="800"/>
                                              </p:stCondLst>
                                            </p:cTn>
                                            <p:tgtEl>
                                              <p:spTgt spid="13"/>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1+#ppt_w/2"/>
                                              </p:val>
                                            </p:tav>
                                            <p:tav tm="100000">
                                              <p:val>
                                                <p:strVal val="#ppt_x"/>
                                              </p:val>
                                            </p:tav>
                                          </p:tavLst>
                                        </p:anim>
                                        <p:anim calcmode="lin" valueType="num">
                                          <p:cBhvr additive="base">
                                            <p:cTn id="6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500" fill="hold"/>
                                            <p:tgtEl>
                                              <p:spTgt spid="7"/>
                                            </p:tgtEl>
                                            <p:attrNameLst>
                                              <p:attrName>ppt_w</p:attrName>
                                            </p:attrNameLst>
                                          </p:cBhvr>
                                          <p:tavLst>
                                            <p:tav tm="0">
                                              <p:val>
                                                <p:fltVal val="0"/>
                                              </p:val>
                                            </p:tav>
                                            <p:tav tm="100000">
                                              <p:val>
                                                <p:strVal val="#ppt_w"/>
                                              </p:val>
                                            </p:tav>
                                          </p:tavLst>
                                        </p:anim>
                                        <p:anim calcmode="lin" valueType="num">
                                          <p:cBhvr>
                                            <p:cTn id="70" dur="500" fill="hold"/>
                                            <p:tgtEl>
                                              <p:spTgt spid="7"/>
                                            </p:tgtEl>
                                            <p:attrNameLst>
                                              <p:attrName>ppt_h</p:attrName>
                                            </p:attrNameLst>
                                          </p:cBhvr>
                                          <p:tavLst>
                                            <p:tav tm="0">
                                              <p:val>
                                                <p:fltVal val="0"/>
                                              </p:val>
                                            </p:tav>
                                            <p:tav tm="100000">
                                              <p:val>
                                                <p:strVal val="#ppt_h"/>
                                              </p:val>
                                            </p:tav>
                                          </p:tavLst>
                                        </p:anim>
                                        <p:anim calcmode="lin" valueType="num">
                                          <p:cBhvr>
                                            <p:cTn id="71" dur="500" fill="hold"/>
                                            <p:tgtEl>
                                              <p:spTgt spid="7"/>
                                            </p:tgtEl>
                                            <p:attrNameLst>
                                              <p:attrName>style.rotation</p:attrName>
                                            </p:attrNameLst>
                                          </p:cBhvr>
                                          <p:tavLst>
                                            <p:tav tm="0">
                                              <p:val>
                                                <p:fltVal val="360"/>
                                              </p:val>
                                            </p:tav>
                                            <p:tav tm="100000">
                                              <p:val>
                                                <p:fltVal val="0"/>
                                              </p:val>
                                            </p:tav>
                                          </p:tavLst>
                                        </p:anim>
                                        <p:animEffect transition="in" filter="fade">
                                          <p:cBhvr>
                                            <p:cTn id="72" dur="500"/>
                                            <p:tgtEl>
                                              <p:spTgt spid="7"/>
                                            </p:tgtEl>
                                          </p:cBhvr>
                                        </p:animEffect>
                                      </p:childTnLst>
                                    </p:cTn>
                                  </p:par>
                                </p:childTnLst>
                              </p:cTn>
                            </p:par>
                            <p:par>
                              <p:cTn id="73" fill="hold">
                                <p:stCondLst>
                                  <p:cond delay="500"/>
                                </p:stCondLst>
                                <p:childTnLst>
                                  <p:par>
                                    <p:cTn id="74" presetID="42" presetClass="path" presetSubtype="0" accel="50000" decel="50000" fill="hold" nodeType="afterEffect">
                                      <p:stCondLst>
                                        <p:cond delay="1000"/>
                                      </p:stCondLst>
                                      <p:childTnLst>
                                        <p:animMotion origin="layout" path="M -1.66667E-6 -7.40741E-7 L 0.1082 -0.13102 " pathEditMode="relative" rAng="0" ptsTypes="AA">
                                          <p:cBhvr>
                                            <p:cTn id="75" dur="2000" fill="hold"/>
                                            <p:tgtEl>
                                              <p:spTgt spid="7"/>
                                            </p:tgtEl>
                                            <p:attrNameLst>
                                              <p:attrName>ppt_x</p:attrName>
                                              <p:attrName>ppt_y</p:attrName>
                                            </p:attrNameLst>
                                          </p:cBhvr>
                                          <p:rCtr x="5404" y="-6551"/>
                                        </p:animMotion>
                                      </p:childTnLst>
                                    </p:cTn>
                                  </p:par>
                                </p:childTnLst>
                              </p:cTn>
                            </p:par>
                          </p:childTnLst>
                        </p:cTn>
                      </p:par>
                      <p:par>
                        <p:cTn id="76" fill="hold">
                          <p:stCondLst>
                            <p:cond delay="indefinite"/>
                          </p:stCondLst>
                          <p:childTnLst>
                            <p:par>
                              <p:cTn id="77" fill="hold">
                                <p:stCondLst>
                                  <p:cond delay="0"/>
                                </p:stCondLst>
                                <p:childTnLst>
                                  <p:par>
                                    <p:cTn id="78" presetID="15" presetClass="entr" presetSubtype="0"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4" fill="hold">
                          <p:stCondLst>
                            <p:cond delay="indefinite"/>
                          </p:stCondLst>
                          <p:childTnLst>
                            <p:par>
                              <p:cTn id="85" fill="hold">
                                <p:stCondLst>
                                  <p:cond delay="0"/>
                                </p:stCondLst>
                                <p:childTnLst>
                                  <p:par>
                                    <p:cTn id="86" presetID="31" presetClass="path" presetSubtype="0" accel="50000" decel="50000" fill="hold" nodeType="clickEffect">
                                      <p:stCondLst>
                                        <p:cond delay="0"/>
                                      </p:stCondLst>
                                      <p:childTnLst>
                                        <p:animMotion origin="layout" path="M -0.00052 -0.00231 C -0.0026 -0.00486 -0.01654 -0.03102 -0.03828 -0.01759 C -0.07109 0.00209 -0.08099 0.03102 -0.1155 0.0257 C -0.13685 0.02315 -0.1655 0.00116 -0.1819 0.01065 C -0.21979 0.03125 -0.22201 0.06852 -0.21745 0.09884 C -0.21094 0.14306 -0.15586 0.1544 -0.09505 0.12801 C -0.03372 0.1 0.00898 0.02847 -0.00052 -0.00231 Z " pathEditMode="relative" rAng="20640000" ptsTypes="AAAAAAA">
                                          <p:cBhvr>
                                            <p:cTn id="87" dur="3000" fill="hold"/>
                                            <p:tgtEl>
                                              <p:spTgt spid="20"/>
                                            </p:tgtEl>
                                            <p:attrNameLst>
                                              <p:attrName>ppt_x</p:attrName>
                                              <p:attrName>ppt_y</p:attrName>
                                            </p:attrNameLst>
                                          </p:cBhvr>
                                          <p:rCtr x="-10742" y="5602"/>
                                        </p:animMotion>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wipe(left)">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28">
                                                <p:txEl>
                                                  <p:pRg st="0" end="0"/>
                                                </p:txEl>
                                              </p:spTgt>
                                            </p:tgtEl>
                                            <p:attrNameLst>
                                              <p:attrName>style.visibility</p:attrName>
                                            </p:attrNameLst>
                                          </p:cBhvr>
                                          <p:to>
                                            <p:strVal val="visible"/>
                                          </p:to>
                                        </p:set>
                                        <p:anim calcmode="lin" valueType="num">
                                          <p:cBhvr>
                                            <p:cTn id="97"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28">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29"/>
                                            </p:tgtEl>
                                            <p:attrNameLst>
                                              <p:attrName>style.visibility</p:attrName>
                                            </p:attrNameLst>
                                          </p:cBhvr>
                                          <p:to>
                                            <p:strVal val="visible"/>
                                          </p:to>
                                        </p:set>
                                        <p:anim calcmode="lin" valueType="num">
                                          <p:cBhvr>
                                            <p:cTn id="104" dur="500" fill="hold"/>
                                            <p:tgtEl>
                                              <p:spTgt spid="29"/>
                                            </p:tgtEl>
                                            <p:attrNameLst>
                                              <p:attrName>ppt_w</p:attrName>
                                            </p:attrNameLst>
                                          </p:cBhvr>
                                          <p:tavLst>
                                            <p:tav tm="0">
                                              <p:val>
                                                <p:fltVal val="0"/>
                                              </p:val>
                                            </p:tav>
                                            <p:tav tm="100000">
                                              <p:val>
                                                <p:strVal val="#ppt_w"/>
                                              </p:val>
                                            </p:tav>
                                          </p:tavLst>
                                        </p:anim>
                                        <p:anim calcmode="lin" valueType="num">
                                          <p:cBhvr>
                                            <p:cTn id="105" dur="500" fill="hold"/>
                                            <p:tgtEl>
                                              <p:spTgt spid="29"/>
                                            </p:tgtEl>
                                            <p:attrNameLst>
                                              <p:attrName>ppt_h</p:attrName>
                                            </p:attrNameLst>
                                          </p:cBhvr>
                                          <p:tavLst>
                                            <p:tav tm="0">
                                              <p:val>
                                                <p:fltVal val="0"/>
                                              </p:val>
                                            </p:tav>
                                            <p:tav tm="100000">
                                              <p:val>
                                                <p:strVal val="#ppt_h"/>
                                              </p:val>
                                            </p:tav>
                                          </p:tavLst>
                                        </p:anim>
                                        <p:anim calcmode="lin" valueType="num">
                                          <p:cBhvr>
                                            <p:cTn id="106" dur="500" fill="hold"/>
                                            <p:tgtEl>
                                              <p:spTgt spid="29"/>
                                            </p:tgtEl>
                                            <p:attrNameLst>
                                              <p:attrName>style.rotation</p:attrName>
                                            </p:attrNameLst>
                                          </p:cBhvr>
                                          <p:tavLst>
                                            <p:tav tm="0">
                                              <p:val>
                                                <p:fltVal val="90"/>
                                              </p:val>
                                            </p:tav>
                                            <p:tav tm="100000">
                                              <p:val>
                                                <p:fltVal val="0"/>
                                              </p:val>
                                            </p:tav>
                                          </p:tavLst>
                                        </p:anim>
                                        <p:animEffect transition="in" filter="fade">
                                          <p:cBhvr>
                                            <p:cTn id="107" dur="500"/>
                                            <p:tgtEl>
                                              <p:spTgt spid="29"/>
                                            </p:tgtEl>
                                          </p:cBhvr>
                                        </p:animEffect>
                                      </p:childTnLst>
                                    </p:cTn>
                                  </p:par>
                                  <p:par>
                                    <p:cTn id="108" presetID="10" presetClass="exit" presetSubtype="0" fill="hold" nodeType="withEffect">
                                      <p:stCondLst>
                                        <p:cond delay="0"/>
                                      </p:stCondLst>
                                      <p:childTnLst>
                                        <p:animEffect transition="out" filter="fade">
                                          <p:cBhvr>
                                            <p:cTn id="109" dur="500"/>
                                            <p:tgtEl>
                                              <p:spTgt spid="14"/>
                                            </p:tgtEl>
                                          </p:cBhvr>
                                        </p:animEffect>
                                        <p:set>
                                          <p:cBhvr>
                                            <p:cTn id="110" dur="1" fill="hold">
                                              <p:stCondLst>
                                                <p:cond delay="499"/>
                                              </p:stCondLst>
                                            </p:cTn>
                                            <p:tgtEl>
                                              <p:spTgt spid="14"/>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20"/>
                                            </p:tgtEl>
                                          </p:cBhvr>
                                        </p:animEffect>
                                        <p:set>
                                          <p:cBhvr>
                                            <p:cTn id="113" dur="1" fill="hold">
                                              <p:stCondLst>
                                                <p:cond delay="499"/>
                                              </p:stCondLst>
                                            </p:cTn>
                                            <p:tgtEl>
                                              <p:spTgt spid="20"/>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9"/>
                                            </p:tgtEl>
                                          </p:cBhvr>
                                        </p:animEffect>
                                        <p:set>
                                          <p:cBhvr>
                                            <p:cTn id="116" dur="1" fill="hold">
                                              <p:stCondLst>
                                                <p:cond delay="499"/>
                                              </p:stCondLst>
                                            </p:cTn>
                                            <p:tgtEl>
                                              <p:spTgt spid="19"/>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7"/>
                                            </p:tgtEl>
                                          </p:cBhvr>
                                        </p:animEffect>
                                        <p:set>
                                          <p:cBhvr>
                                            <p:cTn id="119" dur="1" fill="hold">
                                              <p:stCondLst>
                                                <p:cond delay="499"/>
                                              </p:stCondLst>
                                            </p:cTn>
                                            <p:tgtEl>
                                              <p:spTgt spid="7"/>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1"/>
                                            </p:tgtEl>
                                          </p:cBhvr>
                                        </p:animEffect>
                                        <p:set>
                                          <p:cBhvr>
                                            <p:cTn id="122" dur="1" fill="hold">
                                              <p:stCondLst>
                                                <p:cond delay="499"/>
                                              </p:stCondLst>
                                            </p:cTn>
                                            <p:tgtEl>
                                              <p:spTgt spid="11"/>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5"/>
                                            </p:tgtEl>
                                          </p:cBhvr>
                                        </p:animEffect>
                                        <p:set>
                                          <p:cBhvr>
                                            <p:cTn id="125" dur="1" fill="hold">
                                              <p:stCondLst>
                                                <p:cond delay="499"/>
                                              </p:stCondLst>
                                            </p:cTn>
                                            <p:tgtEl>
                                              <p:spTgt spid="15"/>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16"/>
                                            </p:tgtEl>
                                          </p:cBhvr>
                                        </p:animEffect>
                                        <p:set>
                                          <p:cBhvr>
                                            <p:cTn id="128" dur="1" fill="hold">
                                              <p:stCondLst>
                                                <p:cond delay="499"/>
                                              </p:stCondLst>
                                            </p:cTn>
                                            <p:tgtEl>
                                              <p:spTgt spid="16"/>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17"/>
                                            </p:tgtEl>
                                          </p:cBhvr>
                                        </p:animEffect>
                                        <p:set>
                                          <p:cBhvr>
                                            <p:cTn id="131" dur="1" fill="hold">
                                              <p:stCondLst>
                                                <p:cond delay="499"/>
                                              </p:stCondLst>
                                            </p:cTn>
                                            <p:tgtEl>
                                              <p:spTgt spid="17"/>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8"/>
                                            </p:tgtEl>
                                          </p:cBhvr>
                                        </p:animEffect>
                                        <p:set>
                                          <p:cBhvr>
                                            <p:cTn id="134" dur="1" fill="hold">
                                              <p:stCondLst>
                                                <p:cond delay="499"/>
                                              </p:stCondLst>
                                            </p:cTn>
                                            <p:tgtEl>
                                              <p:spTgt spid="18"/>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3"/>
                                            </p:tgtEl>
                                          </p:cBhvr>
                                        </p:animEffect>
                                        <p:set>
                                          <p:cBhvr>
                                            <p:cTn id="137" dur="1" fill="hold">
                                              <p:stCondLst>
                                                <p:cond delay="499"/>
                                              </p:stCondLst>
                                            </p:cTn>
                                            <p:tgtEl>
                                              <p:spTgt spid="13"/>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2"/>
                                            </p:tgtEl>
                                          </p:cBhvr>
                                        </p:animEffect>
                                        <p:set>
                                          <p:cBhvr>
                                            <p:cTn id="140" dur="1" fill="hold">
                                              <p:stCondLst>
                                                <p:cond delay="499"/>
                                              </p:stCondLst>
                                            </p:cTn>
                                            <p:tgtEl>
                                              <p:spTgt spid="2"/>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45" presetClass="entr" presetSubtype="0" fill="hold" nodeType="clickEffect">
                                      <p:stCondLst>
                                        <p:cond delay="0"/>
                                      </p:stCondLst>
                                      <p:childTnLst>
                                        <p:set>
                                          <p:cBhvr>
                                            <p:cTn id="144" dur="1" fill="hold">
                                              <p:stCondLst>
                                                <p:cond delay="0"/>
                                              </p:stCondLst>
                                            </p:cTn>
                                            <p:tgtEl>
                                              <p:spTgt spid="21"/>
                                            </p:tgtEl>
                                            <p:attrNameLst>
                                              <p:attrName>style.visibility</p:attrName>
                                            </p:attrNameLst>
                                          </p:cBhvr>
                                          <p:to>
                                            <p:strVal val="visible"/>
                                          </p:to>
                                        </p:set>
                                        <p:animEffect transition="in" filter="fade">
                                          <p:cBhvr>
                                            <p:cTn id="145" dur="2000"/>
                                            <p:tgtEl>
                                              <p:spTgt spid="21"/>
                                            </p:tgtEl>
                                          </p:cBhvr>
                                        </p:animEffect>
                                        <p:anim calcmode="lin" valueType="num">
                                          <p:cBhvr>
                                            <p:cTn id="146" dur="2000" fill="hold"/>
                                            <p:tgtEl>
                                              <p:spTgt spid="21"/>
                                            </p:tgtEl>
                                            <p:attrNameLst>
                                              <p:attrName>ppt_w</p:attrName>
                                            </p:attrNameLst>
                                          </p:cBhvr>
                                          <p:tavLst>
                                            <p:tav tm="0" fmla="#ppt_w*sin(2.5*pi*$)">
                                              <p:val>
                                                <p:fltVal val="0"/>
                                              </p:val>
                                            </p:tav>
                                            <p:tav tm="100000">
                                              <p:val>
                                                <p:fltVal val="1"/>
                                              </p:val>
                                            </p:tav>
                                          </p:tavLst>
                                        </p:anim>
                                        <p:anim calcmode="lin" valueType="num">
                                          <p:cBhvr>
                                            <p:cTn id="147"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48" fill="hold">
                          <p:stCondLst>
                            <p:cond delay="indefinite"/>
                          </p:stCondLst>
                          <p:childTnLst>
                            <p:par>
                              <p:cTn id="149" fill="hold">
                                <p:stCondLst>
                                  <p:cond delay="0"/>
                                </p:stCondLst>
                                <p:childTnLst>
                                  <p:par>
                                    <p:cTn id="150" presetID="26" presetClass="emph" presetSubtype="0" fill="hold" nodeType="clickEffect">
                                      <p:stCondLst>
                                        <p:cond delay="0"/>
                                      </p:stCondLst>
                                      <p:childTnLst>
                                        <p:animEffect transition="out" filter="fade">
                                          <p:cBhvr>
                                            <p:cTn id="151" dur="500" tmFilter="0, 0; .2, .5; .8, .5; 1, 0"/>
                                            <p:tgtEl>
                                              <p:spTgt spid="21"/>
                                            </p:tgtEl>
                                          </p:cBhvr>
                                        </p:animEffect>
                                        <p:animScale>
                                          <p:cBhvr>
                                            <p:cTn id="152" dur="250" autoRev="1" fill="hold"/>
                                            <p:tgtEl>
                                              <p:spTgt spid="21"/>
                                            </p:tgtEl>
                                          </p:cBhvr>
                                          <p:by x="105000" y="105000"/>
                                        </p:animScale>
                                      </p:childTnLst>
                                    </p:cTn>
                                  </p:par>
                                </p:childTnLst>
                              </p:cTn>
                            </p:par>
                          </p:childTnLst>
                        </p:cTn>
                      </p:par>
                      <p:par>
                        <p:cTn id="153" fill="hold">
                          <p:stCondLst>
                            <p:cond delay="indefinite"/>
                          </p:stCondLst>
                          <p:childTnLst>
                            <p:par>
                              <p:cTn id="154" fill="hold">
                                <p:stCondLst>
                                  <p:cond delay="0"/>
                                </p:stCondLst>
                                <p:childTnLst>
                                  <p:par>
                                    <p:cTn id="155" presetID="8" presetClass="emph" presetSubtype="0" fill="hold" nodeType="clickEffect">
                                      <p:stCondLst>
                                        <p:cond delay="0"/>
                                      </p:stCondLst>
                                      <p:childTnLst>
                                        <p:animRot by="21600000">
                                          <p:cBhvr>
                                            <p:cTn id="156"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p:bldP spid="2" grpId="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21D20-6744-9447-A5AE-E082FD7C874D}"/>
              </a:ext>
            </a:extLst>
          </p:cNvPr>
          <p:cNvSpPr>
            <a:spLocks noGrp="1"/>
          </p:cNvSpPr>
          <p:nvPr>
            <p:ph type="title"/>
          </p:nvPr>
        </p:nvSpPr>
        <p:spPr/>
        <p:txBody>
          <a:bodyPr/>
          <a:lstStyle/>
          <a:p>
            <a:r>
              <a:rPr lang="en-US" dirty="0"/>
              <a:t>TENSION: ARE TARIFFS MANDATORY?</a:t>
            </a:r>
          </a:p>
        </p:txBody>
      </p:sp>
      <p:grpSp>
        <p:nvGrpSpPr>
          <p:cNvPr id="3" name="Group 2">
            <a:extLst>
              <a:ext uri="{FF2B5EF4-FFF2-40B4-BE49-F238E27FC236}">
                <a16:creationId xmlns:a16="http://schemas.microsoft.com/office/drawing/2014/main" id="{5F83C437-067E-E24B-81CB-2B0675700F5B}"/>
              </a:ext>
            </a:extLst>
          </p:cNvPr>
          <p:cNvGrpSpPr/>
          <p:nvPr/>
        </p:nvGrpSpPr>
        <p:grpSpPr>
          <a:xfrm>
            <a:off x="2453865" y="2020708"/>
            <a:ext cx="1591441" cy="1340226"/>
            <a:chOff x="916852" y="4655675"/>
            <a:chExt cx="1591441" cy="1340226"/>
          </a:xfrm>
        </p:grpSpPr>
        <p:pic>
          <p:nvPicPr>
            <p:cNvPr id="5" name="Picture 4" descr="A close up of a logo&#10;&#10;Description automatically generated">
              <a:extLst>
                <a:ext uri="{FF2B5EF4-FFF2-40B4-BE49-F238E27FC236}">
                  <a16:creationId xmlns:a16="http://schemas.microsoft.com/office/drawing/2014/main" id="{B221B6DC-B5E1-A440-81D1-F2E9FE24C375}"/>
                </a:ext>
              </a:extLst>
            </p:cNvPr>
            <p:cNvPicPr>
              <a:picLocks noChangeAspect="1"/>
            </p:cNvPicPr>
            <p:nvPr/>
          </p:nvPicPr>
          <p:blipFill>
            <a:blip r:embed="rId3">
              <a:duotone>
                <a:schemeClr val="accent6">
                  <a:shade val="45000"/>
                  <a:satMod val="135000"/>
                </a:schemeClr>
                <a:prstClr val="white"/>
              </a:duotone>
            </a:blip>
            <a:stretch>
              <a:fillRect/>
            </a:stretch>
          </p:blipFill>
          <p:spPr>
            <a:xfrm>
              <a:off x="916852" y="4655675"/>
              <a:ext cx="1591441" cy="948859"/>
            </a:xfrm>
            <a:prstGeom prst="rect">
              <a:avLst/>
            </a:prstGeom>
          </p:spPr>
        </p:pic>
        <p:sp>
          <p:nvSpPr>
            <p:cNvPr id="6" name="TextBox 5">
              <a:extLst>
                <a:ext uri="{FF2B5EF4-FFF2-40B4-BE49-F238E27FC236}">
                  <a16:creationId xmlns:a16="http://schemas.microsoft.com/office/drawing/2014/main" id="{7130CAEB-82B0-C844-ADAB-2942AD8EFBEA}"/>
                </a:ext>
              </a:extLst>
            </p:cNvPr>
            <p:cNvSpPr txBox="1"/>
            <p:nvPr/>
          </p:nvSpPr>
          <p:spPr>
            <a:xfrm>
              <a:off x="1339454" y="5626569"/>
              <a:ext cx="746235" cy="369332"/>
            </a:xfrm>
            <a:prstGeom prst="rect">
              <a:avLst/>
            </a:prstGeom>
            <a:noFill/>
          </p:spPr>
          <p:txBody>
            <a:bodyPr wrap="square" rtlCol="0">
              <a:spAutoFit/>
            </a:bodyPr>
            <a:lstStyle/>
            <a:p>
              <a:r>
                <a:rPr lang="en-US" dirty="0"/>
                <a:t>Tariff</a:t>
              </a:r>
            </a:p>
          </p:txBody>
        </p:sp>
      </p:grpSp>
      <p:pic>
        <p:nvPicPr>
          <p:cNvPr id="7" name="Picture 6" descr="A close up of a logo&#10;&#10;Description automatically generated">
            <a:extLst>
              <a:ext uri="{FF2B5EF4-FFF2-40B4-BE49-F238E27FC236}">
                <a16:creationId xmlns:a16="http://schemas.microsoft.com/office/drawing/2014/main" id="{EC303E96-2282-424A-81B3-6A1B3D5E5A56}"/>
              </a:ext>
            </a:extLst>
          </p:cNvPr>
          <p:cNvPicPr>
            <a:picLocks noChangeAspect="1"/>
          </p:cNvPicPr>
          <p:nvPr/>
        </p:nvPicPr>
        <p:blipFill>
          <a:blip r:embed="rId4">
            <a:duotone>
              <a:schemeClr val="accent1">
                <a:shade val="45000"/>
                <a:satMod val="135000"/>
              </a:schemeClr>
              <a:prstClr val="white"/>
            </a:duotone>
          </a:blip>
          <a:stretch>
            <a:fillRect/>
          </a:stretch>
        </p:blipFill>
        <p:spPr>
          <a:xfrm>
            <a:off x="5056077" y="3735925"/>
            <a:ext cx="2591632" cy="801486"/>
          </a:xfrm>
          <a:prstGeom prst="rect">
            <a:avLst/>
          </a:prstGeom>
        </p:spPr>
      </p:pic>
      <p:pic>
        <p:nvPicPr>
          <p:cNvPr id="9" name="Picture 8" descr="A close up of a logo&#10;&#10;Description automatically generated">
            <a:extLst>
              <a:ext uri="{FF2B5EF4-FFF2-40B4-BE49-F238E27FC236}">
                <a16:creationId xmlns:a16="http://schemas.microsoft.com/office/drawing/2014/main" id="{58842A01-B3CA-3E4D-9346-87CE93E41128}"/>
              </a:ext>
            </a:extLst>
          </p:cNvPr>
          <p:cNvPicPr>
            <a:picLocks noChangeAspect="1"/>
          </p:cNvPicPr>
          <p:nvPr/>
        </p:nvPicPr>
        <p:blipFill>
          <a:blip r:embed="rId5"/>
          <a:stretch>
            <a:fillRect/>
          </a:stretch>
        </p:blipFill>
        <p:spPr>
          <a:xfrm flipH="1">
            <a:off x="10728800" y="2699426"/>
            <a:ext cx="1249999" cy="2072999"/>
          </a:xfrm>
          <a:prstGeom prst="rect">
            <a:avLst/>
          </a:prstGeom>
        </p:spPr>
      </p:pic>
      <p:pic>
        <p:nvPicPr>
          <p:cNvPr id="10" name="Picture 9">
            <a:extLst>
              <a:ext uri="{FF2B5EF4-FFF2-40B4-BE49-F238E27FC236}">
                <a16:creationId xmlns:a16="http://schemas.microsoft.com/office/drawing/2014/main" id="{EF2C5A4C-77FC-234D-9F36-71C5B7A094E8}"/>
              </a:ext>
            </a:extLst>
          </p:cNvPr>
          <p:cNvPicPr>
            <a:picLocks noChangeAspect="1"/>
          </p:cNvPicPr>
          <p:nvPr/>
        </p:nvPicPr>
        <p:blipFill>
          <a:blip r:embed="rId6"/>
          <a:stretch>
            <a:fillRect/>
          </a:stretch>
        </p:blipFill>
        <p:spPr>
          <a:xfrm>
            <a:off x="345754" y="2544581"/>
            <a:ext cx="1980335" cy="2382688"/>
          </a:xfrm>
          <a:prstGeom prst="rect">
            <a:avLst/>
          </a:prstGeom>
        </p:spPr>
      </p:pic>
    </p:spTree>
    <p:extLst>
      <p:ext uri="{BB962C8B-B14F-4D97-AF65-F5344CB8AC3E}">
        <p14:creationId xmlns:p14="http://schemas.microsoft.com/office/powerpoint/2010/main" val="10742607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5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50000">
                                          <p:cBhvr additive="base">
                                            <p:cTn id="12"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3.54167E-6 -1.11111E-6 L 0.55299 -0.00301 " pathEditMode="relative" rAng="0" ptsTypes="AA">
                                          <p:cBhvr>
                                            <p:cTn id="17" dur="2000" fill="hold"/>
                                            <p:tgtEl>
                                              <p:spTgt spid="3"/>
                                            </p:tgtEl>
                                            <p:attrNameLst>
                                              <p:attrName>ppt_x</p:attrName>
                                              <p:attrName>ppt_y</p:attrName>
                                            </p:attrNameLst>
                                          </p:cBhvr>
                                          <p:rCtr x="27643"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3.54167E-6 -1.11111E-6 L 0.55299 -0.00301 " pathEditMode="relative" rAng="0" ptsTypes="AA">
                                          <p:cBhvr>
                                            <p:cTn id="17" dur="2000" fill="hold"/>
                                            <p:tgtEl>
                                              <p:spTgt spid="3"/>
                                            </p:tgtEl>
                                            <p:attrNameLst>
                                              <p:attrName>ppt_x</p:attrName>
                                              <p:attrName>ppt_y</p:attrName>
                                            </p:attrNameLst>
                                          </p:cBhvr>
                                          <p:rCtr x="27643"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21D20-6744-9447-A5AE-E082FD7C874D}"/>
              </a:ext>
            </a:extLst>
          </p:cNvPr>
          <p:cNvSpPr>
            <a:spLocks noGrp="1"/>
          </p:cNvSpPr>
          <p:nvPr>
            <p:ph type="title"/>
          </p:nvPr>
        </p:nvSpPr>
        <p:spPr/>
        <p:txBody>
          <a:bodyPr/>
          <a:lstStyle/>
          <a:p>
            <a:r>
              <a:rPr lang="en-US" dirty="0"/>
              <a:t>TENSION: WHO BENEFITS?</a:t>
            </a:r>
          </a:p>
        </p:txBody>
      </p:sp>
      <p:sp>
        <p:nvSpPr>
          <p:cNvPr id="6" name="TextBox 5">
            <a:extLst>
              <a:ext uri="{FF2B5EF4-FFF2-40B4-BE49-F238E27FC236}">
                <a16:creationId xmlns:a16="http://schemas.microsoft.com/office/drawing/2014/main" id="{93C14353-7240-0942-B2D7-444986BEE965}"/>
              </a:ext>
            </a:extLst>
          </p:cNvPr>
          <p:cNvSpPr txBox="1"/>
          <p:nvPr/>
        </p:nvSpPr>
        <p:spPr>
          <a:xfrm>
            <a:off x="7211023" y="2739264"/>
            <a:ext cx="4978195" cy="1938992"/>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“…schools, colleges and universities think they are paying money to writers, but they are not. Writers get virtually nothing.” (Murray &amp; Trosow, 2013, p. 91)</a:t>
            </a:r>
            <a:endParaRPr lang="en-US"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86B8CC4-4A5C-CE43-B02E-B498038F7687}"/>
              </a:ext>
            </a:extLst>
          </p:cNvPr>
          <p:cNvPicPr>
            <a:picLocks noChangeAspect="1"/>
          </p:cNvPicPr>
          <p:nvPr/>
        </p:nvPicPr>
        <p:blipFill>
          <a:blip r:embed="rId3"/>
          <a:srcRect/>
          <a:stretch/>
        </p:blipFill>
        <p:spPr>
          <a:xfrm flipH="1">
            <a:off x="1614854" y="2996509"/>
            <a:ext cx="1114482" cy="232613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559C80BD-73AC-C442-A6EB-CB294EB59CFD}"/>
              </a:ext>
            </a:extLst>
          </p:cNvPr>
          <p:cNvPicPr>
            <a:picLocks noChangeAspect="1"/>
          </p:cNvPicPr>
          <p:nvPr/>
        </p:nvPicPr>
        <p:blipFill>
          <a:blip r:embed="rId4"/>
          <a:stretch>
            <a:fillRect/>
          </a:stretch>
        </p:blipFill>
        <p:spPr>
          <a:xfrm>
            <a:off x="5829305" y="2171704"/>
            <a:ext cx="605064" cy="719407"/>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0EE01CA4-89E9-224A-82F0-7F82F1DF68C1}"/>
              </a:ext>
            </a:extLst>
          </p:cNvPr>
          <p:cNvPicPr>
            <a:picLocks noChangeAspect="1"/>
          </p:cNvPicPr>
          <p:nvPr/>
        </p:nvPicPr>
        <p:blipFill>
          <a:blip r:embed="rId5">
            <a:duotone>
              <a:schemeClr val="accent5">
                <a:shade val="45000"/>
                <a:satMod val="135000"/>
              </a:schemeClr>
              <a:prstClr val="white"/>
            </a:duotone>
          </a:blip>
          <a:stretch>
            <a:fillRect/>
          </a:stretch>
        </p:blipFill>
        <p:spPr>
          <a:xfrm>
            <a:off x="2374455" y="1615099"/>
            <a:ext cx="709761" cy="775152"/>
          </a:xfrm>
          <a:prstGeom prst="rect">
            <a:avLst/>
          </a:prstGeom>
        </p:spPr>
      </p:pic>
      <p:pic>
        <p:nvPicPr>
          <p:cNvPr id="26" name="Picture 25">
            <a:extLst>
              <a:ext uri="{FF2B5EF4-FFF2-40B4-BE49-F238E27FC236}">
                <a16:creationId xmlns:a16="http://schemas.microsoft.com/office/drawing/2014/main" id="{F9E1CCBF-404B-2944-894A-0BDCE8330503}"/>
              </a:ext>
            </a:extLst>
          </p:cNvPr>
          <p:cNvPicPr>
            <a:picLocks noChangeAspect="1"/>
          </p:cNvPicPr>
          <p:nvPr/>
        </p:nvPicPr>
        <p:blipFill>
          <a:blip r:embed="rId3"/>
          <a:srcRect/>
          <a:stretch/>
        </p:blipFill>
        <p:spPr>
          <a:xfrm rot="1423300" flipH="1">
            <a:off x="1958583" y="3357637"/>
            <a:ext cx="932966" cy="1947274"/>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A9483F54-32BB-8A45-BF07-641738C5C19B}"/>
              </a:ext>
            </a:extLst>
          </p:cNvPr>
          <p:cNvPicPr>
            <a:picLocks noChangeAspect="1"/>
          </p:cNvPicPr>
          <p:nvPr/>
        </p:nvPicPr>
        <p:blipFill>
          <a:blip r:embed="rId4"/>
          <a:stretch>
            <a:fillRect/>
          </a:stretch>
        </p:blipFill>
        <p:spPr>
          <a:xfrm>
            <a:off x="5829305" y="2171704"/>
            <a:ext cx="605064" cy="719407"/>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70ACC09-4C89-CC4B-9D7C-0F9676FE937C}"/>
              </a:ext>
            </a:extLst>
          </p:cNvPr>
          <p:cNvPicPr>
            <a:picLocks noChangeAspect="1"/>
          </p:cNvPicPr>
          <p:nvPr/>
        </p:nvPicPr>
        <p:blipFill>
          <a:blip r:embed="rId5">
            <a:duotone>
              <a:schemeClr val="accent4">
                <a:shade val="45000"/>
                <a:satMod val="135000"/>
              </a:schemeClr>
              <a:prstClr val="white"/>
            </a:duotone>
          </a:blip>
          <a:stretch>
            <a:fillRect/>
          </a:stretch>
        </p:blipFill>
        <p:spPr>
          <a:xfrm>
            <a:off x="193657" y="3683160"/>
            <a:ext cx="709761" cy="775152"/>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DBF508B2-AEBA-2D4A-94FF-0813E3C8C02D}"/>
              </a:ext>
            </a:extLst>
          </p:cNvPr>
          <p:cNvPicPr>
            <a:picLocks noChangeAspect="1"/>
          </p:cNvPicPr>
          <p:nvPr/>
        </p:nvPicPr>
        <p:blipFill>
          <a:blip r:embed="rId4"/>
          <a:stretch>
            <a:fillRect/>
          </a:stretch>
        </p:blipFill>
        <p:spPr>
          <a:xfrm>
            <a:off x="5829305" y="2171704"/>
            <a:ext cx="605064" cy="719407"/>
          </a:xfrm>
          <a:prstGeom prst="rect">
            <a:avLst/>
          </a:prstGeom>
        </p:spPr>
      </p:pic>
      <p:pic>
        <p:nvPicPr>
          <p:cNvPr id="12" name="Picture 11" descr="A close up of a logo&#10;&#10;Description automatically generated">
            <a:extLst>
              <a:ext uri="{FF2B5EF4-FFF2-40B4-BE49-F238E27FC236}">
                <a16:creationId xmlns:a16="http://schemas.microsoft.com/office/drawing/2014/main" id="{FA253E3A-A361-DB47-913E-85E3CA469590}"/>
              </a:ext>
            </a:extLst>
          </p:cNvPr>
          <p:cNvPicPr>
            <a:picLocks noChangeAspect="1"/>
          </p:cNvPicPr>
          <p:nvPr/>
        </p:nvPicPr>
        <p:blipFill>
          <a:blip r:embed="rId6"/>
          <a:stretch>
            <a:fillRect/>
          </a:stretch>
        </p:blipFill>
        <p:spPr>
          <a:xfrm flipH="1">
            <a:off x="5500506" y="3339908"/>
            <a:ext cx="1195569" cy="198273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BA9B4C38-88E1-694E-9A1A-3E13B991AD41}"/>
              </a:ext>
            </a:extLst>
          </p:cNvPr>
          <p:cNvPicPr>
            <a:picLocks noChangeAspect="1"/>
          </p:cNvPicPr>
          <p:nvPr/>
        </p:nvPicPr>
        <p:blipFill>
          <a:blip r:embed="rId4"/>
          <a:stretch>
            <a:fillRect/>
          </a:stretch>
        </p:blipFill>
        <p:spPr>
          <a:xfrm>
            <a:off x="5829305" y="2155614"/>
            <a:ext cx="605064" cy="719407"/>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7C141E13-0B96-B445-84B6-CD5733EB3D59}"/>
              </a:ext>
            </a:extLst>
          </p:cNvPr>
          <p:cNvPicPr>
            <a:picLocks noChangeAspect="1"/>
          </p:cNvPicPr>
          <p:nvPr/>
        </p:nvPicPr>
        <p:blipFill>
          <a:blip r:embed="rId5">
            <a:duotone>
              <a:schemeClr val="accent6">
                <a:shade val="45000"/>
                <a:satMod val="135000"/>
              </a:schemeClr>
              <a:prstClr val="white"/>
            </a:duotone>
          </a:blip>
          <a:stretch>
            <a:fillRect/>
          </a:stretch>
        </p:blipFill>
        <p:spPr>
          <a:xfrm>
            <a:off x="539082" y="2143831"/>
            <a:ext cx="709761" cy="775152"/>
          </a:xfrm>
          <a:prstGeom prst="rect">
            <a:avLst/>
          </a:prstGeom>
        </p:spPr>
      </p:pic>
      <p:sp>
        <p:nvSpPr>
          <p:cNvPr id="24" name="Rounded Rectangular Callout 23">
            <a:extLst>
              <a:ext uri="{FF2B5EF4-FFF2-40B4-BE49-F238E27FC236}">
                <a16:creationId xmlns:a16="http://schemas.microsoft.com/office/drawing/2014/main" id="{0779F64C-D559-D14C-947F-41F920FEB07B}"/>
              </a:ext>
            </a:extLst>
          </p:cNvPr>
          <p:cNvSpPr/>
          <p:nvPr/>
        </p:nvSpPr>
        <p:spPr>
          <a:xfrm>
            <a:off x="5108860" y="1840231"/>
            <a:ext cx="1440889" cy="614676"/>
          </a:xfrm>
          <a:prstGeom prst="wedgeRoundRectCallout">
            <a:avLst>
              <a:gd name="adj1" fmla="val -106874"/>
              <a:gd name="adj2" fmla="val 2110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WHAT’D I MISS?</a:t>
            </a:r>
          </a:p>
        </p:txBody>
      </p:sp>
      <p:pic>
        <p:nvPicPr>
          <p:cNvPr id="25" name="Picture 24" descr="A close up of a logo&#10;&#10;Description automatically generated">
            <a:extLst>
              <a:ext uri="{FF2B5EF4-FFF2-40B4-BE49-F238E27FC236}">
                <a16:creationId xmlns:a16="http://schemas.microsoft.com/office/drawing/2014/main" id="{B79D76F5-78FD-B740-B55E-6B868E9A68A2}"/>
              </a:ext>
            </a:extLst>
          </p:cNvPr>
          <p:cNvPicPr>
            <a:picLocks noChangeAspect="1"/>
          </p:cNvPicPr>
          <p:nvPr/>
        </p:nvPicPr>
        <p:blipFill>
          <a:blip r:embed="rId7"/>
          <a:stretch>
            <a:fillRect/>
          </a:stretch>
        </p:blipFill>
        <p:spPr>
          <a:xfrm>
            <a:off x="1790379" y="3000655"/>
            <a:ext cx="1761806" cy="2446488"/>
          </a:xfrm>
          <a:prstGeom prst="rect">
            <a:avLst/>
          </a:prstGeom>
          <a:solidFill>
            <a:schemeClr val="bg2"/>
          </a:solidFill>
          <a:ln>
            <a:solidFill>
              <a:schemeClr val="bg2">
                <a:lumMod val="50000"/>
              </a:schemeClr>
            </a:solidFill>
          </a:ln>
        </p:spPr>
      </p:pic>
      <p:pic>
        <p:nvPicPr>
          <p:cNvPr id="3" name="Picture 2" descr="A picture containing drawing&#10;&#10;Description automatically generated">
            <a:extLst>
              <a:ext uri="{FF2B5EF4-FFF2-40B4-BE49-F238E27FC236}">
                <a16:creationId xmlns:a16="http://schemas.microsoft.com/office/drawing/2014/main" id="{932CB782-9A88-A148-A185-C340877150CD}"/>
              </a:ext>
            </a:extLst>
          </p:cNvPr>
          <p:cNvPicPr>
            <a:picLocks noChangeAspect="1"/>
          </p:cNvPicPr>
          <p:nvPr/>
        </p:nvPicPr>
        <p:blipFill>
          <a:blip r:embed="rId8">
            <a:duotone>
              <a:schemeClr val="accent6">
                <a:shade val="45000"/>
                <a:satMod val="135000"/>
              </a:schemeClr>
              <a:prstClr val="white"/>
            </a:duotone>
          </a:blip>
          <a:stretch>
            <a:fillRect/>
          </a:stretch>
        </p:blipFill>
        <p:spPr>
          <a:xfrm>
            <a:off x="4092211" y="4223899"/>
            <a:ext cx="1941286" cy="1853393"/>
          </a:xfrm>
          <a:prstGeom prst="rect">
            <a:avLst/>
          </a:prstGeom>
        </p:spPr>
      </p:pic>
    </p:spTree>
    <p:extLst>
      <p:ext uri="{BB962C8B-B14F-4D97-AF65-F5344CB8AC3E}">
        <p14:creationId xmlns:p14="http://schemas.microsoft.com/office/powerpoint/2010/main" val="125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42" presetClass="path" presetSubtype="0" accel="50000" decel="50000" fill="hold" nodeType="afterEffect">
                                  <p:stCondLst>
                                    <p:cond delay="0"/>
                                  </p:stCondLst>
                                  <p:childTnLst>
                                    <p:animMotion origin="layout" path="M -4.58333E-6 3.33333E-6 L -0.40833 0.31458 " pathEditMode="relative" rAng="0" ptsTypes="AA">
                                      <p:cBhvr>
                                        <p:cTn id="15" dur="2000" fill="hold"/>
                                        <p:tgtEl>
                                          <p:spTgt spid="13"/>
                                        </p:tgtEl>
                                        <p:attrNameLst>
                                          <p:attrName>ppt_x</p:attrName>
                                          <p:attrName>ppt_y</p:attrName>
                                        </p:attrNameLst>
                                      </p:cBhvr>
                                      <p:rCtr x="-20417" y="15718"/>
                                    </p:animMotion>
                                  </p:childTnLst>
                                </p:cTn>
                              </p:par>
                              <p:par>
                                <p:cTn id="16" presetID="42" presetClass="path" presetSubtype="0" accel="50000" decel="50000" fill="hold" nodeType="withEffect">
                                  <p:stCondLst>
                                    <p:cond delay="0"/>
                                  </p:stCondLst>
                                  <p:childTnLst>
                                    <p:animMotion origin="layout" path="M -4.58333E-6 -1.48148E-6 L -0.38216 -0.00949 " pathEditMode="relative" rAng="0" ptsTypes="AA">
                                      <p:cBhvr>
                                        <p:cTn id="17" dur="2000" fill="hold"/>
                                        <p:tgtEl>
                                          <p:spTgt spid="15"/>
                                        </p:tgtEl>
                                        <p:attrNameLst>
                                          <p:attrName>ppt_x</p:attrName>
                                          <p:attrName>ppt_y</p:attrName>
                                        </p:attrNameLst>
                                      </p:cBhvr>
                                      <p:rCtr x="-19115" y="-486"/>
                                    </p:animMotion>
                                  </p:childTnLst>
                                </p:cTn>
                              </p:par>
                              <p:par>
                                <p:cTn id="18" presetID="42" presetClass="path" presetSubtype="0" accel="50000" decel="50000" fill="hold" nodeType="withEffect">
                                  <p:stCondLst>
                                    <p:cond delay="0"/>
                                  </p:stCondLst>
                                  <p:childTnLst>
                                    <p:animMotion origin="layout" path="M -4.58333E-6 -1.48148E-6 L -0.26953 0.24005 " pathEditMode="relative" rAng="0" ptsTypes="AA">
                                      <p:cBhvr>
                                        <p:cTn id="19" dur="2000" fill="hold"/>
                                        <p:tgtEl>
                                          <p:spTgt spid="14"/>
                                        </p:tgtEl>
                                        <p:attrNameLst>
                                          <p:attrName>ppt_x</p:attrName>
                                          <p:attrName>ppt_y</p:attrName>
                                        </p:attrNameLst>
                                      </p:cBhvr>
                                      <p:rCtr x="-13477" y="11991"/>
                                    </p:animMotion>
                                  </p:childTnLst>
                                </p:cTn>
                              </p:par>
                              <p:par>
                                <p:cTn id="20" presetID="42" presetClass="path" presetSubtype="0" accel="50000" decel="50000" fill="hold" nodeType="withEffect">
                                  <p:stCondLst>
                                    <p:cond delay="0"/>
                                  </p:stCondLst>
                                  <p:childTnLst>
                                    <p:animMotion origin="layout" path="M -4.58333E-6 -1.48148E-6 L -0.23684 -0.02037 " pathEditMode="relative" rAng="0" ptsTypes="AA">
                                      <p:cBhvr>
                                        <p:cTn id="21" dur="2000" fill="hold"/>
                                        <p:tgtEl>
                                          <p:spTgt spid="16"/>
                                        </p:tgtEl>
                                        <p:attrNameLst>
                                          <p:attrName>ppt_x</p:attrName>
                                          <p:attrName>ppt_y</p:attrName>
                                        </p:attrNameLst>
                                      </p:cBhvr>
                                      <p:rCtr x="-11849" y="-1019"/>
                                    </p:animMotion>
                                  </p:childTnLst>
                                </p:cTn>
                              </p:par>
                            </p:childTnLst>
                          </p:cTn>
                        </p:par>
                      </p:childTnLst>
                    </p:cTn>
                  </p:par>
                  <p:par>
                    <p:cTn id="22" fill="hold">
                      <p:stCondLst>
                        <p:cond delay="indefinite"/>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8"/>
                                        </p:tgtEl>
                                        <p:attrNameLst>
                                          <p:attrName>r</p:attrName>
                                        </p:attrNameLst>
                                      </p:cBhvr>
                                    </p:animRot>
                                    <p:animRot by="-240000">
                                      <p:cBhvr>
                                        <p:cTn id="26" dur="200" fill="hold">
                                          <p:stCondLst>
                                            <p:cond delay="200"/>
                                          </p:stCondLst>
                                        </p:cTn>
                                        <p:tgtEl>
                                          <p:spTgt spid="8"/>
                                        </p:tgtEl>
                                        <p:attrNameLst>
                                          <p:attrName>r</p:attrName>
                                        </p:attrNameLst>
                                      </p:cBhvr>
                                    </p:animRot>
                                    <p:animRot by="240000">
                                      <p:cBhvr>
                                        <p:cTn id="27" dur="200" fill="hold">
                                          <p:stCondLst>
                                            <p:cond delay="400"/>
                                          </p:stCondLst>
                                        </p:cTn>
                                        <p:tgtEl>
                                          <p:spTgt spid="8"/>
                                        </p:tgtEl>
                                        <p:attrNameLst>
                                          <p:attrName>r</p:attrName>
                                        </p:attrNameLst>
                                      </p:cBhvr>
                                    </p:animRot>
                                    <p:animRot by="-240000">
                                      <p:cBhvr>
                                        <p:cTn id="28" dur="200" fill="hold">
                                          <p:stCondLst>
                                            <p:cond delay="600"/>
                                          </p:stCondLst>
                                        </p:cTn>
                                        <p:tgtEl>
                                          <p:spTgt spid="8"/>
                                        </p:tgtEl>
                                        <p:attrNameLst>
                                          <p:attrName>r</p:attrName>
                                        </p:attrNameLst>
                                      </p:cBhvr>
                                    </p:animRot>
                                    <p:animRot by="120000">
                                      <p:cBhvr>
                                        <p:cTn id="29" dur="200" fill="hold">
                                          <p:stCondLst>
                                            <p:cond delay="800"/>
                                          </p:stCondLst>
                                        </p:cTn>
                                        <p:tgtEl>
                                          <p:spTgt spid="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900" decel="100000" fill="hold"/>
                                        <p:tgtEl>
                                          <p:spTgt spid="2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1"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lt">
                                    <p:tmPct val="10000"/>
                                  </p:iterate>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53" presetClass="exit" presetSubtype="32" fill="hold" nodeType="withEffect">
                                  <p:stCondLst>
                                    <p:cond delay="2000"/>
                                  </p:stCondLst>
                                  <p:childTnLst>
                                    <p:anim calcmode="lin" valueType="num">
                                      <p:cBhvr>
                                        <p:cTn id="47" dur="500"/>
                                        <p:tgtEl>
                                          <p:spTgt spid="16"/>
                                        </p:tgtEl>
                                        <p:attrNameLst>
                                          <p:attrName>ppt_w</p:attrName>
                                        </p:attrNameLst>
                                      </p:cBhvr>
                                      <p:tavLst>
                                        <p:tav tm="0">
                                          <p:val>
                                            <p:strVal val="ppt_w"/>
                                          </p:val>
                                        </p:tav>
                                        <p:tav tm="100000">
                                          <p:val>
                                            <p:fltVal val="0"/>
                                          </p:val>
                                        </p:tav>
                                      </p:tavLst>
                                    </p:anim>
                                    <p:anim calcmode="lin" valueType="num">
                                      <p:cBhvr>
                                        <p:cTn id="48" dur="500"/>
                                        <p:tgtEl>
                                          <p:spTgt spid="16"/>
                                        </p:tgtEl>
                                        <p:attrNameLst>
                                          <p:attrName>ppt_h</p:attrName>
                                        </p:attrNameLst>
                                      </p:cBhvr>
                                      <p:tavLst>
                                        <p:tav tm="0">
                                          <p:val>
                                            <p:strVal val="ppt_h"/>
                                          </p:val>
                                        </p:tav>
                                        <p:tav tm="100000">
                                          <p:val>
                                            <p:fltVal val="0"/>
                                          </p:val>
                                        </p:tav>
                                      </p:tavLst>
                                    </p:anim>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par>
                                <p:cTn id="51" presetID="53" presetClass="exit" presetSubtype="32" fill="hold" nodeType="withEffect">
                                  <p:stCondLst>
                                    <p:cond delay="2500"/>
                                  </p:stCondLst>
                                  <p:childTnLst>
                                    <p:anim calcmode="lin" valueType="num">
                                      <p:cBhvr>
                                        <p:cTn id="52" dur="2000"/>
                                        <p:tgtEl>
                                          <p:spTgt spid="15"/>
                                        </p:tgtEl>
                                        <p:attrNameLst>
                                          <p:attrName>ppt_w</p:attrName>
                                        </p:attrNameLst>
                                      </p:cBhvr>
                                      <p:tavLst>
                                        <p:tav tm="0">
                                          <p:val>
                                            <p:strVal val="ppt_w"/>
                                          </p:val>
                                        </p:tav>
                                        <p:tav tm="100000">
                                          <p:val>
                                            <p:fltVal val="0"/>
                                          </p:val>
                                        </p:tav>
                                      </p:tavLst>
                                    </p:anim>
                                    <p:anim calcmode="lin" valueType="num">
                                      <p:cBhvr>
                                        <p:cTn id="53" dur="2000"/>
                                        <p:tgtEl>
                                          <p:spTgt spid="15"/>
                                        </p:tgtEl>
                                        <p:attrNameLst>
                                          <p:attrName>ppt_h</p:attrName>
                                        </p:attrNameLst>
                                      </p:cBhvr>
                                      <p:tavLst>
                                        <p:tav tm="0">
                                          <p:val>
                                            <p:strVal val="ppt_h"/>
                                          </p:val>
                                        </p:tav>
                                        <p:tav tm="100000">
                                          <p:val>
                                            <p:fltVal val="0"/>
                                          </p:val>
                                        </p:tav>
                                      </p:tavLst>
                                    </p:anim>
                                    <p:animEffect transition="out" filter="fade">
                                      <p:cBhvr>
                                        <p:cTn id="54" dur="2000"/>
                                        <p:tgtEl>
                                          <p:spTgt spid="15"/>
                                        </p:tgtEl>
                                      </p:cBhvr>
                                    </p:animEffect>
                                    <p:set>
                                      <p:cBhvr>
                                        <p:cTn id="55" dur="1" fill="hold">
                                          <p:stCondLst>
                                            <p:cond delay="1999"/>
                                          </p:stCondLst>
                                        </p:cTn>
                                        <p:tgtEl>
                                          <p:spTgt spid="15"/>
                                        </p:tgtEl>
                                        <p:attrNameLst>
                                          <p:attrName>style.visibility</p:attrName>
                                        </p:attrNameLst>
                                      </p:cBhvr>
                                      <p:to>
                                        <p:strVal val="hidden"/>
                                      </p:to>
                                    </p:set>
                                  </p:childTnLst>
                                </p:cTn>
                              </p:par>
                              <p:par>
                                <p:cTn id="56" presetID="53" presetClass="exit" presetSubtype="32" fill="hold" nodeType="withEffect">
                                  <p:stCondLst>
                                    <p:cond delay="3000"/>
                                  </p:stCondLst>
                                  <p:childTnLst>
                                    <p:anim calcmode="lin" valueType="num">
                                      <p:cBhvr>
                                        <p:cTn id="57" dur="500"/>
                                        <p:tgtEl>
                                          <p:spTgt spid="14"/>
                                        </p:tgtEl>
                                        <p:attrNameLst>
                                          <p:attrName>ppt_w</p:attrName>
                                        </p:attrNameLst>
                                      </p:cBhvr>
                                      <p:tavLst>
                                        <p:tav tm="0">
                                          <p:val>
                                            <p:strVal val="ppt_w"/>
                                          </p:val>
                                        </p:tav>
                                        <p:tav tm="100000">
                                          <p:val>
                                            <p:fltVal val="0"/>
                                          </p:val>
                                        </p:tav>
                                      </p:tavLst>
                                    </p:anim>
                                    <p:anim calcmode="lin" valueType="num">
                                      <p:cBhvr>
                                        <p:cTn id="58" dur="500"/>
                                        <p:tgtEl>
                                          <p:spTgt spid="14"/>
                                        </p:tgtEl>
                                        <p:attrNameLst>
                                          <p:attrName>ppt_h</p:attrName>
                                        </p:attrNameLst>
                                      </p:cBhvr>
                                      <p:tavLst>
                                        <p:tav tm="0">
                                          <p:val>
                                            <p:strVal val="ppt_h"/>
                                          </p:val>
                                        </p:tav>
                                        <p:tav tm="100000">
                                          <p:val>
                                            <p:fltVal val="0"/>
                                          </p:val>
                                        </p:tav>
                                      </p:tavLst>
                                    </p:anim>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53" presetClass="exit" presetSubtype="32" fill="hold" nodeType="withEffect">
                                  <p:stCondLst>
                                    <p:cond delay="3500"/>
                                  </p:stCondLst>
                                  <p:childTnLst>
                                    <p:anim calcmode="lin" valueType="num">
                                      <p:cBhvr>
                                        <p:cTn id="62" dur="500"/>
                                        <p:tgtEl>
                                          <p:spTgt spid="13"/>
                                        </p:tgtEl>
                                        <p:attrNameLst>
                                          <p:attrName>ppt_w</p:attrName>
                                        </p:attrNameLst>
                                      </p:cBhvr>
                                      <p:tavLst>
                                        <p:tav tm="0">
                                          <p:val>
                                            <p:strVal val="ppt_w"/>
                                          </p:val>
                                        </p:tav>
                                        <p:tav tm="100000">
                                          <p:val>
                                            <p:fltVal val="0"/>
                                          </p:val>
                                        </p:tav>
                                      </p:tavLst>
                                    </p:anim>
                                    <p:anim calcmode="lin" valueType="num">
                                      <p:cBhvr>
                                        <p:cTn id="63" dur="500"/>
                                        <p:tgtEl>
                                          <p:spTgt spid="13"/>
                                        </p:tgtEl>
                                        <p:attrNameLst>
                                          <p:attrName>ppt_h</p:attrName>
                                        </p:attrNameLst>
                                      </p:cBhvr>
                                      <p:tavLst>
                                        <p:tav tm="0">
                                          <p:val>
                                            <p:strVal val="ppt_h"/>
                                          </p:val>
                                        </p:tav>
                                        <p:tav tm="100000">
                                          <p:val>
                                            <p:fltVal val="0"/>
                                          </p:val>
                                        </p:tav>
                                      </p:tavLst>
                                    </p:anim>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childTnLst>
                          </p:cTn>
                        </p:par>
                        <p:par>
                          <p:cTn id="66" fill="hold">
                            <p:stCondLst>
                              <p:cond delay="7100"/>
                            </p:stCondLst>
                            <p:childTnLst>
                              <p:par>
                                <p:cTn id="67" presetID="42" presetClass="path" presetSubtype="0" accel="50000" decel="50000" fill="hold" nodeType="afterEffect">
                                  <p:stCondLst>
                                    <p:cond delay="0"/>
                                  </p:stCondLst>
                                  <p:childTnLst>
                                    <p:animMotion origin="layout" path="M 1.875E-6 -1.48148E-6 L 0.10521 -0.08958 " pathEditMode="relative" rAng="0" ptsTypes="AA">
                                      <p:cBhvr>
                                        <p:cTn id="68" dur="500" fill="hold"/>
                                        <p:tgtEl>
                                          <p:spTgt spid="26"/>
                                        </p:tgtEl>
                                        <p:attrNameLst>
                                          <p:attrName>ppt_x</p:attrName>
                                          <p:attrName>ppt_y</p:attrName>
                                        </p:attrNameLst>
                                      </p:cBhvr>
                                      <p:rCtr x="5260" y="-4491"/>
                                    </p:animMotion>
                                  </p:childTnLst>
                                </p:cTn>
                              </p:par>
                            </p:childTnLst>
                          </p:cTn>
                        </p:par>
                        <p:par>
                          <p:cTn id="69" fill="hold">
                            <p:stCondLst>
                              <p:cond delay="7600"/>
                            </p:stCondLst>
                            <p:childTnLst>
                              <p:par>
                                <p:cTn id="70" presetID="10"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12"/>
                                        </p:tgtEl>
                                      </p:cBhvr>
                                    </p:animEffect>
                                    <p:animScale>
                                      <p:cBhvr>
                                        <p:cTn id="77" dur="250" autoRev="1" fill="hold"/>
                                        <p:tgtEl>
                                          <p:spTgt spid="12"/>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additive="base">
                                        <p:cTn id="82" dur="500" fill="hold"/>
                                        <p:tgtEl>
                                          <p:spTgt spid="3"/>
                                        </p:tgtEl>
                                        <p:attrNameLst>
                                          <p:attrName>ppt_x</p:attrName>
                                        </p:attrNameLst>
                                      </p:cBhvr>
                                      <p:tavLst>
                                        <p:tav tm="0">
                                          <p:val>
                                            <p:strVal val="#ppt_x"/>
                                          </p:val>
                                        </p:tav>
                                        <p:tav tm="100000">
                                          <p:val>
                                            <p:strVal val="#ppt_x"/>
                                          </p:val>
                                        </p:tav>
                                      </p:tavLst>
                                    </p:anim>
                                    <p:anim calcmode="lin" valueType="num">
                                      <p:cBhvr additive="base">
                                        <p:cTn id="8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2"/>
      <p:bldP spid="24" grpId="0" animBg="1"/>
    </p:bldLst>
  </p:timing>
</p:sld>
</file>

<file path=ppt/theme/theme1.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6.xml><?xml version="1.0" encoding="utf-8"?>
<a:theme xmlns:a="http://schemas.openxmlformats.org/drawingml/2006/main" name="1_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7.xml><?xml version="1.0" encoding="utf-8"?>
<a:theme xmlns:a="http://schemas.openxmlformats.org/drawingml/2006/main" name="2_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4639</TotalTime>
  <Words>4177</Words>
  <Application>Microsoft Macintosh PowerPoint</Application>
  <PresentationFormat>Widescreen</PresentationFormat>
  <Paragraphs>216</Paragraphs>
  <Slides>27</Slides>
  <Notes>20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27</vt:i4>
      </vt:variant>
    </vt:vector>
  </HeadingPairs>
  <TitlesOfParts>
    <vt:vector size="36" baseType="lpstr">
      <vt:lpstr>Arial</vt:lpstr>
      <vt:lpstr>Calibri</vt:lpstr>
      <vt:lpstr>Level 1</vt:lpstr>
      <vt:lpstr>Level 2</vt:lpstr>
      <vt:lpstr>Level 3</vt:lpstr>
      <vt:lpstr>Level 4</vt:lpstr>
      <vt:lpstr>Level 5</vt:lpstr>
      <vt:lpstr>1_Level 4</vt:lpstr>
      <vt:lpstr>2_Level 4</vt:lpstr>
      <vt:lpstr>Collective Licensing Agencies and the Copyright Board</vt:lpstr>
      <vt:lpstr>COLLECTIVE LICENSING AGENCIES </vt:lpstr>
      <vt:lpstr>COLLECTIVE LICENSING AGENCIES </vt:lpstr>
      <vt:lpstr>COLLECTIVE LICENSING AGENCIES </vt:lpstr>
      <vt:lpstr>THE COPYRIGHT APPEAL BOARD</vt:lpstr>
      <vt:lpstr>THE COPYRIGHT BOARD</vt:lpstr>
      <vt:lpstr>THE COPYRIGHT BOARD</vt:lpstr>
      <vt:lpstr>TENSION: ARE TARIFFS MANDATORY?</vt:lpstr>
      <vt:lpstr>TENSION: WHO BENEFITS?</vt:lpstr>
      <vt:lpstr>TENSION: STUCTURE OF THE COPYRIGHT BOARD</vt:lpstr>
      <vt:lpstr>TENSION: USER REPRESENTATION</vt:lpstr>
      <vt:lpstr>COLLECTIVES AND LITIGATION</vt:lpstr>
      <vt:lpstr>COLLECTIVES AND LITIGATION</vt:lpstr>
      <vt:lpstr>LEARNING OBJECTIVES</vt:lpstr>
      <vt:lpstr>PowerPoint Presentation</vt:lpstr>
      <vt:lpstr>PowerPoint Presentation</vt:lpstr>
      <vt:lpstr>QUESTIONS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Licensing Agencies and the Copyright Board</dc:title>
  <dc:creator>Julia Guy</dc:creator>
  <cp:lastModifiedBy>Julia Guy</cp:lastModifiedBy>
  <cp:revision>13</cp:revision>
  <dcterms:created xsi:type="dcterms:W3CDTF">2020-07-01T19:52:41Z</dcterms:created>
  <dcterms:modified xsi:type="dcterms:W3CDTF">2020-08-30T21:20:08Z</dcterms:modified>
</cp:coreProperties>
</file>