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355" r:id="rId2"/>
    <p:sldId id="356" r:id="rId3"/>
    <p:sldId id="358" r:id="rId4"/>
    <p:sldId id="360" r:id="rId5"/>
    <p:sldId id="370" r:id="rId6"/>
    <p:sldId id="371" r:id="rId7"/>
    <p:sldId id="361" r:id="rId8"/>
    <p:sldId id="362" r:id="rId9"/>
    <p:sldId id="363" r:id="rId10"/>
    <p:sldId id="364" r:id="rId11"/>
    <p:sldId id="369" r:id="rId12"/>
    <p:sldId id="372" r:id="rId13"/>
    <p:sldId id="373" r:id="rId14"/>
    <p:sldId id="367" r:id="rId15"/>
    <p:sldId id="374" r:id="rId16"/>
    <p:sldId id="3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99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109D8-2495-44A5-AF61-B8C9588F910B}" type="datetimeFigureOut">
              <a:rPr lang="en-CA" smtClean="0"/>
              <a:pPr/>
              <a:t>05/05/2017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46AE9-6AAB-44BE-80AC-9CC159D1FAE7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17996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05/05/2017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05/05/2017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05/05/2017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05/05/2017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05/05/2017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05/05/2017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05/05/2017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05/05/2017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05/05/2017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05/05/2017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05/05/2017</a:t>
            </a:fld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C7A8FBB-53CF-4B03-BB5D-E77C1ED28C8F}" type="datetimeFigureOut">
              <a:rPr lang="en-CA" smtClean="0"/>
              <a:pPr/>
              <a:t>05/05/2017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google.com/document/d/1Fyt-dhaXwvGVHKv2ZB4HtphTNYCPsfl8m68Q_xw3CdQ/edit" TargetMode="External"/><Relationship Id="rId3" Type="http://schemas.openxmlformats.org/officeDocument/2006/relationships/hyperlink" Target="https://era.library.ualberta.ca/files/bht24wj47b#.WQvdCPnyupo" TargetMode="External"/><Relationship Id="rId7" Type="http://schemas.openxmlformats.org/officeDocument/2006/relationships/hyperlink" Target="http://www.ethnologue.com/" TargetMode="External"/><Relationship Id="rId2" Type="http://schemas.openxmlformats.org/officeDocument/2006/relationships/hyperlink" Target="https://era-av.library.ualberta.ca/media_objects/avalon:128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tu.int/en/ITU-D/Statistics/Pages/stat/default.aspx" TargetMode="External"/><Relationship Id="rId5" Type="http://schemas.openxmlformats.org/officeDocument/2006/relationships/hyperlink" Target="http://www.inthelibrarywiththeleadpipe.org/2015/a-critical-take-on-oer-practices-interrogating-commercialization-colonialism-and-content/" TargetMode="External"/><Relationship Id="rId4" Type="http://schemas.openxmlformats.org/officeDocument/2006/relationships/hyperlink" Target="https://docs.google.com/document/d/162y7HdY4Lsu0nKzUimeaCMY2M-zBC41cR6CgjV_biGo/edit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edu/ceri/givingknowledgeforfreetheemergenceofopeneducationalresources.htm" TargetMode="External"/><Relationship Id="rId2" Type="http://schemas.openxmlformats.org/officeDocument/2006/relationships/hyperlink" Target="http://ocw.mit.edu/about/site-statistics/11_Eval_Summary_112311_MITOCW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2.library.ualberta.ca/tutorials/copyright/oer-copyright-practice-output/story_html5.html" TargetMode="External"/><Relationship Id="rId5" Type="http://schemas.openxmlformats.org/officeDocument/2006/relationships/hyperlink" Target="https://www2.library.ualberta.ca/tutorials/copOpen%20Educational%20Resourcesyright/oer-copyright-introduction-output/story_html5.html" TargetMode="External"/><Relationship Id="rId4" Type="http://schemas.openxmlformats.org/officeDocument/2006/relationships/hyperlink" Target="http://www.hrs.ualberta.ca/MyEmployment/~/media/hrs/MyEmployment/Agreements/Academic/Faculty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ra.library.ualberta.ca/files/bht24wj47b#.WQvdCPnyupo" TargetMode="External"/><Relationship Id="rId2" Type="http://schemas.openxmlformats.org/officeDocument/2006/relationships/hyperlink" Target="mailto:mmcnally@ualberta.c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ra-av.library.ualberta.ca/media_objects/avalon:1288" TargetMode="External"/><Relationship Id="rId5" Type="http://schemas.openxmlformats.org/officeDocument/2006/relationships/hyperlink" Target="https://www2.library.ualberta.ca/tutorials/copyright/oer-copyright-introduction-output/story_html5.html" TargetMode="External"/><Relationship Id="rId4" Type="http://schemas.openxmlformats.org/officeDocument/2006/relationships/hyperlink" Target="https://docs.google.com/document/d/162y7HdY4Lsu0nKzUimeaCMY2M-zBC41cR6CgjV_biGo/edi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787/9789264032125-e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62y7HdY4Lsu0nKzUimeaCMY2M-zBC41cR6CgjV_biGo/edit" TargetMode="External"/><Relationship Id="rId2" Type="http://schemas.openxmlformats.org/officeDocument/2006/relationships/hyperlink" Target="http://guides.library.ualberta.ca/open-educational-resource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docs.google.com/document/d/1Fyt-dhaXwvGVHKv2ZB4HtphTNYCPsfl8m68Q_xw3CdQ/edi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library.ualberta.ca/tutorials/copyright/oer-copyright-practice-output/story_html5.html" TargetMode="External"/><Relationship Id="rId2" Type="http://schemas.openxmlformats.org/officeDocument/2006/relationships/hyperlink" Target="https://www2.library.ualberta.ca/tutorials/copyright/oer-copyright-introduction-output/story_html5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 Educational Resources (OER)</a:t>
            </a:r>
            <a:br>
              <a:rPr lang="en-US" dirty="0" smtClean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Michael B. McNally </a:t>
            </a:r>
          </a:p>
          <a:p>
            <a:r>
              <a:rPr lang="en-US" dirty="0" smtClean="0"/>
              <a:t>SLIS Teaching Symposium (2017)</a:t>
            </a:r>
          </a:p>
          <a:p>
            <a:r>
              <a:rPr lang="en-US" dirty="0" smtClean="0"/>
              <a:t>May 5, 2017</a:t>
            </a:r>
            <a:endParaRPr lang="en-CA" dirty="0"/>
          </a:p>
        </p:txBody>
      </p:sp>
      <p:pic>
        <p:nvPicPr>
          <p:cNvPr id="2050" name="Picture 2" descr="Image result for cc b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949280"/>
            <a:ext cx="1589899" cy="558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89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B-IV. OERs Are Not Universal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Access to OERs is limited by several divides:</a:t>
            </a:r>
          </a:p>
          <a:p>
            <a:pPr lvl="1"/>
            <a:r>
              <a:rPr lang="en-US" dirty="0" smtClean="0"/>
              <a:t>Language divide – less that 500 million native English speakers (Ethnologue, 2015).</a:t>
            </a:r>
          </a:p>
          <a:p>
            <a:pPr lvl="1"/>
            <a:r>
              <a:rPr lang="en-US" dirty="0" smtClean="0"/>
              <a:t>Digital divide – 15% of Canadians still do not use the internet (ITU, 2014)</a:t>
            </a:r>
          </a:p>
          <a:p>
            <a:pPr lvl="1"/>
            <a:r>
              <a:rPr lang="en-US" dirty="0" smtClean="0"/>
              <a:t>Electrical Divide – estimated 20% of the global population doesn’t have access to electricity; 32% lack access in rural areas globally (IEA, 2012)</a:t>
            </a:r>
          </a:p>
          <a:p>
            <a:pPr lvl="1"/>
            <a:endParaRPr lang="en-US" dirty="0" smtClean="0"/>
          </a:p>
          <a:p>
            <a:r>
              <a:rPr lang="en-US" dirty="0"/>
              <a:t>Major users still appear to be from more wealthy regions</a:t>
            </a:r>
          </a:p>
          <a:p>
            <a:pPr lvl="1"/>
            <a:r>
              <a:rPr lang="en-US" dirty="0"/>
              <a:t>Of MIT OCW users only 4% from Latin and South America, 4% from Northern Africa, and 2% from Sub-Saharan Africa (MIT, 2016)</a:t>
            </a:r>
          </a:p>
          <a:p>
            <a:pPr lvl="1"/>
            <a:endParaRPr lang="en-US" dirty="0"/>
          </a:p>
          <a:p>
            <a:r>
              <a:rPr lang="en-US" dirty="0"/>
              <a:t>Be mindful that OERs can be seen as a form of educational neo-colonialism </a:t>
            </a:r>
            <a:r>
              <a:rPr lang="en-US" dirty="0" smtClean="0"/>
              <a:t>(</a:t>
            </a:r>
            <a:r>
              <a:rPr lang="en-US" dirty="0"/>
              <a:t>Weiland, 2015; </a:t>
            </a:r>
            <a:r>
              <a:rPr lang="en-US" dirty="0" err="1"/>
              <a:t>Crissinger</a:t>
            </a:r>
            <a:r>
              <a:rPr lang="en-US" dirty="0"/>
              <a:t>, 2015, </a:t>
            </a:r>
            <a:r>
              <a:rPr lang="en-US" dirty="0" err="1" smtClean="0"/>
              <a:t>Amiel</a:t>
            </a:r>
            <a:r>
              <a:rPr lang="en-US" dirty="0"/>
              <a:t>, 2012)</a:t>
            </a:r>
          </a:p>
          <a:p>
            <a:pPr marL="11430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828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 smtClean="0"/>
              <a:t>C-I. Case Example – LIS 598 Information Policy (</a:t>
            </a:r>
            <a:r>
              <a:rPr lang="en-CA" sz="4400" dirty="0" err="1" smtClean="0"/>
              <a:t>Wint</a:t>
            </a:r>
            <a:r>
              <a:rPr lang="en-CA" sz="4400" dirty="0" smtClean="0"/>
              <a:t> 2017)</a:t>
            </a:r>
            <a:endParaRPr lang="en-CA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42792" cy="4800600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LIS 598 Information Policy first online offering in Winter 2017</a:t>
            </a:r>
          </a:p>
          <a:p>
            <a:endParaRPr lang="en-CA" dirty="0"/>
          </a:p>
          <a:p>
            <a:r>
              <a:rPr lang="en-CA" dirty="0" smtClean="0"/>
              <a:t>Course partially open</a:t>
            </a:r>
          </a:p>
          <a:p>
            <a:pPr lvl="1"/>
            <a:r>
              <a:rPr lang="en-CA" dirty="0" smtClean="0"/>
              <a:t>Some readings not open</a:t>
            </a:r>
          </a:p>
          <a:p>
            <a:pPr lvl="1"/>
            <a:r>
              <a:rPr lang="en-CA" dirty="0" smtClean="0"/>
              <a:t>Lectures and underlying materials made open</a:t>
            </a:r>
          </a:p>
          <a:p>
            <a:pPr lvl="1"/>
            <a:endParaRPr lang="en-CA" dirty="0"/>
          </a:p>
          <a:p>
            <a:r>
              <a:rPr lang="en-CA" dirty="0" smtClean="0"/>
              <a:t>Lectures in video (.</a:t>
            </a:r>
            <a:r>
              <a:rPr lang="en-CA" dirty="0" err="1" smtClean="0"/>
              <a:t>wmv</a:t>
            </a:r>
            <a:r>
              <a:rPr lang="en-CA" dirty="0" smtClean="0"/>
              <a:t>) and  as PowerPoint with audio made available in ERA</a:t>
            </a:r>
          </a:p>
          <a:p>
            <a:pPr lvl="1"/>
            <a:r>
              <a:rPr lang="en-CA" dirty="0" smtClean="0"/>
              <a:t>Underlying PowerPoint and MP3 files also put in ERA</a:t>
            </a:r>
          </a:p>
          <a:p>
            <a:pPr lvl="1"/>
            <a:r>
              <a:rPr lang="en-CA" dirty="0" smtClean="0"/>
              <a:t>Lecture scripts only produced for two lectures</a:t>
            </a:r>
          </a:p>
          <a:p>
            <a:pPr lvl="1"/>
            <a:endParaRPr lang="en-C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72816"/>
            <a:ext cx="4174384" cy="4658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560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 smtClean="0"/>
              <a:t>C-I(ii). </a:t>
            </a:r>
            <a:r>
              <a:rPr lang="en-CA" sz="4400" dirty="0"/>
              <a:t>Case Example – LIS 598 Information Policy (</a:t>
            </a:r>
            <a:r>
              <a:rPr lang="en-CA" sz="4400" dirty="0" err="1"/>
              <a:t>Wint</a:t>
            </a:r>
            <a:r>
              <a:rPr lang="en-CA" sz="4400" dirty="0"/>
              <a:t> 2017)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674640" cy="4800600"/>
          </a:xfrm>
        </p:spPr>
        <p:txBody>
          <a:bodyPr/>
          <a:lstStyle/>
          <a:p>
            <a:r>
              <a:rPr lang="en-CA" dirty="0" smtClean="0"/>
              <a:t>ERA A/V – new beta service from UAL – also used to provide streaming format for content</a:t>
            </a:r>
          </a:p>
          <a:p>
            <a:endParaRPr lang="en-CA" dirty="0"/>
          </a:p>
          <a:p>
            <a:r>
              <a:rPr lang="en-CA" dirty="0" smtClean="0"/>
              <a:t>Overcame some limitations with file formats</a:t>
            </a:r>
          </a:p>
          <a:p>
            <a:endParaRPr lang="en-CA" dirty="0"/>
          </a:p>
          <a:p>
            <a:r>
              <a:rPr lang="en-CA" dirty="0" smtClean="0"/>
              <a:t>Mediated deposit a limitation</a:t>
            </a:r>
            <a:endParaRPr lang="en-C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916832"/>
            <a:ext cx="5533827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523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 smtClean="0"/>
              <a:t>C-I(iii). </a:t>
            </a:r>
            <a:r>
              <a:rPr lang="en-CA" sz="4400" dirty="0"/>
              <a:t>Case Example – LIS 598 Information Policy (</a:t>
            </a:r>
            <a:r>
              <a:rPr lang="en-CA" sz="4400" dirty="0" err="1"/>
              <a:t>Wint</a:t>
            </a:r>
            <a:r>
              <a:rPr lang="en-CA" sz="4400" dirty="0"/>
              <a:t> 2017)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58816" cy="4800600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All content in lectures is either public domain or CC-BY</a:t>
            </a:r>
          </a:p>
          <a:p>
            <a:endParaRPr lang="en-CA" dirty="0"/>
          </a:p>
          <a:p>
            <a:r>
              <a:rPr lang="en-CA" dirty="0" smtClean="0"/>
              <a:t>Lectures themselves are CC-BY-4.0 licensed</a:t>
            </a:r>
          </a:p>
          <a:p>
            <a:endParaRPr lang="en-CA" dirty="0"/>
          </a:p>
          <a:p>
            <a:r>
              <a:rPr lang="en-CA" dirty="0" smtClean="0"/>
              <a:t>In line with OER best practices, end of each lecture solicits comments/critique</a:t>
            </a:r>
          </a:p>
          <a:p>
            <a:endParaRPr lang="en-CA" dirty="0"/>
          </a:p>
          <a:p>
            <a:r>
              <a:rPr lang="en-CA" dirty="0" smtClean="0"/>
              <a:t>Thanks: </a:t>
            </a:r>
          </a:p>
          <a:p>
            <a:pPr lvl="1"/>
            <a:r>
              <a:rPr lang="en-CA" dirty="0" smtClean="0"/>
              <a:t>Leah </a:t>
            </a:r>
            <a:r>
              <a:rPr lang="en-CA" dirty="0" err="1" smtClean="0"/>
              <a:t>Vanderjagt</a:t>
            </a:r>
            <a:r>
              <a:rPr lang="en-CA" dirty="0" smtClean="0"/>
              <a:t>, Sean </a:t>
            </a:r>
            <a:r>
              <a:rPr lang="en-CA" dirty="0" err="1" smtClean="0"/>
              <a:t>Luyk</a:t>
            </a:r>
            <a:r>
              <a:rPr lang="en-CA" dirty="0"/>
              <a:t> </a:t>
            </a:r>
            <a:r>
              <a:rPr lang="en-CA" dirty="0" smtClean="0"/>
              <a:t>and Umar </a:t>
            </a:r>
            <a:r>
              <a:rPr lang="en-CA" dirty="0" err="1" smtClean="0"/>
              <a:t>Qasim</a:t>
            </a:r>
            <a:r>
              <a:rPr lang="en-CA" dirty="0" smtClean="0"/>
              <a:t> (UAL)</a:t>
            </a:r>
          </a:p>
          <a:p>
            <a:pPr lvl="1"/>
            <a:r>
              <a:rPr lang="en-CA" dirty="0" smtClean="0"/>
              <a:t>Amanda </a:t>
            </a:r>
            <a:r>
              <a:rPr lang="en-CA" dirty="0" err="1" smtClean="0"/>
              <a:t>Wakaruk</a:t>
            </a:r>
            <a:r>
              <a:rPr lang="en-CA" dirty="0" smtClean="0"/>
              <a:t> (CRO)</a:t>
            </a:r>
          </a:p>
          <a:p>
            <a:pPr lvl="1"/>
            <a:r>
              <a:rPr lang="en-CA" dirty="0" smtClean="0"/>
              <a:t>Sandra Schwab, Kirk MacLeod, and Rob McMahon</a:t>
            </a:r>
          </a:p>
          <a:p>
            <a:endParaRPr lang="en-C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76872"/>
            <a:ext cx="4032448" cy="3001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37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2900" dirty="0" smtClean="0"/>
              <a:t>Ameil, Tel. 2012. “Identifying Barriers to the Remix of Translated Open Educational Resources.” </a:t>
            </a:r>
            <a:r>
              <a:rPr lang="en-US" sz="2900" i="1" dirty="0" smtClean="0"/>
              <a:t>International Review of Research in Open and Distance Learning</a:t>
            </a:r>
            <a:r>
              <a:rPr lang="en-US" sz="2900" dirty="0" smtClean="0"/>
              <a:t>, 14(1): p. 16-144.</a:t>
            </a:r>
          </a:p>
          <a:p>
            <a:r>
              <a:rPr lang="en-US" sz="2900" dirty="0" smtClean="0"/>
              <a:t>“Be it Resolved that All Knowledge Be Open.” 2017. Panel Discussion for Open Education Week 2017 at the University of Alberta. Edmonton, AB, 30 Mar. </a:t>
            </a:r>
            <a:r>
              <a:rPr lang="en-US" sz="2900" dirty="0"/>
              <a:t>2017. </a:t>
            </a:r>
            <a:r>
              <a:rPr lang="en-US" sz="2900" dirty="0">
                <a:hlinkClick r:id="rId2"/>
              </a:rPr>
              <a:t>https://</a:t>
            </a:r>
            <a:r>
              <a:rPr lang="en-US" sz="2900" dirty="0" smtClean="0">
                <a:hlinkClick r:id="rId2"/>
              </a:rPr>
              <a:t>era-av.library.ualberta.ca/media_objects/avalon:1288</a:t>
            </a:r>
            <a:r>
              <a:rPr lang="en-US" sz="2900" dirty="0" smtClean="0"/>
              <a:t> </a:t>
            </a:r>
          </a:p>
          <a:p>
            <a:r>
              <a:rPr lang="en-US" sz="2900" dirty="0" smtClean="0"/>
              <a:t>Christiansen, Erik. 2016. “Everything is Shareable: Why Open Educational Resources are Critical to Lifelong Learning and the Sharing Economy.” Presented at Code4Lib Alberta Conference, Edmonton, AB, 24 Nov. </a:t>
            </a:r>
            <a:r>
              <a:rPr lang="en-US" sz="2900" dirty="0"/>
              <a:t>2016. </a:t>
            </a:r>
            <a:r>
              <a:rPr lang="en-US" sz="2900" dirty="0">
                <a:hlinkClick r:id="rId3"/>
              </a:rPr>
              <a:t>https://era.library.ualberta.ca/files/bht24wj47b#.</a:t>
            </a:r>
            <a:r>
              <a:rPr lang="en-US" sz="2900" dirty="0" smtClean="0">
                <a:hlinkClick r:id="rId3"/>
              </a:rPr>
              <a:t>WQvdCPnyupo</a:t>
            </a:r>
            <a:r>
              <a:rPr lang="en-US" sz="2900" dirty="0" smtClean="0"/>
              <a:t> </a:t>
            </a:r>
          </a:p>
          <a:p>
            <a:r>
              <a:rPr lang="en-US" sz="2900" dirty="0" smtClean="0"/>
              <a:t>Christiansen, Erik, Michael B. McNally, John Locke, and Janet Welch. 2016. </a:t>
            </a:r>
            <a:r>
              <a:rPr lang="en-US" sz="2900" i="1" dirty="0" smtClean="0"/>
              <a:t>The Starter </a:t>
            </a:r>
            <a:r>
              <a:rPr lang="en-US" sz="2900" i="1" dirty="0"/>
              <a:t>Toolkit.</a:t>
            </a:r>
            <a:r>
              <a:rPr lang="en-US" sz="2900" dirty="0"/>
              <a:t> </a:t>
            </a:r>
            <a:r>
              <a:rPr lang="en-US" sz="2900" dirty="0">
                <a:hlinkClick r:id="rId4"/>
              </a:rPr>
              <a:t>https://</a:t>
            </a:r>
            <a:r>
              <a:rPr lang="en-US" sz="2900" dirty="0" smtClean="0">
                <a:hlinkClick r:id="rId4"/>
              </a:rPr>
              <a:t>docs.google.com/document/d/162y7HdY4Lsu0nKzUimeaCMY2M-zBC41cR6CgjV_biGo/edit</a:t>
            </a:r>
            <a:r>
              <a:rPr lang="en-US" sz="2900" dirty="0" smtClean="0"/>
              <a:t> </a:t>
            </a:r>
          </a:p>
          <a:p>
            <a:r>
              <a:rPr lang="en-US" sz="3200" dirty="0" err="1"/>
              <a:t>Crissinger</a:t>
            </a:r>
            <a:r>
              <a:rPr lang="en-US" sz="3200" dirty="0"/>
              <a:t>, Sarah. 2015. “A Critical Take on OER Practices: Interrogating, Commercialization, Colonialism and Content.” </a:t>
            </a:r>
            <a:r>
              <a:rPr lang="en-US" sz="3200" i="1" dirty="0"/>
              <a:t>In the Library with the Lead Pipe</a:t>
            </a:r>
            <a:r>
              <a:rPr lang="en-US" sz="3200" dirty="0"/>
              <a:t>, (Oct. 2015),: </a:t>
            </a:r>
            <a:r>
              <a:rPr lang="en-US" sz="3200" dirty="0">
                <a:hlinkClick r:id="rId5"/>
              </a:rPr>
              <a:t>http://www.inthelibrarywiththeleadpipe.org/2015/a-critical-take-on-oer-practices-interrogating-commercialization-colonialism-and-content/</a:t>
            </a:r>
            <a:r>
              <a:rPr lang="en-US" sz="3200" dirty="0"/>
              <a:t> </a:t>
            </a:r>
          </a:p>
          <a:p>
            <a:r>
              <a:rPr lang="en-US" sz="2900" dirty="0" smtClean="0"/>
              <a:t>Falconer, Isobel, Allison </a:t>
            </a:r>
            <a:r>
              <a:rPr lang="en-US" sz="2900" dirty="0" err="1" smtClean="0"/>
              <a:t>Litteljohn</a:t>
            </a:r>
            <a:r>
              <a:rPr lang="en-US" sz="2900" dirty="0" smtClean="0"/>
              <a:t>, Lou McGill, Helen </a:t>
            </a:r>
            <a:r>
              <a:rPr lang="en-US" sz="2900" dirty="0" err="1" smtClean="0"/>
              <a:t>Beetham</a:t>
            </a:r>
            <a:r>
              <a:rPr lang="en-US" sz="2900" dirty="0" smtClean="0"/>
              <a:t>. 2016. “Motives and tensions in the release of open educational resources: The UKOER program.” </a:t>
            </a:r>
            <a:r>
              <a:rPr lang="en-US" sz="2900" i="1" dirty="0" smtClean="0"/>
              <a:t>Australian Journal of Educational Technology, 32</a:t>
            </a:r>
            <a:r>
              <a:rPr lang="en-US" sz="2900" dirty="0" smtClean="0"/>
              <a:t>(4): 92-105.</a:t>
            </a:r>
          </a:p>
          <a:p>
            <a:r>
              <a:rPr lang="en-US" sz="2900" dirty="0" smtClean="0"/>
              <a:t>International </a:t>
            </a:r>
            <a:r>
              <a:rPr lang="en-US" sz="2900" dirty="0" smtClean="0"/>
              <a:t>Telecommunications Union (ITU). 2014. “Percentage of Individuals Using </a:t>
            </a:r>
            <a:r>
              <a:rPr lang="en-US" sz="2900" dirty="0"/>
              <a:t>the Internet.” </a:t>
            </a:r>
            <a:r>
              <a:rPr lang="en-US" sz="2900" dirty="0">
                <a:hlinkClick r:id="rId6"/>
              </a:rPr>
              <a:t>http://</a:t>
            </a:r>
            <a:r>
              <a:rPr lang="en-US" sz="2900" dirty="0" smtClean="0">
                <a:hlinkClick r:id="rId6"/>
              </a:rPr>
              <a:t>www.itu.int/en/ITU-D/Statistics/Pages/stat/default.aspx</a:t>
            </a:r>
            <a:r>
              <a:rPr lang="en-US" sz="2900" dirty="0" smtClean="0"/>
              <a:t> </a:t>
            </a:r>
            <a:endParaRPr lang="en-US" sz="2900" dirty="0"/>
          </a:p>
          <a:p>
            <a:r>
              <a:rPr lang="en-US" sz="2900" dirty="0" smtClean="0"/>
              <a:t>Lewis</a:t>
            </a:r>
            <a:r>
              <a:rPr lang="en-US" sz="2900" dirty="0"/>
              <a:t>, M. Paul, Gary F. Simons, and Charles D. Fennig (eds.). 2015.</a:t>
            </a:r>
            <a:r>
              <a:rPr lang="en-US" sz="2900" i="1" dirty="0"/>
              <a:t>Ethnologue: Languages of the World, Eighteenth edition.</a:t>
            </a:r>
            <a:r>
              <a:rPr lang="en-US" sz="2900" dirty="0"/>
              <a:t> Dallas, Texas: SIL International. Online version</a:t>
            </a:r>
            <a:r>
              <a:rPr lang="en-US" sz="2900" dirty="0" smtClean="0"/>
              <a:t>: </a:t>
            </a:r>
            <a:r>
              <a:rPr lang="en-US" sz="2900" dirty="0" smtClean="0">
                <a:hlinkClick r:id="rId7"/>
              </a:rPr>
              <a:t>http</a:t>
            </a:r>
            <a:r>
              <a:rPr lang="en-US" sz="2900" dirty="0">
                <a:hlinkClick r:id="rId7"/>
              </a:rPr>
              <a:t>://www.ethnologue.com</a:t>
            </a:r>
            <a:r>
              <a:rPr lang="en-US" sz="2900" dirty="0" smtClean="0"/>
              <a:t>.</a:t>
            </a:r>
          </a:p>
          <a:p>
            <a:r>
              <a:rPr lang="en-US" sz="2900" dirty="0" smtClean="0"/>
              <a:t>McNutt, Krysta, Erik Christiansen, and Janet Welch. 2016. </a:t>
            </a:r>
            <a:r>
              <a:rPr lang="en-US" sz="2900" i="1" dirty="0" smtClean="0"/>
              <a:t>The </a:t>
            </a:r>
            <a:r>
              <a:rPr lang="en-US" sz="2900" i="1" dirty="0"/>
              <a:t>Champion’s Toolkit</a:t>
            </a:r>
            <a:r>
              <a:rPr lang="en-US" sz="2900" dirty="0"/>
              <a:t>. </a:t>
            </a:r>
            <a:r>
              <a:rPr lang="en-US" sz="2900" dirty="0">
                <a:hlinkClick r:id="rId8"/>
              </a:rPr>
              <a:t>https://</a:t>
            </a:r>
            <a:r>
              <a:rPr lang="en-US" sz="2900" dirty="0" smtClean="0">
                <a:hlinkClick r:id="rId8"/>
              </a:rPr>
              <a:t>docs.google.com/document/d/1Fyt-dhaXwvGVHKv2ZB4HtphTNYCPsfl8m68Q_xw3CdQ/edit</a:t>
            </a:r>
            <a:r>
              <a:rPr lang="en-US" sz="29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011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2400" dirty="0"/>
              <a:t>MIT. 2011. “MIT </a:t>
            </a:r>
            <a:r>
              <a:rPr lang="en-US" sz="2400" dirty="0" err="1"/>
              <a:t>OpenCourseWare</a:t>
            </a:r>
            <a:r>
              <a:rPr lang="en-US" sz="2400" dirty="0"/>
              <a:t> 2011 Program Evaluation Findings Summary.” </a:t>
            </a:r>
            <a:r>
              <a:rPr lang="en-US" sz="2400" dirty="0">
                <a:hlinkClick r:id="rId2"/>
              </a:rPr>
              <a:t>http://ocw.mit.edu/about/site-statistics/11_Eval_Summary_112311_MITOCW.pdf</a:t>
            </a:r>
            <a:r>
              <a:rPr lang="en-US" sz="2400" dirty="0"/>
              <a:t> </a:t>
            </a:r>
          </a:p>
          <a:p>
            <a:r>
              <a:rPr lang="en-US" sz="2400" dirty="0"/>
              <a:t>MIT. 2016. “MIT </a:t>
            </a:r>
            <a:r>
              <a:rPr lang="en-US" sz="2400" dirty="0" err="1"/>
              <a:t>OpenCourseWare</a:t>
            </a:r>
            <a:r>
              <a:rPr lang="en-US" sz="2400" dirty="0"/>
              <a:t> Site Statistics.” https://ocw.mit.edu/about/site-statistics/Organisation for Economic Cooperation and Development (OECD). 2007. Giving Knowledge for Free: The Emergence of Open Educational Resources. </a:t>
            </a:r>
            <a:r>
              <a:rPr lang="en-US" sz="2400" dirty="0">
                <a:hlinkClick r:id="rId3"/>
              </a:rPr>
              <a:t>http://www.oecd.org/edu/ceri/givingknowledgeforfreetheemergenceofopeneducationalresources.htm</a:t>
            </a:r>
            <a:r>
              <a:rPr lang="en-US" sz="2400" dirty="0"/>
              <a:t> </a:t>
            </a:r>
          </a:p>
          <a:p>
            <a:r>
              <a:rPr lang="en-US" sz="2400" dirty="0" err="1" smtClean="0"/>
              <a:t>Organisation</a:t>
            </a:r>
            <a:r>
              <a:rPr lang="en-US" sz="2400" dirty="0" smtClean="0"/>
              <a:t> </a:t>
            </a:r>
            <a:r>
              <a:rPr lang="en-US" sz="2400" dirty="0"/>
              <a:t>for Economic Cooperation and Development (OECD). 2007. Giving Knowledge for Free: The Emergence of Open Educational Resources. </a:t>
            </a:r>
            <a:r>
              <a:rPr lang="en-US" sz="2400" dirty="0">
                <a:hlinkClick r:id="rId3"/>
              </a:rPr>
              <a:t>http://www.oecd.org/edu/ceri/givingknowledgeforfreetheemergenceofopeneducationalresources.htm</a:t>
            </a:r>
            <a:r>
              <a:rPr lang="en-US" sz="2400" dirty="0"/>
              <a:t> </a:t>
            </a:r>
          </a:p>
          <a:p>
            <a:r>
              <a:rPr lang="en-US" sz="2400" dirty="0"/>
              <a:t>Smith, Patricia L., and Tillman J. Ragan. 2005. </a:t>
            </a:r>
            <a:r>
              <a:rPr lang="en-US" sz="2400" i="1" dirty="0"/>
              <a:t>Instructional Design</a:t>
            </a:r>
            <a:r>
              <a:rPr lang="en-US" sz="2400" dirty="0"/>
              <a:t>. 3</a:t>
            </a:r>
            <a:r>
              <a:rPr lang="en-US" sz="2400" baseline="30000" dirty="0"/>
              <a:t>rd</a:t>
            </a:r>
            <a:r>
              <a:rPr lang="en-US" sz="2400" dirty="0"/>
              <a:t> Ed. Hoboken, NJ: Wiley.</a:t>
            </a:r>
          </a:p>
          <a:p>
            <a:r>
              <a:rPr lang="en-US" sz="2400" dirty="0"/>
              <a:t>University of Alberta. 2006/2008. </a:t>
            </a:r>
            <a:r>
              <a:rPr lang="en-US" sz="2400" i="1" dirty="0"/>
              <a:t>Faculty Agreement</a:t>
            </a:r>
            <a:r>
              <a:rPr lang="en-US" sz="2400" dirty="0"/>
              <a:t>. </a:t>
            </a:r>
            <a:r>
              <a:rPr lang="en-US" sz="2400" dirty="0">
                <a:hlinkClick r:id="rId4"/>
              </a:rPr>
              <a:t>http://www.hrs.ualberta.ca/MyEmployment/~/media/hrs/MyEmployment/Agreements/Academic/Faculty.pdf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400" dirty="0"/>
              <a:t>University of Alberta. 2016. </a:t>
            </a:r>
            <a:r>
              <a:rPr lang="en-US" sz="2400" i="1" dirty="0"/>
              <a:t>OER Copyright </a:t>
            </a:r>
            <a:r>
              <a:rPr lang="en-US" sz="2400" i="1" dirty="0" smtClean="0"/>
              <a:t>Considerations: An Introduction.</a:t>
            </a:r>
            <a:r>
              <a:rPr lang="en-US" sz="2400" dirty="0"/>
              <a:t> </a:t>
            </a:r>
            <a:r>
              <a:rPr lang="en-US" sz="2400" dirty="0">
                <a:hlinkClick r:id="rId5"/>
              </a:rPr>
              <a:t>https://www2.library.ualberta.ca/tutorials/copOpen Educational </a:t>
            </a:r>
            <a:r>
              <a:rPr lang="en-US" sz="2400" dirty="0" err="1" smtClean="0">
                <a:hlinkClick r:id="rId5"/>
              </a:rPr>
              <a:t>Resourcesyright</a:t>
            </a:r>
            <a:r>
              <a:rPr lang="en-US" sz="2400" dirty="0" smtClean="0">
                <a:hlinkClick r:id="rId5"/>
              </a:rPr>
              <a:t>/</a:t>
            </a:r>
            <a:r>
              <a:rPr lang="en-US" sz="2400" dirty="0" err="1" smtClean="0">
                <a:hlinkClick r:id="rId5"/>
              </a:rPr>
              <a:t>oer</a:t>
            </a:r>
            <a:r>
              <a:rPr lang="en-US" sz="2400" dirty="0" smtClean="0">
                <a:hlinkClick r:id="rId5"/>
              </a:rPr>
              <a:t>-copyright-introduction-output/story_html5.html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University of Alberta. 2016. </a:t>
            </a:r>
            <a:r>
              <a:rPr lang="en-US" sz="2400" i="1" dirty="0" smtClean="0"/>
              <a:t>OER </a:t>
            </a:r>
            <a:r>
              <a:rPr lang="en-US" sz="2400" i="1" dirty="0"/>
              <a:t>Copyright </a:t>
            </a:r>
            <a:r>
              <a:rPr lang="en-US" sz="2400" i="1" dirty="0" smtClean="0"/>
              <a:t>Considerations in Practice</a:t>
            </a:r>
            <a:r>
              <a:rPr lang="en-US" sz="2400" dirty="0" smtClean="0"/>
              <a:t>. </a:t>
            </a:r>
            <a:r>
              <a:rPr lang="en-US" sz="2400" dirty="0">
                <a:hlinkClick r:id="rId6"/>
              </a:rPr>
              <a:t>https://</a:t>
            </a:r>
            <a:r>
              <a:rPr lang="en-US" sz="2400" dirty="0" smtClean="0">
                <a:hlinkClick r:id="rId6"/>
              </a:rPr>
              <a:t>www2.library.ualberta.ca/tutorials/copyright/oer-copyright-practice-output/story_html5.html</a:t>
            </a:r>
            <a:endParaRPr lang="en-US" sz="2400" dirty="0" smtClean="0"/>
          </a:p>
          <a:p>
            <a:r>
              <a:rPr lang="en-US" sz="2400" dirty="0"/>
              <a:t>Weiland, Steven. 2015. “Open Educational Resources: American Ideals, Global Questions.” </a:t>
            </a:r>
            <a:r>
              <a:rPr lang="en-US" sz="2400" i="1" dirty="0"/>
              <a:t>Global Education Review, 2</a:t>
            </a:r>
            <a:r>
              <a:rPr lang="en-US" sz="2400" dirty="0"/>
              <a:t>(3): 4-22.</a:t>
            </a:r>
          </a:p>
          <a:p>
            <a:r>
              <a:rPr lang="en-US" sz="2400" dirty="0" smtClean="0"/>
              <a:t> </a:t>
            </a:r>
            <a:endParaRPr lang="en-US" sz="24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8801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</a:t>
            </a:r>
            <a:r>
              <a:rPr lang="en-US" dirty="0" smtClean="0"/>
              <a:t>and Licensing Information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en-US" dirty="0" smtClean="0"/>
              <a:t>Feedback</a:t>
            </a:r>
          </a:p>
          <a:p>
            <a:r>
              <a:rPr lang="en-US" dirty="0" smtClean="0"/>
              <a:t>Feedback (including criticism) on this presentation can be sent to </a:t>
            </a:r>
            <a:r>
              <a:rPr lang="en-US" dirty="0" smtClean="0">
                <a:hlinkClick r:id="rId2"/>
              </a:rPr>
              <a:t>mmcnally@ualberta.ca</a:t>
            </a:r>
            <a:endParaRPr lang="en-US" dirty="0" smtClean="0"/>
          </a:p>
          <a:p>
            <a:endParaRPr lang="en-US" dirty="0"/>
          </a:p>
          <a:p>
            <a:pPr marL="114300" indent="0">
              <a:buNone/>
            </a:pPr>
            <a:r>
              <a:rPr lang="en-US" dirty="0" smtClean="0"/>
              <a:t>Licensing Information and Image </a:t>
            </a:r>
            <a:r>
              <a:rPr lang="en-US" dirty="0"/>
              <a:t>Sources:</a:t>
            </a:r>
          </a:p>
          <a:p>
            <a:pPr marL="342900" lvl="1">
              <a:buClr>
                <a:schemeClr val="accent1"/>
              </a:buClr>
            </a:pPr>
            <a:r>
              <a:rPr lang="en-US" dirty="0"/>
              <a:t>Slide  </a:t>
            </a:r>
            <a:r>
              <a:rPr lang="en-US" dirty="0" smtClean="0"/>
              <a:t>3 </a:t>
            </a:r>
            <a:r>
              <a:rPr lang="en-US" dirty="0"/>
              <a:t>– </a:t>
            </a:r>
            <a:r>
              <a:rPr lang="en-US" dirty="0" smtClean="0"/>
              <a:t>“Image </a:t>
            </a:r>
            <a:r>
              <a:rPr lang="en-US" dirty="0"/>
              <a:t>of ‘</a:t>
            </a:r>
            <a:r>
              <a:rPr lang="en-US" dirty="0" smtClean="0"/>
              <a:t>Opens.” Christiansen. 2016. CC-BY. </a:t>
            </a:r>
            <a:r>
              <a:rPr lang="en-US" dirty="0">
                <a:hlinkClick r:id="rId3"/>
              </a:rPr>
              <a:t>https://era.library.ualberta.ca/files/bht24wj47b#.WQvdCPnyupo</a:t>
            </a:r>
            <a:r>
              <a:rPr lang="en-US" dirty="0"/>
              <a:t> </a:t>
            </a:r>
          </a:p>
          <a:p>
            <a:pPr marL="342900" lvl="1">
              <a:buClr>
                <a:schemeClr val="accent1"/>
              </a:buClr>
            </a:pPr>
            <a:r>
              <a:rPr lang="en-US" dirty="0" smtClean="0"/>
              <a:t>Slide 5 – “The Starter Toolkit” Christiansen et al. 2016. </a:t>
            </a:r>
            <a:r>
              <a:rPr lang="en-US" dirty="0"/>
              <a:t>CC-BY-NC.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docs.google.com/document/d/162y7HdY4Lsu0nKzUimeaCMY2M-zBC41cR6CgjV_biGo/edit</a:t>
            </a:r>
            <a:r>
              <a:rPr lang="en-US" dirty="0" smtClean="0"/>
              <a:t> </a:t>
            </a:r>
            <a:endParaRPr lang="en-US" dirty="0"/>
          </a:p>
          <a:p>
            <a:pPr marL="342900" lvl="1">
              <a:buClr>
                <a:schemeClr val="accent1"/>
              </a:buClr>
            </a:pPr>
            <a:r>
              <a:rPr lang="en-US" dirty="0"/>
              <a:t>Slide </a:t>
            </a:r>
            <a:r>
              <a:rPr lang="en-US" dirty="0" smtClean="0"/>
              <a:t>6 </a:t>
            </a:r>
            <a:r>
              <a:rPr lang="en-US" dirty="0"/>
              <a:t>– </a:t>
            </a:r>
            <a:r>
              <a:rPr lang="en-US" dirty="0" smtClean="0"/>
              <a:t>“</a:t>
            </a:r>
            <a:r>
              <a:rPr lang="en-US" i="1" dirty="0"/>
              <a:t>OER Copyright Considerations: An </a:t>
            </a:r>
            <a:r>
              <a:rPr lang="en-US" i="1" dirty="0" smtClean="0"/>
              <a:t>Introduction.” </a:t>
            </a:r>
            <a:r>
              <a:rPr lang="en-US" dirty="0" smtClean="0"/>
              <a:t>University of Alberta. 2016. </a:t>
            </a:r>
            <a:r>
              <a:rPr lang="en-US" dirty="0"/>
              <a:t>CC-BY-NC.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www2.library.ualberta.ca/tutorials/copyright/oer-copyright-introduction-output/story_html5.html</a:t>
            </a:r>
            <a:endParaRPr lang="en-US" dirty="0" smtClean="0"/>
          </a:p>
          <a:p>
            <a:pPr marL="342900" lvl="1">
              <a:buClr>
                <a:schemeClr val="accent1"/>
              </a:buClr>
            </a:pPr>
            <a:r>
              <a:rPr lang="en-US" dirty="0" smtClean="0"/>
              <a:t>Slide 6 – “Be it Resolved…” No Author. 2017. CC-BY-4.0. </a:t>
            </a:r>
            <a:r>
              <a:rPr lang="en-US" dirty="0">
                <a:hlinkClick r:id="rId6"/>
              </a:rPr>
              <a:t>https://era-av.library.ualberta.ca/media_objects/avalon:1288</a:t>
            </a:r>
            <a:r>
              <a:rPr lang="en-US" dirty="0"/>
              <a:t> </a:t>
            </a:r>
            <a:endParaRPr lang="en-US" dirty="0" smtClean="0"/>
          </a:p>
          <a:p>
            <a:pPr marL="342900" lvl="1">
              <a:buClr>
                <a:schemeClr val="accent1"/>
              </a:buClr>
            </a:pPr>
            <a:r>
              <a:rPr lang="en-US" dirty="0" smtClean="0"/>
              <a:t>Slide 11 – “ERA Screenshot.” University of Alberta Libraries. 2017.</a:t>
            </a:r>
          </a:p>
          <a:p>
            <a:pPr marL="342900" lvl="1">
              <a:buClr>
                <a:schemeClr val="accent1"/>
              </a:buClr>
            </a:pPr>
            <a:r>
              <a:rPr lang="en-US" dirty="0" smtClean="0"/>
              <a:t>Slide 12 – “ERA A/V Screenshot.” University of Alberta Libraries. 2017.</a:t>
            </a:r>
          </a:p>
          <a:p>
            <a:pPr marL="342900" lvl="1">
              <a:buClr>
                <a:schemeClr val="accent1"/>
              </a:buClr>
            </a:pPr>
            <a:r>
              <a:rPr lang="en-US" dirty="0" smtClean="0"/>
              <a:t>Slide 13 – “Internet Policy Lecture.” McNally. 2017. CC-BY-4.0.</a:t>
            </a:r>
            <a:endParaRPr lang="en-US" dirty="0"/>
          </a:p>
          <a:p>
            <a:pPr marL="114300" lvl="1" indent="0">
              <a:buClr>
                <a:schemeClr val="accent1"/>
              </a:buClr>
              <a:buNone/>
            </a:pP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551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A.  OER Overview</a:t>
            </a:r>
          </a:p>
          <a:p>
            <a:pPr marL="114300" indent="0">
              <a:buNone/>
            </a:pPr>
            <a:endParaRPr lang="en-US" sz="2000" dirty="0"/>
          </a:p>
          <a:p>
            <a:pPr marL="114300" indent="0">
              <a:buNone/>
            </a:pPr>
            <a:r>
              <a:rPr lang="en-US" sz="2000" dirty="0" smtClean="0"/>
              <a:t>	B. OER Considerations</a:t>
            </a:r>
          </a:p>
          <a:p>
            <a:pPr marL="114300" indent="0">
              <a:buNone/>
            </a:pPr>
            <a:endParaRPr lang="en-US" sz="2000" dirty="0"/>
          </a:p>
          <a:p>
            <a:pPr marL="114300" indent="0">
              <a:buNone/>
            </a:pPr>
            <a:r>
              <a:rPr lang="en-US" sz="2000" dirty="0" smtClean="0"/>
              <a:t>	C. Case Study – LIS 598 Information Policy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822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A-I. Openness and the Academy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34680" cy="4800600"/>
          </a:xfrm>
        </p:spPr>
        <p:txBody>
          <a:bodyPr/>
          <a:lstStyle/>
          <a:p>
            <a:r>
              <a:rPr lang="en-US" dirty="0" smtClean="0"/>
              <a:t>Four ‘opens’ well represented in the academy</a:t>
            </a:r>
          </a:p>
          <a:p>
            <a:endParaRPr lang="en-US" dirty="0"/>
          </a:p>
          <a:p>
            <a:r>
              <a:rPr lang="en-US" dirty="0" smtClean="0"/>
              <a:t>Ideological connection between ‘opens’ and academia</a:t>
            </a:r>
          </a:p>
          <a:p>
            <a:endParaRPr lang="en-US" dirty="0"/>
          </a:p>
          <a:p>
            <a:r>
              <a:rPr lang="en-US" dirty="0" smtClean="0"/>
              <a:t>However, not all are equally favoured, and major disciplinary differences exist</a:t>
            </a:r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700808"/>
            <a:ext cx="4540379" cy="450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75856" y="6332140"/>
            <a:ext cx="51125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Source: Christiansen (2016), adapted from McNally (2014)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394102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A-II. What Are Open Educational Resources (OER)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OECD in </a:t>
            </a:r>
            <a:r>
              <a:rPr lang="en-US" i="1" dirty="0" smtClean="0">
                <a:hlinkClick r:id="rId2"/>
              </a:rPr>
              <a:t>Giving Knowledge for Free </a:t>
            </a:r>
            <a:r>
              <a:rPr lang="en-US" dirty="0" smtClean="0"/>
              <a:t>(2007) defined OER as: “</a:t>
            </a:r>
            <a:r>
              <a:rPr lang="en-US" dirty="0" err="1" smtClean="0"/>
              <a:t>digitised</a:t>
            </a:r>
            <a:r>
              <a:rPr lang="en-US" dirty="0" smtClean="0"/>
              <a:t> materials offered freely and openly for educators, students and self-learners to use and reuse for teaching, learning and research”</a:t>
            </a:r>
          </a:p>
          <a:p>
            <a:endParaRPr lang="en-US" dirty="0"/>
          </a:p>
          <a:p>
            <a:r>
              <a:rPr lang="en-US" dirty="0"/>
              <a:t>Three types of OER according to the OECD</a:t>
            </a:r>
          </a:p>
          <a:p>
            <a:pPr lvl="1"/>
            <a:r>
              <a:rPr lang="en-US" dirty="0"/>
              <a:t>Content – courseware and other learning objects</a:t>
            </a:r>
          </a:p>
          <a:p>
            <a:pPr lvl="1"/>
            <a:r>
              <a:rPr lang="en-US" dirty="0"/>
              <a:t>Tools – for creating and delivering resources</a:t>
            </a:r>
          </a:p>
          <a:p>
            <a:pPr lvl="1"/>
            <a:r>
              <a:rPr lang="en-US" dirty="0"/>
              <a:t>Implementation Resources – such as licensing </a:t>
            </a:r>
            <a:r>
              <a:rPr lang="en-US" dirty="0" smtClean="0"/>
              <a:t>systems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411480" lvl="1" indent="0">
              <a:buNone/>
            </a:pPr>
            <a:endParaRPr lang="en-US" dirty="0"/>
          </a:p>
          <a:p>
            <a:pPr marL="41148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65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A-II. OER at U of 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800600"/>
          </a:xfrm>
        </p:spPr>
        <p:txBody>
          <a:bodyPr>
            <a:normAutofit/>
          </a:bodyPr>
          <a:lstStyle/>
          <a:p>
            <a:r>
              <a:rPr lang="en-CA" dirty="0" smtClean="0"/>
              <a:t>Creation of OER can be considered service work within the Faculty Collective Agreement</a:t>
            </a:r>
          </a:p>
          <a:p>
            <a:pPr lvl="1"/>
            <a:r>
              <a:rPr lang="en-CA" dirty="0" smtClean="0"/>
              <a:t>“…and </a:t>
            </a:r>
            <a:r>
              <a:rPr lang="en-CA" dirty="0"/>
              <a:t>dissemination of knowledge to the general public by making available the staff members expertise and knowledge of the </a:t>
            </a:r>
            <a:r>
              <a:rPr lang="en-CA" dirty="0" smtClean="0"/>
              <a:t>discipline....” (7.02.1c)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OER </a:t>
            </a:r>
            <a:r>
              <a:rPr lang="en-CA" dirty="0"/>
              <a:t>Lib Guide: </a:t>
            </a:r>
            <a:r>
              <a:rPr lang="en-CA" dirty="0">
                <a:hlinkClick r:id="rId2"/>
              </a:rPr>
              <a:t>http://</a:t>
            </a:r>
            <a:r>
              <a:rPr lang="en-CA" dirty="0" smtClean="0">
                <a:hlinkClick r:id="rId2"/>
              </a:rPr>
              <a:t>guides.library.ualberta.ca/open-educational-resources</a:t>
            </a:r>
            <a:endParaRPr lang="en-CA" dirty="0" smtClean="0"/>
          </a:p>
          <a:p>
            <a:endParaRPr lang="en-CA" dirty="0"/>
          </a:p>
          <a:p>
            <a:pPr>
              <a:spcBef>
                <a:spcPts val="0"/>
              </a:spcBef>
            </a:pPr>
            <a:r>
              <a:rPr lang="en-CA" dirty="0" smtClean="0"/>
              <a:t>Provincial OER </a:t>
            </a:r>
            <a:r>
              <a:rPr lang="en-CA" dirty="0" smtClean="0">
                <a:hlinkClick r:id="rId3"/>
              </a:rPr>
              <a:t>Starter</a:t>
            </a:r>
            <a:r>
              <a:rPr lang="en-CA" dirty="0" smtClean="0"/>
              <a:t> and   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CA" dirty="0" smtClean="0"/>
              <a:t>     </a:t>
            </a:r>
            <a:r>
              <a:rPr lang="en-CA" dirty="0" smtClean="0">
                <a:hlinkClick r:id="rId4"/>
              </a:rPr>
              <a:t>Champions </a:t>
            </a:r>
            <a:r>
              <a:rPr lang="en-CA" dirty="0" smtClean="0"/>
              <a:t>Toolkits developed 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CA" dirty="0"/>
              <a:t> </a:t>
            </a:r>
            <a:r>
              <a:rPr lang="en-CA" dirty="0" smtClean="0"/>
              <a:t>    at U of A</a:t>
            </a:r>
          </a:p>
          <a:p>
            <a:endParaRPr lang="en-CA" dirty="0"/>
          </a:p>
          <a:p>
            <a:endParaRPr lang="en-C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437112"/>
            <a:ext cx="3525713" cy="1924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754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A-II. OER at U of 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800600"/>
          </a:xfrm>
        </p:spPr>
        <p:txBody>
          <a:bodyPr/>
          <a:lstStyle/>
          <a:p>
            <a:r>
              <a:rPr lang="en-CA" dirty="0"/>
              <a:t>OER Copyright Resources from the Copyright Office (“</a:t>
            </a:r>
            <a:r>
              <a:rPr lang="en-CA" dirty="0">
                <a:hlinkClick r:id="rId2"/>
              </a:rPr>
              <a:t>Introduction</a:t>
            </a:r>
            <a:r>
              <a:rPr lang="en-CA" dirty="0"/>
              <a:t>” and “</a:t>
            </a:r>
            <a:r>
              <a:rPr lang="en-CA" dirty="0">
                <a:hlinkClick r:id="rId3"/>
              </a:rPr>
              <a:t>Use in Practice</a:t>
            </a:r>
            <a:r>
              <a:rPr lang="en-CA" dirty="0"/>
              <a:t>”)</a:t>
            </a:r>
          </a:p>
          <a:p>
            <a:endParaRPr lang="en-CA" dirty="0"/>
          </a:p>
          <a:p>
            <a:r>
              <a:rPr lang="en-CA" dirty="0"/>
              <a:t>OER Interest </a:t>
            </a:r>
            <a:r>
              <a:rPr lang="en-CA" dirty="0" smtClean="0"/>
              <a:t>Group (meets roughly once a semester)</a:t>
            </a:r>
            <a:endParaRPr lang="en-CA" dirty="0"/>
          </a:p>
          <a:p>
            <a:endParaRPr lang="en-CA" dirty="0"/>
          </a:p>
          <a:p>
            <a:r>
              <a:rPr lang="en-CA" dirty="0"/>
              <a:t>Open Education Week </a:t>
            </a:r>
            <a:r>
              <a:rPr lang="en-CA" dirty="0" smtClean="0"/>
              <a:t>Activities</a:t>
            </a:r>
            <a:endParaRPr lang="en-CA" dirty="0"/>
          </a:p>
          <a:p>
            <a:endParaRPr lang="en-C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013176"/>
            <a:ext cx="3888432" cy="1774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0366" y="1988840"/>
            <a:ext cx="3580135" cy="242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9592" y="6251099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/>
              <a:t>Source: Screen capture from “Be it Resolved All Knowledge be Open.” (2017)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331067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B-I. Tension between Neoliberal and Altruistic Motives in OER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OER initiatives undertaking for several </a:t>
            </a:r>
            <a:r>
              <a:rPr lang="en-US" dirty="0" smtClean="0"/>
              <a:t>motives (Falconer et al. 2016):</a:t>
            </a:r>
            <a:endParaRPr lang="en-US" dirty="0" smtClean="0"/>
          </a:p>
          <a:p>
            <a:pPr lvl="1"/>
            <a:r>
              <a:rPr lang="en-US" dirty="0" smtClean="0"/>
              <a:t>Enhance reputation</a:t>
            </a:r>
          </a:p>
          <a:p>
            <a:pPr lvl="1"/>
            <a:r>
              <a:rPr lang="en-US" dirty="0" smtClean="0"/>
              <a:t>Reduce student textbook/learning material costs</a:t>
            </a:r>
          </a:p>
          <a:p>
            <a:pPr lvl="1"/>
            <a:r>
              <a:rPr lang="en-US" dirty="0" smtClean="0"/>
              <a:t>Enhanced pedagogy</a:t>
            </a:r>
          </a:p>
          <a:p>
            <a:pPr lvl="1"/>
            <a:r>
              <a:rPr lang="en-US" dirty="0" smtClean="0"/>
              <a:t>Broaden access to knowledge/information</a:t>
            </a:r>
          </a:p>
          <a:p>
            <a:pPr lvl="1"/>
            <a:endParaRPr lang="en-US" dirty="0"/>
          </a:p>
          <a:p>
            <a:r>
              <a:rPr lang="en-US" dirty="0" smtClean="0"/>
              <a:t>Two former can be seen as </a:t>
            </a:r>
            <a:r>
              <a:rPr lang="en-US" dirty="0" err="1" smtClean="0"/>
              <a:t>marketized</a:t>
            </a:r>
            <a:r>
              <a:rPr lang="en-US" dirty="0" smtClean="0"/>
              <a:t>/neoliberal </a:t>
            </a:r>
            <a:r>
              <a:rPr lang="en-US" dirty="0" smtClean="0"/>
              <a:t>incentives; two </a:t>
            </a:r>
            <a:r>
              <a:rPr lang="en-US" dirty="0" smtClean="0"/>
              <a:t>later are altruistic motives</a:t>
            </a:r>
          </a:p>
          <a:p>
            <a:endParaRPr lang="en-US" dirty="0"/>
          </a:p>
          <a:p>
            <a:pPr marL="342900" lvl="1">
              <a:buClr>
                <a:schemeClr val="accent1"/>
              </a:buClr>
            </a:pPr>
            <a:r>
              <a:rPr lang="en-US" dirty="0" smtClean="0"/>
              <a:t>Little evidence </a:t>
            </a:r>
            <a:r>
              <a:rPr lang="en-US" dirty="0"/>
              <a:t>of OERs factoring into promotion and tenure </a:t>
            </a:r>
            <a:r>
              <a:rPr lang="en-US" dirty="0" smtClean="0"/>
              <a:t>concerns at most institutions (note UBC as exception), </a:t>
            </a:r>
            <a:r>
              <a:rPr lang="en-US" dirty="0"/>
              <a:t>and OERs do little for the expanding pool of precarious sessional instructors (</a:t>
            </a:r>
            <a:r>
              <a:rPr lang="en-US" dirty="0" err="1"/>
              <a:t>Crissinger</a:t>
            </a:r>
            <a:r>
              <a:rPr lang="en-US" dirty="0"/>
              <a:t>, 2015)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730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B-II. Pedagogical Concerns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Ideally OER creation should not undermine teaching, but</a:t>
            </a:r>
          </a:p>
          <a:p>
            <a:endParaRPr lang="en-CA" dirty="0"/>
          </a:p>
          <a:p>
            <a:pPr lvl="1"/>
            <a:r>
              <a:rPr lang="en-CA" dirty="0" smtClean="0"/>
              <a:t>In class room techniques may not necessarily translate to OER</a:t>
            </a:r>
          </a:p>
          <a:p>
            <a:pPr lvl="1"/>
            <a:endParaRPr lang="en-CA" dirty="0"/>
          </a:p>
          <a:p>
            <a:pPr lvl="1"/>
            <a:r>
              <a:rPr lang="en-CA" dirty="0" smtClean="0"/>
              <a:t>Recording of class time for outside consumption may supress discussion</a:t>
            </a:r>
          </a:p>
          <a:p>
            <a:pPr lvl="1"/>
            <a:endParaRPr lang="en-CA" dirty="0"/>
          </a:p>
          <a:p>
            <a:pPr lvl="1"/>
            <a:r>
              <a:rPr lang="en-CA" dirty="0" smtClean="0"/>
              <a:t>Quantitative assignments and open access readings are ideal for OER but not all classes</a:t>
            </a:r>
          </a:p>
          <a:p>
            <a:pPr lvl="1"/>
            <a:endParaRPr lang="en-CA" dirty="0"/>
          </a:p>
          <a:p>
            <a:pPr lvl="1"/>
            <a:r>
              <a:rPr lang="en-CA" dirty="0" smtClean="0"/>
              <a:t>Designing for global audience may mean not utilizing domestic fair dealing rights</a:t>
            </a:r>
          </a:p>
          <a:p>
            <a:pPr lvl="1"/>
            <a:endParaRPr lang="en-CA" dirty="0"/>
          </a:p>
          <a:p>
            <a:pPr lvl="1"/>
            <a:endParaRPr lang="en-CA" dirty="0" smtClean="0"/>
          </a:p>
          <a:p>
            <a:endParaRPr lang="en-CA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1578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B-III. For Whom is this Learning Object?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materials for use in class or presentations to also serve as OERs makes sense</a:t>
            </a:r>
          </a:p>
          <a:p>
            <a:pPr lvl="1"/>
            <a:r>
              <a:rPr lang="en-US" dirty="0" smtClean="0"/>
              <a:t>However, considering of the needs of both leads to competing design needs</a:t>
            </a:r>
          </a:p>
          <a:p>
            <a:endParaRPr lang="en-US" dirty="0"/>
          </a:p>
          <a:p>
            <a:r>
              <a:rPr lang="en-US" dirty="0" smtClean="0"/>
              <a:t>Need to consider primary and secondary audience (Smith and Ragan, 2005)</a:t>
            </a:r>
          </a:p>
          <a:p>
            <a:endParaRPr lang="en-US" dirty="0"/>
          </a:p>
          <a:p>
            <a:r>
              <a:rPr lang="en-US" dirty="0" smtClean="0"/>
              <a:t>Secondary audience for OERs though include both learners and OER creators, arguably across the whole globe</a:t>
            </a:r>
          </a:p>
          <a:p>
            <a:pPr lvl="1"/>
            <a:r>
              <a:rPr lang="en-US" dirty="0" smtClean="0"/>
              <a:t>Learners do seem to be the most common users – MIT notes that only 9% of those who use its Open Courseware Portal are educators (MIT, 2011)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48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BD600"/>
      </a:accent1>
      <a:accent2>
        <a:srgbClr val="B2B2B2"/>
      </a:accent2>
      <a:accent3>
        <a:srgbClr val="CC9900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5141</TotalTime>
  <Words>1422</Words>
  <Application>Microsoft Office PowerPoint</Application>
  <PresentationFormat>On-screen Show (4:3)</PresentationFormat>
  <Paragraphs>144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Adjacency</vt:lpstr>
      <vt:lpstr>Open Educational Resources (OER) </vt:lpstr>
      <vt:lpstr>Outline</vt:lpstr>
      <vt:lpstr>A-I. Openness and the Academy</vt:lpstr>
      <vt:lpstr>A-II. What Are Open Educational Resources (OER)</vt:lpstr>
      <vt:lpstr>A-II. OER at U of A</vt:lpstr>
      <vt:lpstr>A-II. OER at U of A</vt:lpstr>
      <vt:lpstr>B-I. Tension between Neoliberal and Altruistic Motives in OER</vt:lpstr>
      <vt:lpstr>B-II. Pedagogical Concerns</vt:lpstr>
      <vt:lpstr>B-III. For Whom is this Learning Object?</vt:lpstr>
      <vt:lpstr>B-IV. OERs Are Not Universal</vt:lpstr>
      <vt:lpstr>C-I. Case Example – LIS 598 Information Policy (Wint 2017)</vt:lpstr>
      <vt:lpstr>C-I(ii). Case Example – LIS 598 Information Policy (Wint 2017)</vt:lpstr>
      <vt:lpstr>C-I(iii). Case Example – LIS 598 Information Policy (Wint 2017)</vt:lpstr>
      <vt:lpstr>Sources</vt:lpstr>
      <vt:lpstr>Sources</vt:lpstr>
      <vt:lpstr>Feedback and Licensing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Policy Overview</dc:title>
  <dc:creator>Michael McNally</dc:creator>
  <cp:lastModifiedBy>Michael McNally</cp:lastModifiedBy>
  <cp:revision>230</cp:revision>
  <dcterms:created xsi:type="dcterms:W3CDTF">2011-01-13T14:12:52Z</dcterms:created>
  <dcterms:modified xsi:type="dcterms:W3CDTF">2017-05-05T18:24:42Z</dcterms:modified>
</cp:coreProperties>
</file>