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handoutMasterIdLst>
    <p:handoutMasterId r:id="rId42"/>
  </p:handoutMasterIdLst>
  <p:sldIdLst>
    <p:sldId id="256" r:id="rId2"/>
    <p:sldId id="329" r:id="rId3"/>
    <p:sldId id="283" r:id="rId4"/>
    <p:sldId id="286" r:id="rId5"/>
    <p:sldId id="308" r:id="rId6"/>
    <p:sldId id="332" r:id="rId7"/>
    <p:sldId id="287" r:id="rId8"/>
    <p:sldId id="288" r:id="rId9"/>
    <p:sldId id="289" r:id="rId10"/>
    <p:sldId id="290" r:id="rId11"/>
    <p:sldId id="291" r:id="rId12"/>
    <p:sldId id="292" r:id="rId13"/>
    <p:sldId id="293" r:id="rId14"/>
    <p:sldId id="312" r:id="rId15"/>
    <p:sldId id="324" r:id="rId16"/>
    <p:sldId id="294" r:id="rId17"/>
    <p:sldId id="311" r:id="rId18"/>
    <p:sldId id="319" r:id="rId19"/>
    <p:sldId id="327" r:id="rId20"/>
    <p:sldId id="325" r:id="rId21"/>
    <p:sldId id="296" r:id="rId22"/>
    <p:sldId id="317" r:id="rId23"/>
    <p:sldId id="320" r:id="rId24"/>
    <p:sldId id="321" r:id="rId25"/>
    <p:sldId id="322" r:id="rId26"/>
    <p:sldId id="305" r:id="rId27"/>
    <p:sldId id="326" r:id="rId28"/>
    <p:sldId id="336" r:id="rId29"/>
    <p:sldId id="337" r:id="rId30"/>
    <p:sldId id="338" r:id="rId31"/>
    <p:sldId id="339" r:id="rId32"/>
    <p:sldId id="340" r:id="rId33"/>
    <p:sldId id="341" r:id="rId34"/>
    <p:sldId id="342" r:id="rId35"/>
    <p:sldId id="333" r:id="rId36"/>
    <p:sldId id="281" r:id="rId37"/>
    <p:sldId id="334" r:id="rId38"/>
    <p:sldId id="335" r:id="rId39"/>
    <p:sldId id="343" r:id="rId40"/>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17" autoAdjust="0"/>
    <p:restoredTop sz="94660"/>
  </p:normalViewPr>
  <p:slideViewPr>
    <p:cSldViewPr>
      <p:cViewPr>
        <p:scale>
          <a:sx n="91" d="100"/>
          <a:sy n="91" d="100"/>
        </p:scale>
        <p:origin x="-72" y="-3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CA" dirty="0"/>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D77D000C-89E2-4003-B88E-04C9D9B3ABC7}" type="datetimeFigureOut">
              <a:rPr lang="en-CA" smtClean="0"/>
              <a:t>01/02/2017</a:t>
            </a:fld>
            <a:endParaRPr lang="en-CA" dirty="0"/>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CA" dirty="0"/>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89261E19-769A-4636-8940-0C2802F47BA2}" type="slidenum">
              <a:rPr lang="en-CA" smtClean="0"/>
              <a:t>‹#›</a:t>
            </a:fld>
            <a:endParaRPr lang="en-CA" dirty="0"/>
          </a:p>
        </p:txBody>
      </p:sp>
    </p:spTree>
    <p:extLst>
      <p:ext uri="{BB962C8B-B14F-4D97-AF65-F5344CB8AC3E}">
        <p14:creationId xmlns:p14="http://schemas.microsoft.com/office/powerpoint/2010/main" val="13253239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CA" dirty="0"/>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11E109D8-2495-44A5-AF61-B8C9588F910B}" type="datetimeFigureOut">
              <a:rPr lang="en-CA" smtClean="0"/>
              <a:pPr/>
              <a:t>01/02/2017</a:t>
            </a:fld>
            <a:endParaRPr lang="en-CA"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CA"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CA" dirty="0"/>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70946AE9-6AAB-44BE-80AC-9CC159D1FAE7}" type="slidenum">
              <a:rPr lang="en-CA" smtClean="0"/>
              <a:pPr/>
              <a:t>‹#›</a:t>
            </a:fld>
            <a:endParaRPr lang="en-CA" dirty="0"/>
          </a:p>
        </p:txBody>
      </p:sp>
    </p:spTree>
    <p:extLst>
      <p:ext uri="{BB962C8B-B14F-4D97-AF65-F5344CB8AC3E}">
        <p14:creationId xmlns:p14="http://schemas.microsoft.com/office/powerpoint/2010/main" val="2017996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C7A8FBB-53CF-4B03-BB5D-E77C1ED28C8F}" type="datetimeFigureOut">
              <a:rPr lang="en-CA" smtClean="0"/>
              <a:pPr/>
              <a:t>01/02/2017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7A8FBB-53CF-4B03-BB5D-E77C1ED28C8F}" type="datetimeFigureOut">
              <a:rPr lang="en-CA" smtClean="0"/>
              <a:pPr/>
              <a:t>01/02/2017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7A8FBB-53CF-4B03-BB5D-E77C1ED28C8F}" type="datetimeFigureOut">
              <a:rPr lang="en-CA" smtClean="0"/>
              <a:pPr/>
              <a:t>01/02/2017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7A8FBB-53CF-4B03-BB5D-E77C1ED28C8F}" type="datetimeFigureOut">
              <a:rPr lang="en-CA" smtClean="0"/>
              <a:pPr/>
              <a:t>01/02/2017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7A8FBB-53CF-4B03-BB5D-E77C1ED28C8F}" type="datetimeFigureOut">
              <a:rPr lang="en-CA" smtClean="0"/>
              <a:pPr/>
              <a:t>01/02/2017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C7A8FBB-53CF-4B03-BB5D-E77C1ED28C8F}" type="datetimeFigureOut">
              <a:rPr lang="en-CA" smtClean="0"/>
              <a:pPr/>
              <a:t>01/02/2017</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C7A8FBB-53CF-4B03-BB5D-E77C1ED28C8F}" type="datetimeFigureOut">
              <a:rPr lang="en-CA" smtClean="0"/>
              <a:pPr/>
              <a:t>01/02/2017</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C7A8FBB-53CF-4B03-BB5D-E77C1ED28C8F}" type="datetimeFigureOut">
              <a:rPr lang="en-CA" smtClean="0"/>
              <a:pPr/>
              <a:t>01/02/2017</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7A8FBB-53CF-4B03-BB5D-E77C1ED28C8F}" type="datetimeFigureOut">
              <a:rPr lang="en-CA" smtClean="0"/>
              <a:pPr/>
              <a:t>01/02/2017</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7A8FBB-53CF-4B03-BB5D-E77C1ED28C8F}" type="datetimeFigureOut">
              <a:rPr lang="en-CA" smtClean="0"/>
              <a:pPr/>
              <a:t>01/02/2017</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5A6DBD8A-FC71-4FC4-AC0D-3910F172F443}" type="slidenum">
              <a:rPr lang="en-CA" smtClean="0"/>
              <a:pPr/>
              <a:t>‹#›</a:t>
            </a:fld>
            <a:endParaRPr lang="en-CA" dirty="0"/>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BC7A8FBB-53CF-4B03-BB5D-E77C1ED28C8F}" type="datetimeFigureOut">
              <a:rPr lang="en-CA" smtClean="0"/>
              <a:pPr/>
              <a:t>01/02/2017</a:t>
            </a:fld>
            <a:endParaRPr lang="en-CA" dirty="0"/>
          </a:p>
        </p:txBody>
      </p:sp>
      <p:sp>
        <p:nvSpPr>
          <p:cNvPr id="9" name="Slide Number Placeholder 8"/>
          <p:cNvSpPr>
            <a:spLocks noGrp="1"/>
          </p:cNvSpPr>
          <p:nvPr>
            <p:ph type="sldNum" sz="quarter" idx="11"/>
          </p:nvPr>
        </p:nvSpPr>
        <p:spPr/>
        <p:txBody>
          <a:bodyPr/>
          <a:lstStyle/>
          <a:p>
            <a:fld id="{5A6DBD8A-FC71-4FC4-AC0D-3910F172F443}" type="slidenum">
              <a:rPr lang="en-CA" smtClean="0"/>
              <a:pPr/>
              <a:t>‹#›</a:t>
            </a:fld>
            <a:endParaRPr lang="en-CA" dirty="0"/>
          </a:p>
        </p:txBody>
      </p:sp>
      <p:sp>
        <p:nvSpPr>
          <p:cNvPr id="10" name="Footer Placeholder 9"/>
          <p:cNvSpPr>
            <a:spLocks noGrp="1"/>
          </p:cNvSpPr>
          <p:nvPr>
            <p:ph type="ftr" sz="quarter" idx="12"/>
          </p:nvPr>
        </p:nvSpPr>
        <p:spPr/>
        <p:txBody>
          <a:bodyPr/>
          <a:lstStyle/>
          <a:p>
            <a:endParaRPr lang="en-CA"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5A6DBD8A-FC71-4FC4-AC0D-3910F172F443}" type="slidenum">
              <a:rPr lang="en-CA" smtClean="0"/>
              <a:pPr/>
              <a:t>‹#›</a:t>
            </a:fld>
            <a:endParaRPr lang="en-CA" dirty="0"/>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CA" dirty="0"/>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BC7A8FBB-53CF-4B03-BB5D-E77C1ED28C8F}" type="datetimeFigureOut">
              <a:rPr lang="en-CA" smtClean="0"/>
              <a:pPr/>
              <a:t>01/02/2017</a:t>
            </a:fld>
            <a:endParaRPr lang="en-CA"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image" Target="../media/image4.png"/><Relationship Id="rId5" Type="http://schemas.openxmlformats.org/officeDocument/2006/relationships/hyperlink" Target="http://www.oecd.org/sti/ieconomy/oecd_privacy_framework.pdf" TargetMode="External"/><Relationship Id="rId4" Type="http://schemas.openxmlformats.org/officeDocument/2006/relationships/hyperlink" Target="http://www.oecd.org/document/18/0,2340,en_2649_34255_1815186_1_1_1_1,00.html"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5" Type="http://schemas.openxmlformats.org/officeDocument/2006/relationships/image" Target="../media/image4.png"/><Relationship Id="rId4" Type="http://schemas.openxmlformats.org/officeDocument/2006/relationships/hyperlink" Target="http://eur-lex.europa.eu/LexUriServ/LexUriServ.do?uri=CELEX:31995L0046:en:HTML"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5" Type="http://schemas.openxmlformats.org/officeDocument/2006/relationships/image" Target="../media/image4.png"/><Relationship Id="rId4" Type="http://schemas.openxmlformats.org/officeDocument/2006/relationships/hyperlink" Target="https://www.priv.gc.ca/en/privacy-topics/privacy-laws-in-canada/the-personal-information-protection-and-electronic-documents-act-pipeda/pipeda-compliance-help/pipeda-interpretation-bulletins/interpretations_07_consent/"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5" Type="http://schemas.openxmlformats.org/officeDocument/2006/relationships/image" Target="../media/image4.png"/><Relationship Id="rId4" Type="http://schemas.openxmlformats.org/officeDocument/2006/relationships/hyperlink" Target="https://www.priv.gc.ca/en/privacy-topics/privacy-laws-in-canada/the-personal-information-protection-and-electronic-documents-act-pipeda/pipeda-compliance-help/pipeda-interpretation-bulletins/interpretations_02/"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5" Type="http://schemas.openxmlformats.org/officeDocument/2006/relationships/image" Target="../media/image4.png"/><Relationship Id="rId4" Type="http://schemas.openxmlformats.org/officeDocument/2006/relationships/hyperlink" Target="http://www.parl.gc.ca/content/hoc/Bills/412/Government/S-4/S-4_4/S-4_4.PDF"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5" Type="http://schemas.openxmlformats.org/officeDocument/2006/relationships/image" Target="../media/image4.png"/><Relationship Id="rId4" Type="http://schemas.openxmlformats.org/officeDocument/2006/relationships/hyperlink" Target="https://www.priv.gc.ca/resource/fs-fi/02_05_d_26_e.asp"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ma"/><Relationship Id="rId1" Type="http://schemas.microsoft.com/office/2007/relationships/media" Target="../media/media18.wma"/><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ma"/><Relationship Id="rId1" Type="http://schemas.microsoft.com/office/2007/relationships/media" Target="../media/media20.wma"/><Relationship Id="rId5" Type="http://schemas.openxmlformats.org/officeDocument/2006/relationships/image" Target="../media/image4.png"/><Relationship Id="rId4" Type="http://schemas.openxmlformats.org/officeDocument/2006/relationships/hyperlink" Target="http://tbs-sct.gc.ca/pol/doc-eng.aspx?id=26154"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ma"/><Relationship Id="rId1" Type="http://schemas.microsoft.com/office/2007/relationships/media" Target="../media/media21.wma"/><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ma"/><Relationship Id="rId1" Type="http://schemas.microsoft.com/office/2007/relationships/media" Target="../media/media23.wma"/><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ma"/><Relationship Id="rId1" Type="http://schemas.microsoft.com/office/2007/relationships/media" Target="../media/media24.wma"/><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ma"/><Relationship Id="rId1" Type="http://schemas.microsoft.com/office/2007/relationships/media" Target="../media/media25.wma"/><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ma"/><Relationship Id="rId1" Type="http://schemas.microsoft.com/office/2007/relationships/media" Target="../media/media26.wma"/><Relationship Id="rId6" Type="http://schemas.openxmlformats.org/officeDocument/2006/relationships/image" Target="../media/image4.png"/><Relationship Id="rId5" Type="http://schemas.openxmlformats.org/officeDocument/2006/relationships/hyperlink" Target="https://cfe.ryerson.ca/blog/2016/12/right-be-forgotten" TargetMode="External"/><Relationship Id="rId4" Type="http://schemas.openxmlformats.org/officeDocument/2006/relationships/hyperlink" Target="http://www.ifla.org/node/10273"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hyperlink" Target="https://www.privacyenforcement.net/" TargetMode="External"/><Relationship Id="rId2" Type="http://schemas.openxmlformats.org/officeDocument/2006/relationships/audio" Target="../media/media27.wma"/><Relationship Id="rId1" Type="http://schemas.microsoft.com/office/2007/relationships/media" Target="../media/media27.wma"/><Relationship Id="rId6" Type="http://schemas.openxmlformats.org/officeDocument/2006/relationships/hyperlink" Target="https://icdppc.org/wp-content/uploads/2015/02/Global-Cross-Border-Enforcement-Cooperation-Arrangement.pdf" TargetMode="External"/><Relationship Id="rId5" Type="http://schemas.openxmlformats.org/officeDocument/2006/relationships/hyperlink" Target="https://www.priv.gc.ca/media/1808/iot_201602_e.pdf" TargetMode="External"/><Relationship Id="rId4" Type="http://schemas.openxmlformats.org/officeDocument/2006/relationships/hyperlink" Target="https://rm.coe.int/CoERMPublicCommonSearchServices/DisplayDCTMContent?documentId=09000016806ebe7a" TargetMode="Externa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ma"/><Relationship Id="rId1" Type="http://schemas.microsoft.com/office/2007/relationships/media" Target="../media/media28.wma"/><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av"/><Relationship Id="rId1" Type="http://schemas.microsoft.com/office/2007/relationships/media" Target="../media/media29.wav"/><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4.png"/><Relationship Id="rId4" Type="http://schemas.openxmlformats.org/officeDocument/2006/relationships/hyperlink" Target="https://www.priv.gc.ca/en/opc-actions-and-decisions/research/explore-privacy-research/2016/por_2016_12/" TargetMode="Externa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ma"/><Relationship Id="rId1" Type="http://schemas.microsoft.com/office/2007/relationships/media" Target="../media/media30.wma"/><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ma"/><Relationship Id="rId1" Type="http://schemas.microsoft.com/office/2007/relationships/media" Target="../media/media31.wma"/><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av"/><Relationship Id="rId1" Type="http://schemas.microsoft.com/office/2007/relationships/media" Target="../media/media32.wav"/><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ma"/><Relationship Id="rId1" Type="http://schemas.microsoft.com/office/2007/relationships/media" Target="../media/media33.wma"/><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ma"/><Relationship Id="rId1" Type="http://schemas.microsoft.com/office/2007/relationships/media" Target="../media/media34.wma"/><Relationship Id="rId5" Type="http://schemas.openxmlformats.org/officeDocument/2006/relationships/image" Target="../media/image4.png"/><Relationship Id="rId4" Type="http://schemas.openxmlformats.org/officeDocument/2006/relationships/hyperlink" Target="https://era.library.ualberta.ca/files/c6h440s749#.WJEY51MrJaQ" TargetMode="Externa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ma"/><Relationship Id="rId1" Type="http://schemas.microsoft.com/office/2007/relationships/media" Target="../media/media35.wma"/><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wma"/><Relationship Id="rId1" Type="http://schemas.microsoft.com/office/2007/relationships/media" Target="../media/media36.wma"/><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8" Type="http://schemas.openxmlformats.org/officeDocument/2006/relationships/hyperlink" Target="https://www.priv.gc.ca/en/privacy-topics/privacy-laws-in-canada/the-personal-information-protection-and-electronic-documents-act-pipeda/pipeda-compliance-help/pipeda-interpretation-bulletins/interpretations_02/" TargetMode="External"/><Relationship Id="rId3" Type="http://schemas.openxmlformats.org/officeDocument/2006/relationships/hyperlink" Target="https://rm.coe.int/CoERMPublicCommonSearchServices/DisplayDCTMContent?documentId=09000016806ebe7a" TargetMode="External"/><Relationship Id="rId7" Type="http://schemas.openxmlformats.org/officeDocument/2006/relationships/hyperlink" Target="https://www.priv.gc.ca/en/privacy-topics/privacy-laws-in-canada/the-personal-information-protection-and-electronic-documents-act-pipeda/legislation-related-to-pipeda/02_05_d_26/" TargetMode="External"/><Relationship Id="rId2" Type="http://schemas.openxmlformats.org/officeDocument/2006/relationships/hyperlink" Target="http://www.parl.gc.ca/content/hoc/Bills/412/Government/S-4/S-4_4/S-4_4.PDF" TargetMode="External"/><Relationship Id="rId1" Type="http://schemas.openxmlformats.org/officeDocument/2006/relationships/slideLayout" Target="../slideLayouts/slideLayout2.xml"/><Relationship Id="rId6" Type="http://schemas.openxmlformats.org/officeDocument/2006/relationships/hyperlink" Target="http://www.ifla.org/node/10273" TargetMode="External"/><Relationship Id="rId5" Type="http://schemas.openxmlformats.org/officeDocument/2006/relationships/hyperlink" Target="https://www.privacyenforcement.net/" TargetMode="External"/><Relationship Id="rId10" Type="http://schemas.openxmlformats.org/officeDocument/2006/relationships/hyperlink" Target="https://www.priv.gc.ca/media/1701/2014_pipeda_e.pdf" TargetMode="External"/><Relationship Id="rId4" Type="http://schemas.openxmlformats.org/officeDocument/2006/relationships/hyperlink" Target="http://eur-lex.europa.eu/LexUriServ/LexUriServ.do?uri=CELEX:31995L0046:en:HTML" TargetMode="External"/><Relationship Id="rId9" Type="http://schemas.openxmlformats.org/officeDocument/2006/relationships/hyperlink" Target="https://www.priv.gc.ca/en/privacy-topics/privacy-laws-in-canada/the-personal-information-protection-and-electronic-documents-act-pipeda/pipeda-compliance-help/pipeda-interpretation-bulletins/interpretations_07_consent/"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scc-csc.lexum.com/scc-csc/scc-csc/en/item/14233/index.do" TargetMode="External"/><Relationship Id="rId3" Type="http://schemas.openxmlformats.org/officeDocument/2006/relationships/hyperlink" Target="http://www.oecd.org/internet/ieconomy/oecdguidelinesontheprotectionofprivacyandtransborderflowsofpersonaldata.htm" TargetMode="External"/><Relationship Id="rId7" Type="http://schemas.openxmlformats.org/officeDocument/2006/relationships/hyperlink" Target="http://laws-lois.justice.gc.ca/eng/acts/p-21/" TargetMode="External"/><Relationship Id="rId2" Type="http://schemas.openxmlformats.org/officeDocument/2006/relationships/hyperlink" Target="https://www.priv.gc.ca/media/4160/ar_201516_eng.pdf" TargetMode="External"/><Relationship Id="rId1" Type="http://schemas.openxmlformats.org/officeDocument/2006/relationships/slideLayout" Target="../slideLayouts/slideLayout2.xml"/><Relationship Id="rId6" Type="http://schemas.openxmlformats.org/officeDocument/2006/relationships/hyperlink" Target="https://www.priv.gc.ca/en/opc-actions-and-decisions/research/explore-privacy-research/2016/por_2016_12/" TargetMode="External"/><Relationship Id="rId11" Type="http://schemas.openxmlformats.org/officeDocument/2006/relationships/hyperlink" Target="http://tbs-sct.gc.ca/pol/doc-eng.aspx?id=26154" TargetMode="External"/><Relationship Id="rId5" Type="http://schemas.openxmlformats.org/officeDocument/2006/relationships/hyperlink" Target="http://laws-lois.justice.gc.ca/eng/acts/P-8.6/index.html" TargetMode="External"/><Relationship Id="rId10" Type="http://schemas.openxmlformats.org/officeDocument/2006/relationships/hyperlink" Target="https://era.library.ualberta.ca/files/c6h440s749" TargetMode="External"/><Relationship Id="rId4" Type="http://schemas.openxmlformats.org/officeDocument/2006/relationships/hyperlink" Target="http://www.oecd.org/sti/ieconomy/oecd_privacy_framework.pdf" TargetMode="External"/><Relationship Id="rId9" Type="http://schemas.openxmlformats.org/officeDocument/2006/relationships/hyperlink" Target="https://cfe.ryerson.ca/blog/2016/12/right-be-forgotten" TargetMode="External"/></Relationships>
</file>

<file path=ppt/slides/_rels/slide39.xml.rels><?xml version="1.0" encoding="UTF-8" standalone="yes"?>
<Relationships xmlns="http://schemas.openxmlformats.org/package/2006/relationships"><Relationship Id="rId2" Type="http://schemas.openxmlformats.org/officeDocument/2006/relationships/hyperlink" Target="mailto:mmcnally@ualberta.ca"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Privacy</a:t>
            </a:r>
            <a:br>
              <a:rPr lang="en-US" dirty="0" smtClean="0"/>
            </a:br>
            <a:endParaRPr lang="en-CA" dirty="0"/>
          </a:p>
        </p:txBody>
      </p:sp>
      <p:sp>
        <p:nvSpPr>
          <p:cNvPr id="3" name="Subtitle 2"/>
          <p:cNvSpPr>
            <a:spLocks noGrp="1"/>
          </p:cNvSpPr>
          <p:nvPr>
            <p:ph type="subTitle" idx="1"/>
          </p:nvPr>
        </p:nvSpPr>
        <p:spPr/>
        <p:txBody>
          <a:bodyPr/>
          <a:lstStyle/>
          <a:p>
            <a:r>
              <a:rPr lang="en-US" dirty="0" smtClean="0"/>
              <a:t>LIS 598 – Information </a:t>
            </a:r>
            <a:r>
              <a:rPr lang="en-US" dirty="0" smtClean="0"/>
              <a:t>Policy – Winter 2017</a:t>
            </a:r>
            <a:endParaRPr lang="en-US" dirty="0" smtClean="0"/>
          </a:p>
          <a:p>
            <a:r>
              <a:rPr lang="en-US" dirty="0" smtClean="0"/>
              <a:t>Feb. </a:t>
            </a:r>
            <a:r>
              <a:rPr lang="en-US" dirty="0" smtClean="0"/>
              <a:t>3, 2017</a:t>
            </a:r>
            <a:endParaRPr lang="en-CA" dirty="0"/>
          </a:p>
        </p:txBody>
      </p:sp>
      <p:pic>
        <p:nvPicPr>
          <p:cNvPr id="4098" name="Picture 2" descr="Cc-by-ic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2280" y="6021288"/>
            <a:ext cx="952500" cy="333376"/>
          </a:xfrm>
          <a:prstGeom prst="rect">
            <a:avLst/>
          </a:prstGeom>
          <a:noFill/>
          <a:extLst>
            <a:ext uri="{909E8E84-426E-40DD-AFC4-6F175D3DCCD1}">
              <a14:hiddenFill xmlns:a14="http://schemas.microsoft.com/office/drawing/2010/main">
                <a:solidFill>
                  <a:srgbClr val="FFFFFF"/>
                </a:solidFill>
              </a14:hiddenFill>
            </a:ext>
          </a:extLst>
        </p:spPr>
      </p:pic>
      <p:pic>
        <p:nvPicPr>
          <p:cNvPr id="4" name="B001083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68144" y="5716488"/>
            <a:ext cx="609600" cy="609600"/>
          </a:xfrm>
          <a:prstGeom prst="rect">
            <a:avLst/>
          </a:prstGeom>
        </p:spPr>
      </p:pic>
    </p:spTree>
    <p:extLst>
      <p:ext uri="{BB962C8B-B14F-4D97-AF65-F5344CB8AC3E}">
        <p14:creationId xmlns:p14="http://schemas.microsoft.com/office/powerpoint/2010/main" val="11240104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9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A-V(ii). “Personal </a:t>
            </a:r>
            <a:r>
              <a:rPr lang="en-US" dirty="0"/>
              <a:t>Information” </a:t>
            </a:r>
            <a:r>
              <a:rPr lang="en-US" dirty="0" smtClean="0"/>
              <a:t>in the </a:t>
            </a:r>
            <a:r>
              <a:rPr lang="en-US" i="1" dirty="0"/>
              <a:t>Privacy Act</a:t>
            </a:r>
            <a:endParaRPr lang="en-CA" i="1" dirty="0"/>
          </a:p>
        </p:txBody>
      </p:sp>
      <p:sp>
        <p:nvSpPr>
          <p:cNvPr id="3" name="Content Placeholder 2"/>
          <p:cNvSpPr>
            <a:spLocks noGrp="1"/>
          </p:cNvSpPr>
          <p:nvPr>
            <p:ph idx="1"/>
          </p:nvPr>
        </p:nvSpPr>
        <p:spPr/>
        <p:txBody>
          <a:bodyPr>
            <a:normAutofit fontScale="92500" lnSpcReduction="10000"/>
          </a:bodyPr>
          <a:lstStyle/>
          <a:p>
            <a:r>
              <a:rPr lang="en-US" dirty="0"/>
              <a:t>(</a:t>
            </a:r>
            <a:r>
              <a:rPr lang="en-US" i="1" dirty="0"/>
              <a:t>f</a:t>
            </a:r>
            <a:r>
              <a:rPr lang="en-US" dirty="0"/>
              <a:t>) correspondence sent to a government institution by the individual that is implicitly or explicitly of a private or confidential nature, and replies to such correspondence that would reveal the contents of the original correspondence,</a:t>
            </a:r>
          </a:p>
          <a:p>
            <a:r>
              <a:rPr lang="en-US" dirty="0"/>
              <a:t>(</a:t>
            </a:r>
            <a:r>
              <a:rPr lang="en-US" i="1" dirty="0"/>
              <a:t>g</a:t>
            </a:r>
            <a:r>
              <a:rPr lang="en-US" dirty="0"/>
              <a:t>) the views or opinions of another individual about the individual,</a:t>
            </a:r>
          </a:p>
          <a:p>
            <a:r>
              <a:rPr lang="en-US" dirty="0"/>
              <a:t>(</a:t>
            </a:r>
            <a:r>
              <a:rPr lang="en-US" i="1" dirty="0"/>
              <a:t>h</a:t>
            </a:r>
            <a:r>
              <a:rPr lang="en-US" dirty="0"/>
              <a:t>) the views or opinions of another individual about a proposal for a grant, an award or a prize to be made to the individual by an institution or a part of an institution referred to in paragraph (</a:t>
            </a:r>
            <a:r>
              <a:rPr lang="en-US" i="1" dirty="0"/>
              <a:t>e</a:t>
            </a:r>
            <a:r>
              <a:rPr lang="en-US" dirty="0"/>
              <a:t>), but excluding the name of the other individual where it appears with the views or opinions of the other individual, and</a:t>
            </a:r>
          </a:p>
          <a:p>
            <a:r>
              <a:rPr lang="en-US" dirty="0"/>
              <a:t>(</a:t>
            </a:r>
            <a:r>
              <a:rPr lang="en-US" i="1" dirty="0"/>
              <a:t>i</a:t>
            </a:r>
            <a:r>
              <a:rPr lang="en-US" dirty="0"/>
              <a:t>) the name of the individual where it appears with other personal information relating to the individual or where the disclosure of the name itself would reveal information about the individual,</a:t>
            </a:r>
          </a:p>
          <a:p>
            <a:pPr marL="114300" indent="0">
              <a:buNone/>
            </a:pPr>
            <a:r>
              <a:rPr lang="en-US" dirty="0" smtClean="0"/>
              <a:t>There are also several exemptions to what constitutes personal information in (s.3 j-m)</a:t>
            </a:r>
            <a:endParaRPr lang="en-CA" dirty="0"/>
          </a:p>
        </p:txBody>
      </p:sp>
      <p:pic>
        <p:nvPicPr>
          <p:cNvPr id="4" name="B010083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20272" y="5733256"/>
            <a:ext cx="609600" cy="609600"/>
          </a:xfrm>
          <a:prstGeom prst="rect">
            <a:avLst/>
          </a:prstGeom>
        </p:spPr>
      </p:pic>
    </p:spTree>
    <p:extLst>
      <p:ext uri="{BB962C8B-B14F-4D97-AF65-F5344CB8AC3E}">
        <p14:creationId xmlns:p14="http://schemas.microsoft.com/office/powerpoint/2010/main" val="16447980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3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 History </a:t>
            </a:r>
            <a:r>
              <a:rPr lang="en-US" dirty="0"/>
              <a:t>and Context of PIPEDA</a:t>
            </a:r>
            <a:endParaRPr lang="en-CA" dirty="0"/>
          </a:p>
        </p:txBody>
      </p:sp>
      <p:sp>
        <p:nvSpPr>
          <p:cNvPr id="3" name="Content Placeholder 2"/>
          <p:cNvSpPr>
            <a:spLocks noGrp="1"/>
          </p:cNvSpPr>
          <p:nvPr>
            <p:ph idx="1"/>
          </p:nvPr>
        </p:nvSpPr>
        <p:spPr/>
        <p:txBody>
          <a:bodyPr>
            <a:normAutofit fontScale="92500" lnSpcReduction="10000"/>
          </a:bodyPr>
          <a:lstStyle/>
          <a:p>
            <a:r>
              <a:rPr lang="en-US" dirty="0" smtClean="0"/>
              <a:t>Concerns over the flow of personal information across borders in the form of electronic data increased through the 1970s</a:t>
            </a:r>
          </a:p>
          <a:p>
            <a:endParaRPr lang="en-US" dirty="0"/>
          </a:p>
          <a:p>
            <a:r>
              <a:rPr lang="en-US" dirty="0" smtClean="0"/>
              <a:t>In 1980, the OECD issued its </a:t>
            </a:r>
            <a:r>
              <a:rPr lang="en-US" dirty="0" smtClean="0">
                <a:hlinkClick r:id="rId4"/>
              </a:rPr>
              <a:t>Guidelines on the Protection of  Privacy and Transborder Flows of Personal </a:t>
            </a:r>
            <a:r>
              <a:rPr lang="en-US" dirty="0" smtClean="0">
                <a:hlinkClick r:id="rId4"/>
              </a:rPr>
              <a:t>Data</a:t>
            </a:r>
            <a:r>
              <a:rPr lang="en-US" dirty="0" smtClean="0"/>
              <a:t> (</a:t>
            </a:r>
            <a:r>
              <a:rPr lang="en-US" dirty="0" smtClean="0">
                <a:hlinkClick r:id="rId5"/>
              </a:rPr>
              <a:t>updated in 2013</a:t>
            </a:r>
            <a:r>
              <a:rPr lang="en-US" dirty="0" smtClean="0"/>
              <a:t>)</a:t>
            </a:r>
            <a:endParaRPr lang="en-US" dirty="0" smtClean="0"/>
          </a:p>
          <a:p>
            <a:endParaRPr lang="en-US" dirty="0" smtClean="0"/>
          </a:p>
          <a:p>
            <a:r>
              <a:rPr lang="en-US" dirty="0" smtClean="0"/>
              <a:t>Salient points included:</a:t>
            </a:r>
          </a:p>
          <a:p>
            <a:pPr lvl="1"/>
            <a:r>
              <a:rPr lang="en-US" dirty="0" smtClean="0"/>
              <a:t>Data collection should be limited and consensual</a:t>
            </a:r>
          </a:p>
          <a:p>
            <a:pPr lvl="1"/>
            <a:r>
              <a:rPr lang="en-US" dirty="0" smtClean="0"/>
              <a:t>Data should be collected for a specific purpose and those purposes should be specified at the time the data is collected</a:t>
            </a:r>
          </a:p>
          <a:p>
            <a:pPr lvl="1"/>
            <a:r>
              <a:rPr lang="en-US" dirty="0" smtClean="0"/>
              <a:t>Disclosures of personal data should be limited</a:t>
            </a:r>
          </a:p>
          <a:p>
            <a:pPr lvl="1"/>
            <a:r>
              <a:rPr lang="en-US" dirty="0" smtClean="0"/>
              <a:t>Personal data should be safeguarded</a:t>
            </a:r>
          </a:p>
          <a:p>
            <a:pPr lvl="1"/>
            <a:r>
              <a:rPr lang="en-US" dirty="0" smtClean="0"/>
              <a:t>Individuals should, subject to some exceptions,  be able to obtain the data held by an organization that relates to him/her, and have the ability to erase, rectify, complete or amend the data</a:t>
            </a:r>
            <a:endParaRPr lang="en-US" dirty="0"/>
          </a:p>
          <a:p>
            <a:endParaRPr lang="en-CA" dirty="0"/>
          </a:p>
        </p:txBody>
      </p:sp>
      <p:pic>
        <p:nvPicPr>
          <p:cNvPr id="4" name="B011083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80312" y="5733256"/>
            <a:ext cx="609600" cy="609600"/>
          </a:xfrm>
          <a:prstGeom prst="rect">
            <a:avLst/>
          </a:prstGeom>
        </p:spPr>
      </p:pic>
    </p:spTree>
    <p:extLst>
      <p:ext uri="{BB962C8B-B14F-4D97-AF65-F5344CB8AC3E}">
        <p14:creationId xmlns:p14="http://schemas.microsoft.com/office/powerpoint/2010/main" val="1188211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16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B-I(ii). History </a:t>
            </a:r>
            <a:r>
              <a:rPr lang="en-US" dirty="0"/>
              <a:t>and Context of PIPEDA</a:t>
            </a:r>
            <a:endParaRPr lang="en-CA" dirty="0"/>
          </a:p>
        </p:txBody>
      </p:sp>
      <p:sp>
        <p:nvSpPr>
          <p:cNvPr id="3" name="Content Placeholder 2"/>
          <p:cNvSpPr>
            <a:spLocks noGrp="1"/>
          </p:cNvSpPr>
          <p:nvPr>
            <p:ph idx="1"/>
          </p:nvPr>
        </p:nvSpPr>
        <p:spPr/>
        <p:txBody>
          <a:bodyPr>
            <a:normAutofit/>
          </a:bodyPr>
          <a:lstStyle/>
          <a:p>
            <a:r>
              <a:rPr lang="en-US" dirty="0" smtClean="0"/>
              <a:t>Stemming from the OECDs Guidelines, the European Council (EC) passed </a:t>
            </a:r>
            <a:r>
              <a:rPr lang="en-US" dirty="0" smtClean="0">
                <a:hlinkClick r:id="rId4"/>
              </a:rPr>
              <a:t>Data Protection Directive (Directive 95/46/EC)</a:t>
            </a:r>
            <a:r>
              <a:rPr lang="en-US" dirty="0" smtClean="0"/>
              <a:t> that created data protection standards in the European Union in 1995 (which stems from the 1981 EC Convention for the Protection of Individuals with Regard to the Automatic Processing of Personal Data)</a:t>
            </a:r>
          </a:p>
          <a:p>
            <a:endParaRPr lang="en-US" dirty="0"/>
          </a:p>
          <a:p>
            <a:r>
              <a:rPr lang="en-US" dirty="0" smtClean="0"/>
              <a:t>Of concern to Canada was Article 25, which limited data being transferred outside the EU to jurisdictions that provided comparable levels of data protection</a:t>
            </a:r>
          </a:p>
          <a:p>
            <a:endParaRPr lang="en-US" dirty="0" smtClean="0"/>
          </a:p>
          <a:p>
            <a:r>
              <a:rPr lang="en-US" dirty="0" smtClean="0"/>
              <a:t>PIPEDA rolled out between January 2001 and January 2004</a:t>
            </a:r>
          </a:p>
          <a:p>
            <a:endParaRPr lang="en-CA" dirty="0"/>
          </a:p>
        </p:txBody>
      </p:sp>
      <p:pic>
        <p:nvPicPr>
          <p:cNvPr id="4" name="B012083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92280" y="5661248"/>
            <a:ext cx="609600" cy="609600"/>
          </a:xfrm>
          <a:prstGeom prst="rect">
            <a:avLst/>
          </a:prstGeom>
        </p:spPr>
      </p:pic>
    </p:spTree>
    <p:extLst>
      <p:ext uri="{BB962C8B-B14F-4D97-AF65-F5344CB8AC3E}">
        <p14:creationId xmlns:p14="http://schemas.microsoft.com/office/powerpoint/2010/main" val="35063093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29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B-II. Overview of PIPEDA</a:t>
            </a:r>
            <a:endParaRPr lang="en-CA" dirty="0"/>
          </a:p>
        </p:txBody>
      </p:sp>
      <p:sp>
        <p:nvSpPr>
          <p:cNvPr id="3" name="Content Placeholder 2"/>
          <p:cNvSpPr>
            <a:spLocks noGrp="1"/>
          </p:cNvSpPr>
          <p:nvPr>
            <p:ph idx="1"/>
          </p:nvPr>
        </p:nvSpPr>
        <p:spPr/>
        <p:txBody>
          <a:bodyPr>
            <a:normAutofit lnSpcReduction="10000"/>
          </a:bodyPr>
          <a:lstStyle/>
          <a:p>
            <a:r>
              <a:rPr lang="en-US" dirty="0" smtClean="0"/>
              <a:t>Primary principle is individuals should consent (opt-in) to information collection, and that collected information should be limited to a specific purpose and only used for that purpose</a:t>
            </a:r>
          </a:p>
          <a:p>
            <a:pPr lvl="1"/>
            <a:r>
              <a:rPr lang="en-US" dirty="0" smtClean="0"/>
              <a:t>There are </a:t>
            </a:r>
            <a:r>
              <a:rPr lang="en-US" dirty="0" smtClean="0">
                <a:hlinkClick r:id="rId4"/>
              </a:rPr>
              <a:t>conditions where opt-out or implied consent will suffice</a:t>
            </a:r>
            <a:endParaRPr lang="en-US" dirty="0" smtClean="0"/>
          </a:p>
          <a:p>
            <a:endParaRPr lang="en-US" dirty="0"/>
          </a:p>
          <a:p>
            <a:r>
              <a:rPr lang="en-US" dirty="0" smtClean="0"/>
              <a:t>However, there is a long list of exceptions (s.7(1))</a:t>
            </a:r>
          </a:p>
          <a:p>
            <a:endParaRPr lang="en-US" dirty="0"/>
          </a:p>
          <a:p>
            <a:r>
              <a:rPr lang="en-US" dirty="0" smtClean="0"/>
              <a:t>Much more succinct definition of personal information (“information </a:t>
            </a:r>
            <a:r>
              <a:rPr lang="en-US" dirty="0"/>
              <a:t>about an identifiable </a:t>
            </a:r>
            <a:r>
              <a:rPr lang="en-US" dirty="0" smtClean="0"/>
              <a:t>individual” s. 2.1)</a:t>
            </a:r>
            <a:endParaRPr lang="en-CA" dirty="0" smtClean="0"/>
          </a:p>
          <a:p>
            <a:endParaRPr lang="en-CA" dirty="0"/>
          </a:p>
          <a:p>
            <a:r>
              <a:rPr lang="en-CA" dirty="0" smtClean="0"/>
              <a:t>Reasonable </a:t>
            </a:r>
            <a:r>
              <a:rPr lang="en-CA" dirty="0" smtClean="0"/>
              <a:t>expectation of privacy should factor into conceptions of consent (Principle 4.3.5)</a:t>
            </a:r>
          </a:p>
          <a:p>
            <a:endParaRPr lang="en-CA" dirty="0"/>
          </a:p>
        </p:txBody>
      </p:sp>
      <p:pic>
        <p:nvPicPr>
          <p:cNvPr id="4" name="B013083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36296" y="5589240"/>
            <a:ext cx="609600" cy="609600"/>
          </a:xfrm>
          <a:prstGeom prst="rect">
            <a:avLst/>
          </a:prstGeom>
        </p:spPr>
      </p:pic>
    </p:spTree>
    <p:extLst>
      <p:ext uri="{BB962C8B-B14F-4D97-AF65-F5344CB8AC3E}">
        <p14:creationId xmlns:p14="http://schemas.microsoft.com/office/powerpoint/2010/main" val="37458651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28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B-II(ii). </a:t>
            </a:r>
            <a:r>
              <a:rPr lang="en-US" dirty="0"/>
              <a:t>Overview of PIPEDA</a:t>
            </a:r>
            <a:endParaRPr lang="en-CA" dirty="0"/>
          </a:p>
        </p:txBody>
      </p:sp>
      <p:sp>
        <p:nvSpPr>
          <p:cNvPr id="3" name="Content Placeholder 2"/>
          <p:cNvSpPr>
            <a:spLocks noGrp="1"/>
          </p:cNvSpPr>
          <p:nvPr>
            <p:ph idx="1"/>
          </p:nvPr>
        </p:nvSpPr>
        <p:spPr/>
        <p:txBody>
          <a:bodyPr>
            <a:normAutofit/>
          </a:bodyPr>
          <a:lstStyle/>
          <a:p>
            <a:r>
              <a:rPr lang="en-CA" dirty="0" smtClean="0">
                <a:hlinkClick r:id="rId4"/>
              </a:rPr>
              <a:t>Personal information may include</a:t>
            </a:r>
            <a:r>
              <a:rPr lang="en-CA" dirty="0" smtClean="0"/>
              <a:t>:</a:t>
            </a:r>
          </a:p>
          <a:p>
            <a:pPr lvl="1"/>
            <a:r>
              <a:rPr lang="en-US" dirty="0" smtClean="0"/>
              <a:t>Financial transaction history</a:t>
            </a:r>
            <a:endParaRPr lang="en-CA" dirty="0" smtClean="0"/>
          </a:p>
          <a:p>
            <a:pPr lvl="1"/>
            <a:r>
              <a:rPr lang="en-CA" dirty="0" smtClean="0"/>
              <a:t>Opinions about the individual</a:t>
            </a:r>
          </a:p>
          <a:p>
            <a:pPr lvl="1"/>
            <a:r>
              <a:rPr lang="en-US" dirty="0" smtClean="0"/>
              <a:t>Finger prints and voiceprints </a:t>
            </a:r>
            <a:endParaRPr lang="en-CA" dirty="0" smtClean="0"/>
          </a:p>
          <a:p>
            <a:pPr lvl="1"/>
            <a:r>
              <a:rPr lang="en-CA" dirty="0" smtClean="0"/>
              <a:t>Identifiable pictures, audio and video</a:t>
            </a:r>
          </a:p>
          <a:p>
            <a:pPr lvl="1"/>
            <a:endParaRPr lang="en-CA" dirty="0"/>
          </a:p>
          <a:p>
            <a:r>
              <a:rPr lang="en-CA" dirty="0" smtClean="0"/>
              <a:t>Organizations covered include:</a:t>
            </a:r>
          </a:p>
          <a:p>
            <a:pPr lvl="1"/>
            <a:r>
              <a:rPr lang="en-CA" dirty="0" smtClean="0"/>
              <a:t>Corporations</a:t>
            </a:r>
          </a:p>
          <a:p>
            <a:pPr lvl="1"/>
            <a:r>
              <a:rPr lang="en-CA" dirty="0" smtClean="0"/>
              <a:t>Unincorporated associations</a:t>
            </a:r>
          </a:p>
          <a:p>
            <a:pPr lvl="1"/>
            <a:r>
              <a:rPr lang="en-CA" dirty="0" smtClean="0"/>
              <a:t>Trade union</a:t>
            </a:r>
          </a:p>
          <a:p>
            <a:pPr lvl="1"/>
            <a:r>
              <a:rPr lang="en-CA" dirty="0" smtClean="0"/>
              <a:t>Partnerships</a:t>
            </a:r>
          </a:p>
          <a:p>
            <a:pPr lvl="1"/>
            <a:r>
              <a:rPr lang="en-CA" dirty="0" smtClean="0"/>
              <a:t>An individual acting in a commercial capacity</a:t>
            </a:r>
            <a:endParaRPr lang="en-CA" dirty="0"/>
          </a:p>
        </p:txBody>
      </p:sp>
      <p:pic>
        <p:nvPicPr>
          <p:cNvPr id="4" name="B014083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92280" y="5517232"/>
            <a:ext cx="609600" cy="609600"/>
          </a:xfrm>
          <a:prstGeom prst="rect">
            <a:avLst/>
          </a:prstGeom>
        </p:spPr>
      </p:pic>
    </p:spTree>
    <p:extLst>
      <p:ext uri="{BB962C8B-B14F-4D97-AF65-F5344CB8AC3E}">
        <p14:creationId xmlns:p14="http://schemas.microsoft.com/office/powerpoint/2010/main" val="26925133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50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B-II(ii). Overview of PIPEDA</a:t>
            </a:r>
          </a:p>
        </p:txBody>
      </p:sp>
      <p:sp>
        <p:nvSpPr>
          <p:cNvPr id="3" name="Content Placeholder 2"/>
          <p:cNvSpPr>
            <a:spLocks noGrp="1"/>
          </p:cNvSpPr>
          <p:nvPr>
            <p:ph idx="1"/>
          </p:nvPr>
        </p:nvSpPr>
        <p:spPr/>
        <p:txBody>
          <a:bodyPr/>
          <a:lstStyle/>
          <a:p>
            <a:r>
              <a:rPr lang="en-US" dirty="0" smtClean="0"/>
              <a:t>Schedule I of the Act contains privacy principles from National Standard of Canada Model Code</a:t>
            </a:r>
          </a:p>
          <a:p>
            <a:pPr lvl="1"/>
            <a:r>
              <a:rPr lang="en-US" dirty="0" smtClean="0"/>
              <a:t>Principle 1 – Accountability</a:t>
            </a:r>
          </a:p>
          <a:p>
            <a:pPr lvl="1"/>
            <a:r>
              <a:rPr lang="en-US" dirty="0" smtClean="0"/>
              <a:t>Principle 2 </a:t>
            </a:r>
            <a:r>
              <a:rPr lang="en-US" dirty="0"/>
              <a:t>–</a:t>
            </a:r>
            <a:r>
              <a:rPr lang="en-US" dirty="0" smtClean="0"/>
              <a:t> Identifying Purpose</a:t>
            </a:r>
          </a:p>
          <a:p>
            <a:pPr lvl="1"/>
            <a:r>
              <a:rPr lang="en-US" dirty="0" smtClean="0"/>
              <a:t>Principle 3 – Consent</a:t>
            </a:r>
          </a:p>
          <a:p>
            <a:pPr lvl="1"/>
            <a:r>
              <a:rPr lang="en-US" dirty="0" smtClean="0"/>
              <a:t>Principle 4 – Limiting Collection</a:t>
            </a:r>
          </a:p>
          <a:p>
            <a:pPr lvl="1"/>
            <a:r>
              <a:rPr lang="en-US" dirty="0" smtClean="0"/>
              <a:t>Principle 5 – Limiting Use, Disclosure, and Retention </a:t>
            </a:r>
          </a:p>
          <a:p>
            <a:pPr lvl="1"/>
            <a:r>
              <a:rPr lang="en-US" dirty="0" smtClean="0"/>
              <a:t>Principle 6 – Accuracy</a:t>
            </a:r>
          </a:p>
          <a:p>
            <a:pPr lvl="1"/>
            <a:r>
              <a:rPr lang="en-US" dirty="0" smtClean="0"/>
              <a:t>Principle 7 – Safeguards</a:t>
            </a:r>
          </a:p>
          <a:p>
            <a:pPr lvl="1"/>
            <a:r>
              <a:rPr lang="en-US" dirty="0" smtClean="0"/>
              <a:t>Principle 8 – Openness</a:t>
            </a:r>
          </a:p>
          <a:p>
            <a:pPr lvl="1"/>
            <a:r>
              <a:rPr lang="en-US" dirty="0" smtClean="0"/>
              <a:t>Principle 9 – Individual Access</a:t>
            </a:r>
          </a:p>
          <a:p>
            <a:pPr lvl="1"/>
            <a:r>
              <a:rPr lang="en-US" dirty="0" smtClean="0"/>
              <a:t>Principle 10 – Challenging Compliance</a:t>
            </a:r>
          </a:p>
        </p:txBody>
      </p:sp>
      <p:pic>
        <p:nvPicPr>
          <p:cNvPr id="4" name="B015083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64288" y="5733256"/>
            <a:ext cx="609600" cy="609600"/>
          </a:xfrm>
          <a:prstGeom prst="rect">
            <a:avLst/>
          </a:prstGeom>
        </p:spPr>
      </p:pic>
    </p:spTree>
    <p:extLst>
      <p:ext uri="{BB962C8B-B14F-4D97-AF65-F5344CB8AC3E}">
        <p14:creationId xmlns:p14="http://schemas.microsoft.com/office/powerpoint/2010/main" val="36950173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81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B-III. PIPEDA Reform</a:t>
            </a:r>
            <a:endParaRPr lang="en-CA" dirty="0"/>
          </a:p>
        </p:txBody>
      </p:sp>
      <p:sp>
        <p:nvSpPr>
          <p:cNvPr id="3" name="Content Placeholder 2"/>
          <p:cNvSpPr>
            <a:spLocks noGrp="1"/>
          </p:cNvSpPr>
          <p:nvPr>
            <p:ph idx="1"/>
          </p:nvPr>
        </p:nvSpPr>
        <p:spPr/>
        <p:txBody>
          <a:bodyPr>
            <a:normAutofit lnSpcReduction="10000"/>
          </a:bodyPr>
          <a:lstStyle/>
          <a:p>
            <a:r>
              <a:rPr lang="en-US" dirty="0" smtClean="0"/>
              <a:t>Two failed attempts to reform PIPEDA </a:t>
            </a:r>
          </a:p>
          <a:p>
            <a:pPr lvl="1"/>
            <a:r>
              <a:rPr lang="en-US" dirty="0" smtClean="0"/>
              <a:t>In </a:t>
            </a:r>
            <a:r>
              <a:rPr lang="en-US" dirty="0"/>
              <a:t>May 2010 the Government introduced Bill C-29 to amend </a:t>
            </a:r>
            <a:r>
              <a:rPr lang="en-US" dirty="0" smtClean="0"/>
              <a:t>PIPEDA – died after first reading</a:t>
            </a:r>
          </a:p>
          <a:p>
            <a:pPr lvl="1"/>
            <a:r>
              <a:rPr lang="en-CA" dirty="0" smtClean="0"/>
              <a:t>In Sept. 2011 the Government introduced Bill- C-12 to amend PIPEDA – died after first reading</a:t>
            </a:r>
          </a:p>
          <a:p>
            <a:pPr lvl="1"/>
            <a:endParaRPr lang="en-US" dirty="0"/>
          </a:p>
          <a:p>
            <a:r>
              <a:rPr lang="en-US" dirty="0" smtClean="0"/>
              <a:t>In 2014, the Senate introduced the </a:t>
            </a:r>
            <a:r>
              <a:rPr lang="en-US" dirty="0" smtClean="0">
                <a:hlinkClick r:id="rId4"/>
              </a:rPr>
              <a:t>Digital Privacy Act </a:t>
            </a:r>
            <a:r>
              <a:rPr lang="en-US" dirty="0" smtClean="0"/>
              <a:t>(Bill S-4), which received Royal Assent in June 2015</a:t>
            </a:r>
          </a:p>
          <a:p>
            <a:pPr lvl="1"/>
            <a:r>
              <a:rPr lang="en-US" dirty="0" smtClean="0"/>
              <a:t>Further simplified the definition of personal information (cl. 2.(1))</a:t>
            </a:r>
          </a:p>
          <a:p>
            <a:pPr lvl="1"/>
            <a:r>
              <a:rPr lang="en-US" dirty="0" smtClean="0"/>
              <a:t>Added the idea that consent is valid only if it is reasonable that they would understand the purpose and consequences of collection and disclosure to which they are consenting (cl. 5)</a:t>
            </a:r>
          </a:p>
          <a:p>
            <a:pPr lvl="1"/>
            <a:r>
              <a:rPr lang="en-US" dirty="0" smtClean="0"/>
              <a:t>Introduced reporting of breaches to the Privacy Commissioner (cl. 10.1)</a:t>
            </a:r>
          </a:p>
          <a:p>
            <a:pPr lvl="1"/>
            <a:endParaRPr lang="en-US" dirty="0" smtClean="0"/>
          </a:p>
          <a:p>
            <a:pPr lvl="1"/>
            <a:endParaRPr lang="en-US" dirty="0" smtClean="0"/>
          </a:p>
          <a:p>
            <a:pPr lvl="1"/>
            <a:endParaRPr lang="en-US" dirty="0"/>
          </a:p>
        </p:txBody>
      </p:sp>
      <p:pic>
        <p:nvPicPr>
          <p:cNvPr id="4" name="B016083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92280" y="5589240"/>
            <a:ext cx="609600" cy="609600"/>
          </a:xfrm>
          <a:prstGeom prst="rect">
            <a:avLst/>
          </a:prstGeom>
        </p:spPr>
      </p:pic>
    </p:spTree>
    <p:extLst>
      <p:ext uri="{BB962C8B-B14F-4D97-AF65-F5344CB8AC3E}">
        <p14:creationId xmlns:p14="http://schemas.microsoft.com/office/powerpoint/2010/main" val="3623917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6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B-IV. </a:t>
            </a:r>
            <a:r>
              <a:rPr lang="en-CA" dirty="0" smtClean="0"/>
              <a:t>PIPA and PIPEDA	</a:t>
            </a:r>
            <a:endParaRPr lang="en-CA" dirty="0"/>
          </a:p>
        </p:txBody>
      </p:sp>
      <p:sp>
        <p:nvSpPr>
          <p:cNvPr id="3" name="Content Placeholder 2"/>
          <p:cNvSpPr>
            <a:spLocks noGrp="1"/>
          </p:cNvSpPr>
          <p:nvPr>
            <p:ph idx="1"/>
          </p:nvPr>
        </p:nvSpPr>
        <p:spPr/>
        <p:txBody>
          <a:bodyPr/>
          <a:lstStyle/>
          <a:p>
            <a:pPr marL="342900" lvl="1">
              <a:buClr>
                <a:schemeClr val="accent1"/>
              </a:buClr>
            </a:pPr>
            <a:r>
              <a:rPr lang="en-CA" dirty="0" smtClean="0"/>
              <a:t>Generally PIPA governs in AB and BC (and the </a:t>
            </a:r>
            <a:r>
              <a:rPr lang="en-US" i="1" dirty="0" smtClean="0"/>
              <a:t>Act </a:t>
            </a:r>
            <a:r>
              <a:rPr lang="en-US" i="1" dirty="0"/>
              <a:t>Respecting the Protection of Personal Information in the Private Sector </a:t>
            </a:r>
            <a:r>
              <a:rPr lang="en-US" dirty="0" smtClean="0"/>
              <a:t>in QC</a:t>
            </a:r>
            <a:r>
              <a:rPr lang="en-US" i="1" dirty="0" smtClean="0"/>
              <a:t>)</a:t>
            </a:r>
            <a:r>
              <a:rPr lang="en-CA" dirty="0" smtClean="0"/>
              <a:t>, but there are</a:t>
            </a:r>
            <a:r>
              <a:rPr lang="en-CA" dirty="0" smtClean="0">
                <a:hlinkClick r:id="rId4"/>
              </a:rPr>
              <a:t> several cases for which PIPEDA is used:</a:t>
            </a:r>
            <a:endParaRPr lang="en-CA" dirty="0" smtClean="0"/>
          </a:p>
          <a:p>
            <a:pPr lvl="1"/>
            <a:r>
              <a:rPr lang="en-CA" dirty="0" smtClean="0"/>
              <a:t>Federal </a:t>
            </a:r>
            <a:r>
              <a:rPr lang="en-CA" dirty="0" smtClean="0"/>
              <a:t>works and businesses</a:t>
            </a:r>
          </a:p>
          <a:p>
            <a:pPr lvl="2"/>
            <a:r>
              <a:rPr lang="en-CA" dirty="0" smtClean="0"/>
              <a:t>Banking</a:t>
            </a:r>
          </a:p>
          <a:p>
            <a:pPr lvl="2"/>
            <a:r>
              <a:rPr lang="en-CA" dirty="0" smtClean="0"/>
              <a:t>Broadcasting and telecommunications</a:t>
            </a:r>
          </a:p>
          <a:p>
            <a:pPr lvl="2"/>
            <a:r>
              <a:rPr lang="en-CA" dirty="0" smtClean="0"/>
              <a:t>Inter-provincial trucking </a:t>
            </a:r>
          </a:p>
          <a:p>
            <a:pPr lvl="2"/>
            <a:r>
              <a:rPr lang="en-CA" dirty="0" smtClean="0"/>
              <a:t>Sea and air transport transport infrastructure that crosses borders</a:t>
            </a:r>
          </a:p>
          <a:p>
            <a:pPr lvl="1"/>
            <a:r>
              <a:rPr lang="en-CA" dirty="0" smtClean="0"/>
              <a:t>Inter-provincial and international commercial activity involving personal information</a:t>
            </a:r>
          </a:p>
        </p:txBody>
      </p:sp>
      <p:pic>
        <p:nvPicPr>
          <p:cNvPr id="4" name="B017083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48264" y="5445224"/>
            <a:ext cx="609600" cy="609600"/>
          </a:xfrm>
          <a:prstGeom prst="rect">
            <a:avLst/>
          </a:prstGeom>
        </p:spPr>
      </p:pic>
    </p:spTree>
    <p:extLst>
      <p:ext uri="{BB962C8B-B14F-4D97-AF65-F5344CB8AC3E}">
        <p14:creationId xmlns:p14="http://schemas.microsoft.com/office/powerpoint/2010/main" val="24103445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74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B-V. </a:t>
            </a:r>
            <a:r>
              <a:rPr lang="en-US" i="1" dirty="0" smtClean="0"/>
              <a:t>R. </a:t>
            </a:r>
            <a:r>
              <a:rPr lang="en-US" i="1" dirty="0" smtClean="0"/>
              <a:t>v. Spencer</a:t>
            </a:r>
            <a:r>
              <a:rPr lang="en-US" dirty="0" smtClean="0"/>
              <a:t> 2014 SCC 43, [2014] 2 SCR 212</a:t>
            </a:r>
            <a:endParaRPr lang="en-US" dirty="0"/>
          </a:p>
        </p:txBody>
      </p:sp>
      <p:sp>
        <p:nvSpPr>
          <p:cNvPr id="3" name="Content Placeholder 2"/>
          <p:cNvSpPr>
            <a:spLocks noGrp="1"/>
          </p:cNvSpPr>
          <p:nvPr>
            <p:ph idx="1"/>
          </p:nvPr>
        </p:nvSpPr>
        <p:spPr/>
        <p:txBody>
          <a:bodyPr>
            <a:normAutofit fontScale="92500"/>
          </a:bodyPr>
          <a:lstStyle/>
          <a:p>
            <a:r>
              <a:rPr lang="en-US" dirty="0" smtClean="0"/>
              <a:t>Supreme Court case on dealing with Matthew Spencer and his possession and making available of child pornography</a:t>
            </a:r>
          </a:p>
          <a:p>
            <a:endParaRPr lang="en-US" dirty="0"/>
          </a:p>
          <a:p>
            <a:r>
              <a:rPr lang="en-US" dirty="0" smtClean="0"/>
              <a:t>Involved Saskatoon Police using Shaw subscriber information to determine which IP address was involved</a:t>
            </a:r>
          </a:p>
          <a:p>
            <a:endParaRPr lang="en-US" dirty="0"/>
          </a:p>
          <a:p>
            <a:r>
              <a:rPr lang="en-US" dirty="0" smtClean="0"/>
              <a:t>Assessment of privacy revolved around “reasonable expectation of privacy” which is determined by four factors (para. 18):</a:t>
            </a:r>
          </a:p>
          <a:p>
            <a:pPr lvl="1"/>
            <a:r>
              <a:rPr lang="en-US" dirty="0" smtClean="0"/>
              <a:t>The subject matter of the alleged search</a:t>
            </a:r>
          </a:p>
          <a:p>
            <a:pPr lvl="1"/>
            <a:r>
              <a:rPr lang="en-US" dirty="0" smtClean="0"/>
              <a:t>The claimant’s interest in the subject matter</a:t>
            </a:r>
          </a:p>
          <a:p>
            <a:pPr lvl="1"/>
            <a:r>
              <a:rPr lang="en-US" dirty="0" smtClean="0"/>
              <a:t>The claimant’s subjective expectation of privacy in the subject matter</a:t>
            </a:r>
          </a:p>
          <a:p>
            <a:pPr lvl="1"/>
            <a:r>
              <a:rPr lang="en-US" dirty="0" smtClean="0"/>
              <a:t>Whether this subjective expectation of privacy was objectively reasonable, having regard to the totality of circumstances</a:t>
            </a:r>
          </a:p>
          <a:p>
            <a:pPr lvl="1"/>
            <a:endParaRPr lang="en-US" dirty="0"/>
          </a:p>
        </p:txBody>
      </p:sp>
      <p:pic>
        <p:nvPicPr>
          <p:cNvPr id="4" name="B018083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36296" y="5661248"/>
            <a:ext cx="609600" cy="609600"/>
          </a:xfrm>
          <a:prstGeom prst="rect">
            <a:avLst/>
          </a:prstGeom>
        </p:spPr>
      </p:pic>
    </p:spTree>
    <p:extLst>
      <p:ext uri="{BB962C8B-B14F-4D97-AF65-F5344CB8AC3E}">
        <p14:creationId xmlns:p14="http://schemas.microsoft.com/office/powerpoint/2010/main" val="32405424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82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B-V(ii</a:t>
            </a:r>
            <a:r>
              <a:rPr lang="en-US" dirty="0" smtClean="0"/>
              <a:t>). </a:t>
            </a:r>
            <a:r>
              <a:rPr lang="en-US" i="1" dirty="0" smtClean="0"/>
              <a:t>R. </a:t>
            </a:r>
            <a:r>
              <a:rPr lang="en-US" i="1" dirty="0"/>
              <a:t>v. Spencer</a:t>
            </a:r>
            <a:r>
              <a:rPr lang="en-US" dirty="0"/>
              <a:t> 2014 SCC 43, [2014] 2 SCR 212</a:t>
            </a:r>
            <a:endParaRPr lang="en-CA" dirty="0"/>
          </a:p>
        </p:txBody>
      </p:sp>
      <p:sp>
        <p:nvSpPr>
          <p:cNvPr id="3" name="Content Placeholder 2"/>
          <p:cNvSpPr>
            <a:spLocks noGrp="1"/>
          </p:cNvSpPr>
          <p:nvPr>
            <p:ph idx="1"/>
          </p:nvPr>
        </p:nvSpPr>
        <p:spPr/>
        <p:txBody>
          <a:bodyPr/>
          <a:lstStyle/>
          <a:p>
            <a:r>
              <a:rPr lang="en-US" dirty="0" smtClean="0"/>
              <a:t>The Court ruled:</a:t>
            </a:r>
          </a:p>
          <a:p>
            <a:pPr lvl="1"/>
            <a:r>
              <a:rPr lang="en-US" dirty="0" smtClean="0"/>
              <a:t>“There is a reasonable expectation of privacy in subscriber information” (para. 66)</a:t>
            </a:r>
          </a:p>
          <a:p>
            <a:pPr lvl="1"/>
            <a:endParaRPr lang="en-US" dirty="0" smtClean="0"/>
          </a:p>
          <a:p>
            <a:pPr lvl="1"/>
            <a:r>
              <a:rPr lang="en-US" dirty="0" smtClean="0"/>
              <a:t>That the warrantless search violated the Charter (para. 74)</a:t>
            </a:r>
          </a:p>
          <a:p>
            <a:pPr lvl="1"/>
            <a:endParaRPr lang="en-US" dirty="0" smtClean="0"/>
          </a:p>
          <a:p>
            <a:pPr lvl="1"/>
            <a:r>
              <a:rPr lang="en-US" dirty="0" smtClean="0"/>
              <a:t>However, the court also determined that the evidence from the search should not be excluded (para. 81)</a:t>
            </a:r>
          </a:p>
          <a:p>
            <a:pPr lvl="1"/>
            <a:endParaRPr lang="en-US" dirty="0"/>
          </a:p>
          <a:p>
            <a:r>
              <a:rPr lang="en-US" dirty="0" smtClean="0"/>
              <a:t>The Court affirmed the conviction for possession of child pornography and ordered a new trial on the offence of making available</a:t>
            </a:r>
            <a:endParaRPr lang="en-US" dirty="0"/>
          </a:p>
        </p:txBody>
      </p:sp>
      <p:pic>
        <p:nvPicPr>
          <p:cNvPr id="4" name="B019083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92280" y="5661248"/>
            <a:ext cx="609600" cy="609600"/>
          </a:xfrm>
          <a:prstGeom prst="rect">
            <a:avLst/>
          </a:prstGeom>
        </p:spPr>
      </p:pic>
    </p:spTree>
    <p:extLst>
      <p:ext uri="{BB962C8B-B14F-4D97-AF65-F5344CB8AC3E}">
        <p14:creationId xmlns:p14="http://schemas.microsoft.com/office/powerpoint/2010/main" val="31477389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62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Last Week</a:t>
            </a:r>
            <a:endParaRPr lang="en-CA" dirty="0"/>
          </a:p>
        </p:txBody>
      </p:sp>
      <p:sp>
        <p:nvSpPr>
          <p:cNvPr id="3" name="Content Placeholder 2"/>
          <p:cNvSpPr>
            <a:spLocks noGrp="1"/>
          </p:cNvSpPr>
          <p:nvPr>
            <p:ph idx="1"/>
          </p:nvPr>
        </p:nvSpPr>
        <p:spPr/>
        <p:txBody>
          <a:bodyPr/>
          <a:lstStyle/>
          <a:p>
            <a:pPr marL="414900" indent="-342900"/>
            <a:r>
              <a:rPr lang="en-US" dirty="0" smtClean="0"/>
              <a:t>History </a:t>
            </a:r>
            <a:r>
              <a:rPr lang="en-US" dirty="0"/>
              <a:t>and Context of the Act</a:t>
            </a:r>
          </a:p>
          <a:p>
            <a:pPr marL="414900" indent="-342900"/>
            <a:endParaRPr lang="en-US" i="1" dirty="0" smtClean="0"/>
          </a:p>
          <a:p>
            <a:pPr marL="414900" indent="-342900"/>
            <a:r>
              <a:rPr lang="en-US" i="1" dirty="0" smtClean="0"/>
              <a:t>Access </a:t>
            </a:r>
            <a:r>
              <a:rPr lang="en-US" i="1" dirty="0"/>
              <a:t>to Information </a:t>
            </a:r>
            <a:r>
              <a:rPr lang="en-US" i="1" dirty="0" smtClean="0"/>
              <a:t>Act </a:t>
            </a:r>
            <a:r>
              <a:rPr lang="en-US" dirty="0" smtClean="0"/>
              <a:t>and</a:t>
            </a:r>
            <a:r>
              <a:rPr lang="en-US" i="1" dirty="0" smtClean="0"/>
              <a:t> </a:t>
            </a:r>
            <a:r>
              <a:rPr lang="en-US" dirty="0" smtClean="0"/>
              <a:t>ATI </a:t>
            </a:r>
            <a:r>
              <a:rPr lang="en-US" dirty="0"/>
              <a:t>Requests</a:t>
            </a:r>
            <a:endParaRPr lang="en-US" i="1" dirty="0"/>
          </a:p>
          <a:p>
            <a:pPr marL="414900" indent="-342900"/>
            <a:endParaRPr lang="en-US" dirty="0" smtClean="0"/>
          </a:p>
          <a:p>
            <a:pPr marL="414900" indent="-342900"/>
            <a:r>
              <a:rPr lang="en-US" dirty="0" smtClean="0"/>
              <a:t>Problems </a:t>
            </a:r>
            <a:r>
              <a:rPr lang="en-US" dirty="0"/>
              <a:t>with the Act</a:t>
            </a:r>
          </a:p>
          <a:p>
            <a:pPr marL="414900" indent="-342900"/>
            <a:endParaRPr lang="en-US" dirty="0" smtClean="0"/>
          </a:p>
          <a:p>
            <a:pPr marL="414900" indent="-342900"/>
            <a:r>
              <a:rPr lang="en-US" dirty="0" smtClean="0"/>
              <a:t>Government </a:t>
            </a:r>
            <a:r>
              <a:rPr lang="en-US" dirty="0"/>
              <a:t>Secrecy</a:t>
            </a:r>
          </a:p>
          <a:p>
            <a:endParaRPr lang="en-CA" dirty="0"/>
          </a:p>
        </p:txBody>
      </p:sp>
      <p:pic>
        <p:nvPicPr>
          <p:cNvPr id="4" name="B002083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20272" y="5661248"/>
            <a:ext cx="609600" cy="609600"/>
          </a:xfrm>
          <a:prstGeom prst="rect">
            <a:avLst/>
          </a:prstGeom>
        </p:spPr>
      </p:pic>
    </p:spTree>
    <p:extLst>
      <p:ext uri="{BB962C8B-B14F-4D97-AF65-F5344CB8AC3E}">
        <p14:creationId xmlns:p14="http://schemas.microsoft.com/office/powerpoint/2010/main" val="41504296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5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B-VI. </a:t>
            </a:r>
            <a:r>
              <a:rPr lang="en-US" dirty="0" smtClean="0"/>
              <a:t>Privacy Act and PIPEDA Breaches</a:t>
            </a:r>
            <a:endParaRPr lang="en-CA" dirty="0"/>
          </a:p>
        </p:txBody>
      </p:sp>
      <p:sp>
        <p:nvSpPr>
          <p:cNvPr id="3" name="Content Placeholder 2"/>
          <p:cNvSpPr>
            <a:spLocks noGrp="1"/>
          </p:cNvSpPr>
          <p:nvPr>
            <p:ph idx="1"/>
          </p:nvPr>
        </p:nvSpPr>
        <p:spPr/>
        <p:txBody>
          <a:bodyPr>
            <a:normAutofit/>
          </a:bodyPr>
          <a:lstStyle/>
          <a:p>
            <a:r>
              <a:rPr lang="en-US" dirty="0" smtClean="0"/>
              <a:t>Reporting of privacy breaches an area of growing focus, particularly with implementation of the Digital Privacy Act</a:t>
            </a:r>
          </a:p>
          <a:p>
            <a:endParaRPr lang="en-US" dirty="0"/>
          </a:p>
          <a:p>
            <a:r>
              <a:rPr lang="en-US" dirty="0" smtClean="0"/>
              <a:t>Privacy Commissioner’s Annual Report notes</a:t>
            </a:r>
          </a:p>
          <a:p>
            <a:pPr lvl="1"/>
            <a:r>
              <a:rPr lang="en-US" dirty="0" smtClean="0"/>
              <a:t>115 PIPEDA Data breaches (voluntarily reported) from Jan. 1 2015 to Mar. 31, 2016</a:t>
            </a:r>
          </a:p>
          <a:p>
            <a:pPr lvl="1"/>
            <a:r>
              <a:rPr lang="en-US" dirty="0" smtClean="0"/>
              <a:t>298 Privacy Act breaches from Apr. 1 2015, to Mar. 31, 2016</a:t>
            </a:r>
          </a:p>
          <a:p>
            <a:pPr lvl="1"/>
            <a:endParaRPr lang="en-US" dirty="0"/>
          </a:p>
          <a:p>
            <a:r>
              <a:rPr lang="en-US" dirty="0" smtClean="0"/>
              <a:t>However, not all Privacy Act breaches are necessarily reported to the Privacy Commissioner</a:t>
            </a:r>
          </a:p>
          <a:p>
            <a:pPr lvl="1"/>
            <a:r>
              <a:rPr lang="en-US" dirty="0" smtClean="0"/>
              <a:t>According to </a:t>
            </a:r>
            <a:r>
              <a:rPr lang="en-US" dirty="0" smtClean="0">
                <a:hlinkClick r:id="rId4"/>
              </a:rPr>
              <a:t>TBS Guidelines </a:t>
            </a:r>
            <a:r>
              <a:rPr lang="en-US" dirty="0" smtClean="0"/>
              <a:t>only “material” privacy breaches must be reported</a:t>
            </a:r>
            <a:endParaRPr lang="en-CA" dirty="0"/>
          </a:p>
        </p:txBody>
      </p:sp>
      <p:pic>
        <p:nvPicPr>
          <p:cNvPr id="4" name="B020083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48264" y="5733256"/>
            <a:ext cx="609600" cy="609600"/>
          </a:xfrm>
          <a:prstGeom prst="rect">
            <a:avLst/>
          </a:prstGeom>
        </p:spPr>
      </p:pic>
    </p:spTree>
    <p:extLst>
      <p:ext uri="{BB962C8B-B14F-4D97-AF65-F5344CB8AC3E}">
        <p14:creationId xmlns:p14="http://schemas.microsoft.com/office/powerpoint/2010/main" val="12884775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95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t>
            </a:r>
            <a:r>
              <a:rPr lang="en-US" dirty="0" smtClean="0"/>
              <a:t>-VII. </a:t>
            </a:r>
            <a:r>
              <a:rPr lang="en-US" dirty="0" smtClean="0"/>
              <a:t>Privacy Commissioner</a:t>
            </a:r>
            <a:endParaRPr lang="en-CA" dirty="0"/>
          </a:p>
        </p:txBody>
      </p:sp>
      <p:sp>
        <p:nvSpPr>
          <p:cNvPr id="3" name="Content Placeholder 2"/>
          <p:cNvSpPr>
            <a:spLocks noGrp="1"/>
          </p:cNvSpPr>
          <p:nvPr>
            <p:ph idx="1"/>
          </p:nvPr>
        </p:nvSpPr>
        <p:spPr/>
        <p:txBody>
          <a:bodyPr>
            <a:normAutofit fontScale="92500" lnSpcReduction="20000"/>
          </a:bodyPr>
          <a:lstStyle/>
          <a:p>
            <a:r>
              <a:rPr lang="en-US" dirty="0" smtClean="0"/>
              <a:t>Current Commissioner is Daniel </a:t>
            </a:r>
            <a:r>
              <a:rPr lang="en-US" dirty="0" err="1" smtClean="0"/>
              <a:t>Therrien</a:t>
            </a:r>
            <a:r>
              <a:rPr lang="en-US" dirty="0" smtClean="0"/>
              <a:t>, who as been in the position since 2014</a:t>
            </a:r>
          </a:p>
          <a:p>
            <a:pPr lvl="1"/>
            <a:r>
              <a:rPr lang="en-US" dirty="0" smtClean="0"/>
              <a:t>Position predates the Act, and was originally established in 1977</a:t>
            </a:r>
          </a:p>
          <a:p>
            <a:endParaRPr lang="en-US" dirty="0"/>
          </a:p>
          <a:p>
            <a:r>
              <a:rPr lang="en-US" dirty="0" smtClean="0"/>
              <a:t>Primary function is to oversee the application of the </a:t>
            </a:r>
            <a:r>
              <a:rPr lang="en-US" i="1" dirty="0" smtClean="0"/>
              <a:t>Privacy Act</a:t>
            </a:r>
            <a:r>
              <a:rPr lang="en-US" dirty="0" smtClean="0"/>
              <a:t> and </a:t>
            </a:r>
            <a:r>
              <a:rPr lang="en-US" i="1" dirty="0" smtClean="0"/>
              <a:t>PIPEDA</a:t>
            </a:r>
          </a:p>
          <a:p>
            <a:pPr lvl="1"/>
            <a:r>
              <a:rPr lang="en-US" dirty="0" smtClean="0"/>
              <a:t>Like the Information Commissioner the role is as an ombudsman not a quasi-judicial tribunal</a:t>
            </a:r>
            <a:endParaRPr lang="en-US" dirty="0"/>
          </a:p>
          <a:p>
            <a:pPr lvl="1"/>
            <a:r>
              <a:rPr lang="en-US" dirty="0" smtClean="0"/>
              <a:t>Investigates complaints with respect to the two acts and can investigate </a:t>
            </a:r>
            <a:r>
              <a:rPr lang="en-US" dirty="0" smtClean="0"/>
              <a:t>their own </a:t>
            </a:r>
            <a:r>
              <a:rPr lang="en-US" dirty="0" smtClean="0"/>
              <a:t>complaints</a:t>
            </a:r>
          </a:p>
          <a:p>
            <a:pPr lvl="1"/>
            <a:r>
              <a:rPr lang="en-US" dirty="0" smtClean="0"/>
              <a:t>Has a public advocate role, which in turn leads to significantly more activity and outreach than Information Commissioner</a:t>
            </a:r>
          </a:p>
          <a:p>
            <a:pPr lvl="1"/>
            <a:endParaRPr lang="en-US" dirty="0"/>
          </a:p>
          <a:p>
            <a:r>
              <a:rPr lang="en-US" dirty="0" smtClean="0"/>
              <a:t>Notably in 2010 the Commissioner took on Facebook, and was able to get Facebook to change some of its practices, though the Commissioner continues to investigate Facebook as it evolves</a:t>
            </a:r>
          </a:p>
        </p:txBody>
      </p:sp>
      <p:pic>
        <p:nvPicPr>
          <p:cNvPr id="5" name="B021083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80312" y="5805264"/>
            <a:ext cx="609600" cy="609600"/>
          </a:xfrm>
          <a:prstGeom prst="rect">
            <a:avLst/>
          </a:prstGeom>
        </p:spPr>
      </p:pic>
    </p:spTree>
    <p:extLst>
      <p:ext uri="{BB962C8B-B14F-4D97-AF65-F5344CB8AC3E}">
        <p14:creationId xmlns:p14="http://schemas.microsoft.com/office/powerpoint/2010/main" val="25250696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90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a:t>
            </a:r>
            <a:r>
              <a:rPr lang="en-US" dirty="0" smtClean="0"/>
              <a:t>. </a:t>
            </a:r>
            <a:r>
              <a:rPr lang="en-US" dirty="0" smtClean="0"/>
              <a:t>Canadians’ </a:t>
            </a:r>
            <a:r>
              <a:rPr lang="en-US" dirty="0" smtClean="0"/>
              <a:t>Perceptions of Privacy</a:t>
            </a:r>
            <a:endParaRPr lang="en-US" dirty="0"/>
          </a:p>
        </p:txBody>
      </p:sp>
      <p:sp>
        <p:nvSpPr>
          <p:cNvPr id="3" name="Content Placeholder 2"/>
          <p:cNvSpPr>
            <a:spLocks noGrp="1"/>
          </p:cNvSpPr>
          <p:nvPr>
            <p:ph idx="1"/>
          </p:nvPr>
        </p:nvSpPr>
        <p:spPr/>
        <p:txBody>
          <a:bodyPr/>
          <a:lstStyle/>
          <a:p>
            <a:r>
              <a:rPr lang="en-US" dirty="0" smtClean="0"/>
              <a:t>Biennially the Phoenix Strategic Perspectives does a major study of Canadians’  perceptions of privacy</a:t>
            </a:r>
          </a:p>
          <a:p>
            <a:pPr lvl="1"/>
            <a:r>
              <a:rPr lang="en-US" dirty="0" smtClean="0"/>
              <a:t>Sample size 1,500 – 900 landlines, 600 cell phones</a:t>
            </a:r>
            <a:endParaRPr lang="en-US" dirty="0" smtClean="0"/>
          </a:p>
          <a:p>
            <a:endParaRPr lang="en-US" dirty="0"/>
          </a:p>
          <a:p>
            <a:r>
              <a:rPr lang="en-US" dirty="0" smtClean="0"/>
              <a:t>2016 reported the highest levels of general knowledge of privacy rights</a:t>
            </a:r>
          </a:p>
          <a:p>
            <a:pPr lvl="1"/>
            <a:r>
              <a:rPr lang="en-US" dirty="0" smtClean="0"/>
              <a:t>Responses to the question “How would you rate your knowledge of privacy rights” (scored on 7 point Likert scale)</a:t>
            </a:r>
          </a:p>
          <a:p>
            <a:pPr lvl="1"/>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788827076"/>
              </p:ext>
            </p:extLst>
          </p:nvPr>
        </p:nvGraphicFramePr>
        <p:xfrm>
          <a:off x="971600" y="4641308"/>
          <a:ext cx="6624736" cy="1740021"/>
        </p:xfrm>
        <a:graphic>
          <a:graphicData uri="http://schemas.openxmlformats.org/drawingml/2006/table">
            <a:tbl>
              <a:tblPr>
                <a:tableStyleId>{5C22544A-7EE6-4342-B048-85BDC9FD1C3A}</a:tableStyleId>
              </a:tblPr>
              <a:tblGrid>
                <a:gridCol w="779381"/>
                <a:gridCol w="1169071"/>
                <a:gridCol w="1169071"/>
                <a:gridCol w="1169071"/>
                <a:gridCol w="1169071"/>
                <a:gridCol w="1169071"/>
              </a:tblGrid>
              <a:tr h="473196">
                <a:tc>
                  <a:txBody>
                    <a:bodyPr/>
                    <a:lstStyle/>
                    <a:p>
                      <a:pPr algn="l" fontAlgn="b"/>
                      <a:endParaRPr lang="en-CA" sz="1600" b="1" i="0" u="none" strike="noStrike" dirty="0">
                        <a:solidFill>
                          <a:srgbClr val="000000"/>
                        </a:solidFill>
                        <a:effectLst/>
                        <a:latin typeface="Calibri"/>
                      </a:endParaRPr>
                    </a:p>
                  </a:txBody>
                  <a:tcPr marL="9525" marR="9525" marT="9525" marB="0" anchor="b"/>
                </a:tc>
                <a:tc>
                  <a:txBody>
                    <a:bodyPr/>
                    <a:lstStyle/>
                    <a:p>
                      <a:pPr algn="ctr" fontAlgn="b"/>
                      <a:r>
                        <a:rPr lang="en-CA" sz="1400" b="1" u="none" strike="noStrike" dirty="0">
                          <a:effectLst/>
                        </a:rPr>
                        <a:t>Very Good (7)</a:t>
                      </a:r>
                      <a:endParaRPr lang="en-CA" sz="1400" b="1" i="0" u="none" strike="noStrike" dirty="0">
                        <a:solidFill>
                          <a:srgbClr val="000000"/>
                        </a:solidFill>
                        <a:effectLst/>
                        <a:latin typeface="Calibri"/>
                      </a:endParaRPr>
                    </a:p>
                  </a:txBody>
                  <a:tcPr marL="9525" marR="9525" marT="9525" marB="0" anchor="b"/>
                </a:tc>
                <a:tc>
                  <a:txBody>
                    <a:bodyPr/>
                    <a:lstStyle/>
                    <a:p>
                      <a:pPr algn="ctr" fontAlgn="b"/>
                      <a:r>
                        <a:rPr lang="en-CA" sz="1400" b="1" u="none" strike="noStrike" dirty="0">
                          <a:effectLst/>
                        </a:rPr>
                        <a:t>Good (5-6)</a:t>
                      </a:r>
                      <a:endParaRPr lang="en-CA" sz="1400" b="1" i="0" u="none" strike="noStrike" dirty="0">
                        <a:solidFill>
                          <a:srgbClr val="000000"/>
                        </a:solidFill>
                        <a:effectLst/>
                        <a:latin typeface="Calibri"/>
                      </a:endParaRPr>
                    </a:p>
                  </a:txBody>
                  <a:tcPr marL="9525" marR="9525" marT="9525" marB="0" anchor="b"/>
                </a:tc>
                <a:tc>
                  <a:txBody>
                    <a:bodyPr/>
                    <a:lstStyle/>
                    <a:p>
                      <a:pPr algn="ctr" fontAlgn="b"/>
                      <a:r>
                        <a:rPr lang="en-US" sz="1400" b="1" u="none" strike="noStrike" dirty="0">
                          <a:effectLst/>
                        </a:rPr>
                        <a:t>Neither Good nor Bad (4)</a:t>
                      </a:r>
                      <a:endParaRPr lang="en-US" sz="1400" b="1" i="0" u="none" strike="noStrike" dirty="0">
                        <a:solidFill>
                          <a:srgbClr val="000000"/>
                        </a:solidFill>
                        <a:effectLst/>
                        <a:latin typeface="Calibri"/>
                      </a:endParaRPr>
                    </a:p>
                  </a:txBody>
                  <a:tcPr marL="9525" marR="9525" marT="9525" marB="0" anchor="b"/>
                </a:tc>
                <a:tc>
                  <a:txBody>
                    <a:bodyPr/>
                    <a:lstStyle/>
                    <a:p>
                      <a:pPr algn="ctr" fontAlgn="b"/>
                      <a:r>
                        <a:rPr lang="en-CA" sz="1400" b="1" u="none" strike="noStrike" dirty="0">
                          <a:effectLst/>
                        </a:rPr>
                        <a:t>Poor (2-3)</a:t>
                      </a:r>
                      <a:endParaRPr lang="en-CA" sz="1400" b="1" i="0" u="none" strike="noStrike" dirty="0">
                        <a:solidFill>
                          <a:srgbClr val="000000"/>
                        </a:solidFill>
                        <a:effectLst/>
                        <a:latin typeface="Calibri"/>
                      </a:endParaRPr>
                    </a:p>
                  </a:txBody>
                  <a:tcPr marL="9525" marR="9525" marT="9525" marB="0" anchor="b"/>
                </a:tc>
                <a:tc>
                  <a:txBody>
                    <a:bodyPr/>
                    <a:lstStyle/>
                    <a:p>
                      <a:pPr algn="ctr" fontAlgn="b"/>
                      <a:r>
                        <a:rPr lang="en-CA" sz="1400" b="1" u="none" strike="noStrike" dirty="0">
                          <a:effectLst/>
                        </a:rPr>
                        <a:t>Very Poor (1)</a:t>
                      </a:r>
                      <a:endParaRPr lang="en-CA" sz="1400" b="1" i="0" u="none" strike="noStrike" dirty="0">
                        <a:solidFill>
                          <a:srgbClr val="000000"/>
                        </a:solidFill>
                        <a:effectLst/>
                        <a:latin typeface="Calibri"/>
                      </a:endParaRPr>
                    </a:p>
                  </a:txBody>
                  <a:tcPr marL="9525" marR="9525" marT="9525" marB="0" anchor="b"/>
                </a:tc>
              </a:tr>
              <a:tr h="236598">
                <a:tc>
                  <a:txBody>
                    <a:bodyPr/>
                    <a:lstStyle/>
                    <a:p>
                      <a:pPr algn="r" fontAlgn="b"/>
                      <a:r>
                        <a:rPr lang="en-CA" sz="1600" u="none" strike="noStrike">
                          <a:effectLst/>
                        </a:rPr>
                        <a:t>2016</a:t>
                      </a:r>
                      <a:endParaRPr lang="en-CA" sz="1600" b="0" i="0" u="none" strike="noStrike">
                        <a:solidFill>
                          <a:srgbClr val="000000"/>
                        </a:solidFill>
                        <a:effectLst/>
                        <a:latin typeface="Calibri"/>
                      </a:endParaRPr>
                    </a:p>
                  </a:txBody>
                  <a:tcPr marL="9525" marR="9525" marT="9525" marB="0" anchor="b"/>
                </a:tc>
                <a:tc>
                  <a:txBody>
                    <a:bodyPr/>
                    <a:lstStyle/>
                    <a:p>
                      <a:pPr algn="r" fontAlgn="b"/>
                      <a:r>
                        <a:rPr lang="en-CA" sz="1600" u="none" strike="noStrike" dirty="0">
                          <a:effectLst/>
                        </a:rPr>
                        <a:t>16%</a:t>
                      </a:r>
                      <a:endParaRPr lang="en-CA" sz="1600" b="0" i="0" u="none" strike="noStrike" dirty="0">
                        <a:solidFill>
                          <a:srgbClr val="000000"/>
                        </a:solidFill>
                        <a:effectLst/>
                        <a:latin typeface="Calibri"/>
                      </a:endParaRPr>
                    </a:p>
                  </a:txBody>
                  <a:tcPr marL="9525" marR="9525" marT="9525" marB="0" anchor="b"/>
                </a:tc>
                <a:tc>
                  <a:txBody>
                    <a:bodyPr/>
                    <a:lstStyle/>
                    <a:p>
                      <a:pPr algn="r" fontAlgn="b"/>
                      <a:r>
                        <a:rPr lang="en-CA" sz="1600" u="none" strike="noStrike">
                          <a:effectLst/>
                        </a:rPr>
                        <a:t>49%</a:t>
                      </a:r>
                      <a:endParaRPr lang="en-CA" sz="1600" b="0" i="0" u="none" strike="noStrike">
                        <a:solidFill>
                          <a:srgbClr val="000000"/>
                        </a:solidFill>
                        <a:effectLst/>
                        <a:latin typeface="Calibri"/>
                      </a:endParaRPr>
                    </a:p>
                  </a:txBody>
                  <a:tcPr marL="9525" marR="9525" marT="9525" marB="0" anchor="b"/>
                </a:tc>
                <a:tc>
                  <a:txBody>
                    <a:bodyPr/>
                    <a:lstStyle/>
                    <a:p>
                      <a:pPr algn="r" fontAlgn="b"/>
                      <a:r>
                        <a:rPr lang="en-CA" sz="1600" u="none" strike="noStrike">
                          <a:effectLst/>
                        </a:rPr>
                        <a:t>17%</a:t>
                      </a:r>
                      <a:endParaRPr lang="en-CA" sz="1600" b="0" i="0" u="none" strike="noStrike">
                        <a:solidFill>
                          <a:srgbClr val="000000"/>
                        </a:solidFill>
                        <a:effectLst/>
                        <a:latin typeface="Calibri"/>
                      </a:endParaRPr>
                    </a:p>
                  </a:txBody>
                  <a:tcPr marL="9525" marR="9525" marT="9525" marB="0" anchor="b"/>
                </a:tc>
                <a:tc>
                  <a:txBody>
                    <a:bodyPr/>
                    <a:lstStyle/>
                    <a:p>
                      <a:pPr algn="r" fontAlgn="b"/>
                      <a:r>
                        <a:rPr lang="en-CA" sz="1600" u="none" strike="noStrike">
                          <a:effectLst/>
                        </a:rPr>
                        <a:t>15%</a:t>
                      </a:r>
                      <a:endParaRPr lang="en-CA" sz="1600" b="0" i="0" u="none" strike="noStrike">
                        <a:solidFill>
                          <a:srgbClr val="000000"/>
                        </a:solidFill>
                        <a:effectLst/>
                        <a:latin typeface="Calibri"/>
                      </a:endParaRPr>
                    </a:p>
                  </a:txBody>
                  <a:tcPr marL="9525" marR="9525" marT="9525" marB="0" anchor="b"/>
                </a:tc>
                <a:tc>
                  <a:txBody>
                    <a:bodyPr/>
                    <a:lstStyle/>
                    <a:p>
                      <a:pPr algn="r" fontAlgn="b"/>
                      <a:r>
                        <a:rPr lang="en-CA" sz="1600" u="none" strike="noStrike">
                          <a:effectLst/>
                        </a:rPr>
                        <a:t>3%</a:t>
                      </a:r>
                      <a:endParaRPr lang="en-CA" sz="1600" b="0" i="0" u="none" strike="noStrike">
                        <a:solidFill>
                          <a:srgbClr val="000000"/>
                        </a:solidFill>
                        <a:effectLst/>
                        <a:latin typeface="Calibri"/>
                      </a:endParaRPr>
                    </a:p>
                  </a:txBody>
                  <a:tcPr marL="9525" marR="9525" marT="9525" marB="0" anchor="b"/>
                </a:tc>
              </a:tr>
              <a:tr h="236598">
                <a:tc>
                  <a:txBody>
                    <a:bodyPr/>
                    <a:lstStyle/>
                    <a:p>
                      <a:pPr algn="r" fontAlgn="b"/>
                      <a:r>
                        <a:rPr lang="en-CA" sz="1600" u="none" strike="noStrike">
                          <a:effectLst/>
                        </a:rPr>
                        <a:t>2012</a:t>
                      </a:r>
                      <a:endParaRPr lang="en-CA" sz="1600" b="0" i="0" u="none" strike="noStrike">
                        <a:solidFill>
                          <a:srgbClr val="000000"/>
                        </a:solidFill>
                        <a:effectLst/>
                        <a:latin typeface="Calibri"/>
                      </a:endParaRPr>
                    </a:p>
                  </a:txBody>
                  <a:tcPr marL="9525" marR="9525" marT="9525" marB="0" anchor="b"/>
                </a:tc>
                <a:tc>
                  <a:txBody>
                    <a:bodyPr/>
                    <a:lstStyle/>
                    <a:p>
                      <a:pPr algn="r" fontAlgn="b"/>
                      <a:r>
                        <a:rPr lang="en-CA" sz="1600" u="none" strike="noStrike" dirty="0">
                          <a:effectLst/>
                        </a:rPr>
                        <a:t>7%</a:t>
                      </a:r>
                      <a:endParaRPr lang="en-CA" sz="1600" b="0" i="0" u="none" strike="noStrike" dirty="0">
                        <a:solidFill>
                          <a:srgbClr val="000000"/>
                        </a:solidFill>
                        <a:effectLst/>
                        <a:latin typeface="Calibri"/>
                      </a:endParaRPr>
                    </a:p>
                  </a:txBody>
                  <a:tcPr marL="9525" marR="9525" marT="9525" marB="0" anchor="b"/>
                </a:tc>
                <a:tc>
                  <a:txBody>
                    <a:bodyPr/>
                    <a:lstStyle/>
                    <a:p>
                      <a:pPr algn="r" fontAlgn="b"/>
                      <a:r>
                        <a:rPr lang="en-CA" sz="1600" u="none" strike="noStrike" dirty="0">
                          <a:effectLst/>
                        </a:rPr>
                        <a:t>28%</a:t>
                      </a:r>
                      <a:endParaRPr lang="en-CA" sz="1600" b="0" i="0" u="none" strike="noStrike" dirty="0">
                        <a:solidFill>
                          <a:srgbClr val="000000"/>
                        </a:solidFill>
                        <a:effectLst/>
                        <a:latin typeface="Calibri"/>
                      </a:endParaRPr>
                    </a:p>
                  </a:txBody>
                  <a:tcPr marL="9525" marR="9525" marT="9525" marB="0" anchor="b"/>
                </a:tc>
                <a:tc>
                  <a:txBody>
                    <a:bodyPr/>
                    <a:lstStyle/>
                    <a:p>
                      <a:pPr algn="r" fontAlgn="b"/>
                      <a:r>
                        <a:rPr lang="en-CA" sz="1600" u="none" strike="noStrike">
                          <a:effectLst/>
                        </a:rPr>
                        <a:t>19%</a:t>
                      </a:r>
                      <a:endParaRPr lang="en-CA" sz="1600" b="0" i="0" u="none" strike="noStrike">
                        <a:solidFill>
                          <a:srgbClr val="000000"/>
                        </a:solidFill>
                        <a:effectLst/>
                        <a:latin typeface="Calibri"/>
                      </a:endParaRPr>
                    </a:p>
                  </a:txBody>
                  <a:tcPr marL="9525" marR="9525" marT="9525" marB="0" anchor="b"/>
                </a:tc>
                <a:tc>
                  <a:txBody>
                    <a:bodyPr/>
                    <a:lstStyle/>
                    <a:p>
                      <a:pPr algn="r" fontAlgn="b"/>
                      <a:r>
                        <a:rPr lang="en-CA" sz="1600" u="none" strike="noStrike">
                          <a:effectLst/>
                        </a:rPr>
                        <a:t>32%</a:t>
                      </a:r>
                      <a:endParaRPr lang="en-CA" sz="1600" b="0" i="0" u="none" strike="noStrike">
                        <a:solidFill>
                          <a:srgbClr val="000000"/>
                        </a:solidFill>
                        <a:effectLst/>
                        <a:latin typeface="Calibri"/>
                      </a:endParaRPr>
                    </a:p>
                  </a:txBody>
                  <a:tcPr marL="9525" marR="9525" marT="9525" marB="0" anchor="b"/>
                </a:tc>
                <a:tc>
                  <a:txBody>
                    <a:bodyPr/>
                    <a:lstStyle/>
                    <a:p>
                      <a:pPr algn="r" fontAlgn="b"/>
                      <a:r>
                        <a:rPr lang="en-CA" sz="1600" u="none" strike="noStrike" dirty="0">
                          <a:effectLst/>
                        </a:rPr>
                        <a:t>12%</a:t>
                      </a:r>
                      <a:endParaRPr lang="en-CA" sz="1600" b="0" i="0" u="none" strike="noStrike" dirty="0">
                        <a:solidFill>
                          <a:srgbClr val="000000"/>
                        </a:solidFill>
                        <a:effectLst/>
                        <a:latin typeface="Calibri"/>
                      </a:endParaRPr>
                    </a:p>
                  </a:txBody>
                  <a:tcPr marL="9525" marR="9525" marT="9525" marB="0" anchor="b"/>
                </a:tc>
              </a:tr>
              <a:tr h="236598">
                <a:tc>
                  <a:txBody>
                    <a:bodyPr/>
                    <a:lstStyle/>
                    <a:p>
                      <a:pPr algn="r" fontAlgn="b"/>
                      <a:r>
                        <a:rPr lang="en-CA" sz="1600" u="none" strike="noStrike">
                          <a:effectLst/>
                        </a:rPr>
                        <a:t>2009</a:t>
                      </a:r>
                      <a:endParaRPr lang="en-CA" sz="1600" b="0" i="0" u="none" strike="noStrike">
                        <a:solidFill>
                          <a:srgbClr val="000000"/>
                        </a:solidFill>
                        <a:effectLst/>
                        <a:latin typeface="Calibri"/>
                      </a:endParaRPr>
                    </a:p>
                  </a:txBody>
                  <a:tcPr marL="9525" marR="9525" marT="9525" marB="0" anchor="b"/>
                </a:tc>
                <a:tc>
                  <a:txBody>
                    <a:bodyPr/>
                    <a:lstStyle/>
                    <a:p>
                      <a:pPr algn="r" fontAlgn="b"/>
                      <a:r>
                        <a:rPr lang="en-CA" sz="1600" u="none" strike="noStrike">
                          <a:effectLst/>
                        </a:rPr>
                        <a:t>4%</a:t>
                      </a:r>
                      <a:endParaRPr lang="en-CA" sz="1600" b="0" i="0" u="none" strike="noStrike">
                        <a:solidFill>
                          <a:srgbClr val="000000"/>
                        </a:solidFill>
                        <a:effectLst/>
                        <a:latin typeface="Calibri"/>
                      </a:endParaRPr>
                    </a:p>
                  </a:txBody>
                  <a:tcPr marL="9525" marR="9525" marT="9525" marB="0" anchor="b"/>
                </a:tc>
                <a:tc>
                  <a:txBody>
                    <a:bodyPr/>
                    <a:lstStyle/>
                    <a:p>
                      <a:pPr algn="r" fontAlgn="b"/>
                      <a:r>
                        <a:rPr lang="en-CA" sz="1600" u="none" strike="noStrike" dirty="0">
                          <a:effectLst/>
                        </a:rPr>
                        <a:t>24%</a:t>
                      </a:r>
                      <a:endParaRPr lang="en-CA" sz="1600" b="0" i="0" u="none" strike="noStrike" dirty="0">
                        <a:solidFill>
                          <a:srgbClr val="000000"/>
                        </a:solidFill>
                        <a:effectLst/>
                        <a:latin typeface="Calibri"/>
                      </a:endParaRPr>
                    </a:p>
                  </a:txBody>
                  <a:tcPr marL="9525" marR="9525" marT="9525" marB="0" anchor="b"/>
                </a:tc>
                <a:tc>
                  <a:txBody>
                    <a:bodyPr/>
                    <a:lstStyle/>
                    <a:p>
                      <a:pPr algn="r" fontAlgn="b"/>
                      <a:r>
                        <a:rPr lang="en-CA" sz="1600" u="none" strike="noStrike">
                          <a:effectLst/>
                        </a:rPr>
                        <a:t>35%</a:t>
                      </a:r>
                      <a:endParaRPr lang="en-CA" sz="1600" b="0" i="0" u="none" strike="noStrike">
                        <a:solidFill>
                          <a:srgbClr val="000000"/>
                        </a:solidFill>
                        <a:effectLst/>
                        <a:latin typeface="Calibri"/>
                      </a:endParaRPr>
                    </a:p>
                  </a:txBody>
                  <a:tcPr marL="9525" marR="9525" marT="9525" marB="0" anchor="b"/>
                </a:tc>
                <a:tc>
                  <a:txBody>
                    <a:bodyPr/>
                    <a:lstStyle/>
                    <a:p>
                      <a:pPr algn="r" fontAlgn="b"/>
                      <a:r>
                        <a:rPr lang="en-CA" sz="1600" u="none" strike="noStrike" dirty="0">
                          <a:effectLst/>
                        </a:rPr>
                        <a:t>27%</a:t>
                      </a:r>
                      <a:endParaRPr lang="en-CA" sz="1600" b="0" i="0" u="none" strike="noStrike" dirty="0">
                        <a:solidFill>
                          <a:srgbClr val="000000"/>
                        </a:solidFill>
                        <a:effectLst/>
                        <a:latin typeface="Calibri"/>
                      </a:endParaRPr>
                    </a:p>
                  </a:txBody>
                  <a:tcPr marL="9525" marR="9525" marT="9525" marB="0" anchor="b"/>
                </a:tc>
                <a:tc>
                  <a:txBody>
                    <a:bodyPr/>
                    <a:lstStyle/>
                    <a:p>
                      <a:pPr algn="r" fontAlgn="b"/>
                      <a:r>
                        <a:rPr lang="en-CA" sz="1600" u="none" strike="noStrike">
                          <a:effectLst/>
                        </a:rPr>
                        <a:t>8%</a:t>
                      </a:r>
                      <a:endParaRPr lang="en-CA" sz="1600" b="0" i="0" u="none" strike="noStrike">
                        <a:solidFill>
                          <a:srgbClr val="000000"/>
                        </a:solidFill>
                        <a:effectLst/>
                        <a:latin typeface="Calibri"/>
                      </a:endParaRPr>
                    </a:p>
                  </a:txBody>
                  <a:tcPr marL="9525" marR="9525" marT="9525" marB="0" anchor="b"/>
                </a:tc>
              </a:tr>
              <a:tr h="236598">
                <a:tc>
                  <a:txBody>
                    <a:bodyPr/>
                    <a:lstStyle/>
                    <a:p>
                      <a:pPr algn="r" fontAlgn="b"/>
                      <a:r>
                        <a:rPr lang="en-CA" sz="1600" u="none" strike="noStrike">
                          <a:effectLst/>
                        </a:rPr>
                        <a:t>2006</a:t>
                      </a:r>
                      <a:endParaRPr lang="en-CA" sz="1600" b="0" i="0" u="none" strike="noStrike">
                        <a:solidFill>
                          <a:srgbClr val="000000"/>
                        </a:solidFill>
                        <a:effectLst/>
                        <a:latin typeface="Calibri"/>
                      </a:endParaRPr>
                    </a:p>
                  </a:txBody>
                  <a:tcPr marL="9525" marR="9525" marT="9525" marB="0" anchor="b"/>
                </a:tc>
                <a:tc>
                  <a:txBody>
                    <a:bodyPr/>
                    <a:lstStyle/>
                    <a:p>
                      <a:pPr algn="r" fontAlgn="b"/>
                      <a:r>
                        <a:rPr lang="en-CA" sz="1600" u="none" strike="noStrike">
                          <a:effectLst/>
                        </a:rPr>
                        <a:t>4%</a:t>
                      </a:r>
                      <a:endParaRPr lang="en-CA" sz="1600" b="0" i="0" u="none" strike="noStrike">
                        <a:solidFill>
                          <a:srgbClr val="000000"/>
                        </a:solidFill>
                        <a:effectLst/>
                        <a:latin typeface="Calibri"/>
                      </a:endParaRPr>
                    </a:p>
                  </a:txBody>
                  <a:tcPr marL="9525" marR="9525" marT="9525" marB="0" anchor="b"/>
                </a:tc>
                <a:tc>
                  <a:txBody>
                    <a:bodyPr/>
                    <a:lstStyle/>
                    <a:p>
                      <a:pPr algn="r" fontAlgn="b"/>
                      <a:r>
                        <a:rPr lang="en-CA" sz="1600" u="none" strike="noStrike">
                          <a:effectLst/>
                        </a:rPr>
                        <a:t>22%</a:t>
                      </a:r>
                      <a:endParaRPr lang="en-CA" sz="1600" b="0" i="0" u="none" strike="noStrike">
                        <a:solidFill>
                          <a:srgbClr val="000000"/>
                        </a:solidFill>
                        <a:effectLst/>
                        <a:latin typeface="Calibri"/>
                      </a:endParaRPr>
                    </a:p>
                  </a:txBody>
                  <a:tcPr marL="9525" marR="9525" marT="9525" marB="0" anchor="b"/>
                </a:tc>
                <a:tc>
                  <a:txBody>
                    <a:bodyPr/>
                    <a:lstStyle/>
                    <a:p>
                      <a:pPr algn="r" fontAlgn="b"/>
                      <a:r>
                        <a:rPr lang="en-CA" sz="1600" u="none" strike="noStrike" dirty="0">
                          <a:effectLst/>
                        </a:rPr>
                        <a:t>32%</a:t>
                      </a:r>
                      <a:endParaRPr lang="en-CA" sz="1600" b="0" i="0" u="none" strike="noStrike" dirty="0">
                        <a:solidFill>
                          <a:srgbClr val="000000"/>
                        </a:solidFill>
                        <a:effectLst/>
                        <a:latin typeface="Calibri"/>
                      </a:endParaRPr>
                    </a:p>
                  </a:txBody>
                  <a:tcPr marL="9525" marR="9525" marT="9525" marB="0" anchor="b"/>
                </a:tc>
                <a:tc>
                  <a:txBody>
                    <a:bodyPr/>
                    <a:lstStyle/>
                    <a:p>
                      <a:pPr algn="r" fontAlgn="b"/>
                      <a:r>
                        <a:rPr lang="en-CA" sz="1600" u="none" strike="noStrike" dirty="0">
                          <a:effectLst/>
                        </a:rPr>
                        <a:t>33%</a:t>
                      </a:r>
                      <a:endParaRPr lang="en-CA" sz="1600" b="0" i="0" u="none" strike="noStrike" dirty="0">
                        <a:solidFill>
                          <a:srgbClr val="000000"/>
                        </a:solidFill>
                        <a:effectLst/>
                        <a:latin typeface="Calibri"/>
                      </a:endParaRPr>
                    </a:p>
                  </a:txBody>
                  <a:tcPr marL="9525" marR="9525" marT="9525" marB="0" anchor="b"/>
                </a:tc>
                <a:tc>
                  <a:txBody>
                    <a:bodyPr/>
                    <a:lstStyle/>
                    <a:p>
                      <a:pPr algn="r" fontAlgn="b"/>
                      <a:r>
                        <a:rPr lang="en-CA" sz="1600" u="none" strike="noStrike" dirty="0">
                          <a:effectLst/>
                        </a:rPr>
                        <a:t>8%</a:t>
                      </a:r>
                      <a:endParaRPr lang="en-CA" sz="1600" b="0" i="0" u="none" strike="noStrike" dirty="0">
                        <a:solidFill>
                          <a:srgbClr val="000000"/>
                        </a:solidFill>
                        <a:effectLst/>
                        <a:latin typeface="Calibri"/>
                      </a:endParaRPr>
                    </a:p>
                  </a:txBody>
                  <a:tcPr marL="9525" marR="9525" marT="9525" marB="0" anchor="b"/>
                </a:tc>
              </a:tr>
              <a:tr h="236598">
                <a:tc>
                  <a:txBody>
                    <a:bodyPr/>
                    <a:lstStyle/>
                    <a:p>
                      <a:pPr algn="r" fontAlgn="b"/>
                      <a:r>
                        <a:rPr lang="en-CA" sz="1600" u="none" strike="noStrike">
                          <a:effectLst/>
                        </a:rPr>
                        <a:t>2001</a:t>
                      </a:r>
                      <a:endParaRPr lang="en-CA" sz="1600" b="0" i="0" u="none" strike="noStrike">
                        <a:solidFill>
                          <a:srgbClr val="000000"/>
                        </a:solidFill>
                        <a:effectLst/>
                        <a:latin typeface="Calibri"/>
                      </a:endParaRPr>
                    </a:p>
                  </a:txBody>
                  <a:tcPr marL="9525" marR="9525" marT="9525" marB="0" anchor="b"/>
                </a:tc>
                <a:tc>
                  <a:txBody>
                    <a:bodyPr/>
                    <a:lstStyle/>
                    <a:p>
                      <a:pPr algn="r" fontAlgn="b"/>
                      <a:r>
                        <a:rPr lang="en-CA" sz="1600" u="none" strike="noStrike">
                          <a:effectLst/>
                        </a:rPr>
                        <a:t>2%</a:t>
                      </a:r>
                      <a:endParaRPr lang="en-CA" sz="1600" b="0" i="0" u="none" strike="noStrike">
                        <a:solidFill>
                          <a:srgbClr val="000000"/>
                        </a:solidFill>
                        <a:effectLst/>
                        <a:latin typeface="Calibri"/>
                      </a:endParaRPr>
                    </a:p>
                  </a:txBody>
                  <a:tcPr marL="9525" marR="9525" marT="9525" marB="0" anchor="b"/>
                </a:tc>
                <a:tc>
                  <a:txBody>
                    <a:bodyPr/>
                    <a:lstStyle/>
                    <a:p>
                      <a:pPr algn="r" fontAlgn="b"/>
                      <a:r>
                        <a:rPr lang="en-CA" sz="1600" u="none" strike="noStrike">
                          <a:effectLst/>
                        </a:rPr>
                        <a:t>11%</a:t>
                      </a:r>
                      <a:endParaRPr lang="en-CA" sz="1600" b="0" i="0" u="none" strike="noStrike">
                        <a:solidFill>
                          <a:srgbClr val="000000"/>
                        </a:solidFill>
                        <a:effectLst/>
                        <a:latin typeface="Calibri"/>
                      </a:endParaRPr>
                    </a:p>
                  </a:txBody>
                  <a:tcPr marL="9525" marR="9525" marT="9525" marB="0" anchor="b"/>
                </a:tc>
                <a:tc>
                  <a:txBody>
                    <a:bodyPr/>
                    <a:lstStyle/>
                    <a:p>
                      <a:pPr algn="r" fontAlgn="b"/>
                      <a:r>
                        <a:rPr lang="en-CA" sz="1600" u="none" strike="noStrike">
                          <a:effectLst/>
                        </a:rPr>
                        <a:t>26%</a:t>
                      </a:r>
                      <a:endParaRPr lang="en-CA" sz="1600" b="0" i="0" u="none" strike="noStrike">
                        <a:solidFill>
                          <a:srgbClr val="000000"/>
                        </a:solidFill>
                        <a:effectLst/>
                        <a:latin typeface="Calibri"/>
                      </a:endParaRPr>
                    </a:p>
                  </a:txBody>
                  <a:tcPr marL="9525" marR="9525" marT="9525" marB="0" anchor="b"/>
                </a:tc>
                <a:tc>
                  <a:txBody>
                    <a:bodyPr/>
                    <a:lstStyle/>
                    <a:p>
                      <a:pPr algn="r" fontAlgn="b"/>
                      <a:r>
                        <a:rPr lang="en-CA" sz="1600" u="none" strike="noStrike">
                          <a:effectLst/>
                        </a:rPr>
                        <a:t>37%</a:t>
                      </a:r>
                      <a:endParaRPr lang="en-CA" sz="1600" b="0" i="0" u="none" strike="noStrike">
                        <a:solidFill>
                          <a:srgbClr val="000000"/>
                        </a:solidFill>
                        <a:effectLst/>
                        <a:latin typeface="Calibri"/>
                      </a:endParaRPr>
                    </a:p>
                  </a:txBody>
                  <a:tcPr marL="9525" marR="9525" marT="9525" marB="0" anchor="b"/>
                </a:tc>
                <a:tc>
                  <a:txBody>
                    <a:bodyPr/>
                    <a:lstStyle/>
                    <a:p>
                      <a:pPr algn="r" fontAlgn="b"/>
                      <a:r>
                        <a:rPr lang="en-CA" sz="1600" u="none" strike="noStrike" dirty="0">
                          <a:effectLst/>
                        </a:rPr>
                        <a:t>23%</a:t>
                      </a:r>
                      <a:endParaRPr lang="en-CA" sz="1600" b="0" i="0" u="none" strike="noStrike" dirty="0">
                        <a:solidFill>
                          <a:srgbClr val="000000"/>
                        </a:solidFill>
                        <a:effectLst/>
                        <a:latin typeface="Calibri"/>
                      </a:endParaRPr>
                    </a:p>
                  </a:txBody>
                  <a:tcPr marL="9525" marR="9525" marT="9525" marB="0" anchor="b"/>
                </a:tc>
              </a:tr>
            </a:tbl>
          </a:graphicData>
        </a:graphic>
      </p:graphicFrame>
      <p:pic>
        <p:nvPicPr>
          <p:cNvPr id="5" name="B022083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68344" y="5805264"/>
            <a:ext cx="609600" cy="609600"/>
          </a:xfrm>
          <a:prstGeom prst="rect">
            <a:avLst/>
          </a:prstGeom>
        </p:spPr>
      </p:pic>
    </p:spTree>
    <p:extLst>
      <p:ext uri="{BB962C8B-B14F-4D97-AF65-F5344CB8AC3E}">
        <p14:creationId xmlns:p14="http://schemas.microsoft.com/office/powerpoint/2010/main" val="27893442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50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C-I(ii</a:t>
            </a:r>
            <a:r>
              <a:rPr lang="en-US" dirty="0" smtClean="0"/>
              <a:t>). </a:t>
            </a:r>
            <a:r>
              <a:rPr lang="en-US" dirty="0" smtClean="0"/>
              <a:t>Canadians’ </a:t>
            </a:r>
            <a:r>
              <a:rPr lang="en-US" dirty="0"/>
              <a:t>Perceptions of Privacy</a:t>
            </a:r>
          </a:p>
        </p:txBody>
      </p:sp>
      <p:sp>
        <p:nvSpPr>
          <p:cNvPr id="3" name="Content Placeholder 2"/>
          <p:cNvSpPr>
            <a:spLocks noGrp="1"/>
          </p:cNvSpPr>
          <p:nvPr>
            <p:ph idx="1"/>
          </p:nvPr>
        </p:nvSpPr>
        <p:spPr/>
        <p:txBody>
          <a:bodyPr/>
          <a:lstStyle/>
          <a:p>
            <a:r>
              <a:rPr lang="en-US" dirty="0" smtClean="0"/>
              <a:t>Concern over privacy is also rising</a:t>
            </a:r>
          </a:p>
          <a:p>
            <a:pPr lvl="1"/>
            <a:r>
              <a:rPr lang="en-US" dirty="0"/>
              <a:t>Responses to the question </a:t>
            </a:r>
            <a:r>
              <a:rPr lang="en-US" dirty="0" smtClean="0"/>
              <a:t>“In general, how concerned are you about the protection of your privacy” </a:t>
            </a:r>
            <a:r>
              <a:rPr lang="en-US" dirty="0"/>
              <a:t>(scored on 7 point Likert scale)</a:t>
            </a:r>
          </a:p>
          <a:p>
            <a:pPr lvl="1"/>
            <a:endParaRPr lang="en-US" dirty="0" smtClean="0"/>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353818417"/>
              </p:ext>
            </p:extLst>
          </p:nvPr>
        </p:nvGraphicFramePr>
        <p:xfrm>
          <a:off x="827584" y="3140968"/>
          <a:ext cx="7056783" cy="1656185"/>
        </p:xfrm>
        <a:graphic>
          <a:graphicData uri="http://schemas.openxmlformats.org/drawingml/2006/table">
            <a:tbl>
              <a:tblPr>
                <a:tableStyleId>{5C22544A-7EE6-4342-B048-85BDC9FD1C3A}</a:tableStyleId>
              </a:tblPr>
              <a:tblGrid>
                <a:gridCol w="891383"/>
                <a:gridCol w="1541350"/>
                <a:gridCol w="1541350"/>
                <a:gridCol w="1541350"/>
                <a:gridCol w="1541350"/>
              </a:tblGrid>
              <a:tr h="662474">
                <a:tc>
                  <a:txBody>
                    <a:bodyPr/>
                    <a:lstStyle/>
                    <a:p>
                      <a:pPr algn="l" fontAlgn="b"/>
                      <a:endParaRPr lang="en-CA" sz="1600" b="0" i="0" u="none" strike="noStrike">
                        <a:solidFill>
                          <a:srgbClr val="000000"/>
                        </a:solidFill>
                        <a:effectLst/>
                        <a:latin typeface="Calibri"/>
                      </a:endParaRPr>
                    </a:p>
                  </a:txBody>
                  <a:tcPr marL="9525" marR="9525" marT="9525" marB="0" anchor="b"/>
                </a:tc>
                <a:tc>
                  <a:txBody>
                    <a:bodyPr/>
                    <a:lstStyle/>
                    <a:p>
                      <a:pPr algn="ctr" fontAlgn="b"/>
                      <a:r>
                        <a:rPr lang="en-CA" sz="1600" b="1" u="none" strike="noStrike">
                          <a:effectLst/>
                        </a:rPr>
                        <a:t>Extremely Concerned (7)</a:t>
                      </a:r>
                      <a:endParaRPr lang="en-CA" sz="1600" b="1" i="0" u="none" strike="noStrike">
                        <a:solidFill>
                          <a:srgbClr val="000000"/>
                        </a:solidFill>
                        <a:effectLst/>
                        <a:latin typeface="Calibri"/>
                      </a:endParaRPr>
                    </a:p>
                  </a:txBody>
                  <a:tcPr marL="9525" marR="9525" marT="9525" marB="0" anchor="b"/>
                </a:tc>
                <a:tc>
                  <a:txBody>
                    <a:bodyPr/>
                    <a:lstStyle/>
                    <a:p>
                      <a:pPr algn="ctr" fontAlgn="b"/>
                      <a:r>
                        <a:rPr lang="en-CA" sz="1600" b="1" u="none" strike="noStrike">
                          <a:effectLst/>
                        </a:rPr>
                        <a:t>Concerned (6)</a:t>
                      </a:r>
                      <a:endParaRPr lang="en-CA" sz="1600" b="1" i="0" u="none" strike="noStrike">
                        <a:solidFill>
                          <a:srgbClr val="000000"/>
                        </a:solidFill>
                        <a:effectLst/>
                        <a:latin typeface="Calibri"/>
                      </a:endParaRPr>
                    </a:p>
                  </a:txBody>
                  <a:tcPr marL="9525" marR="9525" marT="9525" marB="0" anchor="b"/>
                </a:tc>
                <a:tc>
                  <a:txBody>
                    <a:bodyPr/>
                    <a:lstStyle/>
                    <a:p>
                      <a:pPr algn="ctr" fontAlgn="b"/>
                      <a:r>
                        <a:rPr lang="en-CA" sz="1600" b="1" u="none" strike="noStrike">
                          <a:effectLst/>
                        </a:rPr>
                        <a:t>Somewhat (3-5)</a:t>
                      </a:r>
                      <a:endParaRPr lang="en-CA" sz="1600" b="1" i="0" u="none" strike="noStrike">
                        <a:solidFill>
                          <a:srgbClr val="000000"/>
                        </a:solidFill>
                        <a:effectLst/>
                        <a:latin typeface="Calibri"/>
                      </a:endParaRPr>
                    </a:p>
                  </a:txBody>
                  <a:tcPr marL="9525" marR="9525" marT="9525" marB="0" anchor="b"/>
                </a:tc>
                <a:tc>
                  <a:txBody>
                    <a:bodyPr/>
                    <a:lstStyle/>
                    <a:p>
                      <a:pPr algn="ctr" fontAlgn="b"/>
                      <a:r>
                        <a:rPr lang="en-CA" sz="1600" b="1" u="none" strike="noStrike" dirty="0">
                          <a:effectLst/>
                        </a:rPr>
                        <a:t>Not Concerned (1-2)</a:t>
                      </a:r>
                      <a:endParaRPr lang="en-CA" sz="1600" b="1" i="0" u="none" strike="noStrike" dirty="0">
                        <a:solidFill>
                          <a:srgbClr val="000000"/>
                        </a:solidFill>
                        <a:effectLst/>
                        <a:latin typeface="Calibri"/>
                      </a:endParaRPr>
                    </a:p>
                  </a:txBody>
                  <a:tcPr marL="9525" marR="9525" marT="9525" marB="0" anchor="b"/>
                </a:tc>
              </a:tr>
              <a:tr h="331237">
                <a:tc>
                  <a:txBody>
                    <a:bodyPr/>
                    <a:lstStyle/>
                    <a:p>
                      <a:pPr algn="r" fontAlgn="b"/>
                      <a:r>
                        <a:rPr lang="en-CA" sz="1600" u="none" strike="noStrike">
                          <a:effectLst/>
                        </a:rPr>
                        <a:t>2016</a:t>
                      </a:r>
                      <a:endParaRPr lang="en-CA" sz="1600" b="0" i="0" u="none" strike="noStrike">
                        <a:solidFill>
                          <a:srgbClr val="000000"/>
                        </a:solidFill>
                        <a:effectLst/>
                        <a:latin typeface="Calibri"/>
                      </a:endParaRPr>
                    </a:p>
                  </a:txBody>
                  <a:tcPr marL="9525" marR="9525" marT="9525" marB="0" anchor="b"/>
                </a:tc>
                <a:tc>
                  <a:txBody>
                    <a:bodyPr/>
                    <a:lstStyle/>
                    <a:p>
                      <a:pPr algn="r" fontAlgn="b"/>
                      <a:r>
                        <a:rPr lang="en-CA" sz="1600" u="none" strike="noStrike">
                          <a:effectLst/>
                        </a:rPr>
                        <a:t>37%</a:t>
                      </a:r>
                      <a:endParaRPr lang="en-CA" sz="1600" b="0" i="0" u="none" strike="noStrike">
                        <a:solidFill>
                          <a:srgbClr val="000000"/>
                        </a:solidFill>
                        <a:effectLst/>
                        <a:latin typeface="Calibri"/>
                      </a:endParaRPr>
                    </a:p>
                  </a:txBody>
                  <a:tcPr marL="9525" marR="9525" marT="9525" marB="0" anchor="b"/>
                </a:tc>
                <a:tc>
                  <a:txBody>
                    <a:bodyPr/>
                    <a:lstStyle/>
                    <a:p>
                      <a:pPr algn="r" fontAlgn="b"/>
                      <a:r>
                        <a:rPr lang="en-CA" sz="1600" u="none" strike="noStrike">
                          <a:effectLst/>
                        </a:rPr>
                        <a:t>20%</a:t>
                      </a:r>
                      <a:endParaRPr lang="en-CA" sz="1600" b="0" i="0" u="none" strike="noStrike">
                        <a:solidFill>
                          <a:srgbClr val="000000"/>
                        </a:solidFill>
                        <a:effectLst/>
                        <a:latin typeface="Calibri"/>
                      </a:endParaRPr>
                    </a:p>
                  </a:txBody>
                  <a:tcPr marL="9525" marR="9525" marT="9525" marB="0" anchor="b"/>
                </a:tc>
                <a:tc>
                  <a:txBody>
                    <a:bodyPr/>
                    <a:lstStyle/>
                    <a:p>
                      <a:pPr algn="r" fontAlgn="b"/>
                      <a:r>
                        <a:rPr lang="en-CA" sz="1600" u="none" strike="noStrike">
                          <a:effectLst/>
                        </a:rPr>
                        <a:t>35%</a:t>
                      </a:r>
                      <a:endParaRPr lang="en-CA" sz="1600" b="0" i="0" u="none" strike="noStrike">
                        <a:solidFill>
                          <a:srgbClr val="000000"/>
                        </a:solidFill>
                        <a:effectLst/>
                        <a:latin typeface="Calibri"/>
                      </a:endParaRPr>
                    </a:p>
                  </a:txBody>
                  <a:tcPr marL="9525" marR="9525" marT="9525" marB="0" anchor="b"/>
                </a:tc>
                <a:tc>
                  <a:txBody>
                    <a:bodyPr/>
                    <a:lstStyle/>
                    <a:p>
                      <a:pPr algn="r" fontAlgn="b"/>
                      <a:r>
                        <a:rPr lang="en-CA" sz="1600" u="none" strike="noStrike">
                          <a:effectLst/>
                        </a:rPr>
                        <a:t>8%</a:t>
                      </a:r>
                      <a:endParaRPr lang="en-CA" sz="1600" b="0" i="0" u="none" strike="noStrike">
                        <a:solidFill>
                          <a:srgbClr val="000000"/>
                        </a:solidFill>
                        <a:effectLst/>
                        <a:latin typeface="Calibri"/>
                      </a:endParaRPr>
                    </a:p>
                  </a:txBody>
                  <a:tcPr marL="9525" marR="9525" marT="9525" marB="0" anchor="b"/>
                </a:tc>
              </a:tr>
              <a:tr h="331237">
                <a:tc>
                  <a:txBody>
                    <a:bodyPr/>
                    <a:lstStyle/>
                    <a:p>
                      <a:pPr algn="r" fontAlgn="b"/>
                      <a:r>
                        <a:rPr lang="en-CA" sz="1600" u="none" strike="noStrike">
                          <a:effectLst/>
                        </a:rPr>
                        <a:t>2014</a:t>
                      </a:r>
                      <a:endParaRPr lang="en-CA" sz="1600" b="0" i="0" u="none" strike="noStrike">
                        <a:solidFill>
                          <a:srgbClr val="000000"/>
                        </a:solidFill>
                        <a:effectLst/>
                        <a:latin typeface="Calibri"/>
                      </a:endParaRPr>
                    </a:p>
                  </a:txBody>
                  <a:tcPr marL="9525" marR="9525" marT="9525" marB="0" anchor="b"/>
                </a:tc>
                <a:tc>
                  <a:txBody>
                    <a:bodyPr/>
                    <a:lstStyle/>
                    <a:p>
                      <a:pPr algn="r" fontAlgn="b"/>
                      <a:r>
                        <a:rPr lang="en-CA" sz="1600" u="none" strike="noStrike">
                          <a:effectLst/>
                        </a:rPr>
                        <a:t>34%</a:t>
                      </a:r>
                      <a:endParaRPr lang="en-CA" sz="1600" b="0" i="0" u="none" strike="noStrike">
                        <a:solidFill>
                          <a:srgbClr val="000000"/>
                        </a:solidFill>
                        <a:effectLst/>
                        <a:latin typeface="Calibri"/>
                      </a:endParaRPr>
                    </a:p>
                  </a:txBody>
                  <a:tcPr marL="9525" marR="9525" marT="9525" marB="0" anchor="b"/>
                </a:tc>
                <a:tc>
                  <a:txBody>
                    <a:bodyPr/>
                    <a:lstStyle/>
                    <a:p>
                      <a:pPr algn="r" fontAlgn="b"/>
                      <a:r>
                        <a:rPr lang="en-CA" sz="1600" u="none" strike="noStrike">
                          <a:effectLst/>
                        </a:rPr>
                        <a:t>18%</a:t>
                      </a:r>
                      <a:endParaRPr lang="en-CA" sz="1600" b="0" i="0" u="none" strike="noStrike">
                        <a:solidFill>
                          <a:srgbClr val="000000"/>
                        </a:solidFill>
                        <a:effectLst/>
                        <a:latin typeface="Calibri"/>
                      </a:endParaRPr>
                    </a:p>
                  </a:txBody>
                  <a:tcPr marL="9525" marR="9525" marT="9525" marB="0" anchor="b"/>
                </a:tc>
                <a:tc>
                  <a:txBody>
                    <a:bodyPr/>
                    <a:lstStyle/>
                    <a:p>
                      <a:pPr algn="r" fontAlgn="b"/>
                      <a:r>
                        <a:rPr lang="en-CA" sz="1600" u="none" strike="noStrike">
                          <a:effectLst/>
                        </a:rPr>
                        <a:t>38%</a:t>
                      </a:r>
                      <a:endParaRPr lang="en-CA" sz="1600" b="0" i="0" u="none" strike="noStrike">
                        <a:solidFill>
                          <a:srgbClr val="000000"/>
                        </a:solidFill>
                        <a:effectLst/>
                        <a:latin typeface="Calibri"/>
                      </a:endParaRPr>
                    </a:p>
                  </a:txBody>
                  <a:tcPr marL="9525" marR="9525" marT="9525" marB="0" anchor="b"/>
                </a:tc>
                <a:tc>
                  <a:txBody>
                    <a:bodyPr/>
                    <a:lstStyle/>
                    <a:p>
                      <a:pPr algn="r" fontAlgn="b"/>
                      <a:r>
                        <a:rPr lang="en-CA" sz="1600" u="none" strike="noStrike">
                          <a:effectLst/>
                        </a:rPr>
                        <a:t>9%</a:t>
                      </a:r>
                      <a:endParaRPr lang="en-CA" sz="1600" b="0" i="0" u="none" strike="noStrike">
                        <a:solidFill>
                          <a:srgbClr val="000000"/>
                        </a:solidFill>
                        <a:effectLst/>
                        <a:latin typeface="Calibri"/>
                      </a:endParaRPr>
                    </a:p>
                  </a:txBody>
                  <a:tcPr marL="9525" marR="9525" marT="9525" marB="0" anchor="b"/>
                </a:tc>
              </a:tr>
              <a:tr h="331237">
                <a:tc>
                  <a:txBody>
                    <a:bodyPr/>
                    <a:lstStyle/>
                    <a:p>
                      <a:pPr algn="r" fontAlgn="b"/>
                      <a:r>
                        <a:rPr lang="en-CA" sz="1600" u="none" strike="noStrike">
                          <a:effectLst/>
                        </a:rPr>
                        <a:t>2012</a:t>
                      </a:r>
                      <a:endParaRPr lang="en-CA" sz="1600" b="0" i="0" u="none" strike="noStrike">
                        <a:solidFill>
                          <a:srgbClr val="000000"/>
                        </a:solidFill>
                        <a:effectLst/>
                        <a:latin typeface="Calibri"/>
                      </a:endParaRPr>
                    </a:p>
                  </a:txBody>
                  <a:tcPr marL="9525" marR="9525" marT="9525" marB="0" anchor="b"/>
                </a:tc>
                <a:tc>
                  <a:txBody>
                    <a:bodyPr/>
                    <a:lstStyle/>
                    <a:p>
                      <a:pPr algn="r" fontAlgn="b"/>
                      <a:r>
                        <a:rPr lang="en-CA" sz="1600" u="none" strike="noStrike">
                          <a:effectLst/>
                        </a:rPr>
                        <a:t>25%</a:t>
                      </a:r>
                      <a:endParaRPr lang="en-CA" sz="1600" b="0" i="0" u="none" strike="noStrike">
                        <a:solidFill>
                          <a:srgbClr val="000000"/>
                        </a:solidFill>
                        <a:effectLst/>
                        <a:latin typeface="Calibri"/>
                      </a:endParaRPr>
                    </a:p>
                  </a:txBody>
                  <a:tcPr marL="9525" marR="9525" marT="9525" marB="0" anchor="b"/>
                </a:tc>
                <a:tc>
                  <a:txBody>
                    <a:bodyPr/>
                    <a:lstStyle/>
                    <a:p>
                      <a:pPr algn="r" fontAlgn="b"/>
                      <a:r>
                        <a:rPr lang="en-CA" sz="1600" u="none" strike="noStrike">
                          <a:effectLst/>
                        </a:rPr>
                        <a:t>17%</a:t>
                      </a:r>
                      <a:endParaRPr lang="en-CA" sz="1600" b="0" i="0" u="none" strike="noStrike">
                        <a:solidFill>
                          <a:srgbClr val="000000"/>
                        </a:solidFill>
                        <a:effectLst/>
                        <a:latin typeface="Calibri"/>
                      </a:endParaRPr>
                    </a:p>
                  </a:txBody>
                  <a:tcPr marL="9525" marR="9525" marT="9525" marB="0" anchor="b"/>
                </a:tc>
                <a:tc>
                  <a:txBody>
                    <a:bodyPr/>
                    <a:lstStyle/>
                    <a:p>
                      <a:pPr algn="r" fontAlgn="b"/>
                      <a:r>
                        <a:rPr lang="en-CA" sz="1600" u="none" strike="noStrike">
                          <a:effectLst/>
                        </a:rPr>
                        <a:t>46%</a:t>
                      </a:r>
                      <a:endParaRPr lang="en-CA" sz="1600" b="0" i="0" u="none" strike="noStrike">
                        <a:solidFill>
                          <a:srgbClr val="000000"/>
                        </a:solidFill>
                        <a:effectLst/>
                        <a:latin typeface="Calibri"/>
                      </a:endParaRPr>
                    </a:p>
                  </a:txBody>
                  <a:tcPr marL="9525" marR="9525" marT="9525" marB="0" anchor="b"/>
                </a:tc>
                <a:tc>
                  <a:txBody>
                    <a:bodyPr/>
                    <a:lstStyle/>
                    <a:p>
                      <a:pPr algn="r" fontAlgn="b"/>
                      <a:r>
                        <a:rPr lang="en-CA" sz="1600" u="none" strike="noStrike" dirty="0">
                          <a:effectLst/>
                        </a:rPr>
                        <a:t>11%</a:t>
                      </a:r>
                      <a:endParaRPr lang="en-CA" sz="1600" b="0" i="0" u="none" strike="noStrike" dirty="0">
                        <a:solidFill>
                          <a:srgbClr val="000000"/>
                        </a:solidFill>
                        <a:effectLst/>
                        <a:latin typeface="Calibri"/>
                      </a:endParaRPr>
                    </a:p>
                  </a:txBody>
                  <a:tcPr marL="9525" marR="9525" marT="9525" marB="0" anchor="b"/>
                </a:tc>
              </a:tr>
            </a:tbl>
          </a:graphicData>
        </a:graphic>
      </p:graphicFrame>
      <p:pic>
        <p:nvPicPr>
          <p:cNvPr id="5" name="B023083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76256" y="5373216"/>
            <a:ext cx="609600" cy="609600"/>
          </a:xfrm>
          <a:prstGeom prst="rect">
            <a:avLst/>
          </a:prstGeom>
        </p:spPr>
      </p:pic>
    </p:spTree>
    <p:extLst>
      <p:ext uri="{BB962C8B-B14F-4D97-AF65-F5344CB8AC3E}">
        <p14:creationId xmlns:p14="http://schemas.microsoft.com/office/powerpoint/2010/main" val="41185767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6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dirty="0" smtClean="0"/>
              <a:t>-I(iii</a:t>
            </a:r>
            <a:r>
              <a:rPr lang="en-US" dirty="0" smtClean="0"/>
              <a:t>). </a:t>
            </a:r>
            <a:r>
              <a:rPr lang="en-US" dirty="0" smtClean="0"/>
              <a:t>Canadians’ </a:t>
            </a:r>
            <a:r>
              <a:rPr lang="en-US" dirty="0"/>
              <a:t>Perceptions of Privacy</a:t>
            </a:r>
          </a:p>
        </p:txBody>
      </p:sp>
      <p:sp>
        <p:nvSpPr>
          <p:cNvPr id="3" name="Content Placeholder 2"/>
          <p:cNvSpPr>
            <a:spLocks noGrp="1"/>
          </p:cNvSpPr>
          <p:nvPr>
            <p:ph idx="1"/>
          </p:nvPr>
        </p:nvSpPr>
        <p:spPr/>
        <p:txBody>
          <a:bodyPr/>
          <a:lstStyle/>
          <a:p>
            <a:r>
              <a:rPr lang="en-US" dirty="0" smtClean="0"/>
              <a:t>Survey revealed clear concerns around privacy and reputation</a:t>
            </a:r>
          </a:p>
          <a:p>
            <a:pPr lvl="1"/>
            <a:r>
              <a:rPr lang="en-US" dirty="0" smtClean="0"/>
              <a:t>Responses on level of concern to the statement “the potential for things like photos or posts living forever on the Internet and potentially harming your reputation” </a:t>
            </a:r>
            <a:r>
              <a:rPr lang="en-US" dirty="0"/>
              <a:t>(scored on 7 point Likert scale)</a:t>
            </a:r>
          </a:p>
          <a:p>
            <a:pPr lvl="2"/>
            <a:r>
              <a:rPr lang="en-US" dirty="0" smtClean="0"/>
              <a:t>Extremely Concerned (7) – 44%</a:t>
            </a:r>
          </a:p>
          <a:p>
            <a:pPr lvl="2"/>
            <a:r>
              <a:rPr lang="en-US" dirty="0" smtClean="0"/>
              <a:t>Concerned (6) – 14%</a:t>
            </a:r>
          </a:p>
          <a:p>
            <a:pPr lvl="2"/>
            <a:r>
              <a:rPr lang="en-US" dirty="0" smtClean="0"/>
              <a:t>Somewhat Concerned (3-5) – 24%</a:t>
            </a:r>
          </a:p>
          <a:p>
            <a:pPr lvl="2"/>
            <a:r>
              <a:rPr lang="en-US" dirty="0" smtClean="0"/>
              <a:t>Not Concerned (1-2) – 16%</a:t>
            </a:r>
          </a:p>
          <a:p>
            <a:pPr lvl="2"/>
            <a:endParaRPr lang="en-US" dirty="0"/>
          </a:p>
          <a:p>
            <a:pPr lvl="1"/>
            <a:r>
              <a:rPr lang="en-US" dirty="0" smtClean="0"/>
              <a:t>17% reported something posted online having a negative effect on their life</a:t>
            </a:r>
            <a:endParaRPr lang="en-US" dirty="0"/>
          </a:p>
        </p:txBody>
      </p:sp>
      <p:pic>
        <p:nvPicPr>
          <p:cNvPr id="4" name="B024083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76256" y="5517232"/>
            <a:ext cx="609600" cy="609600"/>
          </a:xfrm>
          <a:prstGeom prst="rect">
            <a:avLst/>
          </a:prstGeom>
        </p:spPr>
      </p:pic>
    </p:spTree>
    <p:extLst>
      <p:ext uri="{BB962C8B-B14F-4D97-AF65-F5344CB8AC3E}">
        <p14:creationId xmlns:p14="http://schemas.microsoft.com/office/powerpoint/2010/main" val="28610123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4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C-I(iv</a:t>
            </a:r>
            <a:r>
              <a:rPr lang="en-US" dirty="0" smtClean="0"/>
              <a:t>). </a:t>
            </a:r>
            <a:r>
              <a:rPr lang="en-US" dirty="0" smtClean="0"/>
              <a:t>Canadians’ </a:t>
            </a:r>
            <a:r>
              <a:rPr lang="en-US" dirty="0"/>
              <a:t>Perceptions of Privacy</a:t>
            </a:r>
          </a:p>
        </p:txBody>
      </p:sp>
      <p:sp>
        <p:nvSpPr>
          <p:cNvPr id="3" name="Content Placeholder 2"/>
          <p:cNvSpPr>
            <a:spLocks noGrp="1"/>
          </p:cNvSpPr>
          <p:nvPr>
            <p:ph idx="1"/>
          </p:nvPr>
        </p:nvSpPr>
        <p:spPr/>
        <p:txBody>
          <a:bodyPr>
            <a:normAutofit fontScale="92500" lnSpcReduction="20000"/>
          </a:bodyPr>
          <a:lstStyle/>
          <a:p>
            <a:r>
              <a:rPr lang="en-US" dirty="0" smtClean="0"/>
              <a:t>Government surveillance concerns were mixed</a:t>
            </a:r>
            <a:endParaRPr lang="en-US" dirty="0"/>
          </a:p>
          <a:p>
            <a:pPr lvl="1"/>
            <a:r>
              <a:rPr lang="en-US" dirty="0"/>
              <a:t>Responses on level of concern to the statement </a:t>
            </a:r>
            <a:r>
              <a:rPr lang="en-US" dirty="0" smtClean="0"/>
              <a:t>“government monitoring of your activities for national security or public safety purposes” </a:t>
            </a:r>
            <a:r>
              <a:rPr lang="en-US" dirty="0"/>
              <a:t>(scored on 7 point Likert scale</a:t>
            </a:r>
            <a:r>
              <a:rPr lang="en-US" dirty="0" smtClean="0"/>
              <a:t>)</a:t>
            </a:r>
          </a:p>
          <a:p>
            <a:pPr lvl="2"/>
            <a:r>
              <a:rPr lang="en-US" dirty="0"/>
              <a:t>Extremely Concerned (7) – </a:t>
            </a:r>
            <a:r>
              <a:rPr lang="en-US" dirty="0" smtClean="0"/>
              <a:t>26%</a:t>
            </a:r>
            <a:endParaRPr lang="en-US" dirty="0"/>
          </a:p>
          <a:p>
            <a:pPr lvl="2"/>
            <a:r>
              <a:rPr lang="en-US" dirty="0"/>
              <a:t>Concerned (6) – </a:t>
            </a:r>
            <a:r>
              <a:rPr lang="en-US" dirty="0" smtClean="0"/>
              <a:t>15%</a:t>
            </a:r>
            <a:endParaRPr lang="en-US" dirty="0"/>
          </a:p>
          <a:p>
            <a:pPr lvl="2"/>
            <a:r>
              <a:rPr lang="en-US" dirty="0"/>
              <a:t>Somewhat Concerned (3-5) – </a:t>
            </a:r>
            <a:r>
              <a:rPr lang="en-US" dirty="0" smtClean="0"/>
              <a:t>40%</a:t>
            </a:r>
            <a:endParaRPr lang="en-US" dirty="0"/>
          </a:p>
          <a:p>
            <a:pPr lvl="2"/>
            <a:r>
              <a:rPr lang="en-US" dirty="0"/>
              <a:t>Not Concerned (1-2) – </a:t>
            </a:r>
            <a:r>
              <a:rPr lang="en-US" dirty="0" smtClean="0"/>
              <a:t>19%</a:t>
            </a:r>
          </a:p>
          <a:p>
            <a:pPr lvl="2"/>
            <a:endParaRPr lang="en-US" dirty="0"/>
          </a:p>
          <a:p>
            <a:r>
              <a:rPr lang="en-US" dirty="0" smtClean="0"/>
              <a:t>Understanding of intelligence gathering activities in Canada were also mixed</a:t>
            </a:r>
          </a:p>
          <a:p>
            <a:pPr lvl="1"/>
            <a:r>
              <a:rPr lang="en-US" dirty="0" smtClean="0"/>
              <a:t>Responses to the question “How much do you understand about what information is collected, used or disclosed by intelligence gathering activities in Canada?”</a:t>
            </a:r>
          </a:p>
          <a:p>
            <a:pPr lvl="2"/>
            <a:r>
              <a:rPr lang="en-US" dirty="0" smtClean="0"/>
              <a:t>A great deal – 5%</a:t>
            </a:r>
          </a:p>
          <a:p>
            <a:pPr lvl="2"/>
            <a:r>
              <a:rPr lang="en-US" dirty="0" smtClean="0"/>
              <a:t>A moderate amount – 38%</a:t>
            </a:r>
          </a:p>
          <a:p>
            <a:pPr lvl="2"/>
            <a:r>
              <a:rPr lang="en-US" dirty="0" smtClean="0"/>
              <a:t>Not much – 42%</a:t>
            </a:r>
          </a:p>
          <a:p>
            <a:pPr lvl="2"/>
            <a:r>
              <a:rPr lang="en-US" dirty="0" smtClean="0"/>
              <a:t>Nothing at all – 14%</a:t>
            </a:r>
            <a:endParaRPr lang="en-US" dirty="0"/>
          </a:p>
          <a:p>
            <a:pPr lvl="2"/>
            <a:endParaRPr lang="en-US" dirty="0"/>
          </a:p>
          <a:p>
            <a:pPr lvl="1"/>
            <a:endParaRPr lang="en-US" dirty="0"/>
          </a:p>
        </p:txBody>
      </p:sp>
      <p:pic>
        <p:nvPicPr>
          <p:cNvPr id="4" name="B025083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732240" y="5445224"/>
            <a:ext cx="609600" cy="609600"/>
          </a:xfrm>
          <a:prstGeom prst="rect">
            <a:avLst/>
          </a:prstGeom>
        </p:spPr>
      </p:pic>
    </p:spTree>
    <p:extLst>
      <p:ext uri="{BB962C8B-B14F-4D97-AF65-F5344CB8AC3E}">
        <p14:creationId xmlns:p14="http://schemas.microsoft.com/office/powerpoint/2010/main" val="8214485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88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t>
            </a:r>
            <a:r>
              <a:rPr lang="en-US" dirty="0" smtClean="0"/>
              <a:t>. An End to Privacy?</a:t>
            </a:r>
            <a:endParaRPr lang="en-CA" dirty="0"/>
          </a:p>
        </p:txBody>
      </p:sp>
      <p:sp>
        <p:nvSpPr>
          <p:cNvPr id="3" name="Content Placeholder 2"/>
          <p:cNvSpPr>
            <a:spLocks noGrp="1"/>
          </p:cNvSpPr>
          <p:nvPr>
            <p:ph idx="1"/>
          </p:nvPr>
        </p:nvSpPr>
        <p:spPr/>
        <p:txBody>
          <a:bodyPr>
            <a:normAutofit fontScale="92500"/>
          </a:bodyPr>
          <a:lstStyle/>
          <a:p>
            <a:r>
              <a:rPr lang="en-US" dirty="0" smtClean="0"/>
              <a:t>Conceptions of privacy have been highly contested in recent years</a:t>
            </a:r>
          </a:p>
          <a:p>
            <a:pPr lvl="1"/>
            <a:r>
              <a:rPr lang="en-US" dirty="0" smtClean="0"/>
              <a:t>Clear business importance of personal information and transborder flows</a:t>
            </a:r>
          </a:p>
          <a:p>
            <a:pPr lvl="1"/>
            <a:r>
              <a:rPr lang="en-US" dirty="0" smtClean="0"/>
              <a:t>Increased sharing of personal information particularly via social media</a:t>
            </a:r>
          </a:p>
          <a:p>
            <a:pPr lvl="1"/>
            <a:endParaRPr lang="en-US" dirty="0"/>
          </a:p>
          <a:p>
            <a:r>
              <a:rPr lang="en-US" dirty="0" smtClean="0"/>
              <a:t>Privacy challenged by both public and private actors</a:t>
            </a:r>
          </a:p>
          <a:p>
            <a:pPr lvl="1"/>
            <a:r>
              <a:rPr lang="en-US" dirty="0" smtClean="0"/>
              <a:t>Surveillance from above, souveillance from below</a:t>
            </a:r>
          </a:p>
          <a:p>
            <a:pPr lvl="1"/>
            <a:endParaRPr lang="en-US" dirty="0"/>
          </a:p>
          <a:p>
            <a:r>
              <a:rPr lang="en-US" dirty="0" smtClean="0"/>
              <a:t>Numerous conflicting policy responses </a:t>
            </a:r>
          </a:p>
          <a:p>
            <a:pPr lvl="1"/>
            <a:r>
              <a:rPr lang="en-US" dirty="0" smtClean="0"/>
              <a:t>Expansion of lawful access legislation</a:t>
            </a:r>
          </a:p>
          <a:p>
            <a:pPr lvl="1"/>
            <a:r>
              <a:rPr lang="en-US" dirty="0" smtClean="0"/>
              <a:t>‘Do Not Track’ and ‘Do Not Call’ </a:t>
            </a:r>
            <a:r>
              <a:rPr lang="en-US" dirty="0" smtClean="0"/>
              <a:t> and breach reporting legislation</a:t>
            </a:r>
          </a:p>
          <a:p>
            <a:pPr lvl="1"/>
            <a:r>
              <a:rPr lang="en-US" dirty="0" smtClean="0"/>
              <a:t>Growing interest in the right to be forgotten (</a:t>
            </a:r>
            <a:r>
              <a:rPr lang="en-US" dirty="0" smtClean="0">
                <a:hlinkClick r:id="rId4"/>
              </a:rPr>
              <a:t>IFLA</a:t>
            </a:r>
            <a:r>
              <a:rPr lang="en-US" dirty="0" smtClean="0"/>
              <a:t>) (</a:t>
            </a:r>
            <a:r>
              <a:rPr lang="en-US" dirty="0" smtClean="0">
                <a:hlinkClick r:id="rId5"/>
              </a:rPr>
              <a:t>Samek and </a:t>
            </a:r>
            <a:r>
              <a:rPr lang="en-US" dirty="0" err="1" smtClean="0">
                <a:hlinkClick r:id="rId5"/>
              </a:rPr>
              <a:t>Trepanier</a:t>
            </a:r>
            <a:r>
              <a:rPr lang="en-US" dirty="0" smtClean="0"/>
              <a:t>)</a:t>
            </a:r>
            <a:endParaRPr lang="en-US" dirty="0"/>
          </a:p>
          <a:p>
            <a:endParaRPr lang="en-US" dirty="0"/>
          </a:p>
          <a:p>
            <a:endParaRPr lang="en-US" dirty="0" smtClean="0"/>
          </a:p>
          <a:p>
            <a:endParaRPr lang="en-US" dirty="0"/>
          </a:p>
          <a:p>
            <a:endParaRPr lang="en-CA" dirty="0"/>
          </a:p>
        </p:txBody>
      </p:sp>
      <p:pic>
        <p:nvPicPr>
          <p:cNvPr id="4" name="B026083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24328" y="5805264"/>
            <a:ext cx="609600" cy="609600"/>
          </a:xfrm>
          <a:prstGeom prst="rect">
            <a:avLst/>
          </a:prstGeom>
        </p:spPr>
      </p:pic>
    </p:spTree>
    <p:extLst>
      <p:ext uri="{BB962C8B-B14F-4D97-AF65-F5344CB8AC3E}">
        <p14:creationId xmlns:p14="http://schemas.microsoft.com/office/powerpoint/2010/main" val="39511381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30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D-II</a:t>
            </a:r>
            <a:r>
              <a:rPr lang="en-US" dirty="0" smtClean="0"/>
              <a:t>. Future Privacy Challenges</a:t>
            </a:r>
            <a:endParaRPr lang="en-CA" dirty="0"/>
          </a:p>
        </p:txBody>
      </p:sp>
      <p:sp>
        <p:nvSpPr>
          <p:cNvPr id="3" name="Content Placeholder 2"/>
          <p:cNvSpPr>
            <a:spLocks noGrp="1"/>
          </p:cNvSpPr>
          <p:nvPr>
            <p:ph idx="1"/>
          </p:nvPr>
        </p:nvSpPr>
        <p:spPr/>
        <p:txBody>
          <a:bodyPr>
            <a:normAutofit fontScale="92500" lnSpcReduction="20000"/>
          </a:bodyPr>
          <a:lstStyle/>
          <a:p>
            <a:r>
              <a:rPr lang="en-US" dirty="0" smtClean="0"/>
              <a:t>Several emerging technological challenges to privacy</a:t>
            </a:r>
          </a:p>
          <a:p>
            <a:pPr lvl="1"/>
            <a:r>
              <a:rPr lang="en-US" dirty="0" smtClean="0"/>
              <a:t>Use of genetic testing results</a:t>
            </a:r>
          </a:p>
          <a:p>
            <a:pPr lvl="1"/>
            <a:r>
              <a:rPr lang="en-US" dirty="0" smtClean="0"/>
              <a:t>Drones</a:t>
            </a:r>
          </a:p>
          <a:p>
            <a:pPr lvl="1"/>
            <a:r>
              <a:rPr lang="en-US" dirty="0" smtClean="0"/>
              <a:t>Automobile black boxes</a:t>
            </a:r>
          </a:p>
          <a:p>
            <a:pPr lvl="1"/>
            <a:r>
              <a:rPr lang="en-US" dirty="0" smtClean="0"/>
              <a:t>Wearable computers</a:t>
            </a:r>
          </a:p>
          <a:p>
            <a:pPr lvl="2"/>
            <a:endParaRPr lang="en-US" dirty="0"/>
          </a:p>
          <a:p>
            <a:r>
              <a:rPr lang="en-US" dirty="0" smtClean="0">
                <a:hlinkClick r:id="rId4"/>
              </a:rPr>
              <a:t>Big data </a:t>
            </a:r>
            <a:r>
              <a:rPr lang="en-US" dirty="0" smtClean="0"/>
              <a:t>and predictive analytics and the </a:t>
            </a:r>
            <a:r>
              <a:rPr lang="en-US" dirty="0" smtClean="0">
                <a:hlinkClick r:id="rId5"/>
              </a:rPr>
              <a:t>Internet of Things </a:t>
            </a:r>
            <a:r>
              <a:rPr lang="en-US" dirty="0" smtClean="0"/>
              <a:t>are viewed by the </a:t>
            </a:r>
            <a:r>
              <a:rPr lang="en-US" dirty="0" smtClean="0"/>
              <a:t>privacy officials as </a:t>
            </a:r>
            <a:r>
              <a:rPr lang="en-US" dirty="0" smtClean="0"/>
              <a:t>particularly notable future privacy challenges</a:t>
            </a:r>
          </a:p>
          <a:p>
            <a:endParaRPr lang="en-US" dirty="0"/>
          </a:p>
          <a:p>
            <a:r>
              <a:rPr lang="en-US" dirty="0" smtClean="0"/>
              <a:t>However, there is also increased effort by privacy offices internationally to coordinate efforts for the protection of privacy</a:t>
            </a:r>
          </a:p>
          <a:p>
            <a:pPr lvl="1"/>
            <a:r>
              <a:rPr lang="en-US" dirty="0" smtClean="0"/>
              <a:t>For example, the recently negotiated </a:t>
            </a:r>
            <a:r>
              <a:rPr lang="en-US" dirty="0" smtClean="0">
                <a:hlinkClick r:id="rId6"/>
              </a:rPr>
              <a:t>Global Cross Border Enforcement Cooperation Arrangement </a:t>
            </a:r>
            <a:r>
              <a:rPr lang="en-US" dirty="0" smtClean="0"/>
              <a:t>facilitates cooperation between privacy offices in privacy enforcement</a:t>
            </a:r>
          </a:p>
          <a:p>
            <a:pPr lvl="1"/>
            <a:r>
              <a:rPr lang="en-US" dirty="0" smtClean="0"/>
              <a:t>And, the </a:t>
            </a:r>
            <a:r>
              <a:rPr lang="en-US" dirty="0" smtClean="0">
                <a:hlinkClick r:id="rId7"/>
              </a:rPr>
              <a:t>Global Privacy Enforcement Network </a:t>
            </a:r>
            <a:r>
              <a:rPr lang="en-US" dirty="0" smtClean="0"/>
              <a:t>facilitates cooperation between national, sub-national and supranational privacy offices</a:t>
            </a:r>
            <a:endParaRPr lang="en-CA" dirty="0"/>
          </a:p>
        </p:txBody>
      </p:sp>
      <p:pic>
        <p:nvPicPr>
          <p:cNvPr id="4" name="B027083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40352" y="5877272"/>
            <a:ext cx="609600" cy="609600"/>
          </a:xfrm>
          <a:prstGeom prst="rect">
            <a:avLst/>
          </a:prstGeom>
        </p:spPr>
      </p:pic>
    </p:spTree>
    <p:extLst>
      <p:ext uri="{BB962C8B-B14F-4D97-AF65-F5344CB8AC3E}">
        <p14:creationId xmlns:p14="http://schemas.microsoft.com/office/powerpoint/2010/main" val="31277698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22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Interview with Sandra Schwab</a:t>
            </a:r>
            <a:endParaRPr lang="en-CA" dirty="0"/>
          </a:p>
        </p:txBody>
      </p:sp>
      <p:sp>
        <p:nvSpPr>
          <p:cNvPr id="3" name="Content Placeholder 2"/>
          <p:cNvSpPr>
            <a:spLocks noGrp="1"/>
          </p:cNvSpPr>
          <p:nvPr>
            <p:ph idx="1"/>
          </p:nvPr>
        </p:nvSpPr>
        <p:spPr/>
        <p:txBody>
          <a:bodyPr/>
          <a:lstStyle/>
          <a:p>
            <a:r>
              <a:rPr lang="en-US" dirty="0"/>
              <a:t>1) It is easy to understand why one might want to research privacy - as privacy has become increasingly salient and important as an issue, both over the last 30-40 years, and specifically in the last handful of years. How did an interest in privacy lead you to researching the idea of a privacy right in Canada and parliamentary discourse?</a:t>
            </a:r>
            <a:endParaRPr lang="en-CA" dirty="0"/>
          </a:p>
        </p:txBody>
      </p:sp>
      <p:pic>
        <p:nvPicPr>
          <p:cNvPr id="5" name="LIS 598 Information Policy - S Schwab Interview Q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04248" y="5229200"/>
            <a:ext cx="609600" cy="609600"/>
          </a:xfrm>
          <a:prstGeom prst="rect">
            <a:avLst/>
          </a:prstGeom>
        </p:spPr>
      </p:pic>
    </p:spTree>
    <p:extLst>
      <p:ext uri="{BB962C8B-B14F-4D97-AF65-F5344CB8AC3E}">
        <p14:creationId xmlns:p14="http://schemas.microsoft.com/office/powerpoint/2010/main" val="7923128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04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Interview with Sandra Schwab</a:t>
            </a:r>
            <a:endParaRPr lang="en-CA" dirty="0"/>
          </a:p>
        </p:txBody>
      </p:sp>
      <p:sp>
        <p:nvSpPr>
          <p:cNvPr id="3" name="Content Placeholder 2"/>
          <p:cNvSpPr>
            <a:spLocks noGrp="1"/>
          </p:cNvSpPr>
          <p:nvPr>
            <p:ph idx="1"/>
          </p:nvPr>
        </p:nvSpPr>
        <p:spPr/>
        <p:txBody>
          <a:bodyPr/>
          <a:lstStyle/>
          <a:p>
            <a:r>
              <a:rPr lang="en-US" dirty="0"/>
              <a:t>2)  To understand the idea of a right to privacy you mixed to methods - text analysis and critical discourse analysis.  Can you sketch out briefly what the text analysis entailed and what you found?</a:t>
            </a:r>
            <a:endParaRPr lang="en-CA" dirty="0"/>
          </a:p>
        </p:txBody>
      </p:sp>
      <p:pic>
        <p:nvPicPr>
          <p:cNvPr id="4" name="B0020827.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20272" y="5589240"/>
            <a:ext cx="609600" cy="609600"/>
          </a:xfrm>
          <a:prstGeom prst="rect">
            <a:avLst/>
          </a:prstGeom>
        </p:spPr>
      </p:pic>
    </p:spTree>
    <p:extLst>
      <p:ext uri="{BB962C8B-B14F-4D97-AF65-F5344CB8AC3E}">
        <p14:creationId xmlns:p14="http://schemas.microsoft.com/office/powerpoint/2010/main" val="13681837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26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CA" dirty="0"/>
          </a:p>
        </p:txBody>
      </p:sp>
      <p:sp>
        <p:nvSpPr>
          <p:cNvPr id="3" name="Content Placeholder 2"/>
          <p:cNvSpPr>
            <a:spLocks noGrp="1"/>
          </p:cNvSpPr>
          <p:nvPr>
            <p:ph idx="1"/>
          </p:nvPr>
        </p:nvSpPr>
        <p:spPr/>
        <p:txBody>
          <a:bodyPr/>
          <a:lstStyle/>
          <a:p>
            <a:pPr marL="72000" indent="0">
              <a:buNone/>
            </a:pPr>
            <a:r>
              <a:rPr lang="en-US" dirty="0"/>
              <a:t>	</a:t>
            </a:r>
            <a:r>
              <a:rPr lang="en-US" dirty="0" smtClean="0"/>
              <a:t>A. Privacy Act</a:t>
            </a:r>
          </a:p>
          <a:p>
            <a:pPr marL="72000" indent="0">
              <a:buNone/>
            </a:pPr>
            <a:endParaRPr lang="en-US" dirty="0"/>
          </a:p>
          <a:p>
            <a:pPr marL="72000" indent="0">
              <a:buNone/>
            </a:pPr>
            <a:r>
              <a:rPr lang="en-US" dirty="0" smtClean="0"/>
              <a:t>	B. PIPEDA</a:t>
            </a:r>
          </a:p>
          <a:p>
            <a:pPr marL="72000" indent="0">
              <a:buNone/>
            </a:pPr>
            <a:endParaRPr lang="en-US" dirty="0"/>
          </a:p>
          <a:p>
            <a:pPr marL="900113" indent="-825500" defTabSz="1090613">
              <a:buNone/>
            </a:pPr>
            <a:r>
              <a:rPr lang="en-US" dirty="0" smtClean="0"/>
              <a:t>	</a:t>
            </a:r>
            <a:r>
              <a:rPr lang="en-US" dirty="0" smtClean="0"/>
              <a:t>C. </a:t>
            </a:r>
            <a:r>
              <a:rPr lang="en-US" dirty="0" smtClean="0"/>
              <a:t>Canadian's Views on Privacy (</a:t>
            </a:r>
            <a:r>
              <a:rPr lang="en-US" dirty="0" smtClean="0">
                <a:hlinkClick r:id="rId4"/>
              </a:rPr>
              <a:t>Phoenix Survey</a:t>
            </a:r>
            <a:r>
              <a:rPr lang="en-US" dirty="0" smtClean="0"/>
              <a:t>, </a:t>
            </a:r>
            <a:r>
              <a:rPr lang="en-US" dirty="0" smtClean="0"/>
              <a:t>2016)</a:t>
            </a:r>
            <a:endParaRPr lang="en-US" dirty="0" smtClean="0"/>
          </a:p>
          <a:p>
            <a:pPr marL="72000" indent="0">
              <a:buNone/>
            </a:pPr>
            <a:endParaRPr lang="en-US" dirty="0"/>
          </a:p>
          <a:p>
            <a:pPr marL="72000" indent="0">
              <a:buNone/>
            </a:pPr>
            <a:r>
              <a:rPr lang="en-US" dirty="0" smtClean="0"/>
              <a:t>	</a:t>
            </a:r>
            <a:r>
              <a:rPr lang="en-US" dirty="0" smtClean="0"/>
              <a:t>D. </a:t>
            </a:r>
            <a:r>
              <a:rPr lang="en-US" dirty="0" smtClean="0"/>
              <a:t>An End to Privacy</a:t>
            </a:r>
            <a:r>
              <a:rPr lang="en-US" dirty="0" smtClean="0"/>
              <a:t>?</a:t>
            </a:r>
          </a:p>
          <a:p>
            <a:pPr marL="72000" indent="0">
              <a:buNone/>
            </a:pPr>
            <a:r>
              <a:rPr lang="en-US" dirty="0"/>
              <a:t>	</a:t>
            </a:r>
            <a:endParaRPr lang="en-US" dirty="0" smtClean="0"/>
          </a:p>
          <a:p>
            <a:pPr marL="72000" indent="0">
              <a:buNone/>
            </a:pPr>
            <a:r>
              <a:rPr lang="en-US" dirty="0"/>
              <a:t>	</a:t>
            </a:r>
            <a:r>
              <a:rPr lang="en-US" dirty="0" smtClean="0"/>
              <a:t>Interview with Sandra Schwab</a:t>
            </a:r>
            <a:endParaRPr lang="en-US" dirty="0" smtClean="0"/>
          </a:p>
          <a:p>
            <a:pPr marL="72000" indent="0">
              <a:buNone/>
            </a:pPr>
            <a:r>
              <a:rPr lang="en-US" dirty="0"/>
              <a:t>	</a:t>
            </a:r>
            <a:endParaRPr lang="en-US" dirty="0" smtClean="0"/>
          </a:p>
          <a:p>
            <a:pPr marL="72000" indent="0">
              <a:buNone/>
            </a:pPr>
            <a:r>
              <a:rPr lang="en-US" dirty="0" smtClean="0"/>
              <a:t>	</a:t>
            </a:r>
            <a:endParaRPr lang="en-CA" dirty="0"/>
          </a:p>
        </p:txBody>
      </p:sp>
      <p:pic>
        <p:nvPicPr>
          <p:cNvPr id="4" name="B003083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76256" y="5517232"/>
            <a:ext cx="609600" cy="609600"/>
          </a:xfrm>
          <a:prstGeom prst="rect">
            <a:avLst/>
          </a:prstGeom>
        </p:spPr>
      </p:pic>
    </p:spTree>
    <p:extLst>
      <p:ext uri="{BB962C8B-B14F-4D97-AF65-F5344CB8AC3E}">
        <p14:creationId xmlns:p14="http://schemas.microsoft.com/office/powerpoint/2010/main" val="39316747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6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Interview with Sandra Schwab</a:t>
            </a:r>
            <a:endParaRPr lang="en-CA" dirty="0"/>
          </a:p>
        </p:txBody>
      </p:sp>
      <p:sp>
        <p:nvSpPr>
          <p:cNvPr id="3" name="Content Placeholder 2"/>
          <p:cNvSpPr>
            <a:spLocks noGrp="1"/>
          </p:cNvSpPr>
          <p:nvPr>
            <p:ph idx="1"/>
          </p:nvPr>
        </p:nvSpPr>
        <p:spPr/>
        <p:txBody>
          <a:bodyPr/>
          <a:lstStyle/>
          <a:p>
            <a:r>
              <a:rPr lang="en-US" dirty="0"/>
              <a:t>3) Turning then to the second part of your analysis - what even is critical discourse analysis and why did you use it to complement the text analysis?</a:t>
            </a:r>
            <a:endParaRPr lang="en-CA" dirty="0"/>
          </a:p>
        </p:txBody>
      </p:sp>
      <p:pic>
        <p:nvPicPr>
          <p:cNvPr id="4" name="LIS 598 Information Policy - S Schwab Interview Q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64288" y="5085184"/>
            <a:ext cx="609600" cy="609600"/>
          </a:xfrm>
          <a:prstGeom prst="rect">
            <a:avLst/>
          </a:prstGeom>
        </p:spPr>
      </p:pic>
    </p:spTree>
    <p:extLst>
      <p:ext uri="{BB962C8B-B14F-4D97-AF65-F5344CB8AC3E}">
        <p14:creationId xmlns:p14="http://schemas.microsoft.com/office/powerpoint/2010/main" val="20156465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16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Interview with Sandra Schwab</a:t>
            </a:r>
            <a:endParaRPr lang="en-CA" dirty="0"/>
          </a:p>
        </p:txBody>
      </p:sp>
      <p:sp>
        <p:nvSpPr>
          <p:cNvPr id="3" name="Content Placeholder 2"/>
          <p:cNvSpPr>
            <a:spLocks noGrp="1"/>
          </p:cNvSpPr>
          <p:nvPr>
            <p:ph idx="1"/>
          </p:nvPr>
        </p:nvSpPr>
        <p:spPr/>
        <p:txBody>
          <a:bodyPr/>
          <a:lstStyle/>
          <a:p>
            <a:r>
              <a:rPr lang="en-US" dirty="0"/>
              <a:t>4) Your thesis reveals that parliamentarians often speak of a right to privacy, what are the implications of this?</a:t>
            </a:r>
            <a:endParaRPr lang="en-CA" dirty="0"/>
          </a:p>
        </p:txBody>
      </p:sp>
      <p:pic>
        <p:nvPicPr>
          <p:cNvPr id="4" name="LIS 598 Information Policy - S Schwab Interview Q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04248" y="5085184"/>
            <a:ext cx="609600" cy="609600"/>
          </a:xfrm>
          <a:prstGeom prst="rect">
            <a:avLst/>
          </a:prstGeom>
        </p:spPr>
      </p:pic>
    </p:spTree>
    <p:extLst>
      <p:ext uri="{BB962C8B-B14F-4D97-AF65-F5344CB8AC3E}">
        <p14:creationId xmlns:p14="http://schemas.microsoft.com/office/powerpoint/2010/main" val="7004511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90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Interview with Sandra Schwab</a:t>
            </a:r>
            <a:endParaRPr lang="en-CA" dirty="0"/>
          </a:p>
        </p:txBody>
      </p:sp>
      <p:sp>
        <p:nvSpPr>
          <p:cNvPr id="3" name="Content Placeholder 2"/>
          <p:cNvSpPr>
            <a:spLocks noGrp="1"/>
          </p:cNvSpPr>
          <p:nvPr>
            <p:ph idx="1"/>
          </p:nvPr>
        </p:nvSpPr>
        <p:spPr/>
        <p:txBody>
          <a:bodyPr/>
          <a:lstStyle/>
          <a:p>
            <a:r>
              <a:rPr lang="en-US" dirty="0"/>
              <a:t>5) In addition to privacy legislation in general, one of the key debates in Canada over the past few years has been around the issue of lawful access - the rights of police to get access to telecommunications service providers information either without a warrant or with reduced judicial involvement in the process - what do you make of the 'nothing to hide' arguments that tend to get used in relation to the lawful access debate?</a:t>
            </a:r>
            <a:endParaRPr lang="en-CA" dirty="0"/>
          </a:p>
        </p:txBody>
      </p:sp>
      <p:pic>
        <p:nvPicPr>
          <p:cNvPr id="5" name="B0050827pt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516216" y="5157192"/>
            <a:ext cx="609600" cy="609600"/>
          </a:xfrm>
          <a:prstGeom prst="rect">
            <a:avLst/>
          </a:prstGeom>
        </p:spPr>
      </p:pic>
    </p:spTree>
    <p:extLst>
      <p:ext uri="{BB962C8B-B14F-4D97-AF65-F5344CB8AC3E}">
        <p14:creationId xmlns:p14="http://schemas.microsoft.com/office/powerpoint/2010/main" val="41867076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93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Interview with Sandra Schwab</a:t>
            </a:r>
            <a:endParaRPr lang="en-CA" dirty="0"/>
          </a:p>
        </p:txBody>
      </p:sp>
      <p:sp>
        <p:nvSpPr>
          <p:cNvPr id="3" name="Content Placeholder 2"/>
          <p:cNvSpPr>
            <a:spLocks noGrp="1"/>
          </p:cNvSpPr>
          <p:nvPr>
            <p:ph idx="1"/>
          </p:nvPr>
        </p:nvSpPr>
        <p:spPr/>
        <p:txBody>
          <a:bodyPr/>
          <a:lstStyle/>
          <a:p>
            <a:r>
              <a:rPr lang="en-US" dirty="0"/>
              <a:t>5) In addition to privacy legislation in general, one of the key debates in Canada over the past few years has been around the issue of lawful access - the rights of police to get access to telecommunications service providers information either without a warrant or with reduced judicial involvement in the process - what do you make of the 'nothing to hide' arguments that tend to get used in relation to the lawful access debate?</a:t>
            </a:r>
            <a:endParaRPr lang="en-CA" dirty="0"/>
          </a:p>
          <a:p>
            <a:endParaRPr lang="en-CA" dirty="0"/>
          </a:p>
        </p:txBody>
      </p:sp>
      <p:pic>
        <p:nvPicPr>
          <p:cNvPr id="4" name="B006082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64288" y="5157192"/>
            <a:ext cx="609600" cy="609600"/>
          </a:xfrm>
          <a:prstGeom prst="rect">
            <a:avLst/>
          </a:prstGeom>
        </p:spPr>
      </p:pic>
    </p:spTree>
    <p:extLst>
      <p:ext uri="{BB962C8B-B14F-4D97-AF65-F5344CB8AC3E}">
        <p14:creationId xmlns:p14="http://schemas.microsoft.com/office/powerpoint/2010/main" val="41886671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75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Interview with Sandra Schwab</a:t>
            </a:r>
            <a:endParaRPr lang="en-CA" dirty="0"/>
          </a:p>
        </p:txBody>
      </p:sp>
      <p:sp>
        <p:nvSpPr>
          <p:cNvPr id="3" name="Content Placeholder 2"/>
          <p:cNvSpPr>
            <a:spLocks noGrp="1"/>
          </p:cNvSpPr>
          <p:nvPr>
            <p:ph idx="1"/>
          </p:nvPr>
        </p:nvSpPr>
        <p:spPr/>
        <p:txBody>
          <a:bodyPr/>
          <a:lstStyle/>
          <a:p>
            <a:r>
              <a:rPr lang="en-US" dirty="0" smtClean="0"/>
              <a:t>Thank you Sandra</a:t>
            </a:r>
          </a:p>
          <a:p>
            <a:endParaRPr lang="en-US" dirty="0"/>
          </a:p>
          <a:p>
            <a:r>
              <a:rPr lang="en-US" dirty="0" smtClean="0"/>
              <a:t>Read all of </a:t>
            </a:r>
            <a:r>
              <a:rPr lang="en-US" dirty="0"/>
              <a:t>Sandra’s thesis at: </a:t>
            </a:r>
            <a:r>
              <a:rPr lang="en-US" dirty="0">
                <a:hlinkClick r:id="rId4"/>
              </a:rPr>
              <a:t>https://era.library.ualberta.ca/files/c6h440s749#.</a:t>
            </a:r>
            <a:r>
              <a:rPr lang="en-US" dirty="0" smtClean="0">
                <a:hlinkClick r:id="rId4"/>
              </a:rPr>
              <a:t>WJEY51MrJaQ</a:t>
            </a:r>
            <a:endParaRPr lang="en-US" dirty="0" smtClean="0"/>
          </a:p>
          <a:p>
            <a:endParaRPr lang="en-US" dirty="0" smtClean="0"/>
          </a:p>
          <a:p>
            <a:endParaRPr lang="en-US" dirty="0"/>
          </a:p>
          <a:p>
            <a:endParaRPr lang="en-US" dirty="0" smtClean="0"/>
          </a:p>
          <a:p>
            <a:endParaRPr lang="en-US" dirty="0"/>
          </a:p>
          <a:p>
            <a:endParaRPr lang="en-US" dirty="0" smtClean="0"/>
          </a:p>
          <a:p>
            <a:endParaRPr lang="en-US" dirty="0"/>
          </a:p>
          <a:p>
            <a:pPr marL="114300" indent="0">
              <a:buNone/>
            </a:pPr>
            <a:r>
              <a:rPr lang="en-US" dirty="0" smtClean="0"/>
              <a:t>Note: Interview recorded Jan. 30, 2017</a:t>
            </a:r>
            <a:endParaRPr lang="en-US" dirty="0"/>
          </a:p>
        </p:txBody>
      </p:sp>
      <p:pic>
        <p:nvPicPr>
          <p:cNvPr id="4" name="B008082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20272" y="5517232"/>
            <a:ext cx="609600" cy="609600"/>
          </a:xfrm>
          <a:prstGeom prst="rect">
            <a:avLst/>
          </a:prstGeom>
        </p:spPr>
      </p:pic>
    </p:spTree>
    <p:extLst>
      <p:ext uri="{BB962C8B-B14F-4D97-AF65-F5344CB8AC3E}">
        <p14:creationId xmlns:p14="http://schemas.microsoft.com/office/powerpoint/2010/main" val="22798816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1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Questions</a:t>
            </a:r>
            <a:endParaRPr lang="en-CA" dirty="0"/>
          </a:p>
        </p:txBody>
      </p:sp>
      <p:sp>
        <p:nvSpPr>
          <p:cNvPr id="3" name="Content Placeholder 2"/>
          <p:cNvSpPr>
            <a:spLocks noGrp="1"/>
          </p:cNvSpPr>
          <p:nvPr>
            <p:ph idx="1"/>
          </p:nvPr>
        </p:nvSpPr>
        <p:spPr/>
        <p:txBody>
          <a:bodyPr>
            <a:normAutofit fontScale="92500"/>
          </a:bodyPr>
          <a:lstStyle/>
          <a:p>
            <a:r>
              <a:rPr lang="en-US" dirty="0" smtClean="0"/>
              <a:t>Is it fair to saddle consumers with the responsibility of having to make sense of complex data flows to make decisions around consent of the collection, use and disclosure of personal information?</a:t>
            </a:r>
          </a:p>
          <a:p>
            <a:endParaRPr lang="en-US" dirty="0"/>
          </a:p>
          <a:p>
            <a:r>
              <a:rPr lang="en-US" dirty="0" smtClean="0"/>
              <a:t>How do we best conceive of privacy and personal information? What are your own personal thoughts on privacy?</a:t>
            </a:r>
          </a:p>
          <a:p>
            <a:endParaRPr lang="en-US" dirty="0"/>
          </a:p>
          <a:p>
            <a:r>
              <a:rPr lang="en-US" dirty="0" smtClean="0"/>
              <a:t>How can LIS professionals balance the strong ethical and professional emphasis on privacy with the normative focus on access to information?</a:t>
            </a:r>
          </a:p>
          <a:p>
            <a:endParaRPr lang="en-US" dirty="0"/>
          </a:p>
          <a:p>
            <a:r>
              <a:rPr lang="en-US" dirty="0" smtClean="0"/>
              <a:t>What can we make of arguments around ‘nothing to hide’ and the ‘right to be forgotten’?</a:t>
            </a:r>
            <a:endParaRPr lang="en-CA" dirty="0"/>
          </a:p>
        </p:txBody>
      </p:sp>
      <p:pic>
        <p:nvPicPr>
          <p:cNvPr id="4" name="B028083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80312" y="5805264"/>
            <a:ext cx="609600" cy="609600"/>
          </a:xfrm>
          <a:prstGeom prst="rect">
            <a:avLst/>
          </a:prstGeom>
        </p:spPr>
      </p:pic>
    </p:spTree>
    <p:extLst>
      <p:ext uri="{BB962C8B-B14F-4D97-AF65-F5344CB8AC3E}">
        <p14:creationId xmlns:p14="http://schemas.microsoft.com/office/powerpoint/2010/main" val="10292755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29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Week</a:t>
            </a:r>
            <a:endParaRPr lang="en-CA" dirty="0"/>
          </a:p>
        </p:txBody>
      </p:sp>
      <p:sp>
        <p:nvSpPr>
          <p:cNvPr id="3" name="Content Placeholder 2"/>
          <p:cNvSpPr>
            <a:spLocks noGrp="1"/>
          </p:cNvSpPr>
          <p:nvPr>
            <p:ph idx="1"/>
          </p:nvPr>
        </p:nvSpPr>
        <p:spPr/>
        <p:txBody>
          <a:bodyPr/>
          <a:lstStyle/>
          <a:p>
            <a:r>
              <a:rPr lang="en-US" dirty="0" smtClean="0"/>
              <a:t>Surveillance</a:t>
            </a:r>
          </a:p>
          <a:p>
            <a:pPr lvl="1"/>
            <a:endParaRPr lang="en-US" dirty="0"/>
          </a:p>
          <a:p>
            <a:r>
              <a:rPr lang="en-US" dirty="0" smtClean="0"/>
              <a:t>Read</a:t>
            </a:r>
          </a:p>
          <a:p>
            <a:pPr lvl="1"/>
            <a:r>
              <a:rPr lang="en-US" dirty="0" smtClean="0"/>
              <a:t>Foucault and Lyon</a:t>
            </a:r>
            <a:endParaRPr lang="en-US" dirty="0" smtClean="0"/>
          </a:p>
          <a:p>
            <a:endParaRPr lang="en-US" dirty="0" smtClean="0"/>
          </a:p>
        </p:txBody>
      </p:sp>
      <p:pic>
        <p:nvPicPr>
          <p:cNvPr id="4" name="B029083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80312" y="5733256"/>
            <a:ext cx="609600" cy="609600"/>
          </a:xfrm>
          <a:prstGeom prst="rect">
            <a:avLst/>
          </a:prstGeom>
        </p:spPr>
      </p:pic>
    </p:spTree>
    <p:extLst>
      <p:ext uri="{BB962C8B-B14F-4D97-AF65-F5344CB8AC3E}">
        <p14:creationId xmlns:p14="http://schemas.microsoft.com/office/powerpoint/2010/main" val="13544236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2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a:t>
            </a:r>
            <a:endParaRPr lang="en-CA" dirty="0"/>
          </a:p>
        </p:txBody>
      </p:sp>
      <p:sp>
        <p:nvSpPr>
          <p:cNvPr id="3" name="Content Placeholder 2"/>
          <p:cNvSpPr>
            <a:spLocks noGrp="1"/>
          </p:cNvSpPr>
          <p:nvPr>
            <p:ph idx="1"/>
          </p:nvPr>
        </p:nvSpPr>
        <p:spPr/>
        <p:txBody>
          <a:bodyPr>
            <a:normAutofit fontScale="55000" lnSpcReduction="20000"/>
          </a:bodyPr>
          <a:lstStyle/>
          <a:p>
            <a:r>
              <a:rPr lang="en-US" dirty="0" smtClean="0"/>
              <a:t>An Act to Amend the Personal Information Protection and Electronic Documents Act and to Make Consequential Amendment to Another Act (Digital Privacy Act). Bill S-4, 41</a:t>
            </a:r>
            <a:r>
              <a:rPr lang="en-US" baseline="30000" dirty="0" smtClean="0"/>
              <a:t>st</a:t>
            </a:r>
            <a:r>
              <a:rPr lang="en-US" dirty="0" smtClean="0"/>
              <a:t> Parl., 2</a:t>
            </a:r>
            <a:r>
              <a:rPr lang="en-US" baseline="30000" dirty="0" smtClean="0"/>
              <a:t>nd</a:t>
            </a:r>
            <a:r>
              <a:rPr lang="en-US" dirty="0" smtClean="0"/>
              <a:t> Sess. Royal Assent 18 Jun. </a:t>
            </a:r>
            <a:r>
              <a:rPr lang="en-US" dirty="0"/>
              <a:t>2015. </a:t>
            </a:r>
            <a:r>
              <a:rPr lang="en-US" dirty="0">
                <a:hlinkClick r:id="rId2"/>
              </a:rPr>
              <a:t>http://</a:t>
            </a:r>
            <a:r>
              <a:rPr lang="en-US" dirty="0" smtClean="0">
                <a:hlinkClick r:id="rId2"/>
              </a:rPr>
              <a:t>www.parl.gc.ca/content/hoc/Bills/412/Government/S-4/S-4_4/S-4_4.PDF</a:t>
            </a:r>
            <a:r>
              <a:rPr lang="en-US" dirty="0" smtClean="0"/>
              <a:t> </a:t>
            </a:r>
            <a:endParaRPr lang="en-US" dirty="0"/>
          </a:p>
          <a:p>
            <a:r>
              <a:rPr lang="en-US" dirty="0" smtClean="0"/>
              <a:t>Council of Europe. 2017. </a:t>
            </a:r>
            <a:r>
              <a:rPr lang="en-US" i="1" dirty="0" smtClean="0"/>
              <a:t>Guidelines on the Protection of Individuals with Regard to the Processing of Personal Data in a World of Big Data</a:t>
            </a:r>
            <a:r>
              <a:rPr lang="en-US" i="1" dirty="0"/>
              <a:t>. </a:t>
            </a:r>
            <a:r>
              <a:rPr lang="en-US" dirty="0">
                <a:hlinkClick r:id="rId3"/>
              </a:rPr>
              <a:t>https://</a:t>
            </a:r>
            <a:r>
              <a:rPr lang="en-US" dirty="0" smtClean="0">
                <a:hlinkClick r:id="rId3"/>
              </a:rPr>
              <a:t>rm.coe.int/CoERMPublicCommonSearchServices/DisplayDCTMContent?documentId=09000016806ebe7a</a:t>
            </a:r>
            <a:r>
              <a:rPr lang="en-US" dirty="0" smtClean="0"/>
              <a:t> </a:t>
            </a:r>
            <a:endParaRPr lang="en-US" dirty="0"/>
          </a:p>
          <a:p>
            <a:r>
              <a:rPr lang="en-US" dirty="0" smtClean="0"/>
              <a:t>Directive 95/46EC of the European Parliament and of the Council of 24 October 1995 on the Protection of Individuals with Regard to the Processing of Personal Data and on the Free Movement of Such Data. </a:t>
            </a:r>
            <a:r>
              <a:rPr lang="en-US" i="1" dirty="0" smtClean="0"/>
              <a:t>Official Journal L 281</a:t>
            </a:r>
            <a:r>
              <a:rPr lang="en-US" dirty="0" smtClean="0"/>
              <a:t>, 23/11/1995 P. 0031-0050</a:t>
            </a:r>
            <a:r>
              <a:rPr lang="en-US" dirty="0"/>
              <a:t>. </a:t>
            </a:r>
            <a:r>
              <a:rPr lang="en-US" dirty="0">
                <a:hlinkClick r:id="rId4"/>
              </a:rPr>
              <a:t>http://</a:t>
            </a:r>
            <a:r>
              <a:rPr lang="en-US" dirty="0" smtClean="0">
                <a:hlinkClick r:id="rId4"/>
              </a:rPr>
              <a:t>eur-lex.europa.eu/LexUriServ/LexUriServ.do?uri=CELEX:31995L0046:en:HTML</a:t>
            </a:r>
            <a:r>
              <a:rPr lang="en-US" dirty="0" smtClean="0"/>
              <a:t> </a:t>
            </a:r>
          </a:p>
          <a:p>
            <a:r>
              <a:rPr lang="en-US" dirty="0" smtClean="0"/>
              <a:t>Global Privacy Enforcement Network. </a:t>
            </a:r>
            <a:r>
              <a:rPr lang="en-US" dirty="0" err="1" smtClean="0"/>
              <a:t>N.d.</a:t>
            </a:r>
            <a:r>
              <a:rPr lang="en-US" dirty="0" smtClean="0"/>
              <a:t> “Global Privacy Enforcement Network</a:t>
            </a:r>
            <a:r>
              <a:rPr lang="en-US" dirty="0"/>
              <a:t>.” </a:t>
            </a:r>
            <a:r>
              <a:rPr lang="en-US" dirty="0">
                <a:hlinkClick r:id="rId5"/>
              </a:rPr>
              <a:t>https://www.privacyenforcement.net</a:t>
            </a:r>
            <a:r>
              <a:rPr lang="en-US" dirty="0" smtClean="0">
                <a:hlinkClick r:id="rId5"/>
              </a:rPr>
              <a:t>/</a:t>
            </a:r>
            <a:r>
              <a:rPr lang="en-US" dirty="0" smtClean="0"/>
              <a:t> </a:t>
            </a:r>
          </a:p>
          <a:p>
            <a:r>
              <a:rPr lang="en-US" dirty="0" smtClean="0"/>
              <a:t>International Federation of Library Associations  and Institutions (IFLA). 2016. “IFLA Issues Statement  on Right to </a:t>
            </a:r>
            <a:r>
              <a:rPr lang="en-US" dirty="0"/>
              <a:t>Be Forgotten.” </a:t>
            </a:r>
            <a:r>
              <a:rPr lang="en-US" dirty="0">
                <a:hlinkClick r:id="rId6"/>
              </a:rPr>
              <a:t>http://</a:t>
            </a:r>
            <a:r>
              <a:rPr lang="en-US" dirty="0" smtClean="0">
                <a:hlinkClick r:id="rId6"/>
              </a:rPr>
              <a:t>www.ifla.org/node/10273</a:t>
            </a:r>
            <a:r>
              <a:rPr lang="en-US" dirty="0" smtClean="0"/>
              <a:t> </a:t>
            </a:r>
          </a:p>
          <a:p>
            <a:r>
              <a:rPr lang="en-US" dirty="0" smtClean="0"/>
              <a:t>Office </a:t>
            </a:r>
            <a:r>
              <a:rPr lang="en-US" dirty="0"/>
              <a:t>of the Privacy Commissioner of Canada (OPC</a:t>
            </a:r>
            <a:r>
              <a:rPr lang="en-US" dirty="0" smtClean="0"/>
              <a:t>). 2004. “Questions and Answers Regarding the Application of PIPEDA, Alberta and British Columbia’s </a:t>
            </a:r>
            <a:r>
              <a:rPr lang="en-US" i="1" dirty="0" smtClean="0"/>
              <a:t>Personal Information Protection Acts.</a:t>
            </a:r>
            <a:r>
              <a:rPr lang="en-US" dirty="0"/>
              <a:t>” </a:t>
            </a:r>
            <a:r>
              <a:rPr lang="en-US" dirty="0">
                <a:hlinkClick r:id="rId7"/>
              </a:rPr>
              <a:t>https://www.priv.gc.ca/en/privacy-topics/privacy-laws-in-canada/the-personal-information-protection-and-electronic-documents-act-pipeda/legislation-related-to-pipeda/02_05_d_26</a:t>
            </a:r>
            <a:r>
              <a:rPr lang="en-US" dirty="0" smtClean="0">
                <a:hlinkClick r:id="rId7"/>
              </a:rPr>
              <a:t>/</a:t>
            </a:r>
            <a:r>
              <a:rPr lang="en-US" dirty="0" smtClean="0"/>
              <a:t> </a:t>
            </a:r>
          </a:p>
          <a:p>
            <a:r>
              <a:rPr lang="en-US" dirty="0" smtClean="0"/>
              <a:t>OPC. 2013. “</a:t>
            </a:r>
            <a:r>
              <a:rPr lang="en-US" dirty="0"/>
              <a:t>Personal Information.” </a:t>
            </a:r>
            <a:r>
              <a:rPr lang="en-US" dirty="0">
                <a:hlinkClick r:id="rId8"/>
              </a:rPr>
              <a:t>https://www.priv.gc.ca/en/privacy-topics/privacy-laws-in-canada/the-personal-information-protection-and-electronic-documents-act-pipeda/pipeda-compliance-help/pipeda-interpretation-bulletins/interpretations_02</a:t>
            </a:r>
            <a:r>
              <a:rPr lang="en-US" dirty="0" smtClean="0">
                <a:hlinkClick r:id="rId8"/>
              </a:rPr>
              <a:t>/</a:t>
            </a:r>
            <a:r>
              <a:rPr lang="en-US" dirty="0" smtClean="0"/>
              <a:t> </a:t>
            </a:r>
          </a:p>
          <a:p>
            <a:r>
              <a:rPr lang="en-US" dirty="0" smtClean="0"/>
              <a:t>OPC. 2014. “Form </a:t>
            </a:r>
            <a:r>
              <a:rPr lang="en-US" dirty="0"/>
              <a:t>of Consent.” </a:t>
            </a:r>
            <a:r>
              <a:rPr lang="en-US" dirty="0">
                <a:hlinkClick r:id="rId9"/>
              </a:rPr>
              <a:t>https://www.priv.gc.ca/en/privacy-topics/privacy-laws-in-canada/the-personal-information-protection-and-electronic-documents-act-pipeda/pipeda-compliance-help/pipeda-interpretation-bulletins/interpretations_07_consent</a:t>
            </a:r>
            <a:r>
              <a:rPr lang="en-US" dirty="0" smtClean="0">
                <a:hlinkClick r:id="rId9"/>
              </a:rPr>
              <a:t>/</a:t>
            </a:r>
            <a:r>
              <a:rPr lang="en-US" dirty="0" smtClean="0"/>
              <a:t> </a:t>
            </a:r>
          </a:p>
          <a:p>
            <a:r>
              <a:rPr lang="en-US" dirty="0" smtClean="0"/>
              <a:t>OPC. 2015. </a:t>
            </a:r>
            <a:r>
              <a:rPr lang="en-US" i="1" dirty="0" smtClean="0"/>
              <a:t>Annual Report to Parliament 2014: Privacy Protection: A Global Affair: Report on the </a:t>
            </a:r>
            <a:r>
              <a:rPr lang="en-US" dirty="0" smtClean="0"/>
              <a:t>Personal Information Protection and Electronic Documents Act</a:t>
            </a:r>
            <a:r>
              <a:rPr lang="en-US" dirty="0"/>
              <a:t>. </a:t>
            </a:r>
            <a:r>
              <a:rPr lang="en-US" dirty="0">
                <a:hlinkClick r:id="rId10"/>
              </a:rPr>
              <a:t>https://</a:t>
            </a:r>
            <a:r>
              <a:rPr lang="en-US" dirty="0" smtClean="0">
                <a:hlinkClick r:id="rId10"/>
              </a:rPr>
              <a:t>www.priv.gc.ca/media/1701/2014_pipeda_e.pdf</a:t>
            </a:r>
            <a:r>
              <a:rPr lang="en-US" dirty="0" smtClean="0"/>
              <a:t> </a:t>
            </a:r>
          </a:p>
        </p:txBody>
      </p:sp>
    </p:spTree>
    <p:extLst>
      <p:ext uri="{BB962C8B-B14F-4D97-AF65-F5344CB8AC3E}">
        <p14:creationId xmlns:p14="http://schemas.microsoft.com/office/powerpoint/2010/main" val="24366978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Sources:</a:t>
            </a:r>
            <a:endParaRPr lang="en-CA" dirty="0"/>
          </a:p>
        </p:txBody>
      </p:sp>
      <p:sp>
        <p:nvSpPr>
          <p:cNvPr id="3" name="Content Placeholder 2"/>
          <p:cNvSpPr>
            <a:spLocks noGrp="1"/>
          </p:cNvSpPr>
          <p:nvPr>
            <p:ph idx="1"/>
          </p:nvPr>
        </p:nvSpPr>
        <p:spPr/>
        <p:txBody>
          <a:bodyPr>
            <a:normAutofit fontScale="62500" lnSpcReduction="20000"/>
          </a:bodyPr>
          <a:lstStyle/>
          <a:p>
            <a:r>
              <a:rPr lang="en-US" dirty="0"/>
              <a:t>OPC. 2016. </a:t>
            </a:r>
            <a:r>
              <a:rPr lang="en-US" i="1" dirty="0"/>
              <a:t>2015-2016 Annual Report to Parliament on the </a:t>
            </a:r>
            <a:r>
              <a:rPr lang="en-US" dirty="0"/>
              <a:t>Personal Information Protection and Electronic Documents Act </a:t>
            </a:r>
            <a:r>
              <a:rPr lang="en-US" i="1" dirty="0"/>
              <a:t>and the </a:t>
            </a:r>
            <a:r>
              <a:rPr lang="en-US" dirty="0"/>
              <a:t>Privacy Act</a:t>
            </a:r>
            <a:r>
              <a:rPr lang="en-US" i="1" dirty="0"/>
              <a:t>: Time to Modernize 20</a:t>
            </a:r>
            <a:r>
              <a:rPr lang="en-US" i="1" baseline="30000" dirty="0"/>
              <a:t>th</a:t>
            </a:r>
            <a:r>
              <a:rPr lang="en-US" i="1" dirty="0"/>
              <a:t> Century Tools. </a:t>
            </a:r>
            <a:r>
              <a:rPr lang="en-US" dirty="0">
                <a:hlinkClick r:id="rId2"/>
              </a:rPr>
              <a:t>https://www.priv.gc.ca/media/4160/ar_201516_eng.pdf</a:t>
            </a:r>
            <a:r>
              <a:rPr lang="en-US" dirty="0"/>
              <a:t> </a:t>
            </a:r>
          </a:p>
          <a:p>
            <a:r>
              <a:rPr lang="en-US" dirty="0"/>
              <a:t>OPC. 2016. </a:t>
            </a:r>
            <a:r>
              <a:rPr lang="en-US" i="1" dirty="0"/>
              <a:t>The Internet of Things: An Introduction to Privacy Issues with a Focus on the Retail and Home Environments. </a:t>
            </a:r>
            <a:r>
              <a:rPr lang="en-US" dirty="0"/>
              <a:t>https://www.priv.gc.ca/media/1808/iot_201602_e.pdf</a:t>
            </a:r>
          </a:p>
          <a:p>
            <a:r>
              <a:rPr lang="en-US" dirty="0" err="1"/>
              <a:t>Organisation</a:t>
            </a:r>
            <a:r>
              <a:rPr lang="en-US" dirty="0"/>
              <a:t> for Economic Cooperation and Development (OECD). 1980. “OECD Guidelines on the Protection of Privacy and </a:t>
            </a:r>
            <a:r>
              <a:rPr lang="en-US" dirty="0" err="1"/>
              <a:t>Transborder</a:t>
            </a:r>
            <a:r>
              <a:rPr lang="en-US" dirty="0"/>
              <a:t> Flows of Personal Data.” </a:t>
            </a:r>
            <a:r>
              <a:rPr lang="en-US" dirty="0">
                <a:hlinkClick r:id="rId3"/>
              </a:rPr>
              <a:t>http://www.oecd.org/internet/ieconomy/oecdguidelinesontheprotectionofprivacyandtransborderflowsofpersonaldata.htm</a:t>
            </a:r>
            <a:r>
              <a:rPr lang="en-US" dirty="0"/>
              <a:t> </a:t>
            </a:r>
          </a:p>
          <a:p>
            <a:r>
              <a:rPr lang="en-US" dirty="0"/>
              <a:t>OECD. 2013. </a:t>
            </a:r>
            <a:r>
              <a:rPr lang="en-US" i="1" dirty="0"/>
              <a:t>The OECD Privacy Framework</a:t>
            </a:r>
            <a:r>
              <a:rPr lang="en-US" dirty="0"/>
              <a:t>. </a:t>
            </a:r>
            <a:r>
              <a:rPr lang="en-US" dirty="0">
                <a:hlinkClick r:id="rId4"/>
              </a:rPr>
              <a:t>http://www.oecd.org/sti/ieconomy/oecd_privacy_framework.pdf</a:t>
            </a:r>
            <a:r>
              <a:rPr lang="en-US" dirty="0"/>
              <a:t> </a:t>
            </a:r>
          </a:p>
          <a:p>
            <a:r>
              <a:rPr lang="en-US" dirty="0"/>
              <a:t>Personal Information Protection and Electronic Documents Act (PIPEDA) (S.C. 2000, c. 5). </a:t>
            </a:r>
            <a:r>
              <a:rPr lang="en-US" dirty="0">
                <a:hlinkClick r:id="rId5"/>
              </a:rPr>
              <a:t>http://laws-lois.justice.gc.ca/eng/acts/P-8.6/index.html</a:t>
            </a:r>
            <a:r>
              <a:rPr lang="en-US" dirty="0"/>
              <a:t> </a:t>
            </a:r>
          </a:p>
          <a:p>
            <a:r>
              <a:rPr lang="en-US" dirty="0"/>
              <a:t>Phoenix Strategic Perspectives/OPC. 2016. “2016 Survey of Canadians on Privacy.” </a:t>
            </a:r>
            <a:r>
              <a:rPr lang="en-US" dirty="0">
                <a:hlinkClick r:id="rId6"/>
              </a:rPr>
              <a:t>https://www.priv.gc.ca/en/opc-actions-and-decisions/research/explore-privacy-research/2016/por_2016_12/</a:t>
            </a:r>
            <a:endParaRPr lang="en-US" dirty="0"/>
          </a:p>
          <a:p>
            <a:r>
              <a:rPr lang="en-US" dirty="0"/>
              <a:t>Privacy Act (R.S.C., 1985, c. P-21). </a:t>
            </a:r>
            <a:r>
              <a:rPr lang="en-US" dirty="0">
                <a:hlinkClick r:id="rId7"/>
              </a:rPr>
              <a:t>http://laws-lois.justice.gc.ca/eng/acts/p-21/</a:t>
            </a:r>
            <a:r>
              <a:rPr lang="en-US" dirty="0"/>
              <a:t> </a:t>
            </a:r>
          </a:p>
          <a:p>
            <a:r>
              <a:rPr lang="en-US" i="1" dirty="0"/>
              <a:t>R. v. Spencer</a:t>
            </a:r>
            <a:r>
              <a:rPr lang="en-US" dirty="0"/>
              <a:t>, 2014 SCC 43, [2014] 2 SCR 212. </a:t>
            </a:r>
            <a:r>
              <a:rPr lang="en-US" dirty="0">
                <a:hlinkClick r:id="rId8"/>
              </a:rPr>
              <a:t>https://scc-csc.lexum.com/scc-csc/scc-csc/en/item/14233/index.do</a:t>
            </a:r>
            <a:r>
              <a:rPr lang="en-US" dirty="0"/>
              <a:t>  </a:t>
            </a:r>
          </a:p>
          <a:p>
            <a:r>
              <a:rPr lang="en-US" dirty="0"/>
              <a:t>Samek, Toni, and </a:t>
            </a:r>
            <a:r>
              <a:rPr lang="en-US" dirty="0" err="1"/>
              <a:t>Trepanier</a:t>
            </a:r>
            <a:r>
              <a:rPr lang="en-US" dirty="0"/>
              <a:t>, Cheryl. 2016. “The Right to Be Forgotten.” </a:t>
            </a:r>
            <a:r>
              <a:rPr lang="en-US" i="1" dirty="0"/>
              <a:t>Centre for Free Expression</a:t>
            </a:r>
            <a:r>
              <a:rPr lang="en-US" dirty="0"/>
              <a:t>. 13 Dec. 2016. </a:t>
            </a:r>
            <a:r>
              <a:rPr lang="en-US" dirty="0">
                <a:hlinkClick r:id="rId9"/>
              </a:rPr>
              <a:t>https://cfe.ryerson.ca/blog/2016/12/right-be-forgotten</a:t>
            </a:r>
            <a:r>
              <a:rPr lang="en-US" dirty="0"/>
              <a:t> </a:t>
            </a:r>
          </a:p>
          <a:p>
            <a:r>
              <a:rPr lang="en-US" dirty="0"/>
              <a:t>Schwab, Sandra. 2016. </a:t>
            </a:r>
            <a:r>
              <a:rPr lang="en-US" i="1" dirty="0"/>
              <a:t>Defining Privacy: A Critical Investigation of Canadian Political Discourse</a:t>
            </a:r>
            <a:r>
              <a:rPr lang="en-US" dirty="0"/>
              <a:t>. </a:t>
            </a:r>
            <a:r>
              <a:rPr lang="en-US" dirty="0">
                <a:hlinkClick r:id="rId10"/>
              </a:rPr>
              <a:t>https://era.library.ualberta.ca/files/c6h440s749</a:t>
            </a:r>
            <a:r>
              <a:rPr lang="en-US" dirty="0"/>
              <a:t> </a:t>
            </a:r>
          </a:p>
          <a:p>
            <a:r>
              <a:rPr lang="en-US" dirty="0"/>
              <a:t>Treasury Board of Canada Secretariat. 2014. “Guidelines for Privacy Breaches.” </a:t>
            </a:r>
            <a:r>
              <a:rPr lang="en-US" dirty="0">
                <a:hlinkClick r:id="rId11"/>
              </a:rPr>
              <a:t>http://tbs-sct.gc.ca/pol/doc-eng.aspx?id=26154</a:t>
            </a:r>
            <a:r>
              <a:rPr lang="en-US" dirty="0"/>
              <a:t> </a:t>
            </a:r>
            <a:endParaRPr lang="en-CA" dirty="0"/>
          </a:p>
          <a:p>
            <a:endParaRPr lang="en-CA" dirty="0"/>
          </a:p>
        </p:txBody>
      </p:sp>
    </p:spTree>
    <p:extLst>
      <p:ext uri="{BB962C8B-B14F-4D97-AF65-F5344CB8AC3E}">
        <p14:creationId xmlns:p14="http://schemas.microsoft.com/office/powerpoint/2010/main" val="41738735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Comments and Critique</a:t>
            </a:r>
            <a:endParaRPr lang="en-CA" dirty="0"/>
          </a:p>
        </p:txBody>
      </p:sp>
      <p:sp>
        <p:nvSpPr>
          <p:cNvPr id="3" name="Content Placeholder 2"/>
          <p:cNvSpPr>
            <a:spLocks noGrp="1"/>
          </p:cNvSpPr>
          <p:nvPr>
            <p:ph idx="1"/>
          </p:nvPr>
        </p:nvSpPr>
        <p:spPr/>
        <p:txBody>
          <a:bodyPr/>
          <a:lstStyle/>
          <a:p>
            <a:r>
              <a:rPr lang="en-US" dirty="0" smtClean="0"/>
              <a:t>Comments and critique on this presentation and any other material for LIS 598 Information Policy – Winter 2017 can be sent to Michael B. McNally at: </a:t>
            </a:r>
            <a:r>
              <a:rPr lang="en-US" dirty="0" smtClean="0">
                <a:hlinkClick r:id="rId2"/>
              </a:rPr>
              <a:t>mmcnally@ualberta.ca</a:t>
            </a:r>
            <a:endParaRPr lang="en-US" dirty="0" smtClean="0"/>
          </a:p>
          <a:p>
            <a:endParaRPr lang="en-US" dirty="0"/>
          </a:p>
          <a:p>
            <a:r>
              <a:rPr lang="en-US" dirty="0" smtClean="0"/>
              <a:t>Comments and critique will be used to improve future iterations of these materials</a:t>
            </a:r>
            <a:endParaRPr lang="en-CA" dirty="0"/>
          </a:p>
        </p:txBody>
      </p:sp>
    </p:spTree>
    <p:extLst>
      <p:ext uri="{BB962C8B-B14F-4D97-AF65-F5344CB8AC3E}">
        <p14:creationId xmlns:p14="http://schemas.microsoft.com/office/powerpoint/2010/main" val="23391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 Privacy and Personal Data Protection</a:t>
            </a:r>
            <a:endParaRPr lang="en-CA" dirty="0"/>
          </a:p>
        </p:txBody>
      </p:sp>
      <p:sp>
        <p:nvSpPr>
          <p:cNvPr id="3" name="Content Placeholder 2"/>
          <p:cNvSpPr>
            <a:spLocks noGrp="1"/>
          </p:cNvSpPr>
          <p:nvPr>
            <p:ph idx="1"/>
          </p:nvPr>
        </p:nvSpPr>
        <p:spPr/>
        <p:txBody>
          <a:bodyPr>
            <a:normAutofit lnSpcReduction="10000"/>
          </a:bodyPr>
          <a:lstStyle/>
          <a:p>
            <a:r>
              <a:rPr lang="en-US" dirty="0" smtClean="0"/>
              <a:t>Privacy shares a conceptual link with the notion of private property and ideas of individualism</a:t>
            </a:r>
          </a:p>
          <a:p>
            <a:endParaRPr lang="en-US" dirty="0"/>
          </a:p>
          <a:p>
            <a:r>
              <a:rPr lang="en-US" dirty="0" smtClean="0"/>
              <a:t>Privacy has a stronger tradition in continental Europe where it is associated with the idea of a “right to be let alone”</a:t>
            </a:r>
            <a:endParaRPr lang="en-CA" dirty="0" smtClean="0"/>
          </a:p>
          <a:p>
            <a:endParaRPr lang="en-CA" dirty="0" smtClean="0"/>
          </a:p>
          <a:p>
            <a:r>
              <a:rPr lang="en-CA" dirty="0" smtClean="0"/>
              <a:t>Aim is to balance two competing interest – individuals right to privacy, and the need for organizations to collect, process and transfer personal information</a:t>
            </a:r>
          </a:p>
          <a:p>
            <a:endParaRPr lang="en-US" dirty="0"/>
          </a:p>
          <a:p>
            <a:r>
              <a:rPr lang="en-US" dirty="0" smtClean="0"/>
              <a:t>Europeans have played the lead role in promoting personal data protection, while the US can be seen as a laggard on privacy issues</a:t>
            </a:r>
            <a:endParaRPr lang="en-CA" dirty="0" smtClean="0"/>
          </a:p>
          <a:p>
            <a:endParaRPr lang="en-CA" dirty="0" smtClean="0"/>
          </a:p>
          <a:p>
            <a:endParaRPr lang="en-CA" dirty="0"/>
          </a:p>
        </p:txBody>
      </p:sp>
      <p:pic>
        <p:nvPicPr>
          <p:cNvPr id="4" name="B004083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04248" y="5805264"/>
            <a:ext cx="609600" cy="609600"/>
          </a:xfrm>
          <a:prstGeom prst="rect">
            <a:avLst/>
          </a:prstGeom>
        </p:spPr>
      </p:pic>
    </p:spTree>
    <p:extLst>
      <p:ext uri="{BB962C8B-B14F-4D97-AF65-F5344CB8AC3E}">
        <p14:creationId xmlns:p14="http://schemas.microsoft.com/office/powerpoint/2010/main" val="7893394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63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A-II</a:t>
            </a:r>
            <a:r>
              <a:rPr lang="en-CA" dirty="0" smtClean="0"/>
              <a:t>. Legislative Patchwork</a:t>
            </a:r>
            <a:endParaRPr lang="en-CA" dirty="0"/>
          </a:p>
        </p:txBody>
      </p:sp>
      <p:sp>
        <p:nvSpPr>
          <p:cNvPr id="3" name="Content Placeholder 2"/>
          <p:cNvSpPr>
            <a:spLocks noGrp="1"/>
          </p:cNvSpPr>
          <p:nvPr>
            <p:ph idx="1"/>
          </p:nvPr>
        </p:nvSpPr>
        <p:spPr/>
        <p:txBody>
          <a:bodyPr>
            <a:normAutofit fontScale="92500"/>
          </a:bodyPr>
          <a:lstStyle/>
          <a:p>
            <a:r>
              <a:rPr lang="en-CA" dirty="0" smtClean="0"/>
              <a:t>Federal</a:t>
            </a:r>
            <a:r>
              <a:rPr lang="en-CA" dirty="0" smtClean="0"/>
              <a:t>:</a:t>
            </a:r>
          </a:p>
          <a:p>
            <a:pPr lvl="1"/>
            <a:r>
              <a:rPr lang="en-CA" i="1" dirty="0" smtClean="0"/>
              <a:t>Privacy Act </a:t>
            </a:r>
            <a:r>
              <a:rPr lang="en-CA" dirty="0" smtClean="0"/>
              <a:t>– covers federal government departments and agencies</a:t>
            </a:r>
          </a:p>
          <a:p>
            <a:pPr lvl="1"/>
            <a:r>
              <a:rPr lang="en-CA" i="1" dirty="0" smtClean="0"/>
              <a:t>Personal Information Protection and Electronic Documents Act </a:t>
            </a:r>
            <a:r>
              <a:rPr lang="en-CA" i="1" dirty="0" smtClean="0"/>
              <a:t>(PIPEDA) </a:t>
            </a:r>
            <a:r>
              <a:rPr lang="en-CA" dirty="0" smtClean="0"/>
              <a:t>– </a:t>
            </a:r>
            <a:r>
              <a:rPr lang="en-CA" dirty="0" smtClean="0"/>
              <a:t>covers </a:t>
            </a:r>
            <a:r>
              <a:rPr lang="en-CA" dirty="0" smtClean="0"/>
              <a:t>non-governmental </a:t>
            </a:r>
            <a:r>
              <a:rPr lang="en-CA" dirty="0" smtClean="0"/>
              <a:t>organizations</a:t>
            </a:r>
          </a:p>
          <a:p>
            <a:pPr lvl="1"/>
            <a:endParaRPr lang="en-CA" dirty="0"/>
          </a:p>
          <a:p>
            <a:r>
              <a:rPr lang="en-CA" dirty="0" smtClean="0"/>
              <a:t>Provincial (governmental privacy legislation):</a:t>
            </a:r>
            <a:endParaRPr lang="en-CA" dirty="0" smtClean="0"/>
          </a:p>
          <a:p>
            <a:pPr lvl="1"/>
            <a:r>
              <a:rPr lang="en-CA" dirty="0" smtClean="0"/>
              <a:t>AB, BC, MB, NS, ON, PE, SK – </a:t>
            </a:r>
            <a:r>
              <a:rPr lang="en-CA" i="1" dirty="0" smtClean="0"/>
              <a:t>Freedom </a:t>
            </a:r>
            <a:r>
              <a:rPr lang="en-CA" i="1" dirty="0" smtClean="0"/>
              <a:t>of Information and Protection of Privacy </a:t>
            </a:r>
            <a:r>
              <a:rPr lang="en-CA" i="1" dirty="0" smtClean="0"/>
              <a:t>Act</a:t>
            </a:r>
          </a:p>
          <a:p>
            <a:pPr lvl="1"/>
            <a:r>
              <a:rPr lang="en-US" dirty="0" smtClean="0"/>
              <a:t>NB – </a:t>
            </a:r>
            <a:r>
              <a:rPr lang="en-US" i="1" dirty="0" smtClean="0"/>
              <a:t>Right to Information and Protection of Privacy Act</a:t>
            </a:r>
          </a:p>
          <a:p>
            <a:pPr lvl="1"/>
            <a:r>
              <a:rPr lang="en-US" dirty="0" smtClean="0"/>
              <a:t>NL, NT, NU, YT – </a:t>
            </a:r>
            <a:r>
              <a:rPr lang="en-US" i="1" dirty="0" smtClean="0"/>
              <a:t>Access to Information and Protection of Privacy Act</a:t>
            </a:r>
          </a:p>
          <a:p>
            <a:pPr lvl="1"/>
            <a:r>
              <a:rPr lang="en-US" dirty="0" smtClean="0"/>
              <a:t>ON – </a:t>
            </a:r>
            <a:r>
              <a:rPr lang="en-US" i="1" dirty="0" smtClean="0"/>
              <a:t>Municipal Freedom of Information and Protection of Privacy Act</a:t>
            </a:r>
          </a:p>
          <a:p>
            <a:pPr lvl="1"/>
            <a:r>
              <a:rPr lang="en-US" dirty="0" smtClean="0"/>
              <a:t>QC – </a:t>
            </a:r>
            <a:r>
              <a:rPr lang="en-US" i="1" dirty="0" smtClean="0"/>
              <a:t>Act Respecting Access to Documents Held by Public Bodies and the Protection of Personal Information</a:t>
            </a:r>
          </a:p>
          <a:p>
            <a:pPr lvl="1"/>
            <a:r>
              <a:rPr lang="en-US" dirty="0" smtClean="0"/>
              <a:t>SK – </a:t>
            </a:r>
            <a:r>
              <a:rPr lang="en-US" i="1" dirty="0" smtClean="0"/>
              <a:t>Local Freedom of Information and Protection of Privacy Act</a:t>
            </a:r>
            <a:endParaRPr lang="en-CA" i="1" dirty="0" smtClean="0"/>
          </a:p>
          <a:p>
            <a:pPr lvl="1"/>
            <a:endParaRPr lang="en-US" dirty="0"/>
          </a:p>
          <a:p>
            <a:pPr lvl="1"/>
            <a:endParaRPr lang="en-CA" dirty="0"/>
          </a:p>
          <a:p>
            <a:pPr marL="411480" lvl="1" indent="0">
              <a:buNone/>
            </a:pPr>
            <a:endParaRPr lang="en-CA" dirty="0"/>
          </a:p>
        </p:txBody>
      </p:sp>
      <p:pic>
        <p:nvPicPr>
          <p:cNvPr id="4" name="B005083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52320" y="5805264"/>
            <a:ext cx="609600" cy="609600"/>
          </a:xfrm>
          <a:prstGeom prst="rect">
            <a:avLst/>
          </a:prstGeom>
        </p:spPr>
      </p:pic>
    </p:spTree>
    <p:extLst>
      <p:ext uri="{BB962C8B-B14F-4D97-AF65-F5344CB8AC3E}">
        <p14:creationId xmlns:p14="http://schemas.microsoft.com/office/powerpoint/2010/main" val="30844323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82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A-II(ii). </a:t>
            </a:r>
            <a:r>
              <a:rPr lang="en-CA" dirty="0"/>
              <a:t>Legislative Patchwork</a:t>
            </a:r>
          </a:p>
        </p:txBody>
      </p:sp>
      <p:sp>
        <p:nvSpPr>
          <p:cNvPr id="3" name="Content Placeholder 2"/>
          <p:cNvSpPr>
            <a:spLocks noGrp="1"/>
          </p:cNvSpPr>
          <p:nvPr>
            <p:ph idx="1"/>
          </p:nvPr>
        </p:nvSpPr>
        <p:spPr/>
        <p:txBody>
          <a:bodyPr>
            <a:normAutofit fontScale="85000" lnSpcReduction="10000"/>
          </a:bodyPr>
          <a:lstStyle/>
          <a:p>
            <a:r>
              <a:rPr lang="en-US" dirty="0"/>
              <a:t>Provincial (private sector legislation – substantially similar to PIPEDA)</a:t>
            </a:r>
          </a:p>
          <a:p>
            <a:pPr lvl="1"/>
            <a:r>
              <a:rPr lang="en-US" dirty="0"/>
              <a:t>AB, BC – </a:t>
            </a:r>
            <a:r>
              <a:rPr lang="en-US" i="1" dirty="0"/>
              <a:t>Personal Information Protection Act</a:t>
            </a:r>
          </a:p>
          <a:p>
            <a:pPr lvl="1"/>
            <a:r>
              <a:rPr lang="en-US" dirty="0"/>
              <a:t>QC – </a:t>
            </a:r>
            <a:r>
              <a:rPr lang="en-US" i="1" dirty="0"/>
              <a:t>Act Respecting the Protection of Personal Information in the Private Sector </a:t>
            </a:r>
          </a:p>
          <a:p>
            <a:pPr lvl="1"/>
            <a:endParaRPr lang="en-US" dirty="0"/>
          </a:p>
          <a:p>
            <a:r>
              <a:rPr lang="en-US" dirty="0"/>
              <a:t>Provincial (health information legislation)</a:t>
            </a:r>
          </a:p>
          <a:p>
            <a:pPr lvl="1"/>
            <a:r>
              <a:rPr lang="en-US" dirty="0"/>
              <a:t>AB – </a:t>
            </a:r>
            <a:r>
              <a:rPr lang="en-US" i="1" dirty="0"/>
              <a:t>Health Information Act</a:t>
            </a:r>
          </a:p>
          <a:p>
            <a:pPr lvl="1"/>
            <a:r>
              <a:rPr lang="en-US" dirty="0"/>
              <a:t>BC – </a:t>
            </a:r>
            <a:r>
              <a:rPr lang="en-US" i="1" dirty="0"/>
              <a:t>E-Health (Personal Health Information Access and Protection of Privacy) Act</a:t>
            </a:r>
          </a:p>
          <a:p>
            <a:pPr lvl="1"/>
            <a:r>
              <a:rPr lang="en-US" dirty="0"/>
              <a:t>MB, NL, NS, ON </a:t>
            </a:r>
            <a:r>
              <a:rPr lang="en-US" i="1" dirty="0"/>
              <a:t>– Personal Health Information Act</a:t>
            </a:r>
          </a:p>
          <a:p>
            <a:pPr lvl="1"/>
            <a:r>
              <a:rPr lang="en-US" dirty="0"/>
              <a:t>NB – </a:t>
            </a:r>
            <a:r>
              <a:rPr lang="en-US" i="1" dirty="0"/>
              <a:t>Personal Health Information Privacy and Access Act</a:t>
            </a:r>
          </a:p>
          <a:p>
            <a:pPr lvl="1"/>
            <a:r>
              <a:rPr lang="en-US" dirty="0"/>
              <a:t>QC – </a:t>
            </a:r>
            <a:r>
              <a:rPr lang="en-US" i="1" dirty="0"/>
              <a:t>An Act to Amend the Act Respecting Health Services and Social Services, the Health Insurance Act and the Act Respecting the </a:t>
            </a:r>
            <a:r>
              <a:rPr lang="en-US" i="1" dirty="0" err="1"/>
              <a:t>R</a:t>
            </a:r>
            <a:r>
              <a:rPr lang="en-US" i="1" dirty="0" err="1">
                <a:cs typeface="Times New Roman"/>
              </a:rPr>
              <a:t>égie</a:t>
            </a:r>
            <a:r>
              <a:rPr lang="en-US" i="1" dirty="0">
                <a:cs typeface="Times New Roman"/>
              </a:rPr>
              <a:t> de </a:t>
            </a:r>
            <a:r>
              <a:rPr lang="en-US" i="1" dirty="0" err="1">
                <a:cs typeface="Times New Roman"/>
              </a:rPr>
              <a:t>L’Assurance</a:t>
            </a:r>
            <a:r>
              <a:rPr lang="en-US" i="1" dirty="0">
                <a:cs typeface="Times New Roman"/>
              </a:rPr>
              <a:t> </a:t>
            </a:r>
            <a:r>
              <a:rPr lang="en-US" i="1" dirty="0" err="1">
                <a:cs typeface="Times New Roman"/>
              </a:rPr>
              <a:t>Maladie</a:t>
            </a:r>
            <a:r>
              <a:rPr lang="en-US" i="1" dirty="0">
                <a:cs typeface="Times New Roman"/>
              </a:rPr>
              <a:t> du Québec</a:t>
            </a:r>
          </a:p>
          <a:p>
            <a:pPr lvl="1"/>
            <a:r>
              <a:rPr lang="en-US" dirty="0">
                <a:cs typeface="Times New Roman"/>
              </a:rPr>
              <a:t>SK – </a:t>
            </a:r>
            <a:r>
              <a:rPr lang="en-US" i="1" dirty="0">
                <a:cs typeface="Times New Roman"/>
              </a:rPr>
              <a:t>Health Information Protection </a:t>
            </a:r>
            <a:r>
              <a:rPr lang="en-US" i="1" dirty="0" smtClean="0">
                <a:cs typeface="Times New Roman"/>
              </a:rPr>
              <a:t>Act</a:t>
            </a:r>
          </a:p>
          <a:p>
            <a:pPr lvl="2"/>
            <a:r>
              <a:rPr lang="en-US" dirty="0" smtClean="0">
                <a:cs typeface="Times New Roman"/>
              </a:rPr>
              <a:t>Note: Health legislation in ON, NB and NL deemed substantially similar to PIPEDA</a:t>
            </a:r>
            <a:endParaRPr lang="en-CA" dirty="0"/>
          </a:p>
          <a:p>
            <a:endParaRPr lang="en-CA" dirty="0"/>
          </a:p>
        </p:txBody>
      </p:sp>
      <p:pic>
        <p:nvPicPr>
          <p:cNvPr id="4" name="B006083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97869" y="5733256"/>
            <a:ext cx="609600" cy="609600"/>
          </a:xfrm>
          <a:prstGeom prst="rect">
            <a:avLst/>
          </a:prstGeom>
        </p:spPr>
      </p:pic>
    </p:spTree>
    <p:extLst>
      <p:ext uri="{BB962C8B-B14F-4D97-AF65-F5344CB8AC3E}">
        <p14:creationId xmlns:p14="http://schemas.microsoft.com/office/powerpoint/2010/main" val="42303708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17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A-III</a:t>
            </a:r>
            <a:r>
              <a:rPr lang="en-US" dirty="0" smtClean="0"/>
              <a:t>. The Privacy Act and the Access to Information Act</a:t>
            </a:r>
            <a:endParaRPr lang="en-CA" dirty="0"/>
          </a:p>
        </p:txBody>
      </p:sp>
      <p:sp>
        <p:nvSpPr>
          <p:cNvPr id="3" name="Content Placeholder 2"/>
          <p:cNvSpPr>
            <a:spLocks noGrp="1"/>
          </p:cNvSpPr>
          <p:nvPr>
            <p:ph idx="1"/>
          </p:nvPr>
        </p:nvSpPr>
        <p:spPr/>
        <p:txBody>
          <a:bodyPr>
            <a:normAutofit lnSpcReduction="10000"/>
          </a:bodyPr>
          <a:lstStyle/>
          <a:p>
            <a:r>
              <a:rPr lang="en-US" i="1" dirty="0" smtClean="0"/>
              <a:t>Privacy Act </a:t>
            </a:r>
            <a:r>
              <a:rPr lang="en-US" dirty="0" smtClean="0"/>
              <a:t>was passed in the same bill as ATI Act</a:t>
            </a:r>
            <a:endParaRPr lang="en-CA" dirty="0"/>
          </a:p>
          <a:p>
            <a:endParaRPr lang="en-US" dirty="0" smtClean="0"/>
          </a:p>
          <a:p>
            <a:r>
              <a:rPr lang="en-US" dirty="0"/>
              <a:t>s</a:t>
            </a:r>
            <a:r>
              <a:rPr lang="en-US" dirty="0" smtClean="0"/>
              <a:t>. 19 of ATI exempts all personal information from the access legislation </a:t>
            </a:r>
          </a:p>
          <a:p>
            <a:endParaRPr lang="en-US" dirty="0"/>
          </a:p>
          <a:p>
            <a:r>
              <a:rPr lang="en-US" dirty="0" smtClean="0"/>
              <a:t>The </a:t>
            </a:r>
            <a:r>
              <a:rPr lang="en-US" i="1" dirty="0" smtClean="0"/>
              <a:t>Privacy Act </a:t>
            </a:r>
            <a:r>
              <a:rPr lang="en-US" dirty="0" smtClean="0"/>
              <a:t>provides individuals a means to access personal information held by the government on him/her</a:t>
            </a:r>
          </a:p>
          <a:p>
            <a:endParaRPr lang="en-US" dirty="0"/>
          </a:p>
          <a:p>
            <a:r>
              <a:rPr lang="en-US" dirty="0" smtClean="0"/>
              <a:t>Like access to government information rights, the courts have found privacy rights to be quasi-constitutional (</a:t>
            </a:r>
            <a:r>
              <a:rPr lang="en-US" i="1" dirty="0" err="1" smtClean="0"/>
              <a:t>Lavinge</a:t>
            </a:r>
            <a:r>
              <a:rPr lang="en-US" i="1" dirty="0" smtClean="0"/>
              <a:t> v. Canada (Office of the Commissioner of Official Languages)</a:t>
            </a:r>
            <a:r>
              <a:rPr lang="en-US" dirty="0" smtClean="0"/>
              <a:t> 2002 SCC 53, [2002] 2 SCR 773, para. 23-34)</a:t>
            </a:r>
          </a:p>
          <a:p>
            <a:pPr lvl="1"/>
            <a:r>
              <a:rPr lang="en-US" dirty="0" smtClean="0"/>
              <a:t>s. 8 of the Charter protects against unreasonable search and seizure, but not privacy </a:t>
            </a:r>
            <a:r>
              <a:rPr lang="en-US" i="1" dirty="0" smtClean="0"/>
              <a:t>per se</a:t>
            </a:r>
          </a:p>
          <a:p>
            <a:endParaRPr lang="en-US" dirty="0"/>
          </a:p>
          <a:p>
            <a:endParaRPr lang="en-US" dirty="0" smtClean="0"/>
          </a:p>
          <a:p>
            <a:endParaRPr lang="en-US" dirty="0"/>
          </a:p>
          <a:p>
            <a:endParaRPr lang="en-CA" dirty="0"/>
          </a:p>
        </p:txBody>
      </p:sp>
      <p:pic>
        <p:nvPicPr>
          <p:cNvPr id="4" name="B007083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80312" y="5805264"/>
            <a:ext cx="609600" cy="609600"/>
          </a:xfrm>
          <a:prstGeom prst="rect">
            <a:avLst/>
          </a:prstGeom>
        </p:spPr>
      </p:pic>
    </p:spTree>
    <p:extLst>
      <p:ext uri="{BB962C8B-B14F-4D97-AF65-F5344CB8AC3E}">
        <p14:creationId xmlns:p14="http://schemas.microsoft.com/office/powerpoint/2010/main" val="6354237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43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A-IV. Overview of the Privacy Act</a:t>
            </a:r>
            <a:endParaRPr lang="en-CA" dirty="0"/>
          </a:p>
        </p:txBody>
      </p:sp>
      <p:sp>
        <p:nvSpPr>
          <p:cNvPr id="3" name="Content Placeholder 2"/>
          <p:cNvSpPr>
            <a:spLocks noGrp="1"/>
          </p:cNvSpPr>
          <p:nvPr>
            <p:ph idx="1"/>
          </p:nvPr>
        </p:nvSpPr>
        <p:spPr/>
        <p:txBody>
          <a:bodyPr>
            <a:normAutofit fontScale="92500" lnSpcReduction="10000"/>
          </a:bodyPr>
          <a:lstStyle/>
          <a:p>
            <a:r>
              <a:rPr lang="en-US" sz="2400" b="1" dirty="0"/>
              <a:t>Collection</a:t>
            </a:r>
            <a:r>
              <a:rPr lang="en-US" sz="2400" dirty="0"/>
              <a:t> – must relate to operating program of the federal institution </a:t>
            </a:r>
            <a:r>
              <a:rPr lang="en-US" sz="2400" dirty="0" smtClean="0"/>
              <a:t>(s.4)</a:t>
            </a:r>
          </a:p>
          <a:p>
            <a:endParaRPr lang="en-US" sz="2400" dirty="0"/>
          </a:p>
          <a:p>
            <a:r>
              <a:rPr lang="en-US" sz="2400" b="1" dirty="0"/>
              <a:t>Use</a:t>
            </a:r>
            <a:r>
              <a:rPr lang="en-US" sz="2400" dirty="0"/>
              <a:t> – limited to the purpose for which it was collected or compiled </a:t>
            </a:r>
            <a:r>
              <a:rPr lang="en-US" sz="2400" dirty="0" smtClean="0"/>
              <a:t>(s.7(a))</a:t>
            </a:r>
          </a:p>
          <a:p>
            <a:endParaRPr lang="en-US" sz="2400" dirty="0"/>
          </a:p>
          <a:p>
            <a:r>
              <a:rPr lang="en-US" sz="2400" b="1" dirty="0"/>
              <a:t>Disclosure</a:t>
            </a:r>
            <a:r>
              <a:rPr lang="en-US" sz="2400" dirty="0"/>
              <a:t> – not to be disclosed without the consent of the individual </a:t>
            </a:r>
            <a:r>
              <a:rPr lang="en-US" sz="2400" dirty="0" smtClean="0"/>
              <a:t>(s.8</a:t>
            </a:r>
            <a:r>
              <a:rPr lang="en-US" sz="2400" dirty="0"/>
              <a:t>) – although </a:t>
            </a:r>
            <a:r>
              <a:rPr lang="en-US" sz="2400" dirty="0" smtClean="0"/>
              <a:t>s.8(2</a:t>
            </a:r>
            <a:r>
              <a:rPr lang="en-US" sz="2400" dirty="0"/>
              <a:t>)(a-m) provide 13 </a:t>
            </a:r>
            <a:r>
              <a:rPr lang="en-US" sz="2400" dirty="0" smtClean="0"/>
              <a:t>exceptions</a:t>
            </a:r>
          </a:p>
          <a:p>
            <a:pPr lvl="1"/>
            <a:r>
              <a:rPr lang="en-US" dirty="0" smtClean="0"/>
              <a:t>s.8(2)(m</a:t>
            </a:r>
            <a:r>
              <a:rPr lang="en-US" dirty="0" smtClean="0"/>
              <a:t>)(</a:t>
            </a:r>
            <a:r>
              <a:rPr lang="en-US" dirty="0" err="1" smtClean="0"/>
              <a:t>i</a:t>
            </a:r>
            <a:r>
              <a:rPr lang="en-US" dirty="0" smtClean="0"/>
              <a:t>) </a:t>
            </a:r>
            <a:r>
              <a:rPr lang="en-US" dirty="0" smtClean="0"/>
              <a:t>allows for disclosure where such a move would be in the public interest or to the benefit of the individual</a:t>
            </a:r>
            <a:endParaRPr lang="en-US" dirty="0"/>
          </a:p>
          <a:p>
            <a:endParaRPr lang="en-US" sz="2400" dirty="0"/>
          </a:p>
          <a:p>
            <a:r>
              <a:rPr lang="en-US" sz="2400" dirty="0" smtClean="0"/>
              <a:t>The heart of the legislation is the definition of personal information in s.3</a:t>
            </a:r>
            <a:endParaRPr lang="en-US" sz="2400" dirty="0"/>
          </a:p>
          <a:p>
            <a:endParaRPr lang="en-CA" dirty="0"/>
          </a:p>
        </p:txBody>
      </p:sp>
      <p:pic>
        <p:nvPicPr>
          <p:cNvPr id="4" name="B008083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20272" y="5661248"/>
            <a:ext cx="609600" cy="609600"/>
          </a:xfrm>
          <a:prstGeom prst="rect">
            <a:avLst/>
          </a:prstGeom>
        </p:spPr>
      </p:pic>
    </p:spTree>
    <p:extLst>
      <p:ext uri="{BB962C8B-B14F-4D97-AF65-F5344CB8AC3E}">
        <p14:creationId xmlns:p14="http://schemas.microsoft.com/office/powerpoint/2010/main" val="9534503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9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 “Personal Information” in the </a:t>
            </a:r>
            <a:r>
              <a:rPr lang="en-US" i="1" dirty="0" smtClean="0"/>
              <a:t>Privacy Act</a:t>
            </a:r>
            <a:endParaRPr lang="en-CA" i="1" dirty="0"/>
          </a:p>
        </p:txBody>
      </p:sp>
      <p:sp>
        <p:nvSpPr>
          <p:cNvPr id="3" name="Content Placeholder 2"/>
          <p:cNvSpPr>
            <a:spLocks noGrp="1"/>
          </p:cNvSpPr>
          <p:nvPr>
            <p:ph idx="1"/>
          </p:nvPr>
        </p:nvSpPr>
        <p:spPr/>
        <p:txBody>
          <a:bodyPr>
            <a:normAutofit fontScale="92500" lnSpcReduction="20000"/>
          </a:bodyPr>
          <a:lstStyle/>
          <a:p>
            <a:pPr marL="114300" indent="0">
              <a:buNone/>
            </a:pPr>
            <a:r>
              <a:rPr lang="en-US" dirty="0" smtClean="0"/>
              <a:t>S. 3 of the </a:t>
            </a:r>
            <a:r>
              <a:rPr lang="en-US" i="1" dirty="0" smtClean="0"/>
              <a:t>Privacy Act </a:t>
            </a:r>
            <a:r>
              <a:rPr lang="en-US" dirty="0" smtClean="0"/>
              <a:t>defines personal information as:</a:t>
            </a:r>
          </a:p>
          <a:p>
            <a:pPr marL="114300" indent="0">
              <a:buNone/>
            </a:pPr>
            <a:r>
              <a:rPr lang="en-US" dirty="0"/>
              <a:t>“personal information” means information about an identifiable individual that is recorded in any form including, without restricting the generality of the foregoing,</a:t>
            </a:r>
          </a:p>
          <a:p>
            <a:r>
              <a:rPr lang="en-US" dirty="0"/>
              <a:t>(</a:t>
            </a:r>
            <a:r>
              <a:rPr lang="en-US" i="1" dirty="0"/>
              <a:t>a</a:t>
            </a:r>
            <a:r>
              <a:rPr lang="en-US" dirty="0"/>
              <a:t>) information relating to the race, national or ethnic origin, colour, religion, age or marital status of the individual,</a:t>
            </a:r>
          </a:p>
          <a:p>
            <a:r>
              <a:rPr lang="en-US" dirty="0"/>
              <a:t>(</a:t>
            </a:r>
            <a:r>
              <a:rPr lang="en-US" i="1" dirty="0"/>
              <a:t>b</a:t>
            </a:r>
            <a:r>
              <a:rPr lang="en-US" dirty="0"/>
              <a:t>) information relating to the education or the medical, criminal or employment history of the individual or information relating to financial transactions in which the individual has been involved,</a:t>
            </a:r>
          </a:p>
          <a:p>
            <a:r>
              <a:rPr lang="en-US" dirty="0"/>
              <a:t>(</a:t>
            </a:r>
            <a:r>
              <a:rPr lang="en-US" i="1" dirty="0"/>
              <a:t>c</a:t>
            </a:r>
            <a:r>
              <a:rPr lang="en-US" dirty="0"/>
              <a:t>) any identifying number, symbol or other particular assigned to the individual,</a:t>
            </a:r>
          </a:p>
          <a:p>
            <a:r>
              <a:rPr lang="en-US" dirty="0"/>
              <a:t>(</a:t>
            </a:r>
            <a:r>
              <a:rPr lang="en-US" i="1" dirty="0"/>
              <a:t>d</a:t>
            </a:r>
            <a:r>
              <a:rPr lang="en-US" dirty="0"/>
              <a:t>) the address, fingerprints or blood type of the individual,</a:t>
            </a:r>
          </a:p>
          <a:p>
            <a:r>
              <a:rPr lang="en-US" dirty="0"/>
              <a:t>(</a:t>
            </a:r>
            <a:r>
              <a:rPr lang="en-US" i="1" dirty="0"/>
              <a:t>e</a:t>
            </a:r>
            <a:r>
              <a:rPr lang="en-US" dirty="0"/>
              <a:t>) the personal opinions or views of the individual except where they are about another individual or about a proposal for a grant, an award or a prize to be made to another individual by a government institution or a part of a government institution specified in the regulations,</a:t>
            </a:r>
          </a:p>
          <a:p>
            <a:endParaRPr lang="en-CA" dirty="0"/>
          </a:p>
        </p:txBody>
      </p:sp>
      <p:pic>
        <p:nvPicPr>
          <p:cNvPr id="4" name="B009083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80312" y="5805264"/>
            <a:ext cx="609600" cy="609600"/>
          </a:xfrm>
          <a:prstGeom prst="rect">
            <a:avLst/>
          </a:prstGeom>
        </p:spPr>
      </p:pic>
    </p:spTree>
    <p:extLst>
      <p:ext uri="{BB962C8B-B14F-4D97-AF65-F5344CB8AC3E}">
        <p14:creationId xmlns:p14="http://schemas.microsoft.com/office/powerpoint/2010/main" val="7330542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7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Custom 4">
      <a:dk1>
        <a:sysClr val="windowText" lastClr="000000"/>
      </a:dk1>
      <a:lt1>
        <a:sysClr val="window" lastClr="FFFFFF"/>
      </a:lt1>
      <a:dk2>
        <a:srgbClr val="464646"/>
      </a:dk2>
      <a:lt2>
        <a:srgbClr val="DEF5FA"/>
      </a:lt2>
      <a:accent1>
        <a:srgbClr val="D25E00"/>
      </a:accent1>
      <a:accent2>
        <a:srgbClr val="7030A0"/>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7378</TotalTime>
  <Words>3641</Words>
  <Application>Microsoft Office PowerPoint</Application>
  <PresentationFormat>On-screen Show (4:3)</PresentationFormat>
  <Paragraphs>372</Paragraphs>
  <Slides>39</Slides>
  <Notes>0</Notes>
  <HiddenSlides>0</HiddenSlides>
  <MMClips>36</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Adjacency</vt:lpstr>
      <vt:lpstr>Privacy </vt:lpstr>
      <vt:lpstr>Last Week</vt:lpstr>
      <vt:lpstr>Outline</vt:lpstr>
      <vt:lpstr>A-I. Privacy and Personal Data Protection</vt:lpstr>
      <vt:lpstr>A-II. Legislative Patchwork</vt:lpstr>
      <vt:lpstr>A-II(ii). Legislative Patchwork</vt:lpstr>
      <vt:lpstr>A-III. The Privacy Act and the Access to Information Act</vt:lpstr>
      <vt:lpstr>A-IV. Overview of the Privacy Act</vt:lpstr>
      <vt:lpstr>A-V. “Personal Information” in the Privacy Act</vt:lpstr>
      <vt:lpstr>A-V(ii). “Personal Information” in the Privacy Act</vt:lpstr>
      <vt:lpstr>B-I. History and Context of PIPEDA</vt:lpstr>
      <vt:lpstr>B-I(ii). History and Context of PIPEDA</vt:lpstr>
      <vt:lpstr>B-II. Overview of PIPEDA</vt:lpstr>
      <vt:lpstr>B-II(ii). Overview of PIPEDA</vt:lpstr>
      <vt:lpstr>B-II(ii). Overview of PIPEDA</vt:lpstr>
      <vt:lpstr>B-III. PIPEDA Reform</vt:lpstr>
      <vt:lpstr>B-IV. PIPA and PIPEDA </vt:lpstr>
      <vt:lpstr>B-V. R. v. Spencer 2014 SCC 43, [2014] 2 SCR 212</vt:lpstr>
      <vt:lpstr>B-V(ii). R. v. Spencer 2014 SCC 43, [2014] 2 SCR 212</vt:lpstr>
      <vt:lpstr>B-VI. Privacy Act and PIPEDA Breaches</vt:lpstr>
      <vt:lpstr>B-VII. Privacy Commissioner</vt:lpstr>
      <vt:lpstr>C-I. Canadians’ Perceptions of Privacy</vt:lpstr>
      <vt:lpstr>C-I(ii). Canadians’ Perceptions of Privacy</vt:lpstr>
      <vt:lpstr>C-I(iii). Canadians’ Perceptions of Privacy</vt:lpstr>
      <vt:lpstr>C-I(iv). Canadians’ Perceptions of Privacy</vt:lpstr>
      <vt:lpstr>D-I. An End to Privacy?</vt:lpstr>
      <vt:lpstr>D-II. Future Privacy Challenges</vt:lpstr>
      <vt:lpstr>Interview with Sandra Schwab</vt:lpstr>
      <vt:lpstr>Interview with Sandra Schwab</vt:lpstr>
      <vt:lpstr>Interview with Sandra Schwab</vt:lpstr>
      <vt:lpstr>Interview with Sandra Schwab</vt:lpstr>
      <vt:lpstr>Interview with Sandra Schwab</vt:lpstr>
      <vt:lpstr>Interview with Sandra Schwab</vt:lpstr>
      <vt:lpstr>Interview with Sandra Schwab</vt:lpstr>
      <vt:lpstr>Discussion Questions</vt:lpstr>
      <vt:lpstr>Next Week</vt:lpstr>
      <vt:lpstr>Sources:</vt:lpstr>
      <vt:lpstr>Sources:</vt:lpstr>
      <vt:lpstr>Comments and Critique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 Policy Overview</dc:title>
  <dc:creator>Michael McNally</dc:creator>
  <cp:lastModifiedBy>Michael McNally</cp:lastModifiedBy>
  <cp:revision>155</cp:revision>
  <cp:lastPrinted>2017-02-01T21:36:41Z</cp:lastPrinted>
  <dcterms:created xsi:type="dcterms:W3CDTF">2011-01-13T14:12:52Z</dcterms:created>
  <dcterms:modified xsi:type="dcterms:W3CDTF">2017-02-03T08:13:10Z</dcterms:modified>
</cp:coreProperties>
</file>