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3"/>
  </p:notesMasterIdLst>
  <p:handoutMasterIdLst>
    <p:handoutMasterId r:id="rId34"/>
  </p:handoutMasterIdLst>
  <p:sldIdLst>
    <p:sldId id="333" r:id="rId6"/>
    <p:sldId id="341" r:id="rId7"/>
    <p:sldId id="342" r:id="rId8"/>
    <p:sldId id="343" r:id="rId9"/>
    <p:sldId id="344" r:id="rId10"/>
    <p:sldId id="345" r:id="rId11"/>
    <p:sldId id="346" r:id="rId12"/>
    <p:sldId id="347" r:id="rId13"/>
    <p:sldId id="348" r:id="rId14"/>
    <p:sldId id="349" r:id="rId15"/>
    <p:sldId id="350" r:id="rId16"/>
    <p:sldId id="360" r:id="rId17"/>
    <p:sldId id="359" r:id="rId18"/>
    <p:sldId id="352" r:id="rId19"/>
    <p:sldId id="353" r:id="rId20"/>
    <p:sldId id="334" r:id="rId21"/>
    <p:sldId id="357" r:id="rId22"/>
    <p:sldId id="358" r:id="rId23"/>
    <p:sldId id="361" r:id="rId24"/>
    <p:sldId id="337" r:id="rId25"/>
    <p:sldId id="354" r:id="rId26"/>
    <p:sldId id="356" r:id="rId27"/>
    <p:sldId id="355" r:id="rId28"/>
    <p:sldId id="362" r:id="rId29"/>
    <p:sldId id="338" r:id="rId30"/>
    <p:sldId id="339" r:id="rId31"/>
    <p:sldId id="34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50"/>
    <a:srgbClr val="879F3D"/>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8"/>
    <p:restoredTop sz="55197"/>
  </p:normalViewPr>
  <p:slideViewPr>
    <p:cSldViewPr snapToGrid="0" snapToObjects="1">
      <p:cViewPr varScale="1">
        <p:scale>
          <a:sx n="65" d="100"/>
          <a:sy n="65" d="100"/>
        </p:scale>
        <p:origin x="1992"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2019-04-09</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4/9/19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Hi, and welcome to the University of Alberta’s Opening Up Copyright Instructional Module on the Berne and TRIPS Agreements. </a:t>
            </a:r>
          </a:p>
          <a:p>
            <a:endParaRPr lang="en-CA"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43499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TRIPS is one of the World Trade Organizations’ core agreements, linking intellectual property rights and trade. Being newer, it addresses some of the more current copyright complexities in several areas.</a:t>
            </a:r>
          </a:p>
          <a:p>
            <a:endParaRPr lang="en-CA" dirty="0"/>
          </a:p>
          <a:p>
            <a:r>
              <a:rPr lang="en-CA" dirty="0"/>
              <a:t>Like Berne, TRIPS protects expressions, not ideas, - so your Hunchback game - even as a new expression of a public domain work - would be eligible for copyright protection.</a:t>
            </a:r>
          </a:p>
          <a:p>
            <a:endParaRPr lang="en-CA" dirty="0"/>
          </a:p>
          <a:p>
            <a:r>
              <a:rPr lang="en-CA" dirty="0"/>
              <a:t>What about the game itself? TRIPS states that computer programs - both the source code and the executable versions - are protected as literary works. Databases are protected, too, assuming that the arrangement or ordering of data can be seen as an original intellectual creation.</a:t>
            </a:r>
          </a:p>
          <a:p>
            <a:endParaRPr lang="en-CA" dirty="0"/>
          </a:p>
          <a:p>
            <a:r>
              <a:rPr lang="en-CA" dirty="0"/>
              <a:t>Lastly, under the TRIPS Agreement, authors have the right to authorize or prohibit the commercial rental of their works. For cinematographic works (what normal people call “movies”), this right is not applicable UNLESS it can be shown that the rental has led to widespread copying of the work.</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11746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of the largest concerns expressed over the TRIPS Agreement is that, while it sets minimum standards for copyright protection, there’s `no ceiling. The effect of this is that when bilateral trade agreements are being negotiated (usually for the benefit of commercial interests), the “minimum” copyright standards seem to get ratcheted upwards. Some say this shifts the balance of copyright too much in favour of creators.  IP scholar Christopher May states, “the TRIPS agreement seeks to establish a particular settlement regarding intellectual property that privileges certain private interests while downgrading previously legitimate (and carefully developed) public-regarding aspects of their recognition and governance,” and </a:t>
            </a:r>
            <a:r>
              <a:rPr lang="en-CA" dirty="0" err="1"/>
              <a:t>Drahos</a:t>
            </a:r>
            <a:r>
              <a:rPr lang="en-CA" dirty="0"/>
              <a:t> and Braithwaite suggest “TRIPS was the first stage in the global recognition of an investment morality that sees knowledge as a private, rather than public good.”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1293985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Finally, there is another wrinkle to the [c] TRIPS Agreement. It is one of the [c] many core agreements of the World Trade Organization, and any country that wants to be a member of the WTO must enforce all WTO agreements. In other words:[c]  if you are a non-WTO country and you just want [c] access to world markets for your agricultural goods, [c] you must also implement the TRIPS agreement on copyright and intellectual property. For many countries in the developing world, this has a [c] negative impact on their ability to achieve equality with more economically-advanced nations. [c]</a:t>
            </a:r>
          </a:p>
          <a:p>
            <a:endParaRPr lang="en-CA"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183588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really sets TRIPs apart from Berne, is that TRIPS requires an enforcement mechanism.  When you sign on to the WTO agreements, you also become subject to the WTO’s Dispute Settlement mechanism, which can result in harsh penalties. </a:t>
            </a:r>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44305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It is somewhat ironic that the United States - which used to capitalize on the lack of intellectual property rights for international works in the 19th century - is now a driving force in a regime that protects their works in international markets.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31357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should now be able to: </a:t>
            </a:r>
          </a:p>
          <a:p>
            <a:endParaRPr lang="en-CA" dirty="0"/>
          </a:p>
          <a:p>
            <a:r>
              <a:rPr lang="en-CA" dirty="0"/>
              <a:t>Contrast the relationship between the Berne Convention and the TRIPS Agreement</a:t>
            </a:r>
          </a:p>
          <a:p>
            <a:r>
              <a:rPr lang="en-CA" dirty="0"/>
              <a:t>Discuss the connection between these agreements and the World Trade Organization</a:t>
            </a:r>
          </a:p>
          <a:p>
            <a:r>
              <a:rPr lang="en-CA" dirty="0"/>
              <a:t>Infer how agreements like the Berne Convention and the TRIPS agreement might impact global economic development and trade.</a:t>
            </a:r>
          </a:p>
          <a:p>
            <a:endParaRPr lang="en-CA"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323093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has been the University of Alberta’s Opening Up Copyright Module on the Berne and TRIPS Agreements.  Thank you for your attention.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301755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891314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1905764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70212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Meet Victor. It’s 1831, and he’s just published an immensely-successful book called “The Hunchback of Notre Dame” in France. The book has been selling well at home and, as the author, Victor wants to profit from sales in other countries. After inquiring about getting the book published in America he makes an unfortunate discovery: because Victor is not an American citizen, “Hunchback” has no copyright on American soil. In fact, in the years after the book’s release, publishers in the United States did their own English translations and sold the book without giving Victor Hugo any compensation.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286822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1521833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2519596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2474513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158691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problem was addressed by the Paris Convention, in 1883. The convention came about, in part, because of the International Expo in Vienna ten years earlier. American inventors were anxious about showing off their latest inventions there because they didn’t want entrepreneurs from other countries to steal their creations The Paris Convention dealt with this fear by extending intellectual property protections internationally, but only for “industrial property.” Literary and artistic works, like Victor Hugo’s books, weren’t covered at all.</a:t>
            </a:r>
          </a:p>
          <a:p>
            <a:endParaRPr lang="en-CA"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19018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Because he was passionate about this issue, Victor Hugo himself was one of the driving forces behind meetings that led to the creation of The Berne Convention. The Convention, created in 1886, did for literary and artistic works what the Paris Convention did for industrial property. Sadly, he didn’t live long enough to see see it finalized. </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234244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Berne Convention has changed a great deal since 1886, but here’s what it stands for now. It’s based on three basic principles: </a:t>
            </a:r>
          </a:p>
          <a:p>
            <a:endParaRPr lang="en-CA" dirty="0"/>
          </a:p>
          <a:p>
            <a:r>
              <a:rPr lang="en-CA" dirty="0"/>
              <a:t>First, when a work originating in one country – for example, France – is used in another country – for example, the United States – it is treated as if it had been created in the other country (in other words, if Hunchback of Notre Dame – which was written in France - were published in the United States under the Berne Convention, it would be treated as if it had been created in the USA). This is known as the principle of national treatment.</a:t>
            </a:r>
          </a:p>
          <a:p>
            <a:endParaRPr lang="en-CA" dirty="0"/>
          </a:p>
          <a:p>
            <a:r>
              <a:rPr lang="en-CA" dirty="0"/>
              <a:t>Second, copyright protection is automatic. This is known as “fixed” copyright, meaning that the copyright comes into effect automatically as soon as the work is completed in a fixed medium. No registration is required! </a:t>
            </a:r>
          </a:p>
          <a:p>
            <a:endParaRPr lang="en-CA" dirty="0"/>
          </a:p>
          <a:p>
            <a:r>
              <a:rPr lang="en-CA" dirty="0"/>
              <a:t>Third, copyright protection in a foreign country can be independent of the protections provided by the country of origin. However, if the foreign country has a longer copyright term than the country of origin, protection may be denied in the foreign country once the original copyright term ends.</a:t>
            </a:r>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24265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Though it was originally written for literary and artistic works, The Berne Convention now applies to every work of expression in the artistic, literary, and scientific domain. The word “expression” here is key, because the convention doesn’t affect patents or trademarks. The Berne Convention does, however, set a minimum international standard for copyright terms, which is 50 years after the author’s death. In our Hunchback of Notre Dame example from the beginning of this module, this meant that Victor Hugo’s works were protected until 1935.</a:t>
            </a:r>
          </a:p>
          <a:p>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330249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Rights covered by the Berne Convention include the right to translate, to make adaptations or arrangements, to perform or recite in public, to broadcast, to make reproductions, to communicate about the work to the public, or to use a work as the basis of an audiovisual work. The Convention also includes “moral rights” — the right to object to any transformation of the work that would be prejudicial to the author’s honor or reputation.</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59577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Did you catch that last part, about moral rights? Interesting story there: these are covered by Article 6bis of the Berne Convention, but the United States Copyright Act makes no reference to moral rights at all. In fact, this highlights one of the challenges of the Berne Convention: it is not self-executing, meaning that it does not govern laws. When countries become signatories to the Berne convention, they agree to enact laws that conform to the terms of the convention…. But they may not do it exactly as the Berne drafters expected, and there is no enforcement body that can force them to do so.</a:t>
            </a:r>
          </a:p>
          <a:p>
            <a:endParaRPr lang="en-CA" dirty="0"/>
          </a:p>
          <a:p>
            <a:r>
              <a:rPr lang="en-CA" dirty="0"/>
              <a:t>In other words: If a country signs the Berne convention and doesn’t abide by it, that country may face criticism from others for not living up to their Berne obligations… but there is no single, central organization that has the authority to enforce the agreement.</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92440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suppose it is 1995. Victor Hugo died in 1885, so his novel "Hunchback of Notre Dame" has already been in the public domain for decades. Suppose you want to turn that novel into an epic first-person shooter video game – don’t laugh, by the way. It’s been done before, so play along, and let’s Get ready to RING EVIL’S BELL! To see how international copyright might affect your game you’d have to look at the TRIPS Agreement --  or “Trade-Related Aspects of Intellectual Property Right…. s.” This agreement was finalized in 1994 and is administered by the World Trade Organization (WTO). It’s linked to the Berne Convention because it incorporated the terms of the Convention completely -- except for the Berne Convention’s Article 6bis mentioned earlier, which addresses moral rights.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750307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6" name="Text Placeholder 2">
            <a:extLst>
              <a:ext uri="{FF2B5EF4-FFF2-40B4-BE49-F238E27FC236}">
                <a16:creationId xmlns:a16="http://schemas.microsoft.com/office/drawing/2014/main" id="{D7B63688-0F26-2B43-BDFC-878484137A80}"/>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181084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09835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63A16854-EEEF-DC4F-B3FB-361FBA160623}"/>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Rectangle 6">
            <a:extLst>
              <a:ext uri="{FF2B5EF4-FFF2-40B4-BE49-F238E27FC236}">
                <a16:creationId xmlns:a16="http://schemas.microsoft.com/office/drawing/2014/main" id="{414AE76D-2871-4947-AACD-ACFC8FA049FC}"/>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solidFill>
                  <a:schemeClr val="accent1"/>
                </a:solidFill>
                <a:hlinkClick r:id="rId3">
                  <a:extLst>
                    <a:ext uri="{A12FA001-AC4F-418D-AE19-62706E023703}">
                      <ahyp:hlinkClr xmlns:ahyp="http://schemas.microsoft.com/office/drawing/2018/hyperlinkcolor" val="tx"/>
                    </a:ext>
                  </a:extLst>
                </a:hlinkClick>
              </a:rPr>
              <a:t>http://www.hooksounds.com/</a:t>
            </a:r>
            <a:endParaRPr lang="en-US" dirty="0">
              <a:solidFill>
                <a:schemeClr val="accent1"/>
              </a:solidFill>
            </a:endParaRPr>
          </a:p>
          <a:p>
            <a:endParaRPr lang="en-US" dirty="0">
              <a:solidFill>
                <a:schemeClr val="bg2">
                  <a:lumMod val="50000"/>
                </a:schemeClr>
              </a:solidFill>
            </a:endParaRPr>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205827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AC1BB4DB-AE38-1D46-BF18-56EE485B0F09}"/>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4157546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32877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5" name="Text Placeholder 2">
            <a:extLst>
              <a:ext uri="{FF2B5EF4-FFF2-40B4-BE49-F238E27FC236}">
                <a16:creationId xmlns:a16="http://schemas.microsoft.com/office/drawing/2014/main" id="{22472F1F-AB72-D34A-8EC6-81C5891A6867}"/>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6" name="Rectangle 5">
            <a:extLst>
              <a:ext uri="{FF2B5EF4-FFF2-40B4-BE49-F238E27FC236}">
                <a16:creationId xmlns:a16="http://schemas.microsoft.com/office/drawing/2014/main" id="{24378FCF-DF58-7E41-B4A4-CBF74387C917}"/>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hlinkClick r:id="rId3"/>
              </a:rPr>
              <a:t>http://www.hooksounds.com/</a:t>
            </a:r>
            <a:r>
              <a:rPr lang="en-US" dirty="0"/>
              <a:t> </a:t>
            </a:r>
          </a:p>
          <a:p>
            <a:endParaRPr lang="en-US" dirty="0"/>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180166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2495226D-138B-064C-B41F-310FB807EB37}"/>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218856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92284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5" name="Text Placeholder 2">
            <a:extLst>
              <a:ext uri="{FF2B5EF4-FFF2-40B4-BE49-F238E27FC236}">
                <a16:creationId xmlns:a16="http://schemas.microsoft.com/office/drawing/2014/main" id="{464F73D8-A58F-7B4C-8B52-9C565D34222E}"/>
              </a:ext>
            </a:extLst>
          </p:cNvPr>
          <p:cNvSpPr>
            <a:spLocks noGrp="1"/>
          </p:cNvSpPr>
          <p:nvPr>
            <p:ph type="body" sz="quarter" idx="15"/>
          </p:nvPr>
        </p:nvSpPr>
        <p:spPr>
          <a:xfrm>
            <a:off x="851192" y="1841276"/>
            <a:ext cx="10502608" cy="4314825"/>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991367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“Berne and TRIPS Agreements.”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7C75DD26-ADB1-B04B-9CF8-F13121FE0F61}"/>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1282690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588163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4" name="Text Placeholder 2">
            <a:extLst>
              <a:ext uri="{FF2B5EF4-FFF2-40B4-BE49-F238E27FC236}">
                <a16:creationId xmlns:a16="http://schemas.microsoft.com/office/drawing/2014/main" id="{67CAE2F1-CDFA-F34E-9BBB-BFB8BF9DA233}"/>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6" name="Rectangle 5">
            <a:extLst>
              <a:ext uri="{FF2B5EF4-FFF2-40B4-BE49-F238E27FC236}">
                <a16:creationId xmlns:a16="http://schemas.microsoft.com/office/drawing/2014/main" id="{C8805887-059B-AA4C-9410-633013FE2989}"/>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hlinkClick r:id="rId3"/>
              </a:rPr>
              <a:t>http://www.hooksounds.com/</a:t>
            </a:r>
            <a:r>
              <a:rPr lang="en-US" dirty="0"/>
              <a:t> </a:t>
            </a:r>
          </a:p>
          <a:p>
            <a:endParaRPr lang="en-US" dirty="0"/>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32178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119524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2" name="Rectangle 1">
            <a:extLst>
              <a:ext uri="{FF2B5EF4-FFF2-40B4-BE49-F238E27FC236}">
                <a16:creationId xmlns:a16="http://schemas.microsoft.com/office/drawing/2014/main" id="{81C1E777-9455-9E4D-96D7-788DADD2055D}"/>
              </a:ext>
            </a:extLst>
          </p:cNvPr>
          <p:cNvSpPr/>
          <p:nvPr userDrawn="1"/>
        </p:nvSpPr>
        <p:spPr>
          <a:xfrm>
            <a:off x="838200" y="4808654"/>
            <a:ext cx="10502608" cy="1477328"/>
          </a:xfrm>
          <a:prstGeom prst="rect">
            <a:avLst/>
          </a:prstGeom>
        </p:spPr>
        <p:txBody>
          <a:bodyPr wrap="square">
            <a:spAutoFit/>
          </a:bodyPr>
          <a:lstStyle/>
          <a:p>
            <a:r>
              <a:rPr lang="en-US" dirty="0"/>
              <a:t>Closing Slides Music: </a:t>
            </a:r>
            <a:r>
              <a:rPr lang="en-US" dirty="0" err="1"/>
              <a:t>Rybak</a:t>
            </a:r>
            <a:r>
              <a:rPr lang="en-US" dirty="0"/>
              <a:t>, </a:t>
            </a:r>
            <a:r>
              <a:rPr lang="en-US" dirty="0" err="1"/>
              <a:t>Nazar</a:t>
            </a:r>
            <a:r>
              <a:rPr lang="en-US" dirty="0"/>
              <a:t>. (n.d.). Corporate Inspired. </a:t>
            </a:r>
            <a:r>
              <a:rPr lang="en-US" dirty="0" err="1"/>
              <a:t>HookSounds</a:t>
            </a:r>
            <a:r>
              <a:rPr lang="en-US" dirty="0"/>
              <a:t>. CC BY. </a:t>
            </a:r>
            <a:r>
              <a:rPr lang="en-US" dirty="0">
                <a:hlinkClick r:id="rId3"/>
              </a:rPr>
              <a:t>http://www.hooksounds.com/</a:t>
            </a:r>
            <a:r>
              <a:rPr lang="en-US" dirty="0"/>
              <a:t> </a:t>
            </a:r>
          </a:p>
          <a:p>
            <a:endParaRPr lang="en-US" dirty="0"/>
          </a:p>
          <a:p>
            <a:r>
              <a:rPr lang="en-US" dirty="0"/>
              <a:t>Unattributed materials are contributions from the Opening Up Copyright Project Team and placed in the Public Domain.</a:t>
            </a:r>
          </a:p>
        </p:txBody>
      </p:sp>
    </p:spTree>
    <p:extLst>
      <p:ext uri="{BB962C8B-B14F-4D97-AF65-F5344CB8AC3E}">
        <p14:creationId xmlns:p14="http://schemas.microsoft.com/office/powerpoint/2010/main" val="106951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37" r:id="rId5"/>
    <p:sldLayoutId id="2147493511" r:id="rId6"/>
    <p:sldLayoutId id="2147493512" r:id="rId7"/>
    <p:sldLayoutId id="2147493513" r:id="rId8"/>
    <p:sldLayoutId id="2147493514" r:id="rId9"/>
    <p:sldLayoutId id="21474935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38" r:id="rId5"/>
    <p:sldLayoutId id="2147493518" r:id="rId6"/>
    <p:sldLayoutId id="2147493519" r:id="rId7"/>
    <p:sldLayoutId id="2147493520" r:id="rId8"/>
    <p:sldLayoutId id="2147493521" r:id="rId9"/>
    <p:sldLayoutId id="214749352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39" r:id="rId5"/>
    <p:sldLayoutId id="2147493526" r:id="rId6"/>
    <p:sldLayoutId id="2147493527" r:id="rId7"/>
    <p:sldLayoutId id="2147493528" r:id="rId8"/>
    <p:sldLayoutId id="2147493529" r:id="rId9"/>
    <p:sldLayoutId id="214749352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40" r:id="rId5"/>
    <p:sldLayoutId id="2147493532" r:id="rId6"/>
    <p:sldLayoutId id="2147493533" r:id="rId7"/>
    <p:sldLayoutId id="2147493534" r:id="rId8"/>
    <p:sldLayoutId id="2147493535" r:id="rId9"/>
    <p:sldLayoutId id="214749353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41" r:id="rId5"/>
    <p:sldLayoutId id="2147493503" r:id="rId6"/>
    <p:sldLayoutId id="2147493504" r:id="rId7"/>
    <p:sldLayoutId id="2147493505" r:id="rId8"/>
    <p:sldLayoutId id="2147493507" r:id="rId9"/>
    <p:sldLayoutId id="21474935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9.emf"/><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16.jpg"/><Relationship Id="rId2" Type="http://schemas.openxmlformats.org/officeDocument/2006/relationships/notesSlide" Target="../notesSlides/notesSlide10.xml"/><Relationship Id="rId16" Type="http://schemas.openxmlformats.org/officeDocument/2006/relationships/image" Target="../media/image49.svg"/><Relationship Id="rId1" Type="http://schemas.openxmlformats.org/officeDocument/2006/relationships/slideLayout" Target="../slideLayouts/slideLayout32.xml"/><Relationship Id="rId6" Type="http://schemas.openxmlformats.org/officeDocument/2006/relationships/image" Target="../media/image60.png"/><Relationship Id="rId11" Type="http://schemas.openxmlformats.org/officeDocument/2006/relationships/image" Target="../media/image65.svg"/><Relationship Id="rId5" Type="http://schemas.microsoft.com/office/2007/relationships/hdphoto" Target="../media/hdphoto1.wdp"/><Relationship Id="rId15" Type="http://schemas.openxmlformats.org/officeDocument/2006/relationships/image" Target="../media/image48.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svg"/></Relationships>
</file>

<file path=ppt/slides/_rels/slide1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70.jp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75.sv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2.xml"/><Relationship Id="rId5" Type="http://schemas.openxmlformats.org/officeDocument/2006/relationships/image" Target="../media/image15.jp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8" Type="http://schemas.openxmlformats.org/officeDocument/2006/relationships/hyperlink" Target="https://commons.wikimedia.org/wiki/File:Joseph_Ferdinand_Keppler_-_The_Pirate_Publisher_-_Puck_Magazine_-_Restoration_by_Adam_Cuerden.jpg#/media/File:Joseph_Ferdinand_Keppler_-_The_Pirate_Publisher_-_Puck_Magazine_-_Restoration_by_Adam_Cuerden.jpg" TargetMode="External"/><Relationship Id="rId3" Type="http://schemas.openxmlformats.org/officeDocument/2006/relationships/hyperlink" Target="http://concise.britannica.com/ebc/art-11798/Victor-Hugo-photograph-by-Nadar" TargetMode="External"/><Relationship Id="rId7" Type="http://schemas.openxmlformats.org/officeDocument/2006/relationships/hyperlink" Target="https://commons.wikimedia.org/wiki/File:W_Rotunde.jpg#/media/File:W_Rotunde.jpg" TargetMode="External"/><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hyperlink" Target="https://commons.wikimedia.org/w/index.php?curid=318418" TargetMode="External"/><Relationship Id="rId5" Type="http://schemas.openxmlformats.org/officeDocument/2006/relationships/hyperlink" Target="https://commons.wikimedia.org/wiki/File:Flag_of_the_United_States_(1822-1836).svg" TargetMode="External"/><Relationship Id="rId4" Type="http://schemas.openxmlformats.org/officeDocument/2006/relationships/hyperlink" Target="https://upload.wikimedia.org/wikipedia/commons/3/3a/Hunchback_of_Notre_Dame.jp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thenounproject.com/term/process/2067352" TargetMode="External"/><Relationship Id="rId3" Type="http://schemas.openxmlformats.org/officeDocument/2006/relationships/hyperlink" Target="https://commons.wikimedia.org/wiki/File:Joseph_Ferdinand_Keppler_-_The_Pirate_Publisher_-_Puck_Magazine_-_Restoration_by_Adam_Cuerden.jpg#/media/File:Joseph_Ferdinand_Keppler_-_The_Pirate_Publisher_-_Puck_Magazine_-_Restoration_by_Adam_Cuerden.jpg" TargetMode="External"/><Relationship Id="rId7" Type="http://schemas.openxmlformats.org/officeDocument/2006/relationships/hyperlink" Target="https://thenounproject.com/term/science/909459" TargetMode="External"/><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hyperlink" Target="https://thenounproject.com/icon/1787402/" TargetMode="External"/><Relationship Id="rId11" Type="http://schemas.openxmlformats.org/officeDocument/2006/relationships/hyperlink" Target="https://thenounproject.com/term/public-speaking/1681645" TargetMode="External"/><Relationship Id="rId5" Type="http://schemas.openxmlformats.org/officeDocument/2006/relationships/hyperlink" Target="https://thenounproject.com/icon/1976897" TargetMode="External"/><Relationship Id="rId10" Type="http://schemas.openxmlformats.org/officeDocument/2006/relationships/hyperlink" Target="https://thenounproject.com/term/drama/953398" TargetMode="External"/><Relationship Id="rId4" Type="http://schemas.openxmlformats.org/officeDocument/2006/relationships/hyperlink" Target="https://thenounproject.com/term/automatically/944735" TargetMode="External"/><Relationship Id="rId9" Type="http://schemas.openxmlformats.org/officeDocument/2006/relationships/hyperlink" Target="https://thenounproject.com/term/broadcast/201837"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ommons.wikimedia.org/wiki/File:Hunchback_-Notre_Dame_1923.jpg" TargetMode="External"/><Relationship Id="rId3" Type="http://schemas.openxmlformats.org/officeDocument/2006/relationships/hyperlink" Target="https://thenounproject.com/term/film-projector/336166" TargetMode="External"/><Relationship Id="rId7" Type="http://schemas.openxmlformats.org/officeDocument/2006/relationships/hyperlink" Target="https://en.wikipedia.org/wiki/Copyright_infringement#/media/File:Copyrightpirates.jpg" TargetMode="External"/><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hyperlink" Target="https://thenounproject.com/term/moral/901639" TargetMode="External"/><Relationship Id="rId11" Type="http://schemas.openxmlformats.org/officeDocument/2006/relationships/hyperlink" Target="https://thenounproject.com/term/shield/304268" TargetMode="External"/><Relationship Id="rId5" Type="http://schemas.openxmlformats.org/officeDocument/2006/relationships/hyperlink" Target="https://thenounproject.com/term/copy/1474212" TargetMode="External"/><Relationship Id="rId10" Type="http://schemas.openxmlformats.org/officeDocument/2006/relationships/hyperlink" Target="https://thenounproject.com/term/swords/2288788" TargetMode="External"/><Relationship Id="rId4" Type="http://schemas.openxmlformats.org/officeDocument/2006/relationships/hyperlink" Target="https://thenounproject.com/term/adapt/2122894" TargetMode="External"/><Relationship Id="rId9" Type="http://schemas.openxmlformats.org/officeDocument/2006/relationships/hyperlink" Target="https://www.arcade-museum.com/game_detail.php?game_id=8156"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freesound.org/people/madmanmusic/sounds/347981/" TargetMode="External"/><Relationship Id="rId3" Type="http://schemas.openxmlformats.org/officeDocument/2006/relationships/hyperlink" Target="https://thenounproject.com/term/helmet/593366" TargetMode="External"/><Relationship Id="rId7" Type="http://schemas.openxmlformats.org/officeDocument/2006/relationships/hyperlink" Target="https://incompetech.com/music/royalty-free/index.html?collection=005" TargetMode="External"/><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hyperlink" Target="https://thenounproject.com/term/police-riot-control-equipment/1584298" TargetMode="External"/><Relationship Id="rId5" Type="http://schemas.openxmlformats.org/officeDocument/2006/relationships/hyperlink" Target="https://thenounproject.com/term/impose/2248951" TargetMode="External"/><Relationship Id="rId10" Type="http://schemas.openxmlformats.org/officeDocument/2006/relationships/hyperlink" Target="https://freesound.org/people/giddster/sounds/336539/" TargetMode="External"/><Relationship Id="rId4" Type="http://schemas.openxmlformats.org/officeDocument/2006/relationships/hyperlink" Target="https://thenounproject.com/term/database/2262291" TargetMode="External"/><Relationship Id="rId9" Type="http://schemas.openxmlformats.org/officeDocument/2006/relationships/hyperlink" Target="https://freesound.org/people/rykenn/sounds/432170/"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freesound.org/people/newagesoup/sounds/347324/" TargetMode="External"/><Relationship Id="rId3" Type="http://schemas.openxmlformats.org/officeDocument/2006/relationships/hyperlink" Target="https://freesound.org/people/LittleRainySeasons/sounds/338047/" TargetMode="External"/><Relationship Id="rId7" Type="http://schemas.openxmlformats.org/officeDocument/2006/relationships/hyperlink" Target="https://freesound.org/people/onikage22/sounds/240566/" TargetMode="External"/><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hyperlink" Target="https://freesound.org/people/Rock%20Savage/sounds/65921/" TargetMode="External"/><Relationship Id="rId5" Type="http://schemas.openxmlformats.org/officeDocument/2006/relationships/hyperlink" Target="https://freemusicarchive.org/music/Dr_Phibes_and_The_Ten_Plagues_of_Egypt/Music_of_the_Gods_volume_1/" TargetMode="External"/><Relationship Id="rId4" Type="http://schemas.openxmlformats.org/officeDocument/2006/relationships/hyperlink" Target="https://freesound.org/people/guinefurrie/sounds/441508/" TargetMode="External"/><Relationship Id="rId9" Type="http://schemas.openxmlformats.org/officeDocument/2006/relationships/hyperlink" Target="http://www.hooksounds.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5.jp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16.jpg"/><Relationship Id="rId4" Type="http://schemas.openxmlformats.org/officeDocument/2006/relationships/image" Target="../media/image32.sv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32.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sv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jp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56.png"/><Relationship Id="rId11" Type="http://schemas.openxmlformats.org/officeDocument/2006/relationships/image" Target="../media/image52.png"/><Relationship Id="rId5" Type="http://schemas.openxmlformats.org/officeDocument/2006/relationships/image" Target="../media/image55.jpg"/><Relationship Id="rId10" Type="http://schemas.openxmlformats.org/officeDocument/2006/relationships/image" Target="../media/image59.emf"/><Relationship Id="rId4" Type="http://schemas.openxmlformats.org/officeDocument/2006/relationships/image" Target="../media/image54.jp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dirty="0"/>
              <a:t>Berne and TRIPS Agreements</a:t>
            </a:r>
          </a:p>
        </p:txBody>
      </p:sp>
      <p:sp>
        <p:nvSpPr>
          <p:cNvPr id="3" name="Subtitle 2">
            <a:extLst>
              <a:ext uri="{FF2B5EF4-FFF2-40B4-BE49-F238E27FC236}">
                <a16:creationId xmlns:a16="http://schemas.microsoft.com/office/drawing/2014/main" id="{644CCC45-B650-4A46-864B-8F5ADA7B490D}"/>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a:t>April 2019</a:t>
            </a:r>
          </a:p>
        </p:txBody>
      </p:sp>
    </p:spTree>
    <p:extLst>
      <p:ext uri="{BB962C8B-B14F-4D97-AF65-F5344CB8AC3E}">
        <p14:creationId xmlns:p14="http://schemas.microsoft.com/office/powerpoint/2010/main" val="327165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860A04-F97E-9041-9D41-160F1C397A83}"/>
              </a:ext>
            </a:extLst>
          </p:cNvPr>
          <p:cNvSpPr>
            <a:spLocks noGrp="1"/>
          </p:cNvSpPr>
          <p:nvPr>
            <p:ph type="title"/>
          </p:nvPr>
        </p:nvSpPr>
        <p:spPr/>
        <p:txBody>
          <a:bodyPr/>
          <a:lstStyle/>
          <a:p>
            <a:r>
              <a:rPr lang="en-US" dirty="0"/>
              <a:t>THE TRIPS AGREEMENT</a:t>
            </a:r>
          </a:p>
        </p:txBody>
      </p:sp>
      <p:pic>
        <p:nvPicPr>
          <p:cNvPr id="3" name="WTO logo">
            <a:extLst>
              <a:ext uri="{FF2B5EF4-FFF2-40B4-BE49-F238E27FC236}">
                <a16:creationId xmlns:a16="http://schemas.microsoft.com/office/drawing/2014/main" id="{F92AACE7-D513-694F-8354-CD628E8E2113}"/>
              </a:ext>
            </a:extLst>
          </p:cNvPr>
          <p:cNvPicPr>
            <a:picLocks noChangeAspect="1"/>
          </p:cNvPicPr>
          <p:nvPr/>
        </p:nvPicPr>
        <p:blipFill>
          <a:blip r:embed="rId3"/>
          <a:stretch>
            <a:fillRect/>
          </a:stretch>
        </p:blipFill>
        <p:spPr>
          <a:xfrm>
            <a:off x="7706094" y="1564700"/>
            <a:ext cx="3276866" cy="3276866"/>
          </a:xfrm>
          <a:prstGeom prst="rect">
            <a:avLst/>
          </a:prstGeom>
        </p:spPr>
      </p:pic>
      <p:sp>
        <p:nvSpPr>
          <p:cNvPr id="2" name="TRIPS">
            <a:extLst>
              <a:ext uri="{FF2B5EF4-FFF2-40B4-BE49-F238E27FC236}">
                <a16:creationId xmlns:a16="http://schemas.microsoft.com/office/drawing/2014/main" id="{2DEBD47B-1128-8246-A605-E15FCF08F7EC}"/>
              </a:ext>
            </a:extLst>
          </p:cNvPr>
          <p:cNvSpPr txBox="1"/>
          <p:nvPr/>
        </p:nvSpPr>
        <p:spPr>
          <a:xfrm>
            <a:off x="800100" y="4841566"/>
            <a:ext cx="2212465" cy="1015663"/>
          </a:xfrm>
          <a:prstGeom prst="rect">
            <a:avLst/>
          </a:prstGeom>
          <a:noFill/>
        </p:spPr>
        <p:txBody>
          <a:bodyPr wrap="none" rtlCol="0">
            <a:spAutoFit/>
          </a:bodyPr>
          <a:lstStyle/>
          <a:p>
            <a:r>
              <a:rPr lang="en-US" sz="6000" dirty="0">
                <a:solidFill>
                  <a:srgbClr val="FF0000"/>
                </a:solidFill>
                <a:latin typeface="Garamond" panose="02020404030301010803" pitchFamily="18" charset="0"/>
              </a:rPr>
              <a:t>TRIPS</a:t>
            </a:r>
          </a:p>
        </p:txBody>
      </p:sp>
      <p:sp>
        <p:nvSpPr>
          <p:cNvPr id="5" name="Protects expressions">
            <a:extLst>
              <a:ext uri="{FF2B5EF4-FFF2-40B4-BE49-F238E27FC236}">
                <a16:creationId xmlns:a16="http://schemas.microsoft.com/office/drawing/2014/main" id="{A1A29E05-A594-B942-B363-94A08B1EFB35}"/>
              </a:ext>
            </a:extLst>
          </p:cNvPr>
          <p:cNvSpPr txBox="1"/>
          <p:nvPr/>
        </p:nvSpPr>
        <p:spPr>
          <a:xfrm>
            <a:off x="3720189" y="1877568"/>
            <a:ext cx="4751622"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Protects expressions, not ideas</a:t>
            </a:r>
          </a:p>
        </p:txBody>
      </p:sp>
      <p:grpSp>
        <p:nvGrpSpPr>
          <p:cNvPr id="18" name="The Game!">
            <a:extLst>
              <a:ext uri="{FF2B5EF4-FFF2-40B4-BE49-F238E27FC236}">
                <a16:creationId xmlns:a16="http://schemas.microsoft.com/office/drawing/2014/main" id="{57166C91-2E41-3F46-9885-878FB1032F6C}"/>
              </a:ext>
            </a:extLst>
          </p:cNvPr>
          <p:cNvGrpSpPr/>
          <p:nvPr/>
        </p:nvGrpSpPr>
        <p:grpSpPr>
          <a:xfrm>
            <a:off x="4914363" y="2753760"/>
            <a:ext cx="4644280" cy="3773477"/>
            <a:chOff x="4914363" y="2753760"/>
            <a:chExt cx="4644280" cy="3773477"/>
          </a:xfrm>
        </p:grpSpPr>
        <p:pic>
          <p:nvPicPr>
            <p:cNvPr id="6" name="Hunchback Still" descr="A group of people sitting in front of a building&#10;&#10;Description automatically generated">
              <a:extLst>
                <a:ext uri="{FF2B5EF4-FFF2-40B4-BE49-F238E27FC236}">
                  <a16:creationId xmlns:a16="http://schemas.microsoft.com/office/drawing/2014/main" id="{CD3C53CA-4F74-9C47-8340-3C5B7A2F60C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290000"/>
                      </a14:imgEffect>
                    </a14:imgLayer>
                  </a14:imgProps>
                </a:ext>
              </a:extLst>
            </a:blip>
            <a:stretch>
              <a:fillRect/>
            </a:stretch>
          </p:blipFill>
          <p:spPr>
            <a:xfrm>
              <a:off x="4914363" y="2753760"/>
              <a:ext cx="4644280" cy="3773477"/>
            </a:xfrm>
            <a:prstGeom prst="rect">
              <a:avLst/>
            </a:prstGeom>
          </p:spPr>
        </p:pic>
        <p:pic>
          <p:nvPicPr>
            <p:cNvPr id="12" name="Helmet">
              <a:extLst>
                <a:ext uri="{FF2B5EF4-FFF2-40B4-BE49-F238E27FC236}">
                  <a16:creationId xmlns:a16="http://schemas.microsoft.com/office/drawing/2014/main" id="{39A81A0D-5E2C-D943-8DA4-EE699D18B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77527">
              <a:off x="6029446" y="3499126"/>
              <a:ext cx="971271" cy="1204375"/>
            </a:xfrm>
            <a:prstGeom prst="rect">
              <a:avLst/>
            </a:prstGeom>
          </p:spPr>
        </p:pic>
        <p:sp>
          <p:nvSpPr>
            <p:cNvPr id="13" name="Score">
              <a:extLst>
                <a:ext uri="{FF2B5EF4-FFF2-40B4-BE49-F238E27FC236}">
                  <a16:creationId xmlns:a16="http://schemas.microsoft.com/office/drawing/2014/main" id="{01E6A5CB-9A00-0244-A3AA-99D472CDC1EC}"/>
                </a:ext>
              </a:extLst>
            </p:cNvPr>
            <p:cNvSpPr txBox="1"/>
            <p:nvPr/>
          </p:nvSpPr>
          <p:spPr>
            <a:xfrm>
              <a:off x="8019704" y="2945107"/>
              <a:ext cx="1500732" cy="369332"/>
            </a:xfrm>
            <a:prstGeom prst="rect">
              <a:avLst/>
            </a:prstGeom>
            <a:noFill/>
          </p:spPr>
          <p:txBody>
            <a:bodyPr wrap="none" rtlCol="0">
              <a:spAutoFit/>
            </a:bodyPr>
            <a:lstStyle/>
            <a:p>
              <a:r>
                <a:rPr lang="en-US" b="1" dirty="0">
                  <a:solidFill>
                    <a:schemeClr val="accent2"/>
                  </a:solidFill>
                  <a:latin typeface="Lithos Pro" pitchFamily="82" charset="77"/>
                </a:rPr>
                <a:t>SCORE: 30</a:t>
              </a:r>
            </a:p>
          </p:txBody>
        </p:sp>
        <p:pic>
          <p:nvPicPr>
            <p:cNvPr id="15" name="Sword">
              <a:extLst>
                <a:ext uri="{FF2B5EF4-FFF2-40B4-BE49-F238E27FC236}">
                  <a16:creationId xmlns:a16="http://schemas.microsoft.com/office/drawing/2014/main" id="{A4B9202F-06F1-7F40-A50C-594AC2985C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53476" flipH="1">
              <a:off x="6884208" y="3665279"/>
              <a:ext cx="1017820" cy="1262097"/>
            </a:xfrm>
            <a:prstGeom prst="rect">
              <a:avLst/>
            </a:prstGeom>
          </p:spPr>
        </p:pic>
        <p:pic>
          <p:nvPicPr>
            <p:cNvPr id="17" name="Shield">
              <a:extLst>
                <a:ext uri="{FF2B5EF4-FFF2-40B4-BE49-F238E27FC236}">
                  <a16:creationId xmlns:a16="http://schemas.microsoft.com/office/drawing/2014/main" id="{C0E17A8A-D327-3D46-9BDE-FA250F535A4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244581">
              <a:off x="5302717" y="4878602"/>
              <a:ext cx="1003155" cy="1243912"/>
            </a:xfrm>
            <a:prstGeom prst="rect">
              <a:avLst/>
            </a:prstGeom>
          </p:spPr>
        </p:pic>
      </p:grpSp>
      <p:sp>
        <p:nvSpPr>
          <p:cNvPr id="19" name="copyright">
            <a:extLst>
              <a:ext uri="{FF2B5EF4-FFF2-40B4-BE49-F238E27FC236}">
                <a16:creationId xmlns:a16="http://schemas.microsoft.com/office/drawing/2014/main" id="{9AB06623-8804-2542-8CAC-3C828434A664}"/>
              </a:ext>
            </a:extLst>
          </p:cNvPr>
          <p:cNvSpPr/>
          <p:nvPr/>
        </p:nvSpPr>
        <p:spPr>
          <a:xfrm rot="20757897">
            <a:off x="4305309" y="2591164"/>
            <a:ext cx="1082341" cy="1446550"/>
          </a:xfrm>
          <a:prstGeom prst="rect">
            <a:avLst/>
          </a:prstGeom>
        </p:spPr>
        <p:txBody>
          <a:bodyPr wrap="square">
            <a:spAutoFit/>
          </a:bodyPr>
          <a:lstStyle/>
          <a:p>
            <a:r>
              <a:rPr lang="en-CA" sz="8800" dirty="0">
                <a:solidFill>
                  <a:srgbClr val="FF0000"/>
                </a:solidFill>
                <a:latin typeface="Arial" panose="020B0604020202020204" pitchFamily="34" charset="0"/>
                <a:cs typeface="Arial" panose="020B0604020202020204" pitchFamily="34" charset="0"/>
              </a:rPr>
              <a:t>©</a:t>
            </a:r>
          </a:p>
        </p:txBody>
      </p:sp>
      <p:sp>
        <p:nvSpPr>
          <p:cNvPr id="21" name="Computer code is literary">
            <a:extLst>
              <a:ext uri="{FF2B5EF4-FFF2-40B4-BE49-F238E27FC236}">
                <a16:creationId xmlns:a16="http://schemas.microsoft.com/office/drawing/2014/main" id="{CE421EEF-75DA-6C47-B76D-F6993FDE7243}"/>
              </a:ext>
            </a:extLst>
          </p:cNvPr>
          <p:cNvSpPr txBox="1"/>
          <p:nvPr/>
        </p:nvSpPr>
        <p:spPr>
          <a:xfrm>
            <a:off x="3720189" y="1885135"/>
            <a:ext cx="6891630"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Computer programs protected as literary works</a:t>
            </a:r>
          </a:p>
        </p:txBody>
      </p:sp>
      <p:sp>
        <p:nvSpPr>
          <p:cNvPr id="22" name="Source code">
            <a:extLst>
              <a:ext uri="{FF2B5EF4-FFF2-40B4-BE49-F238E27FC236}">
                <a16:creationId xmlns:a16="http://schemas.microsoft.com/office/drawing/2014/main" id="{DE7122C7-4770-4F46-BD40-16A81F776CE0}"/>
              </a:ext>
            </a:extLst>
          </p:cNvPr>
          <p:cNvSpPr txBox="1"/>
          <p:nvPr/>
        </p:nvSpPr>
        <p:spPr>
          <a:xfrm>
            <a:off x="3791939" y="3081013"/>
            <a:ext cx="3276866" cy="461665"/>
          </a:xfrm>
          <a:prstGeom prst="rect">
            <a:avLst/>
          </a:prstGeom>
          <a:noFill/>
        </p:spPr>
        <p:txBody>
          <a:bodyPr wrap="square" rtlCol="0">
            <a:spAutoFit/>
          </a:bodyPr>
          <a:lstStyle/>
          <a:p>
            <a:r>
              <a:rPr lang="en-CA" sz="2400" dirty="0">
                <a:solidFill>
                  <a:schemeClr val="bg2">
                    <a:lumMod val="50000"/>
                  </a:schemeClr>
                </a:solidFill>
                <a:latin typeface="Arial" panose="020B0604020202020204" pitchFamily="34" charset="0"/>
                <a:cs typeface="Arial" panose="020B0604020202020204" pitchFamily="34" charset="0"/>
              </a:rPr>
              <a:t>print(“SANCTUARY!”);</a:t>
            </a:r>
          </a:p>
        </p:txBody>
      </p:sp>
      <p:pic>
        <p:nvPicPr>
          <p:cNvPr id="23" name="Executable software">
            <a:extLst>
              <a:ext uri="{FF2B5EF4-FFF2-40B4-BE49-F238E27FC236}">
                <a16:creationId xmlns:a16="http://schemas.microsoft.com/office/drawing/2014/main" id="{01269CDA-6475-9D45-890A-CE7FABE288E2}"/>
              </a:ext>
            </a:extLst>
          </p:cNvPr>
          <p:cNvPicPr>
            <a:picLocks noChangeAspect="1"/>
          </p:cNvPicPr>
          <p:nvPr/>
        </p:nvPicPr>
        <p:blipFill rotWithShape="1">
          <a:blip r:embed="rId12"/>
          <a:srcRect b="21996"/>
          <a:stretch/>
        </p:blipFill>
        <p:spPr>
          <a:xfrm>
            <a:off x="7480529" y="2529549"/>
            <a:ext cx="3155270" cy="2461230"/>
          </a:xfrm>
          <a:prstGeom prst="rect">
            <a:avLst/>
          </a:prstGeom>
        </p:spPr>
      </p:pic>
      <p:pic>
        <p:nvPicPr>
          <p:cNvPr id="25" name="Databases">
            <a:extLst>
              <a:ext uri="{FF2B5EF4-FFF2-40B4-BE49-F238E27FC236}">
                <a16:creationId xmlns:a16="http://schemas.microsoft.com/office/drawing/2014/main" id="{64BC8E6C-64FE-9F4E-BC00-67596929A5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91521" y="3954146"/>
            <a:ext cx="1888718" cy="2367945"/>
          </a:xfrm>
          <a:prstGeom prst="rect">
            <a:avLst/>
          </a:prstGeom>
        </p:spPr>
      </p:pic>
      <p:sp>
        <p:nvSpPr>
          <p:cNvPr id="26" name="Auhorize/prohibit rental">
            <a:extLst>
              <a:ext uri="{FF2B5EF4-FFF2-40B4-BE49-F238E27FC236}">
                <a16:creationId xmlns:a16="http://schemas.microsoft.com/office/drawing/2014/main" id="{047D5CF2-3E3F-9B4C-BCA2-BCA4A056C8A1}"/>
              </a:ext>
            </a:extLst>
          </p:cNvPr>
          <p:cNvSpPr txBox="1"/>
          <p:nvPr/>
        </p:nvSpPr>
        <p:spPr>
          <a:xfrm>
            <a:off x="3718368" y="1892076"/>
            <a:ext cx="7372532"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Authors can authorize or prohibit commercial rental</a:t>
            </a:r>
          </a:p>
        </p:txBody>
      </p:sp>
      <p:pic>
        <p:nvPicPr>
          <p:cNvPr id="27" name="Movie projector">
            <a:extLst>
              <a:ext uri="{FF2B5EF4-FFF2-40B4-BE49-F238E27FC236}">
                <a16:creationId xmlns:a16="http://schemas.microsoft.com/office/drawing/2014/main" id="{2394A42D-A20E-F24A-8F4F-65A63ADDB9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28499" y="3642781"/>
            <a:ext cx="2361540" cy="2928309"/>
          </a:xfrm>
          <a:prstGeom prst="rect">
            <a:avLst/>
          </a:prstGeom>
        </p:spPr>
      </p:pic>
      <p:pic>
        <p:nvPicPr>
          <p:cNvPr id="28" name="Hunchback movie" descr="A group of people sitting in front of a building&#10;&#10;Description automatically generated">
            <a:extLst>
              <a:ext uri="{FF2B5EF4-FFF2-40B4-BE49-F238E27FC236}">
                <a16:creationId xmlns:a16="http://schemas.microsoft.com/office/drawing/2014/main" id="{A019DEBD-DB44-8C42-ADC6-35474EFA5A91}"/>
              </a:ext>
            </a:extLst>
          </p:cNvPr>
          <p:cNvPicPr>
            <a:picLocks noChangeAspect="1"/>
          </p:cNvPicPr>
          <p:nvPr/>
        </p:nvPicPr>
        <p:blipFill>
          <a:blip r:embed="rId17"/>
          <a:stretch>
            <a:fillRect/>
          </a:stretch>
        </p:blipFill>
        <p:spPr>
          <a:xfrm>
            <a:off x="6971126" y="3045171"/>
            <a:ext cx="4065321" cy="3303073"/>
          </a:xfrm>
          <a:prstGeom prst="rect">
            <a:avLst/>
          </a:prstGeom>
          <a:scene3d>
            <a:camera prst="orthographicFront">
              <a:rot lat="1157461" lon="3354916" rev="22890"/>
            </a:camera>
            <a:lightRig rig="threePt" dir="t"/>
          </a:scene3d>
        </p:spPr>
      </p:pic>
    </p:spTree>
    <p:extLst>
      <p:ext uri="{BB962C8B-B14F-4D97-AF65-F5344CB8AC3E}">
        <p14:creationId xmlns:p14="http://schemas.microsoft.com/office/powerpoint/2010/main" val="353408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3.7037E-7 L -0.60039 0.03287 " pathEditMode="relative" rAng="0" ptsTypes="AA">
                                      <p:cBhvr>
                                        <p:cTn id="11" dur="2000" fill="hold"/>
                                        <p:tgtEl>
                                          <p:spTgt spid="3"/>
                                        </p:tgtEl>
                                        <p:attrNameLst>
                                          <p:attrName>ppt_x</p:attrName>
                                          <p:attrName>ppt_y</p:attrName>
                                        </p:attrNameLst>
                                      </p:cBhvr>
                                      <p:rCtr x="-29909" y="3032"/>
                                    </p:animMotion>
                                  </p:childTnLst>
                                </p:cTn>
                              </p:par>
                              <p:par>
                                <p:cTn id="12" presetID="6" presetClass="emph" presetSubtype="0" fill="hold" nodeType="withEffect">
                                  <p:stCondLst>
                                    <p:cond delay="0"/>
                                  </p:stCondLst>
                                  <p:childTnLst>
                                    <p:animScale>
                                      <p:cBhvr>
                                        <p:cTn id="13" dur="2000" fill="hold"/>
                                        <p:tgtEl>
                                          <p:spTgt spid="3"/>
                                        </p:tgtEl>
                                      </p:cBhvr>
                                      <p:by x="85000" y="8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2"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par>
                                <p:cTn id="30" presetID="10" presetClass="entr" presetSubtype="0" fill="hold" grpId="3"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4"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500"/>
                            </p:stCondLst>
                            <p:childTnLst>
                              <p:par>
                                <p:cTn id="53" presetID="10" presetClass="entr" presetSubtype="0" fill="hold" nodeType="afterEffect">
                                  <p:stCondLst>
                                    <p:cond delay="20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19" grpId="2"/>
      <p:bldP spid="19" grpId="3"/>
      <p:bldP spid="19" grpId="4"/>
      <p:bldP spid="21" grpId="1"/>
      <p:bldP spid="21" grpId="2"/>
      <p:bldP spid="22" grpId="1"/>
      <p:bldP spid="22" grpId="2"/>
      <p:bldP spid="2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FB7700-0CAE-064C-B202-E0CFC0EBAFDE}"/>
              </a:ext>
            </a:extLst>
          </p:cNvPr>
          <p:cNvSpPr>
            <a:spLocks noGrp="1"/>
          </p:cNvSpPr>
          <p:nvPr>
            <p:ph type="title"/>
          </p:nvPr>
        </p:nvSpPr>
        <p:spPr/>
        <p:txBody>
          <a:bodyPr/>
          <a:lstStyle/>
          <a:p>
            <a:r>
              <a:rPr lang="en-US" dirty="0"/>
              <a:t>TRIPS CONCERNS</a:t>
            </a:r>
          </a:p>
        </p:txBody>
      </p:sp>
      <p:sp>
        <p:nvSpPr>
          <p:cNvPr id="5" name="Chris May quote">
            <a:extLst>
              <a:ext uri="{FF2B5EF4-FFF2-40B4-BE49-F238E27FC236}">
                <a16:creationId xmlns:a16="http://schemas.microsoft.com/office/drawing/2014/main" id="{370ABD23-83EC-3045-AC22-CE5E6E99DBBE}"/>
              </a:ext>
            </a:extLst>
          </p:cNvPr>
          <p:cNvSpPr txBox="1"/>
          <p:nvPr/>
        </p:nvSpPr>
        <p:spPr>
          <a:xfrm>
            <a:off x="4056993" y="2274838"/>
            <a:ext cx="7582241" cy="2308324"/>
          </a:xfrm>
          <a:prstGeom prst="rect">
            <a:avLst/>
          </a:prstGeom>
          <a:noFill/>
        </p:spPr>
        <p:txBody>
          <a:bodyPr wrap="square" rtlCol="0">
            <a:spAutoFit/>
          </a:bodyPr>
          <a:lstStyle/>
          <a:p>
            <a:pPr algn="r"/>
            <a:r>
              <a:rPr lang="en-US" sz="2400" dirty="0"/>
              <a:t>“The TRIPS agreement seeks to establish a particular settlement regarding intellectual property that privileges certain private interests while downgrading previously legitimate (and carefully developed) public-regarding aspects of their recognition and governance.”</a:t>
            </a:r>
          </a:p>
        </p:txBody>
      </p:sp>
      <p:sp>
        <p:nvSpPr>
          <p:cNvPr id="6" name="Chris May citation">
            <a:extLst>
              <a:ext uri="{FF2B5EF4-FFF2-40B4-BE49-F238E27FC236}">
                <a16:creationId xmlns:a16="http://schemas.microsoft.com/office/drawing/2014/main" id="{5E64A5A7-05F9-4B49-9DF6-116227ACB15A}"/>
              </a:ext>
            </a:extLst>
          </p:cNvPr>
          <p:cNvSpPr txBox="1"/>
          <p:nvPr/>
        </p:nvSpPr>
        <p:spPr>
          <a:xfrm>
            <a:off x="4307295" y="4897821"/>
            <a:ext cx="7331939" cy="584775"/>
          </a:xfrm>
          <a:prstGeom prst="rect">
            <a:avLst/>
          </a:prstGeom>
          <a:noFill/>
        </p:spPr>
        <p:txBody>
          <a:bodyPr wrap="square" rtlCol="0">
            <a:spAutoFit/>
          </a:bodyPr>
          <a:lstStyle/>
          <a:p>
            <a:pPr algn="r"/>
            <a:r>
              <a:rPr lang="en-US" sz="1600" dirty="0"/>
              <a:t>Christopher May. </a:t>
            </a:r>
            <a:r>
              <a:rPr lang="en-US" sz="1600" i="1" dirty="0"/>
              <a:t>The Global Political Economy of Intellectual Property Rights: The New Enclosures</a:t>
            </a:r>
            <a:r>
              <a:rPr lang="en-US" sz="1600" dirty="0"/>
              <a:t>. 2</a:t>
            </a:r>
            <a:r>
              <a:rPr lang="en-US" sz="1600" baseline="30000" dirty="0"/>
              <a:t>nd</a:t>
            </a:r>
            <a:r>
              <a:rPr lang="en-US" sz="1600" dirty="0"/>
              <a:t> Ed. London, Routledge, 2010, p.88.</a:t>
            </a:r>
          </a:p>
        </p:txBody>
      </p:sp>
      <p:pic>
        <p:nvPicPr>
          <p:cNvPr id="8" name="Chris May book" descr="A close up of text on a black background&#10;&#10;Description automatically generated">
            <a:extLst>
              <a:ext uri="{FF2B5EF4-FFF2-40B4-BE49-F238E27FC236}">
                <a16:creationId xmlns:a16="http://schemas.microsoft.com/office/drawing/2014/main" id="{B665AA52-E178-9B4E-8C88-3BB7F3A25061}"/>
              </a:ext>
            </a:extLst>
          </p:cNvPr>
          <p:cNvPicPr>
            <a:picLocks noChangeAspect="1"/>
          </p:cNvPicPr>
          <p:nvPr/>
        </p:nvPicPr>
        <p:blipFill>
          <a:blip r:embed="rId3"/>
          <a:stretch>
            <a:fillRect/>
          </a:stretch>
        </p:blipFill>
        <p:spPr>
          <a:xfrm>
            <a:off x="1142562" y="2320296"/>
            <a:ext cx="2108200" cy="3162300"/>
          </a:xfrm>
          <a:prstGeom prst="rect">
            <a:avLst/>
          </a:prstGeom>
        </p:spPr>
      </p:pic>
      <p:sp>
        <p:nvSpPr>
          <p:cNvPr id="9" name="Drahos Braithwaite quote">
            <a:extLst>
              <a:ext uri="{FF2B5EF4-FFF2-40B4-BE49-F238E27FC236}">
                <a16:creationId xmlns:a16="http://schemas.microsoft.com/office/drawing/2014/main" id="{AB0DEFB2-F6E2-E54E-B22D-0D9DDA27C980}"/>
              </a:ext>
            </a:extLst>
          </p:cNvPr>
          <p:cNvSpPr txBox="1"/>
          <p:nvPr/>
        </p:nvSpPr>
        <p:spPr>
          <a:xfrm>
            <a:off x="4056993" y="2828836"/>
            <a:ext cx="7582241" cy="1200329"/>
          </a:xfrm>
          <a:prstGeom prst="rect">
            <a:avLst/>
          </a:prstGeom>
          <a:noFill/>
        </p:spPr>
        <p:txBody>
          <a:bodyPr wrap="square" rtlCol="0">
            <a:spAutoFit/>
          </a:bodyPr>
          <a:lstStyle/>
          <a:p>
            <a:pPr algn="r"/>
            <a:r>
              <a:rPr lang="en-US" sz="2400" dirty="0"/>
              <a:t>“TRIPS was the first stage in the global recognition of an investment morality that sees knowledge as a private, rather than public, good.”</a:t>
            </a:r>
          </a:p>
        </p:txBody>
      </p:sp>
      <p:sp>
        <p:nvSpPr>
          <p:cNvPr id="10" name="Drahos Braithwaite citation">
            <a:extLst>
              <a:ext uri="{FF2B5EF4-FFF2-40B4-BE49-F238E27FC236}">
                <a16:creationId xmlns:a16="http://schemas.microsoft.com/office/drawing/2014/main" id="{53E82FD7-CA5A-DF42-B168-9112D6EEB402}"/>
              </a:ext>
            </a:extLst>
          </p:cNvPr>
          <p:cNvSpPr txBox="1"/>
          <p:nvPr/>
        </p:nvSpPr>
        <p:spPr>
          <a:xfrm>
            <a:off x="4307295" y="4897821"/>
            <a:ext cx="7331939" cy="584775"/>
          </a:xfrm>
          <a:prstGeom prst="rect">
            <a:avLst/>
          </a:prstGeom>
          <a:noFill/>
        </p:spPr>
        <p:txBody>
          <a:bodyPr wrap="square" rtlCol="0">
            <a:spAutoFit/>
          </a:bodyPr>
          <a:lstStyle/>
          <a:p>
            <a:pPr algn="r"/>
            <a:r>
              <a:rPr lang="en-US" sz="1600" dirty="0"/>
              <a:t>Peter </a:t>
            </a:r>
            <a:r>
              <a:rPr lang="en-US" sz="1600" dirty="0" err="1"/>
              <a:t>Drahos</a:t>
            </a:r>
            <a:r>
              <a:rPr lang="en-US" sz="1600" dirty="0"/>
              <a:t> with John Braithwaite. </a:t>
            </a:r>
            <a:r>
              <a:rPr lang="en-US" sz="1600" i="1" dirty="0"/>
              <a:t>Information Feudalism: Who Owns the Knowledge Economy?</a:t>
            </a:r>
            <a:r>
              <a:rPr lang="en-US" sz="1600" dirty="0"/>
              <a:t> New York, The New Press, 2002, p.10.</a:t>
            </a:r>
          </a:p>
        </p:txBody>
      </p:sp>
      <p:pic>
        <p:nvPicPr>
          <p:cNvPr id="13" name="Drahos Braithwaite Book" descr="A picture containing building, indoor, wall&#10;&#10;Description automatically generated">
            <a:extLst>
              <a:ext uri="{FF2B5EF4-FFF2-40B4-BE49-F238E27FC236}">
                <a16:creationId xmlns:a16="http://schemas.microsoft.com/office/drawing/2014/main" id="{D4E97CEB-9216-DD46-8CFD-DEFA2874F214}"/>
              </a:ext>
            </a:extLst>
          </p:cNvPr>
          <p:cNvPicPr>
            <a:picLocks noChangeAspect="1"/>
          </p:cNvPicPr>
          <p:nvPr/>
        </p:nvPicPr>
        <p:blipFill>
          <a:blip r:embed="rId4"/>
          <a:stretch>
            <a:fillRect/>
          </a:stretch>
        </p:blipFill>
        <p:spPr>
          <a:xfrm>
            <a:off x="1142562" y="2320296"/>
            <a:ext cx="2133600" cy="3162300"/>
          </a:xfrm>
          <a:prstGeom prst="rect">
            <a:avLst/>
          </a:prstGeom>
        </p:spPr>
      </p:pic>
      <p:sp>
        <p:nvSpPr>
          <p:cNvPr id="14" name="Minimum term 50">
            <a:extLst>
              <a:ext uri="{FF2B5EF4-FFF2-40B4-BE49-F238E27FC236}">
                <a16:creationId xmlns:a16="http://schemas.microsoft.com/office/drawing/2014/main" id="{395B5FCF-6145-BE46-B126-55EF39AB2045}"/>
              </a:ext>
            </a:extLst>
          </p:cNvPr>
          <p:cNvSpPr txBox="1"/>
          <p:nvPr/>
        </p:nvSpPr>
        <p:spPr>
          <a:xfrm>
            <a:off x="4876747" y="3581400"/>
            <a:ext cx="3526559" cy="1938992"/>
          </a:xfrm>
          <a:prstGeom prst="rect">
            <a:avLst/>
          </a:prstGeom>
          <a:noFill/>
        </p:spPr>
        <p:txBody>
          <a:bodyPr wrap="square" rtlCol="0">
            <a:spAutoFit/>
          </a:bodyPr>
          <a:lstStyle/>
          <a:p>
            <a:pPr algn="ctr"/>
            <a:r>
              <a:rPr lang="en-US" sz="6000" dirty="0">
                <a:latin typeface="Trajan Pro 3" panose="02020502050503020301" pitchFamily="18" charset="0"/>
                <a:cs typeface="Eras Medium ITC" panose="020F0502020204030204" pitchFamily="34" charset="0"/>
              </a:rPr>
              <a:t>Life + 50 </a:t>
            </a:r>
            <a:r>
              <a:rPr lang="en-US" sz="6000" dirty="0" err="1">
                <a:latin typeface="Trajan Pro 3" panose="02020502050503020301" pitchFamily="18" charset="0"/>
                <a:cs typeface="Eras Medium ITC" panose="020F0502020204030204" pitchFamily="34" charset="0"/>
              </a:rPr>
              <a:t>yrs</a:t>
            </a:r>
            <a:endParaRPr lang="en-US" sz="6000" dirty="0">
              <a:latin typeface="Trajan Pro 3" panose="02020502050503020301" pitchFamily="18" charset="0"/>
              <a:cs typeface="Eras Medium ITC" panose="020F0502020204030204" pitchFamily="34" charset="0"/>
            </a:endParaRPr>
          </a:p>
        </p:txBody>
      </p:sp>
      <p:sp>
        <p:nvSpPr>
          <p:cNvPr id="15" name="Minimum term 70">
            <a:extLst>
              <a:ext uri="{FF2B5EF4-FFF2-40B4-BE49-F238E27FC236}">
                <a16:creationId xmlns:a16="http://schemas.microsoft.com/office/drawing/2014/main" id="{BCB9FF99-2994-1442-A66B-245D444B538D}"/>
              </a:ext>
            </a:extLst>
          </p:cNvPr>
          <p:cNvSpPr txBox="1"/>
          <p:nvPr/>
        </p:nvSpPr>
        <p:spPr>
          <a:xfrm>
            <a:off x="4876747" y="3581400"/>
            <a:ext cx="3526558" cy="1938992"/>
          </a:xfrm>
          <a:prstGeom prst="rect">
            <a:avLst/>
          </a:prstGeom>
          <a:noFill/>
        </p:spPr>
        <p:txBody>
          <a:bodyPr wrap="square" rtlCol="0">
            <a:spAutoFit/>
          </a:bodyPr>
          <a:lstStyle/>
          <a:p>
            <a:pPr algn="ctr"/>
            <a:r>
              <a:rPr lang="en-US" sz="6000" dirty="0">
                <a:latin typeface="Trajan Pro 3" panose="02020502050503020301" pitchFamily="18" charset="0"/>
                <a:cs typeface="Eras Medium ITC" panose="020F0502020204030204" pitchFamily="34" charset="0"/>
              </a:rPr>
              <a:t>Life + 70 </a:t>
            </a:r>
            <a:r>
              <a:rPr lang="en-US" sz="6000" dirty="0" err="1">
                <a:latin typeface="Trajan Pro 3" panose="02020502050503020301" pitchFamily="18" charset="0"/>
                <a:cs typeface="Eras Medium ITC" panose="020F0502020204030204" pitchFamily="34" charset="0"/>
              </a:rPr>
              <a:t>yrs</a:t>
            </a:r>
            <a:endParaRPr lang="en-US" sz="6000" dirty="0">
              <a:latin typeface="Trajan Pro 3" panose="02020502050503020301" pitchFamily="18" charset="0"/>
              <a:cs typeface="Eras Medium ITC" panose="020F0502020204030204" pitchFamily="34" charset="0"/>
            </a:endParaRPr>
          </a:p>
        </p:txBody>
      </p:sp>
      <p:sp>
        <p:nvSpPr>
          <p:cNvPr id="16" name="Minimum term 100">
            <a:extLst>
              <a:ext uri="{FF2B5EF4-FFF2-40B4-BE49-F238E27FC236}">
                <a16:creationId xmlns:a16="http://schemas.microsoft.com/office/drawing/2014/main" id="{F83C4B12-18DC-5345-AE55-EA088F8F2D87}"/>
              </a:ext>
            </a:extLst>
          </p:cNvPr>
          <p:cNvSpPr txBox="1"/>
          <p:nvPr/>
        </p:nvSpPr>
        <p:spPr>
          <a:xfrm>
            <a:off x="4772157" y="3581400"/>
            <a:ext cx="3735739" cy="1938992"/>
          </a:xfrm>
          <a:prstGeom prst="rect">
            <a:avLst/>
          </a:prstGeom>
          <a:noFill/>
        </p:spPr>
        <p:txBody>
          <a:bodyPr wrap="square" rtlCol="0">
            <a:spAutoFit/>
          </a:bodyPr>
          <a:lstStyle/>
          <a:p>
            <a:pPr algn="ctr"/>
            <a:r>
              <a:rPr lang="en-US" sz="6000" dirty="0">
                <a:latin typeface="Trajan Pro 3" panose="02020502050503020301" pitchFamily="18" charset="0"/>
                <a:cs typeface="Eras Medium ITC" panose="020F0502020204030204" pitchFamily="34" charset="0"/>
              </a:rPr>
              <a:t>Life + 100 </a:t>
            </a:r>
            <a:r>
              <a:rPr lang="en-US" sz="6000" dirty="0" err="1">
                <a:latin typeface="Trajan Pro 3" panose="02020502050503020301" pitchFamily="18" charset="0"/>
                <a:cs typeface="Eras Medium ITC" panose="020F0502020204030204" pitchFamily="34" charset="0"/>
              </a:rPr>
              <a:t>yrs</a:t>
            </a:r>
            <a:endParaRPr lang="en-US" sz="6000" dirty="0">
              <a:latin typeface="Trajan Pro 3" panose="02020502050503020301" pitchFamily="18" charset="0"/>
              <a:cs typeface="Eras Medium ITC" panose="020F0502020204030204" pitchFamily="34" charset="0"/>
            </a:endParaRPr>
          </a:p>
        </p:txBody>
      </p:sp>
      <p:sp>
        <p:nvSpPr>
          <p:cNvPr id="17" name="Sets minimum">
            <a:extLst>
              <a:ext uri="{FF2B5EF4-FFF2-40B4-BE49-F238E27FC236}">
                <a16:creationId xmlns:a16="http://schemas.microsoft.com/office/drawing/2014/main" id="{CF02256D-403B-F341-B631-EB6CD1BE7C73}"/>
              </a:ext>
            </a:extLst>
          </p:cNvPr>
          <p:cNvSpPr txBox="1"/>
          <p:nvPr/>
        </p:nvSpPr>
        <p:spPr>
          <a:xfrm>
            <a:off x="2730109" y="2270449"/>
            <a:ext cx="7136890"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Sets minimum standards for copyright protection</a:t>
            </a:r>
          </a:p>
        </p:txBody>
      </p:sp>
      <p:cxnSp>
        <p:nvCxnSpPr>
          <p:cNvPr id="21" name="Underline for 'minimum'">
            <a:extLst>
              <a:ext uri="{FF2B5EF4-FFF2-40B4-BE49-F238E27FC236}">
                <a16:creationId xmlns:a16="http://schemas.microsoft.com/office/drawing/2014/main" id="{673A77D5-06D7-FA4A-90F0-A52987E8660C}"/>
              </a:ext>
            </a:extLst>
          </p:cNvPr>
          <p:cNvCxnSpPr/>
          <p:nvPr/>
        </p:nvCxnSpPr>
        <p:spPr>
          <a:xfrm>
            <a:off x="3773214" y="2732114"/>
            <a:ext cx="1345324"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2784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xit" presetSubtype="0" fill="hold" grpId="1"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xit" presetSubtype="0" fill="hold" grpId="1"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repeatCount="0" fill="hold" grpId="0" nodeType="clickEffect">
                                  <p:stCondLst>
                                    <p:cond delay="0"/>
                                  </p:st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4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iterate type="lt">
                                    <p:tmPct val="0"/>
                                  </p:iterate>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iterate type="lt">
                                    <p:tmPct val="10000"/>
                                  </p:iterate>
                                  <p:childTnLst>
                                    <p:set>
                                      <p:cBhvr>
                                        <p:cTn id="74" dur="1" fill="hold">
                                          <p:stCondLst>
                                            <p:cond delay="0"/>
                                          </p:stCondLst>
                                        </p:cTn>
                                        <p:tgtEl>
                                          <p:spTgt spid="9"/>
                                        </p:tgtEl>
                                        <p:attrNameLst>
                                          <p:attrName>style.visibility</p:attrName>
                                        </p:attrNameLst>
                                      </p:cBhvr>
                                      <p:to>
                                        <p:strVal val="visible"/>
                                      </p:to>
                                    </p:set>
                                    <p:animEffect transition="in" filter="fade">
                                      <p:cBhvr>
                                        <p:cTn id="75"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9" grpId="0"/>
      <p:bldP spid="10" grpId="0"/>
      <p:bldP spid="14" grpId="0"/>
      <p:bldP spid="14" grpId="1"/>
      <p:bldP spid="15" grpId="0"/>
      <p:bldP spid="15" grpId="1"/>
      <p:bldP spid="16" grpId="0"/>
      <p:bldP spid="16"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omalia flag">
            <a:extLst>
              <a:ext uri="{FF2B5EF4-FFF2-40B4-BE49-F238E27FC236}">
                <a16:creationId xmlns:a16="http://schemas.microsoft.com/office/drawing/2014/main" id="{3F10B003-672C-6E40-B38B-87478CE176BE}"/>
              </a:ext>
            </a:extLst>
          </p:cNvPr>
          <p:cNvPicPr>
            <a:picLocks noChangeAspect="1"/>
          </p:cNvPicPr>
          <p:nvPr/>
        </p:nvPicPr>
        <p:blipFill>
          <a:blip r:embed="rId3"/>
          <a:stretch>
            <a:fillRect/>
          </a:stretch>
        </p:blipFill>
        <p:spPr>
          <a:xfrm>
            <a:off x="7913987" y="2847083"/>
            <a:ext cx="3439813" cy="2292313"/>
          </a:xfrm>
          <a:prstGeom prst="rect">
            <a:avLst/>
          </a:prstGeom>
        </p:spPr>
      </p:pic>
      <p:sp>
        <p:nvSpPr>
          <p:cNvPr id="24" name="empty sigh">
            <a:extLst>
              <a:ext uri="{FF2B5EF4-FFF2-40B4-BE49-F238E27FC236}">
                <a16:creationId xmlns:a16="http://schemas.microsoft.com/office/drawing/2014/main" id="{FFD12ECB-B45F-1B42-9D9E-76B2A35CC867}"/>
              </a:ext>
            </a:extLst>
          </p:cNvPr>
          <p:cNvSpPr/>
          <p:nvPr/>
        </p:nvSpPr>
        <p:spPr>
          <a:xfrm>
            <a:off x="10725239" y="5934825"/>
            <a:ext cx="1042778" cy="612648"/>
          </a:xfrm>
          <a:prstGeom prst="wedgeRoundRectCallout">
            <a:avLst>
              <a:gd name="adj1" fmla="val -122859"/>
              <a:gd name="adj2" fmla="val -284655"/>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solidFill>
                  <a:schemeClr val="accent6">
                    <a:lumMod val="40000"/>
                    <a:lumOff val="60000"/>
                  </a:schemeClr>
                </a:solidFill>
              </a:rPr>
              <a:t>…sigh…</a:t>
            </a:r>
          </a:p>
        </p:txBody>
      </p:sp>
      <p:sp>
        <p:nvSpPr>
          <p:cNvPr id="23" name="sigh">
            <a:extLst>
              <a:ext uri="{FF2B5EF4-FFF2-40B4-BE49-F238E27FC236}">
                <a16:creationId xmlns:a16="http://schemas.microsoft.com/office/drawing/2014/main" id="{D99D7539-085B-4F4B-9A9D-1ADCD1141823}"/>
              </a:ext>
            </a:extLst>
          </p:cNvPr>
          <p:cNvSpPr/>
          <p:nvPr/>
        </p:nvSpPr>
        <p:spPr>
          <a:xfrm>
            <a:off x="10725239" y="5926806"/>
            <a:ext cx="1042778" cy="612648"/>
          </a:xfrm>
          <a:prstGeom prst="wedgeRoundRectCallout">
            <a:avLst>
              <a:gd name="adj1" fmla="val -122859"/>
              <a:gd name="adj2" fmla="val -284655"/>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…sigh…</a:t>
            </a:r>
          </a:p>
        </p:txBody>
      </p:sp>
      <p:sp>
        <p:nvSpPr>
          <p:cNvPr id="4" name="Title 3">
            <a:extLst>
              <a:ext uri="{FF2B5EF4-FFF2-40B4-BE49-F238E27FC236}">
                <a16:creationId xmlns:a16="http://schemas.microsoft.com/office/drawing/2014/main" id="{43FBBFB4-9457-8243-BEDD-FEEAC56C215B}"/>
              </a:ext>
            </a:extLst>
          </p:cNvPr>
          <p:cNvSpPr>
            <a:spLocks noGrp="1"/>
          </p:cNvSpPr>
          <p:nvPr>
            <p:ph type="title"/>
          </p:nvPr>
        </p:nvSpPr>
        <p:spPr/>
        <p:txBody>
          <a:bodyPr/>
          <a:lstStyle/>
          <a:p>
            <a:r>
              <a:rPr lang="en-US" dirty="0"/>
              <a:t>TRIPS AND THE WTO</a:t>
            </a:r>
          </a:p>
        </p:txBody>
      </p:sp>
      <p:pic>
        <p:nvPicPr>
          <p:cNvPr id="5" name="WTO logo">
            <a:extLst>
              <a:ext uri="{FF2B5EF4-FFF2-40B4-BE49-F238E27FC236}">
                <a16:creationId xmlns:a16="http://schemas.microsoft.com/office/drawing/2014/main" id="{C04BB37D-4AFD-3C46-B1B9-BB75AA9A593B}"/>
              </a:ext>
            </a:extLst>
          </p:cNvPr>
          <p:cNvPicPr>
            <a:picLocks noChangeAspect="1"/>
          </p:cNvPicPr>
          <p:nvPr/>
        </p:nvPicPr>
        <p:blipFill>
          <a:blip r:embed="rId4"/>
          <a:stretch>
            <a:fillRect/>
          </a:stretch>
        </p:blipFill>
        <p:spPr>
          <a:xfrm>
            <a:off x="517019" y="1666359"/>
            <a:ext cx="3276866" cy="3276866"/>
          </a:xfrm>
          <a:prstGeom prst="rect">
            <a:avLst/>
          </a:prstGeom>
        </p:spPr>
      </p:pic>
      <p:sp>
        <p:nvSpPr>
          <p:cNvPr id="6" name="TRIPS">
            <a:extLst>
              <a:ext uri="{FF2B5EF4-FFF2-40B4-BE49-F238E27FC236}">
                <a16:creationId xmlns:a16="http://schemas.microsoft.com/office/drawing/2014/main" id="{9637F67C-44EF-2344-89A6-AF1A24434861}"/>
              </a:ext>
            </a:extLst>
          </p:cNvPr>
          <p:cNvSpPr txBox="1"/>
          <p:nvPr/>
        </p:nvSpPr>
        <p:spPr>
          <a:xfrm>
            <a:off x="1049219" y="5139396"/>
            <a:ext cx="2212465" cy="1015663"/>
          </a:xfrm>
          <a:prstGeom prst="rect">
            <a:avLst/>
          </a:prstGeom>
          <a:noFill/>
        </p:spPr>
        <p:txBody>
          <a:bodyPr wrap="none" rtlCol="0">
            <a:spAutoFit/>
          </a:bodyPr>
          <a:lstStyle/>
          <a:p>
            <a:r>
              <a:rPr lang="en-US" sz="6000" dirty="0">
                <a:solidFill>
                  <a:srgbClr val="FF0000"/>
                </a:solidFill>
                <a:latin typeface="Garamond" panose="02020404030301010803" pitchFamily="18" charset="0"/>
              </a:rPr>
              <a:t>TRIPS</a:t>
            </a:r>
          </a:p>
        </p:txBody>
      </p:sp>
      <p:sp>
        <p:nvSpPr>
          <p:cNvPr id="7" name="GATT">
            <a:extLst>
              <a:ext uri="{FF2B5EF4-FFF2-40B4-BE49-F238E27FC236}">
                <a16:creationId xmlns:a16="http://schemas.microsoft.com/office/drawing/2014/main" id="{9F4758E3-17C1-1841-8A78-81338396CD5A}"/>
              </a:ext>
            </a:extLst>
          </p:cNvPr>
          <p:cNvSpPr txBox="1"/>
          <p:nvPr/>
        </p:nvSpPr>
        <p:spPr>
          <a:xfrm>
            <a:off x="3209716" y="3189847"/>
            <a:ext cx="8159606" cy="584775"/>
          </a:xfrm>
          <a:prstGeom prst="rect">
            <a:avLst/>
          </a:prstGeom>
          <a:noFill/>
        </p:spPr>
        <p:txBody>
          <a:bodyPr wrap="none" rtlCol="0">
            <a:spAutoFit/>
          </a:bodyPr>
          <a:lstStyle/>
          <a:p>
            <a:r>
              <a:rPr lang="en-US" sz="3200" dirty="0">
                <a:latin typeface="Garamond" panose="02020404030301010803" pitchFamily="18" charset="0"/>
              </a:rPr>
              <a:t>General Agreement on Tariffs and Trade (GATT)</a:t>
            </a:r>
          </a:p>
        </p:txBody>
      </p:sp>
      <p:sp>
        <p:nvSpPr>
          <p:cNvPr id="8" name="Marakesh">
            <a:extLst>
              <a:ext uri="{FF2B5EF4-FFF2-40B4-BE49-F238E27FC236}">
                <a16:creationId xmlns:a16="http://schemas.microsoft.com/office/drawing/2014/main" id="{F849AFAF-B5BE-AD42-943E-2FFAE7974A0E}"/>
              </a:ext>
            </a:extLst>
          </p:cNvPr>
          <p:cNvSpPr txBox="1"/>
          <p:nvPr/>
        </p:nvSpPr>
        <p:spPr>
          <a:xfrm>
            <a:off x="3813204" y="6233131"/>
            <a:ext cx="3199337" cy="584775"/>
          </a:xfrm>
          <a:prstGeom prst="rect">
            <a:avLst/>
          </a:prstGeom>
          <a:noFill/>
        </p:spPr>
        <p:txBody>
          <a:bodyPr wrap="none" rtlCol="0">
            <a:spAutoFit/>
          </a:bodyPr>
          <a:lstStyle/>
          <a:p>
            <a:r>
              <a:rPr lang="en-US" sz="3200" dirty="0" err="1">
                <a:latin typeface="Garamond" panose="02020404030301010803" pitchFamily="18" charset="0"/>
              </a:rPr>
              <a:t>Marakesh</a:t>
            </a:r>
            <a:r>
              <a:rPr lang="en-US" sz="3200" dirty="0">
                <a:latin typeface="Garamond" panose="02020404030301010803" pitchFamily="18" charset="0"/>
              </a:rPr>
              <a:t> Protocol</a:t>
            </a:r>
          </a:p>
        </p:txBody>
      </p:sp>
      <p:sp>
        <p:nvSpPr>
          <p:cNvPr id="9" name="Agro">
            <a:extLst>
              <a:ext uri="{FF2B5EF4-FFF2-40B4-BE49-F238E27FC236}">
                <a16:creationId xmlns:a16="http://schemas.microsoft.com/office/drawing/2014/main" id="{046A6EA3-858F-1640-BC44-ED844C64F956}"/>
              </a:ext>
            </a:extLst>
          </p:cNvPr>
          <p:cNvSpPr txBox="1"/>
          <p:nvPr/>
        </p:nvSpPr>
        <p:spPr>
          <a:xfrm>
            <a:off x="5412872" y="2074213"/>
            <a:ext cx="4376070" cy="584775"/>
          </a:xfrm>
          <a:prstGeom prst="rect">
            <a:avLst/>
          </a:prstGeom>
          <a:noFill/>
        </p:spPr>
        <p:txBody>
          <a:bodyPr wrap="none" rtlCol="0">
            <a:spAutoFit/>
          </a:bodyPr>
          <a:lstStyle/>
          <a:p>
            <a:r>
              <a:rPr lang="en-US" sz="3200" dirty="0">
                <a:latin typeface="Garamond" panose="02020404030301010803" pitchFamily="18" charset="0"/>
              </a:rPr>
              <a:t>Agreement on Agriculture</a:t>
            </a:r>
          </a:p>
        </p:txBody>
      </p:sp>
      <p:sp>
        <p:nvSpPr>
          <p:cNvPr id="10" name="Textiles">
            <a:extLst>
              <a:ext uri="{FF2B5EF4-FFF2-40B4-BE49-F238E27FC236}">
                <a16:creationId xmlns:a16="http://schemas.microsoft.com/office/drawing/2014/main" id="{340E893C-ECEB-4D4B-8C43-EA8E8ACA590C}"/>
              </a:ext>
            </a:extLst>
          </p:cNvPr>
          <p:cNvSpPr txBox="1"/>
          <p:nvPr/>
        </p:nvSpPr>
        <p:spPr>
          <a:xfrm>
            <a:off x="4305368" y="4418595"/>
            <a:ext cx="5968301" cy="584775"/>
          </a:xfrm>
          <a:prstGeom prst="rect">
            <a:avLst/>
          </a:prstGeom>
          <a:noFill/>
        </p:spPr>
        <p:txBody>
          <a:bodyPr wrap="none" rtlCol="0">
            <a:spAutoFit/>
          </a:bodyPr>
          <a:lstStyle/>
          <a:p>
            <a:r>
              <a:rPr lang="en-US" sz="3200" dirty="0">
                <a:latin typeface="Garamond" panose="02020404030301010803" pitchFamily="18" charset="0"/>
              </a:rPr>
              <a:t>Agreement on Textiles and Clothing</a:t>
            </a:r>
          </a:p>
        </p:txBody>
      </p:sp>
      <p:sp>
        <p:nvSpPr>
          <p:cNvPr id="11" name="Barriers">
            <a:extLst>
              <a:ext uri="{FF2B5EF4-FFF2-40B4-BE49-F238E27FC236}">
                <a16:creationId xmlns:a16="http://schemas.microsoft.com/office/drawing/2014/main" id="{B37BB138-A8A3-164B-8E82-7ED7DDC03C01}"/>
              </a:ext>
            </a:extLst>
          </p:cNvPr>
          <p:cNvSpPr txBox="1"/>
          <p:nvPr/>
        </p:nvSpPr>
        <p:spPr>
          <a:xfrm>
            <a:off x="5213788" y="5017078"/>
            <a:ext cx="6893618" cy="584775"/>
          </a:xfrm>
          <a:prstGeom prst="rect">
            <a:avLst/>
          </a:prstGeom>
          <a:noFill/>
        </p:spPr>
        <p:txBody>
          <a:bodyPr wrap="none" rtlCol="0">
            <a:spAutoFit/>
          </a:bodyPr>
          <a:lstStyle/>
          <a:p>
            <a:r>
              <a:rPr lang="en-US" sz="3200" dirty="0">
                <a:latin typeface="Garamond" panose="02020404030301010803" pitchFamily="18" charset="0"/>
              </a:rPr>
              <a:t>Agreement on Technical Barriers to Trade</a:t>
            </a:r>
          </a:p>
        </p:txBody>
      </p:sp>
      <p:sp>
        <p:nvSpPr>
          <p:cNvPr id="12" name="Preshipment">
            <a:extLst>
              <a:ext uri="{FF2B5EF4-FFF2-40B4-BE49-F238E27FC236}">
                <a16:creationId xmlns:a16="http://schemas.microsoft.com/office/drawing/2014/main" id="{CE73ADA5-4A29-1F4D-936F-6050F6ED327C}"/>
              </a:ext>
            </a:extLst>
          </p:cNvPr>
          <p:cNvSpPr txBox="1"/>
          <p:nvPr/>
        </p:nvSpPr>
        <p:spPr>
          <a:xfrm>
            <a:off x="4130455" y="2613647"/>
            <a:ext cx="6393673" cy="584775"/>
          </a:xfrm>
          <a:prstGeom prst="rect">
            <a:avLst/>
          </a:prstGeom>
          <a:noFill/>
        </p:spPr>
        <p:txBody>
          <a:bodyPr wrap="none" rtlCol="0">
            <a:spAutoFit/>
          </a:bodyPr>
          <a:lstStyle/>
          <a:p>
            <a:r>
              <a:rPr lang="en-US" sz="3200" dirty="0">
                <a:latin typeface="Garamond" panose="02020404030301010803" pitchFamily="18" charset="0"/>
              </a:rPr>
              <a:t>Agreement on </a:t>
            </a:r>
            <a:r>
              <a:rPr lang="en-US" sz="3200" dirty="0" err="1">
                <a:latin typeface="Garamond" panose="02020404030301010803" pitchFamily="18" charset="0"/>
              </a:rPr>
              <a:t>Preshipment</a:t>
            </a:r>
            <a:r>
              <a:rPr lang="en-US" sz="3200" dirty="0">
                <a:latin typeface="Garamond" panose="02020404030301010803" pitchFamily="18" charset="0"/>
              </a:rPr>
              <a:t> Inspection</a:t>
            </a:r>
          </a:p>
        </p:txBody>
      </p:sp>
      <p:sp>
        <p:nvSpPr>
          <p:cNvPr id="13" name="Investment measures">
            <a:extLst>
              <a:ext uri="{FF2B5EF4-FFF2-40B4-BE49-F238E27FC236}">
                <a16:creationId xmlns:a16="http://schemas.microsoft.com/office/drawing/2014/main" id="{23CDF619-866F-534D-A6F9-BF1063B753FA}"/>
              </a:ext>
            </a:extLst>
          </p:cNvPr>
          <p:cNvSpPr txBox="1"/>
          <p:nvPr/>
        </p:nvSpPr>
        <p:spPr>
          <a:xfrm>
            <a:off x="3209716" y="5662745"/>
            <a:ext cx="8278228" cy="584775"/>
          </a:xfrm>
          <a:prstGeom prst="rect">
            <a:avLst/>
          </a:prstGeom>
          <a:noFill/>
        </p:spPr>
        <p:txBody>
          <a:bodyPr wrap="none" rtlCol="0">
            <a:spAutoFit/>
          </a:bodyPr>
          <a:lstStyle/>
          <a:p>
            <a:r>
              <a:rPr lang="en-US" sz="3200" dirty="0">
                <a:latin typeface="Garamond" panose="02020404030301010803" pitchFamily="18" charset="0"/>
              </a:rPr>
              <a:t>Agreement on Trade-Related Investment Measures</a:t>
            </a:r>
          </a:p>
        </p:txBody>
      </p:sp>
      <p:sp>
        <p:nvSpPr>
          <p:cNvPr id="14" name="and more">
            <a:extLst>
              <a:ext uri="{FF2B5EF4-FFF2-40B4-BE49-F238E27FC236}">
                <a16:creationId xmlns:a16="http://schemas.microsoft.com/office/drawing/2014/main" id="{1ED56CA7-ADD9-7640-B633-148358869B00}"/>
              </a:ext>
            </a:extLst>
          </p:cNvPr>
          <p:cNvSpPr txBox="1"/>
          <p:nvPr/>
        </p:nvSpPr>
        <p:spPr>
          <a:xfrm>
            <a:off x="8745191" y="6233132"/>
            <a:ext cx="2523448" cy="584775"/>
          </a:xfrm>
          <a:prstGeom prst="rect">
            <a:avLst/>
          </a:prstGeom>
          <a:noFill/>
        </p:spPr>
        <p:txBody>
          <a:bodyPr wrap="none" rtlCol="0">
            <a:spAutoFit/>
          </a:bodyPr>
          <a:lstStyle/>
          <a:p>
            <a:r>
              <a:rPr lang="en-US" sz="3200" dirty="0">
                <a:latin typeface="Garamond" panose="02020404030301010803" pitchFamily="18" charset="0"/>
              </a:rPr>
              <a:t>…and more…</a:t>
            </a:r>
          </a:p>
        </p:txBody>
      </p:sp>
      <p:sp>
        <p:nvSpPr>
          <p:cNvPr id="18" name="we have bananas">
            <a:extLst>
              <a:ext uri="{FF2B5EF4-FFF2-40B4-BE49-F238E27FC236}">
                <a16:creationId xmlns:a16="http://schemas.microsoft.com/office/drawing/2014/main" id="{7F682096-4123-C74E-84C2-0DA0554AE06C}"/>
              </a:ext>
            </a:extLst>
          </p:cNvPr>
          <p:cNvSpPr/>
          <p:nvPr/>
        </p:nvSpPr>
        <p:spPr>
          <a:xfrm>
            <a:off x="6361060" y="1836838"/>
            <a:ext cx="2405743" cy="696427"/>
          </a:xfrm>
          <a:prstGeom prst="wedgeRoundRectCallout">
            <a:avLst>
              <a:gd name="adj1" fmla="val 71462"/>
              <a:gd name="adj2" fmla="val 217534"/>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WE HAVE BANANAS TO SELL</a:t>
            </a:r>
          </a:p>
        </p:txBody>
      </p:sp>
      <p:sp>
        <p:nvSpPr>
          <p:cNvPr id="19" name="wanna go on TRIPS">
            <a:extLst>
              <a:ext uri="{FF2B5EF4-FFF2-40B4-BE49-F238E27FC236}">
                <a16:creationId xmlns:a16="http://schemas.microsoft.com/office/drawing/2014/main" id="{39AAEDB5-DF7F-4842-9084-A3F21DC90E89}"/>
              </a:ext>
            </a:extLst>
          </p:cNvPr>
          <p:cNvSpPr/>
          <p:nvPr/>
        </p:nvSpPr>
        <p:spPr>
          <a:xfrm>
            <a:off x="2413789" y="6222770"/>
            <a:ext cx="4731744" cy="507713"/>
          </a:xfrm>
          <a:prstGeom prst="wedgeRoundRectCallout">
            <a:avLst>
              <a:gd name="adj1" fmla="val -53070"/>
              <a:gd name="adj2" fmla="val -37998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…SO LET’S GO ON A </a:t>
            </a:r>
            <a:r>
              <a:rPr lang="en-US" sz="2000" b="1" dirty="0">
                <a:latin typeface="Garamond" panose="02020404030301010803" pitchFamily="18" charset="0"/>
              </a:rPr>
              <a:t>TRIPS</a:t>
            </a:r>
            <a:r>
              <a:rPr lang="en-US" dirty="0"/>
              <a:t> TOGETHER!</a:t>
            </a:r>
          </a:p>
        </p:txBody>
      </p:sp>
      <p:sp>
        <p:nvSpPr>
          <p:cNvPr id="20" name="Ur copyright sux">
            <a:extLst>
              <a:ext uri="{FF2B5EF4-FFF2-40B4-BE49-F238E27FC236}">
                <a16:creationId xmlns:a16="http://schemas.microsoft.com/office/drawing/2014/main" id="{B26DF7CE-E283-C249-8B55-755A1DB323A4}"/>
              </a:ext>
            </a:extLst>
          </p:cNvPr>
          <p:cNvSpPr/>
          <p:nvPr/>
        </p:nvSpPr>
        <p:spPr>
          <a:xfrm>
            <a:off x="4779661" y="4135419"/>
            <a:ext cx="2680751" cy="1557975"/>
          </a:xfrm>
          <a:prstGeom prst="wedgeRoundRectCallout">
            <a:avLst>
              <a:gd name="adj1" fmla="val -92997"/>
              <a:gd name="adj2" fmla="val -59050"/>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…BUT COPYRIGHT FOR LIFE + 30 YEARS JUST DOESN’T WORK </a:t>
            </a:r>
            <a:br>
              <a:rPr lang="en-US" dirty="0"/>
            </a:br>
            <a:r>
              <a:rPr lang="en-US" dirty="0"/>
              <a:t>FOR US…</a:t>
            </a:r>
          </a:p>
        </p:txBody>
      </p:sp>
      <p:sp>
        <p:nvSpPr>
          <p:cNvPr id="22" name="wanna go on TRIPS">
            <a:extLst>
              <a:ext uri="{FF2B5EF4-FFF2-40B4-BE49-F238E27FC236}">
                <a16:creationId xmlns:a16="http://schemas.microsoft.com/office/drawing/2014/main" id="{A19E465F-B9B7-E346-A71C-A76BD3C55550}"/>
              </a:ext>
            </a:extLst>
          </p:cNvPr>
          <p:cNvSpPr/>
          <p:nvPr/>
        </p:nvSpPr>
        <p:spPr>
          <a:xfrm>
            <a:off x="4363919" y="3019121"/>
            <a:ext cx="2980034" cy="618465"/>
          </a:xfrm>
          <a:prstGeom prst="wedgeRoundRectCallout">
            <a:avLst>
              <a:gd name="adj1" fmla="val -75289"/>
              <a:gd name="adj2" fmla="val 92458"/>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OHAI SOMALIA! WE ❤️ BANANAS!</a:t>
            </a:r>
          </a:p>
        </p:txBody>
      </p:sp>
      <p:grpSp>
        <p:nvGrpSpPr>
          <p:cNvPr id="27" name="TRIPS STAMP">
            <a:extLst>
              <a:ext uri="{FF2B5EF4-FFF2-40B4-BE49-F238E27FC236}">
                <a16:creationId xmlns:a16="http://schemas.microsoft.com/office/drawing/2014/main" id="{B0D45385-3C95-AB48-9B2E-C9F87E8EFD42}"/>
              </a:ext>
            </a:extLst>
          </p:cNvPr>
          <p:cNvGrpSpPr/>
          <p:nvPr/>
        </p:nvGrpSpPr>
        <p:grpSpPr>
          <a:xfrm>
            <a:off x="7359811" y="3012144"/>
            <a:ext cx="4626035" cy="2092881"/>
            <a:chOff x="7359811" y="3012144"/>
            <a:chExt cx="4626035" cy="2092881"/>
          </a:xfrm>
        </p:grpSpPr>
        <p:sp>
          <p:nvSpPr>
            <p:cNvPr id="25" name="TRIPS">
              <a:extLst>
                <a:ext uri="{FF2B5EF4-FFF2-40B4-BE49-F238E27FC236}">
                  <a16:creationId xmlns:a16="http://schemas.microsoft.com/office/drawing/2014/main" id="{DFF2E128-DD76-CB40-BF7D-EEBF953CCE4B}"/>
                </a:ext>
              </a:extLst>
            </p:cNvPr>
            <p:cNvSpPr txBox="1"/>
            <p:nvPr/>
          </p:nvSpPr>
          <p:spPr>
            <a:xfrm rot="19916291">
              <a:off x="7384383" y="3012144"/>
              <a:ext cx="4576894" cy="2092881"/>
            </a:xfrm>
            <a:prstGeom prst="rect">
              <a:avLst/>
            </a:prstGeom>
            <a:noFill/>
            <a:ln>
              <a:noFill/>
            </a:ln>
          </p:spPr>
          <p:txBody>
            <a:bodyPr wrap="none" rtlCol="0">
              <a:spAutoFit/>
            </a:bodyPr>
            <a:lstStyle/>
            <a:p>
              <a:r>
                <a:rPr lang="en-US" sz="13000" dirty="0">
                  <a:solidFill>
                    <a:srgbClr val="FF0000"/>
                  </a:solidFill>
                  <a:latin typeface="Garamond" panose="02020404030301010803" pitchFamily="18" charset="0"/>
                </a:rPr>
                <a:t>TRIPS</a:t>
              </a:r>
            </a:p>
          </p:txBody>
        </p:sp>
        <p:sp>
          <p:nvSpPr>
            <p:cNvPr id="26" name="Rounded Rectangle 25">
              <a:extLst>
                <a:ext uri="{FF2B5EF4-FFF2-40B4-BE49-F238E27FC236}">
                  <a16:creationId xmlns:a16="http://schemas.microsoft.com/office/drawing/2014/main" id="{FB02ACDC-8A3F-5940-9D7C-ADE63F078737}"/>
                </a:ext>
              </a:extLst>
            </p:cNvPr>
            <p:cNvSpPr/>
            <p:nvPr/>
          </p:nvSpPr>
          <p:spPr>
            <a:xfrm rot="19900821">
              <a:off x="7359811" y="3213155"/>
              <a:ext cx="4626035" cy="167192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GATS">
            <a:extLst>
              <a:ext uri="{FF2B5EF4-FFF2-40B4-BE49-F238E27FC236}">
                <a16:creationId xmlns:a16="http://schemas.microsoft.com/office/drawing/2014/main" id="{BC2E429B-B23A-AE46-B323-01F1F6059063}"/>
              </a:ext>
            </a:extLst>
          </p:cNvPr>
          <p:cNvSpPr txBox="1"/>
          <p:nvPr/>
        </p:nvSpPr>
        <p:spPr>
          <a:xfrm>
            <a:off x="3872818" y="3772928"/>
            <a:ext cx="8101898" cy="584775"/>
          </a:xfrm>
          <a:prstGeom prst="rect">
            <a:avLst/>
          </a:prstGeom>
          <a:noFill/>
        </p:spPr>
        <p:txBody>
          <a:bodyPr wrap="none" rtlCol="0">
            <a:spAutoFit/>
          </a:bodyPr>
          <a:lstStyle/>
          <a:p>
            <a:r>
              <a:rPr lang="en-US" sz="3200" dirty="0">
                <a:latin typeface="Garamond" panose="02020404030301010803" pitchFamily="18" charset="0"/>
              </a:rPr>
              <a:t>General Agreement on Trade in Services (GATS)</a:t>
            </a:r>
          </a:p>
        </p:txBody>
      </p:sp>
    </p:spTree>
    <p:extLst>
      <p:ext uri="{BB962C8B-B14F-4D97-AF65-F5344CB8AC3E}">
        <p14:creationId xmlns:p14="http://schemas.microsoft.com/office/powerpoint/2010/main" val="163718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6"/>
                                        </p:tgtEl>
                                        <p:attrNameLst>
                                          <p:attrName>style.color</p:attrName>
                                        </p:attrNameLst>
                                      </p:cBhvr>
                                      <p:to>
                                        <a:schemeClr val="tx1"/>
                                      </p:to>
                                    </p:animClr>
                                  </p:childTnLst>
                                </p:cTn>
                              </p:par>
                            </p:childTnLst>
                          </p:cTn>
                        </p:par>
                        <p:par>
                          <p:cTn id="7" fill="hold">
                            <p:stCondLst>
                              <p:cond delay="1000"/>
                            </p:stCondLst>
                            <p:childTnLst>
                              <p:par>
                                <p:cTn id="8" presetID="0" presetClass="path" presetSubtype="0" accel="50000" decel="50000" fill="hold" grpId="1" nodeType="afterEffect">
                                  <p:stCondLst>
                                    <p:cond delay="0"/>
                                  </p:stCondLst>
                                  <p:childTnLst>
                                    <p:animMotion origin="layout" path="M 0 0 L 0.20417 -0.4919 " pathEditMode="relative" ptsTypes="AA">
                                      <p:cBhvr>
                                        <p:cTn id="9" dur="1000" fill="hold"/>
                                        <p:tgtEl>
                                          <p:spTgt spid="6"/>
                                        </p:tgtEl>
                                        <p:attrNameLst>
                                          <p:attrName>ppt_x</p:attrName>
                                          <p:attrName>ppt_y</p:attrName>
                                        </p:attrNameLst>
                                      </p:cBhvr>
                                    </p:animMotion>
                                  </p:childTnLst>
                                </p:cTn>
                              </p:par>
                              <p:par>
                                <p:cTn id="10" presetID="6" presetClass="emph" presetSubtype="0" fill="hold" grpId="2" nodeType="withEffect">
                                  <p:stCondLst>
                                    <p:cond delay="0"/>
                                  </p:stCondLst>
                                  <p:childTnLst>
                                    <p:animScale>
                                      <p:cBhvr>
                                        <p:cTn id="11" dur="1000" fill="hold"/>
                                        <p:tgtEl>
                                          <p:spTgt spid="6"/>
                                        </p:tgtEl>
                                      </p:cBhvr>
                                      <p:by x="70000" y="7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8"/>
                                        </p:tgtEl>
                                      </p:cBhvr>
                                    </p:animEffect>
                                    <p:set>
                                      <p:cBhvr>
                                        <p:cTn id="77" dur="1" fill="hold">
                                          <p:stCondLst>
                                            <p:cond delay="499"/>
                                          </p:stCondLst>
                                        </p:cTn>
                                        <p:tgtEl>
                                          <p:spTgt spid="28"/>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grpId="0" nodeType="afterEffect">
                                  <p:stCondLst>
                                    <p:cond delay="1000"/>
                                  </p:stCondLst>
                                  <p:childTnLst>
                                    <p:set>
                                      <p:cBhvr>
                                        <p:cTn id="91" dur="1" fill="hold">
                                          <p:stCondLst>
                                            <p:cond delay="0"/>
                                          </p:stCondLst>
                                        </p:cTn>
                                        <p:tgtEl>
                                          <p:spTgt spid="20"/>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grpId="0" nodeType="afterEffect">
                                  <p:stCondLst>
                                    <p:cond delay="100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par>
                          <p:cTn id="103" fill="hold">
                            <p:stCondLst>
                              <p:cond delay="0"/>
                            </p:stCondLst>
                            <p:childTnLst>
                              <p:par>
                                <p:cTn id="104" presetID="10" presetClass="entr" presetSubtype="0" fill="hold" grpId="0" nodeType="afterEffect">
                                  <p:stCondLst>
                                    <p:cond delay="100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6" grpId="0"/>
      <p:bldP spid="6" grpId="1"/>
      <p:bldP spid="6" grpId="2"/>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8" grpId="0" animBg="1"/>
      <p:bldP spid="19" grpId="0" animBg="1"/>
      <p:bldP spid="20" grpId="0" animBg="1"/>
      <p:bldP spid="22" grpId="0" animBg="1"/>
      <p:bldP spid="28" grpId="0"/>
      <p:bldP spid="2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BBFB4-9457-8243-BEDD-FEEAC56C215B}"/>
              </a:ext>
            </a:extLst>
          </p:cNvPr>
          <p:cNvSpPr>
            <a:spLocks noGrp="1"/>
          </p:cNvSpPr>
          <p:nvPr>
            <p:ph type="title"/>
          </p:nvPr>
        </p:nvSpPr>
        <p:spPr/>
        <p:txBody>
          <a:bodyPr/>
          <a:lstStyle/>
          <a:p>
            <a:r>
              <a:rPr lang="en-US" dirty="0"/>
              <a:t>TRIPS AND THE WTO</a:t>
            </a:r>
          </a:p>
        </p:txBody>
      </p:sp>
      <p:grpSp>
        <p:nvGrpSpPr>
          <p:cNvPr id="21" name="Group 20">
            <a:extLst>
              <a:ext uri="{FF2B5EF4-FFF2-40B4-BE49-F238E27FC236}">
                <a16:creationId xmlns:a16="http://schemas.microsoft.com/office/drawing/2014/main" id="{EB325A21-EA85-2D44-A0E4-4AE0D9CFF3E1}"/>
              </a:ext>
            </a:extLst>
          </p:cNvPr>
          <p:cNvGrpSpPr/>
          <p:nvPr/>
        </p:nvGrpSpPr>
        <p:grpSpPr>
          <a:xfrm>
            <a:off x="517019" y="1666359"/>
            <a:ext cx="3276866" cy="4488700"/>
            <a:chOff x="517019" y="1666359"/>
            <a:chExt cx="3276866" cy="4488700"/>
          </a:xfrm>
        </p:grpSpPr>
        <p:pic>
          <p:nvPicPr>
            <p:cNvPr id="5" name="WTO logo">
              <a:extLst>
                <a:ext uri="{FF2B5EF4-FFF2-40B4-BE49-F238E27FC236}">
                  <a16:creationId xmlns:a16="http://schemas.microsoft.com/office/drawing/2014/main" id="{C04BB37D-4AFD-3C46-B1B9-BB75AA9A593B}"/>
                </a:ext>
              </a:extLst>
            </p:cNvPr>
            <p:cNvPicPr>
              <a:picLocks noChangeAspect="1"/>
            </p:cNvPicPr>
            <p:nvPr/>
          </p:nvPicPr>
          <p:blipFill>
            <a:blip r:embed="rId3"/>
            <a:stretch>
              <a:fillRect/>
            </a:stretch>
          </p:blipFill>
          <p:spPr>
            <a:xfrm>
              <a:off x="517019" y="1666359"/>
              <a:ext cx="3276866" cy="3276866"/>
            </a:xfrm>
            <a:prstGeom prst="rect">
              <a:avLst/>
            </a:prstGeom>
          </p:spPr>
        </p:pic>
        <p:sp>
          <p:nvSpPr>
            <p:cNvPr id="6" name="TRIPS">
              <a:extLst>
                <a:ext uri="{FF2B5EF4-FFF2-40B4-BE49-F238E27FC236}">
                  <a16:creationId xmlns:a16="http://schemas.microsoft.com/office/drawing/2014/main" id="{9637F67C-44EF-2344-89A6-AF1A24434861}"/>
                </a:ext>
              </a:extLst>
            </p:cNvPr>
            <p:cNvSpPr txBox="1"/>
            <p:nvPr/>
          </p:nvSpPr>
          <p:spPr>
            <a:xfrm>
              <a:off x="1049219" y="5139396"/>
              <a:ext cx="2212465" cy="1015663"/>
            </a:xfrm>
            <a:prstGeom prst="rect">
              <a:avLst/>
            </a:prstGeom>
            <a:noFill/>
          </p:spPr>
          <p:txBody>
            <a:bodyPr wrap="none" rtlCol="0">
              <a:spAutoFit/>
            </a:bodyPr>
            <a:lstStyle/>
            <a:p>
              <a:r>
                <a:rPr lang="en-US" sz="6000" dirty="0">
                  <a:solidFill>
                    <a:srgbClr val="FF0000"/>
                  </a:solidFill>
                  <a:latin typeface="Garamond" panose="02020404030301010803" pitchFamily="18" charset="0"/>
                </a:rPr>
                <a:t>TRIPS</a:t>
              </a:r>
            </a:p>
          </p:txBody>
        </p:sp>
      </p:grpSp>
      <p:pic>
        <p:nvPicPr>
          <p:cNvPr id="3" name="Enforcement">
            <a:extLst>
              <a:ext uri="{FF2B5EF4-FFF2-40B4-BE49-F238E27FC236}">
                <a16:creationId xmlns:a16="http://schemas.microsoft.com/office/drawing/2014/main" id="{8B2BCE70-78EC-E341-8D06-717AF4200A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6977" y="1651551"/>
            <a:ext cx="2212465" cy="4682193"/>
          </a:xfrm>
          <a:prstGeom prst="rect">
            <a:avLst/>
          </a:prstGeom>
        </p:spPr>
      </p:pic>
      <p:pic>
        <p:nvPicPr>
          <p:cNvPr id="16" name="Penalty">
            <a:extLst>
              <a:ext uri="{FF2B5EF4-FFF2-40B4-BE49-F238E27FC236}">
                <a16:creationId xmlns:a16="http://schemas.microsoft.com/office/drawing/2014/main" id="{882BE7CE-1795-844A-904E-16DE5D0523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2533" y="2438548"/>
            <a:ext cx="2690248" cy="3362810"/>
          </a:xfrm>
          <a:prstGeom prst="rect">
            <a:avLst/>
          </a:prstGeom>
        </p:spPr>
      </p:pic>
    </p:spTree>
    <p:extLst>
      <p:ext uri="{BB962C8B-B14F-4D97-AF65-F5344CB8AC3E}">
        <p14:creationId xmlns:p14="http://schemas.microsoft.com/office/powerpoint/2010/main" val="39089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DB8760-1319-4F41-8FC7-4AD3D19D50F2}"/>
              </a:ext>
            </a:extLst>
          </p:cNvPr>
          <p:cNvSpPr>
            <a:spLocks noGrp="1"/>
          </p:cNvSpPr>
          <p:nvPr>
            <p:ph type="title"/>
          </p:nvPr>
        </p:nvSpPr>
        <p:spPr/>
        <p:txBody>
          <a:bodyPr/>
          <a:lstStyle/>
          <a:p>
            <a:r>
              <a:rPr lang="en-US" dirty="0"/>
              <a:t>ISN’T IT IRONIC?</a:t>
            </a:r>
          </a:p>
        </p:txBody>
      </p:sp>
      <p:pic>
        <p:nvPicPr>
          <p:cNvPr id="5" name="US Flag">
            <a:extLst>
              <a:ext uri="{FF2B5EF4-FFF2-40B4-BE49-F238E27FC236}">
                <a16:creationId xmlns:a16="http://schemas.microsoft.com/office/drawing/2014/main" id="{10766440-4103-2E44-B7EC-EC24C46E7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6554" y="2174337"/>
            <a:ext cx="4752351" cy="2499348"/>
          </a:xfrm>
          <a:prstGeom prst="rect">
            <a:avLst/>
          </a:prstGeom>
        </p:spPr>
      </p:pic>
      <p:pic>
        <p:nvPicPr>
          <p:cNvPr id="6" name="Victor (small)" descr="A close up of a person&#10;&#10;Description automatically generated">
            <a:extLst>
              <a:ext uri="{FF2B5EF4-FFF2-40B4-BE49-F238E27FC236}">
                <a16:creationId xmlns:a16="http://schemas.microsoft.com/office/drawing/2014/main" id="{2E0BB534-00EC-3544-B493-7DB89C998E9E}"/>
              </a:ext>
            </a:extLst>
          </p:cNvPr>
          <p:cNvPicPr>
            <a:picLocks noChangeAspect="1"/>
          </p:cNvPicPr>
          <p:nvPr/>
        </p:nvPicPr>
        <p:blipFill rotWithShape="1">
          <a:blip r:embed="rId5"/>
          <a:srcRect l="13665" t="14070" b="35100"/>
          <a:stretch/>
        </p:blipFill>
        <p:spPr>
          <a:xfrm>
            <a:off x="753095" y="2174337"/>
            <a:ext cx="3189162" cy="2499348"/>
          </a:xfrm>
          <a:prstGeom prst="rect">
            <a:avLst/>
          </a:prstGeom>
        </p:spPr>
      </p:pic>
      <p:sp>
        <p:nvSpPr>
          <p:cNvPr id="7" name="Hey Remember?">
            <a:extLst>
              <a:ext uri="{FF2B5EF4-FFF2-40B4-BE49-F238E27FC236}">
                <a16:creationId xmlns:a16="http://schemas.microsoft.com/office/drawing/2014/main" id="{8FCC97A1-E91A-D145-AE9E-CC712309E01C}"/>
              </a:ext>
            </a:extLst>
          </p:cNvPr>
          <p:cNvSpPr/>
          <p:nvPr/>
        </p:nvSpPr>
        <p:spPr>
          <a:xfrm>
            <a:off x="2866778" y="5018287"/>
            <a:ext cx="2680751" cy="1557975"/>
          </a:xfrm>
          <a:prstGeom prst="wedgeRoundRectCallout">
            <a:avLst>
              <a:gd name="adj1" fmla="val -56927"/>
              <a:gd name="adj2" fmla="val -12516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HEY! REMEMBER WHEN YOU GUYS USED TO JUST COPY MY STUFF WITHOUT MY PERMISSION?</a:t>
            </a:r>
          </a:p>
        </p:txBody>
      </p:sp>
      <p:sp>
        <p:nvSpPr>
          <p:cNvPr id="8" name="New phone">
            <a:extLst>
              <a:ext uri="{FF2B5EF4-FFF2-40B4-BE49-F238E27FC236}">
                <a16:creationId xmlns:a16="http://schemas.microsoft.com/office/drawing/2014/main" id="{02E98253-680C-F14F-8134-AE98F4B203BF}"/>
              </a:ext>
            </a:extLst>
          </p:cNvPr>
          <p:cNvSpPr/>
          <p:nvPr/>
        </p:nvSpPr>
        <p:spPr>
          <a:xfrm>
            <a:off x="6096000" y="5018287"/>
            <a:ext cx="2680751" cy="1557975"/>
          </a:xfrm>
          <a:prstGeom prst="wedgeRoundRectCallout">
            <a:avLst>
              <a:gd name="adj1" fmla="val -11055"/>
              <a:gd name="adj2" fmla="val -139329"/>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UH…</a:t>
            </a:r>
          </a:p>
          <a:p>
            <a:pPr algn="ctr"/>
            <a:r>
              <a:rPr lang="en-US" dirty="0"/>
              <a:t>NEW PHONE. </a:t>
            </a:r>
          </a:p>
          <a:p>
            <a:pPr algn="ctr"/>
            <a:endParaRPr lang="en-US" dirty="0"/>
          </a:p>
          <a:p>
            <a:pPr algn="ctr"/>
            <a:r>
              <a:rPr lang="en-US" dirty="0"/>
              <a:t>WHO DIS?</a:t>
            </a:r>
          </a:p>
        </p:txBody>
      </p:sp>
    </p:spTree>
    <p:extLst>
      <p:ext uri="{BB962C8B-B14F-4D97-AF65-F5344CB8AC3E}">
        <p14:creationId xmlns:p14="http://schemas.microsoft.com/office/powerpoint/2010/main" val="31416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DE05B8-C8FF-0246-A644-C7D47B8126E8}"/>
              </a:ext>
            </a:extLst>
          </p:cNvPr>
          <p:cNvSpPr>
            <a:spLocks noGrp="1"/>
          </p:cNvSpPr>
          <p:nvPr>
            <p:ph type="title"/>
          </p:nvPr>
        </p:nvSpPr>
        <p:spPr/>
        <p:txBody>
          <a:bodyPr/>
          <a:lstStyle/>
          <a:p>
            <a:r>
              <a:rPr lang="en-US" dirty="0"/>
              <a:t>LEARNING OBJECTIVES</a:t>
            </a:r>
          </a:p>
        </p:txBody>
      </p:sp>
      <p:sp>
        <p:nvSpPr>
          <p:cNvPr id="5" name="You should now...">
            <a:extLst>
              <a:ext uri="{FF2B5EF4-FFF2-40B4-BE49-F238E27FC236}">
                <a16:creationId xmlns:a16="http://schemas.microsoft.com/office/drawing/2014/main" id="{A72F1B57-9069-AA43-8279-9D268A26B95A}"/>
              </a:ext>
            </a:extLst>
          </p:cNvPr>
          <p:cNvSpPr txBox="1"/>
          <p:nvPr/>
        </p:nvSpPr>
        <p:spPr>
          <a:xfrm>
            <a:off x="579120" y="1757680"/>
            <a:ext cx="3872150" cy="461665"/>
          </a:xfrm>
          <a:prstGeom prst="rect">
            <a:avLst/>
          </a:prstGeom>
          <a:noFill/>
        </p:spPr>
        <p:txBody>
          <a:bodyPr wrap="none" rtlCol="0">
            <a:spAutoFit/>
          </a:bodyPr>
          <a:lstStyle/>
          <a:p>
            <a:r>
              <a:rPr lang="en-US" sz="2400" dirty="0"/>
              <a:t>You should now be able to:</a:t>
            </a:r>
          </a:p>
        </p:txBody>
      </p:sp>
      <p:sp>
        <p:nvSpPr>
          <p:cNvPr id="6" name="Objectives">
            <a:extLst>
              <a:ext uri="{FF2B5EF4-FFF2-40B4-BE49-F238E27FC236}">
                <a16:creationId xmlns:a16="http://schemas.microsoft.com/office/drawing/2014/main" id="{0AF04928-0C67-364E-9449-359117FAEF08}"/>
              </a:ext>
            </a:extLst>
          </p:cNvPr>
          <p:cNvSpPr txBox="1"/>
          <p:nvPr/>
        </p:nvSpPr>
        <p:spPr>
          <a:xfrm>
            <a:off x="1150620" y="2529840"/>
            <a:ext cx="989076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Contrast the relationship between the Berne Convention and the TRIPS Agreement</a:t>
            </a:r>
            <a:br>
              <a:rPr lang="en-US" sz="2400" dirty="0"/>
            </a:br>
            <a:endParaRPr lang="en-US" sz="2400" dirty="0"/>
          </a:p>
          <a:p>
            <a:pPr marL="285750" indent="-285750">
              <a:buFont typeface="Arial" panose="020B0604020202020204" pitchFamily="34" charset="0"/>
              <a:buChar char="•"/>
            </a:pPr>
            <a:r>
              <a:rPr lang="en-US" sz="2400" dirty="0"/>
              <a:t>Discuss the connection between these agreements and the World Trade Organization</a:t>
            </a:r>
            <a:br>
              <a:rPr lang="en-US" sz="2400" dirty="0"/>
            </a:br>
            <a:endParaRPr lang="en-US" sz="2400" dirty="0"/>
          </a:p>
          <a:p>
            <a:pPr marL="285750" indent="-285750">
              <a:buFont typeface="Arial" panose="020B0604020202020204" pitchFamily="34" charset="0"/>
              <a:buChar char="•"/>
            </a:pPr>
            <a:r>
              <a:rPr lang="en-US" sz="2400" dirty="0"/>
              <a:t>Infer how agreements like the Berne Convention and the TRIPS agreement might impact global economic development and trade</a:t>
            </a:r>
          </a:p>
        </p:txBody>
      </p:sp>
    </p:spTree>
    <p:extLst>
      <p:ext uri="{BB962C8B-B14F-4D97-AF65-F5344CB8AC3E}">
        <p14:creationId xmlns:p14="http://schemas.microsoft.com/office/powerpoint/2010/main" val="56901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72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84AD-51CB-EA4B-B6AD-EE463849FA69}"/>
              </a:ext>
            </a:extLst>
          </p:cNvPr>
          <p:cNvSpPr txBox="1"/>
          <p:nvPr/>
        </p:nvSpPr>
        <p:spPr>
          <a:xfrm>
            <a:off x="448235" y="1946188"/>
            <a:ext cx="5257800" cy="2554545"/>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How is the World Trade Organization (WTO) connected to the TRIPS Agreement?</a:t>
            </a:r>
          </a:p>
          <a:p>
            <a:pPr marL="342900" indent="-342900">
              <a:buAutoNum type="alphaLcParenR"/>
            </a:pPr>
            <a:r>
              <a:rPr lang="en-CA" sz="2000" dirty="0">
                <a:latin typeface="Arial" panose="020B0604020202020204" pitchFamily="34" charset="0"/>
                <a:cs typeface="Arial" panose="020B0604020202020204" pitchFamily="34" charset="0"/>
              </a:rPr>
              <a:t>The WTO is an outspoken critic of TRIPS</a:t>
            </a:r>
          </a:p>
          <a:p>
            <a:pPr marL="342900" indent="-342900">
              <a:buAutoNum type="alphaLcParenR"/>
            </a:pPr>
            <a:r>
              <a:rPr lang="en-CA" sz="2000" b="1" dirty="0">
                <a:solidFill>
                  <a:schemeClr val="accent6"/>
                </a:solidFill>
                <a:latin typeface="Arial" panose="020B0604020202020204" pitchFamily="34" charset="0"/>
                <a:cs typeface="Arial" panose="020B0604020202020204" pitchFamily="34" charset="0"/>
              </a:rPr>
              <a:t>TRIPS is administered by the WTO</a:t>
            </a:r>
          </a:p>
          <a:p>
            <a:pPr marL="342900" indent="-342900">
              <a:buAutoNum type="alphaLcParenR"/>
            </a:pPr>
            <a:r>
              <a:rPr lang="en-CA" sz="2000" dirty="0">
                <a:latin typeface="Arial" panose="020B0604020202020204" pitchFamily="34" charset="0"/>
                <a:cs typeface="Arial" panose="020B0604020202020204" pitchFamily="34" charset="0"/>
              </a:rPr>
              <a:t>The Berne Convention was created by the WTO but TRIPS was not</a:t>
            </a:r>
          </a:p>
          <a:p>
            <a:pPr marL="342900" indent="-342900">
              <a:buAutoNum type="alphaLcParenR"/>
            </a:pPr>
            <a:r>
              <a:rPr lang="en-CA" sz="2000" dirty="0">
                <a:latin typeface="Arial" panose="020B0604020202020204" pitchFamily="34" charset="0"/>
                <a:cs typeface="Arial" panose="020B0604020202020204" pitchFamily="34" charset="0"/>
              </a:rPr>
              <a:t>The WTO created TRIPS at the 1883 Paris Convention</a:t>
            </a:r>
          </a:p>
        </p:txBody>
      </p:sp>
      <p:sp>
        <p:nvSpPr>
          <p:cNvPr id="4" name="TextBox 3">
            <a:extLst>
              <a:ext uri="{FF2B5EF4-FFF2-40B4-BE49-F238E27FC236}">
                <a16:creationId xmlns:a16="http://schemas.microsoft.com/office/drawing/2014/main" id="{C271EE9E-29D5-6447-96F3-EB87380E03E4}"/>
              </a:ext>
            </a:extLst>
          </p:cNvPr>
          <p:cNvSpPr txBox="1"/>
          <p:nvPr/>
        </p:nvSpPr>
        <p:spPr>
          <a:xfrm>
            <a:off x="6096000" y="1946188"/>
            <a:ext cx="5450541" cy="1631216"/>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A country can join the World Trade Organization without having to abide by the TRIPS Agreement</a:t>
            </a:r>
          </a:p>
          <a:p>
            <a:pPr marL="342900" indent="-342900">
              <a:buAutoNum type="alphaLcParenR"/>
            </a:pPr>
            <a:r>
              <a:rPr lang="en-CA" sz="2000" dirty="0">
                <a:latin typeface="Arial" panose="020B0604020202020204" pitchFamily="34" charset="0"/>
                <a:cs typeface="Arial" panose="020B0604020202020204" pitchFamily="34" charset="0"/>
              </a:rPr>
              <a:t>True</a:t>
            </a:r>
          </a:p>
          <a:p>
            <a:pPr marL="342900" indent="-342900">
              <a:buAutoNum type="alphaLcParenR"/>
            </a:pPr>
            <a:r>
              <a:rPr lang="en-CA" sz="2000" b="1" dirty="0">
                <a:solidFill>
                  <a:schemeClr val="accent6"/>
                </a:solidFill>
                <a:latin typeface="Arial" panose="020B0604020202020204" pitchFamily="34" charset="0"/>
                <a:cs typeface="Arial" panose="020B0604020202020204" pitchFamily="34" charset="0"/>
              </a:rPr>
              <a:t>False</a:t>
            </a:r>
          </a:p>
        </p:txBody>
      </p:sp>
    </p:spTree>
    <p:extLst>
      <p:ext uri="{BB962C8B-B14F-4D97-AF65-F5344CB8AC3E}">
        <p14:creationId xmlns:p14="http://schemas.microsoft.com/office/powerpoint/2010/main" val="125910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B21AF9-9DFD-0E46-907E-789C0FC331DB}"/>
              </a:ext>
            </a:extLst>
          </p:cNvPr>
          <p:cNvSpPr txBox="1"/>
          <p:nvPr/>
        </p:nvSpPr>
        <p:spPr>
          <a:xfrm>
            <a:off x="448235" y="1946188"/>
            <a:ext cx="5257800" cy="3477875"/>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Which of these statements is correct?</a:t>
            </a:r>
          </a:p>
          <a:p>
            <a:pPr marL="342900" indent="-342900">
              <a:buAutoNum type="alphaLcParenR"/>
            </a:pPr>
            <a:r>
              <a:rPr lang="en-CA" sz="2000" b="1" dirty="0">
                <a:solidFill>
                  <a:schemeClr val="accent6"/>
                </a:solidFill>
                <a:latin typeface="Arial" panose="020B0604020202020204" pitchFamily="34" charset="0"/>
                <a:cs typeface="Arial" panose="020B0604020202020204" pitchFamily="34" charset="0"/>
              </a:rPr>
              <a:t>The TRIPS Agreement incorporates all of the Berne Convention except its article on moral rights</a:t>
            </a:r>
          </a:p>
          <a:p>
            <a:pPr marL="342900" indent="-342900">
              <a:buAutoNum type="alphaLcParenR"/>
            </a:pPr>
            <a:r>
              <a:rPr lang="en-CA" sz="2000" dirty="0">
                <a:latin typeface="Arial" panose="020B0604020202020204" pitchFamily="34" charset="0"/>
                <a:cs typeface="Arial" panose="020B0604020202020204" pitchFamily="34" charset="0"/>
              </a:rPr>
              <a:t>The Berne Convention was created as a response to shortcomings in the TRIPS Agreement</a:t>
            </a:r>
          </a:p>
          <a:p>
            <a:pPr marL="342900" indent="-342900">
              <a:buAutoNum type="alphaLcParenR"/>
            </a:pPr>
            <a:r>
              <a:rPr lang="en-CA" sz="2000" dirty="0">
                <a:latin typeface="Arial" panose="020B0604020202020204" pitchFamily="34" charset="0"/>
                <a:cs typeface="Arial" panose="020B0604020202020204" pitchFamily="34" charset="0"/>
              </a:rPr>
              <a:t>Victor Hugo wrote Hunchback as an allegory for intellectual property issues</a:t>
            </a:r>
          </a:p>
          <a:p>
            <a:pPr marL="342900" indent="-342900">
              <a:buAutoNum type="alphaLcParenR"/>
            </a:pPr>
            <a:r>
              <a:rPr lang="en-CA" sz="2000" dirty="0">
                <a:latin typeface="Arial" panose="020B0604020202020204" pitchFamily="34" charset="0"/>
                <a:cs typeface="Arial" panose="020B0604020202020204" pitchFamily="34" charset="0"/>
              </a:rPr>
              <a:t>The Berne Convention serves as the historical basis for modern patent law</a:t>
            </a:r>
          </a:p>
        </p:txBody>
      </p:sp>
      <p:sp>
        <p:nvSpPr>
          <p:cNvPr id="4" name="TextBox 3">
            <a:extLst>
              <a:ext uri="{FF2B5EF4-FFF2-40B4-BE49-F238E27FC236}">
                <a16:creationId xmlns:a16="http://schemas.microsoft.com/office/drawing/2014/main" id="{DE43AA1B-5CE6-A247-94EA-2F1E7566AF91}"/>
              </a:ext>
            </a:extLst>
          </p:cNvPr>
          <p:cNvSpPr txBox="1"/>
          <p:nvPr/>
        </p:nvSpPr>
        <p:spPr>
          <a:xfrm>
            <a:off x="6096000" y="1946188"/>
            <a:ext cx="5450541" cy="1938992"/>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Berne and TRIPS set the minimum standard for copyright terms as:</a:t>
            </a:r>
          </a:p>
          <a:p>
            <a:pPr marL="342900" indent="-342900">
              <a:buAutoNum type="alphaLcParenR"/>
            </a:pPr>
            <a:r>
              <a:rPr lang="en-CA" sz="2000" dirty="0">
                <a:latin typeface="Arial" panose="020B0604020202020204" pitchFamily="34" charset="0"/>
                <a:cs typeface="Arial" panose="020B0604020202020204" pitchFamily="34" charset="0"/>
              </a:rPr>
              <a:t>Life of the author</a:t>
            </a:r>
          </a:p>
          <a:p>
            <a:pPr marL="342900" indent="-342900">
              <a:buAutoNum type="alphaLcParenR"/>
            </a:pPr>
            <a:r>
              <a:rPr lang="en-CA" sz="2000" dirty="0">
                <a:latin typeface="Arial" panose="020B0604020202020204" pitchFamily="34" charset="0"/>
                <a:cs typeface="Arial" panose="020B0604020202020204" pitchFamily="34" charset="0"/>
              </a:rPr>
              <a:t>Life of the author plus 30 years</a:t>
            </a:r>
          </a:p>
          <a:p>
            <a:pPr marL="342900" indent="-342900">
              <a:buAutoNum type="alphaLcParenR"/>
            </a:pPr>
            <a:r>
              <a:rPr lang="en-CA" sz="2000" b="1" dirty="0">
                <a:solidFill>
                  <a:schemeClr val="accent6"/>
                </a:solidFill>
                <a:latin typeface="Arial" panose="020B0604020202020204" pitchFamily="34" charset="0"/>
                <a:cs typeface="Arial" panose="020B0604020202020204" pitchFamily="34" charset="0"/>
              </a:rPr>
              <a:t>Life of the author plus 50 years</a:t>
            </a:r>
          </a:p>
          <a:p>
            <a:pPr marL="342900" indent="-342900">
              <a:buAutoNum type="alphaLcParenR"/>
            </a:pPr>
            <a:r>
              <a:rPr lang="en-CA" sz="2000" dirty="0">
                <a:latin typeface="Arial" panose="020B0604020202020204" pitchFamily="34" charset="0"/>
                <a:cs typeface="Arial" panose="020B0604020202020204" pitchFamily="34" charset="0"/>
              </a:rPr>
              <a:t>Life of the author plus 70 years</a:t>
            </a:r>
          </a:p>
        </p:txBody>
      </p:sp>
    </p:spTree>
    <p:extLst>
      <p:ext uri="{BB962C8B-B14F-4D97-AF65-F5344CB8AC3E}">
        <p14:creationId xmlns:p14="http://schemas.microsoft.com/office/powerpoint/2010/main" val="300804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99ABF7-C1A3-AA41-A558-E296B6CA0819}"/>
              </a:ext>
            </a:extLst>
          </p:cNvPr>
          <p:cNvSpPr txBox="1"/>
          <p:nvPr/>
        </p:nvSpPr>
        <p:spPr>
          <a:xfrm>
            <a:off x="448235" y="1946188"/>
            <a:ext cx="5257800" cy="1631216"/>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The TRIPS Agreement provides a central dispute settlement mechanism but the Berne Convention does not.</a:t>
            </a:r>
          </a:p>
          <a:p>
            <a:pPr marL="342900" indent="-342900">
              <a:buAutoNum type="alphaLcParenR"/>
            </a:pPr>
            <a:r>
              <a:rPr lang="en-CA" sz="2000" b="1" dirty="0">
                <a:solidFill>
                  <a:schemeClr val="accent6"/>
                </a:solidFill>
                <a:latin typeface="Arial" panose="020B0604020202020204" pitchFamily="34" charset="0"/>
                <a:cs typeface="Arial" panose="020B0604020202020204" pitchFamily="34" charset="0"/>
              </a:rPr>
              <a:t>True</a:t>
            </a:r>
          </a:p>
          <a:p>
            <a:pPr marL="342900" indent="-342900">
              <a:buAutoNum type="alphaLcParenR"/>
            </a:pPr>
            <a:r>
              <a:rPr lang="en-CA" sz="2000" dirty="0">
                <a:latin typeface="Arial" panose="020B0604020202020204" pitchFamily="34" charset="0"/>
                <a:cs typeface="Arial" panose="020B0604020202020204" pitchFamily="34" charset="0"/>
              </a:rPr>
              <a:t>False</a:t>
            </a:r>
          </a:p>
        </p:txBody>
      </p:sp>
      <p:sp>
        <p:nvSpPr>
          <p:cNvPr id="6" name="TextBox 5">
            <a:extLst>
              <a:ext uri="{FF2B5EF4-FFF2-40B4-BE49-F238E27FC236}">
                <a16:creationId xmlns:a16="http://schemas.microsoft.com/office/drawing/2014/main" id="{5DD21C53-ED4D-164E-B938-6250F01FFAA1}"/>
              </a:ext>
            </a:extLst>
          </p:cNvPr>
          <p:cNvSpPr txBox="1"/>
          <p:nvPr/>
        </p:nvSpPr>
        <p:spPr>
          <a:xfrm>
            <a:off x="6096000" y="1946188"/>
            <a:ext cx="5450541" cy="3785652"/>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Which of the following is </a:t>
            </a:r>
            <a:r>
              <a:rPr lang="en-CA" sz="2000" b="1" u="sng" dirty="0">
                <a:latin typeface="Arial" panose="020B0604020202020204" pitchFamily="34" charset="0"/>
                <a:cs typeface="Arial" panose="020B0604020202020204" pitchFamily="34" charset="0"/>
              </a:rPr>
              <a:t>NOT</a:t>
            </a:r>
            <a:r>
              <a:rPr lang="en-CA" sz="2000" dirty="0">
                <a:latin typeface="Arial" panose="020B0604020202020204" pitchFamily="34" charset="0"/>
                <a:cs typeface="Arial" panose="020B0604020202020204" pitchFamily="34" charset="0"/>
              </a:rPr>
              <a:t> a criticism of the TRIPS agreement?</a:t>
            </a:r>
          </a:p>
          <a:p>
            <a:pPr marL="342900" indent="-342900">
              <a:buAutoNum type="alphaLcParenR"/>
            </a:pPr>
            <a:r>
              <a:rPr lang="en-CA" sz="2000" dirty="0">
                <a:latin typeface="Arial" panose="020B0604020202020204" pitchFamily="34" charset="0"/>
                <a:cs typeface="Arial" panose="020B0604020202020204" pitchFamily="34" charset="0"/>
              </a:rPr>
              <a:t>Its permanent link between intellectual property rights and access to world trade markets harms developing nations</a:t>
            </a:r>
          </a:p>
          <a:p>
            <a:pPr marL="342900" indent="-342900">
              <a:buAutoNum type="alphaLcParenR"/>
            </a:pPr>
            <a:r>
              <a:rPr lang="en-CA" sz="2000" dirty="0">
                <a:latin typeface="Arial" panose="020B0604020202020204" pitchFamily="34" charset="0"/>
                <a:cs typeface="Arial" panose="020B0604020202020204" pitchFamily="34" charset="0"/>
              </a:rPr>
              <a:t>It tends to concentrate wealth in the hands of developed countries</a:t>
            </a:r>
          </a:p>
          <a:p>
            <a:pPr marL="342900" indent="-342900">
              <a:buAutoNum type="alphaLcParenR"/>
            </a:pPr>
            <a:r>
              <a:rPr lang="en-CA" sz="2000" b="1" dirty="0">
                <a:solidFill>
                  <a:schemeClr val="accent6"/>
                </a:solidFill>
                <a:latin typeface="Arial" panose="020B0604020202020204" pitchFamily="34" charset="0"/>
                <a:cs typeface="Arial" panose="020B0604020202020204" pitchFamily="34" charset="0"/>
              </a:rPr>
              <a:t>The agreement does not apply to literary or artistic works</a:t>
            </a:r>
          </a:p>
          <a:p>
            <a:pPr marL="342900" indent="-342900">
              <a:buAutoNum type="alphaLcParenR"/>
            </a:pPr>
            <a:r>
              <a:rPr lang="en-CA" sz="2000" dirty="0">
                <a:latin typeface="Arial" panose="020B0604020202020204" pitchFamily="34" charset="0"/>
                <a:cs typeface="Arial" panose="020B0604020202020204" pitchFamily="34" charset="0"/>
              </a:rPr>
              <a:t>When minimum copyright and patent terms are enforced internationally, innovation in developing countries is stifled</a:t>
            </a:r>
          </a:p>
        </p:txBody>
      </p:sp>
    </p:spTree>
    <p:extLst>
      <p:ext uri="{BB962C8B-B14F-4D97-AF65-F5344CB8AC3E}">
        <p14:creationId xmlns:p14="http://schemas.microsoft.com/office/powerpoint/2010/main" val="172276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MEET VICTOR</a:t>
            </a:r>
          </a:p>
        </p:txBody>
      </p:sp>
      <p:pic>
        <p:nvPicPr>
          <p:cNvPr id="3" name="Victor" descr="A close up of a person&#10;&#10;Description automatically generated">
            <a:extLst>
              <a:ext uri="{FF2B5EF4-FFF2-40B4-BE49-F238E27FC236}">
                <a16:creationId xmlns:a16="http://schemas.microsoft.com/office/drawing/2014/main" id="{99CA5796-4053-1E4A-BE7C-A1C0C3A698A3}"/>
              </a:ext>
            </a:extLst>
          </p:cNvPr>
          <p:cNvPicPr>
            <a:picLocks noChangeAspect="1"/>
          </p:cNvPicPr>
          <p:nvPr/>
        </p:nvPicPr>
        <p:blipFill rotWithShape="1">
          <a:blip r:embed="rId3"/>
          <a:srcRect l="-315" t="10663" r="315" b="1422"/>
          <a:stretch/>
        </p:blipFill>
        <p:spPr>
          <a:xfrm>
            <a:off x="4067753" y="2011130"/>
            <a:ext cx="3345375" cy="3914909"/>
          </a:xfrm>
          <a:prstGeom prst="rect">
            <a:avLst/>
          </a:prstGeom>
        </p:spPr>
      </p:pic>
      <p:pic>
        <p:nvPicPr>
          <p:cNvPr id="5" name="Hunchback" descr="A group of people sitting in front of a building&#10;&#10;Description automatically generated">
            <a:extLst>
              <a:ext uri="{FF2B5EF4-FFF2-40B4-BE49-F238E27FC236}">
                <a16:creationId xmlns:a16="http://schemas.microsoft.com/office/drawing/2014/main" id="{B56BC626-235F-ED4E-A781-A7B0BD2F43F2}"/>
              </a:ext>
            </a:extLst>
          </p:cNvPr>
          <p:cNvPicPr>
            <a:picLocks noChangeAspect="1"/>
          </p:cNvPicPr>
          <p:nvPr/>
        </p:nvPicPr>
        <p:blipFill>
          <a:blip r:embed="rId4"/>
          <a:stretch>
            <a:fillRect/>
          </a:stretch>
        </p:blipFill>
        <p:spPr>
          <a:xfrm>
            <a:off x="3871965" y="2279030"/>
            <a:ext cx="4448069" cy="3614056"/>
          </a:xfrm>
          <a:prstGeom prst="rect">
            <a:avLst/>
          </a:prstGeom>
        </p:spPr>
      </p:pic>
      <p:pic>
        <p:nvPicPr>
          <p:cNvPr id="8" name="US Flag">
            <a:extLst>
              <a:ext uri="{FF2B5EF4-FFF2-40B4-BE49-F238E27FC236}">
                <a16:creationId xmlns:a16="http://schemas.microsoft.com/office/drawing/2014/main" id="{242089C4-6F82-1047-A66A-DA7D453EB7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4787" y="3138384"/>
            <a:ext cx="3280531" cy="1727269"/>
          </a:xfrm>
          <a:prstGeom prst="rect">
            <a:avLst/>
          </a:prstGeom>
        </p:spPr>
      </p:pic>
      <p:sp>
        <p:nvSpPr>
          <p:cNvPr id="9" name="Vic who?">
            <a:extLst>
              <a:ext uri="{FF2B5EF4-FFF2-40B4-BE49-F238E27FC236}">
                <a16:creationId xmlns:a16="http://schemas.microsoft.com/office/drawing/2014/main" id="{32A461BB-1C5F-CC44-8FBA-499A9B1806B0}"/>
              </a:ext>
            </a:extLst>
          </p:cNvPr>
          <p:cNvSpPr/>
          <p:nvPr/>
        </p:nvSpPr>
        <p:spPr>
          <a:xfrm>
            <a:off x="4606798" y="2521171"/>
            <a:ext cx="2405743" cy="612648"/>
          </a:xfrm>
          <a:prstGeom prst="wedgeRoundRectCallout">
            <a:avLst>
              <a:gd name="adj1" fmla="val 107661"/>
              <a:gd name="adj2" fmla="val 124689"/>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VICTOR WHO?</a:t>
            </a:r>
          </a:p>
        </p:txBody>
      </p:sp>
      <p:sp>
        <p:nvSpPr>
          <p:cNvPr id="10" name="Copywhat?">
            <a:extLst>
              <a:ext uri="{FF2B5EF4-FFF2-40B4-BE49-F238E27FC236}">
                <a16:creationId xmlns:a16="http://schemas.microsoft.com/office/drawing/2014/main" id="{EC5B5AE5-8604-9347-B912-BC57F8A451B5}"/>
              </a:ext>
            </a:extLst>
          </p:cNvPr>
          <p:cNvSpPr/>
          <p:nvPr/>
        </p:nvSpPr>
        <p:spPr>
          <a:xfrm>
            <a:off x="4606798" y="3643484"/>
            <a:ext cx="2405743" cy="612648"/>
          </a:xfrm>
          <a:prstGeom prst="wedgeRoundRectCallout">
            <a:avLst>
              <a:gd name="adj1" fmla="val 106757"/>
              <a:gd name="adj2" fmla="val 564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COPYWHATNOW?</a:t>
            </a:r>
          </a:p>
        </p:txBody>
      </p:sp>
      <p:sp>
        <p:nvSpPr>
          <p:cNvPr id="11" name="Thanks!">
            <a:extLst>
              <a:ext uri="{FF2B5EF4-FFF2-40B4-BE49-F238E27FC236}">
                <a16:creationId xmlns:a16="http://schemas.microsoft.com/office/drawing/2014/main" id="{99C14B57-A6EC-1346-8EEB-29970D6B7E5C}"/>
              </a:ext>
            </a:extLst>
          </p:cNvPr>
          <p:cNvSpPr/>
          <p:nvPr/>
        </p:nvSpPr>
        <p:spPr>
          <a:xfrm>
            <a:off x="4606798" y="4865653"/>
            <a:ext cx="2405743" cy="612648"/>
          </a:xfrm>
          <a:prstGeom prst="wedgeRoundRectCallout">
            <a:avLst>
              <a:gd name="adj1" fmla="val 109471"/>
              <a:gd name="adj2" fmla="val -140059"/>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THANKS FOR </a:t>
            </a:r>
            <a:br>
              <a:rPr lang="en-US" dirty="0"/>
            </a:br>
            <a:r>
              <a:rPr lang="en-US" dirty="0"/>
              <a:t>THE BOOK!</a:t>
            </a:r>
          </a:p>
        </p:txBody>
      </p:sp>
      <p:pic>
        <p:nvPicPr>
          <p:cNvPr id="13" name="Victor (small)" descr="A close up of a person&#10;&#10;Description automatically generated">
            <a:extLst>
              <a:ext uri="{FF2B5EF4-FFF2-40B4-BE49-F238E27FC236}">
                <a16:creationId xmlns:a16="http://schemas.microsoft.com/office/drawing/2014/main" id="{38B57EA4-B5A7-414A-9847-438B2ED45FF0}"/>
              </a:ext>
            </a:extLst>
          </p:cNvPr>
          <p:cNvPicPr>
            <a:picLocks noChangeAspect="1"/>
          </p:cNvPicPr>
          <p:nvPr/>
        </p:nvPicPr>
        <p:blipFill rotWithShape="1">
          <a:blip r:embed="rId3"/>
          <a:srcRect l="13665" t="14070" b="35100"/>
          <a:stretch/>
        </p:blipFill>
        <p:spPr>
          <a:xfrm>
            <a:off x="304801" y="2827495"/>
            <a:ext cx="3189162" cy="2499348"/>
          </a:xfrm>
          <a:prstGeom prst="rect">
            <a:avLst/>
          </a:prstGeom>
        </p:spPr>
      </p:pic>
      <p:sp>
        <p:nvSpPr>
          <p:cNvPr id="14" name="Sad">
            <a:extLst>
              <a:ext uri="{FF2B5EF4-FFF2-40B4-BE49-F238E27FC236}">
                <a16:creationId xmlns:a16="http://schemas.microsoft.com/office/drawing/2014/main" id="{4A901B3E-D12F-AC45-B655-D3A8807B131E}"/>
              </a:ext>
            </a:extLst>
          </p:cNvPr>
          <p:cNvSpPr/>
          <p:nvPr/>
        </p:nvSpPr>
        <p:spPr>
          <a:xfrm>
            <a:off x="2149893" y="5893086"/>
            <a:ext cx="1042778" cy="612648"/>
          </a:xfrm>
          <a:prstGeom prst="wedgeRoundRectCallout">
            <a:avLst>
              <a:gd name="adj1" fmla="val -52305"/>
              <a:gd name="adj2" fmla="val -204024"/>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…sigh…</a:t>
            </a:r>
          </a:p>
        </p:txBody>
      </p:sp>
    </p:spTree>
    <p:extLst>
      <p:ext uri="{BB962C8B-B14F-4D97-AF65-F5344CB8AC3E}">
        <p14:creationId xmlns:p14="http://schemas.microsoft.com/office/powerpoint/2010/main" val="394511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6 L -0.28567 -3.7037E-6 " pathEditMode="relative" rAng="0" ptsTypes="AA">
                                      <p:cBhvr>
                                        <p:cTn id="6" dur="2000" fill="hold"/>
                                        <p:tgtEl>
                                          <p:spTgt spid="3"/>
                                        </p:tgtEl>
                                        <p:attrNameLst>
                                          <p:attrName>ppt_x</p:attrName>
                                          <p:attrName>ppt_y</p:attrName>
                                        </p:attrNameLst>
                                      </p:cBhvr>
                                      <p:rCtr x="-14284" y="0"/>
                                    </p:animMotion>
                                  </p:childTnLst>
                                </p:cTn>
                              </p:par>
                              <p:par>
                                <p:cTn id="7" presetID="6" presetClass="emph" presetSubtype="0" accel="50000" decel="50000" fill="hold" nodeType="withEffect">
                                  <p:stCondLst>
                                    <p:cond delay="0"/>
                                  </p:stCondLst>
                                  <p:childTnLst>
                                    <p:animScale>
                                      <p:cBhvr>
                                        <p:cTn id="8" dur="2000" fill="hold"/>
                                        <p:tgtEl>
                                          <p:spTgt spid="3"/>
                                        </p:tgtEl>
                                      </p:cBhvr>
                                      <p:by x="80000" y="8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500"/>
                                        <p:tgtEl>
                                          <p:spTgt spid="3"/>
                                        </p:tgtEl>
                                        <p:attrNameLst>
                                          <p:attrName>ppt_x</p:attrName>
                                        </p:attrNameLst>
                                      </p:cBhvr>
                                      <p:tavLst>
                                        <p:tav tm="0">
                                          <p:val>
                                            <p:strVal val="ppt_x"/>
                                          </p:val>
                                        </p:tav>
                                        <p:tav tm="100000">
                                          <p:val>
                                            <p:strVal val="0-ppt_w/2"/>
                                          </p:val>
                                        </p:tav>
                                      </p:tavLst>
                                    </p:anim>
                                    <p:anim calcmode="lin" valueType="num">
                                      <p:cBhvr additive="base">
                                        <p:cTn id="24" dur="500"/>
                                        <p:tgtEl>
                                          <p:spTgt spid="3"/>
                                        </p:tgtEl>
                                        <p:attrNameLst>
                                          <p:attrName>ppt_y</p:attrName>
                                        </p:attrNameLst>
                                      </p:cBhvr>
                                      <p:tavLst>
                                        <p:tav tm="0">
                                          <p:val>
                                            <p:strVal val="ppt_y"/>
                                          </p:val>
                                        </p:tav>
                                        <p:tav tm="100000">
                                          <p:val>
                                            <p:strVal val="ppt_y"/>
                                          </p:val>
                                        </p:tav>
                                      </p:tavLst>
                                    </p:anim>
                                    <p:set>
                                      <p:cBhvr>
                                        <p:cTn id="25" dur="1" fill="hold">
                                          <p:stCondLst>
                                            <p:cond delay="499"/>
                                          </p:stCondLst>
                                        </p:cTn>
                                        <p:tgtEl>
                                          <p:spTgt spid="3"/>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0 -3.33333E-6 L -0.31523 -0.00694 " pathEditMode="relative" rAng="0" ptsTypes="AA">
                                      <p:cBhvr>
                                        <p:cTn id="27" dur="2000" fill="hold"/>
                                        <p:tgtEl>
                                          <p:spTgt spid="5"/>
                                        </p:tgtEl>
                                        <p:attrNameLst>
                                          <p:attrName>ppt_x</p:attrName>
                                          <p:attrName>ppt_y</p:attrName>
                                        </p:attrNameLst>
                                      </p:cBhvr>
                                      <p:rCtr x="-15768" y="-347"/>
                                    </p:animMotion>
                                  </p:childTnLst>
                                </p:cTn>
                              </p:par>
                              <p:par>
                                <p:cTn id="28" presetID="6" presetClass="emph" presetSubtype="0" fill="hold" nodeType="withEffect">
                                  <p:stCondLst>
                                    <p:cond delay="0"/>
                                  </p:stCondLst>
                                  <p:childTnLst>
                                    <p:animScale>
                                      <p:cBhvr>
                                        <p:cTn id="29" dur="2000" fill="hold"/>
                                        <p:tgtEl>
                                          <p:spTgt spid="5"/>
                                        </p:tgtEl>
                                      </p:cBhvr>
                                      <p:by x="70000" y="70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xit" presetSubtype="0" fill="hold"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F8373-A6A9-3B46-B2F0-60A18C02D38E}"/>
              </a:ext>
            </a:extLst>
          </p:cNvPr>
          <p:cNvSpPr>
            <a:spLocks noGrp="1"/>
          </p:cNvSpPr>
          <p:nvPr>
            <p:ph type="body" sz="quarter" idx="15"/>
          </p:nvPr>
        </p:nvSpPr>
        <p:spPr>
          <a:xfrm>
            <a:off x="403123" y="1841276"/>
            <a:ext cx="10502608" cy="4314825"/>
          </a:xfrm>
        </p:spPr>
        <p:txBody>
          <a:bodyPr/>
          <a:lstStyle/>
          <a:p>
            <a:r>
              <a:rPr lang="en-US" sz="1800" dirty="0">
                <a:solidFill>
                  <a:schemeClr val="tx1"/>
                </a:solidFill>
              </a:rPr>
              <a:t>Nadar. (1885). Victor Hugo photograph. </a:t>
            </a:r>
            <a:r>
              <a:rPr lang="en-US" sz="1800" i="1" dirty="0">
                <a:solidFill>
                  <a:schemeClr val="tx1"/>
                </a:solidFill>
              </a:rPr>
              <a:t>Wikimedia Commons</a:t>
            </a:r>
            <a:r>
              <a:rPr lang="en-US" sz="1800" dirty="0">
                <a:solidFill>
                  <a:schemeClr val="tx1"/>
                </a:solidFill>
              </a:rPr>
              <a:t>. Public Domain. </a:t>
            </a:r>
            <a:r>
              <a:rPr lang="en-US" sz="1800" dirty="0">
                <a:solidFill>
                  <a:srgbClr val="0070C0"/>
                </a:solidFill>
                <a:hlinkClick r:id="rId3"/>
              </a:rPr>
              <a:t>http://concise.britannica.com/ebc/art-11798/Victor-Hugo-photograph-by-Nadar</a:t>
            </a:r>
            <a:r>
              <a:rPr lang="en-US" sz="1800" dirty="0">
                <a:solidFill>
                  <a:srgbClr val="0070C0"/>
                </a:solidFill>
              </a:rPr>
              <a:t> </a:t>
            </a:r>
          </a:p>
          <a:p>
            <a:r>
              <a:rPr lang="en-US" sz="1800" dirty="0">
                <a:solidFill>
                  <a:schemeClr val="tx1"/>
                </a:solidFill>
              </a:rPr>
              <a:t>Wallace </a:t>
            </a:r>
            <a:r>
              <a:rPr lang="en-US" sz="1800" dirty="0" err="1">
                <a:solidFill>
                  <a:schemeClr val="tx1"/>
                </a:solidFill>
              </a:rPr>
              <a:t>Worsley</a:t>
            </a:r>
            <a:r>
              <a:rPr lang="en-US" sz="1800" dirty="0">
                <a:solidFill>
                  <a:schemeClr val="tx1"/>
                </a:solidFill>
              </a:rPr>
              <a:t>. (1923). Publicity photo for Hunchback film. </a:t>
            </a:r>
            <a:r>
              <a:rPr lang="en-US" sz="1800" i="1" dirty="0">
                <a:solidFill>
                  <a:schemeClr val="tx1"/>
                </a:solidFill>
              </a:rPr>
              <a:t>Wikimedia Commons</a:t>
            </a:r>
            <a:r>
              <a:rPr lang="en-US" sz="1800" dirty="0">
                <a:solidFill>
                  <a:schemeClr val="tx1"/>
                </a:solidFill>
              </a:rPr>
              <a:t>. Public Domain. </a:t>
            </a:r>
            <a:r>
              <a:rPr lang="en-US" sz="1800" dirty="0">
                <a:solidFill>
                  <a:schemeClr val="tx1"/>
                </a:solidFill>
                <a:hlinkClick r:id="rId4"/>
              </a:rPr>
              <a:t>https://upload.wikimedia.org/wikipedia/commons/3/3a/Hunchback_of_Notre_Dame.jpg</a:t>
            </a:r>
            <a:r>
              <a:rPr lang="en-US" sz="1800" dirty="0">
                <a:solidFill>
                  <a:schemeClr val="tx1"/>
                </a:solidFill>
              </a:rPr>
              <a:t> </a:t>
            </a:r>
          </a:p>
          <a:p>
            <a:r>
              <a:rPr lang="en-US" sz="1800" dirty="0">
                <a:solidFill>
                  <a:schemeClr val="tx1"/>
                </a:solidFill>
              </a:rPr>
              <a:t>Jacobus. (2006). US Flag with 24 stars. </a:t>
            </a:r>
            <a:r>
              <a:rPr lang="en-US" sz="1800" i="1" dirty="0">
                <a:solidFill>
                  <a:schemeClr val="tx1"/>
                </a:solidFill>
              </a:rPr>
              <a:t>Wikimedia Commons</a:t>
            </a:r>
            <a:r>
              <a:rPr lang="en-US" sz="1800" dirty="0">
                <a:solidFill>
                  <a:schemeClr val="tx1"/>
                </a:solidFill>
              </a:rPr>
              <a:t>. Public Domain. </a:t>
            </a:r>
            <a:r>
              <a:rPr lang="en-US" sz="1800" dirty="0">
                <a:solidFill>
                  <a:schemeClr val="tx1"/>
                </a:solidFill>
                <a:hlinkClick r:id="rId5"/>
              </a:rPr>
              <a:t>https://commons.wikimedia.org/wiki/File:Flag_of_the_United_States_(1822-1836).svg</a:t>
            </a:r>
            <a:r>
              <a:rPr lang="en-US" sz="1800" dirty="0">
                <a:solidFill>
                  <a:schemeClr val="tx1"/>
                </a:solidFill>
              </a:rPr>
              <a:t> </a:t>
            </a:r>
          </a:p>
          <a:p>
            <a:r>
              <a:rPr lang="en-CA" sz="1800" dirty="0" err="1">
                <a:solidFill>
                  <a:schemeClr val="tx1"/>
                </a:solidFill>
              </a:rPr>
              <a:t>Dbenbenn</a:t>
            </a:r>
            <a:r>
              <a:rPr lang="en-CA" sz="1800" dirty="0">
                <a:solidFill>
                  <a:schemeClr val="tx1"/>
                </a:solidFill>
              </a:rPr>
              <a:t>. (2008). Flag image of the United States. </a:t>
            </a:r>
            <a:r>
              <a:rPr lang="en-CA" sz="1800" i="1" dirty="0">
                <a:solidFill>
                  <a:schemeClr val="tx1"/>
                </a:solidFill>
              </a:rPr>
              <a:t>Wikimedia Commons</a:t>
            </a:r>
            <a:r>
              <a:rPr lang="en-CA" sz="1800" dirty="0">
                <a:solidFill>
                  <a:schemeClr val="tx1"/>
                </a:solidFill>
              </a:rPr>
              <a:t>. Public Domain. </a:t>
            </a:r>
            <a:r>
              <a:rPr lang="en-CA" sz="1800" dirty="0">
                <a:solidFill>
                  <a:schemeClr val="tx1"/>
                </a:solidFill>
                <a:hlinkClick r:id="rId6"/>
              </a:rPr>
              <a:t>https://commons.wikimedia.org/w/index.php?curid=318418</a:t>
            </a:r>
            <a:r>
              <a:rPr lang="en-CA" sz="1800" dirty="0">
                <a:solidFill>
                  <a:schemeClr val="tx1"/>
                </a:solidFill>
              </a:rPr>
              <a:t> </a:t>
            </a:r>
          </a:p>
          <a:p>
            <a:r>
              <a:rPr lang="en-CA" sz="1800" dirty="0" err="1">
                <a:solidFill>
                  <a:schemeClr val="tx1"/>
                </a:solidFill>
              </a:rPr>
              <a:t>Stadtchronik</a:t>
            </a:r>
            <a:r>
              <a:rPr lang="en-CA" sz="1800" dirty="0">
                <a:solidFill>
                  <a:schemeClr val="tx1"/>
                </a:solidFill>
              </a:rPr>
              <a:t> Wien. </a:t>
            </a:r>
            <a:r>
              <a:rPr lang="de" sz="1800" dirty="0">
                <a:solidFill>
                  <a:schemeClr val="tx1"/>
                </a:solidFill>
              </a:rPr>
              <a:t>(1873). Wien, Rotunde, zeitgenössische Ansicht um 1873. </a:t>
            </a:r>
            <a:r>
              <a:rPr lang="de" sz="1800" i="1" dirty="0">
                <a:solidFill>
                  <a:schemeClr val="tx1"/>
                </a:solidFill>
              </a:rPr>
              <a:t>Wikimedia </a:t>
            </a:r>
            <a:r>
              <a:rPr lang="de" sz="1800" i="1" dirty="0" err="1">
                <a:solidFill>
                  <a:schemeClr val="tx1"/>
                </a:solidFill>
              </a:rPr>
              <a:t>Commons</a:t>
            </a:r>
            <a:r>
              <a:rPr lang="de" sz="1800" dirty="0">
                <a:solidFill>
                  <a:schemeClr val="tx1"/>
                </a:solidFill>
              </a:rPr>
              <a:t>. Public Domain. </a:t>
            </a:r>
            <a:r>
              <a:rPr lang="en-CA" sz="1800" dirty="0">
                <a:solidFill>
                  <a:schemeClr val="tx1"/>
                </a:solidFill>
                <a:hlinkClick r:id="rId7"/>
              </a:rPr>
              <a:t>https://commons.wikimedia.org/wiki/File:W_Rotunde.jpg#/media/File:W_Rotunde.jpg</a:t>
            </a:r>
            <a:r>
              <a:rPr lang="en-CA" sz="1800" dirty="0">
                <a:solidFill>
                  <a:schemeClr val="tx1"/>
                </a:solidFill>
              </a:rPr>
              <a:t> </a:t>
            </a:r>
          </a:p>
          <a:p>
            <a:r>
              <a:rPr lang="en-CA" sz="1800" dirty="0">
                <a:solidFill>
                  <a:schemeClr val="tx1"/>
                </a:solidFill>
              </a:rPr>
              <a:t>Joseph Ferdinand Keppler. (1886). The Pirate Publisher. </a:t>
            </a:r>
            <a:r>
              <a:rPr lang="en-CA" sz="1800" i="1" dirty="0">
                <a:solidFill>
                  <a:schemeClr val="tx1"/>
                </a:solidFill>
              </a:rPr>
              <a:t>Wikimedia Commons</a:t>
            </a:r>
            <a:r>
              <a:rPr lang="en-CA" sz="1800" dirty="0">
                <a:solidFill>
                  <a:schemeClr val="tx1"/>
                </a:solidFill>
              </a:rPr>
              <a:t>. Public Domain. </a:t>
            </a:r>
            <a:r>
              <a:rPr lang="en-CA" sz="1800" dirty="0">
                <a:solidFill>
                  <a:schemeClr val="tx1"/>
                </a:solidFill>
                <a:hlinkClick r:id="rId8"/>
              </a:rPr>
              <a:t>https://commons.wikimedia.org/wiki/File:Joseph_Ferdinand_Keppler_-_The_Pirate_Publisher_-_Puck_Magazine_-_Restoration_by_Adam_Cuerden.jpg</a:t>
            </a:r>
            <a:endParaRPr lang="en-US"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16029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F8373-A6A9-3B46-B2F0-60A18C02D38E}"/>
              </a:ext>
            </a:extLst>
          </p:cNvPr>
          <p:cNvSpPr>
            <a:spLocks noGrp="1"/>
          </p:cNvSpPr>
          <p:nvPr>
            <p:ph type="body" sz="quarter" idx="15"/>
          </p:nvPr>
        </p:nvSpPr>
        <p:spPr>
          <a:xfrm>
            <a:off x="403123" y="1841276"/>
            <a:ext cx="11189109" cy="4314825"/>
          </a:xfrm>
        </p:spPr>
        <p:txBody>
          <a:bodyPr/>
          <a:lstStyle/>
          <a:p>
            <a:r>
              <a:rPr lang="en-CA" sz="1800" dirty="0">
                <a:solidFill>
                  <a:schemeClr val="tx1"/>
                </a:solidFill>
              </a:rPr>
              <a:t>Joseph Ferdinand Keppler. (1886). The Pirate Publisher. </a:t>
            </a:r>
            <a:r>
              <a:rPr lang="en-CA" sz="1800" i="1" dirty="0">
                <a:solidFill>
                  <a:schemeClr val="tx1"/>
                </a:solidFill>
              </a:rPr>
              <a:t>Wikimedia Commons</a:t>
            </a:r>
            <a:r>
              <a:rPr lang="en-CA" sz="1800" dirty="0">
                <a:solidFill>
                  <a:schemeClr val="tx1"/>
                </a:solidFill>
              </a:rPr>
              <a:t>. Public Domain. </a:t>
            </a:r>
            <a:r>
              <a:rPr lang="en-CA" sz="1800" dirty="0">
                <a:solidFill>
                  <a:schemeClr val="tx1"/>
                </a:solidFill>
                <a:hlinkClick r:id="rId3"/>
              </a:rPr>
              <a:t>https://commons.wikimedia.org/wiki/File:Joseph_Ferdinand_Keppler_-_The_Pirate_Publisher_-_Puck_Magazine_-_Restoration_by_Adam_Cuerden.jpg</a:t>
            </a:r>
            <a:endParaRPr lang="en-US" sz="1800" dirty="0">
              <a:solidFill>
                <a:schemeClr val="tx1"/>
              </a:solidFill>
            </a:endParaRPr>
          </a:p>
          <a:p>
            <a:r>
              <a:rPr lang="en-US" sz="1800" dirty="0">
                <a:solidFill>
                  <a:schemeClr val="tx1"/>
                </a:solidFill>
              </a:rPr>
              <a:t>Ralf </a:t>
            </a:r>
            <a:r>
              <a:rPr lang="en-US" sz="1800" dirty="0" err="1">
                <a:solidFill>
                  <a:schemeClr val="tx1"/>
                </a:solidFill>
              </a:rPr>
              <a:t>Schmitzer</a:t>
            </a:r>
            <a:r>
              <a:rPr lang="en-US" sz="1800" dirty="0">
                <a:solidFill>
                  <a:schemeClr val="tx1"/>
                </a:solidFill>
              </a:rPr>
              <a:t>. (n.d.). Automatically. </a:t>
            </a:r>
            <a:r>
              <a:rPr lang="en-US" sz="1800" i="1" dirty="0">
                <a:solidFill>
                  <a:schemeClr val="tx1"/>
                </a:solidFill>
              </a:rPr>
              <a:t>The Noun Project</a:t>
            </a:r>
            <a:r>
              <a:rPr lang="en-US" sz="1800" dirty="0">
                <a:solidFill>
                  <a:schemeClr val="tx1"/>
                </a:solidFill>
              </a:rPr>
              <a:t>. CC BY. </a:t>
            </a:r>
            <a:r>
              <a:rPr lang="en-US" sz="1800" dirty="0">
                <a:solidFill>
                  <a:schemeClr val="tx1"/>
                </a:solidFill>
                <a:hlinkClick r:id="rId4"/>
              </a:rPr>
              <a:t>https://thenounproject.com/term/automatically/944735</a:t>
            </a:r>
            <a:r>
              <a:rPr lang="en-US" sz="1800" dirty="0">
                <a:solidFill>
                  <a:schemeClr val="tx1"/>
                </a:solidFill>
              </a:rPr>
              <a:t> </a:t>
            </a:r>
          </a:p>
          <a:p>
            <a:r>
              <a:rPr lang="en-CA" sz="1800" dirty="0" err="1">
                <a:solidFill>
                  <a:schemeClr val="tx1"/>
                </a:solidFill>
              </a:rPr>
              <a:t>ProSymbols</a:t>
            </a:r>
            <a:r>
              <a:rPr lang="en-CA" sz="1800" dirty="0">
                <a:solidFill>
                  <a:schemeClr val="tx1"/>
                </a:solidFill>
              </a:rPr>
              <a:t>. (n.d.). Art.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5"/>
              </a:rPr>
              <a:t>https://thenounproject.com/icon/1976897</a:t>
            </a:r>
            <a:r>
              <a:rPr lang="en-CA" sz="1800" dirty="0">
                <a:solidFill>
                  <a:schemeClr val="tx1"/>
                </a:solidFill>
              </a:rPr>
              <a:t> </a:t>
            </a:r>
          </a:p>
          <a:p>
            <a:r>
              <a:rPr lang="en-CA" sz="1800" dirty="0" err="1">
                <a:solidFill>
                  <a:schemeClr val="tx1"/>
                </a:solidFill>
              </a:rPr>
              <a:t>Enshia</a:t>
            </a:r>
            <a:r>
              <a:rPr lang="en-CA" sz="1800" dirty="0">
                <a:solidFill>
                  <a:schemeClr val="tx1"/>
                </a:solidFill>
              </a:rPr>
              <a:t>. (n.d.). Book.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6"/>
              </a:rPr>
              <a:t>https://thenounproject.com/icon/1787402/</a:t>
            </a:r>
            <a:r>
              <a:rPr lang="en-CA" sz="1800" dirty="0">
                <a:solidFill>
                  <a:schemeClr val="tx1"/>
                </a:solidFill>
              </a:rPr>
              <a:t> </a:t>
            </a:r>
          </a:p>
          <a:p>
            <a:r>
              <a:rPr lang="en-CA" sz="1800" dirty="0" err="1">
                <a:solidFill>
                  <a:schemeClr val="tx1"/>
                </a:solidFill>
              </a:rPr>
              <a:t>Shastry</a:t>
            </a:r>
            <a:r>
              <a:rPr lang="en-CA" sz="1800" dirty="0">
                <a:solidFill>
                  <a:schemeClr val="tx1"/>
                </a:solidFill>
              </a:rPr>
              <a:t>. (n.d.). Science.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7"/>
              </a:rPr>
              <a:t>https://thenounproject.com/term/science/909459</a:t>
            </a:r>
            <a:r>
              <a:rPr lang="en-CA" sz="1800" dirty="0">
                <a:solidFill>
                  <a:schemeClr val="tx1"/>
                </a:solidFill>
              </a:rPr>
              <a:t> </a:t>
            </a:r>
          </a:p>
          <a:p>
            <a:r>
              <a:rPr lang="en-CA" sz="1800" dirty="0" err="1">
                <a:solidFill>
                  <a:schemeClr val="tx1"/>
                </a:solidFill>
              </a:rPr>
              <a:t>Andrejs</a:t>
            </a:r>
            <a:r>
              <a:rPr lang="en-CA" sz="1800" dirty="0">
                <a:solidFill>
                  <a:schemeClr val="tx1"/>
                </a:solidFill>
              </a:rPr>
              <a:t> </a:t>
            </a:r>
            <a:r>
              <a:rPr lang="en-CA" sz="1800" dirty="0" err="1">
                <a:solidFill>
                  <a:schemeClr val="tx1"/>
                </a:solidFill>
              </a:rPr>
              <a:t>Kirma</a:t>
            </a:r>
            <a:r>
              <a:rPr lang="en-CA" sz="1800" dirty="0">
                <a:solidFill>
                  <a:schemeClr val="tx1"/>
                </a:solidFill>
              </a:rPr>
              <a:t>. (n.d.) Process.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8"/>
              </a:rPr>
              <a:t>https://thenounproject.com/term/process/2067352</a:t>
            </a:r>
            <a:r>
              <a:rPr lang="en-CA" sz="1800" dirty="0">
                <a:solidFill>
                  <a:schemeClr val="tx1"/>
                </a:solidFill>
              </a:rPr>
              <a:t>  </a:t>
            </a:r>
          </a:p>
          <a:p>
            <a:r>
              <a:rPr lang="en-CA" sz="1800" dirty="0" err="1">
                <a:solidFill>
                  <a:schemeClr val="tx1"/>
                </a:solidFill>
              </a:rPr>
              <a:t>Montu</a:t>
            </a:r>
            <a:r>
              <a:rPr lang="en-CA" sz="1800" dirty="0">
                <a:solidFill>
                  <a:schemeClr val="tx1"/>
                </a:solidFill>
              </a:rPr>
              <a:t> Yadav. (n.d.) Broadcast.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9"/>
              </a:rPr>
              <a:t>https://thenounproject.com/term/broadcast/201837</a:t>
            </a:r>
            <a:r>
              <a:rPr lang="en-CA" sz="1800" dirty="0">
                <a:solidFill>
                  <a:schemeClr val="tx1"/>
                </a:solidFill>
              </a:rPr>
              <a:t>  </a:t>
            </a:r>
          </a:p>
          <a:p>
            <a:r>
              <a:rPr lang="en-CA" sz="1800" dirty="0">
                <a:solidFill>
                  <a:schemeClr val="tx1"/>
                </a:solidFill>
              </a:rPr>
              <a:t>Blair Adams. (n.d.) Drama.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10"/>
              </a:rPr>
              <a:t>https://thenounproject.com/term/drama/953398</a:t>
            </a:r>
            <a:r>
              <a:rPr lang="en-CA" sz="1800" dirty="0">
                <a:solidFill>
                  <a:schemeClr val="tx1"/>
                </a:solidFill>
              </a:rPr>
              <a:t>  </a:t>
            </a:r>
          </a:p>
          <a:p>
            <a:r>
              <a:rPr lang="en-CA" sz="1800" dirty="0" err="1">
                <a:solidFill>
                  <a:schemeClr val="tx1"/>
                </a:solidFill>
              </a:rPr>
              <a:t>Becris</a:t>
            </a:r>
            <a:r>
              <a:rPr lang="en-CA" sz="1800" dirty="0">
                <a:solidFill>
                  <a:schemeClr val="tx1"/>
                </a:solidFill>
              </a:rPr>
              <a:t>. (n.d.) Public speaking.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11"/>
              </a:rPr>
              <a:t>https://thenounproject.com/term/public-speaking/1681645</a:t>
            </a:r>
            <a:r>
              <a:rPr lang="en-CA" sz="1800" dirty="0">
                <a:solidFill>
                  <a:schemeClr val="tx1"/>
                </a:solidFill>
              </a:rPr>
              <a:t> </a:t>
            </a: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215295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F8373-A6A9-3B46-B2F0-60A18C02D38E}"/>
              </a:ext>
            </a:extLst>
          </p:cNvPr>
          <p:cNvSpPr>
            <a:spLocks noGrp="1"/>
          </p:cNvSpPr>
          <p:nvPr>
            <p:ph type="body" sz="quarter" idx="15"/>
          </p:nvPr>
        </p:nvSpPr>
        <p:spPr>
          <a:xfrm>
            <a:off x="403123" y="1841276"/>
            <a:ext cx="11189109" cy="4314825"/>
          </a:xfrm>
        </p:spPr>
        <p:txBody>
          <a:bodyPr/>
          <a:lstStyle/>
          <a:p>
            <a:r>
              <a:rPr lang="en-CA" sz="1800" dirty="0">
                <a:solidFill>
                  <a:schemeClr val="tx1"/>
                </a:solidFill>
              </a:rPr>
              <a:t>Andrey </a:t>
            </a:r>
            <a:r>
              <a:rPr lang="en-CA" sz="1800" dirty="0" err="1">
                <a:solidFill>
                  <a:schemeClr val="tx1"/>
                </a:solidFill>
              </a:rPr>
              <a:t>Vasiliev</a:t>
            </a:r>
            <a:r>
              <a:rPr lang="en-CA" sz="1800" dirty="0">
                <a:solidFill>
                  <a:schemeClr val="tx1"/>
                </a:solidFill>
              </a:rPr>
              <a:t>. (n.d.) Film Projector.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3"/>
              </a:rPr>
              <a:t>https://thenounproject.com/term/film-projector/336166</a:t>
            </a:r>
            <a:r>
              <a:rPr lang="en-CA" sz="1800" dirty="0">
                <a:solidFill>
                  <a:schemeClr val="tx1"/>
                </a:solidFill>
              </a:rPr>
              <a:t> </a:t>
            </a:r>
          </a:p>
          <a:p>
            <a:r>
              <a:rPr lang="en-CA" sz="1800" dirty="0">
                <a:solidFill>
                  <a:schemeClr val="tx1"/>
                </a:solidFill>
              </a:rPr>
              <a:t>Priyanka. (n.d.) Adapt.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4"/>
              </a:rPr>
              <a:t>https://thenounproject.com/term/adapt/2122894</a:t>
            </a:r>
            <a:r>
              <a:rPr lang="en-CA" sz="1800" dirty="0">
                <a:solidFill>
                  <a:schemeClr val="tx1"/>
                </a:solidFill>
              </a:rPr>
              <a:t> </a:t>
            </a:r>
          </a:p>
          <a:p>
            <a:r>
              <a:rPr lang="en-CA" sz="1800" dirty="0">
                <a:solidFill>
                  <a:schemeClr val="tx1"/>
                </a:solidFill>
              </a:rPr>
              <a:t>ATOM. (</a:t>
            </a:r>
            <a:r>
              <a:rPr lang="en-CA" sz="1800" dirty="0" err="1">
                <a:solidFill>
                  <a:schemeClr val="tx1"/>
                </a:solidFill>
              </a:rPr>
              <a:t>n.d</a:t>
            </a:r>
            <a:r>
              <a:rPr lang="en-CA" sz="1800" dirty="0">
                <a:solidFill>
                  <a:schemeClr val="tx1"/>
                </a:solidFill>
              </a:rPr>
              <a:t>). Copy.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5"/>
              </a:rPr>
              <a:t>https://thenounproject.com/term/copy/1474212</a:t>
            </a:r>
            <a:r>
              <a:rPr lang="en-CA" sz="1800" dirty="0">
                <a:solidFill>
                  <a:schemeClr val="tx1"/>
                </a:solidFill>
              </a:rPr>
              <a:t> </a:t>
            </a:r>
          </a:p>
          <a:p>
            <a:r>
              <a:rPr lang="en-CA" sz="1800" dirty="0" err="1">
                <a:solidFill>
                  <a:schemeClr val="tx1"/>
                </a:solidFill>
              </a:rPr>
              <a:t>Eucalyp</a:t>
            </a:r>
            <a:r>
              <a:rPr lang="en-CA" sz="1800" dirty="0">
                <a:solidFill>
                  <a:schemeClr val="tx1"/>
                </a:solidFill>
              </a:rPr>
              <a:t>. (n.d.) Moral.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6"/>
              </a:rPr>
              <a:t>https://thenounproject.com/term/moral/901639</a:t>
            </a:r>
            <a:r>
              <a:rPr lang="en-CA" sz="1800" dirty="0">
                <a:solidFill>
                  <a:schemeClr val="tx1"/>
                </a:solidFill>
              </a:rPr>
              <a:t> </a:t>
            </a:r>
          </a:p>
          <a:p>
            <a:r>
              <a:rPr lang="en-CA" sz="1800" dirty="0">
                <a:solidFill>
                  <a:schemeClr val="tx1"/>
                </a:solidFill>
              </a:rPr>
              <a:t>Library of Congress. (1906). Copyright advertisement from the New York Clipper, 1906. </a:t>
            </a:r>
            <a:r>
              <a:rPr lang="en-CA" sz="1800" i="1" dirty="0">
                <a:solidFill>
                  <a:schemeClr val="tx1"/>
                </a:solidFill>
              </a:rPr>
              <a:t>Wikipedia</a:t>
            </a:r>
            <a:r>
              <a:rPr lang="en-CA" sz="1800" dirty="0">
                <a:solidFill>
                  <a:schemeClr val="tx1"/>
                </a:solidFill>
              </a:rPr>
              <a:t>. Public Domain. </a:t>
            </a:r>
            <a:r>
              <a:rPr lang="en-CA" sz="1800" dirty="0">
                <a:solidFill>
                  <a:schemeClr val="tx1"/>
                </a:solidFill>
                <a:hlinkClick r:id="rId7"/>
              </a:rPr>
              <a:t>https://en.wikipedia.org/wiki/Copyright_infringement#/media/File:Copyrightpirates.jpg</a:t>
            </a:r>
            <a:r>
              <a:rPr lang="en-CA" sz="1800" dirty="0">
                <a:solidFill>
                  <a:schemeClr val="tx1"/>
                </a:solidFill>
              </a:rPr>
              <a:t> </a:t>
            </a:r>
          </a:p>
          <a:p>
            <a:r>
              <a:rPr lang="en-CA" sz="1800" dirty="0">
                <a:solidFill>
                  <a:schemeClr val="tx1"/>
                </a:solidFill>
              </a:rPr>
              <a:t>MGM Studio. (1923). Publicity still from Hunchback of Notre Dame. </a:t>
            </a:r>
            <a:r>
              <a:rPr lang="en-CA" sz="1800" i="1" dirty="0">
                <a:solidFill>
                  <a:schemeClr val="tx1"/>
                </a:solidFill>
              </a:rPr>
              <a:t>Wikimedia Commons</a:t>
            </a:r>
            <a:r>
              <a:rPr lang="en-CA" sz="1800" dirty="0">
                <a:solidFill>
                  <a:schemeClr val="tx1"/>
                </a:solidFill>
              </a:rPr>
              <a:t>. Public Domain. </a:t>
            </a:r>
            <a:r>
              <a:rPr lang="en-CA" sz="1800" dirty="0">
                <a:solidFill>
                  <a:schemeClr val="tx1"/>
                </a:solidFill>
                <a:hlinkClick r:id="rId8"/>
              </a:rPr>
              <a:t>https://commons.wikimedia.org/wiki/File:Hunchback_-Notre_Dame_1923.jpg</a:t>
            </a:r>
            <a:r>
              <a:rPr lang="en-CA" sz="1800" dirty="0">
                <a:solidFill>
                  <a:schemeClr val="tx1"/>
                </a:solidFill>
              </a:rPr>
              <a:t> </a:t>
            </a:r>
          </a:p>
          <a:p>
            <a:r>
              <a:rPr lang="en-CA" sz="1800" dirty="0">
                <a:solidFill>
                  <a:schemeClr val="tx1"/>
                </a:solidFill>
              </a:rPr>
              <a:t>International Arcade Museum. (n.d.) Hunchback video game. </a:t>
            </a:r>
            <a:r>
              <a:rPr lang="en-CA" sz="1800" i="1" dirty="0">
                <a:solidFill>
                  <a:schemeClr val="tx1"/>
                </a:solidFill>
              </a:rPr>
              <a:t>International Arcade Museum</a:t>
            </a:r>
            <a:r>
              <a:rPr lang="en-CA" sz="1800" dirty="0">
                <a:solidFill>
                  <a:schemeClr val="tx1"/>
                </a:solidFill>
              </a:rPr>
              <a:t>. Attribution. </a:t>
            </a:r>
            <a:r>
              <a:rPr lang="en-CA" sz="1800" dirty="0">
                <a:solidFill>
                  <a:schemeClr val="tx1"/>
                </a:solidFill>
                <a:hlinkClick r:id="rId9"/>
              </a:rPr>
              <a:t>https://www.arcade-museum.com/game_detail.php?game_id=8156</a:t>
            </a:r>
            <a:r>
              <a:rPr lang="en-CA" sz="1800" dirty="0">
                <a:solidFill>
                  <a:schemeClr val="tx1"/>
                </a:solidFill>
              </a:rPr>
              <a:t> </a:t>
            </a:r>
          </a:p>
          <a:p>
            <a:r>
              <a:rPr lang="en-CA" sz="1800" dirty="0" err="1">
                <a:solidFill>
                  <a:schemeClr val="tx1"/>
                </a:solidFill>
              </a:rPr>
              <a:t>AfterGrind</a:t>
            </a:r>
            <a:r>
              <a:rPr lang="en-CA" sz="1800" dirty="0">
                <a:solidFill>
                  <a:schemeClr val="tx1"/>
                </a:solidFill>
              </a:rPr>
              <a:t>. (n.d.) Sword.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10"/>
              </a:rPr>
              <a:t>https://thenounproject.com/term/swords/2288788</a:t>
            </a:r>
            <a:r>
              <a:rPr lang="en-CA" sz="1800" dirty="0">
                <a:solidFill>
                  <a:schemeClr val="tx1"/>
                </a:solidFill>
              </a:rPr>
              <a:t> </a:t>
            </a:r>
          </a:p>
          <a:p>
            <a:r>
              <a:rPr lang="en-CA" sz="1800" dirty="0">
                <a:solidFill>
                  <a:schemeClr val="tx1"/>
                </a:solidFill>
              </a:rPr>
              <a:t>Marek </a:t>
            </a:r>
            <a:r>
              <a:rPr lang="en-CA" sz="1800" dirty="0" err="1">
                <a:solidFill>
                  <a:schemeClr val="tx1"/>
                </a:solidFill>
              </a:rPr>
              <a:t>Polakovic</a:t>
            </a:r>
            <a:r>
              <a:rPr lang="en-CA" sz="1800" dirty="0">
                <a:solidFill>
                  <a:schemeClr val="tx1"/>
                </a:solidFill>
              </a:rPr>
              <a:t>. (n.d.) Shield.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11"/>
              </a:rPr>
              <a:t>https://thenounproject.com/term/shield/304268</a:t>
            </a:r>
            <a:r>
              <a:rPr lang="en-CA" sz="1800" dirty="0">
                <a:solidFill>
                  <a:schemeClr val="tx1"/>
                </a:solidFill>
              </a:rPr>
              <a:t> </a:t>
            </a: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2570314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14E694B-A67E-2F46-9CAE-FA72EECAF2F1}"/>
              </a:ext>
            </a:extLst>
          </p:cNvPr>
          <p:cNvSpPr txBox="1">
            <a:spLocks/>
          </p:cNvSpPr>
          <p:nvPr/>
        </p:nvSpPr>
        <p:spPr>
          <a:xfrm>
            <a:off x="555523" y="1993677"/>
            <a:ext cx="11189109" cy="4201850"/>
          </a:xfrm>
          <a:prstGeom prst="rect">
            <a:avLst/>
          </a:prstGeom>
        </p:spPr>
        <p:txBody>
          <a:bodyPr/>
          <a:lstStyle>
            <a:lvl1pPr marL="0" indent="0" algn="l" defTabSz="914400" rtl="0" eaLnBrk="1" latinLnBrk="0" hangingPunct="1">
              <a:lnSpc>
                <a:spcPct val="90000"/>
              </a:lnSpc>
              <a:spcBef>
                <a:spcPts val="1000"/>
              </a:spcBef>
              <a:buFont typeface="Arial"/>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1800" dirty="0">
                <a:solidFill>
                  <a:schemeClr val="tx1"/>
                </a:solidFill>
              </a:rPr>
              <a:t>Daniel </a:t>
            </a:r>
            <a:r>
              <a:rPr lang="en-CA" sz="1800" dirty="0" err="1">
                <a:solidFill>
                  <a:schemeClr val="tx1"/>
                </a:solidFill>
              </a:rPr>
              <a:t>Polshin</a:t>
            </a:r>
            <a:r>
              <a:rPr lang="en-CA" sz="1800" dirty="0">
                <a:solidFill>
                  <a:schemeClr val="tx1"/>
                </a:solidFill>
              </a:rPr>
              <a:t>. (n.d.) Helmet.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3"/>
              </a:rPr>
              <a:t>https://thenounproject.com/term/helmet/593366</a:t>
            </a:r>
            <a:endParaRPr lang="en-CA" sz="1800" dirty="0">
              <a:solidFill>
                <a:schemeClr val="tx1"/>
              </a:solidFill>
            </a:endParaRPr>
          </a:p>
          <a:p>
            <a:r>
              <a:rPr lang="en-CA" sz="1800" dirty="0">
                <a:solidFill>
                  <a:schemeClr val="tx1"/>
                </a:solidFill>
              </a:rPr>
              <a:t>Putra </a:t>
            </a:r>
            <a:r>
              <a:rPr lang="en-CA" sz="1800" dirty="0" err="1">
                <a:solidFill>
                  <a:schemeClr val="tx1"/>
                </a:solidFill>
              </a:rPr>
              <a:t>Theoo</a:t>
            </a:r>
            <a:r>
              <a:rPr lang="en-CA" sz="1800" dirty="0">
                <a:solidFill>
                  <a:schemeClr val="tx1"/>
                </a:solidFill>
              </a:rPr>
              <a:t>. (n.d.) Database.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4"/>
              </a:rPr>
              <a:t>https://thenounproject.com/term/database/2262291</a:t>
            </a:r>
            <a:endParaRPr lang="en-CA" sz="1800" dirty="0">
              <a:solidFill>
                <a:schemeClr val="tx1"/>
              </a:solidFill>
            </a:endParaRPr>
          </a:p>
          <a:p>
            <a:r>
              <a:rPr lang="en-CA" sz="1800" dirty="0">
                <a:solidFill>
                  <a:schemeClr val="tx1"/>
                </a:solidFill>
              </a:rPr>
              <a:t>Priyanka. (n.d.) Impose. </a:t>
            </a:r>
            <a:r>
              <a:rPr lang="en-CA" sz="1800" i="1" dirty="0">
                <a:solidFill>
                  <a:schemeClr val="tx1"/>
                </a:solidFill>
              </a:rPr>
              <a:t>The Noun Project</a:t>
            </a:r>
            <a:r>
              <a:rPr lang="en-CA" sz="1800" dirty="0">
                <a:solidFill>
                  <a:schemeClr val="tx1"/>
                </a:solidFill>
              </a:rPr>
              <a:t>. CC BY. </a:t>
            </a:r>
            <a:r>
              <a:rPr lang="en-CA" sz="1800" dirty="0">
                <a:solidFill>
                  <a:schemeClr val="tx1"/>
                </a:solidFill>
                <a:hlinkClick r:id="rId5"/>
              </a:rPr>
              <a:t>https://thenounproject.com/term/impose/2248951</a:t>
            </a:r>
            <a:r>
              <a:rPr lang="en-CA" sz="1800" dirty="0">
                <a:solidFill>
                  <a:schemeClr val="tx1"/>
                </a:solidFill>
              </a:rPr>
              <a:t> </a:t>
            </a:r>
          </a:p>
          <a:p>
            <a:r>
              <a:rPr lang="en-CA" sz="1800" dirty="0">
                <a:solidFill>
                  <a:schemeClr val="tx1"/>
                </a:solidFill>
              </a:rPr>
              <a:t>Gan </a:t>
            </a:r>
            <a:r>
              <a:rPr lang="en-CA" sz="1800" dirty="0" err="1">
                <a:solidFill>
                  <a:schemeClr val="tx1"/>
                </a:solidFill>
              </a:rPr>
              <a:t>Khoon</a:t>
            </a:r>
            <a:r>
              <a:rPr lang="en-CA" sz="1800" dirty="0">
                <a:solidFill>
                  <a:schemeClr val="tx1"/>
                </a:solidFill>
              </a:rPr>
              <a:t> Lay. (n.d.) Police Riot Control Equipment. </a:t>
            </a:r>
            <a:r>
              <a:rPr lang="en-CA" sz="1800" i="1" dirty="0">
                <a:solidFill>
                  <a:schemeClr val="tx1"/>
                </a:solidFill>
              </a:rPr>
              <a:t>The Noun Project. </a:t>
            </a:r>
            <a:r>
              <a:rPr lang="en-CA" sz="1800" dirty="0">
                <a:solidFill>
                  <a:schemeClr val="tx1"/>
                </a:solidFill>
              </a:rPr>
              <a:t>CC BY. </a:t>
            </a:r>
            <a:r>
              <a:rPr lang="en-CA" sz="1800" dirty="0">
                <a:solidFill>
                  <a:schemeClr val="tx1"/>
                </a:solidFill>
                <a:hlinkClick r:id="rId6"/>
              </a:rPr>
              <a:t>https://thenounproject.com/term/police-riot-control-equipment/1584298</a:t>
            </a:r>
            <a:r>
              <a:rPr lang="en-CA" sz="1800" dirty="0">
                <a:solidFill>
                  <a:schemeClr val="tx1"/>
                </a:solidFill>
              </a:rPr>
              <a:t>  </a:t>
            </a:r>
          </a:p>
          <a:p>
            <a:r>
              <a:rPr lang="en-CA" sz="1800" dirty="0">
                <a:solidFill>
                  <a:schemeClr val="tx1"/>
                </a:solidFill>
              </a:rPr>
              <a:t>Kevin Macleod. (</a:t>
            </a:r>
            <a:r>
              <a:rPr lang="en-CA" sz="1800" dirty="0" err="1">
                <a:solidFill>
                  <a:schemeClr val="tx1"/>
                </a:solidFill>
              </a:rPr>
              <a:t>N.d.</a:t>
            </a:r>
            <a:r>
              <a:rPr lang="en-CA" sz="1800" dirty="0">
                <a:solidFill>
                  <a:schemeClr val="tx1"/>
                </a:solidFill>
              </a:rPr>
              <a:t>) </a:t>
            </a:r>
            <a:r>
              <a:rPr lang="en-CA" sz="1800" dirty="0" err="1">
                <a:solidFill>
                  <a:schemeClr val="tx1"/>
                </a:solidFill>
              </a:rPr>
              <a:t>Danse</a:t>
            </a:r>
            <a:r>
              <a:rPr lang="en-CA" sz="1800" dirty="0">
                <a:solidFill>
                  <a:schemeClr val="tx1"/>
                </a:solidFill>
              </a:rPr>
              <a:t> Macabre by Saint-Saens. </a:t>
            </a:r>
            <a:r>
              <a:rPr lang="en-CA" sz="1800" i="1" dirty="0" err="1">
                <a:solidFill>
                  <a:schemeClr val="tx1"/>
                </a:solidFill>
              </a:rPr>
              <a:t>Incompetech</a:t>
            </a:r>
            <a:r>
              <a:rPr lang="en-CA" sz="1800" dirty="0">
                <a:solidFill>
                  <a:schemeClr val="tx1"/>
                </a:solidFill>
              </a:rPr>
              <a:t>. CC BY.  </a:t>
            </a:r>
            <a:r>
              <a:rPr lang="en-CA" sz="1800" dirty="0">
                <a:hlinkClick r:id="rId7"/>
              </a:rPr>
              <a:t>https://incompetech.com/music/royalty-free/index.html?collection=005</a:t>
            </a:r>
            <a:endParaRPr lang="en-CA" sz="1800" dirty="0"/>
          </a:p>
          <a:p>
            <a:r>
              <a:rPr lang="en-CA" sz="1800" dirty="0" err="1">
                <a:solidFill>
                  <a:schemeClr val="tx1"/>
                </a:solidFill>
              </a:rPr>
              <a:t>Madmanmusic</a:t>
            </a:r>
            <a:r>
              <a:rPr lang="en-CA" sz="1800" dirty="0">
                <a:solidFill>
                  <a:schemeClr val="tx1"/>
                </a:solidFill>
              </a:rPr>
              <a:t> (2016) Battle preparations. </a:t>
            </a:r>
            <a:r>
              <a:rPr lang="en-CA" sz="1800" i="1" dirty="0" err="1">
                <a:solidFill>
                  <a:schemeClr val="tx1"/>
                </a:solidFill>
              </a:rPr>
              <a:t>Freesound</a:t>
            </a:r>
            <a:r>
              <a:rPr lang="en-CA" sz="1800" dirty="0">
                <a:solidFill>
                  <a:schemeClr val="tx1"/>
                </a:solidFill>
              </a:rPr>
              <a:t>. CC0. </a:t>
            </a:r>
            <a:r>
              <a:rPr lang="en-CA" sz="1800" dirty="0">
                <a:hlinkClick r:id="rId8"/>
              </a:rPr>
              <a:t>https://freesound.org/people/madmanmusic/sounds/347981/</a:t>
            </a:r>
            <a:endParaRPr lang="en-CA" sz="1800" dirty="0"/>
          </a:p>
          <a:p>
            <a:r>
              <a:rPr lang="en-CA" sz="1800" dirty="0" err="1">
                <a:solidFill>
                  <a:schemeClr val="tx1"/>
                </a:solidFill>
              </a:rPr>
              <a:t>Rykenn</a:t>
            </a:r>
            <a:r>
              <a:rPr lang="en-CA" sz="1800" dirty="0">
                <a:solidFill>
                  <a:schemeClr val="tx1"/>
                </a:solidFill>
              </a:rPr>
              <a:t>. (2018). Various short blows/puffs of air from male mouth. </a:t>
            </a:r>
            <a:r>
              <a:rPr lang="en-CA" sz="1800" i="1" dirty="0" err="1">
                <a:solidFill>
                  <a:schemeClr val="tx1"/>
                </a:solidFill>
              </a:rPr>
              <a:t>Freesound</a:t>
            </a:r>
            <a:r>
              <a:rPr lang="en-CA" sz="1800" dirty="0">
                <a:solidFill>
                  <a:schemeClr val="tx1"/>
                </a:solidFill>
              </a:rPr>
              <a:t>. CC0. </a:t>
            </a:r>
            <a:r>
              <a:rPr lang="en-CA" sz="1800" dirty="0">
                <a:hlinkClick r:id="rId9"/>
              </a:rPr>
              <a:t>https://freesound.org/people/rykenn/sounds/432170/</a:t>
            </a:r>
            <a:endParaRPr lang="en-CA" sz="1800" dirty="0"/>
          </a:p>
          <a:p>
            <a:r>
              <a:rPr lang="en-CA" sz="1800" dirty="0" err="1">
                <a:solidFill>
                  <a:schemeClr val="tx1"/>
                </a:solidFill>
              </a:rPr>
              <a:t>Giddster</a:t>
            </a:r>
            <a:r>
              <a:rPr lang="en-CA" sz="1800" dirty="0">
                <a:solidFill>
                  <a:schemeClr val="tx1"/>
                </a:solidFill>
              </a:rPr>
              <a:t>. (2016). Sigh, male. </a:t>
            </a:r>
            <a:r>
              <a:rPr lang="en-CA" sz="1800" i="1" dirty="0" err="1">
                <a:solidFill>
                  <a:schemeClr val="tx1"/>
                </a:solidFill>
              </a:rPr>
              <a:t>Freesound</a:t>
            </a:r>
            <a:r>
              <a:rPr lang="en-CA" sz="1800" dirty="0">
                <a:solidFill>
                  <a:schemeClr val="tx1"/>
                </a:solidFill>
              </a:rPr>
              <a:t>. CC0. </a:t>
            </a:r>
            <a:r>
              <a:rPr lang="en-CA" sz="1800" dirty="0">
                <a:hlinkClick r:id="rId10"/>
              </a:rPr>
              <a:t>https://freesound.org/people/giddster/sounds/336539/</a:t>
            </a:r>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US" sz="1800" dirty="0">
              <a:solidFill>
                <a:schemeClr val="tx1"/>
              </a:solidFill>
            </a:endParaRPr>
          </a:p>
          <a:p>
            <a:endParaRPr lang="en-US" sz="1800" dirty="0">
              <a:solidFill>
                <a:schemeClr val="tx1"/>
              </a:solidFill>
            </a:endParaRPr>
          </a:p>
        </p:txBody>
      </p:sp>
    </p:spTree>
    <p:extLst>
      <p:ext uri="{BB962C8B-B14F-4D97-AF65-F5344CB8AC3E}">
        <p14:creationId xmlns:p14="http://schemas.microsoft.com/office/powerpoint/2010/main" val="3680451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14E694B-A67E-2F46-9CAE-FA72EECAF2F1}"/>
              </a:ext>
            </a:extLst>
          </p:cNvPr>
          <p:cNvSpPr txBox="1">
            <a:spLocks/>
          </p:cNvSpPr>
          <p:nvPr/>
        </p:nvSpPr>
        <p:spPr>
          <a:xfrm>
            <a:off x="555523" y="1993677"/>
            <a:ext cx="11636477" cy="3772642"/>
          </a:xfrm>
          <a:prstGeom prst="rect">
            <a:avLst/>
          </a:prstGeom>
        </p:spPr>
        <p:txBody>
          <a:bodyPr/>
          <a:lstStyle>
            <a:lvl1pPr marL="0" indent="0" algn="l" defTabSz="914400" rtl="0" eaLnBrk="1" latinLnBrk="0" hangingPunct="1">
              <a:lnSpc>
                <a:spcPct val="90000"/>
              </a:lnSpc>
              <a:spcBef>
                <a:spcPts val="1000"/>
              </a:spcBef>
              <a:buFont typeface="Arial"/>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sz="1800" dirty="0" err="1">
                <a:solidFill>
                  <a:schemeClr val="tx1"/>
                </a:solidFill>
              </a:rPr>
              <a:t>LittleRainySeason</a:t>
            </a:r>
            <a:r>
              <a:rPr lang="en-CA" sz="1800" dirty="0">
                <a:solidFill>
                  <a:schemeClr val="tx1"/>
                </a:solidFill>
              </a:rPr>
              <a:t>. (2016). Wow sound. </a:t>
            </a:r>
            <a:r>
              <a:rPr lang="en-CA" sz="1800" i="1" dirty="0" err="1">
                <a:solidFill>
                  <a:schemeClr val="tx1"/>
                </a:solidFill>
              </a:rPr>
              <a:t>Freesound</a:t>
            </a:r>
            <a:r>
              <a:rPr lang="en-CA" sz="1800" dirty="0">
                <a:solidFill>
                  <a:schemeClr val="tx1"/>
                </a:solidFill>
              </a:rPr>
              <a:t>. CC0. </a:t>
            </a:r>
            <a:r>
              <a:rPr lang="en-CA" sz="1800" dirty="0">
                <a:hlinkClick r:id="rId3"/>
              </a:rPr>
              <a:t>https://freesound.org/people/LittleRainySeasons/sounds/338047/</a:t>
            </a:r>
            <a:endParaRPr lang="en-CA" sz="1800" dirty="0"/>
          </a:p>
          <a:p>
            <a:r>
              <a:rPr lang="en-CA" sz="1800" dirty="0" err="1">
                <a:solidFill>
                  <a:schemeClr val="tx1"/>
                </a:solidFill>
              </a:rPr>
              <a:t>Guinefurrie</a:t>
            </a:r>
            <a:r>
              <a:rPr lang="en-CA" sz="1800" dirty="0">
                <a:solidFill>
                  <a:schemeClr val="tx1"/>
                </a:solidFill>
              </a:rPr>
              <a:t>. (2018). Short female sigh. </a:t>
            </a:r>
            <a:r>
              <a:rPr lang="en-CA" sz="1800" i="1" dirty="0" err="1">
                <a:solidFill>
                  <a:schemeClr val="tx1"/>
                </a:solidFill>
              </a:rPr>
              <a:t>Freesound</a:t>
            </a:r>
            <a:r>
              <a:rPr lang="en-CA" sz="1800" dirty="0">
                <a:solidFill>
                  <a:schemeClr val="tx1"/>
                </a:solidFill>
              </a:rPr>
              <a:t>. CC0. </a:t>
            </a:r>
            <a:r>
              <a:rPr lang="en-CA" sz="1800" dirty="0">
                <a:hlinkClick r:id="rId4"/>
              </a:rPr>
              <a:t>https://freesound.org/people/guinefurrie/sounds/441508/</a:t>
            </a:r>
            <a:endParaRPr lang="en-CA" sz="1800" dirty="0"/>
          </a:p>
          <a:p>
            <a:r>
              <a:rPr lang="en-CA" sz="1800" dirty="0">
                <a:solidFill>
                  <a:schemeClr val="tx1"/>
                </a:solidFill>
              </a:rPr>
              <a:t>Dr. </a:t>
            </a:r>
            <a:r>
              <a:rPr lang="en-CA" sz="1800" dirty="0" err="1">
                <a:solidFill>
                  <a:schemeClr val="tx1"/>
                </a:solidFill>
              </a:rPr>
              <a:t>Phibes</a:t>
            </a:r>
            <a:r>
              <a:rPr lang="en-CA" sz="1800" dirty="0">
                <a:solidFill>
                  <a:schemeClr val="tx1"/>
                </a:solidFill>
              </a:rPr>
              <a:t> and the Ten Plagues of Egypt. (2010). </a:t>
            </a:r>
            <a:r>
              <a:rPr lang="en-CA" sz="1800" dirty="0" err="1">
                <a:solidFill>
                  <a:schemeClr val="tx1"/>
                </a:solidFill>
              </a:rPr>
              <a:t>Danse</a:t>
            </a:r>
            <a:r>
              <a:rPr lang="en-CA" sz="1800" dirty="0">
                <a:solidFill>
                  <a:schemeClr val="tx1"/>
                </a:solidFill>
              </a:rPr>
              <a:t> Macabre. </a:t>
            </a:r>
            <a:r>
              <a:rPr lang="en-CA" sz="1800" i="1" dirty="0">
                <a:solidFill>
                  <a:schemeClr val="tx1"/>
                </a:solidFill>
              </a:rPr>
              <a:t>Free Music Archive</a:t>
            </a:r>
            <a:r>
              <a:rPr lang="en-CA" sz="1800" dirty="0">
                <a:solidFill>
                  <a:schemeClr val="tx1"/>
                </a:solidFill>
              </a:rPr>
              <a:t>. CC BY ND. </a:t>
            </a:r>
            <a:r>
              <a:rPr lang="en-CA" sz="1800" dirty="0">
                <a:hlinkClick r:id="rId5"/>
              </a:rPr>
              <a:t>https://freemusicarchive.org/music/Dr_Phibes_and_The_Ten_Plagues_of_Egypt/Music_of_the_Gods_volume_1/</a:t>
            </a:r>
            <a:endParaRPr lang="en-CA" sz="1800" dirty="0"/>
          </a:p>
          <a:p>
            <a:r>
              <a:rPr lang="en-CA" sz="1800" dirty="0">
                <a:solidFill>
                  <a:schemeClr val="tx1"/>
                </a:solidFill>
              </a:rPr>
              <a:t>Rock Savage. (2009) Film projector. </a:t>
            </a:r>
            <a:r>
              <a:rPr lang="en-CA" sz="1800" i="1" dirty="0" err="1">
                <a:solidFill>
                  <a:schemeClr val="tx1"/>
                </a:solidFill>
              </a:rPr>
              <a:t>Freesound</a:t>
            </a:r>
            <a:r>
              <a:rPr lang="en-CA" sz="1800" dirty="0">
                <a:solidFill>
                  <a:schemeClr val="tx1"/>
                </a:solidFill>
              </a:rPr>
              <a:t>. CC0. </a:t>
            </a:r>
            <a:r>
              <a:rPr lang="en-CA" sz="1800" dirty="0">
                <a:hlinkClick r:id="rId6" invalidUrl="https://freesound.org/people/Rock Savage/sounds/65921/"/>
              </a:rPr>
              <a:t>https://freesound.org/people/Rock%20Savage/sounds/65921/</a:t>
            </a:r>
            <a:endParaRPr lang="en-CA" sz="1800" dirty="0"/>
          </a:p>
          <a:p>
            <a:r>
              <a:rPr lang="en-CA" sz="1800" dirty="0">
                <a:solidFill>
                  <a:schemeClr val="tx1"/>
                </a:solidFill>
              </a:rPr>
              <a:t>Onikage22. (2014) Blip-</a:t>
            </a:r>
            <a:r>
              <a:rPr lang="en-CA" sz="1800" dirty="0" err="1">
                <a:solidFill>
                  <a:schemeClr val="tx1"/>
                </a:solidFill>
              </a:rPr>
              <a:t>plock</a:t>
            </a:r>
            <a:r>
              <a:rPr lang="en-CA" sz="1800" dirty="0">
                <a:solidFill>
                  <a:schemeClr val="tx1"/>
                </a:solidFill>
              </a:rPr>
              <a:t>-pop. </a:t>
            </a:r>
            <a:r>
              <a:rPr lang="en-CA" sz="1800" i="1" dirty="0" err="1">
                <a:solidFill>
                  <a:schemeClr val="tx1"/>
                </a:solidFill>
              </a:rPr>
              <a:t>Freesound</a:t>
            </a:r>
            <a:r>
              <a:rPr lang="en-CA" sz="1800" dirty="0">
                <a:solidFill>
                  <a:schemeClr val="tx1"/>
                </a:solidFill>
              </a:rPr>
              <a:t>. CC0.</a:t>
            </a:r>
            <a:r>
              <a:rPr lang="en-CA" sz="1800" dirty="0"/>
              <a:t> </a:t>
            </a:r>
            <a:r>
              <a:rPr lang="en-CA" sz="1800" dirty="0">
                <a:hlinkClick r:id="rId7"/>
              </a:rPr>
              <a:t>https://freesound.org/people/onikage22/sounds/240566/</a:t>
            </a:r>
            <a:endParaRPr lang="en-CA" sz="1800" dirty="0"/>
          </a:p>
          <a:p>
            <a:r>
              <a:rPr lang="en-CA" sz="1800" dirty="0" err="1">
                <a:solidFill>
                  <a:schemeClr val="tx1"/>
                </a:solidFill>
              </a:rPr>
              <a:t>Newagesoup</a:t>
            </a:r>
            <a:r>
              <a:rPr lang="en-CA" sz="1800" dirty="0">
                <a:solidFill>
                  <a:schemeClr val="tx1"/>
                </a:solidFill>
              </a:rPr>
              <a:t>. (2016) Thick-stamp. </a:t>
            </a:r>
            <a:r>
              <a:rPr lang="en-CA" sz="1800" i="1" dirty="0" err="1">
                <a:solidFill>
                  <a:schemeClr val="tx1"/>
                </a:solidFill>
              </a:rPr>
              <a:t>Freesound</a:t>
            </a:r>
            <a:r>
              <a:rPr lang="en-CA" sz="1800" dirty="0">
                <a:solidFill>
                  <a:schemeClr val="tx1"/>
                </a:solidFill>
              </a:rPr>
              <a:t>. CC0. </a:t>
            </a:r>
            <a:r>
              <a:rPr lang="en-CA" sz="1800" dirty="0">
                <a:hlinkClick r:id="rId8"/>
              </a:rPr>
              <a:t>https://freesound.org/people/newagesoup/sounds/347324/</a:t>
            </a:r>
            <a:r>
              <a:rPr lang="en-CA" sz="1800" dirty="0"/>
              <a:t> </a:t>
            </a:r>
          </a:p>
          <a:p>
            <a:endParaRPr lang="en-CA" sz="1800" dirty="0">
              <a:solidFill>
                <a:schemeClr val="tx1"/>
              </a:solidFill>
            </a:endParaRPr>
          </a:p>
          <a:p>
            <a:r>
              <a:rPr lang="en-CA" sz="1800" dirty="0">
                <a:solidFill>
                  <a:schemeClr val="tx1"/>
                </a:solidFill>
              </a:rPr>
              <a:t> </a:t>
            </a: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CA" sz="1800" dirty="0">
              <a:solidFill>
                <a:schemeClr val="tx1"/>
              </a:solidFill>
            </a:endParaRPr>
          </a:p>
          <a:p>
            <a:endParaRPr lang="en-US" sz="1800" dirty="0">
              <a:solidFill>
                <a:schemeClr val="tx1"/>
              </a:solidFill>
            </a:endParaRPr>
          </a:p>
          <a:p>
            <a:endParaRPr lang="en-US" sz="1800" dirty="0">
              <a:solidFill>
                <a:schemeClr val="tx1"/>
              </a:solidFill>
            </a:endParaRPr>
          </a:p>
        </p:txBody>
      </p:sp>
      <p:sp>
        <p:nvSpPr>
          <p:cNvPr id="4" name="Rectangle 3">
            <a:extLst>
              <a:ext uri="{FF2B5EF4-FFF2-40B4-BE49-F238E27FC236}">
                <a16:creationId xmlns:a16="http://schemas.microsoft.com/office/drawing/2014/main" id="{05939DA0-DBE6-A742-87FC-57E92954CF36}"/>
              </a:ext>
            </a:extLst>
          </p:cNvPr>
          <p:cNvSpPr/>
          <p:nvPr/>
        </p:nvSpPr>
        <p:spPr>
          <a:xfrm>
            <a:off x="555523" y="4976605"/>
            <a:ext cx="11636477" cy="1169551"/>
          </a:xfrm>
          <a:prstGeom prst="rect">
            <a:avLst/>
          </a:prstGeom>
        </p:spPr>
        <p:txBody>
          <a:bodyPr wrap="square">
            <a:spAutoFit/>
          </a:bodyPr>
          <a:lstStyle/>
          <a:p>
            <a:r>
              <a:rPr lang="en-US" dirty="0"/>
              <a:t>Closing Slides Music: </a:t>
            </a:r>
            <a:r>
              <a:rPr lang="en-US" dirty="0" err="1"/>
              <a:t>Rybak</a:t>
            </a:r>
            <a:r>
              <a:rPr lang="en-US" dirty="0"/>
              <a:t>, </a:t>
            </a:r>
            <a:r>
              <a:rPr lang="en-US" dirty="0" err="1"/>
              <a:t>Nazar</a:t>
            </a:r>
            <a:r>
              <a:rPr lang="en-US" dirty="0"/>
              <a:t>. (n.d.). Corporate Inspired. </a:t>
            </a:r>
            <a:r>
              <a:rPr lang="en-US" i="1" dirty="0" err="1"/>
              <a:t>HookSounds</a:t>
            </a:r>
            <a:r>
              <a:rPr lang="en-US" dirty="0"/>
              <a:t>. CC BY. </a:t>
            </a:r>
            <a:r>
              <a:rPr lang="en-US" dirty="0">
                <a:hlinkClick r:id="rId9"/>
              </a:rPr>
              <a:t>http://www.hooksounds.com/</a:t>
            </a:r>
            <a:r>
              <a:rPr lang="en-US" dirty="0"/>
              <a:t> </a:t>
            </a:r>
          </a:p>
          <a:p>
            <a:endParaRPr lang="en-US" dirty="0"/>
          </a:p>
          <a:p>
            <a:r>
              <a:rPr lang="en-US" sz="1600" dirty="0"/>
              <a:t>Unattributed materials are contributions from the Opening Up Copyright Project Team and placed in the Public Domain.</a:t>
            </a:r>
          </a:p>
        </p:txBody>
      </p:sp>
    </p:spTree>
    <p:extLst>
      <p:ext uri="{BB962C8B-B14F-4D97-AF65-F5344CB8AC3E}">
        <p14:creationId xmlns:p14="http://schemas.microsoft.com/office/powerpoint/2010/main" val="1463630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AE06A-B16E-1F46-AA3E-DB7E9F367E47}"/>
              </a:ext>
            </a:extLst>
          </p:cNvPr>
          <p:cNvSpPr>
            <a:spLocks noGrp="1"/>
          </p:cNvSpPr>
          <p:nvPr>
            <p:ph type="body" sz="quarter" idx="10"/>
          </p:nvPr>
        </p:nvSpPr>
        <p:spPr/>
        <p:txBody>
          <a:bodyPr/>
          <a:lstStyle/>
          <a:p>
            <a:endParaRPr lang="en-US"/>
          </a:p>
        </p:txBody>
      </p:sp>
      <p:sp>
        <p:nvSpPr>
          <p:cNvPr id="3" name="Text Placeholder 3">
            <a:extLst>
              <a:ext uri="{FF2B5EF4-FFF2-40B4-BE49-F238E27FC236}">
                <a16:creationId xmlns:a16="http://schemas.microsoft.com/office/drawing/2014/main" id="{10FBDB9D-6736-304E-8018-8638F51B740A}"/>
              </a:ext>
            </a:extLst>
          </p:cNvPr>
          <p:cNvSpPr txBox="1">
            <a:spLocks/>
          </p:cNvSpPr>
          <p:nvPr/>
        </p:nvSpPr>
        <p:spPr>
          <a:xfrm>
            <a:off x="2063510" y="2253163"/>
            <a:ext cx="9290290" cy="870739"/>
          </a:xfrm>
          <a:prstGeom prst="rect">
            <a:avLst/>
          </a:prstGeom>
        </p:spPr>
        <p:txBody>
          <a:bodyPr/>
          <a:lstStyle>
            <a:lvl1pPr marL="0" indent="0" algn="l" defTabSz="914400" rtl="0" eaLnBrk="1" latinLnBrk="0" hangingPunct="1">
              <a:lnSpc>
                <a:spcPct val="90000"/>
              </a:lnSpc>
              <a:spcBef>
                <a:spcPts val="1000"/>
              </a:spcBef>
              <a:buFont typeface="Arial"/>
              <a:buNone/>
              <a:defRPr sz="2000" i="0" kern="1200">
                <a:solidFill>
                  <a:schemeClr val="bg2">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a:t>University of Alberta. 2019. “Berne and TRIPS Agreements.” Opening Up Copyright Instructional Module. https://www.ualberta.ca/copyright/resources/opening-up-copyright-instructional-modules </a:t>
            </a:r>
          </a:p>
          <a:p>
            <a:endParaRPr lang="en-CA"/>
          </a:p>
          <a:p>
            <a:endParaRPr lang="en-US" dirty="0"/>
          </a:p>
        </p:txBody>
      </p:sp>
    </p:spTree>
    <p:extLst>
      <p:ext uri="{BB962C8B-B14F-4D97-AF65-F5344CB8AC3E}">
        <p14:creationId xmlns:p14="http://schemas.microsoft.com/office/powerpoint/2010/main" val="518847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477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04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1054E0-C4CF-4D49-B532-A12D93CDBB90}"/>
              </a:ext>
            </a:extLst>
          </p:cNvPr>
          <p:cNvSpPr>
            <a:spLocks noGrp="1"/>
          </p:cNvSpPr>
          <p:nvPr>
            <p:ph type="title"/>
          </p:nvPr>
        </p:nvSpPr>
        <p:spPr/>
        <p:txBody>
          <a:bodyPr/>
          <a:lstStyle/>
          <a:p>
            <a:r>
              <a:rPr lang="en-US" dirty="0"/>
              <a:t>THE PARIS CONVENTION (1883)</a:t>
            </a:r>
          </a:p>
        </p:txBody>
      </p:sp>
      <p:pic>
        <p:nvPicPr>
          <p:cNvPr id="6" name="Vienna Expo" descr="A black and white photo of an old building&#10;&#10;Description automatically generated">
            <a:extLst>
              <a:ext uri="{FF2B5EF4-FFF2-40B4-BE49-F238E27FC236}">
                <a16:creationId xmlns:a16="http://schemas.microsoft.com/office/drawing/2014/main" id="{61F750BC-7B4B-8848-9048-E6F6F8772AAB}"/>
              </a:ext>
            </a:extLst>
          </p:cNvPr>
          <p:cNvPicPr>
            <a:picLocks noChangeAspect="1"/>
          </p:cNvPicPr>
          <p:nvPr/>
        </p:nvPicPr>
        <p:blipFill>
          <a:blip r:embed="rId3"/>
          <a:stretch>
            <a:fillRect/>
          </a:stretch>
        </p:blipFill>
        <p:spPr>
          <a:xfrm>
            <a:off x="4481590" y="1570742"/>
            <a:ext cx="7068153" cy="4686802"/>
          </a:xfrm>
          <a:prstGeom prst="rect">
            <a:avLst/>
          </a:prstGeom>
        </p:spPr>
      </p:pic>
      <p:pic>
        <p:nvPicPr>
          <p:cNvPr id="8" name="Paris Convention" descr="A close up of text on a black background&#10;&#10;Description automatically generated">
            <a:extLst>
              <a:ext uri="{FF2B5EF4-FFF2-40B4-BE49-F238E27FC236}">
                <a16:creationId xmlns:a16="http://schemas.microsoft.com/office/drawing/2014/main" id="{BB715522-1839-3848-B601-65F31B90918E}"/>
              </a:ext>
            </a:extLst>
          </p:cNvPr>
          <p:cNvPicPr>
            <a:picLocks noChangeAspect="1"/>
          </p:cNvPicPr>
          <p:nvPr/>
        </p:nvPicPr>
        <p:blipFill>
          <a:blip r:embed="rId4"/>
          <a:stretch>
            <a:fillRect/>
          </a:stretch>
        </p:blipFill>
        <p:spPr>
          <a:xfrm>
            <a:off x="4555133" y="1570742"/>
            <a:ext cx="3081733" cy="4686802"/>
          </a:xfrm>
          <a:prstGeom prst="rect">
            <a:avLst/>
          </a:prstGeom>
        </p:spPr>
      </p:pic>
      <p:sp>
        <p:nvSpPr>
          <p:cNvPr id="9" name="TextBox 8">
            <a:extLst>
              <a:ext uri="{FF2B5EF4-FFF2-40B4-BE49-F238E27FC236}">
                <a16:creationId xmlns:a16="http://schemas.microsoft.com/office/drawing/2014/main" id="{14CA7AF2-AD7F-5941-A5A1-F9A65811CBEC}"/>
              </a:ext>
            </a:extLst>
          </p:cNvPr>
          <p:cNvSpPr txBox="1"/>
          <p:nvPr/>
        </p:nvSpPr>
        <p:spPr>
          <a:xfrm>
            <a:off x="4606798" y="2621481"/>
            <a:ext cx="6268031"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t>Extended intellectual property protections internationally…</a:t>
            </a:r>
            <a:br>
              <a:rPr lang="en-US" sz="2400" dirty="0"/>
            </a:br>
            <a:br>
              <a:rPr lang="en-US" sz="2400" dirty="0"/>
            </a:br>
            <a:r>
              <a:rPr lang="en-US" sz="2400" dirty="0"/>
              <a:t>…for “industrial property” only</a:t>
            </a:r>
            <a:br>
              <a:rPr lang="en-US" sz="2400" dirty="0"/>
            </a:br>
            <a:endParaRPr lang="en-US" sz="2400" dirty="0"/>
          </a:p>
          <a:p>
            <a:pPr marL="285750" indent="-285750">
              <a:buFont typeface="Arial" panose="020B0604020202020204" pitchFamily="34" charset="0"/>
              <a:buChar char="•"/>
            </a:pPr>
            <a:r>
              <a:rPr lang="en-US" sz="2400" dirty="0"/>
              <a:t>Literary and artistic works not covered</a:t>
            </a:r>
          </a:p>
          <a:p>
            <a:pPr marL="285750" indent="-285750">
              <a:buFontTx/>
              <a:buChar char="-"/>
            </a:pPr>
            <a:endParaRPr lang="en-US" dirty="0"/>
          </a:p>
        </p:txBody>
      </p:sp>
      <p:pic>
        <p:nvPicPr>
          <p:cNvPr id="10" name="Victor (small)" descr="A close up of a person&#10;&#10;Description automatically generated">
            <a:extLst>
              <a:ext uri="{FF2B5EF4-FFF2-40B4-BE49-F238E27FC236}">
                <a16:creationId xmlns:a16="http://schemas.microsoft.com/office/drawing/2014/main" id="{E5382202-EDA3-FE4C-AF7F-44574EF41024}"/>
              </a:ext>
            </a:extLst>
          </p:cNvPr>
          <p:cNvPicPr>
            <a:picLocks noChangeAspect="1"/>
          </p:cNvPicPr>
          <p:nvPr/>
        </p:nvPicPr>
        <p:blipFill rotWithShape="1">
          <a:blip r:embed="rId5"/>
          <a:srcRect l="13665" t="14070" b="35100"/>
          <a:stretch/>
        </p:blipFill>
        <p:spPr>
          <a:xfrm>
            <a:off x="9622972" y="4898570"/>
            <a:ext cx="2305765" cy="1807029"/>
          </a:xfrm>
          <a:prstGeom prst="rect">
            <a:avLst/>
          </a:prstGeom>
        </p:spPr>
      </p:pic>
      <p:sp>
        <p:nvSpPr>
          <p:cNvPr id="11" name="Sad">
            <a:extLst>
              <a:ext uri="{FF2B5EF4-FFF2-40B4-BE49-F238E27FC236}">
                <a16:creationId xmlns:a16="http://schemas.microsoft.com/office/drawing/2014/main" id="{A8FBB332-BC3D-E342-81FF-D59F456C6411}"/>
              </a:ext>
            </a:extLst>
          </p:cNvPr>
          <p:cNvSpPr/>
          <p:nvPr/>
        </p:nvSpPr>
        <p:spPr>
          <a:xfrm>
            <a:off x="7740813" y="6027420"/>
            <a:ext cx="1042778" cy="612648"/>
          </a:xfrm>
          <a:prstGeom prst="wedgeRoundRectCallout">
            <a:avLst>
              <a:gd name="adj1" fmla="val 204498"/>
              <a:gd name="adj2" fmla="val -51217"/>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…sigh…</a:t>
            </a:r>
          </a:p>
        </p:txBody>
      </p:sp>
    </p:spTree>
    <p:extLst>
      <p:ext uri="{BB962C8B-B14F-4D97-AF65-F5344CB8AC3E}">
        <p14:creationId xmlns:p14="http://schemas.microsoft.com/office/powerpoint/2010/main" val="16006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1.85185E-6 L -0.30312 0.00324 " pathEditMode="relative" rAng="0" ptsTypes="AA">
                                      <p:cBhvr>
                                        <p:cTn id="12" dur="2000" fill="hold"/>
                                        <p:tgtEl>
                                          <p:spTgt spid="8"/>
                                        </p:tgtEl>
                                        <p:attrNameLst>
                                          <p:attrName>ppt_x</p:attrName>
                                          <p:attrName>ppt_y</p:attrName>
                                        </p:attrNameLst>
                                      </p:cBhvr>
                                      <p:rCtr x="-15156" y="162"/>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2" presetClass="exit" presetSubtype="1" fill="hold" nodeType="withEffect">
                                  <p:stCondLst>
                                    <p:cond delay="0"/>
                                  </p:stCondLst>
                                  <p:childTnLst>
                                    <p:anim calcmode="lin" valueType="num">
                                      <p:cBhvr additive="base">
                                        <p:cTn id="23" dur="500"/>
                                        <p:tgtEl>
                                          <p:spTgt spid="6"/>
                                        </p:tgtEl>
                                        <p:attrNameLst>
                                          <p:attrName>ppt_y</p:attrName>
                                        </p:attrNameLst>
                                      </p:cBhvr>
                                      <p:tavLst>
                                        <p:tav tm="0">
                                          <p:val>
                                            <p:strVal val="#ppt_y"/>
                                          </p:val>
                                        </p:tav>
                                        <p:tav tm="100000">
                                          <p:val>
                                            <p:strVal val="#ppt_y-#ppt_h*1.125000"/>
                                          </p:val>
                                        </p:tav>
                                      </p:tavLst>
                                    </p:anim>
                                    <p:animEffect transition="out" filter="wipe(up)">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grpId="0" nodeType="after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82F8FC-F519-374C-8FE0-233720A94D5C}"/>
              </a:ext>
            </a:extLst>
          </p:cNvPr>
          <p:cNvSpPr>
            <a:spLocks noGrp="1"/>
          </p:cNvSpPr>
          <p:nvPr>
            <p:ph type="title"/>
          </p:nvPr>
        </p:nvSpPr>
        <p:spPr/>
        <p:txBody>
          <a:bodyPr/>
          <a:lstStyle/>
          <a:p>
            <a:r>
              <a:rPr lang="en-US" dirty="0"/>
              <a:t>THE BERNE CONVENTION (1886)</a:t>
            </a:r>
          </a:p>
        </p:txBody>
      </p:sp>
      <p:pic>
        <p:nvPicPr>
          <p:cNvPr id="5" name="Victor (small)" descr="A close up of a person&#10;&#10;Description automatically generated">
            <a:extLst>
              <a:ext uri="{FF2B5EF4-FFF2-40B4-BE49-F238E27FC236}">
                <a16:creationId xmlns:a16="http://schemas.microsoft.com/office/drawing/2014/main" id="{AC9314E9-41A8-104A-8A45-C691E970234C}"/>
              </a:ext>
            </a:extLst>
          </p:cNvPr>
          <p:cNvPicPr>
            <a:picLocks noChangeAspect="1"/>
          </p:cNvPicPr>
          <p:nvPr/>
        </p:nvPicPr>
        <p:blipFill rotWithShape="1">
          <a:blip r:embed="rId3"/>
          <a:srcRect l="13665" t="14070" b="35100"/>
          <a:stretch/>
        </p:blipFill>
        <p:spPr>
          <a:xfrm>
            <a:off x="9622972" y="4898570"/>
            <a:ext cx="2305765" cy="1807029"/>
          </a:xfrm>
          <a:prstGeom prst="rect">
            <a:avLst/>
          </a:prstGeom>
        </p:spPr>
      </p:pic>
      <p:pic>
        <p:nvPicPr>
          <p:cNvPr id="7" name="Pirate Publisher" descr="A bunch of items that are on display&#10;&#10;Description automatically generated">
            <a:extLst>
              <a:ext uri="{FF2B5EF4-FFF2-40B4-BE49-F238E27FC236}">
                <a16:creationId xmlns:a16="http://schemas.microsoft.com/office/drawing/2014/main" id="{B63749BE-6B9C-7C48-9936-072131CB0517}"/>
              </a:ext>
            </a:extLst>
          </p:cNvPr>
          <p:cNvPicPr>
            <a:picLocks noChangeAspect="1"/>
          </p:cNvPicPr>
          <p:nvPr/>
        </p:nvPicPr>
        <p:blipFill rotWithShape="1">
          <a:blip r:embed="rId4"/>
          <a:srcRect b="12403"/>
          <a:stretch/>
        </p:blipFill>
        <p:spPr>
          <a:xfrm>
            <a:off x="4545699" y="2009047"/>
            <a:ext cx="7170398" cy="4167963"/>
          </a:xfrm>
          <a:prstGeom prst="rect">
            <a:avLst/>
          </a:prstGeom>
        </p:spPr>
      </p:pic>
      <p:sp>
        <p:nvSpPr>
          <p:cNvPr id="8" name="Sad">
            <a:extLst>
              <a:ext uri="{FF2B5EF4-FFF2-40B4-BE49-F238E27FC236}">
                <a16:creationId xmlns:a16="http://schemas.microsoft.com/office/drawing/2014/main" id="{33636118-3F65-B244-AE7E-2D7329D26FAE}"/>
              </a:ext>
            </a:extLst>
          </p:cNvPr>
          <p:cNvSpPr/>
          <p:nvPr/>
        </p:nvSpPr>
        <p:spPr>
          <a:xfrm>
            <a:off x="2500767" y="5564362"/>
            <a:ext cx="1042778" cy="612648"/>
          </a:xfrm>
          <a:prstGeom prst="wedgeRoundRectCallout">
            <a:avLst>
              <a:gd name="adj1" fmla="val -52305"/>
              <a:gd name="adj2" fmla="val -204024"/>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…sigh…</a:t>
            </a:r>
          </a:p>
        </p:txBody>
      </p:sp>
    </p:spTree>
    <p:extLst>
      <p:ext uri="{BB962C8B-B14F-4D97-AF65-F5344CB8AC3E}">
        <p14:creationId xmlns:p14="http://schemas.microsoft.com/office/powerpoint/2010/main" val="365882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4.81481E-6 L -0.69375 -0.27546 " pathEditMode="relative" rAng="0" ptsTypes="AA">
                                      <p:cBhvr>
                                        <p:cTn id="6" dur="2000" fill="hold"/>
                                        <p:tgtEl>
                                          <p:spTgt spid="5"/>
                                        </p:tgtEl>
                                        <p:attrNameLst>
                                          <p:attrName>ppt_x</p:attrName>
                                          <p:attrName>ppt_y</p:attrName>
                                        </p:attrNameLst>
                                      </p:cBhvr>
                                      <p:rCtr x="-34688" y="-13773"/>
                                    </p:animMotion>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AF8CD-B6CC-0140-8414-C59B10AD1F3A}"/>
              </a:ext>
            </a:extLst>
          </p:cNvPr>
          <p:cNvSpPr>
            <a:spLocks noGrp="1"/>
          </p:cNvSpPr>
          <p:nvPr>
            <p:ph type="title"/>
          </p:nvPr>
        </p:nvSpPr>
        <p:spPr/>
        <p:txBody>
          <a:bodyPr/>
          <a:lstStyle/>
          <a:p>
            <a:r>
              <a:rPr lang="en-US" dirty="0"/>
              <a:t>THREE PRINCIPLES</a:t>
            </a:r>
          </a:p>
        </p:txBody>
      </p:sp>
      <p:sp>
        <p:nvSpPr>
          <p:cNvPr id="5" name="Nat'l treatment">
            <a:extLst>
              <a:ext uri="{FF2B5EF4-FFF2-40B4-BE49-F238E27FC236}">
                <a16:creationId xmlns:a16="http://schemas.microsoft.com/office/drawing/2014/main" id="{17368921-820A-B045-B9DA-1CC026B94F48}"/>
              </a:ext>
            </a:extLst>
          </p:cNvPr>
          <p:cNvSpPr txBox="1"/>
          <p:nvPr/>
        </p:nvSpPr>
        <p:spPr>
          <a:xfrm>
            <a:off x="703855" y="1828561"/>
            <a:ext cx="8495414" cy="461665"/>
          </a:xfrm>
          <a:prstGeom prst="rect">
            <a:avLst/>
          </a:prstGeom>
          <a:noFill/>
        </p:spPr>
        <p:txBody>
          <a:bodyPr wrap="square" rtlCol="0">
            <a:spAutoFit/>
          </a:bodyPr>
          <a:lstStyle/>
          <a:p>
            <a:r>
              <a:rPr lang="en-US" sz="2400" dirty="0"/>
              <a:t>1. National treatment</a:t>
            </a:r>
          </a:p>
        </p:txBody>
      </p:sp>
      <p:sp>
        <p:nvSpPr>
          <p:cNvPr id="6" name="Fixed copyright">
            <a:extLst>
              <a:ext uri="{FF2B5EF4-FFF2-40B4-BE49-F238E27FC236}">
                <a16:creationId xmlns:a16="http://schemas.microsoft.com/office/drawing/2014/main" id="{33D87194-093A-864A-95A2-8ECAE286ED25}"/>
              </a:ext>
            </a:extLst>
          </p:cNvPr>
          <p:cNvSpPr txBox="1"/>
          <p:nvPr/>
        </p:nvSpPr>
        <p:spPr>
          <a:xfrm>
            <a:off x="703855" y="3569823"/>
            <a:ext cx="8495414" cy="461665"/>
          </a:xfrm>
          <a:prstGeom prst="rect">
            <a:avLst/>
          </a:prstGeom>
          <a:noFill/>
        </p:spPr>
        <p:txBody>
          <a:bodyPr wrap="square" rtlCol="0">
            <a:spAutoFit/>
          </a:bodyPr>
          <a:lstStyle/>
          <a:p>
            <a:r>
              <a:rPr lang="en-US" sz="2400" dirty="0"/>
              <a:t>2. Fixed copyright</a:t>
            </a:r>
          </a:p>
        </p:txBody>
      </p:sp>
      <p:sp>
        <p:nvSpPr>
          <p:cNvPr id="7" name="Foreign protections">
            <a:extLst>
              <a:ext uri="{FF2B5EF4-FFF2-40B4-BE49-F238E27FC236}">
                <a16:creationId xmlns:a16="http://schemas.microsoft.com/office/drawing/2014/main" id="{B2769068-9EB2-944F-B69C-001AD37720EB}"/>
              </a:ext>
            </a:extLst>
          </p:cNvPr>
          <p:cNvSpPr txBox="1"/>
          <p:nvPr/>
        </p:nvSpPr>
        <p:spPr>
          <a:xfrm>
            <a:off x="703855" y="5311085"/>
            <a:ext cx="5922335" cy="830997"/>
          </a:xfrm>
          <a:prstGeom prst="rect">
            <a:avLst/>
          </a:prstGeom>
          <a:noFill/>
        </p:spPr>
        <p:txBody>
          <a:bodyPr wrap="square" rtlCol="0">
            <a:spAutoFit/>
          </a:bodyPr>
          <a:lstStyle/>
          <a:p>
            <a:r>
              <a:rPr lang="en-US" sz="2400" dirty="0"/>
              <a:t>3. Foreign protections can be independent      </a:t>
            </a:r>
            <a:r>
              <a:rPr lang="en-US" sz="2400" dirty="0">
                <a:solidFill>
                  <a:schemeClr val="bg1"/>
                </a:solidFill>
              </a:rPr>
              <a:t>…</a:t>
            </a:r>
            <a:r>
              <a:rPr lang="en-US" sz="2400" dirty="0"/>
              <a:t>of protections in country of origin</a:t>
            </a:r>
          </a:p>
        </p:txBody>
      </p:sp>
      <p:pic>
        <p:nvPicPr>
          <p:cNvPr id="9" name="France Flag" descr="A close up of a logo&#10;&#10;Description automatically generated">
            <a:extLst>
              <a:ext uri="{FF2B5EF4-FFF2-40B4-BE49-F238E27FC236}">
                <a16:creationId xmlns:a16="http://schemas.microsoft.com/office/drawing/2014/main" id="{D5FB5508-FE80-2949-8FDA-71C16F335857}"/>
              </a:ext>
            </a:extLst>
          </p:cNvPr>
          <p:cNvPicPr>
            <a:picLocks noChangeAspect="1"/>
          </p:cNvPicPr>
          <p:nvPr/>
        </p:nvPicPr>
        <p:blipFill>
          <a:blip r:embed="rId3"/>
          <a:stretch>
            <a:fillRect/>
          </a:stretch>
        </p:blipFill>
        <p:spPr>
          <a:xfrm>
            <a:off x="4709150" y="1874676"/>
            <a:ext cx="1754372" cy="1169581"/>
          </a:xfrm>
          <a:prstGeom prst="rect">
            <a:avLst/>
          </a:prstGeom>
        </p:spPr>
      </p:pic>
      <p:pic>
        <p:nvPicPr>
          <p:cNvPr id="15" name="US Flag">
            <a:extLst>
              <a:ext uri="{FF2B5EF4-FFF2-40B4-BE49-F238E27FC236}">
                <a16:creationId xmlns:a16="http://schemas.microsoft.com/office/drawing/2014/main" id="{3BDF1752-53D0-9A4A-91E0-063D88868B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38461" y="1875880"/>
            <a:ext cx="2184096" cy="1148655"/>
          </a:xfrm>
          <a:prstGeom prst="rect">
            <a:avLst/>
          </a:prstGeom>
        </p:spPr>
      </p:pic>
      <p:sp>
        <p:nvSpPr>
          <p:cNvPr id="20" name="Copyright Symbol">
            <a:extLst>
              <a:ext uri="{FF2B5EF4-FFF2-40B4-BE49-F238E27FC236}">
                <a16:creationId xmlns:a16="http://schemas.microsoft.com/office/drawing/2014/main" id="{8DECE20B-5A3F-A34F-A26A-8A72A6838769}"/>
              </a:ext>
            </a:extLst>
          </p:cNvPr>
          <p:cNvSpPr/>
          <p:nvPr/>
        </p:nvSpPr>
        <p:spPr>
          <a:xfrm>
            <a:off x="7923293" y="2614873"/>
            <a:ext cx="1611816" cy="2246769"/>
          </a:xfrm>
          <a:prstGeom prst="rect">
            <a:avLst/>
          </a:prstGeom>
        </p:spPr>
        <p:txBody>
          <a:bodyPr wrap="square">
            <a:spAutoFit/>
          </a:bodyPr>
          <a:lstStyle/>
          <a:p>
            <a:r>
              <a:rPr lang="en-CA" sz="14000" dirty="0">
                <a:solidFill>
                  <a:schemeClr val="accent6">
                    <a:lumMod val="75000"/>
                  </a:schemeClr>
                </a:solidFill>
                <a:latin typeface="Arial" panose="020B0604020202020204" pitchFamily="34" charset="0"/>
                <a:cs typeface="Arial" panose="020B0604020202020204" pitchFamily="34" charset="0"/>
              </a:rPr>
              <a:t>©</a:t>
            </a:r>
          </a:p>
        </p:txBody>
      </p:sp>
      <p:pic>
        <p:nvPicPr>
          <p:cNvPr id="22" name="Automatic">
            <a:extLst>
              <a:ext uri="{FF2B5EF4-FFF2-40B4-BE49-F238E27FC236}">
                <a16:creationId xmlns:a16="http://schemas.microsoft.com/office/drawing/2014/main" id="{4F222EA7-6D9E-A94C-93F0-63F91FB81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99732" y="1786269"/>
            <a:ext cx="3211468" cy="4014336"/>
          </a:xfrm>
          <a:prstGeom prst="rect">
            <a:avLst/>
          </a:prstGeom>
        </p:spPr>
      </p:pic>
      <p:pic>
        <p:nvPicPr>
          <p:cNvPr id="24" name="France flag 2" descr="A close up of a logo&#10;&#10;Description automatically generated">
            <a:extLst>
              <a:ext uri="{FF2B5EF4-FFF2-40B4-BE49-F238E27FC236}">
                <a16:creationId xmlns:a16="http://schemas.microsoft.com/office/drawing/2014/main" id="{9F67D624-B142-1248-A08B-37F047D988B0}"/>
              </a:ext>
            </a:extLst>
          </p:cNvPr>
          <p:cNvPicPr>
            <a:picLocks noChangeAspect="1"/>
          </p:cNvPicPr>
          <p:nvPr/>
        </p:nvPicPr>
        <p:blipFill>
          <a:blip r:embed="rId3"/>
          <a:stretch>
            <a:fillRect/>
          </a:stretch>
        </p:blipFill>
        <p:spPr>
          <a:xfrm>
            <a:off x="7520359" y="3463046"/>
            <a:ext cx="1754372" cy="1169581"/>
          </a:xfrm>
          <a:prstGeom prst="rect">
            <a:avLst/>
          </a:prstGeom>
        </p:spPr>
      </p:pic>
      <p:pic>
        <p:nvPicPr>
          <p:cNvPr id="26" name="Chine flag" descr="A picture containing object&#10;&#10;Description automatically generated">
            <a:extLst>
              <a:ext uri="{FF2B5EF4-FFF2-40B4-BE49-F238E27FC236}">
                <a16:creationId xmlns:a16="http://schemas.microsoft.com/office/drawing/2014/main" id="{C34CFAFA-2792-664D-BA42-247727C3F562}"/>
              </a:ext>
            </a:extLst>
          </p:cNvPr>
          <p:cNvPicPr>
            <a:picLocks noChangeAspect="1"/>
          </p:cNvPicPr>
          <p:nvPr/>
        </p:nvPicPr>
        <p:blipFill>
          <a:blip r:embed="rId8"/>
          <a:stretch>
            <a:fillRect/>
          </a:stretch>
        </p:blipFill>
        <p:spPr>
          <a:xfrm>
            <a:off x="5258169" y="1955933"/>
            <a:ext cx="1754372" cy="1169582"/>
          </a:xfrm>
          <a:prstGeom prst="rect">
            <a:avLst/>
          </a:prstGeom>
        </p:spPr>
      </p:pic>
      <p:pic>
        <p:nvPicPr>
          <p:cNvPr id="28" name="Turkey flag">
            <a:extLst>
              <a:ext uri="{FF2B5EF4-FFF2-40B4-BE49-F238E27FC236}">
                <a16:creationId xmlns:a16="http://schemas.microsoft.com/office/drawing/2014/main" id="{B3F55659-6083-7143-A0A6-68221A0DC8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4888" y="5204472"/>
            <a:ext cx="1754372" cy="1169581"/>
          </a:xfrm>
          <a:prstGeom prst="rect">
            <a:avLst/>
          </a:prstGeom>
        </p:spPr>
      </p:pic>
      <p:pic>
        <p:nvPicPr>
          <p:cNvPr id="30" name="Mexico flag">
            <a:extLst>
              <a:ext uri="{FF2B5EF4-FFF2-40B4-BE49-F238E27FC236}">
                <a16:creationId xmlns:a16="http://schemas.microsoft.com/office/drawing/2014/main" id="{84611D6B-3DD0-3B42-A62D-23F17F52331F}"/>
              </a:ext>
            </a:extLst>
          </p:cNvPr>
          <p:cNvPicPr>
            <a:picLocks noChangeAspect="1"/>
          </p:cNvPicPr>
          <p:nvPr/>
        </p:nvPicPr>
        <p:blipFill>
          <a:blip r:embed="rId11"/>
          <a:stretch>
            <a:fillRect/>
          </a:stretch>
        </p:blipFill>
        <p:spPr>
          <a:xfrm>
            <a:off x="9808534" y="1957794"/>
            <a:ext cx="2041451" cy="1165860"/>
          </a:xfrm>
          <a:prstGeom prst="rect">
            <a:avLst/>
          </a:prstGeom>
        </p:spPr>
      </p:pic>
      <p:grpSp>
        <p:nvGrpSpPr>
          <p:cNvPr id="61" name="INDEPENDENCE!!!">
            <a:extLst>
              <a:ext uri="{FF2B5EF4-FFF2-40B4-BE49-F238E27FC236}">
                <a16:creationId xmlns:a16="http://schemas.microsoft.com/office/drawing/2014/main" id="{681B2EE2-25D7-D849-8D6F-9E6D0DE8BAD3}"/>
              </a:ext>
            </a:extLst>
          </p:cNvPr>
          <p:cNvGrpSpPr/>
          <p:nvPr/>
        </p:nvGrpSpPr>
        <p:grpSpPr>
          <a:xfrm>
            <a:off x="5890797" y="1470140"/>
            <a:ext cx="5820072" cy="4804017"/>
            <a:chOff x="5890797" y="1470140"/>
            <a:chExt cx="5820072" cy="4804017"/>
          </a:xfrm>
        </p:grpSpPr>
        <p:cxnSp>
          <p:nvCxnSpPr>
            <p:cNvPr id="47" name="Straight Connector 46">
              <a:extLst>
                <a:ext uri="{FF2B5EF4-FFF2-40B4-BE49-F238E27FC236}">
                  <a16:creationId xmlns:a16="http://schemas.microsoft.com/office/drawing/2014/main" id="{CF23491C-976E-4142-BE08-81F7E28DA5F8}"/>
                </a:ext>
              </a:extLst>
            </p:cNvPr>
            <p:cNvCxnSpPr>
              <a:cxnSpLocks/>
            </p:cNvCxnSpPr>
            <p:nvPr/>
          </p:nvCxnSpPr>
          <p:spPr>
            <a:xfrm flipV="1">
              <a:off x="5890797" y="3109819"/>
              <a:ext cx="1571047" cy="144723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56A09A7-8A7D-5346-948C-FF0497DD46C2}"/>
                </a:ext>
              </a:extLst>
            </p:cNvPr>
            <p:cNvCxnSpPr>
              <a:cxnSpLocks/>
            </p:cNvCxnSpPr>
            <p:nvPr/>
          </p:nvCxnSpPr>
          <p:spPr>
            <a:xfrm>
              <a:off x="7419848" y="3130753"/>
              <a:ext cx="2532226" cy="171457"/>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428400D-96EC-4948-B8BD-663A432CE278}"/>
                </a:ext>
              </a:extLst>
            </p:cNvPr>
            <p:cNvCxnSpPr>
              <a:cxnSpLocks/>
            </p:cNvCxnSpPr>
            <p:nvPr/>
          </p:nvCxnSpPr>
          <p:spPr>
            <a:xfrm>
              <a:off x="8247368" y="1470140"/>
              <a:ext cx="150177" cy="171612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DF7213-DB2A-9549-A9DC-631D89EC1C79}"/>
                </a:ext>
              </a:extLst>
            </p:cNvPr>
            <p:cNvCxnSpPr>
              <a:cxnSpLocks/>
            </p:cNvCxnSpPr>
            <p:nvPr/>
          </p:nvCxnSpPr>
          <p:spPr>
            <a:xfrm>
              <a:off x="9952074" y="3289328"/>
              <a:ext cx="1758795" cy="2248014"/>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AC5EDC-9264-4F4A-9261-75F9A3627CC3}"/>
                </a:ext>
              </a:extLst>
            </p:cNvPr>
            <p:cNvCxnSpPr>
              <a:cxnSpLocks/>
            </p:cNvCxnSpPr>
            <p:nvPr/>
          </p:nvCxnSpPr>
          <p:spPr>
            <a:xfrm flipH="1">
              <a:off x="7328901" y="4045124"/>
              <a:ext cx="3231087" cy="222903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7" name="Copyright terms">
            <a:extLst>
              <a:ext uri="{FF2B5EF4-FFF2-40B4-BE49-F238E27FC236}">
                <a16:creationId xmlns:a16="http://schemas.microsoft.com/office/drawing/2014/main" id="{BE974520-CD15-A24D-B7B8-EF97A2DE1B60}"/>
              </a:ext>
            </a:extLst>
          </p:cNvPr>
          <p:cNvGrpSpPr/>
          <p:nvPr/>
        </p:nvGrpSpPr>
        <p:grpSpPr>
          <a:xfrm>
            <a:off x="5189668" y="3155986"/>
            <a:ext cx="6786017" cy="3576451"/>
            <a:chOff x="5189668" y="3155986"/>
            <a:chExt cx="6786017" cy="3576451"/>
          </a:xfrm>
        </p:grpSpPr>
        <p:sp>
          <p:nvSpPr>
            <p:cNvPr id="62" name="China C term">
              <a:extLst>
                <a:ext uri="{FF2B5EF4-FFF2-40B4-BE49-F238E27FC236}">
                  <a16:creationId xmlns:a16="http://schemas.microsoft.com/office/drawing/2014/main" id="{F956F77A-1F4C-0A4C-AC74-B87B141F89DB}"/>
                </a:ext>
              </a:extLst>
            </p:cNvPr>
            <p:cNvSpPr txBox="1"/>
            <p:nvPr/>
          </p:nvSpPr>
          <p:spPr>
            <a:xfrm>
              <a:off x="5189668" y="3155986"/>
              <a:ext cx="1791587" cy="369332"/>
            </a:xfrm>
            <a:prstGeom prst="rect">
              <a:avLst/>
            </a:prstGeom>
            <a:noFill/>
          </p:spPr>
          <p:txBody>
            <a:bodyPr wrap="square" rtlCol="0">
              <a:spAutoFit/>
            </a:bodyPr>
            <a:lstStyle/>
            <a:p>
              <a:r>
                <a:rPr lang="en-US" dirty="0">
                  <a:latin typeface="Trajan Pro 3" panose="02020502050503020301" pitchFamily="18" charset="0"/>
                  <a:cs typeface="Eras Medium ITC" panose="020F0502020204030204" pitchFamily="34" charset="0"/>
                </a:rPr>
                <a:t>Life + 50 </a:t>
              </a:r>
              <a:r>
                <a:rPr lang="en-US" dirty="0" err="1">
                  <a:latin typeface="Trajan Pro 3" panose="02020502050503020301" pitchFamily="18" charset="0"/>
                  <a:cs typeface="Eras Medium ITC" panose="020F0502020204030204" pitchFamily="34" charset="0"/>
                </a:rPr>
                <a:t>yrs</a:t>
              </a:r>
              <a:endParaRPr lang="en-US" dirty="0">
                <a:latin typeface="Trajan Pro 3" panose="02020502050503020301" pitchFamily="18" charset="0"/>
                <a:cs typeface="Eras Medium ITC" panose="020F0502020204030204" pitchFamily="34" charset="0"/>
              </a:endParaRPr>
            </a:p>
          </p:txBody>
        </p:sp>
        <p:sp>
          <p:nvSpPr>
            <p:cNvPr id="63" name="Turkey C term">
              <a:extLst>
                <a:ext uri="{FF2B5EF4-FFF2-40B4-BE49-F238E27FC236}">
                  <a16:creationId xmlns:a16="http://schemas.microsoft.com/office/drawing/2014/main" id="{AB9E2786-A302-0747-80A0-5A69CF3F25D8}"/>
                </a:ext>
              </a:extLst>
            </p:cNvPr>
            <p:cNvSpPr txBox="1"/>
            <p:nvPr/>
          </p:nvSpPr>
          <p:spPr>
            <a:xfrm>
              <a:off x="9056280" y="6363105"/>
              <a:ext cx="1791587" cy="369332"/>
            </a:xfrm>
            <a:prstGeom prst="rect">
              <a:avLst/>
            </a:prstGeom>
            <a:noFill/>
          </p:spPr>
          <p:txBody>
            <a:bodyPr wrap="square" rtlCol="0">
              <a:spAutoFit/>
            </a:bodyPr>
            <a:lstStyle/>
            <a:p>
              <a:r>
                <a:rPr lang="en-US" dirty="0">
                  <a:latin typeface="Trajan Pro 3" panose="02020502050503020301" pitchFamily="18" charset="0"/>
                  <a:cs typeface="Eras Medium ITC" panose="020F0502020204030204" pitchFamily="34" charset="0"/>
                </a:rPr>
                <a:t>Life + 70 </a:t>
              </a:r>
              <a:r>
                <a:rPr lang="en-US" dirty="0" err="1">
                  <a:latin typeface="Trajan Pro 3" panose="02020502050503020301" pitchFamily="18" charset="0"/>
                  <a:cs typeface="Eras Medium ITC" panose="020F0502020204030204" pitchFamily="34" charset="0"/>
                </a:rPr>
                <a:t>yrs</a:t>
              </a:r>
              <a:endParaRPr lang="en-US" dirty="0">
                <a:latin typeface="Trajan Pro 3" panose="02020502050503020301" pitchFamily="18" charset="0"/>
                <a:cs typeface="Eras Medium ITC" panose="020F0502020204030204" pitchFamily="34" charset="0"/>
              </a:endParaRPr>
            </a:p>
          </p:txBody>
        </p:sp>
        <p:sp>
          <p:nvSpPr>
            <p:cNvPr id="64" name="France C term">
              <a:extLst>
                <a:ext uri="{FF2B5EF4-FFF2-40B4-BE49-F238E27FC236}">
                  <a16:creationId xmlns:a16="http://schemas.microsoft.com/office/drawing/2014/main" id="{41E34444-B38C-BC4A-982D-53DA3AB57FDB}"/>
                </a:ext>
              </a:extLst>
            </p:cNvPr>
            <p:cNvSpPr txBox="1"/>
            <p:nvPr/>
          </p:nvSpPr>
          <p:spPr>
            <a:xfrm>
              <a:off x="7502234" y="4627153"/>
              <a:ext cx="1791587" cy="369332"/>
            </a:xfrm>
            <a:prstGeom prst="rect">
              <a:avLst/>
            </a:prstGeom>
            <a:noFill/>
          </p:spPr>
          <p:txBody>
            <a:bodyPr wrap="square" rtlCol="0">
              <a:spAutoFit/>
            </a:bodyPr>
            <a:lstStyle/>
            <a:p>
              <a:r>
                <a:rPr lang="en-US" dirty="0">
                  <a:latin typeface="Trajan Pro 3" panose="02020502050503020301" pitchFamily="18" charset="0"/>
                  <a:cs typeface="Eras Medium ITC" panose="020F0502020204030204" pitchFamily="34" charset="0"/>
                </a:rPr>
                <a:t>Life + 70 </a:t>
              </a:r>
              <a:r>
                <a:rPr lang="en-US" dirty="0" err="1">
                  <a:latin typeface="Trajan Pro 3" panose="02020502050503020301" pitchFamily="18" charset="0"/>
                  <a:cs typeface="Eras Medium ITC" panose="020F0502020204030204" pitchFamily="34" charset="0"/>
                </a:rPr>
                <a:t>yrs</a:t>
              </a:r>
              <a:endParaRPr lang="en-US" dirty="0">
                <a:latin typeface="Trajan Pro 3" panose="02020502050503020301" pitchFamily="18" charset="0"/>
                <a:cs typeface="Eras Medium ITC" panose="020F0502020204030204" pitchFamily="34" charset="0"/>
              </a:endParaRPr>
            </a:p>
          </p:txBody>
        </p:sp>
        <p:sp>
          <p:nvSpPr>
            <p:cNvPr id="65" name="Mexico C term">
              <a:extLst>
                <a:ext uri="{FF2B5EF4-FFF2-40B4-BE49-F238E27FC236}">
                  <a16:creationId xmlns:a16="http://schemas.microsoft.com/office/drawing/2014/main" id="{9054B7AB-708B-B643-BD88-561753FA98D2}"/>
                </a:ext>
              </a:extLst>
            </p:cNvPr>
            <p:cNvSpPr txBox="1"/>
            <p:nvPr/>
          </p:nvSpPr>
          <p:spPr>
            <a:xfrm>
              <a:off x="10090297" y="3155986"/>
              <a:ext cx="1885388" cy="369332"/>
            </a:xfrm>
            <a:prstGeom prst="rect">
              <a:avLst/>
            </a:prstGeom>
            <a:noFill/>
          </p:spPr>
          <p:txBody>
            <a:bodyPr wrap="square" rtlCol="0">
              <a:spAutoFit/>
            </a:bodyPr>
            <a:lstStyle/>
            <a:p>
              <a:r>
                <a:rPr lang="en-US" dirty="0">
                  <a:latin typeface="Trajan Pro 3" panose="02020502050503020301" pitchFamily="18" charset="0"/>
                  <a:cs typeface="Eras Medium ITC" panose="020F0502020204030204" pitchFamily="34" charset="0"/>
                </a:rPr>
                <a:t>Life + 100 </a:t>
              </a:r>
              <a:r>
                <a:rPr lang="en-US" dirty="0" err="1">
                  <a:latin typeface="Trajan Pro 3" panose="02020502050503020301" pitchFamily="18" charset="0"/>
                  <a:cs typeface="Eras Medium ITC" panose="020F0502020204030204" pitchFamily="34" charset="0"/>
                </a:rPr>
                <a:t>yrs</a:t>
              </a:r>
              <a:endParaRPr lang="en-US" dirty="0">
                <a:latin typeface="Trajan Pro 3" panose="02020502050503020301" pitchFamily="18" charset="0"/>
                <a:cs typeface="Eras Medium ITC" panose="020F0502020204030204" pitchFamily="34" charset="0"/>
              </a:endParaRPr>
            </a:p>
          </p:txBody>
        </p:sp>
      </p:grpSp>
      <p:sp>
        <p:nvSpPr>
          <p:cNvPr id="66" name="Sad">
            <a:extLst>
              <a:ext uri="{FF2B5EF4-FFF2-40B4-BE49-F238E27FC236}">
                <a16:creationId xmlns:a16="http://schemas.microsoft.com/office/drawing/2014/main" id="{9DCA9A1C-C940-4547-A4CA-366D58C55B98}"/>
              </a:ext>
            </a:extLst>
          </p:cNvPr>
          <p:cNvSpPr/>
          <p:nvPr/>
        </p:nvSpPr>
        <p:spPr>
          <a:xfrm>
            <a:off x="6190394" y="4527447"/>
            <a:ext cx="1042778" cy="612648"/>
          </a:xfrm>
          <a:prstGeom prst="wedgeRoundRectCallout">
            <a:avLst>
              <a:gd name="adj1" fmla="val 71071"/>
              <a:gd name="adj2" fmla="val -120720"/>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…sigh…</a:t>
            </a:r>
          </a:p>
        </p:txBody>
      </p:sp>
      <p:sp>
        <p:nvSpPr>
          <p:cNvPr id="68" name="NO MAS!">
            <a:extLst>
              <a:ext uri="{FF2B5EF4-FFF2-40B4-BE49-F238E27FC236}">
                <a16:creationId xmlns:a16="http://schemas.microsoft.com/office/drawing/2014/main" id="{1270EF0C-957A-5D4F-BE6B-FC6EE462C392}"/>
              </a:ext>
            </a:extLst>
          </p:cNvPr>
          <p:cNvSpPr/>
          <p:nvPr/>
        </p:nvSpPr>
        <p:spPr>
          <a:xfrm>
            <a:off x="10862922" y="3729286"/>
            <a:ext cx="1221489" cy="612648"/>
          </a:xfrm>
          <a:prstGeom prst="wedgeRoundRectCallout">
            <a:avLst>
              <a:gd name="adj1" fmla="val -49446"/>
              <a:gd name="adj2" fmla="val -9295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NO MAS!</a:t>
            </a:r>
          </a:p>
        </p:txBody>
      </p:sp>
      <p:pic>
        <p:nvPicPr>
          <p:cNvPr id="33" name="Hunchback" descr="A group of people sitting in front of a building&#10;&#10;Description automatically generated">
            <a:extLst>
              <a:ext uri="{FF2B5EF4-FFF2-40B4-BE49-F238E27FC236}">
                <a16:creationId xmlns:a16="http://schemas.microsoft.com/office/drawing/2014/main" id="{4C53FC39-13E2-FD4E-986C-144A911ECF13}"/>
              </a:ext>
            </a:extLst>
          </p:cNvPr>
          <p:cNvPicPr>
            <a:picLocks noChangeAspect="1"/>
          </p:cNvPicPr>
          <p:nvPr/>
        </p:nvPicPr>
        <p:blipFill>
          <a:blip r:embed="rId12"/>
          <a:stretch>
            <a:fillRect/>
          </a:stretch>
        </p:blipFill>
        <p:spPr>
          <a:xfrm>
            <a:off x="4709079" y="3525318"/>
            <a:ext cx="1754372" cy="1425427"/>
          </a:xfrm>
          <a:prstGeom prst="rect">
            <a:avLst/>
          </a:prstGeom>
        </p:spPr>
      </p:pic>
      <p:sp>
        <p:nvSpPr>
          <p:cNvPr id="34" name="Vive la france">
            <a:extLst>
              <a:ext uri="{FF2B5EF4-FFF2-40B4-BE49-F238E27FC236}">
                <a16:creationId xmlns:a16="http://schemas.microsoft.com/office/drawing/2014/main" id="{CCA0FEFD-EEC3-1E4E-A794-F66886C0F5A7}"/>
              </a:ext>
            </a:extLst>
          </p:cNvPr>
          <p:cNvSpPr/>
          <p:nvPr/>
        </p:nvSpPr>
        <p:spPr>
          <a:xfrm>
            <a:off x="8685961" y="4338097"/>
            <a:ext cx="2405743" cy="612648"/>
          </a:xfrm>
          <a:prstGeom prst="wedgeRoundRectCallout">
            <a:avLst>
              <a:gd name="adj1" fmla="val -130529"/>
              <a:gd name="adj2" fmla="val -74316"/>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VIVE LA FRANCE!</a:t>
            </a:r>
          </a:p>
        </p:txBody>
      </p:sp>
      <p:sp>
        <p:nvSpPr>
          <p:cNvPr id="35" name="USA USA USA">
            <a:extLst>
              <a:ext uri="{FF2B5EF4-FFF2-40B4-BE49-F238E27FC236}">
                <a16:creationId xmlns:a16="http://schemas.microsoft.com/office/drawing/2014/main" id="{66896F87-10FC-DC40-BB77-210509D0282F}"/>
              </a:ext>
            </a:extLst>
          </p:cNvPr>
          <p:cNvSpPr/>
          <p:nvPr/>
        </p:nvSpPr>
        <p:spPr>
          <a:xfrm>
            <a:off x="4153372" y="4295235"/>
            <a:ext cx="2405743" cy="612648"/>
          </a:xfrm>
          <a:prstGeom prst="wedgeRoundRectCallout">
            <a:avLst>
              <a:gd name="adj1" fmla="val 157072"/>
              <a:gd name="adj2" fmla="val -66853"/>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USA! USA! USA!</a:t>
            </a:r>
          </a:p>
        </p:txBody>
      </p:sp>
    </p:spTree>
    <p:extLst>
      <p:ext uri="{BB962C8B-B14F-4D97-AF65-F5344CB8AC3E}">
        <p14:creationId xmlns:p14="http://schemas.microsoft.com/office/powerpoint/2010/main" val="258938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gtEl>
                                        <p:attrNameLst>
                                          <p:attrName>style.color</p:attrName>
                                        </p:attrNameLst>
                                      </p:cBhvr>
                                      <p:to>
                                        <p:clrVal>
                                          <a:schemeClr val="tx1"/>
                                        </p:clrVal>
                                      </p:to>
                                    </p:set>
                                    <p:set>
                                      <p:cBhvr>
                                        <p:cTn id="7" dur="500" fill="hold"/>
                                        <p:tgtEl>
                                          <p:spTgt spid="4"/>
                                        </p:tgtEl>
                                        <p:attrNameLst>
                                          <p:attrName>fillcolor</p:attrName>
                                        </p:attrNameLst>
                                      </p:cBhvr>
                                      <p:to>
                                        <p:clrVal>
                                          <a:schemeClr val="tx1"/>
                                        </p:clrVal>
                                      </p:to>
                                    </p:set>
                                    <p:set>
                                      <p:cBhvr>
                                        <p:cTn id="8" dur="500" fill="hold"/>
                                        <p:tgtEl>
                                          <p:spTgt spid="4"/>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6" presetClass="emph" presetSubtype="0" fill="hold" grpId="0" nodeType="withEffect">
                                  <p:stCondLst>
                                    <p:cond delay="0"/>
                                  </p:stCondLst>
                                  <p:iterate type="lt">
                                    <p:tmPct val="4000"/>
                                  </p:iterate>
                                  <p:childTnLst>
                                    <p:set>
                                      <p:cBhvr override="childStyle">
                                        <p:cTn id="15" dur="500" fill="hold"/>
                                        <p:tgtEl>
                                          <p:spTgt spid="4"/>
                                        </p:tgtEl>
                                        <p:attrNameLst>
                                          <p:attrName>style.color</p:attrName>
                                        </p:attrNameLst>
                                      </p:cBhvr>
                                      <p:to>
                                        <p:clrVal>
                                          <a:schemeClr val="bg1"/>
                                        </p:clrVal>
                                      </p:to>
                                    </p:set>
                                    <p:set>
                                      <p:cBhvr>
                                        <p:cTn id="16" dur="500" fill="hold"/>
                                        <p:tgtEl>
                                          <p:spTgt spid="4"/>
                                        </p:tgtEl>
                                        <p:attrNameLst>
                                          <p:attrName>fillcolor</p:attrName>
                                        </p:attrNameLst>
                                      </p:cBhvr>
                                      <p:to>
                                        <p:clrVal>
                                          <a:schemeClr val="bg1"/>
                                        </p:clrVal>
                                      </p:to>
                                    </p:set>
                                    <p:set>
                                      <p:cBhvr>
                                        <p:cTn id="17" dur="500" fill="hold"/>
                                        <p:tgtEl>
                                          <p:spTgt spid="4"/>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91667E-6 4.44444E-6 L 0.36953 0.00439 " pathEditMode="relative" rAng="0" ptsTypes="AA">
                                      <p:cBhvr>
                                        <p:cTn id="40" dur="2000" fill="hold"/>
                                        <p:tgtEl>
                                          <p:spTgt spid="33"/>
                                        </p:tgtEl>
                                        <p:attrNameLst>
                                          <p:attrName>ppt_x</p:attrName>
                                          <p:attrName>ppt_y</p:attrName>
                                        </p:attrNameLst>
                                      </p:cBhvr>
                                      <p:rCtr x="18477" y="208"/>
                                    </p:animMotion>
                                  </p:childTnLst>
                                </p:cTn>
                              </p:par>
                              <p:par>
                                <p:cTn id="41" presetID="1" presetClass="exit" presetSubtype="0" fill="hold" grpId="1" nodeType="with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1000" tmFilter="0, 0; .2, .5; .8, .5; 1, 0"/>
                                        <p:tgtEl>
                                          <p:spTgt spid="5"/>
                                        </p:tgtEl>
                                      </p:cBhvr>
                                    </p:animEffect>
                                    <p:animScale>
                                      <p:cBhvr>
                                        <p:cTn id="51" dur="500" autoRev="1" fill="hold"/>
                                        <p:tgtEl>
                                          <p:spTgt spid="5"/>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3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2"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grpId="1" nodeType="clickEffect">
                                  <p:stCondLst>
                                    <p:cond delay="0"/>
                                  </p:stCondLst>
                                  <p:childTnLst>
                                    <p:animEffect transition="out" filter="fade">
                                      <p:cBhvr>
                                        <p:cTn id="76" dur="1000" tmFilter="0, 0; .2, .5; .8, .5; 1, 0"/>
                                        <p:tgtEl>
                                          <p:spTgt spid="6"/>
                                        </p:tgtEl>
                                      </p:cBhvr>
                                    </p:animEffect>
                                    <p:animScale>
                                      <p:cBhvr>
                                        <p:cTn id="77" dur="500" autoRev="1" fill="hold"/>
                                        <p:tgtEl>
                                          <p:spTgt spid="6"/>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childTnLst>
                                </p:cTn>
                              </p:par>
                              <p:par>
                                <p:cTn id="88" presetID="10" presetClass="exit" presetSubtype="0" fill="hold"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par>
                                <p:cTn id="102" presetID="10" presetClass="entr" presetSubtype="0" fill="hold"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wipe(left)">
                                      <p:cBhvr>
                                        <p:cTn id="109" dur="500"/>
                                        <p:tgtEl>
                                          <p:spTgt spid="61"/>
                                        </p:tgtEl>
                                      </p:cBhvr>
                                    </p:animEffect>
                                  </p:childTnLst>
                                </p:cTn>
                              </p:par>
                            </p:childTnLst>
                          </p:cTn>
                        </p:par>
                        <p:par>
                          <p:cTn id="110" fill="hold">
                            <p:stCondLst>
                              <p:cond delay="500"/>
                            </p:stCondLst>
                            <p:childTnLst>
                              <p:par>
                                <p:cTn id="111" presetID="26" presetClass="emph" presetSubtype="0" fill="hold" grpId="1" nodeType="afterEffect">
                                  <p:stCondLst>
                                    <p:cond delay="500"/>
                                  </p:stCondLst>
                                  <p:childTnLst>
                                    <p:animEffect transition="out" filter="fade">
                                      <p:cBhvr>
                                        <p:cTn id="112" dur="1000" tmFilter="0, 0; .2, .5; .8, .5; 1, 0"/>
                                        <p:tgtEl>
                                          <p:spTgt spid="7"/>
                                        </p:tgtEl>
                                      </p:cBhvr>
                                    </p:animEffect>
                                    <p:animScale>
                                      <p:cBhvr>
                                        <p:cTn id="113" dur="500" autoRev="1" fill="hold"/>
                                        <p:tgtEl>
                                          <p:spTgt spid="7"/>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fade">
                                      <p:cBhvr>
                                        <p:cTn id="123" dur="500"/>
                                        <p:tgtEl>
                                          <p:spTgt spid="6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fade">
                                      <p:cBhvr>
                                        <p:cTn id="128" dur="500"/>
                                        <p:tgtEl>
                                          <p:spTgt spid="6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66"/>
                                        </p:tgtEl>
                                        <p:attrNameLst>
                                          <p:attrName>style.visibility</p:attrName>
                                        </p:attrNameLst>
                                      </p:cBhvr>
                                      <p:to>
                                        <p:strVal val="visible"/>
                                      </p:to>
                                    </p:set>
                                    <p:animEffect transition="in" filter="fade">
                                      <p:cBhvr>
                                        <p:cTn id="13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p:bldP spid="7" grpId="1"/>
      <p:bldP spid="20" grpId="2"/>
      <p:bldP spid="20" grpId="3"/>
      <p:bldP spid="66" grpId="0" animBg="1"/>
      <p:bldP spid="68" grpId="0" animBg="1"/>
      <p:bldP spid="34" grpId="0" animBg="1"/>
      <p:bldP spid="34" grpId="1" animBg="1"/>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AD5F1-B77F-9049-B192-BE58BE69BB96}"/>
              </a:ext>
            </a:extLst>
          </p:cNvPr>
          <p:cNvSpPr>
            <a:spLocks noGrp="1"/>
          </p:cNvSpPr>
          <p:nvPr>
            <p:ph type="title"/>
          </p:nvPr>
        </p:nvSpPr>
        <p:spPr/>
        <p:txBody>
          <a:bodyPr/>
          <a:lstStyle/>
          <a:p>
            <a:r>
              <a:rPr lang="en-US" dirty="0"/>
              <a:t>APPLICATION</a:t>
            </a:r>
          </a:p>
        </p:txBody>
      </p:sp>
      <p:sp>
        <p:nvSpPr>
          <p:cNvPr id="5" name="Application and term">
            <a:extLst>
              <a:ext uri="{FF2B5EF4-FFF2-40B4-BE49-F238E27FC236}">
                <a16:creationId xmlns:a16="http://schemas.microsoft.com/office/drawing/2014/main" id="{1A617693-C4CA-4A4B-AB40-6ABFCEF37934}"/>
              </a:ext>
            </a:extLst>
          </p:cNvPr>
          <p:cNvSpPr txBox="1"/>
          <p:nvPr/>
        </p:nvSpPr>
        <p:spPr>
          <a:xfrm>
            <a:off x="754912" y="2434856"/>
            <a:ext cx="5741582"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Applies to every work of </a:t>
            </a:r>
            <a:r>
              <a:rPr lang="en-US" sz="2400" b="1" u="sng" dirty="0"/>
              <a:t>expression</a:t>
            </a:r>
            <a:r>
              <a:rPr lang="en-US" sz="2400" dirty="0"/>
              <a:t> in the domains of:</a:t>
            </a:r>
          </a:p>
          <a:p>
            <a:pPr marL="800100" lvl="1" indent="-342900">
              <a:buFont typeface="Arial" panose="020B0604020202020204" pitchFamily="34" charset="0"/>
              <a:buChar char="•"/>
            </a:pPr>
            <a:r>
              <a:rPr lang="en-US" sz="2400" dirty="0"/>
              <a:t>Art</a:t>
            </a:r>
          </a:p>
          <a:p>
            <a:pPr marL="800100" lvl="1" indent="-342900">
              <a:buFont typeface="Arial" panose="020B0604020202020204" pitchFamily="34" charset="0"/>
              <a:buChar char="•"/>
            </a:pPr>
            <a:r>
              <a:rPr lang="en-US" sz="2400" dirty="0"/>
              <a:t>Literature</a:t>
            </a:r>
          </a:p>
          <a:p>
            <a:pPr marL="800100" lvl="1" indent="-342900">
              <a:buFont typeface="Arial" panose="020B0604020202020204" pitchFamily="34" charset="0"/>
              <a:buChar char="•"/>
            </a:pPr>
            <a:r>
              <a:rPr lang="en-US" sz="2400" dirty="0"/>
              <a:t>Science</a:t>
            </a:r>
            <a:br>
              <a:rPr lang="en-US" sz="2400" dirty="0"/>
            </a:br>
            <a:endParaRPr lang="en-US" sz="2400" dirty="0"/>
          </a:p>
          <a:p>
            <a:pPr marL="342900" indent="-342900">
              <a:buFont typeface="Arial" panose="020B0604020202020204" pitchFamily="34" charset="0"/>
              <a:buChar char="•"/>
            </a:pPr>
            <a:r>
              <a:rPr lang="en-US" sz="2400" dirty="0"/>
              <a:t>Minimum copyright term</a:t>
            </a:r>
          </a:p>
          <a:p>
            <a:pPr marL="800100" lvl="1" indent="-342900">
              <a:buFont typeface="Arial" panose="020B0604020202020204" pitchFamily="34" charset="0"/>
              <a:buChar char="•"/>
            </a:pPr>
            <a:r>
              <a:rPr lang="en-US" sz="2400" dirty="0"/>
              <a:t>Life + 50 years</a:t>
            </a:r>
          </a:p>
        </p:txBody>
      </p:sp>
      <p:pic>
        <p:nvPicPr>
          <p:cNvPr id="7" name="Literature">
            <a:extLst>
              <a:ext uri="{FF2B5EF4-FFF2-40B4-BE49-F238E27FC236}">
                <a16:creationId xmlns:a16="http://schemas.microsoft.com/office/drawing/2014/main" id="{01F34D93-8495-5642-852A-A62670D0E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8993" y="3673058"/>
            <a:ext cx="1864686" cy="2336474"/>
          </a:xfrm>
          <a:prstGeom prst="rect">
            <a:avLst/>
          </a:prstGeom>
        </p:spPr>
      </p:pic>
      <p:pic>
        <p:nvPicPr>
          <p:cNvPr id="9" name="Art">
            <a:extLst>
              <a:ext uri="{FF2B5EF4-FFF2-40B4-BE49-F238E27FC236}">
                <a16:creationId xmlns:a16="http://schemas.microsoft.com/office/drawing/2014/main" id="{45F4A862-8EEA-9A45-94FE-83E96F1755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56543" y="1964052"/>
            <a:ext cx="1668573" cy="2111256"/>
          </a:xfrm>
          <a:prstGeom prst="rect">
            <a:avLst/>
          </a:prstGeom>
        </p:spPr>
      </p:pic>
      <p:pic>
        <p:nvPicPr>
          <p:cNvPr id="11" name="Science">
            <a:extLst>
              <a:ext uri="{FF2B5EF4-FFF2-40B4-BE49-F238E27FC236}">
                <a16:creationId xmlns:a16="http://schemas.microsoft.com/office/drawing/2014/main" id="{3E10B548-9913-D44B-A1E0-572DD59D9E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2143" y="4342403"/>
            <a:ext cx="1504929" cy="1866112"/>
          </a:xfrm>
          <a:prstGeom prst="rect">
            <a:avLst/>
          </a:prstGeom>
        </p:spPr>
      </p:pic>
      <p:sp>
        <p:nvSpPr>
          <p:cNvPr id="12" name="Minimum term">
            <a:extLst>
              <a:ext uri="{FF2B5EF4-FFF2-40B4-BE49-F238E27FC236}">
                <a16:creationId xmlns:a16="http://schemas.microsoft.com/office/drawing/2014/main" id="{2BDC955F-90CB-3040-83A5-CF03700D1850}"/>
              </a:ext>
            </a:extLst>
          </p:cNvPr>
          <p:cNvSpPr txBox="1"/>
          <p:nvPr/>
        </p:nvSpPr>
        <p:spPr>
          <a:xfrm>
            <a:off x="7578880" y="3352033"/>
            <a:ext cx="2306285" cy="1446550"/>
          </a:xfrm>
          <a:prstGeom prst="rect">
            <a:avLst/>
          </a:prstGeom>
          <a:noFill/>
        </p:spPr>
        <p:txBody>
          <a:bodyPr wrap="square" rtlCol="0">
            <a:spAutoFit/>
          </a:bodyPr>
          <a:lstStyle/>
          <a:p>
            <a:pPr algn="ctr"/>
            <a:r>
              <a:rPr lang="en-US" sz="4400" dirty="0">
                <a:latin typeface="Trajan Pro 3" panose="02020502050503020301" pitchFamily="18" charset="0"/>
                <a:cs typeface="Eras Medium ITC" panose="020F0502020204030204" pitchFamily="34" charset="0"/>
              </a:rPr>
              <a:t>Life + 50 </a:t>
            </a:r>
            <a:r>
              <a:rPr lang="en-US" sz="4400" dirty="0" err="1">
                <a:latin typeface="Trajan Pro 3" panose="02020502050503020301" pitchFamily="18" charset="0"/>
                <a:cs typeface="Eras Medium ITC" panose="020F0502020204030204" pitchFamily="34" charset="0"/>
              </a:rPr>
              <a:t>yrs</a:t>
            </a:r>
            <a:endParaRPr lang="en-US" sz="4400" dirty="0">
              <a:latin typeface="Trajan Pro 3" panose="02020502050503020301" pitchFamily="18" charset="0"/>
              <a:cs typeface="Eras Medium ITC" panose="020F0502020204030204" pitchFamily="34" charset="0"/>
            </a:endParaRPr>
          </a:p>
        </p:txBody>
      </p:sp>
      <p:pic>
        <p:nvPicPr>
          <p:cNvPr id="14" name="Victor (small)" descr="A close up of a person&#10;&#10;Description automatically generated">
            <a:extLst>
              <a:ext uri="{FF2B5EF4-FFF2-40B4-BE49-F238E27FC236}">
                <a16:creationId xmlns:a16="http://schemas.microsoft.com/office/drawing/2014/main" id="{FAD7E196-36B3-654F-9594-F4ED1F88AC6A}"/>
              </a:ext>
            </a:extLst>
          </p:cNvPr>
          <p:cNvPicPr>
            <a:picLocks noChangeAspect="1"/>
          </p:cNvPicPr>
          <p:nvPr/>
        </p:nvPicPr>
        <p:blipFill rotWithShape="1">
          <a:blip r:embed="rId9"/>
          <a:srcRect l="13665" t="14070" b="35100"/>
          <a:stretch/>
        </p:blipFill>
        <p:spPr>
          <a:xfrm flipH="1">
            <a:off x="4501419" y="4232170"/>
            <a:ext cx="3189162" cy="2499348"/>
          </a:xfrm>
          <a:prstGeom prst="rect">
            <a:avLst/>
          </a:prstGeom>
        </p:spPr>
      </p:pic>
      <p:pic>
        <p:nvPicPr>
          <p:cNvPr id="13" name="Hunchback" descr="A group of people sitting in front of a building&#10;&#10;Description automatically generated">
            <a:extLst>
              <a:ext uri="{FF2B5EF4-FFF2-40B4-BE49-F238E27FC236}">
                <a16:creationId xmlns:a16="http://schemas.microsoft.com/office/drawing/2014/main" id="{77148E97-5DF3-1042-ADD9-36789C7E4ED1}"/>
              </a:ext>
            </a:extLst>
          </p:cNvPr>
          <p:cNvPicPr>
            <a:picLocks noChangeAspect="1"/>
          </p:cNvPicPr>
          <p:nvPr/>
        </p:nvPicPr>
        <p:blipFill>
          <a:blip r:embed="rId10"/>
          <a:stretch>
            <a:fillRect/>
          </a:stretch>
        </p:blipFill>
        <p:spPr>
          <a:xfrm>
            <a:off x="7251405" y="1736652"/>
            <a:ext cx="4651801" cy="3779588"/>
          </a:xfrm>
          <a:prstGeom prst="rect">
            <a:avLst/>
          </a:prstGeom>
        </p:spPr>
      </p:pic>
      <p:sp>
        <p:nvSpPr>
          <p:cNvPr id="15" name="Sad">
            <a:extLst>
              <a:ext uri="{FF2B5EF4-FFF2-40B4-BE49-F238E27FC236}">
                <a16:creationId xmlns:a16="http://schemas.microsoft.com/office/drawing/2014/main" id="{CB8D86B8-EC43-A041-B9DC-8945528780EB}"/>
              </a:ext>
            </a:extLst>
          </p:cNvPr>
          <p:cNvSpPr/>
          <p:nvPr/>
        </p:nvSpPr>
        <p:spPr>
          <a:xfrm>
            <a:off x="8754115" y="5721096"/>
            <a:ext cx="1878443" cy="700970"/>
          </a:xfrm>
          <a:prstGeom prst="wedgeRoundRectCallout">
            <a:avLst>
              <a:gd name="adj1" fmla="val -50623"/>
              <a:gd name="adj2" fmla="val -19212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IT’S 1935!</a:t>
            </a:r>
          </a:p>
          <a:p>
            <a:pPr algn="ctr"/>
            <a:r>
              <a:rPr lang="en-US" dirty="0"/>
              <a:t>SET ME FREE!</a:t>
            </a:r>
          </a:p>
        </p:txBody>
      </p:sp>
    </p:spTree>
    <p:extLst>
      <p:ext uri="{BB962C8B-B14F-4D97-AF65-F5344CB8AC3E}">
        <p14:creationId xmlns:p14="http://schemas.microsoft.com/office/powerpoint/2010/main" val="50485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500"/>
                                        <p:tgtEl>
                                          <p:spTgt spid="5">
                                            <p:txEl>
                                              <p:pRg st="5" end="5"/>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xit" presetSubtype="0" fill="hold"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12" grpId="0"/>
      <p:bldP spid="12" grpId="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94DD43-F30B-6B48-B2B3-9B98CFD122B3}"/>
              </a:ext>
            </a:extLst>
          </p:cNvPr>
          <p:cNvSpPr>
            <a:spLocks noGrp="1"/>
          </p:cNvSpPr>
          <p:nvPr>
            <p:ph type="title"/>
          </p:nvPr>
        </p:nvSpPr>
        <p:spPr/>
        <p:txBody>
          <a:bodyPr/>
          <a:lstStyle/>
          <a:p>
            <a:r>
              <a:rPr lang="en-US" dirty="0"/>
              <a:t>BERNE CONVENTION RIGHTS</a:t>
            </a:r>
          </a:p>
        </p:txBody>
      </p:sp>
      <p:pic>
        <p:nvPicPr>
          <p:cNvPr id="5" name="Translate">
            <a:extLst>
              <a:ext uri="{FF2B5EF4-FFF2-40B4-BE49-F238E27FC236}">
                <a16:creationId xmlns:a16="http://schemas.microsoft.com/office/drawing/2014/main" id="{C190E99B-7E36-2F41-AFE2-F31B78802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73" y="2101021"/>
            <a:ext cx="1465990" cy="1810929"/>
          </a:xfrm>
          <a:prstGeom prst="rect">
            <a:avLst/>
          </a:prstGeom>
        </p:spPr>
      </p:pic>
      <p:pic>
        <p:nvPicPr>
          <p:cNvPr id="6" name="Adapt">
            <a:extLst>
              <a:ext uri="{FF2B5EF4-FFF2-40B4-BE49-F238E27FC236}">
                <a16:creationId xmlns:a16="http://schemas.microsoft.com/office/drawing/2014/main" id="{EF1116F8-FBE0-3F47-8810-5434608B5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6355" y="4118328"/>
            <a:ext cx="1560324" cy="1950405"/>
          </a:xfrm>
          <a:prstGeom prst="rect">
            <a:avLst/>
          </a:prstGeom>
        </p:spPr>
      </p:pic>
      <p:pic>
        <p:nvPicPr>
          <p:cNvPr id="7" name="Perform">
            <a:extLst>
              <a:ext uri="{FF2B5EF4-FFF2-40B4-BE49-F238E27FC236}">
                <a16:creationId xmlns:a16="http://schemas.microsoft.com/office/drawing/2014/main" id="{F846833F-0F37-8A4C-86A7-D706A0CDDA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4048" y="1910147"/>
            <a:ext cx="1879294" cy="2330324"/>
          </a:xfrm>
          <a:prstGeom prst="rect">
            <a:avLst/>
          </a:prstGeom>
        </p:spPr>
      </p:pic>
      <p:pic>
        <p:nvPicPr>
          <p:cNvPr id="8" name="Broadcast">
            <a:extLst>
              <a:ext uri="{FF2B5EF4-FFF2-40B4-BE49-F238E27FC236}">
                <a16:creationId xmlns:a16="http://schemas.microsoft.com/office/drawing/2014/main" id="{7B30A846-C3B0-3548-A0F3-C98C4F2B40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2387" y="4124601"/>
            <a:ext cx="1876812" cy="2327246"/>
          </a:xfrm>
          <a:prstGeom prst="rect">
            <a:avLst/>
          </a:prstGeom>
        </p:spPr>
      </p:pic>
      <p:pic>
        <p:nvPicPr>
          <p:cNvPr id="9" name="Reproduce">
            <a:extLst>
              <a:ext uri="{FF2B5EF4-FFF2-40B4-BE49-F238E27FC236}">
                <a16:creationId xmlns:a16="http://schemas.microsoft.com/office/drawing/2014/main" id="{5FB805C2-D0B5-F94E-A5A1-6977753783F2}"/>
              </a:ext>
            </a:extLst>
          </p:cNvPr>
          <p:cNvPicPr>
            <a:picLocks noChangeAspect="1"/>
          </p:cNvPicPr>
          <p:nvPr/>
        </p:nvPicPr>
        <p:blipFill rotWithShape="1">
          <a:blip r:embed="rId11">
            <a:extLst>
              <a:ext uri="{28A0092B-C50C-407E-A947-70E740481C1C}">
                <a14:useLocalDpi xmlns:a14="http://schemas.microsoft.com/office/drawing/2010/main" val="0"/>
              </a:ext>
            </a:extLst>
          </a:blip>
          <a:srcRect l="12746" r="11640" b="14933"/>
          <a:stretch/>
        </p:blipFill>
        <p:spPr>
          <a:xfrm>
            <a:off x="7152727" y="2068720"/>
            <a:ext cx="1346117" cy="1580570"/>
          </a:xfrm>
          <a:prstGeom prst="rect">
            <a:avLst/>
          </a:prstGeom>
        </p:spPr>
      </p:pic>
      <p:pic>
        <p:nvPicPr>
          <p:cNvPr id="11" name="Communicate in Public">
            <a:extLst>
              <a:ext uri="{FF2B5EF4-FFF2-40B4-BE49-F238E27FC236}">
                <a16:creationId xmlns:a16="http://schemas.microsoft.com/office/drawing/2014/main" id="{8426953D-4C35-DD42-9702-5AFF072CDC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55884" y="4124601"/>
            <a:ext cx="1555305" cy="1944131"/>
          </a:xfrm>
          <a:prstGeom prst="rect">
            <a:avLst/>
          </a:prstGeom>
        </p:spPr>
      </p:pic>
      <p:pic>
        <p:nvPicPr>
          <p:cNvPr id="13" name="Audiovisual">
            <a:extLst>
              <a:ext uri="{FF2B5EF4-FFF2-40B4-BE49-F238E27FC236}">
                <a16:creationId xmlns:a16="http://schemas.microsoft.com/office/drawing/2014/main" id="{BC532E75-ED9B-3344-914C-B0E4212879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68229" y="2068720"/>
            <a:ext cx="1657969" cy="2055881"/>
          </a:xfrm>
          <a:prstGeom prst="rect">
            <a:avLst/>
          </a:prstGeom>
        </p:spPr>
      </p:pic>
      <p:pic>
        <p:nvPicPr>
          <p:cNvPr id="15" name="Moral">
            <a:extLst>
              <a:ext uri="{FF2B5EF4-FFF2-40B4-BE49-F238E27FC236}">
                <a16:creationId xmlns:a16="http://schemas.microsoft.com/office/drawing/2014/main" id="{5E00FA8B-1D7D-F346-B541-87198942C9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94480" y="1547576"/>
            <a:ext cx="4003040" cy="5003800"/>
          </a:xfrm>
          <a:prstGeom prst="rect">
            <a:avLst/>
          </a:prstGeom>
        </p:spPr>
      </p:pic>
      <p:sp>
        <p:nvSpPr>
          <p:cNvPr id="16" name="TextBox 15">
            <a:extLst>
              <a:ext uri="{FF2B5EF4-FFF2-40B4-BE49-F238E27FC236}">
                <a16:creationId xmlns:a16="http://schemas.microsoft.com/office/drawing/2014/main" id="{E8B2BEDA-2BF6-9C4E-BA5D-7E623AE48B08}"/>
              </a:ext>
            </a:extLst>
          </p:cNvPr>
          <p:cNvSpPr txBox="1"/>
          <p:nvPr/>
        </p:nvSpPr>
        <p:spPr>
          <a:xfrm>
            <a:off x="842360" y="3265367"/>
            <a:ext cx="2204450" cy="1015663"/>
          </a:xfrm>
          <a:prstGeom prst="rect">
            <a:avLst/>
          </a:prstGeom>
          <a:noFill/>
        </p:spPr>
        <p:txBody>
          <a:bodyPr wrap="none" rtlCol="0">
            <a:spAutoFit/>
          </a:bodyPr>
          <a:lstStyle/>
          <a:p>
            <a:r>
              <a:rPr lang="en-US" sz="6000" dirty="0">
                <a:latin typeface="Garamond" panose="02020404030301010803" pitchFamily="18" charset="0"/>
              </a:rPr>
              <a:t>Honor</a:t>
            </a:r>
          </a:p>
        </p:txBody>
      </p:sp>
      <p:sp>
        <p:nvSpPr>
          <p:cNvPr id="17" name="TextBox 16">
            <a:extLst>
              <a:ext uri="{FF2B5EF4-FFF2-40B4-BE49-F238E27FC236}">
                <a16:creationId xmlns:a16="http://schemas.microsoft.com/office/drawing/2014/main" id="{C88EE2EB-01F3-4945-A20B-A1D445BFADD8}"/>
              </a:ext>
            </a:extLst>
          </p:cNvPr>
          <p:cNvSpPr txBox="1"/>
          <p:nvPr/>
        </p:nvSpPr>
        <p:spPr>
          <a:xfrm>
            <a:off x="8494065" y="3265368"/>
            <a:ext cx="3469027" cy="1015663"/>
          </a:xfrm>
          <a:prstGeom prst="rect">
            <a:avLst/>
          </a:prstGeom>
          <a:noFill/>
        </p:spPr>
        <p:txBody>
          <a:bodyPr wrap="none" rtlCol="0">
            <a:spAutoFit/>
          </a:bodyPr>
          <a:lstStyle/>
          <a:p>
            <a:r>
              <a:rPr lang="en-US" sz="6000" dirty="0">
                <a:latin typeface="Garamond" panose="02020404030301010803" pitchFamily="18" charset="0"/>
              </a:rPr>
              <a:t>Reputation</a:t>
            </a:r>
          </a:p>
        </p:txBody>
      </p:sp>
    </p:spTree>
    <p:extLst>
      <p:ext uri="{BB962C8B-B14F-4D97-AF65-F5344CB8AC3E}">
        <p14:creationId xmlns:p14="http://schemas.microsoft.com/office/powerpoint/2010/main" val="6996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2051E3-21A1-1745-97C2-27BBE5D46DF8}"/>
              </a:ext>
            </a:extLst>
          </p:cNvPr>
          <p:cNvSpPr>
            <a:spLocks noGrp="1"/>
          </p:cNvSpPr>
          <p:nvPr>
            <p:ph type="title"/>
          </p:nvPr>
        </p:nvSpPr>
        <p:spPr/>
        <p:txBody>
          <a:bodyPr/>
          <a:lstStyle/>
          <a:p>
            <a:r>
              <a:rPr lang="en-US" dirty="0"/>
              <a:t>MORAL RIGHTS</a:t>
            </a:r>
          </a:p>
        </p:txBody>
      </p:sp>
      <p:pic>
        <p:nvPicPr>
          <p:cNvPr id="5" name="Moral">
            <a:extLst>
              <a:ext uri="{FF2B5EF4-FFF2-40B4-BE49-F238E27FC236}">
                <a16:creationId xmlns:a16="http://schemas.microsoft.com/office/drawing/2014/main" id="{1106ADD4-484E-164C-91D0-B04CCB482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480" y="1547576"/>
            <a:ext cx="4003040" cy="5003800"/>
          </a:xfrm>
          <a:prstGeom prst="rect">
            <a:avLst/>
          </a:prstGeom>
        </p:spPr>
      </p:pic>
      <p:pic>
        <p:nvPicPr>
          <p:cNvPr id="7" name="Article 6bis" descr="A screenshot of a cell phone&#10;&#10;Description automatically generated">
            <a:extLst>
              <a:ext uri="{FF2B5EF4-FFF2-40B4-BE49-F238E27FC236}">
                <a16:creationId xmlns:a16="http://schemas.microsoft.com/office/drawing/2014/main" id="{84769C11-4824-9145-B577-DA0185186B7C}"/>
              </a:ext>
            </a:extLst>
          </p:cNvPr>
          <p:cNvPicPr>
            <a:picLocks noChangeAspect="1"/>
          </p:cNvPicPr>
          <p:nvPr/>
        </p:nvPicPr>
        <p:blipFill>
          <a:blip r:embed="rId5"/>
          <a:stretch>
            <a:fillRect/>
          </a:stretch>
        </p:blipFill>
        <p:spPr>
          <a:xfrm>
            <a:off x="5201047" y="1547576"/>
            <a:ext cx="6152753" cy="2472656"/>
          </a:xfrm>
          <a:prstGeom prst="rect">
            <a:avLst/>
          </a:prstGeom>
        </p:spPr>
      </p:pic>
      <p:pic>
        <p:nvPicPr>
          <p:cNvPr id="9" name="Copyright Pirates Ad" descr="A close up of a newspaper&#10;&#10;Description automatically generated">
            <a:extLst>
              <a:ext uri="{FF2B5EF4-FFF2-40B4-BE49-F238E27FC236}">
                <a16:creationId xmlns:a16="http://schemas.microsoft.com/office/drawing/2014/main" id="{B3E11ACD-F9CB-BD48-BB2A-25B243C228DF}"/>
              </a:ext>
            </a:extLst>
          </p:cNvPr>
          <p:cNvPicPr>
            <a:picLocks noChangeAspect="1"/>
          </p:cNvPicPr>
          <p:nvPr/>
        </p:nvPicPr>
        <p:blipFill rotWithShape="1">
          <a:blip r:embed="rId6"/>
          <a:srcRect b="61185"/>
          <a:stretch/>
        </p:blipFill>
        <p:spPr>
          <a:xfrm>
            <a:off x="5547871" y="4049476"/>
            <a:ext cx="5459104" cy="2661920"/>
          </a:xfrm>
          <a:prstGeom prst="rect">
            <a:avLst/>
          </a:prstGeom>
        </p:spPr>
      </p:pic>
      <p:sp>
        <p:nvSpPr>
          <p:cNvPr id="10" name="Article 6bis highlight">
            <a:extLst>
              <a:ext uri="{FF2B5EF4-FFF2-40B4-BE49-F238E27FC236}">
                <a16:creationId xmlns:a16="http://schemas.microsoft.com/office/drawing/2014/main" id="{27EC885D-73E4-A743-9997-B38CBD188723}"/>
              </a:ext>
            </a:extLst>
          </p:cNvPr>
          <p:cNvSpPr/>
          <p:nvPr/>
        </p:nvSpPr>
        <p:spPr>
          <a:xfrm>
            <a:off x="5201047" y="2509520"/>
            <a:ext cx="6025753" cy="487680"/>
          </a:xfrm>
          <a:prstGeom prst="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YOU HAVE NO MORALS?">
            <a:extLst>
              <a:ext uri="{FF2B5EF4-FFF2-40B4-BE49-F238E27FC236}">
                <a16:creationId xmlns:a16="http://schemas.microsoft.com/office/drawing/2014/main" id="{FED6608D-FA93-894E-A0B4-BCD110223BAD}"/>
              </a:ext>
            </a:extLst>
          </p:cNvPr>
          <p:cNvSpPr/>
          <p:nvPr/>
        </p:nvSpPr>
        <p:spPr>
          <a:xfrm>
            <a:off x="1688737" y="6140565"/>
            <a:ext cx="2405743" cy="612648"/>
          </a:xfrm>
          <a:prstGeom prst="wedgeRoundRectCallout">
            <a:avLst>
              <a:gd name="adj1" fmla="val -16803"/>
              <a:gd name="adj2" fmla="val -184835"/>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YOU HAVE NO MORALS!</a:t>
            </a:r>
          </a:p>
        </p:txBody>
      </p:sp>
      <p:sp>
        <p:nvSpPr>
          <p:cNvPr id="13" name="RIGHT!">
            <a:extLst>
              <a:ext uri="{FF2B5EF4-FFF2-40B4-BE49-F238E27FC236}">
                <a16:creationId xmlns:a16="http://schemas.microsoft.com/office/drawing/2014/main" id="{689AD881-61F5-7349-81B4-72390816AB1A}"/>
              </a:ext>
            </a:extLst>
          </p:cNvPr>
          <p:cNvSpPr/>
          <p:nvPr/>
        </p:nvSpPr>
        <p:spPr>
          <a:xfrm>
            <a:off x="4346336" y="6143920"/>
            <a:ext cx="2405743" cy="612648"/>
          </a:xfrm>
          <a:prstGeom prst="wedgeRoundRectCallout">
            <a:avLst>
              <a:gd name="adj1" fmla="val 71462"/>
              <a:gd name="adj2" fmla="val -12679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DARN RIGHTS!</a:t>
            </a:r>
          </a:p>
        </p:txBody>
      </p:sp>
      <p:sp>
        <p:nvSpPr>
          <p:cNvPr id="14" name="What ya gonna do?">
            <a:extLst>
              <a:ext uri="{FF2B5EF4-FFF2-40B4-BE49-F238E27FC236}">
                <a16:creationId xmlns:a16="http://schemas.microsoft.com/office/drawing/2014/main" id="{E8824549-2596-BB4E-AD47-4D237F42583E}"/>
              </a:ext>
            </a:extLst>
          </p:cNvPr>
          <p:cNvSpPr/>
          <p:nvPr/>
        </p:nvSpPr>
        <p:spPr>
          <a:xfrm>
            <a:off x="8522788" y="5310424"/>
            <a:ext cx="2405743" cy="1047901"/>
          </a:xfrm>
          <a:prstGeom prst="wedgeRoundRectCallout">
            <a:avLst>
              <a:gd name="adj1" fmla="val -26095"/>
              <a:gd name="adj2" fmla="val -108487"/>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BESIDES, WHAT ARE YOU GONNA DO ABOUT IT?</a:t>
            </a:r>
          </a:p>
        </p:txBody>
      </p:sp>
      <p:sp>
        <p:nvSpPr>
          <p:cNvPr id="15" name="sigh">
            <a:extLst>
              <a:ext uri="{FF2B5EF4-FFF2-40B4-BE49-F238E27FC236}">
                <a16:creationId xmlns:a16="http://schemas.microsoft.com/office/drawing/2014/main" id="{82547A65-2DAC-D54A-92D6-02A01FDEFF5B}"/>
              </a:ext>
            </a:extLst>
          </p:cNvPr>
          <p:cNvSpPr/>
          <p:nvPr/>
        </p:nvSpPr>
        <p:spPr>
          <a:xfrm>
            <a:off x="3051702" y="6126903"/>
            <a:ext cx="1042778" cy="612648"/>
          </a:xfrm>
          <a:prstGeom prst="wedgeRoundRectCallout">
            <a:avLst>
              <a:gd name="adj1" fmla="val -101021"/>
              <a:gd name="adj2" fmla="val -185783"/>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…sigh…</a:t>
            </a:r>
          </a:p>
        </p:txBody>
      </p:sp>
      <p:sp>
        <p:nvSpPr>
          <p:cNvPr id="16" name="What ya gonna do?">
            <a:extLst>
              <a:ext uri="{FF2B5EF4-FFF2-40B4-BE49-F238E27FC236}">
                <a16:creationId xmlns:a16="http://schemas.microsoft.com/office/drawing/2014/main" id="{03696822-9CE8-FB49-B7C9-C60D9D6FDDE6}"/>
              </a:ext>
            </a:extLst>
          </p:cNvPr>
          <p:cNvSpPr/>
          <p:nvPr/>
        </p:nvSpPr>
        <p:spPr>
          <a:xfrm>
            <a:off x="5161626" y="5219416"/>
            <a:ext cx="2405743" cy="1227473"/>
          </a:xfrm>
          <a:prstGeom prst="wedgeRoundRectCallout">
            <a:avLst>
              <a:gd name="adj1" fmla="val 112004"/>
              <a:gd name="adj2" fmla="val -93111"/>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WE THINK MORAL RIGHTS ARE COVERED ELSEWHERE.</a:t>
            </a:r>
          </a:p>
        </p:txBody>
      </p:sp>
    </p:spTree>
    <p:extLst>
      <p:ext uri="{BB962C8B-B14F-4D97-AF65-F5344CB8AC3E}">
        <p14:creationId xmlns:p14="http://schemas.microsoft.com/office/powerpoint/2010/main" val="17310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7.40741E-7 L -0.29583 -0.03056 " pathEditMode="relative" rAng="0" ptsTypes="AA">
                                      <p:cBhvr>
                                        <p:cTn id="6" dur="2000" fill="hold"/>
                                        <p:tgtEl>
                                          <p:spTgt spid="5"/>
                                        </p:tgtEl>
                                        <p:attrNameLst>
                                          <p:attrName>ppt_x</p:attrName>
                                          <p:attrName>ppt_y</p:attrName>
                                        </p:attrNameLst>
                                      </p:cBhvr>
                                      <p:rCtr x="-14792" y="-1528"/>
                                    </p:animMotion>
                                  </p:childTnLst>
                                </p:cTn>
                              </p:par>
                              <p:par>
                                <p:cTn id="7" presetID="6" presetClass="emph" presetSubtype="0" fill="hold" nodeType="withEffect">
                                  <p:stCondLst>
                                    <p:cond delay="0"/>
                                  </p:stCondLst>
                                  <p:childTnLst>
                                    <p:animScale>
                                      <p:cBhvr>
                                        <p:cTn id="8" dur="2000" fill="hold"/>
                                        <p:tgtEl>
                                          <p:spTgt spid="5"/>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10"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42" presetClass="path" presetSubtype="0" accel="50000" decel="50000" fill="hold" nodeType="withEffect">
                                  <p:stCondLst>
                                    <p:cond delay="0"/>
                                  </p:stCondLst>
                                  <p:childTnLst>
                                    <p:animMotion origin="layout" path="M 3.75E-6 -7.40741E-7 L 0.0444 -0.22593 " pathEditMode="relative" rAng="0" ptsTypes="AA">
                                      <p:cBhvr>
                                        <p:cTn id="39" dur="2000" fill="hold"/>
                                        <p:tgtEl>
                                          <p:spTgt spid="9"/>
                                        </p:tgtEl>
                                        <p:attrNameLst>
                                          <p:attrName>ppt_x</p:attrName>
                                          <p:attrName>ppt_y</p:attrName>
                                        </p:attrNameLst>
                                      </p:cBhvr>
                                      <p:rCtr x="2214" y="-11296"/>
                                    </p:animMotion>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9ED5A0-4E8B-7246-9E60-FC441DC1C906}"/>
              </a:ext>
            </a:extLst>
          </p:cNvPr>
          <p:cNvSpPr>
            <a:spLocks noGrp="1"/>
          </p:cNvSpPr>
          <p:nvPr>
            <p:ph type="title"/>
          </p:nvPr>
        </p:nvSpPr>
        <p:spPr/>
        <p:txBody>
          <a:bodyPr/>
          <a:lstStyle/>
          <a:p>
            <a:r>
              <a:rPr lang="en-US" dirty="0"/>
              <a:t>INTRODUCING TRIPS</a:t>
            </a:r>
          </a:p>
        </p:txBody>
      </p:sp>
      <p:pic>
        <p:nvPicPr>
          <p:cNvPr id="5" name="Victor (small)" descr="A close up of a person&#10;&#10;Description automatically generated">
            <a:extLst>
              <a:ext uri="{FF2B5EF4-FFF2-40B4-BE49-F238E27FC236}">
                <a16:creationId xmlns:a16="http://schemas.microsoft.com/office/drawing/2014/main" id="{EF296903-76DB-EC44-AE2C-24861EC7F58D}"/>
              </a:ext>
            </a:extLst>
          </p:cNvPr>
          <p:cNvPicPr>
            <a:picLocks noChangeAspect="1"/>
          </p:cNvPicPr>
          <p:nvPr/>
        </p:nvPicPr>
        <p:blipFill rotWithShape="1">
          <a:blip r:embed="rId3"/>
          <a:srcRect l="13665" t="14070" b="35100"/>
          <a:stretch/>
        </p:blipFill>
        <p:spPr>
          <a:xfrm>
            <a:off x="518699" y="1773450"/>
            <a:ext cx="3189162" cy="2499348"/>
          </a:xfrm>
          <a:prstGeom prst="rect">
            <a:avLst/>
          </a:prstGeom>
        </p:spPr>
      </p:pic>
      <p:sp>
        <p:nvSpPr>
          <p:cNvPr id="6" name="DED">
            <a:extLst>
              <a:ext uri="{FF2B5EF4-FFF2-40B4-BE49-F238E27FC236}">
                <a16:creationId xmlns:a16="http://schemas.microsoft.com/office/drawing/2014/main" id="{67BBAAAB-F0DF-5849-B527-47BAC3E77FB9}"/>
              </a:ext>
            </a:extLst>
          </p:cNvPr>
          <p:cNvSpPr/>
          <p:nvPr/>
        </p:nvSpPr>
        <p:spPr>
          <a:xfrm>
            <a:off x="2671282" y="4442165"/>
            <a:ext cx="1626398" cy="612648"/>
          </a:xfrm>
          <a:prstGeom prst="wedgeRoundRectCallout">
            <a:avLst>
              <a:gd name="adj1" fmla="val -59881"/>
              <a:gd name="adj2" fmla="val -20805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#DED</a:t>
            </a:r>
          </a:p>
        </p:txBody>
      </p:sp>
      <p:pic>
        <p:nvPicPr>
          <p:cNvPr id="8" name="HUnchback publicity still" descr="A person standing in front of a building&#10;&#10;Description automatically generated">
            <a:extLst>
              <a:ext uri="{FF2B5EF4-FFF2-40B4-BE49-F238E27FC236}">
                <a16:creationId xmlns:a16="http://schemas.microsoft.com/office/drawing/2014/main" id="{EB6F47C5-52B6-9249-AB9A-DA3BDFBC0028}"/>
              </a:ext>
            </a:extLst>
          </p:cNvPr>
          <p:cNvPicPr>
            <a:picLocks noChangeAspect="1"/>
          </p:cNvPicPr>
          <p:nvPr/>
        </p:nvPicPr>
        <p:blipFill>
          <a:blip r:embed="rId4"/>
          <a:stretch>
            <a:fillRect/>
          </a:stretch>
        </p:blipFill>
        <p:spPr>
          <a:xfrm>
            <a:off x="6325228" y="2441280"/>
            <a:ext cx="5348073" cy="4001770"/>
          </a:xfrm>
          <a:prstGeom prst="rect">
            <a:avLst/>
          </a:prstGeom>
        </p:spPr>
      </p:pic>
      <p:sp>
        <p:nvSpPr>
          <p:cNvPr id="9" name="I CAN DO WHATEVER">
            <a:extLst>
              <a:ext uri="{FF2B5EF4-FFF2-40B4-BE49-F238E27FC236}">
                <a16:creationId xmlns:a16="http://schemas.microsoft.com/office/drawing/2014/main" id="{2BE17CB9-EFE2-CF4B-A5F1-AA412E373DC9}"/>
              </a:ext>
            </a:extLst>
          </p:cNvPr>
          <p:cNvSpPr/>
          <p:nvPr/>
        </p:nvSpPr>
        <p:spPr>
          <a:xfrm>
            <a:off x="3804024" y="5337855"/>
            <a:ext cx="2393308" cy="1105195"/>
          </a:xfrm>
          <a:prstGeom prst="wedgeRoundRectCallout">
            <a:avLst>
              <a:gd name="adj1" fmla="val 149515"/>
              <a:gd name="adj2" fmla="val -115726"/>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I CAN DO WHATEVER </a:t>
            </a:r>
            <a:br>
              <a:rPr lang="en-US" dirty="0"/>
            </a:br>
            <a:r>
              <a:rPr lang="en-US" dirty="0"/>
              <a:t>I WANT, NOW!</a:t>
            </a:r>
          </a:p>
        </p:txBody>
      </p:sp>
      <p:pic>
        <p:nvPicPr>
          <p:cNvPr id="11" name="HUnchback game 01" descr="A picture containing container&#10;&#10;Description automatically generated">
            <a:extLst>
              <a:ext uri="{FF2B5EF4-FFF2-40B4-BE49-F238E27FC236}">
                <a16:creationId xmlns:a16="http://schemas.microsoft.com/office/drawing/2014/main" id="{15A92814-73AA-7040-9B2E-4BD406853818}"/>
              </a:ext>
            </a:extLst>
          </p:cNvPr>
          <p:cNvPicPr>
            <a:picLocks noChangeAspect="1"/>
          </p:cNvPicPr>
          <p:nvPr/>
        </p:nvPicPr>
        <p:blipFill>
          <a:blip r:embed="rId5"/>
          <a:stretch>
            <a:fillRect/>
          </a:stretch>
        </p:blipFill>
        <p:spPr>
          <a:xfrm>
            <a:off x="1589597" y="1692510"/>
            <a:ext cx="5080000" cy="1473200"/>
          </a:xfrm>
          <a:prstGeom prst="rect">
            <a:avLst/>
          </a:prstGeom>
        </p:spPr>
      </p:pic>
      <p:pic>
        <p:nvPicPr>
          <p:cNvPr id="13" name="Hunchback game 02" descr="A close up of a logo&#10;&#10;Description automatically generated">
            <a:extLst>
              <a:ext uri="{FF2B5EF4-FFF2-40B4-BE49-F238E27FC236}">
                <a16:creationId xmlns:a16="http://schemas.microsoft.com/office/drawing/2014/main" id="{CF610D76-A151-4243-AAD5-B7CC605DCF32}"/>
              </a:ext>
            </a:extLst>
          </p:cNvPr>
          <p:cNvPicPr>
            <a:picLocks noChangeAspect="1"/>
          </p:cNvPicPr>
          <p:nvPr/>
        </p:nvPicPr>
        <p:blipFill>
          <a:blip r:embed="rId6"/>
          <a:stretch>
            <a:fillRect/>
          </a:stretch>
        </p:blipFill>
        <p:spPr>
          <a:xfrm>
            <a:off x="4039045" y="3533503"/>
            <a:ext cx="2630551" cy="3006344"/>
          </a:xfrm>
          <a:prstGeom prst="rect">
            <a:avLst/>
          </a:prstGeom>
        </p:spPr>
      </p:pic>
      <p:pic>
        <p:nvPicPr>
          <p:cNvPr id="15" name="Hunchback game 03" descr="A picture containing text&#10;&#10;Description automatically generated">
            <a:extLst>
              <a:ext uri="{FF2B5EF4-FFF2-40B4-BE49-F238E27FC236}">
                <a16:creationId xmlns:a16="http://schemas.microsoft.com/office/drawing/2014/main" id="{C0182514-431A-E648-AECB-9A4F70BEF7C3}"/>
              </a:ext>
            </a:extLst>
          </p:cNvPr>
          <p:cNvPicPr>
            <a:picLocks noChangeAspect="1"/>
          </p:cNvPicPr>
          <p:nvPr/>
        </p:nvPicPr>
        <p:blipFill>
          <a:blip r:embed="rId7"/>
          <a:stretch>
            <a:fillRect/>
          </a:stretch>
        </p:blipFill>
        <p:spPr>
          <a:xfrm>
            <a:off x="7072843" y="2048110"/>
            <a:ext cx="2976880" cy="3402149"/>
          </a:xfrm>
          <a:prstGeom prst="rect">
            <a:avLst/>
          </a:prstGeom>
        </p:spPr>
      </p:pic>
      <p:sp>
        <p:nvSpPr>
          <p:cNvPr id="16" name="Attribution">
            <a:extLst>
              <a:ext uri="{FF2B5EF4-FFF2-40B4-BE49-F238E27FC236}">
                <a16:creationId xmlns:a16="http://schemas.microsoft.com/office/drawing/2014/main" id="{E1BC8030-AFC6-E54A-BE64-9A2204AEE694}"/>
              </a:ext>
            </a:extLst>
          </p:cNvPr>
          <p:cNvSpPr txBox="1"/>
          <p:nvPr/>
        </p:nvSpPr>
        <p:spPr>
          <a:xfrm>
            <a:off x="7072843" y="5985849"/>
            <a:ext cx="5119157" cy="1107996"/>
          </a:xfrm>
          <a:prstGeom prst="rect">
            <a:avLst/>
          </a:prstGeom>
          <a:noFill/>
        </p:spPr>
        <p:txBody>
          <a:bodyPr wrap="none" rtlCol="0">
            <a:spAutoFit/>
          </a:bodyPr>
          <a:lstStyle/>
          <a:p>
            <a:pPr algn="r"/>
            <a:r>
              <a:rPr lang="en-US" sz="1600" i="1" dirty="0"/>
              <a:t>This is a real game! </a:t>
            </a:r>
          </a:p>
          <a:p>
            <a:pPr algn="r"/>
            <a:r>
              <a:rPr lang="en-US" sz="1600" i="1" dirty="0"/>
              <a:t>Images courtesy of The International Arcade Museum </a:t>
            </a:r>
          </a:p>
          <a:p>
            <a:pPr algn="r"/>
            <a:r>
              <a:rPr lang="en-US" sz="1600" i="1" dirty="0"/>
              <a:t>(arcade-</a:t>
            </a:r>
            <a:r>
              <a:rPr lang="en-US" sz="1600" i="1" dirty="0" err="1"/>
              <a:t>museum.com</a:t>
            </a:r>
            <a:r>
              <a:rPr lang="en-US" sz="1600" i="1" dirty="0"/>
              <a:t>)</a:t>
            </a:r>
          </a:p>
          <a:p>
            <a:pPr algn="r"/>
            <a:endParaRPr lang="en-US" i="1" dirty="0"/>
          </a:p>
        </p:txBody>
      </p:sp>
      <p:pic>
        <p:nvPicPr>
          <p:cNvPr id="18" name="Hunchback Still" descr="A group of people sitting in front of a building&#10;&#10;Description automatically generated">
            <a:extLst>
              <a:ext uri="{FF2B5EF4-FFF2-40B4-BE49-F238E27FC236}">
                <a16:creationId xmlns:a16="http://schemas.microsoft.com/office/drawing/2014/main" id="{A9F95C7A-8116-4642-B994-7BAA3B6C69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Effect>
                      <a14:saturation sat="290000"/>
                    </a14:imgEffect>
                  </a14:imgLayer>
                </a14:imgProps>
              </a:ext>
            </a:extLst>
          </a:blip>
          <a:stretch>
            <a:fillRect/>
          </a:stretch>
        </p:blipFill>
        <p:spPr>
          <a:xfrm rot="20918577">
            <a:off x="2932480" y="1440660"/>
            <a:ext cx="6260403" cy="5086577"/>
          </a:xfrm>
          <a:prstGeom prst="rect">
            <a:avLst/>
          </a:prstGeom>
        </p:spPr>
      </p:pic>
      <p:sp>
        <p:nvSpPr>
          <p:cNvPr id="19" name="TRIP Acronym (no S)">
            <a:extLst>
              <a:ext uri="{FF2B5EF4-FFF2-40B4-BE49-F238E27FC236}">
                <a16:creationId xmlns:a16="http://schemas.microsoft.com/office/drawing/2014/main" id="{21032EEE-BBE8-424E-A74F-8E49F8E413D2}"/>
              </a:ext>
            </a:extLst>
          </p:cNvPr>
          <p:cNvSpPr txBox="1"/>
          <p:nvPr/>
        </p:nvSpPr>
        <p:spPr>
          <a:xfrm>
            <a:off x="1320801" y="1534160"/>
            <a:ext cx="375920" cy="3785652"/>
          </a:xfrm>
          <a:prstGeom prst="rect">
            <a:avLst/>
          </a:prstGeom>
          <a:noFill/>
        </p:spPr>
        <p:txBody>
          <a:bodyPr wrap="square" rtlCol="0">
            <a:spAutoFit/>
          </a:bodyPr>
          <a:lstStyle/>
          <a:p>
            <a:r>
              <a:rPr lang="en-US" sz="6000" dirty="0">
                <a:solidFill>
                  <a:srgbClr val="C00000"/>
                </a:solidFill>
                <a:latin typeface="Garamond" panose="02020404030301010803" pitchFamily="18" charset="0"/>
              </a:rPr>
              <a:t>TRIP</a:t>
            </a:r>
          </a:p>
        </p:txBody>
      </p:sp>
      <p:sp>
        <p:nvSpPr>
          <p:cNvPr id="20" name="rade">
            <a:extLst>
              <a:ext uri="{FF2B5EF4-FFF2-40B4-BE49-F238E27FC236}">
                <a16:creationId xmlns:a16="http://schemas.microsoft.com/office/drawing/2014/main" id="{7E7F5393-F037-6540-9F81-57546D24755C}"/>
              </a:ext>
            </a:extLst>
          </p:cNvPr>
          <p:cNvSpPr txBox="1"/>
          <p:nvPr/>
        </p:nvSpPr>
        <p:spPr>
          <a:xfrm>
            <a:off x="1778000" y="1625600"/>
            <a:ext cx="1396536" cy="830997"/>
          </a:xfrm>
          <a:prstGeom prst="rect">
            <a:avLst/>
          </a:prstGeom>
          <a:noFill/>
        </p:spPr>
        <p:txBody>
          <a:bodyPr wrap="none" rtlCol="0">
            <a:spAutoFit/>
          </a:bodyPr>
          <a:lstStyle/>
          <a:p>
            <a:r>
              <a:rPr lang="en-US" sz="4800" dirty="0" err="1">
                <a:latin typeface="Garamond" panose="02020404030301010803" pitchFamily="18" charset="0"/>
              </a:rPr>
              <a:t>rade</a:t>
            </a:r>
            <a:r>
              <a:rPr lang="en-US" sz="4800" dirty="0">
                <a:latin typeface="Garamond" panose="02020404030301010803" pitchFamily="18" charset="0"/>
              </a:rPr>
              <a:t>-</a:t>
            </a:r>
          </a:p>
        </p:txBody>
      </p:sp>
      <p:sp>
        <p:nvSpPr>
          <p:cNvPr id="21" name="elated aspects">
            <a:extLst>
              <a:ext uri="{FF2B5EF4-FFF2-40B4-BE49-F238E27FC236}">
                <a16:creationId xmlns:a16="http://schemas.microsoft.com/office/drawing/2014/main" id="{A6E1667C-18F1-9F42-B28F-FF4C667EAFE5}"/>
              </a:ext>
            </a:extLst>
          </p:cNvPr>
          <p:cNvSpPr txBox="1"/>
          <p:nvPr/>
        </p:nvSpPr>
        <p:spPr>
          <a:xfrm>
            <a:off x="1767840" y="2505274"/>
            <a:ext cx="4249881" cy="830997"/>
          </a:xfrm>
          <a:prstGeom prst="rect">
            <a:avLst/>
          </a:prstGeom>
          <a:noFill/>
        </p:spPr>
        <p:txBody>
          <a:bodyPr wrap="none" rtlCol="0">
            <a:spAutoFit/>
          </a:bodyPr>
          <a:lstStyle/>
          <a:p>
            <a:r>
              <a:rPr lang="en-US" sz="4800" dirty="0">
                <a:latin typeface="Garamond" panose="02020404030301010803" pitchFamily="18" charset="0"/>
              </a:rPr>
              <a:t>elated aspects of</a:t>
            </a:r>
          </a:p>
        </p:txBody>
      </p:sp>
      <p:sp>
        <p:nvSpPr>
          <p:cNvPr id="22" name="ntellectual">
            <a:extLst>
              <a:ext uri="{FF2B5EF4-FFF2-40B4-BE49-F238E27FC236}">
                <a16:creationId xmlns:a16="http://schemas.microsoft.com/office/drawing/2014/main" id="{8D69B3BB-4EFE-8843-9DEE-66354D1C9A28}"/>
              </a:ext>
            </a:extLst>
          </p:cNvPr>
          <p:cNvSpPr txBox="1"/>
          <p:nvPr/>
        </p:nvSpPr>
        <p:spPr>
          <a:xfrm>
            <a:off x="1596792" y="3442671"/>
            <a:ext cx="2601994" cy="830997"/>
          </a:xfrm>
          <a:prstGeom prst="rect">
            <a:avLst/>
          </a:prstGeom>
          <a:noFill/>
        </p:spPr>
        <p:txBody>
          <a:bodyPr wrap="none" rtlCol="0">
            <a:spAutoFit/>
          </a:bodyPr>
          <a:lstStyle/>
          <a:p>
            <a:r>
              <a:rPr lang="en-US" sz="4800" dirty="0" err="1">
                <a:latin typeface="Garamond" panose="02020404030301010803" pitchFamily="18" charset="0"/>
              </a:rPr>
              <a:t>ntellectual</a:t>
            </a:r>
            <a:endParaRPr lang="en-US" sz="4800" dirty="0">
              <a:latin typeface="Garamond" panose="02020404030301010803" pitchFamily="18" charset="0"/>
            </a:endParaRPr>
          </a:p>
        </p:txBody>
      </p:sp>
      <p:sp>
        <p:nvSpPr>
          <p:cNvPr id="23" name="roperty right">
            <a:extLst>
              <a:ext uri="{FF2B5EF4-FFF2-40B4-BE49-F238E27FC236}">
                <a16:creationId xmlns:a16="http://schemas.microsoft.com/office/drawing/2014/main" id="{00D7CC0C-98F9-624E-B817-2C976F1D8DD9}"/>
              </a:ext>
            </a:extLst>
          </p:cNvPr>
          <p:cNvSpPr txBox="1"/>
          <p:nvPr/>
        </p:nvSpPr>
        <p:spPr>
          <a:xfrm>
            <a:off x="1686561" y="4426068"/>
            <a:ext cx="3197798" cy="830997"/>
          </a:xfrm>
          <a:prstGeom prst="rect">
            <a:avLst/>
          </a:prstGeom>
          <a:noFill/>
        </p:spPr>
        <p:txBody>
          <a:bodyPr wrap="none" rtlCol="0">
            <a:spAutoFit/>
          </a:bodyPr>
          <a:lstStyle/>
          <a:p>
            <a:r>
              <a:rPr lang="en-US" sz="4800" dirty="0" err="1">
                <a:latin typeface="Garamond" panose="02020404030301010803" pitchFamily="18" charset="0"/>
              </a:rPr>
              <a:t>roperty</a:t>
            </a:r>
            <a:r>
              <a:rPr lang="en-US" sz="4800" dirty="0">
                <a:latin typeface="Garamond" panose="02020404030301010803" pitchFamily="18" charset="0"/>
              </a:rPr>
              <a:t> right</a:t>
            </a:r>
          </a:p>
        </p:txBody>
      </p:sp>
      <p:sp>
        <p:nvSpPr>
          <p:cNvPr id="24" name="TRIPS Acronym (just the S)">
            <a:extLst>
              <a:ext uri="{FF2B5EF4-FFF2-40B4-BE49-F238E27FC236}">
                <a16:creationId xmlns:a16="http://schemas.microsoft.com/office/drawing/2014/main" id="{147C1C2D-A08E-C746-94C5-FECDC1D32B94}"/>
              </a:ext>
            </a:extLst>
          </p:cNvPr>
          <p:cNvSpPr txBox="1"/>
          <p:nvPr/>
        </p:nvSpPr>
        <p:spPr>
          <a:xfrm>
            <a:off x="1320801" y="5189513"/>
            <a:ext cx="375920" cy="1015663"/>
          </a:xfrm>
          <a:prstGeom prst="rect">
            <a:avLst/>
          </a:prstGeom>
          <a:noFill/>
        </p:spPr>
        <p:txBody>
          <a:bodyPr wrap="square" rtlCol="0">
            <a:spAutoFit/>
          </a:bodyPr>
          <a:lstStyle/>
          <a:p>
            <a:r>
              <a:rPr lang="en-US" sz="6000" dirty="0">
                <a:solidFill>
                  <a:srgbClr val="C00000"/>
                </a:solidFill>
                <a:latin typeface="Garamond" panose="02020404030301010803" pitchFamily="18" charset="0"/>
              </a:rPr>
              <a:t>S</a:t>
            </a:r>
          </a:p>
        </p:txBody>
      </p:sp>
      <p:pic>
        <p:nvPicPr>
          <p:cNvPr id="26" name="WTO logo">
            <a:extLst>
              <a:ext uri="{FF2B5EF4-FFF2-40B4-BE49-F238E27FC236}">
                <a16:creationId xmlns:a16="http://schemas.microsoft.com/office/drawing/2014/main" id="{3A7A8FDB-D2B1-B047-8102-51A3452DA632}"/>
              </a:ext>
            </a:extLst>
          </p:cNvPr>
          <p:cNvPicPr>
            <a:picLocks noChangeAspect="1"/>
          </p:cNvPicPr>
          <p:nvPr/>
        </p:nvPicPr>
        <p:blipFill>
          <a:blip r:embed="rId10"/>
          <a:stretch>
            <a:fillRect/>
          </a:stretch>
        </p:blipFill>
        <p:spPr>
          <a:xfrm>
            <a:off x="7706094" y="1564700"/>
            <a:ext cx="3276866" cy="3276866"/>
          </a:xfrm>
          <a:prstGeom prst="rect">
            <a:avLst/>
          </a:prstGeom>
        </p:spPr>
      </p:pic>
      <p:pic>
        <p:nvPicPr>
          <p:cNvPr id="27" name="Article 6bis" descr="A screenshot of a cell phone&#10;&#10;Description automatically generated">
            <a:extLst>
              <a:ext uri="{FF2B5EF4-FFF2-40B4-BE49-F238E27FC236}">
                <a16:creationId xmlns:a16="http://schemas.microsoft.com/office/drawing/2014/main" id="{9D6C6B35-879D-524A-BEA1-181407280E3D}"/>
              </a:ext>
            </a:extLst>
          </p:cNvPr>
          <p:cNvPicPr>
            <a:picLocks noChangeAspect="1"/>
          </p:cNvPicPr>
          <p:nvPr/>
        </p:nvPicPr>
        <p:blipFill>
          <a:blip r:embed="rId11"/>
          <a:stretch>
            <a:fillRect/>
          </a:stretch>
        </p:blipFill>
        <p:spPr>
          <a:xfrm>
            <a:off x="6039247" y="4621189"/>
            <a:ext cx="6152753" cy="2472656"/>
          </a:xfrm>
          <a:prstGeom prst="rect">
            <a:avLst/>
          </a:prstGeom>
        </p:spPr>
      </p:pic>
      <p:sp>
        <p:nvSpPr>
          <p:cNvPr id="28" name="YOU HAVE NO MORALS?">
            <a:extLst>
              <a:ext uri="{FF2B5EF4-FFF2-40B4-BE49-F238E27FC236}">
                <a16:creationId xmlns:a16="http://schemas.microsoft.com/office/drawing/2014/main" id="{74399CA1-328F-F246-85D9-A7165B918966}"/>
              </a:ext>
            </a:extLst>
          </p:cNvPr>
          <p:cNvSpPr/>
          <p:nvPr/>
        </p:nvSpPr>
        <p:spPr>
          <a:xfrm>
            <a:off x="9225770" y="5968568"/>
            <a:ext cx="2405743" cy="612648"/>
          </a:xfrm>
          <a:prstGeom prst="wedgeRoundRectCallout">
            <a:avLst>
              <a:gd name="adj1" fmla="val -54812"/>
              <a:gd name="adj2" fmla="val 98747"/>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YOU </a:t>
            </a:r>
            <a:r>
              <a:rPr lang="en-US" b="1" u="sng" dirty="0"/>
              <a:t>STILL</a:t>
            </a:r>
            <a:r>
              <a:rPr lang="en-US" dirty="0"/>
              <a:t> HAVE NO MORALS!</a:t>
            </a:r>
          </a:p>
        </p:txBody>
      </p:sp>
      <p:sp>
        <p:nvSpPr>
          <p:cNvPr id="29" name="RIGHT!">
            <a:extLst>
              <a:ext uri="{FF2B5EF4-FFF2-40B4-BE49-F238E27FC236}">
                <a16:creationId xmlns:a16="http://schemas.microsoft.com/office/drawing/2014/main" id="{56625501-7155-994B-AFF6-70F3B746F0ED}"/>
              </a:ext>
            </a:extLst>
          </p:cNvPr>
          <p:cNvSpPr/>
          <p:nvPr/>
        </p:nvSpPr>
        <p:spPr>
          <a:xfrm>
            <a:off x="6424122" y="4925183"/>
            <a:ext cx="2405743" cy="612648"/>
          </a:xfrm>
          <a:prstGeom prst="wedgeRoundRectCallout">
            <a:avLst>
              <a:gd name="adj1" fmla="val 71462"/>
              <a:gd name="adj2" fmla="val -126792"/>
              <a:gd name="adj3" fmla="val 16667"/>
            </a:avLst>
          </a:prstGeom>
          <a:solidFill>
            <a:schemeClr val="accent6">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DARN RIGHTS!</a:t>
            </a:r>
          </a:p>
        </p:txBody>
      </p:sp>
    </p:spTree>
    <p:extLst>
      <p:ext uri="{BB962C8B-B14F-4D97-AF65-F5344CB8AC3E}">
        <p14:creationId xmlns:p14="http://schemas.microsoft.com/office/powerpoint/2010/main" val="417439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23" presetClass="entr" presetSubtype="3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4*#ppt_w"/>
                                          </p:val>
                                        </p:tav>
                                        <p:tav tm="100000">
                                          <p:val>
                                            <p:strVal val="#ppt_w"/>
                                          </p:val>
                                        </p:tav>
                                      </p:tavLst>
                                    </p:anim>
                                    <p:anim calcmode="lin" valueType="num">
                                      <p:cBhvr>
                                        <p:cTn id="33" dur="500" fill="hold"/>
                                        <p:tgtEl>
                                          <p:spTgt spid="11"/>
                                        </p:tgtEl>
                                        <p:attrNameLst>
                                          <p:attrName>ppt_h</p:attrName>
                                        </p:attrNameLst>
                                      </p:cBhvr>
                                      <p:tavLst>
                                        <p:tav tm="0">
                                          <p:val>
                                            <p:strVal val="4*#ppt_h"/>
                                          </p:val>
                                        </p:tav>
                                        <p:tav tm="100000">
                                          <p:val>
                                            <p:strVal val="#ppt_h"/>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500"/>
                            </p:stCondLst>
                            <p:childTnLst>
                              <p:par>
                                <p:cTn id="38" presetID="23"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strVal val="4*#ppt_w"/>
                                          </p:val>
                                        </p:tav>
                                        <p:tav tm="100000">
                                          <p:val>
                                            <p:strVal val="#ppt_w"/>
                                          </p:val>
                                        </p:tav>
                                      </p:tavLst>
                                    </p:anim>
                                    <p:anim calcmode="lin" valueType="num">
                                      <p:cBhvr>
                                        <p:cTn id="41" dur="500" fill="hold"/>
                                        <p:tgtEl>
                                          <p:spTgt spid="13"/>
                                        </p:tgtEl>
                                        <p:attrNameLst>
                                          <p:attrName>ppt_h</p:attrName>
                                        </p:attrNameLst>
                                      </p:cBhvr>
                                      <p:tavLst>
                                        <p:tav tm="0">
                                          <p:val>
                                            <p:strVal val="4*#ppt_h"/>
                                          </p:val>
                                        </p:tav>
                                        <p:tav tm="100000">
                                          <p:val>
                                            <p:strVal val="#ppt_h"/>
                                          </p:val>
                                        </p:tav>
                                      </p:tavLst>
                                    </p:anim>
                                  </p:childTnLst>
                                </p:cTn>
                              </p:par>
                            </p:childTnLst>
                          </p:cTn>
                        </p:par>
                        <p:par>
                          <p:cTn id="42" fill="hold">
                            <p:stCondLst>
                              <p:cond delay="1000"/>
                            </p:stCondLst>
                            <p:childTnLst>
                              <p:par>
                                <p:cTn id="43" presetID="23" presetClass="entr" presetSubtype="32"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strVal val="4*#ppt_w"/>
                                          </p:val>
                                        </p:tav>
                                        <p:tav tm="100000">
                                          <p:val>
                                            <p:strVal val="#ppt_w"/>
                                          </p:val>
                                        </p:tav>
                                      </p:tavLst>
                                    </p:anim>
                                    <p:anim calcmode="lin" valueType="num">
                                      <p:cBhvr>
                                        <p:cTn id="46"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 calcmode="lin" valueType="num">
                                      <p:cBhvr>
                                        <p:cTn id="53" dur="500" fill="hold"/>
                                        <p:tgtEl>
                                          <p:spTgt spid="18"/>
                                        </p:tgtEl>
                                        <p:attrNameLst>
                                          <p:attrName>style.rotation</p:attrName>
                                        </p:attrNameLst>
                                      </p:cBhvr>
                                      <p:tavLst>
                                        <p:tav tm="0">
                                          <p:val>
                                            <p:fltVal val="360"/>
                                          </p:val>
                                        </p:tav>
                                        <p:tav tm="100000">
                                          <p:val>
                                            <p:fltVal val="0"/>
                                          </p:val>
                                        </p:tav>
                                      </p:tavLst>
                                    </p:anim>
                                    <p:animEffect transition="in" filter="fade">
                                      <p:cBhvr>
                                        <p:cTn id="54" dur="500"/>
                                        <p:tgtEl>
                                          <p:spTgt spid="18"/>
                                        </p:tgtEl>
                                      </p:cBhvr>
                                    </p:animEffect>
                                  </p:childTnLst>
                                </p:cTn>
                              </p:par>
                              <p:par>
                                <p:cTn id="55" presetID="10" presetClass="exit" presetSubtype="0" fill="hold"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9" presetClass="exit" presetSubtype="0" accel="100000" fill="hold" nodeType="clickEffect">
                                  <p:stCondLst>
                                    <p:cond delay="0"/>
                                  </p:stCondLst>
                                  <p:childTnLst>
                                    <p:anim calcmode="lin" valueType="num">
                                      <p:cBhvr>
                                        <p:cTn id="70" dur="500"/>
                                        <p:tgtEl>
                                          <p:spTgt spid="18"/>
                                        </p:tgtEl>
                                        <p:attrNameLst>
                                          <p:attrName>ppt_w</p:attrName>
                                        </p:attrNameLst>
                                      </p:cBhvr>
                                      <p:tavLst>
                                        <p:tav tm="0">
                                          <p:val>
                                            <p:strVal val="ppt_w"/>
                                          </p:val>
                                        </p:tav>
                                        <p:tav tm="100000">
                                          <p:val>
                                            <p:fltVal val="0"/>
                                          </p:val>
                                        </p:tav>
                                      </p:tavLst>
                                    </p:anim>
                                    <p:anim calcmode="lin" valueType="num">
                                      <p:cBhvr>
                                        <p:cTn id="71" dur="500"/>
                                        <p:tgtEl>
                                          <p:spTgt spid="18"/>
                                        </p:tgtEl>
                                        <p:attrNameLst>
                                          <p:attrName>ppt_h</p:attrName>
                                        </p:attrNameLst>
                                      </p:cBhvr>
                                      <p:tavLst>
                                        <p:tav tm="0">
                                          <p:val>
                                            <p:strVal val="ppt_h"/>
                                          </p:val>
                                        </p:tav>
                                        <p:tav tm="100000">
                                          <p:val>
                                            <p:fltVal val="0"/>
                                          </p:val>
                                        </p:tav>
                                      </p:tavLst>
                                    </p:anim>
                                    <p:anim calcmode="lin" valueType="num">
                                      <p:cBhvr>
                                        <p:cTn id="72" dur="500"/>
                                        <p:tgtEl>
                                          <p:spTgt spid="18"/>
                                        </p:tgtEl>
                                        <p:attrNameLst>
                                          <p:attrName>style.rotation</p:attrName>
                                        </p:attrNameLst>
                                      </p:cBhvr>
                                      <p:tavLst>
                                        <p:tav tm="0">
                                          <p:val>
                                            <p:fltVal val="0"/>
                                          </p:val>
                                        </p:tav>
                                        <p:tav tm="100000">
                                          <p:val>
                                            <p:fltVal val="360"/>
                                          </p:val>
                                        </p:tav>
                                      </p:tavLst>
                                    </p:anim>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0-#ppt_w/2"/>
                                          </p:val>
                                        </p:tav>
                                        <p:tav tm="100000">
                                          <p:val>
                                            <p:strVal val="#ppt_x"/>
                                          </p:val>
                                        </p:tav>
                                      </p:tavLst>
                                    </p:anim>
                                    <p:anim calcmode="lin" valueType="num">
                                      <p:cBhvr additive="base">
                                        <p:cTn id="86" dur="500" fill="hold"/>
                                        <p:tgtEl>
                                          <p:spTgt spid="20"/>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0-#ppt_w/2"/>
                                          </p:val>
                                        </p:tav>
                                        <p:tav tm="100000">
                                          <p:val>
                                            <p:strVal val="#ppt_x"/>
                                          </p:val>
                                        </p:tav>
                                      </p:tavLst>
                                    </p:anim>
                                    <p:anim calcmode="lin" valueType="num">
                                      <p:cBhvr additive="base">
                                        <p:cTn id="9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0-#ppt_w/2"/>
                                          </p:val>
                                        </p:tav>
                                        <p:tav tm="100000">
                                          <p:val>
                                            <p:strVal val="#ppt_x"/>
                                          </p:val>
                                        </p:tav>
                                      </p:tavLst>
                                    </p:anim>
                                    <p:anim calcmode="lin" valueType="num">
                                      <p:cBhvr additive="base">
                                        <p:cTn id="96" dur="500" fill="hold"/>
                                        <p:tgtEl>
                                          <p:spTgt spid="22"/>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0-#ppt_w/2"/>
                                          </p:val>
                                        </p:tav>
                                        <p:tav tm="100000">
                                          <p:val>
                                            <p:strVal val="#ppt_x"/>
                                          </p:val>
                                        </p:tav>
                                      </p:tavLst>
                                    </p:anim>
                                    <p:anim calcmode="lin" valueType="num">
                                      <p:cBhvr additive="base">
                                        <p:cTn id="10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0" presetClass="path" presetSubtype="0" accel="50000" decel="50000" fill="hold" grpId="1" nodeType="clickEffect">
                                  <p:stCondLst>
                                    <p:cond delay="0"/>
                                  </p:stCondLst>
                                  <p:childTnLst>
                                    <p:animMotion origin="layout" path="M 2.08333E-6 2.96296E-6 L 0.2763 -0.12848 " pathEditMode="relative" rAng="0" ptsTypes="AA">
                                      <p:cBhvr>
                                        <p:cTn id="104" dur="200" fill="hold"/>
                                        <p:tgtEl>
                                          <p:spTgt spid="24"/>
                                        </p:tgtEl>
                                        <p:attrNameLst>
                                          <p:attrName>ppt_x</p:attrName>
                                          <p:attrName>ppt_y</p:attrName>
                                        </p:attrNameLst>
                                      </p:cBhvr>
                                      <p:rCtr x="13815" y="-6435"/>
                                    </p:animMotion>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additive="base">
                                        <p:cTn id="114" dur="1000" fill="hold"/>
                                        <p:tgtEl>
                                          <p:spTgt spid="27"/>
                                        </p:tgtEl>
                                        <p:attrNameLst>
                                          <p:attrName>ppt_x</p:attrName>
                                        </p:attrNameLst>
                                      </p:cBhvr>
                                      <p:tavLst>
                                        <p:tav tm="0">
                                          <p:val>
                                            <p:strVal val="#ppt_x"/>
                                          </p:val>
                                        </p:tav>
                                        <p:tav tm="100000">
                                          <p:val>
                                            <p:strVal val="#ppt_x"/>
                                          </p:val>
                                        </p:tav>
                                      </p:tavLst>
                                    </p:anim>
                                    <p:anim calcmode="lin" valueType="num">
                                      <p:cBhvr additive="base">
                                        <p:cTn id="115"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nodeType="clickEffect">
                                  <p:stCondLst>
                                    <p:cond delay="0"/>
                                  </p:stCondLst>
                                  <p:childTnLst>
                                    <p:anim calcmode="lin" valueType="num">
                                      <p:cBhvr additive="base">
                                        <p:cTn id="119" dur="3000"/>
                                        <p:tgtEl>
                                          <p:spTgt spid="27"/>
                                        </p:tgtEl>
                                        <p:attrNameLst>
                                          <p:attrName>ppt_x</p:attrName>
                                        </p:attrNameLst>
                                      </p:cBhvr>
                                      <p:tavLst>
                                        <p:tav tm="0">
                                          <p:val>
                                            <p:strVal val="ppt_x"/>
                                          </p:val>
                                        </p:tav>
                                        <p:tav tm="100000">
                                          <p:val>
                                            <p:strVal val="ppt_x"/>
                                          </p:val>
                                        </p:tav>
                                      </p:tavLst>
                                    </p:anim>
                                    <p:anim calcmode="lin" valueType="num">
                                      <p:cBhvr additive="base">
                                        <p:cTn id="120" dur="3000"/>
                                        <p:tgtEl>
                                          <p:spTgt spid="27"/>
                                        </p:tgtEl>
                                        <p:attrNameLst>
                                          <p:attrName>ppt_y</p:attrName>
                                        </p:attrNameLst>
                                      </p:cBhvr>
                                      <p:tavLst>
                                        <p:tav tm="0">
                                          <p:val>
                                            <p:strVal val="ppt_y"/>
                                          </p:val>
                                        </p:tav>
                                        <p:tav tm="100000">
                                          <p:val>
                                            <p:strVal val="1+ppt_h/2"/>
                                          </p:val>
                                        </p:tav>
                                      </p:tavLst>
                                    </p:anim>
                                    <p:set>
                                      <p:cBhvr>
                                        <p:cTn id="121" dur="1" fill="hold">
                                          <p:stCondLst>
                                            <p:cond delay="2999"/>
                                          </p:stCondLst>
                                        </p:cTn>
                                        <p:tgtEl>
                                          <p:spTgt spid="27"/>
                                        </p:tgtEl>
                                        <p:attrNameLst>
                                          <p:attrName>style.visibility</p:attrName>
                                        </p:attrNameLst>
                                      </p:cBhvr>
                                      <p:to>
                                        <p:strVal val="hidden"/>
                                      </p:to>
                                    </p:set>
                                  </p:childTnLst>
                                </p:cTn>
                              </p:par>
                            </p:childTnLst>
                          </p:cTn>
                        </p:par>
                        <p:par>
                          <p:cTn id="122" fill="hold">
                            <p:stCondLst>
                              <p:cond delay="3000"/>
                            </p:stCondLst>
                            <p:childTnLst>
                              <p:par>
                                <p:cTn id="123" presetID="1" presetClass="entr" presetSubtype="0" fill="hold" grpId="0" nodeType="afterEffect">
                                  <p:stCondLst>
                                    <p:cond delay="500"/>
                                  </p:stCondLst>
                                  <p:childTnLst>
                                    <p:set>
                                      <p:cBhvr>
                                        <p:cTn id="124" dur="1" fill="hold">
                                          <p:stCondLst>
                                            <p:cond delay="0"/>
                                          </p:stCondLst>
                                        </p:cTn>
                                        <p:tgtEl>
                                          <p:spTgt spid="28"/>
                                        </p:tgtEl>
                                        <p:attrNameLst>
                                          <p:attrName>style.visibility</p:attrName>
                                        </p:attrNameLst>
                                      </p:cBhvr>
                                      <p:to>
                                        <p:strVal val="visible"/>
                                      </p:to>
                                    </p:set>
                                  </p:childTnLst>
                                </p:cTn>
                              </p:par>
                            </p:childTnLst>
                          </p:cTn>
                        </p:par>
                        <p:par>
                          <p:cTn id="125" fill="hold">
                            <p:stCondLst>
                              <p:cond delay="3500"/>
                            </p:stCondLst>
                            <p:childTnLst>
                              <p:par>
                                <p:cTn id="126" presetID="1" presetClass="entr" presetSubtype="0" fill="hold" grpId="0" nodeType="afterEffect">
                                  <p:stCondLst>
                                    <p:cond delay="1000"/>
                                  </p:stCondLst>
                                  <p:childTnLst>
                                    <p:set>
                                      <p:cBhvr>
                                        <p:cTn id="12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1" animBg="1"/>
      <p:bldP spid="9" grpId="2" animBg="1"/>
      <p:bldP spid="16" grpId="0"/>
      <p:bldP spid="16" grpId="1"/>
      <p:bldP spid="19" grpId="0"/>
      <p:bldP spid="20" grpId="0"/>
      <p:bldP spid="21" grpId="0"/>
      <p:bldP spid="22" grpId="0"/>
      <p:bldP spid="23" grpId="0"/>
      <p:bldP spid="24" grpId="0"/>
      <p:bldP spid="24" grpId="1"/>
      <p:bldP spid="28" grpId="0" animBg="1"/>
      <p:bldP spid="29"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CE8B6F06-77A7-5944-9E36-0305D61886F9}"/>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BE27F914-09AB-DD4E-8C66-979D678B4B2D}"/>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FCDDE9CC-9725-8D4A-80EA-B46277CBF979}"/>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A68B6E76-06DF-D141-9368-73453666BFC7}"/>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DA189021-C0A1-5348-8D92-B91E0773676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4505</TotalTime>
  <Words>3709</Words>
  <Application>Microsoft Macintosh PowerPoint</Application>
  <PresentationFormat>Widescreen</PresentationFormat>
  <Paragraphs>281</Paragraphs>
  <Slides>27</Slides>
  <Notes>23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27</vt:i4>
      </vt:variant>
    </vt:vector>
  </HeadingPairs>
  <TitlesOfParts>
    <vt:vector size="37" baseType="lpstr">
      <vt:lpstr>Arial</vt:lpstr>
      <vt:lpstr>Calibri</vt:lpstr>
      <vt:lpstr>Garamond</vt:lpstr>
      <vt:lpstr>Lithos Pro</vt:lpstr>
      <vt:lpstr>Trajan Pro 3</vt:lpstr>
      <vt:lpstr>Level 1</vt:lpstr>
      <vt:lpstr>Level 2</vt:lpstr>
      <vt:lpstr>Level 3</vt:lpstr>
      <vt:lpstr>Level 4</vt:lpstr>
      <vt:lpstr>Level 5</vt:lpstr>
      <vt:lpstr>Berne and TRIPS Agreements</vt:lpstr>
      <vt:lpstr>MEET VICTOR</vt:lpstr>
      <vt:lpstr>THE PARIS CONVENTION (1883)</vt:lpstr>
      <vt:lpstr>THE BERNE CONVENTION (1886)</vt:lpstr>
      <vt:lpstr>THREE PRINCIPLES</vt:lpstr>
      <vt:lpstr>APPLICATION</vt:lpstr>
      <vt:lpstr>BERNE CONVENTION RIGHTS</vt:lpstr>
      <vt:lpstr>MORAL RIGHTS</vt:lpstr>
      <vt:lpstr>INTRODUCING TRIPS</vt:lpstr>
      <vt:lpstr>THE TRIPS AGREEMENT</vt:lpstr>
      <vt:lpstr>TRIPS CONCERNS</vt:lpstr>
      <vt:lpstr>TRIPS AND THE WTO</vt:lpstr>
      <vt:lpstr>TRIPS AND THE WTO</vt:lpstr>
      <vt:lpstr>ISN’T IT IRONIC?</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Joseph</dc:creator>
  <cp:lastModifiedBy>Kris Joseph</cp:lastModifiedBy>
  <cp:revision>79</cp:revision>
  <dcterms:created xsi:type="dcterms:W3CDTF">2019-03-08T16:10:45Z</dcterms:created>
  <dcterms:modified xsi:type="dcterms:W3CDTF">2019-04-09T17:53:52Z</dcterms:modified>
</cp:coreProperties>
</file>