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9" r:id="rId5"/>
    <p:sldMasterId id="2147483670" r:id="rId6"/>
    <p:sldMasterId id="2147483681" r:id="rId7"/>
    <p:sldMasterId id="214748369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y="6858000" cx="12192000"/>
  <p:notesSz cx="6858000" cy="9144000"/>
  <p:embeddedFontLst>
    <p:embeddedFont>
      <p:font typeface="Garamon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1" roundtripDataSignature="AMtx7mi82gzcNFhUrNetO8iO+gVBFmk37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Garamond-boldItalic.fntdata"/><Relationship Id="rId20" Type="http://schemas.openxmlformats.org/officeDocument/2006/relationships/slide" Target="slides/slide11.xml"/><Relationship Id="rId41" Type="http://customschemas.google.com/relationships/presentationmetadata" Target="metadata"/><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font" Target="fonts/Garamond-regular.fntdata"/><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font" Target="fonts/Garamond-italic.fntdata"/><Relationship Id="rId16" Type="http://schemas.openxmlformats.org/officeDocument/2006/relationships/slide" Target="slides/slide7.xml"/><Relationship Id="rId38" Type="http://schemas.openxmlformats.org/officeDocument/2006/relationships/font" Target="fonts/Garamond-bold.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*Updated: October 2023</a:t>
            </a:r>
            <a:endParaRPr/>
          </a:p>
          <a:p>
            <a:pPr indent="0" lvl="0" marL="0" rtl="0" algn="l">
              <a:spcBef>
                <a:spcPts val="0"/>
              </a:spcBef>
              <a:spcAft>
                <a:spcPts val="0"/>
              </a:spcAft>
              <a:buNone/>
            </a:pPr>
            <a:r>
              <a:rPr lang="en-CA"/>
              <a:t>Hi, and welcome to the University of Alberta’s Opening Up Copyright Instructional Module on the Berne and TRIPS Agreements.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3" name="Google Shape;25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TRIPS is one of the World Trade Organizations’ core agreements, linking intellectual property rights and trade. Being newer, it addresses some of the more current copyright complexities in several areas.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Like Berne, TRIPS protects expressions, not ideas, - so your Hunchback game - even as a new expression of a public domain work - would be eligible for copyright protection.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What about the game itself? TRIPS states that computer programs - both the source code and the executable versions - are protected as literary works. Databases are protected, too, assuming that the arrangement or ordering of data can be seen as an original intellectual creation.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Lastly, under the TRIPS Agreement, authors have the right to authorize or prohibit the commercial rental of their works. For cinematographic works (what normal people call “movies”), this right is not applicable UNLESS it can be shown that the rental has led to widespread copying of the work.</a:t>
            </a:r>
            <a:endParaRPr/>
          </a:p>
          <a:p>
            <a:pPr indent="0" lvl="0" marL="0" rtl="0" algn="l">
              <a:spcBef>
                <a:spcPts val="0"/>
              </a:spcBef>
              <a:spcAft>
                <a:spcPts val="0"/>
              </a:spcAft>
              <a:buNone/>
            </a:pPr>
            <a:r>
              <a:t/>
            </a:r>
            <a:endParaRPr/>
          </a:p>
        </p:txBody>
      </p:sp>
      <p:sp>
        <p:nvSpPr>
          <p:cNvPr id="398" name="Google Shape;3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One of the largest concerns expressed over the TRIPS Agreement is that, while it sets minimum standards for copyright protection, there’s no ceiling. The effect of this is that when bilateral trade agreements are being negotiated (usually for the benefit of commercial interests), the “minimum” copyright standards seem to get ratcheted upwards. Some say this shifts the balance of copyright too much in favour of creators. IP scholar Christopher May states, “the TRIPS agreement seeks to establish a particular settlement regarding intellectual property that privileges certain private interests while downgrading previously legitimate (and carefully developed) public-regarding aspects of their recognition and governance,” and Drahos and Braithwaite suggest “TRIPS was the first stage in the global recognition of an investment morality that sees knowledge as a private, rather than public good.” </a:t>
            </a:r>
            <a:endParaRPr/>
          </a:p>
        </p:txBody>
      </p:sp>
      <p:sp>
        <p:nvSpPr>
          <p:cNvPr id="421" name="Google Shape;4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Finally, there is another wrinkle to the TRIPS Agreement. It is one of the many core agreements of the World Trade Organization, and any country that wants to be a member of the WTO must enforce all WTO agreements. In other words: if you are a non-WTO country and you just want access to world markets for your agricultural goods, you must also implement the TRIPS agreement on copyright and intellectual property. For many countries in the developing world, this has a negative impact on their ability to achieve equality with more economically-advanced nations.</a:t>
            </a:r>
            <a:endParaRPr/>
          </a:p>
        </p:txBody>
      </p:sp>
      <p:sp>
        <p:nvSpPr>
          <p:cNvPr id="438" name="Google Shape;43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What really sets TRIPs apart from Berne, is that TRIPS requires an enforcement mechanism. When you sign on to the WTO agreements, you also become subject to the WTO’s Dispute Settlement mechanism, which can result in harsh penalties.</a:t>
            </a:r>
            <a:endParaRPr/>
          </a:p>
          <a:p>
            <a:pPr indent="0" lvl="0" marL="0" rtl="0" algn="l">
              <a:spcBef>
                <a:spcPts val="0"/>
              </a:spcBef>
              <a:spcAft>
                <a:spcPts val="0"/>
              </a:spcAft>
              <a:buNone/>
            </a:pPr>
            <a:r>
              <a:t/>
            </a:r>
            <a:endParaRPr/>
          </a:p>
        </p:txBody>
      </p:sp>
      <p:sp>
        <p:nvSpPr>
          <p:cNvPr id="465" name="Google Shape;46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It is somewhat ironic that the United States - which used to capitalize on the lack of intellectual property rights for international works in the 19th century - is now a driving force in a regime that protects their works in international markets.</a:t>
            </a:r>
            <a:endParaRPr/>
          </a:p>
        </p:txBody>
      </p:sp>
      <p:sp>
        <p:nvSpPr>
          <p:cNvPr id="476" name="Google Shape;47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You should now be able to: </a:t>
            </a:r>
            <a:endParaRPr/>
          </a:p>
          <a:p>
            <a:pPr indent="0" lvl="0" marL="0" rtl="0" algn="l">
              <a:spcBef>
                <a:spcPts val="0"/>
              </a:spcBef>
              <a:spcAft>
                <a:spcPts val="0"/>
              </a:spcAft>
              <a:buNone/>
            </a:pPr>
            <a:r>
              <a:rPr lang="en-CA"/>
              <a:t>Contrast the relationship between the Berne Convention and the TRIPS Agreement</a:t>
            </a:r>
            <a:endParaRPr/>
          </a:p>
          <a:p>
            <a:pPr indent="0" lvl="0" marL="0" rtl="0" algn="l">
              <a:spcBef>
                <a:spcPts val="0"/>
              </a:spcBef>
              <a:spcAft>
                <a:spcPts val="0"/>
              </a:spcAft>
              <a:buNone/>
            </a:pPr>
            <a:r>
              <a:rPr lang="en-CA"/>
              <a:t>Discuss the connection between these agreements and the World Trade Organization</a:t>
            </a:r>
            <a:endParaRPr/>
          </a:p>
          <a:p>
            <a:pPr indent="0" lvl="0" marL="0" rtl="0" algn="l">
              <a:spcBef>
                <a:spcPts val="0"/>
              </a:spcBef>
              <a:spcAft>
                <a:spcPts val="0"/>
              </a:spcAft>
              <a:buNone/>
            </a:pPr>
            <a:r>
              <a:rPr lang="en-CA"/>
              <a:t>Infer how agreements like the Berne Convention and the TRIPS agreement might impact global economic development and trade.</a:t>
            </a:r>
            <a:endParaRPr/>
          </a:p>
        </p:txBody>
      </p:sp>
      <p:sp>
        <p:nvSpPr>
          <p:cNvPr id="486" name="Google Shape;4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This has been the University of Alberta’s Opening Up Copyright Module on the Berne and TRIPS Agreements. Thank you for your attention.</a:t>
            </a:r>
            <a:endParaRPr/>
          </a:p>
        </p:txBody>
      </p:sp>
      <p:sp>
        <p:nvSpPr>
          <p:cNvPr id="494" name="Google Shape;49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Meet Victor. It’s 1831, and he’s just published an immensely-successful book called “The Hunchback of Notre Dame” in France. The book has been selling well at home and, as the author, Victor wants to profit from sales in other countries. After inquiring about getting the book published in America he makes an unfortunate discovery: because Victor is not an American citizen, “Hunchback” has no copyright on American soil. In fact, in the years after the book’s release, publishers in the United States did their own English translations and sold the book without giving Victor Hugo any compensation.</a:t>
            </a:r>
            <a:endParaRPr/>
          </a:p>
        </p:txBody>
      </p:sp>
      <p:sp>
        <p:nvSpPr>
          <p:cNvPr id="261" name="Google Shape;26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3</a:t>
            </a:r>
            <a:endParaRPr/>
          </a:p>
        </p:txBody>
      </p:sp>
      <p:sp>
        <p:nvSpPr>
          <p:cNvPr id="531" name="Google Shape;53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This problem was addressed by the Paris Convention, in 1883. The convention came about, in part, because of the International Expo in Vienna ten years earlier. American inventors were anxious about showing off their latest inventions there because they didn’t want entrepreneurs from other countries to steal their creations The Paris Convention dealt with this fear by extending intellectual property protections internationally, but only for “industrial property.” Literary and artistic works, like Victor Hugo’s books, weren’t covered at all.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5" name="Google Shape;27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Because he was passionate about this issue, Victor Hugo himself was one of the driving forces behind meetings that led to the creation of The Berne Convention. The Convention, created in 1886, did for literary and artistic works what the Paris Convention did for industrial property. Sadly, he didn’t live long enough to see see it finalized. </a:t>
            </a:r>
            <a:endParaRPr/>
          </a:p>
        </p:txBody>
      </p:sp>
      <p:sp>
        <p:nvSpPr>
          <p:cNvPr id="286" name="Google Shape;28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The Berne Convention has changed a great deal since 1886, but here’s what it stands for now. It’s based on three basic principles: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First, when a work originating in one country – for example, France – is used in another country – for example, the United States – it is treated as if it had been created in the other country (in other words, if Hunchback of Notre Dame – which was written in France - were published in the United States under the Berne Convention, it would be treated as if it had been created in the USA). This is known as the principle of national treatment.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Second, copyright protection is automatic. This is known as “fixed” copyright, meaning that the copyright comes into effect automatically as soon as the work is completed in a fixed medium. No registration is required!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Third, copyright protection in a foreign country can be independent of the protections provided by the country of origin. However, if the foreign country has a longer copyright term than the country of origin, protection may be denied in the foreign country once the original copyright term ends.</a:t>
            </a:r>
            <a:endParaRPr/>
          </a:p>
        </p:txBody>
      </p:sp>
      <p:sp>
        <p:nvSpPr>
          <p:cNvPr id="295" name="Google Shape;29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Though it was originally written for literary and artistic works, The Berne Convention now applies to every work of expression in the artistic, literary, and scientific domain. The word “expression” here is key, because the convention doesn’t affect patents or trademarks. The Berne Convention does, however, set a minimum international standard for copyright terms, which is 50 years after the author’s death. In our Hunchback of Notre Dame example from the beginning of this module, this meant that Victor Hugo’s works were protected until 1935.</a:t>
            </a:r>
            <a:endParaRPr/>
          </a:p>
          <a:p>
            <a:pPr indent="0" lvl="0" marL="0" rtl="0" algn="l">
              <a:spcBef>
                <a:spcPts val="0"/>
              </a:spcBef>
              <a:spcAft>
                <a:spcPts val="0"/>
              </a:spcAft>
              <a:buNone/>
            </a:pPr>
            <a:r>
              <a:t/>
            </a:r>
            <a:endParaRPr/>
          </a:p>
        </p:txBody>
      </p:sp>
      <p:sp>
        <p:nvSpPr>
          <p:cNvPr id="328" name="Google Shape;32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Rights covered by the Berne Convention include the right to translate, to make adaptations or arrangements, to perform or recite in public, to broadcast, to make reproductions, to communicate about the work to the public, or to use a work as the basis of an audiovisual work. The Convention also includes “moral rights” — the right to object to any transformation of the work that would be prejudicial to the author’s honor or reputation.</a:t>
            </a:r>
            <a:endParaRPr/>
          </a:p>
        </p:txBody>
      </p:sp>
      <p:sp>
        <p:nvSpPr>
          <p:cNvPr id="342" name="Google Shape;34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Did you catch that last part, about moral rights? Interesting story there: these are covered by Article 6bis of the Berne Convention, but the United States Copyright Act makes no reference to moral rights at all. In fact, this highlights one of the challenges of the Berne Convention: it is not self-executing, meaning that it does not govern laws. When countries become signatories to the Berne convention, they agree to enact laws that conform to the terms of the convention…. But they may not do it exactly as the Berne drafters expected, and there is no enforcement body that can force them to do so.</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In other words: If a country signs the Berne convention and doesn’t abide by it, that country may face criticism from others for not living up to their Berne obligations… but there is no single, central organization that has the authority to enforce the agreement.</a:t>
            </a:r>
            <a:endParaRPr/>
          </a:p>
          <a:p>
            <a:pPr indent="0" lvl="0" marL="0" rtl="0" algn="l">
              <a:spcBef>
                <a:spcPts val="0"/>
              </a:spcBef>
              <a:spcAft>
                <a:spcPts val="0"/>
              </a:spcAft>
              <a:buNone/>
            </a:pPr>
            <a:r>
              <a:t/>
            </a:r>
            <a:endParaRPr/>
          </a:p>
        </p:txBody>
      </p:sp>
      <p:sp>
        <p:nvSpPr>
          <p:cNvPr id="358" name="Google Shape;35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Now, suppose it is 1995. Victor Hugo died in 1885, so his novel "Hunchback of Notre Dame" has already been in the public domain for decades. Suppose you want to turn that novel into an epic first-person shooter video game – don’t laugh, by the way. It’s been done before, so play along, and let’s Get ready to RING EVIL’S BELL! To see how international copyright might affect your game you’d have to look at the TRIPS Agreement --  or “Trade-Related Aspects of Intellectual Property Right…. s.” This agreement was finalized in 1994 and is administered by the World Trade Organization (WTO). It’s linked to the Berne Convention because it incorporated the terms of the Convention completely -- except for the Berne Convention’s Article 6bis mentioned earlier, which addresses moral rights.</a:t>
            </a:r>
            <a:endParaRPr/>
          </a:p>
        </p:txBody>
      </p:sp>
      <p:sp>
        <p:nvSpPr>
          <p:cNvPr id="373" name="Google Shape;37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s://creativecommons.org/licenses/by/4.0/legalcode" TargetMode="External"/><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hyperlink" Target="https://creativecommons.org/licenses/by/4.0/legalcode" TargetMode="External"/><Relationship Id="rId5"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hyperlink" Target="http://www.hooksounds.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hyperlink" Target="https://www.ualberta.ca/copyright/resources/opening-up-copyright-instructional-modules"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12.png"/><Relationship Id="rId4" Type="http://schemas.openxmlformats.org/officeDocument/2006/relationships/hyperlink" Target="https://creativecommons.org/licenses/by/4.0/legalcode" TargetMode="External"/><Relationship Id="rId5"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hyperlink" Target="http://www.hooksounds.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hyperlink" Target="https://www.ualberta.ca/copyright/resources/opening-up-copyright-instructional-modules"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2.png"/><Relationship Id="rId4" Type="http://schemas.openxmlformats.org/officeDocument/2006/relationships/hyperlink" Target="https://creativecommons.org/licenses/by/4.0/legalcode" TargetMode="External"/><Relationship Id="rId5"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hyperlink" Target="http://www.hooksounds.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hyperlink" Target="https://www.ualberta.ca/copyright/resources/opening-up-copyright-instructional-modules"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2.png"/><Relationship Id="rId4" Type="http://schemas.openxmlformats.org/officeDocument/2006/relationships/hyperlink" Target="https://creativecommons.org/licenses/by/4.0/legalcode" TargetMode="External"/><Relationship Id="rId5"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hyperlink" Target="http://www.hooksounds.com/"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hyperlink" Target="https://www.ualberta.ca/copyright/resources/opening-up-copyright-instructional-modules"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png"/><Relationship Id="rId3"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hyperlink" Target="https://sites.library.ualberta.ca/copyright/"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879F3D"/>
              </a:buClr>
              <a:buSzPts val="6000"/>
              <a:buFont typeface="Arial"/>
              <a:buNone/>
              <a:defRPr b="1" i="0" sz="6000" u="none" cap="none" strike="noStrike">
                <a:solidFill>
                  <a:srgbClr val="879F3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descr="Image result for cc-by" id="13" name="Google Shape;13;p29">
            <a:hlinkClick r:id="rId3"/>
          </p:cNvPr>
          <p:cNvPicPr preferRelativeResize="0"/>
          <p:nvPr/>
        </p:nvPicPr>
        <p:blipFill rotWithShape="1">
          <a:blip r:embed="rId4">
            <a:alphaModFix/>
          </a:blip>
          <a:srcRect b="0" l="0" r="0" t="0"/>
          <a:stretch/>
        </p:blipFill>
        <p:spPr>
          <a:xfrm>
            <a:off x="10560127" y="5880819"/>
            <a:ext cx="1106542" cy="390456"/>
          </a:xfrm>
          <a:prstGeom prst="rect">
            <a:avLst/>
          </a:prstGeom>
          <a:noFill/>
          <a:ln>
            <a:noFill/>
          </a:ln>
        </p:spPr>
      </p:pic>
      <p:sp>
        <p:nvSpPr>
          <p:cNvPr id="14" name="Google Shape;14;p29"/>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5" name="Google Shape;15;p29"/>
          <p:cNvPicPr preferRelativeResize="0"/>
          <p:nvPr/>
        </p:nvPicPr>
        <p:blipFill rotWithShape="1">
          <a:blip r:embed="rId5">
            <a:alphaModFix/>
          </a:blip>
          <a:srcRect b="0" l="0" r="0" t="0"/>
          <a:stretch/>
        </p:blipFill>
        <p:spPr>
          <a:xfrm>
            <a:off x="4705200" y="4395600"/>
            <a:ext cx="2718000" cy="742920"/>
          </a:xfrm>
          <a:prstGeom prst="rect">
            <a:avLst/>
          </a:prstGeom>
          <a:noFill/>
          <a:ln>
            <a:noFill/>
          </a:ln>
        </p:spPr>
      </p:pic>
      <p:sp>
        <p:nvSpPr>
          <p:cNvPr id="16" name="Google Shape;16;p29"/>
          <p:cNvSpPr txBox="1"/>
          <p:nvPr/>
        </p:nvSpPr>
        <p:spPr>
          <a:xfrm>
            <a:off x="2888714" y="6134784"/>
            <a:ext cx="64145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n-CA" sz="1100" u="none" cap="none" strike="noStrike">
                <a:solidFill>
                  <a:schemeClr val="dk1"/>
                </a:solidFill>
                <a:latin typeface="Arial"/>
                <a:ea typeface="Arial"/>
                <a:cs typeface="Arial"/>
                <a:sym typeface="Arial"/>
              </a:rPr>
              <a:t>This instructional module is not intended as legal advice. All Opening Up Copyright modules are made available under a </a:t>
            </a:r>
            <a:r>
              <a:rPr b="0" i="0" lang="en-CA" sz="1100" u="sng" cap="none" strike="noStrike">
                <a:solidFill>
                  <a:schemeClr val="dk1"/>
                </a:solidFill>
                <a:latin typeface="Arial"/>
                <a:ea typeface="Arial"/>
                <a:cs typeface="Arial"/>
                <a:sym typeface="Arial"/>
                <a:hlinkClick r:id="rId6">
                  <a:extLst>
                    <a:ext uri="{A12FA001-AC4F-418D-AE19-62706E023703}">
                      <ahyp:hlinkClr val="tx"/>
                    </a:ext>
                  </a:extLst>
                </a:hlinkClick>
              </a:rPr>
              <a:t>Creative Commons Attribution 4.0 (CC-BY-4.0) International license</a:t>
            </a:r>
            <a:r>
              <a:rPr b="0" i="0" lang="en-CA" sz="11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3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6" name="Google Shape;56;p3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95263F"/>
              </a:buClr>
              <a:buSzPts val="6000"/>
              <a:buFont typeface="Arial"/>
              <a:buNone/>
              <a:defRPr b="1" i="0" sz="6000" u="none" cap="none" strike="noStrike">
                <a:solidFill>
                  <a:srgbClr val="9526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61" name="Google Shape;61;p40"/>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62" name="Google Shape;62;p40">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63" name="Google Shape;63;p40"/>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41"/>
          <p:cNvSpPr txBox="1"/>
          <p:nvPr>
            <p:ph type="title"/>
          </p:nvPr>
        </p:nvSpPr>
        <p:spPr>
          <a:xfrm>
            <a:off x="2671282" y="512064"/>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 name="Google Shape;67;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68" name="Shape 68"/>
        <p:cNvGrpSpPr/>
        <p:nvPr/>
      </p:nvGrpSpPr>
      <p:grpSpPr>
        <a:xfrm>
          <a:off x="0" y="0"/>
          <a:ext cx="0" cy="0"/>
          <a:chOff x="0" y="0"/>
          <a:chExt cx="0" cy="0"/>
        </a:xfrm>
      </p:grpSpPr>
      <p:pic>
        <p:nvPicPr>
          <p:cNvPr id="69" name="Google Shape;69;p42"/>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70" name="Google Shape;70;p42"/>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43"/>
          <p:cNvSpPr txBox="1"/>
          <p:nvPr>
            <p:ph idx="1" type="body"/>
          </p:nvPr>
        </p:nvSpPr>
        <p:spPr>
          <a:xfrm>
            <a:off x="2614948" y="2845830"/>
            <a:ext cx="6962104" cy="2164052"/>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3" name="Google Shape;73;p4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QUESTIONS</a:t>
            </a:r>
            <a:endParaRPr b="1" sz="400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wo Content">
  <p:cSld name="8_Two Content">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44"/>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44"/>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45"/>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 name="Google Shape;79;p45"/>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46"/>
          <p:cNvSpPr txBox="1"/>
          <p:nvPr>
            <p:ph idx="1" type="body"/>
          </p:nvPr>
        </p:nvSpPr>
        <p:spPr>
          <a:xfrm>
            <a:off x="851192" y="1841277"/>
            <a:ext cx="10502608" cy="28337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2" name="Google Shape;82;p46"/>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
        <p:nvSpPr>
          <p:cNvPr id="83" name="Google Shape;83;p46"/>
          <p:cNvSpPr/>
          <p:nvPr/>
        </p:nvSpPr>
        <p:spPr>
          <a:xfrm>
            <a:off x="838200" y="4808654"/>
            <a:ext cx="1050260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Arial"/>
                <a:ea typeface="Arial"/>
                <a:cs typeface="Arial"/>
                <a:sym typeface="Arial"/>
              </a:rPr>
              <a:t>Closing Slides Music: Rybak, Nazar. (n.d.). Corporate Inspired. HookSounds. CC BY. </a:t>
            </a:r>
            <a:r>
              <a:rPr lang="en-CA" sz="1800" u="sng">
                <a:solidFill>
                  <a:schemeClr val="dk1"/>
                </a:solidFill>
                <a:latin typeface="Arial"/>
                <a:ea typeface="Arial"/>
                <a:cs typeface="Arial"/>
                <a:sym typeface="Arial"/>
                <a:hlinkClick r:id="rId3">
                  <a:extLst>
                    <a:ext uri="{A12FA001-AC4F-418D-AE19-62706E023703}">
                      <ahyp:hlinkClr val="tx"/>
                    </a:ext>
                  </a:extLst>
                </a:hlinkClick>
              </a:rPr>
              <a:t>http://www.hooksounds.com/</a:t>
            </a:r>
            <a:r>
              <a:rPr lang="en-CA"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CA" sz="1800">
                <a:solidFill>
                  <a:schemeClr val="dk1"/>
                </a:solidFill>
                <a:latin typeface="Arial"/>
                <a:ea typeface="Arial"/>
                <a:cs typeface="Arial"/>
                <a:sym typeface="Arial"/>
              </a:rPr>
              <a:t>Unattributed materials are contributions from the Opening Up Copyright Project Team and placed in the Public Domain.</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47"/>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979393"/>
              </a:buClr>
              <a:buSzPts val="2000"/>
              <a:buFont typeface="Arial"/>
              <a:buNone/>
              <a:defRPr b="0" i="0" sz="2000" u="none" cap="none" strike="noStrike">
                <a:solidFill>
                  <a:srgbClr val="979393"/>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47"/>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Suggested Citation:</a:t>
            </a:r>
            <a:endParaRPr/>
          </a:p>
        </p:txBody>
      </p:sp>
      <p:sp>
        <p:nvSpPr>
          <p:cNvPr id="87" name="Google Shape;87;p47"/>
          <p:cNvSpPr txBox="1"/>
          <p:nvPr/>
        </p:nvSpPr>
        <p:spPr>
          <a:xfrm>
            <a:off x="1455738" y="3441680"/>
            <a:ext cx="989806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For the project overview and complete list of modules please visit the project website at: </a:t>
            </a:r>
            <a:r>
              <a:rPr lang="en-CA" sz="2000" u="sng">
                <a:solidFill>
                  <a:srgbClr val="757070"/>
                </a:solidFill>
                <a:latin typeface="Arial"/>
                <a:ea typeface="Arial"/>
                <a:cs typeface="Arial"/>
                <a:sym typeface="Arial"/>
                <a:hlinkClick r:id="rId3">
                  <a:extLst>
                    <a:ext uri="{A12FA001-AC4F-418D-AE19-62706E023703}">
                      <ahyp:hlinkClr val="tx"/>
                    </a:ext>
                  </a:extLst>
                </a:hlinkClick>
              </a:rPr>
              <a:t>https://www.ualberta.ca/copyright/resources/opening-up-copyright-instructional-modules</a:t>
            </a:r>
            <a:r>
              <a:rPr lang="en-CA"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Questions, comments, and suggestions should be directed to the University of Alberta’s Copyright Office at: </a:t>
            </a:r>
            <a:r>
              <a:rPr lang="en-CA"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This module is made available and licensed under a </a:t>
            </a:r>
            <a:r>
              <a:rPr lang="en-CA"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 name="Google Shape;88;p47"/>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48"/>
          <p:cNvSpPr/>
          <p:nvPr/>
        </p:nvSpPr>
        <p:spPr>
          <a:xfrm>
            <a:off x="934260" y="18288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Copyright Office </a:t>
            </a:r>
            <a:endParaRPr/>
          </a:p>
        </p:txBody>
      </p:sp>
      <p:sp>
        <p:nvSpPr>
          <p:cNvPr id="91" name="Google Shape;91;p48"/>
          <p:cNvSpPr/>
          <p:nvPr/>
        </p:nvSpPr>
        <p:spPr>
          <a:xfrm>
            <a:off x="861060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Technologies in Education </a:t>
            </a:r>
            <a:endParaRPr/>
          </a:p>
        </p:txBody>
      </p:sp>
      <p:sp>
        <p:nvSpPr>
          <p:cNvPr id="92" name="Google Shape;92;p48"/>
          <p:cNvSpPr/>
          <p:nvPr/>
        </p:nvSpPr>
        <p:spPr>
          <a:xfrm>
            <a:off x="477243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Centre for Teaching and Learning </a:t>
            </a:r>
            <a:endParaRPr/>
          </a:p>
        </p:txBody>
      </p:sp>
      <p:sp>
        <p:nvSpPr>
          <p:cNvPr id="93" name="Google Shape;93;p48"/>
          <p:cNvSpPr/>
          <p:nvPr/>
        </p:nvSpPr>
        <p:spPr>
          <a:xfrm>
            <a:off x="2862356"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University of Alberta Libraries </a:t>
            </a:r>
            <a:endParaRPr/>
          </a:p>
        </p:txBody>
      </p:sp>
      <p:sp>
        <p:nvSpPr>
          <p:cNvPr id="94" name="Google Shape;94;p48"/>
          <p:cNvSpPr/>
          <p:nvPr/>
        </p:nvSpPr>
        <p:spPr>
          <a:xfrm>
            <a:off x="6698995"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School of Library and Information Studies </a:t>
            </a:r>
            <a:endParaRPr/>
          </a:p>
        </p:txBody>
      </p:sp>
      <p:sp>
        <p:nvSpPr>
          <p:cNvPr id="95" name="Google Shape;95;p48"/>
          <p:cNvSpPr txBox="1"/>
          <p:nvPr/>
        </p:nvSpPr>
        <p:spPr>
          <a:xfrm>
            <a:off x="1268630" y="25909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Amanda Wakaruk </a:t>
            </a:r>
            <a:endParaRPr/>
          </a:p>
        </p:txBody>
      </p:sp>
      <p:sp>
        <p:nvSpPr>
          <p:cNvPr id="96" name="Google Shape;96;p48"/>
          <p:cNvSpPr txBox="1"/>
          <p:nvPr/>
        </p:nvSpPr>
        <p:spPr>
          <a:xfrm>
            <a:off x="8944970" y="2585367"/>
            <a:ext cx="2074460" cy="72654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Anwen Burk</a:t>
            </a:r>
            <a:endParaRPr/>
          </a:p>
          <a:p>
            <a:pPr indent="0" lvl="0" marL="0" marR="0" rtl="0" algn="ctr">
              <a:lnSpc>
                <a:spcPct val="120000"/>
              </a:lnSpc>
              <a:spcBef>
                <a:spcPts val="0"/>
              </a:spcBef>
              <a:spcAft>
                <a:spcPts val="0"/>
              </a:spcAft>
              <a:buNone/>
            </a:pPr>
            <a:r>
              <a:t/>
            </a:r>
            <a:endParaRPr sz="1800">
              <a:solidFill>
                <a:srgbClr val="757070"/>
              </a:solidFill>
              <a:latin typeface="Arial"/>
              <a:ea typeface="Arial"/>
              <a:cs typeface="Arial"/>
              <a:sym typeface="Arial"/>
            </a:endParaRPr>
          </a:p>
        </p:txBody>
      </p:sp>
      <p:sp>
        <p:nvSpPr>
          <p:cNvPr id="97" name="Google Shape;97;p48"/>
          <p:cNvSpPr txBox="1"/>
          <p:nvPr/>
        </p:nvSpPr>
        <p:spPr>
          <a:xfrm>
            <a:off x="4929098" y="2585367"/>
            <a:ext cx="2191049" cy="108029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Cosette Lemelin   </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Graeme Pate</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Krysta McNutt</a:t>
            </a:r>
            <a:endParaRPr/>
          </a:p>
        </p:txBody>
      </p:sp>
      <p:sp>
        <p:nvSpPr>
          <p:cNvPr id="98" name="Google Shape;98;p48"/>
          <p:cNvSpPr txBox="1"/>
          <p:nvPr/>
        </p:nvSpPr>
        <p:spPr>
          <a:xfrm>
            <a:off x="3196726" y="4873752"/>
            <a:ext cx="20744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1800">
                <a:solidFill>
                  <a:srgbClr val="757070"/>
                </a:solidFill>
                <a:latin typeface="Arial"/>
                <a:ea typeface="Arial"/>
                <a:cs typeface="Arial"/>
                <a:sym typeface="Arial"/>
              </a:rPr>
              <a:t>Michelle Brailey </a:t>
            </a:r>
            <a:endParaRPr/>
          </a:p>
        </p:txBody>
      </p:sp>
      <p:sp>
        <p:nvSpPr>
          <p:cNvPr id="99" name="Google Shape;99;p48"/>
          <p:cNvSpPr txBox="1"/>
          <p:nvPr/>
        </p:nvSpPr>
        <p:spPr>
          <a:xfrm>
            <a:off x="7033365" y="4870679"/>
            <a:ext cx="2215138" cy="13913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Toby Grant</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Julia Guy</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Kris Joseph</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Michael B. McNally </a:t>
            </a:r>
            <a:endParaRPr/>
          </a:p>
        </p:txBody>
      </p:sp>
      <p:sp>
        <p:nvSpPr>
          <p:cNvPr id="100" name="Google Shape;100;p4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 name="Google Shape;19;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 name="Google Shape;20;p30"/>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101" name="Shape 101"/>
        <p:cNvGrpSpPr/>
        <p:nvPr/>
      </p:nvGrpSpPr>
      <p:grpSpPr>
        <a:xfrm>
          <a:off x="0" y="0"/>
          <a:ext cx="0" cy="0"/>
          <a:chOff x="0" y="0"/>
          <a:chExt cx="0" cy="0"/>
        </a:xfrm>
      </p:grpSpPr>
      <p:pic>
        <p:nvPicPr>
          <p:cNvPr id="102" name="Google Shape;102;p49"/>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103" name="Google Shape;103;p49"/>
          <p:cNvSpPr txBox="1"/>
          <p:nvPr/>
        </p:nvSpPr>
        <p:spPr>
          <a:xfrm>
            <a:off x="1595717" y="2097172"/>
            <a:ext cx="8964707"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CA" sz="2400">
                <a:solidFill>
                  <a:srgbClr val="757070"/>
                </a:solidFill>
                <a:latin typeface="Arial"/>
                <a:ea typeface="Arial"/>
                <a:cs typeface="Arial"/>
                <a:sym typeface="Arial"/>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 name="Google Shape;104;p4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CB534C"/>
              </a:buClr>
              <a:buSzPts val="6000"/>
              <a:buFont typeface="Arial"/>
              <a:buNone/>
              <a:defRPr b="1" i="0" sz="6000" u="none" cap="none" strike="noStrike">
                <a:solidFill>
                  <a:srgbClr val="CB534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8" name="Google Shape;108;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09" name="Google Shape;109;p51"/>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110" name="Google Shape;110;p51">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111" name="Google Shape;111;p51"/>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5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5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52"/>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116" name="Shape 116"/>
        <p:cNvGrpSpPr/>
        <p:nvPr/>
      </p:nvGrpSpPr>
      <p:grpSpPr>
        <a:xfrm>
          <a:off x="0" y="0"/>
          <a:ext cx="0" cy="0"/>
          <a:chOff x="0" y="0"/>
          <a:chExt cx="0" cy="0"/>
        </a:xfrm>
      </p:grpSpPr>
      <p:pic>
        <p:nvPicPr>
          <p:cNvPr id="117" name="Google Shape;117;p53"/>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118" name="Google Shape;118;p53"/>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54"/>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QUESTIONS</a:t>
            </a:r>
            <a:endParaRPr b="1" sz="4000">
              <a:solidFill>
                <a:schemeClr val="lt1"/>
              </a:solidFill>
              <a:latin typeface="Arial"/>
              <a:ea typeface="Arial"/>
              <a:cs typeface="Arial"/>
              <a:sym typeface="Arial"/>
            </a:endParaRPr>
          </a:p>
        </p:txBody>
      </p:sp>
      <p:sp>
        <p:nvSpPr>
          <p:cNvPr id="121" name="Google Shape;121;p54"/>
          <p:cNvSpPr txBox="1"/>
          <p:nvPr>
            <p:ph idx="1" type="body"/>
          </p:nvPr>
        </p:nvSpPr>
        <p:spPr>
          <a:xfrm>
            <a:off x="2614948" y="2845830"/>
            <a:ext cx="6962104" cy="2164052"/>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wo Content">
  <p:cSld name="8_Two Content">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55"/>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4" name="Google Shape;124;p55"/>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56"/>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56"/>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57"/>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
        <p:nvSpPr>
          <p:cNvPr id="130" name="Google Shape;130;p57"/>
          <p:cNvSpPr txBox="1"/>
          <p:nvPr>
            <p:ph idx="1" type="body"/>
          </p:nvPr>
        </p:nvSpPr>
        <p:spPr>
          <a:xfrm>
            <a:off x="851192" y="1841277"/>
            <a:ext cx="10502608" cy="28337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1" name="Google Shape;131;p57"/>
          <p:cNvSpPr/>
          <p:nvPr/>
        </p:nvSpPr>
        <p:spPr>
          <a:xfrm>
            <a:off x="838200" y="4808654"/>
            <a:ext cx="1050260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757070"/>
                </a:solidFill>
                <a:latin typeface="Arial"/>
                <a:ea typeface="Arial"/>
                <a:cs typeface="Arial"/>
                <a:sym typeface="Arial"/>
              </a:rPr>
              <a:t>Closing Slides Music: Rybak, Nazar. (n.d.). Corporate Inspired. HookSounds. CC BY. </a:t>
            </a:r>
            <a:r>
              <a:rPr lang="en-CA" sz="1800" u="sng">
                <a:solidFill>
                  <a:schemeClr val="accent1"/>
                </a:solidFill>
                <a:latin typeface="Arial"/>
                <a:ea typeface="Arial"/>
                <a:cs typeface="Arial"/>
                <a:sym typeface="Arial"/>
                <a:hlinkClick r:id="rId3">
                  <a:extLst>
                    <a:ext uri="{A12FA001-AC4F-418D-AE19-62706E023703}">
                      <ahyp:hlinkClr val="tx"/>
                    </a:ext>
                  </a:extLst>
                </a:hlinkClick>
              </a:rPr>
              <a:t>http://www.hooksounds.com/</a:t>
            </a:r>
            <a:endParaRPr sz="1800">
              <a:solidFill>
                <a:schemeClr val="accent1"/>
              </a:solidFill>
              <a:latin typeface="Arial"/>
              <a:ea typeface="Arial"/>
              <a:cs typeface="Arial"/>
              <a:sym typeface="Arial"/>
            </a:endParaRPr>
          </a:p>
          <a:p>
            <a:pPr indent="0" lvl="0" marL="0" marR="0" rtl="0" algn="l">
              <a:spcBef>
                <a:spcPts val="0"/>
              </a:spcBef>
              <a:spcAft>
                <a:spcPts val="0"/>
              </a:spcAft>
              <a:buNone/>
            </a:pPr>
            <a:r>
              <a:t/>
            </a:r>
            <a:endParaRPr sz="1800">
              <a:solidFill>
                <a:srgbClr val="757070"/>
              </a:solidFill>
              <a:latin typeface="Arial"/>
              <a:ea typeface="Arial"/>
              <a:cs typeface="Arial"/>
              <a:sym typeface="Arial"/>
            </a:endParaRPr>
          </a:p>
          <a:p>
            <a:pPr indent="0" lvl="0" marL="0" marR="0" rtl="0" algn="l">
              <a:spcBef>
                <a:spcPts val="0"/>
              </a:spcBef>
              <a:spcAft>
                <a:spcPts val="0"/>
              </a:spcAft>
              <a:buNone/>
            </a:pPr>
            <a:r>
              <a:rPr lang="en-CA" sz="1800">
                <a:solidFill>
                  <a:srgbClr val="757070"/>
                </a:solidFill>
                <a:latin typeface="Arial"/>
                <a:ea typeface="Arial"/>
                <a:cs typeface="Arial"/>
                <a:sym typeface="Arial"/>
              </a:rPr>
              <a:t>Unattributed materials are contributions from the Opening Up Copyright Project Team and placed in the Public Domain.</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58"/>
          <p:cNvSpPr txBox="1"/>
          <p:nvPr/>
        </p:nvSpPr>
        <p:spPr>
          <a:xfrm>
            <a:off x="1455738" y="3441680"/>
            <a:ext cx="989806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For the project overview and complete list of modules please visit the project website at: </a:t>
            </a:r>
            <a:r>
              <a:rPr lang="en-CA" sz="2000" u="sng">
                <a:solidFill>
                  <a:srgbClr val="757070"/>
                </a:solidFill>
                <a:latin typeface="Arial"/>
                <a:ea typeface="Arial"/>
                <a:cs typeface="Arial"/>
                <a:sym typeface="Arial"/>
                <a:hlinkClick r:id="rId3">
                  <a:extLst>
                    <a:ext uri="{A12FA001-AC4F-418D-AE19-62706E023703}">
                      <ahyp:hlinkClr val="tx"/>
                    </a:ext>
                  </a:extLst>
                </a:hlinkClick>
              </a:rPr>
              <a:t>https://www.ualberta.ca/copyright/resources/opening-up-copyright-instructional-modules</a:t>
            </a:r>
            <a:r>
              <a:rPr lang="en-CA"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Questions, comments, and suggestions should be directed to the University of Alberta’s Copyright Office at: </a:t>
            </a:r>
            <a:r>
              <a:rPr lang="en-CA"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This module is made available and licensed under a </a:t>
            </a:r>
            <a:r>
              <a:rPr lang="en-CA"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58"/>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5" name="Google Shape;135;p58"/>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Suggested Citation:</a:t>
            </a:r>
            <a:endParaRPr/>
          </a:p>
        </p:txBody>
      </p:sp>
      <p:sp>
        <p:nvSpPr>
          <p:cNvPr id="136" name="Google Shape;136;p5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137" name="Shape 137"/>
        <p:cNvGrpSpPr/>
        <p:nvPr/>
      </p:nvGrpSpPr>
      <p:grpSpPr>
        <a:xfrm>
          <a:off x="0" y="0"/>
          <a:ext cx="0" cy="0"/>
          <a:chOff x="0" y="0"/>
          <a:chExt cx="0" cy="0"/>
        </a:xfrm>
      </p:grpSpPr>
      <p:sp>
        <p:nvSpPr>
          <p:cNvPr id="138" name="Google Shape;138;p59"/>
          <p:cNvSpPr/>
          <p:nvPr/>
        </p:nvSpPr>
        <p:spPr>
          <a:xfrm>
            <a:off x="934260" y="18288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Copyright Office </a:t>
            </a:r>
            <a:endParaRPr/>
          </a:p>
        </p:txBody>
      </p:sp>
      <p:sp>
        <p:nvSpPr>
          <p:cNvPr id="139" name="Google Shape;139;p59"/>
          <p:cNvSpPr/>
          <p:nvPr/>
        </p:nvSpPr>
        <p:spPr>
          <a:xfrm>
            <a:off x="861060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Technologies in Education </a:t>
            </a:r>
            <a:endParaRPr/>
          </a:p>
        </p:txBody>
      </p:sp>
      <p:sp>
        <p:nvSpPr>
          <p:cNvPr id="140" name="Google Shape;140;p59"/>
          <p:cNvSpPr/>
          <p:nvPr/>
        </p:nvSpPr>
        <p:spPr>
          <a:xfrm>
            <a:off x="477243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Centre for Teaching and Learning </a:t>
            </a:r>
            <a:endParaRPr/>
          </a:p>
        </p:txBody>
      </p:sp>
      <p:sp>
        <p:nvSpPr>
          <p:cNvPr id="141" name="Google Shape;141;p59"/>
          <p:cNvSpPr/>
          <p:nvPr/>
        </p:nvSpPr>
        <p:spPr>
          <a:xfrm>
            <a:off x="2862356"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University of Alberta Libraries </a:t>
            </a:r>
            <a:endParaRPr/>
          </a:p>
        </p:txBody>
      </p:sp>
      <p:sp>
        <p:nvSpPr>
          <p:cNvPr id="142" name="Google Shape;142;p59"/>
          <p:cNvSpPr/>
          <p:nvPr/>
        </p:nvSpPr>
        <p:spPr>
          <a:xfrm>
            <a:off x="6698995"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School of Library and Information Studies </a:t>
            </a:r>
            <a:endParaRPr/>
          </a:p>
        </p:txBody>
      </p:sp>
      <p:sp>
        <p:nvSpPr>
          <p:cNvPr id="143" name="Google Shape;143;p59"/>
          <p:cNvSpPr txBox="1"/>
          <p:nvPr/>
        </p:nvSpPr>
        <p:spPr>
          <a:xfrm>
            <a:off x="1268630" y="25909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Amanda Wakaruk </a:t>
            </a:r>
            <a:endParaRPr/>
          </a:p>
        </p:txBody>
      </p:sp>
      <p:sp>
        <p:nvSpPr>
          <p:cNvPr id="144" name="Google Shape;144;p59"/>
          <p:cNvSpPr txBox="1"/>
          <p:nvPr/>
        </p:nvSpPr>
        <p:spPr>
          <a:xfrm>
            <a:off x="8944970" y="2585367"/>
            <a:ext cx="2074460" cy="72654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Anwen Burk</a:t>
            </a:r>
            <a:endParaRPr/>
          </a:p>
          <a:p>
            <a:pPr indent="0" lvl="0" marL="0" marR="0" rtl="0" algn="ctr">
              <a:lnSpc>
                <a:spcPct val="120000"/>
              </a:lnSpc>
              <a:spcBef>
                <a:spcPts val="0"/>
              </a:spcBef>
              <a:spcAft>
                <a:spcPts val="0"/>
              </a:spcAft>
              <a:buNone/>
            </a:pPr>
            <a:r>
              <a:t/>
            </a:r>
            <a:endParaRPr sz="1800">
              <a:solidFill>
                <a:srgbClr val="757070"/>
              </a:solidFill>
              <a:latin typeface="Arial"/>
              <a:ea typeface="Arial"/>
              <a:cs typeface="Arial"/>
              <a:sym typeface="Arial"/>
            </a:endParaRPr>
          </a:p>
        </p:txBody>
      </p:sp>
      <p:sp>
        <p:nvSpPr>
          <p:cNvPr id="145" name="Google Shape;145;p59"/>
          <p:cNvSpPr txBox="1"/>
          <p:nvPr/>
        </p:nvSpPr>
        <p:spPr>
          <a:xfrm>
            <a:off x="4929098" y="2585367"/>
            <a:ext cx="2191049" cy="108029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Cosette Lemelin   </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Graeme Pate</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Krysta McNutt</a:t>
            </a:r>
            <a:endParaRPr/>
          </a:p>
        </p:txBody>
      </p:sp>
      <p:sp>
        <p:nvSpPr>
          <p:cNvPr id="146" name="Google Shape;146;p59"/>
          <p:cNvSpPr txBox="1"/>
          <p:nvPr/>
        </p:nvSpPr>
        <p:spPr>
          <a:xfrm>
            <a:off x="3196726" y="4873752"/>
            <a:ext cx="20744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1800">
                <a:solidFill>
                  <a:srgbClr val="757070"/>
                </a:solidFill>
                <a:latin typeface="Arial"/>
                <a:ea typeface="Arial"/>
                <a:cs typeface="Arial"/>
                <a:sym typeface="Arial"/>
              </a:rPr>
              <a:t>Michelle Brailey </a:t>
            </a:r>
            <a:endParaRPr/>
          </a:p>
        </p:txBody>
      </p:sp>
      <p:sp>
        <p:nvSpPr>
          <p:cNvPr id="147" name="Google Shape;147;p59"/>
          <p:cNvSpPr txBox="1"/>
          <p:nvPr/>
        </p:nvSpPr>
        <p:spPr>
          <a:xfrm>
            <a:off x="7033365" y="4870679"/>
            <a:ext cx="2215138" cy="13913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Toby Grant</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Julia Guy</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Kris Joseph</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Michael B. McNally </a:t>
            </a:r>
            <a:endParaRPr/>
          </a:p>
        </p:txBody>
      </p:sp>
      <p:sp>
        <p:nvSpPr>
          <p:cNvPr id="148" name="Google Shape;148;p5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31"/>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pic>
        <p:nvPicPr>
          <p:cNvPr id="23" name="Google Shape;23;p31"/>
          <p:cNvPicPr preferRelativeResize="0"/>
          <p:nvPr/>
        </p:nvPicPr>
        <p:blipFill rotWithShape="1">
          <a:blip r:embed="rId3">
            <a:alphaModFix/>
          </a:blip>
          <a:srcRect b="0" l="0" r="0" t="0"/>
          <a:stretch/>
        </p:blipFill>
        <p:spPr>
          <a:xfrm>
            <a:off x="417600" y="2534400"/>
            <a:ext cx="11368800" cy="282097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149" name="Shape 149"/>
        <p:cNvGrpSpPr/>
        <p:nvPr/>
      </p:nvGrpSpPr>
      <p:grpSpPr>
        <a:xfrm>
          <a:off x="0" y="0"/>
          <a:ext cx="0" cy="0"/>
          <a:chOff x="0" y="0"/>
          <a:chExt cx="0" cy="0"/>
        </a:xfrm>
      </p:grpSpPr>
      <p:pic>
        <p:nvPicPr>
          <p:cNvPr id="150" name="Google Shape;150;p60"/>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151" name="Google Shape;151;p60"/>
          <p:cNvSpPr txBox="1"/>
          <p:nvPr/>
        </p:nvSpPr>
        <p:spPr>
          <a:xfrm>
            <a:off x="1595717" y="2097172"/>
            <a:ext cx="8964707"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CA" sz="2400">
                <a:solidFill>
                  <a:srgbClr val="757070"/>
                </a:solidFill>
                <a:latin typeface="Arial"/>
                <a:ea typeface="Arial"/>
                <a:cs typeface="Arial"/>
                <a:sym typeface="Arial"/>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6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F7CA00"/>
              </a:buClr>
              <a:buSzPts val="6000"/>
              <a:buFont typeface="Arial"/>
              <a:buNone/>
              <a:defRPr b="1" i="0" sz="6000" u="none" cap="none" strike="noStrik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6" name="Google Shape;156;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57" name="Google Shape;157;p62"/>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158" name="Google Shape;158;p62">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159" name="Google Shape;159;p62"/>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6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2" name="Google Shape;162;p6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3" name="Google Shape;163;p63"/>
          <p:cNvSpPr txBox="1"/>
          <p:nvPr>
            <p:ph idx="3" type="body"/>
          </p:nvPr>
        </p:nvSpPr>
        <p:spPr>
          <a:xfrm>
            <a:off x="1520894" y="6272213"/>
            <a:ext cx="9832906" cy="287337"/>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F7CA00"/>
              </a:buClr>
              <a:buSzPts val="1500"/>
              <a:buFont typeface="Arial"/>
              <a:buNone/>
              <a:defRPr b="0" i="0" sz="1500" u="none" cap="none" strike="noStrike">
                <a:solidFill>
                  <a:srgbClr val="F7CA00"/>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4" name="Google Shape;164;p63"/>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165" name="Shape 165"/>
        <p:cNvGrpSpPr/>
        <p:nvPr/>
      </p:nvGrpSpPr>
      <p:grpSpPr>
        <a:xfrm>
          <a:off x="0" y="0"/>
          <a:ext cx="0" cy="0"/>
          <a:chOff x="0" y="0"/>
          <a:chExt cx="0" cy="0"/>
        </a:xfrm>
      </p:grpSpPr>
      <p:pic>
        <p:nvPicPr>
          <p:cNvPr id="166" name="Google Shape;166;p64"/>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167" name="Google Shape;167;p64"/>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65"/>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QUESTIONS</a:t>
            </a:r>
            <a:endParaRPr b="1" sz="4000">
              <a:solidFill>
                <a:schemeClr val="lt1"/>
              </a:solidFill>
              <a:latin typeface="Arial"/>
              <a:ea typeface="Arial"/>
              <a:cs typeface="Arial"/>
              <a:sym typeface="Arial"/>
            </a:endParaRPr>
          </a:p>
        </p:txBody>
      </p:sp>
      <p:sp>
        <p:nvSpPr>
          <p:cNvPr id="170" name="Google Shape;170;p65"/>
          <p:cNvSpPr txBox="1"/>
          <p:nvPr>
            <p:ph idx="1" type="body"/>
          </p:nvPr>
        </p:nvSpPr>
        <p:spPr>
          <a:xfrm>
            <a:off x="2614948" y="2845830"/>
            <a:ext cx="6962104" cy="2164052"/>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wo Content">
  <p:cSld name="8_Two Content">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66"/>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3" name="Google Shape;173;p66"/>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174" name="Shape 174"/>
        <p:cNvGrpSpPr/>
        <p:nvPr/>
      </p:nvGrpSpPr>
      <p:grpSpPr>
        <a:xfrm>
          <a:off x="0" y="0"/>
          <a:ext cx="0" cy="0"/>
          <a:chOff x="0" y="0"/>
          <a:chExt cx="0" cy="0"/>
        </a:xfrm>
      </p:grpSpPr>
      <p:sp>
        <p:nvSpPr>
          <p:cNvPr id="175" name="Google Shape;175;p67"/>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6" name="Google Shape;176;p67"/>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177" name="Shape 177"/>
        <p:cNvGrpSpPr/>
        <p:nvPr/>
      </p:nvGrpSpPr>
      <p:grpSpPr>
        <a:xfrm>
          <a:off x="0" y="0"/>
          <a:ext cx="0" cy="0"/>
          <a:chOff x="0" y="0"/>
          <a:chExt cx="0" cy="0"/>
        </a:xfrm>
      </p:grpSpPr>
      <p:sp>
        <p:nvSpPr>
          <p:cNvPr id="178" name="Google Shape;178;p6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
        <p:nvSpPr>
          <p:cNvPr id="179" name="Google Shape;179;p68"/>
          <p:cNvSpPr txBox="1"/>
          <p:nvPr>
            <p:ph idx="1" type="body"/>
          </p:nvPr>
        </p:nvSpPr>
        <p:spPr>
          <a:xfrm>
            <a:off x="851192" y="1841277"/>
            <a:ext cx="10502608" cy="28337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0" name="Google Shape;180;p68"/>
          <p:cNvSpPr/>
          <p:nvPr/>
        </p:nvSpPr>
        <p:spPr>
          <a:xfrm>
            <a:off x="838200" y="4808654"/>
            <a:ext cx="1050260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757070"/>
                </a:solidFill>
                <a:latin typeface="Arial"/>
                <a:ea typeface="Arial"/>
                <a:cs typeface="Arial"/>
                <a:sym typeface="Arial"/>
              </a:rPr>
              <a:t>Closing Slides Music: Rybak, Nazar. (n.d.). Corporate Inspired. HookSounds. CC BY. </a:t>
            </a:r>
            <a:r>
              <a:rPr lang="en-CA" sz="1800" u="sng">
                <a:solidFill>
                  <a:schemeClr val="dk1"/>
                </a:solidFill>
                <a:latin typeface="Arial"/>
                <a:ea typeface="Arial"/>
                <a:cs typeface="Arial"/>
                <a:sym typeface="Arial"/>
                <a:hlinkClick r:id="rId3">
                  <a:extLst>
                    <a:ext uri="{A12FA001-AC4F-418D-AE19-62706E023703}">
                      <ahyp:hlinkClr val="tx"/>
                    </a:ext>
                  </a:extLst>
                </a:hlinkClick>
              </a:rPr>
              <a:t>http://www.hooksounds.com/</a:t>
            </a:r>
            <a:r>
              <a:rPr lang="en-CA"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CA" sz="1800">
                <a:solidFill>
                  <a:srgbClr val="757070"/>
                </a:solidFill>
                <a:latin typeface="Arial"/>
                <a:ea typeface="Arial"/>
                <a:cs typeface="Arial"/>
                <a:sym typeface="Arial"/>
              </a:rPr>
              <a:t>Unattributed materials are contributions from the Opening Up Copyright Project Team and placed in the Public Domain.</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p69"/>
          <p:cNvSpPr txBox="1"/>
          <p:nvPr/>
        </p:nvSpPr>
        <p:spPr>
          <a:xfrm>
            <a:off x="1455738" y="3441680"/>
            <a:ext cx="989806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For the project overview and complete list of modules please visit the project website at: </a:t>
            </a:r>
            <a:r>
              <a:rPr lang="en-CA" sz="2000" u="sng">
                <a:solidFill>
                  <a:srgbClr val="757070"/>
                </a:solidFill>
                <a:latin typeface="Arial"/>
                <a:ea typeface="Arial"/>
                <a:cs typeface="Arial"/>
                <a:sym typeface="Arial"/>
                <a:hlinkClick r:id="rId3">
                  <a:extLst>
                    <a:ext uri="{A12FA001-AC4F-418D-AE19-62706E023703}">
                      <ahyp:hlinkClr val="tx"/>
                    </a:ext>
                  </a:extLst>
                </a:hlinkClick>
              </a:rPr>
              <a:t>https://www.ualberta.ca/copyright/resources/opening-up-copyright-instructional-modules</a:t>
            </a:r>
            <a:r>
              <a:rPr lang="en-CA"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Questions, comments, and suggestions should be directed to the University of Alberta’s Copyright Office at: </a:t>
            </a:r>
            <a:r>
              <a:rPr lang="en-CA"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This module is made available and licensed under a </a:t>
            </a:r>
            <a:r>
              <a:rPr lang="en-CA"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 name="Google Shape;183;p69"/>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4" name="Google Shape;184;p69"/>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Suggested Citation:</a:t>
            </a:r>
            <a:endParaRPr/>
          </a:p>
        </p:txBody>
      </p:sp>
      <p:sp>
        <p:nvSpPr>
          <p:cNvPr id="185" name="Google Shape;185;p6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70"/>
          <p:cNvSpPr/>
          <p:nvPr/>
        </p:nvSpPr>
        <p:spPr>
          <a:xfrm>
            <a:off x="934260" y="18288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Copyright Office </a:t>
            </a:r>
            <a:endParaRPr/>
          </a:p>
        </p:txBody>
      </p:sp>
      <p:sp>
        <p:nvSpPr>
          <p:cNvPr id="188" name="Google Shape;188;p70"/>
          <p:cNvSpPr/>
          <p:nvPr/>
        </p:nvSpPr>
        <p:spPr>
          <a:xfrm>
            <a:off x="861060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Technologies in Education </a:t>
            </a:r>
            <a:endParaRPr/>
          </a:p>
        </p:txBody>
      </p:sp>
      <p:sp>
        <p:nvSpPr>
          <p:cNvPr id="189" name="Google Shape;189;p70"/>
          <p:cNvSpPr/>
          <p:nvPr/>
        </p:nvSpPr>
        <p:spPr>
          <a:xfrm>
            <a:off x="477243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Centre for Teaching and Learning </a:t>
            </a:r>
            <a:endParaRPr/>
          </a:p>
        </p:txBody>
      </p:sp>
      <p:sp>
        <p:nvSpPr>
          <p:cNvPr id="190" name="Google Shape;190;p70"/>
          <p:cNvSpPr/>
          <p:nvPr/>
        </p:nvSpPr>
        <p:spPr>
          <a:xfrm>
            <a:off x="2862356"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University of Alberta Libraries </a:t>
            </a:r>
            <a:endParaRPr/>
          </a:p>
        </p:txBody>
      </p:sp>
      <p:sp>
        <p:nvSpPr>
          <p:cNvPr id="191" name="Google Shape;191;p70"/>
          <p:cNvSpPr/>
          <p:nvPr/>
        </p:nvSpPr>
        <p:spPr>
          <a:xfrm>
            <a:off x="6698995"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School of Library and Information Studies </a:t>
            </a:r>
            <a:endParaRPr/>
          </a:p>
        </p:txBody>
      </p:sp>
      <p:sp>
        <p:nvSpPr>
          <p:cNvPr id="192" name="Google Shape;192;p70"/>
          <p:cNvSpPr txBox="1"/>
          <p:nvPr/>
        </p:nvSpPr>
        <p:spPr>
          <a:xfrm>
            <a:off x="1268630" y="25909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Amanda Wakaruk </a:t>
            </a:r>
            <a:endParaRPr/>
          </a:p>
        </p:txBody>
      </p:sp>
      <p:sp>
        <p:nvSpPr>
          <p:cNvPr id="193" name="Google Shape;193;p70"/>
          <p:cNvSpPr txBox="1"/>
          <p:nvPr/>
        </p:nvSpPr>
        <p:spPr>
          <a:xfrm>
            <a:off x="8944970" y="2585367"/>
            <a:ext cx="2074460" cy="72654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Anwen Burk</a:t>
            </a:r>
            <a:endParaRPr/>
          </a:p>
          <a:p>
            <a:pPr indent="0" lvl="0" marL="0" marR="0" rtl="0" algn="ctr">
              <a:lnSpc>
                <a:spcPct val="120000"/>
              </a:lnSpc>
              <a:spcBef>
                <a:spcPts val="0"/>
              </a:spcBef>
              <a:spcAft>
                <a:spcPts val="0"/>
              </a:spcAft>
              <a:buNone/>
            </a:pPr>
            <a:r>
              <a:t/>
            </a:r>
            <a:endParaRPr sz="1800">
              <a:solidFill>
                <a:srgbClr val="757070"/>
              </a:solidFill>
              <a:latin typeface="Arial"/>
              <a:ea typeface="Arial"/>
              <a:cs typeface="Arial"/>
              <a:sym typeface="Arial"/>
            </a:endParaRPr>
          </a:p>
        </p:txBody>
      </p:sp>
      <p:sp>
        <p:nvSpPr>
          <p:cNvPr id="194" name="Google Shape;194;p70"/>
          <p:cNvSpPr txBox="1"/>
          <p:nvPr/>
        </p:nvSpPr>
        <p:spPr>
          <a:xfrm>
            <a:off x="4929098" y="2585367"/>
            <a:ext cx="2191049" cy="108029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Cosette Lemelin   </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Graeme Pate</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Krysta McNutt</a:t>
            </a:r>
            <a:endParaRPr/>
          </a:p>
        </p:txBody>
      </p:sp>
      <p:sp>
        <p:nvSpPr>
          <p:cNvPr id="195" name="Google Shape;195;p70"/>
          <p:cNvSpPr txBox="1"/>
          <p:nvPr/>
        </p:nvSpPr>
        <p:spPr>
          <a:xfrm>
            <a:off x="3196726" y="4873752"/>
            <a:ext cx="20744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1800">
                <a:solidFill>
                  <a:srgbClr val="757070"/>
                </a:solidFill>
                <a:latin typeface="Arial"/>
                <a:ea typeface="Arial"/>
                <a:cs typeface="Arial"/>
                <a:sym typeface="Arial"/>
              </a:rPr>
              <a:t>Michelle Brailey </a:t>
            </a:r>
            <a:endParaRPr/>
          </a:p>
        </p:txBody>
      </p:sp>
      <p:sp>
        <p:nvSpPr>
          <p:cNvPr id="196" name="Google Shape;196;p70"/>
          <p:cNvSpPr txBox="1"/>
          <p:nvPr/>
        </p:nvSpPr>
        <p:spPr>
          <a:xfrm>
            <a:off x="7033365" y="4870679"/>
            <a:ext cx="2215138" cy="13913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Toby Grant</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Julia Guy</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Kris Joseph</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Michael B. McNally </a:t>
            </a:r>
            <a:endParaRPr/>
          </a:p>
        </p:txBody>
      </p:sp>
      <p:sp>
        <p:nvSpPr>
          <p:cNvPr id="197" name="Google Shape;197;p7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3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QUESTIONS</a:t>
            </a:r>
            <a:endParaRPr b="1" sz="4000">
              <a:solidFill>
                <a:schemeClr val="lt1"/>
              </a:solidFill>
              <a:latin typeface="Arial"/>
              <a:ea typeface="Arial"/>
              <a:cs typeface="Arial"/>
              <a:sym typeface="Arial"/>
            </a:endParaRPr>
          </a:p>
        </p:txBody>
      </p:sp>
      <p:sp>
        <p:nvSpPr>
          <p:cNvPr id="26" name="Google Shape;26;p32"/>
          <p:cNvSpPr txBox="1"/>
          <p:nvPr>
            <p:ph idx="1" type="body"/>
          </p:nvPr>
        </p:nvSpPr>
        <p:spPr>
          <a:xfrm>
            <a:off x="2614948" y="2845830"/>
            <a:ext cx="6962104" cy="2164052"/>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198" name="Shape 198"/>
        <p:cNvGrpSpPr/>
        <p:nvPr/>
      </p:nvGrpSpPr>
      <p:grpSpPr>
        <a:xfrm>
          <a:off x="0" y="0"/>
          <a:ext cx="0" cy="0"/>
          <a:chOff x="0" y="0"/>
          <a:chExt cx="0" cy="0"/>
        </a:xfrm>
      </p:grpSpPr>
      <p:pic>
        <p:nvPicPr>
          <p:cNvPr id="199" name="Google Shape;199;p71"/>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200" name="Google Shape;200;p71"/>
          <p:cNvSpPr txBox="1"/>
          <p:nvPr/>
        </p:nvSpPr>
        <p:spPr>
          <a:xfrm>
            <a:off x="1595717" y="2097172"/>
            <a:ext cx="8964707"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CA" sz="2400">
                <a:solidFill>
                  <a:srgbClr val="757070"/>
                </a:solidFill>
                <a:latin typeface="Arial"/>
                <a:ea typeface="Arial"/>
                <a:cs typeface="Arial"/>
                <a:sym typeface="Arial"/>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 name="Google Shape;201;p7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203" name="Shape 203"/>
        <p:cNvGrpSpPr/>
        <p:nvPr/>
      </p:nvGrpSpPr>
      <p:grpSpPr>
        <a:xfrm>
          <a:off x="0" y="0"/>
          <a:ext cx="0" cy="0"/>
          <a:chOff x="0" y="0"/>
          <a:chExt cx="0" cy="0"/>
        </a:xfrm>
      </p:grpSpPr>
      <p:sp>
        <p:nvSpPr>
          <p:cNvPr id="204" name="Google Shape;204;p7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04950"/>
              </a:buClr>
              <a:buSzPts val="6000"/>
              <a:buFont typeface="Arial"/>
              <a:buNone/>
              <a:defRPr b="1" i="0" sz="6000" u="none" cap="none" strike="noStrike">
                <a:solidFill>
                  <a:srgbClr val="00495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5" name="Google Shape;205;p7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206" name="Google Shape;206;p73"/>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207" name="Google Shape;207;p73">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208" name="Google Shape;208;p73"/>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209" name="Shape 209"/>
        <p:cNvGrpSpPr/>
        <p:nvPr/>
      </p:nvGrpSpPr>
      <p:grpSpPr>
        <a:xfrm>
          <a:off x="0" y="0"/>
          <a:ext cx="0" cy="0"/>
          <a:chOff x="0" y="0"/>
          <a:chExt cx="0" cy="0"/>
        </a:xfrm>
      </p:grpSpPr>
      <p:sp>
        <p:nvSpPr>
          <p:cNvPr id="210" name="Google Shape;210;p7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1" name="Google Shape;211;p7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2" name="Google Shape;212;p74"/>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bg>
      <p:bgPr>
        <a:blipFill>
          <a:blip r:embed="rId2">
            <a:alphaModFix/>
          </a:blip>
          <a:stretch>
            <a:fillRect/>
          </a:stretch>
        </a:blipFill>
      </p:bgPr>
    </p:bg>
    <p:spTree>
      <p:nvGrpSpPr>
        <p:cNvPr id="213" name="Shape 213"/>
        <p:cNvGrpSpPr/>
        <p:nvPr/>
      </p:nvGrpSpPr>
      <p:grpSpPr>
        <a:xfrm>
          <a:off x="0" y="0"/>
          <a:ext cx="0" cy="0"/>
          <a:chOff x="0" y="0"/>
          <a:chExt cx="0" cy="0"/>
        </a:xfrm>
      </p:grpSpPr>
      <p:pic>
        <p:nvPicPr>
          <p:cNvPr id="214" name="Google Shape;214;p75"/>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215" name="Google Shape;215;p75"/>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amp; Resources">
  <p:cSld name="References &amp; Resources">
    <p:bg>
      <p:bgPr>
        <a:blipFill>
          <a:blip r:embed="rId2">
            <a:alphaModFix/>
          </a:blip>
          <a:stretch>
            <a:fillRect/>
          </a:stretch>
        </a:blipFill>
      </p:bgPr>
    </p:bg>
    <p:spTree>
      <p:nvGrpSpPr>
        <p:cNvPr id="216" name="Shape 216"/>
        <p:cNvGrpSpPr/>
        <p:nvPr/>
      </p:nvGrpSpPr>
      <p:grpSpPr>
        <a:xfrm>
          <a:off x="0" y="0"/>
          <a:ext cx="0" cy="0"/>
          <a:chOff x="0" y="0"/>
          <a:chExt cx="0" cy="0"/>
        </a:xfrm>
      </p:grpSpPr>
      <p:sp>
        <p:nvSpPr>
          <p:cNvPr id="217" name="Google Shape;217;p76"/>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QUESTIONS</a:t>
            </a:r>
            <a:endParaRPr b="1" sz="4000">
              <a:solidFill>
                <a:schemeClr val="lt1"/>
              </a:solidFill>
              <a:latin typeface="Arial"/>
              <a:ea typeface="Arial"/>
              <a:cs typeface="Arial"/>
              <a:sym typeface="Arial"/>
            </a:endParaRPr>
          </a:p>
        </p:txBody>
      </p:sp>
      <p:sp>
        <p:nvSpPr>
          <p:cNvPr id="218" name="Google Shape;218;p76"/>
          <p:cNvSpPr txBox="1"/>
          <p:nvPr>
            <p:ph idx="1" type="body"/>
          </p:nvPr>
        </p:nvSpPr>
        <p:spPr>
          <a:xfrm>
            <a:off x="2614948" y="2845830"/>
            <a:ext cx="6962104" cy="2164052"/>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ferences &amp; Resources">
  <p:cSld name="1_References &amp; Resources">
    <p:bg>
      <p:bgPr>
        <a:blipFill>
          <a:blip r:embed="rId2">
            <a:alphaModFix/>
          </a:blip>
          <a:stretch>
            <a:fillRect/>
          </a:stretch>
        </a:blipFill>
      </p:bgPr>
    </p:bg>
    <p:spTree>
      <p:nvGrpSpPr>
        <p:cNvPr id="219" name="Shape 219"/>
        <p:cNvGrpSpPr/>
        <p:nvPr/>
      </p:nvGrpSpPr>
      <p:grpSpPr>
        <a:xfrm>
          <a:off x="0" y="0"/>
          <a:ext cx="0" cy="0"/>
          <a:chOff x="0" y="0"/>
          <a:chExt cx="0" cy="0"/>
        </a:xfrm>
      </p:grpSpPr>
      <p:sp>
        <p:nvSpPr>
          <p:cNvPr id="220" name="Google Shape;220;p77"/>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1" name="Google Shape;221;p77"/>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s and Legislation">
  <p:cSld name="Cases and Legislation">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7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4" name="Google Shape;224;p7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Sound References">
  <p:cSld name="Image &amp; Sound References">
    <p:bg>
      <p:bgPr>
        <a:blipFill>
          <a:blip r:embed="rId2">
            <a:alphaModFix/>
          </a:blip>
          <a:stretch>
            <a:fillRect/>
          </a:stretch>
        </a:blipFill>
      </p:bgPr>
    </p:bg>
    <p:spTree>
      <p:nvGrpSpPr>
        <p:cNvPr id="225" name="Shape 225"/>
        <p:cNvGrpSpPr/>
        <p:nvPr/>
      </p:nvGrpSpPr>
      <p:grpSpPr>
        <a:xfrm>
          <a:off x="0" y="0"/>
          <a:ext cx="0" cy="0"/>
          <a:chOff x="0" y="0"/>
          <a:chExt cx="0" cy="0"/>
        </a:xfrm>
      </p:grpSpPr>
      <p:sp>
        <p:nvSpPr>
          <p:cNvPr id="226" name="Google Shape;226;p7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
        <p:nvSpPr>
          <p:cNvPr id="227" name="Google Shape;227;p79"/>
          <p:cNvSpPr txBox="1"/>
          <p:nvPr>
            <p:ph idx="1" type="body"/>
          </p:nvPr>
        </p:nvSpPr>
        <p:spPr>
          <a:xfrm>
            <a:off x="851192" y="1841277"/>
            <a:ext cx="10502608" cy="28337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8" name="Google Shape;228;p79"/>
          <p:cNvSpPr/>
          <p:nvPr/>
        </p:nvSpPr>
        <p:spPr>
          <a:xfrm>
            <a:off x="838200" y="4808654"/>
            <a:ext cx="1050260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757070"/>
                </a:solidFill>
                <a:latin typeface="Arial"/>
                <a:ea typeface="Arial"/>
                <a:cs typeface="Arial"/>
                <a:sym typeface="Arial"/>
              </a:rPr>
              <a:t>Closing Slides Music: Rybak, Nazar. (n.d.). Corporate Inspired. HookSounds. CC BY. </a:t>
            </a:r>
            <a:r>
              <a:rPr lang="en-CA" sz="1800" u="sng">
                <a:solidFill>
                  <a:schemeClr val="dk1"/>
                </a:solidFill>
                <a:latin typeface="Arial"/>
                <a:ea typeface="Arial"/>
                <a:cs typeface="Arial"/>
                <a:sym typeface="Arial"/>
                <a:hlinkClick r:id="rId3">
                  <a:extLst>
                    <a:ext uri="{A12FA001-AC4F-418D-AE19-62706E023703}">
                      <ahyp:hlinkClr val="tx"/>
                    </a:ext>
                  </a:extLst>
                </a:hlinkClick>
              </a:rPr>
              <a:t>http://www.hooksounds.com/</a:t>
            </a:r>
            <a:r>
              <a:rPr lang="en-CA"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CA" sz="1800">
                <a:solidFill>
                  <a:srgbClr val="757070"/>
                </a:solidFill>
                <a:latin typeface="Arial"/>
                <a:ea typeface="Arial"/>
                <a:cs typeface="Arial"/>
                <a:sym typeface="Arial"/>
              </a:rPr>
              <a:t>Unattributed materials are contributions from the Opening Up Copyright Project Team and placed in the Public Domain.</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censing &amp; Attribution">
  <p:cSld name="Licensing &amp; Attribution">
    <p:bg>
      <p:bgPr>
        <a:blipFill>
          <a:blip r:embed="rId2">
            <a:alphaModFix/>
          </a:blip>
          <a:stretch>
            <a:fillRect/>
          </a:stretch>
        </a:blipFill>
      </p:bgPr>
    </p:bg>
    <p:spTree>
      <p:nvGrpSpPr>
        <p:cNvPr id="229" name="Shape 229"/>
        <p:cNvGrpSpPr/>
        <p:nvPr/>
      </p:nvGrpSpPr>
      <p:grpSpPr>
        <a:xfrm>
          <a:off x="0" y="0"/>
          <a:ext cx="0" cy="0"/>
          <a:chOff x="0" y="0"/>
          <a:chExt cx="0" cy="0"/>
        </a:xfrm>
      </p:grpSpPr>
      <p:sp>
        <p:nvSpPr>
          <p:cNvPr id="230" name="Google Shape;230;p80"/>
          <p:cNvSpPr txBox="1"/>
          <p:nvPr>
            <p:ph idx="1" type="body"/>
          </p:nvPr>
        </p:nvSpPr>
        <p:spPr>
          <a:xfrm>
            <a:off x="2063510" y="2253164"/>
            <a:ext cx="9290290" cy="10242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1" name="Google Shape;231;p80"/>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Suggested Citation:</a:t>
            </a:r>
            <a:endParaRPr/>
          </a:p>
        </p:txBody>
      </p:sp>
      <p:sp>
        <p:nvSpPr>
          <p:cNvPr id="232" name="Google Shape;232;p80"/>
          <p:cNvSpPr txBox="1"/>
          <p:nvPr/>
        </p:nvSpPr>
        <p:spPr>
          <a:xfrm>
            <a:off x="1455738" y="3441680"/>
            <a:ext cx="989806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For the project overview and complete list of modules please visit the project website at: </a:t>
            </a:r>
            <a:r>
              <a:rPr lang="en-CA" sz="2000" u="sng">
                <a:solidFill>
                  <a:srgbClr val="757070"/>
                </a:solidFill>
                <a:latin typeface="Arial"/>
                <a:ea typeface="Arial"/>
                <a:cs typeface="Arial"/>
                <a:sym typeface="Arial"/>
                <a:hlinkClick r:id="rId3">
                  <a:extLst>
                    <a:ext uri="{A12FA001-AC4F-418D-AE19-62706E023703}">
                      <ahyp:hlinkClr val="tx"/>
                    </a:ext>
                  </a:extLst>
                </a:hlinkClick>
              </a:rPr>
              <a:t>https://www.ualberta.ca/copyright/resources/opening-up-copyright-instructional-modules</a:t>
            </a:r>
            <a:r>
              <a:rPr lang="en-CA"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Questions, comments, and suggestions should be directed to the University of Alberta’s Copyright Office at: </a:t>
            </a:r>
            <a:r>
              <a:rPr lang="en-CA"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CA" sz="2000">
                <a:solidFill>
                  <a:srgbClr val="757070"/>
                </a:solidFill>
                <a:latin typeface="Arial"/>
                <a:ea typeface="Arial"/>
                <a:cs typeface="Arial"/>
                <a:sym typeface="Arial"/>
              </a:rPr>
              <a:t>This module is made available and licensed under a </a:t>
            </a:r>
            <a:r>
              <a:rPr lang="en-CA"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 name="Google Shape;233;p8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ibutors">
  <p:cSld name="Contributors">
    <p:bg>
      <p:bgPr>
        <a:blipFill>
          <a:blip r:embed="rId2">
            <a:alphaModFix/>
          </a:blip>
          <a:stretch>
            <a:fillRect/>
          </a:stretch>
        </a:blipFill>
      </p:bgPr>
    </p:bg>
    <p:spTree>
      <p:nvGrpSpPr>
        <p:cNvPr id="234" name="Shape 234"/>
        <p:cNvGrpSpPr/>
        <p:nvPr/>
      </p:nvGrpSpPr>
      <p:grpSpPr>
        <a:xfrm>
          <a:off x="0" y="0"/>
          <a:ext cx="0" cy="0"/>
          <a:chOff x="0" y="0"/>
          <a:chExt cx="0" cy="0"/>
        </a:xfrm>
      </p:grpSpPr>
      <p:sp>
        <p:nvSpPr>
          <p:cNvPr id="235" name="Google Shape;235;p81"/>
          <p:cNvSpPr/>
          <p:nvPr/>
        </p:nvSpPr>
        <p:spPr>
          <a:xfrm>
            <a:off x="934260" y="18288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Copyright Office </a:t>
            </a:r>
            <a:endParaRPr/>
          </a:p>
        </p:txBody>
      </p:sp>
      <p:sp>
        <p:nvSpPr>
          <p:cNvPr id="236" name="Google Shape;236;p81"/>
          <p:cNvSpPr/>
          <p:nvPr/>
        </p:nvSpPr>
        <p:spPr>
          <a:xfrm>
            <a:off x="861060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Technologies in Education </a:t>
            </a:r>
            <a:endParaRPr/>
          </a:p>
        </p:txBody>
      </p:sp>
      <p:sp>
        <p:nvSpPr>
          <p:cNvPr id="237" name="Google Shape;237;p81"/>
          <p:cNvSpPr/>
          <p:nvPr/>
        </p:nvSpPr>
        <p:spPr>
          <a:xfrm>
            <a:off x="477243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Centre for Teaching and Learning </a:t>
            </a:r>
            <a:endParaRPr/>
          </a:p>
        </p:txBody>
      </p:sp>
      <p:sp>
        <p:nvSpPr>
          <p:cNvPr id="238" name="Google Shape;238;p81"/>
          <p:cNvSpPr/>
          <p:nvPr/>
        </p:nvSpPr>
        <p:spPr>
          <a:xfrm>
            <a:off x="2862356"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University of Alberta Libraries </a:t>
            </a:r>
            <a:endParaRPr/>
          </a:p>
        </p:txBody>
      </p:sp>
      <p:sp>
        <p:nvSpPr>
          <p:cNvPr id="239" name="Google Shape;239;p81"/>
          <p:cNvSpPr/>
          <p:nvPr/>
        </p:nvSpPr>
        <p:spPr>
          <a:xfrm>
            <a:off x="6698995"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School of Library and Information Studies </a:t>
            </a:r>
            <a:endParaRPr/>
          </a:p>
        </p:txBody>
      </p:sp>
      <p:sp>
        <p:nvSpPr>
          <p:cNvPr id="240" name="Google Shape;240;p81"/>
          <p:cNvSpPr txBox="1"/>
          <p:nvPr/>
        </p:nvSpPr>
        <p:spPr>
          <a:xfrm>
            <a:off x="1268630" y="25909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Amanda Wakaruk </a:t>
            </a:r>
            <a:endParaRPr/>
          </a:p>
        </p:txBody>
      </p:sp>
      <p:sp>
        <p:nvSpPr>
          <p:cNvPr id="241" name="Google Shape;241;p81"/>
          <p:cNvSpPr txBox="1"/>
          <p:nvPr/>
        </p:nvSpPr>
        <p:spPr>
          <a:xfrm>
            <a:off x="8944970" y="2585367"/>
            <a:ext cx="2074460" cy="72654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Anwen Burk</a:t>
            </a:r>
            <a:endParaRPr/>
          </a:p>
          <a:p>
            <a:pPr indent="0" lvl="0" marL="0" marR="0" rtl="0" algn="ctr">
              <a:lnSpc>
                <a:spcPct val="120000"/>
              </a:lnSpc>
              <a:spcBef>
                <a:spcPts val="0"/>
              </a:spcBef>
              <a:spcAft>
                <a:spcPts val="0"/>
              </a:spcAft>
              <a:buNone/>
            </a:pPr>
            <a:r>
              <a:t/>
            </a:r>
            <a:endParaRPr sz="1800">
              <a:solidFill>
                <a:srgbClr val="757070"/>
              </a:solidFill>
              <a:latin typeface="Arial"/>
              <a:ea typeface="Arial"/>
              <a:cs typeface="Arial"/>
              <a:sym typeface="Arial"/>
            </a:endParaRPr>
          </a:p>
        </p:txBody>
      </p:sp>
      <p:sp>
        <p:nvSpPr>
          <p:cNvPr id="242" name="Google Shape;242;p81"/>
          <p:cNvSpPr txBox="1"/>
          <p:nvPr/>
        </p:nvSpPr>
        <p:spPr>
          <a:xfrm>
            <a:off x="4929098" y="2585367"/>
            <a:ext cx="2191049" cy="108029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Cosette Lemelin   </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Graeme Pate</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Krysta McNutt</a:t>
            </a:r>
            <a:endParaRPr/>
          </a:p>
        </p:txBody>
      </p:sp>
      <p:sp>
        <p:nvSpPr>
          <p:cNvPr id="243" name="Google Shape;243;p81"/>
          <p:cNvSpPr txBox="1"/>
          <p:nvPr/>
        </p:nvSpPr>
        <p:spPr>
          <a:xfrm>
            <a:off x="3196726" y="4873752"/>
            <a:ext cx="20744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1800">
                <a:solidFill>
                  <a:srgbClr val="757070"/>
                </a:solidFill>
                <a:latin typeface="Arial"/>
                <a:ea typeface="Arial"/>
                <a:cs typeface="Arial"/>
                <a:sym typeface="Arial"/>
              </a:rPr>
              <a:t>Michelle Brailey </a:t>
            </a:r>
            <a:endParaRPr/>
          </a:p>
        </p:txBody>
      </p:sp>
      <p:sp>
        <p:nvSpPr>
          <p:cNvPr id="244" name="Google Shape;244;p81"/>
          <p:cNvSpPr txBox="1"/>
          <p:nvPr/>
        </p:nvSpPr>
        <p:spPr>
          <a:xfrm>
            <a:off x="7033365" y="4870679"/>
            <a:ext cx="2215138" cy="13913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Toby Grant</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Julia Guy</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Kris Joseph</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Michael B. McNally </a:t>
            </a:r>
            <a:endParaRPr/>
          </a:p>
        </p:txBody>
      </p:sp>
      <p:sp>
        <p:nvSpPr>
          <p:cNvPr id="245" name="Google Shape;245;p8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3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
        <p:nvSpPr>
          <p:cNvPr id="29" name="Google Shape;29;p33"/>
          <p:cNvSpPr txBox="1"/>
          <p:nvPr>
            <p:ph idx="1" type="body"/>
          </p:nvPr>
        </p:nvSpPr>
        <p:spPr>
          <a:xfrm>
            <a:off x="851192" y="1841276"/>
            <a:ext cx="10502608" cy="43148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knowledgment">
  <p:cSld name="Acknowledgment">
    <p:bg>
      <p:bgPr>
        <a:blipFill>
          <a:blip r:embed="rId2">
            <a:alphaModFix/>
          </a:blip>
          <a:stretch>
            <a:fillRect/>
          </a:stretch>
        </a:blipFill>
      </p:bgPr>
    </p:bg>
    <p:spTree>
      <p:nvGrpSpPr>
        <p:cNvPr id="246" name="Shape 246"/>
        <p:cNvGrpSpPr/>
        <p:nvPr/>
      </p:nvGrpSpPr>
      <p:grpSpPr>
        <a:xfrm>
          <a:off x="0" y="0"/>
          <a:ext cx="0" cy="0"/>
          <a:chOff x="0" y="0"/>
          <a:chExt cx="0" cy="0"/>
        </a:xfrm>
      </p:grpSpPr>
      <p:pic>
        <p:nvPicPr>
          <p:cNvPr id="247" name="Google Shape;247;p82"/>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248" name="Google Shape;248;p82"/>
          <p:cNvSpPr txBox="1"/>
          <p:nvPr/>
        </p:nvSpPr>
        <p:spPr>
          <a:xfrm>
            <a:off x="1595717" y="2097172"/>
            <a:ext cx="8964707"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CA" sz="2400">
                <a:solidFill>
                  <a:srgbClr val="757070"/>
                </a:solidFill>
                <a:latin typeface="Arial"/>
                <a:ea typeface="Arial"/>
                <a:cs typeface="Arial"/>
                <a:sym typeface="Arial"/>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9" name="Google Shape;249;p8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34"/>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 name="Google Shape;32;p34"/>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757070"/>
                </a:solidFill>
                <a:latin typeface="Arial"/>
                <a:ea typeface="Arial"/>
                <a:cs typeface="Arial"/>
                <a:sym typeface="Arial"/>
              </a:rPr>
              <a:t>Suggested Citation:</a:t>
            </a:r>
            <a:endParaRPr/>
          </a:p>
        </p:txBody>
      </p:sp>
      <p:sp>
        <p:nvSpPr>
          <p:cNvPr id="33" name="Google Shape;33;p34"/>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
        <p:nvSpPr>
          <p:cNvPr id="34" name="Google Shape;34;p34"/>
          <p:cNvSpPr txBox="1"/>
          <p:nvPr/>
        </p:nvSpPr>
        <p:spPr>
          <a:xfrm>
            <a:off x="1455738" y="3441680"/>
            <a:ext cx="989806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57070"/>
              </a:buClr>
              <a:buSzPts val="2000"/>
              <a:buFont typeface="Arial"/>
              <a:buNone/>
            </a:pPr>
            <a:r>
              <a:rPr lang="en-CA" sz="2000">
                <a:solidFill>
                  <a:srgbClr val="757070"/>
                </a:solidFill>
                <a:latin typeface="Arial"/>
                <a:ea typeface="Arial"/>
                <a:cs typeface="Arial"/>
                <a:sym typeface="Arial"/>
              </a:rPr>
              <a:t>For the project overview and complete list of modules please visit the project website at: </a:t>
            </a:r>
            <a:r>
              <a:rPr lang="en-CA" sz="2000" u="sng">
                <a:solidFill>
                  <a:srgbClr val="757070"/>
                </a:solidFill>
                <a:latin typeface="Arial"/>
                <a:ea typeface="Arial"/>
                <a:cs typeface="Arial"/>
                <a:sym typeface="Arial"/>
                <a:hlinkClick r:id="rId3">
                  <a:extLst>
                    <a:ext uri="{A12FA001-AC4F-418D-AE19-62706E023703}">
                      <ahyp:hlinkClr val="tx"/>
                    </a:ext>
                  </a:extLst>
                </a:hlinkClick>
              </a:rPr>
              <a:t>https://sites.library.ualberta.ca/copyright/</a:t>
            </a:r>
            <a:r>
              <a:rPr lang="en-CA" sz="2000">
                <a:solidFill>
                  <a:srgbClr val="757070"/>
                </a:solidFill>
                <a:latin typeface="Arial"/>
                <a:ea typeface="Arial"/>
                <a:cs typeface="Arial"/>
                <a:sym typeface="Arial"/>
              </a:rPr>
              <a:t>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sz="2000">
              <a:solidFill>
                <a:srgbClr val="757070"/>
              </a:solidFill>
              <a:latin typeface="Arial"/>
              <a:ea typeface="Arial"/>
              <a:cs typeface="Arial"/>
              <a:sym typeface="Arial"/>
            </a:endParaRPr>
          </a:p>
          <a:p>
            <a:pPr indent="0" lvl="0" marL="0" marR="0" rtl="0" algn="l">
              <a:spcBef>
                <a:spcPts val="0"/>
              </a:spcBef>
              <a:spcAft>
                <a:spcPts val="0"/>
              </a:spcAft>
              <a:buClr>
                <a:srgbClr val="757070"/>
              </a:buClr>
              <a:buSzPts val="2000"/>
              <a:buFont typeface="Arial"/>
              <a:buNone/>
            </a:pPr>
            <a:r>
              <a:rPr lang="en-CA" sz="2000">
                <a:solidFill>
                  <a:srgbClr val="757070"/>
                </a:solidFill>
                <a:latin typeface="Arial"/>
                <a:ea typeface="Arial"/>
                <a:cs typeface="Arial"/>
                <a:sym typeface="Arial"/>
              </a:rPr>
              <a:t>Questions, comments, and suggestions should be directed to the University of Alberta’s Copyright Office at: </a:t>
            </a:r>
            <a:r>
              <a:rPr lang="en-CA"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Clr>
                <a:schemeClr val="dk1"/>
              </a:buClr>
              <a:buSzPts val="2000"/>
              <a:buFont typeface="Arial"/>
              <a:buNone/>
            </a:pPr>
            <a:r>
              <a:t/>
            </a:r>
            <a:endParaRPr sz="2000">
              <a:solidFill>
                <a:srgbClr val="757070"/>
              </a:solidFill>
              <a:latin typeface="Arial"/>
              <a:ea typeface="Arial"/>
              <a:cs typeface="Arial"/>
              <a:sym typeface="Arial"/>
            </a:endParaRPr>
          </a:p>
          <a:p>
            <a:pPr indent="0" lvl="0" marL="0" marR="0" rtl="0" algn="l">
              <a:spcBef>
                <a:spcPts val="0"/>
              </a:spcBef>
              <a:spcAft>
                <a:spcPts val="0"/>
              </a:spcAft>
              <a:buClr>
                <a:srgbClr val="757070"/>
              </a:buClr>
              <a:buSzPts val="2000"/>
              <a:buFont typeface="Arial"/>
              <a:buNone/>
            </a:pPr>
            <a:r>
              <a:rPr lang="en-CA" sz="2000">
                <a:solidFill>
                  <a:srgbClr val="757070"/>
                </a:solidFill>
                <a:latin typeface="Arial"/>
                <a:ea typeface="Arial"/>
                <a:cs typeface="Arial"/>
                <a:sym typeface="Arial"/>
              </a:rPr>
              <a:t>This module is made available and licensed under a </a:t>
            </a:r>
            <a:r>
              <a:rPr lang="en-CA"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35"/>
          <p:cNvSpPr/>
          <p:nvPr/>
        </p:nvSpPr>
        <p:spPr>
          <a:xfrm>
            <a:off x="934260" y="18288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Copyright Office </a:t>
            </a:r>
            <a:endParaRPr/>
          </a:p>
        </p:txBody>
      </p:sp>
      <p:sp>
        <p:nvSpPr>
          <p:cNvPr id="37" name="Google Shape;37;p35"/>
          <p:cNvSpPr/>
          <p:nvPr/>
        </p:nvSpPr>
        <p:spPr>
          <a:xfrm>
            <a:off x="861060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Technologies in Education </a:t>
            </a:r>
            <a:endParaRPr/>
          </a:p>
        </p:txBody>
      </p:sp>
      <p:sp>
        <p:nvSpPr>
          <p:cNvPr id="38" name="Google Shape;38;p35"/>
          <p:cNvSpPr/>
          <p:nvPr/>
        </p:nvSpPr>
        <p:spPr>
          <a:xfrm>
            <a:off x="4772430" y="1830200"/>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Centre for Teaching and Learning </a:t>
            </a:r>
            <a:endParaRPr/>
          </a:p>
        </p:txBody>
      </p:sp>
      <p:sp>
        <p:nvSpPr>
          <p:cNvPr id="39" name="Google Shape;39;p35"/>
          <p:cNvSpPr/>
          <p:nvPr/>
        </p:nvSpPr>
        <p:spPr>
          <a:xfrm>
            <a:off x="2862356"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University of Alberta Libraries </a:t>
            </a:r>
            <a:endParaRPr/>
          </a:p>
        </p:txBody>
      </p:sp>
      <p:sp>
        <p:nvSpPr>
          <p:cNvPr id="40" name="Google Shape;40;p35"/>
          <p:cNvSpPr/>
          <p:nvPr/>
        </p:nvSpPr>
        <p:spPr>
          <a:xfrm>
            <a:off x="6698995" y="4154355"/>
            <a:ext cx="27432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CA" sz="1800">
                <a:solidFill>
                  <a:schemeClr val="lt1"/>
                </a:solidFill>
                <a:latin typeface="Arial"/>
                <a:ea typeface="Arial"/>
                <a:cs typeface="Arial"/>
                <a:sym typeface="Arial"/>
              </a:rPr>
              <a:t>School of Library and Information Studies </a:t>
            </a:r>
            <a:endParaRPr/>
          </a:p>
        </p:txBody>
      </p:sp>
      <p:sp>
        <p:nvSpPr>
          <p:cNvPr id="41" name="Google Shape;41;p35"/>
          <p:cNvSpPr txBox="1"/>
          <p:nvPr/>
        </p:nvSpPr>
        <p:spPr>
          <a:xfrm>
            <a:off x="1268630" y="25909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Amanda Wakaruk </a:t>
            </a:r>
            <a:endParaRPr/>
          </a:p>
        </p:txBody>
      </p:sp>
      <p:sp>
        <p:nvSpPr>
          <p:cNvPr id="42" name="Google Shape;42;p35"/>
          <p:cNvSpPr txBox="1"/>
          <p:nvPr/>
        </p:nvSpPr>
        <p:spPr>
          <a:xfrm>
            <a:off x="8944970" y="2585367"/>
            <a:ext cx="2074460" cy="72654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Anwen Burk</a:t>
            </a:r>
            <a:endParaRPr/>
          </a:p>
          <a:p>
            <a:pPr indent="0" lvl="0" marL="0" marR="0" rtl="0" algn="ctr">
              <a:lnSpc>
                <a:spcPct val="120000"/>
              </a:lnSpc>
              <a:spcBef>
                <a:spcPts val="0"/>
              </a:spcBef>
              <a:spcAft>
                <a:spcPts val="0"/>
              </a:spcAft>
              <a:buNone/>
            </a:pPr>
            <a:r>
              <a:t/>
            </a:r>
            <a:endParaRPr sz="1800">
              <a:solidFill>
                <a:srgbClr val="757070"/>
              </a:solidFill>
              <a:latin typeface="Arial"/>
              <a:ea typeface="Arial"/>
              <a:cs typeface="Arial"/>
              <a:sym typeface="Arial"/>
            </a:endParaRPr>
          </a:p>
        </p:txBody>
      </p:sp>
      <p:sp>
        <p:nvSpPr>
          <p:cNvPr id="43" name="Google Shape;43;p35"/>
          <p:cNvSpPr txBox="1"/>
          <p:nvPr/>
        </p:nvSpPr>
        <p:spPr>
          <a:xfrm>
            <a:off x="4929098" y="2585367"/>
            <a:ext cx="2191049" cy="108029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Cosette Lemelin   </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Graeme Pate</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   Krysta McNutt</a:t>
            </a:r>
            <a:endParaRPr/>
          </a:p>
        </p:txBody>
      </p:sp>
      <p:sp>
        <p:nvSpPr>
          <p:cNvPr id="44" name="Google Shape;44;p35"/>
          <p:cNvSpPr txBox="1"/>
          <p:nvPr/>
        </p:nvSpPr>
        <p:spPr>
          <a:xfrm>
            <a:off x="3196726" y="4873752"/>
            <a:ext cx="207446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1800">
                <a:solidFill>
                  <a:srgbClr val="757070"/>
                </a:solidFill>
                <a:latin typeface="Arial"/>
                <a:ea typeface="Arial"/>
                <a:cs typeface="Arial"/>
                <a:sym typeface="Arial"/>
              </a:rPr>
              <a:t>Michelle Brailey </a:t>
            </a:r>
            <a:endParaRPr/>
          </a:p>
        </p:txBody>
      </p:sp>
      <p:sp>
        <p:nvSpPr>
          <p:cNvPr id="45" name="Google Shape;45;p35"/>
          <p:cNvSpPr txBox="1"/>
          <p:nvPr/>
        </p:nvSpPr>
        <p:spPr>
          <a:xfrm>
            <a:off x="7033365" y="4870679"/>
            <a:ext cx="2215138" cy="13913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Toby Grant</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Julia Guy</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Kris Joseph</a:t>
            </a:r>
            <a:endParaRPr/>
          </a:p>
          <a:p>
            <a:pPr indent="0" lvl="0" marL="0" marR="0" rtl="0" algn="ctr">
              <a:lnSpc>
                <a:spcPct val="120000"/>
              </a:lnSpc>
              <a:spcBef>
                <a:spcPts val="0"/>
              </a:spcBef>
              <a:spcAft>
                <a:spcPts val="0"/>
              </a:spcAft>
              <a:buNone/>
            </a:pPr>
            <a:r>
              <a:rPr lang="en-CA" sz="1800">
                <a:solidFill>
                  <a:srgbClr val="757070"/>
                </a:solidFill>
                <a:latin typeface="Arial"/>
                <a:ea typeface="Arial"/>
                <a:cs typeface="Arial"/>
                <a:sym typeface="Arial"/>
              </a:rPr>
              <a:t>Michael B. McNally </a:t>
            </a:r>
            <a:endParaRPr/>
          </a:p>
        </p:txBody>
      </p:sp>
      <p:sp>
        <p:nvSpPr>
          <p:cNvPr id="46" name="Google Shape;46;p35"/>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36"/>
          <p:cNvSpPr txBox="1"/>
          <p:nvPr/>
        </p:nvSpPr>
        <p:spPr>
          <a:xfrm>
            <a:off x="1595717" y="2097172"/>
            <a:ext cx="8964707"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CA" sz="2400">
                <a:solidFill>
                  <a:srgbClr val="757070"/>
                </a:solidFill>
                <a:latin typeface="Arial"/>
                <a:ea typeface="Arial"/>
                <a:cs typeface="Arial"/>
                <a:sym typeface="Arial"/>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 name="Google Shape;49;p36"/>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pic>
        <p:nvPicPr>
          <p:cNvPr id="50" name="Google Shape;50;p36"/>
          <p:cNvPicPr preferRelativeResize="0"/>
          <p:nvPr/>
        </p:nvPicPr>
        <p:blipFill rotWithShape="1">
          <a:blip r:embed="rId3">
            <a:alphaModFix/>
          </a:blip>
          <a:srcRect b="0" l="0" r="0" t="0"/>
          <a:stretch/>
        </p:blipFill>
        <p:spPr>
          <a:xfrm>
            <a:off x="4759200" y="4881600"/>
            <a:ext cx="2480400" cy="677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wo Content">
  <p:cSld name="8_Two Conten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7"/>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 name="Google Shape;53;p37"/>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CA"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5.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1.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11" Type="http://schemas.openxmlformats.org/officeDocument/2006/relationships/theme" Target="../theme/theme2.xml"/><Relationship Id="rId10" Type="http://schemas.openxmlformats.org/officeDocument/2006/relationships/slideLayout" Target="../slideLayouts/slideLayout30.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11" Type="http://schemas.openxmlformats.org/officeDocument/2006/relationships/theme" Target="../theme/theme6.xml"/><Relationship Id="rId10" Type="http://schemas.openxmlformats.org/officeDocument/2006/relationships/slideLayout" Target="../slideLayouts/slideLayout40.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11" Type="http://schemas.openxmlformats.org/officeDocument/2006/relationships/theme" Target="../theme/theme4.xml"/><Relationship Id="rId10" Type="http://schemas.openxmlformats.org/officeDocument/2006/relationships/slideLayout" Target="../slideLayouts/slideLayout50.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64.png"/><Relationship Id="rId11" Type="http://schemas.openxmlformats.org/officeDocument/2006/relationships/image" Target="../media/image19.jpg"/><Relationship Id="rId10" Type="http://schemas.openxmlformats.org/officeDocument/2006/relationships/image" Target="../media/image47.png"/><Relationship Id="rId9" Type="http://schemas.openxmlformats.org/officeDocument/2006/relationships/image" Target="../media/image62.png"/><Relationship Id="rId5" Type="http://schemas.openxmlformats.org/officeDocument/2006/relationships/image" Target="../media/image46.png"/><Relationship Id="rId6" Type="http://schemas.openxmlformats.org/officeDocument/2006/relationships/image" Target="../media/image54.png"/><Relationship Id="rId7" Type="http://schemas.openxmlformats.org/officeDocument/2006/relationships/image" Target="../media/image48.png"/><Relationship Id="rId8"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9.jpg"/><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61.png"/><Relationship Id="rId5"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19.jpg"/><Relationship Id="rId5"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concise.britannica.com/ebc/art-11798/Victor-Hugo-photograph-by-Nadar" TargetMode="External"/><Relationship Id="rId4" Type="http://schemas.openxmlformats.org/officeDocument/2006/relationships/hyperlink" Target="https://upload.wikimedia.org/wikipedia/commons/3/3a/Hunchback_of_Notre_Dame.jpg" TargetMode="External"/><Relationship Id="rId5" Type="http://schemas.openxmlformats.org/officeDocument/2006/relationships/hyperlink" Target="https://commons.wikimedia.org/wiki/File:Flag_of_the_United_States_(1822-1836).svg" TargetMode="External"/><Relationship Id="rId6" Type="http://schemas.openxmlformats.org/officeDocument/2006/relationships/hyperlink" Target="https://commons.wikimedia.org/w/index.php?curid=318418" TargetMode="External"/><Relationship Id="rId7" Type="http://schemas.openxmlformats.org/officeDocument/2006/relationships/hyperlink" Target="https://commons.wikimedia.org/wiki/File:W_Rotunde.jpg#/media/File:W_Rotunde.jpg" TargetMode="External"/><Relationship Id="rId8" Type="http://schemas.openxmlformats.org/officeDocument/2006/relationships/hyperlink" Target="https://commons.wikimedia.org/wiki/File:Joseph_Ferdinand_Keppler_-_The_Pirate_Publisher_-_Puck_Magazine_-_Restoration_by_Adam_Cuerden.jpg#/media/File:Joseph_Ferdinand_Keppler_-_The_Pirate_Publisher_-_Puck_Magazine_-_Restoration_by_Adam_Cuerden.jp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commons.wikimedia.org/wiki/File:Joseph_Ferdinand_Keppler_-_The_Pirate_Publisher_-_Puck_Magazine_-_Restoration_by_Adam_Cuerden.jpg#/media/File:Joseph_Ferdinand_Keppler_-_The_Pirate_Publisher_-_Puck_Magazine_-_Restoration_by_Adam_Cuerden.jpg" TargetMode="External"/><Relationship Id="rId4" Type="http://schemas.openxmlformats.org/officeDocument/2006/relationships/hyperlink" Target="https://thenounproject.com/term/automatically/944735" TargetMode="External"/><Relationship Id="rId11" Type="http://schemas.openxmlformats.org/officeDocument/2006/relationships/hyperlink" Target="https://thenounproject.com/term/public-speaking/1681645" TargetMode="External"/><Relationship Id="rId10" Type="http://schemas.openxmlformats.org/officeDocument/2006/relationships/hyperlink" Target="https://thenounproject.com/term/drama/953398" TargetMode="External"/><Relationship Id="rId9" Type="http://schemas.openxmlformats.org/officeDocument/2006/relationships/hyperlink" Target="https://thenounproject.com/term/broadcast/201837" TargetMode="External"/><Relationship Id="rId5" Type="http://schemas.openxmlformats.org/officeDocument/2006/relationships/hyperlink" Target="https://thenounproject.com/icon/1976897" TargetMode="External"/><Relationship Id="rId6" Type="http://schemas.openxmlformats.org/officeDocument/2006/relationships/hyperlink" Target="https://thenounproject.com/icon/1787402/" TargetMode="External"/><Relationship Id="rId7" Type="http://schemas.openxmlformats.org/officeDocument/2006/relationships/hyperlink" Target="https://thenounproject.com/term/science/909459" TargetMode="External"/><Relationship Id="rId8" Type="http://schemas.openxmlformats.org/officeDocument/2006/relationships/hyperlink" Target="https://thenounproject.com/term/process/206735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thenounproject.com/term/film-projector/336166" TargetMode="External"/><Relationship Id="rId4" Type="http://schemas.openxmlformats.org/officeDocument/2006/relationships/hyperlink" Target="https://thenounproject.com/term/adapt/2122894" TargetMode="External"/><Relationship Id="rId11" Type="http://schemas.openxmlformats.org/officeDocument/2006/relationships/hyperlink" Target="https://thenounproject.com/term/shield/304268" TargetMode="External"/><Relationship Id="rId10" Type="http://schemas.openxmlformats.org/officeDocument/2006/relationships/hyperlink" Target="https://thenounproject.com/term/swords/2288788" TargetMode="External"/><Relationship Id="rId9" Type="http://schemas.openxmlformats.org/officeDocument/2006/relationships/hyperlink" Target="https://www.arcade-museum.com/game_detail.php?game_id=8156" TargetMode="External"/><Relationship Id="rId5" Type="http://schemas.openxmlformats.org/officeDocument/2006/relationships/hyperlink" Target="https://thenounproject.com/term/copy/1474212" TargetMode="External"/><Relationship Id="rId6" Type="http://schemas.openxmlformats.org/officeDocument/2006/relationships/hyperlink" Target="https://thenounproject.com/term/moral/901639" TargetMode="External"/><Relationship Id="rId7" Type="http://schemas.openxmlformats.org/officeDocument/2006/relationships/hyperlink" Target="https://en.wikipedia.org/wiki/Copyright_infringement#/media/File:Copyrightpirates.jpg" TargetMode="External"/><Relationship Id="rId8" Type="http://schemas.openxmlformats.org/officeDocument/2006/relationships/hyperlink" Target="https://commons.wikimedia.org/wiki/File:Hunchback_-Notre_Dame_1923.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thenounproject.com/term/helmet/593366" TargetMode="External"/><Relationship Id="rId4" Type="http://schemas.openxmlformats.org/officeDocument/2006/relationships/hyperlink" Target="https://thenounproject.com/term/database/2262291" TargetMode="External"/><Relationship Id="rId10" Type="http://schemas.openxmlformats.org/officeDocument/2006/relationships/hyperlink" Target="https://freesound.org/people/giddster/sounds/336539/" TargetMode="External"/><Relationship Id="rId9" Type="http://schemas.openxmlformats.org/officeDocument/2006/relationships/hyperlink" Target="https://freesound.org/people/rykenn/sounds/432170/" TargetMode="External"/><Relationship Id="rId5" Type="http://schemas.openxmlformats.org/officeDocument/2006/relationships/hyperlink" Target="https://thenounproject.com/term/impose/2248951" TargetMode="External"/><Relationship Id="rId6" Type="http://schemas.openxmlformats.org/officeDocument/2006/relationships/hyperlink" Target="https://thenounproject.com/term/police-riot-control-equipment/1584298" TargetMode="External"/><Relationship Id="rId7" Type="http://schemas.openxmlformats.org/officeDocument/2006/relationships/hyperlink" Target="https://incompetech.com/music/royalty-free/index.html?collection=005" TargetMode="External"/><Relationship Id="rId8" Type="http://schemas.openxmlformats.org/officeDocument/2006/relationships/hyperlink" Target="https://freesound.org/people/madmanmusic/sounds/34798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freesound.org/people/LittleRainySeasons/sounds/338047/" TargetMode="External"/><Relationship Id="rId4" Type="http://schemas.openxmlformats.org/officeDocument/2006/relationships/hyperlink" Target="https://freesound.org/people/guinefurrie/sounds/441508/" TargetMode="External"/><Relationship Id="rId9" Type="http://schemas.openxmlformats.org/officeDocument/2006/relationships/hyperlink" Target="http://www.hooksounds.com/" TargetMode="External"/><Relationship Id="rId5" Type="http://schemas.openxmlformats.org/officeDocument/2006/relationships/hyperlink" Target="https://freemusicarchive.org/music/Dr_Phibes_and_The_Ten_Plagues_of_Egypt/Music_of_the_Gods_volume_1/" TargetMode="External"/><Relationship Id="rId6" Type="http://schemas.openxmlformats.org/officeDocument/2006/relationships/hyperlink" Target="https://freesound.org/people/Rock%20Savage/sounds/65921/" TargetMode="External"/><Relationship Id="rId7" Type="http://schemas.openxmlformats.org/officeDocument/2006/relationships/hyperlink" Target="https://freesound.org/people/onikage22/sounds/240566/" TargetMode="External"/><Relationship Id="rId8" Type="http://schemas.openxmlformats.org/officeDocument/2006/relationships/hyperlink" Target="https://freesound.org/people/newagesoup/sounds/34732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33.jpg"/><Relationship Id="rId5"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19.jp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5.png"/><Relationship Id="rId4"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21.jpg"/><Relationship Id="rId7"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43.png"/><Relationship Id="rId10" Type="http://schemas.openxmlformats.org/officeDocument/2006/relationships/image" Target="../media/image44.png"/><Relationship Id="rId9"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41.png"/><Relationship Id="rId7" Type="http://schemas.openxmlformats.org/officeDocument/2006/relationships/image" Target="../media/image32.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36.png"/><Relationship Id="rId5" Type="http://schemas.openxmlformats.org/officeDocument/2006/relationships/image" Target="../media/image5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45.jpg"/><Relationship Id="rId10" Type="http://schemas.openxmlformats.org/officeDocument/2006/relationships/image" Target="../media/image36.png"/><Relationship Id="rId9" Type="http://schemas.openxmlformats.org/officeDocument/2006/relationships/image" Target="../media/image42.png"/><Relationship Id="rId5" Type="http://schemas.openxmlformats.org/officeDocument/2006/relationships/image" Target="../media/image37.jpg"/><Relationship Id="rId6" Type="http://schemas.openxmlformats.org/officeDocument/2006/relationships/image" Target="../media/image50.png"/><Relationship Id="rId7" Type="http://schemas.openxmlformats.org/officeDocument/2006/relationships/image" Target="../media/image60.png"/><Relationship Id="rId8"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879F3D"/>
              </a:buClr>
              <a:buSzPts val="6000"/>
              <a:buFont typeface="Arial"/>
              <a:buNone/>
            </a:pPr>
            <a:r>
              <a:rPr lang="en-CA"/>
              <a:t>Berne and TRIPS Agreements</a:t>
            </a:r>
            <a:endParaRPr/>
          </a:p>
        </p:txBody>
      </p:sp>
      <p:sp>
        <p:nvSpPr>
          <p:cNvPr id="256" name="Google Shape;256;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757070"/>
              </a:buClr>
              <a:buSzPts val="2400"/>
              <a:buNone/>
            </a:pPr>
            <a:r>
              <a:t/>
            </a:r>
            <a:endParaRPr/>
          </a:p>
        </p:txBody>
      </p:sp>
      <p:sp>
        <p:nvSpPr>
          <p:cNvPr id="257" name="Google Shape;257;p1"/>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CA"/>
              <a:t>*April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10"/>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THE TRIPS AGREEMENT</a:t>
            </a:r>
            <a:endParaRPr/>
          </a:p>
        </p:txBody>
      </p:sp>
      <p:pic>
        <p:nvPicPr>
          <p:cNvPr id="401" name="Google Shape;401;p10"/>
          <p:cNvPicPr preferRelativeResize="0"/>
          <p:nvPr/>
        </p:nvPicPr>
        <p:blipFill rotWithShape="1">
          <a:blip r:embed="rId3">
            <a:alphaModFix/>
          </a:blip>
          <a:srcRect b="0" l="0" r="0" t="0"/>
          <a:stretch/>
        </p:blipFill>
        <p:spPr>
          <a:xfrm>
            <a:off x="7706094" y="1564700"/>
            <a:ext cx="3276866" cy="3276866"/>
          </a:xfrm>
          <a:prstGeom prst="rect">
            <a:avLst/>
          </a:prstGeom>
          <a:noFill/>
          <a:ln>
            <a:noFill/>
          </a:ln>
        </p:spPr>
      </p:pic>
      <p:sp>
        <p:nvSpPr>
          <p:cNvPr id="402" name="Google Shape;402;p10"/>
          <p:cNvSpPr txBox="1"/>
          <p:nvPr/>
        </p:nvSpPr>
        <p:spPr>
          <a:xfrm>
            <a:off x="800100" y="4841566"/>
            <a:ext cx="221246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rgbClr val="FF0000"/>
                </a:solidFill>
                <a:latin typeface="Garamond"/>
                <a:ea typeface="Garamond"/>
                <a:cs typeface="Garamond"/>
                <a:sym typeface="Garamond"/>
              </a:rPr>
              <a:t>TRIPS</a:t>
            </a:r>
            <a:endParaRPr/>
          </a:p>
        </p:txBody>
      </p:sp>
      <p:sp>
        <p:nvSpPr>
          <p:cNvPr id="403" name="Google Shape;403;p10"/>
          <p:cNvSpPr txBox="1"/>
          <p:nvPr/>
        </p:nvSpPr>
        <p:spPr>
          <a:xfrm>
            <a:off x="3720189" y="1877568"/>
            <a:ext cx="4751622" cy="46166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Protects expressions, not ideas</a:t>
            </a:r>
            <a:endParaRPr/>
          </a:p>
        </p:txBody>
      </p:sp>
      <p:grpSp>
        <p:nvGrpSpPr>
          <p:cNvPr id="404" name="Google Shape;404;p10"/>
          <p:cNvGrpSpPr/>
          <p:nvPr/>
        </p:nvGrpSpPr>
        <p:grpSpPr>
          <a:xfrm>
            <a:off x="4914363" y="2753760"/>
            <a:ext cx="4644280" cy="3773477"/>
            <a:chOff x="4914363" y="2753760"/>
            <a:chExt cx="4644280" cy="3773477"/>
          </a:xfrm>
        </p:grpSpPr>
        <p:pic>
          <p:nvPicPr>
            <p:cNvPr descr="A group of people sitting in front of a building&#10;&#10;Description automatically generated" id="405" name="Google Shape;405;p10"/>
            <p:cNvPicPr preferRelativeResize="0"/>
            <p:nvPr/>
          </p:nvPicPr>
          <p:blipFill rotWithShape="1">
            <a:blip r:embed="rId4">
              <a:alphaModFix/>
            </a:blip>
            <a:srcRect b="0" l="0" r="0" t="0"/>
            <a:stretch/>
          </p:blipFill>
          <p:spPr>
            <a:xfrm>
              <a:off x="4914363" y="2753760"/>
              <a:ext cx="4644280" cy="3773477"/>
            </a:xfrm>
            <a:prstGeom prst="rect">
              <a:avLst/>
            </a:prstGeom>
            <a:noFill/>
            <a:ln>
              <a:noFill/>
            </a:ln>
          </p:spPr>
        </p:pic>
        <p:pic>
          <p:nvPicPr>
            <p:cNvPr id="406" name="Google Shape;406;p10"/>
            <p:cNvPicPr preferRelativeResize="0"/>
            <p:nvPr/>
          </p:nvPicPr>
          <p:blipFill rotWithShape="1">
            <a:blip r:embed="rId5">
              <a:alphaModFix/>
            </a:blip>
            <a:srcRect b="0" l="0" r="0" t="0"/>
            <a:stretch/>
          </p:blipFill>
          <p:spPr>
            <a:xfrm rot="-222473">
              <a:off x="6029446" y="3499126"/>
              <a:ext cx="971271" cy="1204375"/>
            </a:xfrm>
            <a:prstGeom prst="rect">
              <a:avLst/>
            </a:prstGeom>
            <a:noFill/>
            <a:ln>
              <a:noFill/>
            </a:ln>
          </p:spPr>
        </p:pic>
        <p:sp>
          <p:nvSpPr>
            <p:cNvPr id="407" name="Google Shape;407;p10"/>
            <p:cNvSpPr txBox="1"/>
            <p:nvPr/>
          </p:nvSpPr>
          <p:spPr>
            <a:xfrm>
              <a:off x="8019704" y="2945107"/>
              <a:ext cx="15007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1800">
                  <a:solidFill>
                    <a:schemeClr val="accent2"/>
                  </a:solidFill>
                  <a:latin typeface="Arial"/>
                  <a:ea typeface="Arial"/>
                  <a:cs typeface="Arial"/>
                  <a:sym typeface="Arial"/>
                </a:rPr>
                <a:t>SCORE: 30</a:t>
              </a:r>
              <a:endParaRPr/>
            </a:p>
          </p:txBody>
        </p:sp>
        <p:pic>
          <p:nvPicPr>
            <p:cNvPr id="408" name="Google Shape;408;p10"/>
            <p:cNvPicPr preferRelativeResize="0"/>
            <p:nvPr/>
          </p:nvPicPr>
          <p:blipFill rotWithShape="1">
            <a:blip r:embed="rId6">
              <a:alphaModFix/>
            </a:blip>
            <a:srcRect b="0" l="0" r="0" t="0"/>
            <a:stretch/>
          </p:blipFill>
          <p:spPr>
            <a:xfrm flipH="1" rot="353476">
              <a:off x="6884208" y="3665279"/>
              <a:ext cx="1017820" cy="1262097"/>
            </a:xfrm>
            <a:prstGeom prst="rect">
              <a:avLst/>
            </a:prstGeom>
            <a:noFill/>
            <a:ln>
              <a:noFill/>
            </a:ln>
          </p:spPr>
        </p:pic>
        <p:pic>
          <p:nvPicPr>
            <p:cNvPr id="409" name="Google Shape;409;p10"/>
            <p:cNvPicPr preferRelativeResize="0"/>
            <p:nvPr/>
          </p:nvPicPr>
          <p:blipFill rotWithShape="1">
            <a:blip r:embed="rId7">
              <a:alphaModFix/>
            </a:blip>
            <a:srcRect b="0" l="0" r="0" t="0"/>
            <a:stretch/>
          </p:blipFill>
          <p:spPr>
            <a:xfrm rot="-1355419">
              <a:off x="5302717" y="4878602"/>
              <a:ext cx="1003155" cy="1243912"/>
            </a:xfrm>
            <a:prstGeom prst="rect">
              <a:avLst/>
            </a:prstGeom>
            <a:noFill/>
            <a:ln>
              <a:noFill/>
            </a:ln>
          </p:spPr>
        </p:pic>
      </p:grpSp>
      <p:sp>
        <p:nvSpPr>
          <p:cNvPr id="410" name="Google Shape;410;p10"/>
          <p:cNvSpPr/>
          <p:nvPr/>
        </p:nvSpPr>
        <p:spPr>
          <a:xfrm rot="-842103">
            <a:off x="4305309" y="2591164"/>
            <a:ext cx="1082341"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8800">
                <a:solidFill>
                  <a:srgbClr val="FF0000"/>
                </a:solidFill>
                <a:latin typeface="Arial"/>
                <a:ea typeface="Arial"/>
                <a:cs typeface="Arial"/>
                <a:sym typeface="Arial"/>
              </a:rPr>
              <a:t>©</a:t>
            </a:r>
            <a:endParaRPr/>
          </a:p>
        </p:txBody>
      </p:sp>
      <p:sp>
        <p:nvSpPr>
          <p:cNvPr id="411" name="Google Shape;411;p10"/>
          <p:cNvSpPr txBox="1"/>
          <p:nvPr/>
        </p:nvSpPr>
        <p:spPr>
          <a:xfrm>
            <a:off x="3720189" y="1885135"/>
            <a:ext cx="6891630" cy="46166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Computer programs protected as literary works</a:t>
            </a:r>
            <a:endParaRPr/>
          </a:p>
        </p:txBody>
      </p:sp>
      <p:sp>
        <p:nvSpPr>
          <p:cNvPr id="412" name="Google Shape;412;p10"/>
          <p:cNvSpPr txBox="1"/>
          <p:nvPr/>
        </p:nvSpPr>
        <p:spPr>
          <a:xfrm>
            <a:off x="3791939" y="3081013"/>
            <a:ext cx="327686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400">
                <a:solidFill>
                  <a:srgbClr val="757070"/>
                </a:solidFill>
                <a:latin typeface="Arial"/>
                <a:ea typeface="Arial"/>
                <a:cs typeface="Arial"/>
                <a:sym typeface="Arial"/>
              </a:rPr>
              <a:t>print(“SANCTUARY!”);</a:t>
            </a:r>
            <a:endParaRPr/>
          </a:p>
        </p:txBody>
      </p:sp>
      <p:pic>
        <p:nvPicPr>
          <p:cNvPr id="413" name="Google Shape;413;p10"/>
          <p:cNvPicPr preferRelativeResize="0"/>
          <p:nvPr/>
        </p:nvPicPr>
        <p:blipFill rotWithShape="1">
          <a:blip r:embed="rId8">
            <a:alphaModFix/>
          </a:blip>
          <a:srcRect b="21995" l="0" r="0" t="0"/>
          <a:stretch/>
        </p:blipFill>
        <p:spPr>
          <a:xfrm>
            <a:off x="7480529" y="2529549"/>
            <a:ext cx="3155270" cy="2461230"/>
          </a:xfrm>
          <a:prstGeom prst="rect">
            <a:avLst/>
          </a:prstGeom>
          <a:noFill/>
          <a:ln>
            <a:noFill/>
          </a:ln>
        </p:spPr>
      </p:pic>
      <p:pic>
        <p:nvPicPr>
          <p:cNvPr id="414" name="Google Shape;414;p10"/>
          <p:cNvPicPr preferRelativeResize="0"/>
          <p:nvPr/>
        </p:nvPicPr>
        <p:blipFill rotWithShape="1">
          <a:blip r:embed="rId9">
            <a:alphaModFix/>
          </a:blip>
          <a:srcRect b="0" l="0" r="0" t="0"/>
          <a:stretch/>
        </p:blipFill>
        <p:spPr>
          <a:xfrm>
            <a:off x="4491521" y="3954146"/>
            <a:ext cx="1888718" cy="2367945"/>
          </a:xfrm>
          <a:prstGeom prst="rect">
            <a:avLst/>
          </a:prstGeom>
          <a:noFill/>
          <a:ln>
            <a:noFill/>
          </a:ln>
        </p:spPr>
      </p:pic>
      <p:sp>
        <p:nvSpPr>
          <p:cNvPr id="415" name="Google Shape;415;p10"/>
          <p:cNvSpPr txBox="1"/>
          <p:nvPr/>
        </p:nvSpPr>
        <p:spPr>
          <a:xfrm>
            <a:off x="3718368" y="1892076"/>
            <a:ext cx="7372532" cy="46166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Authors can authorize or prohibit commercial rental</a:t>
            </a:r>
            <a:endParaRPr/>
          </a:p>
        </p:txBody>
      </p:sp>
      <p:pic>
        <p:nvPicPr>
          <p:cNvPr id="416" name="Google Shape;416;p10"/>
          <p:cNvPicPr preferRelativeResize="0"/>
          <p:nvPr/>
        </p:nvPicPr>
        <p:blipFill rotWithShape="1">
          <a:blip r:embed="rId10">
            <a:alphaModFix/>
          </a:blip>
          <a:srcRect b="0" l="0" r="0" t="0"/>
          <a:stretch/>
        </p:blipFill>
        <p:spPr>
          <a:xfrm>
            <a:off x="4428499" y="3642781"/>
            <a:ext cx="2361540" cy="2928309"/>
          </a:xfrm>
          <a:prstGeom prst="rect">
            <a:avLst/>
          </a:prstGeom>
          <a:noFill/>
          <a:ln>
            <a:noFill/>
          </a:ln>
        </p:spPr>
      </p:pic>
      <p:pic>
        <p:nvPicPr>
          <p:cNvPr descr="A group of people sitting in front of a building&#10;&#10;Description automatically generated" id="417" name="Google Shape;417;p10"/>
          <p:cNvPicPr preferRelativeResize="0"/>
          <p:nvPr/>
        </p:nvPicPr>
        <p:blipFill rotWithShape="1">
          <a:blip r:embed="rId11">
            <a:alphaModFix/>
          </a:blip>
          <a:srcRect b="0" l="0" r="0" t="0"/>
          <a:stretch/>
        </p:blipFill>
        <p:spPr>
          <a:xfrm>
            <a:off x="6971126" y="3045171"/>
            <a:ext cx="4065321" cy="33030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500"/>
                                        <p:tgtEl>
                                          <p:spTgt spid="410"/>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par>
                                <p:cTn fill="hold" nodeType="withEffect" presetClass="exit" presetID="10" presetSubtype="0">
                                  <p:stCondLst>
                                    <p:cond delay="0"/>
                                  </p:stCondLst>
                                  <p:childTnLst>
                                    <p:animEffect filter="fade" transition="out">
                                      <p:cBhvr>
                                        <p:cTn dur="500"/>
                                        <p:tgtEl>
                                          <p:spTgt spid="403"/>
                                        </p:tgtEl>
                                      </p:cBhvr>
                                    </p:animEffect>
                                    <p:set>
                                      <p:cBhvr>
                                        <p:cTn dur="1" fill="hold">
                                          <p:stCondLst>
                                            <p:cond delay="500"/>
                                          </p:stCondLst>
                                        </p:cTn>
                                        <p:tgtEl>
                                          <p:spTgt spid="4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4"/>
                                        </p:tgtEl>
                                      </p:cBhvr>
                                    </p:animEffect>
                                    <p:set>
                                      <p:cBhvr>
                                        <p:cTn dur="1" fill="hold">
                                          <p:stCondLst>
                                            <p:cond delay="500"/>
                                          </p:stCondLst>
                                        </p:cTn>
                                        <p:tgtEl>
                                          <p:spTgt spid="4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10"/>
                                        </p:tgtEl>
                                      </p:cBhvr>
                                    </p:animEffect>
                                    <p:set>
                                      <p:cBhvr>
                                        <p:cTn dur="1" fill="hold">
                                          <p:stCondLst>
                                            <p:cond delay="500"/>
                                          </p:stCondLst>
                                        </p:cTn>
                                        <p:tgtEl>
                                          <p:spTgt spid="4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par>
                          <p:cTn fill="hold">
                            <p:stCondLst>
                              <p:cond delay="500"/>
                            </p:stCondLst>
                            <p:childTnLst>
                              <p:par>
                                <p:cTn fill="hold" nodeType="afterEffect" presetClass="entr" presetID="10" presetSubtype="0">
                                  <p:stCondLst>
                                    <p:cond delay="20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par>
                                <p:cTn fill="hold" nodeType="withEffect" presetClass="exit" presetID="10" presetSubtype="0">
                                  <p:stCondLst>
                                    <p:cond delay="0"/>
                                  </p:stCondLst>
                                  <p:childTnLst>
                                    <p:animEffect filter="fade" transition="out">
                                      <p:cBhvr>
                                        <p:cTn dur="500"/>
                                        <p:tgtEl>
                                          <p:spTgt spid="414"/>
                                        </p:tgtEl>
                                      </p:cBhvr>
                                    </p:animEffect>
                                    <p:set>
                                      <p:cBhvr>
                                        <p:cTn dur="1" fill="hold">
                                          <p:stCondLst>
                                            <p:cond delay="500"/>
                                          </p:stCondLst>
                                        </p:cTn>
                                        <p:tgtEl>
                                          <p:spTgt spid="41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13"/>
                                        </p:tgtEl>
                                      </p:cBhvr>
                                    </p:animEffect>
                                    <p:set>
                                      <p:cBhvr>
                                        <p:cTn dur="1" fill="hold">
                                          <p:stCondLst>
                                            <p:cond delay="500"/>
                                          </p:stCondLst>
                                        </p:cTn>
                                        <p:tgtEl>
                                          <p:spTgt spid="41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12"/>
                                        </p:tgtEl>
                                      </p:cBhvr>
                                    </p:animEffect>
                                    <p:set>
                                      <p:cBhvr>
                                        <p:cTn dur="1" fill="hold">
                                          <p:stCondLst>
                                            <p:cond delay="500"/>
                                          </p:stCondLst>
                                        </p:cTn>
                                        <p:tgtEl>
                                          <p:spTgt spid="41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11"/>
                                        </p:tgtEl>
                                      </p:cBhvr>
                                    </p:animEffect>
                                    <p:set>
                                      <p:cBhvr>
                                        <p:cTn dur="1" fill="hold">
                                          <p:stCondLst>
                                            <p:cond delay="500"/>
                                          </p:stCondLst>
                                        </p:cTn>
                                        <p:tgtEl>
                                          <p:spTgt spid="4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11"/>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TRIPS CONCERNS</a:t>
            </a:r>
            <a:endParaRPr/>
          </a:p>
        </p:txBody>
      </p:sp>
      <p:sp>
        <p:nvSpPr>
          <p:cNvPr id="424" name="Google Shape;424;p11"/>
          <p:cNvSpPr txBox="1"/>
          <p:nvPr/>
        </p:nvSpPr>
        <p:spPr>
          <a:xfrm>
            <a:off x="4056993" y="2274838"/>
            <a:ext cx="7582241" cy="230832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2400">
                <a:solidFill>
                  <a:schemeClr val="dk1"/>
                </a:solidFill>
                <a:latin typeface="Arial"/>
                <a:ea typeface="Arial"/>
                <a:cs typeface="Arial"/>
                <a:sym typeface="Arial"/>
              </a:rPr>
              <a:t>“The TRIPS agreement seeks to establish a particular settlement regarding intellectual property that privileges certain private interests while downgrading previously legitimate (and carefully developed) public-regarding aspects of their recognition and governance.”</a:t>
            </a:r>
            <a:endParaRPr/>
          </a:p>
        </p:txBody>
      </p:sp>
      <p:sp>
        <p:nvSpPr>
          <p:cNvPr id="425" name="Google Shape;425;p11"/>
          <p:cNvSpPr txBox="1"/>
          <p:nvPr/>
        </p:nvSpPr>
        <p:spPr>
          <a:xfrm>
            <a:off x="4307295" y="4897821"/>
            <a:ext cx="7331939"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600">
                <a:solidFill>
                  <a:schemeClr val="dk1"/>
                </a:solidFill>
                <a:latin typeface="Arial"/>
                <a:ea typeface="Arial"/>
                <a:cs typeface="Arial"/>
                <a:sym typeface="Arial"/>
              </a:rPr>
              <a:t>Christopher May. </a:t>
            </a:r>
            <a:r>
              <a:rPr i="1" lang="en-CA" sz="1600">
                <a:solidFill>
                  <a:schemeClr val="dk1"/>
                </a:solidFill>
                <a:latin typeface="Arial"/>
                <a:ea typeface="Arial"/>
                <a:cs typeface="Arial"/>
                <a:sym typeface="Arial"/>
              </a:rPr>
              <a:t>The Global Political Economy of Intellectual Property Rights: The New Enclosures</a:t>
            </a:r>
            <a:r>
              <a:rPr lang="en-CA" sz="1600">
                <a:solidFill>
                  <a:schemeClr val="dk1"/>
                </a:solidFill>
                <a:latin typeface="Arial"/>
                <a:ea typeface="Arial"/>
                <a:cs typeface="Arial"/>
                <a:sym typeface="Arial"/>
              </a:rPr>
              <a:t>. 2</a:t>
            </a:r>
            <a:r>
              <a:rPr baseline="30000" lang="en-CA" sz="1600">
                <a:solidFill>
                  <a:schemeClr val="dk1"/>
                </a:solidFill>
                <a:latin typeface="Arial"/>
                <a:ea typeface="Arial"/>
                <a:cs typeface="Arial"/>
                <a:sym typeface="Arial"/>
              </a:rPr>
              <a:t>nd</a:t>
            </a:r>
            <a:r>
              <a:rPr lang="en-CA" sz="1600">
                <a:solidFill>
                  <a:schemeClr val="dk1"/>
                </a:solidFill>
                <a:latin typeface="Arial"/>
                <a:ea typeface="Arial"/>
                <a:cs typeface="Arial"/>
                <a:sym typeface="Arial"/>
              </a:rPr>
              <a:t> Ed. London, Routledge, 2010, p.88.</a:t>
            </a:r>
            <a:endParaRPr/>
          </a:p>
        </p:txBody>
      </p:sp>
      <p:pic>
        <p:nvPicPr>
          <p:cNvPr descr="A close up of text on a black background&#10;&#10;Description automatically generated" id="426" name="Google Shape;426;p11"/>
          <p:cNvPicPr preferRelativeResize="0"/>
          <p:nvPr/>
        </p:nvPicPr>
        <p:blipFill rotWithShape="1">
          <a:blip r:embed="rId3">
            <a:alphaModFix/>
          </a:blip>
          <a:srcRect b="0" l="0" r="0" t="0"/>
          <a:stretch/>
        </p:blipFill>
        <p:spPr>
          <a:xfrm>
            <a:off x="1142562" y="2320296"/>
            <a:ext cx="2108200" cy="3162300"/>
          </a:xfrm>
          <a:prstGeom prst="rect">
            <a:avLst/>
          </a:prstGeom>
          <a:noFill/>
          <a:ln>
            <a:noFill/>
          </a:ln>
        </p:spPr>
      </p:pic>
      <p:sp>
        <p:nvSpPr>
          <p:cNvPr id="427" name="Google Shape;427;p11"/>
          <p:cNvSpPr txBox="1"/>
          <p:nvPr/>
        </p:nvSpPr>
        <p:spPr>
          <a:xfrm>
            <a:off x="4056993" y="2828836"/>
            <a:ext cx="7582241"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2400">
                <a:solidFill>
                  <a:schemeClr val="dk1"/>
                </a:solidFill>
                <a:latin typeface="Arial"/>
                <a:ea typeface="Arial"/>
                <a:cs typeface="Arial"/>
                <a:sym typeface="Arial"/>
              </a:rPr>
              <a:t>“TRIPS was the first stage in the global recognition of an investment morality that sees knowledge as a private, rather than public, good.”</a:t>
            </a:r>
            <a:endParaRPr/>
          </a:p>
        </p:txBody>
      </p:sp>
      <p:sp>
        <p:nvSpPr>
          <p:cNvPr id="428" name="Google Shape;428;p11"/>
          <p:cNvSpPr txBox="1"/>
          <p:nvPr/>
        </p:nvSpPr>
        <p:spPr>
          <a:xfrm>
            <a:off x="4307295" y="4897821"/>
            <a:ext cx="7331939" cy="584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600">
                <a:solidFill>
                  <a:schemeClr val="dk1"/>
                </a:solidFill>
                <a:latin typeface="Arial"/>
                <a:ea typeface="Arial"/>
                <a:cs typeface="Arial"/>
                <a:sym typeface="Arial"/>
              </a:rPr>
              <a:t>Peter Drahos with John Braithwaite. </a:t>
            </a:r>
            <a:r>
              <a:rPr i="1" lang="en-CA" sz="1600">
                <a:solidFill>
                  <a:schemeClr val="dk1"/>
                </a:solidFill>
                <a:latin typeface="Arial"/>
                <a:ea typeface="Arial"/>
                <a:cs typeface="Arial"/>
                <a:sym typeface="Arial"/>
              </a:rPr>
              <a:t>Information Feudalism: Who Owns the Knowledge Economy?</a:t>
            </a:r>
            <a:r>
              <a:rPr lang="en-CA" sz="1600">
                <a:solidFill>
                  <a:schemeClr val="dk1"/>
                </a:solidFill>
                <a:latin typeface="Arial"/>
                <a:ea typeface="Arial"/>
                <a:cs typeface="Arial"/>
                <a:sym typeface="Arial"/>
              </a:rPr>
              <a:t> New York, The New Press, 2002, p.10.</a:t>
            </a:r>
            <a:endParaRPr/>
          </a:p>
        </p:txBody>
      </p:sp>
      <p:pic>
        <p:nvPicPr>
          <p:cNvPr descr="A picture containing building, indoor, wall&#10;&#10;Description automatically generated" id="429" name="Google Shape;429;p11"/>
          <p:cNvPicPr preferRelativeResize="0"/>
          <p:nvPr/>
        </p:nvPicPr>
        <p:blipFill rotWithShape="1">
          <a:blip r:embed="rId4">
            <a:alphaModFix/>
          </a:blip>
          <a:srcRect b="0" l="0" r="0" t="0"/>
          <a:stretch/>
        </p:blipFill>
        <p:spPr>
          <a:xfrm>
            <a:off x="1142562" y="2320296"/>
            <a:ext cx="2133600" cy="3162300"/>
          </a:xfrm>
          <a:prstGeom prst="rect">
            <a:avLst/>
          </a:prstGeom>
          <a:noFill/>
          <a:ln>
            <a:noFill/>
          </a:ln>
        </p:spPr>
      </p:pic>
      <p:sp>
        <p:nvSpPr>
          <p:cNvPr id="430" name="Google Shape;430;p11"/>
          <p:cNvSpPr txBox="1"/>
          <p:nvPr/>
        </p:nvSpPr>
        <p:spPr>
          <a:xfrm>
            <a:off x="4876747" y="3581400"/>
            <a:ext cx="3526559"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6000">
                <a:solidFill>
                  <a:schemeClr val="dk1"/>
                </a:solidFill>
                <a:latin typeface="Arial"/>
                <a:ea typeface="Arial"/>
                <a:cs typeface="Arial"/>
                <a:sym typeface="Arial"/>
              </a:rPr>
              <a:t>Life + 50 yrs</a:t>
            </a:r>
            <a:endParaRPr sz="6000">
              <a:solidFill>
                <a:schemeClr val="dk1"/>
              </a:solidFill>
              <a:latin typeface="Arial"/>
              <a:ea typeface="Arial"/>
              <a:cs typeface="Arial"/>
              <a:sym typeface="Arial"/>
            </a:endParaRPr>
          </a:p>
        </p:txBody>
      </p:sp>
      <p:sp>
        <p:nvSpPr>
          <p:cNvPr id="431" name="Google Shape;431;p11"/>
          <p:cNvSpPr txBox="1"/>
          <p:nvPr/>
        </p:nvSpPr>
        <p:spPr>
          <a:xfrm>
            <a:off x="4876747" y="3581400"/>
            <a:ext cx="3526558"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6000">
                <a:solidFill>
                  <a:schemeClr val="dk1"/>
                </a:solidFill>
                <a:latin typeface="Arial"/>
                <a:ea typeface="Arial"/>
                <a:cs typeface="Arial"/>
                <a:sym typeface="Arial"/>
              </a:rPr>
              <a:t>Life + 70 yrs</a:t>
            </a:r>
            <a:endParaRPr sz="6000">
              <a:solidFill>
                <a:schemeClr val="dk1"/>
              </a:solidFill>
              <a:latin typeface="Arial"/>
              <a:ea typeface="Arial"/>
              <a:cs typeface="Arial"/>
              <a:sym typeface="Arial"/>
            </a:endParaRPr>
          </a:p>
        </p:txBody>
      </p:sp>
      <p:sp>
        <p:nvSpPr>
          <p:cNvPr id="432" name="Google Shape;432;p11"/>
          <p:cNvSpPr txBox="1"/>
          <p:nvPr/>
        </p:nvSpPr>
        <p:spPr>
          <a:xfrm>
            <a:off x="4772157" y="3581400"/>
            <a:ext cx="3735739"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6000">
                <a:solidFill>
                  <a:schemeClr val="dk1"/>
                </a:solidFill>
                <a:latin typeface="Arial"/>
                <a:ea typeface="Arial"/>
                <a:cs typeface="Arial"/>
                <a:sym typeface="Arial"/>
              </a:rPr>
              <a:t>Life + 100 yrs</a:t>
            </a:r>
            <a:endParaRPr sz="6000">
              <a:solidFill>
                <a:schemeClr val="dk1"/>
              </a:solidFill>
              <a:latin typeface="Arial"/>
              <a:ea typeface="Arial"/>
              <a:cs typeface="Arial"/>
              <a:sym typeface="Arial"/>
            </a:endParaRPr>
          </a:p>
        </p:txBody>
      </p:sp>
      <p:sp>
        <p:nvSpPr>
          <p:cNvPr id="433" name="Google Shape;433;p11"/>
          <p:cNvSpPr txBox="1"/>
          <p:nvPr/>
        </p:nvSpPr>
        <p:spPr>
          <a:xfrm>
            <a:off x="2730109" y="2270449"/>
            <a:ext cx="7136890" cy="46166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Sets minimum standards for copyright protection</a:t>
            </a:r>
            <a:endParaRPr/>
          </a:p>
        </p:txBody>
      </p:sp>
      <p:cxnSp>
        <p:nvCxnSpPr>
          <p:cNvPr id="434" name="Google Shape;434;p11"/>
          <p:cNvCxnSpPr/>
          <p:nvPr/>
        </p:nvCxnSpPr>
        <p:spPr>
          <a:xfrm>
            <a:off x="3773214" y="2732114"/>
            <a:ext cx="1345324" cy="0"/>
          </a:xfrm>
          <a:prstGeom prst="straightConnector1">
            <a:avLst/>
          </a:prstGeom>
          <a:noFill/>
          <a:ln cap="flat" cmpd="sng" w="76200">
            <a:solidFill>
              <a:schemeClr val="accent6"/>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par>
                                <p:cTn fill="hold" nodeType="withEffect" presetClass="exit" presetID="10" presetSubtype="0">
                                  <p:stCondLst>
                                    <p:cond delay="0"/>
                                  </p:stCondLst>
                                  <p:childTnLst>
                                    <p:animEffect filter="fade" transition="out">
                                      <p:cBhvr>
                                        <p:cTn dur="500"/>
                                        <p:tgtEl>
                                          <p:spTgt spid="430"/>
                                        </p:tgtEl>
                                      </p:cBhvr>
                                    </p:animEffect>
                                    <p:set>
                                      <p:cBhvr>
                                        <p:cTn dur="1" fill="hold">
                                          <p:stCondLst>
                                            <p:cond delay="500"/>
                                          </p:stCondLst>
                                        </p:cTn>
                                        <p:tgtEl>
                                          <p:spTgt spid="430"/>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xit" presetID="10" presetSubtype="0">
                                  <p:stCondLst>
                                    <p:cond delay="0"/>
                                  </p:stCondLst>
                                  <p:childTnLst>
                                    <p:animEffect filter="fade" transition="out">
                                      <p:cBhvr>
                                        <p:cTn dur="500"/>
                                        <p:tgtEl>
                                          <p:spTgt spid="431"/>
                                        </p:tgtEl>
                                      </p:cBhvr>
                                    </p:animEffect>
                                    <p:set>
                                      <p:cBhvr>
                                        <p:cTn dur="1" fill="hold">
                                          <p:stCondLst>
                                            <p:cond delay="500"/>
                                          </p:stCondLst>
                                        </p:cTn>
                                        <p:tgtEl>
                                          <p:spTgt spid="4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xit" presetID="10" presetSubtype="0">
                                  <p:stCondLst>
                                    <p:cond delay="0"/>
                                  </p:stCondLst>
                                  <p:childTnLst>
                                    <p:animEffect filter="fade" transition="out">
                                      <p:cBhvr>
                                        <p:cTn dur="500"/>
                                        <p:tgtEl>
                                          <p:spTgt spid="432"/>
                                        </p:tgtEl>
                                      </p:cBhvr>
                                    </p:animEffect>
                                    <p:set>
                                      <p:cBhvr>
                                        <p:cTn dur="1" fill="hold">
                                          <p:stCondLst>
                                            <p:cond delay="500"/>
                                          </p:stCondLst>
                                        </p:cTn>
                                        <p:tgtEl>
                                          <p:spTgt spid="4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33"/>
                                        </p:tgtEl>
                                      </p:cBhvr>
                                    </p:animEffect>
                                    <p:set>
                                      <p:cBhvr>
                                        <p:cTn dur="1" fill="hold">
                                          <p:stCondLst>
                                            <p:cond delay="500"/>
                                          </p:stCondLst>
                                        </p:cTn>
                                        <p:tgtEl>
                                          <p:spTgt spid="43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34"/>
                                        </p:tgtEl>
                                      </p:cBhvr>
                                    </p:animEffect>
                                    <p:set>
                                      <p:cBhvr>
                                        <p:cTn dur="1" fill="hold">
                                          <p:stCondLst>
                                            <p:cond delay="500"/>
                                          </p:stCondLst>
                                        </p:cTn>
                                        <p:tgtEl>
                                          <p:spTgt spid="4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4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xit" presetID="10" presetSubtype="0">
                                  <p:stCondLst>
                                    <p:cond delay="0"/>
                                  </p:stCondLst>
                                  <p:childTnLst>
                                    <p:animEffect filter="fade" transition="out">
                                      <p:cBhvr>
                                        <p:cTn dur="500"/>
                                        <p:tgtEl>
                                          <p:spTgt spid="426"/>
                                        </p:tgtEl>
                                      </p:cBhvr>
                                    </p:animEffect>
                                    <p:set>
                                      <p:cBhvr>
                                        <p:cTn dur="1" fill="hold">
                                          <p:stCondLst>
                                            <p:cond delay="500"/>
                                          </p:stCondLst>
                                        </p:cTn>
                                        <p:tgtEl>
                                          <p:spTgt spid="4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25"/>
                                        </p:tgtEl>
                                      </p:cBhvr>
                                    </p:animEffect>
                                    <p:set>
                                      <p:cBhvr>
                                        <p:cTn dur="1" fill="hold">
                                          <p:stCondLst>
                                            <p:cond delay="500"/>
                                          </p:stCondLst>
                                        </p:cTn>
                                        <p:tgtEl>
                                          <p:spTgt spid="42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24"/>
                                        </p:tgtEl>
                                      </p:cBhvr>
                                    </p:animEffect>
                                    <p:set>
                                      <p:cBhvr>
                                        <p:cTn dur="1" fill="hold">
                                          <p:stCondLst>
                                            <p:cond delay="500"/>
                                          </p:stCondLst>
                                        </p:cTn>
                                        <p:tgtEl>
                                          <p:spTgt spid="42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4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12"/>
          <p:cNvPicPr preferRelativeResize="0"/>
          <p:nvPr/>
        </p:nvPicPr>
        <p:blipFill rotWithShape="1">
          <a:blip r:embed="rId3">
            <a:alphaModFix/>
          </a:blip>
          <a:srcRect b="0" l="0" r="0" t="0"/>
          <a:stretch/>
        </p:blipFill>
        <p:spPr>
          <a:xfrm>
            <a:off x="7913987" y="2847083"/>
            <a:ext cx="3439813" cy="2292313"/>
          </a:xfrm>
          <a:prstGeom prst="rect">
            <a:avLst/>
          </a:prstGeom>
          <a:noFill/>
          <a:ln>
            <a:noFill/>
          </a:ln>
        </p:spPr>
      </p:pic>
      <p:sp>
        <p:nvSpPr>
          <p:cNvPr id="441" name="Google Shape;441;p12"/>
          <p:cNvSpPr/>
          <p:nvPr/>
        </p:nvSpPr>
        <p:spPr>
          <a:xfrm>
            <a:off x="10725239" y="5934825"/>
            <a:ext cx="1042778" cy="612648"/>
          </a:xfrm>
          <a:prstGeom prst="wedgeRoundRectCallout">
            <a:avLst>
              <a:gd fmla="val -122859" name="adj1"/>
              <a:gd fmla="val -284655"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200">
                <a:solidFill>
                  <a:srgbClr val="C4E0B2"/>
                </a:solidFill>
                <a:latin typeface="Arial"/>
                <a:ea typeface="Arial"/>
                <a:cs typeface="Arial"/>
                <a:sym typeface="Arial"/>
              </a:rPr>
              <a:t>…sigh…</a:t>
            </a:r>
            <a:endParaRPr/>
          </a:p>
        </p:txBody>
      </p:sp>
      <p:sp>
        <p:nvSpPr>
          <p:cNvPr id="442" name="Google Shape;442;p12"/>
          <p:cNvSpPr/>
          <p:nvPr/>
        </p:nvSpPr>
        <p:spPr>
          <a:xfrm>
            <a:off x="10725239" y="5926806"/>
            <a:ext cx="1042778" cy="612648"/>
          </a:xfrm>
          <a:prstGeom prst="wedgeRoundRectCallout">
            <a:avLst>
              <a:gd fmla="val -122859" name="adj1"/>
              <a:gd fmla="val -284655"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200">
                <a:solidFill>
                  <a:schemeClr val="dk1"/>
                </a:solidFill>
                <a:latin typeface="Arial"/>
                <a:ea typeface="Arial"/>
                <a:cs typeface="Arial"/>
                <a:sym typeface="Arial"/>
              </a:rPr>
              <a:t>…sigh…</a:t>
            </a:r>
            <a:endParaRPr/>
          </a:p>
        </p:txBody>
      </p:sp>
      <p:sp>
        <p:nvSpPr>
          <p:cNvPr id="443" name="Google Shape;443;p12"/>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TRIPS AND THE WTO</a:t>
            </a:r>
            <a:endParaRPr/>
          </a:p>
        </p:txBody>
      </p:sp>
      <p:pic>
        <p:nvPicPr>
          <p:cNvPr id="444" name="Google Shape;444;p12"/>
          <p:cNvPicPr preferRelativeResize="0"/>
          <p:nvPr/>
        </p:nvPicPr>
        <p:blipFill rotWithShape="1">
          <a:blip r:embed="rId4">
            <a:alphaModFix/>
          </a:blip>
          <a:srcRect b="0" l="0" r="0" t="0"/>
          <a:stretch/>
        </p:blipFill>
        <p:spPr>
          <a:xfrm>
            <a:off x="517019" y="1666359"/>
            <a:ext cx="3276866" cy="3276866"/>
          </a:xfrm>
          <a:prstGeom prst="rect">
            <a:avLst/>
          </a:prstGeom>
          <a:noFill/>
          <a:ln>
            <a:noFill/>
          </a:ln>
        </p:spPr>
      </p:pic>
      <p:sp>
        <p:nvSpPr>
          <p:cNvPr id="445" name="Google Shape;445;p12"/>
          <p:cNvSpPr txBox="1"/>
          <p:nvPr/>
        </p:nvSpPr>
        <p:spPr>
          <a:xfrm>
            <a:off x="1049219" y="5139396"/>
            <a:ext cx="221246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rgbClr val="FF0000"/>
                </a:solidFill>
                <a:latin typeface="Garamond"/>
                <a:ea typeface="Garamond"/>
                <a:cs typeface="Garamond"/>
                <a:sym typeface="Garamond"/>
              </a:rPr>
              <a:t>TRIPS</a:t>
            </a:r>
            <a:endParaRPr/>
          </a:p>
        </p:txBody>
      </p:sp>
      <p:sp>
        <p:nvSpPr>
          <p:cNvPr id="446" name="Google Shape;446;p12"/>
          <p:cNvSpPr txBox="1"/>
          <p:nvPr/>
        </p:nvSpPr>
        <p:spPr>
          <a:xfrm>
            <a:off x="3209716" y="3189847"/>
            <a:ext cx="8159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General Agreement on Tariffs and Trade (GATT)</a:t>
            </a:r>
            <a:endParaRPr/>
          </a:p>
        </p:txBody>
      </p:sp>
      <p:sp>
        <p:nvSpPr>
          <p:cNvPr id="447" name="Google Shape;447;p12"/>
          <p:cNvSpPr txBox="1"/>
          <p:nvPr/>
        </p:nvSpPr>
        <p:spPr>
          <a:xfrm>
            <a:off x="3813204" y="6233131"/>
            <a:ext cx="319933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Marakesh Protocol</a:t>
            </a:r>
            <a:endParaRPr/>
          </a:p>
        </p:txBody>
      </p:sp>
      <p:sp>
        <p:nvSpPr>
          <p:cNvPr id="448" name="Google Shape;448;p12"/>
          <p:cNvSpPr txBox="1"/>
          <p:nvPr/>
        </p:nvSpPr>
        <p:spPr>
          <a:xfrm>
            <a:off x="5412872" y="2074213"/>
            <a:ext cx="437607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Agreement on Agriculture</a:t>
            </a:r>
            <a:endParaRPr/>
          </a:p>
        </p:txBody>
      </p:sp>
      <p:sp>
        <p:nvSpPr>
          <p:cNvPr id="449" name="Google Shape;449;p12"/>
          <p:cNvSpPr txBox="1"/>
          <p:nvPr/>
        </p:nvSpPr>
        <p:spPr>
          <a:xfrm>
            <a:off x="4305368" y="4418595"/>
            <a:ext cx="59683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Agreement on Textiles and Clothing</a:t>
            </a:r>
            <a:endParaRPr/>
          </a:p>
        </p:txBody>
      </p:sp>
      <p:sp>
        <p:nvSpPr>
          <p:cNvPr id="450" name="Google Shape;450;p12"/>
          <p:cNvSpPr txBox="1"/>
          <p:nvPr/>
        </p:nvSpPr>
        <p:spPr>
          <a:xfrm>
            <a:off x="5213788" y="5017078"/>
            <a:ext cx="68936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Agreement on Technical Barriers to Trade</a:t>
            </a:r>
            <a:endParaRPr/>
          </a:p>
        </p:txBody>
      </p:sp>
      <p:sp>
        <p:nvSpPr>
          <p:cNvPr id="451" name="Google Shape;451;p12"/>
          <p:cNvSpPr txBox="1"/>
          <p:nvPr/>
        </p:nvSpPr>
        <p:spPr>
          <a:xfrm>
            <a:off x="4130455" y="2613647"/>
            <a:ext cx="639367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Agreement on Preshipment Inspection</a:t>
            </a:r>
            <a:endParaRPr/>
          </a:p>
        </p:txBody>
      </p:sp>
      <p:sp>
        <p:nvSpPr>
          <p:cNvPr id="452" name="Google Shape;452;p12"/>
          <p:cNvSpPr txBox="1"/>
          <p:nvPr/>
        </p:nvSpPr>
        <p:spPr>
          <a:xfrm>
            <a:off x="3209716" y="5662745"/>
            <a:ext cx="827822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Agreement on Trade-Related Investment Measures</a:t>
            </a:r>
            <a:endParaRPr/>
          </a:p>
        </p:txBody>
      </p:sp>
      <p:sp>
        <p:nvSpPr>
          <p:cNvPr id="453" name="Google Shape;453;p12"/>
          <p:cNvSpPr txBox="1"/>
          <p:nvPr/>
        </p:nvSpPr>
        <p:spPr>
          <a:xfrm>
            <a:off x="8745191" y="6233132"/>
            <a:ext cx="25234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…and more…</a:t>
            </a:r>
            <a:endParaRPr/>
          </a:p>
        </p:txBody>
      </p:sp>
      <p:sp>
        <p:nvSpPr>
          <p:cNvPr id="454" name="Google Shape;454;p12"/>
          <p:cNvSpPr/>
          <p:nvPr/>
        </p:nvSpPr>
        <p:spPr>
          <a:xfrm>
            <a:off x="6361060" y="1836838"/>
            <a:ext cx="2405743" cy="696427"/>
          </a:xfrm>
          <a:prstGeom prst="wedgeRoundRectCallout">
            <a:avLst>
              <a:gd fmla="val 71462" name="adj1"/>
              <a:gd fmla="val 217534"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WE HAVE BANANAS TO SELL</a:t>
            </a:r>
            <a:endParaRPr/>
          </a:p>
        </p:txBody>
      </p:sp>
      <p:sp>
        <p:nvSpPr>
          <p:cNvPr id="455" name="Google Shape;455;p12"/>
          <p:cNvSpPr/>
          <p:nvPr/>
        </p:nvSpPr>
        <p:spPr>
          <a:xfrm>
            <a:off x="2413789" y="6222770"/>
            <a:ext cx="4731744" cy="507713"/>
          </a:xfrm>
          <a:prstGeom prst="wedgeRoundRectCallout">
            <a:avLst>
              <a:gd fmla="val -53070" name="adj1"/>
              <a:gd fmla="val -37998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…SO LET’S GO ON A </a:t>
            </a:r>
            <a:r>
              <a:rPr b="1" lang="en-CA" sz="2000">
                <a:solidFill>
                  <a:schemeClr val="dk1"/>
                </a:solidFill>
                <a:latin typeface="Garamond"/>
                <a:ea typeface="Garamond"/>
                <a:cs typeface="Garamond"/>
                <a:sym typeface="Garamond"/>
              </a:rPr>
              <a:t>TRIPS</a:t>
            </a:r>
            <a:r>
              <a:rPr lang="en-CA" sz="1800">
                <a:solidFill>
                  <a:schemeClr val="dk1"/>
                </a:solidFill>
                <a:latin typeface="Arial"/>
                <a:ea typeface="Arial"/>
                <a:cs typeface="Arial"/>
                <a:sym typeface="Arial"/>
              </a:rPr>
              <a:t> TOGETHER!</a:t>
            </a:r>
            <a:endParaRPr/>
          </a:p>
        </p:txBody>
      </p:sp>
      <p:sp>
        <p:nvSpPr>
          <p:cNvPr id="456" name="Google Shape;456;p12"/>
          <p:cNvSpPr/>
          <p:nvPr/>
        </p:nvSpPr>
        <p:spPr>
          <a:xfrm>
            <a:off x="4779661" y="4135419"/>
            <a:ext cx="2680751" cy="1557975"/>
          </a:xfrm>
          <a:prstGeom prst="wedgeRoundRectCallout">
            <a:avLst>
              <a:gd fmla="val -92997" name="adj1"/>
              <a:gd fmla="val -59050"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…BUT COPYRIGHT FOR LIFE + 30 YEARS JUST DOESN’T WORK </a:t>
            </a:r>
            <a:br>
              <a:rPr lang="en-CA" sz="1800">
                <a:solidFill>
                  <a:schemeClr val="dk1"/>
                </a:solidFill>
                <a:latin typeface="Arial"/>
                <a:ea typeface="Arial"/>
                <a:cs typeface="Arial"/>
                <a:sym typeface="Arial"/>
              </a:rPr>
            </a:br>
            <a:r>
              <a:rPr lang="en-CA" sz="1800">
                <a:solidFill>
                  <a:schemeClr val="dk1"/>
                </a:solidFill>
                <a:latin typeface="Arial"/>
                <a:ea typeface="Arial"/>
                <a:cs typeface="Arial"/>
                <a:sym typeface="Arial"/>
              </a:rPr>
              <a:t>FOR US…</a:t>
            </a:r>
            <a:endParaRPr/>
          </a:p>
        </p:txBody>
      </p:sp>
      <p:sp>
        <p:nvSpPr>
          <p:cNvPr id="457" name="Google Shape;457;p12"/>
          <p:cNvSpPr/>
          <p:nvPr/>
        </p:nvSpPr>
        <p:spPr>
          <a:xfrm>
            <a:off x="4363919" y="3019121"/>
            <a:ext cx="2980034" cy="618465"/>
          </a:xfrm>
          <a:prstGeom prst="wedgeRoundRectCallout">
            <a:avLst>
              <a:gd fmla="val -75289" name="adj1"/>
              <a:gd fmla="val 92458"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OHAI SOMALIA! WE </a:t>
            </a:r>
            <a:r>
              <a:rPr lang="en-CA" sz="2000">
                <a:solidFill>
                  <a:srgbClr val="9E0000"/>
                </a:solidFill>
                <a:latin typeface="Arial"/>
                <a:ea typeface="Arial"/>
                <a:cs typeface="Arial"/>
                <a:sym typeface="Arial"/>
              </a:rPr>
              <a:t>❤</a:t>
            </a:r>
            <a:r>
              <a:rPr lang="en-CA" sz="1800">
                <a:solidFill>
                  <a:schemeClr val="dk1"/>
                </a:solidFill>
                <a:latin typeface="Arial"/>
                <a:ea typeface="Arial"/>
                <a:cs typeface="Arial"/>
                <a:sym typeface="Arial"/>
              </a:rPr>
              <a:t> BANANAS!</a:t>
            </a:r>
            <a:endParaRPr/>
          </a:p>
        </p:txBody>
      </p:sp>
      <p:grpSp>
        <p:nvGrpSpPr>
          <p:cNvPr id="458" name="Google Shape;458;p12"/>
          <p:cNvGrpSpPr/>
          <p:nvPr/>
        </p:nvGrpSpPr>
        <p:grpSpPr>
          <a:xfrm>
            <a:off x="7161141" y="2058623"/>
            <a:ext cx="5023378" cy="3999923"/>
            <a:chOff x="7161141" y="2058623"/>
            <a:chExt cx="5023378" cy="3999923"/>
          </a:xfrm>
        </p:grpSpPr>
        <p:sp>
          <p:nvSpPr>
            <p:cNvPr id="459" name="Google Shape;459;p12"/>
            <p:cNvSpPr txBox="1"/>
            <p:nvPr/>
          </p:nvSpPr>
          <p:spPr>
            <a:xfrm rot="-1683709">
              <a:off x="7384383" y="3012144"/>
              <a:ext cx="4576894" cy="20928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3000">
                  <a:solidFill>
                    <a:srgbClr val="FF0000"/>
                  </a:solidFill>
                  <a:latin typeface="Garamond"/>
                  <a:ea typeface="Garamond"/>
                  <a:cs typeface="Garamond"/>
                  <a:sym typeface="Garamond"/>
                </a:rPr>
                <a:t>TRIPS</a:t>
              </a:r>
              <a:endParaRPr/>
            </a:p>
          </p:txBody>
        </p:sp>
        <p:sp>
          <p:nvSpPr>
            <p:cNvPr id="460" name="Google Shape;460;p12"/>
            <p:cNvSpPr/>
            <p:nvPr/>
          </p:nvSpPr>
          <p:spPr>
            <a:xfrm rot="-1699179">
              <a:off x="7359811" y="3213155"/>
              <a:ext cx="4626035" cy="1671920"/>
            </a:xfrm>
            <a:prstGeom prst="roundRect">
              <a:avLst>
                <a:gd fmla="val 16667" name="adj"/>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61" name="Google Shape;461;p12"/>
          <p:cNvSpPr txBox="1"/>
          <p:nvPr/>
        </p:nvSpPr>
        <p:spPr>
          <a:xfrm>
            <a:off x="3872818" y="3772928"/>
            <a:ext cx="810189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3200">
                <a:solidFill>
                  <a:schemeClr val="dk1"/>
                </a:solidFill>
                <a:latin typeface="Garamond"/>
                <a:ea typeface="Garamond"/>
                <a:cs typeface="Garamond"/>
                <a:sym typeface="Garamond"/>
              </a:rPr>
              <a:t>General Agreement on Trade in Services (GATS)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53"/>
                                        </p:tgtEl>
                                      </p:cBhvr>
                                    </p:animEffect>
                                    <p:set>
                                      <p:cBhvr>
                                        <p:cTn dur="1" fill="hold">
                                          <p:stCondLst>
                                            <p:cond delay="500"/>
                                          </p:stCondLst>
                                        </p:cTn>
                                        <p:tgtEl>
                                          <p:spTgt spid="4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2"/>
                                        </p:tgtEl>
                                      </p:cBhvr>
                                    </p:animEffect>
                                    <p:set>
                                      <p:cBhvr>
                                        <p:cTn dur="1" fill="hold">
                                          <p:stCondLst>
                                            <p:cond delay="500"/>
                                          </p:stCondLst>
                                        </p:cTn>
                                        <p:tgtEl>
                                          <p:spTgt spid="4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1"/>
                                        </p:tgtEl>
                                      </p:cBhvr>
                                    </p:animEffect>
                                    <p:set>
                                      <p:cBhvr>
                                        <p:cTn dur="1" fill="hold">
                                          <p:stCondLst>
                                            <p:cond delay="500"/>
                                          </p:stCondLst>
                                        </p:cTn>
                                        <p:tgtEl>
                                          <p:spTgt spid="4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0"/>
                                        </p:tgtEl>
                                      </p:cBhvr>
                                    </p:animEffect>
                                    <p:set>
                                      <p:cBhvr>
                                        <p:cTn dur="1" fill="hold">
                                          <p:stCondLst>
                                            <p:cond delay="500"/>
                                          </p:stCondLst>
                                        </p:cTn>
                                        <p:tgtEl>
                                          <p:spTgt spid="4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9"/>
                                        </p:tgtEl>
                                      </p:cBhvr>
                                    </p:animEffect>
                                    <p:set>
                                      <p:cBhvr>
                                        <p:cTn dur="1" fill="hold">
                                          <p:stCondLst>
                                            <p:cond delay="500"/>
                                          </p:stCondLst>
                                        </p:cTn>
                                        <p:tgtEl>
                                          <p:spTgt spid="4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8"/>
                                        </p:tgtEl>
                                      </p:cBhvr>
                                    </p:animEffect>
                                    <p:set>
                                      <p:cBhvr>
                                        <p:cTn dur="1" fill="hold">
                                          <p:stCondLst>
                                            <p:cond delay="500"/>
                                          </p:stCondLst>
                                        </p:cTn>
                                        <p:tgtEl>
                                          <p:spTgt spid="4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7"/>
                                        </p:tgtEl>
                                      </p:cBhvr>
                                    </p:animEffect>
                                    <p:set>
                                      <p:cBhvr>
                                        <p:cTn dur="1" fill="hold">
                                          <p:stCondLst>
                                            <p:cond delay="500"/>
                                          </p:stCondLst>
                                        </p:cTn>
                                        <p:tgtEl>
                                          <p:spTgt spid="4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6"/>
                                        </p:tgtEl>
                                      </p:cBhvr>
                                    </p:animEffect>
                                    <p:set>
                                      <p:cBhvr>
                                        <p:cTn dur="1" fill="hold">
                                          <p:stCondLst>
                                            <p:cond delay="500"/>
                                          </p:stCondLst>
                                        </p:cTn>
                                        <p:tgtEl>
                                          <p:spTgt spid="4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1"/>
                                        </p:tgtEl>
                                      </p:cBhvr>
                                    </p:animEffect>
                                    <p:set>
                                      <p:cBhvr>
                                        <p:cTn dur="1" fill="hold">
                                          <p:stCondLst>
                                            <p:cond delay="500"/>
                                          </p:stCondLst>
                                        </p:cTn>
                                        <p:tgtEl>
                                          <p:spTgt spid="4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5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par>
                                <p:cTn fill="hold" nodeType="withEffect" presetClass="entr" presetID="10" presetSubtype="0">
                                  <p:stCondLst>
                                    <p:cond delay="100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3"/>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TRIPS AND THE WTO</a:t>
            </a:r>
            <a:endParaRPr/>
          </a:p>
        </p:txBody>
      </p:sp>
      <p:grpSp>
        <p:nvGrpSpPr>
          <p:cNvPr id="468" name="Google Shape;468;p13"/>
          <p:cNvGrpSpPr/>
          <p:nvPr/>
        </p:nvGrpSpPr>
        <p:grpSpPr>
          <a:xfrm>
            <a:off x="517019" y="1666359"/>
            <a:ext cx="3276866" cy="4488700"/>
            <a:chOff x="517019" y="1666359"/>
            <a:chExt cx="3276866" cy="4488700"/>
          </a:xfrm>
        </p:grpSpPr>
        <p:pic>
          <p:nvPicPr>
            <p:cNvPr id="469" name="Google Shape;469;p13"/>
            <p:cNvPicPr preferRelativeResize="0"/>
            <p:nvPr/>
          </p:nvPicPr>
          <p:blipFill rotWithShape="1">
            <a:blip r:embed="rId3">
              <a:alphaModFix/>
            </a:blip>
            <a:srcRect b="0" l="0" r="0" t="0"/>
            <a:stretch/>
          </p:blipFill>
          <p:spPr>
            <a:xfrm>
              <a:off x="517019" y="1666359"/>
              <a:ext cx="3276866" cy="3276866"/>
            </a:xfrm>
            <a:prstGeom prst="rect">
              <a:avLst/>
            </a:prstGeom>
            <a:noFill/>
            <a:ln>
              <a:noFill/>
            </a:ln>
          </p:spPr>
        </p:pic>
        <p:sp>
          <p:nvSpPr>
            <p:cNvPr id="470" name="Google Shape;470;p13"/>
            <p:cNvSpPr txBox="1"/>
            <p:nvPr/>
          </p:nvSpPr>
          <p:spPr>
            <a:xfrm>
              <a:off x="1049219" y="5139396"/>
              <a:ext cx="221246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rgbClr val="FF0000"/>
                  </a:solidFill>
                  <a:latin typeface="Garamond"/>
                  <a:ea typeface="Garamond"/>
                  <a:cs typeface="Garamond"/>
                  <a:sym typeface="Garamond"/>
                </a:rPr>
                <a:t>TRIPS</a:t>
              </a:r>
              <a:endParaRPr/>
            </a:p>
          </p:txBody>
        </p:sp>
      </p:grpSp>
      <p:pic>
        <p:nvPicPr>
          <p:cNvPr id="471" name="Google Shape;471;p13"/>
          <p:cNvPicPr preferRelativeResize="0"/>
          <p:nvPr/>
        </p:nvPicPr>
        <p:blipFill rotWithShape="1">
          <a:blip r:embed="rId4">
            <a:alphaModFix/>
          </a:blip>
          <a:srcRect b="0" l="0" r="0" t="0"/>
          <a:stretch/>
        </p:blipFill>
        <p:spPr>
          <a:xfrm>
            <a:off x="5016977" y="1651551"/>
            <a:ext cx="2212465" cy="4682193"/>
          </a:xfrm>
          <a:prstGeom prst="rect">
            <a:avLst/>
          </a:prstGeom>
          <a:noFill/>
          <a:ln>
            <a:noFill/>
          </a:ln>
        </p:spPr>
      </p:pic>
      <p:pic>
        <p:nvPicPr>
          <p:cNvPr id="472" name="Google Shape;472;p13"/>
          <p:cNvPicPr preferRelativeResize="0"/>
          <p:nvPr/>
        </p:nvPicPr>
        <p:blipFill rotWithShape="1">
          <a:blip r:embed="rId5">
            <a:alphaModFix/>
          </a:blip>
          <a:srcRect b="0" l="0" r="0" t="0"/>
          <a:stretch/>
        </p:blipFill>
        <p:spPr>
          <a:xfrm>
            <a:off x="8452533" y="2438548"/>
            <a:ext cx="2690248" cy="33628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500"/>
                                        <p:tgtEl>
                                          <p:spTgt spid="471"/>
                                        </p:tgtEl>
                                        <p:attrNameLst>
                                          <p:attrName>ppt_w</p:attrName>
                                        </p:attrNameLst>
                                      </p:cBhvr>
                                      <p:tavLst>
                                        <p:tav fmla="" tm="0">
                                          <p:val>
                                            <p:strVal val="0"/>
                                          </p:val>
                                        </p:tav>
                                        <p:tav fmla="" tm="100000">
                                          <p:val>
                                            <p:strVal val="#ppt_w"/>
                                          </p:val>
                                        </p:tav>
                                      </p:tavLst>
                                    </p:anim>
                                    <p:anim calcmode="lin" valueType="num">
                                      <p:cBhvr additive="base">
                                        <p:cTn dur="500"/>
                                        <p:tgtEl>
                                          <p:spTgt spid="47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ppt_w</p:attrName>
                                        </p:attrNameLst>
                                      </p:cBhvr>
                                      <p:tavLst>
                                        <p:tav fmla="" tm="0">
                                          <p:val>
                                            <p:strVal val="0"/>
                                          </p:val>
                                        </p:tav>
                                        <p:tav fmla="" tm="100000">
                                          <p:val>
                                            <p:strVal val="#ppt_w"/>
                                          </p:val>
                                        </p:tav>
                                      </p:tavLst>
                                    </p:anim>
                                    <p:anim calcmode="lin" valueType="num">
                                      <p:cBhvr additive="base">
                                        <p:cTn dur="500"/>
                                        <p:tgtEl>
                                          <p:spTgt spid="47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4"/>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ISN’T IT IRONIC?</a:t>
            </a:r>
            <a:endParaRPr/>
          </a:p>
        </p:txBody>
      </p:sp>
      <p:pic>
        <p:nvPicPr>
          <p:cNvPr id="479" name="Google Shape;479;p14"/>
          <p:cNvPicPr preferRelativeResize="0"/>
          <p:nvPr/>
        </p:nvPicPr>
        <p:blipFill rotWithShape="1">
          <a:blip r:embed="rId3">
            <a:alphaModFix/>
          </a:blip>
          <a:srcRect b="0" l="0" r="0" t="0"/>
          <a:stretch/>
        </p:blipFill>
        <p:spPr>
          <a:xfrm>
            <a:off x="6686554" y="2174337"/>
            <a:ext cx="4752351" cy="2499348"/>
          </a:xfrm>
          <a:prstGeom prst="rect">
            <a:avLst/>
          </a:prstGeom>
          <a:noFill/>
          <a:ln>
            <a:noFill/>
          </a:ln>
        </p:spPr>
      </p:pic>
      <p:pic>
        <p:nvPicPr>
          <p:cNvPr descr="A close up of a person&#10;&#10;Description automatically generated" id="480" name="Google Shape;480;p14"/>
          <p:cNvPicPr preferRelativeResize="0"/>
          <p:nvPr/>
        </p:nvPicPr>
        <p:blipFill rotWithShape="1">
          <a:blip r:embed="rId4">
            <a:alphaModFix/>
          </a:blip>
          <a:srcRect b="35100" l="13665" r="0" t="14069"/>
          <a:stretch/>
        </p:blipFill>
        <p:spPr>
          <a:xfrm>
            <a:off x="753095" y="2174337"/>
            <a:ext cx="3189162" cy="2499348"/>
          </a:xfrm>
          <a:prstGeom prst="rect">
            <a:avLst/>
          </a:prstGeom>
          <a:noFill/>
          <a:ln>
            <a:noFill/>
          </a:ln>
        </p:spPr>
      </p:pic>
      <p:sp>
        <p:nvSpPr>
          <p:cNvPr id="481" name="Google Shape;481;p14"/>
          <p:cNvSpPr/>
          <p:nvPr/>
        </p:nvSpPr>
        <p:spPr>
          <a:xfrm>
            <a:off x="2866778" y="5018287"/>
            <a:ext cx="2680751" cy="1557975"/>
          </a:xfrm>
          <a:prstGeom prst="wedgeRoundRectCallout">
            <a:avLst>
              <a:gd fmla="val -56927" name="adj1"/>
              <a:gd fmla="val -12516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HEY! REMEMBER WHEN YOU GUYS USED TO JUST COPY MY STUFF WITHOUT MY PERMISSION?</a:t>
            </a:r>
            <a:endParaRPr/>
          </a:p>
        </p:txBody>
      </p:sp>
      <p:sp>
        <p:nvSpPr>
          <p:cNvPr id="482" name="Google Shape;482;p14"/>
          <p:cNvSpPr/>
          <p:nvPr/>
        </p:nvSpPr>
        <p:spPr>
          <a:xfrm>
            <a:off x="6096000" y="5018287"/>
            <a:ext cx="2680751" cy="1557975"/>
          </a:xfrm>
          <a:prstGeom prst="wedgeRoundRectCallout">
            <a:avLst>
              <a:gd fmla="val -11055" name="adj1"/>
              <a:gd fmla="val -139329"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UH…</a:t>
            </a:r>
            <a:endParaRPr/>
          </a:p>
          <a:p>
            <a:pPr indent="0" lvl="0" marL="0" marR="0" rtl="0" algn="ctr">
              <a:spcBef>
                <a:spcPts val="0"/>
              </a:spcBef>
              <a:spcAft>
                <a:spcPts val="0"/>
              </a:spcAft>
              <a:buNone/>
            </a:pPr>
            <a:r>
              <a:rPr lang="en-CA" sz="1800">
                <a:solidFill>
                  <a:schemeClr val="dk1"/>
                </a:solidFill>
                <a:latin typeface="Arial"/>
                <a:ea typeface="Arial"/>
                <a:cs typeface="Arial"/>
                <a:sym typeface="Arial"/>
              </a:rPr>
              <a:t>NEW PHONE. </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CA" sz="1800">
                <a:solidFill>
                  <a:schemeClr val="dk1"/>
                </a:solidFill>
                <a:latin typeface="Arial"/>
                <a:ea typeface="Arial"/>
                <a:cs typeface="Arial"/>
                <a:sym typeface="Arial"/>
              </a:rPr>
              <a:t>WHO DIS?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childTnLst>
                          </p:cTn>
                        </p:par>
                        <p:par>
                          <p:cTn fill="hold">
                            <p:stCondLst>
                              <p:cond delay="500"/>
                            </p:stCondLst>
                            <p:childTnLst>
                              <p:par>
                                <p:cTn fill="hold" nodeType="afterEffect" presetClass="entr" presetID="1" presetSubtype="0">
                                  <p:stCondLst>
                                    <p:cond delay="50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5"/>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LEARNING OBJECTIVES</a:t>
            </a:r>
            <a:endParaRPr/>
          </a:p>
        </p:txBody>
      </p:sp>
      <p:sp>
        <p:nvSpPr>
          <p:cNvPr id="489" name="Google Shape;489;p15"/>
          <p:cNvSpPr txBox="1"/>
          <p:nvPr/>
        </p:nvSpPr>
        <p:spPr>
          <a:xfrm>
            <a:off x="579120" y="1757680"/>
            <a:ext cx="38721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400">
                <a:solidFill>
                  <a:schemeClr val="dk1"/>
                </a:solidFill>
                <a:latin typeface="Arial"/>
                <a:ea typeface="Arial"/>
                <a:cs typeface="Arial"/>
                <a:sym typeface="Arial"/>
              </a:rPr>
              <a:t>You should now be able to:</a:t>
            </a:r>
            <a:endParaRPr/>
          </a:p>
        </p:txBody>
      </p:sp>
      <p:sp>
        <p:nvSpPr>
          <p:cNvPr id="490" name="Google Shape;490;p15"/>
          <p:cNvSpPr txBox="1"/>
          <p:nvPr/>
        </p:nvSpPr>
        <p:spPr>
          <a:xfrm>
            <a:off x="1150620" y="2529840"/>
            <a:ext cx="9890760" cy="304698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Contrast the relationship between the Berne Convention and the TRIPS Agreement</a:t>
            </a:r>
            <a:br>
              <a:rPr lang="en-CA"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Discuss the connection between these agreements and the World Trade Organization</a:t>
            </a:r>
            <a:br>
              <a:rPr lang="en-CA"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Infer how agreements like the Berne Convention and the TRIPS agreement might impact global economic development and trade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0" st="0"/>
                                            </p:txEl>
                                          </p:spTgt>
                                        </p:tgtEl>
                                        <p:attrNameLst>
                                          <p:attrName>style.visibility</p:attrName>
                                        </p:attrNameLst>
                                      </p:cBhvr>
                                      <p:to>
                                        <p:strVal val="visible"/>
                                      </p:to>
                                    </p:set>
                                    <p:animEffect filter="fade" transition="in">
                                      <p:cBhvr>
                                        <p:cTn dur="500"/>
                                        <p:tgtEl>
                                          <p:spTgt spid="4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1" st="1"/>
                                            </p:txEl>
                                          </p:spTgt>
                                        </p:tgtEl>
                                        <p:attrNameLst>
                                          <p:attrName>style.visibility</p:attrName>
                                        </p:attrNameLst>
                                      </p:cBhvr>
                                      <p:to>
                                        <p:strVal val="visible"/>
                                      </p:to>
                                    </p:set>
                                    <p:animEffect filter="fade" transition="in">
                                      <p:cBhvr>
                                        <p:cTn dur="500"/>
                                        <p:tgtEl>
                                          <p:spTgt spid="4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2" st="2"/>
                                            </p:txEl>
                                          </p:spTgt>
                                        </p:tgtEl>
                                        <p:attrNameLst>
                                          <p:attrName>style.visibility</p:attrName>
                                        </p:attrNameLst>
                                      </p:cBhvr>
                                      <p:to>
                                        <p:strVal val="visible"/>
                                      </p:to>
                                    </p:set>
                                    <p:animEffect filter="fade" transition="in">
                                      <p:cBhvr>
                                        <p:cTn dur="500"/>
                                        <p:tgtEl>
                                          <p:spTgt spid="49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7"/>
          <p:cNvSpPr txBox="1"/>
          <p:nvPr/>
        </p:nvSpPr>
        <p:spPr>
          <a:xfrm>
            <a:off x="448235" y="1946188"/>
            <a:ext cx="5257800" cy="317009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000"/>
              <a:buFont typeface="Arial"/>
              <a:buAutoNum type="arabicPeriod"/>
            </a:pPr>
            <a:r>
              <a:rPr lang="en-CA" sz="2000">
                <a:solidFill>
                  <a:schemeClr val="dk1"/>
                </a:solidFill>
                <a:latin typeface="Arial"/>
                <a:ea typeface="Arial"/>
                <a:cs typeface="Arial"/>
                <a:sym typeface="Arial"/>
              </a:rPr>
              <a:t>How is the World Trade Organization (WTO) connected to the TRIPS Agreement?</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The WTO is an outspoken critic of TRIPS</a:t>
            </a:r>
            <a:endParaRPr/>
          </a:p>
          <a:p>
            <a:pPr indent="-457200" lvl="1" marL="914400" marR="0" rtl="0" algn="l">
              <a:spcBef>
                <a:spcPts val="0"/>
              </a:spcBef>
              <a:spcAft>
                <a:spcPts val="0"/>
              </a:spcAft>
              <a:buClr>
                <a:schemeClr val="accent6"/>
              </a:buClr>
              <a:buSzPts val="2000"/>
              <a:buFont typeface="Arial"/>
              <a:buAutoNum type="alphaLcPeriod"/>
            </a:pPr>
            <a:r>
              <a:rPr b="1" i="0" lang="en-CA" sz="2000" u="none" cap="none" strike="noStrike">
                <a:solidFill>
                  <a:schemeClr val="accent6"/>
                </a:solidFill>
                <a:latin typeface="Arial"/>
                <a:ea typeface="Arial"/>
                <a:cs typeface="Arial"/>
                <a:sym typeface="Arial"/>
              </a:rPr>
              <a:t>TRIPS is administered by the WTO</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The Berne Convention was created by the WTO but TRIPS was not</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The WTO created TRIPS at the 1883 Paris Convention</a:t>
            </a:r>
            <a:endParaRPr/>
          </a:p>
        </p:txBody>
      </p:sp>
      <p:sp>
        <p:nvSpPr>
          <p:cNvPr id="501" name="Google Shape;501;p17"/>
          <p:cNvSpPr txBox="1"/>
          <p:nvPr/>
        </p:nvSpPr>
        <p:spPr>
          <a:xfrm>
            <a:off x="6096000" y="1946188"/>
            <a:ext cx="5450541" cy="163121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000"/>
              <a:buFont typeface="Arial"/>
              <a:buAutoNum type="arabicPeriod" startAt="2"/>
            </a:pPr>
            <a:r>
              <a:rPr lang="en-CA" sz="2000">
                <a:solidFill>
                  <a:schemeClr val="dk1"/>
                </a:solidFill>
                <a:latin typeface="Arial"/>
                <a:ea typeface="Arial"/>
                <a:cs typeface="Arial"/>
                <a:sym typeface="Arial"/>
              </a:rPr>
              <a:t>A country can join the World Trade Organization without having to abide by the TRIPS Agreement.</a:t>
            </a:r>
            <a:endParaRPr sz="2000">
              <a:solidFill>
                <a:schemeClr val="dk1"/>
              </a:solidFill>
              <a:latin typeface="Arial"/>
              <a:ea typeface="Arial"/>
              <a:cs typeface="Arial"/>
              <a:sym typeface="Arial"/>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True</a:t>
            </a:r>
            <a:endParaRPr/>
          </a:p>
          <a:p>
            <a:pPr indent="-457200" lvl="1" marL="914400" marR="0" rtl="0" algn="l">
              <a:spcBef>
                <a:spcPts val="0"/>
              </a:spcBef>
              <a:spcAft>
                <a:spcPts val="0"/>
              </a:spcAft>
              <a:buClr>
                <a:schemeClr val="accent6"/>
              </a:buClr>
              <a:buSzPts val="2000"/>
              <a:buFont typeface="Arial"/>
              <a:buAutoNum type="alphaLcPeriod"/>
            </a:pPr>
            <a:r>
              <a:rPr b="1" i="0" lang="en-CA" sz="2000" u="none" cap="none" strike="noStrike">
                <a:solidFill>
                  <a:schemeClr val="accent6"/>
                </a:solidFill>
                <a:latin typeface="Arial"/>
                <a:ea typeface="Arial"/>
                <a:cs typeface="Arial"/>
                <a:sym typeface="Arial"/>
              </a:rPr>
              <a:t>False</a:t>
            </a:r>
            <a:endParaRPr b="1" i="0" sz="2000" u="none" cap="none" strike="noStrike">
              <a:solidFill>
                <a:schemeClr val="accent6"/>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18"/>
          <p:cNvSpPr txBox="1"/>
          <p:nvPr/>
        </p:nvSpPr>
        <p:spPr>
          <a:xfrm>
            <a:off x="448235" y="1946188"/>
            <a:ext cx="5257800" cy="440120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000"/>
              <a:buFont typeface="Arial"/>
              <a:buAutoNum type="arabicPeriod" startAt="3"/>
            </a:pPr>
            <a:r>
              <a:rPr lang="en-CA" sz="2000">
                <a:solidFill>
                  <a:schemeClr val="dk1"/>
                </a:solidFill>
                <a:latin typeface="Arial"/>
                <a:ea typeface="Arial"/>
                <a:cs typeface="Arial"/>
                <a:sym typeface="Arial"/>
              </a:rPr>
              <a:t>Which of these statements is correct?</a:t>
            </a:r>
            <a:endParaRPr/>
          </a:p>
          <a:p>
            <a:pPr indent="-457200" lvl="1" marL="914400" marR="0" rtl="0" algn="l">
              <a:spcBef>
                <a:spcPts val="0"/>
              </a:spcBef>
              <a:spcAft>
                <a:spcPts val="0"/>
              </a:spcAft>
              <a:buClr>
                <a:schemeClr val="accent6"/>
              </a:buClr>
              <a:buSzPts val="2000"/>
              <a:buFont typeface="Arial"/>
              <a:buAutoNum type="alphaLcPeriod"/>
            </a:pPr>
            <a:r>
              <a:rPr b="1" i="0" lang="en-CA" sz="2000" u="none" cap="none" strike="noStrike">
                <a:solidFill>
                  <a:schemeClr val="accent6"/>
                </a:solidFill>
                <a:latin typeface="Arial"/>
                <a:ea typeface="Arial"/>
                <a:cs typeface="Arial"/>
                <a:sym typeface="Arial"/>
              </a:rPr>
              <a:t>The TRIPS Agreement incorporates all of the Berne Convention except its article on moral rights</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The Berne Convention was created as a response to shortcomings in the TRIPS Agreement</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Victor Hugo wrote Hunchback as an allegory for intellectual property issues</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The Berne Convention serves as the historical basis for modern patent law</a:t>
            </a:r>
            <a:endParaRPr/>
          </a:p>
        </p:txBody>
      </p:sp>
      <p:sp>
        <p:nvSpPr>
          <p:cNvPr id="508" name="Google Shape;508;p18"/>
          <p:cNvSpPr txBox="1"/>
          <p:nvPr/>
        </p:nvSpPr>
        <p:spPr>
          <a:xfrm>
            <a:off x="6096000" y="1946188"/>
            <a:ext cx="5450541" cy="1938992"/>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000"/>
              <a:buFont typeface="Arial"/>
              <a:buAutoNum type="arabicPeriod" startAt="4"/>
            </a:pPr>
            <a:r>
              <a:rPr lang="en-CA" sz="2000">
                <a:solidFill>
                  <a:schemeClr val="dk1"/>
                </a:solidFill>
                <a:latin typeface="Arial"/>
                <a:ea typeface="Arial"/>
                <a:cs typeface="Arial"/>
                <a:sym typeface="Arial"/>
              </a:rPr>
              <a:t>Berne and TRIPS set the minimum standard for copyright terms as:</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Life of the author</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Life of the author plus 30 years</a:t>
            </a:r>
            <a:endParaRPr/>
          </a:p>
          <a:p>
            <a:pPr indent="-457200" lvl="1" marL="914400" marR="0" rtl="0" algn="l">
              <a:spcBef>
                <a:spcPts val="0"/>
              </a:spcBef>
              <a:spcAft>
                <a:spcPts val="0"/>
              </a:spcAft>
              <a:buClr>
                <a:schemeClr val="accent6"/>
              </a:buClr>
              <a:buSzPts val="2000"/>
              <a:buFont typeface="Arial"/>
              <a:buAutoNum type="alphaLcPeriod"/>
            </a:pPr>
            <a:r>
              <a:rPr b="1" i="0" lang="en-CA" sz="2000" u="none" cap="none" strike="noStrike">
                <a:solidFill>
                  <a:schemeClr val="accent6"/>
                </a:solidFill>
                <a:latin typeface="Arial"/>
                <a:ea typeface="Arial"/>
                <a:cs typeface="Arial"/>
                <a:sym typeface="Arial"/>
              </a:rPr>
              <a:t>Life of the author plus 50 years</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Life of the author plus 70 years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19"/>
          <p:cNvSpPr txBox="1"/>
          <p:nvPr/>
        </p:nvSpPr>
        <p:spPr>
          <a:xfrm>
            <a:off x="448235" y="1946188"/>
            <a:ext cx="5257800" cy="163121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000"/>
              <a:buFont typeface="Arial"/>
              <a:buAutoNum type="arabicPeriod" startAt="5"/>
            </a:pPr>
            <a:r>
              <a:rPr lang="en-CA" sz="2000">
                <a:solidFill>
                  <a:schemeClr val="dk1"/>
                </a:solidFill>
                <a:latin typeface="Arial"/>
                <a:ea typeface="Arial"/>
                <a:cs typeface="Arial"/>
                <a:sym typeface="Arial"/>
              </a:rPr>
              <a:t>The TRIPS Agreement provides a central dispute settlement mechanism but the Berne Convention does not.</a:t>
            </a:r>
            <a:endParaRPr/>
          </a:p>
          <a:p>
            <a:pPr indent="-457200" lvl="1" marL="914400" marR="0" rtl="0" algn="l">
              <a:spcBef>
                <a:spcPts val="0"/>
              </a:spcBef>
              <a:spcAft>
                <a:spcPts val="0"/>
              </a:spcAft>
              <a:buClr>
                <a:schemeClr val="accent6"/>
              </a:buClr>
              <a:buSzPts val="2000"/>
              <a:buFont typeface="Arial"/>
              <a:buAutoNum type="alphaLcPeriod"/>
            </a:pPr>
            <a:r>
              <a:rPr b="1" i="0" lang="en-CA" sz="2000" u="none" cap="none" strike="noStrike">
                <a:solidFill>
                  <a:schemeClr val="accent6"/>
                </a:solidFill>
                <a:latin typeface="Arial"/>
                <a:ea typeface="Arial"/>
                <a:cs typeface="Arial"/>
                <a:sym typeface="Arial"/>
              </a:rPr>
              <a:t>True</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False</a:t>
            </a:r>
            <a:endParaRPr b="0" i="0" sz="2000" u="none" cap="none" strike="noStrike">
              <a:solidFill>
                <a:schemeClr val="dk1"/>
              </a:solidFill>
              <a:latin typeface="Arial"/>
              <a:ea typeface="Arial"/>
              <a:cs typeface="Arial"/>
              <a:sym typeface="Arial"/>
            </a:endParaRPr>
          </a:p>
        </p:txBody>
      </p:sp>
      <p:sp>
        <p:nvSpPr>
          <p:cNvPr id="515" name="Google Shape;515;p19"/>
          <p:cNvSpPr txBox="1"/>
          <p:nvPr/>
        </p:nvSpPr>
        <p:spPr>
          <a:xfrm>
            <a:off x="6096000" y="1946188"/>
            <a:ext cx="5450541" cy="440120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000"/>
              <a:buFont typeface="Arial"/>
              <a:buAutoNum type="arabicPeriod" startAt="6"/>
            </a:pPr>
            <a:r>
              <a:rPr lang="en-CA" sz="2000">
                <a:solidFill>
                  <a:schemeClr val="dk1"/>
                </a:solidFill>
                <a:latin typeface="Arial"/>
                <a:ea typeface="Arial"/>
                <a:cs typeface="Arial"/>
                <a:sym typeface="Arial"/>
              </a:rPr>
              <a:t>Which of the following is </a:t>
            </a:r>
            <a:r>
              <a:rPr b="1" lang="en-CA" sz="2000" u="sng">
                <a:solidFill>
                  <a:schemeClr val="dk1"/>
                </a:solidFill>
                <a:latin typeface="Arial"/>
                <a:ea typeface="Arial"/>
                <a:cs typeface="Arial"/>
                <a:sym typeface="Arial"/>
              </a:rPr>
              <a:t>NOT</a:t>
            </a:r>
            <a:r>
              <a:rPr lang="en-CA" sz="2000">
                <a:solidFill>
                  <a:schemeClr val="dk1"/>
                </a:solidFill>
                <a:latin typeface="Arial"/>
                <a:ea typeface="Arial"/>
                <a:cs typeface="Arial"/>
                <a:sym typeface="Arial"/>
              </a:rPr>
              <a:t> a criticism of the TRIPS agreement?</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Its permanent link between intellectual property rights and access to world trade markets harms developing nations</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It tends to concentrate wealth in the hands of developed countries</a:t>
            </a:r>
            <a:endParaRPr/>
          </a:p>
          <a:p>
            <a:pPr indent="-457200" lvl="1" marL="914400" marR="0" rtl="0" algn="l">
              <a:spcBef>
                <a:spcPts val="0"/>
              </a:spcBef>
              <a:spcAft>
                <a:spcPts val="0"/>
              </a:spcAft>
              <a:buClr>
                <a:schemeClr val="accent6"/>
              </a:buClr>
              <a:buSzPts val="2000"/>
              <a:buFont typeface="Arial"/>
              <a:buAutoNum type="alphaLcPeriod"/>
            </a:pPr>
            <a:r>
              <a:rPr b="1" i="0" lang="en-CA" sz="2000" u="none" cap="none" strike="noStrike">
                <a:solidFill>
                  <a:schemeClr val="accent6"/>
                </a:solidFill>
                <a:latin typeface="Arial"/>
                <a:ea typeface="Arial"/>
                <a:cs typeface="Arial"/>
                <a:sym typeface="Arial"/>
              </a:rPr>
              <a:t>The agreement does not apply to literary or artistic works</a:t>
            </a:r>
            <a:endParaRPr/>
          </a:p>
          <a:p>
            <a:pPr indent="-457200" lvl="1" marL="914400" marR="0" rtl="0" algn="l">
              <a:spcBef>
                <a:spcPts val="0"/>
              </a:spcBef>
              <a:spcAft>
                <a:spcPts val="0"/>
              </a:spcAft>
              <a:buClr>
                <a:schemeClr val="dk1"/>
              </a:buClr>
              <a:buSzPts val="2000"/>
              <a:buFont typeface="Arial"/>
              <a:buAutoNum type="alphaLcPeriod"/>
            </a:pPr>
            <a:r>
              <a:rPr b="0" i="0" lang="en-CA" sz="2000" u="none" cap="none" strike="noStrike">
                <a:solidFill>
                  <a:schemeClr val="dk1"/>
                </a:solidFill>
                <a:latin typeface="Arial"/>
                <a:ea typeface="Arial"/>
                <a:cs typeface="Arial"/>
                <a:sym typeface="Arial"/>
              </a:rPr>
              <a:t>When minimum copyright and patent terms are enforced internationally, innovation in developing countries is stifled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b="1" i="0" lang="en-CA" sz="4000" u="none" cap="none" strike="noStrike">
                <a:solidFill>
                  <a:schemeClr val="lt1"/>
                </a:solidFill>
                <a:latin typeface="Arial"/>
                <a:ea typeface="Arial"/>
                <a:cs typeface="Arial"/>
                <a:sym typeface="Arial"/>
              </a:rPr>
              <a:t>MEET VICTOR</a:t>
            </a:r>
            <a:endParaRPr/>
          </a:p>
        </p:txBody>
      </p:sp>
      <p:pic>
        <p:nvPicPr>
          <p:cNvPr descr="A close up of a person&#10;&#10;Description automatically generated" id="264" name="Google Shape;264;p2"/>
          <p:cNvPicPr preferRelativeResize="0"/>
          <p:nvPr/>
        </p:nvPicPr>
        <p:blipFill rotWithShape="1">
          <a:blip r:embed="rId3">
            <a:alphaModFix/>
          </a:blip>
          <a:srcRect b="1421" l="-315" r="314" t="10663"/>
          <a:stretch/>
        </p:blipFill>
        <p:spPr>
          <a:xfrm>
            <a:off x="4067753" y="2011130"/>
            <a:ext cx="3345375" cy="3914909"/>
          </a:xfrm>
          <a:prstGeom prst="rect">
            <a:avLst/>
          </a:prstGeom>
          <a:noFill/>
          <a:ln>
            <a:noFill/>
          </a:ln>
        </p:spPr>
      </p:pic>
      <p:pic>
        <p:nvPicPr>
          <p:cNvPr descr="A group of people sitting in front of a building&#10;&#10;Description automatically generated" id="265" name="Google Shape;265;p2"/>
          <p:cNvPicPr preferRelativeResize="0"/>
          <p:nvPr/>
        </p:nvPicPr>
        <p:blipFill rotWithShape="1">
          <a:blip r:embed="rId4">
            <a:alphaModFix/>
          </a:blip>
          <a:srcRect b="0" l="0" r="0" t="0"/>
          <a:stretch/>
        </p:blipFill>
        <p:spPr>
          <a:xfrm>
            <a:off x="3871965" y="2279030"/>
            <a:ext cx="4448069" cy="3614056"/>
          </a:xfrm>
          <a:prstGeom prst="rect">
            <a:avLst/>
          </a:prstGeom>
          <a:noFill/>
          <a:ln>
            <a:noFill/>
          </a:ln>
        </p:spPr>
      </p:pic>
      <p:pic>
        <p:nvPicPr>
          <p:cNvPr id="266" name="Google Shape;266;p2"/>
          <p:cNvPicPr preferRelativeResize="0"/>
          <p:nvPr/>
        </p:nvPicPr>
        <p:blipFill rotWithShape="1">
          <a:blip r:embed="rId5">
            <a:alphaModFix/>
          </a:blip>
          <a:srcRect b="0" l="0" r="0" t="0"/>
          <a:stretch/>
        </p:blipFill>
        <p:spPr>
          <a:xfrm>
            <a:off x="8604787" y="3138384"/>
            <a:ext cx="3280531" cy="1727269"/>
          </a:xfrm>
          <a:prstGeom prst="rect">
            <a:avLst/>
          </a:prstGeom>
          <a:noFill/>
          <a:ln>
            <a:noFill/>
          </a:ln>
        </p:spPr>
      </p:pic>
      <p:sp>
        <p:nvSpPr>
          <p:cNvPr id="267" name="Google Shape;267;p2"/>
          <p:cNvSpPr/>
          <p:nvPr/>
        </p:nvSpPr>
        <p:spPr>
          <a:xfrm>
            <a:off x="4606798" y="2521171"/>
            <a:ext cx="2405743" cy="612648"/>
          </a:xfrm>
          <a:prstGeom prst="wedgeRoundRectCallout">
            <a:avLst>
              <a:gd fmla="val 107661" name="adj1"/>
              <a:gd fmla="val 124689"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CA" sz="1800" u="none" cap="none" strike="noStrike">
                <a:solidFill>
                  <a:schemeClr val="dk1"/>
                </a:solidFill>
                <a:latin typeface="Arial"/>
                <a:ea typeface="Arial"/>
                <a:cs typeface="Arial"/>
                <a:sym typeface="Arial"/>
              </a:rPr>
              <a:t>VICTOR WHO?</a:t>
            </a:r>
            <a:endParaRPr/>
          </a:p>
        </p:txBody>
      </p:sp>
      <p:sp>
        <p:nvSpPr>
          <p:cNvPr id="268" name="Google Shape;268;p2"/>
          <p:cNvSpPr/>
          <p:nvPr/>
        </p:nvSpPr>
        <p:spPr>
          <a:xfrm>
            <a:off x="4606798" y="3643484"/>
            <a:ext cx="2405743" cy="612648"/>
          </a:xfrm>
          <a:prstGeom prst="wedgeRoundRectCallout">
            <a:avLst>
              <a:gd fmla="val 106757" name="adj1"/>
              <a:gd fmla="val 564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CA" sz="1800" u="none" cap="none" strike="noStrike">
                <a:solidFill>
                  <a:schemeClr val="dk1"/>
                </a:solidFill>
                <a:latin typeface="Arial"/>
                <a:ea typeface="Arial"/>
                <a:cs typeface="Arial"/>
                <a:sym typeface="Arial"/>
              </a:rPr>
              <a:t>COPYWHATNOW?</a:t>
            </a:r>
            <a:endParaRPr/>
          </a:p>
        </p:txBody>
      </p:sp>
      <p:sp>
        <p:nvSpPr>
          <p:cNvPr id="269" name="Google Shape;269;p2"/>
          <p:cNvSpPr/>
          <p:nvPr/>
        </p:nvSpPr>
        <p:spPr>
          <a:xfrm>
            <a:off x="4606798" y="4865653"/>
            <a:ext cx="2405743" cy="612648"/>
          </a:xfrm>
          <a:prstGeom prst="wedgeRoundRectCallout">
            <a:avLst>
              <a:gd fmla="val 109471" name="adj1"/>
              <a:gd fmla="val -140059"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CA" sz="1800" u="none" cap="none" strike="noStrike">
                <a:solidFill>
                  <a:schemeClr val="dk1"/>
                </a:solidFill>
                <a:latin typeface="Arial"/>
                <a:ea typeface="Arial"/>
                <a:cs typeface="Arial"/>
                <a:sym typeface="Arial"/>
              </a:rPr>
              <a:t>THANKS FOR </a:t>
            </a:r>
            <a:br>
              <a:rPr b="0" i="0" lang="en-CA" sz="1800" u="none" cap="none" strike="noStrike">
                <a:solidFill>
                  <a:schemeClr val="dk1"/>
                </a:solidFill>
                <a:latin typeface="Arial"/>
                <a:ea typeface="Arial"/>
                <a:cs typeface="Arial"/>
                <a:sym typeface="Arial"/>
              </a:rPr>
            </a:br>
            <a:r>
              <a:rPr b="0" i="0" lang="en-CA" sz="1800" u="none" cap="none" strike="noStrike">
                <a:solidFill>
                  <a:schemeClr val="dk1"/>
                </a:solidFill>
                <a:latin typeface="Arial"/>
                <a:ea typeface="Arial"/>
                <a:cs typeface="Arial"/>
                <a:sym typeface="Arial"/>
              </a:rPr>
              <a:t>THE BOOK!</a:t>
            </a:r>
            <a:endParaRPr/>
          </a:p>
        </p:txBody>
      </p:sp>
      <p:pic>
        <p:nvPicPr>
          <p:cNvPr descr="A close up of a person&#10;&#10;Description automatically generated" id="270" name="Google Shape;270;p2"/>
          <p:cNvPicPr preferRelativeResize="0"/>
          <p:nvPr/>
        </p:nvPicPr>
        <p:blipFill rotWithShape="1">
          <a:blip r:embed="rId3">
            <a:alphaModFix/>
          </a:blip>
          <a:srcRect b="35100" l="13665" r="0" t="14069"/>
          <a:stretch/>
        </p:blipFill>
        <p:spPr>
          <a:xfrm>
            <a:off x="304801" y="2827495"/>
            <a:ext cx="3189162" cy="2499348"/>
          </a:xfrm>
          <a:prstGeom prst="rect">
            <a:avLst/>
          </a:prstGeom>
          <a:noFill/>
          <a:ln>
            <a:noFill/>
          </a:ln>
        </p:spPr>
      </p:pic>
      <p:sp>
        <p:nvSpPr>
          <p:cNvPr id="271" name="Google Shape;271;p2"/>
          <p:cNvSpPr/>
          <p:nvPr/>
        </p:nvSpPr>
        <p:spPr>
          <a:xfrm>
            <a:off x="2149893" y="5893086"/>
            <a:ext cx="1042778" cy="612648"/>
          </a:xfrm>
          <a:prstGeom prst="wedgeRoundRectCallout">
            <a:avLst>
              <a:gd fmla="val -52305" name="adj1"/>
              <a:gd fmla="val -204024"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CA" sz="1200" u="none" cap="none" strike="noStrike">
                <a:solidFill>
                  <a:schemeClr val="dk1"/>
                </a:solidFill>
                <a:latin typeface="Arial"/>
                <a:ea typeface="Arial"/>
                <a:cs typeface="Arial"/>
                <a:sym typeface="Arial"/>
              </a:rPr>
              <a:t>…sigh…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500"/>
                                        <p:tgtEl>
                                          <p:spTgt spid="2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264"/>
                                        </p:tgtEl>
                                        <p:attrNameLst>
                                          <p:attrName>ppt_x</p:attrName>
                                        </p:attrNameLst>
                                      </p:cBhvr>
                                      <p:tavLst>
                                        <p:tav fmla="" tm="0">
                                          <p:val>
                                            <p:strVal val="#ppt_x"/>
                                          </p:val>
                                        </p:tav>
                                        <p:tav fmla="" tm="100000">
                                          <p:val>
                                            <p:strVal val="#ppt_x-1"/>
                                          </p:val>
                                        </p:tav>
                                      </p:tavLst>
                                    </p:anim>
                                    <p:set>
                                      <p:cBhvr>
                                        <p:cTn dur="1" fill="hold">
                                          <p:stCondLst>
                                            <p:cond delay="500"/>
                                          </p:stCondLst>
                                        </p:cTn>
                                        <p:tgtEl>
                                          <p:spTgt spid="2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par>
                                <p:cTn fill="hold" nodeType="withEffect" presetClass="exit" presetID="10" presetSubtype="0">
                                  <p:stCondLst>
                                    <p:cond delay="0"/>
                                  </p:stCondLst>
                                  <p:childTnLst>
                                    <p:animEffect filter="fade" transition="out">
                                      <p:cBhvr>
                                        <p:cTn dur="500"/>
                                        <p:tgtEl>
                                          <p:spTgt spid="265"/>
                                        </p:tgtEl>
                                      </p:cBhvr>
                                    </p:animEffect>
                                    <p:set>
                                      <p:cBhvr>
                                        <p:cTn dur="1" fill="hold">
                                          <p:stCondLst>
                                            <p:cond delay="500"/>
                                          </p:stCondLst>
                                        </p:cTn>
                                        <p:tgtEl>
                                          <p:spTgt spid="26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0"/>
          <p:cNvSpPr txBox="1"/>
          <p:nvPr>
            <p:ph idx="1" type="body"/>
          </p:nvPr>
        </p:nvSpPr>
        <p:spPr>
          <a:xfrm>
            <a:off x="403123" y="1841276"/>
            <a:ext cx="10502608" cy="43148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CA" sz="1800">
                <a:solidFill>
                  <a:schemeClr val="dk1"/>
                </a:solidFill>
              </a:rPr>
              <a:t>Nadar. (1885). Victor Hugo photograph. </a:t>
            </a:r>
            <a:r>
              <a:rPr i="1" lang="en-CA" sz="1800">
                <a:solidFill>
                  <a:schemeClr val="dk1"/>
                </a:solidFill>
              </a:rPr>
              <a:t>Wikimedia Commons</a:t>
            </a:r>
            <a:r>
              <a:rPr lang="en-CA" sz="1800">
                <a:solidFill>
                  <a:schemeClr val="dk1"/>
                </a:solidFill>
              </a:rPr>
              <a:t>. Public Domain. </a:t>
            </a:r>
            <a:r>
              <a:rPr lang="en-CA" sz="1800" u="sng">
                <a:solidFill>
                  <a:srgbClr val="0070C0"/>
                </a:solidFill>
                <a:hlinkClick r:id="rId3">
                  <a:extLst>
                    <a:ext uri="{A12FA001-AC4F-418D-AE19-62706E023703}">
                      <ahyp:hlinkClr val="tx"/>
                    </a:ext>
                  </a:extLst>
                </a:hlinkClick>
              </a:rPr>
              <a:t>http://concise.britannica.com/ebc/art-11798/Victor-Hugo-photograph-by-Nadar</a:t>
            </a:r>
            <a:r>
              <a:rPr lang="en-CA" sz="1800">
                <a:solidFill>
                  <a:srgbClr val="0070C0"/>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Wallace Worsley. (1923). Publicity photo for Hunchback film.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4">
                  <a:extLst>
                    <a:ext uri="{A12FA001-AC4F-418D-AE19-62706E023703}">
                      <ahyp:hlinkClr val="tx"/>
                    </a:ext>
                  </a:extLst>
                </a:hlinkClick>
              </a:rPr>
              <a:t>https://upload.wikimedia.org/wikipedia/commons/3/3a/Hunchback_of_Notre_Dame.jpg</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Jacobus. (2006). US Flag with 24 stars.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5">
                  <a:extLst>
                    <a:ext uri="{A12FA001-AC4F-418D-AE19-62706E023703}">
                      <ahyp:hlinkClr val="tx"/>
                    </a:ext>
                  </a:extLst>
                </a:hlinkClick>
              </a:rPr>
              <a:t>https://commons.wikimedia.org/wiki/File:Flag_of_the_United_States_(1822-1836).svg</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Dbenbenn. (2008). Flag image of the United States.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6">
                  <a:extLst>
                    <a:ext uri="{A12FA001-AC4F-418D-AE19-62706E023703}">
                      <ahyp:hlinkClr val="tx"/>
                    </a:ext>
                  </a:extLst>
                </a:hlinkClick>
              </a:rPr>
              <a:t>https://commons.wikimedia.org/w/index.php?curid=318418</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Stadtchronik Wien. (1873). Wien, Rotunde, zeitgenössische Ansicht um 1873.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7">
                  <a:extLst>
                    <a:ext uri="{A12FA001-AC4F-418D-AE19-62706E023703}">
                      <ahyp:hlinkClr val="tx"/>
                    </a:ext>
                  </a:extLst>
                </a:hlinkClick>
              </a:rPr>
              <a:t>https://commons.wikimedia.org/wiki/File:W_Rotunde.jpg#/media/File:W_Rotunde.jpg</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Joseph Ferdinand Keppler. (1886). The Pirate Publisher.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8">
                  <a:extLst>
                    <a:ext uri="{A12FA001-AC4F-418D-AE19-62706E023703}">
                      <ahyp:hlinkClr val="tx"/>
                    </a:ext>
                  </a:extLst>
                </a:hlinkClick>
              </a:rPr>
              <a:t>https://commons.wikimedia.org/wiki/File:Joseph_Ferdinand_Keppler_-_The_Pirate_Publisher_-_Puck_Magazine_-_Restoration_by_Adam_Cuerden.jpg</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1"/>
          <p:cNvSpPr txBox="1"/>
          <p:nvPr>
            <p:ph idx="1" type="body"/>
          </p:nvPr>
        </p:nvSpPr>
        <p:spPr>
          <a:xfrm>
            <a:off x="403123" y="1841276"/>
            <a:ext cx="11189109" cy="43148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CA" sz="1800">
                <a:solidFill>
                  <a:schemeClr val="dk1"/>
                </a:solidFill>
              </a:rPr>
              <a:t>Joseph Ferdinand Keppler. (1886). The Pirate Publisher.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3">
                  <a:extLst>
                    <a:ext uri="{A12FA001-AC4F-418D-AE19-62706E023703}">
                      <ahyp:hlinkClr val="tx"/>
                    </a:ext>
                  </a:extLst>
                </a:hlinkClick>
              </a:rPr>
              <a:t>https://commons.wikimedia.org/wiki/File:Joseph_Ferdinand_Keppler_-_The_Pirate_Publisher_-_Puck_Magazine_-_Restoration_by_Adam_Cuerden.jpg</a:t>
            </a:r>
            <a:endParaRPr sz="1800">
              <a:solidFill>
                <a:schemeClr val="dk1"/>
              </a:solidFill>
            </a:endParaRPr>
          </a:p>
          <a:p>
            <a:pPr indent="0" lvl="0" marL="0" rtl="0" algn="l">
              <a:lnSpc>
                <a:spcPct val="90000"/>
              </a:lnSpc>
              <a:spcBef>
                <a:spcPts val="1000"/>
              </a:spcBef>
              <a:spcAft>
                <a:spcPts val="0"/>
              </a:spcAft>
              <a:buClr>
                <a:schemeClr val="dk1"/>
              </a:buClr>
              <a:buSzPts val="1800"/>
              <a:buNone/>
            </a:pPr>
            <a:r>
              <a:rPr lang="en-CA" sz="1800">
                <a:solidFill>
                  <a:schemeClr val="dk1"/>
                </a:solidFill>
              </a:rPr>
              <a:t>Ralf Schmitzer. (n.d.). Automatically. </a:t>
            </a:r>
            <a:r>
              <a:rPr i="1" lang="en-CA" sz="1800">
                <a:solidFill>
                  <a:schemeClr val="dk1"/>
                </a:solidFill>
              </a:rPr>
              <a:t>The Noun Project</a:t>
            </a:r>
            <a:r>
              <a:rPr lang="en-CA" sz="1800">
                <a:solidFill>
                  <a:schemeClr val="dk1"/>
                </a:solidFill>
              </a:rPr>
              <a:t>. CC BY. </a:t>
            </a:r>
            <a:r>
              <a:rPr lang="en-CA" sz="1800" u="sng">
                <a:solidFill>
                  <a:schemeClr val="dk1"/>
                </a:solidFill>
                <a:hlinkClick r:id="rId4">
                  <a:extLst>
                    <a:ext uri="{A12FA001-AC4F-418D-AE19-62706E023703}">
                      <ahyp:hlinkClr val="tx"/>
                    </a:ext>
                  </a:extLst>
                </a:hlinkClick>
              </a:rPr>
              <a:t>https://thenounproject.com/term/automatically/944735</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ProSymbols. (n.d.). Art. </a:t>
            </a:r>
            <a:r>
              <a:rPr i="1" lang="en-CA" sz="1800">
                <a:solidFill>
                  <a:schemeClr val="dk1"/>
                </a:solidFill>
              </a:rPr>
              <a:t>The Noun Project</a:t>
            </a:r>
            <a:r>
              <a:rPr lang="en-CA" sz="1800">
                <a:solidFill>
                  <a:schemeClr val="dk1"/>
                </a:solidFill>
              </a:rPr>
              <a:t>. CC BY. </a:t>
            </a:r>
            <a:r>
              <a:rPr lang="en-CA" sz="1800" u="sng">
                <a:solidFill>
                  <a:schemeClr val="dk1"/>
                </a:solidFill>
                <a:hlinkClick r:id="rId5">
                  <a:extLst>
                    <a:ext uri="{A12FA001-AC4F-418D-AE19-62706E023703}">
                      <ahyp:hlinkClr val="tx"/>
                    </a:ext>
                  </a:extLst>
                </a:hlinkClick>
              </a:rPr>
              <a:t>https://thenounproject.com/icon/1976897</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Enshia. (n.d.). Book. </a:t>
            </a:r>
            <a:r>
              <a:rPr i="1" lang="en-CA" sz="1800">
                <a:solidFill>
                  <a:schemeClr val="dk1"/>
                </a:solidFill>
              </a:rPr>
              <a:t>The Noun Project</a:t>
            </a:r>
            <a:r>
              <a:rPr lang="en-CA" sz="1800">
                <a:solidFill>
                  <a:schemeClr val="dk1"/>
                </a:solidFill>
              </a:rPr>
              <a:t>. CC BY. </a:t>
            </a:r>
            <a:r>
              <a:rPr lang="en-CA" sz="1800" u="sng">
                <a:solidFill>
                  <a:schemeClr val="dk1"/>
                </a:solidFill>
                <a:hlinkClick r:id="rId6">
                  <a:extLst>
                    <a:ext uri="{A12FA001-AC4F-418D-AE19-62706E023703}">
                      <ahyp:hlinkClr val="tx"/>
                    </a:ext>
                  </a:extLst>
                </a:hlinkClick>
              </a:rPr>
              <a:t>https://thenounproject.com/icon/1787402/</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Shastry. (n.d.). Science. </a:t>
            </a:r>
            <a:r>
              <a:rPr i="1" lang="en-CA" sz="1800">
                <a:solidFill>
                  <a:schemeClr val="dk1"/>
                </a:solidFill>
              </a:rPr>
              <a:t>The Noun Project</a:t>
            </a:r>
            <a:r>
              <a:rPr lang="en-CA" sz="1800">
                <a:solidFill>
                  <a:schemeClr val="dk1"/>
                </a:solidFill>
              </a:rPr>
              <a:t>. CC BY. </a:t>
            </a:r>
            <a:r>
              <a:rPr lang="en-CA" sz="1800" u="sng">
                <a:solidFill>
                  <a:schemeClr val="dk1"/>
                </a:solidFill>
                <a:hlinkClick r:id="rId7">
                  <a:extLst>
                    <a:ext uri="{A12FA001-AC4F-418D-AE19-62706E023703}">
                      <ahyp:hlinkClr val="tx"/>
                    </a:ext>
                  </a:extLst>
                </a:hlinkClick>
              </a:rPr>
              <a:t>https://thenounproject.com/term/science/909459</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Andrejs Kirma. (n.d.) Process. </a:t>
            </a:r>
            <a:r>
              <a:rPr i="1" lang="en-CA" sz="1800">
                <a:solidFill>
                  <a:schemeClr val="dk1"/>
                </a:solidFill>
              </a:rPr>
              <a:t>The Noun Project</a:t>
            </a:r>
            <a:r>
              <a:rPr lang="en-CA" sz="1800">
                <a:solidFill>
                  <a:schemeClr val="dk1"/>
                </a:solidFill>
              </a:rPr>
              <a:t>. CC BY. </a:t>
            </a:r>
            <a:r>
              <a:rPr lang="en-CA" sz="1800" u="sng">
                <a:solidFill>
                  <a:schemeClr val="dk1"/>
                </a:solidFill>
                <a:hlinkClick r:id="rId8">
                  <a:extLst>
                    <a:ext uri="{A12FA001-AC4F-418D-AE19-62706E023703}">
                      <ahyp:hlinkClr val="tx"/>
                    </a:ext>
                  </a:extLst>
                </a:hlinkClick>
              </a:rPr>
              <a:t>https://thenounproject.com/term/process/2067352</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Montu Yadav. (n.d.) Broadcast. </a:t>
            </a:r>
            <a:r>
              <a:rPr i="1" lang="en-CA" sz="1800">
                <a:solidFill>
                  <a:schemeClr val="dk1"/>
                </a:solidFill>
              </a:rPr>
              <a:t>The Noun Project</a:t>
            </a:r>
            <a:r>
              <a:rPr lang="en-CA" sz="1800">
                <a:solidFill>
                  <a:schemeClr val="dk1"/>
                </a:solidFill>
              </a:rPr>
              <a:t>. CC BY. </a:t>
            </a:r>
            <a:r>
              <a:rPr lang="en-CA" sz="1800" u="sng">
                <a:solidFill>
                  <a:schemeClr val="dk1"/>
                </a:solidFill>
                <a:hlinkClick r:id="rId9">
                  <a:extLst>
                    <a:ext uri="{A12FA001-AC4F-418D-AE19-62706E023703}">
                      <ahyp:hlinkClr val="tx"/>
                    </a:ext>
                  </a:extLst>
                </a:hlinkClick>
              </a:rPr>
              <a:t>https://thenounproject.com/term/broadcast/201837</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Blair Adams. (n.d.) Drama. </a:t>
            </a:r>
            <a:r>
              <a:rPr i="1" lang="en-CA" sz="1800">
                <a:solidFill>
                  <a:schemeClr val="dk1"/>
                </a:solidFill>
              </a:rPr>
              <a:t>The Noun Project</a:t>
            </a:r>
            <a:r>
              <a:rPr lang="en-CA" sz="1800">
                <a:solidFill>
                  <a:schemeClr val="dk1"/>
                </a:solidFill>
              </a:rPr>
              <a:t>. CC BY. </a:t>
            </a:r>
            <a:r>
              <a:rPr lang="en-CA" sz="1800" u="sng">
                <a:solidFill>
                  <a:schemeClr val="dk1"/>
                </a:solidFill>
                <a:hlinkClick r:id="rId10">
                  <a:extLst>
                    <a:ext uri="{A12FA001-AC4F-418D-AE19-62706E023703}">
                      <ahyp:hlinkClr val="tx"/>
                    </a:ext>
                  </a:extLst>
                </a:hlinkClick>
              </a:rPr>
              <a:t>https://thenounproject.com/term/drama/953398</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Becris. (n.d.) Public speaking. </a:t>
            </a:r>
            <a:r>
              <a:rPr i="1" lang="en-CA" sz="1800">
                <a:solidFill>
                  <a:schemeClr val="dk1"/>
                </a:solidFill>
              </a:rPr>
              <a:t>The Noun Project</a:t>
            </a:r>
            <a:r>
              <a:rPr lang="en-CA" sz="1800">
                <a:solidFill>
                  <a:schemeClr val="dk1"/>
                </a:solidFill>
              </a:rPr>
              <a:t>. CC BY. </a:t>
            </a:r>
            <a:r>
              <a:rPr lang="en-CA" sz="1800" u="sng">
                <a:solidFill>
                  <a:schemeClr val="dk1"/>
                </a:solidFill>
                <a:hlinkClick r:id="rId11">
                  <a:extLst>
                    <a:ext uri="{A12FA001-AC4F-418D-AE19-62706E023703}">
                      <ahyp:hlinkClr val="tx"/>
                    </a:ext>
                  </a:extLst>
                </a:hlinkClick>
              </a:rPr>
              <a:t>https://thenounproject.com/term/public-speaking/1681645</a:t>
            </a:r>
            <a:r>
              <a:rPr lang="en-CA" sz="1800">
                <a:solidFill>
                  <a:schemeClr val="dk1"/>
                </a:solidFill>
              </a:rPr>
              <a:t> </a:t>
            </a:r>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22"/>
          <p:cNvSpPr txBox="1"/>
          <p:nvPr>
            <p:ph idx="1" type="body"/>
          </p:nvPr>
        </p:nvSpPr>
        <p:spPr>
          <a:xfrm>
            <a:off x="403123" y="1841276"/>
            <a:ext cx="11189109" cy="43148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CA" sz="1800">
                <a:solidFill>
                  <a:schemeClr val="dk1"/>
                </a:solidFill>
              </a:rPr>
              <a:t>Andrey Vasiliev. (n.d.) Film Projector. </a:t>
            </a:r>
            <a:r>
              <a:rPr i="1" lang="en-CA" sz="1800">
                <a:solidFill>
                  <a:schemeClr val="dk1"/>
                </a:solidFill>
              </a:rPr>
              <a:t>The Noun Project</a:t>
            </a:r>
            <a:r>
              <a:rPr lang="en-CA" sz="1800">
                <a:solidFill>
                  <a:schemeClr val="dk1"/>
                </a:solidFill>
              </a:rPr>
              <a:t>. CC BY. </a:t>
            </a:r>
            <a:r>
              <a:rPr lang="en-CA" sz="1800" u="sng">
                <a:solidFill>
                  <a:schemeClr val="dk1"/>
                </a:solidFill>
                <a:hlinkClick r:id="rId3">
                  <a:extLst>
                    <a:ext uri="{A12FA001-AC4F-418D-AE19-62706E023703}">
                      <ahyp:hlinkClr val="tx"/>
                    </a:ext>
                  </a:extLst>
                </a:hlinkClick>
              </a:rPr>
              <a:t>https://thenounproject.com/term/film-projector/336166</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Priyanka. (n.d.) Adapt. </a:t>
            </a:r>
            <a:r>
              <a:rPr i="1" lang="en-CA" sz="1800">
                <a:solidFill>
                  <a:schemeClr val="dk1"/>
                </a:solidFill>
              </a:rPr>
              <a:t>The Noun Project</a:t>
            </a:r>
            <a:r>
              <a:rPr lang="en-CA" sz="1800">
                <a:solidFill>
                  <a:schemeClr val="dk1"/>
                </a:solidFill>
              </a:rPr>
              <a:t>. CC BY. </a:t>
            </a:r>
            <a:r>
              <a:rPr lang="en-CA" sz="1800" u="sng">
                <a:solidFill>
                  <a:schemeClr val="dk1"/>
                </a:solidFill>
                <a:hlinkClick r:id="rId4">
                  <a:extLst>
                    <a:ext uri="{A12FA001-AC4F-418D-AE19-62706E023703}">
                      <ahyp:hlinkClr val="tx"/>
                    </a:ext>
                  </a:extLst>
                </a:hlinkClick>
              </a:rPr>
              <a:t>https://thenounproject.com/term/adapt/2122894</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ATOM. (n.d). Copy. </a:t>
            </a:r>
            <a:r>
              <a:rPr i="1" lang="en-CA" sz="1800">
                <a:solidFill>
                  <a:schemeClr val="dk1"/>
                </a:solidFill>
              </a:rPr>
              <a:t>The Noun Project</a:t>
            </a:r>
            <a:r>
              <a:rPr lang="en-CA" sz="1800">
                <a:solidFill>
                  <a:schemeClr val="dk1"/>
                </a:solidFill>
              </a:rPr>
              <a:t>. CC BY. </a:t>
            </a:r>
            <a:r>
              <a:rPr lang="en-CA" sz="1800" u="sng">
                <a:solidFill>
                  <a:schemeClr val="dk1"/>
                </a:solidFill>
                <a:hlinkClick r:id="rId5">
                  <a:extLst>
                    <a:ext uri="{A12FA001-AC4F-418D-AE19-62706E023703}">
                      <ahyp:hlinkClr val="tx"/>
                    </a:ext>
                  </a:extLst>
                </a:hlinkClick>
              </a:rPr>
              <a:t>https://thenounproject.com/term/copy/1474212</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Eucalyp. (n.d.) Moral. </a:t>
            </a:r>
            <a:r>
              <a:rPr i="1" lang="en-CA" sz="1800">
                <a:solidFill>
                  <a:schemeClr val="dk1"/>
                </a:solidFill>
              </a:rPr>
              <a:t>The Noun Project</a:t>
            </a:r>
            <a:r>
              <a:rPr lang="en-CA" sz="1800">
                <a:solidFill>
                  <a:schemeClr val="dk1"/>
                </a:solidFill>
              </a:rPr>
              <a:t>. CC BY. </a:t>
            </a:r>
            <a:r>
              <a:rPr lang="en-CA" sz="1800" u="sng">
                <a:solidFill>
                  <a:schemeClr val="dk1"/>
                </a:solidFill>
                <a:hlinkClick r:id="rId6">
                  <a:extLst>
                    <a:ext uri="{A12FA001-AC4F-418D-AE19-62706E023703}">
                      <ahyp:hlinkClr val="tx"/>
                    </a:ext>
                  </a:extLst>
                </a:hlinkClick>
              </a:rPr>
              <a:t>https://thenounproject.com/term/moral/901639</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Library of Congress. (1906). Copyright advertisement from the New York Clipper, 1906. </a:t>
            </a:r>
            <a:r>
              <a:rPr i="1" lang="en-CA" sz="1800">
                <a:solidFill>
                  <a:schemeClr val="dk1"/>
                </a:solidFill>
              </a:rPr>
              <a:t>Wikipedia</a:t>
            </a:r>
            <a:r>
              <a:rPr lang="en-CA" sz="1800">
                <a:solidFill>
                  <a:schemeClr val="dk1"/>
                </a:solidFill>
              </a:rPr>
              <a:t>. Public Domain. </a:t>
            </a:r>
            <a:r>
              <a:rPr lang="en-CA" sz="1800" u="sng">
                <a:solidFill>
                  <a:schemeClr val="dk1"/>
                </a:solidFill>
                <a:hlinkClick r:id="rId7">
                  <a:extLst>
                    <a:ext uri="{A12FA001-AC4F-418D-AE19-62706E023703}">
                      <ahyp:hlinkClr val="tx"/>
                    </a:ext>
                  </a:extLst>
                </a:hlinkClick>
              </a:rPr>
              <a:t>https://en.wikipedia.org/wiki/Copyright_infringement#/media/File:Copyrightpirates.jpg</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MGM Studio. (1923). Publicity still from Hunchback of Notre Dame. </a:t>
            </a:r>
            <a:r>
              <a:rPr i="1" lang="en-CA" sz="1800">
                <a:solidFill>
                  <a:schemeClr val="dk1"/>
                </a:solidFill>
              </a:rPr>
              <a:t>Wikimedia Commons</a:t>
            </a:r>
            <a:r>
              <a:rPr lang="en-CA" sz="1800">
                <a:solidFill>
                  <a:schemeClr val="dk1"/>
                </a:solidFill>
              </a:rPr>
              <a:t>. Public Domain. </a:t>
            </a:r>
            <a:r>
              <a:rPr lang="en-CA" sz="1800" u="sng">
                <a:solidFill>
                  <a:schemeClr val="dk1"/>
                </a:solidFill>
                <a:hlinkClick r:id="rId8">
                  <a:extLst>
                    <a:ext uri="{A12FA001-AC4F-418D-AE19-62706E023703}">
                      <ahyp:hlinkClr val="tx"/>
                    </a:ext>
                  </a:extLst>
                </a:hlinkClick>
              </a:rPr>
              <a:t>https://commons.wikimedia.org/wiki/File:Hunchback_-Notre_Dame_1923.jpg</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International Arcade Museum. (n.d.) Hunchback video game. </a:t>
            </a:r>
            <a:r>
              <a:rPr i="1" lang="en-CA" sz="1800">
                <a:solidFill>
                  <a:schemeClr val="dk1"/>
                </a:solidFill>
              </a:rPr>
              <a:t>International Arcade Museum</a:t>
            </a:r>
            <a:r>
              <a:rPr lang="en-CA" sz="1800">
                <a:solidFill>
                  <a:schemeClr val="dk1"/>
                </a:solidFill>
              </a:rPr>
              <a:t>. Attribution. </a:t>
            </a:r>
            <a:r>
              <a:rPr lang="en-CA" sz="1800" u="sng">
                <a:solidFill>
                  <a:schemeClr val="dk1"/>
                </a:solidFill>
                <a:hlinkClick r:id="rId9">
                  <a:extLst>
                    <a:ext uri="{A12FA001-AC4F-418D-AE19-62706E023703}">
                      <ahyp:hlinkClr val="tx"/>
                    </a:ext>
                  </a:extLst>
                </a:hlinkClick>
              </a:rPr>
              <a:t>https://www.arcade-museum.com/game_detail.php?game_id=8156</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AfterGrind. (n.d.) Sword. </a:t>
            </a:r>
            <a:r>
              <a:rPr i="1" lang="en-CA" sz="1800">
                <a:solidFill>
                  <a:schemeClr val="dk1"/>
                </a:solidFill>
              </a:rPr>
              <a:t>The Noun Project</a:t>
            </a:r>
            <a:r>
              <a:rPr lang="en-CA" sz="1800">
                <a:solidFill>
                  <a:schemeClr val="dk1"/>
                </a:solidFill>
              </a:rPr>
              <a:t>. CC BY. </a:t>
            </a:r>
            <a:r>
              <a:rPr lang="en-CA" sz="1800" u="sng">
                <a:solidFill>
                  <a:schemeClr val="dk1"/>
                </a:solidFill>
                <a:hlinkClick r:id="rId10">
                  <a:extLst>
                    <a:ext uri="{A12FA001-AC4F-418D-AE19-62706E023703}">
                      <ahyp:hlinkClr val="tx"/>
                    </a:ext>
                  </a:extLst>
                </a:hlinkClick>
              </a:rPr>
              <a:t>https://thenounproject.com/term/swords/2288788</a:t>
            </a:r>
            <a:r>
              <a:rPr lang="en-CA" sz="1800">
                <a:solidFill>
                  <a:schemeClr val="dk1"/>
                </a:solidFill>
              </a:rPr>
              <a:t> </a:t>
            </a:r>
            <a:endParaRPr/>
          </a:p>
          <a:p>
            <a:pPr indent="0" lvl="0" marL="0" rtl="0" algn="l">
              <a:lnSpc>
                <a:spcPct val="90000"/>
              </a:lnSpc>
              <a:spcBef>
                <a:spcPts val="1000"/>
              </a:spcBef>
              <a:spcAft>
                <a:spcPts val="0"/>
              </a:spcAft>
              <a:buClr>
                <a:schemeClr val="dk1"/>
              </a:buClr>
              <a:buSzPts val="1800"/>
              <a:buNone/>
            </a:pPr>
            <a:r>
              <a:rPr lang="en-CA" sz="1800">
                <a:solidFill>
                  <a:schemeClr val="dk1"/>
                </a:solidFill>
              </a:rPr>
              <a:t>Marek Polakovic. (n.d.) Shield. </a:t>
            </a:r>
            <a:r>
              <a:rPr i="1" lang="en-CA" sz="1800">
                <a:solidFill>
                  <a:schemeClr val="dk1"/>
                </a:solidFill>
              </a:rPr>
              <a:t>The Noun Project</a:t>
            </a:r>
            <a:r>
              <a:rPr lang="en-CA" sz="1800">
                <a:solidFill>
                  <a:schemeClr val="dk1"/>
                </a:solidFill>
              </a:rPr>
              <a:t>. CC BY. </a:t>
            </a:r>
            <a:r>
              <a:rPr lang="en-CA" sz="1800" u="sng">
                <a:solidFill>
                  <a:schemeClr val="dk1"/>
                </a:solidFill>
                <a:hlinkClick r:id="rId11">
                  <a:extLst>
                    <a:ext uri="{A12FA001-AC4F-418D-AE19-62706E023703}">
                      <ahyp:hlinkClr val="tx"/>
                    </a:ext>
                  </a:extLst>
                </a:hlinkClick>
              </a:rPr>
              <a:t>https://thenounproject.com/term/shield/304268</a:t>
            </a:r>
            <a:r>
              <a:rPr lang="en-CA" sz="1800">
                <a:solidFill>
                  <a:schemeClr val="dk1"/>
                </a:solidFill>
              </a:rPr>
              <a:t> </a:t>
            </a:r>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a:p>
            <a:pPr indent="0" lvl="0" marL="0" rtl="0" algn="l">
              <a:lnSpc>
                <a:spcPct val="90000"/>
              </a:lnSpc>
              <a:spcBef>
                <a:spcPts val="1000"/>
              </a:spcBef>
              <a:spcAft>
                <a:spcPts val="0"/>
              </a:spcAft>
              <a:buClr>
                <a:srgbClr val="757070"/>
              </a:buClr>
              <a:buSzPts val="1800"/>
              <a:buNone/>
            </a:pPr>
            <a:r>
              <a:t/>
            </a:r>
            <a:endParaRPr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23"/>
          <p:cNvSpPr txBox="1"/>
          <p:nvPr/>
        </p:nvSpPr>
        <p:spPr>
          <a:xfrm>
            <a:off x="555523" y="1993677"/>
            <a:ext cx="11189109" cy="42018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lang="en-CA" sz="1800">
                <a:solidFill>
                  <a:schemeClr val="dk1"/>
                </a:solidFill>
                <a:latin typeface="Arial"/>
                <a:ea typeface="Arial"/>
                <a:cs typeface="Arial"/>
                <a:sym typeface="Arial"/>
              </a:rPr>
              <a:t>Daniel Polshin. (n.d.) Helmet. </a:t>
            </a:r>
            <a:r>
              <a:rPr i="1" lang="en-CA" sz="1800">
                <a:solidFill>
                  <a:schemeClr val="dk1"/>
                </a:solidFill>
                <a:latin typeface="Arial"/>
                <a:ea typeface="Arial"/>
                <a:cs typeface="Arial"/>
                <a:sym typeface="Arial"/>
              </a:rPr>
              <a:t>The Noun Project</a:t>
            </a:r>
            <a:r>
              <a:rPr lang="en-CA" sz="1800">
                <a:solidFill>
                  <a:schemeClr val="dk1"/>
                </a:solidFill>
                <a:latin typeface="Arial"/>
                <a:ea typeface="Arial"/>
                <a:cs typeface="Arial"/>
                <a:sym typeface="Arial"/>
              </a:rPr>
              <a:t>. CC BY. </a:t>
            </a:r>
            <a:r>
              <a:rPr lang="en-CA" sz="1800" u="sng">
                <a:solidFill>
                  <a:schemeClr val="dk1"/>
                </a:solidFill>
                <a:latin typeface="Arial"/>
                <a:ea typeface="Arial"/>
                <a:cs typeface="Arial"/>
                <a:sym typeface="Arial"/>
                <a:hlinkClick r:id="rId3">
                  <a:extLst>
                    <a:ext uri="{A12FA001-AC4F-418D-AE19-62706E023703}">
                      <ahyp:hlinkClr val="tx"/>
                    </a:ext>
                  </a:extLst>
                </a:hlinkClick>
              </a:rPr>
              <a:t>https://thenounproject.com/term/helmet/593366</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Putra Theoo. (n.d.) Database. </a:t>
            </a:r>
            <a:r>
              <a:rPr i="1" lang="en-CA" sz="1800">
                <a:solidFill>
                  <a:schemeClr val="dk1"/>
                </a:solidFill>
                <a:latin typeface="Arial"/>
                <a:ea typeface="Arial"/>
                <a:cs typeface="Arial"/>
                <a:sym typeface="Arial"/>
              </a:rPr>
              <a:t>The Noun Project</a:t>
            </a:r>
            <a:r>
              <a:rPr lang="en-CA" sz="1800">
                <a:solidFill>
                  <a:schemeClr val="dk1"/>
                </a:solidFill>
                <a:latin typeface="Arial"/>
                <a:ea typeface="Arial"/>
                <a:cs typeface="Arial"/>
                <a:sym typeface="Arial"/>
              </a:rPr>
              <a:t>. CC BY. </a:t>
            </a:r>
            <a:r>
              <a:rPr lang="en-CA" sz="1800" u="sng">
                <a:solidFill>
                  <a:schemeClr val="dk1"/>
                </a:solidFill>
                <a:latin typeface="Arial"/>
                <a:ea typeface="Arial"/>
                <a:cs typeface="Arial"/>
                <a:sym typeface="Arial"/>
                <a:hlinkClick r:id="rId4">
                  <a:extLst>
                    <a:ext uri="{A12FA001-AC4F-418D-AE19-62706E023703}">
                      <ahyp:hlinkClr val="tx"/>
                    </a:ext>
                  </a:extLst>
                </a:hlinkClick>
              </a:rPr>
              <a:t>https://thenounproject.com/term/database/2262291</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Priyanka. (n.d.) Impose. </a:t>
            </a:r>
            <a:r>
              <a:rPr i="1" lang="en-CA" sz="1800">
                <a:solidFill>
                  <a:schemeClr val="dk1"/>
                </a:solidFill>
                <a:latin typeface="Arial"/>
                <a:ea typeface="Arial"/>
                <a:cs typeface="Arial"/>
                <a:sym typeface="Arial"/>
              </a:rPr>
              <a:t>The Noun Project</a:t>
            </a:r>
            <a:r>
              <a:rPr lang="en-CA" sz="1800">
                <a:solidFill>
                  <a:schemeClr val="dk1"/>
                </a:solidFill>
                <a:latin typeface="Arial"/>
                <a:ea typeface="Arial"/>
                <a:cs typeface="Arial"/>
                <a:sym typeface="Arial"/>
              </a:rPr>
              <a:t>. CC BY. </a:t>
            </a:r>
            <a:r>
              <a:rPr lang="en-CA" sz="1800" u="sng">
                <a:solidFill>
                  <a:schemeClr val="dk1"/>
                </a:solidFill>
                <a:latin typeface="Arial"/>
                <a:ea typeface="Arial"/>
                <a:cs typeface="Arial"/>
                <a:sym typeface="Arial"/>
                <a:hlinkClick r:id="rId5">
                  <a:extLst>
                    <a:ext uri="{A12FA001-AC4F-418D-AE19-62706E023703}">
                      <ahyp:hlinkClr val="tx"/>
                    </a:ext>
                  </a:extLst>
                </a:hlinkClick>
              </a:rPr>
              <a:t>https://thenounproject.com/term/impose/2248951</a:t>
            </a:r>
            <a:r>
              <a:rPr lang="en-CA" sz="1800">
                <a:solidFill>
                  <a:schemeClr val="dk1"/>
                </a:solidFill>
                <a:latin typeface="Arial"/>
                <a:ea typeface="Arial"/>
                <a:cs typeface="Arial"/>
                <a:sym typeface="Arial"/>
              </a:rPr>
              <a:t> </a:t>
            </a:r>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Gan Khoon Lay. (n.d.) Police Riot Control Equipment. </a:t>
            </a:r>
            <a:r>
              <a:rPr i="1" lang="en-CA" sz="1800">
                <a:solidFill>
                  <a:schemeClr val="dk1"/>
                </a:solidFill>
                <a:latin typeface="Arial"/>
                <a:ea typeface="Arial"/>
                <a:cs typeface="Arial"/>
                <a:sym typeface="Arial"/>
              </a:rPr>
              <a:t>The Noun Project. </a:t>
            </a:r>
            <a:r>
              <a:rPr lang="en-CA" sz="1800">
                <a:solidFill>
                  <a:schemeClr val="dk1"/>
                </a:solidFill>
                <a:latin typeface="Arial"/>
                <a:ea typeface="Arial"/>
                <a:cs typeface="Arial"/>
                <a:sym typeface="Arial"/>
              </a:rPr>
              <a:t>CC BY. </a:t>
            </a:r>
            <a:r>
              <a:rPr lang="en-CA" sz="1800" u="sng">
                <a:solidFill>
                  <a:schemeClr val="dk1"/>
                </a:solidFill>
                <a:latin typeface="Arial"/>
                <a:ea typeface="Arial"/>
                <a:cs typeface="Arial"/>
                <a:sym typeface="Arial"/>
                <a:hlinkClick r:id="rId6">
                  <a:extLst>
                    <a:ext uri="{A12FA001-AC4F-418D-AE19-62706E023703}">
                      <ahyp:hlinkClr val="tx"/>
                    </a:ext>
                  </a:extLst>
                </a:hlinkClick>
              </a:rPr>
              <a:t>https://thenounproject.com/term/police-riot-control-equipment/1584298</a:t>
            </a:r>
            <a:r>
              <a:rPr lang="en-CA" sz="1800">
                <a:solidFill>
                  <a:schemeClr val="dk1"/>
                </a:solidFill>
                <a:latin typeface="Arial"/>
                <a:ea typeface="Arial"/>
                <a:cs typeface="Arial"/>
                <a:sym typeface="Arial"/>
              </a:rPr>
              <a:t>  </a:t>
            </a:r>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Kevin Macleod. (N.d.) Danse Macabre by Saint-Saens. </a:t>
            </a:r>
            <a:r>
              <a:rPr i="1" lang="en-CA" sz="1800">
                <a:solidFill>
                  <a:schemeClr val="dk1"/>
                </a:solidFill>
                <a:latin typeface="Arial"/>
                <a:ea typeface="Arial"/>
                <a:cs typeface="Arial"/>
                <a:sym typeface="Arial"/>
              </a:rPr>
              <a:t>Incompetech</a:t>
            </a:r>
            <a:r>
              <a:rPr lang="en-CA" sz="1800">
                <a:solidFill>
                  <a:schemeClr val="dk1"/>
                </a:solidFill>
                <a:latin typeface="Arial"/>
                <a:ea typeface="Arial"/>
                <a:cs typeface="Arial"/>
                <a:sym typeface="Arial"/>
              </a:rPr>
              <a:t>. CC BY.  </a:t>
            </a:r>
            <a:r>
              <a:rPr lang="en-CA" sz="1800" u="sng">
                <a:solidFill>
                  <a:srgbClr val="757070"/>
                </a:solidFill>
                <a:latin typeface="Arial"/>
                <a:ea typeface="Arial"/>
                <a:cs typeface="Arial"/>
                <a:sym typeface="Arial"/>
                <a:hlinkClick r:id="rId7">
                  <a:extLst>
                    <a:ext uri="{A12FA001-AC4F-418D-AE19-62706E023703}">
                      <ahyp:hlinkClr val="tx"/>
                    </a:ext>
                  </a:extLst>
                </a:hlinkClick>
              </a:rPr>
              <a:t>https://incompetech.com/music/royalty-free/index.html?collection=005</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Madmanmusic (2016) Battle preparations.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8">
                  <a:extLst>
                    <a:ext uri="{A12FA001-AC4F-418D-AE19-62706E023703}">
                      <ahyp:hlinkClr val="tx"/>
                    </a:ext>
                  </a:extLst>
                </a:hlinkClick>
              </a:rPr>
              <a:t>https://freesound.org/people/madmanmusic/sounds/347981/</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Rykenn. (2018). Various short blows/puffs of air from male mouth.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9">
                  <a:extLst>
                    <a:ext uri="{A12FA001-AC4F-418D-AE19-62706E023703}">
                      <ahyp:hlinkClr val="tx"/>
                    </a:ext>
                  </a:extLst>
                </a:hlinkClick>
              </a:rPr>
              <a:t>https://freesound.org/people/rykenn/sounds/432170/</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Giddster. (2016). Sigh, male.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10">
                  <a:extLst>
                    <a:ext uri="{A12FA001-AC4F-418D-AE19-62706E023703}">
                      <ahyp:hlinkClr val="tx"/>
                    </a:ext>
                  </a:extLst>
                </a:hlinkClick>
              </a:rPr>
              <a:t>https://freesound.org/people/giddster/sounds/336539/</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4"/>
          <p:cNvSpPr txBox="1"/>
          <p:nvPr/>
        </p:nvSpPr>
        <p:spPr>
          <a:xfrm>
            <a:off x="555523" y="1826412"/>
            <a:ext cx="11636477" cy="37726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lang="en-CA" sz="1800">
                <a:solidFill>
                  <a:schemeClr val="dk1"/>
                </a:solidFill>
                <a:latin typeface="Arial"/>
                <a:ea typeface="Arial"/>
                <a:cs typeface="Arial"/>
                <a:sym typeface="Arial"/>
              </a:rPr>
              <a:t>LittleRainySeason. (2016). Wow sound.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3">
                  <a:extLst>
                    <a:ext uri="{A12FA001-AC4F-418D-AE19-62706E023703}">
                      <ahyp:hlinkClr val="tx"/>
                    </a:ext>
                  </a:extLst>
                </a:hlinkClick>
              </a:rPr>
              <a:t>https://freesound.org/people/LittleRainySeasons/sounds/338047/</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Guinefurrie. (2018). Short female sigh.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4">
                  <a:extLst>
                    <a:ext uri="{A12FA001-AC4F-418D-AE19-62706E023703}">
                      <ahyp:hlinkClr val="tx"/>
                    </a:ext>
                  </a:extLst>
                </a:hlinkClick>
              </a:rPr>
              <a:t>https://freesound.org/people/guinefurrie/sounds/441508/</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Dr. Phibes and the Ten Plagues of Egypt. (2010). Danse Macabre. </a:t>
            </a:r>
            <a:r>
              <a:rPr i="1" lang="en-CA" sz="1800">
                <a:solidFill>
                  <a:schemeClr val="dk1"/>
                </a:solidFill>
                <a:latin typeface="Arial"/>
                <a:ea typeface="Arial"/>
                <a:cs typeface="Arial"/>
                <a:sym typeface="Arial"/>
              </a:rPr>
              <a:t>Free Music Archive</a:t>
            </a:r>
            <a:r>
              <a:rPr lang="en-CA" sz="1800">
                <a:solidFill>
                  <a:schemeClr val="dk1"/>
                </a:solidFill>
                <a:latin typeface="Arial"/>
                <a:ea typeface="Arial"/>
                <a:cs typeface="Arial"/>
                <a:sym typeface="Arial"/>
              </a:rPr>
              <a:t>. CC BY ND. </a:t>
            </a:r>
            <a:r>
              <a:rPr lang="en-CA" sz="1800" u="sng">
                <a:solidFill>
                  <a:srgbClr val="757070"/>
                </a:solidFill>
                <a:latin typeface="Arial"/>
                <a:ea typeface="Arial"/>
                <a:cs typeface="Arial"/>
                <a:sym typeface="Arial"/>
                <a:hlinkClick r:id="rId5">
                  <a:extLst>
                    <a:ext uri="{A12FA001-AC4F-418D-AE19-62706E023703}">
                      <ahyp:hlinkClr val="tx"/>
                    </a:ext>
                  </a:extLst>
                </a:hlinkClick>
              </a:rPr>
              <a:t>https://freemusicarchive.org/music/Dr_Phibes_and_The_Ten_Plagues_of_Egypt/Music_of_the_Gods_volume_1/</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Rock Savage. (2009) Film projector.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6">
                  <a:extLst>
                    <a:ext uri="{A12FA001-AC4F-418D-AE19-62706E023703}">
                      <ahyp:hlinkClr val="tx"/>
                    </a:ext>
                  </a:extLst>
                </a:hlinkClick>
              </a:rPr>
              <a:t>https://freesound.org/people/Rock%20Savage/sounds/65921/</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Onikage22. (2014) Blip-plock-pop.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a:t>
            </a:r>
            <a:r>
              <a:rPr lang="en-CA" sz="1800">
                <a:solidFill>
                  <a:srgbClr val="757070"/>
                </a:solidFill>
                <a:latin typeface="Arial"/>
                <a:ea typeface="Arial"/>
                <a:cs typeface="Arial"/>
                <a:sym typeface="Arial"/>
              </a:rPr>
              <a:t> </a:t>
            </a:r>
            <a:r>
              <a:rPr lang="en-CA" sz="1800" u="sng">
                <a:solidFill>
                  <a:srgbClr val="757070"/>
                </a:solidFill>
                <a:latin typeface="Arial"/>
                <a:ea typeface="Arial"/>
                <a:cs typeface="Arial"/>
                <a:sym typeface="Arial"/>
                <a:hlinkClick r:id="rId7">
                  <a:extLst>
                    <a:ext uri="{A12FA001-AC4F-418D-AE19-62706E023703}">
                      <ahyp:hlinkClr val="tx"/>
                    </a:ext>
                  </a:extLst>
                </a:hlinkClick>
              </a:rPr>
              <a:t>https://freesound.org/people/onikage22/sounds/240566/</a:t>
            </a:r>
            <a:endParaRPr sz="1800">
              <a:solidFill>
                <a:srgbClr val="75707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Newagesoup. (2016) Thick-stamp. </a:t>
            </a:r>
            <a:r>
              <a:rPr i="1" lang="en-CA" sz="1800">
                <a:solidFill>
                  <a:schemeClr val="dk1"/>
                </a:solidFill>
                <a:latin typeface="Arial"/>
                <a:ea typeface="Arial"/>
                <a:cs typeface="Arial"/>
                <a:sym typeface="Arial"/>
              </a:rPr>
              <a:t>Freesound</a:t>
            </a:r>
            <a:r>
              <a:rPr lang="en-CA" sz="1800">
                <a:solidFill>
                  <a:schemeClr val="dk1"/>
                </a:solidFill>
                <a:latin typeface="Arial"/>
                <a:ea typeface="Arial"/>
                <a:cs typeface="Arial"/>
                <a:sym typeface="Arial"/>
              </a:rPr>
              <a:t>. CC0. </a:t>
            </a:r>
            <a:r>
              <a:rPr lang="en-CA" sz="1800" u="sng">
                <a:solidFill>
                  <a:srgbClr val="757070"/>
                </a:solidFill>
                <a:latin typeface="Arial"/>
                <a:ea typeface="Arial"/>
                <a:cs typeface="Arial"/>
                <a:sym typeface="Arial"/>
                <a:hlinkClick r:id="rId8">
                  <a:extLst>
                    <a:ext uri="{A12FA001-AC4F-418D-AE19-62706E023703}">
                      <ahyp:hlinkClr val="tx"/>
                    </a:ext>
                  </a:extLst>
                </a:hlinkClick>
              </a:rPr>
              <a:t>https://freesound.org/people/newagesoup/sounds/347324/</a:t>
            </a:r>
            <a:r>
              <a:rPr lang="en-CA" sz="1800">
                <a:solidFill>
                  <a:srgbClr val="757070"/>
                </a:solidFill>
                <a:latin typeface="Arial"/>
                <a:ea typeface="Arial"/>
                <a:cs typeface="Arial"/>
                <a:sym typeface="Arial"/>
              </a:rPr>
              <a:t> </a:t>
            </a:r>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rPr lang="en-CA" sz="1800">
                <a:solidFill>
                  <a:schemeClr val="dk1"/>
                </a:solidFill>
                <a:latin typeface="Arial"/>
                <a:ea typeface="Arial"/>
                <a:cs typeface="Arial"/>
                <a:sym typeface="Arial"/>
              </a:rPr>
              <a:t> </a:t>
            </a:r>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757070"/>
              </a:buClr>
              <a:buSzPts val="1800"/>
              <a:buFont typeface="Arial"/>
              <a:buNone/>
            </a:pPr>
            <a:r>
              <a:t/>
            </a:r>
            <a:endParaRPr sz="1800">
              <a:solidFill>
                <a:schemeClr val="dk1"/>
              </a:solidFill>
              <a:latin typeface="Arial"/>
              <a:ea typeface="Arial"/>
              <a:cs typeface="Arial"/>
              <a:sym typeface="Arial"/>
            </a:endParaRPr>
          </a:p>
        </p:txBody>
      </p:sp>
      <p:sp>
        <p:nvSpPr>
          <p:cNvPr id="546" name="Google Shape;546;p24"/>
          <p:cNvSpPr/>
          <p:nvPr/>
        </p:nvSpPr>
        <p:spPr>
          <a:xfrm>
            <a:off x="555523" y="4909699"/>
            <a:ext cx="1163647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Arial"/>
                <a:ea typeface="Arial"/>
                <a:cs typeface="Arial"/>
                <a:sym typeface="Arial"/>
              </a:rPr>
              <a:t>Closing Slides Music: Rybak, Nazar. (n.d.). Corporate Inspired. </a:t>
            </a:r>
            <a:r>
              <a:rPr i="1" lang="en-CA" sz="1800">
                <a:solidFill>
                  <a:schemeClr val="dk1"/>
                </a:solidFill>
                <a:latin typeface="Arial"/>
                <a:ea typeface="Arial"/>
                <a:cs typeface="Arial"/>
                <a:sym typeface="Arial"/>
              </a:rPr>
              <a:t>HookSounds</a:t>
            </a:r>
            <a:r>
              <a:rPr lang="en-CA" sz="1800">
                <a:solidFill>
                  <a:schemeClr val="dk1"/>
                </a:solidFill>
                <a:latin typeface="Arial"/>
                <a:ea typeface="Arial"/>
                <a:cs typeface="Arial"/>
                <a:sym typeface="Arial"/>
              </a:rPr>
              <a:t>. CC BY. </a:t>
            </a:r>
            <a:r>
              <a:rPr lang="en-CA" sz="1800" u="sng">
                <a:solidFill>
                  <a:schemeClr val="dk1"/>
                </a:solidFill>
                <a:latin typeface="Arial"/>
                <a:ea typeface="Arial"/>
                <a:cs typeface="Arial"/>
                <a:sym typeface="Arial"/>
                <a:hlinkClick r:id="rId9">
                  <a:extLst>
                    <a:ext uri="{A12FA001-AC4F-418D-AE19-62706E023703}">
                      <ahyp:hlinkClr val="tx"/>
                    </a:ext>
                  </a:extLst>
                </a:hlinkClick>
              </a:rPr>
              <a:t>http://www.hooksounds.com/</a:t>
            </a:r>
            <a:r>
              <a:rPr lang="en-CA"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CA" sz="1800">
                <a:solidFill>
                  <a:schemeClr val="dk1"/>
                </a:solidFill>
                <a:latin typeface="Arial"/>
                <a:ea typeface="Arial"/>
                <a:cs typeface="Arial"/>
                <a:sym typeface="Arial"/>
              </a:rPr>
              <a:t>Unattributed materials are contributions from the Opening Up Copyright Project Team and placed in the Public Domain.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5"/>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070"/>
              </a:buClr>
              <a:buSzPts val="2000"/>
              <a:buNone/>
            </a:pPr>
            <a:r>
              <a:rPr lang="en-CA"/>
              <a:t>University of Alberta. (2019). Berne and TRIPS Agreements. </a:t>
            </a:r>
            <a:r>
              <a:rPr i="1" lang="en-CA"/>
              <a:t>Opening Up Copyright Instructional Module</a:t>
            </a:r>
            <a:r>
              <a:rPr lang="en-CA"/>
              <a:t>. https://sites.library.ualberta.ca/copyright/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THE PARIS CONVENTION (1883)</a:t>
            </a:r>
            <a:endParaRPr/>
          </a:p>
        </p:txBody>
      </p:sp>
      <p:pic>
        <p:nvPicPr>
          <p:cNvPr descr="A black and white photo of an old building&#10;&#10;Description automatically generated" id="278" name="Google Shape;278;p3"/>
          <p:cNvPicPr preferRelativeResize="0"/>
          <p:nvPr/>
        </p:nvPicPr>
        <p:blipFill rotWithShape="1">
          <a:blip r:embed="rId3">
            <a:alphaModFix/>
          </a:blip>
          <a:srcRect b="0" l="0" r="0" t="0"/>
          <a:stretch/>
        </p:blipFill>
        <p:spPr>
          <a:xfrm>
            <a:off x="4481590" y="1570742"/>
            <a:ext cx="7068153" cy="4686802"/>
          </a:xfrm>
          <a:prstGeom prst="rect">
            <a:avLst/>
          </a:prstGeom>
          <a:noFill/>
          <a:ln>
            <a:noFill/>
          </a:ln>
        </p:spPr>
      </p:pic>
      <p:pic>
        <p:nvPicPr>
          <p:cNvPr descr="A close up of text on a black background&#10;&#10;Description automatically generated" id="279" name="Google Shape;279;p3"/>
          <p:cNvPicPr preferRelativeResize="0"/>
          <p:nvPr/>
        </p:nvPicPr>
        <p:blipFill rotWithShape="1">
          <a:blip r:embed="rId4">
            <a:alphaModFix/>
          </a:blip>
          <a:srcRect b="0" l="0" r="0" t="0"/>
          <a:stretch/>
        </p:blipFill>
        <p:spPr>
          <a:xfrm>
            <a:off x="4555133" y="1570742"/>
            <a:ext cx="3081733" cy="4686802"/>
          </a:xfrm>
          <a:prstGeom prst="rect">
            <a:avLst/>
          </a:prstGeom>
          <a:noFill/>
          <a:ln>
            <a:noFill/>
          </a:ln>
        </p:spPr>
      </p:pic>
      <p:sp>
        <p:nvSpPr>
          <p:cNvPr id="280" name="Google Shape;280;p3"/>
          <p:cNvSpPr txBox="1"/>
          <p:nvPr/>
        </p:nvSpPr>
        <p:spPr>
          <a:xfrm>
            <a:off x="4606798" y="2621481"/>
            <a:ext cx="6268031"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b="0" i="0" lang="en-CA" sz="2400" u="none" cap="none" strike="noStrike">
                <a:solidFill>
                  <a:schemeClr val="dk1"/>
                </a:solidFill>
                <a:latin typeface="Arial"/>
                <a:ea typeface="Arial"/>
                <a:cs typeface="Arial"/>
                <a:sym typeface="Arial"/>
              </a:rPr>
              <a:t>Extended intellectual property protections internationally…</a:t>
            </a:r>
            <a:br>
              <a:rPr b="0" i="0" lang="en-CA" sz="2400" u="none" cap="none" strike="noStrike">
                <a:solidFill>
                  <a:schemeClr val="dk1"/>
                </a:solidFill>
                <a:latin typeface="Arial"/>
                <a:ea typeface="Arial"/>
                <a:cs typeface="Arial"/>
                <a:sym typeface="Arial"/>
              </a:rPr>
            </a:br>
            <a:br>
              <a:rPr b="0" i="0" lang="en-CA" sz="2400" u="none" cap="none" strike="noStrike">
                <a:solidFill>
                  <a:schemeClr val="dk1"/>
                </a:solidFill>
                <a:latin typeface="Arial"/>
                <a:ea typeface="Arial"/>
                <a:cs typeface="Arial"/>
                <a:sym typeface="Arial"/>
              </a:rPr>
            </a:br>
            <a:r>
              <a:rPr b="0" i="0" lang="en-CA" sz="2400" u="none" cap="none" strike="noStrike">
                <a:solidFill>
                  <a:schemeClr val="dk1"/>
                </a:solidFill>
                <a:latin typeface="Arial"/>
                <a:ea typeface="Arial"/>
                <a:cs typeface="Arial"/>
                <a:sym typeface="Arial"/>
              </a:rPr>
              <a:t>…for “industrial property” only</a:t>
            </a:r>
            <a:br>
              <a:rPr b="0" i="0" lang="en-CA"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b="0" i="0" lang="en-CA" sz="2400" u="none" cap="none" strike="noStrike">
                <a:solidFill>
                  <a:schemeClr val="dk1"/>
                </a:solidFill>
                <a:latin typeface="Arial"/>
                <a:ea typeface="Arial"/>
                <a:cs typeface="Arial"/>
                <a:sym typeface="Arial"/>
              </a:rPr>
              <a:t>Literary and artistic works not covered</a:t>
            </a:r>
            <a:endParaRPr/>
          </a:p>
          <a:p>
            <a:pPr indent="-171450" lvl="0" marL="2857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close up of a person&#10;&#10;Description automatically generated" id="281" name="Google Shape;281;p3"/>
          <p:cNvPicPr preferRelativeResize="0"/>
          <p:nvPr/>
        </p:nvPicPr>
        <p:blipFill rotWithShape="1">
          <a:blip r:embed="rId5">
            <a:alphaModFix/>
          </a:blip>
          <a:srcRect b="35100" l="13665" r="0" t="14069"/>
          <a:stretch/>
        </p:blipFill>
        <p:spPr>
          <a:xfrm>
            <a:off x="9622972" y="4898570"/>
            <a:ext cx="2305765" cy="1807029"/>
          </a:xfrm>
          <a:prstGeom prst="rect">
            <a:avLst/>
          </a:prstGeom>
          <a:noFill/>
          <a:ln>
            <a:noFill/>
          </a:ln>
        </p:spPr>
      </p:pic>
      <p:sp>
        <p:nvSpPr>
          <p:cNvPr id="282" name="Google Shape;282;p3"/>
          <p:cNvSpPr/>
          <p:nvPr/>
        </p:nvSpPr>
        <p:spPr>
          <a:xfrm>
            <a:off x="7740813" y="6027420"/>
            <a:ext cx="1042778" cy="612648"/>
          </a:xfrm>
          <a:prstGeom prst="wedgeRoundRectCallout">
            <a:avLst>
              <a:gd fmla="val 204498" name="adj1"/>
              <a:gd fmla="val -51217"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CA" sz="1200" u="none" cap="none" strike="noStrike">
                <a:solidFill>
                  <a:schemeClr val="dk1"/>
                </a:solidFill>
                <a:latin typeface="Arial"/>
                <a:ea typeface="Arial"/>
                <a:cs typeface="Arial"/>
                <a:sym typeface="Arial"/>
              </a:rPr>
              <a:t>…sigh…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500"/>
                                        <p:tgtEl>
                                          <p:spTgt spid="2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animEffect filter="fade" transition="in">
                                      <p:cBhvr>
                                        <p:cTn dur="500"/>
                                        <p:tgtEl>
                                          <p:spTgt spid="2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2" st="2"/>
                                            </p:txEl>
                                          </p:spTgt>
                                        </p:tgtEl>
                                        <p:attrNameLst>
                                          <p:attrName>style.visibility</p:attrName>
                                        </p:attrNameLst>
                                      </p:cBhvr>
                                      <p:to>
                                        <p:strVal val="visible"/>
                                      </p:to>
                                    </p:set>
                                    <p:animEffect filter="fade" transition="in">
                                      <p:cBhvr>
                                        <p:cTn dur="500"/>
                                        <p:tgtEl>
                                          <p:spTgt spid="280">
                                            <p:txEl>
                                              <p:pRg end="2" st="2"/>
                                            </p:txEl>
                                          </p:spTgt>
                                        </p:tgtEl>
                                      </p:cBhvr>
                                    </p:animEffect>
                                  </p:childTnLst>
                                </p:cTn>
                              </p:par>
                              <p:par>
                                <p:cTn fill="hold" nodeType="withEffect" presetClass="exit" presetID="10" presetSubtype="0">
                                  <p:stCondLst>
                                    <p:cond delay="0"/>
                                  </p:stCondLst>
                                  <p:childTnLst>
                                    <p:animEffect filter="fade" transition="out">
                                      <p:cBhvr>
                                        <p:cTn dur="500"/>
                                        <p:tgtEl>
                                          <p:spTgt spid="278"/>
                                        </p:tgtEl>
                                      </p:cBhvr>
                                    </p:animEffect>
                                    <p:set>
                                      <p:cBhvr>
                                        <p:cTn dur="1" fill="hold">
                                          <p:stCondLst>
                                            <p:cond delay="500"/>
                                          </p:stCondLst>
                                        </p:cTn>
                                        <p:tgtEl>
                                          <p:spTgt spid="2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THE BERNE CONVENTION (1886)</a:t>
            </a:r>
            <a:endParaRPr/>
          </a:p>
        </p:txBody>
      </p:sp>
      <p:pic>
        <p:nvPicPr>
          <p:cNvPr descr="A close up of a person&#10;&#10;Description automatically generated" id="289" name="Google Shape;289;p4"/>
          <p:cNvPicPr preferRelativeResize="0"/>
          <p:nvPr/>
        </p:nvPicPr>
        <p:blipFill rotWithShape="1">
          <a:blip r:embed="rId3">
            <a:alphaModFix/>
          </a:blip>
          <a:srcRect b="35100" l="13665" r="0" t="14069"/>
          <a:stretch/>
        </p:blipFill>
        <p:spPr>
          <a:xfrm>
            <a:off x="9622972" y="4898570"/>
            <a:ext cx="2305765" cy="1807029"/>
          </a:xfrm>
          <a:prstGeom prst="rect">
            <a:avLst/>
          </a:prstGeom>
          <a:noFill/>
          <a:ln>
            <a:noFill/>
          </a:ln>
        </p:spPr>
      </p:pic>
      <p:pic>
        <p:nvPicPr>
          <p:cNvPr descr="A bunch of items that are on display&#10;&#10;Description automatically generated" id="290" name="Google Shape;290;p4"/>
          <p:cNvPicPr preferRelativeResize="0"/>
          <p:nvPr/>
        </p:nvPicPr>
        <p:blipFill rotWithShape="1">
          <a:blip r:embed="rId4">
            <a:alphaModFix/>
          </a:blip>
          <a:srcRect b="12402" l="0" r="0" t="0"/>
          <a:stretch/>
        </p:blipFill>
        <p:spPr>
          <a:xfrm>
            <a:off x="4545699" y="2009047"/>
            <a:ext cx="7170398" cy="4167963"/>
          </a:xfrm>
          <a:prstGeom prst="rect">
            <a:avLst/>
          </a:prstGeom>
          <a:noFill/>
          <a:ln>
            <a:noFill/>
          </a:ln>
        </p:spPr>
      </p:pic>
      <p:sp>
        <p:nvSpPr>
          <p:cNvPr id="291" name="Google Shape;291;p4"/>
          <p:cNvSpPr/>
          <p:nvPr/>
        </p:nvSpPr>
        <p:spPr>
          <a:xfrm>
            <a:off x="2500767" y="5564362"/>
            <a:ext cx="1042778" cy="612648"/>
          </a:xfrm>
          <a:prstGeom prst="wedgeRoundRectCallout">
            <a:avLst>
              <a:gd fmla="val -52305" name="adj1"/>
              <a:gd fmla="val -204024"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CA" sz="1200" u="none" cap="none" strike="noStrike">
                <a:solidFill>
                  <a:schemeClr val="dk1"/>
                </a:solidFill>
                <a:latin typeface="Arial"/>
                <a:ea typeface="Arial"/>
                <a:cs typeface="Arial"/>
                <a:sym typeface="Arial"/>
              </a:rPr>
              <a:t>…sigh…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THREE PRINCIPLES</a:t>
            </a:r>
            <a:endParaRPr/>
          </a:p>
        </p:txBody>
      </p:sp>
      <p:sp>
        <p:nvSpPr>
          <p:cNvPr id="298" name="Google Shape;298;p5"/>
          <p:cNvSpPr txBox="1"/>
          <p:nvPr/>
        </p:nvSpPr>
        <p:spPr>
          <a:xfrm>
            <a:off x="703855" y="1828561"/>
            <a:ext cx="84954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2400" u="none" cap="none" strike="noStrike">
                <a:solidFill>
                  <a:schemeClr val="dk1"/>
                </a:solidFill>
                <a:latin typeface="Arial"/>
                <a:ea typeface="Arial"/>
                <a:cs typeface="Arial"/>
                <a:sym typeface="Arial"/>
              </a:rPr>
              <a:t>1. National treatment</a:t>
            </a:r>
            <a:endParaRPr/>
          </a:p>
        </p:txBody>
      </p:sp>
      <p:sp>
        <p:nvSpPr>
          <p:cNvPr id="299" name="Google Shape;299;p5"/>
          <p:cNvSpPr txBox="1"/>
          <p:nvPr/>
        </p:nvSpPr>
        <p:spPr>
          <a:xfrm>
            <a:off x="703855" y="3569823"/>
            <a:ext cx="84954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400">
                <a:solidFill>
                  <a:schemeClr val="dk1"/>
                </a:solidFill>
                <a:latin typeface="Arial"/>
                <a:ea typeface="Arial"/>
                <a:cs typeface="Arial"/>
                <a:sym typeface="Arial"/>
              </a:rPr>
              <a:t>2. Fixed copyright</a:t>
            </a:r>
            <a:endParaRPr/>
          </a:p>
        </p:txBody>
      </p:sp>
      <p:sp>
        <p:nvSpPr>
          <p:cNvPr id="300" name="Google Shape;300;p5"/>
          <p:cNvSpPr txBox="1"/>
          <p:nvPr/>
        </p:nvSpPr>
        <p:spPr>
          <a:xfrm>
            <a:off x="703855" y="5311085"/>
            <a:ext cx="592233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400">
                <a:solidFill>
                  <a:schemeClr val="dk1"/>
                </a:solidFill>
                <a:latin typeface="Arial"/>
                <a:ea typeface="Arial"/>
                <a:cs typeface="Arial"/>
                <a:sym typeface="Arial"/>
              </a:rPr>
              <a:t>3. Foreign protections can be independent      </a:t>
            </a:r>
            <a:r>
              <a:rPr lang="en-CA" sz="2400">
                <a:solidFill>
                  <a:schemeClr val="lt1"/>
                </a:solidFill>
                <a:latin typeface="Arial"/>
                <a:ea typeface="Arial"/>
                <a:cs typeface="Arial"/>
                <a:sym typeface="Arial"/>
              </a:rPr>
              <a:t>…</a:t>
            </a:r>
            <a:r>
              <a:rPr lang="en-CA" sz="2400">
                <a:solidFill>
                  <a:schemeClr val="dk1"/>
                </a:solidFill>
                <a:latin typeface="Arial"/>
                <a:ea typeface="Arial"/>
                <a:cs typeface="Arial"/>
                <a:sym typeface="Arial"/>
              </a:rPr>
              <a:t>of protections in country of origin</a:t>
            </a:r>
            <a:endParaRPr/>
          </a:p>
        </p:txBody>
      </p:sp>
      <p:pic>
        <p:nvPicPr>
          <p:cNvPr descr="A close up of a logo&#10;&#10;Description automatically generated" id="301" name="Google Shape;301;p5"/>
          <p:cNvPicPr preferRelativeResize="0"/>
          <p:nvPr/>
        </p:nvPicPr>
        <p:blipFill rotWithShape="1">
          <a:blip r:embed="rId3">
            <a:alphaModFix/>
          </a:blip>
          <a:srcRect b="0" l="0" r="0" t="0"/>
          <a:stretch/>
        </p:blipFill>
        <p:spPr>
          <a:xfrm>
            <a:off x="4709150" y="1874676"/>
            <a:ext cx="1754372" cy="1169581"/>
          </a:xfrm>
          <a:prstGeom prst="rect">
            <a:avLst/>
          </a:prstGeom>
          <a:noFill/>
          <a:ln>
            <a:noFill/>
          </a:ln>
        </p:spPr>
      </p:pic>
      <p:pic>
        <p:nvPicPr>
          <p:cNvPr id="302" name="Google Shape;302;p5"/>
          <p:cNvPicPr preferRelativeResize="0"/>
          <p:nvPr/>
        </p:nvPicPr>
        <p:blipFill rotWithShape="1">
          <a:blip r:embed="rId4">
            <a:alphaModFix/>
          </a:blip>
          <a:srcRect b="0" l="0" r="0" t="0"/>
          <a:stretch/>
        </p:blipFill>
        <p:spPr>
          <a:xfrm>
            <a:off x="9038461" y="1875880"/>
            <a:ext cx="2184096" cy="1148655"/>
          </a:xfrm>
          <a:prstGeom prst="rect">
            <a:avLst/>
          </a:prstGeom>
          <a:noFill/>
          <a:ln>
            <a:noFill/>
          </a:ln>
        </p:spPr>
      </p:pic>
      <p:sp>
        <p:nvSpPr>
          <p:cNvPr id="303" name="Google Shape;303;p5"/>
          <p:cNvSpPr/>
          <p:nvPr/>
        </p:nvSpPr>
        <p:spPr>
          <a:xfrm>
            <a:off x="7923293" y="2614873"/>
            <a:ext cx="1611816"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4000">
                <a:solidFill>
                  <a:srgbClr val="548135"/>
                </a:solidFill>
                <a:latin typeface="Arial"/>
                <a:ea typeface="Arial"/>
                <a:cs typeface="Arial"/>
                <a:sym typeface="Arial"/>
              </a:rPr>
              <a:t>©</a:t>
            </a:r>
            <a:endParaRPr/>
          </a:p>
        </p:txBody>
      </p:sp>
      <p:pic>
        <p:nvPicPr>
          <p:cNvPr id="304" name="Google Shape;304;p5"/>
          <p:cNvPicPr preferRelativeResize="0"/>
          <p:nvPr/>
        </p:nvPicPr>
        <p:blipFill rotWithShape="1">
          <a:blip r:embed="rId5">
            <a:alphaModFix/>
          </a:blip>
          <a:srcRect b="0" l="0" r="0" t="0"/>
          <a:stretch/>
        </p:blipFill>
        <p:spPr>
          <a:xfrm>
            <a:off x="6999732" y="1786269"/>
            <a:ext cx="3211468" cy="4014336"/>
          </a:xfrm>
          <a:prstGeom prst="rect">
            <a:avLst/>
          </a:prstGeom>
          <a:noFill/>
          <a:ln>
            <a:noFill/>
          </a:ln>
        </p:spPr>
      </p:pic>
      <p:pic>
        <p:nvPicPr>
          <p:cNvPr descr="A close up of a logo&#10;&#10;Description automatically generated" id="305" name="Google Shape;305;p5"/>
          <p:cNvPicPr preferRelativeResize="0"/>
          <p:nvPr/>
        </p:nvPicPr>
        <p:blipFill rotWithShape="1">
          <a:blip r:embed="rId3">
            <a:alphaModFix/>
          </a:blip>
          <a:srcRect b="0" l="0" r="0" t="0"/>
          <a:stretch/>
        </p:blipFill>
        <p:spPr>
          <a:xfrm>
            <a:off x="7520359" y="3463046"/>
            <a:ext cx="1754372" cy="1169581"/>
          </a:xfrm>
          <a:prstGeom prst="rect">
            <a:avLst/>
          </a:prstGeom>
          <a:noFill/>
          <a:ln>
            <a:noFill/>
          </a:ln>
        </p:spPr>
      </p:pic>
      <p:pic>
        <p:nvPicPr>
          <p:cNvPr descr="A picture containing object&#10;&#10;Description automatically generated" id="306" name="Google Shape;306;p5"/>
          <p:cNvPicPr preferRelativeResize="0"/>
          <p:nvPr/>
        </p:nvPicPr>
        <p:blipFill rotWithShape="1">
          <a:blip r:embed="rId6">
            <a:alphaModFix/>
          </a:blip>
          <a:srcRect b="0" l="0" r="0" t="0"/>
          <a:stretch/>
        </p:blipFill>
        <p:spPr>
          <a:xfrm>
            <a:off x="5258169" y="1955933"/>
            <a:ext cx="1754372" cy="1169582"/>
          </a:xfrm>
          <a:prstGeom prst="rect">
            <a:avLst/>
          </a:prstGeom>
          <a:noFill/>
          <a:ln>
            <a:noFill/>
          </a:ln>
        </p:spPr>
      </p:pic>
      <p:pic>
        <p:nvPicPr>
          <p:cNvPr id="307" name="Google Shape;307;p5"/>
          <p:cNvPicPr preferRelativeResize="0"/>
          <p:nvPr/>
        </p:nvPicPr>
        <p:blipFill rotWithShape="1">
          <a:blip r:embed="rId7">
            <a:alphaModFix/>
          </a:blip>
          <a:srcRect b="0" l="0" r="0" t="0"/>
          <a:stretch/>
        </p:blipFill>
        <p:spPr>
          <a:xfrm>
            <a:off x="9074888" y="5204472"/>
            <a:ext cx="1754372" cy="1169581"/>
          </a:xfrm>
          <a:prstGeom prst="rect">
            <a:avLst/>
          </a:prstGeom>
          <a:noFill/>
          <a:ln>
            <a:noFill/>
          </a:ln>
        </p:spPr>
      </p:pic>
      <p:pic>
        <p:nvPicPr>
          <p:cNvPr id="308" name="Google Shape;308;p5"/>
          <p:cNvPicPr preferRelativeResize="0"/>
          <p:nvPr/>
        </p:nvPicPr>
        <p:blipFill rotWithShape="1">
          <a:blip r:embed="rId8">
            <a:alphaModFix/>
          </a:blip>
          <a:srcRect b="0" l="0" r="0" t="0"/>
          <a:stretch/>
        </p:blipFill>
        <p:spPr>
          <a:xfrm>
            <a:off x="9808534" y="1957794"/>
            <a:ext cx="2041451" cy="1165860"/>
          </a:xfrm>
          <a:prstGeom prst="rect">
            <a:avLst/>
          </a:prstGeom>
          <a:noFill/>
          <a:ln>
            <a:noFill/>
          </a:ln>
        </p:spPr>
      </p:pic>
      <p:grpSp>
        <p:nvGrpSpPr>
          <p:cNvPr id="309" name="Google Shape;309;p5"/>
          <p:cNvGrpSpPr/>
          <p:nvPr/>
        </p:nvGrpSpPr>
        <p:grpSpPr>
          <a:xfrm>
            <a:off x="5890797" y="1470140"/>
            <a:ext cx="5820072" cy="4804017"/>
            <a:chOff x="5890797" y="1470140"/>
            <a:chExt cx="5820072" cy="4804017"/>
          </a:xfrm>
        </p:grpSpPr>
        <p:cxnSp>
          <p:nvCxnSpPr>
            <p:cNvPr id="310" name="Google Shape;310;p5"/>
            <p:cNvCxnSpPr/>
            <p:nvPr/>
          </p:nvCxnSpPr>
          <p:spPr>
            <a:xfrm flipH="1" rot="10800000">
              <a:off x="5890797" y="3109819"/>
              <a:ext cx="1571047" cy="1447235"/>
            </a:xfrm>
            <a:prstGeom prst="straightConnector1">
              <a:avLst/>
            </a:prstGeom>
            <a:noFill/>
            <a:ln cap="flat" cmpd="sng" w="57150">
              <a:solidFill>
                <a:srgbClr val="2F5496"/>
              </a:solidFill>
              <a:prstDash val="solid"/>
              <a:miter lim="800000"/>
              <a:headEnd len="sm" w="sm" type="none"/>
              <a:tailEnd len="sm" w="sm" type="none"/>
            </a:ln>
          </p:spPr>
        </p:cxnSp>
        <p:cxnSp>
          <p:nvCxnSpPr>
            <p:cNvPr id="311" name="Google Shape;311;p5"/>
            <p:cNvCxnSpPr/>
            <p:nvPr/>
          </p:nvCxnSpPr>
          <p:spPr>
            <a:xfrm>
              <a:off x="7419848" y="3130753"/>
              <a:ext cx="2532226" cy="171457"/>
            </a:xfrm>
            <a:prstGeom prst="straightConnector1">
              <a:avLst/>
            </a:prstGeom>
            <a:noFill/>
            <a:ln cap="flat" cmpd="sng" w="57150">
              <a:solidFill>
                <a:srgbClr val="2F5496"/>
              </a:solidFill>
              <a:prstDash val="solid"/>
              <a:miter lim="800000"/>
              <a:headEnd len="sm" w="sm" type="none"/>
              <a:tailEnd len="sm" w="sm" type="none"/>
            </a:ln>
          </p:spPr>
        </p:cxnSp>
        <p:cxnSp>
          <p:nvCxnSpPr>
            <p:cNvPr id="312" name="Google Shape;312;p5"/>
            <p:cNvCxnSpPr/>
            <p:nvPr/>
          </p:nvCxnSpPr>
          <p:spPr>
            <a:xfrm>
              <a:off x="8247368" y="1470140"/>
              <a:ext cx="150177" cy="1716129"/>
            </a:xfrm>
            <a:prstGeom prst="straightConnector1">
              <a:avLst/>
            </a:prstGeom>
            <a:noFill/>
            <a:ln cap="flat" cmpd="sng" w="57150">
              <a:solidFill>
                <a:srgbClr val="2F5496"/>
              </a:solidFill>
              <a:prstDash val="solid"/>
              <a:miter lim="800000"/>
              <a:headEnd len="sm" w="sm" type="none"/>
              <a:tailEnd len="sm" w="sm" type="none"/>
            </a:ln>
          </p:spPr>
        </p:cxnSp>
        <p:cxnSp>
          <p:nvCxnSpPr>
            <p:cNvPr id="313" name="Google Shape;313;p5"/>
            <p:cNvCxnSpPr/>
            <p:nvPr/>
          </p:nvCxnSpPr>
          <p:spPr>
            <a:xfrm>
              <a:off x="9952074" y="3289328"/>
              <a:ext cx="1758795" cy="2248014"/>
            </a:xfrm>
            <a:prstGeom prst="straightConnector1">
              <a:avLst/>
            </a:prstGeom>
            <a:noFill/>
            <a:ln cap="flat" cmpd="sng" w="57150">
              <a:solidFill>
                <a:srgbClr val="2F5496"/>
              </a:solidFill>
              <a:prstDash val="solid"/>
              <a:miter lim="800000"/>
              <a:headEnd len="sm" w="sm" type="none"/>
              <a:tailEnd len="sm" w="sm" type="none"/>
            </a:ln>
          </p:spPr>
        </p:cxnSp>
        <p:cxnSp>
          <p:nvCxnSpPr>
            <p:cNvPr id="314" name="Google Shape;314;p5"/>
            <p:cNvCxnSpPr/>
            <p:nvPr/>
          </p:nvCxnSpPr>
          <p:spPr>
            <a:xfrm flipH="1">
              <a:off x="7328901" y="4045124"/>
              <a:ext cx="3231087" cy="2229033"/>
            </a:xfrm>
            <a:prstGeom prst="straightConnector1">
              <a:avLst/>
            </a:prstGeom>
            <a:noFill/>
            <a:ln cap="flat" cmpd="sng" w="57150">
              <a:solidFill>
                <a:srgbClr val="2F5496"/>
              </a:solidFill>
              <a:prstDash val="solid"/>
              <a:miter lim="800000"/>
              <a:headEnd len="sm" w="sm" type="none"/>
              <a:tailEnd len="sm" w="sm" type="none"/>
            </a:ln>
          </p:spPr>
        </p:cxnSp>
      </p:grpSp>
      <p:grpSp>
        <p:nvGrpSpPr>
          <p:cNvPr id="315" name="Google Shape;315;p5"/>
          <p:cNvGrpSpPr/>
          <p:nvPr/>
        </p:nvGrpSpPr>
        <p:grpSpPr>
          <a:xfrm>
            <a:off x="5189668" y="3155986"/>
            <a:ext cx="6786017" cy="3576451"/>
            <a:chOff x="5189668" y="3155986"/>
            <a:chExt cx="6786017" cy="3576451"/>
          </a:xfrm>
        </p:grpSpPr>
        <p:sp>
          <p:nvSpPr>
            <p:cNvPr id="316" name="Google Shape;316;p5"/>
            <p:cNvSpPr txBox="1"/>
            <p:nvPr/>
          </p:nvSpPr>
          <p:spPr>
            <a:xfrm>
              <a:off x="5189668" y="3155986"/>
              <a:ext cx="17915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Arial"/>
                  <a:ea typeface="Arial"/>
                  <a:cs typeface="Arial"/>
                  <a:sym typeface="Arial"/>
                </a:rPr>
                <a:t>Life + 50 yrs</a:t>
              </a:r>
              <a:endParaRPr sz="1800">
                <a:solidFill>
                  <a:schemeClr val="dk1"/>
                </a:solidFill>
                <a:latin typeface="Arial"/>
                <a:ea typeface="Arial"/>
                <a:cs typeface="Arial"/>
                <a:sym typeface="Arial"/>
              </a:endParaRPr>
            </a:p>
          </p:txBody>
        </p:sp>
        <p:sp>
          <p:nvSpPr>
            <p:cNvPr id="317" name="Google Shape;317;p5"/>
            <p:cNvSpPr txBox="1"/>
            <p:nvPr/>
          </p:nvSpPr>
          <p:spPr>
            <a:xfrm>
              <a:off x="9056280" y="6363105"/>
              <a:ext cx="17915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Arial"/>
                  <a:ea typeface="Arial"/>
                  <a:cs typeface="Arial"/>
                  <a:sym typeface="Arial"/>
                </a:rPr>
                <a:t>Life + 70 yrs</a:t>
              </a:r>
              <a:endParaRPr sz="1800">
                <a:solidFill>
                  <a:schemeClr val="dk1"/>
                </a:solidFill>
                <a:latin typeface="Arial"/>
                <a:ea typeface="Arial"/>
                <a:cs typeface="Arial"/>
                <a:sym typeface="Arial"/>
              </a:endParaRPr>
            </a:p>
          </p:txBody>
        </p:sp>
        <p:sp>
          <p:nvSpPr>
            <p:cNvPr id="318" name="Google Shape;318;p5"/>
            <p:cNvSpPr txBox="1"/>
            <p:nvPr/>
          </p:nvSpPr>
          <p:spPr>
            <a:xfrm>
              <a:off x="7502234" y="4627153"/>
              <a:ext cx="17915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Arial"/>
                  <a:ea typeface="Arial"/>
                  <a:cs typeface="Arial"/>
                  <a:sym typeface="Arial"/>
                </a:rPr>
                <a:t>Life + 70 yrs</a:t>
              </a:r>
              <a:endParaRPr sz="1800">
                <a:solidFill>
                  <a:schemeClr val="dk1"/>
                </a:solidFill>
                <a:latin typeface="Arial"/>
                <a:ea typeface="Arial"/>
                <a:cs typeface="Arial"/>
                <a:sym typeface="Arial"/>
              </a:endParaRPr>
            </a:p>
          </p:txBody>
        </p:sp>
        <p:sp>
          <p:nvSpPr>
            <p:cNvPr id="319" name="Google Shape;319;p5"/>
            <p:cNvSpPr txBox="1"/>
            <p:nvPr/>
          </p:nvSpPr>
          <p:spPr>
            <a:xfrm>
              <a:off x="10090297" y="3155986"/>
              <a:ext cx="18853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Arial"/>
                  <a:ea typeface="Arial"/>
                  <a:cs typeface="Arial"/>
                  <a:sym typeface="Arial"/>
                </a:rPr>
                <a:t>Life + 100 yrs</a:t>
              </a:r>
              <a:endParaRPr sz="1800">
                <a:solidFill>
                  <a:schemeClr val="dk1"/>
                </a:solidFill>
                <a:latin typeface="Arial"/>
                <a:ea typeface="Arial"/>
                <a:cs typeface="Arial"/>
                <a:sym typeface="Arial"/>
              </a:endParaRPr>
            </a:p>
          </p:txBody>
        </p:sp>
      </p:grpSp>
      <p:sp>
        <p:nvSpPr>
          <p:cNvPr id="320" name="Google Shape;320;p5"/>
          <p:cNvSpPr/>
          <p:nvPr/>
        </p:nvSpPr>
        <p:spPr>
          <a:xfrm>
            <a:off x="6190394" y="4527447"/>
            <a:ext cx="1042778" cy="612648"/>
          </a:xfrm>
          <a:prstGeom prst="wedgeRoundRectCallout">
            <a:avLst>
              <a:gd fmla="val 71071" name="adj1"/>
              <a:gd fmla="val -120720"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200">
                <a:solidFill>
                  <a:schemeClr val="dk1"/>
                </a:solidFill>
                <a:latin typeface="Arial"/>
                <a:ea typeface="Arial"/>
                <a:cs typeface="Arial"/>
                <a:sym typeface="Arial"/>
              </a:rPr>
              <a:t>…sigh…</a:t>
            </a:r>
            <a:endParaRPr/>
          </a:p>
        </p:txBody>
      </p:sp>
      <p:sp>
        <p:nvSpPr>
          <p:cNvPr id="321" name="Google Shape;321;p5"/>
          <p:cNvSpPr/>
          <p:nvPr/>
        </p:nvSpPr>
        <p:spPr>
          <a:xfrm>
            <a:off x="10862922" y="3729286"/>
            <a:ext cx="1221489" cy="612648"/>
          </a:xfrm>
          <a:prstGeom prst="wedgeRoundRectCallout">
            <a:avLst>
              <a:gd fmla="val -49446" name="adj1"/>
              <a:gd fmla="val -9295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NO MAS!</a:t>
            </a:r>
            <a:endParaRPr/>
          </a:p>
        </p:txBody>
      </p:sp>
      <p:pic>
        <p:nvPicPr>
          <p:cNvPr descr="A group of people sitting in front of a building&#10;&#10;Description automatically generated" id="322" name="Google Shape;322;p5"/>
          <p:cNvPicPr preferRelativeResize="0"/>
          <p:nvPr/>
        </p:nvPicPr>
        <p:blipFill rotWithShape="1">
          <a:blip r:embed="rId9">
            <a:alphaModFix/>
          </a:blip>
          <a:srcRect b="0" l="0" r="0" t="0"/>
          <a:stretch/>
        </p:blipFill>
        <p:spPr>
          <a:xfrm>
            <a:off x="4709079" y="3525318"/>
            <a:ext cx="1754372" cy="1425427"/>
          </a:xfrm>
          <a:prstGeom prst="rect">
            <a:avLst/>
          </a:prstGeom>
          <a:noFill/>
          <a:ln>
            <a:noFill/>
          </a:ln>
        </p:spPr>
      </p:pic>
      <p:sp>
        <p:nvSpPr>
          <p:cNvPr id="323" name="Google Shape;323;p5"/>
          <p:cNvSpPr/>
          <p:nvPr/>
        </p:nvSpPr>
        <p:spPr>
          <a:xfrm>
            <a:off x="8685961" y="4338097"/>
            <a:ext cx="2405743" cy="612648"/>
          </a:xfrm>
          <a:prstGeom prst="wedgeRoundRectCallout">
            <a:avLst>
              <a:gd fmla="val -130529" name="adj1"/>
              <a:gd fmla="val -74316"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VIVE LA FRANCE!</a:t>
            </a:r>
            <a:endParaRPr/>
          </a:p>
        </p:txBody>
      </p:sp>
      <p:sp>
        <p:nvSpPr>
          <p:cNvPr id="324" name="Google Shape;324;p5"/>
          <p:cNvSpPr/>
          <p:nvPr/>
        </p:nvSpPr>
        <p:spPr>
          <a:xfrm>
            <a:off x="4153372" y="4295235"/>
            <a:ext cx="2405743" cy="612648"/>
          </a:xfrm>
          <a:prstGeom prst="wedgeRoundRectCallout">
            <a:avLst>
              <a:gd fmla="val 157072" name="adj1"/>
              <a:gd fmla="val -66853"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USA! USA! USA!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xit" presetID="10" presetSubtype="0">
                                  <p:stCondLst>
                                    <p:cond delay="0"/>
                                  </p:stCondLst>
                                  <p:childTnLst>
                                    <p:animEffect filter="fade" transition="out">
                                      <p:cBhvr>
                                        <p:cTn dur="500"/>
                                        <p:tgtEl>
                                          <p:spTgt spid="301"/>
                                        </p:tgtEl>
                                      </p:cBhvr>
                                    </p:animEffect>
                                    <p:set>
                                      <p:cBhvr>
                                        <p:cTn dur="1" fill="hold">
                                          <p:stCondLst>
                                            <p:cond delay="500"/>
                                          </p:stCondLst>
                                        </p:cTn>
                                        <p:tgtEl>
                                          <p:spTgt spid="3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2"/>
                                        </p:tgtEl>
                                      </p:cBhvr>
                                    </p:animEffect>
                                    <p:set>
                                      <p:cBhvr>
                                        <p:cTn dur="1" fill="hold">
                                          <p:stCondLst>
                                            <p:cond delay="500"/>
                                          </p:stCondLst>
                                        </p:cTn>
                                        <p:tgtEl>
                                          <p:spTgt spid="3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2"/>
                                        </p:tgtEl>
                                      </p:cBhvr>
                                    </p:animEffect>
                                    <p:set>
                                      <p:cBhvr>
                                        <p:cTn dur="1" fill="hold">
                                          <p:stCondLst>
                                            <p:cond delay="500"/>
                                          </p:stCondLst>
                                        </p:cTn>
                                        <p:tgtEl>
                                          <p:spTgt spid="32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xit" presetID="10" presetSubtype="0">
                                  <p:stCondLst>
                                    <p:cond delay="0"/>
                                  </p:stCondLst>
                                  <p:childTnLst>
                                    <p:animEffect filter="fade" transition="out">
                                      <p:cBhvr>
                                        <p:cTn dur="500"/>
                                        <p:tgtEl>
                                          <p:spTgt spid="304"/>
                                        </p:tgtEl>
                                      </p:cBhvr>
                                    </p:animEffect>
                                    <p:set>
                                      <p:cBhvr>
                                        <p:cTn dur="1" fill="hold">
                                          <p:stCondLst>
                                            <p:cond delay="500"/>
                                          </p:stCondLst>
                                        </p:cTn>
                                        <p:tgtEl>
                                          <p:spTgt spid="3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3"/>
                                        </p:tgtEl>
                                      </p:cBhvr>
                                    </p:animEffect>
                                    <p:set>
                                      <p:cBhvr>
                                        <p:cTn dur="1" fill="hold">
                                          <p:stCondLst>
                                            <p:cond delay="500"/>
                                          </p:stCondLst>
                                        </p:cTn>
                                        <p:tgtEl>
                                          <p:spTgt spid="3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APPLICATION</a:t>
            </a:r>
            <a:endParaRPr/>
          </a:p>
        </p:txBody>
      </p:sp>
      <p:sp>
        <p:nvSpPr>
          <p:cNvPr id="331" name="Google Shape;331;p6"/>
          <p:cNvSpPr txBox="1"/>
          <p:nvPr/>
        </p:nvSpPr>
        <p:spPr>
          <a:xfrm>
            <a:off x="754912" y="2434856"/>
            <a:ext cx="5741582" cy="304698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Applies to every work of </a:t>
            </a:r>
            <a:r>
              <a:rPr b="1" lang="en-CA" sz="2400" u="sng">
                <a:solidFill>
                  <a:schemeClr val="dk1"/>
                </a:solidFill>
                <a:latin typeface="Arial"/>
                <a:ea typeface="Arial"/>
                <a:cs typeface="Arial"/>
                <a:sym typeface="Arial"/>
              </a:rPr>
              <a:t>expression</a:t>
            </a:r>
            <a:r>
              <a:rPr lang="en-CA" sz="2400">
                <a:solidFill>
                  <a:schemeClr val="dk1"/>
                </a:solidFill>
                <a:latin typeface="Arial"/>
                <a:ea typeface="Arial"/>
                <a:cs typeface="Arial"/>
                <a:sym typeface="Arial"/>
              </a:rPr>
              <a:t> in the domains of:</a:t>
            </a:r>
            <a:endParaRPr/>
          </a:p>
          <a:p>
            <a:pPr indent="-342900" lvl="1" marL="800100" marR="0" rtl="0" algn="l">
              <a:spcBef>
                <a:spcPts val="0"/>
              </a:spcBef>
              <a:spcAft>
                <a:spcPts val="0"/>
              </a:spcAft>
              <a:buClr>
                <a:schemeClr val="dk1"/>
              </a:buClr>
              <a:buSzPts val="2400"/>
              <a:buFont typeface="Arial"/>
              <a:buChar char="•"/>
            </a:pPr>
            <a:r>
              <a:rPr b="0" i="0" lang="en-CA" sz="2400" u="none" cap="none" strike="noStrike">
                <a:solidFill>
                  <a:schemeClr val="dk1"/>
                </a:solidFill>
                <a:latin typeface="Arial"/>
                <a:ea typeface="Arial"/>
                <a:cs typeface="Arial"/>
                <a:sym typeface="Arial"/>
              </a:rPr>
              <a:t>Art</a:t>
            </a:r>
            <a:endParaRPr/>
          </a:p>
          <a:p>
            <a:pPr indent="-342900" lvl="1" marL="800100" marR="0" rtl="0" algn="l">
              <a:spcBef>
                <a:spcPts val="0"/>
              </a:spcBef>
              <a:spcAft>
                <a:spcPts val="0"/>
              </a:spcAft>
              <a:buClr>
                <a:schemeClr val="dk1"/>
              </a:buClr>
              <a:buSzPts val="2400"/>
              <a:buFont typeface="Arial"/>
              <a:buChar char="•"/>
            </a:pPr>
            <a:r>
              <a:rPr b="0" i="0" lang="en-CA" sz="2400" u="none" cap="none" strike="noStrike">
                <a:solidFill>
                  <a:schemeClr val="dk1"/>
                </a:solidFill>
                <a:latin typeface="Arial"/>
                <a:ea typeface="Arial"/>
                <a:cs typeface="Arial"/>
                <a:sym typeface="Arial"/>
              </a:rPr>
              <a:t>Literature</a:t>
            </a:r>
            <a:endParaRPr/>
          </a:p>
          <a:p>
            <a:pPr indent="-342900" lvl="1" marL="800100" marR="0" rtl="0" algn="l">
              <a:spcBef>
                <a:spcPts val="0"/>
              </a:spcBef>
              <a:spcAft>
                <a:spcPts val="0"/>
              </a:spcAft>
              <a:buClr>
                <a:schemeClr val="dk1"/>
              </a:buClr>
              <a:buSzPts val="2400"/>
              <a:buFont typeface="Arial"/>
              <a:buChar char="•"/>
            </a:pPr>
            <a:r>
              <a:rPr b="0" i="0" lang="en-CA" sz="2400" u="none" cap="none" strike="noStrike">
                <a:solidFill>
                  <a:schemeClr val="dk1"/>
                </a:solidFill>
                <a:latin typeface="Arial"/>
                <a:ea typeface="Arial"/>
                <a:cs typeface="Arial"/>
                <a:sym typeface="Arial"/>
              </a:rPr>
              <a:t>Science</a:t>
            </a:r>
            <a:br>
              <a:rPr b="0" i="0" lang="en-CA"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400"/>
              <a:buFont typeface="Arial"/>
              <a:buChar char="•"/>
            </a:pPr>
            <a:r>
              <a:rPr lang="en-CA" sz="2400">
                <a:solidFill>
                  <a:schemeClr val="dk1"/>
                </a:solidFill>
                <a:latin typeface="Arial"/>
                <a:ea typeface="Arial"/>
                <a:cs typeface="Arial"/>
                <a:sym typeface="Arial"/>
              </a:rPr>
              <a:t>Minimum copyright term</a:t>
            </a:r>
            <a:endParaRPr/>
          </a:p>
          <a:p>
            <a:pPr indent="-342900" lvl="1" marL="800100" marR="0" rtl="0" algn="l">
              <a:spcBef>
                <a:spcPts val="0"/>
              </a:spcBef>
              <a:spcAft>
                <a:spcPts val="0"/>
              </a:spcAft>
              <a:buClr>
                <a:schemeClr val="dk1"/>
              </a:buClr>
              <a:buSzPts val="2400"/>
              <a:buFont typeface="Arial"/>
              <a:buChar char="•"/>
            </a:pPr>
            <a:r>
              <a:rPr b="0" i="0" lang="en-CA" sz="2400" u="none" cap="none" strike="noStrike">
                <a:solidFill>
                  <a:schemeClr val="dk1"/>
                </a:solidFill>
                <a:latin typeface="Arial"/>
                <a:ea typeface="Arial"/>
                <a:cs typeface="Arial"/>
                <a:sym typeface="Arial"/>
              </a:rPr>
              <a:t>Life + 50 years</a:t>
            </a:r>
            <a:endParaRPr/>
          </a:p>
        </p:txBody>
      </p:sp>
      <p:pic>
        <p:nvPicPr>
          <p:cNvPr id="332" name="Google Shape;332;p6"/>
          <p:cNvPicPr preferRelativeResize="0"/>
          <p:nvPr/>
        </p:nvPicPr>
        <p:blipFill rotWithShape="1">
          <a:blip r:embed="rId3">
            <a:alphaModFix/>
          </a:blip>
          <a:srcRect b="0" l="0" r="0" t="0"/>
          <a:stretch/>
        </p:blipFill>
        <p:spPr>
          <a:xfrm>
            <a:off x="9318993" y="3673058"/>
            <a:ext cx="1864686" cy="2336474"/>
          </a:xfrm>
          <a:prstGeom prst="rect">
            <a:avLst/>
          </a:prstGeom>
          <a:noFill/>
          <a:ln>
            <a:noFill/>
          </a:ln>
        </p:spPr>
      </p:pic>
      <p:pic>
        <p:nvPicPr>
          <p:cNvPr id="333" name="Google Shape;333;p6"/>
          <p:cNvPicPr preferRelativeResize="0"/>
          <p:nvPr/>
        </p:nvPicPr>
        <p:blipFill rotWithShape="1">
          <a:blip r:embed="rId4">
            <a:alphaModFix/>
          </a:blip>
          <a:srcRect b="0" l="0" r="0" t="0"/>
          <a:stretch/>
        </p:blipFill>
        <p:spPr>
          <a:xfrm>
            <a:off x="7356543" y="1964052"/>
            <a:ext cx="1668573" cy="2111256"/>
          </a:xfrm>
          <a:prstGeom prst="rect">
            <a:avLst/>
          </a:prstGeom>
          <a:noFill/>
          <a:ln>
            <a:noFill/>
          </a:ln>
        </p:spPr>
      </p:pic>
      <p:pic>
        <p:nvPicPr>
          <p:cNvPr id="334" name="Google Shape;334;p6"/>
          <p:cNvPicPr preferRelativeResize="0"/>
          <p:nvPr/>
        </p:nvPicPr>
        <p:blipFill rotWithShape="1">
          <a:blip r:embed="rId5">
            <a:alphaModFix/>
          </a:blip>
          <a:srcRect b="0" l="0" r="0" t="0"/>
          <a:stretch/>
        </p:blipFill>
        <p:spPr>
          <a:xfrm>
            <a:off x="6442143" y="4342403"/>
            <a:ext cx="1504929" cy="1866112"/>
          </a:xfrm>
          <a:prstGeom prst="rect">
            <a:avLst/>
          </a:prstGeom>
          <a:noFill/>
          <a:ln>
            <a:noFill/>
          </a:ln>
        </p:spPr>
      </p:pic>
      <p:sp>
        <p:nvSpPr>
          <p:cNvPr id="335" name="Google Shape;335;p6"/>
          <p:cNvSpPr txBox="1"/>
          <p:nvPr/>
        </p:nvSpPr>
        <p:spPr>
          <a:xfrm>
            <a:off x="7578880" y="3352033"/>
            <a:ext cx="230628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4400">
                <a:solidFill>
                  <a:schemeClr val="dk1"/>
                </a:solidFill>
                <a:latin typeface="Arial"/>
                <a:ea typeface="Arial"/>
                <a:cs typeface="Arial"/>
                <a:sym typeface="Arial"/>
              </a:rPr>
              <a:t>Life + 50 yrs</a:t>
            </a:r>
            <a:endParaRPr sz="4400">
              <a:solidFill>
                <a:schemeClr val="dk1"/>
              </a:solidFill>
              <a:latin typeface="Arial"/>
              <a:ea typeface="Arial"/>
              <a:cs typeface="Arial"/>
              <a:sym typeface="Arial"/>
            </a:endParaRPr>
          </a:p>
        </p:txBody>
      </p:sp>
      <p:pic>
        <p:nvPicPr>
          <p:cNvPr descr="A close up of a person&#10;&#10;Description automatically generated" id="336" name="Google Shape;336;p6"/>
          <p:cNvPicPr preferRelativeResize="0"/>
          <p:nvPr/>
        </p:nvPicPr>
        <p:blipFill rotWithShape="1">
          <a:blip r:embed="rId6">
            <a:alphaModFix/>
          </a:blip>
          <a:srcRect b="35100" l="13665" r="0" t="14069"/>
          <a:stretch/>
        </p:blipFill>
        <p:spPr>
          <a:xfrm flipH="1">
            <a:off x="4501419" y="4232170"/>
            <a:ext cx="3189162" cy="2499348"/>
          </a:xfrm>
          <a:prstGeom prst="rect">
            <a:avLst/>
          </a:prstGeom>
          <a:noFill/>
          <a:ln>
            <a:noFill/>
          </a:ln>
        </p:spPr>
      </p:pic>
      <p:pic>
        <p:nvPicPr>
          <p:cNvPr descr="A group of people sitting in front of a building&#10;&#10;Description automatically generated" id="337" name="Google Shape;337;p6"/>
          <p:cNvPicPr preferRelativeResize="0"/>
          <p:nvPr/>
        </p:nvPicPr>
        <p:blipFill rotWithShape="1">
          <a:blip r:embed="rId7">
            <a:alphaModFix/>
          </a:blip>
          <a:srcRect b="0" l="0" r="0" t="0"/>
          <a:stretch/>
        </p:blipFill>
        <p:spPr>
          <a:xfrm>
            <a:off x="7251405" y="1736652"/>
            <a:ext cx="4651801" cy="3779588"/>
          </a:xfrm>
          <a:prstGeom prst="rect">
            <a:avLst/>
          </a:prstGeom>
          <a:noFill/>
          <a:ln>
            <a:noFill/>
          </a:ln>
        </p:spPr>
      </p:pic>
      <p:sp>
        <p:nvSpPr>
          <p:cNvPr id="338" name="Google Shape;338;p6"/>
          <p:cNvSpPr/>
          <p:nvPr/>
        </p:nvSpPr>
        <p:spPr>
          <a:xfrm>
            <a:off x="8754115" y="5721096"/>
            <a:ext cx="1878443" cy="700970"/>
          </a:xfrm>
          <a:prstGeom prst="wedgeRoundRectCallout">
            <a:avLst>
              <a:gd fmla="val -50623" name="adj1"/>
              <a:gd fmla="val -19212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IT’S 1935!</a:t>
            </a:r>
            <a:endParaRPr/>
          </a:p>
          <a:p>
            <a:pPr indent="0" lvl="0" marL="0" marR="0" rtl="0" algn="ctr">
              <a:spcBef>
                <a:spcPts val="0"/>
              </a:spcBef>
              <a:spcAft>
                <a:spcPts val="0"/>
              </a:spcAft>
              <a:buNone/>
            </a:pPr>
            <a:r>
              <a:rPr lang="en-CA" sz="1800">
                <a:solidFill>
                  <a:schemeClr val="dk1"/>
                </a:solidFill>
                <a:latin typeface="Arial"/>
                <a:ea typeface="Arial"/>
                <a:cs typeface="Arial"/>
                <a:sym typeface="Arial"/>
              </a:rPr>
              <a:t>SET ME FREE!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animEffect filter="fade" transition="in">
                                      <p:cBhvr>
                                        <p:cTn dur="500"/>
                                        <p:tgtEl>
                                          <p:spTgt spid="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1" st="1"/>
                                            </p:txEl>
                                          </p:spTgt>
                                        </p:tgtEl>
                                        <p:attrNameLst>
                                          <p:attrName>style.visibility</p:attrName>
                                        </p:attrNameLst>
                                      </p:cBhvr>
                                      <p:to>
                                        <p:strVal val="visible"/>
                                      </p:to>
                                    </p:set>
                                    <p:animEffect filter="fade" transition="in">
                                      <p:cBhvr>
                                        <p:cTn dur="500"/>
                                        <p:tgtEl>
                                          <p:spTgt spid="3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2" st="2"/>
                                            </p:txEl>
                                          </p:spTgt>
                                        </p:tgtEl>
                                        <p:attrNameLst>
                                          <p:attrName>style.visibility</p:attrName>
                                        </p:attrNameLst>
                                      </p:cBhvr>
                                      <p:to>
                                        <p:strVal val="visible"/>
                                      </p:to>
                                    </p:set>
                                    <p:animEffect filter="fade" transition="in">
                                      <p:cBhvr>
                                        <p:cTn dur="500"/>
                                        <p:tgtEl>
                                          <p:spTgt spid="3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3" st="3"/>
                                            </p:txEl>
                                          </p:spTgt>
                                        </p:tgtEl>
                                        <p:attrNameLst>
                                          <p:attrName>style.visibility</p:attrName>
                                        </p:attrNameLst>
                                      </p:cBhvr>
                                      <p:to>
                                        <p:strVal val="visible"/>
                                      </p:to>
                                    </p:set>
                                    <p:animEffect filter="fade" transition="in">
                                      <p:cBhvr>
                                        <p:cTn dur="500"/>
                                        <p:tgtEl>
                                          <p:spTgt spid="3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4" st="4"/>
                                            </p:txEl>
                                          </p:spTgt>
                                        </p:tgtEl>
                                        <p:attrNameLst>
                                          <p:attrName>style.visibility</p:attrName>
                                        </p:attrNameLst>
                                      </p:cBhvr>
                                      <p:to>
                                        <p:strVal val="visible"/>
                                      </p:to>
                                    </p:set>
                                    <p:animEffect filter="fade" transition="in">
                                      <p:cBhvr>
                                        <p:cTn dur="500"/>
                                        <p:tgtEl>
                                          <p:spTgt spid="33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5" st="5"/>
                                            </p:txEl>
                                          </p:spTgt>
                                        </p:tgtEl>
                                        <p:attrNameLst>
                                          <p:attrName>style.visibility</p:attrName>
                                        </p:attrNameLst>
                                      </p:cBhvr>
                                      <p:to>
                                        <p:strVal val="visible"/>
                                      </p:to>
                                    </p:set>
                                    <p:animEffect filter="fade" transition="in">
                                      <p:cBhvr>
                                        <p:cTn dur="500"/>
                                        <p:tgtEl>
                                          <p:spTgt spid="33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xit" presetID="10" presetSubtype="0">
                                  <p:stCondLst>
                                    <p:cond delay="0"/>
                                  </p:stCondLst>
                                  <p:childTnLst>
                                    <p:animEffect filter="fade" transition="out">
                                      <p:cBhvr>
                                        <p:cTn dur="500"/>
                                        <p:tgtEl>
                                          <p:spTgt spid="333"/>
                                        </p:tgtEl>
                                      </p:cBhvr>
                                    </p:animEffect>
                                    <p:set>
                                      <p:cBhvr>
                                        <p:cTn dur="1" fill="hold">
                                          <p:stCondLst>
                                            <p:cond delay="500"/>
                                          </p:stCondLst>
                                        </p:cTn>
                                        <p:tgtEl>
                                          <p:spTgt spid="33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4"/>
                                        </p:tgtEl>
                                      </p:cBhvr>
                                    </p:animEffect>
                                    <p:set>
                                      <p:cBhvr>
                                        <p:cTn dur="1" fill="hold">
                                          <p:stCondLst>
                                            <p:cond delay="500"/>
                                          </p:stCondLst>
                                        </p:cTn>
                                        <p:tgtEl>
                                          <p:spTgt spid="3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2"/>
                                        </p:tgtEl>
                                      </p:cBhvr>
                                    </p:animEffect>
                                    <p:set>
                                      <p:cBhvr>
                                        <p:cTn dur="1" fill="hold">
                                          <p:stCondLst>
                                            <p:cond delay="500"/>
                                          </p:stCondLst>
                                        </p:cTn>
                                        <p:tgtEl>
                                          <p:spTgt spid="3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35"/>
                                        </p:tgtEl>
                                      </p:cBhvr>
                                    </p:animEffect>
                                    <p:set>
                                      <p:cBhvr>
                                        <p:cTn dur="1" fill="hold">
                                          <p:stCondLst>
                                            <p:cond delay="500"/>
                                          </p:stCondLst>
                                        </p:cTn>
                                        <p:tgtEl>
                                          <p:spTgt spid="33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7"/>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BERNE CONVENTION RIGHTS</a:t>
            </a:r>
            <a:endParaRPr/>
          </a:p>
        </p:txBody>
      </p:sp>
      <p:pic>
        <p:nvPicPr>
          <p:cNvPr id="345" name="Google Shape;345;p7"/>
          <p:cNvPicPr preferRelativeResize="0"/>
          <p:nvPr/>
        </p:nvPicPr>
        <p:blipFill rotWithShape="1">
          <a:blip r:embed="rId3">
            <a:alphaModFix/>
          </a:blip>
          <a:srcRect b="0" l="0" r="0" t="0"/>
          <a:stretch/>
        </p:blipFill>
        <p:spPr>
          <a:xfrm>
            <a:off x="868673" y="2101021"/>
            <a:ext cx="1465990" cy="1810929"/>
          </a:xfrm>
          <a:prstGeom prst="rect">
            <a:avLst/>
          </a:prstGeom>
          <a:noFill/>
          <a:ln>
            <a:noFill/>
          </a:ln>
        </p:spPr>
      </p:pic>
      <p:pic>
        <p:nvPicPr>
          <p:cNvPr id="346" name="Google Shape;346;p7"/>
          <p:cNvPicPr preferRelativeResize="0"/>
          <p:nvPr/>
        </p:nvPicPr>
        <p:blipFill rotWithShape="1">
          <a:blip r:embed="rId4">
            <a:alphaModFix/>
          </a:blip>
          <a:srcRect b="0" l="0" r="0" t="0"/>
          <a:stretch/>
        </p:blipFill>
        <p:spPr>
          <a:xfrm>
            <a:off x="2306355" y="4118328"/>
            <a:ext cx="1560324" cy="1950405"/>
          </a:xfrm>
          <a:prstGeom prst="rect">
            <a:avLst/>
          </a:prstGeom>
          <a:noFill/>
          <a:ln>
            <a:noFill/>
          </a:ln>
        </p:spPr>
      </p:pic>
      <p:pic>
        <p:nvPicPr>
          <p:cNvPr id="347" name="Google Shape;347;p7"/>
          <p:cNvPicPr preferRelativeResize="0"/>
          <p:nvPr/>
        </p:nvPicPr>
        <p:blipFill rotWithShape="1">
          <a:blip r:embed="rId5">
            <a:alphaModFix/>
          </a:blip>
          <a:srcRect b="0" l="0" r="0" t="0"/>
          <a:stretch/>
        </p:blipFill>
        <p:spPr>
          <a:xfrm>
            <a:off x="3804048" y="1910147"/>
            <a:ext cx="1879294" cy="2330324"/>
          </a:xfrm>
          <a:prstGeom prst="rect">
            <a:avLst/>
          </a:prstGeom>
          <a:noFill/>
          <a:ln>
            <a:noFill/>
          </a:ln>
        </p:spPr>
      </p:pic>
      <p:pic>
        <p:nvPicPr>
          <p:cNvPr id="348" name="Google Shape;348;p7"/>
          <p:cNvPicPr preferRelativeResize="0"/>
          <p:nvPr/>
        </p:nvPicPr>
        <p:blipFill rotWithShape="1">
          <a:blip r:embed="rId6">
            <a:alphaModFix/>
          </a:blip>
          <a:srcRect b="0" l="0" r="0" t="0"/>
          <a:stretch/>
        </p:blipFill>
        <p:spPr>
          <a:xfrm>
            <a:off x="5162387" y="4124601"/>
            <a:ext cx="1876812" cy="2327246"/>
          </a:xfrm>
          <a:prstGeom prst="rect">
            <a:avLst/>
          </a:prstGeom>
          <a:noFill/>
          <a:ln>
            <a:noFill/>
          </a:ln>
        </p:spPr>
      </p:pic>
      <p:pic>
        <p:nvPicPr>
          <p:cNvPr id="349" name="Google Shape;349;p7"/>
          <p:cNvPicPr preferRelativeResize="0"/>
          <p:nvPr/>
        </p:nvPicPr>
        <p:blipFill rotWithShape="1">
          <a:blip r:embed="rId7">
            <a:alphaModFix/>
          </a:blip>
          <a:srcRect b="14933" l="12746" r="11639" t="0"/>
          <a:stretch/>
        </p:blipFill>
        <p:spPr>
          <a:xfrm>
            <a:off x="7152727" y="2068720"/>
            <a:ext cx="1346117" cy="1580570"/>
          </a:xfrm>
          <a:prstGeom prst="rect">
            <a:avLst/>
          </a:prstGeom>
          <a:noFill/>
          <a:ln>
            <a:noFill/>
          </a:ln>
        </p:spPr>
      </p:pic>
      <p:pic>
        <p:nvPicPr>
          <p:cNvPr id="350" name="Google Shape;350;p7"/>
          <p:cNvPicPr preferRelativeResize="0"/>
          <p:nvPr/>
        </p:nvPicPr>
        <p:blipFill rotWithShape="1">
          <a:blip r:embed="rId8">
            <a:alphaModFix/>
          </a:blip>
          <a:srcRect b="0" l="0" r="0" t="0"/>
          <a:stretch/>
        </p:blipFill>
        <p:spPr>
          <a:xfrm>
            <a:off x="8455884" y="4124601"/>
            <a:ext cx="1555305" cy="1944131"/>
          </a:xfrm>
          <a:prstGeom prst="rect">
            <a:avLst/>
          </a:prstGeom>
          <a:noFill/>
          <a:ln>
            <a:noFill/>
          </a:ln>
        </p:spPr>
      </p:pic>
      <p:pic>
        <p:nvPicPr>
          <p:cNvPr id="351" name="Google Shape;351;p7"/>
          <p:cNvPicPr preferRelativeResize="0"/>
          <p:nvPr/>
        </p:nvPicPr>
        <p:blipFill rotWithShape="1">
          <a:blip r:embed="rId9">
            <a:alphaModFix/>
          </a:blip>
          <a:srcRect b="0" l="0" r="0" t="0"/>
          <a:stretch/>
        </p:blipFill>
        <p:spPr>
          <a:xfrm>
            <a:off x="9968229" y="2068720"/>
            <a:ext cx="1657969" cy="2055881"/>
          </a:xfrm>
          <a:prstGeom prst="rect">
            <a:avLst/>
          </a:prstGeom>
          <a:noFill/>
          <a:ln>
            <a:noFill/>
          </a:ln>
        </p:spPr>
      </p:pic>
      <p:pic>
        <p:nvPicPr>
          <p:cNvPr id="352" name="Google Shape;352;p7"/>
          <p:cNvPicPr preferRelativeResize="0"/>
          <p:nvPr/>
        </p:nvPicPr>
        <p:blipFill rotWithShape="1">
          <a:blip r:embed="rId10">
            <a:alphaModFix/>
          </a:blip>
          <a:srcRect b="0" l="0" r="0" t="0"/>
          <a:stretch/>
        </p:blipFill>
        <p:spPr>
          <a:xfrm>
            <a:off x="4094480" y="1547576"/>
            <a:ext cx="4003040" cy="5003800"/>
          </a:xfrm>
          <a:prstGeom prst="rect">
            <a:avLst/>
          </a:prstGeom>
          <a:noFill/>
          <a:ln>
            <a:noFill/>
          </a:ln>
        </p:spPr>
      </p:pic>
      <p:sp>
        <p:nvSpPr>
          <p:cNvPr id="353" name="Google Shape;353;p7"/>
          <p:cNvSpPr txBox="1"/>
          <p:nvPr/>
        </p:nvSpPr>
        <p:spPr>
          <a:xfrm>
            <a:off x="842360" y="3265367"/>
            <a:ext cx="22044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chemeClr val="dk1"/>
                </a:solidFill>
                <a:latin typeface="Garamond"/>
                <a:ea typeface="Garamond"/>
                <a:cs typeface="Garamond"/>
                <a:sym typeface="Garamond"/>
              </a:rPr>
              <a:t>Honor</a:t>
            </a:r>
            <a:endParaRPr/>
          </a:p>
        </p:txBody>
      </p:sp>
      <p:sp>
        <p:nvSpPr>
          <p:cNvPr id="354" name="Google Shape;354;p7"/>
          <p:cNvSpPr txBox="1"/>
          <p:nvPr/>
        </p:nvSpPr>
        <p:spPr>
          <a:xfrm>
            <a:off x="8494065" y="3265368"/>
            <a:ext cx="346902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chemeClr val="dk1"/>
                </a:solidFill>
                <a:latin typeface="Garamond"/>
                <a:ea typeface="Garamond"/>
                <a:cs typeface="Garamond"/>
                <a:sym typeface="Garamond"/>
              </a:rPr>
              <a:t>Reputation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5"/>
                                        </p:tgtEl>
                                      </p:cBhvr>
                                    </p:animEffect>
                                    <p:set>
                                      <p:cBhvr>
                                        <p:cTn dur="1" fill="hold">
                                          <p:stCondLst>
                                            <p:cond delay="500"/>
                                          </p:stCondLst>
                                        </p:cTn>
                                        <p:tgtEl>
                                          <p:spTgt spid="34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51"/>
                                        </p:tgtEl>
                                      </p:cBhvr>
                                    </p:animEffect>
                                    <p:set>
                                      <p:cBhvr>
                                        <p:cTn dur="1" fill="hold">
                                          <p:stCondLst>
                                            <p:cond delay="500"/>
                                          </p:stCondLst>
                                        </p:cTn>
                                        <p:tgtEl>
                                          <p:spTgt spid="3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50"/>
                                        </p:tgtEl>
                                      </p:cBhvr>
                                    </p:animEffect>
                                    <p:set>
                                      <p:cBhvr>
                                        <p:cTn dur="1" fill="hold">
                                          <p:stCondLst>
                                            <p:cond delay="500"/>
                                          </p:stCondLst>
                                        </p:cTn>
                                        <p:tgtEl>
                                          <p:spTgt spid="3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49"/>
                                        </p:tgtEl>
                                      </p:cBhvr>
                                    </p:animEffect>
                                    <p:set>
                                      <p:cBhvr>
                                        <p:cTn dur="1" fill="hold">
                                          <p:stCondLst>
                                            <p:cond delay="500"/>
                                          </p:stCondLst>
                                        </p:cTn>
                                        <p:tgtEl>
                                          <p:spTgt spid="3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48"/>
                                        </p:tgtEl>
                                      </p:cBhvr>
                                    </p:animEffect>
                                    <p:set>
                                      <p:cBhvr>
                                        <p:cTn dur="1" fill="hold">
                                          <p:stCondLst>
                                            <p:cond delay="500"/>
                                          </p:stCondLst>
                                        </p:cTn>
                                        <p:tgtEl>
                                          <p:spTgt spid="3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47"/>
                                        </p:tgtEl>
                                      </p:cBhvr>
                                    </p:animEffect>
                                    <p:set>
                                      <p:cBhvr>
                                        <p:cTn dur="1" fill="hold">
                                          <p:stCondLst>
                                            <p:cond delay="500"/>
                                          </p:stCondLst>
                                        </p:cTn>
                                        <p:tgtEl>
                                          <p:spTgt spid="3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46"/>
                                        </p:tgtEl>
                                      </p:cBhvr>
                                    </p:animEffect>
                                    <p:set>
                                      <p:cBhvr>
                                        <p:cTn dur="1" fill="hold">
                                          <p:stCondLst>
                                            <p:cond delay="500"/>
                                          </p:stCondLst>
                                        </p:cTn>
                                        <p:tgtEl>
                                          <p:spTgt spid="34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8"/>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MORAL RIGHTS</a:t>
            </a:r>
            <a:endParaRPr/>
          </a:p>
        </p:txBody>
      </p:sp>
      <p:pic>
        <p:nvPicPr>
          <p:cNvPr id="361" name="Google Shape;361;p8"/>
          <p:cNvPicPr preferRelativeResize="0"/>
          <p:nvPr/>
        </p:nvPicPr>
        <p:blipFill rotWithShape="1">
          <a:blip r:embed="rId3">
            <a:alphaModFix/>
          </a:blip>
          <a:srcRect b="0" l="0" r="0" t="0"/>
          <a:stretch/>
        </p:blipFill>
        <p:spPr>
          <a:xfrm>
            <a:off x="4094480" y="1547576"/>
            <a:ext cx="4003040" cy="5003800"/>
          </a:xfrm>
          <a:prstGeom prst="rect">
            <a:avLst/>
          </a:prstGeom>
          <a:noFill/>
          <a:ln>
            <a:noFill/>
          </a:ln>
        </p:spPr>
      </p:pic>
      <p:pic>
        <p:nvPicPr>
          <p:cNvPr descr="A screenshot of a cell phone&#10;&#10;Description automatically generated" id="362" name="Google Shape;362;p8"/>
          <p:cNvPicPr preferRelativeResize="0"/>
          <p:nvPr/>
        </p:nvPicPr>
        <p:blipFill rotWithShape="1">
          <a:blip r:embed="rId4">
            <a:alphaModFix/>
          </a:blip>
          <a:srcRect b="0" l="0" r="0" t="0"/>
          <a:stretch/>
        </p:blipFill>
        <p:spPr>
          <a:xfrm>
            <a:off x="5201047" y="1547576"/>
            <a:ext cx="6152753" cy="2472656"/>
          </a:xfrm>
          <a:prstGeom prst="rect">
            <a:avLst/>
          </a:prstGeom>
          <a:noFill/>
          <a:ln>
            <a:noFill/>
          </a:ln>
        </p:spPr>
      </p:pic>
      <p:pic>
        <p:nvPicPr>
          <p:cNvPr descr="A close up of a newspaper&#10;&#10;Description automatically generated" id="363" name="Google Shape;363;p8"/>
          <p:cNvPicPr preferRelativeResize="0"/>
          <p:nvPr/>
        </p:nvPicPr>
        <p:blipFill rotWithShape="1">
          <a:blip r:embed="rId5">
            <a:alphaModFix/>
          </a:blip>
          <a:srcRect b="61185" l="0" r="0" t="0"/>
          <a:stretch/>
        </p:blipFill>
        <p:spPr>
          <a:xfrm>
            <a:off x="5547871" y="4049476"/>
            <a:ext cx="5459104" cy="2661920"/>
          </a:xfrm>
          <a:prstGeom prst="rect">
            <a:avLst/>
          </a:prstGeom>
          <a:noFill/>
          <a:ln>
            <a:noFill/>
          </a:ln>
        </p:spPr>
      </p:pic>
      <p:sp>
        <p:nvSpPr>
          <p:cNvPr id="364" name="Google Shape;364;p8"/>
          <p:cNvSpPr/>
          <p:nvPr/>
        </p:nvSpPr>
        <p:spPr>
          <a:xfrm>
            <a:off x="5201047" y="2509520"/>
            <a:ext cx="6025753" cy="487680"/>
          </a:xfrm>
          <a:prstGeom prst="frame">
            <a:avLst>
              <a:gd fmla="val 12500"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65" name="Google Shape;365;p8"/>
          <p:cNvSpPr/>
          <p:nvPr/>
        </p:nvSpPr>
        <p:spPr>
          <a:xfrm>
            <a:off x="1688737" y="6140565"/>
            <a:ext cx="2405743" cy="612648"/>
          </a:xfrm>
          <a:prstGeom prst="wedgeRoundRectCallout">
            <a:avLst>
              <a:gd fmla="val -16803" name="adj1"/>
              <a:gd fmla="val -184835"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YOU HAVE NO MORALS!</a:t>
            </a:r>
            <a:endParaRPr/>
          </a:p>
        </p:txBody>
      </p:sp>
      <p:sp>
        <p:nvSpPr>
          <p:cNvPr id="366" name="Google Shape;366;p8"/>
          <p:cNvSpPr/>
          <p:nvPr/>
        </p:nvSpPr>
        <p:spPr>
          <a:xfrm>
            <a:off x="4346336" y="6143920"/>
            <a:ext cx="2405743" cy="612648"/>
          </a:xfrm>
          <a:prstGeom prst="wedgeRoundRectCallout">
            <a:avLst>
              <a:gd fmla="val 71462" name="adj1"/>
              <a:gd fmla="val -12679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DARN RIGHTS!</a:t>
            </a:r>
            <a:endParaRPr/>
          </a:p>
        </p:txBody>
      </p:sp>
      <p:sp>
        <p:nvSpPr>
          <p:cNvPr id="367" name="Google Shape;367;p8"/>
          <p:cNvSpPr/>
          <p:nvPr/>
        </p:nvSpPr>
        <p:spPr>
          <a:xfrm>
            <a:off x="8522788" y="5310424"/>
            <a:ext cx="2405743" cy="1047901"/>
          </a:xfrm>
          <a:prstGeom prst="wedgeRoundRectCallout">
            <a:avLst>
              <a:gd fmla="val -26095" name="adj1"/>
              <a:gd fmla="val -108487"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BESIDES, WHAT ARE YOU GONNA DO ABOUT IT?</a:t>
            </a:r>
            <a:endParaRPr/>
          </a:p>
        </p:txBody>
      </p:sp>
      <p:sp>
        <p:nvSpPr>
          <p:cNvPr id="368" name="Google Shape;368;p8"/>
          <p:cNvSpPr/>
          <p:nvPr/>
        </p:nvSpPr>
        <p:spPr>
          <a:xfrm>
            <a:off x="3051702" y="6126903"/>
            <a:ext cx="1042778" cy="612648"/>
          </a:xfrm>
          <a:prstGeom prst="wedgeRoundRectCallout">
            <a:avLst>
              <a:gd fmla="val -101021" name="adj1"/>
              <a:gd fmla="val -185783"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200">
                <a:solidFill>
                  <a:schemeClr val="dk1"/>
                </a:solidFill>
                <a:latin typeface="Arial"/>
                <a:ea typeface="Arial"/>
                <a:cs typeface="Arial"/>
                <a:sym typeface="Arial"/>
              </a:rPr>
              <a:t>…sigh…</a:t>
            </a:r>
            <a:endParaRPr/>
          </a:p>
        </p:txBody>
      </p:sp>
      <p:sp>
        <p:nvSpPr>
          <p:cNvPr id="369" name="Google Shape;369;p8"/>
          <p:cNvSpPr/>
          <p:nvPr/>
        </p:nvSpPr>
        <p:spPr>
          <a:xfrm>
            <a:off x="5161626" y="5219416"/>
            <a:ext cx="2405743" cy="1227473"/>
          </a:xfrm>
          <a:prstGeom prst="wedgeRoundRectCallout">
            <a:avLst>
              <a:gd fmla="val 112004" name="adj1"/>
              <a:gd fmla="val -93111"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WE THINK MORAL RIGHTS ARE COVERED ELSEWHERE.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64"/>
                                        </p:tgtEl>
                                      </p:cBhvr>
                                    </p:animEffect>
                                    <p:set>
                                      <p:cBhvr>
                                        <p:cTn dur="1" fill="hold">
                                          <p:stCondLst>
                                            <p:cond delay="500"/>
                                          </p:stCondLst>
                                        </p:cTn>
                                        <p:tgtEl>
                                          <p:spTgt spid="36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2"/>
                                        </p:tgtEl>
                                      </p:cBhvr>
                                    </p:animEffect>
                                    <p:set>
                                      <p:cBhvr>
                                        <p:cTn dur="1" fill="hold">
                                          <p:stCondLst>
                                            <p:cond delay="500"/>
                                          </p:stCondLst>
                                        </p:cTn>
                                        <p:tgtEl>
                                          <p:spTgt spid="36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5"/>
                                        </p:tgtEl>
                                      </p:cBhvr>
                                    </p:animEffect>
                                    <p:set>
                                      <p:cBhvr>
                                        <p:cTn dur="1" fill="hold">
                                          <p:stCondLst>
                                            <p:cond delay="500"/>
                                          </p:stCondLst>
                                        </p:cTn>
                                        <p:tgtEl>
                                          <p:spTgt spid="36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6"/>
                                        </p:tgtEl>
                                      </p:cBhvr>
                                    </p:animEffect>
                                    <p:set>
                                      <p:cBhvr>
                                        <p:cTn dur="1" fill="hold">
                                          <p:stCondLst>
                                            <p:cond delay="500"/>
                                          </p:stCondLst>
                                        </p:cTn>
                                        <p:tgtEl>
                                          <p:spTgt spid="3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9"/>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CA"/>
              <a:t>INTRODUCING TRIPS</a:t>
            </a:r>
            <a:endParaRPr/>
          </a:p>
        </p:txBody>
      </p:sp>
      <p:pic>
        <p:nvPicPr>
          <p:cNvPr descr="A close up of a person&#10;&#10;Description automatically generated" id="376" name="Google Shape;376;p9"/>
          <p:cNvPicPr preferRelativeResize="0"/>
          <p:nvPr/>
        </p:nvPicPr>
        <p:blipFill rotWithShape="1">
          <a:blip r:embed="rId3">
            <a:alphaModFix/>
          </a:blip>
          <a:srcRect b="35100" l="13665" r="0" t="14069"/>
          <a:stretch/>
        </p:blipFill>
        <p:spPr>
          <a:xfrm>
            <a:off x="518699" y="1773450"/>
            <a:ext cx="3189162" cy="2499348"/>
          </a:xfrm>
          <a:prstGeom prst="rect">
            <a:avLst/>
          </a:prstGeom>
          <a:noFill/>
          <a:ln>
            <a:noFill/>
          </a:ln>
        </p:spPr>
      </p:pic>
      <p:sp>
        <p:nvSpPr>
          <p:cNvPr id="377" name="Google Shape;377;p9"/>
          <p:cNvSpPr/>
          <p:nvPr/>
        </p:nvSpPr>
        <p:spPr>
          <a:xfrm>
            <a:off x="2671282" y="4442165"/>
            <a:ext cx="1626398" cy="612648"/>
          </a:xfrm>
          <a:prstGeom prst="wedgeRoundRectCallout">
            <a:avLst>
              <a:gd fmla="val -59881" name="adj1"/>
              <a:gd fmla="val -20805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#DED</a:t>
            </a:r>
            <a:endParaRPr/>
          </a:p>
        </p:txBody>
      </p:sp>
      <p:pic>
        <p:nvPicPr>
          <p:cNvPr descr="A person standing in front of a building&#10;&#10;Description automatically generated" id="378" name="Google Shape;378;p9"/>
          <p:cNvPicPr preferRelativeResize="0"/>
          <p:nvPr/>
        </p:nvPicPr>
        <p:blipFill rotWithShape="1">
          <a:blip r:embed="rId4">
            <a:alphaModFix/>
          </a:blip>
          <a:srcRect b="0" l="0" r="0" t="0"/>
          <a:stretch/>
        </p:blipFill>
        <p:spPr>
          <a:xfrm>
            <a:off x="6325228" y="2441280"/>
            <a:ext cx="5348073" cy="4001770"/>
          </a:xfrm>
          <a:prstGeom prst="rect">
            <a:avLst/>
          </a:prstGeom>
          <a:noFill/>
          <a:ln>
            <a:noFill/>
          </a:ln>
        </p:spPr>
      </p:pic>
      <p:sp>
        <p:nvSpPr>
          <p:cNvPr id="379" name="Google Shape;379;p9"/>
          <p:cNvSpPr/>
          <p:nvPr/>
        </p:nvSpPr>
        <p:spPr>
          <a:xfrm>
            <a:off x="3804024" y="5337855"/>
            <a:ext cx="2393308" cy="1105195"/>
          </a:xfrm>
          <a:prstGeom prst="wedgeRoundRectCallout">
            <a:avLst>
              <a:gd fmla="val 149515" name="adj1"/>
              <a:gd fmla="val -115726"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I CAN DO WHATEVER </a:t>
            </a:r>
            <a:br>
              <a:rPr lang="en-CA" sz="1800">
                <a:solidFill>
                  <a:schemeClr val="dk1"/>
                </a:solidFill>
                <a:latin typeface="Arial"/>
                <a:ea typeface="Arial"/>
                <a:cs typeface="Arial"/>
                <a:sym typeface="Arial"/>
              </a:rPr>
            </a:br>
            <a:r>
              <a:rPr lang="en-CA" sz="1800">
                <a:solidFill>
                  <a:schemeClr val="dk1"/>
                </a:solidFill>
                <a:latin typeface="Arial"/>
                <a:ea typeface="Arial"/>
                <a:cs typeface="Arial"/>
                <a:sym typeface="Arial"/>
              </a:rPr>
              <a:t>I WANT, NOW!</a:t>
            </a:r>
            <a:endParaRPr/>
          </a:p>
        </p:txBody>
      </p:sp>
      <p:pic>
        <p:nvPicPr>
          <p:cNvPr descr="A picture containing container&#10;&#10;Description automatically generated" id="380" name="Google Shape;380;p9"/>
          <p:cNvPicPr preferRelativeResize="0"/>
          <p:nvPr/>
        </p:nvPicPr>
        <p:blipFill rotWithShape="1">
          <a:blip r:embed="rId5">
            <a:alphaModFix/>
          </a:blip>
          <a:srcRect b="0" l="0" r="0" t="0"/>
          <a:stretch/>
        </p:blipFill>
        <p:spPr>
          <a:xfrm>
            <a:off x="1589597" y="1692510"/>
            <a:ext cx="5080000" cy="1473200"/>
          </a:xfrm>
          <a:prstGeom prst="rect">
            <a:avLst/>
          </a:prstGeom>
          <a:noFill/>
          <a:ln>
            <a:noFill/>
          </a:ln>
        </p:spPr>
      </p:pic>
      <p:pic>
        <p:nvPicPr>
          <p:cNvPr descr="A close up of a logo&#10;&#10;Description automatically generated" id="381" name="Google Shape;381;p9"/>
          <p:cNvPicPr preferRelativeResize="0"/>
          <p:nvPr/>
        </p:nvPicPr>
        <p:blipFill rotWithShape="1">
          <a:blip r:embed="rId6">
            <a:alphaModFix/>
          </a:blip>
          <a:srcRect b="0" l="0" r="0" t="0"/>
          <a:stretch/>
        </p:blipFill>
        <p:spPr>
          <a:xfrm>
            <a:off x="4039045" y="3533503"/>
            <a:ext cx="2630551" cy="3006344"/>
          </a:xfrm>
          <a:prstGeom prst="rect">
            <a:avLst/>
          </a:prstGeom>
          <a:noFill/>
          <a:ln>
            <a:noFill/>
          </a:ln>
        </p:spPr>
      </p:pic>
      <p:pic>
        <p:nvPicPr>
          <p:cNvPr descr="A picture containing text&#10;&#10;Description automatically generated" id="382" name="Google Shape;382;p9"/>
          <p:cNvPicPr preferRelativeResize="0"/>
          <p:nvPr/>
        </p:nvPicPr>
        <p:blipFill rotWithShape="1">
          <a:blip r:embed="rId7">
            <a:alphaModFix/>
          </a:blip>
          <a:srcRect b="0" l="0" r="0" t="0"/>
          <a:stretch/>
        </p:blipFill>
        <p:spPr>
          <a:xfrm>
            <a:off x="7072843" y="2048110"/>
            <a:ext cx="2976880" cy="3402149"/>
          </a:xfrm>
          <a:prstGeom prst="rect">
            <a:avLst/>
          </a:prstGeom>
          <a:noFill/>
          <a:ln>
            <a:noFill/>
          </a:ln>
        </p:spPr>
      </p:pic>
      <p:sp>
        <p:nvSpPr>
          <p:cNvPr id="383" name="Google Shape;383;p9"/>
          <p:cNvSpPr txBox="1"/>
          <p:nvPr/>
        </p:nvSpPr>
        <p:spPr>
          <a:xfrm>
            <a:off x="7072843" y="5985849"/>
            <a:ext cx="5119157" cy="110799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CA" sz="1600">
                <a:solidFill>
                  <a:schemeClr val="dk1"/>
                </a:solidFill>
                <a:latin typeface="Arial"/>
                <a:ea typeface="Arial"/>
                <a:cs typeface="Arial"/>
                <a:sym typeface="Arial"/>
              </a:rPr>
              <a:t>This is a real game! </a:t>
            </a:r>
            <a:endParaRPr/>
          </a:p>
          <a:p>
            <a:pPr indent="0" lvl="0" marL="0" marR="0" rtl="0" algn="r">
              <a:spcBef>
                <a:spcPts val="0"/>
              </a:spcBef>
              <a:spcAft>
                <a:spcPts val="0"/>
              </a:spcAft>
              <a:buNone/>
            </a:pPr>
            <a:r>
              <a:rPr i="1" lang="en-CA" sz="1600">
                <a:solidFill>
                  <a:schemeClr val="dk1"/>
                </a:solidFill>
                <a:latin typeface="Arial"/>
                <a:ea typeface="Arial"/>
                <a:cs typeface="Arial"/>
                <a:sym typeface="Arial"/>
              </a:rPr>
              <a:t>Images courtesy of The International Arcade Museum </a:t>
            </a:r>
            <a:endParaRPr/>
          </a:p>
          <a:p>
            <a:pPr indent="0" lvl="0" marL="0" marR="0" rtl="0" algn="r">
              <a:spcBef>
                <a:spcPts val="0"/>
              </a:spcBef>
              <a:spcAft>
                <a:spcPts val="0"/>
              </a:spcAft>
              <a:buNone/>
            </a:pPr>
            <a:r>
              <a:rPr i="1" lang="en-CA" sz="1600">
                <a:solidFill>
                  <a:schemeClr val="dk1"/>
                </a:solidFill>
                <a:latin typeface="Arial"/>
                <a:ea typeface="Arial"/>
                <a:cs typeface="Arial"/>
                <a:sym typeface="Arial"/>
              </a:rPr>
              <a:t>(arcade-museum.com)</a:t>
            </a:r>
            <a:endParaRPr/>
          </a:p>
          <a:p>
            <a:pPr indent="0" lvl="0" marL="0" marR="0" rtl="0" algn="r">
              <a:spcBef>
                <a:spcPts val="0"/>
              </a:spcBef>
              <a:spcAft>
                <a:spcPts val="0"/>
              </a:spcAft>
              <a:buNone/>
            </a:pPr>
            <a:r>
              <a:t/>
            </a:r>
            <a:endParaRPr i="1" sz="1800">
              <a:solidFill>
                <a:schemeClr val="dk1"/>
              </a:solidFill>
              <a:latin typeface="Arial"/>
              <a:ea typeface="Arial"/>
              <a:cs typeface="Arial"/>
              <a:sym typeface="Arial"/>
            </a:endParaRPr>
          </a:p>
        </p:txBody>
      </p:sp>
      <p:pic>
        <p:nvPicPr>
          <p:cNvPr descr="A group of people sitting in front of a building&#10;&#10;Description automatically generated" id="384" name="Google Shape;384;p9"/>
          <p:cNvPicPr preferRelativeResize="0"/>
          <p:nvPr/>
        </p:nvPicPr>
        <p:blipFill rotWithShape="1">
          <a:blip r:embed="rId8">
            <a:alphaModFix/>
          </a:blip>
          <a:srcRect b="0" l="0" r="0" t="0"/>
          <a:stretch/>
        </p:blipFill>
        <p:spPr>
          <a:xfrm rot="-681423">
            <a:off x="2932480" y="1440660"/>
            <a:ext cx="6260403" cy="5086577"/>
          </a:xfrm>
          <a:prstGeom prst="rect">
            <a:avLst/>
          </a:prstGeom>
          <a:noFill/>
          <a:ln>
            <a:noFill/>
          </a:ln>
        </p:spPr>
      </p:pic>
      <p:sp>
        <p:nvSpPr>
          <p:cNvPr id="385" name="Google Shape;385;p9"/>
          <p:cNvSpPr txBox="1"/>
          <p:nvPr/>
        </p:nvSpPr>
        <p:spPr>
          <a:xfrm>
            <a:off x="1320801" y="1534160"/>
            <a:ext cx="37592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rgbClr val="C00000"/>
                </a:solidFill>
                <a:latin typeface="Garamond"/>
                <a:ea typeface="Garamond"/>
                <a:cs typeface="Garamond"/>
                <a:sym typeface="Garamond"/>
              </a:rPr>
              <a:t>TRIP</a:t>
            </a:r>
            <a:endParaRPr/>
          </a:p>
        </p:txBody>
      </p:sp>
      <p:sp>
        <p:nvSpPr>
          <p:cNvPr id="386" name="Google Shape;386;p9"/>
          <p:cNvSpPr txBox="1"/>
          <p:nvPr/>
        </p:nvSpPr>
        <p:spPr>
          <a:xfrm>
            <a:off x="1778000" y="1625600"/>
            <a:ext cx="13965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4800">
                <a:solidFill>
                  <a:schemeClr val="dk1"/>
                </a:solidFill>
                <a:latin typeface="Garamond"/>
                <a:ea typeface="Garamond"/>
                <a:cs typeface="Garamond"/>
                <a:sym typeface="Garamond"/>
              </a:rPr>
              <a:t>rade-</a:t>
            </a:r>
            <a:endParaRPr/>
          </a:p>
        </p:txBody>
      </p:sp>
      <p:sp>
        <p:nvSpPr>
          <p:cNvPr id="387" name="Google Shape;387;p9"/>
          <p:cNvSpPr txBox="1"/>
          <p:nvPr/>
        </p:nvSpPr>
        <p:spPr>
          <a:xfrm>
            <a:off x="1767840" y="2505274"/>
            <a:ext cx="424988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4800">
                <a:solidFill>
                  <a:schemeClr val="dk1"/>
                </a:solidFill>
                <a:latin typeface="Garamond"/>
                <a:ea typeface="Garamond"/>
                <a:cs typeface="Garamond"/>
                <a:sym typeface="Garamond"/>
              </a:rPr>
              <a:t>elated aspects of</a:t>
            </a:r>
            <a:endParaRPr/>
          </a:p>
        </p:txBody>
      </p:sp>
      <p:sp>
        <p:nvSpPr>
          <p:cNvPr id="388" name="Google Shape;388;p9"/>
          <p:cNvSpPr txBox="1"/>
          <p:nvPr/>
        </p:nvSpPr>
        <p:spPr>
          <a:xfrm>
            <a:off x="1596792" y="3442671"/>
            <a:ext cx="260199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4800">
                <a:solidFill>
                  <a:schemeClr val="dk1"/>
                </a:solidFill>
                <a:latin typeface="Garamond"/>
                <a:ea typeface="Garamond"/>
                <a:cs typeface="Garamond"/>
                <a:sym typeface="Garamond"/>
              </a:rPr>
              <a:t>ntellectual</a:t>
            </a:r>
            <a:endParaRPr sz="4800">
              <a:solidFill>
                <a:schemeClr val="dk1"/>
              </a:solidFill>
              <a:latin typeface="Garamond"/>
              <a:ea typeface="Garamond"/>
              <a:cs typeface="Garamond"/>
              <a:sym typeface="Garamond"/>
            </a:endParaRPr>
          </a:p>
        </p:txBody>
      </p:sp>
      <p:sp>
        <p:nvSpPr>
          <p:cNvPr id="389" name="Google Shape;389;p9"/>
          <p:cNvSpPr txBox="1"/>
          <p:nvPr/>
        </p:nvSpPr>
        <p:spPr>
          <a:xfrm>
            <a:off x="1686561" y="4426068"/>
            <a:ext cx="319779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4800">
                <a:solidFill>
                  <a:schemeClr val="dk1"/>
                </a:solidFill>
                <a:latin typeface="Garamond"/>
                <a:ea typeface="Garamond"/>
                <a:cs typeface="Garamond"/>
                <a:sym typeface="Garamond"/>
              </a:rPr>
              <a:t>roperty right</a:t>
            </a:r>
            <a:endParaRPr/>
          </a:p>
        </p:txBody>
      </p:sp>
      <p:sp>
        <p:nvSpPr>
          <p:cNvPr id="390" name="Google Shape;390;p9"/>
          <p:cNvSpPr txBox="1"/>
          <p:nvPr/>
        </p:nvSpPr>
        <p:spPr>
          <a:xfrm>
            <a:off x="1320801" y="5189513"/>
            <a:ext cx="37592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6000">
                <a:solidFill>
                  <a:srgbClr val="C00000"/>
                </a:solidFill>
                <a:latin typeface="Garamond"/>
                <a:ea typeface="Garamond"/>
                <a:cs typeface="Garamond"/>
                <a:sym typeface="Garamond"/>
              </a:rPr>
              <a:t>S</a:t>
            </a:r>
            <a:endParaRPr/>
          </a:p>
        </p:txBody>
      </p:sp>
      <p:pic>
        <p:nvPicPr>
          <p:cNvPr id="391" name="Google Shape;391;p9"/>
          <p:cNvPicPr preferRelativeResize="0"/>
          <p:nvPr/>
        </p:nvPicPr>
        <p:blipFill rotWithShape="1">
          <a:blip r:embed="rId9">
            <a:alphaModFix/>
          </a:blip>
          <a:srcRect b="0" l="0" r="0" t="0"/>
          <a:stretch/>
        </p:blipFill>
        <p:spPr>
          <a:xfrm>
            <a:off x="7706094" y="1564700"/>
            <a:ext cx="3276866" cy="3276866"/>
          </a:xfrm>
          <a:prstGeom prst="rect">
            <a:avLst/>
          </a:prstGeom>
          <a:noFill/>
          <a:ln>
            <a:noFill/>
          </a:ln>
        </p:spPr>
      </p:pic>
      <p:pic>
        <p:nvPicPr>
          <p:cNvPr descr="A screenshot of a cell phone&#10;&#10;Description automatically generated" id="392" name="Google Shape;392;p9"/>
          <p:cNvPicPr preferRelativeResize="0"/>
          <p:nvPr/>
        </p:nvPicPr>
        <p:blipFill rotWithShape="1">
          <a:blip r:embed="rId10">
            <a:alphaModFix/>
          </a:blip>
          <a:srcRect b="0" l="0" r="0" t="0"/>
          <a:stretch/>
        </p:blipFill>
        <p:spPr>
          <a:xfrm>
            <a:off x="6039247" y="4621189"/>
            <a:ext cx="6152753" cy="2472656"/>
          </a:xfrm>
          <a:prstGeom prst="rect">
            <a:avLst/>
          </a:prstGeom>
          <a:noFill/>
          <a:ln>
            <a:noFill/>
          </a:ln>
        </p:spPr>
      </p:pic>
      <p:sp>
        <p:nvSpPr>
          <p:cNvPr id="393" name="Google Shape;393;p9"/>
          <p:cNvSpPr/>
          <p:nvPr/>
        </p:nvSpPr>
        <p:spPr>
          <a:xfrm>
            <a:off x="9225770" y="5968568"/>
            <a:ext cx="2405743" cy="612648"/>
          </a:xfrm>
          <a:prstGeom prst="wedgeRoundRectCallout">
            <a:avLst>
              <a:gd fmla="val -54812" name="adj1"/>
              <a:gd fmla="val 98747"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YOU </a:t>
            </a:r>
            <a:r>
              <a:rPr b="1" lang="en-CA" sz="1800" u="sng">
                <a:solidFill>
                  <a:schemeClr val="dk1"/>
                </a:solidFill>
                <a:latin typeface="Arial"/>
                <a:ea typeface="Arial"/>
                <a:cs typeface="Arial"/>
                <a:sym typeface="Arial"/>
              </a:rPr>
              <a:t>STILL</a:t>
            </a:r>
            <a:r>
              <a:rPr lang="en-CA" sz="1800">
                <a:solidFill>
                  <a:schemeClr val="dk1"/>
                </a:solidFill>
                <a:latin typeface="Arial"/>
                <a:ea typeface="Arial"/>
                <a:cs typeface="Arial"/>
                <a:sym typeface="Arial"/>
              </a:rPr>
              <a:t> HAVE NO MORALS!</a:t>
            </a:r>
            <a:endParaRPr/>
          </a:p>
        </p:txBody>
      </p:sp>
      <p:sp>
        <p:nvSpPr>
          <p:cNvPr id="394" name="Google Shape;394;p9"/>
          <p:cNvSpPr/>
          <p:nvPr/>
        </p:nvSpPr>
        <p:spPr>
          <a:xfrm>
            <a:off x="6424122" y="4925183"/>
            <a:ext cx="2405743" cy="612648"/>
          </a:xfrm>
          <a:prstGeom prst="wedgeRoundRectCallout">
            <a:avLst>
              <a:gd fmla="val 71462" name="adj1"/>
              <a:gd fmla="val -126792" name="adj2"/>
              <a:gd fmla="val 16667" name="adj3"/>
            </a:avLst>
          </a:prstGeom>
          <a:solidFill>
            <a:srgbClr val="C4E0B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CA" sz="1800">
                <a:solidFill>
                  <a:schemeClr val="dk1"/>
                </a:solidFill>
                <a:latin typeface="Arial"/>
                <a:ea typeface="Arial"/>
                <a:cs typeface="Arial"/>
                <a:sym typeface="Arial"/>
              </a:rPr>
              <a:t>DARN RIGHTS!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79"/>
                                        </p:tgtEl>
                                      </p:cBhvr>
                                    </p:animEffect>
                                    <p:set>
                                      <p:cBhvr>
                                        <p:cTn dur="1" fill="hold">
                                          <p:stCondLst>
                                            <p:cond delay="500"/>
                                          </p:stCondLst>
                                        </p:cTn>
                                        <p:tgtEl>
                                          <p:spTgt spid="3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8"/>
                                        </p:tgtEl>
                                      </p:cBhvr>
                                    </p:animEffect>
                                    <p:set>
                                      <p:cBhvr>
                                        <p:cTn dur="1" fill="hold">
                                          <p:stCondLst>
                                            <p:cond delay="500"/>
                                          </p:stCondLst>
                                        </p:cTn>
                                        <p:tgtEl>
                                          <p:spTgt spid="37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7"/>
                                        </p:tgtEl>
                                      </p:cBhvr>
                                    </p:animEffect>
                                    <p:set>
                                      <p:cBhvr>
                                        <p:cTn dur="1" fill="hold">
                                          <p:stCondLst>
                                            <p:cond delay="500"/>
                                          </p:stCondLst>
                                        </p:cTn>
                                        <p:tgtEl>
                                          <p:spTgt spid="37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6"/>
                                        </p:tgtEl>
                                      </p:cBhvr>
                                    </p:animEffect>
                                    <p:set>
                                      <p:cBhvr>
                                        <p:cTn dur="1" fill="hold">
                                          <p:stCondLst>
                                            <p:cond delay="500"/>
                                          </p:stCondLst>
                                        </p:cTn>
                                        <p:tgtEl>
                                          <p:spTgt spid="376"/>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500"/>
                                        <p:tgtEl>
                                          <p:spTgt spid="380"/>
                                        </p:tgtEl>
                                        <p:attrNameLst>
                                          <p:attrName>ppt_w</p:attrName>
                                        </p:attrNameLst>
                                      </p:cBhvr>
                                      <p:tavLst>
                                        <p:tav fmla="" tm="0">
                                          <p:val>
                                            <p:strVal val="0"/>
                                          </p:val>
                                        </p:tav>
                                        <p:tav fmla="" tm="100000">
                                          <p:val>
                                            <p:strVal val="#ppt_w"/>
                                          </p:val>
                                        </p:tav>
                                      </p:tavLst>
                                    </p:anim>
                                    <p:anim calcmode="lin" valueType="num">
                                      <p:cBhvr additive="base">
                                        <p:cTn dur="500"/>
                                        <p:tgtEl>
                                          <p:spTgt spid="38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500"/>
                                        <p:tgtEl>
                                          <p:spTgt spid="381"/>
                                        </p:tgtEl>
                                        <p:attrNameLst>
                                          <p:attrName>ppt_w</p:attrName>
                                        </p:attrNameLst>
                                      </p:cBhvr>
                                      <p:tavLst>
                                        <p:tav fmla="" tm="0">
                                          <p:val>
                                            <p:strVal val="0"/>
                                          </p:val>
                                        </p:tav>
                                        <p:tav fmla="" tm="100000">
                                          <p:val>
                                            <p:strVal val="#ppt_w"/>
                                          </p:val>
                                        </p:tav>
                                      </p:tavLst>
                                    </p:anim>
                                    <p:anim calcmode="lin" valueType="num">
                                      <p:cBhvr additive="base">
                                        <p:cTn dur="500"/>
                                        <p:tgtEl>
                                          <p:spTgt spid="381"/>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500"/>
                                        <p:tgtEl>
                                          <p:spTgt spid="382"/>
                                        </p:tgtEl>
                                        <p:attrNameLst>
                                          <p:attrName>ppt_w</p:attrName>
                                        </p:attrNameLst>
                                      </p:cBhvr>
                                      <p:tavLst>
                                        <p:tav fmla="" tm="0">
                                          <p:val>
                                            <p:strVal val="0"/>
                                          </p:val>
                                        </p:tav>
                                        <p:tav fmla="" tm="100000">
                                          <p:val>
                                            <p:strVal val="#ppt_w"/>
                                          </p:val>
                                        </p:tav>
                                      </p:tavLst>
                                    </p:anim>
                                    <p:anim calcmode="lin" valueType="num">
                                      <p:cBhvr additive="base">
                                        <p:cTn dur="500"/>
                                        <p:tgtEl>
                                          <p:spTgt spid="38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xit" presetID="10" presetSubtype="0">
                                  <p:stCondLst>
                                    <p:cond delay="0"/>
                                  </p:stCondLst>
                                  <p:childTnLst>
                                    <p:animEffect filter="fade" transition="out">
                                      <p:cBhvr>
                                        <p:cTn dur="500"/>
                                        <p:tgtEl>
                                          <p:spTgt spid="382"/>
                                        </p:tgtEl>
                                      </p:cBhvr>
                                    </p:animEffect>
                                    <p:set>
                                      <p:cBhvr>
                                        <p:cTn dur="1" fill="hold">
                                          <p:stCondLst>
                                            <p:cond delay="500"/>
                                          </p:stCondLst>
                                        </p:cTn>
                                        <p:tgtEl>
                                          <p:spTgt spid="3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81"/>
                                        </p:tgtEl>
                                      </p:cBhvr>
                                    </p:animEffect>
                                    <p:set>
                                      <p:cBhvr>
                                        <p:cTn dur="1" fill="hold">
                                          <p:stCondLst>
                                            <p:cond delay="500"/>
                                          </p:stCondLst>
                                        </p:cTn>
                                        <p:tgtEl>
                                          <p:spTgt spid="3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80"/>
                                        </p:tgtEl>
                                      </p:cBhvr>
                                    </p:animEffect>
                                    <p:set>
                                      <p:cBhvr>
                                        <p:cTn dur="1" fill="hold">
                                          <p:stCondLst>
                                            <p:cond delay="500"/>
                                          </p:stCondLst>
                                        </p:cTn>
                                        <p:tgtEl>
                                          <p:spTgt spid="3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83"/>
                                        </p:tgtEl>
                                      </p:cBhvr>
                                    </p:animEffect>
                                    <p:set>
                                      <p:cBhvr>
                                        <p:cTn dur="1" fill="hold">
                                          <p:stCondLst>
                                            <p:cond delay="500"/>
                                          </p:stCondLst>
                                        </p:cTn>
                                        <p:tgtEl>
                                          <p:spTgt spid="3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84"/>
                                        </p:tgtEl>
                                      </p:cBhvr>
                                    </p:animEffect>
                                    <p:set>
                                      <p:cBhvr>
                                        <p:cTn dur="1" fill="hold">
                                          <p:stCondLst>
                                            <p:cond delay="500"/>
                                          </p:stCondLst>
                                        </p:cTn>
                                        <p:tgtEl>
                                          <p:spTgt spid="38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500"/>
                                        <p:tgtEl>
                                          <p:spTgt spid="38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1000"/>
                                        <p:tgtEl>
                                          <p:spTgt spid="3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3000"/>
                                        <p:tgtEl>
                                          <p:spTgt spid="392"/>
                                        </p:tgtEl>
                                        <p:attrNameLst>
                                          <p:attrName>ppt_y</p:attrName>
                                        </p:attrNameLst>
                                      </p:cBhvr>
                                      <p:tavLst>
                                        <p:tav fmla="" tm="0">
                                          <p:val>
                                            <p:strVal val="#ppt_y"/>
                                          </p:val>
                                        </p:tav>
                                        <p:tav fmla="" tm="100000">
                                          <p:val>
                                            <p:strVal val="#ppt_y+1"/>
                                          </p:val>
                                        </p:tav>
                                      </p:tavLst>
                                    </p:anim>
                                    <p:set>
                                      <p:cBhvr>
                                        <p:cTn dur="1" fill="hold">
                                          <p:stCondLst>
                                            <p:cond delay="3000"/>
                                          </p:stCondLst>
                                        </p:cTn>
                                        <p:tgtEl>
                                          <p:spTgt spid="392"/>
                                        </p:tgtEl>
                                        <p:attrNameLst>
                                          <p:attrName>style.visibility</p:attrName>
                                        </p:attrNameLst>
                                      </p:cBhvr>
                                      <p:to>
                                        <p:strVal val="hidden"/>
                                      </p:to>
                                    </p:set>
                                  </p:childTnLst>
                                </p:cTn>
                              </p:par>
                            </p:childTnLst>
                          </p:cTn>
                        </p:par>
                        <p:par>
                          <p:cTn fill="hold">
                            <p:stCondLst>
                              <p:cond delay="3000"/>
                            </p:stCondLst>
                            <p:childTnLst>
                              <p:par>
                                <p:cTn fill="hold" nodeType="afterEffect" presetClass="entr" presetID="1" presetSubtype="0">
                                  <p:stCondLst>
                                    <p:cond delay="500"/>
                                  </p:stCondLst>
                                  <p:childTnLst>
                                    <p:set>
                                      <p:cBhvr>
                                        <p:cTn dur="1" fill="hold">
                                          <p:stCondLst>
                                            <p:cond delay="0"/>
                                          </p:stCondLst>
                                        </p:cTn>
                                        <p:tgtEl>
                                          <p:spTgt spid="393"/>
                                        </p:tgtEl>
                                        <p:attrNameLst>
                                          <p:attrName>style.visibility</p:attrName>
                                        </p:attrNameLst>
                                      </p:cBhvr>
                                      <p:to>
                                        <p:strVal val="visible"/>
                                      </p:to>
                                    </p:set>
                                  </p:childTnLst>
                                </p:cTn>
                              </p:par>
                            </p:childTnLst>
                          </p:cTn>
                        </p:par>
                        <p:par>
                          <p:cTn fill="hold">
                            <p:stCondLst>
                              <p:cond delay="3001"/>
                            </p:stCondLst>
                            <p:childTnLst>
                              <p:par>
                                <p:cTn fill="hold" nodeType="afterEffect" presetClass="entr" presetID="1" presetSubtype="0">
                                  <p:stCondLst>
                                    <p:cond delay="100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evel 1">
  <a:themeElements>
    <a:clrScheme name="Custom 1">
      <a:dk1>
        <a:srgbClr val="75707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vel 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evel 5">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evel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Level 3">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2019-03-08T16:10:45Z</dcterms:created>
  <dc:creator>Kris Joseph</dc:creator>
</cp:coreProperties>
</file>