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32"/>
  </p:notesMasterIdLst>
  <p:sldIdLst>
    <p:sldId id="284" r:id="rId2"/>
    <p:sldId id="286" r:id="rId3"/>
    <p:sldId id="287" r:id="rId4"/>
    <p:sldId id="288" r:id="rId5"/>
    <p:sldId id="289" r:id="rId6"/>
    <p:sldId id="291" r:id="rId7"/>
    <p:sldId id="292" r:id="rId8"/>
    <p:sldId id="293" r:id="rId9"/>
    <p:sldId id="294" r:id="rId10"/>
    <p:sldId id="295" r:id="rId11"/>
    <p:sldId id="296" r:id="rId12"/>
    <p:sldId id="312" r:id="rId13"/>
    <p:sldId id="311" r:id="rId14"/>
    <p:sldId id="297" r:id="rId15"/>
    <p:sldId id="298" r:id="rId16"/>
    <p:sldId id="313" r:id="rId17"/>
    <p:sldId id="300" r:id="rId18"/>
    <p:sldId id="299" r:id="rId19"/>
    <p:sldId id="301" r:id="rId20"/>
    <p:sldId id="314" r:id="rId21"/>
    <p:sldId id="315" r:id="rId22"/>
    <p:sldId id="316" r:id="rId23"/>
    <p:sldId id="318" r:id="rId24"/>
    <p:sldId id="304" r:id="rId25"/>
    <p:sldId id="307" r:id="rId26"/>
    <p:sldId id="308" r:id="rId27"/>
    <p:sldId id="306" r:id="rId28"/>
    <p:sldId id="319" r:id="rId29"/>
    <p:sldId id="309" r:id="rId30"/>
    <p:sldId id="317" r:id="rId31"/>
  </p:sldIdLst>
  <p:sldSz cx="9144000" cy="6858000" type="screen4x3"/>
  <p:notesSz cx="6858000" cy="9144000"/>
  <p:embeddedFontLst>
    <p:embeddedFont>
      <p:font typeface="PT Serif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Kalinga" panose="020B0502040204020203" pitchFamily="34" charset="0"/>
      <p:regular r:id="rId41"/>
      <p:bold r:id="rId42"/>
    </p:embeddedFont>
    <p:embeddedFont>
      <p:font typeface="Montserrat" panose="020B060402020202020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49"/>
    <a:srgbClr val="660066"/>
    <a:srgbClr val="57A7B5"/>
    <a:srgbClr val="C83838"/>
    <a:srgbClr val="CD4747"/>
    <a:srgbClr val="AC0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311B1F-FB14-41E1-9790-10E3ED63438F}">
  <a:tblStyle styleId="{48311B1F-FB14-41E1-9790-10E3ED63438F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dha.nshealth.ca\userhome\userhome\RES\bouloslm1\My%20Documents\My%20Research\SR%20Online%20Training\CHLA%202017%20Presentation\CHLA2017_SROnlineTraining_PresentationFigures_2017-05-0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cdha.nshealth.ca\userhome\userhome\RES\bouloslm1\My%20Documents\My%20Research\SR%20Online%20Training\CHLA%202017%20Presentation\CHLA2017_SROnlineTraining_PresentationFigures_2017-05-09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6.xml"/><Relationship Id="rId4" Type="http://schemas.openxmlformats.org/officeDocument/2006/relationships/oleObject" Target="file:///\\cdha.nshealth.ca\userhome\userhome\RES\bouloslm1\My%20Documents\My%20Research\SR%20Online%20Training\SROnlineTraining_ConsolidatedFigures_2017-02-2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dha.nshealth.ca\userhome\userhome\RES\bouloslm1\My%20Documents\My%20Research\SR%20Online%20Training\CHLA%202017%20Presentation\CHLA2017_SROnlineTraining_PresentationFigures_2017-05-0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dha.nshealth.ca\userhome\userhome\RES\bouloslm1\My%20Documents\My%20Research\SR%20Online%20Training\CHLA%202017%20Presentation\CHLA2017_SROnlineTraining_PresentationFigures_2017-05-0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cdha.nshealth.ca\userhome\userhome\RES\bouloslm1\My%20Documents\My%20Research\SR%20Online%20Training\SROnlineTraining_ConsolidatedFigures_2017-02-2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cdha.nshealth.ca\userhome\userhome\RES\bouloslm1\My%20Documents\My%20Research\SR%20Online%20Training\CHLA%202017%20Presentation\CHLA2017_SROnlineTraining_PresentationFigures_2017-05-09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\\cdha.nshealth.ca\userhome\userhome\RES\bouloslm1\My%20Documents\My%20Research\SR%20Online%20Training\CHLA%202017%20Presentation\CHLA2017_SROnlineTraining_PresentationFigures_2017-05-09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\\cdha.nshealth.ca\userhome\userhome\RES\bouloslm1\My%20Documents\My%20Research\SR%20Online%20Training\CHLA%202017%20Presentation\CHLA2017_SROnlineTraining_PresentationFigures_2017-05-09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5.xml"/><Relationship Id="rId4" Type="http://schemas.openxmlformats.org/officeDocument/2006/relationships/oleObject" Target="file:///\\cdha.nshealth.ca\userhome\userhome\RES\bouloslm1\My%20Documents\My%20Research\SR%20Online%20Training\CHLA%202017%20Presentation\CHLA2017_SROnlineTraining_PresentationFigures_2017-05-09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cdha.nshealth.ca\userhome\userhome\RES\bouloslm1\My%20Documents\My%20Research\SR%20Online%20Training\CHLA%202017%20Presentation\CHLA2017_SROnlineTraining_PresentationFigures_2017-05-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pPr>
            <a:r>
              <a:rPr lang="en-US" b="1" dirty="0" smtClean="0">
                <a:latin typeface="Kalinga" panose="020B0502040204020203" pitchFamily="34" charset="0"/>
                <a:cs typeface="Kalinga" panose="020B0502040204020203" pitchFamily="34" charset="0"/>
              </a:rPr>
              <a:t>Creator Location</a:t>
            </a:r>
            <a:endParaRPr lang="en-US" b="1" dirty="0">
              <a:latin typeface="Kalinga" panose="020B0502040204020203" pitchFamily="34" charset="0"/>
              <a:cs typeface="Kalinga" panose="020B0502040204020203" pitchFamily="34" charset="0"/>
            </a:endParaRPr>
          </a:p>
        </c:rich>
      </c:tx>
      <c:layout>
        <c:manualLayout>
          <c:xMode val="edge"/>
          <c:yMode val="edge"/>
          <c:x val="0.33820822397200351"/>
          <c:y val="9.72222222222222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Kalinga" panose="020B0502040204020203" pitchFamily="34" charset="0"/>
              <a:ea typeface="+mn-ea"/>
              <a:cs typeface="Kalinga" panose="020B0502040204020203" pitchFamily="34" charset="0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099578833721572"/>
                  <c:y val="-7.26970444485503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575812447006883"/>
                  <c:y val="6.46195950653778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7900120548955822"/>
                  <c:y val="-1.21161740747583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342960470533562"/>
                  <c:y val="-8.07744938317225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Sheet1!$A$4:$D$4</c:f>
              <c:strCache>
                <c:ptCount val="4"/>
                <c:pt idx="0">
                  <c:v>EUR</c:v>
                </c:pt>
                <c:pt idx="1">
                  <c:v>USA</c:v>
                </c:pt>
                <c:pt idx="2">
                  <c:v>CAN</c:v>
                </c:pt>
                <c:pt idx="3">
                  <c:v>AUS</c:v>
                </c:pt>
              </c:strCache>
            </c:strRef>
          </c:cat>
          <c:val>
            <c:numRef>
              <c:f>Sheet1!$A$5:$D$5</c:f>
              <c:numCache>
                <c:formatCode>General</c:formatCode>
                <c:ptCount val="4"/>
                <c:pt idx="0">
                  <c:v>7</c:v>
                </c:pt>
                <c:pt idx="1">
                  <c:v>9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pPr>
            <a:r>
              <a:rPr lang="en-US" b="1" dirty="0">
                <a:latin typeface="Kalinga" panose="020B0502040204020203" pitchFamily="34" charset="0"/>
                <a:cs typeface="Kalinga" panose="020B0502040204020203" pitchFamily="34" charset="0"/>
              </a:rPr>
              <a:t>Other</a:t>
            </a:r>
            <a:r>
              <a:rPr lang="en-US" b="1" baseline="0" dirty="0">
                <a:latin typeface="Kalinga" panose="020B0502040204020203" pitchFamily="34" charset="0"/>
                <a:cs typeface="Kalinga" panose="020B0502040204020203" pitchFamily="34" charset="0"/>
              </a:rPr>
              <a:t> resources average </a:t>
            </a:r>
            <a:r>
              <a:rPr lang="en-US" b="1" baseline="0" dirty="0" smtClean="0">
                <a:latin typeface="Kalinga" panose="020B0502040204020203" pitchFamily="34" charset="0"/>
                <a:cs typeface="Kalinga" panose="020B0502040204020203" pitchFamily="34" charset="0"/>
              </a:rPr>
              <a:t>scores (%)</a:t>
            </a:r>
            <a:endParaRPr lang="en-US" b="1" dirty="0">
              <a:latin typeface="Kalinga" panose="020B0502040204020203" pitchFamily="34" charset="0"/>
              <a:cs typeface="Kalinga" panose="020B0502040204020203" pitchFamily="34" charset="0"/>
            </a:endParaRPr>
          </a:p>
        </c:rich>
      </c:tx>
      <c:layout>
        <c:manualLayout>
          <c:xMode val="edge"/>
          <c:yMode val="edge"/>
          <c:x val="0.1828157163688034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Kalinga" panose="020B0502040204020203" pitchFamily="34" charset="0"/>
              <a:ea typeface="+mn-ea"/>
              <a:cs typeface="Kalinga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504394961468159E-2"/>
          <c:y val="0.21125400991542723"/>
          <c:w val="0.89811212143638097"/>
          <c:h val="0.516270049577136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Sheet3!$C$1:$E$1</c:f>
              <c:strCache>
                <c:ptCount val="3"/>
                <c:pt idx="0">
                  <c:v>Design</c:v>
                </c:pt>
                <c:pt idx="1">
                  <c:v>Content</c:v>
                </c:pt>
                <c:pt idx="2">
                  <c:v>Interactivity</c:v>
                </c:pt>
              </c:strCache>
            </c:strRef>
          </c:cat>
          <c:val>
            <c:numRef>
              <c:f>Sheet3!$C$24:$E$24</c:f>
              <c:numCache>
                <c:formatCode>0%</c:formatCode>
                <c:ptCount val="3"/>
                <c:pt idx="0">
                  <c:v>0.40833333333333338</c:v>
                </c:pt>
                <c:pt idx="1">
                  <c:v>0.79047619047619055</c:v>
                </c:pt>
                <c:pt idx="2">
                  <c:v>0.34333333333333332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-27"/>
        <c:axId val="142620728"/>
        <c:axId val="142621120"/>
      </c:barChart>
      <c:catAx>
        <c:axId val="142620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621120"/>
        <c:crosses val="autoZero"/>
        <c:auto val="1"/>
        <c:lblAlgn val="ctr"/>
        <c:lblOffset val="100"/>
        <c:noMultiLvlLbl val="0"/>
      </c:catAx>
      <c:valAx>
        <c:axId val="142621120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426207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pPr>
            <a:r>
              <a:rPr lang="en-US" b="1" dirty="0" smtClean="0">
                <a:latin typeface="Kalinga" panose="020B0502040204020203" pitchFamily="34" charset="0"/>
                <a:cs typeface="Kalinga" panose="020B0502040204020203" pitchFamily="34" charset="0"/>
              </a:rPr>
              <a:t>Overall scores (%), arranged by resource format</a:t>
            </a:r>
            <a:endParaRPr lang="en-US" b="1" dirty="0">
              <a:latin typeface="Kalinga" panose="020B0502040204020203" pitchFamily="34" charset="0"/>
              <a:cs typeface="Kalinga" panose="020B0502040204020203" pitchFamily="34" charset="0"/>
            </a:endParaRPr>
          </a:p>
        </c:rich>
      </c:tx>
      <c:layout>
        <c:manualLayout>
          <c:xMode val="edge"/>
          <c:yMode val="edge"/>
          <c:x val="0.2611498697903447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Kalinga" panose="020B0502040204020203" pitchFamily="34" charset="0"/>
              <a:ea typeface="+mn-ea"/>
              <a:cs typeface="Kalinga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504394961468173E-2"/>
          <c:y val="7.6563546356767417E-2"/>
          <c:w val="0.89811212143638086"/>
          <c:h val="0.650960683363156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'Consolidated Figures'!$C$29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B5-453A-8785-2B00D0B127E8}"/>
              </c:ext>
            </c:extLst>
          </c:dPt>
          <c:dPt>
            <c:idx val="1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B5-453A-8785-2B00D0B127E8}"/>
              </c:ext>
            </c:extLst>
          </c:dPt>
          <c:dPt>
            <c:idx val="2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1B5-453A-8785-2B00D0B127E8}"/>
              </c:ext>
            </c:extLst>
          </c:dPt>
          <c:dPt>
            <c:idx val="3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1B5-453A-8785-2B00D0B127E8}"/>
              </c:ext>
            </c:extLst>
          </c:dPt>
          <c:dPt>
            <c:idx val="4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1B5-453A-8785-2B00D0B127E8}"/>
              </c:ext>
            </c:extLst>
          </c:dPt>
          <c:dPt>
            <c:idx val="5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1B5-453A-8785-2B00D0B127E8}"/>
              </c:ext>
            </c:extLst>
          </c:dPt>
          <c:dPt>
            <c:idx val="6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1B5-453A-8785-2B00D0B127E8}"/>
              </c:ext>
            </c:extLst>
          </c:dPt>
          <c:dPt>
            <c:idx val="7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1B5-453A-8785-2B00D0B127E8}"/>
              </c:ext>
            </c:extLst>
          </c:dPt>
          <c:dPt>
            <c:idx val="13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1B5-453A-8785-2B00D0B127E8}"/>
              </c:ext>
            </c:extLst>
          </c:dPt>
          <c:dPt>
            <c:idx val="14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1B5-453A-8785-2B00D0B127E8}"/>
              </c:ext>
            </c:extLst>
          </c:dPt>
          <c:dPt>
            <c:idx val="15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1B5-453A-8785-2B00D0B127E8}"/>
              </c:ext>
            </c:extLst>
          </c:dPt>
          <c:dPt>
            <c:idx val="16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1B5-453A-8785-2B00D0B127E8}"/>
              </c:ext>
            </c:extLst>
          </c:dPt>
          <c:dPt>
            <c:idx val="17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1B5-453A-8785-2B00D0B127E8}"/>
              </c:ext>
            </c:extLst>
          </c:dPt>
          <c:dPt>
            <c:idx val="18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1B5-453A-8785-2B00D0B127E8}"/>
              </c:ext>
            </c:extLst>
          </c:dPt>
          <c:dPt>
            <c:idx val="19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1B5-453A-8785-2B00D0B127E8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1B5-453A-8785-2B00D0B127E8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D1B5-453A-8785-2B00D0B127E8}"/>
              </c:ext>
            </c:extLst>
          </c:dPt>
          <c:dLbls>
            <c:dLbl>
              <c:idx val="21"/>
              <c:tx>
                <c:rich>
                  <a:bodyPr/>
                  <a:lstStyle/>
                  <a:p>
                    <a:fld id="{55F39431-F553-4C3C-8169-4C729B7152D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D1B5-453A-8785-2B00D0B127E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'Consolidated Figures'!$B$30:$B$51</c:f>
              <c:strCache>
                <c:ptCount val="22"/>
                <c:pt idx="0">
                  <c:v>R01</c:v>
                </c:pt>
                <c:pt idx="1">
                  <c:v>R02</c:v>
                </c:pt>
                <c:pt idx="2">
                  <c:v>R04</c:v>
                </c:pt>
                <c:pt idx="3">
                  <c:v>R05</c:v>
                </c:pt>
                <c:pt idx="4">
                  <c:v>R06</c:v>
                </c:pt>
                <c:pt idx="5">
                  <c:v>R13</c:v>
                </c:pt>
                <c:pt idx="6">
                  <c:v>R16</c:v>
                </c:pt>
                <c:pt idx="7">
                  <c:v>R03</c:v>
                </c:pt>
                <c:pt idx="8">
                  <c:v>R07</c:v>
                </c:pt>
                <c:pt idx="9">
                  <c:v>R10</c:v>
                </c:pt>
                <c:pt idx="10">
                  <c:v>R12</c:v>
                </c:pt>
                <c:pt idx="11">
                  <c:v>R14</c:v>
                </c:pt>
                <c:pt idx="12">
                  <c:v>R08</c:v>
                </c:pt>
                <c:pt idx="13">
                  <c:v>R09</c:v>
                </c:pt>
                <c:pt idx="14">
                  <c:v>R11</c:v>
                </c:pt>
                <c:pt idx="15">
                  <c:v>R15</c:v>
                </c:pt>
                <c:pt idx="16">
                  <c:v>R17</c:v>
                </c:pt>
                <c:pt idx="17">
                  <c:v>R18</c:v>
                </c:pt>
                <c:pt idx="18">
                  <c:v>R19</c:v>
                </c:pt>
                <c:pt idx="19">
                  <c:v>R20</c:v>
                </c:pt>
                <c:pt idx="20">
                  <c:v>Average</c:v>
                </c:pt>
                <c:pt idx="21">
                  <c:v>Median</c:v>
                </c:pt>
              </c:strCache>
            </c:strRef>
          </c:cat>
          <c:val>
            <c:numRef>
              <c:f>'Consolidated Figures'!$C$30:$C$51</c:f>
              <c:numCache>
                <c:formatCode>0%</c:formatCode>
                <c:ptCount val="22"/>
                <c:pt idx="0">
                  <c:v>0.91891891891891897</c:v>
                </c:pt>
                <c:pt idx="1">
                  <c:v>0.891891891891892</c:v>
                </c:pt>
                <c:pt idx="2">
                  <c:v>0.79729729729729737</c:v>
                </c:pt>
                <c:pt idx="3">
                  <c:v>0.74324324324324331</c:v>
                </c:pt>
                <c:pt idx="4">
                  <c:v>0.70270270270270263</c:v>
                </c:pt>
                <c:pt idx="5">
                  <c:v>0.54054054054054068</c:v>
                </c:pt>
                <c:pt idx="6">
                  <c:v>0.5135135135135136</c:v>
                </c:pt>
                <c:pt idx="7">
                  <c:v>0.87837837837837862</c:v>
                </c:pt>
                <c:pt idx="8">
                  <c:v>0.66216216216216217</c:v>
                </c:pt>
                <c:pt idx="9">
                  <c:v>0.56756756756756743</c:v>
                </c:pt>
                <c:pt idx="10">
                  <c:v>0.55405405405405417</c:v>
                </c:pt>
                <c:pt idx="11">
                  <c:v>0.54054054054054068</c:v>
                </c:pt>
                <c:pt idx="12">
                  <c:v>0.56756756756756743</c:v>
                </c:pt>
                <c:pt idx="13">
                  <c:v>0.56756756756756743</c:v>
                </c:pt>
                <c:pt idx="14">
                  <c:v>0.56756756756756743</c:v>
                </c:pt>
                <c:pt idx="15">
                  <c:v>0.52702702702702697</c:v>
                </c:pt>
                <c:pt idx="16">
                  <c:v>0.445945945945946</c:v>
                </c:pt>
                <c:pt idx="17">
                  <c:v>0.43243243243243246</c:v>
                </c:pt>
                <c:pt idx="18">
                  <c:v>0.36486486486486502</c:v>
                </c:pt>
                <c:pt idx="19">
                  <c:v>0.33783783783783794</c:v>
                </c:pt>
                <c:pt idx="20">
                  <c:v>0.60608108108108127</c:v>
                </c:pt>
                <c:pt idx="21">
                  <c:v>0.56756756756756743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D1B5-453A-8785-2B00D0B127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7"/>
        <c:axId val="141363696"/>
        <c:axId val="141364088"/>
      </c:barChart>
      <c:catAx>
        <c:axId val="14136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364088"/>
        <c:crosses val="autoZero"/>
        <c:auto val="1"/>
        <c:lblAlgn val="ctr"/>
        <c:lblOffset val="100"/>
        <c:noMultiLvlLbl val="0"/>
      </c:catAx>
      <c:valAx>
        <c:axId val="14136408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413636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pPr>
            <a:r>
              <a:rPr lang="en-US" b="1" dirty="0" smtClean="0">
                <a:latin typeface="Kalinga" panose="020B0502040204020203" pitchFamily="34" charset="0"/>
                <a:cs typeface="Kalinga" panose="020B0502040204020203" pitchFamily="34" charset="0"/>
              </a:rPr>
              <a:t>Resource Format</a:t>
            </a:r>
            <a:endParaRPr lang="en-US" b="1" dirty="0">
              <a:latin typeface="Kalinga" panose="020B0502040204020203" pitchFamily="34" charset="0"/>
              <a:cs typeface="Kalinga" panose="020B0502040204020203" pitchFamily="34" charset="0"/>
            </a:endParaRPr>
          </a:p>
        </c:rich>
      </c:tx>
      <c:layout>
        <c:manualLayout>
          <c:xMode val="edge"/>
          <c:yMode val="edge"/>
          <c:x val="0.34166209350757482"/>
          <c:y val="9.31562227623291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Kalinga" panose="020B0502040204020203" pitchFamily="34" charset="0"/>
              <a:ea typeface="+mn-ea"/>
              <a:cs typeface="Kalinga" panose="020B0502040204020203" pitchFamily="34" charset="0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2777777777777777"/>
                  <c:y val="-0.1018518518518518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1344239861281403"/>
                  <c:y val="8.79680494247818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4444444444444443"/>
                  <c:y val="-8.79629629629630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Kalinga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Sheet1!$A$7:$C$7</c:f>
              <c:strCache>
                <c:ptCount val="3"/>
                <c:pt idx="0">
                  <c:v>Online course</c:v>
                </c:pt>
                <c:pt idx="1">
                  <c:v>Web module</c:v>
                </c:pt>
                <c:pt idx="2">
                  <c:v>Video</c:v>
                </c:pt>
              </c:strCache>
            </c:strRef>
          </c:cat>
          <c:val>
            <c:numRef>
              <c:f>Sheet1!$A$8:$C$8</c:f>
              <c:numCache>
                <c:formatCode>General</c:formatCode>
                <c:ptCount val="3"/>
                <c:pt idx="0">
                  <c:v>7</c:v>
                </c:pt>
                <c:pt idx="1">
                  <c:v>5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pPr>
            <a:r>
              <a:rPr lang="en-US" b="1" dirty="0" smtClean="0">
                <a:latin typeface="Kalinga" panose="020B0502040204020203" pitchFamily="34" charset="0"/>
                <a:cs typeface="Kalinga" panose="020B0502040204020203" pitchFamily="34" charset="0"/>
              </a:rPr>
              <a:t>Time to Complete</a:t>
            </a:r>
            <a:endParaRPr lang="en-US" b="1" dirty="0">
              <a:latin typeface="Kalinga" panose="020B0502040204020203" pitchFamily="34" charset="0"/>
              <a:cs typeface="Kalinga" panose="020B050204020402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Kalinga" panose="020B0502040204020203" pitchFamily="34" charset="0"/>
              <a:ea typeface="+mn-ea"/>
              <a:cs typeface="Kalinga" panose="020B0502040204020203" pitchFamily="34" charset="0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spPr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15875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5875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5875"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4166666666666666"/>
                  <c:y val="-0.11111111111111116"/>
                </c:manualLayout>
              </c:layout>
              <c:tx>
                <c:rich>
                  <a:bodyPr/>
                  <a:lstStyle/>
                  <a:p>
                    <a:fld id="{4A1A43CA-3A26-4177-89E6-AE3890D8DBA6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1666666666666662"/>
                  <c:y val="2.7777777777777686E-2"/>
                </c:manualLayout>
              </c:layout>
              <c:tx>
                <c:rich>
                  <a:bodyPr/>
                  <a:lstStyle/>
                  <a:p>
                    <a:fld id="{272083A8-77A1-4900-B921-5B0E0BDEBFF9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81955380577423"/>
                      <c:h val="0.1227922606813311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3055555555555557"/>
                  <c:y val="0.12470925624262019"/>
                </c:manualLayout>
              </c:layout>
              <c:tx>
                <c:rich>
                  <a:bodyPr/>
                  <a:lstStyle/>
                  <a:p>
                    <a:fld id="{47A1037F-0958-44CE-974B-D3EC5347FF18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15288713910757"/>
                      <c:h val="0.1227922606813311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7777777777777778"/>
                  <c:y val="-0.10648148148148148"/>
                </c:manualLayout>
              </c:layout>
              <c:tx>
                <c:rich>
                  <a:bodyPr/>
                  <a:lstStyle/>
                  <a:p>
                    <a:fld id="{8CF13BC4-45A4-4142-A3F6-A2B47D20E5B6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Sheet1!$Q$4:$T$4</c:f>
              <c:strCache>
                <c:ptCount val="4"/>
                <c:pt idx="0">
                  <c:v>&lt; 1 hour</c:v>
                </c:pt>
                <c:pt idx="1">
                  <c:v>1 to &lt; 5 hours</c:v>
                </c:pt>
                <c:pt idx="2">
                  <c:v>5 to &lt; 10 hours</c:v>
                </c:pt>
                <c:pt idx="3">
                  <c:v>10+ hours</c:v>
                </c:pt>
              </c:strCache>
            </c:strRef>
          </c:cat>
          <c:val>
            <c:numRef>
              <c:f>Sheet1!$Q$5:$T$5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pPr>
            <a:r>
              <a:rPr lang="en-US" b="1" dirty="0" smtClean="0">
                <a:latin typeface="Kalinga" panose="020B0502040204020203" pitchFamily="34" charset="0"/>
                <a:cs typeface="Kalinga" panose="020B0502040204020203" pitchFamily="34" charset="0"/>
              </a:rPr>
              <a:t>Overall scores (%), arranged by resource format</a:t>
            </a:r>
            <a:endParaRPr lang="en-US" b="1" dirty="0">
              <a:latin typeface="Kalinga" panose="020B0502040204020203" pitchFamily="34" charset="0"/>
              <a:cs typeface="Kalinga" panose="020B0502040204020203" pitchFamily="34" charset="0"/>
            </a:endParaRPr>
          </a:p>
        </c:rich>
      </c:tx>
      <c:layout>
        <c:manualLayout>
          <c:xMode val="edge"/>
          <c:yMode val="edge"/>
          <c:x val="0.2611498697903447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Kalinga" panose="020B0502040204020203" pitchFamily="34" charset="0"/>
              <a:ea typeface="+mn-ea"/>
              <a:cs typeface="Kalinga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504394961468173E-2"/>
          <c:y val="7.6563546356767417E-2"/>
          <c:w val="0.89811212143638086"/>
          <c:h val="0.650960683363156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'Consolidated Figures'!$C$29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B5-453A-8785-2B00D0B127E8}"/>
              </c:ext>
            </c:extLst>
          </c:dPt>
          <c:dPt>
            <c:idx val="1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B5-453A-8785-2B00D0B127E8}"/>
              </c:ext>
            </c:extLst>
          </c:dPt>
          <c:dPt>
            <c:idx val="2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1B5-453A-8785-2B00D0B127E8}"/>
              </c:ext>
            </c:extLst>
          </c:dPt>
          <c:dPt>
            <c:idx val="3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1B5-453A-8785-2B00D0B127E8}"/>
              </c:ext>
            </c:extLst>
          </c:dPt>
          <c:dPt>
            <c:idx val="4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1B5-453A-8785-2B00D0B127E8}"/>
              </c:ext>
            </c:extLst>
          </c:dPt>
          <c:dPt>
            <c:idx val="5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1B5-453A-8785-2B00D0B127E8}"/>
              </c:ext>
            </c:extLst>
          </c:dPt>
          <c:dPt>
            <c:idx val="6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1B5-453A-8785-2B00D0B127E8}"/>
              </c:ext>
            </c:extLst>
          </c:dPt>
          <c:dPt>
            <c:idx val="7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1B5-453A-8785-2B00D0B127E8}"/>
              </c:ext>
            </c:extLst>
          </c:dPt>
          <c:dPt>
            <c:idx val="13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1B5-453A-8785-2B00D0B127E8}"/>
              </c:ext>
            </c:extLst>
          </c:dPt>
          <c:dPt>
            <c:idx val="14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1B5-453A-8785-2B00D0B127E8}"/>
              </c:ext>
            </c:extLst>
          </c:dPt>
          <c:dPt>
            <c:idx val="15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1B5-453A-8785-2B00D0B127E8}"/>
              </c:ext>
            </c:extLst>
          </c:dPt>
          <c:dPt>
            <c:idx val="16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1B5-453A-8785-2B00D0B127E8}"/>
              </c:ext>
            </c:extLst>
          </c:dPt>
          <c:dPt>
            <c:idx val="17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1B5-453A-8785-2B00D0B127E8}"/>
              </c:ext>
            </c:extLst>
          </c:dPt>
          <c:dPt>
            <c:idx val="18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1B5-453A-8785-2B00D0B127E8}"/>
              </c:ext>
            </c:extLst>
          </c:dPt>
          <c:dPt>
            <c:idx val="19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1B5-453A-8785-2B00D0B127E8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1B5-453A-8785-2B00D0B127E8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D1B5-453A-8785-2B00D0B127E8}"/>
              </c:ext>
            </c:extLst>
          </c:dPt>
          <c:dLbls>
            <c:dLbl>
              <c:idx val="21"/>
              <c:tx>
                <c:rich>
                  <a:bodyPr/>
                  <a:lstStyle/>
                  <a:p>
                    <a:fld id="{55F39431-F553-4C3C-8169-4C729B7152D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D1B5-453A-8785-2B00D0B127E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'Consolidated Figures'!$B$30:$B$51</c:f>
              <c:strCache>
                <c:ptCount val="22"/>
                <c:pt idx="0">
                  <c:v>R01</c:v>
                </c:pt>
                <c:pt idx="1">
                  <c:v>R02</c:v>
                </c:pt>
                <c:pt idx="2">
                  <c:v>R04</c:v>
                </c:pt>
                <c:pt idx="3">
                  <c:v>R05</c:v>
                </c:pt>
                <c:pt idx="4">
                  <c:v>R06</c:v>
                </c:pt>
                <c:pt idx="5">
                  <c:v>R13</c:v>
                </c:pt>
                <c:pt idx="6">
                  <c:v>R16</c:v>
                </c:pt>
                <c:pt idx="7">
                  <c:v>R03</c:v>
                </c:pt>
                <c:pt idx="8">
                  <c:v>R07</c:v>
                </c:pt>
                <c:pt idx="9">
                  <c:v>R10</c:v>
                </c:pt>
                <c:pt idx="10">
                  <c:v>R12</c:v>
                </c:pt>
                <c:pt idx="11">
                  <c:v>R14</c:v>
                </c:pt>
                <c:pt idx="12">
                  <c:v>R08</c:v>
                </c:pt>
                <c:pt idx="13">
                  <c:v>R09</c:v>
                </c:pt>
                <c:pt idx="14">
                  <c:v>R11</c:v>
                </c:pt>
                <c:pt idx="15">
                  <c:v>R15</c:v>
                </c:pt>
                <c:pt idx="16">
                  <c:v>R17</c:v>
                </c:pt>
                <c:pt idx="17">
                  <c:v>R18</c:v>
                </c:pt>
                <c:pt idx="18">
                  <c:v>R19</c:v>
                </c:pt>
                <c:pt idx="19">
                  <c:v>R20</c:v>
                </c:pt>
                <c:pt idx="20">
                  <c:v>Average</c:v>
                </c:pt>
                <c:pt idx="21">
                  <c:v>Median</c:v>
                </c:pt>
              </c:strCache>
            </c:strRef>
          </c:cat>
          <c:val>
            <c:numRef>
              <c:f>'Consolidated Figures'!$C$30:$C$51</c:f>
              <c:numCache>
                <c:formatCode>0%</c:formatCode>
                <c:ptCount val="22"/>
                <c:pt idx="0">
                  <c:v>0.91891891891891897</c:v>
                </c:pt>
                <c:pt idx="1">
                  <c:v>0.891891891891892</c:v>
                </c:pt>
                <c:pt idx="2">
                  <c:v>0.79729729729729737</c:v>
                </c:pt>
                <c:pt idx="3">
                  <c:v>0.74324324324324331</c:v>
                </c:pt>
                <c:pt idx="4">
                  <c:v>0.70270270270270263</c:v>
                </c:pt>
                <c:pt idx="5">
                  <c:v>0.54054054054054068</c:v>
                </c:pt>
                <c:pt idx="6">
                  <c:v>0.5135135135135136</c:v>
                </c:pt>
                <c:pt idx="7">
                  <c:v>0.87837837837837862</c:v>
                </c:pt>
                <c:pt idx="8">
                  <c:v>0.66216216216216217</c:v>
                </c:pt>
                <c:pt idx="9">
                  <c:v>0.56756756756756743</c:v>
                </c:pt>
                <c:pt idx="10">
                  <c:v>0.55405405405405417</c:v>
                </c:pt>
                <c:pt idx="11">
                  <c:v>0.54054054054054068</c:v>
                </c:pt>
                <c:pt idx="12">
                  <c:v>0.56756756756756743</c:v>
                </c:pt>
                <c:pt idx="13">
                  <c:v>0.56756756756756743</c:v>
                </c:pt>
                <c:pt idx="14">
                  <c:v>0.56756756756756743</c:v>
                </c:pt>
                <c:pt idx="15">
                  <c:v>0.52702702702702697</c:v>
                </c:pt>
                <c:pt idx="16">
                  <c:v>0.445945945945946</c:v>
                </c:pt>
                <c:pt idx="17">
                  <c:v>0.43243243243243246</c:v>
                </c:pt>
                <c:pt idx="18">
                  <c:v>0.36486486486486502</c:v>
                </c:pt>
                <c:pt idx="19">
                  <c:v>0.33783783783783794</c:v>
                </c:pt>
                <c:pt idx="20">
                  <c:v>0.60608108108108127</c:v>
                </c:pt>
                <c:pt idx="21">
                  <c:v>0.56756756756756743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D1B5-453A-8785-2B00D0B127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7"/>
        <c:axId val="105614336"/>
        <c:axId val="105614728"/>
      </c:barChart>
      <c:catAx>
        <c:axId val="10561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614728"/>
        <c:crosses val="autoZero"/>
        <c:auto val="1"/>
        <c:lblAlgn val="ctr"/>
        <c:lblOffset val="100"/>
        <c:noMultiLvlLbl val="0"/>
      </c:catAx>
      <c:valAx>
        <c:axId val="10561472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056143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latin typeface="Kalinga" panose="020B0502040204020203" pitchFamily="34" charset="0"/>
                <a:cs typeface="Kalinga" panose="020B0502040204020203" pitchFamily="34" charset="0"/>
              </a:rPr>
              <a:t>Content scores (%), arranged by resource format</a:t>
            </a:r>
          </a:p>
        </c:rich>
      </c:tx>
      <c:layout>
        <c:manualLayout>
          <c:xMode val="edge"/>
          <c:yMode val="edge"/>
          <c:x val="0.26725326748273209"/>
          <c:y val="1.63903677981326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504394961468159E-2"/>
          <c:y val="0.21125400991542723"/>
          <c:w val="0.89811212143638097"/>
          <c:h val="0.516270049577136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Sheet2!$B$2:$B$23</c:f>
              <c:strCache>
                <c:ptCount val="22"/>
                <c:pt idx="0">
                  <c:v>R01</c:v>
                </c:pt>
                <c:pt idx="1">
                  <c:v>R02</c:v>
                </c:pt>
                <c:pt idx="2">
                  <c:v>R04</c:v>
                </c:pt>
                <c:pt idx="3">
                  <c:v>R05</c:v>
                </c:pt>
                <c:pt idx="4">
                  <c:v>R06</c:v>
                </c:pt>
                <c:pt idx="5">
                  <c:v>R13</c:v>
                </c:pt>
                <c:pt idx="6">
                  <c:v>R16</c:v>
                </c:pt>
                <c:pt idx="7">
                  <c:v>R03</c:v>
                </c:pt>
                <c:pt idx="8">
                  <c:v>R07</c:v>
                </c:pt>
                <c:pt idx="9">
                  <c:v>R10</c:v>
                </c:pt>
                <c:pt idx="10">
                  <c:v>R12</c:v>
                </c:pt>
                <c:pt idx="11">
                  <c:v>R14</c:v>
                </c:pt>
                <c:pt idx="12">
                  <c:v>R08</c:v>
                </c:pt>
                <c:pt idx="13">
                  <c:v>R09</c:v>
                </c:pt>
                <c:pt idx="14">
                  <c:v>R11</c:v>
                </c:pt>
                <c:pt idx="15">
                  <c:v>R15</c:v>
                </c:pt>
                <c:pt idx="16">
                  <c:v>R17</c:v>
                </c:pt>
                <c:pt idx="17">
                  <c:v>R18</c:v>
                </c:pt>
                <c:pt idx="18">
                  <c:v>R19</c:v>
                </c:pt>
                <c:pt idx="19">
                  <c:v>R20</c:v>
                </c:pt>
                <c:pt idx="20">
                  <c:v>Average</c:v>
                </c:pt>
                <c:pt idx="21">
                  <c:v>Median</c:v>
                </c:pt>
              </c:strCache>
            </c:strRef>
          </c:cat>
          <c:val>
            <c:numRef>
              <c:f>Sheet2!$D$2:$D$23</c:f>
              <c:numCache>
                <c:formatCode>0%</c:formatCode>
                <c:ptCount val="22"/>
                <c:pt idx="0">
                  <c:v>1</c:v>
                </c:pt>
                <c:pt idx="1">
                  <c:v>0.9285714285714286</c:v>
                </c:pt>
                <c:pt idx="2">
                  <c:v>0.9285714285714286</c:v>
                </c:pt>
                <c:pt idx="3">
                  <c:v>0.8571428571428571</c:v>
                </c:pt>
                <c:pt idx="4">
                  <c:v>0.5714285714285714</c:v>
                </c:pt>
                <c:pt idx="5">
                  <c:v>0.42857142857142855</c:v>
                </c:pt>
                <c:pt idx="6">
                  <c:v>0.8571428571428571</c:v>
                </c:pt>
                <c:pt idx="7">
                  <c:v>0.9285714285714286</c:v>
                </c:pt>
                <c:pt idx="8">
                  <c:v>0.9285714285714286</c:v>
                </c:pt>
                <c:pt idx="9">
                  <c:v>0.6428571428571429</c:v>
                </c:pt>
                <c:pt idx="10">
                  <c:v>1</c:v>
                </c:pt>
                <c:pt idx="11">
                  <c:v>0.8571428571428571</c:v>
                </c:pt>
                <c:pt idx="12">
                  <c:v>0.9285714285714286</c:v>
                </c:pt>
                <c:pt idx="13">
                  <c:v>0.9285714285714286</c:v>
                </c:pt>
                <c:pt idx="14">
                  <c:v>0.7857142857142857</c:v>
                </c:pt>
                <c:pt idx="15">
                  <c:v>0.8571428571428571</c:v>
                </c:pt>
                <c:pt idx="16">
                  <c:v>0.8571428571428571</c:v>
                </c:pt>
                <c:pt idx="17">
                  <c:v>0.9285714285714286</c:v>
                </c:pt>
                <c:pt idx="18">
                  <c:v>0.7142857142857143</c:v>
                </c:pt>
                <c:pt idx="19">
                  <c:v>0.5714285714285714</c:v>
                </c:pt>
                <c:pt idx="20">
                  <c:v>0.82500000000000018</c:v>
                </c:pt>
                <c:pt idx="21">
                  <c:v>0.8571428571428571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7"/>
        <c:axId val="142614848"/>
        <c:axId val="142615240"/>
      </c:barChart>
      <c:catAx>
        <c:axId val="14261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615240"/>
        <c:crosses val="autoZero"/>
        <c:auto val="1"/>
        <c:lblAlgn val="ctr"/>
        <c:lblOffset val="100"/>
        <c:noMultiLvlLbl val="0"/>
      </c:catAx>
      <c:valAx>
        <c:axId val="142615240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426148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latin typeface="Kalinga" panose="020B0502040204020203" pitchFamily="34" charset="0"/>
                <a:cs typeface="Kalinga" panose="020B0502040204020203" pitchFamily="34" charset="0"/>
              </a:rPr>
              <a:t>Usability scores (%), arranged</a:t>
            </a:r>
            <a:r>
              <a:rPr lang="en-US" b="1" baseline="0" dirty="0" smtClean="0">
                <a:latin typeface="Kalinga" panose="020B0502040204020203" pitchFamily="34" charset="0"/>
                <a:cs typeface="Kalinga" panose="020B0502040204020203" pitchFamily="34" charset="0"/>
              </a:rPr>
              <a:t> by resource format</a:t>
            </a:r>
            <a:endParaRPr lang="en-US" b="1" dirty="0">
              <a:latin typeface="Kalinga" panose="020B0502040204020203" pitchFamily="34" charset="0"/>
              <a:cs typeface="Kalinga" panose="020B0502040204020203" pitchFamily="34" charset="0"/>
            </a:endParaRPr>
          </a:p>
        </c:rich>
      </c:tx>
      <c:layout>
        <c:manualLayout>
          <c:xMode val="edge"/>
          <c:yMode val="edge"/>
          <c:x val="0.25599316409437461"/>
          <c:y val="1.71702716350492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504394961468159E-2"/>
          <c:y val="0.21125400991542723"/>
          <c:w val="0.89811212143638097"/>
          <c:h val="0.516270049577136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Sheet2!$B$2:$B$23</c:f>
              <c:strCache>
                <c:ptCount val="22"/>
                <c:pt idx="0">
                  <c:v>R01</c:v>
                </c:pt>
                <c:pt idx="1">
                  <c:v>R02</c:v>
                </c:pt>
                <c:pt idx="2">
                  <c:v>R04</c:v>
                </c:pt>
                <c:pt idx="3">
                  <c:v>R05</c:v>
                </c:pt>
                <c:pt idx="4">
                  <c:v>R06</c:v>
                </c:pt>
                <c:pt idx="5">
                  <c:v>R13</c:v>
                </c:pt>
                <c:pt idx="6">
                  <c:v>R16</c:v>
                </c:pt>
                <c:pt idx="7">
                  <c:v>R03</c:v>
                </c:pt>
                <c:pt idx="8">
                  <c:v>R07</c:v>
                </c:pt>
                <c:pt idx="9">
                  <c:v>R10</c:v>
                </c:pt>
                <c:pt idx="10">
                  <c:v>R12</c:v>
                </c:pt>
                <c:pt idx="11">
                  <c:v>R14</c:v>
                </c:pt>
                <c:pt idx="12">
                  <c:v>R08</c:v>
                </c:pt>
                <c:pt idx="13">
                  <c:v>R09</c:v>
                </c:pt>
                <c:pt idx="14">
                  <c:v>R11</c:v>
                </c:pt>
                <c:pt idx="15">
                  <c:v>R15</c:v>
                </c:pt>
                <c:pt idx="16">
                  <c:v>R17</c:v>
                </c:pt>
                <c:pt idx="17">
                  <c:v>R18</c:v>
                </c:pt>
                <c:pt idx="18">
                  <c:v>R19</c:v>
                </c:pt>
                <c:pt idx="19">
                  <c:v>R20</c:v>
                </c:pt>
                <c:pt idx="20">
                  <c:v>Average</c:v>
                </c:pt>
                <c:pt idx="21">
                  <c:v>Median</c:v>
                </c:pt>
              </c:strCache>
            </c:strRef>
          </c:cat>
          <c:val>
            <c:numRef>
              <c:f>Sheet2!$G$2:$G$23</c:f>
              <c:numCache>
                <c:formatCode>0%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0.3125</c:v>
                </c:pt>
                <c:pt idx="3">
                  <c:v>0.125</c:v>
                </c:pt>
                <c:pt idx="4">
                  <c:v>0.75</c:v>
                </c:pt>
                <c:pt idx="5">
                  <c:v>0</c:v>
                </c:pt>
                <c:pt idx="6">
                  <c:v>0.5625</c:v>
                </c:pt>
                <c:pt idx="7">
                  <c:v>1</c:v>
                </c:pt>
                <c:pt idx="8">
                  <c:v>0.75</c:v>
                </c:pt>
                <c:pt idx="9">
                  <c:v>0.5625</c:v>
                </c:pt>
                <c:pt idx="10">
                  <c:v>0.8125</c:v>
                </c:pt>
                <c:pt idx="11">
                  <c:v>1</c:v>
                </c:pt>
                <c:pt idx="12">
                  <c:v>0.8125</c:v>
                </c:pt>
                <c:pt idx="13">
                  <c:v>0.75</c:v>
                </c:pt>
                <c:pt idx="14">
                  <c:v>0.75</c:v>
                </c:pt>
                <c:pt idx="15">
                  <c:v>0.9375</c:v>
                </c:pt>
                <c:pt idx="16">
                  <c:v>0.6875</c:v>
                </c:pt>
                <c:pt idx="17">
                  <c:v>0.75</c:v>
                </c:pt>
                <c:pt idx="18">
                  <c:v>0.6875</c:v>
                </c:pt>
                <c:pt idx="19">
                  <c:v>0.6875</c:v>
                </c:pt>
                <c:pt idx="20">
                  <c:v>0.69687500000000002</c:v>
                </c:pt>
                <c:pt idx="21">
                  <c:v>0.75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7"/>
        <c:axId val="142616024"/>
        <c:axId val="142616416"/>
      </c:barChart>
      <c:catAx>
        <c:axId val="142616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616416"/>
        <c:crosses val="autoZero"/>
        <c:auto val="1"/>
        <c:lblAlgn val="ctr"/>
        <c:lblOffset val="100"/>
        <c:noMultiLvlLbl val="0"/>
      </c:catAx>
      <c:valAx>
        <c:axId val="142616416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426160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latin typeface="Kalinga" panose="020B0502040204020203" pitchFamily="34" charset="0"/>
                <a:cs typeface="Kalinga" panose="020B0502040204020203" pitchFamily="34" charset="0"/>
              </a:rPr>
              <a:t>Design scores</a:t>
            </a:r>
            <a:r>
              <a:rPr lang="en-US" b="1" baseline="0" dirty="0" smtClean="0">
                <a:latin typeface="Kalinga" panose="020B0502040204020203" pitchFamily="34" charset="0"/>
                <a:cs typeface="Kalinga" panose="020B0502040204020203" pitchFamily="34" charset="0"/>
              </a:rPr>
              <a:t> (%), arranged by resource format</a:t>
            </a:r>
            <a:endParaRPr lang="en-US" b="1" dirty="0">
              <a:latin typeface="Kalinga" panose="020B0502040204020203" pitchFamily="34" charset="0"/>
              <a:cs typeface="Kalinga" panose="020B0502040204020203" pitchFamily="34" charset="0"/>
            </a:endParaRPr>
          </a:p>
        </c:rich>
      </c:tx>
      <c:layout>
        <c:manualLayout>
          <c:xMode val="edge"/>
          <c:yMode val="edge"/>
          <c:x val="0.26666351516873438"/>
          <c:y val="1.66653034069391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504394961468159E-2"/>
          <c:y val="0.21125400991542723"/>
          <c:w val="0.89811212143638097"/>
          <c:h val="0.516270049577136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Sheet2!$B$2:$B$23</c:f>
              <c:strCache>
                <c:ptCount val="22"/>
                <c:pt idx="0">
                  <c:v>R01</c:v>
                </c:pt>
                <c:pt idx="1">
                  <c:v>R02</c:v>
                </c:pt>
                <c:pt idx="2">
                  <c:v>R04</c:v>
                </c:pt>
                <c:pt idx="3">
                  <c:v>R05</c:v>
                </c:pt>
                <c:pt idx="4">
                  <c:v>R06</c:v>
                </c:pt>
                <c:pt idx="5">
                  <c:v>R13</c:v>
                </c:pt>
                <c:pt idx="6">
                  <c:v>R16</c:v>
                </c:pt>
                <c:pt idx="7">
                  <c:v>R03</c:v>
                </c:pt>
                <c:pt idx="8">
                  <c:v>R07</c:v>
                </c:pt>
                <c:pt idx="9">
                  <c:v>R10</c:v>
                </c:pt>
                <c:pt idx="10">
                  <c:v>R12</c:v>
                </c:pt>
                <c:pt idx="11">
                  <c:v>R14</c:v>
                </c:pt>
                <c:pt idx="12">
                  <c:v>R08</c:v>
                </c:pt>
                <c:pt idx="13">
                  <c:v>R09</c:v>
                </c:pt>
                <c:pt idx="14">
                  <c:v>R11</c:v>
                </c:pt>
                <c:pt idx="15">
                  <c:v>R15</c:v>
                </c:pt>
                <c:pt idx="16">
                  <c:v>R17</c:v>
                </c:pt>
                <c:pt idx="17">
                  <c:v>R18</c:v>
                </c:pt>
                <c:pt idx="18">
                  <c:v>R19</c:v>
                </c:pt>
                <c:pt idx="19">
                  <c:v>R20</c:v>
                </c:pt>
                <c:pt idx="20">
                  <c:v>Average</c:v>
                </c:pt>
                <c:pt idx="21">
                  <c:v>Median</c:v>
                </c:pt>
              </c:strCache>
            </c:strRef>
          </c:cat>
          <c:val>
            <c:numRef>
              <c:f>Sheet2!$E$2:$E$23</c:f>
              <c:numCache>
                <c:formatCode>0%</c:formatCode>
                <c:ptCount val="22"/>
                <c:pt idx="0">
                  <c:v>0.75</c:v>
                </c:pt>
                <c:pt idx="1">
                  <c:v>0.79166666666666663</c:v>
                </c:pt>
                <c:pt idx="2">
                  <c:v>0.875</c:v>
                </c:pt>
                <c:pt idx="3">
                  <c:v>0.875</c:v>
                </c:pt>
                <c:pt idx="4">
                  <c:v>0.58333333333333337</c:v>
                </c:pt>
                <c:pt idx="5">
                  <c:v>0.66666666666666663</c:v>
                </c:pt>
                <c:pt idx="6">
                  <c:v>0.5</c:v>
                </c:pt>
                <c:pt idx="7">
                  <c:v>0.91666666666666663</c:v>
                </c:pt>
                <c:pt idx="8">
                  <c:v>0.5</c:v>
                </c:pt>
                <c:pt idx="9">
                  <c:v>0.45833333333333331</c:v>
                </c:pt>
                <c:pt idx="10">
                  <c:v>0.29166666666666669</c:v>
                </c:pt>
                <c:pt idx="11">
                  <c:v>0.20833333333333334</c:v>
                </c:pt>
                <c:pt idx="12">
                  <c:v>0.41666666666666669</c:v>
                </c:pt>
                <c:pt idx="13">
                  <c:v>0.41666666666666669</c:v>
                </c:pt>
                <c:pt idx="14">
                  <c:v>0.58333333333333337</c:v>
                </c:pt>
                <c:pt idx="15">
                  <c:v>0.29166666666666669</c:v>
                </c:pt>
                <c:pt idx="16">
                  <c:v>0.41666666666666669</c:v>
                </c:pt>
                <c:pt idx="17">
                  <c:v>0.29166666666666669</c:v>
                </c:pt>
                <c:pt idx="18">
                  <c:v>0.25</c:v>
                </c:pt>
                <c:pt idx="19">
                  <c:v>0.25</c:v>
                </c:pt>
                <c:pt idx="20">
                  <c:v>0.51666666666666661</c:v>
                </c:pt>
                <c:pt idx="21">
                  <c:v>0.47916666666666663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7"/>
        <c:axId val="142617200"/>
        <c:axId val="142617592"/>
      </c:barChart>
      <c:catAx>
        <c:axId val="14261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617592"/>
        <c:crosses val="autoZero"/>
        <c:auto val="1"/>
        <c:lblAlgn val="ctr"/>
        <c:lblOffset val="100"/>
        <c:noMultiLvlLbl val="0"/>
      </c:catAx>
      <c:valAx>
        <c:axId val="14261759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42617200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latin typeface="Kalinga" panose="020B0502040204020203" pitchFamily="34" charset="0"/>
                <a:cs typeface="Kalinga" panose="020B0502040204020203" pitchFamily="34" charset="0"/>
              </a:rPr>
              <a:t>Interactivity scores (%), arranged by resource format</a:t>
            </a:r>
            <a:endParaRPr lang="en-US" b="1" dirty="0">
              <a:latin typeface="Kalinga" panose="020B0502040204020203" pitchFamily="34" charset="0"/>
              <a:cs typeface="Kalinga" panose="020B0502040204020203" pitchFamily="34" charset="0"/>
            </a:endParaRPr>
          </a:p>
        </c:rich>
      </c:tx>
      <c:layout>
        <c:manualLayout>
          <c:xMode val="edge"/>
          <c:yMode val="edge"/>
          <c:x val="0.23702740955753854"/>
          <c:y val="1.7101183348025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504394961468159E-2"/>
          <c:y val="0.21125400991542723"/>
          <c:w val="0.89811212143638097"/>
          <c:h val="0.516270049577136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Sheet2!$B$2:$B$23</c:f>
              <c:strCache>
                <c:ptCount val="22"/>
                <c:pt idx="0">
                  <c:v>R01</c:v>
                </c:pt>
                <c:pt idx="1">
                  <c:v>R02</c:v>
                </c:pt>
                <c:pt idx="2">
                  <c:v>R04</c:v>
                </c:pt>
                <c:pt idx="3">
                  <c:v>R05</c:v>
                </c:pt>
                <c:pt idx="4">
                  <c:v>R06</c:v>
                </c:pt>
                <c:pt idx="5">
                  <c:v>R13</c:v>
                </c:pt>
                <c:pt idx="6">
                  <c:v>R16</c:v>
                </c:pt>
                <c:pt idx="7">
                  <c:v>R03</c:v>
                </c:pt>
                <c:pt idx="8">
                  <c:v>R07</c:v>
                </c:pt>
                <c:pt idx="9">
                  <c:v>R10</c:v>
                </c:pt>
                <c:pt idx="10">
                  <c:v>R12</c:v>
                </c:pt>
                <c:pt idx="11">
                  <c:v>R14</c:v>
                </c:pt>
                <c:pt idx="12">
                  <c:v>R08</c:v>
                </c:pt>
                <c:pt idx="13">
                  <c:v>R09</c:v>
                </c:pt>
                <c:pt idx="14">
                  <c:v>R11</c:v>
                </c:pt>
                <c:pt idx="15">
                  <c:v>R15</c:v>
                </c:pt>
                <c:pt idx="16">
                  <c:v>R17</c:v>
                </c:pt>
                <c:pt idx="17">
                  <c:v>R18</c:v>
                </c:pt>
                <c:pt idx="18">
                  <c:v>R19</c:v>
                </c:pt>
                <c:pt idx="19">
                  <c:v>R20</c:v>
                </c:pt>
                <c:pt idx="20">
                  <c:v>Average</c:v>
                </c:pt>
                <c:pt idx="21">
                  <c:v>Median</c:v>
                </c:pt>
              </c:strCache>
            </c:strRef>
          </c:cat>
          <c:val>
            <c:numRef>
              <c:f>Sheet2!$F$2:$F$23</c:f>
              <c:numCache>
                <c:formatCode>0%</c:formatCode>
                <c:ptCount val="22"/>
                <c:pt idx="0">
                  <c:v>1</c:v>
                </c:pt>
                <c:pt idx="1">
                  <c:v>0.9</c:v>
                </c:pt>
                <c:pt idx="2">
                  <c:v>1</c:v>
                </c:pt>
                <c:pt idx="3">
                  <c:v>1</c:v>
                </c:pt>
                <c:pt idx="4">
                  <c:v>0.9</c:v>
                </c:pt>
                <c:pt idx="5">
                  <c:v>0.9</c:v>
                </c:pt>
                <c:pt idx="6">
                  <c:v>0.25</c:v>
                </c:pt>
                <c:pt idx="7">
                  <c:v>0.7</c:v>
                </c:pt>
                <c:pt idx="8">
                  <c:v>0.6</c:v>
                </c:pt>
                <c:pt idx="9">
                  <c:v>0.65</c:v>
                </c:pt>
                <c:pt idx="10">
                  <c:v>0.35</c:v>
                </c:pt>
                <c:pt idx="11">
                  <c:v>0.35</c:v>
                </c:pt>
                <c:pt idx="12">
                  <c:v>0.3</c:v>
                </c:pt>
                <c:pt idx="13">
                  <c:v>0.35</c:v>
                </c:pt>
                <c:pt idx="14">
                  <c:v>0.25</c:v>
                </c:pt>
                <c:pt idx="15">
                  <c:v>0.25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0.48749999999999999</c:v>
                </c:pt>
                <c:pt idx="21">
                  <c:v>0.35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7"/>
        <c:axId val="142618376"/>
        <c:axId val="142618768"/>
      </c:barChart>
      <c:catAx>
        <c:axId val="142618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618768"/>
        <c:crosses val="autoZero"/>
        <c:auto val="1"/>
        <c:lblAlgn val="ctr"/>
        <c:lblOffset val="100"/>
        <c:noMultiLvlLbl val="0"/>
      </c:catAx>
      <c:valAx>
        <c:axId val="14261876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426183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latin typeface="Kalinga" panose="020B0502040204020203" pitchFamily="34" charset="0"/>
                <a:cs typeface="Kalinga" panose="020B0502040204020203" pitchFamily="34" charset="0"/>
              </a:rPr>
              <a:t>Top five average </a:t>
            </a:r>
            <a:r>
              <a:rPr lang="en-US" b="1" dirty="0" smtClean="0">
                <a:latin typeface="Kalinga" panose="020B0502040204020203" pitchFamily="34" charset="0"/>
                <a:cs typeface="Kalinga" panose="020B0502040204020203" pitchFamily="34" charset="0"/>
              </a:rPr>
              <a:t>scores (%)</a:t>
            </a:r>
            <a:endParaRPr lang="en-US" b="1" dirty="0">
              <a:latin typeface="Kalinga" panose="020B0502040204020203" pitchFamily="34" charset="0"/>
              <a:cs typeface="Kalinga" panose="020B0502040204020203" pitchFamily="34" charset="0"/>
            </a:endParaRPr>
          </a:p>
        </c:rich>
      </c:tx>
      <c:layout>
        <c:manualLayout>
          <c:xMode val="edge"/>
          <c:yMode val="edge"/>
          <c:x val="0.13039110270399076"/>
          <c:y val="0.11080332409972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504394961468159E-2"/>
          <c:y val="0.21125400991542723"/>
          <c:w val="0.89811212143638097"/>
          <c:h val="0.516270049577136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83838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660066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57A7B5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Sheet3!$C$1:$E$1</c:f>
              <c:strCache>
                <c:ptCount val="3"/>
                <c:pt idx="0">
                  <c:v>Design</c:v>
                </c:pt>
                <c:pt idx="1">
                  <c:v>Content</c:v>
                </c:pt>
                <c:pt idx="2">
                  <c:v>Interactivity</c:v>
                </c:pt>
              </c:strCache>
            </c:strRef>
          </c:cat>
          <c:val>
            <c:numRef>
              <c:f>Sheet3!$C$7:$E$7</c:f>
              <c:numCache>
                <c:formatCode>0%</c:formatCode>
                <c:ptCount val="3"/>
                <c:pt idx="0">
                  <c:v>0.84166666666666656</c:v>
                </c:pt>
                <c:pt idx="1">
                  <c:v>0.92857142857142849</c:v>
                </c:pt>
                <c:pt idx="2">
                  <c:v>0.91999999999999993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-27"/>
        <c:axId val="142619552"/>
        <c:axId val="142619944"/>
      </c:barChart>
      <c:catAx>
        <c:axId val="14261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619944"/>
        <c:crosses val="autoZero"/>
        <c:auto val="1"/>
        <c:lblAlgn val="ctr"/>
        <c:lblOffset val="100"/>
        <c:noMultiLvlLbl val="0"/>
      </c:catAx>
      <c:valAx>
        <c:axId val="142619944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42619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0.08562</cdr:x>
      <cdr:y>0.8557</cdr:y>
    </cdr:from>
    <cdr:to>
      <cdr:x>0.35546</cdr:x>
      <cdr:y>0.9396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6898" y="3973948"/>
          <a:ext cx="2259383" cy="389639"/>
        </a:xfrm>
        <a:prstGeom xmlns:a="http://schemas.openxmlformats.org/drawingml/2006/main" prst="rect">
          <a:avLst/>
        </a:prstGeom>
        <a:solidFill xmlns:a="http://schemas.openxmlformats.org/drawingml/2006/main">
          <a:srgbClr val="C83838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vertOverflow="clip" wrap="square" rtlCol="0" anchor="ctr" anchorCtr="1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Online course</a:t>
          </a:r>
        </a:p>
      </cdr:txBody>
    </cdr:sp>
  </cdr:relSizeAnchor>
  <cdr:relSizeAnchor xmlns:cdr="http://schemas.openxmlformats.org/drawingml/2006/chartDrawing">
    <cdr:from>
      <cdr:x>0.36938</cdr:x>
      <cdr:y>0.85682</cdr:y>
    </cdr:from>
    <cdr:to>
      <cdr:x>0.5611</cdr:x>
      <cdr:y>0.94072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092824" y="3979149"/>
          <a:ext cx="1605286" cy="389639"/>
        </a:xfrm>
        <a:prstGeom xmlns:a="http://schemas.openxmlformats.org/drawingml/2006/main" prst="rect">
          <a:avLst/>
        </a:prstGeom>
        <a:solidFill xmlns:a="http://schemas.openxmlformats.org/drawingml/2006/main">
          <a:srgbClr val="660066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Web module</a:t>
          </a:r>
        </a:p>
      </cdr:txBody>
    </cdr:sp>
  </cdr:relSizeAnchor>
  <cdr:relSizeAnchor xmlns:cdr="http://schemas.openxmlformats.org/drawingml/2006/chartDrawing">
    <cdr:from>
      <cdr:x>0.5744</cdr:x>
      <cdr:y>0.86206</cdr:y>
    </cdr:from>
    <cdr:to>
      <cdr:x>0.88695</cdr:x>
      <cdr:y>0.94595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809471" y="4003485"/>
          <a:ext cx="2616992" cy="389593"/>
        </a:xfrm>
        <a:prstGeom xmlns:a="http://schemas.openxmlformats.org/drawingml/2006/main" prst="rect">
          <a:avLst/>
        </a:prstGeom>
        <a:solidFill xmlns:a="http://schemas.openxmlformats.org/drawingml/2006/main">
          <a:srgbClr val="57A7B5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Video(s)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0.08351</cdr:x>
      <cdr:y>0.8557</cdr:y>
    </cdr:from>
    <cdr:to>
      <cdr:x>0.35729</cdr:x>
      <cdr:y>0.9396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8211" y="3978211"/>
          <a:ext cx="2321859" cy="390057"/>
        </a:xfrm>
        <a:prstGeom xmlns:a="http://schemas.openxmlformats.org/drawingml/2006/main" prst="rect">
          <a:avLst/>
        </a:prstGeom>
        <a:solidFill xmlns:a="http://schemas.openxmlformats.org/drawingml/2006/main">
          <a:srgbClr val="C83838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vertOverflow="clip" wrap="square" rtlCol="0" anchor="ctr" anchorCtr="1"/>
        <a:lstStyle xmlns:a="http://schemas.openxmlformats.org/drawingml/2006/main"/>
        <a:p xmlns:a="http://schemas.openxmlformats.org/drawingml/2006/main">
          <a:r>
            <a:rPr lang="en-US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Online course</a:t>
          </a:r>
        </a:p>
      </cdr:txBody>
    </cdr:sp>
  </cdr:relSizeAnchor>
  <cdr:relSizeAnchor xmlns:cdr="http://schemas.openxmlformats.org/drawingml/2006/chartDrawing">
    <cdr:from>
      <cdr:x>0.37296</cdr:x>
      <cdr:y>0.85682</cdr:y>
    </cdr:from>
    <cdr:to>
      <cdr:x>0.56448</cdr:x>
      <cdr:y>0.94072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162929" y="3983418"/>
          <a:ext cx="1624224" cy="390057"/>
        </a:xfrm>
        <a:prstGeom xmlns:a="http://schemas.openxmlformats.org/drawingml/2006/main" prst="rect">
          <a:avLst/>
        </a:prstGeom>
        <a:solidFill xmlns:a="http://schemas.openxmlformats.org/drawingml/2006/main">
          <a:srgbClr val="660066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Web module</a:t>
          </a:r>
        </a:p>
      </cdr:txBody>
    </cdr:sp>
  </cdr:relSizeAnchor>
  <cdr:relSizeAnchor xmlns:cdr="http://schemas.openxmlformats.org/drawingml/2006/chartDrawing">
    <cdr:from>
      <cdr:x>0.57822</cdr:x>
      <cdr:y>0.85825</cdr:y>
    </cdr:from>
    <cdr:to>
      <cdr:x>0.89218</cdr:x>
      <cdr:y>0.94214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903694" y="3990075"/>
          <a:ext cx="2662517" cy="390010"/>
        </a:xfrm>
        <a:prstGeom xmlns:a="http://schemas.openxmlformats.org/drawingml/2006/main" prst="rect">
          <a:avLst/>
        </a:prstGeom>
        <a:solidFill xmlns:a="http://schemas.openxmlformats.org/drawingml/2006/main">
          <a:srgbClr val="57A7B5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Video(s)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0.08351</cdr:x>
      <cdr:y>0.8557</cdr:y>
    </cdr:from>
    <cdr:to>
      <cdr:x>0.35729</cdr:x>
      <cdr:y>0.9396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8211" y="3978211"/>
          <a:ext cx="2321859" cy="390057"/>
        </a:xfrm>
        <a:prstGeom xmlns:a="http://schemas.openxmlformats.org/drawingml/2006/main" prst="rect">
          <a:avLst/>
        </a:prstGeom>
        <a:solidFill xmlns:a="http://schemas.openxmlformats.org/drawingml/2006/main">
          <a:srgbClr val="C83838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vertOverflow="clip" wrap="square" rtlCol="0" anchor="ctr" anchorCtr="1"/>
        <a:lstStyle xmlns:a="http://schemas.openxmlformats.org/drawingml/2006/main"/>
        <a:p xmlns:a="http://schemas.openxmlformats.org/drawingml/2006/main">
          <a:r>
            <a:rPr lang="en-US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Online course</a:t>
          </a:r>
        </a:p>
      </cdr:txBody>
    </cdr:sp>
  </cdr:relSizeAnchor>
  <cdr:relSizeAnchor xmlns:cdr="http://schemas.openxmlformats.org/drawingml/2006/chartDrawing">
    <cdr:from>
      <cdr:x>0.37296</cdr:x>
      <cdr:y>0.85682</cdr:y>
    </cdr:from>
    <cdr:to>
      <cdr:x>0.56448</cdr:x>
      <cdr:y>0.94072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162929" y="3983418"/>
          <a:ext cx="1624224" cy="390057"/>
        </a:xfrm>
        <a:prstGeom xmlns:a="http://schemas.openxmlformats.org/drawingml/2006/main" prst="rect">
          <a:avLst/>
        </a:prstGeom>
        <a:solidFill xmlns:a="http://schemas.openxmlformats.org/drawingml/2006/main">
          <a:srgbClr val="660066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Web module</a:t>
          </a:r>
        </a:p>
      </cdr:txBody>
    </cdr:sp>
  </cdr:relSizeAnchor>
  <cdr:relSizeAnchor xmlns:cdr="http://schemas.openxmlformats.org/drawingml/2006/chartDrawing">
    <cdr:from>
      <cdr:x>0.57822</cdr:x>
      <cdr:y>0.85825</cdr:y>
    </cdr:from>
    <cdr:to>
      <cdr:x>0.89218</cdr:x>
      <cdr:y>0.94214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903694" y="3990075"/>
          <a:ext cx="2662517" cy="390010"/>
        </a:xfrm>
        <a:prstGeom xmlns:a="http://schemas.openxmlformats.org/drawingml/2006/main" prst="rect">
          <a:avLst/>
        </a:prstGeom>
        <a:solidFill xmlns:a="http://schemas.openxmlformats.org/drawingml/2006/main">
          <a:srgbClr val="57A7B5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Video(s)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0.08351</cdr:x>
      <cdr:y>0.8557</cdr:y>
    </cdr:from>
    <cdr:to>
      <cdr:x>0.35729</cdr:x>
      <cdr:y>0.9396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8211" y="3978211"/>
          <a:ext cx="2321859" cy="390057"/>
        </a:xfrm>
        <a:prstGeom xmlns:a="http://schemas.openxmlformats.org/drawingml/2006/main" prst="rect">
          <a:avLst/>
        </a:prstGeom>
        <a:solidFill xmlns:a="http://schemas.openxmlformats.org/drawingml/2006/main">
          <a:srgbClr val="C83838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vertOverflow="clip" wrap="square" rtlCol="0" anchor="ctr" anchorCtr="1"/>
        <a:lstStyle xmlns:a="http://schemas.openxmlformats.org/drawingml/2006/main"/>
        <a:p xmlns:a="http://schemas.openxmlformats.org/drawingml/2006/main">
          <a:r>
            <a:rPr lang="en-US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Online course</a:t>
          </a:r>
        </a:p>
      </cdr:txBody>
    </cdr:sp>
  </cdr:relSizeAnchor>
  <cdr:relSizeAnchor xmlns:cdr="http://schemas.openxmlformats.org/drawingml/2006/chartDrawing">
    <cdr:from>
      <cdr:x>0.37296</cdr:x>
      <cdr:y>0.85682</cdr:y>
    </cdr:from>
    <cdr:to>
      <cdr:x>0.56448</cdr:x>
      <cdr:y>0.94072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162929" y="3983418"/>
          <a:ext cx="1624224" cy="390057"/>
        </a:xfrm>
        <a:prstGeom xmlns:a="http://schemas.openxmlformats.org/drawingml/2006/main" prst="rect">
          <a:avLst/>
        </a:prstGeom>
        <a:solidFill xmlns:a="http://schemas.openxmlformats.org/drawingml/2006/main">
          <a:srgbClr val="660066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Web module</a:t>
          </a:r>
        </a:p>
      </cdr:txBody>
    </cdr:sp>
  </cdr:relSizeAnchor>
  <cdr:relSizeAnchor xmlns:cdr="http://schemas.openxmlformats.org/drawingml/2006/chartDrawing">
    <cdr:from>
      <cdr:x>0.57822</cdr:x>
      <cdr:y>0.85825</cdr:y>
    </cdr:from>
    <cdr:to>
      <cdr:x>0.89218</cdr:x>
      <cdr:y>0.94214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903694" y="3990075"/>
          <a:ext cx="2662517" cy="390010"/>
        </a:xfrm>
        <a:prstGeom xmlns:a="http://schemas.openxmlformats.org/drawingml/2006/main" prst="rect">
          <a:avLst/>
        </a:prstGeom>
        <a:solidFill xmlns:a="http://schemas.openxmlformats.org/drawingml/2006/main">
          <a:srgbClr val="57A7B5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Video(s)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0.08351</cdr:x>
      <cdr:y>0.8557</cdr:y>
    </cdr:from>
    <cdr:to>
      <cdr:x>0.35729</cdr:x>
      <cdr:y>0.9396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8211" y="3978211"/>
          <a:ext cx="2321859" cy="390057"/>
        </a:xfrm>
        <a:prstGeom xmlns:a="http://schemas.openxmlformats.org/drawingml/2006/main" prst="rect">
          <a:avLst/>
        </a:prstGeom>
        <a:solidFill xmlns:a="http://schemas.openxmlformats.org/drawingml/2006/main">
          <a:srgbClr val="C83838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vertOverflow="clip" wrap="square" rtlCol="0" anchor="ctr" anchorCtr="1"/>
        <a:lstStyle xmlns:a="http://schemas.openxmlformats.org/drawingml/2006/main"/>
        <a:p xmlns:a="http://schemas.openxmlformats.org/drawingml/2006/main">
          <a:r>
            <a:rPr lang="en-US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Online course</a:t>
          </a:r>
        </a:p>
      </cdr:txBody>
    </cdr:sp>
  </cdr:relSizeAnchor>
  <cdr:relSizeAnchor xmlns:cdr="http://schemas.openxmlformats.org/drawingml/2006/chartDrawing">
    <cdr:from>
      <cdr:x>0.37296</cdr:x>
      <cdr:y>0.85682</cdr:y>
    </cdr:from>
    <cdr:to>
      <cdr:x>0.56448</cdr:x>
      <cdr:y>0.94072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162929" y="3983418"/>
          <a:ext cx="1624224" cy="390057"/>
        </a:xfrm>
        <a:prstGeom xmlns:a="http://schemas.openxmlformats.org/drawingml/2006/main" prst="rect">
          <a:avLst/>
        </a:prstGeom>
        <a:solidFill xmlns:a="http://schemas.openxmlformats.org/drawingml/2006/main">
          <a:srgbClr val="660066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Web module</a:t>
          </a:r>
        </a:p>
      </cdr:txBody>
    </cdr:sp>
  </cdr:relSizeAnchor>
  <cdr:relSizeAnchor xmlns:cdr="http://schemas.openxmlformats.org/drawingml/2006/chartDrawing">
    <cdr:from>
      <cdr:x>0.57822</cdr:x>
      <cdr:y>0.85825</cdr:y>
    </cdr:from>
    <cdr:to>
      <cdr:x>0.89218</cdr:x>
      <cdr:y>0.94214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903694" y="3990075"/>
          <a:ext cx="2662517" cy="390010"/>
        </a:xfrm>
        <a:prstGeom xmlns:a="http://schemas.openxmlformats.org/drawingml/2006/main" prst="rect">
          <a:avLst/>
        </a:prstGeom>
        <a:solidFill xmlns:a="http://schemas.openxmlformats.org/drawingml/2006/main">
          <a:srgbClr val="57A7B5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Video(s)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0.08562</cdr:x>
      <cdr:y>0.8557</cdr:y>
    </cdr:from>
    <cdr:to>
      <cdr:x>0.35546</cdr:x>
      <cdr:y>0.9396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6898" y="3973948"/>
          <a:ext cx="2259383" cy="389639"/>
        </a:xfrm>
        <a:prstGeom xmlns:a="http://schemas.openxmlformats.org/drawingml/2006/main" prst="rect">
          <a:avLst/>
        </a:prstGeom>
        <a:solidFill xmlns:a="http://schemas.openxmlformats.org/drawingml/2006/main">
          <a:srgbClr val="C83838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vertOverflow="clip" wrap="square" rtlCol="0" anchor="ctr" anchorCtr="1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Online course</a:t>
          </a:r>
        </a:p>
      </cdr:txBody>
    </cdr:sp>
  </cdr:relSizeAnchor>
  <cdr:relSizeAnchor xmlns:cdr="http://schemas.openxmlformats.org/drawingml/2006/chartDrawing">
    <cdr:from>
      <cdr:x>0.36938</cdr:x>
      <cdr:y>0.85682</cdr:y>
    </cdr:from>
    <cdr:to>
      <cdr:x>0.5611</cdr:x>
      <cdr:y>0.94072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092824" y="3979149"/>
          <a:ext cx="1605286" cy="389639"/>
        </a:xfrm>
        <a:prstGeom xmlns:a="http://schemas.openxmlformats.org/drawingml/2006/main" prst="rect">
          <a:avLst/>
        </a:prstGeom>
        <a:solidFill xmlns:a="http://schemas.openxmlformats.org/drawingml/2006/main">
          <a:srgbClr val="660066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Web module</a:t>
          </a:r>
        </a:p>
      </cdr:txBody>
    </cdr:sp>
  </cdr:relSizeAnchor>
  <cdr:relSizeAnchor xmlns:cdr="http://schemas.openxmlformats.org/drawingml/2006/chartDrawing">
    <cdr:from>
      <cdr:x>0.5744</cdr:x>
      <cdr:y>0.86206</cdr:y>
    </cdr:from>
    <cdr:to>
      <cdr:x>0.88695</cdr:x>
      <cdr:y>0.94595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809471" y="4003485"/>
          <a:ext cx="2616992" cy="389593"/>
        </a:xfrm>
        <a:prstGeom xmlns:a="http://schemas.openxmlformats.org/drawingml/2006/main" prst="rect">
          <a:avLst/>
        </a:prstGeom>
        <a:solidFill xmlns:a="http://schemas.openxmlformats.org/drawingml/2006/main">
          <a:srgbClr val="57A7B5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Video(s)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493023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787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600500" y="2720725"/>
            <a:ext cx="58578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SzPct val="100000"/>
              <a:defRPr sz="3600"/>
            </a:lvl1pPr>
            <a:lvl2pPr lvl="1" algn="l" rtl="0">
              <a:spcBef>
                <a:spcPts val="0"/>
              </a:spcBef>
              <a:buSzPct val="100000"/>
              <a:defRPr sz="3600"/>
            </a:lvl2pPr>
            <a:lvl3pPr lvl="2" algn="l" rtl="0">
              <a:spcBef>
                <a:spcPts val="0"/>
              </a:spcBef>
              <a:buSzPct val="100000"/>
              <a:defRPr sz="3600"/>
            </a:lvl3pPr>
            <a:lvl4pPr lvl="3" algn="l" rtl="0">
              <a:spcBef>
                <a:spcPts val="0"/>
              </a:spcBef>
              <a:buSzPct val="100000"/>
              <a:defRPr sz="3600"/>
            </a:lvl4pPr>
            <a:lvl5pPr lvl="4" algn="l" rtl="0">
              <a:spcBef>
                <a:spcPts val="0"/>
              </a:spcBef>
              <a:buSzPct val="100000"/>
              <a:defRPr sz="3600"/>
            </a:lvl5pPr>
            <a:lvl6pPr lvl="5" algn="l" rtl="0">
              <a:spcBef>
                <a:spcPts val="0"/>
              </a:spcBef>
              <a:buSzPct val="100000"/>
              <a:defRPr sz="3600"/>
            </a:lvl6pPr>
            <a:lvl7pPr lvl="6" algn="l" rtl="0">
              <a:spcBef>
                <a:spcPts val="0"/>
              </a:spcBef>
              <a:buSzPct val="100000"/>
              <a:defRPr sz="3600"/>
            </a:lvl7pPr>
            <a:lvl8pPr lvl="7" algn="l" rtl="0">
              <a:spcBef>
                <a:spcPts val="0"/>
              </a:spcBef>
              <a:buSzPct val="100000"/>
              <a:defRPr sz="3600"/>
            </a:lvl8pPr>
            <a:lvl9pPr lvl="8" algn="l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600400" y="4243950"/>
            <a:ext cx="58578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8F7B87"/>
              </a:buClr>
              <a:buSzPct val="100000"/>
              <a:buNone/>
              <a:defRPr sz="2400" i="1">
                <a:solidFill>
                  <a:srgbClr val="8F7B87"/>
                </a:solidFill>
              </a:defRPr>
            </a:lvl1pPr>
            <a:lvl2pPr lvl="1" rtl="0">
              <a:spcBef>
                <a:spcPts val="0"/>
              </a:spcBef>
              <a:buClr>
                <a:srgbClr val="8F7B87"/>
              </a:buClr>
              <a:buNone/>
              <a:defRPr i="1">
                <a:solidFill>
                  <a:srgbClr val="8F7B87"/>
                </a:solidFill>
              </a:defRPr>
            </a:lvl2pPr>
            <a:lvl3pPr lvl="2" rtl="0">
              <a:spcBef>
                <a:spcPts val="0"/>
              </a:spcBef>
              <a:buClr>
                <a:srgbClr val="8F7B87"/>
              </a:buClr>
              <a:buNone/>
              <a:defRPr i="1">
                <a:solidFill>
                  <a:srgbClr val="8F7B87"/>
                </a:solidFill>
              </a:defRPr>
            </a:lvl3pPr>
            <a:lvl4pPr lvl="3" rtl="0">
              <a:spcBef>
                <a:spcPts val="0"/>
              </a:spcBef>
              <a:buClr>
                <a:srgbClr val="8F7B87"/>
              </a:buClr>
              <a:buSzPct val="100000"/>
              <a:buNone/>
              <a:defRPr sz="2400" i="1">
                <a:solidFill>
                  <a:srgbClr val="8F7B87"/>
                </a:solidFill>
              </a:defRPr>
            </a:lvl4pPr>
            <a:lvl5pPr lvl="4" rtl="0">
              <a:spcBef>
                <a:spcPts val="0"/>
              </a:spcBef>
              <a:buClr>
                <a:srgbClr val="8F7B87"/>
              </a:buClr>
              <a:buSzPct val="100000"/>
              <a:buNone/>
              <a:defRPr sz="2400" i="1">
                <a:solidFill>
                  <a:srgbClr val="8F7B87"/>
                </a:solidFill>
              </a:defRPr>
            </a:lvl5pPr>
            <a:lvl6pPr lvl="5" rtl="0">
              <a:spcBef>
                <a:spcPts val="0"/>
              </a:spcBef>
              <a:buClr>
                <a:srgbClr val="8F7B87"/>
              </a:buClr>
              <a:buSzPct val="100000"/>
              <a:buNone/>
              <a:defRPr sz="2400" i="1">
                <a:solidFill>
                  <a:srgbClr val="8F7B87"/>
                </a:solidFill>
              </a:defRPr>
            </a:lvl6pPr>
            <a:lvl7pPr lvl="6" rtl="0">
              <a:spcBef>
                <a:spcPts val="0"/>
              </a:spcBef>
              <a:buClr>
                <a:srgbClr val="8F7B87"/>
              </a:buClr>
              <a:buSzPct val="100000"/>
              <a:buNone/>
              <a:defRPr sz="2400" i="1">
                <a:solidFill>
                  <a:srgbClr val="8F7B87"/>
                </a:solidFill>
              </a:defRPr>
            </a:lvl7pPr>
            <a:lvl8pPr lvl="7" rtl="0">
              <a:spcBef>
                <a:spcPts val="0"/>
              </a:spcBef>
              <a:buClr>
                <a:srgbClr val="8F7B87"/>
              </a:buClr>
              <a:buSzPct val="100000"/>
              <a:buNone/>
              <a:defRPr sz="2400" i="1">
                <a:solidFill>
                  <a:srgbClr val="8F7B87"/>
                </a:solidFill>
              </a:defRPr>
            </a:lvl8pPr>
            <a:lvl9pPr lvl="8" rtl="0">
              <a:spcBef>
                <a:spcPts val="0"/>
              </a:spcBef>
              <a:buClr>
                <a:srgbClr val="8F7B87"/>
              </a:buClr>
              <a:buSzPct val="100000"/>
              <a:buNone/>
              <a:defRPr sz="2400" i="1">
                <a:solidFill>
                  <a:srgbClr val="8F7B87"/>
                </a:solidFill>
              </a:defRPr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 rot="10800000">
            <a:off x="-15990" y="3911347"/>
            <a:ext cx="24768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2622900" y="150900"/>
            <a:ext cx="3898199" cy="1143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17100" y="1997950"/>
            <a:ext cx="7909800" cy="4287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2" name="Shape 22"/>
          <p:cNvCxnSpPr/>
          <p:nvPr/>
        </p:nvCxnSpPr>
        <p:spPr>
          <a:xfrm rot="10800000">
            <a:off x="-23700" y="722400"/>
            <a:ext cx="23418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oval" w="lg" len="lg"/>
            <a:tailEnd type="none" w="lg" len="lg"/>
          </a:ln>
        </p:spPr>
      </p:cxnSp>
      <p:cxnSp>
        <p:nvCxnSpPr>
          <p:cNvPr id="23" name="Shape 23"/>
          <p:cNvCxnSpPr/>
          <p:nvPr/>
        </p:nvCxnSpPr>
        <p:spPr>
          <a:xfrm>
            <a:off x="6825900" y="722400"/>
            <a:ext cx="23313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26350" y="1997950"/>
            <a:ext cx="3644400" cy="427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70698" y="1997950"/>
            <a:ext cx="3644400" cy="427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2622900" y="150900"/>
            <a:ext cx="3898199" cy="1143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 rot="10800000">
            <a:off x="-23700" y="722400"/>
            <a:ext cx="23418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oval" w="lg" len="lg"/>
            <a:tailEnd type="none" w="lg" len="lg"/>
          </a:ln>
        </p:spPr>
      </p:cxnSp>
      <p:cxnSp>
        <p:nvCxnSpPr>
          <p:cNvPr id="29" name="Shape 29"/>
          <p:cNvCxnSpPr/>
          <p:nvPr/>
        </p:nvCxnSpPr>
        <p:spPr>
          <a:xfrm>
            <a:off x="6825900" y="722400"/>
            <a:ext cx="23313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622900" y="274650"/>
            <a:ext cx="3898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17100" y="1997950"/>
            <a:ext cx="7909800" cy="428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PT Serif"/>
              <a:buChar char="○"/>
              <a:defRPr sz="3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PT Serif"/>
              <a:buChar char="□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PT Serif"/>
              <a:buChar char="□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PT Serif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PT Serif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PT Serif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PT Serif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PT Serif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CEE9-8FD1-4681-AA2E-13DA397BDB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53035" y="1963476"/>
            <a:ext cx="10659035" cy="1201271"/>
          </a:xfrm>
          <a:prstGeom prst="rect">
            <a:avLst/>
          </a:prstGeom>
          <a:solidFill>
            <a:srgbClr val="C8383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000" b="1" dirty="0">
                <a:latin typeface="Kalinga" panose="020B0502040204020203" pitchFamily="34" charset="0"/>
                <a:cs typeface="Kalinga" panose="020B0502040204020203" pitchFamily="34" charset="0"/>
              </a:rPr>
              <a:t>Assessing Online Systematic Review Training:</a:t>
            </a:r>
            <a:endParaRPr lang="en-US" sz="3000" b="1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1</a:t>
            </a:fld>
            <a:endParaRPr lang="en-US"/>
          </a:p>
        </p:txBody>
      </p:sp>
      <p:sp>
        <p:nvSpPr>
          <p:cNvPr id="7" name="Shape 72"/>
          <p:cNvSpPr txBox="1">
            <a:spLocks noGrp="1"/>
          </p:cNvSpPr>
          <p:nvPr>
            <p:ph type="ctrTitle"/>
          </p:nvPr>
        </p:nvSpPr>
        <p:spPr>
          <a:xfrm>
            <a:off x="2815557" y="2900020"/>
            <a:ext cx="58578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CA" sz="2400" dirty="0" smtClean="0">
                <a:solidFill>
                  <a:srgbClr val="66006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Updated </a:t>
            </a:r>
            <a:r>
              <a:rPr lang="en-CA" sz="2400" dirty="0">
                <a:solidFill>
                  <a:srgbClr val="66006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Findings from an Environmental Scan and Evaluation </a:t>
            </a:r>
            <a:endParaRPr lang="en" sz="2400" dirty="0">
              <a:solidFill>
                <a:srgbClr val="660066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8" name="Shape 73"/>
          <p:cNvSpPr txBox="1">
            <a:spLocks noGrp="1"/>
          </p:cNvSpPr>
          <p:nvPr>
            <p:ph type="subTitle" idx="1"/>
          </p:nvPr>
        </p:nvSpPr>
        <p:spPr>
          <a:xfrm>
            <a:off x="2815557" y="4564872"/>
            <a:ext cx="5857800" cy="81819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Leah Boulos, Sarah Visintini, </a:t>
            </a:r>
            <a:r>
              <a:rPr lang="en" sz="18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Robin Parker, </a:t>
            </a:r>
            <a:endParaRPr lang="en" sz="1800" i="0" dirty="0" smtClean="0">
              <a:solidFill>
                <a:schemeClr val="tx1">
                  <a:lumMod val="65000"/>
                  <a:lumOff val="35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Krista Ritchie, Jill Hayden</a:t>
            </a:r>
            <a:endParaRPr lang="en" sz="1800" i="0" dirty="0">
              <a:solidFill>
                <a:schemeClr val="tx1">
                  <a:lumMod val="65000"/>
                  <a:lumOff val="35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9" name="Shape 72"/>
          <p:cNvSpPr txBox="1">
            <a:spLocks/>
          </p:cNvSpPr>
          <p:nvPr/>
        </p:nvSpPr>
        <p:spPr>
          <a:xfrm>
            <a:off x="2815557" y="5675835"/>
            <a:ext cx="5857800" cy="869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 rtl="0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C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Presented by Leah Boulos</a:t>
            </a:r>
          </a:p>
          <a:p>
            <a:r>
              <a:rPr lang="en-CA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CHLA/ABSC Conference 2017</a:t>
            </a:r>
          </a:p>
          <a:p>
            <a:r>
              <a:rPr lang="en-CA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May 17, 2017</a:t>
            </a:r>
            <a:endParaRPr lang="en" sz="1600" b="0" dirty="0">
              <a:solidFill>
                <a:schemeClr val="tx1">
                  <a:lumMod val="65000"/>
                  <a:lumOff val="35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pic>
        <p:nvPicPr>
          <p:cNvPr id="10" name="Picture 2" descr="https://www.dal.ca/content/dam/dalhousie/images/dept/communicationsandmarketing/01%20DAL%20FullMark-Bl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60" y="4204472"/>
            <a:ext cx="1485077" cy="4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2" y="4928864"/>
            <a:ext cx="1063775" cy="652007"/>
          </a:xfrm>
          <a:prstGeom prst="rect">
            <a:avLst/>
          </a:prstGeom>
        </p:spPr>
      </p:pic>
      <p:pic>
        <p:nvPicPr>
          <p:cNvPr id="12" name="Picture 4" descr="http://www.msvu.ca/site/media/msvu/mount%20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12" y="5916779"/>
            <a:ext cx="1198170" cy="3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83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33" y="483222"/>
            <a:ext cx="5504332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Results:</a:t>
            </a:r>
            <a:b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en-US" sz="3600" b="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Environmental scan</a:t>
            </a:r>
            <a:endParaRPr lang="en-US" sz="3600" b="0" dirty="0">
              <a:solidFill>
                <a:srgbClr val="CD4747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482993"/>
              </p:ext>
            </p:extLst>
          </p:nvPr>
        </p:nvGraphicFramePr>
        <p:xfrm>
          <a:off x="0" y="2652278"/>
          <a:ext cx="4572000" cy="292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814046" y="2139436"/>
            <a:ext cx="3784570" cy="3703699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rgbClr val="660066"/>
              </a:buCl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Time to complete ranges from &lt; 1 hour to over 200 hours</a:t>
            </a:r>
          </a:p>
          <a:p>
            <a:pPr marL="457200" indent="-457200">
              <a:spcAft>
                <a:spcPts val="1200"/>
              </a:spcAft>
              <a:buClr>
                <a:srgbClr val="660066"/>
              </a:buCl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14/20 resources available free of charge</a:t>
            </a:r>
          </a:p>
          <a:p>
            <a:pPr marL="457200" indent="-457200">
              <a:spcAft>
                <a:spcPts val="1200"/>
              </a:spcAft>
              <a:buClr>
                <a:srgbClr val="660066"/>
              </a:buCl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Prices range from $15 USD to over $3,000 USD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82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33" y="483222"/>
            <a:ext cx="5504332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Results:</a:t>
            </a:r>
            <a:b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en-US" sz="3600" b="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Evaluation</a:t>
            </a:r>
            <a:endParaRPr lang="en-US" sz="3600" b="0" dirty="0">
              <a:solidFill>
                <a:srgbClr val="CD4747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191995994"/>
              </p:ext>
            </p:extLst>
          </p:nvPr>
        </p:nvGraphicFramePr>
        <p:xfrm>
          <a:off x="206188" y="1846729"/>
          <a:ext cx="8373035" cy="4760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78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33" y="483222"/>
            <a:ext cx="5504332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Results:</a:t>
            </a:r>
            <a:b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en-US" sz="3600" b="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Top five resources</a:t>
            </a:r>
            <a:endParaRPr lang="en-US" sz="3600" b="0" dirty="0">
              <a:solidFill>
                <a:srgbClr val="CD4747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8335"/>
              </p:ext>
            </p:extLst>
          </p:nvPr>
        </p:nvGraphicFramePr>
        <p:xfrm>
          <a:off x="403411" y="1708030"/>
          <a:ext cx="8364071" cy="4749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98495"/>
                <a:gridCol w="3523129"/>
                <a:gridCol w="3442447"/>
              </a:tblGrid>
              <a:tr h="59590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000" b="1" i="0" u="none" strike="noStrike" cap="none" dirty="0" smtClean="0">
                          <a:solidFill>
                            <a:srgbClr val="660066"/>
                          </a:solidFill>
                          <a:effectLst/>
                          <a:latin typeface="Kalinga" panose="020B0502040204020203" pitchFamily="34" charset="0"/>
                          <a:ea typeface="+mn-ea"/>
                          <a:cs typeface="Kalinga" panose="020B0502040204020203" pitchFamily="34" charset="0"/>
                          <a:sym typeface="Arial"/>
                        </a:rPr>
                        <a:t>Top five resources (top quartile)</a:t>
                      </a:r>
                      <a:endParaRPr lang="en-US" sz="1800" b="1" dirty="0">
                        <a:solidFill>
                          <a:srgbClr val="660066"/>
                        </a:solidFill>
                        <a:effectLst/>
                        <a:latin typeface="Kalinga" panose="020B0502040204020203" pitchFamily="34" charset="0"/>
                        <a:ea typeface="Arial" panose="020B0604020202020204" pitchFamily="34" charset="0"/>
                        <a:cs typeface="Kaling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Kalinga" panose="020B0502040204020203" pitchFamily="34" charset="0"/>
                        <a:ea typeface="Arial" panose="020B0604020202020204" pitchFamily="34" charset="0"/>
                        <a:cs typeface="Kalinga" panose="020B0502040204020203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Kalinga" panose="020B0502040204020203" pitchFamily="34" charset="0"/>
                        <a:ea typeface="Arial" panose="020B0604020202020204" pitchFamily="34" charset="0"/>
                        <a:cs typeface="Kalinga" panose="020B0502040204020203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 b="1" dirty="0">
                          <a:solidFill>
                            <a:srgbClr val="000000"/>
                          </a:solidFill>
                          <a:effectLst/>
                          <a:latin typeface="Kalinga" panose="020B0502040204020203" pitchFamily="34" charset="0"/>
                          <a:ea typeface="Calibri" panose="020F0502020204030204" pitchFamily="34" charset="0"/>
                          <a:cs typeface="Kalinga" panose="020B0502040204020203" pitchFamily="34" charset="0"/>
                        </a:rPr>
                        <a:t>Resource </a:t>
                      </a:r>
                      <a:r>
                        <a:rPr lang="en-CA" sz="1600" b="1" dirty="0" smtClean="0">
                          <a:solidFill>
                            <a:srgbClr val="000000"/>
                          </a:solidFill>
                          <a:effectLst/>
                          <a:latin typeface="Kalinga" panose="020B0502040204020203" pitchFamily="34" charset="0"/>
                          <a:ea typeface="Calibri" panose="020F0502020204030204" pitchFamily="34" charset="0"/>
                          <a:cs typeface="Kalinga" panose="020B0502040204020203" pitchFamily="34" charset="0"/>
                        </a:rPr>
                        <a:t>#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Kalinga" panose="020B0502040204020203" pitchFamily="34" charset="0"/>
                        <a:ea typeface="Arial" panose="020B0604020202020204" pitchFamily="34" charset="0"/>
                        <a:cs typeface="Kalinga" panose="020B0502040204020203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 b="1" dirty="0">
                          <a:solidFill>
                            <a:srgbClr val="000000"/>
                          </a:solidFill>
                          <a:effectLst/>
                          <a:latin typeface="Kalinga" panose="020B0502040204020203" pitchFamily="34" charset="0"/>
                          <a:ea typeface="Calibri" panose="020F0502020204030204" pitchFamily="34" charset="0"/>
                          <a:cs typeface="Kalinga" panose="020B0502040204020203" pitchFamily="34" charset="0"/>
                        </a:rPr>
                        <a:t>Resource name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Kalinga" panose="020B0502040204020203" pitchFamily="34" charset="0"/>
                        <a:ea typeface="Arial" panose="020B0604020202020204" pitchFamily="34" charset="0"/>
                        <a:cs typeface="Kalinga" panose="020B0502040204020203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 b="1">
                          <a:solidFill>
                            <a:srgbClr val="000000"/>
                          </a:solidFill>
                          <a:effectLst/>
                          <a:latin typeface="Kalinga" panose="020B0502040204020203" pitchFamily="34" charset="0"/>
                          <a:ea typeface="Calibri" panose="020F0502020204030204" pitchFamily="34" charset="0"/>
                          <a:cs typeface="Kalinga" panose="020B0502040204020203" pitchFamily="34" charset="0"/>
                        </a:rPr>
                        <a:t>Creator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Kalinga" panose="020B0502040204020203" pitchFamily="34" charset="0"/>
                        <a:ea typeface="Arial" panose="020B0604020202020204" pitchFamily="34" charset="0"/>
                        <a:cs typeface="Kalinga" panose="020B0502040204020203" pitchFamily="34" charset="0"/>
                      </a:endParaRPr>
                    </a:p>
                  </a:txBody>
                  <a:tcPr marL="63500" marR="63500" marT="63500" marB="6350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Kalinga" panose="020B0502040204020203" pitchFamily="34" charset="0"/>
                          <a:ea typeface="Calibri" panose="020F0502020204030204" pitchFamily="34" charset="0"/>
                          <a:cs typeface="Kalinga" panose="020B0502040204020203" pitchFamily="34" charset="0"/>
                        </a:rPr>
                        <a:t>R01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Kalinga" panose="020B0502040204020203" pitchFamily="34" charset="0"/>
                        <a:ea typeface="Arial" panose="020B0604020202020204" pitchFamily="34" charset="0"/>
                        <a:cs typeface="Kalinga" panose="020B0502040204020203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Kalinga" panose="020B0502040204020203" pitchFamily="34" charset="0"/>
                          <a:ea typeface="Calibri" panose="020F0502020204030204" pitchFamily="34" charset="0"/>
                          <a:cs typeface="Kalinga" panose="020B0502040204020203" pitchFamily="34" charset="0"/>
                        </a:rPr>
                        <a:t>Comprehensive Systematic Review Training Program (CSRTP)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Kalinga" panose="020B0502040204020203" pitchFamily="34" charset="0"/>
                        <a:ea typeface="Arial" panose="020B0604020202020204" pitchFamily="34" charset="0"/>
                        <a:cs typeface="Kalinga" panose="020B0502040204020203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Kalinga" panose="020B0502040204020203" pitchFamily="34" charset="0"/>
                          <a:ea typeface="Calibri" panose="020F0502020204030204" pitchFamily="34" charset="0"/>
                          <a:cs typeface="Kalinga" panose="020B0502040204020203" pitchFamily="34" charset="0"/>
                        </a:rPr>
                        <a:t>Joanna Briggs Institute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Kalinga" panose="020B0502040204020203" pitchFamily="34" charset="0"/>
                        <a:ea typeface="Arial" panose="020B0604020202020204" pitchFamily="34" charset="0"/>
                        <a:cs typeface="Kalinga" panose="020B0502040204020203" pitchFamily="34" charset="0"/>
                      </a:endParaRPr>
                    </a:p>
                  </a:txBody>
                  <a:tcPr marL="63500" marR="63500" marT="63500" marB="6350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  <a:latin typeface="Kalinga" panose="020B0502040204020203" pitchFamily="34" charset="0"/>
                          <a:ea typeface="Calibri" panose="020F0502020204030204" pitchFamily="34" charset="0"/>
                          <a:cs typeface="Kalinga" panose="020B0502040204020203" pitchFamily="34" charset="0"/>
                        </a:rPr>
                        <a:t>R02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Kalinga" panose="020B0502040204020203" pitchFamily="34" charset="0"/>
                        <a:ea typeface="Arial" panose="020B0604020202020204" pitchFamily="34" charset="0"/>
                        <a:cs typeface="Kalinga" panose="020B0502040204020203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Kalinga" panose="020B0502040204020203" pitchFamily="34" charset="0"/>
                          <a:ea typeface="Calibri" panose="020F0502020204030204" pitchFamily="34" charset="0"/>
                          <a:cs typeface="Kalinga" panose="020B0502040204020203" pitchFamily="34" charset="0"/>
                        </a:rPr>
                        <a:t>Introduction to Systematic Review and Meta-Analysis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Kalinga" panose="020B0502040204020203" pitchFamily="34" charset="0"/>
                        <a:ea typeface="Arial" panose="020B0604020202020204" pitchFamily="34" charset="0"/>
                        <a:cs typeface="Kalinga" panose="020B0502040204020203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Kalinga" panose="020B0502040204020203" pitchFamily="34" charset="0"/>
                          <a:ea typeface="Calibri" panose="020F0502020204030204" pitchFamily="34" charset="0"/>
                          <a:cs typeface="Kalinga" panose="020B0502040204020203" pitchFamily="34" charset="0"/>
                        </a:rPr>
                        <a:t>Johns Hopkins University (through Coursera</a:t>
                      </a:r>
                      <a:r>
                        <a:rPr lang="en-CA" sz="1600" dirty="0" smtClean="0">
                          <a:solidFill>
                            <a:srgbClr val="000000"/>
                          </a:solidFill>
                          <a:effectLst/>
                          <a:latin typeface="Kalinga" panose="020B0502040204020203" pitchFamily="34" charset="0"/>
                          <a:ea typeface="Calibri" panose="020F0502020204030204" pitchFamily="34" charset="0"/>
                          <a:cs typeface="Kalinga" panose="020B0502040204020203" pitchFamily="34" charset="0"/>
                        </a:rPr>
                        <a:t>) – </a:t>
                      </a:r>
                      <a:r>
                        <a:rPr lang="en-CA" sz="1600" dirty="0" smtClean="0">
                          <a:solidFill>
                            <a:srgbClr val="00B050"/>
                          </a:solidFill>
                          <a:effectLst/>
                          <a:latin typeface="Kalinga" panose="020B0502040204020203" pitchFamily="34" charset="0"/>
                          <a:ea typeface="Calibri" panose="020F0502020204030204" pitchFamily="34" charset="0"/>
                          <a:cs typeface="Kalinga" panose="020B0502040204020203" pitchFamily="34" charset="0"/>
                        </a:rPr>
                        <a:t>FREE </a:t>
                      </a:r>
                      <a:endParaRPr lang="en-US" sz="1400" dirty="0">
                        <a:solidFill>
                          <a:srgbClr val="00B050"/>
                        </a:solidFill>
                        <a:effectLst/>
                        <a:latin typeface="Kalinga" panose="020B0502040204020203" pitchFamily="34" charset="0"/>
                        <a:ea typeface="Arial" panose="020B0604020202020204" pitchFamily="34" charset="0"/>
                        <a:cs typeface="Kalinga" panose="020B0502040204020203" pitchFamily="34" charset="0"/>
                      </a:endParaRPr>
                    </a:p>
                  </a:txBody>
                  <a:tcPr marL="63500" marR="63500" marT="63500" marB="6350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Kalinga" panose="020B0502040204020203" pitchFamily="34" charset="0"/>
                          <a:ea typeface="Calibri" panose="020F0502020204030204" pitchFamily="34" charset="0"/>
                          <a:cs typeface="Kalinga" panose="020B0502040204020203" pitchFamily="34" charset="0"/>
                        </a:rPr>
                        <a:t>R03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Kalinga" panose="020B0502040204020203" pitchFamily="34" charset="0"/>
                        <a:ea typeface="Arial" panose="020B0604020202020204" pitchFamily="34" charset="0"/>
                        <a:cs typeface="Kalinga" panose="020B0502040204020203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Kalinga" panose="020B0502040204020203" pitchFamily="34" charset="0"/>
                          <a:ea typeface="Calibri" panose="020F0502020204030204" pitchFamily="34" charset="0"/>
                          <a:cs typeface="Kalinga" panose="020B0502040204020203" pitchFamily="34" charset="0"/>
                        </a:rPr>
                        <a:t>Online Learning Modules for Cochrane Authors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Kalinga" panose="020B0502040204020203" pitchFamily="34" charset="0"/>
                        <a:ea typeface="Arial" panose="020B0604020202020204" pitchFamily="34" charset="0"/>
                        <a:cs typeface="Kalinga" panose="020B0502040204020203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Kalinga" panose="020B0502040204020203" pitchFamily="34" charset="0"/>
                          <a:ea typeface="Calibri" panose="020F0502020204030204" pitchFamily="34" charset="0"/>
                          <a:cs typeface="Kalinga" panose="020B0502040204020203" pitchFamily="34" charset="0"/>
                        </a:rPr>
                        <a:t>Cochrane </a:t>
                      </a:r>
                      <a:r>
                        <a:rPr lang="en-CA" sz="1600" dirty="0" smtClean="0">
                          <a:solidFill>
                            <a:srgbClr val="000000"/>
                          </a:solidFill>
                          <a:effectLst/>
                          <a:latin typeface="Kalinga" panose="020B0502040204020203" pitchFamily="34" charset="0"/>
                          <a:ea typeface="Calibri" panose="020F0502020204030204" pitchFamily="34" charset="0"/>
                          <a:cs typeface="Kalinga" panose="020B0502040204020203" pitchFamily="34" charset="0"/>
                        </a:rPr>
                        <a:t>Training – </a:t>
                      </a:r>
                      <a:r>
                        <a:rPr lang="en-CA" sz="1600" dirty="0" smtClean="0">
                          <a:solidFill>
                            <a:srgbClr val="00B050"/>
                          </a:solidFill>
                          <a:effectLst/>
                          <a:latin typeface="Kalinga" panose="020B0502040204020203" pitchFamily="34" charset="0"/>
                          <a:ea typeface="Calibri" panose="020F0502020204030204" pitchFamily="34" charset="0"/>
                          <a:cs typeface="Kalinga" panose="020B0502040204020203" pitchFamily="34" charset="0"/>
                        </a:rPr>
                        <a:t>FREE </a:t>
                      </a:r>
                      <a:endParaRPr lang="en-US" sz="1400" dirty="0">
                        <a:solidFill>
                          <a:srgbClr val="00B050"/>
                        </a:solidFill>
                        <a:effectLst/>
                        <a:latin typeface="Kalinga" panose="020B0502040204020203" pitchFamily="34" charset="0"/>
                        <a:ea typeface="Arial" panose="020B0604020202020204" pitchFamily="34" charset="0"/>
                        <a:cs typeface="Kalinga" panose="020B0502040204020203" pitchFamily="34" charset="0"/>
                      </a:endParaRPr>
                    </a:p>
                  </a:txBody>
                  <a:tcPr marL="63500" marR="63500" marT="63500" marB="6350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Kalinga" panose="020B0502040204020203" pitchFamily="34" charset="0"/>
                          <a:ea typeface="Calibri" panose="020F0502020204030204" pitchFamily="34" charset="0"/>
                          <a:cs typeface="Kalinga" panose="020B0502040204020203" pitchFamily="34" charset="0"/>
                        </a:rPr>
                        <a:t>R04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Kalinga" panose="020B0502040204020203" pitchFamily="34" charset="0"/>
                        <a:ea typeface="Arial" panose="020B0604020202020204" pitchFamily="34" charset="0"/>
                        <a:cs typeface="Kalinga" panose="020B0502040204020203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Kalinga" panose="020B0502040204020203" pitchFamily="34" charset="0"/>
                          <a:ea typeface="Calibri" panose="020F0502020204030204" pitchFamily="34" charset="0"/>
                          <a:cs typeface="Kalinga" panose="020B0502040204020203" pitchFamily="34" charset="0"/>
                        </a:rPr>
                        <a:t>Introduction to Systematic Review and Meta-Analysis Course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Kalinga" panose="020B0502040204020203" pitchFamily="34" charset="0"/>
                        <a:ea typeface="Arial" panose="020B0604020202020204" pitchFamily="34" charset="0"/>
                        <a:cs typeface="Kalinga" panose="020B0502040204020203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Kalinga" panose="020B0502040204020203" pitchFamily="34" charset="0"/>
                          <a:ea typeface="Calibri" panose="020F0502020204030204" pitchFamily="34" charset="0"/>
                          <a:cs typeface="Kalinga" panose="020B0502040204020203" pitchFamily="34" charset="0"/>
                        </a:rPr>
                        <a:t>Dalla Lana School of Public Health, University of Toronto / Knowledge Translation Program, St. Michael's Hospital 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Kalinga" panose="020B0502040204020203" pitchFamily="34" charset="0"/>
                        <a:ea typeface="Arial" panose="020B0604020202020204" pitchFamily="34" charset="0"/>
                        <a:cs typeface="Kalinga" panose="020B0502040204020203" pitchFamily="34" charset="0"/>
                      </a:endParaRPr>
                    </a:p>
                  </a:txBody>
                  <a:tcPr marL="63500" marR="63500" marT="63500" marB="6350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Kalinga" panose="020B0502040204020203" pitchFamily="34" charset="0"/>
                          <a:ea typeface="Calibri" panose="020F0502020204030204" pitchFamily="34" charset="0"/>
                          <a:cs typeface="Kalinga" panose="020B0502040204020203" pitchFamily="34" charset="0"/>
                        </a:rPr>
                        <a:t>R05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Kalinga" panose="020B0502040204020203" pitchFamily="34" charset="0"/>
                        <a:ea typeface="Arial" panose="020B0604020202020204" pitchFamily="34" charset="0"/>
                        <a:cs typeface="Kalinga" panose="020B0502040204020203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Kalinga" panose="020B0502040204020203" pitchFamily="34" charset="0"/>
                          <a:ea typeface="Calibri" panose="020F0502020204030204" pitchFamily="34" charset="0"/>
                          <a:cs typeface="Kalinga" panose="020B0502040204020203" pitchFamily="34" charset="0"/>
                        </a:rPr>
                        <a:t>Systematic Reviews: diversity, design and debate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Kalinga" panose="020B0502040204020203" pitchFamily="34" charset="0"/>
                        <a:ea typeface="Arial" panose="020B0604020202020204" pitchFamily="34" charset="0"/>
                        <a:cs typeface="Kalinga" panose="020B0502040204020203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Kalinga" panose="020B0502040204020203" pitchFamily="34" charset="0"/>
                          <a:ea typeface="Calibri" panose="020F0502020204030204" pitchFamily="34" charset="0"/>
                          <a:cs typeface="Kalinga" panose="020B0502040204020203" pitchFamily="34" charset="0"/>
                        </a:rPr>
                        <a:t>EPPI-Centre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Kalinga" panose="020B0502040204020203" pitchFamily="34" charset="0"/>
                        <a:ea typeface="Arial" panose="020B0604020202020204" pitchFamily="34" charset="0"/>
                        <a:cs typeface="Kalinga" panose="020B0502040204020203" pitchFamily="34" charset="0"/>
                      </a:endParaRPr>
                    </a:p>
                  </a:txBody>
                  <a:tcPr marL="63500" marR="63500" marT="63500" marB="635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Principal </a:t>
            </a:r>
            <a:r>
              <a:rPr lang="en-US" dirty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finding </a:t>
            </a:r>
            <a:r>
              <a:rPr lang="en-US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#1: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0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High cost did not always correlate with high score</a:t>
            </a:r>
            <a:endParaRPr lang="en-US" i="0" dirty="0">
              <a:solidFill>
                <a:schemeClr val="tx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33" y="483222"/>
            <a:ext cx="5504332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Results:</a:t>
            </a:r>
            <a:b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en-US" sz="3600" b="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Content</a:t>
            </a:r>
            <a:endParaRPr lang="en-US" sz="3600" b="0" dirty="0">
              <a:solidFill>
                <a:srgbClr val="CD4747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998310"/>
              </p:ext>
            </p:extLst>
          </p:nvPr>
        </p:nvGraphicFramePr>
        <p:xfrm>
          <a:off x="439272" y="1836965"/>
          <a:ext cx="5674658" cy="451938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46922"/>
                <a:gridCol w="2527736"/>
              </a:tblGrid>
              <a:tr h="532172"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660066"/>
                          </a:solidFill>
                          <a:latin typeface="Kalinga" panose="020B0502040204020203" pitchFamily="34" charset="0"/>
                          <a:cs typeface="Kalinga" panose="020B0502040204020203" pitchFamily="34" charset="0"/>
                        </a:rPr>
                        <a:t>Coverage of systematic review steps</a:t>
                      </a:r>
                      <a:endParaRPr lang="en-US" sz="2000" b="1" dirty="0">
                        <a:solidFill>
                          <a:srgbClr val="660066"/>
                        </a:solidFill>
                        <a:latin typeface="Kalinga" panose="020B0502040204020203" pitchFamily="34" charset="0"/>
                        <a:cs typeface="Kalinga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347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C83838"/>
                          </a:solidFill>
                          <a:latin typeface="Kalinga" panose="020B0502040204020203" pitchFamily="34" charset="0"/>
                          <a:cs typeface="Kalinga" panose="020B0502040204020203" pitchFamily="34" charset="0"/>
                        </a:rPr>
                        <a:t>Step</a:t>
                      </a:r>
                      <a:endParaRPr lang="en-US" sz="1600" b="1" dirty="0">
                        <a:solidFill>
                          <a:srgbClr val="C83838"/>
                        </a:solidFill>
                        <a:latin typeface="Kalinga" panose="020B0502040204020203" pitchFamily="34" charset="0"/>
                        <a:cs typeface="Kalinga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C83838"/>
                          </a:solidFill>
                          <a:latin typeface="Kalinga" panose="020B0502040204020203" pitchFamily="34" charset="0"/>
                          <a:cs typeface="Kalinga" panose="020B0502040204020203" pitchFamily="34" charset="0"/>
                        </a:rPr>
                        <a:t>% (n) of resources covering step</a:t>
                      </a:r>
                      <a:endParaRPr lang="en-US" sz="1600" b="1" dirty="0">
                        <a:solidFill>
                          <a:srgbClr val="C83838"/>
                        </a:solidFill>
                        <a:latin typeface="Kalinga" panose="020B0502040204020203" pitchFamily="34" charset="0"/>
                        <a:cs typeface="Kalinga" panose="020B0502040204020203" pitchFamily="34" charset="0"/>
                      </a:endParaRPr>
                    </a:p>
                  </a:txBody>
                  <a:tcPr anchor="ctr"/>
                </a:tc>
              </a:tr>
              <a:tr h="753911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1200"/>
                        </a:spcAft>
                        <a:buClr>
                          <a:srgbClr val="660066"/>
                        </a:buClr>
                        <a:buNone/>
                      </a:pPr>
                      <a:r>
                        <a:rPr lang="en-CA" sz="1600" dirty="0" smtClean="0">
                          <a:latin typeface="Kalinga" panose="020B0502040204020203" pitchFamily="34" charset="0"/>
                          <a:cs typeface="Kalinga" panose="020B0502040204020203" pitchFamily="34" charset="0"/>
                        </a:rPr>
                        <a:t>Defining a research question and/or creating a protocol </a:t>
                      </a:r>
                      <a:endParaRPr lang="en-CA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linga" panose="020B0502040204020203" pitchFamily="34" charset="0"/>
                        <a:cs typeface="Kalinga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latin typeface="Kalinga" panose="020B0502040204020203" pitchFamily="34" charset="0"/>
                          <a:cs typeface="Kalinga" panose="020B0502040204020203" pitchFamily="34" charset="0"/>
                        </a:rPr>
                        <a:t>90% (18)</a:t>
                      </a:r>
                      <a:endParaRPr lang="en-US" sz="2000" b="1" dirty="0">
                        <a:effectLst/>
                        <a:latin typeface="Kalinga" panose="020B0502040204020203" pitchFamily="34" charset="0"/>
                        <a:cs typeface="Kalinga" panose="020B0502040204020203" pitchFamily="34" charset="0"/>
                      </a:endParaRPr>
                    </a:p>
                  </a:txBody>
                  <a:tcPr marL="63500" marR="63500" marT="63500" marB="63500" anchor="ctr"/>
                </a:tc>
              </a:tr>
              <a:tr h="495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Kalinga" panose="020B0502040204020203" pitchFamily="34" charset="0"/>
                          <a:cs typeface="Kalinga" panose="020B0502040204020203" pitchFamily="34" charset="0"/>
                        </a:rPr>
                        <a:t>Conducting a rigorous search</a:t>
                      </a:r>
                      <a:endParaRPr lang="en-CA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linga" panose="020B0502040204020203" pitchFamily="34" charset="0"/>
                        <a:cs typeface="Kalinga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latin typeface="Kalinga" panose="020B0502040204020203" pitchFamily="34" charset="0"/>
                          <a:cs typeface="Kalinga" panose="020B0502040204020203" pitchFamily="34" charset="0"/>
                        </a:rPr>
                        <a:t>90% (18)</a:t>
                      </a:r>
                      <a:endParaRPr lang="en-US" sz="2000" b="1" dirty="0">
                        <a:effectLst/>
                        <a:latin typeface="Kalinga" panose="020B0502040204020203" pitchFamily="34" charset="0"/>
                        <a:cs typeface="Kalinga" panose="020B0502040204020203" pitchFamily="34" charset="0"/>
                      </a:endParaRPr>
                    </a:p>
                  </a:txBody>
                  <a:tcPr marL="63500" marR="63500" marT="63500" marB="63500" anchor="ctr"/>
                </a:tc>
              </a:tr>
              <a:tr h="495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Kalinga" panose="020B0502040204020203" pitchFamily="34" charset="0"/>
                          <a:cs typeface="Kalinga" panose="020B0502040204020203" pitchFamily="34" charset="0"/>
                        </a:rPr>
                        <a:t>Determining selection criteria</a:t>
                      </a:r>
                      <a:endParaRPr lang="en-CA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linga" panose="020B0502040204020203" pitchFamily="34" charset="0"/>
                        <a:cs typeface="Kalinga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latin typeface="Kalinga" panose="020B0502040204020203" pitchFamily="34" charset="0"/>
                          <a:cs typeface="Kalinga" panose="020B0502040204020203" pitchFamily="34" charset="0"/>
                        </a:rPr>
                        <a:t>80% (16)</a:t>
                      </a:r>
                      <a:endParaRPr lang="en-US" sz="2000" b="1" dirty="0">
                        <a:effectLst/>
                        <a:latin typeface="Kalinga" panose="020B0502040204020203" pitchFamily="34" charset="0"/>
                        <a:cs typeface="Kalinga" panose="020B0502040204020203" pitchFamily="34" charset="0"/>
                      </a:endParaRPr>
                    </a:p>
                  </a:txBody>
                  <a:tcPr marL="63500" marR="63500" marT="63500" marB="63500" anchor="ctr"/>
                </a:tc>
              </a:tr>
              <a:tr h="584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Kalinga" panose="020B0502040204020203" pitchFamily="34" charset="0"/>
                          <a:cs typeface="Kalinga" panose="020B0502040204020203" pitchFamily="34" charset="0"/>
                        </a:rPr>
                        <a:t>Critical appraisal and/or risk of bias assessment</a:t>
                      </a:r>
                      <a:endParaRPr lang="en-CA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linga" panose="020B0502040204020203" pitchFamily="34" charset="0"/>
                        <a:cs typeface="Kalinga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latin typeface="Kalinga" panose="020B0502040204020203" pitchFamily="34" charset="0"/>
                          <a:cs typeface="Kalinga" panose="020B0502040204020203" pitchFamily="34" charset="0"/>
                        </a:rPr>
                        <a:t>90% (18)</a:t>
                      </a:r>
                      <a:endParaRPr lang="en-US" sz="2000" b="1" dirty="0">
                        <a:effectLst/>
                        <a:latin typeface="Kalinga" panose="020B0502040204020203" pitchFamily="34" charset="0"/>
                        <a:cs typeface="Kalinga" panose="020B0502040204020203" pitchFamily="34" charset="0"/>
                      </a:endParaRPr>
                    </a:p>
                  </a:txBody>
                  <a:tcPr marL="63500" marR="63500" marT="63500" marB="63500" anchor="ctr"/>
                </a:tc>
              </a:tr>
              <a:tr h="495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Kalinga" panose="020B0502040204020203" pitchFamily="34" charset="0"/>
                          <a:cs typeface="Kalinga" panose="020B0502040204020203" pitchFamily="34" charset="0"/>
                        </a:rPr>
                        <a:t>Data extraction</a:t>
                      </a:r>
                      <a:endParaRPr lang="en-CA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linga" panose="020B0502040204020203" pitchFamily="34" charset="0"/>
                        <a:cs typeface="Kalinga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latin typeface="Kalinga" panose="020B0502040204020203" pitchFamily="34" charset="0"/>
                          <a:cs typeface="Kalinga" panose="020B0502040204020203" pitchFamily="34" charset="0"/>
                        </a:rPr>
                        <a:t>85% (17)</a:t>
                      </a:r>
                      <a:endParaRPr lang="en-US" sz="2000" b="1" dirty="0">
                        <a:effectLst/>
                        <a:latin typeface="Kalinga" panose="020B0502040204020203" pitchFamily="34" charset="0"/>
                        <a:cs typeface="Kalinga" panose="020B0502040204020203" pitchFamily="34" charset="0"/>
                      </a:endParaRPr>
                    </a:p>
                  </a:txBody>
                  <a:tcPr marL="63500" marR="63500" marT="63500" marB="63500" anchor="ctr"/>
                </a:tc>
              </a:tr>
              <a:tr h="584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Kalinga" panose="020B0502040204020203" pitchFamily="34" charset="0"/>
                          <a:cs typeface="Kalinga" panose="020B0502040204020203" pitchFamily="34" charset="0"/>
                        </a:rPr>
                        <a:t>Analysis and/or creation of an in-depth report</a:t>
                      </a:r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alinga" panose="020B0502040204020203" pitchFamily="34" charset="0"/>
                        <a:cs typeface="Kalinga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latin typeface="Kalinga" panose="020B0502040204020203" pitchFamily="34" charset="0"/>
                          <a:cs typeface="Kalinga" panose="020B0502040204020203" pitchFamily="34" charset="0"/>
                        </a:rPr>
                        <a:t>95% (19)</a:t>
                      </a:r>
                      <a:endParaRPr lang="en-US" sz="2000" b="1" dirty="0">
                        <a:effectLst/>
                        <a:latin typeface="Kalinga" panose="020B0502040204020203" pitchFamily="34" charset="0"/>
                        <a:cs typeface="Kalinga" panose="020B0502040204020203" pitchFamily="34" charset="0"/>
                      </a:endParaRPr>
                    </a:p>
                  </a:txBody>
                  <a:tcPr marL="63500" marR="63500" marT="63500" marB="63500" anchor="ctr"/>
                </a:tc>
              </a:tr>
            </a:tbl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395197" y="2226856"/>
            <a:ext cx="2583298" cy="3976719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rgbClr val="660066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12 resources covered all 6 steps</a:t>
            </a:r>
          </a:p>
          <a:p>
            <a:pPr marL="457200" indent="-457200">
              <a:spcAft>
                <a:spcPts val="1200"/>
              </a:spcAft>
              <a:buClr>
                <a:srgbClr val="660066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Five resources covered 5/6 steps</a:t>
            </a:r>
          </a:p>
          <a:p>
            <a:pPr marL="457200" indent="-457200">
              <a:spcAft>
                <a:spcPts val="1200"/>
              </a:spcAft>
              <a:buClr>
                <a:srgbClr val="660066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Remaining three resources covered 3/6 steps</a:t>
            </a:r>
          </a:p>
        </p:txBody>
      </p:sp>
    </p:spTree>
    <p:extLst>
      <p:ext uri="{BB962C8B-B14F-4D97-AF65-F5344CB8AC3E}">
        <p14:creationId xmlns:p14="http://schemas.microsoft.com/office/powerpoint/2010/main" val="363002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33" y="483222"/>
            <a:ext cx="5504332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Results:</a:t>
            </a:r>
            <a:b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en-US" sz="3600" b="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Content</a:t>
            </a:r>
            <a:endParaRPr lang="en-US" sz="3600" b="0" dirty="0">
              <a:solidFill>
                <a:srgbClr val="CD4747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526800"/>
              </p:ext>
            </p:extLst>
          </p:nvPr>
        </p:nvGraphicFramePr>
        <p:xfrm>
          <a:off x="107578" y="1707278"/>
          <a:ext cx="8480611" cy="464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22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Principal </a:t>
            </a:r>
            <a:r>
              <a:rPr lang="en-US" dirty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finding </a:t>
            </a:r>
            <a:r>
              <a:rPr lang="en-US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#2: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0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Audience was frequently undefined, leading to lower scores</a:t>
            </a:r>
            <a:endParaRPr lang="en-US" i="0" dirty="0">
              <a:solidFill>
                <a:schemeClr val="tx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33" y="483222"/>
            <a:ext cx="5504332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Results:</a:t>
            </a:r>
            <a:b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en-US" sz="3600" b="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Usability</a:t>
            </a:r>
            <a:endParaRPr lang="en-US" sz="3600" b="0" dirty="0">
              <a:solidFill>
                <a:srgbClr val="CD4747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312259"/>
              </p:ext>
            </p:extLst>
          </p:nvPr>
        </p:nvGraphicFramePr>
        <p:xfrm>
          <a:off x="215152" y="1918447"/>
          <a:ext cx="8364071" cy="443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47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33" y="483222"/>
            <a:ext cx="5504332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Results:</a:t>
            </a:r>
            <a:b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en-US" sz="3600" b="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Design</a:t>
            </a:r>
            <a:endParaRPr lang="en-US" sz="3600" b="0" dirty="0">
              <a:solidFill>
                <a:srgbClr val="CD4747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142544"/>
              </p:ext>
            </p:extLst>
          </p:nvPr>
        </p:nvGraphicFramePr>
        <p:xfrm>
          <a:off x="222997" y="1783976"/>
          <a:ext cx="8292353" cy="4572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83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33" y="483222"/>
            <a:ext cx="5504332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Results:</a:t>
            </a:r>
            <a:b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en-US" sz="3600" b="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Interactivity</a:t>
            </a:r>
            <a:endParaRPr lang="en-US" sz="3600" b="0" dirty="0">
              <a:solidFill>
                <a:srgbClr val="CD4747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105823"/>
              </p:ext>
            </p:extLst>
          </p:nvPr>
        </p:nvGraphicFramePr>
        <p:xfrm>
          <a:off x="231962" y="1900518"/>
          <a:ext cx="8283388" cy="4455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81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900" y="204688"/>
            <a:ext cx="3898199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Objective</a:t>
            </a:r>
            <a:endParaRPr lang="en-US" sz="4400" dirty="0">
              <a:solidFill>
                <a:srgbClr val="CD4747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099" y="1773831"/>
            <a:ext cx="7909800" cy="4287300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rgbClr val="660066"/>
              </a:buClr>
              <a:buFont typeface="Courier New" panose="02070309020205020404" pitchFamily="49" charset="0"/>
              <a:buChar char="o"/>
            </a:pPr>
            <a:r>
              <a:rPr lang="en-CA" dirty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To conduct an </a:t>
            </a:r>
            <a:r>
              <a:rPr lang="en-CA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environmental </a:t>
            </a:r>
            <a:r>
              <a:rPr lang="en-CA" dirty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scan and assessment of online systematic review training resources </a:t>
            </a:r>
            <a:r>
              <a:rPr lang="en-CA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in order to:</a:t>
            </a:r>
            <a:endParaRPr lang="en-CA" dirty="0">
              <a:solidFill>
                <a:schemeClr val="tx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1541463" indent="-457200">
              <a:spcAft>
                <a:spcPts val="1200"/>
              </a:spcAft>
              <a:buClr>
                <a:srgbClr val="660066"/>
              </a:buClr>
              <a:buFont typeface="Courier New" panose="02070309020205020404" pitchFamily="49" charset="0"/>
              <a:buChar char="o"/>
            </a:pPr>
            <a:r>
              <a:rPr lang="en-CA" dirty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D</a:t>
            </a:r>
            <a:r>
              <a:rPr lang="en-CA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escribe </a:t>
            </a:r>
            <a:r>
              <a:rPr lang="en-CA" dirty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available </a:t>
            </a:r>
            <a:r>
              <a:rPr lang="en-CA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resources</a:t>
            </a:r>
          </a:p>
          <a:p>
            <a:pPr marL="1541463" indent="-457200">
              <a:spcAft>
                <a:spcPts val="1200"/>
              </a:spcAft>
              <a:buClr>
                <a:srgbClr val="660066"/>
              </a:buClr>
              <a:buFont typeface="Courier New" panose="02070309020205020404" pitchFamily="49" charset="0"/>
              <a:buChar char="o"/>
            </a:pPr>
            <a:r>
              <a:rPr lang="en-CA" b="1" dirty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</a:t>
            </a:r>
            <a:r>
              <a:rPr lang="en-CA" b="1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valuate </a:t>
            </a:r>
            <a:r>
              <a:rPr lang="en-CA" b="1" dirty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whether they follow current best practices for online instruction</a:t>
            </a:r>
            <a:endParaRPr lang="en" b="1" dirty="0">
              <a:solidFill>
                <a:schemeClr val="tx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Principal </a:t>
            </a:r>
            <a:r>
              <a:rPr lang="en-US" dirty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finding </a:t>
            </a:r>
            <a:r>
              <a:rPr lang="en-US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#3: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0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Low interactivity scores were related to deficiencies in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33" y="483222"/>
            <a:ext cx="5504332" cy="592543"/>
          </a:xfrm>
        </p:spPr>
        <p:txBody>
          <a:bodyPr/>
          <a:lstStyle/>
          <a:p>
            <a:r>
              <a:rPr lang="en-US" sz="32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Principal finding #3</a:t>
            </a:r>
            <a:endParaRPr lang="en-US" sz="3200" dirty="0">
              <a:solidFill>
                <a:srgbClr val="CD4747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099" y="1452282"/>
            <a:ext cx="7909800" cy="4722547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Clr>
                <a:srgbClr val="660066"/>
              </a:buClr>
            </a:pPr>
            <a:r>
              <a:rPr lang="en-US" sz="2200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In the top five, average content–design difference is 9%; average content–interactivity difference is 1%</a:t>
            </a:r>
          </a:p>
          <a:p>
            <a:pPr marL="514350" indent="-514350">
              <a:spcAft>
                <a:spcPts val="1200"/>
              </a:spcAft>
              <a:buClr>
                <a:srgbClr val="660066"/>
              </a:buClr>
            </a:pPr>
            <a:r>
              <a:rPr lang="en-US" sz="2200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In the remaining 15 resources, the differences are 38% and 45%, respectively</a:t>
            </a:r>
            <a:endParaRPr lang="en" sz="2200" dirty="0">
              <a:solidFill>
                <a:schemeClr val="tx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924682"/>
              </p:ext>
            </p:extLst>
          </p:nvPr>
        </p:nvGraphicFramePr>
        <p:xfrm>
          <a:off x="1320753" y="3493715"/>
          <a:ext cx="2719388" cy="3364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495306"/>
              </p:ext>
            </p:extLst>
          </p:nvPr>
        </p:nvGraphicFramePr>
        <p:xfrm>
          <a:off x="4789816" y="3845858"/>
          <a:ext cx="2768553" cy="288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85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Principal </a:t>
            </a:r>
            <a:r>
              <a:rPr lang="en-US" dirty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finding </a:t>
            </a:r>
            <a:r>
              <a:rPr lang="en-US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#4: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0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Format correlated with score; online courses performed best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33" y="483222"/>
            <a:ext cx="5504332" cy="592543"/>
          </a:xfrm>
        </p:spPr>
        <p:txBody>
          <a:bodyPr/>
          <a:lstStyle/>
          <a:p>
            <a:r>
              <a:rPr lang="en-US" sz="32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Principal finding #4</a:t>
            </a:r>
            <a:endParaRPr lang="en-US" sz="3200" b="0" dirty="0">
              <a:solidFill>
                <a:srgbClr val="CD4747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026097437"/>
              </p:ext>
            </p:extLst>
          </p:nvPr>
        </p:nvGraphicFramePr>
        <p:xfrm>
          <a:off x="259976" y="2142565"/>
          <a:ext cx="8175811" cy="4464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17099" y="1255060"/>
            <a:ext cx="7909800" cy="4919770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Clr>
                <a:srgbClr val="660066"/>
              </a:buClr>
            </a:pPr>
            <a:r>
              <a:rPr lang="en-US" sz="2200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As a reminder, here are the overall scores by format:</a:t>
            </a:r>
            <a:endParaRPr lang="en" sz="2200" dirty="0">
              <a:solidFill>
                <a:schemeClr val="tx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33" y="483222"/>
            <a:ext cx="5504332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Summary:</a:t>
            </a:r>
            <a:b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en-US" sz="3600" b="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Principal findings</a:t>
            </a:r>
            <a:endParaRPr lang="en-US" sz="3600" b="0" dirty="0">
              <a:solidFill>
                <a:srgbClr val="CD4747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099" y="1854419"/>
            <a:ext cx="7909800" cy="4367087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Clr>
                <a:srgbClr val="660066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High cost did not always correlate with high score</a:t>
            </a:r>
          </a:p>
          <a:p>
            <a:pPr marL="514350" indent="-514350">
              <a:spcAft>
                <a:spcPts val="1200"/>
              </a:spcAft>
              <a:buClr>
                <a:srgbClr val="660066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Audiences were frequently undefined</a:t>
            </a:r>
          </a:p>
          <a:p>
            <a:pPr marL="514350" indent="-514350">
              <a:spcAft>
                <a:spcPts val="1200"/>
              </a:spcAft>
              <a:buClr>
                <a:srgbClr val="660066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Low interactivity scores were related to deficiencies in design</a:t>
            </a:r>
          </a:p>
          <a:p>
            <a:pPr marL="514350" indent="-514350">
              <a:spcAft>
                <a:spcPts val="1200"/>
              </a:spcAft>
              <a:buClr>
                <a:srgbClr val="660066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Format correlated with score; online courses performed </a:t>
            </a:r>
            <a:r>
              <a:rPr lang="en-US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best</a:t>
            </a:r>
            <a:endParaRPr lang="en" dirty="0">
              <a:solidFill>
                <a:schemeClr val="tx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099" y="1854419"/>
            <a:ext cx="7909800" cy="4367087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Clr>
                <a:srgbClr val="660066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Include measurable objectives and increase interactivity to cover more levels of Bloom’s Taxonomy</a:t>
            </a:r>
          </a:p>
          <a:p>
            <a:pPr marL="514350" indent="-514350">
              <a:spcAft>
                <a:spcPts val="1200"/>
              </a:spcAft>
              <a:buClr>
                <a:srgbClr val="660066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Improve video resources</a:t>
            </a:r>
          </a:p>
          <a:p>
            <a:pPr marL="514350" indent="-514350">
              <a:spcAft>
                <a:spcPts val="1200"/>
              </a:spcAft>
              <a:buClr>
                <a:srgbClr val="660066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Recommend appropriate resources</a:t>
            </a:r>
            <a:endParaRPr lang="en" dirty="0">
              <a:solidFill>
                <a:schemeClr val="tx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25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19833" y="483222"/>
            <a:ext cx="550433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Discussion:</a:t>
            </a:r>
            <a:b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en-US" sz="3600" b="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Recommendations</a:t>
            </a:r>
            <a:endParaRPr lang="en-US" sz="3600" b="0" dirty="0">
              <a:solidFill>
                <a:srgbClr val="CD4747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4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33" y="483222"/>
            <a:ext cx="5504332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Discussion:</a:t>
            </a:r>
            <a:b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en-US" sz="3600" b="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Future research</a:t>
            </a:r>
            <a:endParaRPr lang="en-US" sz="3600" b="0" dirty="0">
              <a:solidFill>
                <a:srgbClr val="CD4747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099" y="1854419"/>
            <a:ext cx="7909800" cy="4367087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Clr>
                <a:srgbClr val="660066"/>
              </a:buClr>
            </a:pPr>
            <a:r>
              <a:rPr lang="en-US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Which users would benefit from different resource types and formats?</a:t>
            </a:r>
          </a:p>
          <a:p>
            <a:pPr marL="514350" indent="-514350">
              <a:spcAft>
                <a:spcPts val="1200"/>
              </a:spcAft>
              <a:buClr>
                <a:srgbClr val="660066"/>
              </a:buClr>
            </a:pPr>
            <a:r>
              <a:rPr lang="en-US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User testing of high-quality resources</a:t>
            </a:r>
          </a:p>
          <a:p>
            <a:pPr marL="1371600" indent="-514350">
              <a:spcAft>
                <a:spcPts val="1200"/>
              </a:spcAft>
              <a:buClr>
                <a:srgbClr val="660066"/>
              </a:buClr>
            </a:pPr>
            <a:r>
              <a:rPr lang="en" sz="2400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Evaluating learner satisfaction</a:t>
            </a:r>
          </a:p>
          <a:p>
            <a:pPr marL="1371600" indent="-514350">
              <a:spcAft>
                <a:spcPts val="1200"/>
              </a:spcAft>
              <a:buClr>
                <a:srgbClr val="660066"/>
              </a:buClr>
            </a:pPr>
            <a:r>
              <a:rPr lang="en" sz="2400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Assessing rate of completion and quality of resulting reviews</a:t>
            </a:r>
            <a:endParaRPr lang="en" sz="2400" dirty="0">
              <a:solidFill>
                <a:schemeClr val="tx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33" y="483222"/>
            <a:ext cx="5504332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Discussion:</a:t>
            </a:r>
            <a:b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en-US" sz="3600" b="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Limitations</a:t>
            </a:r>
            <a:endParaRPr lang="en-US" sz="3600" b="0" dirty="0">
              <a:solidFill>
                <a:srgbClr val="CD4747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099" y="1854419"/>
            <a:ext cx="7909800" cy="4367087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Clr>
                <a:srgbClr val="660066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Environmental scan currency</a:t>
            </a:r>
          </a:p>
          <a:p>
            <a:pPr marL="514350" indent="-514350">
              <a:spcAft>
                <a:spcPts val="1200"/>
              </a:spcAft>
              <a:buClr>
                <a:srgbClr val="660066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Systematic review step coverage</a:t>
            </a:r>
          </a:p>
          <a:p>
            <a:pPr marL="514350" indent="-514350">
              <a:spcAft>
                <a:spcPts val="1200"/>
              </a:spcAft>
              <a:buClr>
                <a:srgbClr val="660066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Access to complete resources</a:t>
            </a:r>
            <a:endParaRPr lang="en" dirty="0">
              <a:solidFill>
                <a:schemeClr val="tx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33" y="483222"/>
            <a:ext cx="5504332" cy="664260"/>
          </a:xfrm>
        </p:spPr>
        <p:txBody>
          <a:bodyPr/>
          <a:lstStyle/>
          <a:p>
            <a: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Conclusions</a:t>
            </a:r>
            <a:endParaRPr lang="en-US" sz="3600" b="0" dirty="0">
              <a:solidFill>
                <a:srgbClr val="CD4747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099" y="1586753"/>
            <a:ext cx="7909800" cy="4634753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Clr>
                <a:srgbClr val="660066"/>
              </a:buClr>
            </a:pPr>
            <a:r>
              <a:rPr lang="en-US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Reflect on the material currently being used and developed</a:t>
            </a:r>
          </a:p>
          <a:p>
            <a:pPr marL="514350" indent="-514350">
              <a:spcAft>
                <a:spcPts val="1200"/>
              </a:spcAft>
              <a:buClr>
                <a:srgbClr val="660066"/>
              </a:buClr>
            </a:pPr>
            <a:r>
              <a:rPr lang="en-US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Be aware of common limitations of online resources</a:t>
            </a:r>
          </a:p>
          <a:p>
            <a:pPr marL="514350" indent="-514350">
              <a:spcAft>
                <a:spcPts val="1200"/>
              </a:spcAft>
              <a:buClr>
                <a:srgbClr val="660066"/>
              </a:buClr>
            </a:pPr>
            <a:r>
              <a:rPr lang="en-US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Keep in mind important elements of content, design, interactivity, and usability</a:t>
            </a:r>
            <a:endParaRPr lang="en" dirty="0">
              <a:solidFill>
                <a:schemeClr val="tx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6350" y="1626222"/>
            <a:ext cx="3644400" cy="464492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66006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Contact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Leah Boulos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Evidence Synthesis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Coordinator</a:t>
            </a:r>
            <a:b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Maritime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SPOR SUPPORT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Unit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u="sng" dirty="0" smtClean="0">
                <a:solidFill>
                  <a:srgbClr val="66006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LeahM.Boulos@nshealth.ca</a:t>
            </a:r>
            <a:r>
              <a:rPr lang="en-US" sz="2000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870698" y="1626222"/>
            <a:ext cx="3735420" cy="464492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66006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References</a:t>
            </a:r>
            <a:endParaRPr lang="en-US" b="1" dirty="0">
              <a:solidFill>
                <a:srgbClr val="660066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457200" indent="-457200">
              <a:buNone/>
            </a:pPr>
            <a:r>
              <a:rPr lang="en-C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Foster M. Evaluation of best practices in the design of online evidence-based practice instructional modules. JMLA. 2014;102(1):31-40.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457200" indent="-457200">
              <a:buNone/>
            </a:pPr>
            <a:r>
              <a:rPr lang="en-CA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Galipeau</a:t>
            </a:r>
            <a:r>
              <a:rPr lang="en-CA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C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J, </a:t>
            </a:r>
            <a:r>
              <a:rPr lang="en-CA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Moher</a:t>
            </a:r>
            <a:r>
              <a:rPr lang="en-C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D. Repository of ongoing training opportunities in </a:t>
            </a:r>
            <a:r>
              <a:rPr lang="en-CA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journalology</a:t>
            </a:r>
            <a:r>
              <a:rPr lang="en-C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[Internet]. [Winnetka (IL)]: World Association of Medical Editors; c2017 [cited 22 Mar 2017]. Available from: &lt;http://www.wame.org/about/repository-of-ongoing-training-opportunities&gt;.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457200" indent="-457200">
              <a:buNone/>
            </a:pPr>
            <a:r>
              <a:rPr lang="en-CA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Opdenacker</a:t>
            </a:r>
            <a:r>
              <a:rPr lang="en-C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, L, Stassen, I, </a:t>
            </a:r>
            <a:r>
              <a:rPr lang="en-CA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Vaes</a:t>
            </a:r>
            <a:r>
              <a:rPr lang="en-C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, S, </a:t>
            </a:r>
            <a:r>
              <a:rPr lang="en-CA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Waes</a:t>
            </a:r>
            <a:r>
              <a:rPr lang="en-C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, LV, Jacobs, G. </a:t>
            </a:r>
            <a:r>
              <a:rPr lang="en-CA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Quadem</a:t>
            </a:r>
            <a:r>
              <a:rPr lang="en-C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: manual for the quality assessment of digital educational material. </a:t>
            </a:r>
            <a:r>
              <a:rPr lang="en-CA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Antwerpen</a:t>
            </a:r>
            <a:r>
              <a:rPr lang="en-C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: </a:t>
            </a:r>
            <a:r>
              <a:rPr lang="en-CA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Universiteit</a:t>
            </a:r>
            <a:r>
              <a:rPr lang="en-C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CA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Antwerpen</a:t>
            </a:r>
            <a:r>
              <a:rPr lang="en-C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; 2010.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457200" indent="-457200">
              <a:buNone/>
            </a:pPr>
            <a:r>
              <a:rPr lang="en-CA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Armstrong </a:t>
            </a:r>
            <a:r>
              <a:rPr lang="en-C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P. Bloom's taxonomy: the revised taxonomy (2001) [Internet]. Nashville (TN): Vanderbilt University, Center for Teaching; c2017 [cited </a:t>
            </a:r>
            <a:r>
              <a:rPr lang="en-CA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10 May 2017</a:t>
            </a:r>
            <a:r>
              <a:rPr lang="en-C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]. Available from: &lt;https://cft.vanderbilt.edu/guides-sub-pages/blooms-taxonomy/#2001&gt;.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19833" y="224118"/>
            <a:ext cx="5504332" cy="1120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Thank You</a:t>
            </a:r>
            <a:endParaRPr lang="en-US" sz="3600" b="0" dirty="0">
              <a:solidFill>
                <a:srgbClr val="CD4747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9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33" y="483222"/>
            <a:ext cx="5504332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Methods:</a:t>
            </a:r>
            <a:b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en-US" sz="3600" b="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Environmental scan</a:t>
            </a:r>
            <a:endParaRPr lang="en-US" sz="3600" b="0" dirty="0">
              <a:solidFill>
                <a:srgbClr val="CD4747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099" y="1854419"/>
            <a:ext cx="7909800" cy="2063063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rgbClr val="660066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Broad Google search</a:t>
            </a:r>
          </a:p>
          <a:p>
            <a:pPr marL="457200" indent="-457200">
              <a:spcAft>
                <a:spcPts val="1200"/>
              </a:spcAft>
              <a:buClr>
                <a:srgbClr val="660066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Exhaustive YouTube search</a:t>
            </a:r>
          </a:p>
          <a:p>
            <a:pPr marL="457200" indent="-457200">
              <a:spcAft>
                <a:spcPts val="1200"/>
              </a:spcAft>
              <a:buClr>
                <a:srgbClr val="660066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Targeted website search</a:t>
            </a:r>
            <a:endParaRPr lang="en" dirty="0">
              <a:solidFill>
                <a:schemeClr val="tx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3</a:t>
            </a:fld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17099" y="4065090"/>
            <a:ext cx="7909800" cy="2063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erif"/>
              <a:buChar char="○"/>
              <a:defRPr sz="3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erif"/>
              <a:buChar char="□"/>
              <a:defRPr sz="24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erif"/>
              <a:buChar char="○"/>
              <a:defRPr sz="24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erif"/>
              <a:buNone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erif"/>
              <a:buNone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erif"/>
              <a:buNone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erif"/>
              <a:buNone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erif"/>
              <a:buNone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Google search string:</a:t>
            </a:r>
          </a:p>
          <a:p>
            <a:pPr>
              <a:buNone/>
            </a:pPr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((“systematic review” OR “scoping review” OR “evidence review” OR “knowledge synthesis” OR “evidence synthesis”) online teaching OR course OR workshop OR seminar OR education OR training OR module</a:t>
            </a:r>
            <a:r>
              <a:rPr lang="en-C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30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19833" y="483222"/>
            <a:ext cx="550433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40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Appendix:</a:t>
            </a:r>
            <a:br>
              <a:rPr lang="en-US" sz="40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en-US" sz="3200" b="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Bloom’s Taxonomy</a:t>
            </a:r>
            <a:endParaRPr lang="en-US" sz="3200" b="0" dirty="0">
              <a:solidFill>
                <a:srgbClr val="CD4747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60" y="1703294"/>
            <a:ext cx="7527789" cy="42343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16359" y="6014748"/>
            <a:ext cx="7296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CA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Armstrong P. Bloom's taxonomy: the revised taxonomy (2001) [Internet]. Nashville (TN): </a:t>
            </a:r>
            <a:r>
              <a:rPr lang="en-CA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Vanderbilt University, Center for Teaching</a:t>
            </a:r>
            <a:r>
              <a:rPr lang="en-CA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; c2017 [cited </a:t>
            </a:r>
            <a:r>
              <a:rPr lang="en-CA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10 May 2017</a:t>
            </a:r>
            <a:r>
              <a:rPr lang="en-CA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]. Available from: &lt;https://cft.vanderbilt.edu/guides-sub-pages/blooms-taxonomy/#2001&gt;.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33" y="348658"/>
            <a:ext cx="5504332" cy="861577"/>
          </a:xfrm>
        </p:spPr>
        <p:txBody>
          <a:bodyPr/>
          <a:lstStyle/>
          <a:p>
            <a:r>
              <a:rPr lang="en-US" sz="36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Selection criteria</a:t>
            </a:r>
            <a:endParaRPr lang="en-US" sz="2800" b="0" dirty="0">
              <a:solidFill>
                <a:srgbClr val="CD4747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4</a:t>
            </a:fld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87618" y="3356878"/>
            <a:ext cx="7909800" cy="2063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erif"/>
              <a:buChar char="○"/>
              <a:defRPr sz="30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erif"/>
              <a:buChar char="□"/>
              <a:defRPr sz="24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erif"/>
              <a:buChar char="○"/>
              <a:defRPr sz="24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erif"/>
              <a:buNone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erif"/>
              <a:buNone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erif"/>
              <a:buNone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erif"/>
              <a:buNone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erif"/>
              <a:buNone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Six systematic review steps:</a:t>
            </a:r>
          </a:p>
          <a:p>
            <a:pPr marL="860425" indent="-457200">
              <a:spcAft>
                <a:spcPts val="1200"/>
              </a:spcAft>
              <a:buClr>
                <a:srgbClr val="660066"/>
              </a:buClr>
              <a:buAutoNum type="arabicPeriod"/>
            </a:pPr>
            <a:r>
              <a:rPr lang="en-CA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Defining </a:t>
            </a:r>
            <a:r>
              <a:rPr lang="en-CA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 research question and/or creating a </a:t>
            </a:r>
            <a:r>
              <a:rPr lang="en-CA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protocol </a:t>
            </a:r>
          </a:p>
          <a:p>
            <a:pPr marL="860425" indent="-457200">
              <a:spcAft>
                <a:spcPts val="1200"/>
              </a:spcAft>
              <a:buClr>
                <a:srgbClr val="660066"/>
              </a:buClr>
              <a:buAutoNum type="arabicPeriod"/>
            </a:pPr>
            <a:r>
              <a:rPr lang="en-CA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Conducting </a:t>
            </a:r>
            <a:r>
              <a:rPr lang="en-CA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 rigorous </a:t>
            </a:r>
            <a:r>
              <a:rPr lang="en-CA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search</a:t>
            </a:r>
          </a:p>
          <a:p>
            <a:pPr marL="860425" indent="-457200">
              <a:spcAft>
                <a:spcPts val="1200"/>
              </a:spcAft>
              <a:buClr>
                <a:srgbClr val="660066"/>
              </a:buClr>
              <a:buAutoNum type="arabicPeriod"/>
            </a:pPr>
            <a:r>
              <a:rPr lang="en-CA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Determining </a:t>
            </a:r>
            <a:r>
              <a:rPr lang="en-CA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selection </a:t>
            </a:r>
            <a:r>
              <a:rPr lang="en-CA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criteria</a:t>
            </a:r>
          </a:p>
          <a:p>
            <a:pPr marL="860425" indent="-457200">
              <a:spcAft>
                <a:spcPts val="1200"/>
              </a:spcAft>
              <a:buClr>
                <a:srgbClr val="660066"/>
              </a:buClr>
              <a:buAutoNum type="arabicPeriod"/>
            </a:pPr>
            <a:r>
              <a:rPr lang="en-CA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Critical </a:t>
            </a:r>
            <a:r>
              <a:rPr lang="en-CA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appraisal and/or risk of bias </a:t>
            </a:r>
            <a:r>
              <a:rPr lang="en-CA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assessment</a:t>
            </a:r>
          </a:p>
          <a:p>
            <a:pPr marL="860425" indent="-457200">
              <a:spcAft>
                <a:spcPts val="1200"/>
              </a:spcAft>
              <a:buClr>
                <a:srgbClr val="660066"/>
              </a:buClr>
              <a:buAutoNum type="arabicPeriod"/>
            </a:pPr>
            <a:r>
              <a:rPr lang="en-CA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Data extraction</a:t>
            </a:r>
          </a:p>
          <a:p>
            <a:pPr marL="860425" indent="-457200">
              <a:spcAft>
                <a:spcPts val="1200"/>
              </a:spcAft>
              <a:buClr>
                <a:srgbClr val="660066"/>
              </a:buClr>
              <a:buAutoNum type="arabicPeriod"/>
            </a:pPr>
            <a:r>
              <a:rPr lang="en-CA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Analysis </a:t>
            </a:r>
            <a:r>
              <a:rPr lang="en-CA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and/or creation of an in-depth </a:t>
            </a:r>
            <a:r>
              <a:rPr lang="en-CA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report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494695"/>
              </p:ext>
            </p:extLst>
          </p:nvPr>
        </p:nvGraphicFramePr>
        <p:xfrm>
          <a:off x="628647" y="1210235"/>
          <a:ext cx="7898252" cy="192024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974563"/>
                <a:gridCol w="1974563"/>
                <a:gridCol w="1974563"/>
                <a:gridCol w="1974563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Kalinga" panose="020B0502040204020203" pitchFamily="34" charset="0"/>
                          <a:cs typeface="Kalinga" panose="020B0502040204020203" pitchFamily="34" charset="0"/>
                        </a:rPr>
                        <a:t>Content</a:t>
                      </a:r>
                      <a:endParaRPr lang="en-US" sz="1800" dirty="0">
                        <a:latin typeface="Kalinga" panose="020B0502040204020203" pitchFamily="34" charset="0"/>
                        <a:cs typeface="Kalinga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Kalinga" panose="020B0502040204020203" pitchFamily="34" charset="0"/>
                          <a:cs typeface="Kalinga" panose="020B0502040204020203" pitchFamily="34" charset="0"/>
                        </a:rPr>
                        <a:t>Format</a:t>
                      </a:r>
                      <a:endParaRPr lang="en-US" sz="1800" dirty="0">
                        <a:latin typeface="Kalinga" panose="020B0502040204020203" pitchFamily="34" charset="0"/>
                        <a:cs typeface="Kalinga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Kalinga" panose="020B0502040204020203" pitchFamily="34" charset="0"/>
                          <a:cs typeface="Kalinga" panose="020B0502040204020203" pitchFamily="34" charset="0"/>
                        </a:rPr>
                        <a:t>Availability</a:t>
                      </a:r>
                      <a:endParaRPr lang="en-US" sz="1800" dirty="0">
                        <a:latin typeface="Kalinga" panose="020B0502040204020203" pitchFamily="34" charset="0"/>
                        <a:cs typeface="Kalinga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Kalinga" panose="020B0502040204020203" pitchFamily="34" charset="0"/>
                          <a:cs typeface="Kalinga" panose="020B0502040204020203" pitchFamily="34" charset="0"/>
                        </a:rPr>
                        <a:t>Language</a:t>
                      </a:r>
                      <a:endParaRPr lang="en-US" sz="1800" dirty="0">
                        <a:latin typeface="Kalinga" panose="020B0502040204020203" pitchFamily="34" charset="0"/>
                        <a:cs typeface="Kalinga" panose="020B0502040204020203" pitchFamily="34" charset="0"/>
                      </a:endParaRPr>
                    </a:p>
                  </a:txBody>
                  <a:tcPr anchor="ctr"/>
                </a:tc>
              </a:tr>
              <a:tr h="73280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Kalinga" panose="020B0502040204020203" pitchFamily="34" charset="0"/>
                          <a:cs typeface="Kalinga" panose="020B0502040204020203" pitchFamily="34" charset="0"/>
                        </a:rPr>
                        <a:t>At least three of six systematic review steps</a:t>
                      </a:r>
                      <a:endParaRPr lang="en-US" sz="1800" dirty="0">
                        <a:latin typeface="Kalinga" panose="020B0502040204020203" pitchFamily="34" charset="0"/>
                        <a:cs typeface="Kalinga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Kalinga" panose="020B0502040204020203" pitchFamily="34" charset="0"/>
                          <a:cs typeface="Kalinga" panose="020B0502040204020203" pitchFamily="34" charset="0"/>
                        </a:rPr>
                        <a:t>Online courses, videos, web tutorials</a:t>
                      </a:r>
                      <a:r>
                        <a:rPr lang="en-US" sz="1800" baseline="0" dirty="0" smtClean="0">
                          <a:latin typeface="Kalinga" panose="020B0502040204020203" pitchFamily="34" charset="0"/>
                          <a:cs typeface="Kalinga" panose="020B0502040204020203" pitchFamily="34" charset="0"/>
                        </a:rPr>
                        <a:t> or modules</a:t>
                      </a:r>
                      <a:endParaRPr lang="en-US" sz="1800" dirty="0">
                        <a:latin typeface="Kalinga" panose="020B0502040204020203" pitchFamily="34" charset="0"/>
                        <a:cs typeface="Kalinga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Kalinga" panose="020B0502040204020203" pitchFamily="34" charset="0"/>
                          <a:cs typeface="Kalinga" panose="020B0502040204020203" pitchFamily="34" charset="0"/>
                        </a:rPr>
                        <a:t>Available to the public or a group to which membership</a:t>
                      </a:r>
                      <a:r>
                        <a:rPr lang="en-US" sz="1800" baseline="0" dirty="0" smtClean="0">
                          <a:latin typeface="Kalinga" panose="020B0502040204020203" pitchFamily="34" charset="0"/>
                          <a:cs typeface="Kalinga" panose="020B0502040204020203" pitchFamily="34" charset="0"/>
                        </a:rPr>
                        <a:t> is open</a:t>
                      </a:r>
                      <a:endParaRPr lang="en-US" sz="1800" dirty="0">
                        <a:latin typeface="Kalinga" panose="020B0502040204020203" pitchFamily="34" charset="0"/>
                        <a:cs typeface="Kalinga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Kalinga" panose="020B0502040204020203" pitchFamily="34" charset="0"/>
                          <a:cs typeface="Kalinga" panose="020B0502040204020203" pitchFamily="34" charset="0"/>
                        </a:rPr>
                        <a:t>English</a:t>
                      </a:r>
                      <a:endParaRPr lang="en-US" sz="1800" dirty="0">
                        <a:latin typeface="Kalinga" panose="020B0502040204020203" pitchFamily="34" charset="0"/>
                        <a:cs typeface="Kalinga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1362635" y="2590800"/>
            <a:ext cx="0" cy="766078"/>
          </a:xfrm>
          <a:prstGeom prst="straightConnector1">
            <a:avLst/>
          </a:prstGeom>
          <a:ln w="381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5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33" y="483222"/>
            <a:ext cx="5504332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Methods:</a:t>
            </a:r>
            <a:b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en-US" sz="3600" b="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Evaluation</a:t>
            </a:r>
            <a:endParaRPr lang="en-US" sz="3600" b="0" dirty="0">
              <a:solidFill>
                <a:srgbClr val="CD4747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099" y="1714782"/>
            <a:ext cx="7909800" cy="2063063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rgbClr val="660066"/>
              </a:buClr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Evaluation framework based directly on Foster, </a:t>
            </a:r>
            <a:r>
              <a:rPr lang="en-US" sz="2800" dirty="0" err="1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Shurtz</a:t>
            </a:r>
            <a:r>
              <a:rPr lang="en-US" sz="2800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, &amp; Pepper (2014)</a:t>
            </a:r>
          </a:p>
          <a:p>
            <a:pPr marL="1147763" indent="-457200">
              <a:spcAft>
                <a:spcPts val="1200"/>
              </a:spcAft>
              <a:buClr>
                <a:srgbClr val="660066"/>
              </a:buCl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In turn based on QuADEM approach</a:t>
            </a:r>
          </a:p>
          <a:p>
            <a:pPr marL="457200" indent="-457200">
              <a:spcAft>
                <a:spcPts val="1200"/>
              </a:spcAft>
              <a:buClr>
                <a:srgbClr val="660066"/>
              </a:buClr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Four categories, 26 questions, 37 possible points</a:t>
            </a:r>
            <a:endParaRPr lang="en" sz="2800" dirty="0">
              <a:solidFill>
                <a:schemeClr val="tx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68824" y="4939553"/>
            <a:ext cx="2743200" cy="699247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Kalinga" panose="020B0502040204020203" pitchFamily="34" charset="0"/>
                <a:cs typeface="Kalinga" panose="020B0502040204020203" pitchFamily="34" charset="0"/>
              </a:rPr>
              <a:t>Content</a:t>
            </a:r>
            <a:endParaRPr lang="en-US" sz="2800" b="1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8824" y="5899150"/>
            <a:ext cx="2743200" cy="699247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Kalinga" panose="020B0502040204020203" pitchFamily="34" charset="0"/>
                <a:cs typeface="Kalinga" panose="020B0502040204020203" pitchFamily="34" charset="0"/>
              </a:rPr>
              <a:t>Interactivity</a:t>
            </a:r>
            <a:endParaRPr lang="en-US" sz="2800" b="1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58871" y="4939552"/>
            <a:ext cx="2743200" cy="699247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Kalinga" panose="020B0502040204020203" pitchFamily="34" charset="0"/>
                <a:cs typeface="Kalinga" panose="020B0502040204020203" pitchFamily="34" charset="0"/>
              </a:rPr>
              <a:t>Design</a:t>
            </a:r>
            <a:endParaRPr lang="en-US" sz="2800" b="1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58871" y="5899150"/>
            <a:ext cx="2743200" cy="699247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Kalinga" panose="020B0502040204020203" pitchFamily="34" charset="0"/>
                <a:cs typeface="Kalinga" panose="020B0502040204020203" pitchFamily="34" charset="0"/>
              </a:rPr>
              <a:t>Usability</a:t>
            </a:r>
            <a:endParaRPr lang="en-US" sz="2800" b="1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33" y="483222"/>
            <a:ext cx="5504332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Methods:</a:t>
            </a:r>
            <a:b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en-US" sz="3600" b="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Evaluation</a:t>
            </a:r>
            <a:endParaRPr lang="en-US" sz="3600" b="0" dirty="0">
              <a:solidFill>
                <a:srgbClr val="CD4747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6799" y="1966261"/>
            <a:ext cx="2743200" cy="699247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Kalinga" panose="020B0502040204020203" pitchFamily="34" charset="0"/>
                <a:cs typeface="Kalinga" panose="020B0502040204020203" pitchFamily="34" charset="0"/>
              </a:rPr>
              <a:t>Content</a:t>
            </a:r>
            <a:endParaRPr lang="en-US" sz="2800" b="1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3998" y="1967204"/>
            <a:ext cx="2743200" cy="699247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Kalinga" panose="020B0502040204020203" pitchFamily="34" charset="0"/>
                <a:cs typeface="Kalinga" panose="020B0502040204020203" pitchFamily="34" charset="0"/>
              </a:rPr>
              <a:t>Design</a:t>
            </a:r>
            <a:endParaRPr lang="en-US" sz="2800" b="1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799" y="4242620"/>
            <a:ext cx="2743200" cy="699247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Kalinga" panose="020B0502040204020203" pitchFamily="34" charset="0"/>
                <a:cs typeface="Kalinga" panose="020B0502040204020203" pitchFamily="34" charset="0"/>
              </a:rPr>
              <a:t>Interactivity</a:t>
            </a:r>
            <a:endParaRPr lang="en-US" sz="2800" b="1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3999" y="4242620"/>
            <a:ext cx="2743200" cy="699247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Kalinga" panose="020B0502040204020203" pitchFamily="34" charset="0"/>
                <a:cs typeface="Kalinga" panose="020B0502040204020203" pitchFamily="34" charset="0"/>
              </a:rPr>
              <a:t>Usability</a:t>
            </a:r>
            <a:endParaRPr lang="en-US" sz="2800" b="1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6116" y="2879662"/>
            <a:ext cx="363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Kalinga" panose="020B0502040204020203" pitchFamily="34" charset="0"/>
                <a:cs typeface="Kalinga" panose="020B0502040204020203" pitchFamily="34" charset="0"/>
              </a:rPr>
              <a:t>Credibility, relevance, currency, organization, ease of understanding, focus, appropriateness of language</a:t>
            </a:r>
            <a:endParaRPr lang="en-US" sz="1800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2280" y="2879662"/>
            <a:ext cx="3522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Kalinga" panose="020B0502040204020203" pitchFamily="34" charset="0"/>
                <a:cs typeface="Kalinga" panose="020B0502040204020203" pitchFamily="34" charset="0"/>
              </a:rPr>
              <a:t>Levels of Bloom’s Taxonomy, learning objectives, learning styles</a:t>
            </a:r>
            <a:endParaRPr lang="en-US" sz="1800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5081" y="5155078"/>
            <a:ext cx="3621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Kalinga" panose="020B0502040204020203" pitchFamily="34" charset="0"/>
                <a:cs typeface="Kalinga" panose="020B0502040204020203" pitchFamily="34" charset="0"/>
              </a:rPr>
              <a:t>Level of interactivity, variety of tasks, appropriateness and difficulty of tasks, opportunities for reflection and feedback</a:t>
            </a:r>
            <a:endParaRPr lang="en-US" sz="1800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2281" y="5155078"/>
            <a:ext cx="3621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Kalinga" panose="020B0502040204020203" pitchFamily="34" charset="0"/>
                <a:cs typeface="Kalinga" panose="020B0502040204020203" pitchFamily="34" charset="0"/>
              </a:rPr>
              <a:t>Layout, navigation, compliance with Americans with Disabilities Act</a:t>
            </a:r>
            <a:endParaRPr lang="en-US" sz="1800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33" y="483222"/>
            <a:ext cx="5504332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Methods:</a:t>
            </a:r>
            <a:b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en-US" sz="3600" b="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Analysis</a:t>
            </a:r>
            <a:endParaRPr lang="en-US" sz="3600" b="0" dirty="0">
              <a:solidFill>
                <a:srgbClr val="CD4747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099" y="1854419"/>
            <a:ext cx="7909800" cy="2063063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rgbClr val="660066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All resources separately and top five (top quartile)</a:t>
            </a:r>
          </a:p>
          <a:p>
            <a:pPr marL="457200" indent="-457200">
              <a:spcAft>
                <a:spcPts val="1200"/>
              </a:spcAft>
              <a:buClr>
                <a:srgbClr val="660066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Produced descriptive statistics</a:t>
            </a:r>
          </a:p>
          <a:p>
            <a:pPr marL="1255713" indent="-457200">
              <a:spcAft>
                <a:spcPts val="1200"/>
              </a:spcAft>
              <a:buClr>
                <a:srgbClr val="660066"/>
              </a:buCl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Repeated measures ANOVA between scores in each category</a:t>
            </a:r>
            <a:endParaRPr lang="en" sz="2400" dirty="0">
              <a:solidFill>
                <a:schemeClr val="tx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33" y="483222"/>
            <a:ext cx="5504332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Results:</a:t>
            </a:r>
            <a:b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en-US" sz="3600" b="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Environmental scan</a:t>
            </a:r>
            <a:endParaRPr lang="en-US" sz="3600" b="0" dirty="0">
              <a:solidFill>
                <a:srgbClr val="CD4747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8</a:t>
            </a:fld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68940" y="1760220"/>
            <a:ext cx="4496063" cy="726440"/>
          </a:xfrm>
          <a:prstGeom prst="rect">
            <a:avLst/>
          </a:prstGeom>
          <a:solidFill>
            <a:srgbClr val="FFFFFF"/>
          </a:soli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effectLst/>
                <a:latin typeface="Kalinga" panose="020B0502040204020203" pitchFamily="34" charset="0"/>
                <a:ea typeface="Arial" panose="020B0604020202020204" pitchFamily="34" charset="0"/>
                <a:cs typeface="Kalinga" panose="020B0502040204020203" pitchFamily="34" charset="0"/>
              </a:rPr>
              <a:t>Resources identified through environmental scan </a:t>
            </a:r>
            <a:br>
              <a:rPr lang="en-CA" dirty="0">
                <a:solidFill>
                  <a:srgbClr val="000000"/>
                </a:solidFill>
                <a:effectLst/>
                <a:latin typeface="Kalinga" panose="020B0502040204020203" pitchFamily="34" charset="0"/>
                <a:ea typeface="Arial" panose="020B0604020202020204" pitchFamily="34" charset="0"/>
                <a:cs typeface="Kalinga" panose="020B0502040204020203" pitchFamily="34" charset="0"/>
              </a:rPr>
            </a:br>
            <a:r>
              <a:rPr lang="en-CA" dirty="0">
                <a:solidFill>
                  <a:srgbClr val="000000"/>
                </a:solidFill>
                <a:effectLst/>
                <a:latin typeface="Kalinga" panose="020B0502040204020203" pitchFamily="34" charset="0"/>
                <a:ea typeface="Arial" panose="020B0604020202020204" pitchFamily="34" charset="0"/>
                <a:cs typeface="Kalinga" panose="020B0502040204020203" pitchFamily="34" charset="0"/>
              </a:rPr>
              <a:t>(n = 55)</a:t>
            </a:r>
            <a:endParaRPr lang="en-US" dirty="0">
              <a:solidFill>
                <a:srgbClr val="000000"/>
              </a:solidFill>
              <a:effectLst/>
              <a:latin typeface="Kalinga" panose="020B0502040204020203" pitchFamily="34" charset="0"/>
              <a:ea typeface="Arial" panose="020B0604020202020204" pitchFamily="34" charset="0"/>
              <a:cs typeface="Kalinga" panose="020B0502040204020203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8941" y="2826385"/>
            <a:ext cx="4496062" cy="726440"/>
          </a:xfrm>
          <a:prstGeom prst="rect">
            <a:avLst/>
          </a:prstGeom>
          <a:solidFill>
            <a:srgbClr val="FFFFFF"/>
          </a:soli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effectLst/>
                <a:latin typeface="Kalinga" panose="020B0502040204020203" pitchFamily="34" charset="0"/>
                <a:ea typeface="Arial" panose="020B0604020202020204" pitchFamily="34" charset="0"/>
                <a:cs typeface="Kalinga" panose="020B0502040204020203" pitchFamily="34" charset="0"/>
              </a:rPr>
              <a:t>Multi-part resources combined to make new total </a:t>
            </a:r>
            <a:br>
              <a:rPr lang="en-CA" dirty="0">
                <a:solidFill>
                  <a:srgbClr val="000000"/>
                </a:solidFill>
                <a:effectLst/>
                <a:latin typeface="Kalinga" panose="020B0502040204020203" pitchFamily="34" charset="0"/>
                <a:ea typeface="Arial" panose="020B0604020202020204" pitchFamily="34" charset="0"/>
                <a:cs typeface="Kalinga" panose="020B0502040204020203" pitchFamily="34" charset="0"/>
              </a:rPr>
            </a:br>
            <a:r>
              <a:rPr lang="en-CA" dirty="0">
                <a:solidFill>
                  <a:srgbClr val="000000"/>
                </a:solidFill>
                <a:effectLst/>
                <a:latin typeface="Kalinga" panose="020B0502040204020203" pitchFamily="34" charset="0"/>
                <a:ea typeface="Arial" panose="020B0604020202020204" pitchFamily="34" charset="0"/>
                <a:cs typeface="Kalinga" panose="020B0502040204020203" pitchFamily="34" charset="0"/>
              </a:rPr>
              <a:t>(n = 48)</a:t>
            </a:r>
            <a:endParaRPr lang="en-US" dirty="0">
              <a:solidFill>
                <a:srgbClr val="000000"/>
              </a:solidFill>
              <a:effectLst/>
              <a:latin typeface="Kalinga" panose="020B0502040204020203" pitchFamily="34" charset="0"/>
              <a:ea typeface="Arial" panose="020B0604020202020204" pitchFamily="34" charset="0"/>
              <a:cs typeface="Kalinga" panose="020B0502040204020203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8941" y="3882390"/>
            <a:ext cx="4496062" cy="726440"/>
          </a:xfrm>
          <a:prstGeom prst="rect">
            <a:avLst/>
          </a:prstGeom>
          <a:solidFill>
            <a:srgbClr val="FFFFFF"/>
          </a:soli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effectLst/>
                <a:latin typeface="Kalinga" panose="020B0502040204020203" pitchFamily="34" charset="0"/>
                <a:ea typeface="Arial" panose="020B0604020202020204" pitchFamily="34" charset="0"/>
                <a:cs typeface="Kalinga" panose="020B0502040204020203" pitchFamily="34" charset="0"/>
              </a:rPr>
              <a:t>Resources screened for eligibility after duplicates removed (n = 41)</a:t>
            </a:r>
            <a:endParaRPr lang="en-US" dirty="0">
              <a:solidFill>
                <a:srgbClr val="000000"/>
              </a:solidFill>
              <a:effectLst/>
              <a:latin typeface="Kalinga" panose="020B0502040204020203" pitchFamily="34" charset="0"/>
              <a:ea typeface="Arial" panose="020B0604020202020204" pitchFamily="34" charset="0"/>
              <a:cs typeface="Kalinga" panose="020B0502040204020203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8940" y="4938395"/>
            <a:ext cx="4496063" cy="726440"/>
          </a:xfrm>
          <a:prstGeom prst="rect">
            <a:avLst/>
          </a:prstGeom>
          <a:solidFill>
            <a:srgbClr val="FFFFFF"/>
          </a:soli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effectLst/>
                <a:latin typeface="Kalinga" panose="020B0502040204020203" pitchFamily="34" charset="0"/>
                <a:ea typeface="Arial" panose="020B0604020202020204" pitchFamily="34" charset="0"/>
                <a:cs typeface="Kalinga" panose="020B0502040204020203" pitchFamily="34" charset="0"/>
              </a:rPr>
              <a:t>Resources identified as candidates for evaluation (n = 27):</a:t>
            </a:r>
            <a:endParaRPr lang="en-US" dirty="0">
              <a:solidFill>
                <a:srgbClr val="000000"/>
              </a:solidFill>
              <a:effectLst/>
              <a:latin typeface="Kalinga" panose="020B0502040204020203" pitchFamily="34" charset="0"/>
              <a:ea typeface="Arial" panose="020B0604020202020204" pitchFamily="34" charset="0"/>
              <a:cs typeface="Kalinga" panose="020B0502040204020203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i="1" dirty="0">
                <a:solidFill>
                  <a:srgbClr val="000000"/>
                </a:solidFill>
                <a:effectLst/>
                <a:latin typeface="Kalinga" panose="020B0502040204020203" pitchFamily="34" charset="0"/>
                <a:ea typeface="Arial" panose="020B0604020202020204" pitchFamily="34" charset="0"/>
                <a:cs typeface="Kalinga" panose="020B0502040204020203" pitchFamily="34" charset="0"/>
              </a:rPr>
              <a:t>Creators contacted (n = 13)</a:t>
            </a:r>
            <a:endParaRPr lang="en-US" i="1" dirty="0">
              <a:solidFill>
                <a:srgbClr val="000000"/>
              </a:solidFill>
              <a:effectLst/>
              <a:latin typeface="Kalinga" panose="020B0502040204020203" pitchFamily="34" charset="0"/>
              <a:ea typeface="Arial" panose="020B0604020202020204" pitchFamily="34" charset="0"/>
              <a:cs typeface="Kalinga" panose="020B0502040204020203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68941" y="5995035"/>
            <a:ext cx="4496062" cy="726440"/>
          </a:xfrm>
          <a:prstGeom prst="rect">
            <a:avLst/>
          </a:prstGeom>
          <a:solidFill>
            <a:srgbClr val="FFFFFF"/>
          </a:soli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b="1" dirty="0">
                <a:solidFill>
                  <a:srgbClr val="C83838"/>
                </a:solidFill>
                <a:effectLst/>
                <a:latin typeface="Kalinga" panose="020B0502040204020203" pitchFamily="34" charset="0"/>
                <a:ea typeface="Arial" panose="020B0604020202020204" pitchFamily="34" charset="0"/>
                <a:cs typeface="Kalinga" panose="020B0502040204020203" pitchFamily="34" charset="0"/>
              </a:rPr>
              <a:t>Resources included for evaluation</a:t>
            </a:r>
            <a:br>
              <a:rPr lang="en-CA" b="1" dirty="0">
                <a:solidFill>
                  <a:srgbClr val="C83838"/>
                </a:solidFill>
                <a:effectLst/>
                <a:latin typeface="Kalinga" panose="020B0502040204020203" pitchFamily="34" charset="0"/>
                <a:ea typeface="Arial" panose="020B0604020202020204" pitchFamily="34" charset="0"/>
                <a:cs typeface="Kalinga" panose="020B0502040204020203" pitchFamily="34" charset="0"/>
              </a:rPr>
            </a:br>
            <a:r>
              <a:rPr lang="en-CA" b="1" dirty="0">
                <a:solidFill>
                  <a:srgbClr val="C83838"/>
                </a:solidFill>
                <a:effectLst/>
                <a:latin typeface="Kalinga" panose="020B0502040204020203" pitchFamily="34" charset="0"/>
                <a:ea typeface="Arial" panose="020B0604020202020204" pitchFamily="34" charset="0"/>
                <a:cs typeface="Kalinga" panose="020B0502040204020203" pitchFamily="34" charset="0"/>
              </a:rPr>
              <a:t>(n = 20)</a:t>
            </a:r>
            <a:endParaRPr lang="en-US" b="1" dirty="0">
              <a:solidFill>
                <a:srgbClr val="C83838"/>
              </a:solidFill>
              <a:effectLst/>
              <a:latin typeface="Kalinga" panose="020B0502040204020203" pitchFamily="34" charset="0"/>
              <a:ea typeface="Arial" panose="020B0604020202020204" pitchFamily="34" charset="0"/>
              <a:cs typeface="Kalinga" panose="020B0502040204020203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456517" y="3882390"/>
            <a:ext cx="3391648" cy="726440"/>
          </a:xfrm>
          <a:prstGeom prst="rect">
            <a:avLst/>
          </a:prstGeom>
          <a:solidFill>
            <a:srgbClr val="FFFFFF"/>
          </a:soli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effectLst/>
                <a:latin typeface="Kalinga" panose="020B0502040204020203" pitchFamily="34" charset="0"/>
                <a:ea typeface="Arial" panose="020B0604020202020204" pitchFamily="34" charset="0"/>
                <a:cs typeface="Kalinga" panose="020B0502040204020203" pitchFamily="34" charset="0"/>
              </a:rPr>
              <a:t>Resources excluded (n = 14):</a:t>
            </a:r>
            <a:br>
              <a:rPr lang="en-CA" dirty="0">
                <a:solidFill>
                  <a:srgbClr val="000000"/>
                </a:solidFill>
                <a:effectLst/>
                <a:latin typeface="Kalinga" panose="020B0502040204020203" pitchFamily="34" charset="0"/>
                <a:ea typeface="Arial" panose="020B0604020202020204" pitchFamily="34" charset="0"/>
                <a:cs typeface="Kalinga" panose="020B0502040204020203" pitchFamily="34" charset="0"/>
              </a:rPr>
            </a:br>
            <a:r>
              <a:rPr lang="en-CA" i="1" dirty="0">
                <a:solidFill>
                  <a:srgbClr val="000000"/>
                </a:solidFill>
                <a:effectLst/>
                <a:latin typeface="Kalinga" panose="020B0502040204020203" pitchFamily="34" charset="0"/>
                <a:ea typeface="Arial" panose="020B0604020202020204" pitchFamily="34" charset="0"/>
                <a:cs typeface="Kalinga" panose="020B0502040204020203" pitchFamily="34" charset="0"/>
              </a:rPr>
              <a:t>Did not meet content criteria (n = 10)</a:t>
            </a:r>
            <a:br>
              <a:rPr lang="en-CA" i="1" dirty="0">
                <a:solidFill>
                  <a:srgbClr val="000000"/>
                </a:solidFill>
                <a:effectLst/>
                <a:latin typeface="Kalinga" panose="020B0502040204020203" pitchFamily="34" charset="0"/>
                <a:ea typeface="Arial" panose="020B0604020202020204" pitchFamily="34" charset="0"/>
                <a:cs typeface="Kalinga" panose="020B0502040204020203" pitchFamily="34" charset="0"/>
              </a:rPr>
            </a:br>
            <a:r>
              <a:rPr lang="en-CA" i="1" dirty="0">
                <a:solidFill>
                  <a:srgbClr val="000000"/>
                </a:solidFill>
                <a:effectLst/>
                <a:latin typeface="Kalinga" panose="020B0502040204020203" pitchFamily="34" charset="0"/>
                <a:ea typeface="Arial" panose="020B0604020202020204" pitchFamily="34" charset="0"/>
                <a:cs typeface="Kalinga" panose="020B0502040204020203" pitchFamily="34" charset="0"/>
              </a:rPr>
              <a:t>Did not meet format criteria (n = 4)</a:t>
            </a:r>
            <a:endParaRPr lang="en-US" i="1" dirty="0">
              <a:solidFill>
                <a:srgbClr val="000000"/>
              </a:solidFill>
              <a:effectLst/>
              <a:latin typeface="Kalinga" panose="020B0502040204020203" pitchFamily="34" charset="0"/>
              <a:ea typeface="Arial" panose="020B0604020202020204" pitchFamily="34" charset="0"/>
              <a:cs typeface="Kalinga" panose="020B0502040204020203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479377" y="4966335"/>
            <a:ext cx="3368788" cy="726440"/>
          </a:xfrm>
          <a:prstGeom prst="rect">
            <a:avLst/>
          </a:prstGeom>
          <a:solidFill>
            <a:srgbClr val="FFFFFF"/>
          </a:soli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effectLst/>
                <a:latin typeface="Kalinga" panose="020B0502040204020203" pitchFamily="34" charset="0"/>
                <a:ea typeface="Arial" panose="020B0604020202020204" pitchFamily="34" charset="0"/>
                <a:cs typeface="Kalinga" panose="020B0502040204020203" pitchFamily="34" charset="0"/>
              </a:rPr>
              <a:t>Resources excluded (n = 7):</a:t>
            </a:r>
            <a:br>
              <a:rPr lang="en-CA" dirty="0">
                <a:solidFill>
                  <a:srgbClr val="000000"/>
                </a:solidFill>
                <a:effectLst/>
                <a:latin typeface="Kalinga" panose="020B0502040204020203" pitchFamily="34" charset="0"/>
                <a:ea typeface="Arial" panose="020B0604020202020204" pitchFamily="34" charset="0"/>
                <a:cs typeface="Kalinga" panose="020B0502040204020203" pitchFamily="34" charset="0"/>
              </a:rPr>
            </a:br>
            <a:r>
              <a:rPr lang="en-CA" i="1" dirty="0">
                <a:solidFill>
                  <a:srgbClr val="000000"/>
                </a:solidFill>
                <a:effectLst/>
                <a:latin typeface="Kalinga" panose="020B0502040204020203" pitchFamily="34" charset="0"/>
                <a:ea typeface="Arial" panose="020B0604020202020204" pitchFamily="34" charset="0"/>
                <a:cs typeface="Kalinga" panose="020B0502040204020203" pitchFamily="34" charset="0"/>
              </a:rPr>
              <a:t>No contact information (n = 2)</a:t>
            </a:r>
            <a:br>
              <a:rPr lang="en-CA" i="1" dirty="0">
                <a:solidFill>
                  <a:srgbClr val="000000"/>
                </a:solidFill>
                <a:effectLst/>
                <a:latin typeface="Kalinga" panose="020B0502040204020203" pitchFamily="34" charset="0"/>
                <a:ea typeface="Arial" panose="020B0604020202020204" pitchFamily="34" charset="0"/>
                <a:cs typeface="Kalinga" panose="020B0502040204020203" pitchFamily="34" charset="0"/>
              </a:rPr>
            </a:br>
            <a:r>
              <a:rPr lang="en-CA" i="1" dirty="0">
                <a:solidFill>
                  <a:srgbClr val="000000"/>
                </a:solidFill>
                <a:effectLst/>
                <a:latin typeface="Kalinga" panose="020B0502040204020203" pitchFamily="34" charset="0"/>
                <a:ea typeface="Arial" panose="020B0604020202020204" pitchFamily="34" charset="0"/>
                <a:cs typeface="Kalinga" panose="020B0502040204020203" pitchFamily="34" charset="0"/>
              </a:rPr>
              <a:t>No response (n = 5)</a:t>
            </a:r>
            <a:endParaRPr lang="en-US" i="1" dirty="0">
              <a:solidFill>
                <a:srgbClr val="000000"/>
              </a:solidFill>
              <a:effectLst/>
              <a:latin typeface="Kalinga" panose="020B0502040204020203" pitchFamily="34" charset="0"/>
              <a:ea typeface="Arial" panose="020B0604020202020204" pitchFamily="34" charset="0"/>
              <a:cs typeface="Kalinga" panose="020B0502040204020203" pitchFamily="34" charset="0"/>
            </a:endParaRP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2545790" y="2486660"/>
            <a:ext cx="0" cy="338455"/>
          </a:xfrm>
          <a:prstGeom prst="straightConnector1">
            <a:avLst/>
          </a:prstGeom>
          <a:noFill/>
          <a:ln w="19050">
            <a:solidFill>
              <a:srgbClr val="6600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2536265" y="3552825"/>
            <a:ext cx="0" cy="338455"/>
          </a:xfrm>
          <a:prstGeom prst="straightConnector1">
            <a:avLst/>
          </a:prstGeom>
          <a:noFill/>
          <a:ln w="19050">
            <a:solidFill>
              <a:srgbClr val="6600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2536265" y="4608830"/>
            <a:ext cx="0" cy="338455"/>
          </a:xfrm>
          <a:prstGeom prst="straightConnector1">
            <a:avLst/>
          </a:prstGeom>
          <a:noFill/>
          <a:ln w="19050">
            <a:solidFill>
              <a:srgbClr val="6600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2545790" y="5664835"/>
            <a:ext cx="0" cy="338455"/>
          </a:xfrm>
          <a:prstGeom prst="straightConnector1">
            <a:avLst/>
          </a:prstGeom>
          <a:noFill/>
          <a:ln w="19050">
            <a:solidFill>
              <a:srgbClr val="6600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4761192" y="4264660"/>
            <a:ext cx="701040" cy="0"/>
          </a:xfrm>
          <a:prstGeom prst="straightConnector1">
            <a:avLst/>
          </a:prstGeom>
          <a:noFill/>
          <a:ln w="19050">
            <a:solidFill>
              <a:srgbClr val="6600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4761192" y="5310505"/>
            <a:ext cx="718185" cy="0"/>
          </a:xfrm>
          <a:prstGeom prst="straightConnector1">
            <a:avLst/>
          </a:prstGeom>
          <a:noFill/>
          <a:ln w="19050">
            <a:solidFill>
              <a:srgbClr val="6600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622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33" y="483222"/>
            <a:ext cx="5504332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Results:</a:t>
            </a:r>
            <a:br>
              <a:rPr lang="en-US" sz="440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en-US" sz="3600" b="0" dirty="0" smtClean="0">
                <a:solidFill>
                  <a:srgbClr val="CD474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Environmental scan</a:t>
            </a:r>
            <a:endParaRPr lang="en-US" sz="3600" b="0" dirty="0">
              <a:solidFill>
                <a:srgbClr val="CD4747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099" y="1854419"/>
            <a:ext cx="7909800" cy="2063063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rgbClr val="660066"/>
              </a:buCl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Audiences: researchers, health care professionals, and students</a:t>
            </a:r>
          </a:p>
          <a:p>
            <a:pPr marL="457200" indent="-457200">
              <a:spcAft>
                <a:spcPts val="1200"/>
              </a:spcAft>
              <a:buClr>
                <a:srgbClr val="660066"/>
              </a:buCl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Creators: universities, research organizations, and government agencies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CEE9-8FD1-4681-AA2E-13DA397BDB1F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721034"/>
              </p:ext>
            </p:extLst>
          </p:nvPr>
        </p:nvGraphicFramePr>
        <p:xfrm>
          <a:off x="0" y="3713443"/>
          <a:ext cx="4966447" cy="314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651920"/>
              </p:ext>
            </p:extLst>
          </p:nvPr>
        </p:nvGraphicFramePr>
        <p:xfrm>
          <a:off x="3792071" y="3722407"/>
          <a:ext cx="5020235" cy="3135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238714" y="4332718"/>
            <a:ext cx="0" cy="202363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3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tri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1194</Words>
  <Application>Microsoft Office PowerPoint</Application>
  <PresentationFormat>On-screen Show (4:3)</PresentationFormat>
  <Paragraphs>226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Courier New</vt:lpstr>
      <vt:lpstr>PT Serif</vt:lpstr>
      <vt:lpstr>Calibri</vt:lpstr>
      <vt:lpstr>Kalinga</vt:lpstr>
      <vt:lpstr>Montserrat</vt:lpstr>
      <vt:lpstr>Arial</vt:lpstr>
      <vt:lpstr>Beatrice template</vt:lpstr>
      <vt:lpstr>Updated Findings from an Environmental Scan and Evaluation </vt:lpstr>
      <vt:lpstr>Objective</vt:lpstr>
      <vt:lpstr>Methods: Environmental scan</vt:lpstr>
      <vt:lpstr>Selection criteria</vt:lpstr>
      <vt:lpstr>Methods: Evaluation</vt:lpstr>
      <vt:lpstr>Methods: Evaluation</vt:lpstr>
      <vt:lpstr>Methods: Analysis</vt:lpstr>
      <vt:lpstr>Results: Environmental scan</vt:lpstr>
      <vt:lpstr>Results: Environmental scan</vt:lpstr>
      <vt:lpstr>Results: Environmental scan</vt:lpstr>
      <vt:lpstr>Results: Evaluation</vt:lpstr>
      <vt:lpstr>Results: Top five resources</vt:lpstr>
      <vt:lpstr>Principal finding #1:</vt:lpstr>
      <vt:lpstr>Results: Content</vt:lpstr>
      <vt:lpstr>Results: Content</vt:lpstr>
      <vt:lpstr>Principal finding #2:</vt:lpstr>
      <vt:lpstr>Results: Usability</vt:lpstr>
      <vt:lpstr>Results: Design</vt:lpstr>
      <vt:lpstr>Results: Interactivity</vt:lpstr>
      <vt:lpstr>Principal finding #3:</vt:lpstr>
      <vt:lpstr>Principal finding #3</vt:lpstr>
      <vt:lpstr>Principal finding #4:</vt:lpstr>
      <vt:lpstr>Principal finding #4</vt:lpstr>
      <vt:lpstr>Summary: Principal findings</vt:lpstr>
      <vt:lpstr>PowerPoint Presentation</vt:lpstr>
      <vt:lpstr>Discussion: Future research</vt:lpstr>
      <vt:lpstr>Discussion: Limitations</vt:lpstr>
      <vt:lpstr>Conclusions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Online Systematic Review Training:  Updated Findings from an Environmental Scan and Evaluation</dc:title>
  <dc:creator>Boulos, Leah M</dc:creator>
  <cp:lastModifiedBy>Boulos, Leah M</cp:lastModifiedBy>
  <cp:revision>61</cp:revision>
  <dcterms:modified xsi:type="dcterms:W3CDTF">2017-05-15T15:53:52Z</dcterms:modified>
</cp:coreProperties>
</file>