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3"/>
  </p:notesMasterIdLst>
  <p:sldIdLst>
    <p:sldId id="285" r:id="rId2"/>
    <p:sldId id="293" r:id="rId3"/>
    <p:sldId id="260" r:id="rId4"/>
    <p:sldId id="258" r:id="rId5"/>
    <p:sldId id="257" r:id="rId6"/>
    <p:sldId id="259" r:id="rId7"/>
    <p:sldId id="289" r:id="rId8"/>
    <p:sldId id="287" r:id="rId9"/>
    <p:sldId id="277" r:id="rId10"/>
    <p:sldId id="262" r:id="rId11"/>
    <p:sldId id="291" r:id="rId12"/>
    <p:sldId id="273" r:id="rId13"/>
    <p:sldId id="256" r:id="rId14"/>
    <p:sldId id="292" r:id="rId15"/>
    <p:sldId id="271" r:id="rId16"/>
    <p:sldId id="294" r:id="rId17"/>
    <p:sldId id="298" r:id="rId18"/>
    <p:sldId id="300" r:id="rId19"/>
    <p:sldId id="301" r:id="rId20"/>
    <p:sldId id="302" r:id="rId21"/>
    <p:sldId id="303" r:id="rId22"/>
  </p:sldIdLst>
  <p:sldSz cx="9144000" cy="5143500" type="screen16x9"/>
  <p:notesSz cx="6858000" cy="9144000"/>
  <p:embeddedFontLst>
    <p:embeddedFont>
      <p:font typeface="Montserrat" pitchFamily="2" charset="77"/>
      <p:regular r:id="rId24"/>
      <p:bold r:id="rId25"/>
      <p:italic r:id="rId26"/>
      <p:boldItalic r:id="rId27"/>
    </p:embeddedFont>
    <p:embeddedFont>
      <p:font typeface="Montserrat ExtraBold" pitchFamily="2" charset="77"/>
      <p:bold r:id="rId28"/>
      <p:italic r:id="rId29"/>
      <p:boldItalic r:id="rId30"/>
    </p:embeddedFont>
    <p:embeddedFont>
      <p:font typeface="Montserrat Light" pitchFamily="2" charset="77"/>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25" userDrawn="1">
          <p15:clr>
            <a:srgbClr val="A4A3A4"/>
          </p15:clr>
        </p15:guide>
        <p15:guide id="2" pos="28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52B091-CC2A-4885-B84C-3FDE59F4DD20}">
  <a:tblStyle styleId="{B452B091-CC2A-4885-B84C-3FDE59F4DD2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1"/>
    <p:restoredTop sz="77232"/>
  </p:normalViewPr>
  <p:slideViewPr>
    <p:cSldViewPr snapToGrid="0" snapToObjects="1" showGuides="1">
      <p:cViewPr varScale="1">
        <p:scale>
          <a:sx n="118" d="100"/>
          <a:sy n="118" d="100"/>
        </p:scale>
        <p:origin x="664" y="184"/>
      </p:cViewPr>
      <p:guideLst>
        <p:guide orient="horz" pos="1325"/>
        <p:guide pos="28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2738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rtl="0" fontAlgn="base">
              <a:buNone/>
            </a:pPr>
            <a:r>
              <a:rPr lang="en-CA" sz="1100" b="0" i="0" u="none" strike="noStrike" cap="none" dirty="0">
                <a:solidFill>
                  <a:srgbClr val="000000"/>
                </a:solidFill>
                <a:effectLst/>
                <a:latin typeface="Arial"/>
                <a:ea typeface="Arial"/>
                <a:cs typeface="Arial"/>
                <a:sym typeface="Arial"/>
              </a:rPr>
              <a:t>Removing Microsoft</a:t>
            </a:r>
          </a:p>
          <a:p>
            <a:pPr rtl="0" fontAlgn="base"/>
            <a:endParaRPr lang="en-CA" sz="1100" b="0" i="0" u="none" strike="noStrike" cap="none" dirty="0">
              <a:solidFill>
                <a:srgbClr val="000000"/>
              </a:solidFill>
              <a:effectLst/>
              <a:latin typeface="Arial"/>
              <a:ea typeface="Arial"/>
              <a:cs typeface="Arial"/>
              <a:sym typeface="Arial"/>
            </a:endParaRPr>
          </a:p>
          <a:p>
            <a:pPr rtl="0" fontAlgn="base"/>
            <a:r>
              <a:rPr lang="en-CA" sz="1100" b="0" i="0" u="none" strike="noStrike" cap="none" dirty="0">
                <a:solidFill>
                  <a:srgbClr val="000000"/>
                </a:solidFill>
                <a:effectLst/>
                <a:latin typeface="Arial"/>
                <a:ea typeface="Arial"/>
                <a:cs typeface="Arial"/>
                <a:sym typeface="Arial"/>
              </a:rPr>
              <a:t>As you might have guessed by my description of the process used in creating these videos Microsoft PowerPoint is immediately implicated in the creation of these resources  </a:t>
            </a:r>
          </a:p>
          <a:p>
            <a:pPr rtl="0" fontAlgn="base"/>
            <a:r>
              <a:rPr lang="en-CA" sz="1100" b="0" i="0" u="none" strike="noStrike" cap="none" dirty="0">
                <a:solidFill>
                  <a:srgbClr val="000000"/>
                </a:solidFill>
                <a:effectLst/>
                <a:latin typeface="Arial"/>
                <a:ea typeface="Arial"/>
                <a:cs typeface="Arial"/>
                <a:sym typeface="Arial"/>
              </a:rPr>
              <a:t>Removing PowerPoint is easy enough as it can be switched to Open Office Impress- however converting our current slides into office impress does cause some problems with some images rendering in an unrecognizable way – not only that but when exporting video from office impress the output adobe flash file which is something that adobe plans to phase out next year. </a:t>
            </a:r>
            <a:r>
              <a:rPr lang="en-CA" sz="1100" b="0" i="0" u="none" strike="noStrike" cap="none" dirty="0">
                <a:solidFill>
                  <a:srgbClr val="000000"/>
                </a:solidFill>
                <a:effectLst/>
                <a:latin typeface="Arial"/>
                <a:cs typeface="Arial"/>
                <a:sym typeface="Arial"/>
              </a:rPr>
              <a:t>The switch also comes with a bit of a learning curve for those making the videos – also known as – me</a:t>
            </a:r>
          </a:p>
          <a:p>
            <a:pPr rtl="0" fontAlgn="base"/>
            <a:r>
              <a:rPr lang="en-CA" sz="1100" b="0" i="0" u="none" strike="noStrike" cap="none" dirty="0">
                <a:solidFill>
                  <a:srgbClr val="000000"/>
                </a:solidFill>
                <a:effectLst/>
                <a:latin typeface="Arial"/>
                <a:cs typeface="Arial"/>
                <a:sym typeface="Arial"/>
              </a:rPr>
              <a:t>The reason PowerPoint was chosen at the outset was because, despite being proprietary, it is commonly used and well-understood</a:t>
            </a:r>
          </a:p>
          <a:p>
            <a:pPr rtl="0" fontAlgn="base"/>
            <a:r>
              <a:rPr lang="en-CA" sz="1100" b="0" i="0" u="none" strike="noStrike" cap="none" dirty="0">
                <a:solidFill>
                  <a:srgbClr val="000000"/>
                </a:solidFill>
                <a:effectLst/>
                <a:latin typeface="Arial"/>
                <a:cs typeface="Arial"/>
                <a:sym typeface="Arial"/>
              </a:rPr>
              <a:t>That said ,removing PowerPoint is not untenable. That might result in some limitations around visual effects but switching from PowerPoint to office impress does not create insurmountable obstacles </a:t>
            </a:r>
          </a:p>
          <a:p>
            <a:pPr rtl="0" fontAlgn="base"/>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CA" b="0" dirty="0">
                <a:effectLst/>
              </a:rPr>
              <a:t>Disembedding Google’s impact o the project produces more intractable problems this is because:</a:t>
            </a:r>
          </a:p>
          <a:p>
            <a:pPr marL="457200" indent="-317500">
              <a:buFontTx/>
              <a:buChar char="-"/>
            </a:pPr>
            <a:r>
              <a:rPr lang="en-CA" b="0" dirty="0">
                <a:effectLst/>
              </a:rPr>
              <a:t>Google products are used extensively in the production of the modules and in how the team communicates with each other</a:t>
            </a:r>
          </a:p>
          <a:p>
            <a:pPr marL="457200" indent="-317500">
              <a:buFontTx/>
              <a:buChar char="-"/>
            </a:pPr>
            <a:r>
              <a:rPr lang="en-CA" b="0" dirty="0">
                <a:effectLst/>
              </a:rPr>
              <a:t>The University of Alberta has an institutional subscription and reliance on the Google apps education edition which has led us to use google drive for </a:t>
            </a:r>
            <a:r>
              <a:rPr lang="en-CA" b="0" i="1" dirty="0">
                <a:effectLst/>
              </a:rPr>
              <a:t>internal </a:t>
            </a:r>
            <a:r>
              <a:rPr lang="en-CA" b="0" dirty="0">
                <a:effectLst/>
              </a:rPr>
              <a:t>coordination and facilitating</a:t>
            </a:r>
            <a:r>
              <a:rPr lang="en-CA" b="0" i="1" dirty="0">
                <a:effectLst/>
              </a:rPr>
              <a:t> external </a:t>
            </a:r>
            <a:r>
              <a:rPr lang="en-CA" b="0" dirty="0">
                <a:effectLst/>
              </a:rPr>
              <a:t>engagement with the project as well</a:t>
            </a:r>
          </a:p>
          <a:p>
            <a:pPr marL="457200" indent="-317500">
              <a:buFontTx/>
              <a:buChar char="-"/>
            </a:pPr>
            <a:endParaRPr lang="en-CA" b="0" dirty="0">
              <a:effectLst/>
            </a:endParaRPr>
          </a:p>
          <a:p>
            <a:pPr marL="139700" indent="0">
              <a:buFontTx/>
              <a:buNone/>
            </a:pPr>
            <a:r>
              <a:rPr lang="en-CA" b="0" dirty="0">
                <a:effectLst/>
              </a:rPr>
              <a:t>Alternatives to using Google Drive include open source document management providers like </a:t>
            </a:r>
            <a:r>
              <a:rPr lang="en-CA" b="0" dirty="0" err="1">
                <a:effectLst/>
              </a:rPr>
              <a:t>LogicalDIC</a:t>
            </a:r>
            <a:r>
              <a:rPr lang="en-CA" b="0" dirty="0">
                <a:effectLst/>
              </a:rPr>
              <a:t> or </a:t>
            </a:r>
            <a:r>
              <a:rPr lang="en-CA" b="0" dirty="0" err="1">
                <a:effectLst/>
              </a:rPr>
              <a:t>OpenKM</a:t>
            </a:r>
            <a:r>
              <a:rPr lang="en-CA" b="0" dirty="0">
                <a:effectLst/>
              </a:rPr>
              <a:t> or alternatively other web-based multiple author systems like </a:t>
            </a:r>
            <a:r>
              <a:rPr lang="en-CA" b="0" dirty="0" err="1">
                <a:effectLst/>
              </a:rPr>
              <a:t>MediaWiki</a:t>
            </a:r>
            <a:r>
              <a:rPr lang="en-CA" b="0" dirty="0">
                <a:effectLst/>
              </a:rPr>
              <a:t> or </a:t>
            </a:r>
            <a:r>
              <a:rPr lang="en-CA" b="0" dirty="0" err="1">
                <a:effectLst/>
              </a:rPr>
              <a:t>Github</a:t>
            </a:r>
            <a:r>
              <a:rPr lang="en-CA" b="0" dirty="0">
                <a:effectLst/>
              </a:rPr>
              <a:t> </a:t>
            </a:r>
          </a:p>
          <a:p>
            <a:pPr marL="139700" indent="0">
              <a:buFontTx/>
              <a:buNone/>
            </a:pPr>
            <a:r>
              <a:rPr lang="en-CA" b="0" dirty="0">
                <a:effectLst/>
              </a:rPr>
              <a:t>In order for us to continue synchronized editing of documents Google Docs could be replaced by </a:t>
            </a:r>
            <a:r>
              <a:rPr lang="en-CA" b="0" dirty="0" err="1">
                <a:effectLst/>
              </a:rPr>
              <a:t>Etherpad</a:t>
            </a:r>
            <a:r>
              <a:rPr lang="en-CA" b="0" dirty="0">
                <a:effectLst/>
              </a:rPr>
              <a:t> or Only Office. The problem with </a:t>
            </a:r>
            <a:r>
              <a:rPr lang="en-CA" b="0" dirty="0" err="1">
                <a:effectLst/>
              </a:rPr>
              <a:t>Etherpad</a:t>
            </a:r>
            <a:r>
              <a:rPr lang="en-CA" b="0" dirty="0">
                <a:effectLst/>
              </a:rPr>
              <a:t> is that it does not allow for the inclusion of images. </a:t>
            </a:r>
            <a:r>
              <a:rPr lang="en-CA" b="0" dirty="0" err="1">
                <a:effectLst/>
              </a:rPr>
              <a:t>OnlyOffice</a:t>
            </a:r>
            <a:r>
              <a:rPr lang="en-CA" b="0" dirty="0">
                <a:effectLst/>
              </a:rPr>
              <a:t> does not have the same image limitation of </a:t>
            </a:r>
            <a:r>
              <a:rPr lang="en-CA" b="0" dirty="0" err="1">
                <a:effectLst/>
              </a:rPr>
              <a:t>Etherpad</a:t>
            </a:r>
            <a:r>
              <a:rPr lang="en-CA" b="0" dirty="0">
                <a:effectLst/>
              </a:rPr>
              <a:t> but it does rely on amazon web services (implicating another one of the Big Five). There is a downloadable version which we might be able to qualify for a free subscription to as part of an educational institution but this would require a website banner and promoting only office on social media networks –which we don’t generally engage with.</a:t>
            </a:r>
          </a:p>
          <a:p>
            <a:pPr marL="596900" lvl="1" indent="0">
              <a:buNone/>
            </a:pPr>
            <a:endParaRPr lang="en-CA" b="0" dirty="0">
              <a:effectLst/>
            </a:endParaRPr>
          </a:p>
          <a:p>
            <a:pPr marL="139700" lvl="0" indent="0" algn="l">
              <a:buNone/>
            </a:pPr>
            <a:r>
              <a:rPr lang="en-CA" b="0" dirty="0">
                <a:effectLst/>
              </a:rPr>
              <a:t>Removing YouTube however, is where we would really run into issues as it is essential to how we add interactive pop ups and links to our videos in H5P on </a:t>
            </a:r>
            <a:r>
              <a:rPr lang="en-CA" b="0" dirty="0" err="1">
                <a:effectLst/>
              </a:rPr>
              <a:t>Wordpress</a:t>
            </a:r>
            <a:r>
              <a:rPr lang="en-CA" b="0" dirty="0">
                <a:effectLst/>
              </a:rPr>
              <a:t>. H5P can only support externally hosted video when a direct link is provided which YouTube does natively where as other alternatives require a paid subscription to do this. If we were going to locally host the videos would result in significantly increased project costs for storage and network bandwidth. Not to mention that posting the videos on YouTube facilitates discovery of the videos and alternate platforms would result in decreased visibility.</a:t>
            </a:r>
          </a:p>
          <a:p>
            <a:pPr marL="139700" lvl="0" indent="0" algn="l">
              <a:buNone/>
            </a:pPr>
            <a:br>
              <a:rPr lang="en-CA" b="0" dirty="0">
                <a:effectLst/>
              </a:rPr>
            </a:br>
            <a:r>
              <a:rPr lang="en-CA" b="0" dirty="0">
                <a:effectLst/>
              </a:rPr>
              <a:t>In terms of removing Google for communication within the project, because all of our emails are hosted by google through our institutions subscription switching to independent mail providers like </a:t>
            </a:r>
            <a:r>
              <a:rPr lang="en-CA" b="0" dirty="0" err="1">
                <a:effectLst/>
              </a:rPr>
              <a:t>Tutanota</a:t>
            </a:r>
            <a:r>
              <a:rPr lang="en-CA" b="0" dirty="0">
                <a:effectLst/>
              </a:rPr>
              <a:t> and </a:t>
            </a:r>
            <a:r>
              <a:rPr lang="en-CA" b="0" dirty="0" err="1">
                <a:effectLst/>
              </a:rPr>
              <a:t>ProtonMail</a:t>
            </a:r>
            <a:r>
              <a:rPr lang="en-CA" b="0" dirty="0">
                <a:effectLst/>
              </a:rPr>
              <a:t> would mean taking on another email for everyone.</a:t>
            </a:r>
          </a:p>
        </p:txBody>
      </p:sp>
    </p:spTree>
    <p:extLst>
      <p:ext uri="{BB962C8B-B14F-4D97-AF65-F5344CB8AC3E}">
        <p14:creationId xmlns:p14="http://schemas.microsoft.com/office/powerpoint/2010/main" val="64645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Although the OUC project is most immediately impacted by Google and Microsoft, removing the Big Five also involves some consideration of the role of Apple, Amazon and Facebook.</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Apple’s presence in the project is most visible with the use of MacBook hardware and MacOS software tools. Particularity iMovie,  </a:t>
            </a:r>
            <a:r>
              <a:rPr lang="en-CA" sz="1100" b="0" i="0" u="none" strike="noStrike" cap="none" dirty="0" err="1">
                <a:solidFill>
                  <a:srgbClr val="000000"/>
                </a:solidFill>
                <a:effectLst/>
                <a:latin typeface="Arial"/>
                <a:ea typeface="Arial"/>
                <a:cs typeface="Arial"/>
                <a:sym typeface="Arial"/>
              </a:rPr>
              <a:t>Quicktime</a:t>
            </a:r>
            <a:r>
              <a:rPr lang="en-CA" sz="1100" b="0" i="0" u="none" strike="noStrike" cap="none" dirty="0">
                <a:solidFill>
                  <a:srgbClr val="000000"/>
                </a:solidFill>
                <a:effectLst/>
                <a:latin typeface="Arial"/>
                <a:ea typeface="Arial"/>
                <a:cs typeface="Arial"/>
                <a:sym typeface="Arial"/>
              </a:rPr>
              <a:t>, and occasionally I have used </a:t>
            </a:r>
            <a:r>
              <a:rPr lang="en-CA" sz="1100" b="0" i="0" u="none" strike="noStrike" cap="none" dirty="0" err="1">
                <a:solidFill>
                  <a:srgbClr val="000000"/>
                </a:solidFill>
                <a:effectLst/>
                <a:latin typeface="Arial"/>
                <a:ea typeface="Arial"/>
                <a:cs typeface="Arial"/>
                <a:sym typeface="Arial"/>
              </a:rPr>
              <a:t>Garageband</a:t>
            </a:r>
            <a:r>
              <a:rPr lang="en-CA"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lang="en-CA"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To remove Apple’s presence the project would be compelled to use Linux-based operating systems on generic computing hardware. Although this could be done, it would force most members of the project team to familiarize themselves with a new operating system.  On the upside the decision to use Linux-based computers for content creation would not create any new dependencies.</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Facebook has not been used as a social media platform to promote the project. So no problems there.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However, truly cutting out Amazon is more challenging because it means cutting out all websites which is about 30% of </a:t>
            </a:r>
            <a:r>
              <a:rPr lang="en-CA" sz="1100" b="0" i="1" u="none" strike="noStrike" cap="none" dirty="0">
                <a:solidFill>
                  <a:srgbClr val="000000"/>
                </a:solidFill>
                <a:effectLst/>
                <a:latin typeface="Arial"/>
                <a:ea typeface="Arial"/>
                <a:cs typeface="Arial"/>
                <a:sym typeface="Arial"/>
              </a:rPr>
              <a:t>all sites on the Internet</a:t>
            </a:r>
            <a:r>
              <a:rPr lang="en-CA" sz="1100" b="0" i="0" u="none" strike="noStrike" cap="none" dirty="0">
                <a:solidFill>
                  <a:srgbClr val="000000"/>
                </a:solidFill>
                <a:effectLst/>
                <a:latin typeface="Arial"/>
                <a:ea typeface="Arial"/>
                <a:cs typeface="Arial"/>
                <a:sym typeface="Arial"/>
              </a:rPr>
              <a:t> (Digg, 2018).  </a:t>
            </a: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With the inclusion of Google’s and Microsoft’s cloud services, the total grows to 54% (</a:t>
            </a:r>
            <a:r>
              <a:rPr lang="en-CA" sz="1100" b="0" i="0" u="none" strike="noStrike" cap="none" dirty="0" err="1">
                <a:solidFill>
                  <a:srgbClr val="000000"/>
                </a:solidFill>
                <a:effectLst/>
                <a:latin typeface="Arial"/>
                <a:ea typeface="Arial"/>
                <a:cs typeface="Arial"/>
                <a:sym typeface="Arial"/>
              </a:rPr>
              <a:t>Preimesberger</a:t>
            </a:r>
            <a:r>
              <a:rPr lang="en-CA" sz="1100" b="0" i="0" u="none" strike="noStrike" cap="none" dirty="0">
                <a:solidFill>
                  <a:srgbClr val="000000"/>
                </a:solidFill>
                <a:effectLst/>
                <a:latin typeface="Arial"/>
                <a:ea typeface="Arial"/>
                <a:cs typeface="Arial"/>
                <a:sym typeface="Arial"/>
              </a:rPr>
              <a:t>, 2018). A committed and thorough removal of Amazon’s tools and services, then, would handicap the project would mean no longer using the use of significant open content providers.  Furthermore, eliminating sites supported by AWS would introduce a new painstaking step of determining the cloud service provider for any website connected to the OUC project. </a:t>
            </a:r>
          </a:p>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The implications of removing AWS (or other Big Five) hosted sites opens a big can of worms.  If you wanted to be really hardcore about paying attention to then every aspect of a website’s technology—from email hosting providers and content delivery networks, to JavaScript and code libraries, to the locations of freely-available online fonts and graphics used in website design—must also be considered. </a:t>
            </a:r>
            <a:br>
              <a:rPr lang="en-CA" dirty="0"/>
            </a:b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100" b="0" i="0" u="none" strike="noStrike" cap="none" dirty="0">
                <a:solidFill>
                  <a:srgbClr val="000000"/>
                </a:solidFill>
                <a:effectLst/>
                <a:latin typeface="Arial"/>
                <a:ea typeface="Arial"/>
                <a:cs typeface="Arial"/>
                <a:sym typeface="Arial"/>
              </a:rPr>
              <a:t>This experiment, removing the Big Five from OER production and distribution </a:t>
            </a:r>
            <a:r>
              <a:rPr lang="en-CA" sz="1100" b="0" i="0" u="none" strike="noStrike" cap="none" noProof="0" dirty="0">
                <a:solidFill>
                  <a:srgbClr val="000000"/>
                </a:solidFill>
                <a:effectLst/>
                <a:latin typeface="Arial"/>
                <a:ea typeface="Arial"/>
                <a:cs typeface="Arial"/>
                <a:sym typeface="Arial"/>
              </a:rPr>
              <a:t>produces a series of challenges. Many of these challenges are surmountable through simple changes, but others present more significant degrees of complication.</a:t>
            </a:r>
            <a:endParaRPr lang="en-CA" noProof="0" dirty="0"/>
          </a:p>
          <a:p>
            <a:pPr marL="0" lvl="0" indent="0" algn="l" rtl="0">
              <a:spcBef>
                <a:spcPts val="0"/>
              </a:spcBef>
              <a:spcAft>
                <a:spcPts val="0"/>
              </a:spcAft>
              <a:buNone/>
            </a:pPr>
            <a:endParaRPr lang="en-CA" dirty="0"/>
          </a:p>
        </p:txBody>
      </p:sp>
    </p:spTree>
    <p:extLst>
      <p:ext uri="{BB962C8B-B14F-4D97-AF65-F5344CB8AC3E}">
        <p14:creationId xmlns:p14="http://schemas.microsoft.com/office/powerpoint/2010/main" val="254109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8117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90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22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7376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Good morning everyone! My name is Julia Guy and I am a graduate student from the University of Alberta in Edmonton Canada, where I am working towards a combined Masters in Library Studies and Master of Arts in Digital Humanities. I am here because I am a graduate research assistant and contributor to the Opening Up Copyright Project. This presentation explores the role of proprietary software in OER production. Using a single case study we (that is myself and my co-authors Kris Joseph and Michael McNally) explored the implications and complications of removing the proprietary software from the OER that we work on and whether rejecting the proprietary software of the Big Five tech giants introduces too many challenges to be justified on a pragmatic basis.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3809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41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254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a:p>
            <a:pPr marL="0" lvl="0" indent="0" algn="l" rtl="0">
              <a:spcBef>
                <a:spcPts val="0"/>
              </a:spcBef>
              <a:spcAft>
                <a:spcPts val="0"/>
              </a:spcAft>
              <a:buNone/>
            </a:pPr>
            <a:r>
              <a:rPr lang="en-CA" dirty="0"/>
              <a:t>In 2002 Richard Stallman wrote that “the enemy is proprietary software.” Peter </a:t>
            </a:r>
            <a:r>
              <a:rPr lang="en-CA" dirty="0" err="1"/>
              <a:t>Wayner</a:t>
            </a:r>
            <a:r>
              <a:rPr lang="en-CA" dirty="0"/>
              <a:t> </a:t>
            </a:r>
            <a:r>
              <a:rPr lang="en-CA" dirty="0" err="1"/>
              <a:t>echos</a:t>
            </a:r>
            <a:r>
              <a:rPr lang="en-CA" dirty="0"/>
              <a:t> this view and argued that copyright, licensing and patent laws give a level power to companies (over both developers and end users) that is unmatched by any other industries.  Although a number of power imbalances in OER development appear in critical literature, concerns about the use of proprietary software in OER is usually less starkly morally framed than it is by Stallman and </a:t>
            </a:r>
            <a:r>
              <a:rPr lang="en-CA" dirty="0" err="1"/>
              <a:t>Wayner</a:t>
            </a:r>
            <a:r>
              <a:rPr lang="en-CA" dirty="0"/>
              <a:t>.</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In an effort to expand the critical literature around proprietary software and OER and to have a discussion on how we can balance things like reusability and remix-ability in a big tech world we started off with two many questions. </a:t>
            </a:r>
          </a:p>
          <a:p>
            <a:pPr marL="0" lvl="0" indent="0" algn="l" rtl="0">
              <a:spcBef>
                <a:spcPts val="600"/>
              </a:spcBef>
              <a:spcAft>
                <a:spcPts val="0"/>
              </a:spcAft>
              <a:buNone/>
            </a:pPr>
            <a:r>
              <a:rPr lang="en-CA" sz="1100" b="1" dirty="0"/>
              <a:t>What are the implications of removing Big Five technology and software from OER production?</a:t>
            </a:r>
          </a:p>
          <a:p>
            <a:pPr marL="0" lvl="0" indent="0" algn="l" rtl="0">
              <a:spcBef>
                <a:spcPts val="600"/>
              </a:spcBef>
              <a:spcAft>
                <a:spcPts val="0"/>
              </a:spcAft>
              <a:buNone/>
            </a:pPr>
            <a:endParaRPr lang="en-CA" sz="1100" b="1" dirty="0"/>
          </a:p>
          <a:p>
            <a:pPr marL="0" lvl="0" indent="0" algn="l" rtl="0">
              <a:spcBef>
                <a:spcPts val="600"/>
              </a:spcBef>
              <a:spcAft>
                <a:spcPts val="0"/>
              </a:spcAft>
              <a:buNone/>
            </a:pPr>
            <a:r>
              <a:rPr lang="en-CA" sz="1100" b="1" dirty="0"/>
              <a:t>Does eliminating Big Five Technology meaningfully advance a critical approach to OER?</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Before we go on let me clarify who we mean when we say the Big Five.</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Why should we care about using the Big Five when creating OERS? After all one of the most significant benefits to OER is their ease of use and adaptability and as the ALMs framework emphasizes that adaptability of the resource is diminished if there is a significant learning curve required for editing materials and currently it is much more likely that these users will be more familiar with the proprietary software like power point</a:t>
            </a:r>
            <a:r>
              <a:rPr lang="en-CA" dirty="0">
                <a:solidFill>
                  <a:schemeClr val="accent6"/>
                </a:solidFill>
              </a:rPr>
              <a:t>. Practical considerations such as usability and accessibility of OER appear to mitigate against concerns around the use of proprietary software. Additionally, OER creators need to consider not only the software tools used for production but also the tools required to foster and sustain user communities</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en-CA" dirty="0">
              <a:solidFill>
                <a:schemeClr val="accent6"/>
              </a:solidFill>
            </a:endParaRPr>
          </a:p>
          <a:p>
            <a:pPr marL="0" lvl="0" indent="0" algn="l" rtl="0">
              <a:spcBef>
                <a:spcPts val="0"/>
              </a:spcBef>
              <a:spcAft>
                <a:spcPts val="0"/>
              </a:spcAft>
              <a:buNone/>
            </a:pPr>
            <a:r>
              <a:rPr lang="en-CA" dirty="0"/>
              <a:t>So why should we bother considering removing the big five?</a:t>
            </a:r>
            <a:endParaRPr dirty="0"/>
          </a:p>
        </p:txBody>
      </p:sp>
    </p:spTree>
    <p:extLst>
      <p:ext uri="{BB962C8B-B14F-4D97-AF65-F5344CB8AC3E}">
        <p14:creationId xmlns:p14="http://schemas.microsoft.com/office/powerpoint/2010/main" val="2340199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en-CA" dirty="0"/>
              <a:t>For starters, our dependency on these big tech companies should not go unexamined. There are underlying power relations inherent in OER production that should be considered especially as there is significant institutional reliance on these platforms. And, in short the use of proprietary software in OER is under-</a:t>
            </a:r>
            <a:r>
              <a:rPr lang="en-CA" dirty="0" err="1"/>
              <a:t>problemitized</a:t>
            </a:r>
            <a:r>
              <a:rPr lang="en-CA" dirty="0"/>
              <a:t> and there is a need for further consideration of the political economy of technology in OER production. Perhaps this can serve as a stating point for considering what a critical approach to technology in OER might look like. </a:t>
            </a:r>
          </a:p>
          <a:p>
            <a:pPr marL="0" lvl="0" indent="0" algn="l" rtl="0">
              <a:spcBef>
                <a:spcPts val="0"/>
              </a:spcBef>
              <a:spcAft>
                <a:spcPts val="0"/>
              </a:spcAft>
              <a:buFontTx/>
              <a:buNone/>
            </a:pPr>
            <a:endParaRPr lang="en-CA" dirty="0"/>
          </a:p>
          <a:p>
            <a:pPr marL="171450" lvl="0" indent="-171450" algn="l" rtl="0">
              <a:spcBef>
                <a:spcPts val="0"/>
              </a:spcBef>
              <a:spcAft>
                <a:spcPts val="0"/>
              </a:spcAft>
              <a:buFontTx/>
              <a:buChar char="-"/>
            </a:pPr>
            <a:endParaRPr dirty="0"/>
          </a:p>
        </p:txBody>
      </p:sp>
    </p:spTree>
    <p:extLst>
      <p:ext uri="{BB962C8B-B14F-4D97-AF65-F5344CB8AC3E}">
        <p14:creationId xmlns:p14="http://schemas.microsoft.com/office/powerpoint/2010/main" val="427279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CA" b="0" dirty="0">
              <a:effectLst/>
            </a:endParaRPr>
          </a:p>
          <a:p>
            <a:pPr marL="596900" lvl="1" indent="0" rtl="0" fontAlgn="base">
              <a:buNone/>
            </a:pPr>
            <a:r>
              <a:rPr lang="en-CA" sz="1100" b="0" i="0" u="none" strike="noStrike" cap="none" dirty="0">
                <a:solidFill>
                  <a:srgbClr val="000000"/>
                </a:solidFill>
                <a:effectLst/>
                <a:latin typeface="Arial"/>
                <a:ea typeface="Arial"/>
                <a:cs typeface="Arial"/>
                <a:sym typeface="Arial"/>
              </a:rPr>
              <a:t>Our response to these issues is to experiment with what it would mean to remove the Big Five them for our OER. </a:t>
            </a:r>
            <a:r>
              <a:rPr lang="en-CA" dirty="0"/>
              <a:t>Using the Opening Up Copyright project as a case study we explored the implications of doing this. </a:t>
            </a:r>
            <a:r>
              <a:rPr lang="en-US" dirty="0"/>
              <a:t>We recognize that using a single case study is not without its limitations and that our proximity to the work is a source of bias. That said, our closeness to the project does provide us with an understanding of the technology and processes involved in the creation of the resources necessary to be able to do this kind of analysis. </a:t>
            </a:r>
          </a:p>
        </p:txBody>
      </p:sp>
    </p:spTree>
    <p:extLst>
      <p:ext uri="{BB962C8B-B14F-4D97-AF65-F5344CB8AC3E}">
        <p14:creationId xmlns:p14="http://schemas.microsoft.com/office/powerpoint/2010/main" val="230266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en-CA" dirty="0"/>
              <a:t>What is the Opening Up Copyright Series? </a:t>
            </a:r>
          </a:p>
          <a:p>
            <a:pPr marL="171450" lvl="0" indent="-171450" algn="l" rtl="0">
              <a:spcBef>
                <a:spcPts val="0"/>
              </a:spcBef>
              <a:spcAft>
                <a:spcPts val="0"/>
              </a:spcAft>
              <a:buFontTx/>
              <a:buChar char="-"/>
            </a:pPr>
            <a:r>
              <a:rPr lang="en-CA" dirty="0"/>
              <a:t>Series of instructional videos around Canadian copyright law</a:t>
            </a:r>
          </a:p>
          <a:p>
            <a:pPr marL="171450" lvl="0" indent="-171450" algn="l" rtl="0">
              <a:spcBef>
                <a:spcPts val="0"/>
              </a:spcBef>
              <a:spcAft>
                <a:spcPts val="0"/>
              </a:spcAft>
              <a:buFontTx/>
              <a:buChar char="-"/>
            </a:pPr>
            <a:r>
              <a:rPr lang="en-CA" dirty="0"/>
              <a:t>Designed for different members of the University community including library staff, students, and professors but also members of the general public</a:t>
            </a:r>
          </a:p>
          <a:p>
            <a:pPr marL="171450" lvl="0" indent="-171450" algn="l" rtl="0">
              <a:spcBef>
                <a:spcPts val="0"/>
              </a:spcBef>
              <a:spcAft>
                <a:spcPts val="0"/>
              </a:spcAft>
              <a:buFontTx/>
              <a:buChar char="-"/>
            </a:pPr>
            <a:r>
              <a:rPr lang="en-CA" dirty="0"/>
              <a:t>We attempt to model best practice in OER production – making transcripts and slides available for every module on the website, create community pages in the form of a pubic google doc for each video where people can leave feedback and only use open images, sound effects etc. </a:t>
            </a:r>
          </a:p>
          <a:p>
            <a:pPr marL="171450" lvl="0" indent="-171450" algn="l" rtl="0">
              <a:spcBef>
                <a:spcPts val="0"/>
              </a:spcBef>
              <a:spcAft>
                <a:spcPts val="0"/>
              </a:spcAft>
              <a:buFontTx/>
              <a:buChar char="-"/>
            </a:pPr>
            <a:r>
              <a:rPr lang="en-CA" dirty="0"/>
              <a:t>In general the process for each video includes writing a script, creating a PowerPoint presentation and recoding that presentation, uploading it to YouTube, adding interactions using H5P on </a:t>
            </a:r>
            <a:r>
              <a:rPr lang="en-CA" dirty="0" err="1"/>
              <a:t>Wordpress</a:t>
            </a:r>
            <a:r>
              <a:rPr lang="en-CA" dirty="0"/>
              <a:t> and then publishing to a website hosted by the University as well as on YouTube itself. There are a few videos that are made with puppets where PowerPoint is not used but iMovie is still the editor. </a:t>
            </a:r>
          </a:p>
          <a:p>
            <a:pPr marL="171450" lvl="0" indent="-171450" algn="l" rtl="0">
              <a:spcBef>
                <a:spcPts val="0"/>
              </a:spcBef>
              <a:spcAft>
                <a:spcPts val="0"/>
              </a:spcAft>
              <a:buFontTx/>
              <a:buChar char="-"/>
            </a:pPr>
            <a:endParaRPr lang="en-CA" dirty="0"/>
          </a:p>
          <a:p>
            <a:pPr marL="0" lvl="0" indent="0" algn="l" rtl="0">
              <a:spcBef>
                <a:spcPts val="0"/>
              </a:spcBef>
              <a:spcAft>
                <a:spcPts val="0"/>
              </a:spcAft>
              <a:buFontTx/>
              <a:buNone/>
            </a:pPr>
            <a:r>
              <a:rPr lang="en-CA" dirty="0"/>
              <a:t>So given that that is our current process for producing these resources lets look at what it would mean to remove proprietary software from the process.</a:t>
            </a:r>
          </a:p>
          <a:p>
            <a:pPr marL="171450" lvl="0" indent="-171450" algn="l" rtl="0">
              <a:spcBef>
                <a:spcPts val="0"/>
              </a:spcBef>
              <a:spcAft>
                <a:spcPts val="0"/>
              </a:spcAft>
              <a:buFontTx/>
              <a:buChar cha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 y="-11"/>
            <a:ext cx="2429759" cy="1609289"/>
            <a:chOff x="608719" y="-11"/>
            <a:chExt cx="2429759" cy="1609289"/>
          </a:xfrm>
        </p:grpSpPr>
        <p:sp>
          <p:nvSpPr>
            <p:cNvPr id="11" name="Google Shape;11;p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Google Shape;24;p2"/>
          <p:cNvGrpSpPr/>
          <p:nvPr/>
        </p:nvGrpSpPr>
        <p:grpSpPr>
          <a:xfrm>
            <a:off x="4894945" y="-11"/>
            <a:ext cx="4252453" cy="5146816"/>
            <a:chOff x="4894945" y="-11"/>
            <a:chExt cx="4252453" cy="5146816"/>
          </a:xfrm>
        </p:grpSpPr>
        <p:sp>
          <p:nvSpPr>
            <p:cNvPr id="25" name="Google Shape;25;p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2"/>
          <p:cNvGrpSpPr/>
          <p:nvPr/>
        </p:nvGrpSpPr>
        <p:grpSpPr>
          <a:xfrm flipH="1">
            <a:off x="-7" y="3860093"/>
            <a:ext cx="2429755" cy="1286712"/>
            <a:chOff x="6714243" y="3860093"/>
            <a:chExt cx="2429755" cy="1286712"/>
          </a:xfrm>
        </p:grpSpPr>
        <p:sp>
          <p:nvSpPr>
            <p:cNvPr id="80" name="Google Shape;80;p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0"/>
        <p:cNvGrpSpPr/>
        <p:nvPr/>
      </p:nvGrpSpPr>
      <p:grpSpPr>
        <a:xfrm>
          <a:off x="0" y="0"/>
          <a:ext cx="0" cy="0"/>
          <a:chOff x="0" y="0"/>
          <a:chExt cx="0" cy="0"/>
        </a:xfrm>
      </p:grpSpPr>
      <p:grpSp>
        <p:nvGrpSpPr>
          <p:cNvPr id="151" name="Google Shape;151;p4"/>
          <p:cNvGrpSpPr/>
          <p:nvPr/>
        </p:nvGrpSpPr>
        <p:grpSpPr>
          <a:xfrm>
            <a:off x="900" y="0"/>
            <a:ext cx="9143992" cy="2564787"/>
            <a:chOff x="900" y="0"/>
            <a:chExt cx="9143992" cy="2564787"/>
          </a:xfrm>
        </p:grpSpPr>
        <p:sp>
          <p:nvSpPr>
            <p:cNvPr id="152" name="Google Shape;152;p4"/>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4"/>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Google Shape;204;p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Google Shape;205;p4"/>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Google Shape;304;p7"/>
          <p:cNvGrpSpPr/>
          <p:nvPr/>
        </p:nvGrpSpPr>
        <p:grpSpPr>
          <a:xfrm>
            <a:off x="892" y="-11"/>
            <a:ext cx="3037586" cy="2252645"/>
            <a:chOff x="892" y="-11"/>
            <a:chExt cx="3037586" cy="2252645"/>
          </a:xfrm>
        </p:grpSpPr>
        <p:sp>
          <p:nvSpPr>
            <p:cNvPr id="305" name="Google Shape;305;p7"/>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 name="Google Shape;328;p7"/>
          <p:cNvGrpSpPr/>
          <p:nvPr/>
        </p:nvGrpSpPr>
        <p:grpSpPr>
          <a:xfrm>
            <a:off x="6714243" y="3860093"/>
            <a:ext cx="2429755" cy="1286712"/>
            <a:chOff x="6714243" y="3860093"/>
            <a:chExt cx="2429755" cy="1286712"/>
          </a:xfrm>
        </p:grpSpPr>
        <p:sp>
          <p:nvSpPr>
            <p:cNvPr id="329" name="Google Shape;329;p7"/>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 name="Google Shape;341;p7"/>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Google Shape;342;p7"/>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Google Shape;343;p7"/>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Google Shape;344;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Google Shape;389;p9"/>
          <p:cNvGrpSpPr/>
          <p:nvPr/>
        </p:nvGrpSpPr>
        <p:grpSpPr>
          <a:xfrm rot="10800000" flipH="1">
            <a:off x="900" y="3856775"/>
            <a:ext cx="9143992" cy="1286721"/>
            <a:chOff x="900" y="0"/>
            <a:chExt cx="9143992" cy="1286721"/>
          </a:xfrm>
        </p:grpSpPr>
        <p:sp>
          <p:nvSpPr>
            <p:cNvPr id="390" name="Google Shape;390;p9"/>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9"/>
          <p:cNvSpPr txBox="1">
            <a:spLocks noGrp="1"/>
          </p:cNvSpPr>
          <p:nvPr>
            <p:ph type="title"/>
          </p:nvPr>
        </p:nvSpPr>
        <p:spPr>
          <a:xfrm>
            <a:off x="0" y="0"/>
            <a:ext cx="9144000" cy="696300"/>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Google Shape;439;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5"/>
        <p:cNvGrpSpPr/>
        <p:nvPr/>
      </p:nvGrpSpPr>
      <p:grpSpPr>
        <a:xfrm>
          <a:off x="0" y="0"/>
          <a:ext cx="0" cy="0"/>
          <a:chOff x="0" y="0"/>
          <a:chExt cx="0" cy="0"/>
        </a:xfrm>
      </p:grpSpPr>
      <p:grpSp>
        <p:nvGrpSpPr>
          <p:cNvPr id="496" name="Google Shape;496;p11"/>
          <p:cNvGrpSpPr/>
          <p:nvPr/>
        </p:nvGrpSpPr>
        <p:grpSpPr>
          <a:xfrm>
            <a:off x="6714243" y="3860093"/>
            <a:ext cx="2429755" cy="1286712"/>
            <a:chOff x="6714243" y="3860093"/>
            <a:chExt cx="2429755" cy="1286712"/>
          </a:xfrm>
        </p:grpSpPr>
        <p:sp>
          <p:nvSpPr>
            <p:cNvPr id="497" name="Google Shape;497;p11"/>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1"/>
          <p:cNvGrpSpPr/>
          <p:nvPr/>
        </p:nvGrpSpPr>
        <p:grpSpPr>
          <a:xfrm>
            <a:off x="892" y="-11"/>
            <a:ext cx="3037586" cy="2252645"/>
            <a:chOff x="892" y="-11"/>
            <a:chExt cx="3037586" cy="2252645"/>
          </a:xfrm>
        </p:grpSpPr>
        <p:sp>
          <p:nvSpPr>
            <p:cNvPr id="510" name="Google Shape;510;p11"/>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Google Shape;535;p12"/>
          <p:cNvGrpSpPr/>
          <p:nvPr/>
        </p:nvGrpSpPr>
        <p:grpSpPr>
          <a:xfrm>
            <a:off x="6109812" y="-11"/>
            <a:ext cx="3037586" cy="5146816"/>
            <a:chOff x="6109812" y="-11"/>
            <a:chExt cx="3037586" cy="5146816"/>
          </a:xfrm>
        </p:grpSpPr>
        <p:sp>
          <p:nvSpPr>
            <p:cNvPr id="536" name="Google Shape;536;p1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Google Shape;573;p13"/>
          <p:cNvGrpSpPr/>
          <p:nvPr/>
        </p:nvGrpSpPr>
        <p:grpSpPr>
          <a:xfrm rot="10800000" flipH="1">
            <a:off x="900" y="3856775"/>
            <a:ext cx="9143992" cy="1286721"/>
            <a:chOff x="900" y="0"/>
            <a:chExt cx="9143992" cy="1286721"/>
          </a:xfrm>
        </p:grpSpPr>
        <p:sp>
          <p:nvSpPr>
            <p:cNvPr id="574" name="Google Shape;574;p1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3"/>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FFA400"/>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ctrTitle"/>
          </p:nvPr>
        </p:nvSpPr>
        <p:spPr>
          <a:xfrm>
            <a:off x="685800" y="1659550"/>
            <a:ext cx="4252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94" name="Google Shape;94;p3"/>
          <p:cNvSpPr txBox="1">
            <a:spLocks noGrp="1"/>
          </p:cNvSpPr>
          <p:nvPr>
            <p:ph type="subTitle" idx="1"/>
          </p:nvPr>
        </p:nvSpPr>
        <p:spPr>
          <a:xfrm>
            <a:off x="685800" y="2687652"/>
            <a:ext cx="4252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2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grpSp>
        <p:nvGrpSpPr>
          <p:cNvPr id="95" name="Google Shape;95;p3"/>
          <p:cNvGrpSpPr/>
          <p:nvPr/>
        </p:nvGrpSpPr>
        <p:grpSpPr>
          <a:xfrm>
            <a:off x="4894945" y="-11"/>
            <a:ext cx="4252453" cy="5146816"/>
            <a:chOff x="4894945" y="-11"/>
            <a:chExt cx="4252453" cy="5146816"/>
          </a:xfrm>
        </p:grpSpPr>
        <p:sp>
          <p:nvSpPr>
            <p:cNvPr id="96" name="Google Shape;96;p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768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5" r:id="rId4"/>
    <p:sldLayoutId id="2147483657" r:id="rId5"/>
    <p:sldLayoutId id="2147483658" r:id="rId6"/>
    <p:sldLayoutId id="2147483659" r:id="rId7"/>
    <p:sldLayoutId id="2147483661"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hyperlink" Target="https://creativecommons.org/licenses/by/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www.slidescarnival.com/"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helpcenter.onlyoffice.com/faq/faq.aspx" TargetMode="External"/><Relationship Id="rId3" Type="http://schemas.openxmlformats.org/officeDocument/2006/relationships/hyperlink" Target="http://oasis.col.org/handle/11599/233" TargetMode="External"/><Relationship Id="rId7" Type="http://schemas.openxmlformats.org/officeDocument/2006/relationships/hyperlink" Target="https://extensions.openoffice.org/en/project/impress-video-converte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medium.com/cowboy-funk/bigfive-cb24db105435" TargetMode="External"/><Relationship Id="rId5" Type="http://schemas.openxmlformats.org/officeDocument/2006/relationships/hyperlink" Target="https://theblog.adobe.com/adobe-flash-update/" TargetMode="External"/><Relationship Id="rId4" Type="http://schemas.openxmlformats.org/officeDocument/2006/relationships/hyperlink" Target="http://www.irrodl.org/index.php/irrodl/article/view/1177/2181" TargetMode="External"/><Relationship Id="rId9" Type="http://schemas.openxmlformats.org/officeDocument/2006/relationships/hyperlink" Target="https://www.onlyoffice.com/nonprofit-organizations.asp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builtwith.com/detailed/creativecommons.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digg.com/2018/why-aws-dominates-the-internet" TargetMode="External"/><Relationship Id="rId5" Type="http://schemas.openxmlformats.org/officeDocument/2006/relationships/hyperlink" Target="http://www.inthelibrarywiththeleadpipe.org/2015/a-critical-take-on-oer-practices-interrogating-commercialization-colonialism-and-content/" TargetMode="External"/><Relationship Id="rId4" Type="http://schemas.openxmlformats.org/officeDocument/2006/relationships/hyperlink" Target="https://builtwith.com/detailed/wikimedia.or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gizmodo.com/i-cut-the-big-five-tech-giants-from-my-life-it-was-hel-183130419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nngroup.com/articles/flash-99-percent-bad/" TargetMode="External"/><Relationship Id="rId5" Type="http://schemas.openxmlformats.org/officeDocument/2006/relationships/hyperlink" Target="https://web.archive.org/web/20081227145942/http:/news.zdnet.com/2424-3515_22-199508.html" TargetMode="External"/><Relationship Id="rId4" Type="http://schemas.openxmlformats.org/officeDocument/2006/relationships/hyperlink" Target="https://www.npr.org/2017/10/26/560136311/how-5-tech-giants-have-become-more-like-governments-than-compani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vice.com/en_us/article/ev3qw7/how-to-quit-apple-microsoft-google-facebook-amazo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gnu.org/philosophy/fsfs/rms-essays.pdf" TargetMode="External"/><Relationship Id="rId5" Type="http://schemas.openxmlformats.org/officeDocument/2006/relationships/hyperlink" Target="https://www.eweek.com/cloud/cloud-revenues-up-50-percent-over-2017-aws-increases-its-lead" TargetMode="External"/><Relationship Id="rId4" Type="http://schemas.openxmlformats.org/officeDocument/2006/relationships/hyperlink" Target="http://firstmonday.org/article/view/6360/5460"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www.slidescarnival.com/" TargetMode="External"/><Relationship Id="rId3" Type="http://schemas.openxmlformats.org/officeDocument/2006/relationships/hyperlink" Target="https://www.gnu.org/philosophy/ough-interview.en.html" TargetMode="External"/><Relationship Id="rId7" Type="http://schemas.openxmlformats.org/officeDocument/2006/relationships/hyperlink" Target="https://opencontent.org/blog/archives/355"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www.wayner.org/node/5" TargetMode="External"/><Relationship Id="rId5" Type="http://schemas.openxmlformats.org/officeDocument/2006/relationships/hyperlink" Target="https://sites.library.ualberta.ca/copyright/about/" TargetMode="External"/><Relationship Id="rId4" Type="http://schemas.openxmlformats.org/officeDocument/2006/relationships/hyperlink" Target="http://unesdoc.unesco.org.login.ezproxy.library.ualberta.ca/images/0012/001285/128515e.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F00F1-2B87-7640-B4CB-5EA047301A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pic>
        <p:nvPicPr>
          <p:cNvPr id="3" name="Picture 2" descr="A picture containing colorful, yellow, standing&#10;&#10;Description automatically generated">
            <a:extLst>
              <a:ext uri="{FF2B5EF4-FFF2-40B4-BE49-F238E27FC236}">
                <a16:creationId xmlns:a16="http://schemas.microsoft.com/office/drawing/2014/main" id="{1D6F873F-F7C2-2345-BA2E-9CF383BE52C1}"/>
              </a:ext>
            </a:extLst>
          </p:cNvPr>
          <p:cNvPicPr>
            <a:picLocks noChangeAspect="1"/>
          </p:cNvPicPr>
          <p:nvPr/>
        </p:nvPicPr>
        <p:blipFill>
          <a:blip r:embed="rId3"/>
          <a:stretch>
            <a:fillRect/>
          </a:stretch>
        </p:blipFill>
        <p:spPr>
          <a:xfrm>
            <a:off x="2547394" y="1399171"/>
            <a:ext cx="3976187" cy="2345157"/>
          </a:xfrm>
          <a:prstGeom prst="rect">
            <a:avLst/>
          </a:prstGeom>
        </p:spPr>
      </p:pic>
      <p:pic>
        <p:nvPicPr>
          <p:cNvPr id="7" name="Picture 6" descr="A drawing of a person&#10;&#10;Description automatically generated">
            <a:hlinkClick r:id="rId4"/>
            <a:extLst>
              <a:ext uri="{FF2B5EF4-FFF2-40B4-BE49-F238E27FC236}">
                <a16:creationId xmlns:a16="http://schemas.microsoft.com/office/drawing/2014/main" id="{169F1187-53BC-C44C-B39C-E1FD6F0070AF}"/>
              </a:ext>
            </a:extLst>
          </p:cNvPr>
          <p:cNvPicPr>
            <a:picLocks noChangeAspect="1"/>
          </p:cNvPicPr>
          <p:nvPr/>
        </p:nvPicPr>
        <p:blipFill>
          <a:blip r:embed="rId5"/>
          <a:stretch>
            <a:fillRect/>
          </a:stretch>
        </p:blipFill>
        <p:spPr>
          <a:xfrm>
            <a:off x="7312723" y="4508314"/>
            <a:ext cx="1244061" cy="438337"/>
          </a:xfrm>
          <a:prstGeom prst="rect">
            <a:avLst/>
          </a:prstGeom>
        </p:spPr>
      </p:pic>
    </p:spTree>
    <p:extLst>
      <p:ext uri="{BB962C8B-B14F-4D97-AF65-F5344CB8AC3E}">
        <p14:creationId xmlns:p14="http://schemas.microsoft.com/office/powerpoint/2010/main" val="2103578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0"/>
          <p:cNvSpPr txBox="1">
            <a:spLocks noGrp="1"/>
          </p:cNvSpPr>
          <p:nvPr>
            <p:ph type="ctrTitle" idx="4294967295"/>
          </p:nvPr>
        </p:nvSpPr>
        <p:spPr>
          <a:xfrm>
            <a:off x="226942" y="139434"/>
            <a:ext cx="5410201" cy="52322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dirty="0">
                <a:solidFill>
                  <a:srgbClr val="FFA400"/>
                </a:solidFill>
              </a:rPr>
              <a:t>Removing</a:t>
            </a:r>
            <a:r>
              <a:rPr lang="en" dirty="0">
                <a:solidFill>
                  <a:srgbClr val="FFA400"/>
                </a:solidFill>
              </a:rPr>
              <a:t> Microsoft</a:t>
            </a:r>
            <a:endParaRPr dirty="0">
              <a:solidFill>
                <a:srgbClr val="FFA400"/>
              </a:solidFill>
            </a:endParaRPr>
          </a:p>
        </p:txBody>
      </p:sp>
      <p:sp>
        <p:nvSpPr>
          <p:cNvPr id="683" name="Google Shape;683;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10</a:t>
            </a:fld>
            <a:endParaRPr>
              <a:solidFill>
                <a:srgbClr val="FFFFFF"/>
              </a:solidFill>
            </a:endParaRPr>
          </a:p>
        </p:txBody>
      </p:sp>
      <p:sp>
        <p:nvSpPr>
          <p:cNvPr id="20" name="Google Shape;669;p20">
            <a:extLst>
              <a:ext uri="{FF2B5EF4-FFF2-40B4-BE49-F238E27FC236}">
                <a16:creationId xmlns:a16="http://schemas.microsoft.com/office/drawing/2014/main" id="{EE79839D-2186-1642-B9C9-BC1BE07D0DA0}"/>
              </a:ext>
            </a:extLst>
          </p:cNvPr>
          <p:cNvSpPr txBox="1">
            <a:spLocks/>
          </p:cNvSpPr>
          <p:nvPr/>
        </p:nvSpPr>
        <p:spPr>
          <a:xfrm>
            <a:off x="278115" y="3225979"/>
            <a:ext cx="8553019" cy="603726"/>
          </a:xfrm>
          <a:prstGeom prst="rect">
            <a:avLst/>
          </a:prstGeom>
          <a:noFill/>
          <a:ln w="38100">
            <a:solidFill>
              <a:srgbClr val="FF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0" indent="0">
              <a:buFont typeface="Montserrat Light"/>
              <a:buNone/>
            </a:pPr>
            <a:r>
              <a:rPr lang="en-CA" sz="1400" dirty="0"/>
              <a:t>Verdict: PowerPoint to Office Impress is not untenable but does create a learning curve and a few limitations around visual effects</a:t>
            </a:r>
          </a:p>
        </p:txBody>
      </p:sp>
      <p:pic>
        <p:nvPicPr>
          <p:cNvPr id="5" name="Picture 4" descr="A picture containing food&#10;&#10;Description automatically generated">
            <a:extLst>
              <a:ext uri="{FF2B5EF4-FFF2-40B4-BE49-F238E27FC236}">
                <a16:creationId xmlns:a16="http://schemas.microsoft.com/office/drawing/2014/main" id="{E4AC9707-9FBA-BC42-930D-05FBED8AF35F}"/>
              </a:ext>
            </a:extLst>
          </p:cNvPr>
          <p:cNvPicPr>
            <a:picLocks noChangeAspect="1"/>
          </p:cNvPicPr>
          <p:nvPr/>
        </p:nvPicPr>
        <p:blipFill>
          <a:blip r:embed="rId3"/>
          <a:stretch>
            <a:fillRect/>
          </a:stretch>
        </p:blipFill>
        <p:spPr>
          <a:xfrm>
            <a:off x="226942" y="1005328"/>
            <a:ext cx="3775215" cy="2091146"/>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1EC8EB28-014C-B240-B286-CBD5FCF9F8AA}"/>
              </a:ext>
            </a:extLst>
          </p:cNvPr>
          <p:cNvPicPr>
            <a:picLocks noChangeAspect="1"/>
          </p:cNvPicPr>
          <p:nvPr/>
        </p:nvPicPr>
        <p:blipFill>
          <a:blip r:embed="rId4"/>
          <a:stretch>
            <a:fillRect/>
          </a:stretch>
        </p:blipFill>
        <p:spPr>
          <a:xfrm>
            <a:off x="4940862" y="1005328"/>
            <a:ext cx="3976196" cy="2091146"/>
          </a:xfrm>
          <a:prstGeom prst="rect">
            <a:avLst/>
          </a:prstGeom>
        </p:spPr>
      </p:pic>
      <p:pic>
        <p:nvPicPr>
          <p:cNvPr id="9" name="Picture 8" descr="A picture containing sign&#10;&#10;Description automatically generated">
            <a:extLst>
              <a:ext uri="{FF2B5EF4-FFF2-40B4-BE49-F238E27FC236}">
                <a16:creationId xmlns:a16="http://schemas.microsoft.com/office/drawing/2014/main" id="{0E168AB0-41CE-394A-8692-1CE35C885BA9}"/>
              </a:ext>
            </a:extLst>
          </p:cNvPr>
          <p:cNvPicPr>
            <a:picLocks noChangeAspect="1"/>
          </p:cNvPicPr>
          <p:nvPr/>
        </p:nvPicPr>
        <p:blipFill>
          <a:blip r:embed="rId5"/>
          <a:stretch>
            <a:fillRect/>
          </a:stretch>
        </p:blipFill>
        <p:spPr>
          <a:xfrm>
            <a:off x="226942" y="987946"/>
            <a:ext cx="3775215" cy="2108528"/>
          </a:xfrm>
          <a:prstGeom prst="rect">
            <a:avLst/>
          </a:prstGeom>
        </p:spPr>
      </p:pic>
      <p:pic>
        <p:nvPicPr>
          <p:cNvPr id="11" name="Picture 10" descr="A close up of a sign&#10;&#10;Description automatically generated">
            <a:extLst>
              <a:ext uri="{FF2B5EF4-FFF2-40B4-BE49-F238E27FC236}">
                <a16:creationId xmlns:a16="http://schemas.microsoft.com/office/drawing/2014/main" id="{CBC52814-6CA9-674A-94D5-157C2EF13379}"/>
              </a:ext>
            </a:extLst>
          </p:cNvPr>
          <p:cNvPicPr>
            <a:picLocks noChangeAspect="1"/>
          </p:cNvPicPr>
          <p:nvPr/>
        </p:nvPicPr>
        <p:blipFill>
          <a:blip r:embed="rId6"/>
          <a:stretch>
            <a:fillRect/>
          </a:stretch>
        </p:blipFill>
        <p:spPr>
          <a:xfrm>
            <a:off x="4940862" y="919079"/>
            <a:ext cx="3976196" cy="2247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0"/>
          <p:cNvSpPr txBox="1">
            <a:spLocks noGrp="1"/>
          </p:cNvSpPr>
          <p:nvPr>
            <p:ph type="ctrTitle" idx="4294967295"/>
          </p:nvPr>
        </p:nvSpPr>
        <p:spPr>
          <a:xfrm>
            <a:off x="229230" y="-95338"/>
            <a:ext cx="6342390" cy="7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dirty="0">
                <a:solidFill>
                  <a:srgbClr val="FFA400"/>
                </a:solidFill>
              </a:rPr>
              <a:t>Disembedding</a:t>
            </a:r>
            <a:r>
              <a:rPr lang="en" dirty="0">
                <a:solidFill>
                  <a:srgbClr val="FFA400"/>
                </a:solidFill>
              </a:rPr>
              <a:t> Google</a:t>
            </a:r>
            <a:endParaRPr dirty="0">
              <a:solidFill>
                <a:srgbClr val="FFA400"/>
              </a:solidFill>
            </a:endParaRPr>
          </a:p>
        </p:txBody>
      </p:sp>
      <p:sp>
        <p:nvSpPr>
          <p:cNvPr id="683" name="Google Shape;683;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11</a:t>
            </a:fld>
            <a:endParaRPr>
              <a:solidFill>
                <a:srgbClr val="FFFFFF"/>
              </a:solidFill>
            </a:endParaRPr>
          </a:p>
        </p:txBody>
      </p:sp>
      <p:sp>
        <p:nvSpPr>
          <p:cNvPr id="20" name="Google Shape;669;p20">
            <a:extLst>
              <a:ext uri="{FF2B5EF4-FFF2-40B4-BE49-F238E27FC236}">
                <a16:creationId xmlns:a16="http://schemas.microsoft.com/office/drawing/2014/main" id="{EE79839D-2186-1642-B9C9-BC1BE07D0DA0}"/>
              </a:ext>
            </a:extLst>
          </p:cNvPr>
          <p:cNvSpPr txBox="1">
            <a:spLocks/>
          </p:cNvSpPr>
          <p:nvPr/>
        </p:nvSpPr>
        <p:spPr>
          <a:xfrm>
            <a:off x="158749" y="693051"/>
            <a:ext cx="9523142"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CA" sz="1800" dirty="0"/>
              <a:t>Ideas: </a:t>
            </a:r>
          </a:p>
          <a:p>
            <a:pPr lvl="2" fontAlgn="base"/>
            <a:r>
              <a:rPr lang="en-CA" sz="1800" dirty="0"/>
              <a:t>Switch Google Drive to </a:t>
            </a:r>
            <a:r>
              <a:rPr lang="en-CA" sz="1800" dirty="0" err="1"/>
              <a:t>OpenKM</a:t>
            </a:r>
            <a:r>
              <a:rPr lang="en-CA" sz="1800" dirty="0"/>
              <a:t>, or web-based multiple author systems like </a:t>
            </a:r>
            <a:r>
              <a:rPr lang="en-CA" sz="1800" dirty="0" err="1"/>
              <a:t>MediaWiki</a:t>
            </a:r>
            <a:r>
              <a:rPr lang="en-CA" sz="1800" dirty="0"/>
              <a:t> or GitHub</a:t>
            </a:r>
          </a:p>
          <a:p>
            <a:pPr lvl="2" fontAlgn="base"/>
            <a:r>
              <a:rPr lang="en-CA" sz="1800" dirty="0"/>
              <a:t>Change Google Docs to </a:t>
            </a:r>
            <a:r>
              <a:rPr lang="en-CA" sz="1800" dirty="0" err="1"/>
              <a:t>Etherpad</a:t>
            </a:r>
            <a:r>
              <a:rPr lang="en-CA" sz="1800" dirty="0"/>
              <a:t> or </a:t>
            </a:r>
            <a:r>
              <a:rPr lang="en-CA" sz="1800" dirty="0" err="1"/>
              <a:t>OnlyOffice</a:t>
            </a:r>
            <a:endParaRPr lang="en-CA" sz="1800" dirty="0"/>
          </a:p>
        </p:txBody>
      </p:sp>
      <p:sp>
        <p:nvSpPr>
          <p:cNvPr id="6" name="Google Shape;669;p20">
            <a:extLst>
              <a:ext uri="{FF2B5EF4-FFF2-40B4-BE49-F238E27FC236}">
                <a16:creationId xmlns:a16="http://schemas.microsoft.com/office/drawing/2014/main" id="{DFD110F7-2664-DA45-9B08-4AE4250E27D2}"/>
              </a:ext>
            </a:extLst>
          </p:cNvPr>
          <p:cNvSpPr txBox="1">
            <a:spLocks/>
          </p:cNvSpPr>
          <p:nvPr/>
        </p:nvSpPr>
        <p:spPr>
          <a:xfrm>
            <a:off x="366744" y="3176662"/>
            <a:ext cx="8378672" cy="784800"/>
          </a:xfrm>
          <a:prstGeom prst="rect">
            <a:avLst/>
          </a:prstGeom>
          <a:noFill/>
          <a:ln w="38100">
            <a:solidFill>
              <a:srgbClr val="FF0000"/>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88900" indent="0">
              <a:buNone/>
            </a:pPr>
            <a:r>
              <a:rPr lang="en-CA" sz="1600" dirty="0"/>
              <a:t>Verdict: Removing google impacts many facets of the project and creates significant problems. </a:t>
            </a:r>
          </a:p>
        </p:txBody>
      </p:sp>
      <p:sp>
        <p:nvSpPr>
          <p:cNvPr id="10" name="Google Shape;669;p20">
            <a:extLst>
              <a:ext uri="{FF2B5EF4-FFF2-40B4-BE49-F238E27FC236}">
                <a16:creationId xmlns:a16="http://schemas.microsoft.com/office/drawing/2014/main" id="{39CB9A35-C374-DB48-B879-C502DC5A45EE}"/>
              </a:ext>
            </a:extLst>
          </p:cNvPr>
          <p:cNvSpPr txBox="1">
            <a:spLocks/>
          </p:cNvSpPr>
          <p:nvPr/>
        </p:nvSpPr>
        <p:spPr>
          <a:xfrm>
            <a:off x="158749" y="1940753"/>
            <a:ext cx="4969565"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r>
              <a:rPr lang="en-CA" sz="1800" dirty="0"/>
              <a:t>Obstacles : </a:t>
            </a:r>
          </a:p>
          <a:p>
            <a:pPr lvl="2" fontAlgn="base"/>
            <a:r>
              <a:rPr lang="en-CA" sz="1800" dirty="0"/>
              <a:t>Institutional subscription</a:t>
            </a:r>
          </a:p>
          <a:p>
            <a:pPr lvl="2" fontAlgn="base"/>
            <a:r>
              <a:rPr lang="en-CA" sz="1800" dirty="0"/>
              <a:t>No good YouTube alternative</a:t>
            </a:r>
          </a:p>
          <a:p>
            <a:pPr lvl="2" fontAlgn="base"/>
            <a:endParaRPr lang="en-CA" sz="1800" dirty="0"/>
          </a:p>
          <a:p>
            <a:pPr lvl="2" fontAlgn="base"/>
            <a:endParaRPr lang="en-CA" sz="1800" dirty="0"/>
          </a:p>
        </p:txBody>
      </p:sp>
    </p:spTree>
    <p:extLst>
      <p:ext uri="{BB962C8B-B14F-4D97-AF65-F5344CB8AC3E}">
        <p14:creationId xmlns:p14="http://schemas.microsoft.com/office/powerpoint/2010/main" val="4157022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1"/>
          <p:cNvSpPr txBox="1">
            <a:spLocks noGrp="1"/>
          </p:cNvSpPr>
          <p:nvPr>
            <p:ph type="title"/>
          </p:nvPr>
        </p:nvSpPr>
        <p:spPr>
          <a:xfrm>
            <a:off x="-455472" y="14980"/>
            <a:ext cx="3305700" cy="66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A" sz="2400" dirty="0">
                <a:solidFill>
                  <a:srgbClr val="FFC000"/>
                </a:solidFill>
              </a:rPr>
              <a:t>Removing: </a:t>
            </a:r>
            <a:endParaRPr sz="2400" dirty="0">
              <a:solidFill>
                <a:srgbClr val="FFC000"/>
              </a:solidFill>
            </a:endParaRPr>
          </a:p>
        </p:txBody>
      </p:sp>
      <p:sp>
        <p:nvSpPr>
          <p:cNvPr id="787" name="Google Shape;787;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788" name="Google Shape;788;p31"/>
          <p:cNvGrpSpPr/>
          <p:nvPr/>
        </p:nvGrpSpPr>
        <p:grpSpPr>
          <a:xfrm>
            <a:off x="5848685" y="1065726"/>
            <a:ext cx="3679628" cy="3333924"/>
            <a:chOff x="6202917" y="763690"/>
            <a:chExt cx="3679628" cy="3347559"/>
          </a:xfrm>
        </p:grpSpPr>
        <p:sp>
          <p:nvSpPr>
            <p:cNvPr id="789" name="Google Shape;789;p31"/>
            <p:cNvSpPr/>
            <p:nvPr/>
          </p:nvSpPr>
          <p:spPr>
            <a:xfrm>
              <a:off x="6202917" y="763690"/>
              <a:ext cx="3679628" cy="669000"/>
            </a:xfrm>
            <a:prstGeom prst="chevron">
              <a:avLst>
                <a:gd name="adj" fmla="val 50000"/>
              </a:avLst>
            </a:prstGeom>
            <a:solidFill>
              <a:srgbClr val="FFC8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solidFill>
                    <a:srgbClr val="FFFFFF"/>
                  </a:solidFill>
                  <a:latin typeface="Montserrat"/>
                  <a:ea typeface="Montserrat"/>
                  <a:cs typeface="Montserrat"/>
                  <a:sym typeface="Montserrat"/>
                </a:rPr>
                <a:t>Amazon</a:t>
              </a:r>
              <a:endParaRPr b="1" dirty="0">
                <a:solidFill>
                  <a:srgbClr val="FFFFFF"/>
                </a:solidFill>
                <a:latin typeface="Montserrat"/>
                <a:ea typeface="Montserrat"/>
                <a:cs typeface="Montserrat"/>
                <a:sym typeface="Montserrat"/>
              </a:endParaRPr>
            </a:p>
          </p:txBody>
        </p:sp>
        <p:sp>
          <p:nvSpPr>
            <p:cNvPr id="790" name="Google Shape;790;p31"/>
            <p:cNvSpPr txBox="1"/>
            <p:nvPr/>
          </p:nvSpPr>
          <p:spPr>
            <a:xfrm>
              <a:off x="6737667" y="1495549"/>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1200" dirty="0">
                  <a:solidFill>
                    <a:srgbClr val="434343"/>
                  </a:solidFill>
                  <a:latin typeface="Montserrat Light"/>
                  <a:ea typeface="Montserrat Light"/>
                  <a:cs typeface="Montserrat Light"/>
                  <a:sym typeface="Montserrat Light"/>
                </a:rPr>
                <a:t>Cutting out all websites that use AWS: </a:t>
              </a:r>
            </a:p>
            <a:p>
              <a:pPr marL="171450" lvl="0" indent="-171450" algn="l" rtl="0">
                <a:lnSpc>
                  <a:spcPct val="115000"/>
                </a:lnSpc>
                <a:spcBef>
                  <a:spcPts val="0"/>
                </a:spcBef>
                <a:spcAft>
                  <a:spcPts val="0"/>
                </a:spcAft>
                <a:buFont typeface="Arial" panose="020B0604020202020204" pitchFamily="34" charset="0"/>
                <a:buChar char="•"/>
              </a:pPr>
              <a:r>
                <a:rPr lang="en-CA" sz="1200" dirty="0">
                  <a:solidFill>
                    <a:srgbClr val="434343"/>
                  </a:solidFill>
                  <a:latin typeface="Montserrat Light"/>
                  <a:ea typeface="Montserrat Light"/>
                  <a:cs typeface="Montserrat Light"/>
                  <a:sym typeface="Montserrat Light"/>
                </a:rPr>
                <a:t>Would require us to determine the cloud service provider for all websites connected to the project</a:t>
              </a:r>
            </a:p>
            <a:p>
              <a:pPr marL="171450" lvl="0" indent="-171450" algn="l" rtl="0">
                <a:lnSpc>
                  <a:spcPct val="115000"/>
                </a:lnSpc>
                <a:spcBef>
                  <a:spcPts val="0"/>
                </a:spcBef>
                <a:spcAft>
                  <a:spcPts val="0"/>
                </a:spcAft>
                <a:buFont typeface="Arial" panose="020B0604020202020204" pitchFamily="34" charset="0"/>
                <a:buChar char="•"/>
              </a:pPr>
              <a:r>
                <a:rPr lang="en-CA" sz="1200" dirty="0">
                  <a:solidFill>
                    <a:srgbClr val="434343"/>
                  </a:solidFill>
                  <a:latin typeface="Montserrat Light"/>
                  <a:ea typeface="Montserrat Light"/>
                  <a:cs typeface="Montserrat Light"/>
                  <a:sym typeface="Montserrat Light"/>
                </a:rPr>
                <a:t>Would mean no longer using a significant amount of open content providers </a:t>
              </a:r>
              <a:endParaRPr sz="1200" dirty="0">
                <a:solidFill>
                  <a:srgbClr val="434343"/>
                </a:solidFill>
                <a:latin typeface="Montserrat Light"/>
                <a:ea typeface="Montserrat Light"/>
                <a:cs typeface="Montserrat Light"/>
                <a:sym typeface="Montserrat Light"/>
              </a:endParaRPr>
            </a:p>
          </p:txBody>
        </p:sp>
      </p:grpSp>
      <p:grpSp>
        <p:nvGrpSpPr>
          <p:cNvPr id="791" name="Google Shape;791;p31"/>
          <p:cNvGrpSpPr/>
          <p:nvPr/>
        </p:nvGrpSpPr>
        <p:grpSpPr>
          <a:xfrm>
            <a:off x="-127444" y="1055072"/>
            <a:ext cx="3546900" cy="3344578"/>
            <a:chOff x="-441837" y="1241032"/>
            <a:chExt cx="3546900" cy="3344578"/>
          </a:xfrm>
        </p:grpSpPr>
        <p:sp>
          <p:nvSpPr>
            <p:cNvPr id="792" name="Google Shape;792;p31"/>
            <p:cNvSpPr/>
            <p:nvPr/>
          </p:nvSpPr>
          <p:spPr>
            <a:xfrm>
              <a:off x="-441837" y="1241032"/>
              <a:ext cx="3546900" cy="669000"/>
            </a:xfrm>
            <a:prstGeom prst="homePlate">
              <a:avLst>
                <a:gd name="adj" fmla="val 50000"/>
              </a:avLst>
            </a:prstGeom>
            <a:solidFill>
              <a:srgbClr val="F646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solidFill>
                    <a:srgbClr val="FFFFFF"/>
                  </a:solidFill>
                  <a:latin typeface="Montserrat"/>
                  <a:ea typeface="Montserrat"/>
                  <a:cs typeface="Montserrat"/>
                  <a:sym typeface="Montserrat"/>
                </a:rPr>
                <a:t>Apple</a:t>
              </a:r>
              <a:endParaRPr b="1" dirty="0">
                <a:solidFill>
                  <a:srgbClr val="FFFFFF"/>
                </a:solidFill>
                <a:latin typeface="Montserrat"/>
                <a:ea typeface="Montserrat"/>
                <a:cs typeface="Montserrat"/>
                <a:sym typeface="Montserrat"/>
              </a:endParaRPr>
            </a:p>
          </p:txBody>
        </p:sp>
        <p:sp>
          <p:nvSpPr>
            <p:cNvPr id="793" name="Google Shape;793;p31"/>
            <p:cNvSpPr txBox="1"/>
            <p:nvPr/>
          </p:nvSpPr>
          <p:spPr>
            <a:xfrm>
              <a:off x="172191" y="1969910"/>
              <a:ext cx="2236200" cy="26157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Font typeface="Arial" panose="020B0604020202020204" pitchFamily="34" charset="0"/>
                <a:buChar char="•"/>
              </a:pPr>
              <a:r>
                <a:rPr lang="en-CA" sz="1200" dirty="0">
                  <a:solidFill>
                    <a:srgbClr val="434343"/>
                  </a:solidFill>
                  <a:latin typeface="Montserrat Light"/>
                  <a:ea typeface="Montserrat Light"/>
                  <a:cs typeface="Montserrat Light"/>
                  <a:sym typeface="Montserrat Light"/>
                </a:rPr>
                <a:t>iMovie\GarageBand are used in the video creation and editing process </a:t>
              </a:r>
            </a:p>
            <a:p>
              <a:pPr marL="171450" lvl="0" indent="-171450" algn="l" rtl="0">
                <a:lnSpc>
                  <a:spcPct val="115000"/>
                </a:lnSpc>
                <a:spcBef>
                  <a:spcPts val="0"/>
                </a:spcBef>
                <a:spcAft>
                  <a:spcPts val="0"/>
                </a:spcAft>
                <a:buFont typeface="Arial" panose="020B0604020202020204" pitchFamily="34" charset="0"/>
                <a:buChar char="•"/>
              </a:pPr>
              <a:r>
                <a:rPr lang="en-CA" sz="1200" dirty="0">
                  <a:solidFill>
                    <a:srgbClr val="434343"/>
                  </a:solidFill>
                  <a:latin typeface="Montserrat Light"/>
                  <a:ea typeface="Montserrat Light"/>
                  <a:cs typeface="Montserrat Light"/>
                  <a:sym typeface="Montserrat Light"/>
                </a:rPr>
                <a:t>The Mac OS used by many of the people on the project</a:t>
              </a:r>
            </a:p>
            <a:p>
              <a:pPr marL="171450" lvl="0" indent="-171450" algn="l" rtl="0">
                <a:lnSpc>
                  <a:spcPct val="115000"/>
                </a:lnSpc>
                <a:spcBef>
                  <a:spcPts val="0"/>
                </a:spcBef>
                <a:spcAft>
                  <a:spcPts val="0"/>
                </a:spcAft>
                <a:buFont typeface="Arial" panose="020B0604020202020204" pitchFamily="34" charset="0"/>
                <a:buChar char="•"/>
              </a:pPr>
              <a:endParaRPr lang="en-CA" sz="1000" dirty="0">
                <a:solidFill>
                  <a:srgbClr val="434343"/>
                </a:solidFill>
                <a:latin typeface="Montserrat Light"/>
                <a:ea typeface="Montserrat Light"/>
                <a:cs typeface="Montserrat Light"/>
                <a:sym typeface="Montserrat Light"/>
              </a:endParaRPr>
            </a:p>
            <a:p>
              <a:pPr marL="171450" lvl="0" indent="-171450" algn="l" rtl="0">
                <a:lnSpc>
                  <a:spcPct val="115000"/>
                </a:lnSpc>
                <a:spcBef>
                  <a:spcPts val="0"/>
                </a:spcBef>
                <a:spcAft>
                  <a:spcPts val="0"/>
                </a:spcAft>
                <a:buFont typeface="Arial" panose="020B0604020202020204" pitchFamily="34" charset="0"/>
                <a:buChar char="•"/>
              </a:pPr>
              <a:endParaRPr lang="en-CA" sz="1000" dirty="0">
                <a:solidFill>
                  <a:srgbClr val="434343"/>
                </a:solidFill>
                <a:latin typeface="Montserrat Light"/>
                <a:ea typeface="Montserrat Light"/>
                <a:cs typeface="Montserrat Light"/>
                <a:sym typeface="Montserrat Light"/>
              </a:endParaRPr>
            </a:p>
            <a:p>
              <a:pPr marL="171450" lvl="0" indent="-171450" algn="l" rtl="0">
                <a:lnSpc>
                  <a:spcPct val="115000"/>
                </a:lnSpc>
                <a:spcBef>
                  <a:spcPts val="0"/>
                </a:spcBef>
                <a:spcAft>
                  <a:spcPts val="0"/>
                </a:spcAft>
                <a:buFont typeface="Arial" panose="020B0604020202020204" pitchFamily="34" charset="0"/>
                <a:buChar char="•"/>
              </a:pPr>
              <a:endParaRPr lang="en-CA" sz="1000" dirty="0">
                <a:solidFill>
                  <a:srgbClr val="434343"/>
                </a:solidFill>
                <a:latin typeface="Montserrat Light"/>
                <a:ea typeface="Montserrat Light"/>
                <a:cs typeface="Montserrat Light"/>
                <a:sym typeface="Montserrat Light"/>
              </a:endParaRPr>
            </a:p>
            <a:p>
              <a:pPr marL="171450" lvl="0" indent="-171450" algn="l" rtl="0">
                <a:lnSpc>
                  <a:spcPct val="115000"/>
                </a:lnSpc>
                <a:spcBef>
                  <a:spcPts val="0"/>
                </a:spcBef>
                <a:spcAft>
                  <a:spcPts val="0"/>
                </a:spcAft>
                <a:buFont typeface="Arial" panose="020B0604020202020204" pitchFamily="34" charset="0"/>
                <a:buChar char="•"/>
              </a:pPr>
              <a:endParaRPr sz="1000" dirty="0">
                <a:solidFill>
                  <a:srgbClr val="434343"/>
                </a:solidFill>
                <a:latin typeface="Montserrat Light"/>
                <a:ea typeface="Montserrat Light"/>
                <a:cs typeface="Montserrat Light"/>
                <a:sym typeface="Montserrat Light"/>
              </a:endParaRPr>
            </a:p>
          </p:txBody>
        </p:sp>
      </p:grpSp>
      <p:grpSp>
        <p:nvGrpSpPr>
          <p:cNvPr id="794" name="Google Shape;794;p31"/>
          <p:cNvGrpSpPr/>
          <p:nvPr/>
        </p:nvGrpSpPr>
        <p:grpSpPr>
          <a:xfrm>
            <a:off x="2998457" y="1055072"/>
            <a:ext cx="3305700" cy="3891579"/>
            <a:chOff x="2944204" y="1189775"/>
            <a:chExt cx="3305700" cy="3891579"/>
          </a:xfrm>
        </p:grpSpPr>
        <p:sp>
          <p:nvSpPr>
            <p:cNvPr id="795" name="Google Shape;795;p31"/>
            <p:cNvSpPr/>
            <p:nvPr/>
          </p:nvSpPr>
          <p:spPr>
            <a:xfrm>
              <a:off x="2944204" y="1189775"/>
              <a:ext cx="3305700" cy="669000"/>
            </a:xfrm>
            <a:prstGeom prst="chevron">
              <a:avLst>
                <a:gd name="adj" fmla="val 50000"/>
              </a:avLst>
            </a:prstGeom>
            <a:solidFill>
              <a:srgbClr val="FFA4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solidFill>
                    <a:srgbClr val="FFFFFF"/>
                  </a:solidFill>
                  <a:latin typeface="Montserrat"/>
                  <a:ea typeface="Montserrat"/>
                  <a:cs typeface="Montserrat"/>
                  <a:sym typeface="Montserrat"/>
                </a:rPr>
                <a:t>Facebook</a:t>
              </a:r>
              <a:endParaRPr b="1" dirty="0">
                <a:solidFill>
                  <a:srgbClr val="FFFFFF"/>
                </a:solidFill>
                <a:latin typeface="Montserrat"/>
                <a:ea typeface="Montserrat"/>
                <a:cs typeface="Montserrat"/>
                <a:sym typeface="Montserrat"/>
              </a:endParaRPr>
            </a:p>
          </p:txBody>
        </p:sp>
        <p:sp>
          <p:nvSpPr>
            <p:cNvPr id="796" name="Google Shape;796;p31"/>
            <p:cNvSpPr txBox="1"/>
            <p:nvPr/>
          </p:nvSpPr>
          <p:spPr>
            <a:xfrm>
              <a:off x="3682607" y="2465654"/>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CA" sz="1200" dirty="0">
                  <a:solidFill>
                    <a:srgbClr val="434343"/>
                  </a:solidFill>
                  <a:latin typeface="Montserrat Light"/>
                  <a:ea typeface="Montserrat Light"/>
                  <a:cs typeface="Montserrat Light"/>
                  <a:sym typeface="Montserrat Light"/>
                </a:rPr>
                <a:t>No problem.</a:t>
              </a:r>
              <a:endParaRPr sz="1200" dirty="0">
                <a:solidFill>
                  <a:srgbClr val="434343"/>
                </a:solidFill>
                <a:latin typeface="Montserrat Light"/>
                <a:ea typeface="Montserrat Light"/>
                <a:cs typeface="Montserrat Light"/>
                <a:sym typeface="Montserrat Ligh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4646"/>
        </a:solidFill>
        <a:effectLst/>
      </p:bgPr>
    </p:bg>
    <p:spTree>
      <p:nvGrpSpPr>
        <p:cNvPr id="1" name="Shape 626"/>
        <p:cNvGrpSpPr/>
        <p:nvPr/>
      </p:nvGrpSpPr>
      <p:grpSpPr>
        <a:xfrm>
          <a:off x="0" y="0"/>
          <a:ext cx="0" cy="0"/>
          <a:chOff x="0" y="0"/>
          <a:chExt cx="0" cy="0"/>
        </a:xfrm>
      </p:grpSpPr>
      <p:sp>
        <p:nvSpPr>
          <p:cNvPr id="627" name="Google Shape;627;p14"/>
          <p:cNvSpPr txBox="1">
            <a:spLocks noGrp="1"/>
          </p:cNvSpPr>
          <p:nvPr>
            <p:ph type="ctrTitle"/>
          </p:nvPr>
        </p:nvSpPr>
        <p:spPr>
          <a:xfrm>
            <a:off x="3543417" y="3310514"/>
            <a:ext cx="150876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sz="2400" dirty="0"/>
              <a:t>Nope.</a:t>
            </a:r>
            <a:endParaRPr sz="2400" dirty="0"/>
          </a:p>
        </p:txBody>
      </p:sp>
      <p:sp>
        <p:nvSpPr>
          <p:cNvPr id="3" name="Google Shape;627;p14">
            <a:extLst>
              <a:ext uri="{FF2B5EF4-FFF2-40B4-BE49-F238E27FC236}">
                <a16:creationId xmlns:a16="http://schemas.microsoft.com/office/drawing/2014/main" id="{1AEC3327-6D6B-D94F-939D-2B45D9C7E92F}"/>
              </a:ext>
            </a:extLst>
          </p:cNvPr>
          <p:cNvSpPr txBox="1">
            <a:spLocks/>
          </p:cNvSpPr>
          <p:nvPr/>
        </p:nvSpPr>
        <p:spPr>
          <a:xfrm>
            <a:off x="128955" y="1832986"/>
            <a:ext cx="6037384" cy="13398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000"/>
              <a:buFont typeface="Montserrat"/>
              <a:buNone/>
              <a:defRPr sz="40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9pPr>
          </a:lstStyle>
          <a:p>
            <a:r>
              <a:rPr lang="en-CA" sz="2200" dirty="0"/>
              <a:t>Given these findings is it reasonable for us to remove the Big Five from the OUC at this stage in the project?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7"/>
          <p:cNvSpPr txBox="1">
            <a:spLocks noGrp="1"/>
          </p:cNvSpPr>
          <p:nvPr>
            <p:ph type="ctrTitle"/>
          </p:nvPr>
        </p:nvSpPr>
        <p:spPr>
          <a:xfrm>
            <a:off x="573157" y="219879"/>
            <a:ext cx="5459896" cy="7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dirty="0"/>
              <a:t>What now?</a:t>
            </a:r>
            <a:endParaRPr dirty="0"/>
          </a:p>
        </p:txBody>
      </p:sp>
      <p:sp>
        <p:nvSpPr>
          <p:cNvPr id="4" name="Google Shape;669;p20">
            <a:extLst>
              <a:ext uri="{FF2B5EF4-FFF2-40B4-BE49-F238E27FC236}">
                <a16:creationId xmlns:a16="http://schemas.microsoft.com/office/drawing/2014/main" id="{7C7633B8-40BC-404C-B849-20BACD9C6B4D}"/>
              </a:ext>
            </a:extLst>
          </p:cNvPr>
          <p:cNvSpPr txBox="1">
            <a:spLocks/>
          </p:cNvSpPr>
          <p:nvPr/>
        </p:nvSpPr>
        <p:spPr>
          <a:xfrm>
            <a:off x="475423" y="1004679"/>
            <a:ext cx="5459896"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marL="88900" indent="0">
              <a:buNone/>
            </a:pPr>
            <a:r>
              <a:rPr lang="en-CA" sz="1800" dirty="0">
                <a:solidFill>
                  <a:srgbClr val="0D242B"/>
                </a:solidFill>
              </a:rPr>
              <a:t>Considerations: </a:t>
            </a:r>
          </a:p>
          <a:p>
            <a:r>
              <a:rPr lang="en-CA" sz="1800" dirty="0">
                <a:solidFill>
                  <a:srgbClr val="0D242B"/>
                </a:solidFill>
              </a:rPr>
              <a:t>Some of the obstacles may be specific to this project</a:t>
            </a:r>
          </a:p>
          <a:p>
            <a:r>
              <a:rPr lang="en-CA" sz="1800" dirty="0">
                <a:solidFill>
                  <a:srgbClr val="0D242B"/>
                </a:solidFill>
              </a:rPr>
              <a:t>Exploring alternatives is best done at the very start of a project</a:t>
            </a:r>
          </a:p>
          <a:p>
            <a:r>
              <a:rPr lang="en-CA" sz="1800" dirty="0">
                <a:solidFill>
                  <a:srgbClr val="0D242B"/>
                </a:solidFill>
              </a:rPr>
              <a:t>There may be more flexibility in other projects </a:t>
            </a:r>
          </a:p>
          <a:p>
            <a:r>
              <a:rPr lang="en-CA" sz="1800" dirty="0">
                <a:solidFill>
                  <a:srgbClr val="0D242B"/>
                </a:solidFill>
              </a:rPr>
              <a:t>Question the defaults</a:t>
            </a:r>
          </a:p>
          <a:p>
            <a:r>
              <a:rPr lang="en-CA" sz="1800" dirty="0">
                <a:solidFill>
                  <a:srgbClr val="0D242B"/>
                </a:solidFill>
              </a:rPr>
              <a:t>Is there a way to, if not completely remove the Big Five, reduce the dependence on these companies in OER development?</a:t>
            </a:r>
          </a:p>
        </p:txBody>
      </p:sp>
    </p:spTree>
    <p:extLst>
      <p:ext uri="{BB962C8B-B14F-4D97-AF65-F5344CB8AC3E}">
        <p14:creationId xmlns:p14="http://schemas.microsoft.com/office/powerpoint/2010/main" val="3882661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212034" y="0"/>
            <a:ext cx="8893450" cy="784800"/>
          </a:xfrm>
          <a:prstGeom prst="rect">
            <a:avLst/>
          </a:prstGeom>
        </p:spPr>
        <p:txBody>
          <a:bodyPr spcFirstLastPara="1" wrap="square" lIns="91425" tIns="91425" rIns="91425" bIns="91425" anchor="t" anchorCtr="0">
            <a:noAutofit/>
          </a:bodyPr>
          <a:lstStyle/>
          <a:p>
            <a:pPr marL="0" lvl="0" indent="0" algn="ctr">
              <a:buNone/>
            </a:pPr>
            <a:r>
              <a:rPr lang="en-CA" sz="1600" b="1" dirty="0"/>
              <a:t>Acknowledgements </a:t>
            </a:r>
          </a:p>
          <a:p>
            <a:pPr marL="0" lvl="0" indent="0" algn="ctr">
              <a:buNone/>
            </a:pPr>
            <a:r>
              <a:rPr lang="en-CA" sz="1600" dirty="0"/>
              <a:t>The Opening Up Copyright Instructional Module Series is funded through</a:t>
            </a:r>
          </a:p>
          <a:p>
            <a:pPr marL="0" lvl="0" indent="0" algn="ctr">
              <a:buNone/>
            </a:pPr>
            <a:r>
              <a:rPr lang="en-CA" sz="1600" dirty="0"/>
              <a:t>a Teaching and Learning Enhancement Fund (TLEF) grant from the</a:t>
            </a:r>
          </a:p>
          <a:p>
            <a:pPr marL="0" lvl="0" indent="0" algn="ctr">
              <a:buNone/>
            </a:pPr>
            <a:r>
              <a:rPr lang="en-CA" sz="1600" dirty="0"/>
              <a:t>Centre for Teaching and Learning at the University of Alberta</a:t>
            </a:r>
          </a:p>
          <a:p>
            <a:pPr marL="0" lvl="0" indent="0" algn="ctr">
              <a:buNone/>
            </a:pPr>
            <a:endParaRPr lang="en-CA" sz="1600" dirty="0"/>
          </a:p>
          <a:p>
            <a:pPr marL="0" lvl="0" indent="0">
              <a:buNone/>
            </a:pPr>
            <a:r>
              <a:rPr lang="en-CA" sz="1600" b="1" dirty="0"/>
              <a:t>Julia Guy </a:t>
            </a:r>
            <a:r>
              <a:rPr lang="en-CA" sz="1600" dirty="0"/>
              <a:t>– Master of Arts in Digital Humanities, and Master of Library and Information Studies Student, University of Alberta</a:t>
            </a:r>
          </a:p>
          <a:p>
            <a:pPr marL="0" lvl="0" indent="0">
              <a:buNone/>
            </a:pPr>
            <a:r>
              <a:rPr lang="en-CA" sz="1600" b="1" dirty="0"/>
              <a:t>Kris Joseph </a:t>
            </a:r>
            <a:r>
              <a:rPr lang="en-CA" sz="1600" dirty="0"/>
              <a:t>– Digital Scholarship Librarian, York University Libraries, York University</a:t>
            </a:r>
          </a:p>
          <a:p>
            <a:pPr marL="0" lvl="0" indent="0">
              <a:buNone/>
            </a:pPr>
            <a:r>
              <a:rPr lang="en-CA" sz="1600" b="1" dirty="0"/>
              <a:t>Amanda </a:t>
            </a:r>
            <a:r>
              <a:rPr lang="en-CA" sz="1600" b="1" dirty="0" err="1"/>
              <a:t>Wakaruk</a:t>
            </a:r>
            <a:r>
              <a:rPr lang="en-CA" sz="1600" b="1" dirty="0"/>
              <a:t> </a:t>
            </a:r>
            <a:r>
              <a:rPr lang="en-CA" sz="1600" dirty="0"/>
              <a:t>– Copyright Librarian, Copyright Office, University of 	Alberta</a:t>
            </a:r>
          </a:p>
          <a:p>
            <a:pPr marL="0" lvl="0" indent="0">
              <a:buNone/>
            </a:pPr>
            <a:r>
              <a:rPr lang="en-CA" sz="1600" b="1" dirty="0"/>
              <a:t>Adrian Sheppard </a:t>
            </a:r>
            <a:r>
              <a:rPr lang="en-CA" sz="1600" dirty="0"/>
              <a:t>– Director, Copyright Office, University of Alberta</a:t>
            </a:r>
          </a:p>
          <a:p>
            <a:pPr marL="0" lvl="0" indent="0">
              <a:buNone/>
            </a:pPr>
            <a:r>
              <a:rPr lang="en-CA" sz="1600" b="1" dirty="0"/>
              <a:t>Michael B. McNally </a:t>
            </a:r>
            <a:r>
              <a:rPr lang="en-CA" sz="1600" dirty="0"/>
              <a:t>– Associate Professor, Faculty of Education, University of Alberta</a:t>
            </a:r>
          </a:p>
          <a:p>
            <a:pPr marL="0" indent="0">
              <a:buNone/>
            </a:pPr>
            <a:r>
              <a:rPr lang="en-CA" sz="1600" b="1" dirty="0"/>
              <a:t>Luc </a:t>
            </a:r>
            <a:r>
              <a:rPr lang="en-CA" sz="1600" b="1" dirty="0" err="1"/>
              <a:t>Fagnan</a:t>
            </a:r>
            <a:r>
              <a:rPr lang="en-CA" sz="1600" b="1" dirty="0"/>
              <a:t> </a:t>
            </a:r>
            <a:r>
              <a:rPr lang="en-CA" sz="1600" dirty="0"/>
              <a:t>- Master of Library and Information Studies Student, University of Alberta</a:t>
            </a:r>
          </a:p>
          <a:p>
            <a:pPr marL="0" lvl="0" indent="0">
              <a:buNone/>
            </a:pPr>
            <a:endParaRPr sz="1600" dirty="0"/>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15</a:t>
            </a:fld>
            <a:endParaRPr>
              <a:solidFill>
                <a:srgbClr val="FFFFFF"/>
              </a:solidFill>
            </a:endParaRPr>
          </a:p>
        </p:txBody>
      </p:sp>
      <p:pic>
        <p:nvPicPr>
          <p:cNvPr id="4" name="Picture 3" descr="A drawing of a person&#10;&#10;Description automatically generated">
            <a:hlinkClick r:id="rId3"/>
            <a:extLst>
              <a:ext uri="{FF2B5EF4-FFF2-40B4-BE49-F238E27FC236}">
                <a16:creationId xmlns:a16="http://schemas.microsoft.com/office/drawing/2014/main" id="{87C05B04-D405-CE43-B66F-EC016F1A0D9F}"/>
              </a:ext>
            </a:extLst>
          </p:cNvPr>
          <p:cNvPicPr>
            <a:picLocks noChangeAspect="1"/>
          </p:cNvPicPr>
          <p:nvPr/>
        </p:nvPicPr>
        <p:blipFill>
          <a:blip r:embed="rId4"/>
          <a:stretch>
            <a:fillRect/>
          </a:stretch>
        </p:blipFill>
        <p:spPr>
          <a:xfrm>
            <a:off x="7312723" y="4508314"/>
            <a:ext cx="1244061" cy="438337"/>
          </a:xfrm>
          <a:prstGeom prst="rect">
            <a:avLst/>
          </a:prstGeom>
        </p:spPr>
      </p:pic>
      <p:sp>
        <p:nvSpPr>
          <p:cNvPr id="5" name="Rectangle 4">
            <a:extLst>
              <a:ext uri="{FF2B5EF4-FFF2-40B4-BE49-F238E27FC236}">
                <a16:creationId xmlns:a16="http://schemas.microsoft.com/office/drawing/2014/main" id="{047403F0-B660-864E-AF95-623D7A9F4F57}"/>
              </a:ext>
            </a:extLst>
          </p:cNvPr>
          <p:cNvSpPr/>
          <p:nvPr/>
        </p:nvSpPr>
        <p:spPr>
          <a:xfrm>
            <a:off x="3596565" y="4787152"/>
            <a:ext cx="3821880" cy="318998"/>
          </a:xfrm>
          <a:prstGeom prst="rect">
            <a:avLst/>
          </a:prstGeom>
        </p:spPr>
        <p:txBody>
          <a:bodyPr wrap="none">
            <a:spAutoFit/>
          </a:bodyPr>
          <a:lstStyle/>
          <a:p>
            <a:pPr marL="457200" lvl="0" indent="-381000">
              <a:lnSpc>
                <a:spcPct val="115000"/>
              </a:lnSpc>
              <a:spcBef>
                <a:spcPts val="600"/>
              </a:spcBef>
              <a:buSzPts val="2400"/>
              <a:buChar char="◂"/>
            </a:pPr>
            <a:r>
              <a:rPr lang="en-CA" dirty="0"/>
              <a:t>Presentation template by </a:t>
            </a:r>
            <a:r>
              <a:rPr lang="en-CA" u="sng" dirty="0">
                <a:solidFill>
                  <a:srgbClr val="E8062F"/>
                </a:solidFill>
                <a:hlinkClick r:id="rId5"/>
              </a:rPr>
              <a:t>SlidesCarnival</a:t>
            </a:r>
            <a:endParaRPr lang="en-CA" dirty="0">
              <a:solidFill>
                <a:srgbClr val="E8062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4"/>
          <p:cNvSpPr txBox="1">
            <a:spLocks noGrp="1"/>
          </p:cNvSpPr>
          <p:nvPr>
            <p:ph type="ctrTitle"/>
          </p:nvPr>
        </p:nvSpPr>
        <p:spPr>
          <a:xfrm>
            <a:off x="568121" y="1883900"/>
            <a:ext cx="6089904"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sz="3200" dirty="0"/>
              <a:t>Questions?</a:t>
            </a:r>
            <a:endParaRPr sz="3200" dirty="0"/>
          </a:p>
        </p:txBody>
      </p:sp>
      <p:pic>
        <p:nvPicPr>
          <p:cNvPr id="3" name="Picture 2" descr="A drawing of a person&#10;&#10;Description automatically generated">
            <a:hlinkClick r:id="rId3"/>
            <a:extLst>
              <a:ext uri="{FF2B5EF4-FFF2-40B4-BE49-F238E27FC236}">
                <a16:creationId xmlns:a16="http://schemas.microsoft.com/office/drawing/2014/main" id="{133C3EE0-51A8-3C45-83D8-3F403FEE135B}"/>
              </a:ext>
            </a:extLst>
          </p:cNvPr>
          <p:cNvPicPr>
            <a:picLocks noChangeAspect="1"/>
          </p:cNvPicPr>
          <p:nvPr/>
        </p:nvPicPr>
        <p:blipFill>
          <a:blip r:embed="rId4"/>
          <a:stretch>
            <a:fillRect/>
          </a:stretch>
        </p:blipFill>
        <p:spPr>
          <a:xfrm>
            <a:off x="7312723" y="4508314"/>
            <a:ext cx="1244061" cy="438337"/>
          </a:xfrm>
          <a:prstGeom prst="rect">
            <a:avLst/>
          </a:prstGeom>
        </p:spPr>
      </p:pic>
    </p:spTree>
    <p:extLst>
      <p:ext uri="{BB962C8B-B14F-4D97-AF65-F5344CB8AC3E}">
        <p14:creationId xmlns:p14="http://schemas.microsoft.com/office/powerpoint/2010/main" val="1688818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140677" y="0"/>
            <a:ext cx="8964807" cy="784800"/>
          </a:xfrm>
          <a:prstGeom prst="rect">
            <a:avLst/>
          </a:prstGeom>
        </p:spPr>
        <p:txBody>
          <a:bodyPr spcFirstLastPara="1" wrap="square" lIns="91425" tIns="91425" rIns="91425" bIns="91425" anchor="t" anchorCtr="0">
            <a:noAutofit/>
          </a:bodyPr>
          <a:lstStyle/>
          <a:p>
            <a:pPr marL="0" lvl="0" indent="-457200" algn="ctr">
              <a:buNone/>
            </a:pPr>
            <a:r>
              <a:rPr lang="en-CA" sz="1600" b="1" u="sng" dirty="0"/>
              <a:t>References</a:t>
            </a:r>
          </a:p>
          <a:p>
            <a:pPr marL="450000" indent="-457200">
              <a:buNone/>
            </a:pPr>
            <a:r>
              <a:rPr lang="en-CA" sz="1100" dirty="0" err="1"/>
              <a:t>Abeywardena</a:t>
            </a:r>
            <a:r>
              <a:rPr lang="en-CA" sz="1100" dirty="0"/>
              <a:t>, Ishan </a:t>
            </a:r>
            <a:r>
              <a:rPr lang="en-CA" sz="1100" dirty="0" err="1"/>
              <a:t>Sudeera</a:t>
            </a:r>
            <a:r>
              <a:rPr lang="en-CA" sz="1100" dirty="0"/>
              <a:t>. 2012. </a:t>
            </a:r>
            <a:r>
              <a:rPr lang="en-CA" sz="1100" i="1" dirty="0"/>
              <a:t>The Re-Use and </a:t>
            </a:r>
            <a:r>
              <a:rPr lang="en-CA" sz="1100" i="1" dirty="0" err="1"/>
              <a:t>Ad</a:t>
            </a:r>
            <a:r>
              <a:rPr lang="en-CA" sz="1100" dirty="0" err="1"/>
              <a:t>Commonwealth</a:t>
            </a:r>
            <a:r>
              <a:rPr lang="en-CA" sz="1100" i="1" dirty="0" err="1"/>
              <a:t>aptation</a:t>
            </a:r>
            <a:r>
              <a:rPr lang="en-CA" sz="1100" i="1" dirty="0"/>
              <a:t> of Open Educational Resources (OER): An Exploration of Technologies Available</a:t>
            </a:r>
            <a:r>
              <a:rPr lang="en-CA" sz="1100" dirty="0"/>
              <a:t>.  of Learning. </a:t>
            </a:r>
            <a:r>
              <a:rPr lang="en-CA" sz="1100" u="sng" dirty="0">
                <a:hlinkClick r:id="rId3"/>
              </a:rPr>
              <a:t>http://oasis.col.org/handle/11599/233</a:t>
            </a:r>
            <a:endParaRPr lang="en-CA" sz="1100" dirty="0"/>
          </a:p>
          <a:p>
            <a:pPr marL="450000" indent="-457200">
              <a:buNone/>
            </a:pPr>
            <a:r>
              <a:rPr lang="en-CA" sz="1100" dirty="0" err="1"/>
              <a:t>Abywardena</a:t>
            </a:r>
            <a:r>
              <a:rPr lang="en-CA" sz="1100" dirty="0"/>
              <a:t>, Ishan </a:t>
            </a:r>
            <a:r>
              <a:rPr lang="en-CA" sz="1100" dirty="0" err="1"/>
              <a:t>Sudeera</a:t>
            </a:r>
            <a:r>
              <a:rPr lang="en-CA" sz="1100" dirty="0"/>
              <a:t>, Choy </a:t>
            </a:r>
            <a:r>
              <a:rPr lang="en-CA" sz="1100" dirty="0" err="1"/>
              <a:t>Yoong</a:t>
            </a:r>
            <a:r>
              <a:rPr lang="en-CA" sz="1100" dirty="0"/>
              <a:t> </a:t>
            </a:r>
            <a:r>
              <a:rPr lang="en-CA" sz="1100" dirty="0" err="1"/>
              <a:t>Tham</a:t>
            </a:r>
            <a:r>
              <a:rPr lang="en-CA" sz="1100" dirty="0"/>
              <a:t>, and S. </a:t>
            </a:r>
            <a:r>
              <a:rPr lang="en-CA" sz="1100" dirty="0" err="1"/>
              <a:t>Raviraja</a:t>
            </a:r>
            <a:r>
              <a:rPr lang="en-CA" sz="1100" dirty="0"/>
              <a:t>. 2012. “Conceptual Framework for Parametrically Measuring the Desirability of Open Educational Resources using D-Index.” </a:t>
            </a:r>
            <a:r>
              <a:rPr lang="en-CA" sz="1100" i="1" dirty="0"/>
              <a:t>International Review of Research in Open and Distance Learning, 13</a:t>
            </a:r>
            <a:r>
              <a:rPr lang="en-CA" sz="1100" dirty="0"/>
              <a:t>(2): 59-67. </a:t>
            </a:r>
            <a:r>
              <a:rPr lang="en-CA" sz="1100" u="sng" dirty="0">
                <a:hlinkClick r:id="rId4"/>
              </a:rPr>
              <a:t>http://www.irrodl.org/index.php/irrodl/article/view/1177/2181</a:t>
            </a:r>
            <a:r>
              <a:rPr lang="en-CA" sz="1100" dirty="0"/>
              <a:t> </a:t>
            </a:r>
          </a:p>
          <a:p>
            <a:pPr marL="450000" indent="-457200">
              <a:buNone/>
            </a:pPr>
            <a:r>
              <a:rPr lang="en-CA" sz="1100" dirty="0"/>
              <a:t>Adobe. 2017. “Flash &amp; The Future of Interactive Content.” Adobe Blog (blog). 25 Jul., 2017. </a:t>
            </a:r>
            <a:r>
              <a:rPr lang="en-CA" sz="1100" u="sng" dirty="0">
                <a:hlinkClick r:id="rId5"/>
              </a:rPr>
              <a:t>https://theblog.adobe.com/adobe-flash-update/</a:t>
            </a:r>
            <a:r>
              <a:rPr lang="en-CA" sz="1100" dirty="0"/>
              <a:t> </a:t>
            </a:r>
          </a:p>
          <a:p>
            <a:pPr marL="450000" indent="-457200">
              <a:buNone/>
            </a:pPr>
            <a:r>
              <a:rPr lang="en-CA" sz="1100" dirty="0"/>
              <a:t>Akinyemi, Edward Patrick. 2019. “Amazon, Facebook, Microsoft, Google and Apple Rule the Online World. Should We Be Worried.” </a:t>
            </a:r>
            <a:r>
              <a:rPr lang="en-CA" sz="1100" i="1" dirty="0"/>
              <a:t>Cowboy Funk/Medium</a:t>
            </a:r>
            <a:r>
              <a:rPr lang="en-CA" sz="1100" dirty="0"/>
              <a:t>. 10 Mar. 2019. </a:t>
            </a:r>
            <a:r>
              <a:rPr lang="en-CA" sz="1100" u="sng" dirty="0">
                <a:hlinkClick r:id="rId6"/>
              </a:rPr>
              <a:t>https://medium.com/cowboy-funk/bigfive-cb24db105435</a:t>
            </a:r>
            <a:r>
              <a:rPr lang="en-CA" sz="1100" dirty="0"/>
              <a:t> </a:t>
            </a:r>
          </a:p>
          <a:p>
            <a:pPr marL="450000" indent="-457200">
              <a:buNone/>
            </a:pPr>
            <a:r>
              <a:rPr lang="en-CA" sz="1100" dirty="0"/>
              <a:t>Almeida, Nora. 2017. “Open Educational Resources and the Rhetorical Paradox in the Neoliberal </a:t>
            </a:r>
            <a:r>
              <a:rPr lang="en-CA" sz="1100" dirty="0" err="1"/>
              <a:t>Univers</a:t>
            </a:r>
            <a:r>
              <a:rPr lang="en-CA" sz="1100" dirty="0"/>
              <a:t>(</a:t>
            </a:r>
            <a:r>
              <a:rPr lang="en-CA" sz="1100" dirty="0" err="1"/>
              <a:t>ity</a:t>
            </a:r>
            <a:r>
              <a:rPr lang="en-CA" sz="1100" dirty="0"/>
              <a:t>).” </a:t>
            </a:r>
            <a:r>
              <a:rPr lang="en-CA" sz="1100" i="1" dirty="0"/>
              <a:t>Journal of Critical Library and Information Studies</a:t>
            </a:r>
            <a:r>
              <a:rPr lang="en-CA" sz="1100" dirty="0"/>
              <a:t>, </a:t>
            </a:r>
            <a:r>
              <a:rPr lang="en-CA" sz="1100" i="1" dirty="0"/>
              <a:t>1</a:t>
            </a:r>
            <a:r>
              <a:rPr lang="en-CA" sz="1100" dirty="0"/>
              <a:t>:1-19.</a:t>
            </a:r>
          </a:p>
          <a:p>
            <a:pPr marL="450000" indent="-457200">
              <a:buNone/>
            </a:pPr>
            <a:r>
              <a:rPr lang="en-CA" sz="1100" dirty="0" err="1"/>
              <a:t>Ameil</a:t>
            </a:r>
            <a:r>
              <a:rPr lang="en-CA" sz="1100" dirty="0"/>
              <a:t>, Tel. 2012. “Identifying Barriers to the Remix of Translated Open Educational Resources.” </a:t>
            </a:r>
            <a:r>
              <a:rPr lang="en-CA" sz="1100" i="1" dirty="0"/>
              <a:t>International Review of Research in Open and Distance Learning</a:t>
            </a:r>
            <a:r>
              <a:rPr lang="en-CA" sz="1100" dirty="0"/>
              <a:t>, </a:t>
            </a:r>
            <a:r>
              <a:rPr lang="en-CA" sz="1100" i="1" dirty="0"/>
              <a:t>41</a:t>
            </a:r>
            <a:r>
              <a:rPr lang="en-CA" sz="1100" dirty="0"/>
              <a:t>(1): 16-144.</a:t>
            </a:r>
          </a:p>
          <a:p>
            <a:pPr marL="450000" indent="-457200">
              <a:buNone/>
            </a:pPr>
            <a:r>
              <a:rPr lang="en-CA" sz="1100" dirty="0"/>
              <a:t>Apache. 2019. “Impress Video Converter.” </a:t>
            </a:r>
            <a:r>
              <a:rPr lang="en-CA" sz="1100" u="sng" dirty="0">
                <a:hlinkClick r:id="rId7"/>
              </a:rPr>
              <a:t>https://extensions.openoffice.org/en/project/impress-video-converter</a:t>
            </a:r>
            <a:endParaRPr lang="en-CA" sz="1100" dirty="0"/>
          </a:p>
          <a:p>
            <a:pPr marL="450000" indent="-457200">
              <a:buNone/>
            </a:pPr>
            <a:r>
              <a:rPr lang="en-CA" sz="1100" dirty="0" err="1"/>
              <a:t>Ascensio</a:t>
            </a:r>
            <a:r>
              <a:rPr lang="en-CA" sz="1100" dirty="0"/>
              <a:t> System SIA. 2019a. “General Questions FAQ [</a:t>
            </a:r>
            <a:r>
              <a:rPr lang="en-CA" sz="1100" dirty="0" err="1"/>
              <a:t>OnlyOffice</a:t>
            </a:r>
            <a:r>
              <a:rPr lang="en-CA" sz="1100" dirty="0"/>
              <a:t>].” </a:t>
            </a:r>
            <a:r>
              <a:rPr lang="en-CA" sz="1100" u="sng" dirty="0">
                <a:hlinkClick r:id="rId8"/>
              </a:rPr>
              <a:t>https://helpcenter.onlyoffice.com/faq/faq.aspx</a:t>
            </a:r>
            <a:endParaRPr lang="en-CA" sz="1100" dirty="0"/>
          </a:p>
          <a:p>
            <a:pPr marL="450000" indent="-457200">
              <a:buNone/>
            </a:pPr>
            <a:r>
              <a:rPr lang="en-CA" sz="1100" dirty="0" err="1"/>
              <a:t>Ascensio</a:t>
            </a:r>
            <a:r>
              <a:rPr lang="en-CA" sz="1100" dirty="0"/>
              <a:t> System SIA. 2019b. “</a:t>
            </a:r>
            <a:r>
              <a:rPr lang="en-CA" sz="1100" dirty="0" err="1"/>
              <a:t>OnlyOffice</a:t>
            </a:r>
            <a:r>
              <a:rPr lang="en-CA" sz="1100" dirty="0"/>
              <a:t> for the Greater Good.” </a:t>
            </a:r>
            <a:r>
              <a:rPr lang="en-CA" sz="1100" u="sng" dirty="0">
                <a:hlinkClick r:id="rId9"/>
              </a:rPr>
              <a:t>https://www.onlyoffice.com/nonprofit-organizations.aspx</a:t>
            </a:r>
            <a:endParaRPr lang="en-CA" sz="1100" dirty="0"/>
          </a:p>
          <a:p>
            <a:pPr marL="450000" indent="-457200">
              <a:buNone/>
            </a:pPr>
            <a:r>
              <a:rPr lang="en-CA" sz="1100" dirty="0"/>
              <a:t>Barney, Darin David. </a:t>
            </a:r>
            <a:r>
              <a:rPr lang="en-CA" sz="1100" i="1" dirty="0"/>
              <a:t>The Network Society</a:t>
            </a:r>
            <a:r>
              <a:rPr lang="en-CA" sz="1100" dirty="0"/>
              <a:t>. Key Concepts. Cambridge, UK: Polity, 2010.</a:t>
            </a:r>
          </a:p>
          <a:p>
            <a:pPr marL="450000" indent="-457200">
              <a:buNone/>
            </a:pPr>
            <a:r>
              <a:rPr lang="en-CA" sz="1100" dirty="0"/>
              <a:t>Bayne, Sian, Jeremy Knox, and Jen Ross. 2015. “Open Education: The Need for a Critical Approach.” </a:t>
            </a:r>
            <a:r>
              <a:rPr lang="en-CA" sz="1100" i="1" dirty="0"/>
              <a:t>Learning, Media and Technology, 40</a:t>
            </a:r>
            <a:r>
              <a:rPr lang="en-CA" sz="1100" dirty="0"/>
              <a:t>(3): 247-250.</a:t>
            </a:r>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17</a:t>
            </a:fld>
            <a:endParaRPr>
              <a:solidFill>
                <a:srgbClr val="FFFFFF"/>
              </a:solidFill>
            </a:endParaRPr>
          </a:p>
        </p:txBody>
      </p:sp>
    </p:spTree>
    <p:extLst>
      <p:ext uri="{BB962C8B-B14F-4D97-AF65-F5344CB8AC3E}">
        <p14:creationId xmlns:p14="http://schemas.microsoft.com/office/powerpoint/2010/main" val="2614456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128954" y="0"/>
            <a:ext cx="8976530" cy="784800"/>
          </a:xfrm>
          <a:prstGeom prst="rect">
            <a:avLst/>
          </a:prstGeom>
        </p:spPr>
        <p:txBody>
          <a:bodyPr spcFirstLastPara="1" wrap="square" lIns="91425" tIns="91425" rIns="91425" bIns="91425" anchor="t" anchorCtr="0">
            <a:noAutofit/>
          </a:bodyPr>
          <a:lstStyle/>
          <a:p>
            <a:pPr marL="0" lvl="0" indent="-457200" algn="ctr">
              <a:buNone/>
            </a:pPr>
            <a:r>
              <a:rPr lang="en-CA" sz="1600" b="1" u="sng" dirty="0"/>
              <a:t>References</a:t>
            </a:r>
          </a:p>
          <a:p>
            <a:pPr marL="450000" indent="-457200">
              <a:buNone/>
            </a:pPr>
            <a:r>
              <a:rPr lang="en-CA" sz="1100" dirty="0"/>
              <a:t>Built With. 2019a. “</a:t>
            </a:r>
            <a:r>
              <a:rPr lang="en-CA" sz="1100" dirty="0" err="1"/>
              <a:t>CreativeCommons.org</a:t>
            </a:r>
            <a:r>
              <a:rPr lang="en-CA" sz="1100" dirty="0"/>
              <a:t>: Detailed Technology Profile.” </a:t>
            </a:r>
            <a:r>
              <a:rPr lang="en-CA" sz="1100" u="sng" dirty="0">
                <a:hlinkClick r:id="rId3"/>
              </a:rPr>
              <a:t>https://builtwith.com/detailed/creativecommons.org</a:t>
            </a:r>
            <a:endParaRPr lang="en-CA" sz="1100" dirty="0"/>
          </a:p>
          <a:p>
            <a:pPr marL="450000" indent="-457200">
              <a:buNone/>
            </a:pPr>
            <a:r>
              <a:rPr lang="en-CA" sz="1100" dirty="0"/>
              <a:t>Built With. 2019b. “</a:t>
            </a:r>
            <a:r>
              <a:rPr lang="en-CA" sz="1100" dirty="0" err="1"/>
              <a:t>Wikimedia.org</a:t>
            </a:r>
            <a:r>
              <a:rPr lang="en-CA" sz="1100" dirty="0"/>
              <a:t>: Detailed Technology Profile.” </a:t>
            </a:r>
            <a:r>
              <a:rPr lang="en-CA" sz="1100" u="sng" dirty="0">
                <a:hlinkClick r:id="rId4"/>
              </a:rPr>
              <a:t>https://builtwith.com/detailed/wikimedia.org</a:t>
            </a:r>
            <a:endParaRPr lang="en-CA" sz="1100" dirty="0"/>
          </a:p>
          <a:p>
            <a:pPr marL="450000" indent="-457200">
              <a:buNone/>
            </a:pPr>
            <a:r>
              <a:rPr lang="en-CA" sz="1100" dirty="0"/>
              <a:t>Christiansen, Erik, and Michael B. McNally. 2018. “Open enough? Eight factors to consider when transitioning from closed to open resources and courses: A conceptual framework.” Paper presented at the Open Education Global conference. 24 Apr. 2018. Delft, Netherlands.</a:t>
            </a:r>
          </a:p>
          <a:p>
            <a:pPr marL="450000" indent="-457200">
              <a:buNone/>
            </a:pPr>
            <a:r>
              <a:rPr lang="en-CA" sz="1100" dirty="0" err="1"/>
              <a:t>Crissinger</a:t>
            </a:r>
            <a:r>
              <a:rPr lang="en-CA" sz="1100" dirty="0"/>
              <a:t>, Sarah. 2015. “A Critical Take on OER Practices: Interrogating, Commercialization, Colonialism and Content.” </a:t>
            </a:r>
            <a:r>
              <a:rPr lang="en-CA" sz="1100" i="1" dirty="0"/>
              <a:t>In the Library with the Lead Pipe</a:t>
            </a:r>
            <a:r>
              <a:rPr lang="en-CA" sz="1100" dirty="0"/>
              <a:t>, (October, 2015):</a:t>
            </a:r>
            <a:r>
              <a:rPr lang="en-CA" sz="1100" u="sng" dirty="0">
                <a:hlinkClick r:id="rId5"/>
              </a:rPr>
              <a:t>http://www.inthelibrarywiththeleadpipe.org/2015/a-critical-take-on-oer-practices-interrogating-commercialization-colonialism-and-content/</a:t>
            </a:r>
            <a:endParaRPr lang="en-CA" sz="1100" dirty="0"/>
          </a:p>
          <a:p>
            <a:pPr marL="450000" indent="-457200">
              <a:buNone/>
            </a:pPr>
            <a:r>
              <a:rPr lang="en-CA" sz="1100" dirty="0"/>
              <a:t>Digg. 2018. “Why AWS Dominates the Internet.” 6 Feb. 2018. </a:t>
            </a:r>
            <a:r>
              <a:rPr lang="en-CA" sz="1100" u="sng" dirty="0">
                <a:hlinkClick r:id="rId6"/>
              </a:rPr>
              <a:t>http://digg.com/2018/why-aws-dominates-the-internet</a:t>
            </a:r>
            <a:endParaRPr lang="en-CA" sz="1100" dirty="0"/>
          </a:p>
          <a:p>
            <a:pPr marL="450000" indent="-457200">
              <a:buNone/>
            </a:pPr>
            <a:r>
              <a:rPr lang="en-CA" sz="1100" dirty="0" err="1"/>
              <a:t>Dichev</a:t>
            </a:r>
            <a:r>
              <a:rPr lang="en-CA" sz="1100" dirty="0"/>
              <a:t>, C. &amp; </a:t>
            </a:r>
            <a:r>
              <a:rPr lang="en-CA" sz="1100" dirty="0" err="1"/>
              <a:t>Dicheva</a:t>
            </a:r>
            <a:r>
              <a:rPr lang="en-CA" sz="1100" dirty="0"/>
              <a:t>, D, 2012. “Open Educational Resources in Computer Science Teaching.” p. 619-624, In </a:t>
            </a:r>
            <a:r>
              <a:rPr lang="en-CA" sz="1100" i="1" dirty="0"/>
              <a:t>Proceedings of the ACM SIGSE 2012</a:t>
            </a:r>
            <a:r>
              <a:rPr lang="en-CA" sz="1100" dirty="0"/>
              <a:t>, Raleigh, NC.</a:t>
            </a:r>
          </a:p>
          <a:p>
            <a:pPr marL="450000" indent="-457200">
              <a:buNone/>
            </a:pPr>
            <a:r>
              <a:rPr lang="en-CA" sz="1100" dirty="0"/>
              <a:t>Farrow, Robert. 2017. “Open Education and Critical Pedagogy.” </a:t>
            </a:r>
            <a:r>
              <a:rPr lang="en-CA" sz="1100" i="1" dirty="0"/>
              <a:t>Learning, Media and Technology, 42</a:t>
            </a:r>
            <a:r>
              <a:rPr lang="en-CA" sz="1100" dirty="0"/>
              <a:t>(2): 130-146.</a:t>
            </a:r>
          </a:p>
          <a:p>
            <a:pPr marL="450000" indent="-457200">
              <a:buNone/>
            </a:pPr>
            <a:r>
              <a:rPr lang="en-CA" sz="1100" dirty="0"/>
              <a:t>Falconer, Isobel, Allison Littlejohn, Lou McGill, and Helen Beetham. 2016. “Motives and Tensions in the Release of Open Educational Resources: The UKOER Program.” </a:t>
            </a:r>
            <a:r>
              <a:rPr lang="en-CA" sz="1100" i="1" dirty="0"/>
              <a:t>Australasian Journal of Educational Technology, 32</a:t>
            </a:r>
            <a:r>
              <a:rPr lang="en-CA" sz="1100" dirty="0"/>
              <a:t>(4): 92-105.</a:t>
            </a:r>
          </a:p>
          <a:p>
            <a:pPr marL="450000" indent="-457200">
              <a:buNone/>
            </a:pPr>
            <a:r>
              <a:rPr lang="en-CA" sz="1100" dirty="0" err="1"/>
              <a:t>Feenburg</a:t>
            </a:r>
            <a:r>
              <a:rPr lang="en-CA" sz="1100" dirty="0"/>
              <a:t>, Andrew. 2002. </a:t>
            </a:r>
            <a:r>
              <a:rPr lang="en-CA" sz="1100" i="1" dirty="0"/>
              <a:t>Transforming Technology: A Critical Theory Revisited</a:t>
            </a:r>
            <a:r>
              <a:rPr lang="en-CA" sz="1100" dirty="0"/>
              <a:t>. Oxford, UK: Oxford University Press.</a:t>
            </a:r>
          </a:p>
          <a:p>
            <a:pPr marL="450000" indent="-457200">
              <a:buNone/>
            </a:pPr>
            <a:r>
              <a:rPr lang="en-CA" sz="1100" dirty="0" err="1"/>
              <a:t>Feenburg</a:t>
            </a:r>
            <a:r>
              <a:rPr lang="en-CA" sz="1100" dirty="0"/>
              <a:t>, Andrew. 2009. “Critical Theory of Technology: An Overview.” p. 31-46. In </a:t>
            </a:r>
            <a:r>
              <a:rPr lang="en-CA" sz="1100" i="1" dirty="0"/>
              <a:t>Information Technology in Librarianship: New Critical Approaches</a:t>
            </a:r>
            <a:r>
              <a:rPr lang="en-CA" sz="1100" dirty="0"/>
              <a:t>. Gloria J. Leckie and John </a:t>
            </a:r>
            <a:r>
              <a:rPr lang="en-CA" sz="1100" dirty="0" err="1"/>
              <a:t>Buschman</a:t>
            </a:r>
            <a:r>
              <a:rPr lang="en-CA" sz="1100" dirty="0"/>
              <a:t> (Eds.). Westport, CN: Libraries Unlimited</a:t>
            </a:r>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18</a:t>
            </a:fld>
            <a:endParaRPr>
              <a:solidFill>
                <a:srgbClr val="FFFFFF"/>
              </a:solidFill>
            </a:endParaRPr>
          </a:p>
        </p:txBody>
      </p:sp>
    </p:spTree>
    <p:extLst>
      <p:ext uri="{BB962C8B-B14F-4D97-AF65-F5344CB8AC3E}">
        <p14:creationId xmlns:p14="http://schemas.microsoft.com/office/powerpoint/2010/main" val="948503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140678" y="0"/>
            <a:ext cx="8791288" cy="784800"/>
          </a:xfrm>
          <a:prstGeom prst="rect">
            <a:avLst/>
          </a:prstGeom>
        </p:spPr>
        <p:txBody>
          <a:bodyPr spcFirstLastPara="1" wrap="square" lIns="91425" tIns="91425" rIns="91425" bIns="91425" anchor="t" anchorCtr="0">
            <a:noAutofit/>
          </a:bodyPr>
          <a:lstStyle/>
          <a:p>
            <a:pPr marL="0" lvl="0" indent="-457200" algn="ctr">
              <a:buNone/>
            </a:pPr>
            <a:r>
              <a:rPr lang="en-CA" sz="1600" b="1" u="sng" dirty="0"/>
              <a:t>References</a:t>
            </a:r>
          </a:p>
          <a:p>
            <a:pPr marL="450000" indent="-457200">
              <a:buNone/>
            </a:pPr>
            <a:r>
              <a:rPr lang="en-CA" sz="1100" dirty="0" err="1"/>
              <a:t>Flyvberg</a:t>
            </a:r>
            <a:r>
              <a:rPr lang="en-CA" sz="1100" dirty="0"/>
              <a:t>, Bent. 2004. “Five Misunderstandings About Case-Study Research.” p. 390-404. In </a:t>
            </a:r>
            <a:r>
              <a:rPr lang="en-CA" sz="1100" i="1" dirty="0"/>
              <a:t>Qualitative Research Practice</a:t>
            </a:r>
            <a:r>
              <a:rPr lang="en-CA" sz="1100" dirty="0"/>
              <a:t>. Clive Seale et al. (Eds.). London: Sage.</a:t>
            </a:r>
          </a:p>
          <a:p>
            <a:pPr marL="450000" indent="-457200">
              <a:buNone/>
            </a:pPr>
            <a:r>
              <a:rPr lang="en-CA" sz="1100" dirty="0"/>
              <a:t>Hill, Kashmir. 2019. “I Cut the ‘Big Five’ Tech Giants from My Life. It Was Hell.” Gizmodo. 7 Feb. 2019. </a:t>
            </a:r>
            <a:r>
              <a:rPr lang="en-CA" sz="1100" u="sng" dirty="0">
                <a:hlinkClick r:id="rId3"/>
              </a:rPr>
              <a:t>https://gizmodo.com/i-cut-the-big-five-tech-giants-from-my-life-it-was-hel-1831304194</a:t>
            </a:r>
            <a:endParaRPr lang="en-CA" sz="1100" dirty="0"/>
          </a:p>
          <a:p>
            <a:pPr marL="450000" indent="-457200">
              <a:buNone/>
            </a:pPr>
            <a:r>
              <a:rPr lang="en-CA" sz="1100" dirty="0"/>
              <a:t>Hilton III, John, David Wiley, Jared Stein and Aaron Johnson, 2010. “The Four R’s of Openness and ALMS Analysis: Frameworks for Open Educational Resources.” </a:t>
            </a:r>
            <a:r>
              <a:rPr lang="en-CA" sz="1100" i="1" dirty="0"/>
              <a:t>Open Learning, 25</a:t>
            </a:r>
            <a:r>
              <a:rPr lang="en-CA" sz="1100" dirty="0"/>
              <a:t>(1): 34-44.</a:t>
            </a:r>
          </a:p>
          <a:p>
            <a:pPr marL="450000" indent="-457200">
              <a:buNone/>
            </a:pPr>
            <a:r>
              <a:rPr lang="en-CA" sz="1100" dirty="0"/>
              <a:t>Knox,  Jeremy. 2013a. “Five Critiques of the Open Educational Resources Movement,” </a:t>
            </a:r>
            <a:r>
              <a:rPr lang="en-CA" sz="1100" i="1" dirty="0"/>
              <a:t>Teaching in Higher Education, 18</a:t>
            </a:r>
            <a:r>
              <a:rPr lang="en-CA" sz="1100" dirty="0"/>
              <a:t>(8):821-832.</a:t>
            </a:r>
          </a:p>
          <a:p>
            <a:pPr marL="450000" indent="-457200">
              <a:buNone/>
            </a:pPr>
            <a:r>
              <a:rPr lang="en-CA" sz="1100" dirty="0"/>
              <a:t>Knox, Jeremy, 2013b. “The Limitations of Access Alone: Moving Towards Open Process in Educational Technology.” </a:t>
            </a:r>
            <a:r>
              <a:rPr lang="en-CA" sz="1100" i="1" dirty="0"/>
              <a:t>Open Praxis, 5</a:t>
            </a:r>
            <a:r>
              <a:rPr lang="en-CA" sz="1100" dirty="0"/>
              <a:t>(1): 21-29.</a:t>
            </a:r>
          </a:p>
          <a:p>
            <a:pPr marL="450000" indent="-457200">
              <a:buNone/>
            </a:pPr>
            <a:r>
              <a:rPr lang="en-CA" sz="1100" dirty="0" err="1"/>
              <a:t>Manjoo</a:t>
            </a:r>
            <a:r>
              <a:rPr lang="en-CA" sz="1100" dirty="0"/>
              <a:t>, </a:t>
            </a:r>
            <a:r>
              <a:rPr lang="en-CA" sz="1100" dirty="0" err="1"/>
              <a:t>Farhad</a:t>
            </a:r>
            <a:r>
              <a:rPr lang="en-CA" sz="1100" dirty="0"/>
              <a:t>, and Terry Gross. 2017. “How 5 Tech Giants Have Become More Like Governments than Companies. </a:t>
            </a:r>
            <a:r>
              <a:rPr lang="en-CA" sz="1100" i="1" dirty="0"/>
              <a:t>Fresh Air/NPR</a:t>
            </a:r>
            <a:r>
              <a:rPr lang="en-CA" sz="1100" dirty="0"/>
              <a:t>. 26 Oct. 2017. </a:t>
            </a:r>
            <a:r>
              <a:rPr lang="en-CA" sz="1100" u="sng" dirty="0">
                <a:hlinkClick r:id="rId4"/>
              </a:rPr>
              <a:t>https://www.npr.org/2017/10/26/560136311/how-5-tech-giants-have-become-more-like-governments-than-companies</a:t>
            </a:r>
            <a:endParaRPr lang="en-CA" sz="1100" dirty="0"/>
          </a:p>
          <a:p>
            <a:pPr marL="450000" indent="-457200">
              <a:buNone/>
            </a:pPr>
            <a:r>
              <a:rPr lang="en-CA" sz="1100" dirty="0"/>
              <a:t>Meyer, David. 2008. “Mozilla Warns of Flash and Silverlight ‘Agenda.’” ZDNet. April 30, 2008. </a:t>
            </a:r>
            <a:r>
              <a:rPr lang="en-CA" sz="1100" u="sng" dirty="0">
                <a:hlinkClick r:id="rId5"/>
              </a:rPr>
              <a:t>https://web.archive.org/web/20081227145942/http://news.zdnet.com/2424-3515_22-199508.html</a:t>
            </a:r>
            <a:r>
              <a:rPr lang="en-CA" sz="1100" dirty="0"/>
              <a:t>.</a:t>
            </a:r>
          </a:p>
          <a:p>
            <a:pPr marL="450000" indent="-457200">
              <a:buNone/>
            </a:pPr>
            <a:r>
              <a:rPr lang="en-CA" sz="1100" dirty="0"/>
              <a:t>Nielsen, Jakob. 2000. “Flash: 99% Bad.” Nielsen Norman Group. October 29, 2000. </a:t>
            </a:r>
            <a:r>
              <a:rPr lang="en-CA" sz="1100" u="sng" dirty="0">
                <a:hlinkClick r:id="rId6"/>
              </a:rPr>
              <a:t>https://www.nngroup.com/articles/flash-99-percent-bad/</a:t>
            </a:r>
            <a:r>
              <a:rPr lang="en-CA" sz="1100" dirty="0"/>
              <a:t>.</a:t>
            </a:r>
          </a:p>
          <a:p>
            <a:pPr marL="450000" indent="-457200">
              <a:buNone/>
            </a:pPr>
            <a:r>
              <a:rPr lang="en-CA" sz="1100" dirty="0"/>
              <a:t>Noam, Eli M. 2009. </a:t>
            </a:r>
            <a:r>
              <a:rPr lang="en-CA" sz="1100" i="1" dirty="0"/>
              <a:t>Media Ownership and Concentration in America</a:t>
            </a:r>
            <a:r>
              <a:rPr lang="en-CA" sz="1100" dirty="0"/>
              <a:t>. Oxford ; New York: Oxford University Press.</a:t>
            </a:r>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19</a:t>
            </a:fld>
            <a:endParaRPr>
              <a:solidFill>
                <a:srgbClr val="FFFFFF"/>
              </a:solidFill>
            </a:endParaRPr>
          </a:p>
        </p:txBody>
      </p:sp>
    </p:spTree>
    <p:extLst>
      <p:ext uri="{BB962C8B-B14F-4D97-AF65-F5344CB8AC3E}">
        <p14:creationId xmlns:p14="http://schemas.microsoft.com/office/powerpoint/2010/main" val="2222004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14"/>
          <p:cNvSpPr txBox="1">
            <a:spLocks noGrp="1"/>
          </p:cNvSpPr>
          <p:nvPr>
            <p:ph type="ctrTitle"/>
          </p:nvPr>
        </p:nvSpPr>
        <p:spPr>
          <a:xfrm>
            <a:off x="448852" y="1859329"/>
            <a:ext cx="6089904"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sz="3200" dirty="0"/>
              <a:t>Removing the ‘Big Five’ from OER Creation</a:t>
            </a:r>
            <a:endParaRPr sz="3200" dirty="0"/>
          </a:p>
        </p:txBody>
      </p:sp>
      <p:sp>
        <p:nvSpPr>
          <p:cNvPr id="4" name="Google Shape;627;p14">
            <a:extLst>
              <a:ext uri="{FF2B5EF4-FFF2-40B4-BE49-F238E27FC236}">
                <a16:creationId xmlns:a16="http://schemas.microsoft.com/office/drawing/2014/main" id="{E28B7A05-CD87-5746-A696-895BD582A7D9}"/>
              </a:ext>
            </a:extLst>
          </p:cNvPr>
          <p:cNvSpPr txBox="1">
            <a:spLocks/>
          </p:cNvSpPr>
          <p:nvPr/>
        </p:nvSpPr>
        <p:spPr>
          <a:xfrm>
            <a:off x="2257774" y="4198338"/>
            <a:ext cx="6089904" cy="115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4000"/>
              <a:buFont typeface="Montserrat"/>
              <a:buNone/>
              <a:defRPr sz="40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FFFFFF"/>
              </a:buClr>
              <a:buSzPts val="4000"/>
              <a:buFont typeface="Montserrat ExtraBold"/>
              <a:buNone/>
              <a:defRPr sz="4000" b="0" i="0" u="none" strike="noStrike" cap="none">
                <a:solidFill>
                  <a:srgbClr val="FFFFFF"/>
                </a:solidFill>
                <a:latin typeface="Montserrat ExtraBold"/>
                <a:ea typeface="Montserrat ExtraBold"/>
                <a:cs typeface="Montserrat ExtraBold"/>
                <a:sym typeface="Montserrat ExtraBold"/>
              </a:defRPr>
            </a:lvl9pPr>
          </a:lstStyle>
          <a:p>
            <a:r>
              <a:rPr lang="en-CA" sz="1800" b="0" dirty="0"/>
              <a:t>Julia Guy</a:t>
            </a:r>
          </a:p>
          <a:p>
            <a:r>
              <a:rPr lang="en-CA" sz="1800" b="0" dirty="0"/>
              <a:t>Kris Joseph</a:t>
            </a:r>
          </a:p>
          <a:p>
            <a:r>
              <a:rPr lang="en-CA" sz="1800" b="0" dirty="0"/>
              <a:t>Michael B. McNally</a:t>
            </a:r>
          </a:p>
          <a:p>
            <a:endParaRPr lang="en-CA" sz="3200" dirty="0"/>
          </a:p>
        </p:txBody>
      </p:sp>
      <p:pic>
        <p:nvPicPr>
          <p:cNvPr id="5" name="Picture 4" descr="A drawing of a person&#10;&#10;Description automatically generated">
            <a:hlinkClick r:id="rId3"/>
            <a:extLst>
              <a:ext uri="{FF2B5EF4-FFF2-40B4-BE49-F238E27FC236}">
                <a16:creationId xmlns:a16="http://schemas.microsoft.com/office/drawing/2014/main" id="{6DA3B24D-2756-7446-B402-7BE745F45824}"/>
              </a:ext>
            </a:extLst>
          </p:cNvPr>
          <p:cNvPicPr>
            <a:picLocks noChangeAspect="1"/>
          </p:cNvPicPr>
          <p:nvPr/>
        </p:nvPicPr>
        <p:blipFill>
          <a:blip r:embed="rId4"/>
          <a:stretch>
            <a:fillRect/>
          </a:stretch>
        </p:blipFill>
        <p:spPr>
          <a:xfrm>
            <a:off x="7312723" y="4508314"/>
            <a:ext cx="1244061" cy="438337"/>
          </a:xfrm>
          <a:prstGeom prst="rect">
            <a:avLst/>
          </a:prstGeom>
        </p:spPr>
      </p:pic>
    </p:spTree>
    <p:extLst>
      <p:ext uri="{BB962C8B-B14F-4D97-AF65-F5344CB8AC3E}">
        <p14:creationId xmlns:p14="http://schemas.microsoft.com/office/powerpoint/2010/main" val="12910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93786" y="0"/>
            <a:ext cx="9050214" cy="784800"/>
          </a:xfrm>
          <a:prstGeom prst="rect">
            <a:avLst/>
          </a:prstGeom>
        </p:spPr>
        <p:txBody>
          <a:bodyPr spcFirstLastPara="1" wrap="square" lIns="91425" tIns="91425" rIns="91425" bIns="91425" anchor="t" anchorCtr="0">
            <a:noAutofit/>
          </a:bodyPr>
          <a:lstStyle/>
          <a:p>
            <a:pPr marL="0" lvl="0" indent="-457200" algn="ctr">
              <a:buNone/>
            </a:pPr>
            <a:r>
              <a:rPr lang="en-CA" sz="1600" b="1" u="sng" dirty="0"/>
              <a:t>References</a:t>
            </a:r>
          </a:p>
          <a:p>
            <a:pPr marL="450000" indent="-457200">
              <a:buNone/>
            </a:pPr>
            <a:r>
              <a:rPr lang="en-CA" sz="1100" dirty="0" err="1"/>
              <a:t>Oberhaus</a:t>
            </a:r>
            <a:r>
              <a:rPr lang="en-CA" sz="1100" dirty="0"/>
              <a:t>, Daniel. 2018. “How I Quit Apple, Microsoft, Google, Facebook and Amazon.” Vice. 13 Dec. 2018. </a:t>
            </a:r>
            <a:r>
              <a:rPr lang="en-CA" sz="1100" u="sng" dirty="0">
                <a:hlinkClick r:id="rId3"/>
              </a:rPr>
              <a:t>https://www.vice.com/en_us/article/ev3qw7/how-to-quit-apple-microsoft-google-facebook-amazon</a:t>
            </a:r>
            <a:endParaRPr lang="en-CA" sz="1100" dirty="0"/>
          </a:p>
          <a:p>
            <a:pPr marL="450000" indent="-457200">
              <a:buNone/>
            </a:pPr>
            <a:r>
              <a:rPr lang="en-CA" sz="1100" dirty="0"/>
              <a:t>Pomerantz, Jeffrey, and Robin, Peek, 2016. “Fifty Shades of Open.” </a:t>
            </a:r>
            <a:r>
              <a:rPr lang="en-CA" sz="1100" i="1" dirty="0"/>
              <a:t>First Monday, 21</a:t>
            </a:r>
            <a:r>
              <a:rPr lang="en-CA" sz="1100" dirty="0"/>
              <a:t>(5): </a:t>
            </a:r>
            <a:r>
              <a:rPr lang="en-CA" sz="1100" u="sng" dirty="0">
                <a:hlinkClick r:id="rId4"/>
              </a:rPr>
              <a:t>http://firstmonday.org/article/view/6360/5460</a:t>
            </a:r>
            <a:endParaRPr lang="en-CA" sz="1100" dirty="0"/>
          </a:p>
          <a:p>
            <a:pPr marL="450000" indent="-457200">
              <a:buNone/>
            </a:pPr>
            <a:r>
              <a:rPr lang="en-CA" sz="1100" dirty="0" err="1"/>
              <a:t>Preimesberger</a:t>
            </a:r>
            <a:r>
              <a:rPr lang="en-CA" sz="1100" dirty="0"/>
              <a:t>, Chris. 2018. “Cloud Revenues Up 50 Percent over 2017; AWS Increases Its Lead.” </a:t>
            </a:r>
            <a:r>
              <a:rPr lang="en-CA" sz="1100" i="1" dirty="0" err="1"/>
              <a:t>EWeek</a:t>
            </a:r>
            <a:r>
              <a:rPr lang="en-CA" sz="1100" dirty="0"/>
              <a:t>, July, 1–2. </a:t>
            </a:r>
            <a:r>
              <a:rPr lang="en-CA" sz="1100" u="sng" dirty="0">
                <a:hlinkClick r:id="rId5"/>
              </a:rPr>
              <a:t>https://www.eweek.com/cloud/cloud-revenues-up-50-percent-over-2017-aws-increases-its-lead</a:t>
            </a:r>
            <a:r>
              <a:rPr lang="en-CA" sz="1100" dirty="0"/>
              <a:t> </a:t>
            </a:r>
          </a:p>
          <a:p>
            <a:pPr marL="450000" indent="-457200">
              <a:buNone/>
            </a:pPr>
            <a:r>
              <a:rPr lang="en-CA" sz="1100" dirty="0"/>
              <a:t>Rhoads, Robert A., Jennifer </a:t>
            </a:r>
            <a:r>
              <a:rPr lang="en-CA" sz="1100" dirty="0" err="1"/>
              <a:t>Berdan</a:t>
            </a:r>
            <a:r>
              <a:rPr lang="en-CA" sz="1100" dirty="0"/>
              <a:t>, and Brit </a:t>
            </a:r>
            <a:r>
              <a:rPr lang="en-CA" sz="1100" dirty="0" err="1"/>
              <a:t>Toven</a:t>
            </a:r>
            <a:r>
              <a:rPr lang="en-CA" sz="1100" dirty="0"/>
              <a:t>-Lindsey, 2013. ”The Open Courseware Movement in Higher Education: Unmasking Power and Raising Questions about the Movement’s Democratic Potential.” </a:t>
            </a:r>
            <a:r>
              <a:rPr lang="en-CA" sz="1100" i="1" dirty="0"/>
              <a:t>Educational Theory</a:t>
            </a:r>
            <a:r>
              <a:rPr lang="en-CA" sz="1100" dirty="0"/>
              <a:t>, </a:t>
            </a:r>
            <a:r>
              <a:rPr lang="en-CA" sz="1100" i="1" dirty="0"/>
              <a:t>63</a:t>
            </a:r>
            <a:r>
              <a:rPr lang="en-CA" sz="1100" dirty="0"/>
              <a:t>(1): 87-109.</a:t>
            </a:r>
          </a:p>
          <a:p>
            <a:pPr marL="450000" indent="-457200">
              <a:buNone/>
            </a:pPr>
            <a:r>
              <a:rPr lang="en-CA" sz="1100" dirty="0"/>
              <a:t>Richter, Thomas, and Patrick </a:t>
            </a:r>
            <a:r>
              <a:rPr lang="en-CA" sz="1100" dirty="0" err="1"/>
              <a:t>Veith</a:t>
            </a:r>
            <a:r>
              <a:rPr lang="en-CA" sz="1100" dirty="0"/>
              <a:t>, 2014. “Fostering the Exploitation of Open Educational Resources.” </a:t>
            </a:r>
            <a:r>
              <a:rPr lang="en-CA" sz="1100" i="1" dirty="0"/>
              <a:t>Open Praxis,</a:t>
            </a:r>
            <a:r>
              <a:rPr lang="en-CA" sz="1100" dirty="0"/>
              <a:t> </a:t>
            </a:r>
            <a:r>
              <a:rPr lang="en-CA" sz="1100" i="1" dirty="0"/>
              <a:t>6</a:t>
            </a:r>
            <a:r>
              <a:rPr lang="en-CA" sz="1100" dirty="0"/>
              <a:t>(3): 205–20.</a:t>
            </a:r>
          </a:p>
          <a:p>
            <a:pPr marL="450000" indent="-457200">
              <a:buNone/>
            </a:pPr>
            <a:r>
              <a:rPr lang="en-CA" sz="1100" dirty="0"/>
              <a:t>Selwyn, Neil. 2013. </a:t>
            </a:r>
            <a:r>
              <a:rPr lang="en-CA" sz="1100" i="1" dirty="0"/>
              <a:t>Distrusting Educational Technology: Critical Questions for Changing Times</a:t>
            </a:r>
            <a:r>
              <a:rPr lang="en-CA" sz="1100" dirty="0"/>
              <a:t>. New York: Routledge. </a:t>
            </a:r>
          </a:p>
          <a:p>
            <a:pPr marL="450000" indent="-457200">
              <a:buNone/>
            </a:pPr>
            <a:r>
              <a:rPr lang="en-CA" sz="1100" dirty="0" err="1"/>
              <a:t>Selwym</a:t>
            </a:r>
            <a:r>
              <a:rPr lang="en-CA" sz="1100" dirty="0"/>
              <a:t>, Neil, and Keri Facer. 2013. “Introduction: The Need for a Politics of Education and Technology.” p 1-17. In </a:t>
            </a:r>
            <a:r>
              <a:rPr lang="en-CA" sz="1100" i="1" dirty="0"/>
              <a:t>The Politics of Education and Technology: Conflicts, Controversies and Connections</a:t>
            </a:r>
            <a:r>
              <a:rPr lang="en-CA" sz="1100" dirty="0"/>
              <a:t>. Neil Selwyn and Keri Facer (Eds.). New York: Palgrave.</a:t>
            </a:r>
          </a:p>
          <a:p>
            <a:pPr marL="450000" indent="-457200">
              <a:buNone/>
            </a:pPr>
            <a:r>
              <a:rPr lang="en-CA" sz="1100" dirty="0"/>
              <a:t>Singer, Natasha. 2017. “How Google Took Over the Classroom.” </a:t>
            </a:r>
            <a:r>
              <a:rPr lang="en-CA" sz="1100" i="1" dirty="0"/>
              <a:t>The New York Times</a:t>
            </a:r>
            <a:r>
              <a:rPr lang="en-CA" sz="1100" dirty="0"/>
              <a:t>, May 13, 2017. https://</a:t>
            </a:r>
            <a:r>
              <a:rPr lang="en-CA" sz="1100" dirty="0" err="1"/>
              <a:t>www.nytimes.com</a:t>
            </a:r>
            <a:r>
              <a:rPr lang="en-CA" sz="1100" dirty="0"/>
              <a:t>/2017/05/13/technology/google-education-</a:t>
            </a:r>
            <a:r>
              <a:rPr lang="en-CA" sz="1100" dirty="0" err="1"/>
              <a:t>chromebooks</a:t>
            </a:r>
            <a:r>
              <a:rPr lang="en-CA" sz="1100" dirty="0"/>
              <a:t>-</a:t>
            </a:r>
            <a:r>
              <a:rPr lang="en-CA" sz="1100" dirty="0" err="1"/>
              <a:t>schools.html</a:t>
            </a:r>
            <a:r>
              <a:rPr lang="en-CA" sz="1100" dirty="0"/>
              <a:t>.</a:t>
            </a:r>
          </a:p>
          <a:p>
            <a:pPr marL="450000" indent="-457200">
              <a:buNone/>
            </a:pPr>
            <a:r>
              <a:rPr lang="en-CA" sz="1100" dirty="0"/>
              <a:t>Stallman, Richard. 2002. </a:t>
            </a:r>
            <a:r>
              <a:rPr lang="en-CA" sz="1100" i="1" dirty="0"/>
              <a:t>Free Software, Free Society: Selected Essays of Richard M. Stallman</a:t>
            </a:r>
            <a:r>
              <a:rPr lang="en-CA" sz="1100" dirty="0"/>
              <a:t>, Joshua Gay (Ed). Boston: GNU Press, </a:t>
            </a:r>
            <a:r>
              <a:rPr lang="en-CA" sz="1100" u="sng" dirty="0">
                <a:hlinkClick r:id="rId6"/>
              </a:rPr>
              <a:t>https://www.gnu.org/philosophy/fsfs/rms-essays.pdf</a:t>
            </a:r>
            <a:endParaRPr lang="en-CA" sz="1100" dirty="0"/>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20</a:t>
            </a:fld>
            <a:endParaRPr>
              <a:solidFill>
                <a:srgbClr val="FFFFFF"/>
              </a:solidFill>
            </a:endParaRPr>
          </a:p>
        </p:txBody>
      </p:sp>
    </p:spTree>
    <p:extLst>
      <p:ext uri="{BB962C8B-B14F-4D97-AF65-F5344CB8AC3E}">
        <p14:creationId xmlns:p14="http://schemas.microsoft.com/office/powerpoint/2010/main" val="94535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9" name="Google Shape;769;p29"/>
          <p:cNvSpPr txBox="1">
            <a:spLocks noGrp="1"/>
          </p:cNvSpPr>
          <p:nvPr>
            <p:ph type="subTitle" idx="4294967295"/>
          </p:nvPr>
        </p:nvSpPr>
        <p:spPr>
          <a:xfrm>
            <a:off x="212034" y="0"/>
            <a:ext cx="8719931" cy="784800"/>
          </a:xfrm>
          <a:prstGeom prst="rect">
            <a:avLst/>
          </a:prstGeom>
        </p:spPr>
        <p:txBody>
          <a:bodyPr spcFirstLastPara="1" wrap="square" lIns="91425" tIns="91425" rIns="91425" bIns="91425" anchor="t" anchorCtr="0">
            <a:noAutofit/>
          </a:bodyPr>
          <a:lstStyle/>
          <a:p>
            <a:pPr marL="0" lvl="0" indent="-457200" algn="ctr">
              <a:buNone/>
            </a:pPr>
            <a:r>
              <a:rPr lang="en-CA" sz="1600" b="1" u="sng" dirty="0"/>
              <a:t>References</a:t>
            </a:r>
          </a:p>
          <a:p>
            <a:pPr marL="450000" indent="-457200">
              <a:buNone/>
            </a:pPr>
            <a:r>
              <a:rPr lang="en-CA" sz="1100" dirty="0"/>
              <a:t>Stallman, Richard, and Theodoros </a:t>
            </a:r>
            <a:r>
              <a:rPr lang="en-CA" sz="1100" dirty="0" err="1"/>
              <a:t>Papatheodorou</a:t>
            </a:r>
            <a:r>
              <a:rPr lang="en-CA" sz="1100" dirty="0"/>
              <a:t>. 2012. “An Interview for OUGH!.” </a:t>
            </a:r>
            <a:r>
              <a:rPr lang="en-CA" sz="1100" i="1" dirty="0"/>
              <a:t>GNU</a:t>
            </a:r>
            <a:r>
              <a:rPr lang="en-CA" sz="1100" dirty="0"/>
              <a:t>. </a:t>
            </a:r>
            <a:r>
              <a:rPr lang="en-CA" sz="1100" u="sng" dirty="0">
                <a:hlinkClick r:id="rId3"/>
              </a:rPr>
              <a:t>https://www.gnu.org/philosophy/ough-interview.en.html</a:t>
            </a:r>
            <a:endParaRPr lang="en-CA" sz="1100" dirty="0"/>
          </a:p>
          <a:p>
            <a:pPr marL="450000" indent="-457200">
              <a:buNone/>
            </a:pPr>
            <a:r>
              <a:rPr lang="en-CA" sz="1100" dirty="0"/>
              <a:t>Taplin, Jonathan T. 2017. </a:t>
            </a:r>
            <a:r>
              <a:rPr lang="en-CA" sz="1100" i="1" dirty="0"/>
              <a:t>Move Fast and Break Things: How Facebook, Google, and Amazon Cornered Culture and Undermined Democracy</a:t>
            </a:r>
            <a:r>
              <a:rPr lang="en-CA" sz="1100" dirty="0"/>
              <a:t>. First edition. New York: Little, Brown and Company.</a:t>
            </a:r>
          </a:p>
          <a:p>
            <a:pPr marL="450000" indent="-457200">
              <a:buNone/>
            </a:pPr>
            <a:r>
              <a:rPr lang="en-CA" sz="1100" dirty="0"/>
              <a:t>United Nations Educational, Scientific and Cultural Organization (UNESCO), </a:t>
            </a:r>
            <a:r>
              <a:rPr lang="en-CA" sz="1100" i="1" dirty="0"/>
              <a:t>Forum on the Impact of Open Courseware for Higher Education in Developing Countries: Final Report</a:t>
            </a:r>
            <a:r>
              <a:rPr lang="en-CA" sz="1100" dirty="0"/>
              <a:t> (Paris: UNESCO, 2002), </a:t>
            </a:r>
            <a:r>
              <a:rPr lang="en-CA" sz="1100" u="sng" dirty="0">
                <a:hlinkClick r:id="rId4"/>
              </a:rPr>
              <a:t>http://unesdoc.unesco.org.login.ezproxy.library.ualberta.ca/images/0012/001285/128515e.pdf</a:t>
            </a:r>
            <a:r>
              <a:rPr lang="en-CA" sz="1100" dirty="0"/>
              <a:t>.</a:t>
            </a:r>
          </a:p>
          <a:p>
            <a:pPr marL="450000" indent="-457200">
              <a:buNone/>
            </a:pPr>
            <a:r>
              <a:rPr lang="en-CA" sz="1100" dirty="0"/>
              <a:t>University of Alberta. 2019. “Opening Up Copyright: About the Series.” University of Alberta Libraries. </a:t>
            </a:r>
            <a:r>
              <a:rPr lang="en-CA" sz="1100" u="sng" dirty="0">
                <a:hlinkClick r:id="rId5"/>
              </a:rPr>
              <a:t>https://sites.library.ualberta.ca/copyright/about/</a:t>
            </a:r>
            <a:endParaRPr lang="en-CA" sz="1100" dirty="0"/>
          </a:p>
          <a:p>
            <a:pPr marL="450000" indent="-457200">
              <a:buNone/>
            </a:pPr>
            <a:r>
              <a:rPr lang="en-CA" sz="1100" dirty="0" err="1"/>
              <a:t>Wayner</a:t>
            </a:r>
            <a:r>
              <a:rPr lang="en-CA" sz="1100" dirty="0"/>
              <a:t>, Peter. 2000. </a:t>
            </a:r>
            <a:r>
              <a:rPr lang="en-CA" sz="1100" i="1" dirty="0"/>
              <a:t>Free for All: How Linux and the Free Software Movement Undercut the High-Tech Titans</a:t>
            </a:r>
            <a:r>
              <a:rPr lang="en-CA" sz="1100" dirty="0"/>
              <a:t>. New York: Harper Business, </a:t>
            </a:r>
            <a:r>
              <a:rPr lang="en-CA" sz="1100" u="sng" dirty="0">
                <a:hlinkClick r:id="rId6"/>
              </a:rPr>
              <a:t>http://www.wayner.org/node/5</a:t>
            </a:r>
            <a:r>
              <a:rPr lang="en-CA" sz="1100" dirty="0"/>
              <a:t> </a:t>
            </a:r>
          </a:p>
          <a:p>
            <a:pPr marL="450000" indent="-457200">
              <a:buNone/>
            </a:pPr>
            <a:r>
              <a:rPr lang="en-CA" sz="1100" dirty="0"/>
              <a:t>Weiland, Steven. 2015. “Open Educational Resources: American Ideals, Global Questions.” </a:t>
            </a:r>
            <a:r>
              <a:rPr lang="en-CA" sz="1100" i="1" dirty="0"/>
              <a:t>Global Education Review</a:t>
            </a:r>
            <a:r>
              <a:rPr lang="en-CA" sz="1100" dirty="0"/>
              <a:t>, </a:t>
            </a:r>
            <a:r>
              <a:rPr lang="en-CA" sz="1100" i="1" dirty="0"/>
              <a:t>2</a:t>
            </a:r>
            <a:r>
              <a:rPr lang="en-CA" sz="1100" dirty="0"/>
              <a:t>(3): 4-22.</a:t>
            </a:r>
          </a:p>
          <a:p>
            <a:pPr marL="450000" indent="-457200">
              <a:buNone/>
            </a:pPr>
            <a:r>
              <a:rPr lang="en-CA" sz="1100" dirty="0"/>
              <a:t>Wiley, David. 2007. “Open Education License Draft.” iterating toward openness. </a:t>
            </a:r>
            <a:r>
              <a:rPr lang="en-CA" sz="1100" u="sng" dirty="0">
                <a:hlinkClick r:id="rId7"/>
              </a:rPr>
              <a:t>https://opencontent.org/blog/archives/355</a:t>
            </a:r>
            <a:r>
              <a:rPr lang="en-CA" sz="1100" dirty="0"/>
              <a:t>.</a:t>
            </a:r>
          </a:p>
          <a:p>
            <a:pPr marL="450000" indent="-457200">
              <a:buNone/>
            </a:pPr>
            <a:r>
              <a:rPr lang="en-CA" sz="1100" dirty="0"/>
              <a:t>Winner, Langdon. 1986. </a:t>
            </a:r>
            <a:r>
              <a:rPr lang="en-CA" sz="1100" i="1" dirty="0"/>
              <a:t>The Whale and the Reactor</a:t>
            </a:r>
            <a:r>
              <a:rPr lang="en-CA" sz="1100" dirty="0"/>
              <a:t>. Chicago: University of Chicago Press.</a:t>
            </a:r>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21</a:t>
            </a:fld>
            <a:endParaRPr>
              <a:solidFill>
                <a:srgbClr val="FFFFFF"/>
              </a:solidFill>
            </a:endParaRPr>
          </a:p>
        </p:txBody>
      </p:sp>
      <p:sp>
        <p:nvSpPr>
          <p:cNvPr id="2" name="Rectangle 1">
            <a:extLst>
              <a:ext uri="{FF2B5EF4-FFF2-40B4-BE49-F238E27FC236}">
                <a16:creationId xmlns:a16="http://schemas.microsoft.com/office/drawing/2014/main" id="{DCE20767-20BA-6341-8F92-266F3166D5FA}"/>
              </a:ext>
            </a:extLst>
          </p:cNvPr>
          <p:cNvSpPr/>
          <p:nvPr/>
        </p:nvSpPr>
        <p:spPr>
          <a:xfrm>
            <a:off x="0" y="3713512"/>
            <a:ext cx="3821880" cy="318998"/>
          </a:xfrm>
          <a:prstGeom prst="rect">
            <a:avLst/>
          </a:prstGeom>
        </p:spPr>
        <p:txBody>
          <a:bodyPr wrap="none">
            <a:spAutoFit/>
          </a:bodyPr>
          <a:lstStyle/>
          <a:p>
            <a:pPr marL="457200" lvl="0" indent="-381000">
              <a:lnSpc>
                <a:spcPct val="115000"/>
              </a:lnSpc>
              <a:spcBef>
                <a:spcPts val="600"/>
              </a:spcBef>
              <a:buSzPts val="2400"/>
              <a:buChar char="◂"/>
            </a:pPr>
            <a:r>
              <a:rPr lang="en-CA" dirty="0"/>
              <a:t>Presentation template by </a:t>
            </a:r>
            <a:r>
              <a:rPr lang="en-CA" u="sng" dirty="0">
                <a:solidFill>
                  <a:srgbClr val="E8062F"/>
                </a:solidFill>
                <a:hlinkClick r:id="rId8"/>
              </a:rPr>
              <a:t>SlidesCarnival</a:t>
            </a:r>
            <a:endParaRPr lang="en-CA" dirty="0">
              <a:solidFill>
                <a:srgbClr val="E8062F"/>
              </a:solidFill>
            </a:endParaRPr>
          </a:p>
        </p:txBody>
      </p:sp>
    </p:spTree>
    <p:extLst>
      <p:ext uri="{BB962C8B-B14F-4D97-AF65-F5344CB8AC3E}">
        <p14:creationId xmlns:p14="http://schemas.microsoft.com/office/powerpoint/2010/main" val="8820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8"/>
          <p:cNvSpPr txBox="1">
            <a:spLocks noGrp="1"/>
          </p:cNvSpPr>
          <p:nvPr>
            <p:ph type="body" idx="1"/>
          </p:nvPr>
        </p:nvSpPr>
        <p:spPr>
          <a:xfrm>
            <a:off x="2835965" y="1961051"/>
            <a:ext cx="6256060" cy="2985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CA" sz="4400" dirty="0"/>
              <a:t>The enemy is proprietary software. </a:t>
            </a:r>
          </a:p>
          <a:p>
            <a:pPr marL="0" lvl="0" indent="0" algn="l" rtl="0">
              <a:spcBef>
                <a:spcPts val="600"/>
              </a:spcBef>
              <a:spcAft>
                <a:spcPts val="0"/>
              </a:spcAft>
              <a:buNone/>
            </a:pPr>
            <a:r>
              <a:rPr lang="en-CA" sz="2400" dirty="0"/>
              <a:t>	- Richard Stallman</a:t>
            </a:r>
            <a:endParaRPr sz="2400" dirty="0"/>
          </a:p>
        </p:txBody>
      </p:sp>
      <p:sp>
        <p:nvSpPr>
          <p:cNvPr id="656" name="Google Shape;656;p18"/>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2" name="Google Shape;642;p16"/>
          <p:cNvSpPr txBox="1">
            <a:spLocks noGrp="1"/>
          </p:cNvSpPr>
          <p:nvPr>
            <p:ph type="subTitle" idx="4294967295"/>
          </p:nvPr>
        </p:nvSpPr>
        <p:spPr>
          <a:xfrm>
            <a:off x="320041" y="543689"/>
            <a:ext cx="5974742" cy="4056121"/>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CA" sz="2000" b="1" dirty="0"/>
              <a:t>Initial Questions:</a:t>
            </a:r>
          </a:p>
          <a:p>
            <a:pPr marL="0" lvl="0" indent="0" algn="l" rtl="0">
              <a:spcBef>
                <a:spcPts val="600"/>
              </a:spcBef>
              <a:spcAft>
                <a:spcPts val="0"/>
              </a:spcAft>
              <a:buNone/>
            </a:pPr>
            <a:endParaRPr lang="en-CA" sz="2000" b="1" dirty="0"/>
          </a:p>
          <a:p>
            <a:pPr marL="0" lvl="0" indent="0" algn="l" rtl="0">
              <a:spcBef>
                <a:spcPts val="600"/>
              </a:spcBef>
              <a:spcAft>
                <a:spcPts val="0"/>
              </a:spcAft>
              <a:buNone/>
            </a:pPr>
            <a:r>
              <a:rPr lang="en-CA" sz="2000" b="1" dirty="0"/>
              <a:t>What are the implications of removing Big Five technology and software from OER production?</a:t>
            </a:r>
          </a:p>
          <a:p>
            <a:pPr marL="0" lvl="0" indent="0" algn="l" rtl="0">
              <a:spcBef>
                <a:spcPts val="600"/>
              </a:spcBef>
              <a:spcAft>
                <a:spcPts val="0"/>
              </a:spcAft>
              <a:buNone/>
            </a:pPr>
            <a:endParaRPr lang="en-CA" sz="2000" b="1" dirty="0"/>
          </a:p>
          <a:p>
            <a:pPr marL="0" lvl="0" indent="0" algn="l" rtl="0">
              <a:spcBef>
                <a:spcPts val="600"/>
              </a:spcBef>
              <a:spcAft>
                <a:spcPts val="0"/>
              </a:spcAft>
              <a:buNone/>
            </a:pPr>
            <a:r>
              <a:rPr lang="en-CA" sz="2000" b="1" dirty="0"/>
              <a:t>Does eliminating Big Five Technology meaningfully advance a critical approach to OER?</a:t>
            </a:r>
            <a:endParaRPr sz="2000" b="1" dirty="0"/>
          </a:p>
        </p:txBody>
      </p:sp>
      <p:sp>
        <p:nvSpPr>
          <p:cNvPr id="643" name="Google Shape;643;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rPr>
              <a:t>4</a:t>
            </a:fld>
            <a:endParaRPr>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15"/>
          <p:cNvSpPr txBox="1">
            <a:spLocks noGrp="1"/>
          </p:cNvSpPr>
          <p:nvPr>
            <p:ph type="title"/>
          </p:nvPr>
        </p:nvSpPr>
        <p:spPr>
          <a:xfrm>
            <a:off x="2782996" y="1057777"/>
            <a:ext cx="6781559" cy="66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sz="3200" dirty="0">
                <a:solidFill>
                  <a:srgbClr val="FFC000"/>
                </a:solidFill>
              </a:rPr>
              <a:t>The Big Five:</a:t>
            </a:r>
            <a:endParaRPr sz="3200" dirty="0">
              <a:solidFill>
                <a:srgbClr val="FFC000"/>
              </a:solidFill>
            </a:endParaRPr>
          </a:p>
        </p:txBody>
      </p:sp>
      <p:sp>
        <p:nvSpPr>
          <p:cNvPr id="635" name="Google Shape;635;p15"/>
          <p:cNvSpPr txBox="1">
            <a:spLocks noGrp="1"/>
          </p:cNvSpPr>
          <p:nvPr>
            <p:ph type="body" idx="2"/>
          </p:nvPr>
        </p:nvSpPr>
        <p:spPr>
          <a:xfrm>
            <a:off x="1320025" y="3677325"/>
            <a:ext cx="6455700" cy="114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rgbClr val="E8062F"/>
                </a:solidFill>
              </a:rPr>
              <a:t>.</a:t>
            </a:r>
            <a:endParaRPr sz="1100" dirty="0">
              <a:solidFill>
                <a:srgbClr val="E8062F"/>
              </a:solidFill>
            </a:endParaRPr>
          </a:p>
          <a:p>
            <a:pPr marL="0" lvl="0" indent="0" algn="l" rtl="0">
              <a:spcBef>
                <a:spcPts val="1000"/>
              </a:spcBef>
              <a:spcAft>
                <a:spcPts val="0"/>
              </a:spcAft>
              <a:buClr>
                <a:schemeClr val="dk1"/>
              </a:buClr>
              <a:buSzPts val="1100"/>
              <a:buFont typeface="Arial"/>
              <a:buNone/>
            </a:pPr>
            <a:endParaRPr sz="1100" dirty="0">
              <a:solidFill>
                <a:srgbClr val="E8062F"/>
              </a:solidFill>
            </a:endParaRPr>
          </a:p>
          <a:p>
            <a:pPr marL="0" lvl="0" indent="0" algn="l" rtl="0">
              <a:spcBef>
                <a:spcPts val="1000"/>
              </a:spcBef>
              <a:spcAft>
                <a:spcPts val="1000"/>
              </a:spcAft>
              <a:buNone/>
            </a:pPr>
            <a:endParaRPr sz="1100" dirty="0">
              <a:solidFill>
                <a:srgbClr val="E8062F"/>
              </a:solidFill>
            </a:endParaRPr>
          </a:p>
        </p:txBody>
      </p:sp>
      <p:sp>
        <p:nvSpPr>
          <p:cNvPr id="636" name="Google Shape;63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 Placeholder 2">
            <a:extLst>
              <a:ext uri="{FF2B5EF4-FFF2-40B4-BE49-F238E27FC236}">
                <a16:creationId xmlns:a16="http://schemas.microsoft.com/office/drawing/2014/main" id="{5386C2EA-B64C-574A-B855-A6FF9A21DC33}"/>
              </a:ext>
            </a:extLst>
          </p:cNvPr>
          <p:cNvSpPr>
            <a:spLocks noGrp="1"/>
          </p:cNvSpPr>
          <p:nvPr>
            <p:ph type="body" idx="1"/>
          </p:nvPr>
        </p:nvSpPr>
        <p:spPr>
          <a:xfrm>
            <a:off x="2892326" y="1794551"/>
            <a:ext cx="3763578" cy="2955300"/>
          </a:xfrm>
        </p:spPr>
        <p:txBody>
          <a:bodyPr/>
          <a:lstStyle/>
          <a:p>
            <a:r>
              <a:rPr lang="en-US" sz="2800" dirty="0"/>
              <a:t>Apple</a:t>
            </a:r>
          </a:p>
          <a:p>
            <a:r>
              <a:rPr lang="en-US" sz="2800" dirty="0"/>
              <a:t>Alphabet/Google</a:t>
            </a:r>
          </a:p>
          <a:p>
            <a:r>
              <a:rPr lang="en-US" sz="2800" dirty="0"/>
              <a:t>Amazon</a:t>
            </a:r>
          </a:p>
          <a:p>
            <a:r>
              <a:rPr lang="en-US" sz="2800" dirty="0"/>
              <a:t>Facebook</a:t>
            </a:r>
          </a:p>
          <a:p>
            <a:r>
              <a:rPr lang="en-US" sz="2800" dirty="0"/>
              <a:t>Microsoft</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7"/>
          <p:cNvSpPr txBox="1">
            <a:spLocks noGrp="1"/>
          </p:cNvSpPr>
          <p:nvPr>
            <p:ph type="ctrTitle"/>
          </p:nvPr>
        </p:nvSpPr>
        <p:spPr>
          <a:xfrm>
            <a:off x="543339" y="649356"/>
            <a:ext cx="5698435" cy="133929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dirty="0"/>
              <a:t>Why bother removing the Big Five at all?</a:t>
            </a:r>
            <a:endParaRPr dirty="0"/>
          </a:p>
        </p:txBody>
      </p:sp>
      <p:sp>
        <p:nvSpPr>
          <p:cNvPr id="650" name="Google Shape;650;p17"/>
          <p:cNvSpPr txBox="1">
            <a:spLocks noGrp="1"/>
          </p:cNvSpPr>
          <p:nvPr>
            <p:ph type="subTitle" idx="1"/>
          </p:nvPr>
        </p:nvSpPr>
        <p:spPr>
          <a:xfrm>
            <a:off x="725556" y="2317867"/>
            <a:ext cx="42525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accent6"/>
                </a:solidFill>
              </a:rPr>
              <a:t>Practical considerations such as usability and accessibility of OER appear to mitigate against concerns around the use of proprietary software.</a:t>
            </a:r>
            <a:endParaRPr dirty="0">
              <a:solidFill>
                <a:schemeClr val="accent6"/>
              </a:solidFill>
            </a:endParaRPr>
          </a:p>
        </p:txBody>
      </p:sp>
    </p:spTree>
    <p:extLst>
      <p:ext uri="{BB962C8B-B14F-4D97-AF65-F5344CB8AC3E}">
        <p14:creationId xmlns:p14="http://schemas.microsoft.com/office/powerpoint/2010/main" val="227023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48"/>
        <p:cNvGrpSpPr/>
        <p:nvPr/>
      </p:nvGrpSpPr>
      <p:grpSpPr>
        <a:xfrm>
          <a:off x="0" y="0"/>
          <a:ext cx="0" cy="0"/>
          <a:chOff x="0" y="0"/>
          <a:chExt cx="0" cy="0"/>
        </a:xfrm>
      </p:grpSpPr>
      <p:sp>
        <p:nvSpPr>
          <p:cNvPr id="650" name="Google Shape;650;p17"/>
          <p:cNvSpPr txBox="1">
            <a:spLocks noGrp="1"/>
          </p:cNvSpPr>
          <p:nvPr>
            <p:ph type="subTitle" idx="1"/>
          </p:nvPr>
        </p:nvSpPr>
        <p:spPr>
          <a:xfrm>
            <a:off x="265043" y="2038296"/>
            <a:ext cx="5261113" cy="2455848"/>
          </a:xfrm>
          <a:prstGeom prst="rect">
            <a:avLst/>
          </a:prstGeom>
        </p:spPr>
        <p:txBody>
          <a:bodyPr spcFirstLastPara="1" wrap="square" lIns="91425" tIns="91425" rIns="91425" bIns="91425" anchor="t" anchorCtr="0">
            <a:noAutofit/>
          </a:bodyPr>
          <a:lstStyle/>
          <a:p>
            <a:pPr marL="342900" indent="-342900">
              <a:buFont typeface="Arial" panose="020B0604020202020204" pitchFamily="34" charset="0"/>
              <a:buChar char="•"/>
            </a:pPr>
            <a:r>
              <a:rPr lang="en-CA" dirty="0">
                <a:solidFill>
                  <a:schemeClr val="accent6"/>
                </a:solidFill>
              </a:rPr>
              <a:t>To examine the increased dependency on these companies </a:t>
            </a:r>
          </a:p>
          <a:p>
            <a:pPr marL="342900" lvl="0" indent="-342900" algn="l" rtl="0">
              <a:spcBef>
                <a:spcPts val="0"/>
              </a:spcBef>
              <a:spcAft>
                <a:spcPts val="0"/>
              </a:spcAft>
              <a:buFont typeface="Arial" panose="020B0604020202020204" pitchFamily="34" charset="0"/>
              <a:buChar char="•"/>
            </a:pPr>
            <a:r>
              <a:rPr lang="en-CA" dirty="0">
                <a:solidFill>
                  <a:schemeClr val="accent6"/>
                </a:solidFill>
              </a:rPr>
              <a:t>To consider the underlying power relations inherent in OER production</a:t>
            </a:r>
          </a:p>
          <a:p>
            <a:pPr marL="342900" indent="-342900">
              <a:buFont typeface="Arial" panose="020B0604020202020204" pitchFamily="34" charset="0"/>
              <a:buChar char="•"/>
            </a:pPr>
            <a:r>
              <a:rPr lang="en-CA" dirty="0">
                <a:solidFill>
                  <a:schemeClr val="accent6"/>
                </a:solidFill>
              </a:rPr>
              <a:t>The use of proprietary software in OER is </a:t>
            </a:r>
            <a:r>
              <a:rPr lang="en-CA" dirty="0" err="1">
                <a:solidFill>
                  <a:schemeClr val="accent6"/>
                </a:solidFill>
              </a:rPr>
              <a:t>underproblemetized</a:t>
            </a:r>
            <a:endParaRPr lang="en-CA" dirty="0">
              <a:solidFill>
                <a:schemeClr val="accent6"/>
              </a:solidFill>
            </a:endParaRPr>
          </a:p>
          <a:p>
            <a:pPr marL="342900" lvl="0" indent="-342900" algn="l" rtl="0">
              <a:spcBef>
                <a:spcPts val="0"/>
              </a:spcBef>
              <a:spcAft>
                <a:spcPts val="0"/>
              </a:spcAft>
              <a:buFont typeface="Arial" panose="020B0604020202020204" pitchFamily="34" charset="0"/>
              <a:buChar char="•"/>
            </a:pPr>
            <a:endParaRPr lang="en-CA" sz="2200" dirty="0">
              <a:solidFill>
                <a:schemeClr val="accent6"/>
              </a:solidFill>
            </a:endParaRPr>
          </a:p>
          <a:p>
            <a:pPr marL="342900" lvl="0" indent="-342900" algn="l" rtl="0">
              <a:spcBef>
                <a:spcPts val="0"/>
              </a:spcBef>
              <a:spcAft>
                <a:spcPts val="0"/>
              </a:spcAft>
              <a:buFont typeface="Arial" panose="020B0604020202020204" pitchFamily="34" charset="0"/>
              <a:buChar char="•"/>
            </a:pPr>
            <a:endParaRPr dirty="0">
              <a:solidFill>
                <a:schemeClr val="accent6"/>
              </a:solidFill>
            </a:endParaRPr>
          </a:p>
        </p:txBody>
      </p:sp>
      <p:sp>
        <p:nvSpPr>
          <p:cNvPr id="4" name="Google Shape;649;p17">
            <a:extLst>
              <a:ext uri="{FF2B5EF4-FFF2-40B4-BE49-F238E27FC236}">
                <a16:creationId xmlns:a16="http://schemas.microsoft.com/office/drawing/2014/main" id="{75BA0A1C-1008-B842-B1B7-A8A9356D5F6D}"/>
              </a:ext>
            </a:extLst>
          </p:cNvPr>
          <p:cNvSpPr txBox="1">
            <a:spLocks/>
          </p:cNvSpPr>
          <p:nvPr/>
        </p:nvSpPr>
        <p:spPr>
          <a:xfrm>
            <a:off x="543339" y="649356"/>
            <a:ext cx="5698435" cy="133929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3600"/>
              <a:buFont typeface="Montserrat"/>
              <a:buNone/>
              <a:defRPr sz="3600" b="1" i="0" u="none" strike="noStrike" cap="none">
                <a:solidFill>
                  <a:srgbClr val="FFFFFF"/>
                </a:solidFill>
                <a:latin typeface="Montserrat"/>
                <a:ea typeface="Montserrat"/>
                <a:cs typeface="Montserrat"/>
                <a:sym typeface="Montserrat"/>
              </a:defRPr>
            </a:lvl1pPr>
            <a:lvl2pPr marR="0" lvl="1"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FFFFFF"/>
              </a:buClr>
              <a:buSzPts val="3600"/>
              <a:buFont typeface="Montserrat ExtraBold"/>
              <a:buNone/>
              <a:defRPr sz="3600" b="0" i="0" u="none" strike="noStrike" cap="none">
                <a:solidFill>
                  <a:srgbClr val="FFFFFF"/>
                </a:solidFill>
                <a:latin typeface="Montserrat ExtraBold"/>
                <a:ea typeface="Montserrat ExtraBold"/>
                <a:cs typeface="Montserrat ExtraBold"/>
                <a:sym typeface="Montserrat ExtraBold"/>
              </a:defRPr>
            </a:lvl9pPr>
          </a:lstStyle>
          <a:p>
            <a:r>
              <a:rPr lang="en-CA" dirty="0">
                <a:solidFill>
                  <a:schemeClr val="accent6"/>
                </a:solidFill>
              </a:rPr>
              <a:t>Why bother removing the Big Five at all?</a:t>
            </a:r>
          </a:p>
        </p:txBody>
      </p:sp>
    </p:spTree>
    <p:extLst>
      <p:ext uri="{BB962C8B-B14F-4D97-AF65-F5344CB8AC3E}">
        <p14:creationId xmlns:p14="http://schemas.microsoft.com/office/powerpoint/2010/main" val="282375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19717-3868-5F46-82E1-AD2C71B57A1C}"/>
              </a:ext>
            </a:extLst>
          </p:cNvPr>
          <p:cNvSpPr>
            <a:spLocks noGrp="1"/>
          </p:cNvSpPr>
          <p:nvPr>
            <p:ph type="title"/>
          </p:nvPr>
        </p:nvSpPr>
        <p:spPr>
          <a:xfrm>
            <a:off x="0" y="39757"/>
            <a:ext cx="9144000" cy="1278442"/>
          </a:xfrm>
        </p:spPr>
        <p:txBody>
          <a:bodyPr/>
          <a:lstStyle/>
          <a:p>
            <a:r>
              <a:rPr lang="en-US" b="0" dirty="0"/>
              <a:t>Case Study: </a:t>
            </a:r>
            <a:r>
              <a:rPr lang="en-CA" b="0" dirty="0"/>
              <a:t>The Opening Up Copyright Series </a:t>
            </a:r>
            <a:br>
              <a:rPr lang="en-CA" b="0" dirty="0"/>
            </a:br>
            <a:endParaRPr lang="en-US" b="0" dirty="0"/>
          </a:p>
        </p:txBody>
      </p:sp>
      <p:sp>
        <p:nvSpPr>
          <p:cNvPr id="3" name="Slide Number Placeholder 2">
            <a:extLst>
              <a:ext uri="{FF2B5EF4-FFF2-40B4-BE49-F238E27FC236}">
                <a16:creationId xmlns:a16="http://schemas.microsoft.com/office/drawing/2014/main" id="{C8F9316D-6FDA-7F4B-A105-EC8A3654A0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7" name="Picture 6" descr="A close up of a logo&#10;&#10;Description automatically generated">
            <a:extLst>
              <a:ext uri="{FF2B5EF4-FFF2-40B4-BE49-F238E27FC236}">
                <a16:creationId xmlns:a16="http://schemas.microsoft.com/office/drawing/2014/main" id="{77B36DC3-4EC1-2342-B292-B1669CBA073E}"/>
              </a:ext>
            </a:extLst>
          </p:cNvPr>
          <p:cNvPicPr>
            <a:picLocks noChangeAspect="1"/>
          </p:cNvPicPr>
          <p:nvPr/>
        </p:nvPicPr>
        <p:blipFill>
          <a:blip r:embed="rId3"/>
          <a:stretch>
            <a:fillRect/>
          </a:stretch>
        </p:blipFill>
        <p:spPr>
          <a:xfrm>
            <a:off x="-46383" y="1436277"/>
            <a:ext cx="9236765" cy="2270946"/>
          </a:xfrm>
          <a:prstGeom prst="rect">
            <a:avLst/>
          </a:prstGeom>
        </p:spPr>
      </p:pic>
    </p:spTree>
    <p:extLst>
      <p:ext uri="{BB962C8B-B14F-4D97-AF65-F5344CB8AC3E}">
        <p14:creationId xmlns:p14="http://schemas.microsoft.com/office/powerpoint/2010/main" val="47187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35"/>
          <p:cNvSpPr/>
          <p:nvPr/>
        </p:nvSpPr>
        <p:spPr>
          <a:xfrm>
            <a:off x="4298094" y="620134"/>
            <a:ext cx="4764463" cy="364413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5"/>
          <p:cNvSpPr/>
          <p:nvPr/>
        </p:nvSpPr>
        <p:spPr>
          <a:xfrm>
            <a:off x="4061442" y="620134"/>
            <a:ext cx="4331700" cy="2766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dirty="0">
                <a:solidFill>
                  <a:srgbClr val="999999"/>
                </a:solidFill>
                <a:latin typeface="Montserrat Light"/>
                <a:ea typeface="Montserrat Light"/>
                <a:cs typeface="Montserrat Light"/>
                <a:sym typeface="Montserrat Light"/>
              </a:rPr>
              <a:t>Place your screenshot here</a:t>
            </a:r>
            <a:endParaRPr sz="1000" dirty="0">
              <a:solidFill>
                <a:srgbClr val="999999"/>
              </a:solidFill>
              <a:latin typeface="Montserrat Light"/>
              <a:ea typeface="Montserrat Light"/>
              <a:cs typeface="Montserrat Light"/>
              <a:sym typeface="Montserrat Light"/>
            </a:endParaRPr>
          </a:p>
        </p:txBody>
      </p:sp>
      <p:sp>
        <p:nvSpPr>
          <p:cNvPr id="839" name="Google Shape;839;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rPr>
              <a:t>9</a:t>
            </a:fld>
            <a:endParaRPr>
              <a:solidFill>
                <a:srgbClr val="FFFFFF"/>
              </a:solidFill>
            </a:endParaRPr>
          </a:p>
        </p:txBody>
      </p:sp>
      <p:sp>
        <p:nvSpPr>
          <p:cNvPr id="840" name="Google Shape;840;p35"/>
          <p:cNvSpPr txBox="1">
            <a:spLocks noGrp="1"/>
          </p:cNvSpPr>
          <p:nvPr>
            <p:ph type="body" idx="4294967295"/>
          </p:nvPr>
        </p:nvSpPr>
        <p:spPr>
          <a:xfrm>
            <a:off x="397565" y="1938323"/>
            <a:ext cx="4068418" cy="1266854"/>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r>
              <a:rPr lang="en" sz="2400" b="1" dirty="0"/>
              <a:t>W</a:t>
            </a:r>
            <a:r>
              <a:rPr lang="en-CA" sz="2400" b="1" dirty="0"/>
              <a:t>h</a:t>
            </a:r>
            <a:r>
              <a:rPr lang="en" sz="2400" b="1" dirty="0"/>
              <a:t>at is the Opening Up Copyright Series?</a:t>
            </a:r>
          </a:p>
          <a:p>
            <a:pPr marL="342900" lvl="0" indent="-342900" algn="l" rtl="0">
              <a:spcBef>
                <a:spcPts val="600"/>
              </a:spcBef>
              <a:spcAft>
                <a:spcPts val="0"/>
              </a:spcAft>
              <a:buFontTx/>
              <a:buChar char="-"/>
            </a:pPr>
            <a:r>
              <a:rPr lang="en-CA" sz="2000" dirty="0"/>
              <a:t>Series of instructional videos around Canadian copyright law</a:t>
            </a:r>
          </a:p>
          <a:p>
            <a:pPr marL="342900" lvl="0" indent="-342900" algn="l" rtl="0">
              <a:spcBef>
                <a:spcPts val="600"/>
              </a:spcBef>
              <a:spcAft>
                <a:spcPts val="0"/>
              </a:spcAft>
              <a:buFontTx/>
              <a:buChar char="-"/>
            </a:pPr>
            <a:r>
              <a:rPr lang="en-CA" sz="2000" dirty="0"/>
              <a:t>Designed for multiple audiences </a:t>
            </a:r>
          </a:p>
          <a:p>
            <a:pPr marL="342900" lvl="0" indent="-342900" algn="l" rtl="0">
              <a:spcBef>
                <a:spcPts val="600"/>
              </a:spcBef>
              <a:spcAft>
                <a:spcPts val="0"/>
              </a:spcAft>
              <a:buFontTx/>
              <a:buChar char="-"/>
            </a:pPr>
            <a:r>
              <a:rPr lang="en-CA" sz="2000" dirty="0"/>
              <a:t>Attempts to model best practice in OER creation</a:t>
            </a:r>
            <a:endParaRPr lang="en-CA" sz="2000" b="1" dirty="0"/>
          </a:p>
          <a:p>
            <a:pPr marL="342900" lvl="0" indent="-342900" algn="l" rtl="0">
              <a:spcBef>
                <a:spcPts val="600"/>
              </a:spcBef>
              <a:spcAft>
                <a:spcPts val="0"/>
              </a:spcAft>
              <a:buFontTx/>
              <a:buChar char="-"/>
            </a:pPr>
            <a:endParaRPr lang="en-CA" sz="2000" b="1" dirty="0"/>
          </a:p>
          <a:p>
            <a:pPr marL="342900" lvl="0" indent="-342900" algn="l" rtl="0">
              <a:spcBef>
                <a:spcPts val="600"/>
              </a:spcBef>
              <a:spcAft>
                <a:spcPts val="0"/>
              </a:spcAft>
              <a:buFontTx/>
              <a:buChar char="-"/>
            </a:pPr>
            <a:endParaRPr lang="en" sz="2000" dirty="0"/>
          </a:p>
          <a:p>
            <a:pPr marL="0" lvl="0" indent="0" algn="l" rtl="0">
              <a:spcBef>
                <a:spcPts val="600"/>
              </a:spcBef>
              <a:spcAft>
                <a:spcPts val="0"/>
              </a:spcAft>
              <a:buNone/>
            </a:pPr>
            <a:endParaRPr sz="2400" b="1" dirty="0"/>
          </a:p>
        </p:txBody>
      </p:sp>
      <p:pic>
        <p:nvPicPr>
          <p:cNvPr id="2" name="Online Media 1" descr="OUC- new.mp4">
            <a:hlinkClick r:id="" action="ppaction://media"/>
            <a:extLst>
              <a:ext uri="{FF2B5EF4-FFF2-40B4-BE49-F238E27FC236}">
                <a16:creationId xmlns:a16="http://schemas.microsoft.com/office/drawing/2014/main" id="{BA7FDBEE-BB33-D34E-9592-20935DE158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879231"/>
            <a:ext cx="4289677" cy="2651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4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9677</TotalTime>
  <Words>3906</Words>
  <Application>Microsoft Macintosh PowerPoint</Application>
  <PresentationFormat>On-screen Show (16:9)</PresentationFormat>
  <Paragraphs>192</Paragraphs>
  <Slides>21</Slides>
  <Notes>21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Montserrat Light</vt:lpstr>
      <vt:lpstr>Montserrat</vt:lpstr>
      <vt:lpstr>Montserrat ExtraBold</vt:lpstr>
      <vt:lpstr>Arial</vt:lpstr>
      <vt:lpstr>Wart template</vt:lpstr>
      <vt:lpstr>PowerPoint Presentation</vt:lpstr>
      <vt:lpstr>Removing the ‘Big Five’ from OER Creation</vt:lpstr>
      <vt:lpstr>PowerPoint Presentation</vt:lpstr>
      <vt:lpstr>PowerPoint Presentation</vt:lpstr>
      <vt:lpstr>The Big Five:</vt:lpstr>
      <vt:lpstr>Why bother removing the Big Five at all?</vt:lpstr>
      <vt:lpstr>PowerPoint Presentation</vt:lpstr>
      <vt:lpstr>Case Study: The Opening Up Copyright Series  </vt:lpstr>
      <vt:lpstr>PowerPoint Presentation</vt:lpstr>
      <vt:lpstr>Removing Microsoft</vt:lpstr>
      <vt:lpstr>Disembedding Google</vt:lpstr>
      <vt:lpstr>Removing: </vt:lpstr>
      <vt:lpstr>Nope.</vt:lpstr>
      <vt:lpstr>What now?</vt:lpstr>
      <vt:lpstr>PowerPoint Presentation</vt:lpstr>
      <vt:lpstr>Questions?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the ‘Big Five’ from OER Creation</dc:title>
  <cp:lastModifiedBy>Julia Guy</cp:lastModifiedBy>
  <cp:revision>56</cp:revision>
  <dcterms:modified xsi:type="dcterms:W3CDTF">2020-01-20T19:57:12Z</dcterms:modified>
</cp:coreProperties>
</file>