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5143500" cx="9144000"/>
  <p:notesSz cx="6858000" cy="9144000"/>
  <p:embeddedFontLst>
    <p:embeddedFont>
      <p:font typeface="Oswald"/>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17A42B8-DBE0-4149-A6D0-77EB181BA3B1}">
  <a:tblStyle styleId="{E17A42B8-DBE0-4149-A6D0-77EB181BA3B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42b492438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b42b492438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and welcome to this OLITA Tech Talk on the increased demand for open and accessible copyright education caused by COVID-19. I’m Lauren Bourdages one of the Graduate Research Assistants working on the University of Alberta’s Opening Up Copyright project, which will be the main </a:t>
            </a:r>
            <a:r>
              <a:rPr lang="en"/>
              <a:t>subject</a:t>
            </a:r>
            <a:r>
              <a:rPr lang="en"/>
              <a:t> of this talk. I’m going to be telling you about the project and about how the COVID-19 pandemic seemed to cause a spike of interest in our videos.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42b492438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42b492438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Opening up Copyright project (OUC) is a series of interactive, H5P, audiovisual open education resource instructional modules, focused on Canadian copyright education. The original aim of the project was to provide this education to students, faculty, and staff at the University of Alberta, and the general public. Since the project launched its first two videos in March 2018 however, they have realised that there is a much broader audience across Canada, and abroad, eager for freely available and open copyright education. The hope is that one day OUC will have not only a community of users but also a community of contributors who are remixing and building upon the original modules developed by the University of Alberta. </a:t>
            </a:r>
            <a:endParaRPr sz="18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42b492438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42b492438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There are currently 30 instructional modules in the OUC series, and another 8 in various stages of development. There are broken down into 5 levels ranging from basic and broad at level 1 to very specific pieces of legislation and case law at level 5. As the project got underway the original team decided that it made the most sense to work backwards and build the more specific and specialised modules first so that earlier more general modules in the series would be able to point to places where viewers could go to learn more about the different concepts. As you can see, we’re nearing the end of the development of the </a:t>
            </a:r>
            <a:r>
              <a:rPr lang="en">
                <a:solidFill>
                  <a:schemeClr val="dk1"/>
                </a:solidFill>
              </a:rPr>
              <a:t>initially</a:t>
            </a:r>
            <a:r>
              <a:rPr lang="en">
                <a:solidFill>
                  <a:schemeClr val="dk1"/>
                </a:solidFill>
              </a:rPr>
              <a:t> planned modules, we’re hoping to debut the level 1 orientation modules and the level two basic modules before the end of 2021.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8ec7748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8ec7748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Since the series is still under construction, and still building an audience it</a:t>
            </a:r>
            <a:r>
              <a:rPr lang="en">
                <a:solidFill>
                  <a:schemeClr val="dk1"/>
                </a:solidFill>
              </a:rPr>
              <a:t> generates a relatively low level of daily views, punctuated by certain days or periods with more significant use. Over the course of 2020 though, as the pandemic continued to escalate it was noted that there was an increase in both the daily views and in the peaks that appeared to coincide with the pandemic responses. Correlation does not equal causality however, so more scrutiny is needed as there are two factors are at play.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There are two modules in the series that are designated as required viewing for UofA Grad Students as part of ethics/copyright training, and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project has consistently added modules over time.  The virtue of having a greater number of modules assumes that views would be up over time</a:t>
            </a:r>
            <a:endParaRPr>
              <a:solidFill>
                <a:schemeClr val="dk1"/>
              </a:solidFill>
            </a:endParaRPr>
          </a:p>
          <a:p>
            <a:pPr indent="0" lvl="0" marL="0" rtl="0" algn="l">
              <a:lnSpc>
                <a:spcPct val="115000"/>
              </a:lnSpc>
              <a:spcBef>
                <a:spcPts val="0"/>
              </a:spcBef>
              <a:spcAft>
                <a:spcPts val="0"/>
              </a:spcAft>
              <a:buNone/>
            </a:pPr>
            <a:r>
              <a:rPr lang="en">
                <a:solidFill>
                  <a:schemeClr val="dk1"/>
                </a:solidFill>
              </a:rPr>
              <a:t>To account for these factors, we downloaded data to look at how modules performed pre pandemic and during the pandemic. This idea is based on the metric of “same store sales” in business - we are examining how modules that were out before the pandemic did, after the pandemic.</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8ec7748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b8ec7748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what did we do to make this </a:t>
            </a:r>
            <a:r>
              <a:rPr lang="en">
                <a:solidFill>
                  <a:schemeClr val="dk1"/>
                </a:solidFill>
              </a:rPr>
              <a:t>‘Same Store Sales Method’ methodology work? To create enough data for a comparison we excluded videos that were published after July 1, 2019, excluded rebuilt modules, and excluded modules that were part of the Faculty of Graduate Studies and Research training. The remaining 8 modules became our dataset for comparison, and as you can see from the slide they are: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Alberta Education v. Access Copyright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Theoretical Foundations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Makerspaces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Public Domain</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Other Types of IP</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CCH v. LSUC</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Section 3</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Section 13</a:t>
            </a:r>
            <a:endParaRPr>
              <a:solidFill>
                <a:schemeClr val="dk1"/>
              </a:solidFill>
            </a:endParaRPr>
          </a:p>
          <a:p>
            <a:pPr indent="0" lvl="0" marL="0" rtl="0" algn="l">
              <a:lnSpc>
                <a:spcPct val="115000"/>
              </a:lnSpc>
              <a:spcBef>
                <a:spcPts val="0"/>
              </a:spcBef>
              <a:spcAft>
                <a:spcPts val="0"/>
              </a:spcAft>
              <a:buNone/>
            </a:pPr>
            <a:r>
              <a:rPr lang="en">
                <a:solidFill>
                  <a:schemeClr val="dk1"/>
                </a:solidFill>
              </a:rPr>
              <a:t>Once we had the relevant viewing data for each module in the dataset we excluded all data before July 1, 2019, and data from after Dec 31, 2020 and began the analysis.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8ec77484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8ec77484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By starting with a more granular monthly view we can get a better sense of the way the pandemic seems to have affected the number of views these modules received. There is as you can see a c</a:t>
            </a:r>
            <a:r>
              <a:rPr lang="en">
                <a:solidFill>
                  <a:schemeClr val="dk1"/>
                </a:solidFill>
              </a:rPr>
              <a:t>lear spike in June of 2020 - 186, which is 100 more views than the next closest month which would be September of 2019.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Now, a September boom is typical because of the start of the academic term. The January 2020 boom can more than likely be attributed to the low volume in Dec 2019. But it does appear that the pandemic did produce the surge of interest we see in June. There are a couple of reasons that we’ve made that connection.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Firstly, it is perhaps not too early to think that it could be the building of courses and instructors working ahead for Fall given the looming threat/announcement of remote learning continuing into the Fall semester. It may also have been due to instructional designers/librarians thinking things through for fall for that same reason.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It’s interesting because if you look at the data, it really isn’t any one module producing this change - it is several modules that are sharply up. So it seems likely that somewhere there were a cluster of viewers watching the same modules -- a kind of localized outbreak of OUC, but this did not sustain itself into a general pandemic of OUC viewing.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b8ec77484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b8ec77484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also grouped the months into quarterly comparisons and as you can see in quarters 3 and 4 of 2019 versus those same quarters in 2020 there wer</a:t>
            </a:r>
            <a:r>
              <a:rPr lang="en">
                <a:solidFill>
                  <a:schemeClr val="dk1"/>
                </a:solidFill>
              </a:rPr>
              <a:t>e some wild swings.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December and July were both way up for example, but, in total, there are only 7.6% more views for the same videos from year to year in the q3 and q4 periods.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seems to indicate that after the first big spike of the pandemic, there wasn’t a major demand in the second half of 2020.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example, the 7.6% increase should also account for the fact that there were a lot more modules overall, and thus a degree of a network effect in driving up traffic.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Where it does get interesting is the huge spike for Q2 2020, as seen on the second graph on this slide.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was when that first major pandemic spike hit, but as noted, the increased interest did not seem to become sustained.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8ec77484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8ec77484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While we knew that there seemed to be a pandemic related increase in interest in the OUC modules, the </a:t>
            </a:r>
            <a:r>
              <a:rPr lang="en">
                <a:solidFill>
                  <a:schemeClr val="dk1"/>
                </a:solidFill>
              </a:rPr>
              <a:t>interest</a:t>
            </a:r>
            <a:r>
              <a:rPr lang="en">
                <a:solidFill>
                  <a:schemeClr val="dk1"/>
                </a:solidFill>
              </a:rPr>
              <a:t> didn’t seem sustained and the interest doesn’t seem to have been as increased as we originally thought. </a:t>
            </a:r>
            <a:r>
              <a:rPr lang="en">
                <a:solidFill>
                  <a:schemeClr val="dk1"/>
                </a:solidFill>
              </a:rPr>
              <a:t>More observation is needed over time to see how the sustained effect of longer-term remote and online learning measures will impact the desire for copyright education, especially as some schools are already announcing the continuation of remote and online learning measure for Spring 2021, and starting to look ahead to planning for Fall 2021. It’s important to remember though that the 8 modules in our sample set are only representative of the whole series. As the number of modules added has increased there has been sustained growth in the viewership across the entire series as we see from the YouTube graphs, which I’ve brought back again here. This trend seems to speak more to the overall value of the series as a whole rather than just pandemic driven demand.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Copyright is complicated, especially in a digital environment, OUC will continue increasing awareness and understanding of Canada’s copyright law. As education continues to be digital, making sure that students and educators see the OUC modules becomes more important. Please check out the OUC website to watch the modules and find out more about the project. If you work in a University, you could also check out our sister project, the Copyright OER for University Instructors and Staff that has just been launched by CARL. Thank you for joining us for this tech talk.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idx="1" type="subTitle"/>
          </p:nvPr>
        </p:nvSpPr>
        <p:spPr>
          <a:xfrm>
            <a:off x="311700" y="39647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t>Lauren Bourdages</a:t>
            </a:r>
            <a:endParaRPr sz="1400"/>
          </a:p>
          <a:p>
            <a:pPr indent="0" lvl="0" marL="0" rtl="0" algn="ctr">
              <a:spcBef>
                <a:spcPts val="0"/>
              </a:spcBef>
              <a:spcAft>
                <a:spcPts val="0"/>
              </a:spcAft>
              <a:buNone/>
            </a:pPr>
            <a:r>
              <a:t/>
            </a:r>
            <a:endParaRPr/>
          </a:p>
        </p:txBody>
      </p:sp>
      <p:sp>
        <p:nvSpPr>
          <p:cNvPr id="100" name="Google Shape;100;p25"/>
          <p:cNvSpPr txBox="1"/>
          <p:nvPr>
            <p:ph type="ctrTitle"/>
          </p:nvPr>
        </p:nvSpPr>
        <p:spPr>
          <a:xfrm>
            <a:off x="256325" y="793875"/>
            <a:ext cx="8741700" cy="1149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400">
                <a:solidFill>
                  <a:srgbClr val="000000"/>
                </a:solidFill>
              </a:rPr>
              <a:t>Increased Demand for Open and Accessible Copyright Education caused by COVID-19</a:t>
            </a:r>
            <a:endParaRPr sz="3200">
              <a:solidFill>
                <a:srgbClr val="000000"/>
              </a:solidFill>
            </a:endParaRPr>
          </a:p>
        </p:txBody>
      </p:sp>
      <p:pic>
        <p:nvPicPr>
          <p:cNvPr id="101" name="Google Shape;101;p25"/>
          <p:cNvPicPr preferRelativeResize="0"/>
          <p:nvPr/>
        </p:nvPicPr>
        <p:blipFill>
          <a:blip r:embed="rId3">
            <a:alphaModFix/>
          </a:blip>
          <a:stretch>
            <a:fillRect/>
          </a:stretch>
        </p:blipFill>
        <p:spPr>
          <a:xfrm>
            <a:off x="739863" y="1996300"/>
            <a:ext cx="7664274" cy="1916075"/>
          </a:xfrm>
          <a:prstGeom prst="rect">
            <a:avLst/>
          </a:prstGeom>
          <a:noFill/>
          <a:ln>
            <a:noFill/>
          </a:ln>
        </p:spPr>
      </p:pic>
      <p:pic>
        <p:nvPicPr>
          <p:cNvPr id="102" name="Google Shape;102;p25"/>
          <p:cNvPicPr preferRelativeResize="0"/>
          <p:nvPr/>
        </p:nvPicPr>
        <p:blipFill>
          <a:blip r:embed="rId4">
            <a:alphaModFix/>
          </a:blip>
          <a:stretch>
            <a:fillRect/>
          </a:stretch>
        </p:blipFill>
        <p:spPr>
          <a:xfrm>
            <a:off x="7308497" y="4576672"/>
            <a:ext cx="1095625" cy="383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6"/>
          <p:cNvSpPr txBox="1"/>
          <p:nvPr>
            <p:ph type="title"/>
          </p:nvPr>
        </p:nvSpPr>
        <p:spPr>
          <a:xfrm>
            <a:off x="64625" y="85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of OUC</a:t>
            </a:r>
            <a:endParaRPr/>
          </a:p>
        </p:txBody>
      </p:sp>
      <p:pic>
        <p:nvPicPr>
          <p:cNvPr id="108" name="Google Shape;108;p26"/>
          <p:cNvPicPr preferRelativeResize="0"/>
          <p:nvPr/>
        </p:nvPicPr>
        <p:blipFill>
          <a:blip r:embed="rId3">
            <a:alphaModFix/>
          </a:blip>
          <a:stretch>
            <a:fillRect/>
          </a:stretch>
        </p:blipFill>
        <p:spPr>
          <a:xfrm rot="750830">
            <a:off x="3528673" y="1435399"/>
            <a:ext cx="6535699" cy="3697826"/>
          </a:xfrm>
          <a:prstGeom prst="rect">
            <a:avLst/>
          </a:prstGeom>
          <a:noFill/>
          <a:ln>
            <a:noFill/>
          </a:ln>
        </p:spPr>
      </p:pic>
      <p:pic>
        <p:nvPicPr>
          <p:cNvPr id="109" name="Google Shape;109;p26"/>
          <p:cNvPicPr preferRelativeResize="0"/>
          <p:nvPr/>
        </p:nvPicPr>
        <p:blipFill>
          <a:blip r:embed="rId4">
            <a:alphaModFix/>
          </a:blip>
          <a:stretch>
            <a:fillRect/>
          </a:stretch>
        </p:blipFill>
        <p:spPr>
          <a:xfrm rot="-466433">
            <a:off x="17270" y="735922"/>
            <a:ext cx="5748040" cy="32274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7"/>
          <p:cNvSpPr txBox="1"/>
          <p:nvPr>
            <p:ph type="title"/>
          </p:nvPr>
        </p:nvSpPr>
        <p:spPr>
          <a:xfrm>
            <a:off x="75850" y="85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of OUC</a:t>
            </a:r>
            <a:endParaRPr/>
          </a:p>
        </p:txBody>
      </p:sp>
      <p:sp>
        <p:nvSpPr>
          <p:cNvPr id="115" name="Google Shape;115;p27"/>
          <p:cNvSpPr txBox="1"/>
          <p:nvPr/>
        </p:nvSpPr>
        <p:spPr>
          <a:xfrm>
            <a:off x="168450" y="729975"/>
            <a:ext cx="1347600" cy="129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6" name="Google Shape;116;p27"/>
          <p:cNvSpPr/>
          <p:nvPr/>
        </p:nvSpPr>
        <p:spPr>
          <a:xfrm>
            <a:off x="75850" y="729975"/>
            <a:ext cx="1619700" cy="1078200"/>
          </a:xfrm>
          <a:prstGeom prst="rect">
            <a:avLst/>
          </a:prstGeom>
          <a:solidFill>
            <a:srgbClr val="BB64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7"/>
          <p:cNvSpPr/>
          <p:nvPr/>
        </p:nvSpPr>
        <p:spPr>
          <a:xfrm>
            <a:off x="68200" y="2597925"/>
            <a:ext cx="1619700" cy="1078200"/>
          </a:xfrm>
          <a:prstGeom prst="rect">
            <a:avLst/>
          </a:prstGeom>
          <a:solidFill>
            <a:srgbClr val="E68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7"/>
          <p:cNvSpPr/>
          <p:nvPr/>
        </p:nvSpPr>
        <p:spPr>
          <a:xfrm>
            <a:off x="1899250" y="729975"/>
            <a:ext cx="1619700" cy="1078200"/>
          </a:xfrm>
          <a:prstGeom prst="rect">
            <a:avLst/>
          </a:prstGeom>
          <a:solidFill>
            <a:srgbClr val="FFD4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7"/>
          <p:cNvSpPr/>
          <p:nvPr/>
        </p:nvSpPr>
        <p:spPr>
          <a:xfrm>
            <a:off x="5582575" y="729975"/>
            <a:ext cx="1619700" cy="1078200"/>
          </a:xfrm>
          <a:prstGeom prst="rect">
            <a:avLst/>
          </a:prstGeom>
          <a:solidFill>
            <a:srgbClr val="A0B1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7"/>
          <p:cNvSpPr/>
          <p:nvPr/>
        </p:nvSpPr>
        <p:spPr>
          <a:xfrm>
            <a:off x="7418150" y="729975"/>
            <a:ext cx="1619700" cy="1078200"/>
          </a:xfrm>
          <a:prstGeom prst="rect">
            <a:avLst/>
          </a:prstGeom>
          <a:solidFill>
            <a:srgbClr val="5F8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7"/>
          <p:cNvSpPr txBox="1"/>
          <p:nvPr/>
        </p:nvSpPr>
        <p:spPr>
          <a:xfrm>
            <a:off x="75850" y="961275"/>
            <a:ext cx="16197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Level 1 </a:t>
            </a:r>
            <a:endParaRPr b="1">
              <a:solidFill>
                <a:srgbClr val="FFFFFF"/>
              </a:solidFill>
            </a:endParaRPr>
          </a:p>
          <a:p>
            <a:pPr indent="0" lvl="0" marL="0" rtl="0" algn="ctr">
              <a:spcBef>
                <a:spcPts val="0"/>
              </a:spcBef>
              <a:spcAft>
                <a:spcPts val="0"/>
              </a:spcAft>
              <a:buNone/>
            </a:pPr>
            <a:r>
              <a:rPr b="1" lang="en">
                <a:solidFill>
                  <a:srgbClr val="FFFFFF"/>
                </a:solidFill>
              </a:rPr>
              <a:t>Modules</a:t>
            </a:r>
            <a:endParaRPr b="1">
              <a:solidFill>
                <a:srgbClr val="FFFFFF"/>
              </a:solidFill>
            </a:endParaRPr>
          </a:p>
        </p:txBody>
      </p:sp>
      <p:sp>
        <p:nvSpPr>
          <p:cNvPr id="122" name="Google Shape;122;p27"/>
          <p:cNvSpPr txBox="1"/>
          <p:nvPr/>
        </p:nvSpPr>
        <p:spPr>
          <a:xfrm>
            <a:off x="68200" y="2829225"/>
            <a:ext cx="16197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Level 2 </a:t>
            </a:r>
            <a:endParaRPr b="1">
              <a:solidFill>
                <a:srgbClr val="FFFFFF"/>
              </a:solidFill>
            </a:endParaRPr>
          </a:p>
          <a:p>
            <a:pPr indent="0" lvl="0" marL="0" rtl="0" algn="ctr">
              <a:spcBef>
                <a:spcPts val="0"/>
              </a:spcBef>
              <a:spcAft>
                <a:spcPts val="0"/>
              </a:spcAft>
              <a:buNone/>
            </a:pPr>
            <a:r>
              <a:rPr b="1" lang="en">
                <a:solidFill>
                  <a:srgbClr val="FFFFFF"/>
                </a:solidFill>
              </a:rPr>
              <a:t>Modules</a:t>
            </a:r>
            <a:endParaRPr b="1">
              <a:solidFill>
                <a:srgbClr val="FFFFFF"/>
              </a:solidFill>
            </a:endParaRPr>
          </a:p>
        </p:txBody>
      </p:sp>
      <p:sp>
        <p:nvSpPr>
          <p:cNvPr id="123" name="Google Shape;123;p27"/>
          <p:cNvSpPr txBox="1"/>
          <p:nvPr/>
        </p:nvSpPr>
        <p:spPr>
          <a:xfrm>
            <a:off x="1862725" y="961275"/>
            <a:ext cx="16197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Level 3 </a:t>
            </a:r>
            <a:endParaRPr b="1">
              <a:solidFill>
                <a:srgbClr val="FFFFFF"/>
              </a:solidFill>
            </a:endParaRPr>
          </a:p>
          <a:p>
            <a:pPr indent="0" lvl="0" marL="0" rtl="0" algn="ctr">
              <a:spcBef>
                <a:spcPts val="0"/>
              </a:spcBef>
              <a:spcAft>
                <a:spcPts val="0"/>
              </a:spcAft>
              <a:buNone/>
            </a:pPr>
            <a:r>
              <a:rPr b="1" lang="en">
                <a:solidFill>
                  <a:srgbClr val="FFFFFF"/>
                </a:solidFill>
              </a:rPr>
              <a:t>Modules</a:t>
            </a:r>
            <a:endParaRPr b="1">
              <a:solidFill>
                <a:srgbClr val="FFFFFF"/>
              </a:solidFill>
            </a:endParaRPr>
          </a:p>
        </p:txBody>
      </p:sp>
      <p:sp>
        <p:nvSpPr>
          <p:cNvPr id="124" name="Google Shape;124;p27"/>
          <p:cNvSpPr txBox="1"/>
          <p:nvPr/>
        </p:nvSpPr>
        <p:spPr>
          <a:xfrm>
            <a:off x="5582575" y="961275"/>
            <a:ext cx="16197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Level 4</a:t>
            </a:r>
            <a:endParaRPr b="1">
              <a:solidFill>
                <a:srgbClr val="FFFFFF"/>
              </a:solidFill>
            </a:endParaRPr>
          </a:p>
          <a:p>
            <a:pPr indent="0" lvl="0" marL="0" rtl="0" algn="ctr">
              <a:spcBef>
                <a:spcPts val="0"/>
              </a:spcBef>
              <a:spcAft>
                <a:spcPts val="0"/>
              </a:spcAft>
              <a:buNone/>
            </a:pPr>
            <a:r>
              <a:rPr b="1" lang="en">
                <a:solidFill>
                  <a:srgbClr val="FFFFFF"/>
                </a:solidFill>
              </a:rPr>
              <a:t>Modules</a:t>
            </a:r>
            <a:endParaRPr b="1">
              <a:solidFill>
                <a:srgbClr val="FFFFFF"/>
              </a:solidFill>
            </a:endParaRPr>
          </a:p>
        </p:txBody>
      </p:sp>
      <p:sp>
        <p:nvSpPr>
          <p:cNvPr id="125" name="Google Shape;125;p27"/>
          <p:cNvSpPr txBox="1"/>
          <p:nvPr/>
        </p:nvSpPr>
        <p:spPr>
          <a:xfrm>
            <a:off x="7418150" y="961275"/>
            <a:ext cx="16197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Level 5</a:t>
            </a:r>
            <a:endParaRPr b="1">
              <a:solidFill>
                <a:srgbClr val="FFFFFF"/>
              </a:solidFill>
            </a:endParaRPr>
          </a:p>
          <a:p>
            <a:pPr indent="0" lvl="0" marL="0" rtl="0" algn="ctr">
              <a:spcBef>
                <a:spcPts val="0"/>
              </a:spcBef>
              <a:spcAft>
                <a:spcPts val="0"/>
              </a:spcAft>
              <a:buNone/>
            </a:pPr>
            <a:r>
              <a:rPr b="1" lang="en">
                <a:solidFill>
                  <a:srgbClr val="FFFFFF"/>
                </a:solidFill>
              </a:rPr>
              <a:t>Modules</a:t>
            </a:r>
            <a:endParaRPr b="1">
              <a:solidFill>
                <a:srgbClr val="FFFFFF"/>
              </a:solidFill>
            </a:endParaRPr>
          </a:p>
        </p:txBody>
      </p:sp>
      <p:sp>
        <p:nvSpPr>
          <p:cNvPr id="126" name="Google Shape;126;p27"/>
          <p:cNvSpPr txBox="1"/>
          <p:nvPr/>
        </p:nvSpPr>
        <p:spPr>
          <a:xfrm>
            <a:off x="7418150" y="1879800"/>
            <a:ext cx="1619700" cy="3109200"/>
          </a:xfrm>
          <a:prstGeom prst="rect">
            <a:avLst/>
          </a:prstGeom>
          <a:noFill/>
          <a:ln>
            <a:noFill/>
          </a:ln>
        </p:spPr>
        <p:txBody>
          <a:bodyPr anchorCtr="0" anchor="t" bIns="91425" lIns="91425" spcFirstLastPara="1" rIns="91425" wrap="square" tIns="91425">
            <a:spAutoFit/>
          </a:bodyPr>
          <a:lstStyle/>
          <a:p>
            <a:pPr indent="-177800" lvl="0" marL="114300" rtl="0" algn="l">
              <a:spcBef>
                <a:spcPts val="0"/>
              </a:spcBef>
              <a:spcAft>
                <a:spcPts val="0"/>
              </a:spcAft>
              <a:buSzPts val="1000"/>
              <a:buChar char="-"/>
            </a:pPr>
            <a:r>
              <a:rPr lang="en" sz="1000"/>
              <a:t>Access Copyright v. York</a:t>
            </a:r>
            <a:endParaRPr sz="1000"/>
          </a:p>
          <a:p>
            <a:pPr indent="-177800" lvl="0" marL="114300" rtl="0" algn="l">
              <a:spcBef>
                <a:spcPts val="0"/>
              </a:spcBef>
              <a:spcAft>
                <a:spcPts val="0"/>
              </a:spcAft>
              <a:buSzPts val="1000"/>
              <a:buChar char="-"/>
            </a:pPr>
            <a:r>
              <a:rPr lang="en" sz="1000"/>
              <a:t>Alberta (Education) v. Access Copyright</a:t>
            </a:r>
            <a:endParaRPr sz="1000"/>
          </a:p>
          <a:p>
            <a:pPr indent="-177800" lvl="0" marL="114300" rtl="0" algn="l">
              <a:spcBef>
                <a:spcPts val="0"/>
              </a:spcBef>
              <a:spcAft>
                <a:spcPts val="0"/>
              </a:spcAft>
              <a:buSzPts val="1000"/>
              <a:buChar char="-"/>
            </a:pPr>
            <a:r>
              <a:rPr lang="en" sz="1000"/>
              <a:t>CCH v. LSUC</a:t>
            </a:r>
            <a:endParaRPr sz="1000"/>
          </a:p>
          <a:p>
            <a:pPr indent="-177800" lvl="0" marL="114300" rtl="0" algn="l">
              <a:spcBef>
                <a:spcPts val="0"/>
              </a:spcBef>
              <a:spcAft>
                <a:spcPts val="0"/>
              </a:spcAft>
              <a:buSzPts val="1000"/>
              <a:buChar char="-"/>
            </a:pPr>
            <a:r>
              <a:rPr lang="en" sz="1000"/>
              <a:t>Nintendo v. Go Cyber</a:t>
            </a:r>
            <a:endParaRPr sz="1000"/>
          </a:p>
          <a:p>
            <a:pPr indent="-177800" lvl="0" marL="114300" rtl="0" algn="l">
              <a:spcBef>
                <a:spcPts val="0"/>
              </a:spcBef>
              <a:spcAft>
                <a:spcPts val="0"/>
              </a:spcAft>
              <a:buSzPts val="1000"/>
              <a:buChar char="-"/>
            </a:pPr>
            <a:r>
              <a:rPr lang="en" sz="1000"/>
              <a:t>Section 3: Copyright in Works</a:t>
            </a:r>
            <a:endParaRPr sz="1000"/>
          </a:p>
          <a:p>
            <a:pPr indent="-177800" lvl="0" marL="114300" rtl="0" algn="l">
              <a:spcBef>
                <a:spcPts val="0"/>
              </a:spcBef>
              <a:spcAft>
                <a:spcPts val="0"/>
              </a:spcAft>
              <a:buSzPts val="1000"/>
              <a:buChar char="-"/>
            </a:pPr>
            <a:r>
              <a:rPr lang="en" sz="1000"/>
              <a:t>Section 13: Ownership of Copyright</a:t>
            </a:r>
            <a:endParaRPr sz="1000"/>
          </a:p>
          <a:p>
            <a:pPr indent="-177800" lvl="0" marL="114300" rtl="0" algn="l">
              <a:spcBef>
                <a:spcPts val="0"/>
              </a:spcBef>
              <a:spcAft>
                <a:spcPts val="0"/>
              </a:spcAft>
              <a:buSzPts val="1000"/>
              <a:buChar char="-"/>
            </a:pPr>
            <a:r>
              <a:rPr lang="en" sz="1000"/>
              <a:t>Section 29: Fair Dealing</a:t>
            </a:r>
            <a:endParaRPr sz="1000"/>
          </a:p>
          <a:p>
            <a:pPr indent="-177800" lvl="0" marL="114300" rtl="0" algn="l">
              <a:spcBef>
                <a:spcPts val="0"/>
              </a:spcBef>
              <a:spcAft>
                <a:spcPts val="0"/>
              </a:spcAft>
              <a:buSzPts val="1000"/>
              <a:buChar char="-"/>
            </a:pPr>
            <a:r>
              <a:rPr lang="en" sz="1000"/>
              <a:t>Sections 29.4 – 30.03: Educational Institution Exceptions</a:t>
            </a:r>
            <a:endParaRPr sz="1000"/>
          </a:p>
          <a:p>
            <a:pPr indent="-177800" lvl="0" marL="114300" rtl="0" algn="l">
              <a:spcBef>
                <a:spcPts val="0"/>
              </a:spcBef>
              <a:spcAft>
                <a:spcPts val="0"/>
              </a:spcAft>
              <a:buSzPts val="1000"/>
              <a:buChar char="-"/>
            </a:pPr>
            <a:r>
              <a:rPr lang="en" sz="1000"/>
              <a:t>Section 41: Technological Protection Measures</a:t>
            </a:r>
            <a:endParaRPr sz="1000"/>
          </a:p>
          <a:p>
            <a:pPr indent="-177800" lvl="0" marL="114300" rtl="0" algn="l">
              <a:spcBef>
                <a:spcPts val="0"/>
              </a:spcBef>
              <a:spcAft>
                <a:spcPts val="0"/>
              </a:spcAft>
              <a:buSzPts val="1000"/>
              <a:buChar char="-"/>
            </a:pPr>
            <a:r>
              <a:rPr lang="en" sz="1000"/>
              <a:t>SOCAN v. Bell</a:t>
            </a:r>
            <a:endParaRPr sz="1000"/>
          </a:p>
        </p:txBody>
      </p:sp>
      <p:sp>
        <p:nvSpPr>
          <p:cNvPr id="127" name="Google Shape;127;p27"/>
          <p:cNvSpPr txBox="1"/>
          <p:nvPr/>
        </p:nvSpPr>
        <p:spPr>
          <a:xfrm>
            <a:off x="3657250" y="1879800"/>
            <a:ext cx="1619700" cy="3109200"/>
          </a:xfrm>
          <a:prstGeom prst="rect">
            <a:avLst/>
          </a:prstGeom>
          <a:noFill/>
          <a:ln>
            <a:noFill/>
          </a:ln>
        </p:spPr>
        <p:txBody>
          <a:bodyPr anchorCtr="0" anchor="t" bIns="91425" lIns="91425" spcFirstLastPara="1" rIns="91425" wrap="square" tIns="91425">
            <a:spAutoFit/>
          </a:bodyPr>
          <a:lstStyle/>
          <a:p>
            <a:pPr indent="-177800" lvl="0" marL="114300" rtl="0" algn="l">
              <a:spcBef>
                <a:spcPts val="0"/>
              </a:spcBef>
              <a:spcAft>
                <a:spcPts val="0"/>
              </a:spcAft>
              <a:buSzPts val="1000"/>
              <a:buChar char="-"/>
            </a:pPr>
            <a:r>
              <a:rPr lang="en" sz="1000"/>
              <a:t>Applying Fair Dealing</a:t>
            </a:r>
            <a:endParaRPr sz="1000"/>
          </a:p>
          <a:p>
            <a:pPr indent="-177800" lvl="0" marL="114300" rtl="0" algn="l">
              <a:spcBef>
                <a:spcPts val="0"/>
              </a:spcBef>
              <a:spcAft>
                <a:spcPts val="0"/>
              </a:spcAft>
              <a:buSzPts val="1000"/>
              <a:buChar char="-"/>
            </a:pPr>
            <a:r>
              <a:rPr lang="en" sz="1000"/>
              <a:t>Asking Permission and Transactional Licenses</a:t>
            </a:r>
            <a:endParaRPr sz="1000"/>
          </a:p>
          <a:p>
            <a:pPr indent="-177800" lvl="0" marL="114300" rtl="0" algn="l">
              <a:spcBef>
                <a:spcPts val="0"/>
              </a:spcBef>
              <a:spcAft>
                <a:spcPts val="0"/>
              </a:spcAft>
              <a:buSzPts val="1000"/>
              <a:buChar char="-"/>
            </a:pPr>
            <a:r>
              <a:rPr lang="en" sz="1000"/>
              <a:t>Berne and TRIPS Agreements</a:t>
            </a:r>
            <a:endParaRPr sz="1000"/>
          </a:p>
          <a:p>
            <a:pPr indent="-177800" lvl="0" marL="114300" rtl="0" algn="l">
              <a:spcBef>
                <a:spcPts val="0"/>
              </a:spcBef>
              <a:spcAft>
                <a:spcPts val="0"/>
              </a:spcAft>
              <a:buSzPts val="1000"/>
              <a:buChar char="-"/>
            </a:pPr>
            <a:r>
              <a:rPr lang="en" sz="1000"/>
              <a:t>Collective Licensing Agencies and the Copyright Board</a:t>
            </a:r>
            <a:endParaRPr sz="1000"/>
          </a:p>
          <a:p>
            <a:pPr indent="-177800" lvl="0" marL="114300" rtl="0" algn="l">
              <a:spcBef>
                <a:spcPts val="0"/>
              </a:spcBef>
              <a:spcAft>
                <a:spcPts val="0"/>
              </a:spcAft>
              <a:buSzPts val="1000"/>
              <a:buChar char="-"/>
            </a:pPr>
            <a:r>
              <a:rPr lang="en" sz="1000"/>
              <a:t>Educational Institutions’ Policies and Practices</a:t>
            </a:r>
            <a:endParaRPr sz="1000"/>
          </a:p>
          <a:p>
            <a:pPr indent="-177800" lvl="0" marL="114300" rtl="0" algn="l">
              <a:spcBef>
                <a:spcPts val="0"/>
              </a:spcBef>
              <a:spcAft>
                <a:spcPts val="0"/>
              </a:spcAft>
              <a:buSzPts val="1000"/>
              <a:buChar char="-"/>
            </a:pPr>
            <a:r>
              <a:rPr lang="en" sz="1000"/>
              <a:t>Finding Open and Creative Commons Content</a:t>
            </a:r>
            <a:endParaRPr sz="1000"/>
          </a:p>
          <a:p>
            <a:pPr indent="-177800" lvl="0" marL="114300" rtl="0" algn="l">
              <a:spcBef>
                <a:spcPts val="0"/>
              </a:spcBef>
              <a:spcAft>
                <a:spcPts val="0"/>
              </a:spcAft>
              <a:buSzPts val="1000"/>
              <a:buChar char="-"/>
            </a:pPr>
            <a:r>
              <a:rPr lang="en" sz="1000"/>
              <a:t>Interlibrary Loan and Controlled Digital Lending</a:t>
            </a:r>
            <a:endParaRPr sz="1000"/>
          </a:p>
          <a:p>
            <a:pPr indent="-177800" lvl="0" marL="114300" rtl="0" algn="l">
              <a:spcBef>
                <a:spcPts val="0"/>
              </a:spcBef>
              <a:spcAft>
                <a:spcPts val="0"/>
              </a:spcAft>
              <a:buSzPts val="1000"/>
              <a:buChar char="-"/>
            </a:pPr>
            <a:r>
              <a:rPr lang="en" sz="1000"/>
              <a:t>Licensed Library Resources</a:t>
            </a:r>
            <a:endParaRPr sz="1000"/>
          </a:p>
        </p:txBody>
      </p:sp>
      <p:sp>
        <p:nvSpPr>
          <p:cNvPr id="128" name="Google Shape;128;p27"/>
          <p:cNvSpPr txBox="1"/>
          <p:nvPr/>
        </p:nvSpPr>
        <p:spPr>
          <a:xfrm>
            <a:off x="1862725" y="1879800"/>
            <a:ext cx="1619700" cy="2801400"/>
          </a:xfrm>
          <a:prstGeom prst="rect">
            <a:avLst/>
          </a:prstGeom>
          <a:noFill/>
          <a:ln>
            <a:noFill/>
          </a:ln>
        </p:spPr>
        <p:txBody>
          <a:bodyPr anchorCtr="0" anchor="t" bIns="91425" lIns="91425" spcFirstLastPara="1" rIns="91425" wrap="square" tIns="91425">
            <a:spAutoFit/>
          </a:bodyPr>
          <a:lstStyle/>
          <a:p>
            <a:pPr indent="-177800" lvl="0" marL="114300" rtl="0" algn="l">
              <a:spcBef>
                <a:spcPts val="0"/>
              </a:spcBef>
              <a:spcAft>
                <a:spcPts val="0"/>
              </a:spcAft>
              <a:buSzPts val="1000"/>
              <a:buChar char="-"/>
            </a:pPr>
            <a:r>
              <a:rPr b="1" i="1" lang="en" sz="1000"/>
              <a:t>Fair Dealing</a:t>
            </a:r>
            <a:endParaRPr b="1" i="1" sz="1000"/>
          </a:p>
          <a:p>
            <a:pPr indent="-177800" lvl="0" marL="114300" rtl="0" algn="l">
              <a:spcBef>
                <a:spcPts val="0"/>
              </a:spcBef>
              <a:spcAft>
                <a:spcPts val="0"/>
              </a:spcAft>
              <a:buSzPts val="1000"/>
              <a:buChar char="-"/>
            </a:pPr>
            <a:r>
              <a:rPr lang="en" sz="1000"/>
              <a:t>History of Copyright</a:t>
            </a:r>
            <a:endParaRPr sz="1000"/>
          </a:p>
          <a:p>
            <a:pPr indent="-177800" lvl="0" marL="114300" rtl="0" algn="l">
              <a:spcBef>
                <a:spcPts val="0"/>
              </a:spcBef>
              <a:spcAft>
                <a:spcPts val="0"/>
              </a:spcAft>
              <a:buSzPts val="1000"/>
              <a:buChar char="-"/>
            </a:pPr>
            <a:r>
              <a:rPr lang="en" sz="1000"/>
              <a:t>Images</a:t>
            </a:r>
            <a:endParaRPr sz="1000"/>
          </a:p>
          <a:p>
            <a:pPr indent="-177800" lvl="0" marL="114300" rtl="0" algn="l">
              <a:spcBef>
                <a:spcPts val="0"/>
              </a:spcBef>
              <a:spcAft>
                <a:spcPts val="0"/>
              </a:spcAft>
              <a:buSzPts val="1000"/>
              <a:buChar char="-"/>
            </a:pPr>
            <a:r>
              <a:rPr lang="en" sz="1000"/>
              <a:t>Including Third Party Content in Your Work</a:t>
            </a:r>
            <a:endParaRPr sz="1000"/>
          </a:p>
          <a:p>
            <a:pPr indent="-177800" lvl="0" marL="114300" rtl="0" algn="l">
              <a:spcBef>
                <a:spcPts val="0"/>
              </a:spcBef>
              <a:spcAft>
                <a:spcPts val="0"/>
              </a:spcAft>
              <a:buSzPts val="1000"/>
              <a:buChar char="-"/>
            </a:pPr>
            <a:r>
              <a:rPr b="1" i="1" lang="en" sz="1000"/>
              <a:t>Indigenous Knowledges, Cultural Expression and Copyright</a:t>
            </a:r>
            <a:endParaRPr b="1" i="1" sz="1000"/>
          </a:p>
          <a:p>
            <a:pPr indent="-177800" lvl="0" marL="114300" rtl="0" algn="l">
              <a:spcBef>
                <a:spcPts val="0"/>
              </a:spcBef>
              <a:spcAft>
                <a:spcPts val="0"/>
              </a:spcAft>
              <a:buSzPts val="1000"/>
              <a:buChar char="-"/>
            </a:pPr>
            <a:r>
              <a:rPr b="1" i="1" lang="en" sz="1000"/>
              <a:t>Infringement</a:t>
            </a:r>
            <a:endParaRPr b="1" i="1" sz="1000"/>
          </a:p>
          <a:p>
            <a:pPr indent="-177800" lvl="0" marL="114300" rtl="0" algn="l">
              <a:spcBef>
                <a:spcPts val="0"/>
              </a:spcBef>
              <a:spcAft>
                <a:spcPts val="0"/>
              </a:spcAft>
              <a:buSzPts val="1000"/>
              <a:buChar char="-"/>
            </a:pPr>
            <a:r>
              <a:rPr lang="en" sz="1000"/>
              <a:t>Moral Rights</a:t>
            </a:r>
            <a:endParaRPr sz="1000"/>
          </a:p>
          <a:p>
            <a:pPr indent="-177800" lvl="0" marL="114300" rtl="0" algn="l">
              <a:spcBef>
                <a:spcPts val="0"/>
              </a:spcBef>
              <a:spcAft>
                <a:spcPts val="0"/>
              </a:spcAft>
              <a:buSzPts val="1000"/>
              <a:buChar char="-"/>
            </a:pPr>
            <a:r>
              <a:rPr lang="en" sz="1000"/>
              <a:t>Open Licensing and Creative Commons</a:t>
            </a:r>
            <a:endParaRPr sz="1000"/>
          </a:p>
          <a:p>
            <a:pPr indent="-177800" lvl="0" marL="114300" rtl="0" algn="l">
              <a:spcBef>
                <a:spcPts val="0"/>
              </a:spcBef>
              <a:spcAft>
                <a:spcPts val="0"/>
              </a:spcAft>
              <a:buSzPts val="1000"/>
              <a:buChar char="-"/>
            </a:pPr>
            <a:r>
              <a:rPr lang="en" sz="1000"/>
              <a:t>Other Types of IP</a:t>
            </a:r>
            <a:endParaRPr sz="1000"/>
          </a:p>
          <a:p>
            <a:pPr indent="-177800" lvl="0" marL="114300" rtl="0" algn="l">
              <a:spcBef>
                <a:spcPts val="0"/>
              </a:spcBef>
              <a:spcAft>
                <a:spcPts val="0"/>
              </a:spcAft>
              <a:buSzPts val="1000"/>
              <a:buChar char="-"/>
            </a:pPr>
            <a:r>
              <a:rPr lang="en" sz="1000"/>
              <a:t>Theoretical Foundations for Copyright</a:t>
            </a:r>
            <a:endParaRPr sz="1000"/>
          </a:p>
        </p:txBody>
      </p:sp>
      <p:sp>
        <p:nvSpPr>
          <p:cNvPr id="129" name="Google Shape;129;p27"/>
          <p:cNvSpPr/>
          <p:nvPr/>
        </p:nvSpPr>
        <p:spPr>
          <a:xfrm>
            <a:off x="3722650" y="729975"/>
            <a:ext cx="1619700" cy="1078200"/>
          </a:xfrm>
          <a:prstGeom prst="rect">
            <a:avLst/>
          </a:prstGeom>
          <a:solidFill>
            <a:srgbClr val="A0B1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7"/>
          <p:cNvSpPr txBox="1"/>
          <p:nvPr/>
        </p:nvSpPr>
        <p:spPr>
          <a:xfrm>
            <a:off x="3722650" y="961275"/>
            <a:ext cx="16197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Level 4</a:t>
            </a:r>
            <a:endParaRPr b="1">
              <a:solidFill>
                <a:srgbClr val="FFFFFF"/>
              </a:solidFill>
            </a:endParaRPr>
          </a:p>
          <a:p>
            <a:pPr indent="0" lvl="0" marL="0" rtl="0" algn="ctr">
              <a:spcBef>
                <a:spcPts val="0"/>
              </a:spcBef>
              <a:spcAft>
                <a:spcPts val="0"/>
              </a:spcAft>
              <a:buNone/>
            </a:pPr>
            <a:r>
              <a:rPr b="1" lang="en">
                <a:solidFill>
                  <a:srgbClr val="FFFFFF"/>
                </a:solidFill>
              </a:rPr>
              <a:t>Modules</a:t>
            </a:r>
            <a:endParaRPr b="1">
              <a:solidFill>
                <a:srgbClr val="FFFFFF"/>
              </a:solidFill>
            </a:endParaRPr>
          </a:p>
        </p:txBody>
      </p:sp>
      <p:sp>
        <p:nvSpPr>
          <p:cNvPr id="131" name="Google Shape;131;p27"/>
          <p:cNvSpPr txBox="1"/>
          <p:nvPr/>
        </p:nvSpPr>
        <p:spPr>
          <a:xfrm>
            <a:off x="5582575" y="1879800"/>
            <a:ext cx="1619700" cy="1569900"/>
          </a:xfrm>
          <a:prstGeom prst="rect">
            <a:avLst/>
          </a:prstGeom>
          <a:noFill/>
          <a:ln>
            <a:noFill/>
          </a:ln>
        </p:spPr>
        <p:txBody>
          <a:bodyPr anchorCtr="0" anchor="t" bIns="91425" lIns="91425" spcFirstLastPara="1" rIns="91425" wrap="square" tIns="91425">
            <a:spAutoFit/>
          </a:bodyPr>
          <a:lstStyle/>
          <a:p>
            <a:pPr indent="-177800" lvl="0" marL="114300" rtl="0" algn="l">
              <a:spcBef>
                <a:spcPts val="0"/>
              </a:spcBef>
              <a:spcAft>
                <a:spcPts val="0"/>
              </a:spcAft>
              <a:buSzPts val="1000"/>
              <a:buChar char="-"/>
            </a:pPr>
            <a:r>
              <a:rPr lang="en" sz="1000">
                <a:solidFill>
                  <a:schemeClr val="dk1"/>
                </a:solidFill>
              </a:rPr>
              <a:t>Makerspaces and Copyright</a:t>
            </a:r>
            <a:endParaRPr sz="1000">
              <a:solidFill>
                <a:schemeClr val="dk1"/>
              </a:solidFill>
            </a:endParaRPr>
          </a:p>
          <a:p>
            <a:pPr indent="-177800" lvl="0" marL="114300" rtl="0" algn="l">
              <a:spcBef>
                <a:spcPts val="0"/>
              </a:spcBef>
              <a:spcAft>
                <a:spcPts val="0"/>
              </a:spcAft>
              <a:buClr>
                <a:schemeClr val="dk1"/>
              </a:buClr>
              <a:buSzPts val="1000"/>
              <a:buChar char="-"/>
            </a:pPr>
            <a:r>
              <a:rPr lang="en" sz="1000">
                <a:solidFill>
                  <a:schemeClr val="dk1"/>
                </a:solidFill>
              </a:rPr>
              <a:t>Photocopying in the Library </a:t>
            </a:r>
            <a:endParaRPr sz="1000">
              <a:solidFill>
                <a:schemeClr val="dk1"/>
              </a:solidFill>
            </a:endParaRPr>
          </a:p>
          <a:p>
            <a:pPr indent="-177800" lvl="0" marL="114300" rtl="0" algn="l">
              <a:spcBef>
                <a:spcPts val="0"/>
              </a:spcBef>
              <a:spcAft>
                <a:spcPts val="0"/>
              </a:spcAft>
              <a:buClr>
                <a:schemeClr val="dk1"/>
              </a:buClr>
              <a:buSzPts val="1000"/>
              <a:buChar char="-"/>
            </a:pPr>
            <a:r>
              <a:rPr lang="en" sz="1000">
                <a:solidFill>
                  <a:schemeClr val="dk1"/>
                </a:solidFill>
              </a:rPr>
              <a:t>Public Domain</a:t>
            </a:r>
            <a:endParaRPr sz="1000">
              <a:solidFill>
                <a:schemeClr val="dk1"/>
              </a:solidFill>
            </a:endParaRPr>
          </a:p>
          <a:p>
            <a:pPr indent="-177800" lvl="0" marL="114300" rtl="0" algn="l">
              <a:spcBef>
                <a:spcPts val="0"/>
              </a:spcBef>
              <a:spcAft>
                <a:spcPts val="0"/>
              </a:spcAft>
              <a:buClr>
                <a:schemeClr val="dk1"/>
              </a:buClr>
              <a:buSzPts val="1000"/>
              <a:buChar char="-"/>
            </a:pPr>
            <a:r>
              <a:rPr lang="en" sz="1000">
                <a:solidFill>
                  <a:schemeClr val="dk1"/>
                </a:solidFill>
              </a:rPr>
              <a:t>Publishing Agreements</a:t>
            </a:r>
            <a:endParaRPr sz="1000">
              <a:solidFill>
                <a:schemeClr val="dk1"/>
              </a:solidFill>
            </a:endParaRPr>
          </a:p>
          <a:p>
            <a:pPr indent="-177800" lvl="0" marL="114300" rtl="0" algn="l">
              <a:spcBef>
                <a:spcPts val="0"/>
              </a:spcBef>
              <a:spcAft>
                <a:spcPts val="0"/>
              </a:spcAft>
              <a:buClr>
                <a:schemeClr val="dk1"/>
              </a:buClr>
              <a:buSzPts val="1000"/>
              <a:buChar char="-"/>
            </a:pPr>
            <a:r>
              <a:rPr lang="en" sz="1000">
                <a:solidFill>
                  <a:schemeClr val="dk1"/>
                </a:solidFill>
              </a:rPr>
              <a:t>Technological Protection Measures (Digital Locks)</a:t>
            </a:r>
            <a:endParaRPr sz="1000">
              <a:solidFill>
                <a:schemeClr val="dk1"/>
              </a:solidFill>
            </a:endParaRPr>
          </a:p>
        </p:txBody>
      </p:sp>
      <p:sp>
        <p:nvSpPr>
          <p:cNvPr id="132" name="Google Shape;132;p27"/>
          <p:cNvSpPr txBox="1"/>
          <p:nvPr/>
        </p:nvSpPr>
        <p:spPr>
          <a:xfrm>
            <a:off x="68200" y="3747750"/>
            <a:ext cx="1619700" cy="954300"/>
          </a:xfrm>
          <a:prstGeom prst="rect">
            <a:avLst/>
          </a:prstGeom>
          <a:noFill/>
          <a:ln>
            <a:noFill/>
          </a:ln>
        </p:spPr>
        <p:txBody>
          <a:bodyPr anchorCtr="0" anchor="t" bIns="91425" lIns="91425" spcFirstLastPara="1" rIns="91425" wrap="square" tIns="91425">
            <a:spAutoFit/>
          </a:bodyPr>
          <a:lstStyle/>
          <a:p>
            <a:pPr indent="-177800" lvl="0" marL="114300" rtl="0" algn="l">
              <a:spcBef>
                <a:spcPts val="0"/>
              </a:spcBef>
              <a:spcAft>
                <a:spcPts val="0"/>
              </a:spcAft>
              <a:buClr>
                <a:schemeClr val="dk1"/>
              </a:buClr>
              <a:buSzPts val="1000"/>
              <a:buChar char="-"/>
            </a:pPr>
            <a:r>
              <a:rPr b="1" i="1" lang="en" sz="1000">
                <a:solidFill>
                  <a:schemeClr val="dk1"/>
                </a:solidFill>
              </a:rPr>
              <a:t>Creating and </a:t>
            </a:r>
            <a:r>
              <a:rPr b="1" i="1" lang="en" sz="1000">
                <a:solidFill>
                  <a:schemeClr val="dk1"/>
                </a:solidFill>
              </a:rPr>
              <a:t>Sharing</a:t>
            </a:r>
            <a:r>
              <a:rPr b="1" i="1" lang="en" sz="1000">
                <a:solidFill>
                  <a:schemeClr val="dk1"/>
                </a:solidFill>
              </a:rPr>
              <a:t> Materials</a:t>
            </a:r>
            <a:endParaRPr b="1" i="1" sz="1000">
              <a:solidFill>
                <a:schemeClr val="dk1"/>
              </a:solidFill>
            </a:endParaRPr>
          </a:p>
          <a:p>
            <a:pPr indent="-177800" lvl="0" marL="114300" rtl="0" algn="l">
              <a:spcBef>
                <a:spcPts val="0"/>
              </a:spcBef>
              <a:spcAft>
                <a:spcPts val="0"/>
              </a:spcAft>
              <a:buClr>
                <a:schemeClr val="dk1"/>
              </a:buClr>
              <a:buSzPts val="1000"/>
              <a:buChar char="-"/>
            </a:pPr>
            <a:r>
              <a:rPr b="1" i="1" lang="en" sz="1000">
                <a:solidFill>
                  <a:schemeClr val="dk1"/>
                </a:solidFill>
              </a:rPr>
              <a:t>Foundations, Theory and Context</a:t>
            </a:r>
            <a:endParaRPr b="1" i="1" sz="1000">
              <a:solidFill>
                <a:schemeClr val="dk1"/>
              </a:solidFill>
            </a:endParaRPr>
          </a:p>
          <a:p>
            <a:pPr indent="-177800" lvl="0" marL="114300" rtl="0" algn="l">
              <a:spcBef>
                <a:spcPts val="0"/>
              </a:spcBef>
              <a:spcAft>
                <a:spcPts val="0"/>
              </a:spcAft>
              <a:buClr>
                <a:schemeClr val="dk1"/>
              </a:buClr>
              <a:buSzPts val="1000"/>
              <a:buChar char="-"/>
            </a:pPr>
            <a:r>
              <a:rPr b="1" i="1" lang="en" sz="1000">
                <a:solidFill>
                  <a:schemeClr val="dk1"/>
                </a:solidFill>
              </a:rPr>
              <a:t>Using Materials</a:t>
            </a:r>
            <a:endParaRPr b="1" i="1" sz="1000">
              <a:solidFill>
                <a:schemeClr val="dk1"/>
              </a:solidFill>
            </a:endParaRPr>
          </a:p>
        </p:txBody>
      </p:sp>
      <p:sp>
        <p:nvSpPr>
          <p:cNvPr id="133" name="Google Shape;133;p27"/>
          <p:cNvSpPr txBox="1"/>
          <p:nvPr/>
        </p:nvSpPr>
        <p:spPr>
          <a:xfrm>
            <a:off x="68200" y="1879800"/>
            <a:ext cx="1619700" cy="646500"/>
          </a:xfrm>
          <a:prstGeom prst="rect">
            <a:avLst/>
          </a:prstGeom>
          <a:noFill/>
          <a:ln>
            <a:noFill/>
          </a:ln>
        </p:spPr>
        <p:txBody>
          <a:bodyPr anchorCtr="0" anchor="t" bIns="91425" lIns="91425" spcFirstLastPara="1" rIns="91425" wrap="square" tIns="91425">
            <a:spAutoFit/>
          </a:bodyPr>
          <a:lstStyle/>
          <a:p>
            <a:pPr indent="-177800" lvl="0" marL="114300" rtl="0" algn="l">
              <a:spcBef>
                <a:spcPts val="0"/>
              </a:spcBef>
              <a:spcAft>
                <a:spcPts val="0"/>
              </a:spcAft>
              <a:buClr>
                <a:schemeClr val="dk1"/>
              </a:buClr>
              <a:buSzPts val="1000"/>
              <a:buChar char="-"/>
            </a:pPr>
            <a:r>
              <a:rPr b="1" i="1" lang="en" sz="1000">
                <a:solidFill>
                  <a:schemeClr val="dk1"/>
                </a:solidFill>
              </a:rPr>
              <a:t>Introduction to Copyright</a:t>
            </a:r>
            <a:endParaRPr b="1" i="1" sz="1000">
              <a:solidFill>
                <a:schemeClr val="dk1"/>
              </a:solidFill>
            </a:endParaRPr>
          </a:p>
          <a:p>
            <a:pPr indent="-177800" lvl="0" marL="114300" rtl="0" algn="l">
              <a:spcBef>
                <a:spcPts val="0"/>
              </a:spcBef>
              <a:spcAft>
                <a:spcPts val="0"/>
              </a:spcAft>
              <a:buClr>
                <a:schemeClr val="dk1"/>
              </a:buClr>
              <a:buSzPts val="1000"/>
              <a:buChar char="-"/>
            </a:pPr>
            <a:r>
              <a:rPr b="1" i="1" lang="en" sz="1000">
                <a:solidFill>
                  <a:schemeClr val="dk1"/>
                </a:solidFill>
              </a:rPr>
              <a:t>OUC: An Introduction</a:t>
            </a:r>
            <a:endParaRPr b="1" i="1" sz="1000">
              <a:solidFill>
                <a:schemeClr val="dk1"/>
              </a:solidFill>
            </a:endParaRPr>
          </a:p>
        </p:txBody>
      </p:sp>
      <p:sp>
        <p:nvSpPr>
          <p:cNvPr id="134" name="Google Shape;134;p27"/>
          <p:cNvSpPr txBox="1"/>
          <p:nvPr/>
        </p:nvSpPr>
        <p:spPr>
          <a:xfrm>
            <a:off x="6360625" y="319650"/>
            <a:ext cx="26772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i="1" lang="en" sz="1000"/>
              <a:t>Legend: Bold + Italics = In development</a:t>
            </a:r>
            <a:endParaRPr b="1" i="1"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ph type="title"/>
          </p:nvPr>
        </p:nvSpPr>
        <p:spPr>
          <a:xfrm>
            <a:off x="98325" y="9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OUC and COVID-19: Overview</a:t>
            </a:r>
            <a:endParaRPr/>
          </a:p>
        </p:txBody>
      </p:sp>
      <p:pic>
        <p:nvPicPr>
          <p:cNvPr id="140" name="Google Shape;140;p28"/>
          <p:cNvPicPr preferRelativeResize="0"/>
          <p:nvPr/>
        </p:nvPicPr>
        <p:blipFill>
          <a:blip r:embed="rId3">
            <a:alphaModFix/>
          </a:blip>
          <a:stretch>
            <a:fillRect/>
          </a:stretch>
        </p:blipFill>
        <p:spPr>
          <a:xfrm>
            <a:off x="1386825" y="669600"/>
            <a:ext cx="5943600" cy="2581275"/>
          </a:xfrm>
          <a:prstGeom prst="rect">
            <a:avLst/>
          </a:prstGeom>
          <a:noFill/>
          <a:ln>
            <a:noFill/>
          </a:ln>
        </p:spPr>
      </p:pic>
      <p:pic>
        <p:nvPicPr>
          <p:cNvPr id="141" name="Google Shape;141;p28"/>
          <p:cNvPicPr preferRelativeResize="0"/>
          <p:nvPr/>
        </p:nvPicPr>
        <p:blipFill>
          <a:blip r:embed="rId4">
            <a:alphaModFix/>
          </a:blip>
          <a:stretch>
            <a:fillRect/>
          </a:stretch>
        </p:blipFill>
        <p:spPr>
          <a:xfrm>
            <a:off x="1386825" y="3250875"/>
            <a:ext cx="5943600" cy="1485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9"/>
          <p:cNvSpPr txBox="1"/>
          <p:nvPr>
            <p:ph type="title"/>
          </p:nvPr>
        </p:nvSpPr>
        <p:spPr>
          <a:xfrm>
            <a:off x="75850" y="74425"/>
            <a:ext cx="896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OUC and COVID-19: Methodology for Data Analysis</a:t>
            </a:r>
            <a:endParaRPr/>
          </a:p>
        </p:txBody>
      </p:sp>
      <p:graphicFrame>
        <p:nvGraphicFramePr>
          <p:cNvPr id="147" name="Google Shape;147;p29"/>
          <p:cNvGraphicFramePr/>
          <p:nvPr/>
        </p:nvGraphicFramePr>
        <p:xfrm>
          <a:off x="952500" y="2571750"/>
          <a:ext cx="3000000" cy="3000000"/>
        </p:xfrm>
        <a:graphic>
          <a:graphicData uri="http://schemas.openxmlformats.org/drawingml/2006/table">
            <a:tbl>
              <a:tblPr>
                <a:noFill/>
                <a:tableStyleId>{E17A42B8-DBE0-4149-A6D0-77EB181BA3B1}</a:tableStyleId>
              </a:tblPr>
              <a:tblGrid>
                <a:gridCol w="3619500"/>
                <a:gridCol w="3619500"/>
              </a:tblGrid>
              <a:tr h="381000">
                <a:tc>
                  <a:txBody>
                    <a:bodyPr/>
                    <a:lstStyle/>
                    <a:p>
                      <a:pPr indent="0" lvl="0" marL="0" rtl="0" algn="ctr">
                        <a:lnSpc>
                          <a:spcPct val="115000"/>
                        </a:lnSpc>
                        <a:spcBef>
                          <a:spcPts val="0"/>
                        </a:spcBef>
                        <a:spcAft>
                          <a:spcPts val="0"/>
                        </a:spcAft>
                        <a:buNone/>
                      </a:pPr>
                      <a:r>
                        <a:rPr b="1" lang="en">
                          <a:solidFill>
                            <a:schemeClr val="dk1"/>
                          </a:solidFill>
                        </a:rPr>
                        <a:t>Alberta Education v. Access Copyright</a:t>
                      </a:r>
                      <a:endParaRPr b="1" sz="1700"/>
                    </a:p>
                  </a:txBody>
                  <a:tcPr marT="91425" marB="91425" marR="91425" marL="91425">
                    <a:lnL cap="flat" cmpd="sng" w="38100">
                      <a:solidFill>
                        <a:srgbClr val="FFD44F"/>
                      </a:solidFill>
                      <a:prstDash val="solid"/>
                      <a:round/>
                      <a:headEnd len="sm" w="sm" type="none"/>
                      <a:tailEnd len="sm" w="sm" type="none"/>
                    </a:lnL>
                    <a:lnR cap="flat" cmpd="sng" w="38100">
                      <a:solidFill>
                        <a:srgbClr val="FFD44F"/>
                      </a:solidFill>
                      <a:prstDash val="solid"/>
                      <a:round/>
                      <a:headEnd len="sm" w="sm" type="none"/>
                      <a:tailEnd len="sm" w="sm" type="none"/>
                    </a:lnR>
                    <a:lnT cap="flat" cmpd="sng" w="38100">
                      <a:solidFill>
                        <a:srgbClr val="FFD44F"/>
                      </a:solidFill>
                      <a:prstDash val="solid"/>
                      <a:round/>
                      <a:headEnd len="sm" w="sm" type="none"/>
                      <a:tailEnd len="sm" w="sm" type="none"/>
                    </a:lnT>
                    <a:lnB cap="flat" cmpd="sng" w="38100">
                      <a:solidFill>
                        <a:srgbClr val="FFD44F"/>
                      </a:solidFill>
                      <a:prstDash val="solid"/>
                      <a:round/>
                      <a:headEnd len="sm" w="sm" type="none"/>
                      <a:tailEnd len="sm" w="sm" type="none"/>
                    </a:lnB>
                  </a:tcPr>
                </a:tc>
                <a:tc>
                  <a:txBody>
                    <a:bodyPr/>
                    <a:lstStyle/>
                    <a:p>
                      <a:pPr indent="0" lvl="0" marL="0" rtl="0" algn="ctr">
                        <a:spcBef>
                          <a:spcPts val="0"/>
                        </a:spcBef>
                        <a:spcAft>
                          <a:spcPts val="0"/>
                        </a:spcAft>
                        <a:buNone/>
                      </a:pPr>
                      <a:r>
                        <a:rPr b="1" lang="en"/>
                        <a:t>Theoretical Foundations for Copyright</a:t>
                      </a:r>
                      <a:endParaRPr b="1"/>
                    </a:p>
                  </a:txBody>
                  <a:tcPr marT="91425" marB="91425" marR="91425" marL="91425">
                    <a:lnL cap="flat" cmpd="sng" w="38100">
                      <a:solidFill>
                        <a:srgbClr val="FFD44F"/>
                      </a:solidFill>
                      <a:prstDash val="solid"/>
                      <a:round/>
                      <a:headEnd len="sm" w="sm" type="none"/>
                      <a:tailEnd len="sm" w="sm" type="none"/>
                    </a:lnL>
                    <a:lnR cap="flat" cmpd="sng" w="38100">
                      <a:solidFill>
                        <a:srgbClr val="FFD44F"/>
                      </a:solidFill>
                      <a:prstDash val="solid"/>
                      <a:round/>
                      <a:headEnd len="sm" w="sm" type="none"/>
                      <a:tailEnd len="sm" w="sm" type="none"/>
                    </a:lnR>
                    <a:lnT cap="flat" cmpd="sng" w="38100">
                      <a:solidFill>
                        <a:srgbClr val="FFD44F"/>
                      </a:solidFill>
                      <a:prstDash val="solid"/>
                      <a:round/>
                      <a:headEnd len="sm" w="sm" type="none"/>
                      <a:tailEnd len="sm" w="sm" type="none"/>
                    </a:lnT>
                    <a:lnB cap="flat" cmpd="sng" w="38100">
                      <a:solidFill>
                        <a:srgbClr val="FFD44F"/>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a:t>Makerspaces and Copyright</a:t>
                      </a:r>
                      <a:endParaRPr b="1"/>
                    </a:p>
                  </a:txBody>
                  <a:tcPr marT="91425" marB="91425" marR="91425" marL="91425">
                    <a:lnL cap="flat" cmpd="sng" w="38100">
                      <a:solidFill>
                        <a:srgbClr val="FFD44F"/>
                      </a:solidFill>
                      <a:prstDash val="solid"/>
                      <a:round/>
                      <a:headEnd len="sm" w="sm" type="none"/>
                      <a:tailEnd len="sm" w="sm" type="none"/>
                    </a:lnL>
                    <a:lnR cap="flat" cmpd="sng" w="38100">
                      <a:solidFill>
                        <a:srgbClr val="FFD44F"/>
                      </a:solidFill>
                      <a:prstDash val="solid"/>
                      <a:round/>
                      <a:headEnd len="sm" w="sm" type="none"/>
                      <a:tailEnd len="sm" w="sm" type="none"/>
                    </a:lnR>
                    <a:lnT cap="flat" cmpd="sng" w="38100">
                      <a:solidFill>
                        <a:srgbClr val="FFD44F"/>
                      </a:solidFill>
                      <a:prstDash val="solid"/>
                      <a:round/>
                      <a:headEnd len="sm" w="sm" type="none"/>
                      <a:tailEnd len="sm" w="sm" type="none"/>
                    </a:lnT>
                    <a:lnB cap="flat" cmpd="sng" w="38100">
                      <a:solidFill>
                        <a:srgbClr val="FFD44F"/>
                      </a:solidFill>
                      <a:prstDash val="solid"/>
                      <a:round/>
                      <a:headEnd len="sm" w="sm" type="none"/>
                      <a:tailEnd len="sm" w="sm" type="none"/>
                    </a:lnB>
                  </a:tcPr>
                </a:tc>
                <a:tc>
                  <a:txBody>
                    <a:bodyPr/>
                    <a:lstStyle/>
                    <a:p>
                      <a:pPr indent="0" lvl="0" marL="0" rtl="0" algn="ctr">
                        <a:spcBef>
                          <a:spcPts val="0"/>
                        </a:spcBef>
                        <a:spcAft>
                          <a:spcPts val="0"/>
                        </a:spcAft>
                        <a:buNone/>
                      </a:pPr>
                      <a:r>
                        <a:rPr b="1" lang="en"/>
                        <a:t>Public Domain</a:t>
                      </a:r>
                      <a:endParaRPr b="1"/>
                    </a:p>
                  </a:txBody>
                  <a:tcPr marT="91425" marB="91425" marR="91425" marL="91425">
                    <a:lnL cap="flat" cmpd="sng" w="38100">
                      <a:solidFill>
                        <a:srgbClr val="FFD44F"/>
                      </a:solidFill>
                      <a:prstDash val="solid"/>
                      <a:round/>
                      <a:headEnd len="sm" w="sm" type="none"/>
                      <a:tailEnd len="sm" w="sm" type="none"/>
                    </a:lnL>
                    <a:lnR cap="flat" cmpd="sng" w="38100">
                      <a:solidFill>
                        <a:srgbClr val="FFD44F"/>
                      </a:solidFill>
                      <a:prstDash val="solid"/>
                      <a:round/>
                      <a:headEnd len="sm" w="sm" type="none"/>
                      <a:tailEnd len="sm" w="sm" type="none"/>
                    </a:lnR>
                    <a:lnT cap="flat" cmpd="sng" w="38100">
                      <a:solidFill>
                        <a:srgbClr val="FFD44F"/>
                      </a:solidFill>
                      <a:prstDash val="solid"/>
                      <a:round/>
                      <a:headEnd len="sm" w="sm" type="none"/>
                      <a:tailEnd len="sm" w="sm" type="none"/>
                    </a:lnT>
                    <a:lnB cap="flat" cmpd="sng" w="38100">
                      <a:solidFill>
                        <a:srgbClr val="FFD44F"/>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a:t>Other Types of IP</a:t>
                      </a:r>
                      <a:endParaRPr b="1"/>
                    </a:p>
                  </a:txBody>
                  <a:tcPr marT="91425" marB="91425" marR="91425" marL="91425">
                    <a:lnL cap="flat" cmpd="sng" w="38100">
                      <a:solidFill>
                        <a:srgbClr val="FFD44F"/>
                      </a:solidFill>
                      <a:prstDash val="solid"/>
                      <a:round/>
                      <a:headEnd len="sm" w="sm" type="none"/>
                      <a:tailEnd len="sm" w="sm" type="none"/>
                    </a:lnL>
                    <a:lnR cap="flat" cmpd="sng" w="38100">
                      <a:solidFill>
                        <a:srgbClr val="FFD44F"/>
                      </a:solidFill>
                      <a:prstDash val="solid"/>
                      <a:round/>
                      <a:headEnd len="sm" w="sm" type="none"/>
                      <a:tailEnd len="sm" w="sm" type="none"/>
                    </a:lnR>
                    <a:lnT cap="flat" cmpd="sng" w="38100">
                      <a:solidFill>
                        <a:srgbClr val="FFD44F"/>
                      </a:solidFill>
                      <a:prstDash val="solid"/>
                      <a:round/>
                      <a:headEnd len="sm" w="sm" type="none"/>
                      <a:tailEnd len="sm" w="sm" type="none"/>
                    </a:lnT>
                    <a:lnB cap="flat" cmpd="sng" w="38100">
                      <a:solidFill>
                        <a:srgbClr val="FFD44F"/>
                      </a:solidFill>
                      <a:prstDash val="solid"/>
                      <a:round/>
                      <a:headEnd len="sm" w="sm" type="none"/>
                      <a:tailEnd len="sm" w="sm" type="none"/>
                    </a:lnB>
                  </a:tcPr>
                </a:tc>
                <a:tc>
                  <a:txBody>
                    <a:bodyPr/>
                    <a:lstStyle/>
                    <a:p>
                      <a:pPr indent="0" lvl="0" marL="0" rtl="0" algn="ctr">
                        <a:spcBef>
                          <a:spcPts val="0"/>
                        </a:spcBef>
                        <a:spcAft>
                          <a:spcPts val="0"/>
                        </a:spcAft>
                        <a:buNone/>
                      </a:pPr>
                      <a:r>
                        <a:rPr b="1" lang="en"/>
                        <a:t>CCH v. LSUC</a:t>
                      </a:r>
                      <a:endParaRPr b="1"/>
                    </a:p>
                  </a:txBody>
                  <a:tcPr marT="91425" marB="91425" marR="91425" marL="91425">
                    <a:lnL cap="flat" cmpd="sng" w="38100">
                      <a:solidFill>
                        <a:srgbClr val="FFD44F"/>
                      </a:solidFill>
                      <a:prstDash val="solid"/>
                      <a:round/>
                      <a:headEnd len="sm" w="sm" type="none"/>
                      <a:tailEnd len="sm" w="sm" type="none"/>
                    </a:lnL>
                    <a:lnR cap="flat" cmpd="sng" w="38100">
                      <a:solidFill>
                        <a:srgbClr val="FFD44F"/>
                      </a:solidFill>
                      <a:prstDash val="solid"/>
                      <a:round/>
                      <a:headEnd len="sm" w="sm" type="none"/>
                      <a:tailEnd len="sm" w="sm" type="none"/>
                    </a:lnR>
                    <a:lnT cap="flat" cmpd="sng" w="38100">
                      <a:solidFill>
                        <a:srgbClr val="FFD44F"/>
                      </a:solidFill>
                      <a:prstDash val="solid"/>
                      <a:round/>
                      <a:headEnd len="sm" w="sm" type="none"/>
                      <a:tailEnd len="sm" w="sm" type="none"/>
                    </a:lnT>
                    <a:lnB cap="flat" cmpd="sng" w="38100">
                      <a:solidFill>
                        <a:srgbClr val="FFD44F"/>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a:t>Section 3: Copyright in Works</a:t>
                      </a:r>
                      <a:endParaRPr b="1"/>
                    </a:p>
                  </a:txBody>
                  <a:tcPr marT="91425" marB="91425" marR="91425" marL="91425">
                    <a:lnL cap="flat" cmpd="sng" w="38100">
                      <a:solidFill>
                        <a:srgbClr val="FFD44F"/>
                      </a:solidFill>
                      <a:prstDash val="solid"/>
                      <a:round/>
                      <a:headEnd len="sm" w="sm" type="none"/>
                      <a:tailEnd len="sm" w="sm" type="none"/>
                    </a:lnL>
                    <a:lnR cap="flat" cmpd="sng" w="38100">
                      <a:solidFill>
                        <a:srgbClr val="FFD44F"/>
                      </a:solidFill>
                      <a:prstDash val="solid"/>
                      <a:round/>
                      <a:headEnd len="sm" w="sm" type="none"/>
                      <a:tailEnd len="sm" w="sm" type="none"/>
                    </a:lnR>
                    <a:lnT cap="flat" cmpd="sng" w="38100">
                      <a:solidFill>
                        <a:srgbClr val="FFD44F"/>
                      </a:solidFill>
                      <a:prstDash val="solid"/>
                      <a:round/>
                      <a:headEnd len="sm" w="sm" type="none"/>
                      <a:tailEnd len="sm" w="sm" type="none"/>
                    </a:lnT>
                    <a:lnB cap="flat" cmpd="sng" w="38100">
                      <a:solidFill>
                        <a:srgbClr val="FFD44F"/>
                      </a:solidFill>
                      <a:prstDash val="solid"/>
                      <a:round/>
                      <a:headEnd len="sm" w="sm" type="none"/>
                      <a:tailEnd len="sm" w="sm" type="none"/>
                    </a:lnB>
                  </a:tcPr>
                </a:tc>
                <a:tc>
                  <a:txBody>
                    <a:bodyPr/>
                    <a:lstStyle/>
                    <a:p>
                      <a:pPr indent="0" lvl="0" marL="0" rtl="0" algn="ctr">
                        <a:spcBef>
                          <a:spcPts val="0"/>
                        </a:spcBef>
                        <a:spcAft>
                          <a:spcPts val="0"/>
                        </a:spcAft>
                        <a:buNone/>
                      </a:pPr>
                      <a:r>
                        <a:rPr b="1" lang="en"/>
                        <a:t>Section 13: Ownership of Copyright</a:t>
                      </a:r>
                      <a:endParaRPr b="1"/>
                    </a:p>
                  </a:txBody>
                  <a:tcPr marT="91425" marB="91425" marR="91425" marL="91425">
                    <a:lnL cap="flat" cmpd="sng" w="38100">
                      <a:solidFill>
                        <a:srgbClr val="FFD44F"/>
                      </a:solidFill>
                      <a:prstDash val="solid"/>
                      <a:round/>
                      <a:headEnd len="sm" w="sm" type="none"/>
                      <a:tailEnd len="sm" w="sm" type="none"/>
                    </a:lnL>
                    <a:lnR cap="flat" cmpd="sng" w="38100">
                      <a:solidFill>
                        <a:srgbClr val="FFD44F"/>
                      </a:solidFill>
                      <a:prstDash val="solid"/>
                      <a:round/>
                      <a:headEnd len="sm" w="sm" type="none"/>
                      <a:tailEnd len="sm" w="sm" type="none"/>
                    </a:lnR>
                    <a:lnT cap="flat" cmpd="sng" w="38100">
                      <a:solidFill>
                        <a:srgbClr val="FFD44F"/>
                      </a:solidFill>
                      <a:prstDash val="solid"/>
                      <a:round/>
                      <a:headEnd len="sm" w="sm" type="none"/>
                      <a:tailEnd len="sm" w="sm" type="none"/>
                    </a:lnT>
                    <a:lnB cap="flat" cmpd="sng" w="38100">
                      <a:solidFill>
                        <a:srgbClr val="FFD44F"/>
                      </a:solidFill>
                      <a:prstDash val="solid"/>
                      <a:round/>
                      <a:headEnd len="sm" w="sm" type="none"/>
                      <a:tailEnd len="sm" w="sm" type="none"/>
                    </a:lnB>
                  </a:tcPr>
                </a:tc>
              </a:tr>
            </a:tbl>
          </a:graphicData>
        </a:graphic>
      </p:graphicFrame>
      <p:sp>
        <p:nvSpPr>
          <p:cNvPr id="148" name="Google Shape;148;p29"/>
          <p:cNvSpPr txBox="1"/>
          <p:nvPr/>
        </p:nvSpPr>
        <p:spPr>
          <a:xfrm>
            <a:off x="0" y="1409550"/>
            <a:ext cx="9144000" cy="109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500">
                <a:latin typeface="Oswald"/>
                <a:ea typeface="Oswald"/>
                <a:cs typeface="Oswald"/>
                <a:sym typeface="Oswald"/>
              </a:rPr>
              <a:t>THE CONTENDERS </a:t>
            </a:r>
            <a:endParaRPr b="1" sz="4500">
              <a:latin typeface="Oswald"/>
              <a:ea typeface="Oswald"/>
              <a:cs typeface="Oswald"/>
              <a:sym typeface="Oswald"/>
            </a:endParaRPr>
          </a:p>
          <a:p>
            <a:pPr indent="0" lvl="0" marL="0" rtl="0" algn="ctr">
              <a:spcBef>
                <a:spcPts val="0"/>
              </a:spcBef>
              <a:spcAft>
                <a:spcPts val="0"/>
              </a:spcAft>
              <a:buNone/>
            </a:pPr>
            <a:r>
              <a:rPr b="1" lang="en">
                <a:latin typeface="Oswald"/>
                <a:ea typeface="Oswald"/>
                <a:cs typeface="Oswald"/>
                <a:sym typeface="Oswald"/>
              </a:rPr>
              <a:t>(aka which modules are included in the analysis)</a:t>
            </a:r>
            <a:endParaRPr b="1">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87100" y="108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OUC and COVID-19: Monthly Data</a:t>
            </a:r>
            <a:endParaRPr/>
          </a:p>
        </p:txBody>
      </p:sp>
      <p:pic>
        <p:nvPicPr>
          <p:cNvPr id="154" name="Google Shape;154;p30"/>
          <p:cNvPicPr preferRelativeResize="0"/>
          <p:nvPr/>
        </p:nvPicPr>
        <p:blipFill>
          <a:blip r:embed="rId3">
            <a:alphaModFix/>
          </a:blip>
          <a:stretch>
            <a:fillRect/>
          </a:stretch>
        </p:blipFill>
        <p:spPr>
          <a:xfrm>
            <a:off x="6697625" y="833200"/>
            <a:ext cx="2297327" cy="4157900"/>
          </a:xfrm>
          <a:prstGeom prst="rect">
            <a:avLst/>
          </a:prstGeom>
          <a:noFill/>
          <a:ln>
            <a:noFill/>
          </a:ln>
        </p:spPr>
      </p:pic>
      <p:pic>
        <p:nvPicPr>
          <p:cNvPr id="155" name="Google Shape;155;p30"/>
          <p:cNvPicPr preferRelativeResize="0"/>
          <p:nvPr/>
        </p:nvPicPr>
        <p:blipFill>
          <a:blip r:embed="rId4">
            <a:alphaModFix/>
          </a:blip>
          <a:stretch>
            <a:fillRect/>
          </a:stretch>
        </p:blipFill>
        <p:spPr>
          <a:xfrm>
            <a:off x="87100" y="833200"/>
            <a:ext cx="6542400" cy="3030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type="title"/>
          </p:nvPr>
        </p:nvSpPr>
        <p:spPr>
          <a:xfrm>
            <a:off x="87100" y="85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OUC and COVID-19: Quarterly Data</a:t>
            </a:r>
            <a:endParaRPr/>
          </a:p>
        </p:txBody>
      </p:sp>
      <p:pic>
        <p:nvPicPr>
          <p:cNvPr id="161" name="Google Shape;161;p31"/>
          <p:cNvPicPr preferRelativeResize="0"/>
          <p:nvPr/>
        </p:nvPicPr>
        <p:blipFill>
          <a:blip r:embed="rId3">
            <a:alphaModFix/>
          </a:blip>
          <a:stretch>
            <a:fillRect/>
          </a:stretch>
        </p:blipFill>
        <p:spPr>
          <a:xfrm>
            <a:off x="165713" y="1384900"/>
            <a:ext cx="4581525" cy="2600325"/>
          </a:xfrm>
          <a:prstGeom prst="rect">
            <a:avLst/>
          </a:prstGeom>
          <a:noFill/>
          <a:ln>
            <a:noFill/>
          </a:ln>
        </p:spPr>
      </p:pic>
      <p:pic>
        <p:nvPicPr>
          <p:cNvPr id="162" name="Google Shape;162;p31"/>
          <p:cNvPicPr preferRelativeResize="0"/>
          <p:nvPr/>
        </p:nvPicPr>
        <p:blipFill>
          <a:blip r:embed="rId4">
            <a:alphaModFix/>
          </a:blip>
          <a:stretch>
            <a:fillRect/>
          </a:stretch>
        </p:blipFill>
        <p:spPr>
          <a:xfrm>
            <a:off x="5050600" y="1384900"/>
            <a:ext cx="3927687" cy="2600325"/>
          </a:xfrm>
          <a:prstGeom prst="rect">
            <a:avLst/>
          </a:prstGeom>
          <a:noFill/>
          <a:ln>
            <a:noFill/>
          </a:ln>
        </p:spPr>
      </p:pic>
      <p:sp>
        <p:nvSpPr>
          <p:cNvPr id="163" name="Google Shape;163;p31"/>
          <p:cNvSpPr txBox="1"/>
          <p:nvPr/>
        </p:nvSpPr>
        <p:spPr>
          <a:xfrm>
            <a:off x="165713" y="3985225"/>
            <a:ext cx="45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Q3&amp;4 2019 v Q3&amp;4 2020.</a:t>
            </a:r>
            <a:endParaRPr i="1"/>
          </a:p>
        </p:txBody>
      </p:sp>
      <p:sp>
        <p:nvSpPr>
          <p:cNvPr id="164" name="Google Shape;164;p31"/>
          <p:cNvSpPr txBox="1"/>
          <p:nvPr/>
        </p:nvSpPr>
        <p:spPr>
          <a:xfrm>
            <a:off x="5050588" y="3985225"/>
            <a:ext cx="392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Percentage change by quarter</a:t>
            </a:r>
            <a:r>
              <a:rPr i="1" lang="en"/>
              <a:t>.</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txBox="1"/>
          <p:nvPr>
            <p:ph type="title"/>
          </p:nvPr>
        </p:nvSpPr>
        <p:spPr>
          <a:xfrm>
            <a:off x="87100" y="96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your attention!</a:t>
            </a:r>
            <a:endParaRPr/>
          </a:p>
        </p:txBody>
      </p:sp>
      <p:sp>
        <p:nvSpPr>
          <p:cNvPr id="170" name="Google Shape;170;p32"/>
          <p:cNvSpPr txBox="1"/>
          <p:nvPr/>
        </p:nvSpPr>
        <p:spPr>
          <a:xfrm>
            <a:off x="2547825" y="1973675"/>
            <a:ext cx="12000" cy="57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1" name="Google Shape;171;p32"/>
          <p:cNvSpPr txBox="1"/>
          <p:nvPr/>
        </p:nvSpPr>
        <p:spPr>
          <a:xfrm>
            <a:off x="87100" y="669575"/>
            <a:ext cx="2741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To view the </a:t>
            </a:r>
            <a:r>
              <a:rPr b="1" i="1" lang="en"/>
              <a:t>Opening Up Copyright</a:t>
            </a:r>
            <a:r>
              <a:rPr i="1" lang="en"/>
              <a:t> modules please</a:t>
            </a:r>
            <a:r>
              <a:rPr i="1" lang="en"/>
              <a:t> go to: </a:t>
            </a:r>
            <a:r>
              <a:rPr b="1" i="1" lang="en" sz="1500"/>
              <a:t>https://sites.library.ualberta.ca/copyright/</a:t>
            </a:r>
            <a:endParaRPr b="1" i="1" sz="1500"/>
          </a:p>
        </p:txBody>
      </p:sp>
      <p:sp>
        <p:nvSpPr>
          <p:cNvPr id="172" name="Google Shape;172;p32"/>
          <p:cNvSpPr txBox="1"/>
          <p:nvPr/>
        </p:nvSpPr>
        <p:spPr>
          <a:xfrm>
            <a:off x="127750" y="2781950"/>
            <a:ext cx="26601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To view CARL’s </a:t>
            </a:r>
            <a:r>
              <a:rPr b="1" i="1" lang="en"/>
              <a:t>Copyright Open Educational Resource for University Instructors and Staff </a:t>
            </a:r>
            <a:r>
              <a:rPr i="1" lang="en"/>
              <a:t>modules please go to: </a:t>
            </a:r>
            <a:r>
              <a:rPr b="1" i="1" lang="en" sz="1500"/>
              <a:t>https://www.carl-abrc.ca/influencing-policy/copyright/opencopyrightcourse/</a:t>
            </a:r>
            <a:endParaRPr b="1" i="1" sz="1500"/>
          </a:p>
        </p:txBody>
      </p:sp>
      <p:sp>
        <p:nvSpPr>
          <p:cNvPr id="173" name="Google Shape;173;p32"/>
          <p:cNvSpPr txBox="1"/>
          <p:nvPr/>
        </p:nvSpPr>
        <p:spPr>
          <a:xfrm>
            <a:off x="4805375" y="1028550"/>
            <a:ext cx="408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pic>
        <p:nvPicPr>
          <p:cNvPr id="174" name="Google Shape;174;p32"/>
          <p:cNvPicPr preferRelativeResize="0"/>
          <p:nvPr/>
        </p:nvPicPr>
        <p:blipFill>
          <a:blip r:embed="rId3">
            <a:alphaModFix/>
          </a:blip>
          <a:stretch>
            <a:fillRect/>
          </a:stretch>
        </p:blipFill>
        <p:spPr>
          <a:xfrm>
            <a:off x="2828550" y="669575"/>
            <a:ext cx="5943600" cy="2581275"/>
          </a:xfrm>
          <a:prstGeom prst="rect">
            <a:avLst/>
          </a:prstGeom>
          <a:noFill/>
          <a:ln>
            <a:noFill/>
          </a:ln>
        </p:spPr>
      </p:pic>
      <p:pic>
        <p:nvPicPr>
          <p:cNvPr id="175" name="Google Shape;175;p32"/>
          <p:cNvPicPr preferRelativeResize="0"/>
          <p:nvPr/>
        </p:nvPicPr>
        <p:blipFill>
          <a:blip r:embed="rId4">
            <a:alphaModFix/>
          </a:blip>
          <a:stretch>
            <a:fillRect/>
          </a:stretch>
        </p:blipFill>
        <p:spPr>
          <a:xfrm>
            <a:off x="2828550" y="3250850"/>
            <a:ext cx="5943600" cy="1485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