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29"/>
  </p:notesMasterIdLst>
  <p:handoutMasterIdLst>
    <p:handoutMasterId r:id="rId30"/>
  </p:handoutMasterIdLst>
  <p:sldIdLst>
    <p:sldId id="333" r:id="rId6"/>
    <p:sldId id="263" r:id="rId7"/>
    <p:sldId id="334" r:id="rId8"/>
    <p:sldId id="335" r:id="rId9"/>
    <p:sldId id="336" r:id="rId10"/>
    <p:sldId id="337" r:id="rId11"/>
    <p:sldId id="338" r:id="rId12"/>
    <p:sldId id="339" r:id="rId13"/>
    <p:sldId id="340" r:id="rId14"/>
    <p:sldId id="345" r:id="rId15"/>
    <p:sldId id="346" r:id="rId16"/>
    <p:sldId id="344" r:id="rId17"/>
    <p:sldId id="311" r:id="rId18"/>
    <p:sldId id="350" r:id="rId19"/>
    <p:sldId id="351" r:id="rId20"/>
    <p:sldId id="324" r:id="rId21"/>
    <p:sldId id="326" r:id="rId22"/>
    <p:sldId id="347" r:id="rId23"/>
    <p:sldId id="348" r:id="rId24"/>
    <p:sldId id="349" r:id="rId25"/>
    <p:sldId id="327" r:id="rId26"/>
    <p:sldId id="328" r:id="rId27"/>
    <p:sldId id="329"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263F"/>
    <a:srgbClr val="004950"/>
    <a:srgbClr val="879F3D"/>
    <a:srgbClr val="F7CA00"/>
    <a:srgbClr val="CB5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8" autoAdjust="0"/>
    <p:restoredTop sz="63693"/>
  </p:normalViewPr>
  <p:slideViewPr>
    <p:cSldViewPr snapToGrid="0" snapToObjects="1">
      <p:cViewPr varScale="1">
        <p:scale>
          <a:sx n="68" d="100"/>
          <a:sy n="68" d="100"/>
        </p:scale>
        <p:origin x="2400" y="19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6" d="100"/>
          <a:sy n="96" d="100"/>
        </p:scale>
        <p:origin x="33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2020-04-30</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4/30/20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henounproject.com/search/?q=usb%20key&amp;i=258531"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thenounproject.com/search/?q=filing%20cabinet&amp;i=2398292"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Hello and welcome to the University of Alberta’s Opening Up Copyright Instructional Module on asking permission and transactional licences.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1682210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After a bit of back and forth, Jordan obtains a transactional licence to use the image in an online commercial advertising campaign for one year. In this example, Jordan negotiated directly with the rightsholder over email. In some cases a template for seeking permission might have been useful, like these ones prepared for use in an educational environment.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60623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16. </a:t>
            </a:r>
            <a:r>
              <a:rPr lang="en-CA" sz="1200" b="1" i="0" u="none" strike="noStrike" kern="1200" dirty="0">
                <a:solidFill>
                  <a:schemeClr val="tx1"/>
                </a:solidFill>
                <a:effectLst/>
                <a:latin typeface="+mn-lt"/>
                <a:ea typeface="+mn-ea"/>
                <a:cs typeface="+mn-cs"/>
              </a:rPr>
              <a:t>[Step 3: Retain documentation.]</a:t>
            </a:r>
            <a:endParaRPr lang="en-CA"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Finally, Jordan files both a digital and hard copy of the transactional licence in safe places. Despite feeling like they have a good relationship with both the rights holder and the advertising agency, it’s important to keep a record of who agreed to what, in case Jordan’s use of the image in the campaign is called into question at a later date by either the creator’s estate or by new employees at the ad agency.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After working through the three steps in seeking a transactional licence, Jordan is happy to know how and when asking permission might be a good approach to make use of another’s copyright-protected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USB: </a:t>
            </a:r>
            <a:r>
              <a:rPr lang="en-CA" dirty="0">
                <a:hlinkClick r:id="rId3"/>
              </a:rPr>
              <a:t>https://thenounproject.com/search/?q=usb%20key&amp;i=258531</a:t>
            </a:r>
            <a:endParaRPr lang="en-CA" b="0" dirty="0">
              <a:effectLst/>
            </a:endParaRPr>
          </a:p>
          <a:p>
            <a:pPr rtl="0"/>
            <a:r>
              <a:rPr lang="en-CA" dirty="0"/>
              <a:t>Cabinet: </a:t>
            </a:r>
            <a:r>
              <a:rPr lang="en-CA" dirty="0">
                <a:hlinkClick r:id="rId4"/>
              </a:rPr>
              <a:t>https://thenounproject.com/search/?q=filing%20cabinet&amp;i=2398292</a:t>
            </a:r>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224172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You should now be able to:</a:t>
            </a:r>
            <a:endParaRPr lang="en-CA" b="0" dirty="0">
              <a:effectLst/>
            </a:endParaRPr>
          </a:p>
          <a:p>
            <a:pPr lvl="1" rtl="0" fontAlgn="base"/>
            <a:r>
              <a:rPr lang="en-CA" sz="1200" b="0" i="0" u="none" strike="noStrike" kern="1200" dirty="0">
                <a:solidFill>
                  <a:schemeClr val="tx1"/>
                </a:solidFill>
                <a:effectLst/>
                <a:latin typeface="+mn-lt"/>
                <a:ea typeface="+mn-ea"/>
                <a:cs typeface="+mn-cs"/>
              </a:rPr>
              <a:t>- Understand when asking permission or seeking a transactional licence is necessary</a:t>
            </a:r>
          </a:p>
          <a:p>
            <a:pPr lvl="1" rtl="0" fontAlgn="base"/>
            <a:r>
              <a:rPr lang="en-CA" sz="1200" b="0" i="0" u="none" strike="noStrike" kern="1200" dirty="0">
                <a:solidFill>
                  <a:schemeClr val="tx1"/>
                </a:solidFill>
                <a:effectLst/>
                <a:latin typeface="+mn-lt"/>
                <a:ea typeface="+mn-ea"/>
                <a:cs typeface="+mn-cs"/>
              </a:rPr>
              <a:t>- Describe the three steps involved in seeking a transactional licence</a:t>
            </a:r>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848937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This has been the University of Alberta’s Opening Up Copyright Instructional module on Asking Permission and Transactional Licences. Thank you for your attention.</a:t>
            </a:r>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A8C4-0C62-F94C-981C-DE91E9B67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101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Seeking permission to use someone else’s copyright-protected work is recommended when the following 2 criteria are met: First, when your use of that work is not supported by an exception to copyright infringement AND second, when the work you want to use is not already available for that use via an open licence or clear terms of use. Obtaining a transactional licence - essentially getting permission - from the rights holder is one way to do just that.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3303075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Jordan has just graduated from design school. Their final assignment was a series of images for a web-based advertising campaign for a local technology museum. Jordan received positive comments about their work on the assignment during a classroom presentation, from both instructors and other students. Central to the mock campaign was an image of a vintage telephone from the 1960s. The image was made available in </a:t>
            </a:r>
            <a:r>
              <a:rPr lang="en-CA" sz="1200" b="0" i="1" u="none" strike="noStrike" kern="1200" dirty="0">
                <a:solidFill>
                  <a:schemeClr val="tx1"/>
                </a:solidFill>
                <a:effectLst/>
                <a:latin typeface="+mn-lt"/>
                <a:ea typeface="+mn-ea"/>
                <a:cs typeface="+mn-cs"/>
              </a:rPr>
              <a:t>The Journal of Design History</a:t>
            </a:r>
            <a:r>
              <a:rPr lang="en-CA" sz="1200" b="0" i="0" u="none" strike="noStrike" kern="1200" dirty="0">
                <a:solidFill>
                  <a:schemeClr val="tx1"/>
                </a:solidFill>
                <a:effectLst/>
                <a:latin typeface="+mn-lt"/>
                <a:ea typeface="+mn-ea"/>
                <a:cs typeface="+mn-cs"/>
              </a:rPr>
              <a:t>, published by the Oxford University Press. Before including the image in their assignment, Jordan thought about what Copyright Librarian had taught them in their first year of design school. </a:t>
            </a:r>
            <a:endParaRPr lang="en-US" b="0"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2413757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First, they considered whether the image was still protected by copyright -- which is very likely in this case. Next, they looked for an open licence but didn’t see one, and there were no clear terms of use that accompanied the image.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367742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Jordan then worked through a fair dealing assessment and felt that their use of the image would fall under this exception to copyright infringement, especially since the assignment was only going to be displayed in the classroom and submitted to their instructor. </a:t>
            </a:r>
          </a:p>
          <a:p>
            <a:pPr rtl="0"/>
            <a:br>
              <a:rPr lang="en-CA" b="0" dirty="0">
                <a:effectLst/>
              </a:rPr>
            </a:br>
            <a:r>
              <a:rPr lang="en-CA" sz="1200" b="0" i="0" u="none" strike="noStrike" kern="1200" dirty="0">
                <a:solidFill>
                  <a:schemeClr val="tx1"/>
                </a:solidFill>
                <a:effectLst/>
                <a:latin typeface="+mn-lt"/>
                <a:ea typeface="+mn-ea"/>
                <a:cs typeface="+mn-cs"/>
              </a:rPr>
              <a:t>However, once Jordan decided to include the assignment in their thesis, they also decided to ask the publisher for permission to use the work in this way, since the image was not freely available online and their thesis would be made openly available on the Internet.</a:t>
            </a:r>
            <a:endParaRPr lang="en-CA" b="0" dirty="0">
              <a:effectLst/>
            </a:endParaRPr>
          </a:p>
          <a:p>
            <a:br>
              <a:rPr lang="en-CA" dirty="0"/>
            </a:b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278450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Many publishers use a permissions service that will provide a transactional licence to use works that they either own or hold the rights to re-distribute in this manner. In this example, and as used by most major academic publishers, the Copyright Clearance Centre is able to provide Jordan with a non-exclusive licence to use the image in their thesis. The licence is free and took Jordan about 2 minutes to obtain -- and another 10 minutes to read through it carefully.</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505632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One of Jordan’s classmates had snapped a pic of the mock campaign and sent it to their friend Brian at a local advertising agency. Brian was blown away - partly because of the quality of the work and partly because the ad was perfect for a campaign they were working on. Brian contacted Jordan to talk about using the ads commercially.  </a:t>
            </a:r>
          </a:p>
          <a:p>
            <a:pPr rtl="0"/>
            <a:endParaRPr lang="en-CA" sz="1200" b="0" i="0" u="none" strike="noStrike" kern="1200" dirty="0">
              <a:solidFill>
                <a:schemeClr val="tx1"/>
              </a:solidFill>
              <a:effectLst/>
              <a:latin typeface="+mn-lt"/>
              <a:ea typeface="+mn-ea"/>
              <a:cs typeface="+mn-cs"/>
            </a:endParaRPr>
          </a:p>
          <a:p>
            <a:pPr rtl="0"/>
            <a:r>
              <a:rPr lang="en-CA" sz="1200" b="0" i="0" u="none" strike="noStrike" kern="1200" dirty="0">
                <a:solidFill>
                  <a:schemeClr val="tx1"/>
                </a:solidFill>
                <a:effectLst/>
                <a:latin typeface="+mn-lt"/>
                <a:ea typeface="+mn-ea"/>
                <a:cs typeface="+mn-cs"/>
              </a:rPr>
              <a:t>While Jordan’s composition is their original work and they hold the copyright in that work, copyright in the image that is central to the campaign is held by someone else. In this case, the licence they obtained in order to include the image in their thesis does not allow for commercial uses.</a:t>
            </a:r>
          </a:p>
          <a:p>
            <a:pPr rtl="0"/>
            <a:endParaRPr lang="en-CA" sz="1200" b="0" i="0" u="none" strike="noStrike" kern="1200" dirty="0">
              <a:solidFill>
                <a:schemeClr val="tx1"/>
              </a:solidFill>
              <a:effectLst/>
              <a:latin typeface="+mn-lt"/>
              <a:ea typeface="+mn-ea"/>
              <a:cs typeface="+mn-cs"/>
            </a:endParaRPr>
          </a:p>
          <a:p>
            <a:pPr rtl="0"/>
            <a:r>
              <a:rPr lang="en-CA" sz="1200" b="0" i="0" u="none" strike="noStrike" kern="1200" dirty="0">
                <a:solidFill>
                  <a:schemeClr val="tx1"/>
                </a:solidFill>
                <a:effectLst/>
                <a:latin typeface="+mn-lt"/>
                <a:ea typeface="+mn-ea"/>
                <a:cs typeface="+mn-cs"/>
              </a:rPr>
              <a:t>In addition, the freelancer contract that Jordan negotiated with the ad agency makes it clear that Jordan is responsible for obtaining any necessary copyright permissions for third party content. Jordan doesn’t see any information about commercial uses on the Copyright Clearance Centre’s website for this image and decides to ask the rights holder for permission to use the digital image.</a:t>
            </a:r>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1833564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The first thing Jordan must do is determine who holds the copyright in the image. Sometimes this is easy to do, sometimes it is impossible. Luckily, Jordan is able to contact the author of the original article and quickly confirm that they had retained the copyright in their image. If the owner was unlocatable, they could contact the Copyright Board of Canada</a:t>
            </a:r>
            <a:r>
              <a:rPr lang="en-CA" sz="1200" b="0" i="0" u="none" strike="noStrike" kern="1200" baseline="300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to apply for a licence to use the work.</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1163199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Negotiating the specific terms to cover your use of the work is very important but doesn’t always have to be onerous. Jordan asks for the non-exclusive use of their digital photograph, worldwide, as a component of a larger online commercial ad campaign for a specific period of time. Jordan includes a </a:t>
            </a:r>
            <a:r>
              <a:rPr lang="en-CA" sz="1200" b="0" i="0" u="none" strike="noStrike" kern="1200" dirty="0" err="1">
                <a:solidFill>
                  <a:schemeClr val="tx1"/>
                </a:solidFill>
                <a:effectLst/>
                <a:latin typeface="+mn-lt"/>
                <a:ea typeface="+mn-ea"/>
                <a:cs typeface="+mn-cs"/>
              </a:rPr>
              <a:t>mockup</a:t>
            </a:r>
            <a:r>
              <a:rPr lang="en-CA" sz="1200" b="0" i="0" u="none" strike="noStrike" kern="1200" dirty="0">
                <a:solidFill>
                  <a:schemeClr val="tx1"/>
                </a:solidFill>
                <a:effectLst/>
                <a:latin typeface="+mn-lt"/>
                <a:ea typeface="+mn-ea"/>
                <a:cs typeface="+mn-cs"/>
              </a:rPr>
              <a:t> of the campaign with the proposal and suggests a one-time fee that they feel is reasonable for this use.</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2287780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579D63F-D0B5-E141-ACCF-9BA1FF3390F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6" name="TextBox 5"/>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8E4DE09-2500-C34F-A397-F2517C31113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85A7E338-9047-0C49-8254-39900F42A5D5}"/>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423900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810844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66070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058270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55339B-9601-F84C-B345-0E9C19932EA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A8D1A24E-9694-574F-A52C-0CC44A8DF0F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26B4B9B2-BF5E-E542-89E2-2A154D3F58BB}"/>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9814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AC36D5-2C66-DD4B-B2E1-F7E0A8E89452}"/>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F4AB2F73-AA72-9B45-B56F-5714BB551923}"/>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DCE2F1AD-46F0-DD45-A25E-E48BCBA3B115}"/>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8" name="Rectangle 7">
            <a:extLst>
              <a:ext uri="{FF2B5EF4-FFF2-40B4-BE49-F238E27FC236}">
                <a16:creationId xmlns:a16="http://schemas.microsoft.com/office/drawing/2014/main" id="{A10864C0-EF45-BA47-9034-BC1DFCA5CE7B}"/>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10" name="Rectangle 9">
            <a:extLst>
              <a:ext uri="{FF2B5EF4-FFF2-40B4-BE49-F238E27FC236}">
                <a16:creationId xmlns:a16="http://schemas.microsoft.com/office/drawing/2014/main" id="{330ADD80-AE04-714D-B57B-8EB232D2161E}"/>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1" name="TextBox 10">
            <a:extLst>
              <a:ext uri="{FF2B5EF4-FFF2-40B4-BE49-F238E27FC236}">
                <a16:creationId xmlns:a16="http://schemas.microsoft.com/office/drawing/2014/main" id="{6495B3A9-DC6D-BA4C-AB65-601383371BCD}"/>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FA340A0-4136-5347-92B1-F4072E788C0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B99CC51-F6EC-684B-A055-908766515B32}"/>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4" name="TextBox 13">
            <a:extLst>
              <a:ext uri="{FF2B5EF4-FFF2-40B4-BE49-F238E27FC236}">
                <a16:creationId xmlns:a16="http://schemas.microsoft.com/office/drawing/2014/main" id="{0017AB78-8441-CD47-9BF9-874140D2940A}"/>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01D5E255-63D8-6445-BB62-23049C353689}"/>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1116949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70E22-D3D2-624E-AF9E-3E05930D55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9C19D730-2A94-5745-8E71-D16B78BB4A5D}"/>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1653725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DE912162-4DF4-DC48-9D9E-EEA138835229}"/>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D71B6D7B-91A1-E44E-9C3E-3CF6164B667B}"/>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4033565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4157546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677008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801667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F4EC9-63B6-7A49-A259-9A160623224B}"/>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08C7B41D-8AEA-1A4D-9D69-442CA4452281}"/>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5F375636-EBC4-F148-9EAD-6E9EF7D64139}"/>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905900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3CD0F2B1-1FE2-0E49-BEB4-81128D7F98FA}"/>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AC8D7018-FE0C-914A-8D5B-C62A4EDDF500}"/>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9D376-AFAD-5F45-9CE4-D798E54EBA87}"/>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C6591802-AF25-BA45-8F51-C1AA78507743}"/>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BE4418B-2C46-9247-A68A-F7A59ED745FF}"/>
              </a:ext>
            </a:extLst>
          </p:cNvPr>
          <p:cNvSpPr txBox="1"/>
          <p:nvPr userDrawn="1"/>
        </p:nvSpPr>
        <p:spPr>
          <a:xfrm>
            <a:off x="7033365" y="4870679"/>
            <a:ext cx="2215138" cy="108952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264460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343038-A838-0C41-95D7-9CFCD29FE6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10" name="TextBox 9">
            <a:extLst>
              <a:ext uri="{FF2B5EF4-FFF2-40B4-BE49-F238E27FC236}">
                <a16:creationId xmlns:a16="http://schemas.microsoft.com/office/drawing/2014/main" id="{3FC2E465-7B94-AB46-AD00-394DD61EF84A}"/>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759793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EAA55123-175B-DF46-AA5A-53254D74F9A2}"/>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373814AB-D8BC-0C42-8757-616EC731D8BC}"/>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8789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391F00A9-737A-1146-92A4-5829B9A5AA6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2194017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188560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138950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9913674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AF85E-984E-2243-BDCD-E5EC5DF65993}"/>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878644E4-8450-FE44-88F6-FC7EB7EAD768}"/>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80DCE080-A6C7-9241-81A6-5323D758EDB5}"/>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34217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7C12BB-6710-DE49-908B-EE1CA386FC4F}"/>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17537D2A-4C78-5242-B06E-D83E3FD35BE4}"/>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DC84965B-745A-354F-9DA6-00B0B29223ED}"/>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946F9044-534F-A045-B776-24B57C032E1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4FA4EEC-3F55-4B4A-A3A1-848EED7085A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E7119F9C-9A80-9A45-A136-8125D5F25092}"/>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C2167649-29B2-2A41-9342-0ED3192DF0CF}"/>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AA82D0-1DEE-8F41-8C72-B522D2FB0DD6}"/>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0B2ACF80-C46F-8048-9EB4-950C9E222B3D}"/>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40719E68-A586-2E4E-AA56-218C503D4F4E}"/>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593790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6978B-C00C-A74C-8724-630D75816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4" name="TextBox 3">
            <a:extLst>
              <a:ext uri="{FF2B5EF4-FFF2-40B4-BE49-F238E27FC236}">
                <a16:creationId xmlns:a16="http://schemas.microsoft.com/office/drawing/2014/main" id="{DDBAA813-2419-E547-A898-563F99DEF3F4}"/>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168430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836574F0-4DF2-414D-9E50-AD1B0BFD0763}"/>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171948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90647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282690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489344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21784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CE8261-6617-C044-9F75-000FA01FCDDB}"/>
              </a:ext>
            </a:extLst>
          </p:cNvPr>
          <p:cNvSpPr>
            <a:spLocks noGrp="1"/>
          </p:cNvSpPr>
          <p:nvPr>
            <p:ph type="body" sz="quarter" idx="10" hasCustomPrompt="1"/>
          </p:nvPr>
        </p:nvSpPr>
        <p:spPr>
          <a:xfrm>
            <a:off x="2063510" y="2253164"/>
            <a:ext cx="9290290" cy="1024263"/>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11" name="TextBox 10">
            <a:extLst>
              <a:ext uri="{FF2B5EF4-FFF2-40B4-BE49-F238E27FC236}">
                <a16:creationId xmlns:a16="http://schemas.microsoft.com/office/drawing/2014/main" id="{71B58B3E-5BD6-D141-BC4F-9A5614470387}"/>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2" name="TextBox 11">
            <a:extLst>
              <a:ext uri="{FF2B5EF4-FFF2-40B4-BE49-F238E27FC236}">
                <a16:creationId xmlns:a16="http://schemas.microsoft.com/office/drawing/2014/main" id="{1D9D56A7-AD3F-0F4F-91A0-5A615987AC59}"/>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2206675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108952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978798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62787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66728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3DE19D0-2174-1D4B-BFF7-B8CCBB5101C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06951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1C14736-2D5D-114C-8E34-7866B882738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US" dirty="0"/>
          </a:p>
        </p:txBody>
      </p:sp>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30940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FAE2F-7CF1-FF46-B622-5CBD6D1E6A7B}"/>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935F79D7-5F90-F749-B30D-50505C1E4BE7}"/>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5D83A11A-29A3-EF40-A968-DAB629BF172E}"/>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EFBB9845-E88A-4F4A-BE3F-659CCD2DB4A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BCBBED0-00DE-524C-B384-A7EA4F5F6B30}"/>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5" name="TextBox 14">
            <a:extLst>
              <a:ext uri="{FF2B5EF4-FFF2-40B4-BE49-F238E27FC236}">
                <a16:creationId xmlns:a16="http://schemas.microsoft.com/office/drawing/2014/main" id="{23E2F271-6045-CF41-8359-10D2A65DA420}"/>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76FBA01-6A42-D54A-BEDF-3A388A42417B}"/>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17E7EE5-ABF5-0044-9A8D-2C4BC63E9478}"/>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8" name="TextBox 17">
            <a:extLst>
              <a:ext uri="{FF2B5EF4-FFF2-40B4-BE49-F238E27FC236}">
                <a16:creationId xmlns:a16="http://schemas.microsoft.com/office/drawing/2014/main" id="{DD7CF573-89CA-234D-BECE-37B476FDC351}"/>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217B8E0D-0B6F-9D47-AF0C-F6151E7CAAD2}"/>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D852F126-933A-FA43-9035-32C425EA39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7095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EAD43-96CA-9648-BF3D-5576835BA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44BB178F-D283-E149-90BE-65D27420814F}"/>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71877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 id="2147493509" r:id="rId3"/>
    <p:sldLayoutId id="2147493510" r:id="rId4"/>
    <p:sldLayoutId id="2147493511" r:id="rId5"/>
    <p:sldLayoutId id="2147493512" r:id="rId6"/>
    <p:sldLayoutId id="2147493513" r:id="rId7"/>
    <p:sldLayoutId id="2147493514" r:id="rId8"/>
    <p:sldLayoutId id="214749351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 id="2147493516" r:id="rId3"/>
    <p:sldLayoutId id="2147493517" r:id="rId4"/>
    <p:sldLayoutId id="2147493518" r:id="rId5"/>
    <p:sldLayoutId id="2147493519" r:id="rId6"/>
    <p:sldLayoutId id="2147493520" r:id="rId7"/>
    <p:sldLayoutId id="2147493521" r:id="rId8"/>
    <p:sldLayoutId id="21474935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524" r:id="rId3"/>
    <p:sldLayoutId id="2147493525" r:id="rId4"/>
    <p:sldLayoutId id="2147493526" r:id="rId5"/>
    <p:sldLayoutId id="2147493527" r:id="rId6"/>
    <p:sldLayoutId id="2147493528" r:id="rId7"/>
    <p:sldLayoutId id="2147493529" r:id="rId8"/>
    <p:sldLayoutId id="214749352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530" r:id="rId3"/>
    <p:sldLayoutId id="2147493531" r:id="rId4"/>
    <p:sldLayoutId id="2147493532" r:id="rId5"/>
    <p:sldLayoutId id="2147493533" r:id="rId6"/>
    <p:sldLayoutId id="2147493534" r:id="rId7"/>
    <p:sldLayoutId id="2147493535" r:id="rId8"/>
    <p:sldLayoutId id="214749353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501" r:id="rId3"/>
    <p:sldLayoutId id="2147493502" r:id="rId4"/>
    <p:sldLayoutId id="2147493503" r:id="rId5"/>
    <p:sldLayoutId id="2147493504" r:id="rId6"/>
    <p:sldLayoutId id="2147493505" r:id="rId7"/>
    <p:sldLayoutId id="2147493507" r:id="rId8"/>
    <p:sldLayoutId id="214749350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54.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hyperlink" Target="https://doi.org/10.1093/jdh/epz013" TargetMode="Externa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freesound.org/people/beerre/sounds/344965/" TargetMode="External"/><Relationship Id="rId3" Type="http://schemas.openxmlformats.org/officeDocument/2006/relationships/hyperlink" Target="http://www.pngall.com/copyright-all-rights-reserved-symbol-png" TargetMode="External"/><Relationship Id="rId7" Type="http://schemas.openxmlformats.org/officeDocument/2006/relationships/hyperlink" Target="https://pixabay.com/videos/confetti-party-party-poppers-31150/" TargetMode="External"/><Relationship Id="rId2" Type="http://schemas.openxmlformats.org/officeDocument/2006/relationships/hyperlink" Target="https://thenounproject.com/icon/1962276" TargetMode="External"/><Relationship Id="rId1" Type="http://schemas.openxmlformats.org/officeDocument/2006/relationships/slideLayout" Target="../slideLayouts/slideLayout33.xml"/><Relationship Id="rId6" Type="http://schemas.openxmlformats.org/officeDocument/2006/relationships/hyperlink" Target="https://thenounproject.com/search/?q=graduation&amp;i=3006064" TargetMode="External"/><Relationship Id="rId11" Type="http://schemas.openxmlformats.org/officeDocument/2006/relationships/hyperlink" Target="https://pixabay.com/de/illustrations/avatar-kunden-kundschaft-ikonen-2191932/" TargetMode="External"/><Relationship Id="rId5" Type="http://schemas.openxmlformats.org/officeDocument/2006/relationships/hyperlink" Target="https://pixabay.com/illustrations/avatar-clients-customers-icons-2191933/" TargetMode="External"/><Relationship Id="rId10" Type="http://schemas.openxmlformats.org/officeDocument/2006/relationships/hyperlink" Target="https://pixabay.com/vectors/award-gold-winner-badge-accolade-151151/" TargetMode="External"/><Relationship Id="rId4" Type="http://schemas.openxmlformats.org/officeDocument/2006/relationships/hyperlink" Target="https://thenounproject.com/icon/1787402/" TargetMode="External"/><Relationship Id="rId9" Type="http://schemas.openxmlformats.org/officeDocument/2006/relationships/hyperlink" Target="https://thenounproject.com/search/?q=image&amp;i=3291251"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thenounproject.com/search/?q=dollar%20sign&amp;i=171145" TargetMode="External"/><Relationship Id="rId3" Type="http://schemas.openxmlformats.org/officeDocument/2006/relationships/hyperlink" Target="https://thenounproject.com/icon/1005058/" TargetMode="External"/><Relationship Id="rId7" Type="http://schemas.openxmlformats.org/officeDocument/2006/relationships/hyperlink" Target="https://thenounproject.com/AFYstudio/uploads/?i=1737325" TargetMode="External"/><Relationship Id="rId2" Type="http://schemas.openxmlformats.org/officeDocument/2006/relationships/hyperlink" Target="https://pixabay.com/en/creative-commons-licenses-icons-by-783531/" TargetMode="External"/><Relationship Id="rId1" Type="http://schemas.openxmlformats.org/officeDocument/2006/relationships/slideLayout" Target="../slideLayouts/slideLayout33.xml"/><Relationship Id="rId6" Type="http://schemas.openxmlformats.org/officeDocument/2006/relationships/hyperlink" Target="https://thenounproject.com/search/?q=alternatives&amp;i=1074053" TargetMode="External"/><Relationship Id="rId11" Type="http://schemas.openxmlformats.org/officeDocument/2006/relationships/hyperlink" Target="https://thenounproject.com/search/?q=checkmark&amp;i=154036" TargetMode="External"/><Relationship Id="rId5" Type="http://schemas.openxmlformats.org/officeDocument/2006/relationships/hyperlink" Target="https://thenounproject.com/search/?q=percent&amp;i=397874" TargetMode="External"/><Relationship Id="rId10" Type="http://schemas.openxmlformats.org/officeDocument/2006/relationships/hyperlink" Target="https://thenounproject.com/search/?q=locked&amp;i=43556" TargetMode="External"/><Relationship Id="rId4" Type="http://schemas.openxmlformats.org/officeDocument/2006/relationships/hyperlink" Target="https://thenounproject.com/search/?q=copy&amp;i=1474212" TargetMode="External"/><Relationship Id="rId9" Type="http://schemas.openxmlformats.org/officeDocument/2006/relationships/hyperlink" Target="https://thenounproject.com/search/?q=essay&amp;i=575679"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thenounproject.com/search/?q=person&amp;i=737678" TargetMode="External"/><Relationship Id="rId3" Type="http://schemas.openxmlformats.org/officeDocument/2006/relationships/hyperlink" Target="https://freesound.org/people/deleted_user_4772965/sounds/256455/" TargetMode="External"/><Relationship Id="rId7" Type="http://schemas.openxmlformats.org/officeDocument/2006/relationships/hyperlink" Target="https://thenounproject.com/icon/869929" TargetMode="External"/><Relationship Id="rId2" Type="http://schemas.openxmlformats.org/officeDocument/2006/relationships/hyperlink" Target="https://thenounproject.com/search/?q=mouse&amp;i=1692870" TargetMode="External"/><Relationship Id="rId1" Type="http://schemas.openxmlformats.org/officeDocument/2006/relationships/slideLayout" Target="../slideLayouts/slideLayout33.xml"/><Relationship Id="rId6" Type="http://schemas.openxmlformats.org/officeDocument/2006/relationships/hyperlink" Target="https://pixabay.com/illustrations/avatar-clients-customers-icons-2191934/" TargetMode="External"/><Relationship Id="rId5" Type="http://schemas.openxmlformats.org/officeDocument/2006/relationships/hyperlink" Target="https://freesound.org/people/applesandpears50/sounds/485711/" TargetMode="External"/><Relationship Id="rId10" Type="http://schemas.openxmlformats.org/officeDocument/2006/relationships/hyperlink" Target="https://thenounproject.com/search/?q=online%20advertisement&amp;i=2747454" TargetMode="External"/><Relationship Id="rId4" Type="http://schemas.openxmlformats.org/officeDocument/2006/relationships/hyperlink" Target="https://thenounproject.com/search/?q=camera&amp;i=1559468" TargetMode="External"/><Relationship Id="rId9" Type="http://schemas.openxmlformats.org/officeDocument/2006/relationships/hyperlink" Target="http://www.cb-cda.gc.ca/home-accueil-e.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hyperlink" Target="https://thenounproject.com/search/?q=usb%20key&amp;i=258531" TargetMode="External"/><Relationship Id="rId2" Type="http://schemas.openxmlformats.org/officeDocument/2006/relationships/hyperlink" Target="https://thenounproject.com/search/?q=clock&amp;i=3302986" TargetMode="External"/><Relationship Id="rId1" Type="http://schemas.openxmlformats.org/officeDocument/2006/relationships/slideLayout" Target="../slideLayouts/slideLayout33.xml"/><Relationship Id="rId5" Type="http://schemas.openxmlformats.org/officeDocument/2006/relationships/hyperlink" Target="http://www.hooksounds.com/" TargetMode="External"/><Relationship Id="rId4" Type="http://schemas.openxmlformats.org/officeDocument/2006/relationships/hyperlink" Target="https://thenounproject.com/search/?q=filing%20cabinet&amp;i=2398292"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slideLayout" Target="../slideLayouts/slideLayout29.xml"/><Relationship Id="rId7" Type="http://schemas.microsoft.com/office/2007/relationships/hdphoto" Target="../media/hdphoto1.wdp"/><Relationship Id="rId12" Type="http://schemas.openxmlformats.org/officeDocument/2006/relationships/image" Target="../media/image22.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notesSlide" Target="../notesSlides/notesSlide3.xml"/><Relationship Id="rId9" Type="http://schemas.microsoft.com/office/2007/relationships/hdphoto" Target="../media/hdphoto2.wdp"/><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15.png"/><Relationship Id="rId4" Type="http://schemas.openxmlformats.org/officeDocument/2006/relationships/image" Target="../media/image26.png"/><Relationship Id="rId9" Type="http://schemas.openxmlformats.org/officeDocument/2006/relationships/image" Target="../media/image31.jpe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9.xml"/><Relationship Id="rId7" Type="http://schemas.openxmlformats.org/officeDocument/2006/relationships/image" Target="../media/image37.png"/><Relationship Id="rId2" Type="http://schemas.microsoft.com/office/2007/relationships/media" Target="../media/media2.mov"/><Relationship Id="rId1" Type="http://schemas.openxmlformats.org/officeDocument/2006/relationships/video" Target="NULL" TargetMode="Externa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notesSlide" Target="../notesSlides/notesSlide6.xml"/><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microsoft.com/office/2007/relationships/hdphoto" Target="../media/hdphoto4.wdp"/><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42.png"/><Relationship Id="rId11" Type="http://schemas.openxmlformats.org/officeDocument/2006/relationships/image" Target="../media/image43.png"/><Relationship Id="rId5" Type="http://schemas.openxmlformats.org/officeDocument/2006/relationships/image" Target="../media/image21.png"/><Relationship Id="rId10" Type="http://schemas.openxmlformats.org/officeDocument/2006/relationships/image" Target="../media/image22.jpeg"/><Relationship Id="rId4" Type="http://schemas.openxmlformats.org/officeDocument/2006/relationships/image" Target="../media/image41.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49.png"/><Relationship Id="rId4" Type="http://schemas.openxmlformats.org/officeDocument/2006/relationships/image" Target="../media/image22.jpe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28CE6-7329-5841-8A72-0A876796CF46}"/>
              </a:ext>
            </a:extLst>
          </p:cNvPr>
          <p:cNvSpPr>
            <a:spLocks noGrp="1"/>
          </p:cNvSpPr>
          <p:nvPr>
            <p:ph type="ctrTitle"/>
          </p:nvPr>
        </p:nvSpPr>
        <p:spPr/>
        <p:txBody>
          <a:bodyPr/>
          <a:lstStyle/>
          <a:p>
            <a:r>
              <a:rPr lang="en-US" dirty="0"/>
              <a:t>Asking Permission and Transactional </a:t>
            </a:r>
            <a:r>
              <a:rPr lang="en-US" dirty="0" err="1"/>
              <a:t>Licences</a:t>
            </a:r>
            <a:endParaRPr lang="en-US" dirty="0"/>
          </a:p>
        </p:txBody>
      </p:sp>
      <p:sp>
        <p:nvSpPr>
          <p:cNvPr id="4" name="Text Placeholder 3">
            <a:extLst>
              <a:ext uri="{FF2B5EF4-FFF2-40B4-BE49-F238E27FC236}">
                <a16:creationId xmlns:a16="http://schemas.microsoft.com/office/drawing/2014/main" id="{9CE48866-0BD8-3140-8960-1E0423F2C49B}"/>
              </a:ext>
            </a:extLst>
          </p:cNvPr>
          <p:cNvSpPr>
            <a:spLocks noGrp="1"/>
          </p:cNvSpPr>
          <p:nvPr>
            <p:ph type="body" sz="quarter" idx="10"/>
          </p:nvPr>
        </p:nvSpPr>
        <p:spPr/>
        <p:txBody>
          <a:bodyPr/>
          <a:lstStyle/>
          <a:p>
            <a:r>
              <a:rPr lang="en-US" dirty="0"/>
              <a:t>May 2020</a:t>
            </a:r>
          </a:p>
        </p:txBody>
      </p:sp>
    </p:spTree>
    <p:extLst>
      <p:ext uri="{BB962C8B-B14F-4D97-AF65-F5344CB8AC3E}">
        <p14:creationId xmlns:p14="http://schemas.microsoft.com/office/powerpoint/2010/main" val="3271657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13E5CF-198F-5B4E-A910-0E0AF4A664DD}"/>
              </a:ext>
            </a:extLst>
          </p:cNvPr>
          <p:cNvSpPr>
            <a:spLocks noGrp="1"/>
          </p:cNvSpPr>
          <p:nvPr>
            <p:ph type="title"/>
          </p:nvPr>
        </p:nvSpPr>
        <p:spPr/>
        <p:txBody>
          <a:bodyPr/>
          <a:lstStyle/>
          <a:p>
            <a:r>
              <a:rPr lang="en-US" dirty="0"/>
              <a:t>CONTACT THE RIGHTS HOLDER</a:t>
            </a:r>
          </a:p>
        </p:txBody>
      </p:sp>
      <p:sp>
        <p:nvSpPr>
          <p:cNvPr id="6" name="TextBox 5">
            <a:extLst>
              <a:ext uri="{FF2B5EF4-FFF2-40B4-BE49-F238E27FC236}">
                <a16:creationId xmlns:a16="http://schemas.microsoft.com/office/drawing/2014/main" id="{EF96A4ED-820C-494D-B50D-64D78B628B4B}"/>
              </a:ext>
            </a:extLst>
          </p:cNvPr>
          <p:cNvSpPr txBox="1"/>
          <p:nvPr/>
        </p:nvSpPr>
        <p:spPr>
          <a:xfrm>
            <a:off x="687499" y="1913226"/>
            <a:ext cx="9890760" cy="1200329"/>
          </a:xfrm>
          <a:prstGeom prst="rect">
            <a:avLst/>
          </a:prstGeom>
          <a:noFill/>
        </p:spPr>
        <p:txBody>
          <a:bodyPr wrap="square" rtlCol="0">
            <a:spAutoFit/>
          </a:bodyPr>
          <a:lstStyle/>
          <a:p>
            <a:r>
              <a:rPr lang="en-US" sz="2400" dirty="0"/>
              <a:t>2. Contact the rights holder and ask for permission</a:t>
            </a:r>
          </a:p>
          <a:p>
            <a:br>
              <a:rPr lang="en-US" sz="2400" dirty="0"/>
            </a:br>
            <a:endParaRPr lang="en-US" sz="2400" dirty="0"/>
          </a:p>
        </p:txBody>
      </p:sp>
      <p:pic>
        <p:nvPicPr>
          <p:cNvPr id="9" name="Picture 8" descr="A close up of a logo&#10;&#10;Description automatically generated">
            <a:extLst>
              <a:ext uri="{FF2B5EF4-FFF2-40B4-BE49-F238E27FC236}">
                <a16:creationId xmlns:a16="http://schemas.microsoft.com/office/drawing/2014/main" id="{CF9878BC-4537-0044-97C8-3D85BF349E26}"/>
              </a:ext>
            </a:extLst>
          </p:cNvPr>
          <p:cNvPicPr>
            <a:picLocks noChangeAspect="1"/>
          </p:cNvPicPr>
          <p:nvPr/>
        </p:nvPicPr>
        <p:blipFill rotWithShape="1">
          <a:blip r:embed="rId3"/>
          <a:srcRect b="14568"/>
          <a:stretch/>
        </p:blipFill>
        <p:spPr>
          <a:xfrm>
            <a:off x="1090822" y="3262600"/>
            <a:ext cx="2017014" cy="1723177"/>
          </a:xfrm>
          <a:prstGeom prst="rect">
            <a:avLst/>
          </a:prstGeom>
        </p:spPr>
      </p:pic>
      <p:pic>
        <p:nvPicPr>
          <p:cNvPr id="7" name="Sharing">
            <a:extLst>
              <a:ext uri="{FF2B5EF4-FFF2-40B4-BE49-F238E27FC236}">
                <a16:creationId xmlns:a16="http://schemas.microsoft.com/office/drawing/2014/main" id="{8731F640-D48E-3641-905D-31570D74A8DB}"/>
              </a:ext>
            </a:extLst>
          </p:cNvPr>
          <p:cNvPicPr>
            <a:picLocks noChangeAspect="1"/>
          </p:cNvPicPr>
          <p:nvPr/>
        </p:nvPicPr>
        <p:blipFill rotWithShape="1">
          <a:blip r:embed="rId4"/>
          <a:srcRect b="17285"/>
          <a:stretch/>
        </p:blipFill>
        <p:spPr>
          <a:xfrm>
            <a:off x="4411358" y="2733524"/>
            <a:ext cx="3369283" cy="2786913"/>
          </a:xfrm>
          <a:prstGeom prst="rect">
            <a:avLst/>
          </a:prstGeom>
        </p:spPr>
      </p:pic>
      <p:pic>
        <p:nvPicPr>
          <p:cNvPr id="16" name="Picture 15" descr="A picture containing light, drawing&#10;&#10;Description automatically generated">
            <a:extLst>
              <a:ext uri="{FF2B5EF4-FFF2-40B4-BE49-F238E27FC236}">
                <a16:creationId xmlns:a16="http://schemas.microsoft.com/office/drawing/2014/main" id="{DB7A5A62-3286-F34F-A504-E9855D4427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972" l="10000" r="90000">
                        <a14:foregroundMark x1="47656" y1="56111" x2="46328" y2="43472"/>
                        <a14:foregroundMark x1="46328" y1="43472" x2="51563" y2="37222"/>
                        <a14:foregroundMark x1="51563" y1="37222" x2="53125" y2="49028"/>
                        <a14:foregroundMark x1="53125" y1="49028" x2="51797" y2="51528"/>
                        <a14:foregroundMark x1="46406" y1="78056" x2="40625" y2="89444"/>
                        <a14:foregroundMark x1="40625" y1="89444" x2="44688" y2="78056"/>
                        <a14:foregroundMark x1="38359" y1="91806" x2="43594" y2="99861"/>
                        <a14:foregroundMark x1="43594" y1="99861" x2="61172" y2="95972"/>
                        <a14:foregroundMark x1="61172" y1="95972" x2="60234" y2="93056"/>
                      </a14:backgroundRemoval>
                    </a14:imgEffect>
                  </a14:imgLayer>
                </a14:imgProps>
              </a:ext>
            </a:extLst>
          </a:blip>
          <a:stretch>
            <a:fillRect/>
          </a:stretch>
        </p:blipFill>
        <p:spPr>
          <a:xfrm>
            <a:off x="-2646032" y="1519469"/>
            <a:ext cx="9490722" cy="5338531"/>
          </a:xfrm>
          <a:prstGeom prst="rect">
            <a:avLst/>
          </a:prstGeom>
        </p:spPr>
      </p:pic>
      <p:pic>
        <p:nvPicPr>
          <p:cNvPr id="3" name="Picture 2" descr="A close up of a logo&#10;&#10;Description automatically generated">
            <a:extLst>
              <a:ext uri="{FF2B5EF4-FFF2-40B4-BE49-F238E27FC236}">
                <a16:creationId xmlns:a16="http://schemas.microsoft.com/office/drawing/2014/main" id="{09303AD2-D059-5541-B197-0624617CC35A}"/>
              </a:ext>
            </a:extLst>
          </p:cNvPr>
          <p:cNvPicPr>
            <a:picLocks noChangeAspect="1"/>
          </p:cNvPicPr>
          <p:nvPr/>
        </p:nvPicPr>
        <p:blipFill rotWithShape="1">
          <a:blip r:embed="rId7"/>
          <a:srcRect b="14074"/>
          <a:stretch/>
        </p:blipFill>
        <p:spPr>
          <a:xfrm>
            <a:off x="4411358" y="2850115"/>
            <a:ext cx="3181256" cy="2733524"/>
          </a:xfrm>
          <a:prstGeom prst="rect">
            <a:avLst/>
          </a:prstGeom>
        </p:spPr>
      </p:pic>
      <p:pic>
        <p:nvPicPr>
          <p:cNvPr id="13" name="Picture 12" descr="A screenshot of a social media post&#10;&#10;Description automatically generated">
            <a:extLst>
              <a:ext uri="{FF2B5EF4-FFF2-40B4-BE49-F238E27FC236}">
                <a16:creationId xmlns:a16="http://schemas.microsoft.com/office/drawing/2014/main" id="{AA9FE671-0644-7B48-A845-49200FCA01E0}"/>
              </a:ext>
            </a:extLst>
          </p:cNvPr>
          <p:cNvPicPr>
            <a:picLocks noChangeAspect="1"/>
          </p:cNvPicPr>
          <p:nvPr/>
        </p:nvPicPr>
        <p:blipFill>
          <a:blip r:embed="rId8"/>
          <a:stretch>
            <a:fillRect/>
          </a:stretch>
        </p:blipFill>
        <p:spPr>
          <a:xfrm>
            <a:off x="8148212" y="1519469"/>
            <a:ext cx="3088998" cy="4262963"/>
          </a:xfrm>
          <a:prstGeom prst="rect">
            <a:avLst/>
          </a:prstGeom>
        </p:spPr>
      </p:pic>
    </p:spTree>
    <p:extLst>
      <p:ext uri="{BB962C8B-B14F-4D97-AF65-F5344CB8AC3E}">
        <p14:creationId xmlns:p14="http://schemas.microsoft.com/office/powerpoint/2010/main" val="312953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par>
                                <p:cTn id="24" presetID="63" presetClass="path" presetSubtype="0" accel="50000" decel="50000" fill="hold" nodeType="withEffect">
                                  <p:stCondLst>
                                    <p:cond delay="0"/>
                                  </p:stCondLst>
                                  <p:childTnLst>
                                    <p:animMotion origin="layout" path="M 2.29167E-6 -4.81481E-6 L 0.31041 -0.00486 " pathEditMode="relative" rAng="0" ptsTypes="AA">
                                      <p:cBhvr>
                                        <p:cTn id="25" dur="1000" fill="hold"/>
                                        <p:tgtEl>
                                          <p:spTgt spid="3"/>
                                        </p:tgtEl>
                                        <p:attrNameLst>
                                          <p:attrName>ppt_x</p:attrName>
                                          <p:attrName>ppt_y</p:attrName>
                                        </p:attrNameLst>
                                      </p:cBhvr>
                                      <p:rCtr x="15521" y="-255"/>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37" presetClass="path" presetSubtype="0" accel="50000" decel="50000" fill="hold" nodeType="withEffect">
                                  <p:stCondLst>
                                    <p:cond delay="0"/>
                                  </p:stCondLst>
                                  <p:childTnLst>
                                    <p:animMotion origin="layout" path="M -3.125E-6 -4.81481E-6 L 0.08946 -0.06759 C 0.10834 -0.08287 0.13633 -0.09097 0.16602 -0.09097 C 0.19948 -0.09097 0.22618 -0.08287 0.24519 -0.06759 L 0.33542 -4.81481E-6 " pathEditMode="relative" rAng="0" ptsTypes="AAAAA">
                                      <p:cBhvr>
                                        <p:cTn id="32" dur="2000" fill="hold"/>
                                        <p:tgtEl>
                                          <p:spTgt spid="9"/>
                                        </p:tgtEl>
                                        <p:attrNameLst>
                                          <p:attrName>ppt_x</p:attrName>
                                          <p:attrName>ppt_y</p:attrName>
                                        </p:attrNameLst>
                                      </p:cBhvr>
                                      <p:rCtr x="16771" y="-4560"/>
                                    </p:animMotion>
                                  </p:childTnLst>
                                </p:cTn>
                              </p:par>
                              <p:par>
                                <p:cTn id="33" presetID="6" presetClass="emph" presetSubtype="0" fill="hold" nodeType="withEffect">
                                  <p:stCondLst>
                                    <p:cond delay="0"/>
                                  </p:stCondLst>
                                  <p:childTnLst>
                                    <p:animScale>
                                      <p:cBhvr>
                                        <p:cTn id="34" dur="2250" fill="hold"/>
                                        <p:tgtEl>
                                          <p:spTgt spid="9"/>
                                        </p:tgtEl>
                                      </p:cBhvr>
                                      <p:by x="25000" y="25000"/>
                                    </p:animScale>
                                  </p:childTnLst>
                                </p:cTn>
                              </p:par>
                              <p:par>
                                <p:cTn id="35" presetID="42" presetClass="exit" presetSubtype="0" fill="hold" nodeType="withEffect">
                                  <p:stCondLst>
                                    <p:cond delay="1850"/>
                                  </p:stCondLst>
                                  <p:childTnLst>
                                    <p:animEffect transition="out" filter="fade">
                                      <p:cBhvr>
                                        <p:cTn id="36" dur="500"/>
                                        <p:tgtEl>
                                          <p:spTgt spid="9"/>
                                        </p:tgtEl>
                                      </p:cBhvr>
                                    </p:animEffect>
                                    <p:anim calcmode="lin" valueType="num">
                                      <p:cBhvr>
                                        <p:cTn id="37" dur="500"/>
                                        <p:tgtEl>
                                          <p:spTgt spid="9"/>
                                        </p:tgtEl>
                                        <p:attrNameLst>
                                          <p:attrName>ppt_x</p:attrName>
                                        </p:attrNameLst>
                                      </p:cBhvr>
                                      <p:tavLst>
                                        <p:tav tm="0">
                                          <p:val>
                                            <p:strVal val="ppt_x"/>
                                          </p:val>
                                        </p:tav>
                                        <p:tav tm="100000">
                                          <p:val>
                                            <p:strVal val="ppt_x"/>
                                          </p:val>
                                        </p:tav>
                                      </p:tavLst>
                                    </p:anim>
                                    <p:anim calcmode="lin" valueType="num">
                                      <p:cBhvr>
                                        <p:cTn id="38" dur="500"/>
                                        <p:tgtEl>
                                          <p:spTgt spid="9"/>
                                        </p:tgtEl>
                                        <p:attrNameLst>
                                          <p:attrName>ppt_y</p:attrName>
                                        </p:attrNameLst>
                                      </p:cBhvr>
                                      <p:tavLst>
                                        <p:tav tm="0">
                                          <p:val>
                                            <p:strVal val="ppt_y"/>
                                          </p:val>
                                        </p:tav>
                                        <p:tav tm="100000">
                                          <p:val>
                                            <p:strVal val="ppt_y+.1"/>
                                          </p:val>
                                        </p:tav>
                                      </p:tavLst>
                                    </p:anim>
                                    <p:set>
                                      <p:cBhvr>
                                        <p:cTn id="39" dur="1" fill="hold">
                                          <p:stCondLst>
                                            <p:cond delay="499"/>
                                          </p:stCondLst>
                                        </p:cTn>
                                        <p:tgtEl>
                                          <p:spTgt spid="9"/>
                                        </p:tgtEl>
                                        <p:attrNameLst>
                                          <p:attrName>style.visibility</p:attrName>
                                        </p:attrNameLst>
                                      </p:cBhvr>
                                      <p:to>
                                        <p:strVal val="hidden"/>
                                      </p:to>
                                    </p:set>
                                  </p:childTnLst>
                                </p:cTn>
                              </p:par>
                            </p:childTnLst>
                          </p:cTn>
                        </p:par>
                        <p:par>
                          <p:cTn id="40" fill="hold">
                            <p:stCondLst>
                              <p:cond delay="2350"/>
                            </p:stCondLst>
                            <p:childTnLst>
                              <p:par>
                                <p:cTn id="41" presetID="10" presetClass="exit" presetSubtype="0" fill="hold" nodeType="after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13E5CF-198F-5B4E-A910-0E0AF4A664DD}"/>
              </a:ext>
            </a:extLst>
          </p:cNvPr>
          <p:cNvSpPr>
            <a:spLocks noGrp="1"/>
          </p:cNvSpPr>
          <p:nvPr>
            <p:ph type="title"/>
          </p:nvPr>
        </p:nvSpPr>
        <p:spPr/>
        <p:txBody>
          <a:bodyPr/>
          <a:lstStyle/>
          <a:p>
            <a:r>
              <a:rPr lang="en-US" dirty="0"/>
              <a:t>RETAIN DOCUMENTATION</a:t>
            </a:r>
          </a:p>
        </p:txBody>
      </p:sp>
      <p:pic>
        <p:nvPicPr>
          <p:cNvPr id="9" name="Picture 8" descr="A close up of a logo&#10;&#10;Description automatically generated">
            <a:extLst>
              <a:ext uri="{FF2B5EF4-FFF2-40B4-BE49-F238E27FC236}">
                <a16:creationId xmlns:a16="http://schemas.microsoft.com/office/drawing/2014/main" id="{CF9878BC-4537-0044-97C8-3D85BF349E26}"/>
              </a:ext>
            </a:extLst>
          </p:cNvPr>
          <p:cNvPicPr>
            <a:picLocks noChangeAspect="1"/>
          </p:cNvPicPr>
          <p:nvPr/>
        </p:nvPicPr>
        <p:blipFill rotWithShape="1">
          <a:blip r:embed="rId3"/>
          <a:srcRect b="14568"/>
          <a:stretch/>
        </p:blipFill>
        <p:spPr>
          <a:xfrm>
            <a:off x="1090822" y="3262600"/>
            <a:ext cx="2017014" cy="1723177"/>
          </a:xfrm>
          <a:prstGeom prst="rect">
            <a:avLst/>
          </a:prstGeom>
        </p:spPr>
      </p:pic>
      <p:pic>
        <p:nvPicPr>
          <p:cNvPr id="16" name="Picture 15" descr="A picture containing light, drawing&#10;&#10;Description automatically generated">
            <a:extLst>
              <a:ext uri="{FF2B5EF4-FFF2-40B4-BE49-F238E27FC236}">
                <a16:creationId xmlns:a16="http://schemas.microsoft.com/office/drawing/2014/main" id="{DB7A5A62-3286-F34F-A504-E9855D4427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5972" l="10000" r="90000">
                        <a14:foregroundMark x1="47656" y1="56111" x2="46328" y2="43472"/>
                        <a14:foregroundMark x1="46328" y1="43472" x2="51563" y2="37222"/>
                        <a14:foregroundMark x1="51563" y1="37222" x2="53125" y2="49028"/>
                        <a14:foregroundMark x1="53125" y1="49028" x2="51797" y2="51528"/>
                        <a14:foregroundMark x1="46406" y1="78056" x2="40625" y2="89444"/>
                        <a14:foregroundMark x1="40625" y1="89444" x2="44688" y2="78056"/>
                        <a14:foregroundMark x1="38359" y1="91806" x2="43594" y2="99861"/>
                        <a14:foregroundMark x1="43594" y1="99861" x2="61172" y2="95972"/>
                        <a14:foregroundMark x1="61172" y1="95972" x2="60234" y2="93056"/>
                      </a14:backgroundRemoval>
                    </a14:imgEffect>
                  </a14:imgLayer>
                </a14:imgProps>
              </a:ext>
            </a:extLst>
          </a:blip>
          <a:stretch>
            <a:fillRect/>
          </a:stretch>
        </p:blipFill>
        <p:spPr>
          <a:xfrm>
            <a:off x="-2646032" y="1519469"/>
            <a:ext cx="9490722" cy="5338531"/>
          </a:xfrm>
          <a:prstGeom prst="rect">
            <a:avLst/>
          </a:prstGeom>
        </p:spPr>
      </p:pic>
      <p:sp>
        <p:nvSpPr>
          <p:cNvPr id="11" name="TextBox 10">
            <a:extLst>
              <a:ext uri="{FF2B5EF4-FFF2-40B4-BE49-F238E27FC236}">
                <a16:creationId xmlns:a16="http://schemas.microsoft.com/office/drawing/2014/main" id="{49F58202-4FE0-0443-AFB2-FF21A1213576}"/>
              </a:ext>
            </a:extLst>
          </p:cNvPr>
          <p:cNvSpPr txBox="1"/>
          <p:nvPr/>
        </p:nvSpPr>
        <p:spPr>
          <a:xfrm>
            <a:off x="687499" y="1879360"/>
            <a:ext cx="9890760" cy="1200329"/>
          </a:xfrm>
          <a:prstGeom prst="rect">
            <a:avLst/>
          </a:prstGeom>
          <a:noFill/>
        </p:spPr>
        <p:txBody>
          <a:bodyPr wrap="square" rtlCol="0">
            <a:spAutoFit/>
          </a:bodyPr>
          <a:lstStyle/>
          <a:p>
            <a:r>
              <a:rPr lang="en-US" sz="2400" dirty="0"/>
              <a:t>3. Retain documentation</a:t>
            </a:r>
          </a:p>
          <a:p>
            <a:br>
              <a:rPr lang="en-US" sz="2400" dirty="0"/>
            </a:br>
            <a:endParaRPr lang="en-US" sz="2400" dirty="0"/>
          </a:p>
        </p:txBody>
      </p:sp>
      <p:pic>
        <p:nvPicPr>
          <p:cNvPr id="12" name="Picture 11" descr="A close up of a logo&#10;&#10;Description automatically generated">
            <a:extLst>
              <a:ext uri="{FF2B5EF4-FFF2-40B4-BE49-F238E27FC236}">
                <a16:creationId xmlns:a16="http://schemas.microsoft.com/office/drawing/2014/main" id="{ACB5D51E-4E65-AF4C-AE10-97F0400830C9}"/>
              </a:ext>
            </a:extLst>
          </p:cNvPr>
          <p:cNvPicPr>
            <a:picLocks noChangeAspect="1"/>
          </p:cNvPicPr>
          <p:nvPr/>
        </p:nvPicPr>
        <p:blipFill rotWithShape="1">
          <a:blip r:embed="rId6"/>
          <a:srcRect b="13353"/>
          <a:stretch/>
        </p:blipFill>
        <p:spPr>
          <a:xfrm>
            <a:off x="7701148" y="3079689"/>
            <a:ext cx="3345087" cy="2898415"/>
          </a:xfrm>
          <a:prstGeom prst="rect">
            <a:avLst/>
          </a:prstGeom>
        </p:spPr>
      </p:pic>
      <p:pic>
        <p:nvPicPr>
          <p:cNvPr id="5" name="Picture 4" descr="A close up of a logo&#10;&#10;Description automatically generated">
            <a:extLst>
              <a:ext uri="{FF2B5EF4-FFF2-40B4-BE49-F238E27FC236}">
                <a16:creationId xmlns:a16="http://schemas.microsoft.com/office/drawing/2014/main" id="{90BFBAB1-BCDD-3843-A1A8-324F5E840890}"/>
              </a:ext>
            </a:extLst>
          </p:cNvPr>
          <p:cNvPicPr>
            <a:picLocks noChangeAspect="1"/>
          </p:cNvPicPr>
          <p:nvPr/>
        </p:nvPicPr>
        <p:blipFill rotWithShape="1">
          <a:blip r:embed="rId7"/>
          <a:srcRect b="13890"/>
          <a:stretch/>
        </p:blipFill>
        <p:spPr>
          <a:xfrm rot="2908332">
            <a:off x="4273198" y="4328077"/>
            <a:ext cx="2525071" cy="2174342"/>
          </a:xfrm>
          <a:prstGeom prst="rect">
            <a:avLst/>
          </a:prstGeom>
        </p:spPr>
      </p:pic>
      <p:pic>
        <p:nvPicPr>
          <p:cNvPr id="3" name="Picture 2" descr="A close up of a logo&#10;&#10;Description automatically generated">
            <a:extLst>
              <a:ext uri="{FF2B5EF4-FFF2-40B4-BE49-F238E27FC236}">
                <a16:creationId xmlns:a16="http://schemas.microsoft.com/office/drawing/2014/main" id="{09303AD2-D059-5541-B197-0624617CC35A}"/>
              </a:ext>
            </a:extLst>
          </p:cNvPr>
          <p:cNvPicPr>
            <a:picLocks noChangeAspect="1"/>
          </p:cNvPicPr>
          <p:nvPr/>
        </p:nvPicPr>
        <p:blipFill rotWithShape="1">
          <a:blip r:embed="rId8"/>
          <a:srcRect b="14074"/>
          <a:stretch/>
        </p:blipFill>
        <p:spPr>
          <a:xfrm>
            <a:off x="4043789" y="1889177"/>
            <a:ext cx="2983890" cy="2563935"/>
          </a:xfrm>
          <a:prstGeom prst="rect">
            <a:avLst/>
          </a:prstGeom>
        </p:spPr>
      </p:pic>
      <p:sp>
        <p:nvSpPr>
          <p:cNvPr id="15" name="Rounded Rectangular Callout 14">
            <a:extLst>
              <a:ext uri="{FF2B5EF4-FFF2-40B4-BE49-F238E27FC236}">
                <a16:creationId xmlns:a16="http://schemas.microsoft.com/office/drawing/2014/main" id="{B468AF9B-FBE6-8942-8EF2-4EE4CB277226}"/>
              </a:ext>
            </a:extLst>
          </p:cNvPr>
          <p:cNvSpPr/>
          <p:nvPr/>
        </p:nvSpPr>
        <p:spPr>
          <a:xfrm>
            <a:off x="3698166" y="2826686"/>
            <a:ext cx="2743201" cy="2312610"/>
          </a:xfrm>
          <a:prstGeom prst="wedgeRoundRectCallout">
            <a:avLst>
              <a:gd name="adj1" fmla="val -47623"/>
              <a:gd name="adj2" fmla="val 77102"/>
              <a:gd name="adj3" fmla="val 16667"/>
            </a:avLst>
          </a:prstGeom>
          <a:solidFill>
            <a:schemeClr val="accent6"/>
          </a:solidFill>
          <a:ln>
            <a:solidFill>
              <a:schemeClr val="accent6"/>
            </a:solidFill>
          </a:ln>
          <a:effectLst>
            <a:glow rad="254000">
              <a:schemeClr val="accent6">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pic>
        <p:nvPicPr>
          <p:cNvPr id="19" name="Picture 18" descr="A close up of a logo&#10;&#10;Description automatically generated">
            <a:extLst>
              <a:ext uri="{FF2B5EF4-FFF2-40B4-BE49-F238E27FC236}">
                <a16:creationId xmlns:a16="http://schemas.microsoft.com/office/drawing/2014/main" id="{6B4C87D3-0AD5-B047-9AE7-9798CB4418AA}"/>
              </a:ext>
            </a:extLst>
          </p:cNvPr>
          <p:cNvPicPr>
            <a:picLocks noChangeAspect="1"/>
          </p:cNvPicPr>
          <p:nvPr/>
        </p:nvPicPr>
        <p:blipFill rotWithShape="1">
          <a:blip r:embed="rId9">
            <a:alphaModFix/>
          </a:blip>
          <a:srcRect b="16121"/>
          <a:stretch/>
        </p:blipFill>
        <p:spPr>
          <a:xfrm>
            <a:off x="3758136" y="2943603"/>
            <a:ext cx="2623259" cy="2200358"/>
          </a:xfrm>
          <a:prstGeom prst="rect">
            <a:avLst/>
          </a:prstGeom>
        </p:spPr>
      </p:pic>
      <p:sp>
        <p:nvSpPr>
          <p:cNvPr id="20" name="TextBox 19">
            <a:extLst>
              <a:ext uri="{FF2B5EF4-FFF2-40B4-BE49-F238E27FC236}">
                <a16:creationId xmlns:a16="http://schemas.microsoft.com/office/drawing/2014/main" id="{43D702CF-87F3-BF41-9D2B-4BA6CA190708}"/>
              </a:ext>
            </a:extLst>
          </p:cNvPr>
          <p:cNvSpPr txBox="1"/>
          <p:nvPr/>
        </p:nvSpPr>
        <p:spPr>
          <a:xfrm>
            <a:off x="4085350" y="2722060"/>
            <a:ext cx="1976858" cy="2400657"/>
          </a:xfrm>
          <a:prstGeom prst="rect">
            <a:avLst/>
          </a:prstGeom>
          <a:noFill/>
        </p:spPr>
        <p:txBody>
          <a:bodyPr wrap="square" rtlCol="0">
            <a:spAutoFit/>
          </a:bodyPr>
          <a:lstStyle/>
          <a:p>
            <a:pPr algn="ctr"/>
            <a:r>
              <a:rPr lang="en-US" sz="15000" b="1" dirty="0"/>
              <a:t>?</a:t>
            </a:r>
          </a:p>
        </p:txBody>
      </p:sp>
      <p:sp>
        <p:nvSpPr>
          <p:cNvPr id="21" name="TextBox 20">
            <a:extLst>
              <a:ext uri="{FF2B5EF4-FFF2-40B4-BE49-F238E27FC236}">
                <a16:creationId xmlns:a16="http://schemas.microsoft.com/office/drawing/2014/main" id="{0C655995-5AAA-084F-84BB-E55A01CE8A0F}"/>
              </a:ext>
            </a:extLst>
          </p:cNvPr>
          <p:cNvSpPr txBox="1"/>
          <p:nvPr/>
        </p:nvSpPr>
        <p:spPr>
          <a:xfrm>
            <a:off x="1433852" y="1946811"/>
            <a:ext cx="9324296" cy="830997"/>
          </a:xfrm>
          <a:prstGeom prst="rect">
            <a:avLst/>
          </a:prstGeom>
          <a:noFill/>
        </p:spPr>
        <p:txBody>
          <a:bodyPr wrap="square" rtlCol="0">
            <a:spAutoFit/>
          </a:bodyPr>
          <a:lstStyle/>
          <a:p>
            <a:r>
              <a:rPr lang="en-US" sz="2400" dirty="0"/>
              <a:t>How to seek direct permission to use a work protected by copyright and owned by someone else:</a:t>
            </a:r>
          </a:p>
        </p:txBody>
      </p:sp>
      <p:sp>
        <p:nvSpPr>
          <p:cNvPr id="22" name="TextBox 21">
            <a:extLst>
              <a:ext uri="{FF2B5EF4-FFF2-40B4-BE49-F238E27FC236}">
                <a16:creationId xmlns:a16="http://schemas.microsoft.com/office/drawing/2014/main" id="{06AA0BFC-E8D8-114F-932E-692A8F2956BE}"/>
              </a:ext>
            </a:extLst>
          </p:cNvPr>
          <p:cNvSpPr txBox="1"/>
          <p:nvPr/>
        </p:nvSpPr>
        <p:spPr>
          <a:xfrm>
            <a:off x="3833556" y="3261578"/>
            <a:ext cx="7906977" cy="2308324"/>
          </a:xfrm>
          <a:prstGeom prst="rect">
            <a:avLst/>
          </a:prstGeom>
          <a:noFill/>
        </p:spPr>
        <p:txBody>
          <a:bodyPr wrap="square" rtlCol="0">
            <a:spAutoFit/>
          </a:bodyPr>
          <a:lstStyle/>
          <a:p>
            <a:pPr marL="457200" indent="-457200">
              <a:buFont typeface="+mj-lt"/>
              <a:buAutoNum type="arabicPeriod"/>
            </a:pPr>
            <a:r>
              <a:rPr lang="en-US" sz="2400" dirty="0"/>
              <a:t>Determine who holds the copyright in the work</a:t>
            </a:r>
            <a:br>
              <a:rPr lang="en-US" sz="2400" dirty="0"/>
            </a:br>
            <a:endParaRPr lang="en-US" sz="2400" dirty="0"/>
          </a:p>
          <a:p>
            <a:pPr marL="457200" indent="-457200">
              <a:buFont typeface="+mj-lt"/>
              <a:buAutoNum type="arabicPeriod"/>
            </a:pPr>
            <a:r>
              <a:rPr lang="en-US" sz="2400" dirty="0"/>
              <a:t>Contact the rights holder and ask for permission</a:t>
            </a:r>
          </a:p>
          <a:p>
            <a:pPr marL="457200" indent="-457200">
              <a:buFont typeface="+mj-lt"/>
              <a:buAutoNum type="arabicPeriod"/>
            </a:pPr>
            <a:endParaRPr lang="en-US" sz="2400" dirty="0"/>
          </a:p>
          <a:p>
            <a:pPr marL="457200" indent="-457200">
              <a:buFont typeface="+mj-lt"/>
              <a:buAutoNum type="arabicPeriod"/>
            </a:pPr>
            <a:r>
              <a:rPr lang="en-US" sz="2400" dirty="0"/>
              <a:t>Retain documentation</a:t>
            </a:r>
            <a:br>
              <a:rPr lang="en-US" sz="2400" dirty="0"/>
            </a:br>
            <a:endParaRPr lang="en-US" sz="2400" dirty="0"/>
          </a:p>
        </p:txBody>
      </p:sp>
      <p:pic>
        <p:nvPicPr>
          <p:cNvPr id="18" name="Sharing">
            <a:extLst>
              <a:ext uri="{FF2B5EF4-FFF2-40B4-BE49-F238E27FC236}">
                <a16:creationId xmlns:a16="http://schemas.microsoft.com/office/drawing/2014/main" id="{24C045D1-C22A-A743-9518-2AB91ABBA48D}"/>
              </a:ext>
            </a:extLst>
          </p:cNvPr>
          <p:cNvPicPr>
            <a:picLocks noChangeAspect="1"/>
          </p:cNvPicPr>
          <p:nvPr/>
        </p:nvPicPr>
        <p:blipFill rotWithShape="1">
          <a:blip r:embed="rId10"/>
          <a:srcRect b="17285"/>
          <a:stretch/>
        </p:blipFill>
        <p:spPr>
          <a:xfrm>
            <a:off x="3883247" y="2926950"/>
            <a:ext cx="2406901" cy="1990876"/>
          </a:xfrm>
          <a:prstGeom prst="rect">
            <a:avLst/>
          </a:prstGeom>
        </p:spPr>
      </p:pic>
    </p:spTree>
    <p:extLst>
      <p:ext uri="{BB962C8B-B14F-4D97-AF65-F5344CB8AC3E}">
        <p14:creationId xmlns:p14="http://schemas.microsoft.com/office/powerpoint/2010/main" val="126556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7" presetClass="path" presetSubtype="0" accel="50000" decel="50000" fill="hold" nodeType="clickEffect">
                                  <p:stCondLst>
                                    <p:cond delay="0"/>
                                  </p:stCondLst>
                                  <p:childTnLst>
                                    <p:animMotion origin="layout" path="M 1.04167E-6 -1.0365E-16 L 1.04167E-6 -0.08194 C 1.04167E-6 -0.11852 0.08841 -0.16343 0.16042 -0.16343 L 0.32083 -0.16343 " pathEditMode="relative" rAng="0" ptsTypes="AAAA">
                                      <p:cBhvr>
                                        <p:cTn id="17" dur="1500" fill="hold"/>
                                        <p:tgtEl>
                                          <p:spTgt spid="5"/>
                                        </p:tgtEl>
                                        <p:attrNameLst>
                                          <p:attrName>ppt_x</p:attrName>
                                          <p:attrName>ppt_y</p:attrName>
                                        </p:attrNameLst>
                                      </p:cBhvr>
                                      <p:rCtr x="16042" y="-8171"/>
                                    </p:animMotion>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57" presetClass="path" presetSubtype="0" accel="50000" decel="50000" fill="hold" nodeType="withEffect">
                                  <p:stCondLst>
                                    <p:cond delay="0"/>
                                  </p:stCondLst>
                                  <p:childTnLst>
                                    <p:animMotion origin="layout" path="M -4.375E-6 -2.22222E-6 L -4.375E-6 -0.04745 C -4.375E-6 -0.06828 0.08829 -0.09328 0.1599 -0.09328 L 0.32084 -0.09328 " pathEditMode="relative" rAng="0" ptsTypes="AAAA">
                                      <p:cBhvr>
                                        <p:cTn id="22" dur="1500" fill="hold"/>
                                        <p:tgtEl>
                                          <p:spTgt spid="3"/>
                                        </p:tgtEl>
                                        <p:attrNameLst>
                                          <p:attrName>ppt_x</p:attrName>
                                          <p:attrName>ppt_y</p:attrName>
                                        </p:attrNameLst>
                                      </p:cBhvr>
                                      <p:rCtr x="16042" y="-4676"/>
                                    </p:animMotion>
                                  </p:childTnLst>
                                </p:cTn>
                              </p:par>
                              <p:par>
                                <p:cTn id="23" presetID="6" presetClass="emph" presetSubtype="0" fill="hold" nodeType="withEffect">
                                  <p:stCondLst>
                                    <p:cond delay="0"/>
                                  </p:stCondLst>
                                  <p:childTnLst>
                                    <p:animScale>
                                      <p:cBhvr>
                                        <p:cTn id="24" dur="1500" fill="hold"/>
                                        <p:tgtEl>
                                          <p:spTgt spid="5"/>
                                        </p:tgtEl>
                                      </p:cBhvr>
                                      <p:by x="25000" y="25000"/>
                                    </p:animScale>
                                  </p:childTnLst>
                                </p:cTn>
                              </p:par>
                              <p:par>
                                <p:cTn id="25" presetID="6" presetClass="emph" presetSubtype="0" fill="hold" nodeType="withEffect">
                                  <p:stCondLst>
                                    <p:cond delay="0"/>
                                  </p:stCondLst>
                                  <p:childTnLst>
                                    <p:animScale>
                                      <p:cBhvr>
                                        <p:cTn id="26" dur="1500" fill="hold"/>
                                        <p:tgtEl>
                                          <p:spTgt spid="3"/>
                                        </p:tgtEl>
                                      </p:cBhvr>
                                      <p:by x="25000" y="25000"/>
                                    </p:animScale>
                                  </p:childTnLst>
                                </p:cTn>
                              </p:par>
                              <p:par>
                                <p:cTn id="27" presetID="42" presetClass="exit" presetSubtype="0" fill="hold" nodeType="withEffect">
                                  <p:stCondLst>
                                    <p:cond delay="1250"/>
                                  </p:stCondLst>
                                  <p:childTnLst>
                                    <p:animEffect transition="out" filter="fade">
                                      <p:cBhvr>
                                        <p:cTn id="28" dur="1000"/>
                                        <p:tgtEl>
                                          <p:spTgt spid="5"/>
                                        </p:tgtEl>
                                      </p:cBhvr>
                                    </p:animEffect>
                                    <p:anim calcmode="lin" valueType="num">
                                      <p:cBhvr>
                                        <p:cTn id="29" dur="1000"/>
                                        <p:tgtEl>
                                          <p:spTgt spid="5"/>
                                        </p:tgtEl>
                                        <p:attrNameLst>
                                          <p:attrName>ppt_x</p:attrName>
                                        </p:attrNameLst>
                                      </p:cBhvr>
                                      <p:tavLst>
                                        <p:tav tm="0">
                                          <p:val>
                                            <p:strVal val="ppt_x"/>
                                          </p:val>
                                        </p:tav>
                                        <p:tav tm="100000">
                                          <p:val>
                                            <p:strVal val="ppt_x"/>
                                          </p:val>
                                        </p:tav>
                                      </p:tavLst>
                                    </p:anim>
                                    <p:anim calcmode="lin" valueType="num">
                                      <p:cBhvr>
                                        <p:cTn id="30" dur="1000"/>
                                        <p:tgtEl>
                                          <p:spTgt spid="5"/>
                                        </p:tgtEl>
                                        <p:attrNameLst>
                                          <p:attrName>ppt_y</p:attrName>
                                        </p:attrNameLst>
                                      </p:cBhvr>
                                      <p:tavLst>
                                        <p:tav tm="0">
                                          <p:val>
                                            <p:strVal val="ppt_y"/>
                                          </p:val>
                                        </p:tav>
                                        <p:tav tm="100000">
                                          <p:val>
                                            <p:strVal val="ppt_y+.1"/>
                                          </p:val>
                                        </p:tav>
                                      </p:tavLst>
                                    </p:anim>
                                    <p:set>
                                      <p:cBhvr>
                                        <p:cTn id="31" dur="1" fill="hold">
                                          <p:stCondLst>
                                            <p:cond delay="999"/>
                                          </p:stCondLst>
                                        </p:cTn>
                                        <p:tgtEl>
                                          <p:spTgt spid="5"/>
                                        </p:tgtEl>
                                        <p:attrNameLst>
                                          <p:attrName>style.visibility</p:attrName>
                                        </p:attrNameLst>
                                      </p:cBhvr>
                                      <p:to>
                                        <p:strVal val="hidden"/>
                                      </p:to>
                                    </p:set>
                                  </p:childTnLst>
                                </p:cTn>
                              </p:par>
                              <p:par>
                                <p:cTn id="32" presetID="42" presetClass="exit" presetSubtype="0" fill="hold" nodeType="withEffect">
                                  <p:stCondLst>
                                    <p:cond delay="1250"/>
                                  </p:stCondLst>
                                  <p:childTnLst>
                                    <p:animEffect transition="out" filter="fade">
                                      <p:cBhvr>
                                        <p:cTn id="33" dur="1000"/>
                                        <p:tgtEl>
                                          <p:spTgt spid="3"/>
                                        </p:tgtEl>
                                      </p:cBhvr>
                                    </p:animEffect>
                                    <p:anim calcmode="lin" valueType="num">
                                      <p:cBhvr>
                                        <p:cTn id="34" dur="1000"/>
                                        <p:tgtEl>
                                          <p:spTgt spid="3"/>
                                        </p:tgtEl>
                                        <p:attrNameLst>
                                          <p:attrName>ppt_x</p:attrName>
                                        </p:attrNameLst>
                                      </p:cBhvr>
                                      <p:tavLst>
                                        <p:tav tm="0">
                                          <p:val>
                                            <p:strVal val="ppt_x"/>
                                          </p:val>
                                        </p:tav>
                                        <p:tav tm="100000">
                                          <p:val>
                                            <p:strVal val="ppt_x"/>
                                          </p:val>
                                        </p:tav>
                                      </p:tavLst>
                                    </p:anim>
                                    <p:anim calcmode="lin" valueType="num">
                                      <p:cBhvr>
                                        <p:cTn id="35" dur="1000"/>
                                        <p:tgtEl>
                                          <p:spTgt spid="3"/>
                                        </p:tgtEl>
                                        <p:attrNameLst>
                                          <p:attrName>ppt_y</p:attrName>
                                        </p:attrNameLst>
                                      </p:cBhvr>
                                      <p:tavLst>
                                        <p:tav tm="0">
                                          <p:val>
                                            <p:strVal val="ppt_y"/>
                                          </p:val>
                                        </p:tav>
                                        <p:tav tm="100000">
                                          <p:val>
                                            <p:strVal val="ppt_y+.1"/>
                                          </p:val>
                                        </p:tav>
                                      </p:tavLst>
                                    </p:anim>
                                    <p:set>
                                      <p:cBhvr>
                                        <p:cTn id="36" dur="1" fill="hold">
                                          <p:stCondLst>
                                            <p:cond delay="9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10" presetClass="entr" presetSubtype="0" fill="hold" nodeType="withEffect">
                                  <p:stCondLst>
                                    <p:cond delay="4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par>
                                <p:cTn id="58" presetID="10" presetClass="entr" presetSubtype="0" fill="hold" grpId="1" nodeType="withEffect">
                                  <p:stCondLst>
                                    <p:cond delay="4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2" nodeType="clickEffect">
                                  <p:stCondLst>
                                    <p:cond delay="0"/>
                                  </p:stCondLst>
                                  <p:childTnLst>
                                    <p:animEffect transition="out" filter="fad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42" presetClass="entr" presetSubtype="0" fill="hold" grpId="0" nodeType="withEffect">
                                  <p:stCondLst>
                                    <p:cond delay="0"/>
                                  </p:stCondLst>
                                  <p:childTnLst>
                                    <p:set>
                                      <p:cBhvr>
                                        <p:cTn id="76" dur="1" fill="hold">
                                          <p:stCondLst>
                                            <p:cond delay="0"/>
                                          </p:stCondLst>
                                        </p:cTn>
                                        <p:tgtEl>
                                          <p:spTgt spid="21">
                                            <p:txEl>
                                              <p:pRg st="0" end="0"/>
                                            </p:txEl>
                                          </p:spTgt>
                                        </p:tgtEl>
                                        <p:attrNameLst>
                                          <p:attrName>style.visibility</p:attrName>
                                        </p:attrNameLst>
                                      </p:cBhvr>
                                      <p:to>
                                        <p:strVal val="visible"/>
                                      </p:to>
                                    </p:set>
                                    <p:animEffect transition="in" filter="fade">
                                      <p:cBhvr>
                                        <p:cTn id="77" dur="1000"/>
                                        <p:tgtEl>
                                          <p:spTgt spid="21">
                                            <p:txEl>
                                              <p:pRg st="0" end="0"/>
                                            </p:txEl>
                                          </p:spTgt>
                                        </p:tgtEl>
                                      </p:cBhvr>
                                    </p:animEffect>
                                    <p:anim calcmode="lin" valueType="num">
                                      <p:cBhvr>
                                        <p:cTn id="7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2">
                                            <p:txEl>
                                              <p:pRg st="0" end="0"/>
                                            </p:txEl>
                                          </p:spTgt>
                                        </p:tgtEl>
                                        <p:attrNameLst>
                                          <p:attrName>style.visibility</p:attrName>
                                        </p:attrNameLst>
                                      </p:cBhvr>
                                      <p:to>
                                        <p:strVal val="visible"/>
                                      </p:to>
                                    </p:set>
                                    <p:animEffect transition="in" filter="fade">
                                      <p:cBhvr>
                                        <p:cTn id="82" dur="1000"/>
                                        <p:tgtEl>
                                          <p:spTgt spid="22">
                                            <p:txEl>
                                              <p:pRg st="0" end="0"/>
                                            </p:txEl>
                                          </p:spTgt>
                                        </p:tgtEl>
                                      </p:cBhvr>
                                    </p:animEffect>
                                    <p:anim calcmode="lin" valueType="num">
                                      <p:cBhvr>
                                        <p:cTn id="8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84" dur="1000" fill="hold"/>
                                        <p:tgtEl>
                                          <p:spTgt spid="22">
                                            <p:txEl>
                                              <p:pRg st="0" end="0"/>
                                            </p:txEl>
                                          </p:spTgt>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2">
                                            <p:txEl>
                                              <p:pRg st="1" end="1"/>
                                            </p:txEl>
                                          </p:spTgt>
                                        </p:tgtEl>
                                        <p:attrNameLst>
                                          <p:attrName>style.visibility</p:attrName>
                                        </p:attrNameLst>
                                      </p:cBhvr>
                                      <p:to>
                                        <p:strVal val="visible"/>
                                      </p:to>
                                    </p:set>
                                    <p:animEffect transition="in" filter="fade">
                                      <p:cBhvr>
                                        <p:cTn id="87" dur="1000"/>
                                        <p:tgtEl>
                                          <p:spTgt spid="22">
                                            <p:txEl>
                                              <p:pRg st="1" end="1"/>
                                            </p:txEl>
                                          </p:spTgt>
                                        </p:tgtEl>
                                      </p:cBhvr>
                                    </p:animEffect>
                                    <p:anim calcmode="lin" valueType="num">
                                      <p:cBhvr>
                                        <p:cTn id="8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89" dur="1000" fill="hold"/>
                                        <p:tgtEl>
                                          <p:spTgt spid="22">
                                            <p:txEl>
                                              <p:pRg st="1" end="1"/>
                                            </p:txEl>
                                          </p:spTgt>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2">
                                            <p:txEl>
                                              <p:pRg st="3" end="3"/>
                                            </p:txEl>
                                          </p:spTgt>
                                        </p:tgtEl>
                                        <p:attrNameLst>
                                          <p:attrName>style.visibility</p:attrName>
                                        </p:attrNameLst>
                                      </p:cBhvr>
                                      <p:to>
                                        <p:strVal val="visible"/>
                                      </p:to>
                                    </p:set>
                                    <p:animEffect transition="in" filter="fade">
                                      <p:cBhvr>
                                        <p:cTn id="92" dur="1000"/>
                                        <p:tgtEl>
                                          <p:spTgt spid="22">
                                            <p:txEl>
                                              <p:pRg st="3" end="3"/>
                                            </p:txEl>
                                          </p:spTgt>
                                        </p:tgtEl>
                                      </p:cBhvr>
                                    </p:animEffect>
                                    <p:anim calcmode="lin" valueType="num">
                                      <p:cBhvr>
                                        <p:cTn id="93" dur="10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94" dur="1000" fill="hold"/>
                                        <p:tgtEl>
                                          <p:spTgt spid="2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5" grpId="0" animBg="1"/>
      <p:bldP spid="15" grpId="1" animBg="1"/>
      <p:bldP spid="20" grpId="1"/>
      <p:bldP spid="20" grpId="2"/>
      <p:bldP spid="21" grpId="0" build="allAtOnce"/>
      <p:bldP spid="2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DA0F6-988B-024D-8870-58EB372F6327}"/>
              </a:ext>
            </a:extLst>
          </p:cNvPr>
          <p:cNvSpPr>
            <a:spLocks noGrp="1"/>
          </p:cNvSpPr>
          <p:nvPr>
            <p:ph type="title"/>
          </p:nvPr>
        </p:nvSpPr>
        <p:spPr/>
        <p:txBody>
          <a:bodyPr/>
          <a:lstStyle/>
          <a:p>
            <a:r>
              <a:rPr lang="en-US" dirty="0"/>
              <a:t>LEARNING OBJECTIVES</a:t>
            </a:r>
          </a:p>
        </p:txBody>
      </p:sp>
      <p:sp>
        <p:nvSpPr>
          <p:cNvPr id="5" name="TextBox 4">
            <a:extLst>
              <a:ext uri="{FF2B5EF4-FFF2-40B4-BE49-F238E27FC236}">
                <a16:creationId xmlns:a16="http://schemas.microsoft.com/office/drawing/2014/main" id="{C88CD66E-892D-514C-97A1-4AD82B7CFE6E}"/>
              </a:ext>
            </a:extLst>
          </p:cNvPr>
          <p:cNvSpPr txBox="1"/>
          <p:nvPr/>
        </p:nvSpPr>
        <p:spPr>
          <a:xfrm>
            <a:off x="579120" y="2005648"/>
            <a:ext cx="3872150" cy="461665"/>
          </a:xfrm>
          <a:prstGeom prst="rect">
            <a:avLst/>
          </a:prstGeom>
          <a:noFill/>
        </p:spPr>
        <p:txBody>
          <a:bodyPr wrap="none" rtlCol="0">
            <a:spAutoFit/>
          </a:bodyPr>
          <a:lstStyle/>
          <a:p>
            <a:r>
              <a:rPr lang="en-US" sz="2400" dirty="0"/>
              <a:t>You should now be able to:</a:t>
            </a:r>
          </a:p>
        </p:txBody>
      </p:sp>
      <p:sp>
        <p:nvSpPr>
          <p:cNvPr id="6" name="TextBox 5">
            <a:extLst>
              <a:ext uri="{FF2B5EF4-FFF2-40B4-BE49-F238E27FC236}">
                <a16:creationId xmlns:a16="http://schemas.microsoft.com/office/drawing/2014/main" id="{E12BE0DE-F244-9D4A-9BB2-2B8ABCDEB8B1}"/>
              </a:ext>
            </a:extLst>
          </p:cNvPr>
          <p:cNvSpPr txBox="1"/>
          <p:nvPr/>
        </p:nvSpPr>
        <p:spPr>
          <a:xfrm>
            <a:off x="1150620" y="2777808"/>
            <a:ext cx="989076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Understand when asking permission or seeking a transactional </a:t>
            </a:r>
            <a:r>
              <a:rPr lang="en-US" sz="2400" dirty="0" err="1"/>
              <a:t>licence</a:t>
            </a:r>
            <a:r>
              <a:rPr lang="en-US" sz="2400" dirty="0"/>
              <a:t> is necessary</a:t>
            </a:r>
            <a:br>
              <a:rPr lang="en-US" sz="2400" dirty="0"/>
            </a:br>
            <a:endParaRPr lang="en-US" sz="2400" dirty="0"/>
          </a:p>
          <a:p>
            <a:pPr marL="285750" indent="-285750">
              <a:buFont typeface="Arial" panose="020B0604020202020204" pitchFamily="34" charset="0"/>
              <a:buChar char="•"/>
            </a:pPr>
            <a:r>
              <a:rPr lang="en-US" sz="2400" dirty="0"/>
              <a:t>Describe the three steps involved in seeking a transactional </a:t>
            </a:r>
            <a:r>
              <a:rPr lang="en-US" sz="2400" dirty="0" err="1"/>
              <a:t>licence</a:t>
            </a:r>
            <a:br>
              <a:rPr lang="en-US" sz="2400" dirty="0"/>
            </a:br>
            <a:endParaRPr lang="en-US" sz="2400" dirty="0"/>
          </a:p>
        </p:txBody>
      </p:sp>
    </p:spTree>
    <p:extLst>
      <p:ext uri="{BB962C8B-B14F-4D97-AF65-F5344CB8AC3E}">
        <p14:creationId xmlns:p14="http://schemas.microsoft.com/office/powerpoint/2010/main" val="342098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097429"/>
      </p:ext>
    </p:extLst>
  </p:cSld>
  <p:clrMapOvr>
    <a:masterClrMapping/>
  </p:clrMapOvr>
  <mc:AlternateContent xmlns:mc="http://schemas.openxmlformats.org/markup-compatibility/2006" xmlns:p14="http://schemas.microsoft.com/office/powerpoint/2010/main">
    <mc:Choice Requires="p14">
      <p:transition spd="slow" p14:dur="2000" advTm="7807"/>
    </mc:Choice>
    <mc:Fallback xmlns="">
      <p:transition spd="slow" advTm="780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967398-42E5-FC48-8CF2-088CF3F4B05E}"/>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5C58CE45-DFD4-0E45-B884-86F2C1F2ECC0}"/>
              </a:ext>
            </a:extLst>
          </p:cNvPr>
          <p:cNvSpPr txBox="1"/>
          <p:nvPr/>
        </p:nvSpPr>
        <p:spPr>
          <a:xfrm>
            <a:off x="476250" y="2005726"/>
            <a:ext cx="4985657" cy="2585323"/>
          </a:xfrm>
          <a:prstGeom prst="rect">
            <a:avLst/>
          </a:prstGeom>
          <a:noFill/>
        </p:spPr>
        <p:txBody>
          <a:bodyPr wrap="square" rtlCol="0">
            <a:spAutoFit/>
          </a:bodyPr>
          <a:lstStyle/>
          <a:p>
            <a:pPr fontAlgn="base"/>
            <a:r>
              <a:rPr lang="en-CA" dirty="0"/>
              <a:t>You should seek permission to use another person’s copyright protected works</a:t>
            </a:r>
          </a:p>
          <a:p>
            <a:pPr marL="742950" lvl="1" indent="-285750" fontAlgn="base">
              <a:buFont typeface="Arial" panose="020B0604020202020204" pitchFamily="34" charset="0"/>
              <a:buChar char="•"/>
            </a:pPr>
            <a:r>
              <a:rPr lang="en-CA" b="1" dirty="0">
                <a:solidFill>
                  <a:schemeClr val="accent6"/>
                </a:solidFill>
              </a:rPr>
              <a:t>When your use isn’t supported by a copyright exception, terms of use, or a licence</a:t>
            </a:r>
          </a:p>
          <a:p>
            <a:pPr marL="742950" lvl="1" indent="-285750" fontAlgn="base">
              <a:buFont typeface="Arial" panose="020B0604020202020204" pitchFamily="34" charset="0"/>
              <a:buChar char="•"/>
            </a:pPr>
            <a:r>
              <a:rPr lang="en-CA" dirty="0"/>
              <a:t>To ensure a copyright exception applies</a:t>
            </a:r>
          </a:p>
          <a:p>
            <a:pPr marL="742950" lvl="1" indent="-285750" fontAlgn="base">
              <a:buFont typeface="Arial" panose="020B0604020202020204" pitchFamily="34" charset="0"/>
              <a:buChar char="•"/>
            </a:pPr>
            <a:r>
              <a:rPr lang="en-CA" dirty="0"/>
              <a:t>Always</a:t>
            </a:r>
          </a:p>
          <a:p>
            <a:pPr marL="742950" lvl="1" indent="-285750" fontAlgn="base">
              <a:buFont typeface="Arial" panose="020B0604020202020204" pitchFamily="34" charset="0"/>
              <a:buChar char="•"/>
            </a:pPr>
            <a:r>
              <a:rPr lang="en-CA" dirty="0"/>
              <a:t>Never</a:t>
            </a:r>
          </a:p>
          <a:p>
            <a:endParaRPr lang="en-US" dirty="0"/>
          </a:p>
        </p:txBody>
      </p:sp>
      <p:sp>
        <p:nvSpPr>
          <p:cNvPr id="5" name="TextBox 4">
            <a:extLst>
              <a:ext uri="{FF2B5EF4-FFF2-40B4-BE49-F238E27FC236}">
                <a16:creationId xmlns:a16="http://schemas.microsoft.com/office/drawing/2014/main" id="{9563E1D0-48ED-B044-8F9C-9B6C2354E83C}"/>
              </a:ext>
            </a:extLst>
          </p:cNvPr>
          <p:cNvSpPr txBox="1"/>
          <p:nvPr/>
        </p:nvSpPr>
        <p:spPr>
          <a:xfrm>
            <a:off x="6096000" y="2005726"/>
            <a:ext cx="5619750" cy="3970318"/>
          </a:xfrm>
          <a:prstGeom prst="rect">
            <a:avLst/>
          </a:prstGeom>
          <a:noFill/>
        </p:spPr>
        <p:txBody>
          <a:bodyPr wrap="square" rtlCol="0">
            <a:spAutoFit/>
          </a:bodyPr>
          <a:lstStyle/>
          <a:p>
            <a:pPr fontAlgn="base"/>
            <a:r>
              <a:rPr lang="en-CA" dirty="0"/>
              <a:t>Which of the following statements correctly describes the connection between fair dealing and asking permission</a:t>
            </a:r>
          </a:p>
          <a:p>
            <a:pPr marL="742950" lvl="1" indent="-285750" fontAlgn="base">
              <a:buFont typeface="Arial" panose="020B0604020202020204" pitchFamily="34" charset="0"/>
              <a:buChar char="•"/>
            </a:pPr>
            <a:r>
              <a:rPr lang="en-CA" dirty="0"/>
              <a:t>You should ask for permission first, and if this fails then complete a fair dealing analysis</a:t>
            </a:r>
          </a:p>
          <a:p>
            <a:pPr marL="742950" lvl="1" indent="-285750" fontAlgn="base">
              <a:buFont typeface="Arial" panose="020B0604020202020204" pitchFamily="34" charset="0"/>
              <a:buChar char="•"/>
            </a:pPr>
            <a:r>
              <a:rPr lang="en-CA" dirty="0"/>
              <a:t>You should complete a fair dealing analysis, and if your use appears to be covered by fair dealing, then you also ask permission</a:t>
            </a:r>
          </a:p>
          <a:p>
            <a:pPr marL="742950" lvl="1" indent="-285750" fontAlgn="base">
              <a:buFont typeface="Arial" panose="020B0604020202020204" pitchFamily="34" charset="0"/>
              <a:buChar char="•"/>
            </a:pPr>
            <a:r>
              <a:rPr lang="en-CA" b="1" dirty="0">
                <a:solidFill>
                  <a:schemeClr val="accent6"/>
                </a:solidFill>
              </a:rPr>
              <a:t>You should complete a fair dealing analysis, and if the use appears to not be covered by fair dealing, then you should ask permission</a:t>
            </a:r>
          </a:p>
          <a:p>
            <a:pPr marL="742950" lvl="1" indent="-285750" fontAlgn="base">
              <a:buFont typeface="Arial" panose="020B0604020202020204" pitchFamily="34" charset="0"/>
              <a:buChar char="•"/>
            </a:pPr>
            <a:r>
              <a:rPr lang="en-CA" dirty="0"/>
              <a:t>Do whatever you like, it is easier to ask for forgiveness than permission </a:t>
            </a:r>
          </a:p>
        </p:txBody>
      </p:sp>
    </p:spTree>
    <p:extLst>
      <p:ext uri="{BB962C8B-B14F-4D97-AF65-F5344CB8AC3E}">
        <p14:creationId xmlns:p14="http://schemas.microsoft.com/office/powerpoint/2010/main" val="4098356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967398-42E5-FC48-8CF2-088CF3F4B05E}"/>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5C58CE45-DFD4-0E45-B884-86F2C1F2ECC0}"/>
              </a:ext>
            </a:extLst>
          </p:cNvPr>
          <p:cNvSpPr txBox="1"/>
          <p:nvPr/>
        </p:nvSpPr>
        <p:spPr>
          <a:xfrm>
            <a:off x="476250" y="2005726"/>
            <a:ext cx="4985657" cy="2585323"/>
          </a:xfrm>
          <a:prstGeom prst="rect">
            <a:avLst/>
          </a:prstGeom>
          <a:noFill/>
        </p:spPr>
        <p:txBody>
          <a:bodyPr wrap="square" rtlCol="0">
            <a:spAutoFit/>
          </a:bodyPr>
          <a:lstStyle/>
          <a:p>
            <a:pPr fontAlgn="base"/>
            <a:r>
              <a:rPr lang="en-CA" dirty="0"/>
              <a:t>Which of the following is not a step in asking permission or seeking a transactional licence</a:t>
            </a:r>
          </a:p>
          <a:p>
            <a:pPr marL="742950" lvl="1" indent="-285750" fontAlgn="base">
              <a:buFont typeface="Arial" panose="020B0604020202020204" pitchFamily="34" charset="0"/>
              <a:buChar char="•"/>
            </a:pPr>
            <a:r>
              <a:rPr lang="en-CA" dirty="0"/>
              <a:t>Determining who holds the copyright in a work</a:t>
            </a:r>
          </a:p>
          <a:p>
            <a:pPr marL="742950" lvl="1" indent="-285750" fontAlgn="base">
              <a:buFont typeface="Arial" panose="020B0604020202020204" pitchFamily="34" charset="0"/>
              <a:buChar char="•"/>
            </a:pPr>
            <a:r>
              <a:rPr lang="en-CA" dirty="0"/>
              <a:t>Contacting the rights holder and asking for permission</a:t>
            </a:r>
          </a:p>
          <a:p>
            <a:pPr marL="742950" lvl="1" indent="-285750" fontAlgn="base">
              <a:buFont typeface="Arial" panose="020B0604020202020204" pitchFamily="34" charset="0"/>
              <a:buChar char="•"/>
            </a:pPr>
            <a:r>
              <a:rPr lang="en-CA" dirty="0"/>
              <a:t>Retaining documentation</a:t>
            </a:r>
          </a:p>
          <a:p>
            <a:pPr marL="742950" lvl="1" indent="-285750" fontAlgn="base">
              <a:buFont typeface="Arial" panose="020B0604020202020204" pitchFamily="34" charset="0"/>
              <a:buChar char="•"/>
            </a:pPr>
            <a:r>
              <a:rPr lang="en-CA" b="1" dirty="0">
                <a:solidFill>
                  <a:schemeClr val="accent6"/>
                </a:solidFill>
              </a:rPr>
              <a:t>Agreeing to give over your first born to the Minister of Innovation</a:t>
            </a:r>
          </a:p>
        </p:txBody>
      </p:sp>
      <p:sp>
        <p:nvSpPr>
          <p:cNvPr id="5" name="TextBox 4">
            <a:extLst>
              <a:ext uri="{FF2B5EF4-FFF2-40B4-BE49-F238E27FC236}">
                <a16:creationId xmlns:a16="http://schemas.microsoft.com/office/drawing/2014/main" id="{9563E1D0-48ED-B044-8F9C-9B6C2354E83C}"/>
              </a:ext>
            </a:extLst>
          </p:cNvPr>
          <p:cNvSpPr txBox="1"/>
          <p:nvPr/>
        </p:nvSpPr>
        <p:spPr>
          <a:xfrm>
            <a:off x="6096000" y="2005726"/>
            <a:ext cx="5619750" cy="1477328"/>
          </a:xfrm>
          <a:prstGeom prst="rect">
            <a:avLst/>
          </a:prstGeom>
          <a:noFill/>
        </p:spPr>
        <p:txBody>
          <a:bodyPr wrap="square" rtlCol="0">
            <a:spAutoFit/>
          </a:bodyPr>
          <a:lstStyle/>
          <a:p>
            <a:pPr fontAlgn="base"/>
            <a:r>
              <a:rPr lang="en-CA" dirty="0"/>
              <a:t>If you cannot locate the copyright holder for a work you would like to use, you may apply to the Copyright Board for a licence.</a:t>
            </a:r>
          </a:p>
          <a:p>
            <a:pPr marL="742950" lvl="1" indent="-285750" fontAlgn="base">
              <a:buFont typeface="Arial" panose="020B0604020202020204" pitchFamily="34" charset="0"/>
              <a:buChar char="•"/>
            </a:pPr>
            <a:r>
              <a:rPr lang="en-CA" b="1" dirty="0">
                <a:solidFill>
                  <a:schemeClr val="accent6"/>
                </a:solidFill>
              </a:rPr>
              <a:t>True</a:t>
            </a:r>
            <a:endParaRPr lang="en-CA" sz="1600" b="1" dirty="0">
              <a:solidFill>
                <a:schemeClr val="accent6"/>
              </a:solidFill>
            </a:endParaRPr>
          </a:p>
          <a:p>
            <a:pPr marL="742950" lvl="1" indent="-285750" fontAlgn="base">
              <a:buFont typeface="Arial" panose="020B0604020202020204" pitchFamily="34" charset="0"/>
              <a:buChar char="•"/>
            </a:pPr>
            <a:r>
              <a:rPr lang="en-CA" dirty="0"/>
              <a:t>False</a:t>
            </a:r>
            <a:endParaRPr lang="en-CA" sz="1600" dirty="0"/>
          </a:p>
        </p:txBody>
      </p:sp>
    </p:spTree>
    <p:extLst>
      <p:ext uri="{BB962C8B-B14F-4D97-AF65-F5344CB8AC3E}">
        <p14:creationId xmlns:p14="http://schemas.microsoft.com/office/powerpoint/2010/main" val="3932682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90028D-0E9C-C84C-9012-02A1BA1413A7}"/>
              </a:ext>
            </a:extLst>
          </p:cNvPr>
          <p:cNvSpPr>
            <a:spLocks noGrp="1"/>
          </p:cNvSpPr>
          <p:nvPr>
            <p:ph type="body" sz="quarter" idx="15"/>
          </p:nvPr>
        </p:nvSpPr>
        <p:spPr>
          <a:xfrm>
            <a:off x="851192" y="1978089"/>
            <a:ext cx="10502608" cy="4113617"/>
          </a:xfrm>
        </p:spPr>
        <p:txBody>
          <a:bodyPr/>
          <a:lstStyle/>
          <a:p>
            <a:pPr marL="457200" indent="-457200"/>
            <a:r>
              <a:rPr lang="en-US" dirty="0" err="1"/>
              <a:t>Hadlaw</a:t>
            </a:r>
            <a:r>
              <a:rPr lang="en-US" dirty="0"/>
              <a:t>, J. (2019). Design Nationalism, Technological Pragmatism and the Performance of Canadian-ness: The Case of the </a:t>
            </a:r>
            <a:r>
              <a:rPr lang="en-US" dirty="0" err="1"/>
              <a:t>Contempra</a:t>
            </a:r>
            <a:r>
              <a:rPr lang="en-US" dirty="0"/>
              <a:t> Telephone. Journal of Design History, 32(3), 249. Retrieved from </a:t>
            </a:r>
            <a:r>
              <a:rPr lang="en-US" dirty="0">
                <a:hlinkClick r:id="rId2"/>
              </a:rPr>
              <a:t>https://doi.org/10.1093/jdh/epz013</a:t>
            </a:r>
            <a:endParaRPr lang="en-US" dirty="0"/>
          </a:p>
          <a:p>
            <a:pPr marL="457200" indent="-457200"/>
            <a:endParaRPr lang="en-US" dirty="0"/>
          </a:p>
          <a:p>
            <a:pPr marL="457200" indent="-457200"/>
            <a:r>
              <a:rPr lang="en-US" dirty="0"/>
              <a:t>Smith, K. L. (2020). Coaching copyright: rules and strategies for the game. In K. L. Smith &amp; E. L. Ellis (Eds.), </a:t>
            </a:r>
            <a:r>
              <a:rPr lang="en-US" i="1" dirty="0"/>
              <a:t>Coaching Copyright</a:t>
            </a:r>
            <a:r>
              <a:rPr lang="en-US" dirty="0"/>
              <a:t>. Chicago: ALA Editions.</a:t>
            </a:r>
          </a:p>
        </p:txBody>
      </p:sp>
    </p:spTree>
    <p:extLst>
      <p:ext uri="{BB962C8B-B14F-4D97-AF65-F5344CB8AC3E}">
        <p14:creationId xmlns:p14="http://schemas.microsoft.com/office/powerpoint/2010/main" val="314099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8B29D6-70D5-0845-8D50-D79AD95CEC2F}"/>
              </a:ext>
            </a:extLst>
          </p:cNvPr>
          <p:cNvSpPr>
            <a:spLocks noGrp="1"/>
          </p:cNvSpPr>
          <p:nvPr>
            <p:ph type="body" sz="quarter" idx="15"/>
          </p:nvPr>
        </p:nvSpPr>
        <p:spPr>
          <a:xfrm>
            <a:off x="851192" y="1496045"/>
            <a:ext cx="10502608" cy="5016724"/>
          </a:xfrm>
        </p:spPr>
        <p:txBody>
          <a:bodyPr/>
          <a:lstStyle/>
          <a:p>
            <a:pPr marL="457200" indent="-457200"/>
            <a:r>
              <a:rPr lang="en-CA" sz="1600" dirty="0" err="1"/>
              <a:t>supalerk</a:t>
            </a:r>
            <a:r>
              <a:rPr lang="en-CA" sz="1600" dirty="0"/>
              <a:t> </a:t>
            </a:r>
            <a:r>
              <a:rPr lang="en-CA" sz="1600" dirty="0" err="1"/>
              <a:t>laipawat</a:t>
            </a:r>
            <a:r>
              <a:rPr lang="en-CA" sz="1600" dirty="0"/>
              <a:t>. (n.d.) Interview. </a:t>
            </a:r>
            <a:r>
              <a:rPr lang="en-CA" sz="1600" i="1" dirty="0"/>
              <a:t>The Noun Project</a:t>
            </a:r>
            <a:r>
              <a:rPr lang="en-CA" sz="1600" dirty="0"/>
              <a:t>. CC BY. </a:t>
            </a:r>
            <a:r>
              <a:rPr lang="en-CA" sz="1600" dirty="0">
                <a:hlinkClick r:id="rId2"/>
              </a:rPr>
              <a:t>https://thenounproject.com/icon/1962276</a:t>
            </a:r>
            <a:endParaRPr lang="en-CA" sz="1600" dirty="0"/>
          </a:p>
          <a:p>
            <a:pPr marL="457200" lvl="0" indent="-457200">
              <a:lnSpc>
                <a:spcPct val="100000"/>
              </a:lnSpc>
              <a:defRPr/>
            </a:pPr>
            <a:r>
              <a:rPr lang="en-CA" sz="1600" dirty="0">
                <a:cs typeface="Arial" panose="020B0604020202020204" pitchFamily="34" charset="0"/>
              </a:rPr>
              <a:t>PNG ALL. (n.d.) Copyright All Rights Reserved. </a:t>
            </a:r>
            <a:r>
              <a:rPr lang="en-CA" sz="1600" i="1" dirty="0">
                <a:cs typeface="Arial" panose="020B0604020202020204" pitchFamily="34" charset="0"/>
              </a:rPr>
              <a:t>PNG ALL</a:t>
            </a:r>
            <a:r>
              <a:rPr lang="en-CA" sz="1600" dirty="0">
                <a:cs typeface="Arial" panose="020B0604020202020204" pitchFamily="34" charset="0"/>
              </a:rPr>
              <a:t>. CC BY. </a:t>
            </a:r>
            <a:r>
              <a:rPr lang="en-CA" sz="1600" dirty="0">
                <a:cs typeface="Arial" panose="020B0604020202020204" pitchFamily="34" charset="0"/>
                <a:hlinkClick r:id="rId3"/>
              </a:rPr>
              <a:t>http://www.pngall.com/copyright-all-rights-reserved-symbol-png</a:t>
            </a:r>
            <a:r>
              <a:rPr lang="en-CA" sz="1600" dirty="0">
                <a:cs typeface="Arial" panose="020B0604020202020204" pitchFamily="34" charset="0"/>
              </a:rPr>
              <a:t> </a:t>
            </a:r>
          </a:p>
          <a:p>
            <a:pPr marL="457200" lvl="0" indent="-457200">
              <a:lnSpc>
                <a:spcPct val="100000"/>
              </a:lnSpc>
              <a:defRPr/>
            </a:pPr>
            <a:r>
              <a:rPr lang="en-CA" sz="1600" dirty="0" err="1">
                <a:cs typeface="Arial" panose="020B0604020202020204" pitchFamily="34" charset="0"/>
              </a:rPr>
              <a:t>Enshia</a:t>
            </a:r>
            <a:r>
              <a:rPr lang="en-CA" sz="1600" dirty="0">
                <a:cs typeface="Arial" panose="020B0604020202020204" pitchFamily="34" charset="0"/>
              </a:rPr>
              <a:t>. (n.d.). Book. </a:t>
            </a:r>
            <a:r>
              <a:rPr lang="en-CA" sz="1600" i="1" dirty="0">
                <a:cs typeface="Arial" panose="020B0604020202020204" pitchFamily="34" charset="0"/>
              </a:rPr>
              <a:t>The Noun Project</a:t>
            </a:r>
            <a:r>
              <a:rPr lang="en-CA" sz="1600" dirty="0">
                <a:cs typeface="Arial" panose="020B0604020202020204" pitchFamily="34" charset="0"/>
              </a:rPr>
              <a:t>. CC BY. </a:t>
            </a:r>
            <a:r>
              <a:rPr lang="en-CA" sz="1600" dirty="0">
                <a:cs typeface="Arial" panose="020B0604020202020204" pitchFamily="34" charset="0"/>
                <a:hlinkClick r:id="rId4"/>
              </a:rPr>
              <a:t>https://thenounproject.com/icon/1787402/</a:t>
            </a:r>
            <a:endParaRPr lang="en-CA" sz="1600" dirty="0">
              <a:cs typeface="Arial" panose="020B0604020202020204" pitchFamily="34" charset="0"/>
            </a:endParaRPr>
          </a:p>
          <a:p>
            <a:pPr marL="457200" indent="-457200"/>
            <a:r>
              <a:rPr lang="en-CA" sz="1600" dirty="0" err="1">
                <a:latin typeface="Arial" panose="020B0604020202020204" pitchFamily="34" charset="0"/>
                <a:cs typeface="Arial" panose="020B0604020202020204" pitchFamily="34" charset="0"/>
              </a:rPr>
              <a:t>coffeebeanworks</a:t>
            </a:r>
            <a:r>
              <a:rPr lang="en-CA" sz="1600" dirty="0">
                <a:latin typeface="Arial" panose="020B0604020202020204" pitchFamily="34" charset="0"/>
                <a:cs typeface="Arial" panose="020B0604020202020204" pitchFamily="34" charset="0"/>
              </a:rPr>
              <a:t>. (2017). [Jordan]. </a:t>
            </a:r>
            <a:r>
              <a:rPr lang="en-CA" sz="1600" i="1" dirty="0" err="1">
                <a:latin typeface="Arial" panose="020B0604020202020204" pitchFamily="34" charset="0"/>
                <a:cs typeface="Arial" panose="020B0604020202020204" pitchFamily="34" charset="0"/>
              </a:rPr>
              <a:t>Pixabay</a:t>
            </a:r>
            <a:r>
              <a:rPr lang="en-CA" sz="1600" dirty="0">
                <a:latin typeface="Arial" panose="020B0604020202020204" pitchFamily="34" charset="0"/>
                <a:cs typeface="Arial" panose="020B0604020202020204" pitchFamily="34" charset="0"/>
              </a:rPr>
              <a:t>. </a:t>
            </a:r>
            <a:r>
              <a:rPr lang="en-CA" sz="1600" dirty="0">
                <a:hlinkClick r:id="rId5"/>
              </a:rPr>
              <a:t>https://pixabay.com/illustrations/avatar-clients-customers-icons-2191933/</a:t>
            </a:r>
            <a:endParaRPr lang="en-CA" sz="1600" dirty="0"/>
          </a:p>
          <a:p>
            <a:pPr marL="457200" indent="-457200"/>
            <a:r>
              <a:rPr lang="en-CA" sz="1600" dirty="0"/>
              <a:t>Guilherme Furtado. (n.d.). Graduation. </a:t>
            </a:r>
            <a:r>
              <a:rPr lang="en-CA" sz="1600" i="1" dirty="0"/>
              <a:t>The Noun Project.</a:t>
            </a:r>
            <a:r>
              <a:rPr lang="en-CA" sz="1600" dirty="0"/>
              <a:t> CC BY. </a:t>
            </a:r>
            <a:r>
              <a:rPr lang="en-CA" sz="1600" dirty="0">
                <a:hlinkClick r:id="rId6"/>
              </a:rPr>
              <a:t>https://thenounproject.com/search/?q=graduation&amp;i=3006064</a:t>
            </a:r>
            <a:endParaRPr lang="en-CA" sz="1600" dirty="0"/>
          </a:p>
          <a:p>
            <a:pPr marL="457200" indent="-457200"/>
            <a:r>
              <a:rPr lang="en-CA" sz="1600" dirty="0" err="1"/>
              <a:t>motionstock</a:t>
            </a:r>
            <a:r>
              <a:rPr lang="en-CA" sz="1600" dirty="0"/>
              <a:t>. (2020). [Confetti]. </a:t>
            </a:r>
            <a:r>
              <a:rPr lang="en-CA" sz="1600" i="1" dirty="0" err="1"/>
              <a:t>Pixabay</a:t>
            </a:r>
            <a:r>
              <a:rPr lang="en-CA" sz="1600" i="1" dirty="0"/>
              <a:t>.</a:t>
            </a:r>
            <a:r>
              <a:rPr lang="en-CA" sz="1600" dirty="0"/>
              <a:t> </a:t>
            </a:r>
            <a:r>
              <a:rPr lang="en-CA" sz="1600" dirty="0">
                <a:hlinkClick r:id="rId7"/>
              </a:rPr>
              <a:t>https://pixabay.com/videos/confetti-party-party-poppers-31150/</a:t>
            </a:r>
            <a:endParaRPr lang="en-CA" sz="1600" dirty="0"/>
          </a:p>
          <a:p>
            <a:pPr marL="457200" indent="-457200"/>
            <a:r>
              <a:rPr lang="en-CA" sz="1600" dirty="0" err="1"/>
              <a:t>beerre</a:t>
            </a:r>
            <a:r>
              <a:rPr lang="en-CA" sz="1600" dirty="0"/>
              <a:t>. (2016). </a:t>
            </a:r>
            <a:r>
              <a:rPr lang="en-CA" sz="1600" dirty="0" err="1"/>
              <a:t>spanish</a:t>
            </a:r>
            <a:r>
              <a:rPr lang="en-CA" sz="1600" dirty="0"/>
              <a:t> party noisemaker. </a:t>
            </a:r>
            <a:r>
              <a:rPr lang="en-CA" sz="1600" i="1" dirty="0" err="1"/>
              <a:t>Freesound</a:t>
            </a:r>
            <a:r>
              <a:rPr lang="en-CA" sz="1600" dirty="0"/>
              <a:t>. CC 0. </a:t>
            </a:r>
            <a:r>
              <a:rPr lang="en-CA" sz="1600" dirty="0">
                <a:hlinkClick r:id="rId8"/>
              </a:rPr>
              <a:t>https://freesound.org/people/beerre/sounds/344965/</a:t>
            </a:r>
            <a:endParaRPr lang="en-CA" sz="1600" dirty="0"/>
          </a:p>
          <a:p>
            <a:pPr marL="457200" indent="-457200"/>
            <a:r>
              <a:rPr lang="en-CA" sz="1600" dirty="0" err="1"/>
              <a:t>iconcheese</a:t>
            </a:r>
            <a:r>
              <a:rPr lang="en-CA" sz="1600" dirty="0"/>
              <a:t>. (n.d.). Image. </a:t>
            </a:r>
            <a:r>
              <a:rPr lang="en-CA" sz="1600" i="1" dirty="0"/>
              <a:t>The Noun Project</a:t>
            </a:r>
            <a:r>
              <a:rPr lang="en-CA" sz="1600" dirty="0"/>
              <a:t>. CC BY. </a:t>
            </a:r>
            <a:r>
              <a:rPr lang="en-CA" sz="1600" dirty="0">
                <a:hlinkClick r:id="rId9"/>
              </a:rPr>
              <a:t>https://thenounproject.com/search/?q=image&amp;i=3291251</a:t>
            </a:r>
            <a:endParaRPr lang="en-CA" sz="1600" dirty="0"/>
          </a:p>
          <a:p>
            <a:pPr marL="457200" indent="-457200"/>
            <a:r>
              <a:rPr lang="en-CA" sz="1600" dirty="0" err="1"/>
              <a:t>OpenClipart</a:t>
            </a:r>
            <a:r>
              <a:rPr lang="en-CA" sz="1600" dirty="0"/>
              <a:t>-Vectors. (2013). [Ribbon]. </a:t>
            </a:r>
            <a:r>
              <a:rPr lang="en-CA" sz="1600" i="1" dirty="0" err="1"/>
              <a:t>Pixabay</a:t>
            </a:r>
            <a:r>
              <a:rPr lang="en-CA" sz="1600" i="1" dirty="0"/>
              <a:t>. </a:t>
            </a:r>
            <a:r>
              <a:rPr lang="en-CA" sz="1600" dirty="0">
                <a:hlinkClick r:id="rId10"/>
              </a:rPr>
              <a:t>https://pixabay.com/vectors/award-gold-winner-badge-accolade-151151/</a:t>
            </a:r>
            <a:endParaRPr lang="en-CA" sz="1600" dirty="0"/>
          </a:p>
          <a:p>
            <a:pPr marL="457200" indent="-457200"/>
            <a:r>
              <a:rPr lang="en-CA" sz="1600" dirty="0" err="1">
                <a:latin typeface="Arial" panose="020B0604020202020204" pitchFamily="34" charset="0"/>
                <a:cs typeface="Arial" panose="020B0604020202020204" pitchFamily="34" charset="0"/>
              </a:rPr>
              <a:t>coffeebeanworks</a:t>
            </a:r>
            <a:r>
              <a:rPr lang="en-CA" sz="1600" dirty="0">
                <a:latin typeface="Arial" panose="020B0604020202020204" pitchFamily="34" charset="0"/>
                <a:cs typeface="Arial" panose="020B0604020202020204" pitchFamily="34" charset="0"/>
              </a:rPr>
              <a:t>. (2017). [Copyright librarian]. </a:t>
            </a:r>
            <a:r>
              <a:rPr lang="en-CA" sz="1600" i="1" dirty="0" err="1">
                <a:latin typeface="Arial" panose="020B0604020202020204" pitchFamily="34" charset="0"/>
                <a:cs typeface="Arial" panose="020B0604020202020204" pitchFamily="34" charset="0"/>
              </a:rPr>
              <a:t>Pixabay</a:t>
            </a:r>
            <a:r>
              <a:rPr lang="en-CA" sz="1600" dirty="0">
                <a:latin typeface="Arial" panose="020B0604020202020204" pitchFamily="34" charset="0"/>
                <a:cs typeface="Arial" panose="020B0604020202020204" pitchFamily="34" charset="0"/>
              </a:rPr>
              <a:t>. </a:t>
            </a:r>
            <a:r>
              <a:rPr lang="en-CA" sz="1600" dirty="0">
                <a:hlinkClick r:id="rId11"/>
              </a:rPr>
              <a:t>https://pixabay.com/de/illustrations/avatar-kunden-kundschaft-ikonen-2191932/</a:t>
            </a:r>
            <a:endParaRPr lang="en-CA" sz="1600" dirty="0"/>
          </a:p>
        </p:txBody>
      </p:sp>
    </p:spTree>
    <p:extLst>
      <p:ext uri="{BB962C8B-B14F-4D97-AF65-F5344CB8AC3E}">
        <p14:creationId xmlns:p14="http://schemas.microsoft.com/office/powerpoint/2010/main" val="1132739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8B29D6-70D5-0845-8D50-D79AD95CEC2F}"/>
              </a:ext>
            </a:extLst>
          </p:cNvPr>
          <p:cNvSpPr>
            <a:spLocks noGrp="1"/>
          </p:cNvSpPr>
          <p:nvPr>
            <p:ph type="body" sz="quarter" idx="15"/>
          </p:nvPr>
        </p:nvSpPr>
        <p:spPr>
          <a:xfrm>
            <a:off x="851192" y="1534407"/>
            <a:ext cx="10502608" cy="4839441"/>
          </a:xfrm>
        </p:spPr>
        <p:txBody>
          <a:bodyPr/>
          <a:lstStyle/>
          <a:p>
            <a:pPr marL="457200" indent="-457200"/>
            <a:r>
              <a:rPr lang="en-CA" sz="1600" dirty="0">
                <a:cs typeface="Arial" panose="020B0604020202020204" pitchFamily="34" charset="0"/>
              </a:rPr>
              <a:t>Progressor. (2015). [Creative Commons]. </a:t>
            </a:r>
            <a:r>
              <a:rPr lang="en-CA" sz="1600" i="1" dirty="0" err="1">
                <a:cs typeface="Arial" panose="020B0604020202020204" pitchFamily="34" charset="0"/>
              </a:rPr>
              <a:t>Pixabay</a:t>
            </a:r>
            <a:r>
              <a:rPr lang="en-CA" sz="1600" dirty="0">
                <a:cs typeface="Arial" panose="020B0604020202020204" pitchFamily="34" charset="0"/>
              </a:rPr>
              <a:t>. CC 0</a:t>
            </a:r>
            <a:r>
              <a:rPr lang="en-CA" sz="1600" dirty="0">
                <a:solidFill>
                  <a:schemeClr val="tx1"/>
                </a:solidFill>
                <a:cs typeface="Arial" panose="020B0604020202020204" pitchFamily="34" charset="0"/>
              </a:rPr>
              <a:t>. </a:t>
            </a:r>
            <a:r>
              <a:rPr lang="en-CA" sz="1600" dirty="0">
                <a:cs typeface="Arial" panose="020B0604020202020204" pitchFamily="34" charset="0"/>
                <a:hlinkClick r:id="rId2"/>
              </a:rPr>
              <a:t>https://pixabay.com/en/creative-commons-licenses-icons-by-783531/</a:t>
            </a:r>
            <a:endParaRPr lang="en-CA" sz="1600" dirty="0">
              <a:cs typeface="Arial" panose="020B0604020202020204" pitchFamily="34" charset="0"/>
            </a:endParaRPr>
          </a:p>
          <a:p>
            <a:pPr marL="457200" indent="-457200">
              <a:lnSpc>
                <a:spcPct val="100000"/>
              </a:lnSpc>
            </a:pPr>
            <a:r>
              <a:rPr lang="en-CA" sz="1600" dirty="0" err="1">
                <a:latin typeface="Arial" panose="020B0604020202020204" pitchFamily="34" charset="0"/>
                <a:cs typeface="Arial" panose="020B0604020202020204" pitchFamily="34" charset="0"/>
              </a:rPr>
              <a:t>Dezign</a:t>
            </a:r>
            <a:r>
              <a:rPr lang="en-CA" sz="1600" dirty="0">
                <a:latin typeface="Arial" panose="020B0604020202020204" pitchFamily="34" charset="0"/>
                <a:cs typeface="Arial" panose="020B0604020202020204" pitchFamily="34" charset="0"/>
              </a:rPr>
              <a:t>, Ruslan. (n.d.). Target. </a:t>
            </a:r>
            <a:r>
              <a:rPr lang="en-CA" sz="1600" i="1" dirty="0">
                <a:latin typeface="Arial" panose="020B0604020202020204" pitchFamily="34" charset="0"/>
                <a:cs typeface="Arial" panose="020B0604020202020204" pitchFamily="34" charset="0"/>
              </a:rPr>
              <a:t>The Noun Project</a:t>
            </a:r>
            <a:r>
              <a:rPr lang="en-CA" sz="1600" dirty="0">
                <a:latin typeface="Arial" panose="020B0604020202020204" pitchFamily="34" charset="0"/>
                <a:cs typeface="Arial" panose="020B0604020202020204" pitchFamily="34" charset="0"/>
              </a:rPr>
              <a:t>. CC BY. </a:t>
            </a:r>
            <a:r>
              <a:rPr lang="en-CA" sz="1600" dirty="0">
                <a:hlinkClick r:id="rId3"/>
              </a:rPr>
              <a:t>https://thenounproject.com/icon/1005058/</a:t>
            </a:r>
            <a:endParaRPr lang="en-CA" sz="1600" dirty="0"/>
          </a:p>
          <a:p>
            <a:pPr marL="457200" indent="-457200">
              <a:lnSpc>
                <a:spcPct val="100000"/>
              </a:lnSpc>
            </a:pPr>
            <a:r>
              <a:rPr lang="en-CA" sz="1600" dirty="0">
                <a:latin typeface="Arial" panose="020B0604020202020204" pitchFamily="34" charset="0"/>
                <a:cs typeface="Arial" panose="020B0604020202020204" pitchFamily="34" charset="0"/>
              </a:rPr>
              <a:t>ATOM, TH. (n.d.). Copy. </a:t>
            </a:r>
            <a:r>
              <a:rPr lang="en-CA" sz="1600" i="1" dirty="0">
                <a:latin typeface="Arial" panose="020B0604020202020204" pitchFamily="34" charset="0"/>
                <a:cs typeface="Arial" panose="020B0604020202020204" pitchFamily="34" charset="0"/>
              </a:rPr>
              <a:t>The Noun Project</a:t>
            </a:r>
            <a:r>
              <a:rPr lang="en-CA" sz="1600" dirty="0">
                <a:latin typeface="Arial" panose="020B0604020202020204" pitchFamily="34" charset="0"/>
                <a:cs typeface="Arial" panose="020B0604020202020204" pitchFamily="34" charset="0"/>
              </a:rPr>
              <a:t>. CC BY.</a:t>
            </a:r>
            <a:r>
              <a:rPr lang="en-CA" sz="1600" dirty="0">
                <a:solidFill>
                  <a:schemeClr val="tx1"/>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hlinkClick r:id="rId4"/>
              </a:rPr>
              <a:t>https://thenounproject.com/search/?q=copy&amp;i=1474212</a:t>
            </a:r>
            <a:endParaRPr lang="en-CA" sz="1600" dirty="0">
              <a:solidFill>
                <a:srgbClr val="FF0000"/>
              </a:solidFill>
              <a:latin typeface="Arial" panose="020B0604020202020204" pitchFamily="34" charset="0"/>
              <a:cs typeface="Arial" panose="020B0604020202020204" pitchFamily="34" charset="0"/>
            </a:endParaRPr>
          </a:p>
          <a:p>
            <a:pPr marL="457200" indent="-457200">
              <a:lnSpc>
                <a:spcPct val="100000"/>
              </a:lnSpc>
            </a:pPr>
            <a:r>
              <a:rPr lang="az-Cyrl-AZ" sz="1600" dirty="0">
                <a:latin typeface="Arial" panose="020B0604020202020204" pitchFamily="34" charset="0"/>
                <a:cs typeface="Arial" panose="020B0604020202020204" pitchFamily="34" charset="0"/>
              </a:rPr>
              <a:t>Тимур Минвалеев, </a:t>
            </a:r>
            <a:r>
              <a:rPr lang="en-CA" sz="1600" dirty="0">
                <a:latin typeface="Arial" panose="020B0604020202020204" pitchFamily="34" charset="0"/>
                <a:cs typeface="Arial" panose="020B0604020202020204" pitchFamily="34" charset="0"/>
              </a:rPr>
              <a:t>RU. (n.d.). Percent. </a:t>
            </a:r>
            <a:r>
              <a:rPr lang="en-CA" sz="1600" i="1" dirty="0">
                <a:latin typeface="Arial" panose="020B0604020202020204" pitchFamily="34" charset="0"/>
                <a:cs typeface="Arial" panose="020B0604020202020204" pitchFamily="34" charset="0"/>
              </a:rPr>
              <a:t>The Noun Project</a:t>
            </a:r>
            <a:r>
              <a:rPr lang="en-CA" sz="1600" dirty="0">
                <a:latin typeface="Arial" panose="020B0604020202020204" pitchFamily="34" charset="0"/>
                <a:cs typeface="Arial" panose="020B0604020202020204" pitchFamily="34" charset="0"/>
              </a:rPr>
              <a:t>. CC BY. </a:t>
            </a:r>
            <a:r>
              <a:rPr lang="en-CA" sz="1600" dirty="0">
                <a:latin typeface="Arial" panose="020B0604020202020204" pitchFamily="34" charset="0"/>
                <a:cs typeface="Arial" panose="020B0604020202020204" pitchFamily="34" charset="0"/>
                <a:hlinkClick r:id="rId5"/>
              </a:rPr>
              <a:t>https://thenounproject.com/search/?q=percent&amp;i=397874</a:t>
            </a:r>
            <a:endParaRPr lang="en-CA" sz="1600" dirty="0">
              <a:latin typeface="Arial" panose="020B0604020202020204" pitchFamily="34" charset="0"/>
              <a:cs typeface="Arial" panose="020B0604020202020204" pitchFamily="34" charset="0"/>
            </a:endParaRPr>
          </a:p>
          <a:p>
            <a:pPr marL="457200" indent="-457200">
              <a:lnSpc>
                <a:spcPct val="100000"/>
              </a:lnSpc>
            </a:pPr>
            <a:r>
              <a:rPr lang="en-US" sz="1600" dirty="0" err="1">
                <a:latin typeface="Arial" panose="020B0604020202020204" pitchFamily="34" charset="0"/>
                <a:cs typeface="Arial" panose="020B0604020202020204" pitchFamily="34" charset="0"/>
              </a:rPr>
              <a:t>Farais</a:t>
            </a:r>
            <a:r>
              <a:rPr lang="en-US" sz="1600" dirty="0">
                <a:latin typeface="Arial" panose="020B0604020202020204" pitchFamily="34" charset="0"/>
                <a:cs typeface="Arial" panose="020B0604020202020204" pitchFamily="34" charset="0"/>
              </a:rPr>
              <a:t>, B, CL. (n.d.). Decision.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a:t>
            </a:r>
            <a:r>
              <a:rPr lang="en-US" sz="1600" dirty="0">
                <a:solidFill>
                  <a:schemeClr val="tx1"/>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hlinkClick r:id="rId6"/>
              </a:rPr>
              <a:t>https://thenounproject.com/search/?q=alternatives&amp;i=1074053</a:t>
            </a:r>
            <a:endParaRPr lang="en-CA" sz="1600" dirty="0">
              <a:latin typeface="Arial" panose="020B0604020202020204" pitchFamily="34" charset="0"/>
              <a:cs typeface="Arial" panose="020B0604020202020204" pitchFamily="34" charset="0"/>
            </a:endParaRPr>
          </a:p>
          <a:p>
            <a:pPr marL="457200" indent="-457200">
              <a:lnSpc>
                <a:spcPct val="100000"/>
              </a:lnSpc>
            </a:pPr>
            <a:r>
              <a:rPr lang="en-CA" sz="1600" dirty="0">
                <a:latin typeface="Arial" panose="020B0604020202020204" pitchFamily="34" charset="0"/>
                <a:cs typeface="Arial" panose="020B0604020202020204" pitchFamily="34" charset="0"/>
              </a:rPr>
              <a:t>AFY Studio, ID. (n.d.). Leaf. </a:t>
            </a:r>
            <a:r>
              <a:rPr lang="en-CA" sz="1600" i="1" dirty="0">
                <a:latin typeface="Arial" panose="020B0604020202020204" pitchFamily="34" charset="0"/>
                <a:cs typeface="Arial" panose="020B0604020202020204" pitchFamily="34" charset="0"/>
              </a:rPr>
              <a:t>The Noun Project</a:t>
            </a:r>
            <a:r>
              <a:rPr lang="en-CA" sz="1600" dirty="0">
                <a:latin typeface="Arial" panose="020B0604020202020204" pitchFamily="34" charset="0"/>
                <a:cs typeface="Arial" panose="020B0604020202020204" pitchFamily="34" charset="0"/>
              </a:rPr>
              <a:t>. CC BY. </a:t>
            </a:r>
            <a:r>
              <a:rPr lang="en-CA" sz="1600" dirty="0">
                <a:latin typeface="Arial" panose="020B0604020202020204" pitchFamily="34" charset="0"/>
                <a:cs typeface="Arial" panose="020B0604020202020204" pitchFamily="34" charset="0"/>
                <a:hlinkClick r:id="rId7"/>
              </a:rPr>
              <a:t>https://thenounproject.com/AFYstudio/uploads/?i=1737325</a:t>
            </a:r>
            <a:endParaRPr lang="en-CA" sz="1600" dirty="0">
              <a:latin typeface="Arial" panose="020B0604020202020204" pitchFamily="34" charset="0"/>
              <a:cs typeface="Arial" panose="020B0604020202020204" pitchFamily="34" charset="0"/>
            </a:endParaRPr>
          </a:p>
          <a:p>
            <a:pPr marL="457200" lvl="0" indent="-457200">
              <a:lnSpc>
                <a:spcPct val="100000"/>
              </a:lnSpc>
              <a:defRPr/>
            </a:pPr>
            <a:r>
              <a:rPr lang="en-CA" sz="1600" dirty="0" err="1">
                <a:latin typeface="Arial" panose="020B0604020202020204" pitchFamily="34" charset="0"/>
                <a:cs typeface="Arial" panose="020B0604020202020204" pitchFamily="34" charset="0"/>
              </a:rPr>
              <a:t>Cresnar</a:t>
            </a:r>
            <a:r>
              <a:rPr lang="en-CA" sz="1600" dirty="0">
                <a:latin typeface="Arial" panose="020B0604020202020204" pitchFamily="34" charset="0"/>
                <a:cs typeface="Arial" panose="020B0604020202020204" pitchFamily="34" charset="0"/>
              </a:rPr>
              <a:t>, Gregor. (n.d.). Dollar sign. </a:t>
            </a:r>
            <a:r>
              <a:rPr lang="en-CA" sz="1600" i="1" dirty="0">
                <a:latin typeface="Arial" panose="020B0604020202020204" pitchFamily="34" charset="0"/>
                <a:cs typeface="Arial" panose="020B0604020202020204" pitchFamily="34" charset="0"/>
              </a:rPr>
              <a:t>The Noun Project</a:t>
            </a:r>
            <a:r>
              <a:rPr lang="en-CA" sz="1600" dirty="0">
                <a:latin typeface="Arial" panose="020B0604020202020204" pitchFamily="34" charset="0"/>
                <a:cs typeface="Arial" panose="020B0604020202020204" pitchFamily="34" charset="0"/>
              </a:rPr>
              <a:t>. CC BY.</a:t>
            </a:r>
            <a:r>
              <a:rPr lang="en-CA" sz="1600" dirty="0">
                <a:solidFill>
                  <a:schemeClr val="tx1"/>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hlinkClick r:id="rId8"/>
              </a:rPr>
              <a:t>https://thenounproject.com/search/?q=dollar%20sign&amp;i=171145</a:t>
            </a:r>
            <a:endParaRPr lang="en-CA" sz="1600" dirty="0">
              <a:latin typeface="Arial" panose="020B0604020202020204" pitchFamily="34" charset="0"/>
              <a:cs typeface="Arial" panose="020B0604020202020204" pitchFamily="34" charset="0"/>
            </a:endParaRPr>
          </a:p>
          <a:p>
            <a:pPr marL="457200" indent="-457200"/>
            <a:r>
              <a:rPr lang="en-CA" sz="1600" dirty="0"/>
              <a:t>Ben Davis. (n.d.). Essay. </a:t>
            </a:r>
            <a:r>
              <a:rPr lang="en-CA" sz="1600" i="1" dirty="0"/>
              <a:t>The Noun Project.</a:t>
            </a:r>
            <a:r>
              <a:rPr lang="en-CA" sz="1600" dirty="0"/>
              <a:t> CC BY.</a:t>
            </a:r>
            <a:r>
              <a:rPr lang="en-CA" sz="1600" i="1" dirty="0">
                <a:latin typeface="Arial" panose="020B0604020202020204" pitchFamily="34" charset="0"/>
                <a:cs typeface="Arial" panose="020B0604020202020204" pitchFamily="34" charset="0"/>
              </a:rPr>
              <a:t> </a:t>
            </a:r>
            <a:r>
              <a:rPr lang="en-CA" sz="1600" dirty="0">
                <a:hlinkClick r:id="rId9"/>
              </a:rPr>
              <a:t>https://thenounproject.com/search/?q=essay&amp;i=575679</a:t>
            </a:r>
            <a:endParaRPr lang="en-CA" sz="1600" dirty="0"/>
          </a:p>
          <a:p>
            <a:pPr marL="457200" indent="-457200"/>
            <a:r>
              <a:rPr lang="en-CA" sz="1600" dirty="0"/>
              <a:t>Lock: </a:t>
            </a:r>
            <a:r>
              <a:rPr lang="en-CA" sz="1600" dirty="0">
                <a:hlinkClick r:id="rId10"/>
              </a:rPr>
              <a:t>https://thenounproject.com/search/?q=locked&amp;i=43556</a:t>
            </a:r>
            <a:endParaRPr lang="en-CA" sz="1600" dirty="0"/>
          </a:p>
          <a:p>
            <a:pPr marL="457200" lvl="0" indent="-457200">
              <a:lnSpc>
                <a:spcPct val="100000"/>
              </a:lnSpc>
              <a:defRPr/>
            </a:pPr>
            <a:r>
              <a:rPr lang="en-US" sz="1600" dirty="0" err="1">
                <a:latin typeface="Arial" panose="020B0604020202020204" pitchFamily="34" charset="0"/>
                <a:cs typeface="Arial" panose="020B0604020202020204" pitchFamily="34" charset="0"/>
              </a:rPr>
              <a:t>Zoubir</a:t>
            </a:r>
            <a:r>
              <a:rPr lang="en-US" sz="1600" dirty="0">
                <a:latin typeface="Arial" panose="020B0604020202020204" pitchFamily="34" charset="0"/>
                <a:cs typeface="Arial" panose="020B0604020202020204" pitchFamily="34" charset="0"/>
              </a:rPr>
              <a:t> Noureddine. (n.d.). checkmark.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 </a:t>
            </a:r>
            <a:r>
              <a:rPr lang="en-US" sz="1600" dirty="0">
                <a:latin typeface="Arial" panose="020B0604020202020204" pitchFamily="34" charset="0"/>
                <a:cs typeface="Arial" panose="020B0604020202020204" pitchFamily="34" charset="0"/>
                <a:hlinkClick r:id="rId11"/>
              </a:rPr>
              <a:t>https://thenounproject.com/search/?q=checkmark&amp;i=154036</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4879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8B29D6-70D5-0845-8D50-D79AD95CEC2F}"/>
              </a:ext>
            </a:extLst>
          </p:cNvPr>
          <p:cNvSpPr>
            <a:spLocks noGrp="1"/>
          </p:cNvSpPr>
          <p:nvPr>
            <p:ph type="body" sz="quarter" idx="15"/>
          </p:nvPr>
        </p:nvSpPr>
        <p:spPr>
          <a:xfrm>
            <a:off x="851192" y="1654667"/>
            <a:ext cx="10502608" cy="4783458"/>
          </a:xfrm>
        </p:spPr>
        <p:txBody>
          <a:bodyPr/>
          <a:lstStyle/>
          <a:p>
            <a:pPr marL="457200" indent="-457200"/>
            <a:r>
              <a:rPr lang="en-CA" sz="1600" dirty="0"/>
              <a:t>Rafael Farias </a:t>
            </a:r>
            <a:r>
              <a:rPr lang="en-CA" sz="1600" dirty="0" err="1"/>
              <a:t>Leão</a:t>
            </a:r>
            <a:r>
              <a:rPr lang="en-CA" sz="1600" dirty="0"/>
              <a:t>. (n.d.). Cursor. </a:t>
            </a:r>
            <a:r>
              <a:rPr lang="en-CA" sz="1600" i="1" dirty="0"/>
              <a:t>The Noun Project</a:t>
            </a:r>
            <a:r>
              <a:rPr lang="en-CA" sz="1600" dirty="0"/>
              <a:t>. CC BY. </a:t>
            </a:r>
            <a:r>
              <a:rPr lang="en-CA" sz="1600" dirty="0">
                <a:hlinkClick r:id="rId2"/>
              </a:rPr>
              <a:t>https://thenounproject.com/search/?q=mouse&amp;i=1692870</a:t>
            </a:r>
            <a:endParaRPr lang="en-CA" sz="1600" dirty="0"/>
          </a:p>
          <a:p>
            <a:pPr marL="457200" indent="-457200"/>
            <a:r>
              <a:rPr lang="en-CA" sz="1600" dirty="0"/>
              <a:t>deleted_user_4772965. (2014). Mouse click. </a:t>
            </a:r>
            <a:r>
              <a:rPr lang="en-CA" sz="1600" i="1" dirty="0" err="1"/>
              <a:t>Freesound</a:t>
            </a:r>
            <a:r>
              <a:rPr lang="en-CA" sz="1600" i="1" dirty="0"/>
              <a:t>.</a:t>
            </a:r>
            <a:r>
              <a:rPr lang="en-CA" sz="1600" dirty="0"/>
              <a:t> CC 0. </a:t>
            </a:r>
            <a:r>
              <a:rPr lang="en-CA" sz="1600" dirty="0">
                <a:hlinkClick r:id="rId3"/>
              </a:rPr>
              <a:t>https://freesound.org/people/deleted_user_4772965/sounds/256455/</a:t>
            </a:r>
            <a:endParaRPr lang="en-CA" sz="1600" dirty="0"/>
          </a:p>
          <a:p>
            <a:pPr marL="457200" indent="-457200"/>
            <a:r>
              <a:rPr lang="en-CA" sz="1600" dirty="0"/>
              <a:t>Made by Made. (n.d.). Camera. </a:t>
            </a:r>
            <a:r>
              <a:rPr lang="en-CA" sz="1600" i="1" dirty="0"/>
              <a:t>The Noun Project</a:t>
            </a:r>
            <a:r>
              <a:rPr lang="en-CA" sz="1600" dirty="0"/>
              <a:t>. CC BY. </a:t>
            </a:r>
            <a:r>
              <a:rPr lang="en-CA" sz="1600" dirty="0">
                <a:hlinkClick r:id="rId4"/>
              </a:rPr>
              <a:t>https://thenounproject.com/search/?q=camera&amp;i=1559468</a:t>
            </a:r>
            <a:endParaRPr lang="en-CA" sz="1600" dirty="0"/>
          </a:p>
          <a:p>
            <a:pPr marL="457200" indent="-457200"/>
            <a:r>
              <a:rPr lang="en-CA" sz="1600" dirty="0"/>
              <a:t>applesandpears50. (2019). Camera Shutter. </a:t>
            </a:r>
            <a:r>
              <a:rPr lang="en-CA" sz="1600" i="1" dirty="0" err="1"/>
              <a:t>Freesound</a:t>
            </a:r>
            <a:r>
              <a:rPr lang="en-CA" sz="1600" i="1" dirty="0"/>
              <a:t>. </a:t>
            </a:r>
            <a:r>
              <a:rPr lang="en-CA" sz="1600" dirty="0"/>
              <a:t>CC 0. </a:t>
            </a:r>
            <a:r>
              <a:rPr lang="en-CA" sz="1600" i="1" dirty="0">
                <a:hlinkClick r:id="rId5"/>
              </a:rPr>
              <a:t>https</a:t>
            </a:r>
            <a:r>
              <a:rPr lang="en-CA" sz="1600" dirty="0">
                <a:hlinkClick r:id="rId5"/>
              </a:rPr>
              <a:t>://freesound.org/people/applesandpears50/sounds/485711/</a:t>
            </a:r>
            <a:endParaRPr lang="en-CA" sz="1600" dirty="0"/>
          </a:p>
          <a:p>
            <a:pPr marL="457200" indent="-457200"/>
            <a:r>
              <a:rPr lang="en-CA" sz="1600" dirty="0" err="1">
                <a:latin typeface="Arial" panose="020B0604020202020204" pitchFamily="34" charset="0"/>
                <a:cs typeface="Arial" panose="020B0604020202020204" pitchFamily="34" charset="0"/>
              </a:rPr>
              <a:t>coffeebeanworks</a:t>
            </a:r>
            <a:r>
              <a:rPr lang="en-CA" sz="1600" dirty="0">
                <a:latin typeface="Arial" panose="020B0604020202020204" pitchFamily="34" charset="0"/>
                <a:cs typeface="Arial" panose="020B0604020202020204" pitchFamily="34" charset="0"/>
              </a:rPr>
              <a:t>. (2017). [Brian]. </a:t>
            </a:r>
            <a:r>
              <a:rPr lang="en-CA" sz="1600" i="1" dirty="0" err="1">
                <a:latin typeface="Arial" panose="020B0604020202020204" pitchFamily="34" charset="0"/>
                <a:cs typeface="Arial" panose="020B0604020202020204" pitchFamily="34" charset="0"/>
              </a:rPr>
              <a:t>Pixabay</a:t>
            </a:r>
            <a:r>
              <a:rPr lang="en-CA" sz="1600" dirty="0">
                <a:latin typeface="Arial" panose="020B0604020202020204" pitchFamily="34" charset="0"/>
                <a:cs typeface="Arial" panose="020B0604020202020204" pitchFamily="34" charset="0"/>
              </a:rPr>
              <a:t>. </a:t>
            </a:r>
            <a:r>
              <a:rPr lang="en-CA" sz="1600" dirty="0">
                <a:hlinkClick r:id="rId6"/>
              </a:rPr>
              <a:t>/illustrations/avatar-clients-customers-icons-2191934/</a:t>
            </a:r>
            <a:endParaRPr lang="en-CA" sz="1600" dirty="0"/>
          </a:p>
          <a:p>
            <a:pPr marL="457200" indent="-457200"/>
            <a:r>
              <a:rPr lang="en-CA" sz="1600" dirty="0">
                <a:cs typeface="Arial" panose="020B0604020202020204" pitchFamily="34" charset="0"/>
              </a:rPr>
              <a:t>Vladimir </a:t>
            </a:r>
            <a:r>
              <a:rPr lang="en-CA" sz="1600" dirty="0" err="1">
                <a:cs typeface="Arial" panose="020B0604020202020204" pitchFamily="34" charset="0"/>
              </a:rPr>
              <a:t>Belochkin</a:t>
            </a:r>
            <a:r>
              <a:rPr lang="en-CA" sz="1600" dirty="0">
                <a:cs typeface="Arial" panose="020B0604020202020204" pitchFamily="34" charset="0"/>
              </a:rPr>
              <a:t>. (</a:t>
            </a:r>
            <a:r>
              <a:rPr lang="en-CA" sz="1600" dirty="0" err="1">
                <a:cs typeface="Arial" panose="020B0604020202020204" pitchFamily="34" charset="0"/>
              </a:rPr>
              <a:t>n.d</a:t>
            </a:r>
            <a:r>
              <a:rPr lang="en-CA" sz="1600" dirty="0">
                <a:cs typeface="Arial" panose="020B0604020202020204" pitchFamily="34" charset="0"/>
              </a:rPr>
              <a:t>). contract. </a:t>
            </a:r>
            <a:r>
              <a:rPr lang="en-CA" sz="1600" i="1" dirty="0">
                <a:cs typeface="Arial" panose="020B0604020202020204" pitchFamily="34" charset="0"/>
              </a:rPr>
              <a:t>The Noun Project</a:t>
            </a:r>
            <a:r>
              <a:rPr lang="en-CA" sz="1600" dirty="0">
                <a:cs typeface="Arial" panose="020B0604020202020204" pitchFamily="34" charset="0"/>
              </a:rPr>
              <a:t>. CC BY. </a:t>
            </a:r>
            <a:r>
              <a:rPr lang="en-CA" sz="1600" dirty="0">
                <a:cs typeface="Arial" panose="020B0604020202020204" pitchFamily="34" charset="0"/>
                <a:hlinkClick r:id="rId7"/>
              </a:rPr>
              <a:t>https://thenounproject.com/icon/869929</a:t>
            </a:r>
            <a:endParaRPr lang="en-CA" sz="1600" dirty="0">
              <a:cs typeface="Arial" panose="020B0604020202020204" pitchFamily="34" charset="0"/>
            </a:endParaRPr>
          </a:p>
          <a:p>
            <a:pPr marL="457200" indent="-457200"/>
            <a:r>
              <a:rPr lang="en-CA" sz="1600" dirty="0" err="1"/>
              <a:t>mikicon</a:t>
            </a:r>
            <a:r>
              <a:rPr lang="en-CA" sz="1600" dirty="0"/>
              <a:t>. (n.d.). person. </a:t>
            </a:r>
            <a:r>
              <a:rPr lang="en-CA" sz="1600" i="1" dirty="0"/>
              <a:t>The Noun Project</a:t>
            </a:r>
            <a:r>
              <a:rPr lang="en-CA" sz="1600" dirty="0"/>
              <a:t>. CC BY.</a:t>
            </a:r>
            <a:r>
              <a:rPr lang="en-CA" sz="1600" dirty="0">
                <a:solidFill>
                  <a:schemeClr val="tx1"/>
                </a:solidFill>
              </a:rPr>
              <a:t> </a:t>
            </a:r>
            <a:r>
              <a:rPr lang="en-CA" sz="1600" dirty="0">
                <a:hlinkClick r:id="rId8"/>
              </a:rPr>
              <a:t>https://thenounproject.com/search/?q=person&amp;i=737678</a:t>
            </a:r>
            <a:endParaRPr lang="en-CA" sz="1600" dirty="0"/>
          </a:p>
          <a:p>
            <a:pPr marL="457200" lvl="0" indent="-457200">
              <a:lnSpc>
                <a:spcPct val="100000"/>
              </a:lnSpc>
              <a:defRPr/>
            </a:pPr>
            <a:r>
              <a:rPr lang="en-US" sz="1600" dirty="0">
                <a:latin typeface="Arial" panose="020B0604020202020204" pitchFamily="34" charset="0"/>
                <a:cs typeface="Arial" panose="020B0604020202020204" pitchFamily="34" charset="0"/>
              </a:rPr>
              <a:t>Copyright Board of Canada. (n.d.). [Copyright Board Banner]. </a:t>
            </a:r>
            <a:r>
              <a:rPr lang="en-US" sz="1600" i="1" dirty="0">
                <a:latin typeface="Arial" panose="020B0604020202020204" pitchFamily="34" charset="0"/>
                <a:cs typeface="Arial" panose="020B0604020202020204" pitchFamily="34" charset="0"/>
              </a:rPr>
              <a:t>Copyright Board of Canada</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9"/>
              </a:rPr>
              <a:t>http://www.cb-cda.gc.ca/home-accueil-e.html</a:t>
            </a:r>
            <a:endParaRPr lang="en-US" sz="1600" dirty="0">
              <a:latin typeface="Arial" panose="020B0604020202020204" pitchFamily="34" charset="0"/>
              <a:cs typeface="Arial" panose="020B0604020202020204" pitchFamily="34" charset="0"/>
            </a:endParaRPr>
          </a:p>
          <a:p>
            <a:pPr marL="457200" indent="-457200"/>
            <a:r>
              <a:rPr lang="en-CA" sz="1600" dirty="0" err="1"/>
              <a:t>lambe</a:t>
            </a:r>
            <a:r>
              <a:rPr lang="en-CA" sz="1600" dirty="0"/>
              <a:t> </a:t>
            </a:r>
            <a:r>
              <a:rPr lang="en-CA" sz="1600" dirty="0" err="1"/>
              <a:t>Ndomble</a:t>
            </a:r>
            <a:r>
              <a:rPr lang="en-CA" sz="1600" dirty="0"/>
              <a:t>. (n.d.). ads. </a:t>
            </a:r>
            <a:r>
              <a:rPr lang="en-CA" sz="1600" i="1" dirty="0"/>
              <a:t>The Noun Project</a:t>
            </a:r>
            <a:r>
              <a:rPr lang="en-CA" sz="1600" dirty="0"/>
              <a:t>. CC BY. </a:t>
            </a:r>
            <a:r>
              <a:rPr lang="en-CA" sz="1600" dirty="0">
                <a:hlinkClick r:id="rId10"/>
              </a:rPr>
              <a:t>https://thenounproject.com/search/?q=online%20advertisement&amp;i=2747454</a:t>
            </a:r>
            <a:endParaRPr lang="en-CA" sz="1600" dirty="0"/>
          </a:p>
        </p:txBody>
      </p:sp>
    </p:spTree>
    <p:extLst>
      <p:ext uri="{BB962C8B-B14F-4D97-AF65-F5344CB8AC3E}">
        <p14:creationId xmlns:p14="http://schemas.microsoft.com/office/powerpoint/2010/main" val="2129893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WHEN TO SEEK PERMISSION</a:t>
            </a:r>
          </a:p>
        </p:txBody>
      </p:sp>
      <p:pic>
        <p:nvPicPr>
          <p:cNvPr id="7" name="Sharing">
            <a:extLst>
              <a:ext uri="{FF2B5EF4-FFF2-40B4-BE49-F238E27FC236}">
                <a16:creationId xmlns:a16="http://schemas.microsoft.com/office/drawing/2014/main" id="{C58F519E-F16A-1E4C-B997-702016879852}"/>
              </a:ext>
            </a:extLst>
          </p:cNvPr>
          <p:cNvPicPr>
            <a:picLocks noChangeAspect="1"/>
          </p:cNvPicPr>
          <p:nvPr/>
        </p:nvPicPr>
        <p:blipFill rotWithShape="1">
          <a:blip r:embed="rId3"/>
          <a:srcRect b="17285"/>
          <a:stretch/>
        </p:blipFill>
        <p:spPr>
          <a:xfrm>
            <a:off x="4411358" y="2538020"/>
            <a:ext cx="3369283" cy="278691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B9B3A2CB-BC18-C848-ADBC-46FFB4E546F3}"/>
              </a:ext>
            </a:extLst>
          </p:cNvPr>
          <p:cNvPicPr>
            <a:picLocks noChangeAspect="1"/>
          </p:cNvPicPr>
          <p:nvPr/>
        </p:nvPicPr>
        <p:blipFill>
          <a:blip r:embed="rId4"/>
          <a:stretch>
            <a:fillRect/>
          </a:stretch>
        </p:blipFill>
        <p:spPr>
          <a:xfrm>
            <a:off x="4818626" y="3114103"/>
            <a:ext cx="2554745" cy="2505298"/>
          </a:xfrm>
          <a:prstGeom prst="rect">
            <a:avLst/>
          </a:prstGeom>
        </p:spPr>
      </p:pic>
      <p:sp>
        <p:nvSpPr>
          <p:cNvPr id="11" name="TextBox 10">
            <a:extLst>
              <a:ext uri="{FF2B5EF4-FFF2-40B4-BE49-F238E27FC236}">
                <a16:creationId xmlns:a16="http://schemas.microsoft.com/office/drawing/2014/main" id="{93167A33-B1AA-684B-9E5C-94A6EE3C7D1A}"/>
              </a:ext>
            </a:extLst>
          </p:cNvPr>
          <p:cNvSpPr txBox="1"/>
          <p:nvPr/>
        </p:nvSpPr>
        <p:spPr>
          <a:xfrm>
            <a:off x="6053377" y="2538020"/>
            <a:ext cx="5253926" cy="830997"/>
          </a:xfrm>
          <a:prstGeom prst="rect">
            <a:avLst/>
          </a:prstGeom>
          <a:noFill/>
        </p:spPr>
        <p:txBody>
          <a:bodyPr wrap="square" rtlCol="0">
            <a:spAutoFit/>
          </a:bodyPr>
          <a:lstStyle/>
          <a:p>
            <a:r>
              <a:rPr lang="en-US" sz="2400" dirty="0"/>
              <a:t>1) When use is not supported by an exception to copyright infringement</a:t>
            </a:r>
          </a:p>
        </p:txBody>
      </p:sp>
      <p:sp>
        <p:nvSpPr>
          <p:cNvPr id="12" name="TextBox 11">
            <a:extLst>
              <a:ext uri="{FF2B5EF4-FFF2-40B4-BE49-F238E27FC236}">
                <a16:creationId xmlns:a16="http://schemas.microsoft.com/office/drawing/2014/main" id="{7FBC6569-FA40-8D41-B954-19E49543591F}"/>
              </a:ext>
            </a:extLst>
          </p:cNvPr>
          <p:cNvSpPr txBox="1"/>
          <p:nvPr/>
        </p:nvSpPr>
        <p:spPr>
          <a:xfrm>
            <a:off x="6053377" y="4271838"/>
            <a:ext cx="5253926" cy="1200329"/>
          </a:xfrm>
          <a:prstGeom prst="rect">
            <a:avLst/>
          </a:prstGeom>
          <a:noFill/>
        </p:spPr>
        <p:txBody>
          <a:bodyPr wrap="square" rtlCol="0">
            <a:spAutoFit/>
          </a:bodyPr>
          <a:lstStyle/>
          <a:p>
            <a:r>
              <a:rPr lang="en-US" sz="2400" dirty="0"/>
              <a:t>2) When the work is not already available via an open </a:t>
            </a:r>
            <a:r>
              <a:rPr lang="en-US" sz="2400" dirty="0" err="1"/>
              <a:t>licence</a:t>
            </a:r>
            <a:r>
              <a:rPr lang="en-US" sz="2400" dirty="0"/>
              <a:t> or clear terms of use</a:t>
            </a:r>
          </a:p>
        </p:txBody>
      </p:sp>
      <p:sp>
        <p:nvSpPr>
          <p:cNvPr id="13" name="TextBox 12">
            <a:extLst>
              <a:ext uri="{FF2B5EF4-FFF2-40B4-BE49-F238E27FC236}">
                <a16:creationId xmlns:a16="http://schemas.microsoft.com/office/drawing/2014/main" id="{9C4C7D67-25FA-C140-9B9A-EB35A9B44DBA}"/>
              </a:ext>
            </a:extLst>
          </p:cNvPr>
          <p:cNvSpPr txBox="1"/>
          <p:nvPr/>
        </p:nvSpPr>
        <p:spPr>
          <a:xfrm>
            <a:off x="7742693" y="3615498"/>
            <a:ext cx="1875294" cy="461665"/>
          </a:xfrm>
          <a:prstGeom prst="rect">
            <a:avLst/>
          </a:prstGeom>
          <a:noFill/>
        </p:spPr>
        <p:txBody>
          <a:bodyPr wrap="square" rtlCol="0">
            <a:spAutoFit/>
          </a:bodyPr>
          <a:lstStyle/>
          <a:p>
            <a:pPr algn="ctr"/>
            <a:r>
              <a:rPr lang="en-US" sz="2400" b="1" dirty="0"/>
              <a:t>AND</a:t>
            </a:r>
          </a:p>
        </p:txBody>
      </p:sp>
    </p:spTree>
    <p:extLst>
      <p:ext uri="{BB962C8B-B14F-4D97-AF65-F5344CB8AC3E}">
        <p14:creationId xmlns:p14="http://schemas.microsoft.com/office/powerpoint/2010/main" val="212303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250" fill="hold"/>
                                        <p:tgtEl>
                                          <p:spTgt spid="10"/>
                                        </p:tgtEl>
                                        <p:attrNameLst>
                                          <p:attrName>ppt_w</p:attrName>
                                        </p:attrNameLst>
                                      </p:cBhvr>
                                      <p:tavLst>
                                        <p:tav tm="0">
                                          <p:val>
                                            <p:fltVal val="0"/>
                                          </p:val>
                                        </p:tav>
                                        <p:tav tm="100000">
                                          <p:val>
                                            <p:strVal val="#ppt_w"/>
                                          </p:val>
                                        </p:tav>
                                      </p:tavLst>
                                    </p:anim>
                                    <p:anim calcmode="lin" valueType="num">
                                      <p:cBhvr>
                                        <p:cTn id="11" dur="1250" fill="hold"/>
                                        <p:tgtEl>
                                          <p:spTgt spid="10"/>
                                        </p:tgtEl>
                                        <p:attrNameLst>
                                          <p:attrName>ppt_h</p:attrName>
                                        </p:attrNameLst>
                                      </p:cBhvr>
                                      <p:tavLst>
                                        <p:tav tm="0">
                                          <p:val>
                                            <p:fltVal val="0"/>
                                          </p:val>
                                        </p:tav>
                                        <p:tav tm="100000">
                                          <p:val>
                                            <p:strVal val="#ppt_h"/>
                                          </p:val>
                                        </p:tav>
                                      </p:tavLst>
                                    </p:anim>
                                    <p:anim calcmode="lin" valueType="num">
                                      <p:cBhvr>
                                        <p:cTn id="12" dur="1250" fill="hold"/>
                                        <p:tgtEl>
                                          <p:spTgt spid="10"/>
                                        </p:tgtEl>
                                        <p:attrNameLst>
                                          <p:attrName>style.rotation</p:attrName>
                                        </p:attrNameLst>
                                      </p:cBhvr>
                                      <p:tavLst>
                                        <p:tav tm="0">
                                          <p:val>
                                            <p:fltVal val="90"/>
                                          </p:val>
                                        </p:tav>
                                        <p:tav tm="100000">
                                          <p:val>
                                            <p:fltVal val="0"/>
                                          </p:val>
                                        </p:tav>
                                      </p:tavLst>
                                    </p:anim>
                                    <p:animEffect transition="in" filter="fade">
                                      <p:cBhvr>
                                        <p:cTn id="13" dur="1250"/>
                                        <p:tgtEl>
                                          <p:spTgt spid="10"/>
                                        </p:tgtEl>
                                      </p:cBhvr>
                                    </p:animEffect>
                                  </p:childTnLst>
                                </p:cTn>
                              </p:par>
                              <p:par>
                                <p:cTn id="14" presetID="44" presetClass="path" presetSubtype="0" accel="50000" decel="50000" fill="hold" nodeType="withEffect">
                                  <p:stCondLst>
                                    <p:cond delay="0"/>
                                  </p:stCondLst>
                                  <p:childTnLst>
                                    <p:animMotion origin="layout" path="M 0 4.44444E-6 L -0.06354 -0.06366 C -0.07682 -0.07778 -0.09661 -0.08542 -0.11745 -0.08542 C -0.14115 -0.08542 -0.16016 -0.07778 -0.17344 -0.06366 L -0.23685 4.44444E-6 " pathEditMode="relative" rAng="0" ptsTypes="AAAAA">
                                      <p:cBhvr>
                                        <p:cTn id="15" dur="1250" fill="hold"/>
                                        <p:tgtEl>
                                          <p:spTgt spid="10"/>
                                        </p:tgtEl>
                                        <p:attrNameLst>
                                          <p:attrName>ppt_x</p:attrName>
                                          <p:attrName>ppt_y</p:attrName>
                                        </p:attrNameLst>
                                      </p:cBhvr>
                                      <p:rCtr x="-11849" y="-4282"/>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23685 4.44444E-6 L -0.38307 0.00046 " pathEditMode="relative" rAng="0" ptsTypes="AA">
                                      <p:cBhvr>
                                        <p:cTn id="19" dur="1500" fill="hold"/>
                                        <p:tgtEl>
                                          <p:spTgt spid="10"/>
                                        </p:tgtEl>
                                        <p:attrNameLst>
                                          <p:attrName>ppt_x</p:attrName>
                                          <p:attrName>ppt_y</p:attrName>
                                        </p:attrNameLst>
                                      </p:cBhvr>
                                      <p:rCtr x="-7318" y="23"/>
                                    </p:animMotion>
                                  </p:childTnLst>
                                </p:cTn>
                              </p:par>
                              <p:par>
                                <p:cTn id="20" presetID="42" presetClass="path" presetSubtype="0" accel="50000" decel="50000" fill="hold" nodeType="withEffect">
                                  <p:stCondLst>
                                    <p:cond delay="0"/>
                                  </p:stCondLst>
                                  <p:childTnLst>
                                    <p:animMotion origin="layout" path="M 0 1.85185E-6 L -0.14792 0.00301 " pathEditMode="relative" rAng="0" ptsTypes="AA">
                                      <p:cBhvr>
                                        <p:cTn id="21" dur="1500" fill="hold"/>
                                        <p:tgtEl>
                                          <p:spTgt spid="7"/>
                                        </p:tgtEl>
                                        <p:attrNameLst>
                                          <p:attrName>ppt_x</p:attrName>
                                          <p:attrName>ppt_y</p:attrName>
                                        </p:attrNameLst>
                                      </p:cBhvr>
                                      <p:rCtr x="-7396" y="139"/>
                                    </p:animMotion>
                                  </p:childTnLst>
                                </p:cTn>
                              </p:par>
                            </p:childTnLst>
                          </p:cTn>
                        </p:par>
                        <p:par>
                          <p:cTn id="22" fill="hold">
                            <p:stCondLst>
                              <p:cond delay="1500"/>
                            </p:stCondLst>
                            <p:childTnLst>
                              <p:par>
                                <p:cTn id="23" presetID="42" presetClass="entr" presetSubtype="0" fill="hold" grpId="2" nodeType="afterEffect">
                                  <p:stCondLst>
                                    <p:cond delay="0"/>
                                  </p:stCondLst>
                                  <p:iterate type="lt">
                                    <p:tmPct val="0"/>
                                  </p:iterate>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1000"/>
                                        <p:tgtEl>
                                          <p:spTgt spid="11">
                                            <p:txEl>
                                              <p:pRg st="0" end="0"/>
                                            </p:txEl>
                                          </p:spTgt>
                                        </p:tgtEl>
                                      </p:cBhvr>
                                    </p:animEffect>
                                    <p:anim calcmode="lin" valueType="num">
                                      <p:cBhvr>
                                        <p:cTn id="2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16" presetClass="emph" presetSubtype="0" fill="hold" nodeType="afterEffect">
                                  <p:stCondLst>
                                    <p:cond delay="0"/>
                                  </p:stCondLst>
                                  <p:iterate type="lt">
                                    <p:tmPct val="4000"/>
                                  </p:iterate>
                                  <p:childTnLst>
                                    <p:set>
                                      <p:cBhvr override="childStyle">
                                        <p:cTn id="30" dur="500" fill="hold"/>
                                        <p:tgtEl>
                                          <p:spTgt spid="11">
                                            <p:txEl>
                                              <p:pRg st="0" end="0"/>
                                            </p:txEl>
                                          </p:spTgt>
                                        </p:tgtEl>
                                        <p:attrNameLst>
                                          <p:attrName>style.color</p:attrName>
                                        </p:attrNameLst>
                                      </p:cBhvr>
                                      <p:to>
                                        <p:clrVal>
                                          <a:srgbClr val="70AD47"/>
                                        </p:clrVal>
                                      </p:to>
                                    </p:set>
                                    <p:set>
                                      <p:cBhvr>
                                        <p:cTn id="31" dur="500" fill="hold"/>
                                        <p:tgtEl>
                                          <p:spTgt spid="11">
                                            <p:txEl>
                                              <p:pRg st="0" end="0"/>
                                            </p:txEl>
                                          </p:spTgt>
                                        </p:tgtEl>
                                        <p:attrNameLst>
                                          <p:attrName>fillcolor</p:attrName>
                                        </p:attrNameLst>
                                      </p:cBhvr>
                                      <p:to>
                                        <p:clrVal>
                                          <a:srgbClr val="70AD47"/>
                                        </p:clrVal>
                                      </p:to>
                                    </p:set>
                                    <p:set>
                                      <p:cBhvr>
                                        <p:cTn id="32" dur="500" fill="hold"/>
                                        <p:tgtEl>
                                          <p:spTgt spid="11">
                                            <p:txEl>
                                              <p:pRg st="0" end="0"/>
                                            </p:tx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iterate type="lt">
                                    <p:tmPct val="0"/>
                                  </p:iterate>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1000"/>
                                        <p:tgtEl>
                                          <p:spTgt spid="12">
                                            <p:txEl>
                                              <p:pRg st="0" end="0"/>
                                            </p:txEl>
                                          </p:spTgt>
                                        </p:tgtEl>
                                      </p:cBhvr>
                                    </p:animEffect>
                                    <p:anim calcmode="lin" valueType="num">
                                      <p:cBhvr>
                                        <p:cTn id="4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16" presetClass="emph" presetSubtype="0" fill="hold" nodeType="afterEffect">
                                  <p:stCondLst>
                                    <p:cond delay="0"/>
                                  </p:stCondLst>
                                  <p:iterate type="lt">
                                    <p:tmPct val="4000"/>
                                  </p:iterate>
                                  <p:childTnLst>
                                    <p:set>
                                      <p:cBhvr override="childStyle">
                                        <p:cTn id="50" dur="500" fill="hold"/>
                                        <p:tgtEl>
                                          <p:spTgt spid="12">
                                            <p:txEl>
                                              <p:pRg st="0" end="0"/>
                                            </p:txEl>
                                          </p:spTgt>
                                        </p:tgtEl>
                                        <p:attrNameLst>
                                          <p:attrName>style.color</p:attrName>
                                        </p:attrNameLst>
                                      </p:cBhvr>
                                      <p:to>
                                        <p:clrVal>
                                          <a:srgbClr val="70AD47"/>
                                        </p:clrVal>
                                      </p:to>
                                    </p:set>
                                    <p:set>
                                      <p:cBhvr>
                                        <p:cTn id="51" dur="500" fill="hold"/>
                                        <p:tgtEl>
                                          <p:spTgt spid="12">
                                            <p:txEl>
                                              <p:pRg st="0" end="0"/>
                                            </p:txEl>
                                          </p:spTgt>
                                        </p:tgtEl>
                                        <p:attrNameLst>
                                          <p:attrName>fillcolor</p:attrName>
                                        </p:attrNameLst>
                                      </p:cBhvr>
                                      <p:to>
                                        <p:clrVal>
                                          <a:srgbClr val="70AD47"/>
                                        </p:clrVal>
                                      </p:to>
                                    </p:set>
                                    <p:set>
                                      <p:cBhvr>
                                        <p:cTn id="52" dur="500" fill="hold"/>
                                        <p:tgtEl>
                                          <p:spTgt spid="12">
                                            <p:txEl>
                                              <p:pRg st="0" end="0"/>
                                            </p:txEl>
                                          </p:spTgt>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7"/>
                                        </p:tgtEl>
                                      </p:cBhvr>
                                    </p:animEffect>
                                    <p:animScale>
                                      <p:cBhvr>
                                        <p:cTn id="57" dur="250" autoRev="1" fill="hold"/>
                                        <p:tgtEl>
                                          <p:spTgt spid="7"/>
                                        </p:tgtEl>
                                      </p:cBhvr>
                                      <p:by x="105000" y="105000"/>
                                    </p:animScale>
                                  </p:childTnLst>
                                </p:cTn>
                              </p:par>
                              <p:par>
                                <p:cTn id="58" presetID="32" presetClass="emph" presetSubtype="0" fill="hold" nodeType="withEffect">
                                  <p:stCondLst>
                                    <p:cond delay="0"/>
                                  </p:stCondLst>
                                  <p:childTnLst>
                                    <p:animRot by="120000">
                                      <p:cBhvr>
                                        <p:cTn id="59" dur="100" fill="hold">
                                          <p:stCondLst>
                                            <p:cond delay="0"/>
                                          </p:stCondLst>
                                        </p:cTn>
                                        <p:tgtEl>
                                          <p:spTgt spid="7"/>
                                        </p:tgtEl>
                                        <p:attrNameLst>
                                          <p:attrName>r</p:attrName>
                                        </p:attrNameLst>
                                      </p:cBhvr>
                                    </p:animRot>
                                    <p:animRot by="-240000">
                                      <p:cBhvr>
                                        <p:cTn id="60" dur="200" fill="hold">
                                          <p:stCondLst>
                                            <p:cond delay="200"/>
                                          </p:stCondLst>
                                        </p:cTn>
                                        <p:tgtEl>
                                          <p:spTgt spid="7"/>
                                        </p:tgtEl>
                                        <p:attrNameLst>
                                          <p:attrName>r</p:attrName>
                                        </p:attrNameLst>
                                      </p:cBhvr>
                                    </p:animRot>
                                    <p:animRot by="240000">
                                      <p:cBhvr>
                                        <p:cTn id="61" dur="200" fill="hold">
                                          <p:stCondLst>
                                            <p:cond delay="400"/>
                                          </p:stCondLst>
                                        </p:cTn>
                                        <p:tgtEl>
                                          <p:spTgt spid="7"/>
                                        </p:tgtEl>
                                        <p:attrNameLst>
                                          <p:attrName>r</p:attrName>
                                        </p:attrNameLst>
                                      </p:cBhvr>
                                    </p:animRot>
                                    <p:animRot by="-240000">
                                      <p:cBhvr>
                                        <p:cTn id="62" dur="200" fill="hold">
                                          <p:stCondLst>
                                            <p:cond delay="600"/>
                                          </p:stCondLst>
                                        </p:cTn>
                                        <p:tgtEl>
                                          <p:spTgt spid="7"/>
                                        </p:tgtEl>
                                        <p:attrNameLst>
                                          <p:attrName>r</p:attrName>
                                        </p:attrNameLst>
                                      </p:cBhvr>
                                    </p:animRot>
                                    <p:animRot by="120000">
                                      <p:cBhvr>
                                        <p:cTn id="6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2" build="p"/>
      <p:bldP spid="12" grpId="0" build="p"/>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8B29D6-70D5-0845-8D50-D79AD95CEC2F}"/>
              </a:ext>
            </a:extLst>
          </p:cNvPr>
          <p:cNvSpPr>
            <a:spLocks noGrp="1"/>
          </p:cNvSpPr>
          <p:nvPr>
            <p:ph type="body" sz="quarter" idx="15"/>
          </p:nvPr>
        </p:nvSpPr>
        <p:spPr>
          <a:xfrm>
            <a:off x="851192" y="1654667"/>
            <a:ext cx="10502608" cy="4783458"/>
          </a:xfrm>
        </p:spPr>
        <p:txBody>
          <a:bodyPr/>
          <a:lstStyle/>
          <a:p>
            <a:pPr marL="457200" indent="-457200"/>
            <a:r>
              <a:rPr lang="en-CA" sz="1600" dirty="0"/>
              <a:t>Vicky </a:t>
            </a:r>
            <a:r>
              <a:rPr lang="en-CA" sz="1600" dirty="0" err="1"/>
              <a:t>Jeol</a:t>
            </a:r>
            <a:r>
              <a:rPr lang="en-CA" sz="1600" dirty="0"/>
              <a:t>. (n.d.). clock. </a:t>
            </a:r>
            <a:r>
              <a:rPr lang="en-CA" sz="1600" i="1" dirty="0"/>
              <a:t>The Noun Project</a:t>
            </a:r>
            <a:r>
              <a:rPr lang="en-CA" sz="1600" dirty="0"/>
              <a:t>. CC BY. </a:t>
            </a:r>
            <a:r>
              <a:rPr lang="en-CA" sz="1600" dirty="0">
                <a:hlinkClick r:id="rId2"/>
              </a:rPr>
              <a:t>https://thenounproject.com/search/?q=clock&amp;i=3302986</a:t>
            </a:r>
            <a:endParaRPr lang="en-CA" sz="1600" dirty="0"/>
          </a:p>
          <a:p>
            <a:pPr marL="457200" lvl="0" indent="-457200">
              <a:lnSpc>
                <a:spcPct val="100000"/>
              </a:lnSpc>
              <a:defRPr/>
            </a:pPr>
            <a:r>
              <a:rPr lang="en-CA" sz="1600" dirty="0"/>
              <a:t>TMD. (n.d.). </a:t>
            </a:r>
            <a:r>
              <a:rPr lang="en-CA" sz="1600" dirty="0" err="1"/>
              <a:t>usb</a:t>
            </a:r>
            <a:r>
              <a:rPr lang="en-CA" sz="1600" dirty="0"/>
              <a:t> stick. </a:t>
            </a:r>
            <a:r>
              <a:rPr lang="en-CA" sz="1600" i="1" dirty="0"/>
              <a:t>The Noun Project</a:t>
            </a:r>
            <a:r>
              <a:rPr lang="en-CA" sz="1600" dirty="0"/>
              <a:t>. CC BY. </a:t>
            </a:r>
            <a:r>
              <a:rPr lang="en-CA" sz="1600" dirty="0">
                <a:hlinkClick r:id="rId3"/>
              </a:rPr>
              <a:t>https://thenounproject.com/search/?q=usb%20key&amp;i=258531</a:t>
            </a:r>
            <a:endParaRPr lang="en-CA" sz="1600" dirty="0"/>
          </a:p>
          <a:p>
            <a:pPr marL="457200" indent="-457200"/>
            <a:r>
              <a:rPr lang="en-CA" sz="1600" dirty="0" err="1"/>
              <a:t>lastspark</a:t>
            </a:r>
            <a:r>
              <a:rPr lang="en-CA" sz="1600" dirty="0"/>
              <a:t>. (n.d.). Filing cabinets. </a:t>
            </a:r>
            <a:r>
              <a:rPr lang="en-CA" sz="1600" i="1" dirty="0"/>
              <a:t>The Noun Project</a:t>
            </a:r>
            <a:r>
              <a:rPr lang="en-CA" sz="1600" dirty="0"/>
              <a:t>. CC BY. </a:t>
            </a:r>
            <a:r>
              <a:rPr lang="en-CA" sz="1600" dirty="0">
                <a:hlinkClick r:id="rId4"/>
              </a:rPr>
              <a:t>https://thenounproject.com/search/?q=filing%20cabinet&amp;i=2398292</a:t>
            </a:r>
            <a:endParaRPr lang="en-US" sz="1600" dirty="0">
              <a:latin typeface="Arial" panose="020B0604020202020204" pitchFamily="34" charset="0"/>
              <a:cs typeface="Arial" panose="020B0604020202020204" pitchFamily="34" charset="0"/>
            </a:endParaRPr>
          </a:p>
          <a:p>
            <a:pPr marL="457200" indent="-457200"/>
            <a:r>
              <a:rPr lang="en-US" sz="1600" dirty="0">
                <a:latin typeface="Arial" panose="020B0604020202020204" pitchFamily="34" charset="0"/>
                <a:cs typeface="Arial" panose="020B0604020202020204" pitchFamily="34" charset="0"/>
              </a:rPr>
              <a:t>Closing Slides Music: Rybak, </a:t>
            </a:r>
            <a:r>
              <a:rPr lang="en-US" sz="1600" dirty="0" err="1">
                <a:latin typeface="Arial" panose="020B0604020202020204" pitchFamily="34" charset="0"/>
                <a:cs typeface="Arial" panose="020B0604020202020204" pitchFamily="34" charset="0"/>
              </a:rPr>
              <a:t>Nazar</a:t>
            </a:r>
            <a:r>
              <a:rPr lang="en-US" sz="1600" dirty="0">
                <a:latin typeface="Arial" panose="020B0604020202020204" pitchFamily="34" charset="0"/>
                <a:cs typeface="Arial" panose="020B0604020202020204" pitchFamily="34" charset="0"/>
              </a:rPr>
              <a:t>. (n.d.). Corporate Inspired. </a:t>
            </a:r>
            <a:r>
              <a:rPr lang="en-US" sz="1600" i="1" dirty="0" err="1">
                <a:latin typeface="Arial" panose="020B0604020202020204" pitchFamily="34" charset="0"/>
                <a:cs typeface="Arial" panose="020B0604020202020204" pitchFamily="34" charset="0"/>
              </a:rPr>
              <a:t>HookSounds</a:t>
            </a:r>
            <a:r>
              <a:rPr lang="en-US" sz="1600" dirty="0">
                <a:latin typeface="Arial" panose="020B0604020202020204" pitchFamily="34" charset="0"/>
                <a:cs typeface="Arial" panose="020B0604020202020204" pitchFamily="34" charset="0"/>
              </a:rPr>
              <a:t>. CC BY. </a:t>
            </a:r>
            <a:r>
              <a:rPr lang="en-US" sz="1600" dirty="0">
                <a:latin typeface="Arial" panose="020B0604020202020204" pitchFamily="34" charset="0"/>
                <a:cs typeface="Arial" panose="020B0604020202020204" pitchFamily="34" charset="0"/>
                <a:hlinkClick r:id="rId5"/>
              </a:rPr>
              <a:t>http://www.hooksounds.com</a:t>
            </a:r>
            <a:endParaRPr lang="en-U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893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960CC2-980D-784A-8170-34659074EB55}"/>
              </a:ext>
            </a:extLst>
          </p:cNvPr>
          <p:cNvSpPr>
            <a:spLocks noGrp="1"/>
          </p:cNvSpPr>
          <p:nvPr>
            <p:ph type="body" sz="quarter" idx="10"/>
          </p:nvPr>
        </p:nvSpPr>
        <p:spPr>
          <a:xfrm>
            <a:off x="2063509" y="2253164"/>
            <a:ext cx="9592197" cy="870739"/>
          </a:xfrm>
        </p:spPr>
        <p:txBody>
          <a:bodyPr/>
          <a:lstStyle/>
          <a:p>
            <a:r>
              <a:rPr lang="en" dirty="0">
                <a:sym typeface="Calibri"/>
              </a:rPr>
              <a:t>University of Alberta. (2020). Asking Permission and Transactional </a:t>
            </a:r>
            <a:r>
              <a:rPr lang="en" dirty="0" err="1">
                <a:sym typeface="Calibri"/>
              </a:rPr>
              <a:t>Licences</a:t>
            </a:r>
            <a:r>
              <a:rPr lang="en" dirty="0">
                <a:sym typeface="Calibri"/>
              </a:rPr>
              <a:t>. </a:t>
            </a:r>
            <a:r>
              <a:rPr lang="en" i="1" dirty="0">
                <a:sym typeface="Calibri"/>
              </a:rPr>
              <a:t>Opening Up Copyright Instructional Module</a:t>
            </a:r>
            <a:r>
              <a:rPr lang="en" dirty="0">
                <a:sym typeface="Calibri"/>
              </a:rPr>
              <a:t>. </a:t>
            </a:r>
            <a:r>
              <a:rPr lang="en-CA" dirty="0">
                <a:hlinkClick r:id="rId2"/>
              </a:rPr>
              <a:t>https://sites.library.ualberta.ca/copyright/</a:t>
            </a:r>
            <a:endParaRPr lang="en-US" dirty="0"/>
          </a:p>
          <a:p>
            <a:endParaRPr lang="en-US" dirty="0"/>
          </a:p>
        </p:txBody>
      </p:sp>
    </p:spTree>
    <p:extLst>
      <p:ext uri="{BB962C8B-B14F-4D97-AF65-F5344CB8AC3E}">
        <p14:creationId xmlns:p14="http://schemas.microsoft.com/office/powerpoint/2010/main" val="2871025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052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15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6E7ED-0203-2447-BB8D-6BCC2554FBB6}"/>
              </a:ext>
            </a:extLst>
          </p:cNvPr>
          <p:cNvSpPr>
            <a:spLocks noGrp="1"/>
          </p:cNvSpPr>
          <p:nvPr>
            <p:ph type="title"/>
          </p:nvPr>
        </p:nvSpPr>
        <p:spPr/>
        <p:txBody>
          <a:bodyPr/>
          <a:lstStyle/>
          <a:p>
            <a:r>
              <a:rPr lang="en-US" dirty="0"/>
              <a:t>THIRD PARTY CONTENT</a:t>
            </a:r>
          </a:p>
        </p:txBody>
      </p:sp>
      <p:pic>
        <p:nvPicPr>
          <p:cNvPr id="17" name="Confetti - 31150" descr="Confetti - 31150">
            <a:hlinkClick r:id="" action="ppaction://media"/>
            <a:extLst>
              <a:ext uri="{FF2B5EF4-FFF2-40B4-BE49-F238E27FC236}">
                <a16:creationId xmlns:a16="http://schemas.microsoft.com/office/drawing/2014/main" id="{546C9BE7-F9BE-D543-AFD1-39649DED3F4F}"/>
              </a:ext>
            </a:extLst>
          </p:cNvPr>
          <p:cNvPicPr>
            <a:picLocks noChangeAspect="1"/>
          </p:cNvPicPr>
          <p:nvPr>
            <a:videoFile r:link="rId1"/>
            <p:extLst>
              <p:ext uri="{DAA4B4D4-6D71-4841-9C94-3DE7FCFB9230}">
                <p14:media xmlns:p14="http://schemas.microsoft.com/office/powerpoint/2010/main" r:embed="rId2">
                  <p14:trim end="8287.2223"/>
                </p14:media>
              </p:ext>
            </p:extLst>
          </p:nvPr>
        </p:nvPicPr>
        <p:blipFill>
          <a:blip r:embed="rId5"/>
          <a:stretch>
            <a:fillRect/>
          </a:stretch>
        </p:blipFill>
        <p:spPr>
          <a:xfrm>
            <a:off x="0" y="0"/>
            <a:ext cx="12192000" cy="6858000"/>
          </a:xfrm>
          <a:prstGeom prst="rect">
            <a:avLst/>
          </a:prstGeom>
        </p:spPr>
      </p:pic>
      <p:sp>
        <p:nvSpPr>
          <p:cNvPr id="18" name="7-Point Star 17">
            <a:extLst>
              <a:ext uri="{FF2B5EF4-FFF2-40B4-BE49-F238E27FC236}">
                <a16:creationId xmlns:a16="http://schemas.microsoft.com/office/drawing/2014/main" id="{33DC2C42-66DA-9D4F-9A7A-9D336A951278}"/>
              </a:ext>
            </a:extLst>
          </p:cNvPr>
          <p:cNvSpPr/>
          <p:nvPr/>
        </p:nvSpPr>
        <p:spPr>
          <a:xfrm rot="301905">
            <a:off x="5434043" y="579286"/>
            <a:ext cx="7780900" cy="7472334"/>
          </a:xfrm>
          <a:prstGeom prst="star7">
            <a:avLst/>
          </a:prstGeom>
          <a:solidFill>
            <a:schemeClr val="accent4">
              <a:lumMod val="60000"/>
              <a:lumOff val="4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light, drawing&#10;&#10;Description automatically generated">
            <a:extLst>
              <a:ext uri="{FF2B5EF4-FFF2-40B4-BE49-F238E27FC236}">
                <a16:creationId xmlns:a16="http://schemas.microsoft.com/office/drawing/2014/main" id="{90711C97-2D50-654C-BC9F-9281537ED04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972" l="10000" r="90000">
                        <a14:foregroundMark x1="47656" y1="56111" x2="46328" y2="43472"/>
                        <a14:foregroundMark x1="46328" y1="43472" x2="51563" y2="37222"/>
                        <a14:foregroundMark x1="51563" y1="37222" x2="53125" y2="49028"/>
                        <a14:foregroundMark x1="53125" y1="49028" x2="51797" y2="51528"/>
                        <a14:foregroundMark x1="46406" y1="78056" x2="40625" y2="89444"/>
                        <a14:foregroundMark x1="40625" y1="89444" x2="44688" y2="78056"/>
                        <a14:foregroundMark x1="38359" y1="91806" x2="43594" y2="99861"/>
                        <a14:foregroundMark x1="43594" y1="99861" x2="61172" y2="95972"/>
                        <a14:foregroundMark x1="61172" y1="95972" x2="60234" y2="93056"/>
                      </a14:backgroundRemoval>
                    </a14:imgEffect>
                  </a14:imgLayer>
                </a14:imgProps>
              </a:ext>
            </a:extLst>
          </a:blip>
          <a:stretch>
            <a:fillRect/>
          </a:stretch>
        </p:blipFill>
        <p:spPr>
          <a:xfrm>
            <a:off x="3581812" y="524256"/>
            <a:ext cx="11281470" cy="6345827"/>
          </a:xfrm>
          <a:prstGeom prst="rect">
            <a:avLst/>
          </a:prstGeom>
        </p:spPr>
      </p:pic>
      <p:pic>
        <p:nvPicPr>
          <p:cNvPr id="16" name="Picture 15" descr="A close up of a logo&#10;&#10;Description automatically generated">
            <a:extLst>
              <a:ext uri="{FF2B5EF4-FFF2-40B4-BE49-F238E27FC236}">
                <a16:creationId xmlns:a16="http://schemas.microsoft.com/office/drawing/2014/main" id="{9C900932-8ED4-9847-8260-5A6F12D7FE55}"/>
              </a:ext>
            </a:extLst>
          </p:cNvPr>
          <p:cNvPicPr>
            <a:picLocks noChangeAspect="1"/>
          </p:cNvPicPr>
          <p:nvPr/>
        </p:nvPicPr>
        <p:blipFill rotWithShape="1">
          <a:blip r:embed="rId8">
            <a:alphaModFix/>
            <a:extLst>
              <a:ext uri="{BEBA8EAE-BF5A-486C-A8C5-ECC9F3942E4B}">
                <a14:imgProps xmlns:a14="http://schemas.microsoft.com/office/drawing/2010/main">
                  <a14:imgLayer r:embed="rId9">
                    <a14:imgEffect>
                      <a14:artisticPlasticWrap/>
                    </a14:imgEffect>
                    <a14:imgEffect>
                      <a14:saturation sat="0"/>
                    </a14:imgEffect>
                  </a14:imgLayer>
                </a14:imgProps>
              </a:ext>
            </a:extLst>
          </a:blip>
          <a:srcRect b="15132"/>
          <a:stretch/>
        </p:blipFill>
        <p:spPr>
          <a:xfrm rot="616380" flipH="1">
            <a:off x="6486195" y="242079"/>
            <a:ext cx="5929518" cy="5032247"/>
          </a:xfrm>
          <a:prstGeom prst="rect">
            <a:avLst/>
          </a:prstGeom>
        </p:spPr>
      </p:pic>
      <p:pic>
        <p:nvPicPr>
          <p:cNvPr id="20" name="Picture 19" descr="A close up of a logo&#10;&#10;Description automatically generated">
            <a:extLst>
              <a:ext uri="{FF2B5EF4-FFF2-40B4-BE49-F238E27FC236}">
                <a16:creationId xmlns:a16="http://schemas.microsoft.com/office/drawing/2014/main" id="{0D55790D-7B5A-1941-A6B9-5A64E4FAADE1}"/>
              </a:ext>
            </a:extLst>
          </p:cNvPr>
          <p:cNvPicPr>
            <a:picLocks noChangeAspect="1"/>
          </p:cNvPicPr>
          <p:nvPr/>
        </p:nvPicPr>
        <p:blipFill rotWithShape="1">
          <a:blip r:embed="rId10"/>
          <a:srcRect b="17335"/>
          <a:stretch/>
        </p:blipFill>
        <p:spPr>
          <a:xfrm>
            <a:off x="660384" y="1993692"/>
            <a:ext cx="2466163" cy="2038662"/>
          </a:xfrm>
          <a:prstGeom prst="rect">
            <a:avLst/>
          </a:prstGeom>
        </p:spPr>
      </p:pic>
      <p:pic>
        <p:nvPicPr>
          <p:cNvPr id="21" name="Picture 20" descr="A close up of a logo&#10;&#10;Description automatically generated">
            <a:extLst>
              <a:ext uri="{FF2B5EF4-FFF2-40B4-BE49-F238E27FC236}">
                <a16:creationId xmlns:a16="http://schemas.microsoft.com/office/drawing/2014/main" id="{EF03A8BF-310B-2749-9641-E411A566864C}"/>
              </a:ext>
            </a:extLst>
          </p:cNvPr>
          <p:cNvPicPr>
            <a:picLocks noChangeAspect="1"/>
          </p:cNvPicPr>
          <p:nvPr/>
        </p:nvPicPr>
        <p:blipFill rotWithShape="1">
          <a:blip r:embed="rId10">
            <a:duotone>
              <a:schemeClr val="accent1">
                <a:shade val="45000"/>
                <a:satMod val="135000"/>
              </a:schemeClr>
              <a:prstClr val="white"/>
            </a:duotone>
          </a:blip>
          <a:srcRect b="17335"/>
          <a:stretch/>
        </p:blipFill>
        <p:spPr>
          <a:xfrm>
            <a:off x="2532106" y="1993692"/>
            <a:ext cx="2466163" cy="2038662"/>
          </a:xfrm>
          <a:prstGeom prst="rect">
            <a:avLst/>
          </a:prstGeom>
        </p:spPr>
      </p:pic>
      <p:pic>
        <p:nvPicPr>
          <p:cNvPr id="22" name="Picture 21" descr="A close up of a logo&#10;&#10;Description automatically generated">
            <a:extLst>
              <a:ext uri="{FF2B5EF4-FFF2-40B4-BE49-F238E27FC236}">
                <a16:creationId xmlns:a16="http://schemas.microsoft.com/office/drawing/2014/main" id="{A4BB2E64-2C1A-2248-8CFA-B5BD8E765CE8}"/>
              </a:ext>
            </a:extLst>
          </p:cNvPr>
          <p:cNvPicPr>
            <a:picLocks noChangeAspect="1"/>
          </p:cNvPicPr>
          <p:nvPr/>
        </p:nvPicPr>
        <p:blipFill rotWithShape="1">
          <a:blip r:embed="rId10">
            <a:duotone>
              <a:schemeClr val="accent4">
                <a:shade val="45000"/>
                <a:satMod val="135000"/>
              </a:schemeClr>
              <a:prstClr val="white"/>
            </a:duotone>
          </a:blip>
          <a:srcRect b="17335"/>
          <a:stretch/>
        </p:blipFill>
        <p:spPr>
          <a:xfrm>
            <a:off x="4403828" y="1993692"/>
            <a:ext cx="2466163" cy="2038662"/>
          </a:xfrm>
          <a:prstGeom prst="rect">
            <a:avLst/>
          </a:prstGeom>
        </p:spPr>
      </p:pic>
      <p:pic>
        <p:nvPicPr>
          <p:cNvPr id="23" name="Picture 22" descr="A close up of a logo&#10;&#10;Description automatically generated">
            <a:extLst>
              <a:ext uri="{FF2B5EF4-FFF2-40B4-BE49-F238E27FC236}">
                <a16:creationId xmlns:a16="http://schemas.microsoft.com/office/drawing/2014/main" id="{4B71BB2D-E643-3F44-8AC1-B15D2D99C444}"/>
              </a:ext>
            </a:extLst>
          </p:cNvPr>
          <p:cNvPicPr>
            <a:picLocks noChangeAspect="1"/>
          </p:cNvPicPr>
          <p:nvPr/>
        </p:nvPicPr>
        <p:blipFill rotWithShape="1">
          <a:blip r:embed="rId10">
            <a:duotone>
              <a:schemeClr val="accent2">
                <a:shade val="45000"/>
                <a:satMod val="135000"/>
              </a:schemeClr>
              <a:prstClr val="white"/>
            </a:duotone>
          </a:blip>
          <a:srcRect b="17335"/>
          <a:stretch/>
        </p:blipFill>
        <p:spPr>
          <a:xfrm>
            <a:off x="660384" y="3869961"/>
            <a:ext cx="2466163" cy="2038662"/>
          </a:xfrm>
          <a:prstGeom prst="rect">
            <a:avLst/>
          </a:prstGeom>
        </p:spPr>
      </p:pic>
      <p:pic>
        <p:nvPicPr>
          <p:cNvPr id="24" name="Picture 23" descr="A close up of a logo&#10;&#10;Description automatically generated">
            <a:extLst>
              <a:ext uri="{FF2B5EF4-FFF2-40B4-BE49-F238E27FC236}">
                <a16:creationId xmlns:a16="http://schemas.microsoft.com/office/drawing/2014/main" id="{95DF7764-24CA-1D4D-9785-B1B8D4F92EAB}"/>
              </a:ext>
            </a:extLst>
          </p:cNvPr>
          <p:cNvPicPr>
            <a:picLocks noChangeAspect="1"/>
          </p:cNvPicPr>
          <p:nvPr/>
        </p:nvPicPr>
        <p:blipFill rotWithShape="1">
          <a:blip r:embed="rId10">
            <a:duotone>
              <a:schemeClr val="accent6">
                <a:shade val="45000"/>
                <a:satMod val="135000"/>
              </a:schemeClr>
              <a:prstClr val="white"/>
            </a:duotone>
          </a:blip>
          <a:srcRect b="17335"/>
          <a:stretch/>
        </p:blipFill>
        <p:spPr>
          <a:xfrm>
            <a:off x="2532106" y="3869961"/>
            <a:ext cx="2466163" cy="2038662"/>
          </a:xfrm>
          <a:prstGeom prst="rect">
            <a:avLst/>
          </a:prstGeom>
        </p:spPr>
      </p:pic>
      <p:pic>
        <p:nvPicPr>
          <p:cNvPr id="25" name="Picture 24" descr="A close up of a logo&#10;&#10;Description automatically generated">
            <a:extLst>
              <a:ext uri="{FF2B5EF4-FFF2-40B4-BE49-F238E27FC236}">
                <a16:creationId xmlns:a16="http://schemas.microsoft.com/office/drawing/2014/main" id="{4627C1E7-FBDB-E544-961D-A52C6CC1FFB9}"/>
              </a:ext>
            </a:extLst>
          </p:cNvPr>
          <p:cNvPicPr>
            <a:picLocks noChangeAspect="1"/>
          </p:cNvPicPr>
          <p:nvPr/>
        </p:nvPicPr>
        <p:blipFill rotWithShape="1">
          <a:blip r:embed="rId10">
            <a:duotone>
              <a:schemeClr val="accent3">
                <a:shade val="45000"/>
                <a:satMod val="135000"/>
              </a:schemeClr>
              <a:prstClr val="white"/>
            </a:duotone>
          </a:blip>
          <a:srcRect b="17335"/>
          <a:stretch/>
        </p:blipFill>
        <p:spPr>
          <a:xfrm>
            <a:off x="4403828" y="3869961"/>
            <a:ext cx="2466163" cy="2038662"/>
          </a:xfrm>
          <a:prstGeom prst="rect">
            <a:avLst/>
          </a:prstGeom>
        </p:spPr>
      </p:pic>
      <p:pic>
        <p:nvPicPr>
          <p:cNvPr id="27" name="Picture 26" descr="A picture containing room, drawing&#10;&#10;Description automatically generated">
            <a:extLst>
              <a:ext uri="{FF2B5EF4-FFF2-40B4-BE49-F238E27FC236}">
                <a16:creationId xmlns:a16="http://schemas.microsoft.com/office/drawing/2014/main" id="{215374CC-8D85-6F40-A0F2-E1524ABC402B}"/>
              </a:ext>
            </a:extLst>
          </p:cNvPr>
          <p:cNvPicPr>
            <a:picLocks noChangeAspect="1"/>
          </p:cNvPicPr>
          <p:nvPr/>
        </p:nvPicPr>
        <p:blipFill>
          <a:blip r:embed="rId11"/>
          <a:stretch>
            <a:fillRect/>
          </a:stretch>
        </p:blipFill>
        <p:spPr>
          <a:xfrm rot="20561395">
            <a:off x="5513300" y="4786924"/>
            <a:ext cx="1255339" cy="1687850"/>
          </a:xfrm>
          <a:prstGeom prst="rect">
            <a:avLst/>
          </a:prstGeom>
        </p:spPr>
      </p:pic>
      <p:pic>
        <p:nvPicPr>
          <p:cNvPr id="29" name="Picture 28" descr="A picture containing indoor, person, table, remote&#10;&#10;Description automatically generated">
            <a:extLst>
              <a:ext uri="{FF2B5EF4-FFF2-40B4-BE49-F238E27FC236}">
                <a16:creationId xmlns:a16="http://schemas.microsoft.com/office/drawing/2014/main" id="{7FA9AC3F-81F5-894B-9C66-7CCA9D192D9F}"/>
              </a:ext>
            </a:extLst>
          </p:cNvPr>
          <p:cNvPicPr>
            <a:picLocks noChangeAspect="1"/>
          </p:cNvPicPr>
          <p:nvPr/>
        </p:nvPicPr>
        <p:blipFill>
          <a:blip r:embed="rId12"/>
          <a:stretch>
            <a:fillRect/>
          </a:stretch>
        </p:blipFill>
        <p:spPr>
          <a:xfrm>
            <a:off x="1403456" y="1972006"/>
            <a:ext cx="4456670" cy="3450325"/>
          </a:xfrm>
          <a:prstGeom prst="rect">
            <a:avLst/>
          </a:prstGeom>
        </p:spPr>
      </p:pic>
      <p:sp>
        <p:nvSpPr>
          <p:cNvPr id="30" name="Cloud Callout 29">
            <a:extLst>
              <a:ext uri="{FF2B5EF4-FFF2-40B4-BE49-F238E27FC236}">
                <a16:creationId xmlns:a16="http://schemas.microsoft.com/office/drawing/2014/main" id="{11D11241-8644-1348-A75C-EB48B9425B1B}"/>
              </a:ext>
            </a:extLst>
          </p:cNvPr>
          <p:cNvSpPr/>
          <p:nvPr/>
        </p:nvSpPr>
        <p:spPr>
          <a:xfrm rot="19954054" flipH="1">
            <a:off x="6478823" y="1644900"/>
            <a:ext cx="2833006" cy="2236495"/>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7D33F83E-71BA-5846-9687-A70922E2FC0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626" b="97137" l="2206" r="95833">
                        <a14:foregroundMark x1="55147" y1="10687" x2="55392" y2="7634"/>
                        <a14:foregroundMark x1="55882" y1="6870" x2="58333" y2="4580"/>
                        <a14:foregroundMark x1="6373" y1="93702" x2="15441" y2="86069"/>
                        <a14:foregroundMark x1="15441" y1="86069" x2="6863" y2="94656"/>
                        <a14:foregroundMark x1="6863" y1="94656" x2="16176" y2="83969"/>
                        <a14:foregroundMark x1="16176" y1="83969" x2="6863" y2="91221"/>
                        <a14:foregroundMark x1="6863" y1="91221" x2="2206" y2="97519"/>
                        <a14:foregroundMark x1="78186" y1="83206" x2="89216" y2="88550"/>
                        <a14:foregroundMark x1="89216" y1="88550" x2="97794" y2="96183"/>
                        <a14:foregroundMark x1="97794" y1="96183" x2="90686" y2="87977"/>
                        <a14:foregroundMark x1="90686" y1="87977" x2="94853" y2="97328"/>
                        <a14:foregroundMark x1="94853" y1="97328" x2="65196" y2="96183"/>
                        <a14:foregroundMark x1="65196" y1="96183" x2="81373" y2="97137"/>
                        <a14:foregroundMark x1="81373" y1="97137" x2="96078" y2="93702"/>
                        <a14:foregroundMark x1="96078" y1="93702" x2="80882" y2="89122"/>
                        <a14:foregroundMark x1="80882" y1="89122" x2="66667" y2="92748"/>
                        <a14:foregroundMark x1="66667" y1="92748" x2="81127" y2="93702"/>
                        <a14:foregroundMark x1="81127" y1="93702" x2="79657" y2="91603"/>
                        <a14:foregroundMark x1="57108" y1="3626" x2="59804" y2="4198"/>
                      </a14:backgroundRemoval>
                    </a14:imgEffect>
                  </a14:imgLayer>
                </a14:imgProps>
              </a:ext>
            </a:extLst>
          </a:blip>
          <a:stretch>
            <a:fillRect/>
          </a:stretch>
        </p:blipFill>
        <p:spPr>
          <a:xfrm rot="21156379">
            <a:off x="7148748" y="1712971"/>
            <a:ext cx="1527658" cy="1972977"/>
          </a:xfrm>
          <a:prstGeom prst="rect">
            <a:avLst/>
          </a:prstGeom>
          <a:ln>
            <a:noFill/>
          </a:ln>
        </p:spPr>
      </p:pic>
      <p:sp>
        <p:nvSpPr>
          <p:cNvPr id="2" name="TextBox 1">
            <a:extLst>
              <a:ext uri="{FF2B5EF4-FFF2-40B4-BE49-F238E27FC236}">
                <a16:creationId xmlns:a16="http://schemas.microsoft.com/office/drawing/2014/main" id="{5BDC049D-AB6B-7146-A5DA-D9A63A87B10A}"/>
              </a:ext>
            </a:extLst>
          </p:cNvPr>
          <p:cNvSpPr txBox="1"/>
          <p:nvPr/>
        </p:nvSpPr>
        <p:spPr>
          <a:xfrm>
            <a:off x="1403456" y="5535069"/>
            <a:ext cx="4479357" cy="954107"/>
          </a:xfrm>
          <a:prstGeom prst="rect">
            <a:avLst/>
          </a:prstGeom>
          <a:noFill/>
        </p:spPr>
        <p:txBody>
          <a:bodyPr wrap="square" rtlCol="0">
            <a:spAutoFit/>
          </a:bodyPr>
          <a:lstStyle/>
          <a:p>
            <a:r>
              <a:rPr lang="en-CA" sz="1400" dirty="0"/>
              <a:t>North Electric's </a:t>
            </a:r>
            <a:r>
              <a:rPr lang="en-CA" sz="1400" dirty="0" err="1"/>
              <a:t>Contempra</a:t>
            </a:r>
            <a:r>
              <a:rPr lang="en-CA" sz="1400" dirty="0"/>
              <a:t> telephone</a:t>
            </a:r>
            <a:r>
              <a:rPr lang="en-CA" sz="1400" i="1" dirty="0"/>
              <a:t> </a:t>
            </a:r>
            <a:r>
              <a:rPr lang="en-CA" sz="1400" dirty="0"/>
              <a:t>(1967). Reproduced in </a:t>
            </a:r>
            <a:r>
              <a:rPr lang="en-CA" sz="1400" dirty="0" err="1"/>
              <a:t>Hadlaw</a:t>
            </a:r>
            <a:r>
              <a:rPr lang="en-CA" sz="1400" dirty="0"/>
              <a:t>, J (2019).</a:t>
            </a:r>
          </a:p>
          <a:p>
            <a:br>
              <a:rPr lang="en-CA" sz="1400" dirty="0"/>
            </a:br>
            <a:endParaRPr lang="en-CA" sz="1400" dirty="0"/>
          </a:p>
        </p:txBody>
      </p:sp>
    </p:spTree>
    <p:extLst>
      <p:ext uri="{BB962C8B-B14F-4D97-AF65-F5344CB8AC3E}">
        <p14:creationId xmlns:p14="http://schemas.microsoft.com/office/powerpoint/2010/main" val="163393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 presetClass="mediacall" presetSubtype="0" fill="hold" nodeType="withEffect">
                                  <p:stCondLst>
                                    <p:cond delay="0"/>
                                  </p:stCondLst>
                                  <p:childTnLst>
                                    <p:cmd type="call" cmd="playFrom(0.0)">
                                      <p:cBhvr>
                                        <p:cTn id="23" dur="1746" fill="hold"/>
                                        <p:tgtEl>
                                          <p:spTgt spid="17"/>
                                        </p:tgtEl>
                                      </p:cBhvr>
                                    </p:cmd>
                                  </p:childTnLst>
                                </p:cTn>
                              </p:par>
                            </p:childTnLst>
                          </p:cTn>
                        </p:par>
                        <p:par>
                          <p:cTn id="24" fill="hold">
                            <p:stCondLst>
                              <p:cond delay="1746"/>
                            </p:stCondLst>
                            <p:childTnLst>
                              <p:par>
                                <p:cTn id="25" presetID="10" presetClass="exit" presetSubtype="0" fill="hold" nodeType="after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md type="call" cmd="stop">
                                      <p:cBhvr>
                                        <p:cTn id="28" dur="1">
                                          <p:stCondLst>
                                            <p:cond delay="499"/>
                                          </p:stCondLst>
                                        </p:cTn>
                                        <p:tgtEl>
                                          <p:spTgt spid="17"/>
                                        </p:tgtEl>
                                      </p:cBhvr>
                                    </p:cmd>
                                  </p:childTnLst>
                                </p:cTn>
                              </p:par>
                              <p:par>
                                <p:cTn id="29" presetID="10" presetClass="exit" presetSubtype="0" fill="hold" grpId="1" nodeType="with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par>
                          <p:cTn id="35" fill="hold">
                            <p:stCondLst>
                              <p:cond delay="2246"/>
                            </p:stCondLst>
                            <p:childTnLst>
                              <p:par>
                                <p:cTn id="36" presetID="10" presetClass="entr" presetSubtype="0"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250"/>
                                        <p:tgtEl>
                                          <p:spTgt spid="20"/>
                                        </p:tgtEl>
                                      </p:cBhvr>
                                    </p:animEffect>
                                  </p:childTnLst>
                                </p:cTn>
                              </p:par>
                            </p:childTnLst>
                          </p:cTn>
                        </p:par>
                        <p:par>
                          <p:cTn id="39" fill="hold">
                            <p:stCondLst>
                              <p:cond delay="2496"/>
                            </p:stCondLst>
                            <p:childTnLst>
                              <p:par>
                                <p:cTn id="40" presetID="10" presetClass="entr" presetSubtype="0"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250"/>
                                        <p:tgtEl>
                                          <p:spTgt spid="21"/>
                                        </p:tgtEl>
                                      </p:cBhvr>
                                    </p:animEffect>
                                  </p:childTnLst>
                                </p:cTn>
                              </p:par>
                            </p:childTnLst>
                          </p:cTn>
                        </p:par>
                        <p:par>
                          <p:cTn id="43" fill="hold">
                            <p:stCondLst>
                              <p:cond delay="2746"/>
                            </p:stCondLst>
                            <p:childTnLst>
                              <p:par>
                                <p:cTn id="44" presetID="10" presetClass="entr" presetSubtype="0"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250"/>
                                        <p:tgtEl>
                                          <p:spTgt spid="22"/>
                                        </p:tgtEl>
                                      </p:cBhvr>
                                    </p:animEffect>
                                  </p:childTnLst>
                                </p:cTn>
                              </p:par>
                            </p:childTnLst>
                          </p:cTn>
                        </p:par>
                        <p:par>
                          <p:cTn id="47" fill="hold">
                            <p:stCondLst>
                              <p:cond delay="2996"/>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250"/>
                                        <p:tgtEl>
                                          <p:spTgt spid="23"/>
                                        </p:tgtEl>
                                      </p:cBhvr>
                                    </p:animEffect>
                                  </p:childTnLst>
                                </p:cTn>
                              </p:par>
                            </p:childTnLst>
                          </p:cTn>
                        </p:par>
                        <p:par>
                          <p:cTn id="51" fill="hold">
                            <p:stCondLst>
                              <p:cond delay="3246"/>
                            </p:stCondLst>
                            <p:childTnLst>
                              <p:par>
                                <p:cTn id="52" presetID="10" presetClass="entr" presetSubtype="0"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250"/>
                                        <p:tgtEl>
                                          <p:spTgt spid="24"/>
                                        </p:tgtEl>
                                      </p:cBhvr>
                                    </p:animEffect>
                                  </p:childTnLst>
                                </p:cTn>
                              </p:par>
                            </p:childTnLst>
                          </p:cTn>
                        </p:par>
                        <p:par>
                          <p:cTn id="55" fill="hold">
                            <p:stCondLst>
                              <p:cond delay="3496"/>
                            </p:stCondLst>
                            <p:childTnLst>
                              <p:par>
                                <p:cTn id="56" presetID="10" presetClass="entr" presetSubtype="0"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5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fltVal val="0"/>
                                          </p:val>
                                        </p:tav>
                                        <p:tav tm="100000">
                                          <p:val>
                                            <p:strVal val="#ppt_h"/>
                                          </p:val>
                                        </p:tav>
                                      </p:tavLst>
                                    </p:anim>
                                    <p:anim calcmode="lin" valueType="num">
                                      <p:cBhvr>
                                        <p:cTn id="65" dur="500" fill="hold"/>
                                        <p:tgtEl>
                                          <p:spTgt spid="27"/>
                                        </p:tgtEl>
                                        <p:attrNameLst>
                                          <p:attrName>style.rotation</p:attrName>
                                        </p:attrNameLst>
                                      </p:cBhvr>
                                      <p:tavLst>
                                        <p:tav tm="0">
                                          <p:val>
                                            <p:fltVal val="360"/>
                                          </p:val>
                                        </p:tav>
                                        <p:tav tm="100000">
                                          <p:val>
                                            <p:fltVal val="0"/>
                                          </p:val>
                                        </p:tav>
                                      </p:tavLst>
                                    </p:anim>
                                    <p:animEffect transition="in" filter="fade">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500"/>
                                        <p:tgtEl>
                                          <p:spTgt spid="2"/>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2.08333E-7 -3.7037E-7 L 0.10794 -0.00139 " pathEditMode="relative" rAng="0" ptsTypes="AA">
                                      <p:cBhvr>
                                        <p:cTn id="101" dur="1000" fill="hold"/>
                                        <p:tgtEl>
                                          <p:spTgt spid="8"/>
                                        </p:tgtEl>
                                        <p:attrNameLst>
                                          <p:attrName>ppt_x</p:attrName>
                                          <p:attrName>ppt_y</p:attrName>
                                        </p:attrNameLst>
                                      </p:cBhvr>
                                      <p:rCtr x="5391" y="-69"/>
                                    </p:animMotion>
                                  </p:childTnLst>
                                </p:cTn>
                              </p:par>
                            </p:childTnLst>
                          </p:cTn>
                        </p:par>
                        <p:par>
                          <p:cTn id="102" fill="hold">
                            <p:stCondLst>
                              <p:cond delay="1000"/>
                            </p:stCondLst>
                            <p:childTnLst>
                              <p:par>
                                <p:cTn id="103" presetID="10" presetClass="entr" presetSubtype="0" fill="hold" grpId="0" nodeType="after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500"/>
                                        <p:tgtEl>
                                          <p:spTgt spid="30"/>
                                        </p:tgtEl>
                                      </p:cBhvr>
                                    </p:animEffect>
                                  </p:childTnLst>
                                </p:cTn>
                              </p:par>
                              <p:par>
                                <p:cTn id="106" presetID="10" presetClass="entr" presetSubtype="0" fill="hold" nodeType="with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fade">
                                      <p:cBhvr>
                                        <p:cTn id="10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9" fill="hold" display="0">
                  <p:stCondLst>
                    <p:cond delay="indefinite"/>
                  </p:stCondLst>
                </p:cTn>
                <p:tgtEl>
                  <p:spTgt spid="17"/>
                </p:tgtEl>
              </p:cMediaNode>
            </p:video>
            <p:seq concurrent="1" nextAc="seek">
              <p:cTn id="110" restart="whenNotActive" fill="hold" evtFilter="cancelBubble" nodeType="interactiveSeq">
                <p:stCondLst>
                  <p:cond evt="onClick" delay="0">
                    <p:tgtEl>
                      <p:spTgt spid="17"/>
                    </p:tgtEl>
                  </p:cond>
                </p:stCondLst>
                <p:endSync evt="end" delay="0">
                  <p:rtn val="all"/>
                </p:endSync>
                <p:childTnLst>
                  <p:par>
                    <p:cTn id="111" fill="hold">
                      <p:stCondLst>
                        <p:cond delay="0"/>
                      </p:stCondLst>
                      <p:childTnLst>
                        <p:par>
                          <p:cTn id="112" fill="hold">
                            <p:stCondLst>
                              <p:cond delay="0"/>
                            </p:stCondLst>
                            <p:childTnLst>
                              <p:par>
                                <p:cTn id="113" presetID="2" presetClass="mediacall" presetSubtype="0" fill="hold" nodeType="clickEffect">
                                  <p:stCondLst>
                                    <p:cond delay="0"/>
                                  </p:stCondLst>
                                  <p:childTnLst>
                                    <p:cmd type="call" cmd="togglePause">
                                      <p:cBhvr>
                                        <p:cTn id="114" dur="1" fill="hold"/>
                                        <p:tgtEl>
                                          <p:spTgt spid="17"/>
                                        </p:tgtEl>
                                      </p:cBhvr>
                                    </p:cmd>
                                  </p:childTnLst>
                                </p:cTn>
                              </p:par>
                            </p:childTnLst>
                          </p:cTn>
                        </p:par>
                      </p:childTnLst>
                    </p:cTn>
                  </p:par>
                </p:childTnLst>
              </p:cTn>
              <p:nextCondLst>
                <p:cond evt="onClick" delay="0">
                  <p:tgtEl>
                    <p:spTgt spid="17"/>
                  </p:tgtEl>
                </p:cond>
              </p:nextCondLst>
            </p:seq>
          </p:childTnLst>
        </p:cTn>
      </p:par>
    </p:tnLst>
    <p:bldLst>
      <p:bldP spid="18" grpId="0" animBg="1"/>
      <p:bldP spid="18" grpId="1" animBg="1"/>
      <p:bldP spid="30"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CB19DE-A103-8843-B1DF-0C9A5D5421D3}"/>
              </a:ext>
            </a:extLst>
          </p:cNvPr>
          <p:cNvSpPr>
            <a:spLocks noGrp="1"/>
          </p:cNvSpPr>
          <p:nvPr>
            <p:ph type="title"/>
          </p:nvPr>
        </p:nvSpPr>
        <p:spPr/>
        <p:txBody>
          <a:bodyPr/>
          <a:lstStyle/>
          <a:p>
            <a:r>
              <a:rPr lang="en-US" dirty="0"/>
              <a:t>VERIFYING TERMS OF USE</a:t>
            </a:r>
          </a:p>
        </p:txBody>
      </p:sp>
      <p:pic>
        <p:nvPicPr>
          <p:cNvPr id="5" name="Picture 4" descr="A picture containing indoor, person, table, remote&#10;&#10;Description automatically generated">
            <a:extLst>
              <a:ext uri="{FF2B5EF4-FFF2-40B4-BE49-F238E27FC236}">
                <a16:creationId xmlns:a16="http://schemas.microsoft.com/office/drawing/2014/main" id="{4DE0F7C4-CCD6-EE41-BC5B-2C358CAFCA06}"/>
              </a:ext>
            </a:extLst>
          </p:cNvPr>
          <p:cNvPicPr>
            <a:picLocks noChangeAspect="1"/>
          </p:cNvPicPr>
          <p:nvPr/>
        </p:nvPicPr>
        <p:blipFill>
          <a:blip r:embed="rId3"/>
          <a:stretch>
            <a:fillRect/>
          </a:stretch>
        </p:blipFill>
        <p:spPr>
          <a:xfrm>
            <a:off x="3631848" y="2428343"/>
            <a:ext cx="4928304" cy="3815461"/>
          </a:xfrm>
          <a:prstGeom prst="rect">
            <a:avLst/>
          </a:prstGeom>
        </p:spPr>
      </p:pic>
      <p:sp>
        <p:nvSpPr>
          <p:cNvPr id="6" name="Copyright Symbol 3">
            <a:extLst>
              <a:ext uri="{FF2B5EF4-FFF2-40B4-BE49-F238E27FC236}">
                <a16:creationId xmlns:a16="http://schemas.microsoft.com/office/drawing/2014/main" id="{01A8EB10-24D1-0E48-97FA-D8C9C53F5599}"/>
              </a:ext>
            </a:extLst>
          </p:cNvPr>
          <p:cNvSpPr/>
          <p:nvPr/>
        </p:nvSpPr>
        <p:spPr>
          <a:xfrm>
            <a:off x="7462295" y="2428343"/>
            <a:ext cx="977168" cy="1200329"/>
          </a:xfrm>
          <a:prstGeom prst="rect">
            <a:avLst/>
          </a:prstGeom>
        </p:spPr>
        <p:txBody>
          <a:bodyPr wrap="square">
            <a:spAutoFit/>
          </a:bodyPr>
          <a:lstStyle/>
          <a:p>
            <a:pPr algn="ctr"/>
            <a:r>
              <a:rPr lang="en-CA" sz="7200" dirty="0">
                <a:solidFill>
                  <a:srgbClr val="FF0000"/>
                </a:solidFill>
                <a:latin typeface="Arial" panose="020B0604020202020204" pitchFamily="34" charset="0"/>
                <a:cs typeface="Arial" panose="020B0604020202020204" pitchFamily="34" charset="0"/>
              </a:rPr>
              <a:t>©</a:t>
            </a:r>
          </a:p>
        </p:txBody>
      </p:sp>
      <p:pic>
        <p:nvPicPr>
          <p:cNvPr id="7" name="Picture 4" descr="Creative Commons, Licenses, Icons, By, Sa, Nc, Nd">
            <a:extLst>
              <a:ext uri="{FF2B5EF4-FFF2-40B4-BE49-F238E27FC236}">
                <a16:creationId xmlns:a16="http://schemas.microsoft.com/office/drawing/2014/main" id="{08521D8F-1579-1242-BF28-6D25CC05D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496" y="3697610"/>
            <a:ext cx="4603288" cy="2546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79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1" nodeType="clickEffect">
                                  <p:stCondLst>
                                    <p:cond delay="0"/>
                                  </p:stCondLst>
                                  <p:childTnLst>
                                    <p:animMotion origin="layout" path="M -3.33333E-6 3.33333E-6 L -0.23724 0.00231 " pathEditMode="relative" rAng="0" ptsTypes="AA">
                                      <p:cBhvr>
                                        <p:cTn id="18" dur="2000" fill="hold"/>
                                        <p:tgtEl>
                                          <p:spTgt spid="6"/>
                                        </p:tgtEl>
                                        <p:attrNameLst>
                                          <p:attrName>ppt_x</p:attrName>
                                          <p:attrName>ppt_y</p:attrName>
                                        </p:attrNameLst>
                                      </p:cBhvr>
                                      <p:rCtr x="-11862" y="116"/>
                                    </p:animMotion>
                                  </p:childTnLst>
                                </p:cTn>
                              </p:par>
                              <p:par>
                                <p:cTn id="19" presetID="35" presetClass="path" presetSubtype="0" accel="50000" decel="50000" fill="hold" nodeType="withEffect">
                                  <p:stCondLst>
                                    <p:cond delay="0"/>
                                  </p:stCondLst>
                                  <p:childTnLst>
                                    <p:animMotion origin="layout" path="M 0 4.07407E-6 L -0.23516 0.00717 " pathEditMode="relative" rAng="0" ptsTypes="AA">
                                      <p:cBhvr>
                                        <p:cTn id="20" dur="2000" fill="hold"/>
                                        <p:tgtEl>
                                          <p:spTgt spid="5"/>
                                        </p:tgtEl>
                                        <p:attrNameLst>
                                          <p:attrName>ppt_x</p:attrName>
                                          <p:attrName>ppt_y</p:attrName>
                                        </p:attrNameLst>
                                      </p:cBhvr>
                                      <p:rCtr x="-11758" y="347"/>
                                    </p:animMotion>
                                  </p:childTnLst>
                                </p:cTn>
                              </p:par>
                              <p:par>
                                <p:cTn id="21" presetID="42" presetClass="entr" presetSubtype="0" fill="hold" nodeType="with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0A0C77-3EDD-FC4C-9803-565B59DA1CA2}"/>
              </a:ext>
            </a:extLst>
          </p:cNvPr>
          <p:cNvSpPr>
            <a:spLocks noGrp="1"/>
          </p:cNvSpPr>
          <p:nvPr>
            <p:ph type="title"/>
          </p:nvPr>
        </p:nvSpPr>
        <p:spPr/>
        <p:txBody>
          <a:bodyPr/>
          <a:lstStyle/>
          <a:p>
            <a:r>
              <a:rPr lang="en-US" dirty="0"/>
              <a:t>FAIR DEALING</a:t>
            </a:r>
          </a:p>
        </p:txBody>
      </p:sp>
      <p:pic>
        <p:nvPicPr>
          <p:cNvPr id="5" name="Picture 4">
            <a:extLst>
              <a:ext uri="{FF2B5EF4-FFF2-40B4-BE49-F238E27FC236}">
                <a16:creationId xmlns:a16="http://schemas.microsoft.com/office/drawing/2014/main" id="{9B158B57-3FD0-534D-9D41-9D32844BC4BE}"/>
              </a:ext>
            </a:extLst>
          </p:cNvPr>
          <p:cNvPicPr>
            <a:picLocks noChangeAspect="1"/>
          </p:cNvPicPr>
          <p:nvPr/>
        </p:nvPicPr>
        <p:blipFill>
          <a:blip r:embed="rId3"/>
          <a:stretch>
            <a:fillRect/>
          </a:stretch>
        </p:blipFill>
        <p:spPr>
          <a:xfrm>
            <a:off x="6995197" y="2266335"/>
            <a:ext cx="1656092" cy="1551495"/>
          </a:xfrm>
          <a:prstGeom prst="rect">
            <a:avLst/>
          </a:prstGeom>
        </p:spPr>
      </p:pic>
      <p:pic>
        <p:nvPicPr>
          <p:cNvPr id="6" name="Picture 5">
            <a:extLst>
              <a:ext uri="{FF2B5EF4-FFF2-40B4-BE49-F238E27FC236}">
                <a16:creationId xmlns:a16="http://schemas.microsoft.com/office/drawing/2014/main" id="{38211535-02BB-6E4F-BB6A-E1C8D62CCAC1}"/>
              </a:ext>
            </a:extLst>
          </p:cNvPr>
          <p:cNvPicPr>
            <a:picLocks noChangeAspect="1"/>
          </p:cNvPicPr>
          <p:nvPr/>
        </p:nvPicPr>
        <p:blipFill>
          <a:blip r:embed="rId4"/>
          <a:stretch>
            <a:fillRect/>
          </a:stretch>
        </p:blipFill>
        <p:spPr>
          <a:xfrm>
            <a:off x="8710140" y="3151513"/>
            <a:ext cx="1305019" cy="1501898"/>
          </a:xfrm>
          <a:prstGeom prst="rect">
            <a:avLst/>
          </a:prstGeom>
        </p:spPr>
      </p:pic>
      <p:pic>
        <p:nvPicPr>
          <p:cNvPr id="7" name="Picture 6">
            <a:extLst>
              <a:ext uri="{FF2B5EF4-FFF2-40B4-BE49-F238E27FC236}">
                <a16:creationId xmlns:a16="http://schemas.microsoft.com/office/drawing/2014/main" id="{77FAA4A6-3960-AF46-97B8-6901BC3E8F8E}"/>
              </a:ext>
            </a:extLst>
          </p:cNvPr>
          <p:cNvPicPr>
            <a:picLocks noChangeAspect="1"/>
          </p:cNvPicPr>
          <p:nvPr/>
        </p:nvPicPr>
        <p:blipFill>
          <a:blip r:embed="rId5"/>
          <a:stretch>
            <a:fillRect/>
          </a:stretch>
        </p:blipFill>
        <p:spPr>
          <a:xfrm>
            <a:off x="8404765" y="4524065"/>
            <a:ext cx="1845035" cy="1457806"/>
          </a:xfrm>
          <a:prstGeom prst="rect">
            <a:avLst/>
          </a:prstGeom>
        </p:spPr>
      </p:pic>
      <p:pic>
        <p:nvPicPr>
          <p:cNvPr id="8" name="Picture 7">
            <a:extLst>
              <a:ext uri="{FF2B5EF4-FFF2-40B4-BE49-F238E27FC236}">
                <a16:creationId xmlns:a16="http://schemas.microsoft.com/office/drawing/2014/main" id="{753ACA94-82A7-3241-BF18-B88082225A8D}"/>
              </a:ext>
            </a:extLst>
          </p:cNvPr>
          <p:cNvPicPr>
            <a:picLocks noChangeAspect="1"/>
          </p:cNvPicPr>
          <p:nvPr/>
        </p:nvPicPr>
        <p:blipFill>
          <a:blip r:embed="rId6"/>
          <a:stretch>
            <a:fillRect/>
          </a:stretch>
        </p:blipFill>
        <p:spPr>
          <a:xfrm>
            <a:off x="7003335" y="5015967"/>
            <a:ext cx="1265905" cy="1534611"/>
          </a:xfrm>
          <a:prstGeom prst="rect">
            <a:avLst/>
          </a:prstGeom>
        </p:spPr>
      </p:pic>
      <p:pic>
        <p:nvPicPr>
          <p:cNvPr id="9" name="Picture 8">
            <a:extLst>
              <a:ext uri="{FF2B5EF4-FFF2-40B4-BE49-F238E27FC236}">
                <a16:creationId xmlns:a16="http://schemas.microsoft.com/office/drawing/2014/main" id="{5461F056-A5DD-CD45-86AF-2113DCA291B4}"/>
              </a:ext>
            </a:extLst>
          </p:cNvPr>
          <p:cNvPicPr>
            <a:picLocks noChangeAspect="1"/>
          </p:cNvPicPr>
          <p:nvPr/>
        </p:nvPicPr>
        <p:blipFill>
          <a:blip r:embed="rId7"/>
          <a:stretch>
            <a:fillRect/>
          </a:stretch>
        </p:blipFill>
        <p:spPr>
          <a:xfrm>
            <a:off x="5500400" y="4345523"/>
            <a:ext cx="1265905" cy="1873022"/>
          </a:xfrm>
          <a:prstGeom prst="rect">
            <a:avLst/>
          </a:prstGeom>
        </p:spPr>
      </p:pic>
      <p:grpSp>
        <p:nvGrpSpPr>
          <p:cNvPr id="10" name="Group 9">
            <a:extLst>
              <a:ext uri="{FF2B5EF4-FFF2-40B4-BE49-F238E27FC236}">
                <a16:creationId xmlns:a16="http://schemas.microsoft.com/office/drawing/2014/main" id="{CFD53EF4-BCF0-0840-AAE9-6AD837ABC22F}"/>
              </a:ext>
            </a:extLst>
          </p:cNvPr>
          <p:cNvGrpSpPr/>
          <p:nvPr/>
        </p:nvGrpSpPr>
        <p:grpSpPr>
          <a:xfrm>
            <a:off x="5620862" y="3029391"/>
            <a:ext cx="1364104" cy="1360164"/>
            <a:chOff x="3707707" y="4181029"/>
            <a:chExt cx="1364104" cy="1360164"/>
          </a:xfrm>
        </p:grpSpPr>
        <p:pic>
          <p:nvPicPr>
            <p:cNvPr id="11" name="Picture 10">
              <a:extLst>
                <a:ext uri="{FF2B5EF4-FFF2-40B4-BE49-F238E27FC236}">
                  <a16:creationId xmlns:a16="http://schemas.microsoft.com/office/drawing/2014/main" id="{3204641A-F791-BC47-9670-7F330C8E7B1B}"/>
                </a:ext>
              </a:extLst>
            </p:cNvPr>
            <p:cNvPicPr>
              <a:picLocks noChangeAspect="1"/>
            </p:cNvPicPr>
            <p:nvPr/>
          </p:nvPicPr>
          <p:blipFill rotWithShape="1">
            <a:blip r:embed="rId8"/>
            <a:srcRect l="9437" t="8926" r="9389" b="21953"/>
            <a:stretch/>
          </p:blipFill>
          <p:spPr>
            <a:xfrm>
              <a:off x="3746634" y="4567007"/>
              <a:ext cx="1144058" cy="974186"/>
            </a:xfrm>
            <a:prstGeom prst="rect">
              <a:avLst/>
            </a:prstGeom>
          </p:spPr>
        </p:pic>
        <p:sp>
          <p:nvSpPr>
            <p:cNvPr id="12" name="TextBox 11">
              <a:extLst>
                <a:ext uri="{FF2B5EF4-FFF2-40B4-BE49-F238E27FC236}">
                  <a16:creationId xmlns:a16="http://schemas.microsoft.com/office/drawing/2014/main" id="{3C381165-C886-1649-ACA1-585AE15D17E9}"/>
                </a:ext>
              </a:extLst>
            </p:cNvPr>
            <p:cNvSpPr txBox="1"/>
            <p:nvPr/>
          </p:nvSpPr>
          <p:spPr>
            <a:xfrm>
              <a:off x="3707707" y="4181029"/>
              <a:ext cx="1364104" cy="461665"/>
            </a:xfrm>
            <a:prstGeom prst="rect">
              <a:avLst/>
            </a:prstGeom>
            <a:noFill/>
          </p:spPr>
          <p:txBody>
            <a:bodyPr wrap="square" rtlCol="0">
              <a:spAutoFit/>
            </a:bodyPr>
            <a:lstStyle/>
            <a:p>
              <a:r>
                <a:rPr lang="en-CA" sz="2400" u="sng" dirty="0">
                  <a:solidFill>
                    <a:schemeClr val="bg2">
                      <a:lumMod val="10000"/>
                    </a:schemeClr>
                  </a:solidFill>
                  <a:ea typeface="Tahoma" panose="020B0604030504040204" pitchFamily="34" charset="0"/>
                  <a:cs typeface="Tahoma" panose="020B0604030504040204" pitchFamily="34" charset="0"/>
                </a:rPr>
                <a:t>Purpose</a:t>
              </a:r>
            </a:p>
          </p:txBody>
        </p:sp>
      </p:grpSp>
      <p:pic>
        <p:nvPicPr>
          <p:cNvPr id="15" name="Picture 14" descr="A picture containing knife&#10;&#10;Description automatically generated">
            <a:extLst>
              <a:ext uri="{FF2B5EF4-FFF2-40B4-BE49-F238E27FC236}">
                <a16:creationId xmlns:a16="http://schemas.microsoft.com/office/drawing/2014/main" id="{32806DEA-B36D-6F4B-AA29-6FD2B5AD3535}"/>
              </a:ext>
            </a:extLst>
          </p:cNvPr>
          <p:cNvPicPr>
            <a:picLocks noChangeAspect="1"/>
          </p:cNvPicPr>
          <p:nvPr/>
        </p:nvPicPr>
        <p:blipFill>
          <a:blip r:embed="rId9"/>
          <a:stretch>
            <a:fillRect/>
          </a:stretch>
        </p:blipFill>
        <p:spPr>
          <a:xfrm>
            <a:off x="2250227" y="2234641"/>
            <a:ext cx="2485836" cy="4145180"/>
          </a:xfrm>
          <a:prstGeom prst="rect">
            <a:avLst/>
          </a:prstGeom>
        </p:spPr>
      </p:pic>
      <p:pic>
        <p:nvPicPr>
          <p:cNvPr id="16" name="Sharing">
            <a:extLst>
              <a:ext uri="{FF2B5EF4-FFF2-40B4-BE49-F238E27FC236}">
                <a16:creationId xmlns:a16="http://schemas.microsoft.com/office/drawing/2014/main" id="{3D8D9BDD-2715-5045-BF37-D7E97A38E89A}"/>
              </a:ext>
            </a:extLst>
          </p:cNvPr>
          <p:cNvPicPr>
            <a:picLocks noChangeAspect="1"/>
          </p:cNvPicPr>
          <p:nvPr/>
        </p:nvPicPr>
        <p:blipFill rotWithShape="1">
          <a:blip r:embed="rId10"/>
          <a:srcRect b="17285"/>
          <a:stretch/>
        </p:blipFill>
        <p:spPr>
          <a:xfrm>
            <a:off x="688291" y="2689555"/>
            <a:ext cx="3369283" cy="2786913"/>
          </a:xfrm>
          <a:prstGeom prst="rect">
            <a:avLst/>
          </a:prstGeom>
        </p:spPr>
      </p:pic>
      <p:pic>
        <p:nvPicPr>
          <p:cNvPr id="17" name="Picture 16">
            <a:extLst>
              <a:ext uri="{FF2B5EF4-FFF2-40B4-BE49-F238E27FC236}">
                <a16:creationId xmlns:a16="http://schemas.microsoft.com/office/drawing/2014/main" id="{B1F6C6B1-C443-AD46-AC97-FEADD1DDDB8C}"/>
              </a:ext>
            </a:extLst>
          </p:cNvPr>
          <p:cNvPicPr>
            <a:picLocks noChangeAspect="1"/>
          </p:cNvPicPr>
          <p:nvPr/>
        </p:nvPicPr>
        <p:blipFill rotWithShape="1">
          <a:blip r:embed="rId11"/>
          <a:srcRect b="14996"/>
          <a:stretch/>
        </p:blipFill>
        <p:spPr>
          <a:xfrm rot="613747">
            <a:off x="4810536" y="3085917"/>
            <a:ext cx="2564769" cy="2180145"/>
          </a:xfrm>
          <a:prstGeom prst="rect">
            <a:avLst/>
          </a:prstGeom>
        </p:spPr>
      </p:pic>
      <p:pic>
        <p:nvPicPr>
          <p:cNvPr id="19" name="Picture 18" descr="A picture containing indoor, person, table, remote&#10;&#10;Description automatically generated">
            <a:extLst>
              <a:ext uri="{FF2B5EF4-FFF2-40B4-BE49-F238E27FC236}">
                <a16:creationId xmlns:a16="http://schemas.microsoft.com/office/drawing/2014/main" id="{805AEDA1-5E45-DC46-9719-0F490420C41A}"/>
              </a:ext>
            </a:extLst>
          </p:cNvPr>
          <p:cNvPicPr>
            <a:picLocks noChangeAspect="1"/>
          </p:cNvPicPr>
          <p:nvPr/>
        </p:nvPicPr>
        <p:blipFill>
          <a:blip r:embed="rId12"/>
          <a:stretch>
            <a:fillRect/>
          </a:stretch>
        </p:blipFill>
        <p:spPr>
          <a:xfrm>
            <a:off x="8318996" y="2996731"/>
            <a:ext cx="3046415" cy="2358515"/>
          </a:xfrm>
          <a:prstGeom prst="rect">
            <a:avLst/>
          </a:prstGeom>
        </p:spPr>
      </p:pic>
      <p:pic>
        <p:nvPicPr>
          <p:cNvPr id="3" name="Picture 2" descr="A close up of a logo&#10;&#10;Description automatically generated">
            <a:extLst>
              <a:ext uri="{FF2B5EF4-FFF2-40B4-BE49-F238E27FC236}">
                <a16:creationId xmlns:a16="http://schemas.microsoft.com/office/drawing/2014/main" id="{529175C2-6587-1843-BB70-71C1AC38E11A}"/>
              </a:ext>
            </a:extLst>
          </p:cNvPr>
          <p:cNvPicPr>
            <a:picLocks noChangeAspect="1"/>
          </p:cNvPicPr>
          <p:nvPr/>
        </p:nvPicPr>
        <p:blipFill rotWithShape="1">
          <a:blip r:embed="rId13"/>
          <a:srcRect b="12775"/>
          <a:stretch/>
        </p:blipFill>
        <p:spPr>
          <a:xfrm>
            <a:off x="9185249" y="5404527"/>
            <a:ext cx="1313906" cy="1146051"/>
          </a:xfrm>
          <a:prstGeom prst="rect">
            <a:avLst/>
          </a:prstGeom>
        </p:spPr>
      </p:pic>
      <p:pic>
        <p:nvPicPr>
          <p:cNvPr id="14" name="Picture 13" descr="A close up of a logo&#10;&#10;Description automatically generated">
            <a:extLst>
              <a:ext uri="{FF2B5EF4-FFF2-40B4-BE49-F238E27FC236}">
                <a16:creationId xmlns:a16="http://schemas.microsoft.com/office/drawing/2014/main" id="{FBC58899-BA83-0240-9B69-83DE6E7F3068}"/>
              </a:ext>
            </a:extLst>
          </p:cNvPr>
          <p:cNvPicPr>
            <a:picLocks noChangeAspect="1"/>
          </p:cNvPicPr>
          <p:nvPr/>
        </p:nvPicPr>
        <p:blipFill>
          <a:blip r:embed="rId14"/>
          <a:stretch>
            <a:fillRect/>
          </a:stretch>
        </p:blipFill>
        <p:spPr>
          <a:xfrm>
            <a:off x="5067321" y="5371719"/>
            <a:ext cx="1817499" cy="1211666"/>
          </a:xfrm>
          <a:prstGeom prst="rect">
            <a:avLst/>
          </a:prstGeom>
        </p:spPr>
      </p:pic>
    </p:spTree>
    <p:extLst>
      <p:ext uri="{BB962C8B-B14F-4D97-AF65-F5344CB8AC3E}">
        <p14:creationId xmlns:p14="http://schemas.microsoft.com/office/powerpoint/2010/main" val="221934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childTnLst>
                          </p:cTn>
                        </p:par>
                        <p:par>
                          <p:cTn id="28" fill="hold">
                            <p:stCondLst>
                              <p:cond delay="175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nodeType="clickEffect">
                                  <p:stCondLst>
                                    <p:cond delay="0"/>
                                  </p:stCondLst>
                                  <p:childTnLst>
                                    <p:set>
                                      <p:cBhvr>
                                        <p:cTn id="73" dur="1" fill="hold">
                                          <p:stCondLst>
                                            <p:cond delay="0"/>
                                          </p:stCondLst>
                                        </p:cTn>
                                        <p:tgtEl>
                                          <p:spTgt spid="3"/>
                                        </p:tgtEl>
                                        <p:attrNameLst>
                                          <p:attrName>style.visibility</p:attrName>
                                        </p:attrNameLst>
                                      </p:cBhvr>
                                      <p:to>
                                        <p:strVal val="visible"/>
                                      </p:to>
                                    </p:set>
                                    <p:anim calcmode="lin" valueType="num">
                                      <p:cBhvr>
                                        <p:cTn id="74" dur="500" fill="hold"/>
                                        <p:tgtEl>
                                          <p:spTgt spid="3"/>
                                        </p:tgtEl>
                                        <p:attrNameLst>
                                          <p:attrName>ppt_w</p:attrName>
                                        </p:attrNameLst>
                                      </p:cBhvr>
                                      <p:tavLst>
                                        <p:tav tm="0">
                                          <p:val>
                                            <p:fltVal val="0"/>
                                          </p:val>
                                        </p:tav>
                                        <p:tav tm="100000">
                                          <p:val>
                                            <p:strVal val="#ppt_w"/>
                                          </p:val>
                                        </p:tav>
                                      </p:tavLst>
                                    </p:anim>
                                    <p:anim calcmode="lin" valueType="num">
                                      <p:cBhvr>
                                        <p:cTn id="75" dur="500" fill="hold"/>
                                        <p:tgtEl>
                                          <p:spTgt spid="3"/>
                                        </p:tgtEl>
                                        <p:attrNameLst>
                                          <p:attrName>ppt_h</p:attrName>
                                        </p:attrNameLst>
                                      </p:cBhvr>
                                      <p:tavLst>
                                        <p:tav tm="0">
                                          <p:val>
                                            <p:fltVal val="0"/>
                                          </p:val>
                                        </p:tav>
                                        <p:tav tm="100000">
                                          <p:val>
                                            <p:strVal val="#ppt_h"/>
                                          </p:val>
                                        </p:tav>
                                      </p:tavLst>
                                    </p:anim>
                                    <p:anim calcmode="lin" valueType="num">
                                      <p:cBhvr>
                                        <p:cTn id="76" dur="500" fill="hold"/>
                                        <p:tgtEl>
                                          <p:spTgt spid="3"/>
                                        </p:tgtEl>
                                        <p:attrNameLst>
                                          <p:attrName>style.rotation</p:attrName>
                                        </p:attrNameLst>
                                      </p:cBhvr>
                                      <p:tavLst>
                                        <p:tav tm="0">
                                          <p:val>
                                            <p:fltVal val="360"/>
                                          </p:val>
                                        </p:tav>
                                        <p:tav tm="100000">
                                          <p:val>
                                            <p:fltVal val="0"/>
                                          </p:val>
                                        </p:tav>
                                      </p:tavLst>
                                    </p:anim>
                                    <p:animEffect transition="in" filter="fade">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49" presetClass="entr" presetSubtype="0" decel="100000"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500" fill="hold"/>
                                        <p:tgtEl>
                                          <p:spTgt spid="14"/>
                                        </p:tgtEl>
                                        <p:attrNameLst>
                                          <p:attrName>ppt_w</p:attrName>
                                        </p:attrNameLst>
                                      </p:cBhvr>
                                      <p:tavLst>
                                        <p:tav tm="0">
                                          <p:val>
                                            <p:fltVal val="0"/>
                                          </p:val>
                                        </p:tav>
                                        <p:tav tm="100000">
                                          <p:val>
                                            <p:strVal val="#ppt_w"/>
                                          </p:val>
                                        </p:tav>
                                      </p:tavLst>
                                    </p:anim>
                                    <p:anim calcmode="lin" valueType="num">
                                      <p:cBhvr>
                                        <p:cTn id="83" dur="500" fill="hold"/>
                                        <p:tgtEl>
                                          <p:spTgt spid="14"/>
                                        </p:tgtEl>
                                        <p:attrNameLst>
                                          <p:attrName>ppt_h</p:attrName>
                                        </p:attrNameLst>
                                      </p:cBhvr>
                                      <p:tavLst>
                                        <p:tav tm="0">
                                          <p:val>
                                            <p:fltVal val="0"/>
                                          </p:val>
                                        </p:tav>
                                        <p:tav tm="100000">
                                          <p:val>
                                            <p:strVal val="#ppt_h"/>
                                          </p:val>
                                        </p:tav>
                                      </p:tavLst>
                                    </p:anim>
                                    <p:anim calcmode="lin" valueType="num">
                                      <p:cBhvr>
                                        <p:cTn id="84" dur="500" fill="hold"/>
                                        <p:tgtEl>
                                          <p:spTgt spid="14"/>
                                        </p:tgtEl>
                                        <p:attrNameLst>
                                          <p:attrName>style.rotation</p:attrName>
                                        </p:attrNameLst>
                                      </p:cBhvr>
                                      <p:tavLst>
                                        <p:tav tm="0">
                                          <p:val>
                                            <p:fltVal val="360"/>
                                          </p:val>
                                        </p:tav>
                                        <p:tav tm="100000">
                                          <p:val>
                                            <p:fltVal val="0"/>
                                          </p:val>
                                        </p:tav>
                                      </p:tavLst>
                                    </p:anim>
                                    <p:animEffect transition="in" filter="fade">
                                      <p:cBhvr>
                                        <p:cTn id="8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529300-8186-224A-B0A2-B57E30F3F99B}"/>
              </a:ext>
            </a:extLst>
          </p:cNvPr>
          <p:cNvSpPr>
            <a:spLocks noGrp="1"/>
          </p:cNvSpPr>
          <p:nvPr>
            <p:ph type="title"/>
          </p:nvPr>
        </p:nvSpPr>
        <p:spPr/>
        <p:txBody>
          <a:bodyPr/>
          <a:lstStyle/>
          <a:p>
            <a:r>
              <a:rPr lang="en-US" dirty="0"/>
              <a:t>OBTAINING A TRANSACTIONAL LICENCE</a:t>
            </a:r>
          </a:p>
        </p:txBody>
      </p:sp>
      <p:pic>
        <p:nvPicPr>
          <p:cNvPr id="6" name="Picture 5" descr="A screenshot of a social media post&#10;&#10;Description automatically generated">
            <a:extLst>
              <a:ext uri="{FF2B5EF4-FFF2-40B4-BE49-F238E27FC236}">
                <a16:creationId xmlns:a16="http://schemas.microsoft.com/office/drawing/2014/main" id="{32A5B722-6DFE-644A-AB25-EE0D4904F80A}"/>
              </a:ext>
            </a:extLst>
          </p:cNvPr>
          <p:cNvPicPr>
            <a:picLocks noChangeAspect="1"/>
          </p:cNvPicPr>
          <p:nvPr/>
        </p:nvPicPr>
        <p:blipFill>
          <a:blip r:embed="rId5"/>
          <a:stretch>
            <a:fillRect/>
          </a:stretch>
        </p:blipFill>
        <p:spPr>
          <a:xfrm>
            <a:off x="1338666" y="1571529"/>
            <a:ext cx="9514668" cy="5031614"/>
          </a:xfrm>
          <a:prstGeom prst="rect">
            <a:avLst/>
          </a:prstGeom>
        </p:spPr>
      </p:pic>
      <p:sp>
        <p:nvSpPr>
          <p:cNvPr id="7" name="Donut 6">
            <a:extLst>
              <a:ext uri="{FF2B5EF4-FFF2-40B4-BE49-F238E27FC236}">
                <a16:creationId xmlns:a16="http://schemas.microsoft.com/office/drawing/2014/main" id="{18F028C0-35A6-374F-876A-9709178204CB}"/>
              </a:ext>
            </a:extLst>
          </p:cNvPr>
          <p:cNvSpPr/>
          <p:nvPr/>
        </p:nvSpPr>
        <p:spPr>
          <a:xfrm>
            <a:off x="6772759" y="5920353"/>
            <a:ext cx="1584000" cy="828000"/>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descr="A screenshot of a social media post&#10;&#10;Description automatically generated">
            <a:extLst>
              <a:ext uri="{FF2B5EF4-FFF2-40B4-BE49-F238E27FC236}">
                <a16:creationId xmlns:a16="http://schemas.microsoft.com/office/drawing/2014/main" id="{1F600231-208A-BF4D-9A97-C00A3930E2BC}"/>
              </a:ext>
            </a:extLst>
          </p:cNvPr>
          <p:cNvPicPr>
            <a:picLocks noChangeAspect="1"/>
          </p:cNvPicPr>
          <p:nvPr/>
        </p:nvPicPr>
        <p:blipFill>
          <a:blip r:embed="rId6"/>
          <a:stretch>
            <a:fillRect/>
          </a:stretch>
        </p:blipFill>
        <p:spPr>
          <a:xfrm>
            <a:off x="935064" y="1681265"/>
            <a:ext cx="10321871" cy="4533906"/>
          </a:xfrm>
          <a:prstGeom prst="rect">
            <a:avLst/>
          </a:prstGeom>
        </p:spPr>
      </p:pic>
      <p:sp>
        <p:nvSpPr>
          <p:cNvPr id="10" name="Up Arrow 9">
            <a:extLst>
              <a:ext uri="{FF2B5EF4-FFF2-40B4-BE49-F238E27FC236}">
                <a16:creationId xmlns:a16="http://schemas.microsoft.com/office/drawing/2014/main" id="{DB2E22AB-9775-5C46-8722-16ECB37E046A}"/>
              </a:ext>
            </a:extLst>
          </p:cNvPr>
          <p:cNvSpPr/>
          <p:nvPr/>
        </p:nvSpPr>
        <p:spPr>
          <a:xfrm>
            <a:off x="1338666" y="2572718"/>
            <a:ext cx="428141" cy="542441"/>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logo&#10;&#10;Description automatically generated">
            <a:extLst>
              <a:ext uri="{FF2B5EF4-FFF2-40B4-BE49-F238E27FC236}">
                <a16:creationId xmlns:a16="http://schemas.microsoft.com/office/drawing/2014/main" id="{7FD3715E-8470-004F-8BCD-8897FEA2970C}"/>
              </a:ext>
            </a:extLst>
          </p:cNvPr>
          <p:cNvPicPr>
            <a:picLocks noChangeAspect="1"/>
          </p:cNvPicPr>
          <p:nvPr/>
        </p:nvPicPr>
        <p:blipFill rotWithShape="1">
          <a:blip r:embed="rId7"/>
          <a:srcRect b="13673"/>
          <a:stretch/>
        </p:blipFill>
        <p:spPr>
          <a:xfrm>
            <a:off x="7719691" y="6339672"/>
            <a:ext cx="394964" cy="340963"/>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47A526E6-181E-BB44-B9A4-B27C12166428}"/>
              </a:ext>
            </a:extLst>
          </p:cNvPr>
          <p:cNvPicPr>
            <a:picLocks noChangeAspect="1"/>
          </p:cNvPicPr>
          <p:nvPr/>
        </p:nvPicPr>
        <p:blipFill>
          <a:blip r:embed="rId8"/>
          <a:stretch>
            <a:fillRect/>
          </a:stretch>
        </p:blipFill>
        <p:spPr>
          <a:xfrm>
            <a:off x="2581759" y="4602053"/>
            <a:ext cx="4191000" cy="21463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C6ECEAD8-2070-8B4E-902E-73AD58D0AD23}"/>
              </a:ext>
            </a:extLst>
          </p:cNvPr>
          <p:cNvPicPr>
            <a:picLocks noChangeAspect="1"/>
          </p:cNvPicPr>
          <p:nvPr/>
        </p:nvPicPr>
        <p:blipFill rotWithShape="1">
          <a:blip r:embed="rId7"/>
          <a:srcRect b="13673"/>
          <a:stretch/>
        </p:blipFill>
        <p:spPr>
          <a:xfrm>
            <a:off x="6547393" y="5579390"/>
            <a:ext cx="394964" cy="340963"/>
          </a:xfrm>
          <a:prstGeom prst="rect">
            <a:avLst/>
          </a:prstGeom>
        </p:spPr>
      </p:pic>
      <p:pic>
        <p:nvPicPr>
          <p:cNvPr id="19" name="Picture 18" descr="A screenshot of a social media post&#10;&#10;Description automatically generated">
            <a:extLst>
              <a:ext uri="{FF2B5EF4-FFF2-40B4-BE49-F238E27FC236}">
                <a16:creationId xmlns:a16="http://schemas.microsoft.com/office/drawing/2014/main" id="{D4EDA9F9-0644-CF44-8E84-3CAFA674519F}"/>
              </a:ext>
            </a:extLst>
          </p:cNvPr>
          <p:cNvPicPr>
            <a:picLocks noChangeAspect="1"/>
          </p:cNvPicPr>
          <p:nvPr/>
        </p:nvPicPr>
        <p:blipFill>
          <a:blip r:embed="rId9"/>
          <a:stretch>
            <a:fillRect/>
          </a:stretch>
        </p:blipFill>
        <p:spPr>
          <a:xfrm>
            <a:off x="598670" y="2246392"/>
            <a:ext cx="7023100" cy="3302000"/>
          </a:xfrm>
          <a:prstGeom prst="rect">
            <a:avLst/>
          </a:prstGeom>
        </p:spPr>
      </p:pic>
      <p:sp>
        <p:nvSpPr>
          <p:cNvPr id="20" name="Donut 19">
            <a:extLst>
              <a:ext uri="{FF2B5EF4-FFF2-40B4-BE49-F238E27FC236}">
                <a16:creationId xmlns:a16="http://schemas.microsoft.com/office/drawing/2014/main" id="{59D7222B-8779-834A-8475-2EE2ADD1FFE1}"/>
              </a:ext>
            </a:extLst>
          </p:cNvPr>
          <p:cNvSpPr/>
          <p:nvPr/>
        </p:nvSpPr>
        <p:spPr>
          <a:xfrm>
            <a:off x="5116374" y="4681316"/>
            <a:ext cx="1181100" cy="687572"/>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licence scroll" descr="licence scroll">
            <a:hlinkClick r:id="" action="ppaction://media"/>
            <a:extLst>
              <a:ext uri="{FF2B5EF4-FFF2-40B4-BE49-F238E27FC236}">
                <a16:creationId xmlns:a16="http://schemas.microsoft.com/office/drawing/2014/main" id="{38993B4D-4E56-2242-A15A-566E8D948CC6}"/>
              </a:ext>
            </a:extLst>
          </p:cNvPr>
          <p:cNvPicPr>
            <a:picLocks noChangeAspect="1"/>
          </p:cNvPicPr>
          <p:nvPr>
            <a:videoFile r:link="rId1"/>
            <p:extLst>
              <p:ext uri="{DAA4B4D4-6D71-4841-9C94-3DE7FCFB9230}">
                <p14:media xmlns:p14="http://schemas.microsoft.com/office/powerpoint/2010/main" r:embed="rId2">
                  <p14:trim end="4264.5957"/>
                </p14:media>
              </p:ext>
            </p:extLst>
          </p:nvPr>
        </p:nvPicPr>
        <p:blipFill>
          <a:blip r:embed="rId10"/>
          <a:stretch>
            <a:fillRect/>
          </a:stretch>
        </p:blipFill>
        <p:spPr>
          <a:xfrm>
            <a:off x="8161149" y="1704482"/>
            <a:ext cx="2959773" cy="4921562"/>
          </a:xfrm>
          <a:prstGeom prst="rect">
            <a:avLst/>
          </a:prstGeom>
        </p:spPr>
      </p:pic>
    </p:spTree>
    <p:extLst>
      <p:ext uri="{BB962C8B-B14F-4D97-AF65-F5344CB8AC3E}">
        <p14:creationId xmlns:p14="http://schemas.microsoft.com/office/powerpoint/2010/main" val="263100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6" presetClass="emph" presetSubtype="0" fill="hold" nodeType="afterEffect">
                                  <p:stCondLst>
                                    <p:cond delay="0"/>
                                  </p:stCondLst>
                                  <p:childTnLst>
                                    <p:animEffect transition="out" filter="fade">
                                      <p:cBhvr>
                                        <p:cTn id="21" dur="500" tmFilter="0, 0; .2, .5; .8, .5; 1, 0"/>
                                        <p:tgtEl>
                                          <p:spTgt spid="12"/>
                                        </p:tgtEl>
                                      </p:cBhvr>
                                    </p:animEffect>
                                    <p:animScale>
                                      <p:cBhvr>
                                        <p:cTn id="22" dur="250" autoRev="1" fill="hold"/>
                                        <p:tgtEl>
                                          <p:spTgt spid="1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26" presetClass="emph" presetSubtype="0" fill="hold" nodeType="afterEffect">
                                  <p:stCondLst>
                                    <p:cond delay="0"/>
                                  </p:stCondLst>
                                  <p:childTnLst>
                                    <p:animEffect transition="out" filter="fade">
                                      <p:cBhvr>
                                        <p:cTn id="50" dur="500" tmFilter="0, 0; .2, .5; .8, .5; 1, 0"/>
                                        <p:tgtEl>
                                          <p:spTgt spid="15"/>
                                        </p:tgtEl>
                                      </p:cBhvr>
                                    </p:animEffect>
                                    <p:animScale>
                                      <p:cBhvr>
                                        <p:cTn id="51" dur="250" autoRev="1" fill="hold"/>
                                        <p:tgtEl>
                                          <p:spTgt spid="15"/>
                                        </p:tgtEl>
                                      </p:cBhvr>
                                      <p:by x="105000" y="105000"/>
                                    </p:animScale>
                                  </p:childTnLst>
                                </p:cTn>
                              </p:par>
                              <p:par>
                                <p:cTn id="52" presetID="1"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par>
                                <p:cTn id="73" presetID="10"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heel(1)">
                                      <p:cBhvr>
                                        <p:cTn id="80" dur="1000"/>
                                        <p:tgtEl>
                                          <p:spTgt spid="20"/>
                                        </p:tgtEl>
                                      </p:cBhvr>
                                    </p:animEffect>
                                  </p:childTnLst>
                                </p:cTn>
                              </p:par>
                              <p:par>
                                <p:cTn id="81" presetID="1" presetClass="mediacall" presetSubtype="0" fill="hold" nodeType="withEffect">
                                  <p:stCondLst>
                                    <p:cond delay="0"/>
                                  </p:stCondLst>
                                  <p:childTnLst>
                                    <p:cmd type="call" cmd="playFrom(0.0)">
                                      <p:cBhvr>
                                        <p:cTn id="82" dur="535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3" fill="hold" display="0">
                  <p:stCondLst>
                    <p:cond delay="indefinite"/>
                  </p:stCondLst>
                </p:cTn>
                <p:tgtEl>
                  <p:spTgt spid="21"/>
                </p:tgtEl>
              </p:cMediaNode>
            </p:video>
          </p:childTnLst>
        </p:cTn>
      </p:par>
    </p:tnLst>
    <p:bldLst>
      <p:bldP spid="7" grpId="0" animBg="1"/>
      <p:bldP spid="7" grpId="1" animBg="1"/>
      <p:bldP spid="10" grpId="0" animBg="1"/>
      <p:bldP spid="10" grpId="1"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D3AF78-4998-6D44-AD37-5E94319006DB}"/>
              </a:ext>
            </a:extLst>
          </p:cNvPr>
          <p:cNvSpPr>
            <a:spLocks noGrp="1"/>
          </p:cNvSpPr>
          <p:nvPr>
            <p:ph type="title"/>
          </p:nvPr>
        </p:nvSpPr>
        <p:spPr/>
        <p:txBody>
          <a:bodyPr/>
          <a:lstStyle/>
          <a:p>
            <a:r>
              <a:rPr lang="en-US" dirty="0"/>
              <a:t>COMMERCIAL USE OF CONTENT</a:t>
            </a:r>
          </a:p>
        </p:txBody>
      </p:sp>
      <p:pic>
        <p:nvPicPr>
          <p:cNvPr id="5" name="Picture 4" descr="A close up of a logo&#10;&#10;Description automatically generated">
            <a:extLst>
              <a:ext uri="{FF2B5EF4-FFF2-40B4-BE49-F238E27FC236}">
                <a16:creationId xmlns:a16="http://schemas.microsoft.com/office/drawing/2014/main" id="{74B580F6-0D76-6348-868E-08B8697265AC}"/>
              </a:ext>
            </a:extLst>
          </p:cNvPr>
          <p:cNvPicPr>
            <a:picLocks noChangeAspect="1"/>
          </p:cNvPicPr>
          <p:nvPr/>
        </p:nvPicPr>
        <p:blipFill rotWithShape="1">
          <a:blip r:embed="rId3"/>
          <a:srcRect b="17335"/>
          <a:stretch/>
        </p:blipFill>
        <p:spPr>
          <a:xfrm>
            <a:off x="660384" y="1993692"/>
            <a:ext cx="2466163" cy="2038662"/>
          </a:xfrm>
          <a:prstGeom prst="rect">
            <a:avLst/>
          </a:prstGeom>
        </p:spPr>
      </p:pic>
      <p:pic>
        <p:nvPicPr>
          <p:cNvPr id="6" name="Picture 5" descr="A close up of a logo&#10;&#10;Description automatically generated">
            <a:extLst>
              <a:ext uri="{FF2B5EF4-FFF2-40B4-BE49-F238E27FC236}">
                <a16:creationId xmlns:a16="http://schemas.microsoft.com/office/drawing/2014/main" id="{8C98B6D4-B68D-B14E-A195-29D1C19F8F46}"/>
              </a:ext>
            </a:extLst>
          </p:cNvPr>
          <p:cNvPicPr>
            <a:picLocks noChangeAspect="1"/>
          </p:cNvPicPr>
          <p:nvPr/>
        </p:nvPicPr>
        <p:blipFill rotWithShape="1">
          <a:blip r:embed="rId3">
            <a:duotone>
              <a:schemeClr val="accent1">
                <a:shade val="45000"/>
                <a:satMod val="135000"/>
              </a:schemeClr>
              <a:prstClr val="white"/>
            </a:duotone>
          </a:blip>
          <a:srcRect b="17335"/>
          <a:stretch/>
        </p:blipFill>
        <p:spPr>
          <a:xfrm>
            <a:off x="2532106" y="1993692"/>
            <a:ext cx="2466163" cy="2038662"/>
          </a:xfrm>
          <a:prstGeom prst="rect">
            <a:avLst/>
          </a:prstGeom>
        </p:spPr>
      </p:pic>
      <p:pic>
        <p:nvPicPr>
          <p:cNvPr id="7" name="Picture 6" descr="A close up of a logo&#10;&#10;Description automatically generated">
            <a:extLst>
              <a:ext uri="{FF2B5EF4-FFF2-40B4-BE49-F238E27FC236}">
                <a16:creationId xmlns:a16="http://schemas.microsoft.com/office/drawing/2014/main" id="{6C73C28A-D50D-8F4A-9CEE-96731B1DDFA5}"/>
              </a:ext>
            </a:extLst>
          </p:cNvPr>
          <p:cNvPicPr>
            <a:picLocks noChangeAspect="1"/>
          </p:cNvPicPr>
          <p:nvPr/>
        </p:nvPicPr>
        <p:blipFill rotWithShape="1">
          <a:blip r:embed="rId3">
            <a:duotone>
              <a:schemeClr val="accent4">
                <a:shade val="45000"/>
                <a:satMod val="135000"/>
              </a:schemeClr>
              <a:prstClr val="white"/>
            </a:duotone>
          </a:blip>
          <a:srcRect b="17335"/>
          <a:stretch/>
        </p:blipFill>
        <p:spPr>
          <a:xfrm>
            <a:off x="4403828" y="1993692"/>
            <a:ext cx="2466163" cy="2038662"/>
          </a:xfrm>
          <a:prstGeom prst="rect">
            <a:avLst/>
          </a:prstGeom>
        </p:spPr>
      </p:pic>
      <p:pic>
        <p:nvPicPr>
          <p:cNvPr id="12" name="Picture 11" descr="A close up of a logo&#10;&#10;Description automatically generated">
            <a:extLst>
              <a:ext uri="{FF2B5EF4-FFF2-40B4-BE49-F238E27FC236}">
                <a16:creationId xmlns:a16="http://schemas.microsoft.com/office/drawing/2014/main" id="{C0D5F405-393E-8340-AD6D-271D1D9848E4}"/>
              </a:ext>
            </a:extLst>
          </p:cNvPr>
          <p:cNvPicPr>
            <a:picLocks noChangeAspect="1"/>
          </p:cNvPicPr>
          <p:nvPr/>
        </p:nvPicPr>
        <p:blipFill rotWithShape="1">
          <a:blip r:embed="rId4"/>
          <a:srcRect b="13844"/>
          <a:stretch/>
        </p:blipFill>
        <p:spPr>
          <a:xfrm rot="20821883">
            <a:off x="5582466" y="1490333"/>
            <a:ext cx="2366227" cy="2038662"/>
          </a:xfrm>
          <a:prstGeom prst="rect">
            <a:avLst/>
          </a:prstGeom>
        </p:spPr>
      </p:pic>
      <p:pic>
        <p:nvPicPr>
          <p:cNvPr id="8" name="Picture 7" descr="A close up of a logo&#10;&#10;Description automatically generated">
            <a:extLst>
              <a:ext uri="{FF2B5EF4-FFF2-40B4-BE49-F238E27FC236}">
                <a16:creationId xmlns:a16="http://schemas.microsoft.com/office/drawing/2014/main" id="{CE6E87AB-BCA2-5642-99F5-FE6FDA0BFFF3}"/>
              </a:ext>
            </a:extLst>
          </p:cNvPr>
          <p:cNvPicPr>
            <a:picLocks noChangeAspect="1"/>
          </p:cNvPicPr>
          <p:nvPr/>
        </p:nvPicPr>
        <p:blipFill rotWithShape="1">
          <a:blip r:embed="rId3">
            <a:duotone>
              <a:schemeClr val="accent2">
                <a:shade val="45000"/>
                <a:satMod val="135000"/>
              </a:schemeClr>
              <a:prstClr val="white"/>
            </a:duotone>
          </a:blip>
          <a:srcRect b="17335"/>
          <a:stretch/>
        </p:blipFill>
        <p:spPr>
          <a:xfrm>
            <a:off x="660384" y="3869961"/>
            <a:ext cx="2466163" cy="2038662"/>
          </a:xfrm>
          <a:prstGeom prst="rect">
            <a:avLst/>
          </a:prstGeom>
        </p:spPr>
      </p:pic>
      <p:pic>
        <p:nvPicPr>
          <p:cNvPr id="9" name="Picture 8" descr="A close up of a logo&#10;&#10;Description automatically generated">
            <a:extLst>
              <a:ext uri="{FF2B5EF4-FFF2-40B4-BE49-F238E27FC236}">
                <a16:creationId xmlns:a16="http://schemas.microsoft.com/office/drawing/2014/main" id="{69A53E45-1102-F24B-943B-1B3F54B38F0A}"/>
              </a:ext>
            </a:extLst>
          </p:cNvPr>
          <p:cNvPicPr>
            <a:picLocks noChangeAspect="1"/>
          </p:cNvPicPr>
          <p:nvPr/>
        </p:nvPicPr>
        <p:blipFill rotWithShape="1">
          <a:blip r:embed="rId3">
            <a:duotone>
              <a:schemeClr val="accent6">
                <a:shade val="45000"/>
                <a:satMod val="135000"/>
              </a:schemeClr>
              <a:prstClr val="white"/>
            </a:duotone>
          </a:blip>
          <a:srcRect b="17335"/>
          <a:stretch/>
        </p:blipFill>
        <p:spPr>
          <a:xfrm>
            <a:off x="2532106" y="3869961"/>
            <a:ext cx="2466163" cy="2038662"/>
          </a:xfrm>
          <a:prstGeom prst="rect">
            <a:avLst/>
          </a:prstGeom>
        </p:spPr>
      </p:pic>
      <p:pic>
        <p:nvPicPr>
          <p:cNvPr id="10" name="Picture 9" descr="A close up of a logo&#10;&#10;Description automatically generated">
            <a:extLst>
              <a:ext uri="{FF2B5EF4-FFF2-40B4-BE49-F238E27FC236}">
                <a16:creationId xmlns:a16="http://schemas.microsoft.com/office/drawing/2014/main" id="{98C10479-E2B6-1744-8758-83B42B7F3B27}"/>
              </a:ext>
            </a:extLst>
          </p:cNvPr>
          <p:cNvPicPr>
            <a:picLocks noChangeAspect="1"/>
          </p:cNvPicPr>
          <p:nvPr/>
        </p:nvPicPr>
        <p:blipFill rotWithShape="1">
          <a:blip r:embed="rId3">
            <a:duotone>
              <a:schemeClr val="accent3">
                <a:shade val="45000"/>
                <a:satMod val="135000"/>
              </a:schemeClr>
              <a:prstClr val="white"/>
            </a:duotone>
          </a:blip>
          <a:srcRect b="17335"/>
          <a:stretch/>
        </p:blipFill>
        <p:spPr>
          <a:xfrm>
            <a:off x="4403828" y="3869961"/>
            <a:ext cx="2466163" cy="2038662"/>
          </a:xfrm>
          <a:prstGeom prst="rect">
            <a:avLst/>
          </a:prstGeom>
        </p:spPr>
      </p:pic>
      <p:pic>
        <p:nvPicPr>
          <p:cNvPr id="13" name="Picture 12" descr="A picture containing room, drawing&#10;&#10;Description automatically generated">
            <a:extLst>
              <a:ext uri="{FF2B5EF4-FFF2-40B4-BE49-F238E27FC236}">
                <a16:creationId xmlns:a16="http://schemas.microsoft.com/office/drawing/2014/main" id="{8D1485F0-DB0E-6D48-A5B1-5F49BD7012C8}"/>
              </a:ext>
            </a:extLst>
          </p:cNvPr>
          <p:cNvPicPr>
            <a:picLocks noChangeAspect="1"/>
          </p:cNvPicPr>
          <p:nvPr/>
        </p:nvPicPr>
        <p:blipFill>
          <a:blip r:embed="rId5"/>
          <a:stretch>
            <a:fillRect/>
          </a:stretch>
        </p:blipFill>
        <p:spPr>
          <a:xfrm rot="20561395">
            <a:off x="5513300" y="4786924"/>
            <a:ext cx="1255339" cy="1687850"/>
          </a:xfrm>
          <a:prstGeom prst="rect">
            <a:avLst/>
          </a:prstGeom>
        </p:spPr>
      </p:pic>
      <p:pic>
        <p:nvPicPr>
          <p:cNvPr id="15" name="Picture 14" descr="A picture containing shirt&#10;&#10;Description automatically generated">
            <a:extLst>
              <a:ext uri="{FF2B5EF4-FFF2-40B4-BE49-F238E27FC236}">
                <a16:creationId xmlns:a16="http://schemas.microsoft.com/office/drawing/2014/main" id="{C59C3E4F-68AA-C344-A683-DC222C89C3D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4444" l="10000" r="90000">
                        <a14:foregroundMark x1="37266" y1="97639" x2="41641" y2="91528"/>
                        <a14:foregroundMark x1="41641" y1="91528" x2="36484" y2="97361"/>
                        <a14:foregroundMark x1="36484" y1="97361" x2="41953" y2="91389"/>
                        <a14:foregroundMark x1="41953" y1="91389" x2="53438" y2="92917"/>
                        <a14:foregroundMark x1="53438" y1="92917" x2="62344" y2="91528"/>
                        <a14:foregroundMark x1="62344" y1="91528" x2="49453" y2="97222"/>
                        <a14:foregroundMark x1="49453" y1="97222" x2="44375" y2="97917"/>
                        <a14:foregroundMark x1="44375" y1="97917" x2="32969" y2="94583"/>
                        <a14:foregroundMark x1="32969" y1="94583" x2="40859" y2="93889"/>
                        <a14:foregroundMark x1="40859" y1="93889" x2="48281" y2="93889"/>
                        <a14:foregroundMark x1="48281" y1="93889" x2="55625" y2="93194"/>
                        <a14:foregroundMark x1="55625" y1="93194" x2="50625" y2="89861"/>
                        <a14:foregroundMark x1="50625" y1="89861" x2="49141" y2="94444"/>
                      </a14:backgroundRemoval>
                    </a14:imgEffect>
                  </a14:imgLayer>
                </a14:imgProps>
              </a:ext>
            </a:extLst>
          </a:blip>
          <a:stretch>
            <a:fillRect/>
          </a:stretch>
        </p:blipFill>
        <p:spPr>
          <a:xfrm>
            <a:off x="2671282" y="-684722"/>
            <a:ext cx="13519492" cy="7604714"/>
          </a:xfrm>
          <a:prstGeom prst="rect">
            <a:avLst/>
          </a:prstGeom>
        </p:spPr>
      </p:pic>
      <p:pic>
        <p:nvPicPr>
          <p:cNvPr id="16" name="Picture 15" descr="A picture containing light, drawing&#10;&#10;Description automatically generated">
            <a:extLst>
              <a:ext uri="{FF2B5EF4-FFF2-40B4-BE49-F238E27FC236}">
                <a16:creationId xmlns:a16="http://schemas.microsoft.com/office/drawing/2014/main" id="{AD25EC6E-04F0-E94E-A994-96402E17DE3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972" l="10000" r="90000">
                        <a14:foregroundMark x1="47656" y1="56111" x2="46328" y2="43472"/>
                        <a14:foregroundMark x1="46328" y1="43472" x2="51563" y2="37222"/>
                        <a14:foregroundMark x1="51563" y1="37222" x2="53125" y2="49028"/>
                        <a14:foregroundMark x1="53125" y1="49028" x2="51797" y2="51528"/>
                        <a14:foregroundMark x1="46406" y1="78056" x2="40625" y2="89444"/>
                        <a14:foregroundMark x1="40625" y1="89444" x2="44688" y2="78056"/>
                        <a14:foregroundMark x1="38359" y1="91806" x2="43594" y2="99861"/>
                        <a14:foregroundMark x1="43594" y1="99861" x2="61172" y2="95972"/>
                        <a14:foregroundMark x1="61172" y1="95972" x2="60234" y2="93056"/>
                      </a14:backgroundRemoval>
                    </a14:imgEffect>
                  </a14:imgLayer>
                </a14:imgProps>
              </a:ext>
            </a:extLst>
          </a:blip>
          <a:stretch>
            <a:fillRect/>
          </a:stretch>
        </p:blipFill>
        <p:spPr>
          <a:xfrm>
            <a:off x="-223043" y="2395009"/>
            <a:ext cx="7976459" cy="4486758"/>
          </a:xfrm>
          <a:prstGeom prst="rect">
            <a:avLst/>
          </a:prstGeom>
        </p:spPr>
      </p:pic>
      <p:sp>
        <p:nvSpPr>
          <p:cNvPr id="17" name="Copyright Symbol 3">
            <a:extLst>
              <a:ext uri="{FF2B5EF4-FFF2-40B4-BE49-F238E27FC236}">
                <a16:creationId xmlns:a16="http://schemas.microsoft.com/office/drawing/2014/main" id="{4A61B290-9210-0144-8F72-83DD86DD2E0A}"/>
              </a:ext>
            </a:extLst>
          </p:cNvPr>
          <p:cNvSpPr/>
          <p:nvPr/>
        </p:nvSpPr>
        <p:spPr>
          <a:xfrm>
            <a:off x="3276603" y="2509664"/>
            <a:ext cx="977168" cy="1200329"/>
          </a:xfrm>
          <a:prstGeom prst="rect">
            <a:avLst/>
          </a:prstGeom>
        </p:spPr>
        <p:txBody>
          <a:bodyPr wrap="square">
            <a:spAutoFit/>
          </a:bodyPr>
          <a:lstStyle/>
          <a:p>
            <a:pPr algn="ctr"/>
            <a:r>
              <a:rPr lang="en-CA" sz="7200" dirty="0">
                <a:solidFill>
                  <a:srgbClr val="FF0000"/>
                </a:solidFill>
                <a:latin typeface="Arial" panose="020B0604020202020204" pitchFamily="34" charset="0"/>
                <a:cs typeface="Arial" panose="020B0604020202020204" pitchFamily="34" charset="0"/>
              </a:rPr>
              <a:t>©</a:t>
            </a:r>
          </a:p>
        </p:txBody>
      </p:sp>
      <p:pic>
        <p:nvPicPr>
          <p:cNvPr id="18" name="Picture 17" descr="A picture containing indoor, person, table, remote&#10;&#10;Description automatically generated">
            <a:extLst>
              <a:ext uri="{FF2B5EF4-FFF2-40B4-BE49-F238E27FC236}">
                <a16:creationId xmlns:a16="http://schemas.microsoft.com/office/drawing/2014/main" id="{2E7C28A9-A059-6B42-84C1-CDEE68857675}"/>
              </a:ext>
            </a:extLst>
          </p:cNvPr>
          <p:cNvPicPr>
            <a:picLocks noChangeAspect="1"/>
          </p:cNvPicPr>
          <p:nvPr/>
        </p:nvPicPr>
        <p:blipFill>
          <a:blip r:embed="rId10"/>
          <a:stretch>
            <a:fillRect/>
          </a:stretch>
        </p:blipFill>
        <p:spPr>
          <a:xfrm>
            <a:off x="1290703" y="2347321"/>
            <a:ext cx="4928304" cy="3815461"/>
          </a:xfrm>
          <a:prstGeom prst="rect">
            <a:avLst/>
          </a:prstGeom>
        </p:spPr>
      </p:pic>
      <p:sp>
        <p:nvSpPr>
          <p:cNvPr id="19" name="Copyright Symbol 3">
            <a:extLst>
              <a:ext uri="{FF2B5EF4-FFF2-40B4-BE49-F238E27FC236}">
                <a16:creationId xmlns:a16="http://schemas.microsoft.com/office/drawing/2014/main" id="{A4B0F24E-31FA-AF44-8689-E2FFD32DE6B9}"/>
              </a:ext>
            </a:extLst>
          </p:cNvPr>
          <p:cNvSpPr/>
          <p:nvPr/>
        </p:nvSpPr>
        <p:spPr>
          <a:xfrm>
            <a:off x="5121150" y="2347321"/>
            <a:ext cx="977168" cy="1200329"/>
          </a:xfrm>
          <a:prstGeom prst="rect">
            <a:avLst/>
          </a:prstGeom>
        </p:spPr>
        <p:txBody>
          <a:bodyPr wrap="square">
            <a:spAutoFit/>
          </a:bodyPr>
          <a:lstStyle/>
          <a:p>
            <a:pPr algn="ctr"/>
            <a:r>
              <a:rPr lang="en-CA" sz="7200" dirty="0">
                <a:solidFill>
                  <a:srgbClr val="FF0000"/>
                </a:solidFill>
                <a:latin typeface="Arial" panose="020B0604020202020204" pitchFamily="34" charset="0"/>
                <a:cs typeface="Arial" panose="020B0604020202020204" pitchFamily="34" charset="0"/>
              </a:rPr>
              <a:t>©</a:t>
            </a:r>
          </a:p>
        </p:txBody>
      </p:sp>
      <p:sp>
        <p:nvSpPr>
          <p:cNvPr id="20" name="Dolla 1">
            <a:extLst>
              <a:ext uri="{FF2B5EF4-FFF2-40B4-BE49-F238E27FC236}">
                <a16:creationId xmlns:a16="http://schemas.microsoft.com/office/drawing/2014/main" id="{81AC6B1F-E558-2149-8DBD-145C4035D327}"/>
              </a:ext>
            </a:extLst>
          </p:cNvPr>
          <p:cNvSpPr txBox="1"/>
          <p:nvPr/>
        </p:nvSpPr>
        <p:spPr>
          <a:xfrm>
            <a:off x="6762841" y="3690686"/>
            <a:ext cx="1371600" cy="707886"/>
          </a:xfrm>
          <a:prstGeom prst="rect">
            <a:avLst/>
          </a:prstGeom>
          <a:noFill/>
        </p:spPr>
        <p:txBody>
          <a:bodyPr wrap="square" rtlCol="0">
            <a:spAutoFit/>
          </a:bodyPr>
          <a:lstStyle/>
          <a:p>
            <a:r>
              <a:rPr lang="en-CA" sz="4000" b="1" dirty="0"/>
              <a:t>$</a:t>
            </a:r>
          </a:p>
        </p:txBody>
      </p:sp>
      <p:sp>
        <p:nvSpPr>
          <p:cNvPr id="21" name="Dolla 1">
            <a:extLst>
              <a:ext uri="{FF2B5EF4-FFF2-40B4-BE49-F238E27FC236}">
                <a16:creationId xmlns:a16="http://schemas.microsoft.com/office/drawing/2014/main" id="{696B8D09-F314-D74A-8825-BCF84DE99C13}"/>
              </a:ext>
            </a:extLst>
          </p:cNvPr>
          <p:cNvSpPr txBox="1"/>
          <p:nvPr/>
        </p:nvSpPr>
        <p:spPr>
          <a:xfrm>
            <a:off x="6960466" y="4366940"/>
            <a:ext cx="1371600" cy="707886"/>
          </a:xfrm>
          <a:prstGeom prst="rect">
            <a:avLst/>
          </a:prstGeom>
          <a:noFill/>
        </p:spPr>
        <p:txBody>
          <a:bodyPr wrap="square" rtlCol="0">
            <a:spAutoFit/>
          </a:bodyPr>
          <a:lstStyle/>
          <a:p>
            <a:r>
              <a:rPr lang="en-CA" sz="4000" b="1" dirty="0"/>
              <a:t>$</a:t>
            </a:r>
          </a:p>
        </p:txBody>
      </p:sp>
      <p:sp>
        <p:nvSpPr>
          <p:cNvPr id="22" name="Dolla 1">
            <a:extLst>
              <a:ext uri="{FF2B5EF4-FFF2-40B4-BE49-F238E27FC236}">
                <a16:creationId xmlns:a16="http://schemas.microsoft.com/office/drawing/2014/main" id="{CE7C4C5A-9EB1-FD4C-BAC3-E09B82F7928E}"/>
              </a:ext>
            </a:extLst>
          </p:cNvPr>
          <p:cNvSpPr txBox="1"/>
          <p:nvPr/>
        </p:nvSpPr>
        <p:spPr>
          <a:xfrm>
            <a:off x="7299283" y="3813006"/>
            <a:ext cx="1371600" cy="707886"/>
          </a:xfrm>
          <a:prstGeom prst="rect">
            <a:avLst/>
          </a:prstGeom>
          <a:noFill/>
        </p:spPr>
        <p:txBody>
          <a:bodyPr wrap="square" rtlCol="0">
            <a:spAutoFit/>
          </a:bodyPr>
          <a:lstStyle/>
          <a:p>
            <a:r>
              <a:rPr lang="en-CA" sz="4000" b="1" dirty="0"/>
              <a:t>$</a:t>
            </a:r>
          </a:p>
        </p:txBody>
      </p:sp>
      <p:sp>
        <p:nvSpPr>
          <p:cNvPr id="23" name="Dolla 1">
            <a:extLst>
              <a:ext uri="{FF2B5EF4-FFF2-40B4-BE49-F238E27FC236}">
                <a16:creationId xmlns:a16="http://schemas.microsoft.com/office/drawing/2014/main" id="{C2A455A8-F83B-8D44-ACE4-AAAD908233BA}"/>
              </a:ext>
            </a:extLst>
          </p:cNvPr>
          <p:cNvSpPr txBox="1"/>
          <p:nvPr/>
        </p:nvSpPr>
        <p:spPr>
          <a:xfrm>
            <a:off x="7496908" y="4497475"/>
            <a:ext cx="1371600" cy="707886"/>
          </a:xfrm>
          <a:prstGeom prst="rect">
            <a:avLst/>
          </a:prstGeom>
          <a:noFill/>
        </p:spPr>
        <p:txBody>
          <a:bodyPr wrap="square" rtlCol="0">
            <a:spAutoFit/>
          </a:bodyPr>
          <a:lstStyle/>
          <a:p>
            <a:r>
              <a:rPr lang="en-CA" sz="4000" b="1" dirty="0"/>
              <a:t>$</a:t>
            </a:r>
          </a:p>
        </p:txBody>
      </p:sp>
      <p:sp>
        <p:nvSpPr>
          <p:cNvPr id="25" name="Dolla 1">
            <a:extLst>
              <a:ext uri="{FF2B5EF4-FFF2-40B4-BE49-F238E27FC236}">
                <a16:creationId xmlns:a16="http://schemas.microsoft.com/office/drawing/2014/main" id="{405A0EFB-CA17-0642-9DB5-A299BDD494F8}"/>
              </a:ext>
            </a:extLst>
          </p:cNvPr>
          <p:cNvSpPr txBox="1"/>
          <p:nvPr/>
        </p:nvSpPr>
        <p:spPr>
          <a:xfrm>
            <a:off x="7204553" y="5022377"/>
            <a:ext cx="1371600" cy="707886"/>
          </a:xfrm>
          <a:prstGeom prst="rect">
            <a:avLst/>
          </a:prstGeom>
          <a:noFill/>
        </p:spPr>
        <p:txBody>
          <a:bodyPr wrap="square" rtlCol="0">
            <a:spAutoFit/>
          </a:bodyPr>
          <a:lstStyle/>
          <a:p>
            <a:r>
              <a:rPr lang="en-CA" sz="4000" b="1" dirty="0"/>
              <a:t>$</a:t>
            </a:r>
          </a:p>
        </p:txBody>
      </p:sp>
      <p:sp>
        <p:nvSpPr>
          <p:cNvPr id="26" name="Dolla 1">
            <a:extLst>
              <a:ext uri="{FF2B5EF4-FFF2-40B4-BE49-F238E27FC236}">
                <a16:creationId xmlns:a16="http://schemas.microsoft.com/office/drawing/2014/main" id="{F0512A85-578A-6548-99E3-80EBABAB3277}"/>
              </a:ext>
            </a:extLst>
          </p:cNvPr>
          <p:cNvSpPr txBox="1"/>
          <p:nvPr/>
        </p:nvSpPr>
        <p:spPr>
          <a:xfrm>
            <a:off x="6604269" y="4709793"/>
            <a:ext cx="1371600" cy="707886"/>
          </a:xfrm>
          <a:prstGeom prst="rect">
            <a:avLst/>
          </a:prstGeom>
          <a:noFill/>
        </p:spPr>
        <p:txBody>
          <a:bodyPr wrap="square" rtlCol="0">
            <a:spAutoFit/>
          </a:bodyPr>
          <a:lstStyle/>
          <a:p>
            <a:r>
              <a:rPr lang="en-CA" sz="4000" b="1" dirty="0"/>
              <a:t>$</a:t>
            </a:r>
          </a:p>
        </p:txBody>
      </p:sp>
      <p:sp>
        <p:nvSpPr>
          <p:cNvPr id="27" name="&quot;No&quot; Symbol 26">
            <a:extLst>
              <a:ext uri="{FF2B5EF4-FFF2-40B4-BE49-F238E27FC236}">
                <a16:creationId xmlns:a16="http://schemas.microsoft.com/office/drawing/2014/main" id="{D0737A7A-F55E-FF41-9738-061157E4ED94}"/>
              </a:ext>
            </a:extLst>
          </p:cNvPr>
          <p:cNvSpPr/>
          <p:nvPr/>
        </p:nvSpPr>
        <p:spPr>
          <a:xfrm>
            <a:off x="6632059" y="4080042"/>
            <a:ext cx="1199213" cy="1146051"/>
          </a:xfrm>
          <a:prstGeom prst="noSmoking">
            <a:avLst/>
          </a:prstGeom>
          <a:solidFill>
            <a:srgbClr val="FF000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8" name="Documet">
            <a:extLst>
              <a:ext uri="{FF2B5EF4-FFF2-40B4-BE49-F238E27FC236}">
                <a16:creationId xmlns:a16="http://schemas.microsoft.com/office/drawing/2014/main" id="{BC2EE89F-B015-B842-B0EE-3CFC91FCE4BA}"/>
              </a:ext>
            </a:extLst>
          </p:cNvPr>
          <p:cNvPicPr>
            <a:picLocks noChangeAspect="1"/>
          </p:cNvPicPr>
          <p:nvPr/>
        </p:nvPicPr>
        <p:blipFill rotWithShape="1">
          <a:blip r:embed="rId11"/>
          <a:srcRect b="14670"/>
          <a:stretch/>
        </p:blipFill>
        <p:spPr>
          <a:xfrm>
            <a:off x="4766068" y="2742551"/>
            <a:ext cx="2987348" cy="2549091"/>
          </a:xfrm>
          <a:prstGeom prst="rect">
            <a:avLst/>
          </a:prstGeom>
        </p:spPr>
      </p:pic>
      <p:sp>
        <p:nvSpPr>
          <p:cNvPr id="29" name="TextBox 28">
            <a:extLst>
              <a:ext uri="{FF2B5EF4-FFF2-40B4-BE49-F238E27FC236}">
                <a16:creationId xmlns:a16="http://schemas.microsoft.com/office/drawing/2014/main" id="{80413856-5922-EA44-A358-E7B788B9794A}"/>
              </a:ext>
            </a:extLst>
          </p:cNvPr>
          <p:cNvSpPr txBox="1"/>
          <p:nvPr/>
        </p:nvSpPr>
        <p:spPr>
          <a:xfrm>
            <a:off x="8440142" y="3516654"/>
            <a:ext cx="1976858" cy="2400657"/>
          </a:xfrm>
          <a:prstGeom prst="rect">
            <a:avLst/>
          </a:prstGeom>
          <a:noFill/>
        </p:spPr>
        <p:txBody>
          <a:bodyPr wrap="square" rtlCol="0">
            <a:spAutoFit/>
          </a:bodyPr>
          <a:lstStyle/>
          <a:p>
            <a:pPr algn="ctr"/>
            <a:r>
              <a:rPr lang="en-US" sz="15000" b="1" dirty="0"/>
              <a:t>?</a:t>
            </a:r>
          </a:p>
        </p:txBody>
      </p:sp>
      <p:pic>
        <p:nvPicPr>
          <p:cNvPr id="30" name="Sharing">
            <a:extLst>
              <a:ext uri="{FF2B5EF4-FFF2-40B4-BE49-F238E27FC236}">
                <a16:creationId xmlns:a16="http://schemas.microsoft.com/office/drawing/2014/main" id="{9B7D118E-E225-6E44-B257-6F0D8D27E976}"/>
              </a:ext>
            </a:extLst>
          </p:cNvPr>
          <p:cNvPicPr>
            <a:picLocks noChangeAspect="1"/>
          </p:cNvPicPr>
          <p:nvPr/>
        </p:nvPicPr>
        <p:blipFill>
          <a:blip r:embed="rId12"/>
          <a:srcRect/>
          <a:stretch/>
        </p:blipFill>
        <p:spPr>
          <a:xfrm>
            <a:off x="4411358" y="2505972"/>
            <a:ext cx="3369283" cy="2784426"/>
          </a:xfrm>
          <a:prstGeom prst="rect">
            <a:avLst/>
          </a:prstGeom>
        </p:spPr>
      </p:pic>
    </p:spTree>
    <p:extLst>
      <p:ext uri="{BB962C8B-B14F-4D97-AF65-F5344CB8AC3E}">
        <p14:creationId xmlns:p14="http://schemas.microsoft.com/office/powerpoint/2010/main" val="15906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360"/>
                                          </p:val>
                                        </p:tav>
                                        <p:tav tm="100000">
                                          <p:val>
                                            <p:fltVal val="0"/>
                                          </p:val>
                                        </p:tav>
                                      </p:tavLst>
                                    </p:anim>
                                    <p:animEffect transition="in" filter="fade">
                                      <p:cBhvr>
                                        <p:cTn id="30" dur="500"/>
                                        <p:tgtEl>
                                          <p:spTgt spid="12"/>
                                        </p:tgtEl>
                                      </p:cBhvr>
                                    </p:animEffect>
                                  </p:childTnLst>
                                </p:cTn>
                              </p:par>
                            </p:childTnLst>
                          </p:cTn>
                        </p:par>
                        <p:par>
                          <p:cTn id="31" fill="hold">
                            <p:stCondLst>
                              <p:cond delay="500"/>
                            </p:stCondLst>
                            <p:childTnLst>
                              <p:par>
                                <p:cTn id="32" presetID="26" presetClass="emph" presetSubtype="0" fill="hold" nodeType="after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37" presetClass="path" presetSubtype="0" accel="50000" decel="50000" fill="hold" nodeType="withEffect">
                                  <p:stCondLst>
                                    <p:cond delay="0"/>
                                  </p:stCondLst>
                                  <p:childTnLst>
                                    <p:animMotion origin="layout" path="M 2.08333E-6 -3.33333E-6 L 0.09284 -0.07338 C 0.11211 -0.08981 0.14114 -0.09884 0.17161 -0.09884 C 0.20625 -0.09884 0.23411 -0.08981 0.25338 -0.07338 L 0.34635 -3.33333E-6 " pathEditMode="relative" rAng="0" ptsTypes="AAAAA">
                                      <p:cBhvr>
                                        <p:cTn id="43" dur="2000" fill="hold"/>
                                        <p:tgtEl>
                                          <p:spTgt spid="12"/>
                                        </p:tgtEl>
                                        <p:attrNameLst>
                                          <p:attrName>ppt_x</p:attrName>
                                          <p:attrName>ppt_y</p:attrName>
                                        </p:attrNameLst>
                                      </p:cBhvr>
                                      <p:rCtr x="17318" y="-4954"/>
                                    </p:animMotion>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up)">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900" decel="100000" fill="hold"/>
                                        <p:tgtEl>
                                          <p:spTgt spid="1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6" presetClass="emph" presetSubtype="0" fill="hold" nodeType="withEffect">
                                  <p:stCondLst>
                                    <p:cond delay="0"/>
                                  </p:stCondLst>
                                  <p:childTnLst>
                                    <p:animScale>
                                      <p:cBhvr>
                                        <p:cTn id="69" dur="1500" fill="hold"/>
                                        <p:tgtEl>
                                          <p:spTgt spid="16"/>
                                        </p:tgtEl>
                                      </p:cBhvr>
                                      <p:by x="150000" y="150000"/>
                                    </p:animScale>
                                  </p:childTnLst>
                                </p:cTn>
                              </p:par>
                              <p:par>
                                <p:cTn id="70" presetID="42" presetClass="path" presetSubtype="0" accel="50000" decel="50000" fill="hold" nodeType="withEffect">
                                  <p:stCondLst>
                                    <p:cond delay="0"/>
                                  </p:stCondLst>
                                  <p:childTnLst>
                                    <p:animMotion origin="layout" path="M -4.16667E-6 1.11111E-6 L 0.46276 -0.14977 " pathEditMode="relative" rAng="0" ptsTypes="AA">
                                      <p:cBhvr>
                                        <p:cTn id="71" dur="1500" fill="hold"/>
                                        <p:tgtEl>
                                          <p:spTgt spid="16"/>
                                        </p:tgtEl>
                                        <p:attrNameLst>
                                          <p:attrName>ppt_x</p:attrName>
                                          <p:attrName>ppt_y</p:attrName>
                                        </p:attrNameLst>
                                      </p:cBhvr>
                                      <p:rCtr x="23138" y="-7500"/>
                                    </p:animMotion>
                                  </p:childTnLst>
                                </p:cTn>
                              </p:par>
                            </p:childTnLst>
                          </p:cTn>
                        </p:par>
                        <p:par>
                          <p:cTn id="72" fill="hold">
                            <p:stCondLst>
                              <p:cond delay="1500"/>
                            </p:stCondLst>
                            <p:childTnLst>
                              <p:par>
                                <p:cTn id="73" presetID="31" presetClass="entr" presetSubtype="0"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1000" fill="hold"/>
                                        <p:tgtEl>
                                          <p:spTgt spid="17"/>
                                        </p:tgtEl>
                                        <p:attrNameLst>
                                          <p:attrName>ppt_w</p:attrName>
                                        </p:attrNameLst>
                                      </p:cBhvr>
                                      <p:tavLst>
                                        <p:tav tm="0">
                                          <p:val>
                                            <p:fltVal val="0"/>
                                          </p:val>
                                        </p:tav>
                                        <p:tav tm="100000">
                                          <p:val>
                                            <p:strVal val="#ppt_w"/>
                                          </p:val>
                                        </p:tav>
                                      </p:tavLst>
                                    </p:anim>
                                    <p:anim calcmode="lin" valueType="num">
                                      <p:cBhvr>
                                        <p:cTn id="76" dur="1000" fill="hold"/>
                                        <p:tgtEl>
                                          <p:spTgt spid="17"/>
                                        </p:tgtEl>
                                        <p:attrNameLst>
                                          <p:attrName>ppt_h</p:attrName>
                                        </p:attrNameLst>
                                      </p:cBhvr>
                                      <p:tavLst>
                                        <p:tav tm="0">
                                          <p:val>
                                            <p:fltVal val="0"/>
                                          </p:val>
                                        </p:tav>
                                        <p:tav tm="100000">
                                          <p:val>
                                            <p:strVal val="#ppt_h"/>
                                          </p:val>
                                        </p:tav>
                                      </p:tavLst>
                                    </p:anim>
                                    <p:anim calcmode="lin" valueType="num">
                                      <p:cBhvr>
                                        <p:cTn id="77" dur="1000" fill="hold"/>
                                        <p:tgtEl>
                                          <p:spTgt spid="17"/>
                                        </p:tgtEl>
                                        <p:attrNameLst>
                                          <p:attrName>style.rotation</p:attrName>
                                        </p:attrNameLst>
                                      </p:cBhvr>
                                      <p:tavLst>
                                        <p:tav tm="0">
                                          <p:val>
                                            <p:fltVal val="90"/>
                                          </p:val>
                                        </p:tav>
                                        <p:tav tm="100000">
                                          <p:val>
                                            <p:fltVal val="0"/>
                                          </p:val>
                                        </p:tav>
                                      </p:tavLst>
                                    </p:anim>
                                    <p:animEffect transition="in" filter="fade">
                                      <p:cBhvr>
                                        <p:cTn id="78" dur="1000"/>
                                        <p:tgtEl>
                                          <p:spTgt spid="17"/>
                                        </p:tgtEl>
                                      </p:cBhvr>
                                    </p:animEffect>
                                  </p:childTnLst>
                                </p:cTn>
                              </p:par>
                              <p:par>
                                <p:cTn id="79" presetID="37" presetClass="path" presetSubtype="0" accel="50000" decel="50000" fill="hold" grpId="1" nodeType="withEffect">
                                  <p:stCondLst>
                                    <p:cond delay="0"/>
                                  </p:stCondLst>
                                  <p:childTnLst>
                                    <p:animMotion origin="layout" path="M -4.16667E-6 -2.22222E-6 L 0.08308 0.0713 C 0.10039 0.08727 0.12644 0.09607 0.15378 0.09607 C 0.18477 0.09607 0.20964 0.08727 0.22696 0.0713 L 0.31016 -2.22222E-6 " pathEditMode="relative" rAng="0" ptsTypes="AAAAA">
                                      <p:cBhvr>
                                        <p:cTn id="80" dur="1000" fill="hold"/>
                                        <p:tgtEl>
                                          <p:spTgt spid="17"/>
                                        </p:tgtEl>
                                        <p:attrNameLst>
                                          <p:attrName>ppt_x</p:attrName>
                                          <p:attrName>ppt_y</p:attrName>
                                        </p:attrNameLst>
                                      </p:cBhvr>
                                      <p:rCtr x="15508" y="4792"/>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5"/>
                                        </p:tgtEl>
                                      </p:cBhvr>
                                    </p:animEffect>
                                    <p:set>
                                      <p:cBhvr>
                                        <p:cTn id="85" dur="1" fill="hold">
                                          <p:stCondLst>
                                            <p:cond delay="499"/>
                                          </p:stCondLst>
                                        </p:cTn>
                                        <p:tgtEl>
                                          <p:spTgt spid="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7"/>
                                        </p:tgtEl>
                                      </p:cBhvr>
                                    </p:animEffect>
                                    <p:set>
                                      <p:cBhvr>
                                        <p:cTn id="97" dur="1" fill="hold">
                                          <p:stCondLst>
                                            <p:cond delay="499"/>
                                          </p:stCondLst>
                                        </p:cTn>
                                        <p:tgtEl>
                                          <p:spTgt spid="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6"/>
                                        </p:tgtEl>
                                      </p:cBhvr>
                                    </p:animEffect>
                                    <p:set>
                                      <p:cBhvr>
                                        <p:cTn id="100" dur="1" fill="hold">
                                          <p:stCondLst>
                                            <p:cond delay="499"/>
                                          </p:stCondLst>
                                        </p:cTn>
                                        <p:tgtEl>
                                          <p:spTgt spid="6"/>
                                        </p:tgtEl>
                                        <p:attrNameLst>
                                          <p:attrName>style.visibility</p:attrName>
                                        </p:attrNameLst>
                                      </p:cBhvr>
                                      <p:to>
                                        <p:strVal val="hidden"/>
                                      </p:to>
                                    </p:set>
                                  </p:childTnLst>
                                </p:cTn>
                              </p:par>
                              <p:par>
                                <p:cTn id="101" presetID="42" presetClass="entr" presetSubtype="0" fill="hold" nodeType="with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fade">
                                      <p:cBhvr>
                                        <p:cTn id="103" dur="1000"/>
                                        <p:tgtEl>
                                          <p:spTgt spid="18"/>
                                        </p:tgtEl>
                                      </p:cBhvr>
                                    </p:animEffect>
                                    <p:anim calcmode="lin" valueType="num">
                                      <p:cBhvr>
                                        <p:cTn id="104" dur="1000" fill="hold"/>
                                        <p:tgtEl>
                                          <p:spTgt spid="18"/>
                                        </p:tgtEl>
                                        <p:attrNameLst>
                                          <p:attrName>ppt_x</p:attrName>
                                        </p:attrNameLst>
                                      </p:cBhvr>
                                      <p:tavLst>
                                        <p:tav tm="0">
                                          <p:val>
                                            <p:strVal val="#ppt_x"/>
                                          </p:val>
                                        </p:tav>
                                        <p:tav tm="100000">
                                          <p:val>
                                            <p:strVal val="#ppt_x"/>
                                          </p:val>
                                        </p:tav>
                                      </p:tavLst>
                                    </p:anim>
                                    <p:anim calcmode="lin" valueType="num">
                                      <p:cBhvr>
                                        <p:cTn id="105" dur="1000" fill="hold"/>
                                        <p:tgtEl>
                                          <p:spTgt spid="18"/>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1000"/>
                                        <p:tgtEl>
                                          <p:spTgt spid="19"/>
                                        </p:tgtEl>
                                      </p:cBhvr>
                                    </p:animEffect>
                                    <p:anim calcmode="lin" valueType="num">
                                      <p:cBhvr>
                                        <p:cTn id="109" dur="1000" fill="hold"/>
                                        <p:tgtEl>
                                          <p:spTgt spid="19"/>
                                        </p:tgtEl>
                                        <p:attrNameLst>
                                          <p:attrName>ppt_x</p:attrName>
                                        </p:attrNameLst>
                                      </p:cBhvr>
                                      <p:tavLst>
                                        <p:tav tm="0">
                                          <p:val>
                                            <p:strVal val="#ppt_x"/>
                                          </p:val>
                                        </p:tav>
                                        <p:tav tm="100000">
                                          <p:val>
                                            <p:strVal val="#ppt_x"/>
                                          </p:val>
                                        </p:tav>
                                      </p:tavLst>
                                    </p:anim>
                                    <p:anim calcmode="lin" valueType="num">
                                      <p:cBhvr>
                                        <p:cTn id="11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5" presetClass="exit" presetSubtype="0" fill="hold" grpId="1" nodeType="clickEffect">
                                  <p:stCondLst>
                                    <p:cond delay="0"/>
                                  </p:stCondLst>
                                  <p:childTnLst>
                                    <p:anim calcmode="lin" valueType="num">
                                      <p:cBhvr>
                                        <p:cTn id="114" dur="1000"/>
                                        <p:tgtEl>
                                          <p:spTgt spid="19"/>
                                        </p:tgtEl>
                                        <p:attrNameLst>
                                          <p:attrName>ppt_w</p:attrName>
                                        </p:attrNameLst>
                                      </p:cBhvr>
                                      <p:tavLst>
                                        <p:tav tm="0">
                                          <p:val>
                                            <p:strVal val="ppt_w"/>
                                          </p:val>
                                        </p:tav>
                                        <p:tav tm="100000">
                                          <p:val>
                                            <p:fltVal val="0"/>
                                          </p:val>
                                        </p:tav>
                                      </p:tavLst>
                                    </p:anim>
                                    <p:anim calcmode="lin" valueType="num">
                                      <p:cBhvr>
                                        <p:cTn id="115" dur="1000"/>
                                        <p:tgtEl>
                                          <p:spTgt spid="19"/>
                                        </p:tgtEl>
                                        <p:attrNameLst>
                                          <p:attrName>ppt_h</p:attrName>
                                        </p:attrNameLst>
                                      </p:cBhvr>
                                      <p:tavLst>
                                        <p:tav tm="0">
                                          <p:val>
                                            <p:strVal val="ppt_h"/>
                                          </p:val>
                                        </p:tav>
                                        <p:tav tm="100000">
                                          <p:val>
                                            <p:fltVal val="0"/>
                                          </p:val>
                                        </p:tav>
                                      </p:tavLst>
                                    </p:anim>
                                    <p:anim calcmode="lin" valueType="num">
                                      <p:cBhvr>
                                        <p:cTn id="116" dur="1000"/>
                                        <p:tgtEl>
                                          <p:spTgt spid="1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17" dur="1000"/>
                                        <p:tgtEl>
                                          <p:spTgt spid="1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18" dur="1" fill="hold">
                                          <p:stCondLst>
                                            <p:cond delay="999"/>
                                          </p:stCondLst>
                                        </p:cTn>
                                        <p:tgtEl>
                                          <p:spTgt spid="19"/>
                                        </p:tgtEl>
                                        <p:attrNameLst>
                                          <p:attrName>style.visibility</p:attrName>
                                        </p:attrNameLst>
                                      </p:cBhvr>
                                      <p:to>
                                        <p:strVal val="hidden"/>
                                      </p:to>
                                    </p:se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animEffect transition="in" filter="fade">
                                      <p:cBhvr>
                                        <p:cTn id="122" dur="250"/>
                                        <p:tgtEl>
                                          <p:spTgt spid="20"/>
                                        </p:tgtEl>
                                      </p:cBhvr>
                                    </p:animEffect>
                                  </p:childTnLst>
                                </p:cTn>
                              </p:par>
                            </p:childTnLst>
                          </p:cTn>
                        </p:par>
                        <p:par>
                          <p:cTn id="123" fill="hold">
                            <p:stCondLst>
                              <p:cond delay="1250"/>
                            </p:stCondLst>
                            <p:childTnLst>
                              <p:par>
                                <p:cTn id="124" presetID="10" presetClass="entr" presetSubtype="0" fill="hold" grpId="0" nodeType="afterEffect">
                                  <p:stCondLst>
                                    <p:cond delay="0"/>
                                  </p:stCondLst>
                                  <p:childTnLst>
                                    <p:set>
                                      <p:cBhvr>
                                        <p:cTn id="125" dur="1" fill="hold">
                                          <p:stCondLst>
                                            <p:cond delay="0"/>
                                          </p:stCondLst>
                                        </p:cTn>
                                        <p:tgtEl>
                                          <p:spTgt spid="21"/>
                                        </p:tgtEl>
                                        <p:attrNameLst>
                                          <p:attrName>style.visibility</p:attrName>
                                        </p:attrNameLst>
                                      </p:cBhvr>
                                      <p:to>
                                        <p:strVal val="visible"/>
                                      </p:to>
                                    </p:set>
                                    <p:animEffect transition="in" filter="fade">
                                      <p:cBhvr>
                                        <p:cTn id="126" dur="250"/>
                                        <p:tgtEl>
                                          <p:spTgt spid="21"/>
                                        </p:tgtEl>
                                      </p:cBhvr>
                                    </p:animEffect>
                                  </p:childTnLst>
                                </p:cTn>
                              </p:par>
                            </p:childTnLst>
                          </p:cTn>
                        </p:par>
                        <p:par>
                          <p:cTn id="127" fill="hold">
                            <p:stCondLst>
                              <p:cond delay="1500"/>
                            </p:stCondLst>
                            <p:childTnLst>
                              <p:par>
                                <p:cTn id="128" presetID="10" presetClass="entr" presetSubtype="0" fill="hold" grpId="0" nodeType="afterEffect">
                                  <p:stCondLst>
                                    <p:cond delay="0"/>
                                  </p:stCondLst>
                                  <p:childTnLst>
                                    <p:set>
                                      <p:cBhvr>
                                        <p:cTn id="129" dur="1" fill="hold">
                                          <p:stCondLst>
                                            <p:cond delay="0"/>
                                          </p:stCondLst>
                                        </p:cTn>
                                        <p:tgtEl>
                                          <p:spTgt spid="22"/>
                                        </p:tgtEl>
                                        <p:attrNameLst>
                                          <p:attrName>style.visibility</p:attrName>
                                        </p:attrNameLst>
                                      </p:cBhvr>
                                      <p:to>
                                        <p:strVal val="visible"/>
                                      </p:to>
                                    </p:set>
                                    <p:animEffect transition="in" filter="fade">
                                      <p:cBhvr>
                                        <p:cTn id="130" dur="250"/>
                                        <p:tgtEl>
                                          <p:spTgt spid="22"/>
                                        </p:tgtEl>
                                      </p:cBhvr>
                                    </p:animEffect>
                                  </p:childTnLst>
                                </p:cTn>
                              </p:par>
                            </p:childTnLst>
                          </p:cTn>
                        </p:par>
                        <p:par>
                          <p:cTn id="131" fill="hold">
                            <p:stCondLst>
                              <p:cond delay="1750"/>
                            </p:stCondLst>
                            <p:childTnLst>
                              <p:par>
                                <p:cTn id="132" presetID="10" presetClass="entr" presetSubtype="0" fill="hold" grpId="0" nodeType="afterEffect">
                                  <p:stCondLst>
                                    <p:cond delay="0"/>
                                  </p:stCondLst>
                                  <p:childTnLst>
                                    <p:set>
                                      <p:cBhvr>
                                        <p:cTn id="133" dur="1" fill="hold">
                                          <p:stCondLst>
                                            <p:cond delay="0"/>
                                          </p:stCondLst>
                                        </p:cTn>
                                        <p:tgtEl>
                                          <p:spTgt spid="23"/>
                                        </p:tgtEl>
                                        <p:attrNameLst>
                                          <p:attrName>style.visibility</p:attrName>
                                        </p:attrNameLst>
                                      </p:cBhvr>
                                      <p:to>
                                        <p:strVal val="visible"/>
                                      </p:to>
                                    </p:set>
                                    <p:animEffect transition="in" filter="fade">
                                      <p:cBhvr>
                                        <p:cTn id="134" dur="250"/>
                                        <p:tgtEl>
                                          <p:spTgt spid="23"/>
                                        </p:tgtEl>
                                      </p:cBhvr>
                                    </p:animEffect>
                                  </p:childTnLst>
                                </p:cTn>
                              </p:par>
                            </p:childTnLst>
                          </p:cTn>
                        </p:par>
                        <p:par>
                          <p:cTn id="135" fill="hold">
                            <p:stCondLst>
                              <p:cond delay="2000"/>
                            </p:stCondLst>
                            <p:childTnLst>
                              <p:par>
                                <p:cTn id="136" presetID="10" presetClass="entr" presetSubtype="0" fill="hold" grpId="0" nodeType="afterEffect">
                                  <p:stCondLst>
                                    <p:cond delay="0"/>
                                  </p:stCondLst>
                                  <p:childTnLst>
                                    <p:set>
                                      <p:cBhvr>
                                        <p:cTn id="137" dur="1" fill="hold">
                                          <p:stCondLst>
                                            <p:cond delay="0"/>
                                          </p:stCondLst>
                                        </p:cTn>
                                        <p:tgtEl>
                                          <p:spTgt spid="25"/>
                                        </p:tgtEl>
                                        <p:attrNameLst>
                                          <p:attrName>style.visibility</p:attrName>
                                        </p:attrNameLst>
                                      </p:cBhvr>
                                      <p:to>
                                        <p:strVal val="visible"/>
                                      </p:to>
                                    </p:set>
                                    <p:animEffect transition="in" filter="fade">
                                      <p:cBhvr>
                                        <p:cTn id="138" dur="250"/>
                                        <p:tgtEl>
                                          <p:spTgt spid="25"/>
                                        </p:tgtEl>
                                      </p:cBhvr>
                                    </p:animEffect>
                                  </p:childTnLst>
                                </p:cTn>
                              </p:par>
                            </p:childTnLst>
                          </p:cTn>
                        </p:par>
                        <p:par>
                          <p:cTn id="139" fill="hold">
                            <p:stCondLst>
                              <p:cond delay="2250"/>
                            </p:stCondLst>
                            <p:childTnLst>
                              <p:par>
                                <p:cTn id="140" presetID="10" presetClass="entr" presetSubtype="0" fill="hold" grpId="0" nodeType="afterEffect">
                                  <p:stCondLst>
                                    <p:cond delay="0"/>
                                  </p:stCondLst>
                                  <p:childTnLst>
                                    <p:set>
                                      <p:cBhvr>
                                        <p:cTn id="141" dur="1" fill="hold">
                                          <p:stCondLst>
                                            <p:cond delay="0"/>
                                          </p:stCondLst>
                                        </p:cTn>
                                        <p:tgtEl>
                                          <p:spTgt spid="26"/>
                                        </p:tgtEl>
                                        <p:attrNameLst>
                                          <p:attrName>style.visibility</p:attrName>
                                        </p:attrNameLst>
                                      </p:cBhvr>
                                      <p:to>
                                        <p:strVal val="visible"/>
                                      </p:to>
                                    </p:set>
                                    <p:animEffect transition="in" filter="fade">
                                      <p:cBhvr>
                                        <p:cTn id="142" dur="250"/>
                                        <p:tgtEl>
                                          <p:spTgt spid="26"/>
                                        </p:tgtEl>
                                      </p:cBhvr>
                                    </p:animEffect>
                                  </p:childTnLst>
                                </p:cTn>
                              </p:par>
                            </p:childTnLst>
                          </p:cTn>
                        </p:par>
                        <p:par>
                          <p:cTn id="143" fill="hold">
                            <p:stCondLst>
                              <p:cond delay="2500"/>
                            </p:stCondLst>
                            <p:childTnLst>
                              <p:par>
                                <p:cTn id="144" presetID="49" presetClass="entr" presetSubtype="0" decel="100000" fill="hold" grpId="0" nodeType="afterEffect">
                                  <p:stCondLst>
                                    <p:cond delay="0"/>
                                  </p:stCondLst>
                                  <p:childTnLst>
                                    <p:set>
                                      <p:cBhvr>
                                        <p:cTn id="145" dur="1" fill="hold">
                                          <p:stCondLst>
                                            <p:cond delay="0"/>
                                          </p:stCondLst>
                                        </p:cTn>
                                        <p:tgtEl>
                                          <p:spTgt spid="27"/>
                                        </p:tgtEl>
                                        <p:attrNameLst>
                                          <p:attrName>style.visibility</p:attrName>
                                        </p:attrNameLst>
                                      </p:cBhvr>
                                      <p:to>
                                        <p:strVal val="visible"/>
                                      </p:to>
                                    </p:set>
                                    <p:anim calcmode="lin" valueType="num">
                                      <p:cBhvr>
                                        <p:cTn id="146" dur="500" fill="hold"/>
                                        <p:tgtEl>
                                          <p:spTgt spid="27"/>
                                        </p:tgtEl>
                                        <p:attrNameLst>
                                          <p:attrName>ppt_w</p:attrName>
                                        </p:attrNameLst>
                                      </p:cBhvr>
                                      <p:tavLst>
                                        <p:tav tm="0">
                                          <p:val>
                                            <p:fltVal val="0"/>
                                          </p:val>
                                        </p:tav>
                                        <p:tav tm="100000">
                                          <p:val>
                                            <p:strVal val="#ppt_w"/>
                                          </p:val>
                                        </p:tav>
                                      </p:tavLst>
                                    </p:anim>
                                    <p:anim calcmode="lin" valueType="num">
                                      <p:cBhvr>
                                        <p:cTn id="147" dur="500" fill="hold"/>
                                        <p:tgtEl>
                                          <p:spTgt spid="27"/>
                                        </p:tgtEl>
                                        <p:attrNameLst>
                                          <p:attrName>ppt_h</p:attrName>
                                        </p:attrNameLst>
                                      </p:cBhvr>
                                      <p:tavLst>
                                        <p:tav tm="0">
                                          <p:val>
                                            <p:fltVal val="0"/>
                                          </p:val>
                                        </p:tav>
                                        <p:tav tm="100000">
                                          <p:val>
                                            <p:strVal val="#ppt_h"/>
                                          </p:val>
                                        </p:tav>
                                      </p:tavLst>
                                    </p:anim>
                                    <p:anim calcmode="lin" valueType="num">
                                      <p:cBhvr>
                                        <p:cTn id="148" dur="500" fill="hold"/>
                                        <p:tgtEl>
                                          <p:spTgt spid="27"/>
                                        </p:tgtEl>
                                        <p:attrNameLst>
                                          <p:attrName>style.rotation</p:attrName>
                                        </p:attrNameLst>
                                      </p:cBhvr>
                                      <p:tavLst>
                                        <p:tav tm="0">
                                          <p:val>
                                            <p:fltVal val="360"/>
                                          </p:val>
                                        </p:tav>
                                        <p:tav tm="100000">
                                          <p:val>
                                            <p:fltVal val="0"/>
                                          </p:val>
                                        </p:tav>
                                      </p:tavLst>
                                    </p:anim>
                                    <p:animEffect transition="in" filter="fade">
                                      <p:cBhvr>
                                        <p:cTn id="149" dur="500"/>
                                        <p:tgtEl>
                                          <p:spTgt spid="27"/>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18"/>
                                        </p:tgtEl>
                                      </p:cBhvr>
                                    </p:animEffect>
                                    <p:set>
                                      <p:cBhvr>
                                        <p:cTn id="154" dur="1" fill="hold">
                                          <p:stCondLst>
                                            <p:cond delay="499"/>
                                          </p:stCondLst>
                                        </p:cTn>
                                        <p:tgtEl>
                                          <p:spTgt spid="18"/>
                                        </p:tgtEl>
                                        <p:attrNameLst>
                                          <p:attrName>style.visibility</p:attrName>
                                        </p:attrNameLst>
                                      </p:cBhvr>
                                      <p:to>
                                        <p:strVal val="hidden"/>
                                      </p:to>
                                    </p:set>
                                  </p:childTnLst>
                                </p:cTn>
                              </p:par>
                              <p:par>
                                <p:cTn id="155" presetID="10" presetClass="exit" presetSubtype="0" fill="hold" grpId="2" nodeType="withEffect">
                                  <p:stCondLst>
                                    <p:cond delay="0"/>
                                  </p:stCondLst>
                                  <p:childTnLst>
                                    <p:animEffect transition="out" filter="fade">
                                      <p:cBhvr>
                                        <p:cTn id="156" dur="500"/>
                                        <p:tgtEl>
                                          <p:spTgt spid="19"/>
                                        </p:tgtEl>
                                      </p:cBhvr>
                                    </p:animEffect>
                                    <p:set>
                                      <p:cBhvr>
                                        <p:cTn id="157" dur="1" fill="hold">
                                          <p:stCondLst>
                                            <p:cond delay="499"/>
                                          </p:stCondLst>
                                        </p:cTn>
                                        <p:tgtEl>
                                          <p:spTgt spid="19"/>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0"/>
                                        </p:tgtEl>
                                      </p:cBhvr>
                                    </p:animEffect>
                                    <p:set>
                                      <p:cBhvr>
                                        <p:cTn id="160" dur="1" fill="hold">
                                          <p:stCondLst>
                                            <p:cond delay="499"/>
                                          </p:stCondLst>
                                        </p:cTn>
                                        <p:tgtEl>
                                          <p:spTgt spid="20"/>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1"/>
                                        </p:tgtEl>
                                      </p:cBhvr>
                                    </p:animEffect>
                                    <p:set>
                                      <p:cBhvr>
                                        <p:cTn id="163" dur="1" fill="hold">
                                          <p:stCondLst>
                                            <p:cond delay="499"/>
                                          </p:stCondLst>
                                        </p:cTn>
                                        <p:tgtEl>
                                          <p:spTgt spid="21"/>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22"/>
                                        </p:tgtEl>
                                      </p:cBhvr>
                                    </p:animEffect>
                                    <p:set>
                                      <p:cBhvr>
                                        <p:cTn id="166" dur="1" fill="hold">
                                          <p:stCondLst>
                                            <p:cond delay="499"/>
                                          </p:stCondLst>
                                        </p:cTn>
                                        <p:tgtEl>
                                          <p:spTgt spid="22"/>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23"/>
                                        </p:tgtEl>
                                      </p:cBhvr>
                                    </p:animEffect>
                                    <p:set>
                                      <p:cBhvr>
                                        <p:cTn id="169" dur="1" fill="hold">
                                          <p:stCondLst>
                                            <p:cond delay="499"/>
                                          </p:stCondLst>
                                        </p:cTn>
                                        <p:tgtEl>
                                          <p:spTgt spid="23"/>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25"/>
                                        </p:tgtEl>
                                      </p:cBhvr>
                                    </p:animEffect>
                                    <p:set>
                                      <p:cBhvr>
                                        <p:cTn id="172" dur="1" fill="hold">
                                          <p:stCondLst>
                                            <p:cond delay="499"/>
                                          </p:stCondLst>
                                        </p:cTn>
                                        <p:tgtEl>
                                          <p:spTgt spid="25"/>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26"/>
                                        </p:tgtEl>
                                      </p:cBhvr>
                                    </p:animEffect>
                                    <p:set>
                                      <p:cBhvr>
                                        <p:cTn id="175" dur="1" fill="hold">
                                          <p:stCondLst>
                                            <p:cond delay="499"/>
                                          </p:stCondLst>
                                        </p:cTn>
                                        <p:tgtEl>
                                          <p:spTgt spid="26"/>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27"/>
                                        </p:tgtEl>
                                      </p:cBhvr>
                                    </p:animEffect>
                                    <p:set>
                                      <p:cBhvr>
                                        <p:cTn id="178" dur="1" fill="hold">
                                          <p:stCondLst>
                                            <p:cond delay="499"/>
                                          </p:stCondLst>
                                        </p:cTn>
                                        <p:tgtEl>
                                          <p:spTgt spid="27"/>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500"/>
                                        <p:tgtEl>
                                          <p:spTgt spid="17"/>
                                        </p:tgtEl>
                                      </p:cBhvr>
                                    </p:animEffect>
                                    <p:set>
                                      <p:cBhvr>
                                        <p:cTn id="181" dur="1" fill="hold">
                                          <p:stCondLst>
                                            <p:cond delay="499"/>
                                          </p:stCondLst>
                                        </p:cTn>
                                        <p:tgtEl>
                                          <p:spTgt spid="17"/>
                                        </p:tgtEl>
                                        <p:attrNameLst>
                                          <p:attrName>style.visibility</p:attrName>
                                        </p:attrNameLst>
                                      </p:cBhvr>
                                      <p:to>
                                        <p:strVal val="hidden"/>
                                      </p:to>
                                    </p:set>
                                  </p:childTnLst>
                                </p:cTn>
                              </p:par>
                              <p:par>
                                <p:cTn id="182" presetID="42" presetClass="entr" presetSubtype="0" fill="hold" nodeType="withEffect">
                                  <p:stCondLst>
                                    <p:cond delay="0"/>
                                  </p:stCondLst>
                                  <p:childTnLst>
                                    <p:set>
                                      <p:cBhvr>
                                        <p:cTn id="183" dur="1" fill="hold">
                                          <p:stCondLst>
                                            <p:cond delay="0"/>
                                          </p:stCondLst>
                                        </p:cTn>
                                        <p:tgtEl>
                                          <p:spTgt spid="28"/>
                                        </p:tgtEl>
                                        <p:attrNameLst>
                                          <p:attrName>style.visibility</p:attrName>
                                        </p:attrNameLst>
                                      </p:cBhvr>
                                      <p:to>
                                        <p:strVal val="visible"/>
                                      </p:to>
                                    </p:set>
                                    <p:animEffect transition="in" filter="fade">
                                      <p:cBhvr>
                                        <p:cTn id="184" dur="1000"/>
                                        <p:tgtEl>
                                          <p:spTgt spid="28"/>
                                        </p:tgtEl>
                                      </p:cBhvr>
                                    </p:animEffect>
                                    <p:anim calcmode="lin" valueType="num">
                                      <p:cBhvr>
                                        <p:cTn id="185" dur="1000" fill="hold"/>
                                        <p:tgtEl>
                                          <p:spTgt spid="28"/>
                                        </p:tgtEl>
                                        <p:attrNameLst>
                                          <p:attrName>ppt_x</p:attrName>
                                        </p:attrNameLst>
                                      </p:cBhvr>
                                      <p:tavLst>
                                        <p:tav tm="0">
                                          <p:val>
                                            <p:strVal val="#ppt_x"/>
                                          </p:val>
                                        </p:tav>
                                        <p:tav tm="100000">
                                          <p:val>
                                            <p:strVal val="#ppt_x"/>
                                          </p:val>
                                        </p:tav>
                                      </p:tavLst>
                                    </p:anim>
                                    <p:anim calcmode="lin" valueType="num">
                                      <p:cBhvr>
                                        <p:cTn id="18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31" presetClass="entr" presetSubtype="0" fill="hold" nodeType="clickEffect">
                                  <p:stCondLst>
                                    <p:cond delay="0"/>
                                  </p:stCondLst>
                                  <p:childTnLst>
                                    <p:set>
                                      <p:cBhvr>
                                        <p:cTn id="190" dur="1" fill="hold">
                                          <p:stCondLst>
                                            <p:cond delay="0"/>
                                          </p:stCondLst>
                                        </p:cTn>
                                        <p:tgtEl>
                                          <p:spTgt spid="30"/>
                                        </p:tgtEl>
                                        <p:attrNameLst>
                                          <p:attrName>style.visibility</p:attrName>
                                        </p:attrNameLst>
                                      </p:cBhvr>
                                      <p:to>
                                        <p:strVal val="visible"/>
                                      </p:to>
                                    </p:set>
                                    <p:anim calcmode="lin" valueType="num">
                                      <p:cBhvr>
                                        <p:cTn id="191" dur="1000" fill="hold"/>
                                        <p:tgtEl>
                                          <p:spTgt spid="30"/>
                                        </p:tgtEl>
                                        <p:attrNameLst>
                                          <p:attrName>ppt_w</p:attrName>
                                        </p:attrNameLst>
                                      </p:cBhvr>
                                      <p:tavLst>
                                        <p:tav tm="0">
                                          <p:val>
                                            <p:fltVal val="0"/>
                                          </p:val>
                                        </p:tav>
                                        <p:tav tm="100000">
                                          <p:val>
                                            <p:strVal val="#ppt_w"/>
                                          </p:val>
                                        </p:tav>
                                      </p:tavLst>
                                    </p:anim>
                                    <p:anim calcmode="lin" valueType="num">
                                      <p:cBhvr>
                                        <p:cTn id="192" dur="1000" fill="hold"/>
                                        <p:tgtEl>
                                          <p:spTgt spid="30"/>
                                        </p:tgtEl>
                                        <p:attrNameLst>
                                          <p:attrName>ppt_h</p:attrName>
                                        </p:attrNameLst>
                                      </p:cBhvr>
                                      <p:tavLst>
                                        <p:tav tm="0">
                                          <p:val>
                                            <p:fltVal val="0"/>
                                          </p:val>
                                        </p:tav>
                                        <p:tav tm="100000">
                                          <p:val>
                                            <p:strVal val="#ppt_h"/>
                                          </p:val>
                                        </p:tav>
                                      </p:tavLst>
                                    </p:anim>
                                    <p:anim calcmode="lin" valueType="num">
                                      <p:cBhvr>
                                        <p:cTn id="193" dur="1000" fill="hold"/>
                                        <p:tgtEl>
                                          <p:spTgt spid="30"/>
                                        </p:tgtEl>
                                        <p:attrNameLst>
                                          <p:attrName>style.rotation</p:attrName>
                                        </p:attrNameLst>
                                      </p:cBhvr>
                                      <p:tavLst>
                                        <p:tav tm="0">
                                          <p:val>
                                            <p:fltVal val="90"/>
                                          </p:val>
                                        </p:tav>
                                        <p:tav tm="100000">
                                          <p:val>
                                            <p:fltVal val="0"/>
                                          </p:val>
                                        </p:tav>
                                      </p:tavLst>
                                    </p:anim>
                                    <p:animEffect transition="in" filter="fade">
                                      <p:cBhvr>
                                        <p:cTn id="194" dur="1000"/>
                                        <p:tgtEl>
                                          <p:spTgt spid="30"/>
                                        </p:tgtEl>
                                      </p:cBhvr>
                                    </p:animEffect>
                                  </p:childTnLst>
                                </p:cTn>
                              </p:par>
                              <p:par>
                                <p:cTn id="195" presetID="35" presetClass="path" presetSubtype="0" accel="50000" decel="50000" fill="hold" nodeType="withEffect">
                                  <p:stCondLst>
                                    <p:cond delay="0"/>
                                  </p:stCondLst>
                                  <p:childTnLst>
                                    <p:animMotion origin="layout" path="M 0 1.48148E-6 L -0.25 1.48148E-6 " pathEditMode="relative" rAng="0" ptsTypes="AA">
                                      <p:cBhvr>
                                        <p:cTn id="196" dur="1000" fill="hold"/>
                                        <p:tgtEl>
                                          <p:spTgt spid="30"/>
                                        </p:tgtEl>
                                        <p:attrNameLst>
                                          <p:attrName>ppt_x</p:attrName>
                                          <p:attrName>ppt_y</p:attrName>
                                        </p:attrNameLst>
                                      </p:cBhvr>
                                      <p:rCtr x="-12500" y="0"/>
                                    </p:animMotion>
                                  </p:childTnLst>
                                </p:cTn>
                              </p:par>
                            </p:childTnLst>
                          </p:cTn>
                        </p:par>
                      </p:childTnLst>
                    </p:cTn>
                  </p:par>
                  <p:par>
                    <p:cTn id="197" fill="hold">
                      <p:stCondLst>
                        <p:cond delay="indefinite"/>
                      </p:stCondLst>
                      <p:childTnLst>
                        <p:par>
                          <p:cTn id="198" fill="hold">
                            <p:stCondLst>
                              <p:cond delay="0"/>
                            </p:stCondLst>
                            <p:childTnLst>
                              <p:par>
                                <p:cTn id="199" presetID="22" presetClass="entr" presetSubtype="4" fill="hold" grpId="1" nodeType="clickEffect">
                                  <p:stCondLst>
                                    <p:cond delay="0"/>
                                  </p:stCondLst>
                                  <p:childTnLst>
                                    <p:set>
                                      <p:cBhvr>
                                        <p:cTn id="200" dur="1" fill="hold">
                                          <p:stCondLst>
                                            <p:cond delay="0"/>
                                          </p:stCondLst>
                                        </p:cTn>
                                        <p:tgtEl>
                                          <p:spTgt spid="29"/>
                                        </p:tgtEl>
                                        <p:attrNameLst>
                                          <p:attrName>style.visibility</p:attrName>
                                        </p:attrNameLst>
                                      </p:cBhvr>
                                      <p:to>
                                        <p:strVal val="visible"/>
                                      </p:to>
                                    </p:set>
                                    <p:animEffect transition="in" filter="wipe(down)">
                                      <p:cBhvr>
                                        <p:cTn id="201" dur="500"/>
                                        <p:tgtEl>
                                          <p:spTgt spid="29"/>
                                        </p:tgtEl>
                                      </p:cBhvr>
                                    </p:animEffect>
                                  </p:childTnLst>
                                </p:cTn>
                              </p:par>
                            </p:childTnLst>
                          </p:cTn>
                        </p:par>
                      </p:childTnLst>
                    </p:cTn>
                  </p:par>
                  <p:par>
                    <p:cTn id="202" fill="hold">
                      <p:stCondLst>
                        <p:cond delay="indefinite"/>
                      </p:stCondLst>
                      <p:childTnLst>
                        <p:par>
                          <p:cTn id="203" fill="hold">
                            <p:stCondLst>
                              <p:cond delay="0"/>
                            </p:stCondLst>
                            <p:childTnLst>
                              <p:par>
                                <p:cTn id="204" presetID="0" presetClass="path" presetSubtype="0" accel="50000" decel="50000" fill="hold" grpId="0" nodeType="clickEffect">
                                  <p:stCondLst>
                                    <p:cond delay="0"/>
                                  </p:stCondLst>
                                  <p:childTnLst>
                                    <p:animMotion origin="layout" path="M 2.70833E-6 -1.48148E-6 C -0.08099 -0.17083 -0.16172 -0.34143 -0.24922 -0.40092 C -0.33685 -0.46042 -0.43125 -0.40903 -0.52539 -0.35741 " pathEditMode="relative" rAng="0" ptsTypes="AAA">
                                      <p:cBhvr>
                                        <p:cTn id="205" dur="2000" fill="hold"/>
                                        <p:tgtEl>
                                          <p:spTgt spid="29"/>
                                        </p:tgtEl>
                                        <p:attrNameLst>
                                          <p:attrName>ppt_x</p:attrName>
                                          <p:attrName>ppt_y</p:attrName>
                                        </p:attrNameLst>
                                      </p:cBhvr>
                                      <p:rCtr x="-26276" y="-2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19" grpId="0"/>
      <p:bldP spid="19" grpId="1"/>
      <p:bldP spid="19" grpId="2"/>
      <p:bldP spid="20" grpId="0"/>
      <p:bldP spid="20" grpId="1"/>
      <p:bldP spid="21" grpId="0"/>
      <p:bldP spid="21" grpId="1"/>
      <p:bldP spid="22" grpId="0"/>
      <p:bldP spid="22" grpId="1"/>
      <p:bldP spid="23" grpId="0"/>
      <p:bldP spid="23" grpId="1"/>
      <p:bldP spid="25" grpId="0"/>
      <p:bldP spid="25" grpId="1"/>
      <p:bldP spid="26" grpId="0"/>
      <p:bldP spid="26" grpId="1"/>
      <p:bldP spid="27" grpId="0" animBg="1"/>
      <p:bldP spid="27" grpId="1" animBg="1"/>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7AE403-DCB2-6547-BE36-553DFDC64444}"/>
              </a:ext>
            </a:extLst>
          </p:cNvPr>
          <p:cNvSpPr>
            <a:spLocks noGrp="1"/>
          </p:cNvSpPr>
          <p:nvPr>
            <p:ph type="title"/>
          </p:nvPr>
        </p:nvSpPr>
        <p:spPr/>
        <p:txBody>
          <a:bodyPr/>
          <a:lstStyle/>
          <a:p>
            <a:r>
              <a:rPr lang="en-US" dirty="0"/>
              <a:t>THREE STEPS IN GETTING PERMISSION</a:t>
            </a:r>
          </a:p>
        </p:txBody>
      </p:sp>
      <p:pic>
        <p:nvPicPr>
          <p:cNvPr id="13" name="Picture 12" descr="A close up of a logo&#10;&#10;Description automatically generated">
            <a:extLst>
              <a:ext uri="{FF2B5EF4-FFF2-40B4-BE49-F238E27FC236}">
                <a16:creationId xmlns:a16="http://schemas.microsoft.com/office/drawing/2014/main" id="{90A6EE0E-83D9-3741-927D-FFEBC1CF0D4C}"/>
              </a:ext>
            </a:extLst>
          </p:cNvPr>
          <p:cNvPicPr>
            <a:picLocks noChangeAspect="1"/>
          </p:cNvPicPr>
          <p:nvPr/>
        </p:nvPicPr>
        <p:blipFill rotWithShape="1">
          <a:blip r:embed="rId3"/>
          <a:srcRect b="15278"/>
          <a:stretch/>
        </p:blipFill>
        <p:spPr>
          <a:xfrm>
            <a:off x="5331501" y="4038600"/>
            <a:ext cx="1528997" cy="12954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EB272D57-81AD-A84C-BC4E-D978CD623C19}"/>
              </a:ext>
            </a:extLst>
          </p:cNvPr>
          <p:cNvPicPr>
            <a:picLocks noChangeAspect="1"/>
          </p:cNvPicPr>
          <p:nvPr/>
        </p:nvPicPr>
        <p:blipFill rotWithShape="1">
          <a:blip r:embed="rId4"/>
          <a:srcRect b="16389"/>
          <a:stretch/>
        </p:blipFill>
        <p:spPr>
          <a:xfrm>
            <a:off x="3544186" y="2705100"/>
            <a:ext cx="5103628" cy="4267200"/>
          </a:xfrm>
          <a:prstGeom prst="rect">
            <a:avLst/>
          </a:prstGeom>
        </p:spPr>
      </p:pic>
      <p:sp>
        <p:nvSpPr>
          <p:cNvPr id="5" name="TextBox 4">
            <a:extLst>
              <a:ext uri="{FF2B5EF4-FFF2-40B4-BE49-F238E27FC236}">
                <a16:creationId xmlns:a16="http://schemas.microsoft.com/office/drawing/2014/main" id="{6211C285-BEA4-E040-8F25-50A641618D31}"/>
              </a:ext>
            </a:extLst>
          </p:cNvPr>
          <p:cNvSpPr txBox="1"/>
          <p:nvPr/>
        </p:nvSpPr>
        <p:spPr>
          <a:xfrm>
            <a:off x="1433852" y="1946811"/>
            <a:ext cx="9324296" cy="830997"/>
          </a:xfrm>
          <a:prstGeom prst="rect">
            <a:avLst/>
          </a:prstGeom>
          <a:noFill/>
        </p:spPr>
        <p:txBody>
          <a:bodyPr wrap="square" rtlCol="0">
            <a:spAutoFit/>
          </a:bodyPr>
          <a:lstStyle/>
          <a:p>
            <a:r>
              <a:rPr lang="en-US" sz="2400" dirty="0"/>
              <a:t>How to seek direct permission to use a work protected by copyright and owned by someone else:</a:t>
            </a:r>
          </a:p>
        </p:txBody>
      </p:sp>
      <p:sp>
        <p:nvSpPr>
          <p:cNvPr id="6" name="TextBox 5">
            <a:extLst>
              <a:ext uri="{FF2B5EF4-FFF2-40B4-BE49-F238E27FC236}">
                <a16:creationId xmlns:a16="http://schemas.microsoft.com/office/drawing/2014/main" id="{6C80872E-99F1-354C-ABB9-16B941EF5CA4}"/>
              </a:ext>
            </a:extLst>
          </p:cNvPr>
          <p:cNvSpPr txBox="1"/>
          <p:nvPr/>
        </p:nvSpPr>
        <p:spPr>
          <a:xfrm>
            <a:off x="2671282" y="3261578"/>
            <a:ext cx="9890760" cy="2308324"/>
          </a:xfrm>
          <a:prstGeom prst="rect">
            <a:avLst/>
          </a:prstGeom>
          <a:noFill/>
        </p:spPr>
        <p:txBody>
          <a:bodyPr wrap="square" rtlCol="0">
            <a:spAutoFit/>
          </a:bodyPr>
          <a:lstStyle/>
          <a:p>
            <a:pPr marL="457200" indent="-457200">
              <a:buFont typeface="+mj-lt"/>
              <a:buAutoNum type="arabicPeriod"/>
            </a:pPr>
            <a:r>
              <a:rPr lang="en-US" sz="2400" dirty="0"/>
              <a:t>Determine who holds the copyright in the work</a:t>
            </a:r>
            <a:br>
              <a:rPr lang="en-US" sz="2400" dirty="0"/>
            </a:br>
            <a:endParaRPr lang="en-US" sz="2400" dirty="0"/>
          </a:p>
          <a:p>
            <a:pPr marL="457200" indent="-457200">
              <a:buFont typeface="+mj-lt"/>
              <a:buAutoNum type="arabicPeriod"/>
            </a:pPr>
            <a:r>
              <a:rPr lang="en-US" sz="2400" dirty="0"/>
              <a:t>Contact the rights holder and ask for permission</a:t>
            </a:r>
          </a:p>
          <a:p>
            <a:pPr marL="457200" indent="-457200">
              <a:buFont typeface="+mj-lt"/>
              <a:buAutoNum type="arabicPeriod"/>
            </a:pPr>
            <a:endParaRPr lang="en-US" sz="2400" dirty="0"/>
          </a:p>
          <a:p>
            <a:pPr marL="457200" indent="-457200">
              <a:buFont typeface="+mj-lt"/>
              <a:buAutoNum type="arabicPeriod"/>
            </a:pPr>
            <a:r>
              <a:rPr lang="en-US" sz="2400" dirty="0"/>
              <a:t>Retain documentation</a:t>
            </a:r>
            <a:br>
              <a:rPr lang="en-US" sz="2400" dirty="0"/>
            </a:br>
            <a:endParaRPr lang="en-US" sz="2400" dirty="0"/>
          </a:p>
        </p:txBody>
      </p:sp>
      <p:sp>
        <p:nvSpPr>
          <p:cNvPr id="18" name="Connector: Curved 12">
            <a:extLst>
              <a:ext uri="{FF2B5EF4-FFF2-40B4-BE49-F238E27FC236}">
                <a16:creationId xmlns:a16="http://schemas.microsoft.com/office/drawing/2014/main" id="{FF986DB5-156A-5D42-B5DC-B43C4B544CB7}"/>
              </a:ext>
            </a:extLst>
          </p:cNvPr>
          <p:cNvSpPr/>
          <p:nvPr/>
        </p:nvSpPr>
        <p:spPr>
          <a:xfrm rot="16200000">
            <a:off x="5921831" y="1897537"/>
            <a:ext cx="144003" cy="4787153"/>
          </a:xfrm>
          <a:prstGeom prst="curvedConnector3">
            <a:avLst>
              <a:gd name="adj1" fmla="val 570308"/>
            </a:avLst>
          </a:prstGeom>
          <a:ln w="31750">
            <a:solidFill>
              <a:srgbClr val="D32D25"/>
            </a:solidFill>
          </a:ln>
        </p:spPr>
        <p:style>
          <a:lnRef idx="1">
            <a:schemeClr val="accent2"/>
          </a:lnRef>
          <a:fillRef idx="0">
            <a:schemeClr val="accent2"/>
          </a:fillRef>
          <a:effectRef idx="0">
            <a:schemeClr val="accent2"/>
          </a:effectRef>
          <a:fontRef idx="minor">
            <a:schemeClr val="tx1"/>
          </a:fontRef>
        </p:style>
        <p:txBody>
          <a:bodyPr wrap="none" rtlCol="0" anchor="ctr" anchorCtr="1"/>
          <a:lstStyle/>
          <a:p>
            <a:endParaRPr lang="en-US">
              <a:gradFill>
                <a:gsLst>
                  <a:gs pos="1000">
                    <a:srgbClr val="489CD1"/>
                  </a:gs>
                  <a:gs pos="25000">
                    <a:srgbClr val="A9D7B2"/>
                  </a:gs>
                  <a:gs pos="50000">
                    <a:srgbClr val="B92B65"/>
                  </a:gs>
                  <a:gs pos="76000">
                    <a:srgbClr val="9B2486"/>
                  </a:gs>
                  <a:gs pos="100000">
                    <a:srgbClr val="244F85"/>
                  </a:gs>
                </a:gsLst>
              </a:gradFill>
            </a:endParaRPr>
          </a:p>
        </p:txBody>
      </p:sp>
      <p:pic>
        <p:nvPicPr>
          <p:cNvPr id="10" name="Picture 9" descr="A picture containing light, drawing&#10;&#10;Description automatically generated">
            <a:extLst>
              <a:ext uri="{FF2B5EF4-FFF2-40B4-BE49-F238E27FC236}">
                <a16:creationId xmlns:a16="http://schemas.microsoft.com/office/drawing/2014/main" id="{6B7F7AB6-7109-EA4F-BAE0-DDA753798C1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972" l="10000" r="90000">
                        <a14:foregroundMark x1="47656" y1="56111" x2="46328" y2="43472"/>
                        <a14:foregroundMark x1="46328" y1="43472" x2="51563" y2="37222"/>
                        <a14:foregroundMark x1="51563" y1="37222" x2="53125" y2="49028"/>
                        <a14:foregroundMark x1="53125" y1="49028" x2="51797" y2="51528"/>
                        <a14:foregroundMark x1="46406" y1="78056" x2="40625" y2="89444"/>
                        <a14:foregroundMark x1="40625" y1="89444" x2="44688" y2="78056"/>
                        <a14:foregroundMark x1="38359" y1="91806" x2="43594" y2="99861"/>
                        <a14:foregroundMark x1="43594" y1="99861" x2="61172" y2="95972"/>
                        <a14:foregroundMark x1="61172" y1="95972" x2="60234" y2="93056"/>
                      </a14:backgroundRemoval>
                    </a14:imgEffect>
                  </a14:imgLayer>
                </a14:imgProps>
              </a:ext>
            </a:extLst>
          </a:blip>
          <a:stretch>
            <a:fillRect/>
          </a:stretch>
        </p:blipFill>
        <p:spPr>
          <a:xfrm>
            <a:off x="-1933324" y="1553335"/>
            <a:ext cx="9490722" cy="5338531"/>
          </a:xfrm>
          <a:prstGeom prst="rect">
            <a:avLst/>
          </a:prstGeom>
        </p:spPr>
      </p:pic>
      <p:pic>
        <p:nvPicPr>
          <p:cNvPr id="3" name="Picture 2" descr="A close up of a logo&#10;&#10;Description automatically generated">
            <a:extLst>
              <a:ext uri="{FF2B5EF4-FFF2-40B4-BE49-F238E27FC236}">
                <a16:creationId xmlns:a16="http://schemas.microsoft.com/office/drawing/2014/main" id="{52813543-83DD-9244-82B2-DE37DFC610E8}"/>
              </a:ext>
            </a:extLst>
          </p:cNvPr>
          <p:cNvPicPr>
            <a:picLocks noChangeAspect="1"/>
          </p:cNvPicPr>
          <p:nvPr/>
        </p:nvPicPr>
        <p:blipFill rotWithShape="1">
          <a:blip r:embed="rId7"/>
          <a:srcRect b="18555"/>
          <a:stretch/>
        </p:blipFill>
        <p:spPr>
          <a:xfrm>
            <a:off x="5802964" y="2539420"/>
            <a:ext cx="6554737" cy="5338531"/>
          </a:xfrm>
          <a:prstGeom prst="rect">
            <a:avLst/>
          </a:prstGeom>
        </p:spPr>
      </p:pic>
      <p:sp>
        <p:nvSpPr>
          <p:cNvPr id="17" name="Copyright Symbol 3">
            <a:extLst>
              <a:ext uri="{FF2B5EF4-FFF2-40B4-BE49-F238E27FC236}">
                <a16:creationId xmlns:a16="http://schemas.microsoft.com/office/drawing/2014/main" id="{E6B0E5D7-057F-5E46-B5A5-BA98FE4EA478}"/>
              </a:ext>
            </a:extLst>
          </p:cNvPr>
          <p:cNvSpPr/>
          <p:nvPr/>
        </p:nvSpPr>
        <p:spPr>
          <a:xfrm>
            <a:off x="8591748" y="3092493"/>
            <a:ext cx="977168" cy="1938992"/>
          </a:xfrm>
          <a:prstGeom prst="rect">
            <a:avLst/>
          </a:prstGeom>
        </p:spPr>
        <p:txBody>
          <a:bodyPr wrap="square">
            <a:spAutoFit/>
          </a:bodyPr>
          <a:lstStyle/>
          <a:p>
            <a:pPr algn="ctr"/>
            <a:r>
              <a:rPr lang="en-CA" sz="12000" dirty="0">
                <a:solidFill>
                  <a:srgbClr val="FF0000"/>
                </a:solidFill>
                <a:latin typeface="Arial" panose="020B0604020202020204" pitchFamily="34" charset="0"/>
                <a:cs typeface="Arial" panose="020B0604020202020204" pitchFamily="34" charset="0"/>
              </a:rPr>
              <a:t>©</a:t>
            </a:r>
          </a:p>
        </p:txBody>
      </p:sp>
      <p:pic>
        <p:nvPicPr>
          <p:cNvPr id="19" name="Content Placeholder 6">
            <a:extLst>
              <a:ext uri="{FF2B5EF4-FFF2-40B4-BE49-F238E27FC236}">
                <a16:creationId xmlns:a16="http://schemas.microsoft.com/office/drawing/2014/main" id="{294AD70B-CD74-8B46-9EDB-D26686A4DC16}"/>
              </a:ext>
            </a:extLst>
          </p:cNvPr>
          <p:cNvPicPr>
            <a:picLocks noGrp="1" noChangeAspect="1"/>
          </p:cNvPicPr>
          <p:nvPr>
            <p:ph sz="half" idx="1"/>
          </p:nvPr>
        </p:nvPicPr>
        <p:blipFill>
          <a:blip r:embed="rId8"/>
          <a:stretch>
            <a:fillRect/>
          </a:stretch>
        </p:blipFill>
        <p:spPr>
          <a:xfrm>
            <a:off x="726230" y="2842039"/>
            <a:ext cx="10736395" cy="1707100"/>
          </a:xfrm>
        </p:spPr>
      </p:pic>
    </p:spTree>
    <p:extLst>
      <p:ext uri="{BB962C8B-B14F-4D97-AF65-F5344CB8AC3E}">
        <p14:creationId xmlns:p14="http://schemas.microsoft.com/office/powerpoint/2010/main" val="137321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par>
                          <p:cTn id="17" fill="hold">
                            <p:stCondLst>
                              <p:cond delay="500"/>
                            </p:stCondLst>
                            <p:childTnLst>
                              <p:par>
                                <p:cTn id="18" presetID="16" presetClass="emph" presetSubtype="0" fill="hold" nodeType="afterEffect">
                                  <p:stCondLst>
                                    <p:cond delay="0"/>
                                  </p:stCondLst>
                                  <p:iterate type="lt">
                                    <p:tmPct val="4000"/>
                                  </p:iterate>
                                  <p:childTnLst>
                                    <p:set>
                                      <p:cBhvr override="childStyle">
                                        <p:cTn id="19" dur="500" fill="hold"/>
                                        <p:tgtEl>
                                          <p:spTgt spid="6">
                                            <p:txEl>
                                              <p:pRg st="0" end="0"/>
                                            </p:txEl>
                                          </p:spTgt>
                                        </p:tgtEl>
                                        <p:attrNameLst>
                                          <p:attrName>style.color</p:attrName>
                                        </p:attrNameLst>
                                      </p:cBhvr>
                                      <p:to>
                                        <p:clrVal>
                                          <a:srgbClr val="70AD47"/>
                                        </p:clrVal>
                                      </p:to>
                                    </p:set>
                                    <p:set>
                                      <p:cBhvr>
                                        <p:cTn id="20" dur="500" fill="hold"/>
                                        <p:tgtEl>
                                          <p:spTgt spid="6">
                                            <p:txEl>
                                              <p:pRg st="0" end="0"/>
                                            </p:txEl>
                                          </p:spTgt>
                                        </p:tgtEl>
                                        <p:attrNameLst>
                                          <p:attrName>fillcolor</p:attrName>
                                        </p:attrNameLst>
                                      </p:cBhvr>
                                      <p:to>
                                        <p:clrVal>
                                          <a:srgbClr val="70AD47"/>
                                        </p:clrVal>
                                      </p:to>
                                    </p:set>
                                    <p:set>
                                      <p:cBhvr>
                                        <p:cTn id="21" dur="500" fill="hold"/>
                                        <p:tgtEl>
                                          <p:spTgt spid="6">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500"/>
                                        <p:tgtEl>
                                          <p:spTgt spid="6">
                                            <p:txEl>
                                              <p:pRg st="3" end="3"/>
                                            </p:txEl>
                                          </p:spTgt>
                                        </p:tgtEl>
                                      </p:cBhvr>
                                    </p:animEffect>
                                    <p:anim calcmode="lin" valueType="num">
                                      <p:cBhvr>
                                        <p:cTn id="26" dur="500"/>
                                        <p:tgtEl>
                                          <p:spTgt spid="6">
                                            <p:txEl>
                                              <p:pRg st="3" end="3"/>
                                            </p:txEl>
                                          </p:spTgt>
                                        </p:tgtEl>
                                        <p:attrNameLst>
                                          <p:attrName>ppt_x</p:attrName>
                                        </p:attrNameLst>
                                      </p:cBhvr>
                                      <p:tavLst>
                                        <p:tav tm="0">
                                          <p:val>
                                            <p:strVal val="ppt_x"/>
                                          </p:val>
                                        </p:tav>
                                        <p:tav tm="100000">
                                          <p:val>
                                            <p:strVal val="ppt_x"/>
                                          </p:val>
                                        </p:tav>
                                      </p:tavLst>
                                    </p:anim>
                                    <p:anim calcmode="lin" valueType="num">
                                      <p:cBhvr>
                                        <p:cTn id="27" dur="500"/>
                                        <p:tgtEl>
                                          <p:spTgt spid="6">
                                            <p:txEl>
                                              <p:pRg st="3" end="3"/>
                                            </p:txEl>
                                          </p:spTgt>
                                        </p:tgtEl>
                                        <p:attrNameLst>
                                          <p:attrName>ppt_y</p:attrName>
                                        </p:attrNameLst>
                                      </p:cBhvr>
                                      <p:tavLst>
                                        <p:tav tm="0">
                                          <p:val>
                                            <p:strVal val="ppt_y"/>
                                          </p:val>
                                        </p:tav>
                                        <p:tav tm="100000">
                                          <p:val>
                                            <p:strVal val="ppt_y+.1"/>
                                          </p:val>
                                        </p:tav>
                                      </p:tavLst>
                                    </p:anim>
                                    <p:set>
                                      <p:cBhvr>
                                        <p:cTn id="28" dur="1" fill="hold">
                                          <p:stCondLst>
                                            <p:cond delay="499"/>
                                          </p:stCondLst>
                                        </p:cTn>
                                        <p:tgtEl>
                                          <p:spTgt spid="6">
                                            <p:txEl>
                                              <p:pRg st="3" end="3"/>
                                            </p:txEl>
                                          </p:spTgt>
                                        </p:tgtEl>
                                        <p:attrNameLst>
                                          <p:attrName>style.visibility</p:attrName>
                                        </p:attrNameLst>
                                      </p:cBhvr>
                                      <p:to>
                                        <p:strVal val="hidden"/>
                                      </p:to>
                                    </p:set>
                                  </p:childTnLst>
                                </p:cTn>
                              </p:par>
                              <p:par>
                                <p:cTn id="29" presetID="42" presetClass="exit" presetSubtype="0" fill="hold" nodeType="withEffect">
                                  <p:stCondLst>
                                    <p:cond delay="0"/>
                                  </p:stCondLst>
                                  <p:childTnLst>
                                    <p:animEffect transition="out" filter="fade">
                                      <p:cBhvr>
                                        <p:cTn id="30" dur="500"/>
                                        <p:tgtEl>
                                          <p:spTgt spid="6">
                                            <p:txEl>
                                              <p:pRg st="1" end="1"/>
                                            </p:txEl>
                                          </p:spTgt>
                                        </p:tgtEl>
                                      </p:cBhvr>
                                    </p:animEffect>
                                    <p:anim calcmode="lin" valueType="num">
                                      <p:cBhvr>
                                        <p:cTn id="31" dur="500"/>
                                        <p:tgtEl>
                                          <p:spTgt spid="6">
                                            <p:txEl>
                                              <p:pRg st="1" end="1"/>
                                            </p:txEl>
                                          </p:spTgt>
                                        </p:tgtEl>
                                        <p:attrNameLst>
                                          <p:attrName>ppt_x</p:attrName>
                                        </p:attrNameLst>
                                      </p:cBhvr>
                                      <p:tavLst>
                                        <p:tav tm="0">
                                          <p:val>
                                            <p:strVal val="ppt_x"/>
                                          </p:val>
                                        </p:tav>
                                        <p:tav tm="100000">
                                          <p:val>
                                            <p:strVal val="ppt_x"/>
                                          </p:val>
                                        </p:tav>
                                      </p:tavLst>
                                    </p:anim>
                                    <p:anim calcmode="lin" valueType="num">
                                      <p:cBhvr>
                                        <p:cTn id="32" dur="500"/>
                                        <p:tgtEl>
                                          <p:spTgt spid="6">
                                            <p:txEl>
                                              <p:pRg st="1" end="1"/>
                                            </p:txEl>
                                          </p:spTgt>
                                        </p:tgtEl>
                                        <p:attrNameLst>
                                          <p:attrName>ppt_y</p:attrName>
                                        </p:attrNameLst>
                                      </p:cBhvr>
                                      <p:tavLst>
                                        <p:tav tm="0">
                                          <p:val>
                                            <p:strVal val="ppt_y"/>
                                          </p:val>
                                        </p:tav>
                                        <p:tav tm="100000">
                                          <p:val>
                                            <p:strVal val="ppt_y+.1"/>
                                          </p:val>
                                        </p:tav>
                                      </p:tavLst>
                                    </p:anim>
                                    <p:set>
                                      <p:cBhvr>
                                        <p:cTn id="33" dur="1" fill="hold">
                                          <p:stCondLst>
                                            <p:cond delay="499"/>
                                          </p:stCondLst>
                                        </p:cTn>
                                        <p:tgtEl>
                                          <p:spTgt spid="6">
                                            <p:txEl>
                                              <p:pRg st="1" end="1"/>
                                            </p:txEl>
                                          </p:spTgt>
                                        </p:tgtEl>
                                        <p:attrNameLst>
                                          <p:attrName>style.visibility</p:attrName>
                                        </p:attrNameLst>
                                      </p:cBhvr>
                                      <p:to>
                                        <p:strVal val="hidden"/>
                                      </p:to>
                                    </p:set>
                                  </p:childTnLst>
                                </p:cTn>
                              </p:par>
                              <p:par>
                                <p:cTn id="34" presetID="64" presetClass="path" presetSubtype="0" accel="50000" decel="50000" fill="hold" nodeType="withEffect">
                                  <p:stCondLst>
                                    <p:cond delay="0"/>
                                  </p:stCondLst>
                                  <p:childTnLst>
                                    <p:animMotion origin="layout" path="M 4.16667E-7 5.55112E-17 L -0.10339 -0.05995 " pathEditMode="relative" rAng="0" ptsTypes="AA">
                                      <p:cBhvr>
                                        <p:cTn id="35" dur="1500" fill="hold"/>
                                        <p:tgtEl>
                                          <p:spTgt spid="5">
                                            <p:txEl>
                                              <p:pRg st="0" end="0"/>
                                            </p:txEl>
                                          </p:spTgt>
                                        </p:tgtEl>
                                        <p:attrNameLst>
                                          <p:attrName>ppt_x</p:attrName>
                                          <p:attrName>ppt_y</p:attrName>
                                        </p:attrNameLst>
                                      </p:cBhvr>
                                      <p:rCtr x="-5169" y="-3009"/>
                                    </p:animMotion>
                                  </p:childTnLst>
                                </p:cTn>
                              </p:par>
                              <p:par>
                                <p:cTn id="36" presetID="64" presetClass="path" presetSubtype="0" accel="50000" decel="50000" fill="hold" nodeType="withEffect">
                                  <p:stCondLst>
                                    <p:cond delay="0"/>
                                  </p:stCondLst>
                                  <p:iterate type="lt">
                                    <p:tmPct val="0"/>
                                  </p:iterate>
                                  <p:childTnLst>
                                    <p:animMotion origin="layout" path="M 1.25E-6 1.85185E-6 L -0.17279 -0.12014 " pathEditMode="relative" rAng="0" ptsTypes="AA">
                                      <p:cBhvr>
                                        <p:cTn id="37" dur="1500" fill="hold"/>
                                        <p:tgtEl>
                                          <p:spTgt spid="6">
                                            <p:txEl>
                                              <p:pRg st="0" end="0"/>
                                            </p:txEl>
                                          </p:spTgt>
                                        </p:tgtEl>
                                        <p:attrNameLst>
                                          <p:attrName>ppt_x</p:attrName>
                                          <p:attrName>ppt_y</p:attrName>
                                        </p:attrNameLst>
                                      </p:cBhvr>
                                      <p:rCtr x="-8646" y="-6019"/>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childTnLst>
                                </p:cTn>
                              </p:par>
                              <p:par>
                                <p:cTn id="46" presetID="43" presetClass="path" presetSubtype="0" accel="50000" decel="50000" fill="hold" nodeType="withEffect">
                                  <p:stCondLst>
                                    <p:cond delay="0"/>
                                  </p:stCondLst>
                                  <p:childTnLst>
                                    <p:animMotion origin="layout" path="M 0 -4.44444E-6 L 0.10456 -4.44444E-6 C 0.15143 -4.44444E-6 0.20924 -0.04467 0.20924 -0.08055 L 0.20924 -0.16111 " pathEditMode="relative" rAng="0" ptsTypes="AAAA">
                                      <p:cBhvr>
                                        <p:cTn id="47" dur="1000" fill="hold"/>
                                        <p:tgtEl>
                                          <p:spTgt spid="13"/>
                                        </p:tgtEl>
                                        <p:attrNameLst>
                                          <p:attrName>ppt_x</p:attrName>
                                          <p:attrName>ppt_y</p:attrName>
                                        </p:attrNameLst>
                                      </p:cBhvr>
                                      <p:rCtr x="10456" y="-8056"/>
                                    </p:animMotion>
                                  </p:childTnLst>
                                </p:cTn>
                              </p:par>
                            </p:childTnLst>
                          </p:cTn>
                        </p:par>
                      </p:childTnLst>
                    </p:cTn>
                  </p:par>
                  <p:par>
                    <p:cTn id="48" fill="hold">
                      <p:stCondLst>
                        <p:cond delay="indefinite"/>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par>
                                <p:cTn id="56" presetID="49" presetClass="exit" presetSubtype="0" accel="100000" fill="hold" nodeType="withEffect">
                                  <p:stCondLst>
                                    <p:cond delay="0"/>
                                  </p:stCondLst>
                                  <p:childTnLst>
                                    <p:anim calcmode="lin" valueType="num">
                                      <p:cBhvr>
                                        <p:cTn id="57" dur="500"/>
                                        <p:tgtEl>
                                          <p:spTgt spid="13"/>
                                        </p:tgtEl>
                                        <p:attrNameLst>
                                          <p:attrName>ppt_w</p:attrName>
                                        </p:attrNameLst>
                                      </p:cBhvr>
                                      <p:tavLst>
                                        <p:tav tm="0">
                                          <p:val>
                                            <p:strVal val="ppt_w"/>
                                          </p:val>
                                        </p:tav>
                                        <p:tav tm="100000">
                                          <p:val>
                                            <p:fltVal val="0"/>
                                          </p:val>
                                        </p:tav>
                                      </p:tavLst>
                                    </p:anim>
                                    <p:anim calcmode="lin" valueType="num">
                                      <p:cBhvr>
                                        <p:cTn id="58" dur="500"/>
                                        <p:tgtEl>
                                          <p:spTgt spid="13"/>
                                        </p:tgtEl>
                                        <p:attrNameLst>
                                          <p:attrName>ppt_h</p:attrName>
                                        </p:attrNameLst>
                                      </p:cBhvr>
                                      <p:tavLst>
                                        <p:tav tm="0">
                                          <p:val>
                                            <p:strVal val="ppt_h"/>
                                          </p:val>
                                        </p:tav>
                                        <p:tav tm="100000">
                                          <p:val>
                                            <p:fltVal val="0"/>
                                          </p:val>
                                        </p:tav>
                                      </p:tavLst>
                                    </p:anim>
                                    <p:anim calcmode="lin" valueType="num">
                                      <p:cBhvr>
                                        <p:cTn id="59" dur="500"/>
                                        <p:tgtEl>
                                          <p:spTgt spid="13"/>
                                        </p:tgtEl>
                                        <p:attrNameLst>
                                          <p:attrName>style.rotation</p:attrName>
                                        </p:attrNameLst>
                                      </p:cBhvr>
                                      <p:tavLst>
                                        <p:tav tm="0">
                                          <p:val>
                                            <p:fltVal val="0"/>
                                          </p:val>
                                        </p:tav>
                                        <p:tav tm="100000">
                                          <p:val>
                                            <p:fltVal val="360"/>
                                          </p:val>
                                        </p:tav>
                                      </p:tavLst>
                                    </p:anim>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6" presetClass="emph" presetSubtype="0" fill="hold" nodeType="withEffect">
                                  <p:stCondLst>
                                    <p:cond delay="0"/>
                                  </p:stCondLst>
                                  <p:childTnLst>
                                    <p:animScale>
                                      <p:cBhvr>
                                        <p:cTn id="63" dur="2000" fill="hold"/>
                                        <p:tgtEl>
                                          <p:spTgt spid="11"/>
                                        </p:tgtEl>
                                      </p:cBhvr>
                                      <p:by x="150000" y="150000"/>
                                    </p:animScale>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par>
                                <p:cTn id="72" presetID="10" presetClass="entr" presetSubtype="0" fill="hold" nodeType="with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125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down)">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0"/>
                                        </p:tgtEl>
                                      </p:cBhvr>
                                    </p:animEffect>
                                    <p:set>
                                      <p:cBhvr>
                                        <p:cTn id="91" dur="1" fill="hold">
                                          <p:stCondLst>
                                            <p:cond delay="499"/>
                                          </p:stCondLst>
                                        </p:cTn>
                                        <p:tgtEl>
                                          <p:spTgt spid="1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
                                        </p:tgtEl>
                                      </p:cBhvr>
                                    </p:animEffect>
                                    <p:set>
                                      <p:cBhvr>
                                        <p:cTn id="94" dur="1" fill="hold">
                                          <p:stCondLst>
                                            <p:cond delay="499"/>
                                          </p:stCondLst>
                                        </p:cTn>
                                        <p:tgtEl>
                                          <p:spTgt spid="3"/>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1000"/>
                                        <p:tgtEl>
                                          <p:spTgt spid="19"/>
                                        </p:tgtEl>
                                      </p:cBhvr>
                                    </p:animEffect>
                                    <p:anim calcmode="lin" valueType="num">
                                      <p:cBhvr>
                                        <p:cTn id="103" dur="1000" fill="hold"/>
                                        <p:tgtEl>
                                          <p:spTgt spid="19"/>
                                        </p:tgtEl>
                                        <p:attrNameLst>
                                          <p:attrName>ppt_x</p:attrName>
                                        </p:attrNameLst>
                                      </p:cBhvr>
                                      <p:tavLst>
                                        <p:tav tm="0">
                                          <p:val>
                                            <p:strVal val="#ppt_x"/>
                                          </p:val>
                                        </p:tav>
                                        <p:tav tm="100000">
                                          <p:val>
                                            <p:strVal val="#ppt_x"/>
                                          </p:val>
                                        </p:tav>
                                      </p:tavLst>
                                    </p:anim>
                                    <p:anim calcmode="lin" valueType="num">
                                      <p:cBhvr>
                                        <p:cTn id="10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uiExpand="1" build="p"/>
      <p:bldP spid="18" grpId="0" animBg="1"/>
      <p:bldP spid="18" grpId="1" animBg="1"/>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13E5CF-198F-5B4E-A910-0E0AF4A664DD}"/>
              </a:ext>
            </a:extLst>
          </p:cNvPr>
          <p:cNvSpPr>
            <a:spLocks noGrp="1"/>
          </p:cNvSpPr>
          <p:nvPr>
            <p:ph type="title"/>
          </p:nvPr>
        </p:nvSpPr>
        <p:spPr/>
        <p:txBody>
          <a:bodyPr/>
          <a:lstStyle/>
          <a:p>
            <a:r>
              <a:rPr lang="en-US" dirty="0"/>
              <a:t>CONTACT THE RIGHTS HOLDER</a:t>
            </a:r>
          </a:p>
        </p:txBody>
      </p:sp>
      <p:sp>
        <p:nvSpPr>
          <p:cNvPr id="6" name="TextBox 5">
            <a:extLst>
              <a:ext uri="{FF2B5EF4-FFF2-40B4-BE49-F238E27FC236}">
                <a16:creationId xmlns:a16="http://schemas.microsoft.com/office/drawing/2014/main" id="{EF96A4ED-820C-494D-B50D-64D78B628B4B}"/>
              </a:ext>
            </a:extLst>
          </p:cNvPr>
          <p:cNvSpPr txBox="1"/>
          <p:nvPr/>
        </p:nvSpPr>
        <p:spPr>
          <a:xfrm>
            <a:off x="687499" y="1913226"/>
            <a:ext cx="9890760" cy="1200329"/>
          </a:xfrm>
          <a:prstGeom prst="rect">
            <a:avLst/>
          </a:prstGeom>
          <a:noFill/>
        </p:spPr>
        <p:txBody>
          <a:bodyPr wrap="square" rtlCol="0">
            <a:spAutoFit/>
          </a:bodyPr>
          <a:lstStyle/>
          <a:p>
            <a:r>
              <a:rPr lang="en-US" sz="2400" dirty="0"/>
              <a:t>2. Contact the rights holder and ask for permission</a:t>
            </a:r>
          </a:p>
          <a:p>
            <a:br>
              <a:rPr lang="en-US" sz="2400" dirty="0"/>
            </a:br>
            <a:endParaRPr lang="en-US" sz="2400" dirty="0"/>
          </a:p>
        </p:txBody>
      </p:sp>
      <p:pic>
        <p:nvPicPr>
          <p:cNvPr id="7" name="Sharing">
            <a:extLst>
              <a:ext uri="{FF2B5EF4-FFF2-40B4-BE49-F238E27FC236}">
                <a16:creationId xmlns:a16="http://schemas.microsoft.com/office/drawing/2014/main" id="{8731F640-D48E-3641-905D-31570D74A8DB}"/>
              </a:ext>
            </a:extLst>
          </p:cNvPr>
          <p:cNvPicPr>
            <a:picLocks noChangeAspect="1"/>
          </p:cNvPicPr>
          <p:nvPr/>
        </p:nvPicPr>
        <p:blipFill rotWithShape="1">
          <a:blip r:embed="rId3"/>
          <a:srcRect b="17285"/>
          <a:stretch/>
        </p:blipFill>
        <p:spPr>
          <a:xfrm>
            <a:off x="4411358" y="2733524"/>
            <a:ext cx="3369283" cy="2786913"/>
          </a:xfrm>
          <a:prstGeom prst="rect">
            <a:avLst/>
          </a:prstGeom>
        </p:spPr>
      </p:pic>
      <p:pic>
        <p:nvPicPr>
          <p:cNvPr id="8" name="Picture 7" descr="A picture containing indoor, person, table, remote&#10;&#10;Description automatically generated">
            <a:extLst>
              <a:ext uri="{FF2B5EF4-FFF2-40B4-BE49-F238E27FC236}">
                <a16:creationId xmlns:a16="http://schemas.microsoft.com/office/drawing/2014/main" id="{71BC032B-DFEC-0D41-9C08-1E12FC480DD4}"/>
              </a:ext>
            </a:extLst>
          </p:cNvPr>
          <p:cNvPicPr>
            <a:picLocks noChangeAspect="1"/>
          </p:cNvPicPr>
          <p:nvPr/>
        </p:nvPicPr>
        <p:blipFill>
          <a:blip r:embed="rId4"/>
          <a:stretch>
            <a:fillRect/>
          </a:stretch>
        </p:blipFill>
        <p:spPr>
          <a:xfrm>
            <a:off x="6646333" y="2923540"/>
            <a:ext cx="3599762" cy="2786913"/>
          </a:xfrm>
          <a:prstGeom prst="rect">
            <a:avLst/>
          </a:prstGeom>
        </p:spPr>
      </p:pic>
      <p:pic>
        <p:nvPicPr>
          <p:cNvPr id="10" name="Picture 9" descr="A close up of a logo&#10;&#10;Description automatically generated">
            <a:extLst>
              <a:ext uri="{FF2B5EF4-FFF2-40B4-BE49-F238E27FC236}">
                <a16:creationId xmlns:a16="http://schemas.microsoft.com/office/drawing/2014/main" id="{073ADA7F-5311-864E-9DC6-F4C81ECD2B0D}"/>
              </a:ext>
            </a:extLst>
          </p:cNvPr>
          <p:cNvPicPr>
            <a:picLocks noChangeAspect="1"/>
          </p:cNvPicPr>
          <p:nvPr/>
        </p:nvPicPr>
        <p:blipFill rotWithShape="1">
          <a:blip r:embed="rId5"/>
          <a:srcRect b="13086"/>
          <a:stretch/>
        </p:blipFill>
        <p:spPr>
          <a:xfrm>
            <a:off x="10376898" y="1744000"/>
            <a:ext cx="1537242" cy="1336071"/>
          </a:xfrm>
          <a:prstGeom prst="rect">
            <a:avLst/>
          </a:prstGeom>
        </p:spPr>
      </p:pic>
      <p:pic>
        <p:nvPicPr>
          <p:cNvPr id="16" name="Picture 15" descr="A picture containing light, drawing&#10;&#10;Description automatically generated">
            <a:extLst>
              <a:ext uri="{FF2B5EF4-FFF2-40B4-BE49-F238E27FC236}">
                <a16:creationId xmlns:a16="http://schemas.microsoft.com/office/drawing/2014/main" id="{DB7A5A62-3286-F34F-A504-E9855D44278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972" l="10000" r="90000">
                        <a14:foregroundMark x1="47656" y1="56111" x2="46328" y2="43472"/>
                        <a14:foregroundMark x1="46328" y1="43472" x2="51563" y2="37222"/>
                        <a14:foregroundMark x1="51563" y1="37222" x2="53125" y2="49028"/>
                        <a14:foregroundMark x1="53125" y1="49028" x2="51797" y2="51528"/>
                        <a14:foregroundMark x1="46406" y1="78056" x2="40625" y2="89444"/>
                        <a14:foregroundMark x1="40625" y1="89444" x2="44688" y2="78056"/>
                        <a14:foregroundMark x1="38359" y1="91806" x2="43594" y2="99861"/>
                        <a14:foregroundMark x1="43594" y1="99861" x2="61172" y2="95972"/>
                        <a14:foregroundMark x1="61172" y1="95972" x2="60234" y2="93056"/>
                      </a14:backgroundRemoval>
                    </a14:imgEffect>
                  </a14:imgLayer>
                </a14:imgProps>
              </a:ext>
            </a:extLst>
          </a:blip>
          <a:stretch>
            <a:fillRect/>
          </a:stretch>
        </p:blipFill>
        <p:spPr>
          <a:xfrm>
            <a:off x="-2639618" y="1519469"/>
            <a:ext cx="9490722" cy="5338531"/>
          </a:xfrm>
          <a:prstGeom prst="rect">
            <a:avLst/>
          </a:prstGeom>
        </p:spPr>
      </p:pic>
      <p:sp>
        <p:nvSpPr>
          <p:cNvPr id="18" name="Rounded Rectangular Callout 17">
            <a:extLst>
              <a:ext uri="{FF2B5EF4-FFF2-40B4-BE49-F238E27FC236}">
                <a16:creationId xmlns:a16="http://schemas.microsoft.com/office/drawing/2014/main" id="{8BCB5AB5-13E4-3148-A56E-16A1104B1B3C}"/>
              </a:ext>
            </a:extLst>
          </p:cNvPr>
          <p:cNvSpPr/>
          <p:nvPr/>
        </p:nvSpPr>
        <p:spPr>
          <a:xfrm>
            <a:off x="3420536" y="2810519"/>
            <a:ext cx="2743201" cy="2312610"/>
          </a:xfrm>
          <a:prstGeom prst="wedgeRoundRectCallout">
            <a:avLst>
              <a:gd name="adj1" fmla="val -47623"/>
              <a:gd name="adj2" fmla="val 77102"/>
              <a:gd name="adj3" fmla="val 16667"/>
            </a:avLst>
          </a:prstGeom>
          <a:solidFill>
            <a:schemeClr val="accent6"/>
          </a:solidFill>
          <a:ln>
            <a:solidFill>
              <a:schemeClr val="accent6"/>
            </a:solidFill>
          </a:ln>
          <a:effectLst>
            <a:glow rad="254000">
              <a:schemeClr val="accent6">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pic>
        <p:nvPicPr>
          <p:cNvPr id="15" name="Picture 14" descr="A close up of a logo&#10;&#10;Description automatically generated">
            <a:extLst>
              <a:ext uri="{FF2B5EF4-FFF2-40B4-BE49-F238E27FC236}">
                <a16:creationId xmlns:a16="http://schemas.microsoft.com/office/drawing/2014/main" id="{01F0B64E-35FF-9F47-9DD2-4A006F4FD3D5}"/>
              </a:ext>
            </a:extLst>
          </p:cNvPr>
          <p:cNvPicPr>
            <a:picLocks noChangeAspect="1"/>
          </p:cNvPicPr>
          <p:nvPr/>
        </p:nvPicPr>
        <p:blipFill rotWithShape="1">
          <a:blip r:embed="rId8"/>
          <a:srcRect b="16297"/>
          <a:stretch/>
        </p:blipFill>
        <p:spPr>
          <a:xfrm>
            <a:off x="3687596" y="3869363"/>
            <a:ext cx="1150483" cy="962997"/>
          </a:xfrm>
          <a:prstGeom prst="rect">
            <a:avLst/>
          </a:prstGeom>
        </p:spPr>
      </p:pic>
      <p:sp>
        <p:nvSpPr>
          <p:cNvPr id="11" name="TextBox 10">
            <a:extLst>
              <a:ext uri="{FF2B5EF4-FFF2-40B4-BE49-F238E27FC236}">
                <a16:creationId xmlns:a16="http://schemas.microsoft.com/office/drawing/2014/main" id="{379178E9-4CBB-5B4B-85C8-9F6FB4979B08}"/>
              </a:ext>
            </a:extLst>
          </p:cNvPr>
          <p:cNvSpPr txBox="1"/>
          <p:nvPr/>
        </p:nvSpPr>
        <p:spPr>
          <a:xfrm>
            <a:off x="3187353" y="3282781"/>
            <a:ext cx="3200400" cy="461665"/>
          </a:xfrm>
          <a:prstGeom prst="rect">
            <a:avLst/>
          </a:prstGeom>
          <a:noFill/>
        </p:spPr>
        <p:txBody>
          <a:bodyPr wrap="square" rtlCol="0">
            <a:spAutoFit/>
          </a:bodyPr>
          <a:lstStyle/>
          <a:p>
            <a:pPr algn="ctr"/>
            <a:r>
              <a:rPr lang="en-US" sz="2400" dirty="0"/>
              <a:t>Non-exclusive use</a:t>
            </a:r>
          </a:p>
        </p:txBody>
      </p:sp>
      <p:pic>
        <p:nvPicPr>
          <p:cNvPr id="19" name="Picture 18">
            <a:extLst>
              <a:ext uri="{FF2B5EF4-FFF2-40B4-BE49-F238E27FC236}">
                <a16:creationId xmlns:a16="http://schemas.microsoft.com/office/drawing/2014/main" id="{4F8CC518-1AC0-6542-9F4F-64ACC0E68DBF}"/>
              </a:ext>
            </a:extLst>
          </p:cNvPr>
          <p:cNvPicPr>
            <a:picLocks noChangeAspect="1"/>
          </p:cNvPicPr>
          <p:nvPr/>
        </p:nvPicPr>
        <p:blipFill rotWithShape="1">
          <a:blip r:embed="rId9"/>
          <a:srcRect t="31555"/>
          <a:stretch/>
        </p:blipFill>
        <p:spPr>
          <a:xfrm>
            <a:off x="4764102" y="3780350"/>
            <a:ext cx="1164048" cy="1178847"/>
          </a:xfrm>
          <a:prstGeom prst="rect">
            <a:avLst/>
          </a:prstGeom>
        </p:spPr>
      </p:pic>
      <p:sp>
        <p:nvSpPr>
          <p:cNvPr id="20" name="Bent Arrow 19">
            <a:extLst>
              <a:ext uri="{FF2B5EF4-FFF2-40B4-BE49-F238E27FC236}">
                <a16:creationId xmlns:a16="http://schemas.microsoft.com/office/drawing/2014/main" id="{EB62748D-99F0-B94F-9DF3-5D02BA590FFE}"/>
              </a:ext>
            </a:extLst>
          </p:cNvPr>
          <p:cNvSpPr/>
          <p:nvPr/>
        </p:nvSpPr>
        <p:spPr>
          <a:xfrm rot="5400000" flipH="1">
            <a:off x="10514623" y="3244679"/>
            <a:ext cx="762000" cy="810649"/>
          </a:xfrm>
          <a:prstGeom prst="bentArrow">
            <a:avLst/>
          </a:prstGeom>
          <a:solidFill>
            <a:schemeClr val="accent6"/>
          </a:solidFill>
          <a:ln>
            <a:solidFill>
              <a:schemeClr val="accent6"/>
            </a:solidFill>
          </a:ln>
          <a:effectLst>
            <a:glow rad="139700">
              <a:schemeClr val="accent6">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132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42" presetClass="entr" presetSubtype="0" fill="hold"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grpId="2" nodeType="withEffect">
                                  <p:stCondLst>
                                    <p:cond delay="5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26" presetClass="emph" presetSubtype="0" fill="hold" grpId="3" nodeType="after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par>
                                <p:cTn id="45" presetID="22" presetClass="entr" presetSubtype="1" fill="hold" grpId="0" nodeType="withEffect">
                                  <p:stCondLst>
                                    <p:cond delay="40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par>
                                <p:cTn id="69" presetID="10" presetClass="exit" presetSubtype="0" fill="hold" grpId="4"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18" grpId="1" animBg="1"/>
      <p:bldP spid="11" grpId="2"/>
      <p:bldP spid="11" grpId="3"/>
      <p:bldP spid="11" grpId="4"/>
      <p:bldP spid="20" grpId="0" animBg="1"/>
      <p:bldP spid="20" grpId="1" animBg="1"/>
    </p:bld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OER_CopyrightProject_Version12_2019-06-28</Template>
  <TotalTime>5603</TotalTime>
  <Words>2597</Words>
  <Application>Microsoft Macintosh PowerPoint</Application>
  <PresentationFormat>Widescreen</PresentationFormat>
  <Paragraphs>148</Paragraphs>
  <Slides>23</Slides>
  <Notes>13</Notes>
  <HiddenSlides>0</HiddenSlides>
  <MMClips>2</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23</vt:i4>
      </vt:variant>
    </vt:vector>
  </HeadingPairs>
  <TitlesOfParts>
    <vt:vector size="30" baseType="lpstr">
      <vt:lpstr>Arial</vt:lpstr>
      <vt:lpstr>Calibri</vt:lpstr>
      <vt:lpstr>Level 1</vt:lpstr>
      <vt:lpstr>Level 2</vt:lpstr>
      <vt:lpstr>Level 3</vt:lpstr>
      <vt:lpstr>Level 4</vt:lpstr>
      <vt:lpstr>Level 5</vt:lpstr>
      <vt:lpstr>Asking Permission and Transactional Licences</vt:lpstr>
      <vt:lpstr>WHEN TO SEEK PERMISSION</vt:lpstr>
      <vt:lpstr>THIRD PARTY CONTENT</vt:lpstr>
      <vt:lpstr>VERIFYING TERMS OF USE</vt:lpstr>
      <vt:lpstr>FAIR DEALING</vt:lpstr>
      <vt:lpstr>OBTAINING A TRANSACTIONAL LICENCE</vt:lpstr>
      <vt:lpstr>COMMERCIAL USE OF CONTENT</vt:lpstr>
      <vt:lpstr>THREE STEPS IN GETTING PERMISSION</vt:lpstr>
      <vt:lpstr>CONTACT THE RIGHTS HOLDER</vt:lpstr>
      <vt:lpstr>CONTACT THE RIGHTS HOLDER</vt:lpstr>
      <vt:lpstr>RETAIN DOCUMENTATION</vt:lpstr>
      <vt:lpstr>LEARNING OBJECTIVES</vt:lpstr>
      <vt:lpstr>PowerPoint Presentation</vt:lpstr>
      <vt:lpstr>QUESTIONS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Microsoft Office User</cp:lastModifiedBy>
  <cp:revision>162</cp:revision>
  <dcterms:created xsi:type="dcterms:W3CDTF">2019-10-03T17:13:49Z</dcterms:created>
  <dcterms:modified xsi:type="dcterms:W3CDTF">2020-05-01T02:18:07Z</dcterms:modified>
</cp:coreProperties>
</file>